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51"/>
  </p:notesMasterIdLst>
  <p:sldIdLst>
    <p:sldId id="317" r:id="rId2"/>
    <p:sldId id="318" r:id="rId3"/>
    <p:sldId id="316" r:id="rId4"/>
    <p:sldId id="315" r:id="rId5"/>
    <p:sldId id="258"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304" r:id="rId24"/>
    <p:sldId id="277" r:id="rId25"/>
    <p:sldId id="305" r:id="rId26"/>
    <p:sldId id="278" r:id="rId27"/>
    <p:sldId id="306" r:id="rId28"/>
    <p:sldId id="279" r:id="rId29"/>
    <p:sldId id="280" r:id="rId30"/>
    <p:sldId id="312" r:id="rId31"/>
    <p:sldId id="313" r:id="rId32"/>
    <p:sldId id="281" r:id="rId33"/>
    <p:sldId id="282" r:id="rId34"/>
    <p:sldId id="283" r:id="rId35"/>
    <p:sldId id="307" r:id="rId36"/>
    <p:sldId id="284" r:id="rId37"/>
    <p:sldId id="285" r:id="rId38"/>
    <p:sldId id="286" r:id="rId39"/>
    <p:sldId id="287" r:id="rId40"/>
    <p:sldId id="288" r:id="rId41"/>
    <p:sldId id="289" r:id="rId42"/>
    <p:sldId id="290" r:id="rId43"/>
    <p:sldId id="299" r:id="rId44"/>
    <p:sldId id="300" r:id="rId45"/>
    <p:sldId id="314" r:id="rId46"/>
    <p:sldId id="301" r:id="rId47"/>
    <p:sldId id="302" r:id="rId48"/>
    <p:sldId id="303" r:id="rId49"/>
    <p:sldId id="308"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4774" autoAdjust="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52639C-9137-4CF7-AE11-7D7794C92573}"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2B777C-DEC4-48E8-802E-2428EE6A4BCC}" type="slidenum">
              <a:rPr lang="en-US" smtClean="0"/>
              <a:t>‹#›</a:t>
            </a:fld>
            <a:endParaRPr lang="en-US"/>
          </a:p>
        </p:txBody>
      </p:sp>
    </p:spTree>
    <p:extLst>
      <p:ext uri="{BB962C8B-B14F-4D97-AF65-F5344CB8AC3E}">
        <p14:creationId xmlns:p14="http://schemas.microsoft.com/office/powerpoint/2010/main" val="2863153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270AB55F-3276-47D3-2051-C3ECC8A8CD3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9CBB3F2-5FAD-4FE4-8ADC-47ED73D1AF0E}" type="slidenum">
              <a:rPr lang="en-US" altLang="en-US" smtClean="0"/>
              <a:pPr>
                <a:spcBef>
                  <a:spcPct val="0"/>
                </a:spcBef>
              </a:pPr>
              <a:t>6</a:t>
            </a:fld>
            <a:endParaRPr lang="en-US" altLang="en-US"/>
          </a:p>
        </p:txBody>
      </p:sp>
      <p:sp>
        <p:nvSpPr>
          <p:cNvPr id="16387" name="Rectangle 2">
            <a:extLst>
              <a:ext uri="{FF2B5EF4-FFF2-40B4-BE49-F238E27FC236}">
                <a16:creationId xmlns:a16="http://schemas.microsoft.com/office/drawing/2014/main" id="{7E4CB42A-0E71-DEC4-1B5F-C81726E01105}"/>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25E3B5C4-C7B5-13DB-C709-4B231623FE7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The commonality of these methods is talking with and listening to people in the organization in order to understand their interactions with technology through a series of carefully composed questions.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B58A8593-2F31-C9BE-1FF0-00CBFCA74BB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8D420A-AB1D-43ED-98FA-25F651D6E5DF}" type="slidenum">
              <a:rPr lang="en-US" altLang="en-US" smtClean="0"/>
              <a:pPr>
                <a:spcBef>
                  <a:spcPct val="0"/>
                </a:spcBef>
              </a:pPr>
              <a:t>19</a:t>
            </a:fld>
            <a:endParaRPr lang="en-US" altLang="en-US"/>
          </a:p>
        </p:txBody>
      </p:sp>
      <p:sp>
        <p:nvSpPr>
          <p:cNvPr id="38915" name="Rectangle 2">
            <a:extLst>
              <a:ext uri="{FF2B5EF4-FFF2-40B4-BE49-F238E27FC236}">
                <a16:creationId xmlns:a16="http://schemas.microsoft.com/office/drawing/2014/main" id="{E15DCF85-1905-31D9-0267-1E2E49AFA521}"/>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88CC3718-57DC-8C87-B49B-17FAFEDA9D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This type of closed question limits the interviewee even further by allowing a choice on either “pole,” such as yes or no, true or false, agree or disagree.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5B823674-DF45-CE3A-402A-A596386A970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883FBB-016B-47E8-B769-FB90D2B8A476}" type="slidenum">
              <a:rPr lang="en-US" altLang="en-US" smtClean="0"/>
              <a:pPr>
                <a:spcBef>
                  <a:spcPct val="0"/>
                </a:spcBef>
              </a:pPr>
              <a:t>20</a:t>
            </a:fld>
            <a:endParaRPr lang="en-US" altLang="en-US"/>
          </a:p>
        </p:txBody>
      </p:sp>
      <p:sp>
        <p:nvSpPr>
          <p:cNvPr id="40963" name="Rectangle 2">
            <a:extLst>
              <a:ext uri="{FF2B5EF4-FFF2-40B4-BE49-F238E27FC236}">
                <a16:creationId xmlns:a16="http://schemas.microsoft.com/office/drawing/2014/main" id="{F28036BE-1BA0-3A13-40A4-C4FA7B3E3C3F}"/>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E74B6252-C449-76F7-F1E6-319ADC411D5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Used as a follow-up question.</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strongest probe is simply—Why?</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It is essential to probe so that we don’t accept superficial answers.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3962A06A-0C9D-36C1-8655-13D94432AE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5C305F1-4341-402F-BD6F-1D1AFC0E2AC2}" type="slidenum">
              <a:rPr lang="en-US" altLang="en-US" smtClean="0"/>
              <a:pPr>
                <a:spcBef>
                  <a:spcPct val="0"/>
                </a:spcBef>
              </a:pPr>
              <a:t>21</a:t>
            </a:fld>
            <a:endParaRPr lang="en-US" altLang="en-US"/>
          </a:p>
        </p:txBody>
      </p:sp>
      <p:sp>
        <p:nvSpPr>
          <p:cNvPr id="43011" name="Rectangle 2">
            <a:extLst>
              <a:ext uri="{FF2B5EF4-FFF2-40B4-BE49-F238E27FC236}">
                <a16:creationId xmlns:a16="http://schemas.microsoft.com/office/drawing/2014/main" id="{6DFB26C4-D90C-835A-CB88-0686270A710A}"/>
              </a:ext>
            </a:extLst>
          </p:cNvPr>
          <p:cNvSpPr>
            <a:spLocks noGrp="1" noRot="1" noChangeAspect="1" noChangeArrowheads="1" noTextEdit="1"/>
          </p:cNvSpPr>
          <p:nvPr>
            <p:ph type="sldImg"/>
          </p:nvPr>
        </p:nvSpPr>
        <p:spPr>
          <a:ln/>
        </p:spPr>
      </p:sp>
      <p:sp>
        <p:nvSpPr>
          <p:cNvPr id="43012" name="Rectangle 3">
            <a:extLst>
              <a:ext uri="{FF2B5EF4-FFF2-40B4-BE49-F238E27FC236}">
                <a16:creationId xmlns:a16="http://schemas.microsoft.com/office/drawing/2014/main" id="{95E50ADD-E39D-16A7-57F8-F447521BEB5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There are two ways of organizing interviews—pyramid and funnel, the diamond approach combines both.</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363B8816-9BC3-2C1C-59B4-3E43AB32ED8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BFDD2D0-CCA9-445B-9DD0-99D830A0FBBD}" type="slidenum">
              <a:rPr lang="en-US" altLang="en-US" smtClean="0"/>
              <a:pPr>
                <a:spcBef>
                  <a:spcPct val="0"/>
                </a:spcBef>
              </a:pPr>
              <a:t>22</a:t>
            </a:fld>
            <a:endParaRPr lang="en-US" altLang="en-US"/>
          </a:p>
        </p:txBody>
      </p:sp>
      <p:sp>
        <p:nvSpPr>
          <p:cNvPr id="45059" name="Rectangle 2">
            <a:extLst>
              <a:ext uri="{FF2B5EF4-FFF2-40B4-BE49-F238E27FC236}">
                <a16:creationId xmlns:a16="http://schemas.microsoft.com/office/drawing/2014/main" id="{551F9B7C-B06F-ECEB-F356-A6F365BF1B76}"/>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EF7978B0-7E7D-4115-ECF1-5DCB1FF91C6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Inductive organization of interview questions.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Also useful if you want an ending determination about the topic.</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03AB33E-F10C-40B8-1434-DE964C6FE46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6FFC95-F2C7-4D38-9B23-E7BB3419F3B6}" type="slidenum">
              <a:rPr lang="en-US" altLang="en-US" smtClean="0"/>
              <a:pPr>
                <a:spcBef>
                  <a:spcPct val="0"/>
                </a:spcBef>
              </a:pPr>
              <a:t>24</a:t>
            </a:fld>
            <a:endParaRPr lang="en-US" altLang="en-US"/>
          </a:p>
        </p:txBody>
      </p:sp>
      <p:sp>
        <p:nvSpPr>
          <p:cNvPr id="48131" name="Rectangle 2">
            <a:extLst>
              <a:ext uri="{FF2B5EF4-FFF2-40B4-BE49-F238E27FC236}">
                <a16:creationId xmlns:a16="http://schemas.microsoft.com/office/drawing/2014/main" id="{DF64A4BD-640F-8F42-2D7D-B256F96E232A}"/>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C47E575F-5DE5-D6D1-BA64-19CFE38B99E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Deductive organization of interview questions.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E81E4A50-DD1D-AB0F-E71E-D179ACA0973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350255C-D0CB-4F08-8300-C2E823984ACA}" type="slidenum">
              <a:rPr lang="en-US" altLang="en-US" smtClean="0"/>
              <a:pPr>
                <a:spcBef>
                  <a:spcPct val="0"/>
                </a:spcBef>
              </a:pPr>
              <a:t>26</a:t>
            </a:fld>
            <a:endParaRPr lang="en-US" altLang="en-US"/>
          </a:p>
        </p:txBody>
      </p:sp>
      <p:sp>
        <p:nvSpPr>
          <p:cNvPr id="51203" name="Rectangle 2">
            <a:extLst>
              <a:ext uri="{FF2B5EF4-FFF2-40B4-BE49-F238E27FC236}">
                <a16:creationId xmlns:a16="http://schemas.microsoft.com/office/drawing/2014/main" id="{A1A06629-DA23-28B8-8568-15703ACBB3EC}"/>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290FB93B-2861-FA54-550A-8062B7DE6A4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The diamond structure combines the strengths of the pyramid and funnel approach but has the disadvantage of taking longer.</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313DF5B-ACF1-04B3-0D84-71EB398C32C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55FDCAC-AF70-4720-8ABC-6D75536F5023}" type="slidenum">
              <a:rPr lang="en-US" altLang="en-US" smtClean="0"/>
              <a:pPr>
                <a:spcBef>
                  <a:spcPct val="0"/>
                </a:spcBef>
              </a:pPr>
              <a:t>28</a:t>
            </a:fld>
            <a:endParaRPr lang="en-US" altLang="en-US"/>
          </a:p>
        </p:txBody>
      </p:sp>
      <p:sp>
        <p:nvSpPr>
          <p:cNvPr id="54275" name="Rectangle 2">
            <a:extLst>
              <a:ext uri="{FF2B5EF4-FFF2-40B4-BE49-F238E27FC236}">
                <a16:creationId xmlns:a16="http://schemas.microsoft.com/office/drawing/2014/main" id="{1DC569E4-E78E-C319-6EE0-2E366BC17D77}"/>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71132342-80C6-DFA3-C943-615972B160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“Is there anything else that you would like to add?” —considered a formula question the response will often be “No.”</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In form the interviewee about the next steps to take.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Always remember to thank the interviewee for their time.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ED9098F8-51A6-853D-720A-A7E921CE40E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D842BA-A6C6-401F-9699-20C65896A6F9}" type="slidenum">
              <a:rPr lang="en-US" altLang="en-US" smtClean="0"/>
              <a:pPr>
                <a:spcBef>
                  <a:spcPct val="0"/>
                </a:spcBef>
              </a:pPr>
              <a:t>29</a:t>
            </a:fld>
            <a:endParaRPr lang="en-US" altLang="en-US"/>
          </a:p>
        </p:txBody>
      </p:sp>
      <p:sp>
        <p:nvSpPr>
          <p:cNvPr id="56323" name="Rectangle 2">
            <a:extLst>
              <a:ext uri="{FF2B5EF4-FFF2-40B4-BE49-F238E27FC236}">
                <a16:creationId xmlns:a16="http://schemas.microsoft.com/office/drawing/2014/main" id="{ED93ED65-8E68-92B2-A133-4992875CB24E}"/>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84AF9A8-547A-F1D2-435A-D9324FC6695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The longer you wait to write your report, the more suspect your data becomes.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Review the report with the respondent—helps clarify the meaning the interviewee had in mind and lets the interviewee know that you care.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784D6EED-464F-1B08-DD41-9E07CF1FE84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9265629-A506-4D32-8EB0-4F919C812650}" type="slidenum">
              <a:rPr lang="en-US" altLang="en-US" smtClean="0"/>
              <a:pPr>
                <a:spcBef>
                  <a:spcPct val="0"/>
                </a:spcBef>
              </a:pPr>
              <a:t>32</a:t>
            </a:fld>
            <a:endParaRPr lang="en-US" altLang="en-US"/>
          </a:p>
        </p:txBody>
      </p:sp>
      <p:sp>
        <p:nvSpPr>
          <p:cNvPr id="60419" name="Rectangle 2">
            <a:extLst>
              <a:ext uri="{FF2B5EF4-FFF2-40B4-BE49-F238E27FC236}">
                <a16:creationId xmlns:a16="http://schemas.microsoft.com/office/drawing/2014/main" id="{D7EFF9E5-1885-37A5-5E54-66649A80BDBF}"/>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15221A3-9D44-8452-7D26-09356B6D211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An alternative approach to interviewing users one by one.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Developed by IBM.</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The motivation was to cut the time and hence the cost required by interviews. It also creates more use identification with new systems as a result of the participative process.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a:extLst>
              <a:ext uri="{FF2B5EF4-FFF2-40B4-BE49-F238E27FC236}">
                <a16:creationId xmlns:a16="http://schemas.microsoft.com/office/drawing/2014/main" id="{B96CC8F5-BAAA-8072-055C-C9F96B4BF22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0437863-5C9C-43DD-B9E9-EC90D068D5BA}" type="slidenum">
              <a:rPr lang="en-US" altLang="en-US" smtClean="0"/>
              <a:pPr>
                <a:spcBef>
                  <a:spcPct val="0"/>
                </a:spcBef>
              </a:pPr>
              <a:t>34</a:t>
            </a:fld>
            <a:endParaRPr lang="en-US" altLang="en-US"/>
          </a:p>
        </p:txBody>
      </p:sp>
      <p:sp>
        <p:nvSpPr>
          <p:cNvPr id="63491" name="Rectangle 2">
            <a:extLst>
              <a:ext uri="{FF2B5EF4-FFF2-40B4-BE49-F238E27FC236}">
                <a16:creationId xmlns:a16="http://schemas.microsoft.com/office/drawing/2014/main" id="{D767A1AA-540F-2352-6381-8CAA3F9B6A29}"/>
              </a:ext>
            </a:extLst>
          </p:cNvPr>
          <p:cNvSpPr>
            <a:spLocks noGrp="1" noRot="1" noChangeAspect="1" noChangeArrowheads="1" noTextEdit="1"/>
          </p:cNvSpPr>
          <p:nvPr>
            <p:ph type="sldImg"/>
          </p:nvPr>
        </p:nvSpPr>
        <p:spPr>
          <a:ln/>
        </p:spPr>
      </p:sp>
      <p:sp>
        <p:nvSpPr>
          <p:cNvPr id="63492" name="Rectangle 3">
            <a:extLst>
              <a:ext uri="{FF2B5EF4-FFF2-40B4-BE49-F238E27FC236}">
                <a16:creationId xmlns:a16="http://schemas.microsoft.com/office/drawing/2014/main" id="{122B08E5-EB41-00B5-DE47-17F6BE3B643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lnSpc>
                <a:spcPct val="90000"/>
              </a:lnSpc>
            </a:pPr>
            <a:r>
              <a:rPr lang="en-US" altLang="en-US" sz="1000" dirty="0">
                <a:latin typeface="Arial" panose="020B0604020202020204" pitchFamily="34" charset="0"/>
              </a:rPr>
              <a:t>All project team members must be committed to the JAD approach and become involved.</a:t>
            </a:r>
          </a:p>
          <a:p>
            <a:pPr eaLnBrk="1" hangingPunct="1">
              <a:lnSpc>
                <a:spcPct val="90000"/>
              </a:lnSpc>
            </a:pPr>
            <a:endParaRPr lang="en-US" altLang="en-US" sz="1000" dirty="0">
              <a:latin typeface="Arial" panose="020B0604020202020204" pitchFamily="34" charset="0"/>
            </a:endParaRPr>
          </a:p>
          <a:p>
            <a:pPr eaLnBrk="1" hangingPunct="1">
              <a:lnSpc>
                <a:spcPct val="90000"/>
              </a:lnSpc>
            </a:pPr>
            <a:r>
              <a:rPr lang="en-US" altLang="en-US" dirty="0">
                <a:latin typeface="Arial" panose="020B0604020202020204" pitchFamily="34" charset="0"/>
              </a:rPr>
              <a:t>Executive sponsor—a senior person who will introduce and conclude the JAD session.</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IS Analyst—gives an expert opinion about any disproportionate costs of solutions proposed. </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Users—try to select users that can articulate what information they need to perform their jobs as well as what they desire in anew or improved computer system.</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Session leader—someone who has excellent communication skills to facilitate appropriate interactions.</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Observers—analysts or technical experts from other functional areas to offer technical explanations and advice.</a:t>
            </a:r>
          </a:p>
          <a:p>
            <a:pPr eaLnBrk="1" hangingPunct="1">
              <a:lnSpc>
                <a:spcPct val="90000"/>
              </a:lnSpc>
            </a:pPr>
            <a:endParaRPr lang="en-US" altLang="en-US" dirty="0">
              <a:latin typeface="Arial" panose="020B0604020202020204" pitchFamily="34" charset="0"/>
            </a:endParaRPr>
          </a:p>
          <a:p>
            <a:pPr eaLnBrk="1" hangingPunct="1">
              <a:lnSpc>
                <a:spcPct val="90000"/>
              </a:lnSpc>
            </a:pPr>
            <a:r>
              <a:rPr lang="en-US" altLang="en-US" dirty="0">
                <a:latin typeface="Arial" panose="020B0604020202020204" pitchFamily="34" charset="0"/>
              </a:rPr>
              <a:t>Scribe—formally write down everything that is done.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BFBEA587-C37C-8A15-9D71-078BB8959D3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7B68B61-A1EE-4877-BD88-676356BA8456}" type="slidenum">
              <a:rPr lang="en-US" altLang="en-US" smtClean="0"/>
              <a:pPr>
                <a:spcBef>
                  <a:spcPct val="0"/>
                </a:spcBef>
              </a:pPr>
              <a:t>8</a:t>
            </a:fld>
            <a:endParaRPr lang="en-US" altLang="en-US"/>
          </a:p>
        </p:txBody>
      </p:sp>
      <p:sp>
        <p:nvSpPr>
          <p:cNvPr id="19459" name="Rectangle 2">
            <a:extLst>
              <a:ext uri="{FF2B5EF4-FFF2-40B4-BE49-F238E27FC236}">
                <a16:creationId xmlns:a16="http://schemas.microsoft.com/office/drawing/2014/main" id="{1D43AA94-37E8-5D73-32DC-D4B2D7020739}"/>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E79EFDF9-9934-0927-029B-230784ECBC2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Opinions—may be more revealing and more important then facts. By seeking opinion rather then fact you can discover key problems.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Feelings—you can understand the organization’s culture more fully by listening to the feelings of the respondent.</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Goals – project the organization’s future. You may not be able to determine goals through any other method.</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HCI – the ergonomic aspects, the system usability, how pleasing and enjoyable the system is, and how useful it is in supporting individual tasks.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a:extLst>
              <a:ext uri="{FF2B5EF4-FFF2-40B4-BE49-F238E27FC236}">
                <a16:creationId xmlns:a16="http://schemas.microsoft.com/office/drawing/2014/main" id="{4C2B0DF9-411D-9651-8A9A-163CA2942AC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2F15466-1D3D-4BDB-911C-003FB3FE3D85}" type="slidenum">
              <a:rPr lang="en-US" altLang="en-US" smtClean="0"/>
              <a:pPr>
                <a:spcBef>
                  <a:spcPct val="0"/>
                </a:spcBef>
              </a:pPr>
              <a:t>35</a:t>
            </a:fld>
            <a:endParaRPr lang="en-US" altLang="en-US"/>
          </a:p>
        </p:txBody>
      </p:sp>
      <p:sp>
        <p:nvSpPr>
          <p:cNvPr id="65539" name="Rectangle 2">
            <a:extLst>
              <a:ext uri="{FF2B5EF4-FFF2-40B4-BE49-F238E27FC236}">
                <a16:creationId xmlns:a16="http://schemas.microsoft.com/office/drawing/2014/main" id="{5F7A8FAA-683F-E4C1-5798-BAFE3DE1D154}"/>
              </a:ext>
            </a:extLst>
          </p:cNvPr>
          <p:cNvSpPr>
            <a:spLocks noGrp="1" noRot="1" noChangeAspect="1" noChangeArrowheads="1" noTextEdit="1"/>
          </p:cNvSpPr>
          <p:nvPr>
            <p:ph type="sldImg"/>
          </p:nvPr>
        </p:nvSpPr>
        <p:spPr>
          <a:ln/>
        </p:spPr>
      </p:sp>
      <p:sp>
        <p:nvSpPr>
          <p:cNvPr id="65540" name="Rectangle 3">
            <a:extLst>
              <a:ext uri="{FF2B5EF4-FFF2-40B4-BE49-F238E27FC236}">
                <a16:creationId xmlns:a16="http://schemas.microsoft.com/office/drawing/2014/main" id="{A8E59737-7548-DE36-2D14-1C4A2891EC2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Hold offsite to minimize the daily distractions and responsibilities of the participants’ regular work.</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Do not hold the session unless everyone can attend. An agenda should be giving out before the meeting so the participants know what to expect. If possible an orientation meeting can be given.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a:extLst>
              <a:ext uri="{FF2B5EF4-FFF2-40B4-BE49-F238E27FC236}">
                <a16:creationId xmlns:a16="http://schemas.microsoft.com/office/drawing/2014/main" id="{D7340423-B25B-7907-A01D-EDE39C2799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90E46E-099D-4D70-BC11-90C34C39AC4B}" type="slidenum">
              <a:rPr lang="en-US" altLang="en-US" smtClean="0"/>
              <a:pPr>
                <a:spcBef>
                  <a:spcPct val="0"/>
                </a:spcBef>
              </a:pPr>
              <a:t>36</a:t>
            </a:fld>
            <a:endParaRPr lang="en-US" altLang="en-US"/>
          </a:p>
        </p:txBody>
      </p:sp>
      <p:sp>
        <p:nvSpPr>
          <p:cNvPr id="67587" name="Rectangle 2">
            <a:extLst>
              <a:ext uri="{FF2B5EF4-FFF2-40B4-BE49-F238E27FC236}">
                <a16:creationId xmlns:a16="http://schemas.microsoft.com/office/drawing/2014/main" id="{5A81F7D8-3DC9-AD5A-0AAD-E4116A2EBBC4}"/>
              </a:ext>
            </a:extLst>
          </p:cNvPr>
          <p:cNvSpPr>
            <a:spLocks noGrp="1" noRot="1" noChangeAspect="1" noChangeArrowheads="1" noTextEdit="1"/>
          </p:cNvSpPr>
          <p:nvPr>
            <p:ph type="sldImg"/>
          </p:nvPr>
        </p:nvSpPr>
        <p:spPr>
          <a:ln/>
        </p:spPr>
      </p:sp>
      <p:sp>
        <p:nvSpPr>
          <p:cNvPr id="67588" name="Rectangle 3">
            <a:extLst>
              <a:ext uri="{FF2B5EF4-FFF2-40B4-BE49-F238E27FC236}">
                <a16:creationId xmlns:a16="http://schemas.microsoft.com/office/drawing/2014/main" id="{3AB43B26-C1AB-1916-8C6F-F21AC4EE4E1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Some organizations have estimated a 15 percent time savings over traditional.</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Helps users become involved early in systems projects and treats their feedback seriously.</a:t>
            </a:r>
          </a:p>
          <a:p>
            <a:pPr eaLnBrk="1" hangingPunct="1"/>
            <a:r>
              <a:rPr lang="en-US" altLang="en-US">
                <a:latin typeface="Arial" panose="020B0604020202020204" pitchFamily="34" charset="0"/>
              </a:rPr>
              <a:t> </a:t>
            </a:r>
          </a:p>
          <a:p>
            <a:pPr eaLnBrk="1" hangingPunct="1"/>
            <a:r>
              <a:rPr lang="en-US" altLang="en-US">
                <a:latin typeface="Arial" panose="020B0604020202020204" pitchFamily="34" charset="0"/>
              </a:rPr>
              <a:t>Much like brainstorming which allows for creative idea production.</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29EEC823-4F1B-C4A9-1944-0728475143C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0C32E35-AAA6-4D3E-9C14-D2AE23114DAF}" type="slidenum">
              <a:rPr lang="en-US" altLang="en-US" smtClean="0"/>
              <a:pPr>
                <a:spcBef>
                  <a:spcPct val="0"/>
                </a:spcBef>
              </a:pPr>
              <a:t>37</a:t>
            </a:fld>
            <a:endParaRPr lang="en-US" altLang="en-US"/>
          </a:p>
        </p:txBody>
      </p:sp>
      <p:sp>
        <p:nvSpPr>
          <p:cNvPr id="69635" name="Rectangle 2">
            <a:extLst>
              <a:ext uri="{FF2B5EF4-FFF2-40B4-BE49-F238E27FC236}">
                <a16:creationId xmlns:a16="http://schemas.microsoft.com/office/drawing/2014/main" id="{416BFC1C-A156-4B10-774B-73BE65451B83}"/>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1D05F355-9BC8-2669-C0B3-B9C714B63C4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It is not possible to do other activities concurrently or to time-shift any activities, as is typically done in one-to-one interviewing.</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It is a judgmental decision if the organization is truly committed to, and prepared for , this approach.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0D45AD12-CE62-9883-79C7-B37E4FE4A0E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D5E66F-4D0E-4B22-8D68-A46792BA5529}" type="slidenum">
              <a:rPr lang="en-US" altLang="en-US" smtClean="0"/>
              <a:pPr>
                <a:spcBef>
                  <a:spcPct val="0"/>
                </a:spcBef>
              </a:pPr>
              <a:t>38</a:t>
            </a:fld>
            <a:endParaRPr lang="en-US" altLang="en-US"/>
          </a:p>
        </p:txBody>
      </p:sp>
      <p:sp>
        <p:nvSpPr>
          <p:cNvPr id="71683" name="Rectangle 2">
            <a:extLst>
              <a:ext uri="{FF2B5EF4-FFF2-40B4-BE49-F238E27FC236}">
                <a16:creationId xmlns:a16="http://schemas.microsoft.com/office/drawing/2014/main" id="{DD5F9610-006E-1C31-9E4E-2E7728D1E4E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D9F1B4D0-8216-803D-42B9-A394C3D3FEE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Attributes—what people in the organization say they want.</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Beliefs—what people think is actually true.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Behavior—what organizational members do.</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Characteristics—properties of people or things.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33B3825-C729-DC1B-0E6B-11FC008BF35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10BAA6E-22D6-477B-9212-8792D3B8B222}" type="slidenum">
              <a:rPr lang="en-US" altLang="en-US" smtClean="0"/>
              <a:pPr>
                <a:spcBef>
                  <a:spcPct val="0"/>
                </a:spcBef>
              </a:pPr>
              <a:t>40</a:t>
            </a:fld>
            <a:endParaRPr lang="en-US" altLang="en-US"/>
          </a:p>
        </p:txBody>
      </p:sp>
      <p:sp>
        <p:nvSpPr>
          <p:cNvPr id="74755" name="Rectangle 2">
            <a:extLst>
              <a:ext uri="{FF2B5EF4-FFF2-40B4-BE49-F238E27FC236}">
                <a16:creationId xmlns:a16="http://schemas.microsoft.com/office/drawing/2014/main" id="{5670FA6F-E934-C4CE-2539-2A79D36072D5}"/>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792AB90D-F04A-6788-DD8D-19F850D20B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Even when you write an open-ended question, it must be narrow enough to guide respondents to answer in a specific way.</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Use open-ended questions when it is impossible to list effectively all possible responses to a question.</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4A9C52B3-6212-B7B8-596B-008DE80F88A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339E377-0FB8-4335-A040-F90932E4A01E}" type="slidenum">
              <a:rPr lang="en-US" altLang="en-US" smtClean="0"/>
              <a:pPr>
                <a:spcBef>
                  <a:spcPct val="0"/>
                </a:spcBef>
              </a:pPr>
              <a:t>42</a:t>
            </a:fld>
            <a:endParaRPr lang="en-US" altLang="en-US"/>
          </a:p>
        </p:txBody>
      </p:sp>
      <p:sp>
        <p:nvSpPr>
          <p:cNvPr id="77827" name="Rectangle 2">
            <a:extLst>
              <a:ext uri="{FF2B5EF4-FFF2-40B4-BE49-F238E27FC236}">
                <a16:creationId xmlns:a16="http://schemas.microsoft.com/office/drawing/2014/main" id="{88C65763-2D51-37C6-77A8-2CA1B47DEF10}"/>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50AD08AB-0A49-C632-DE3A-E0A5C0F306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Write questionnaires in the respondents own language usage.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Simple – Use the language of the respondents whenever possible.</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Specific – work at being specific rather then vague in wording.</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Short – keep questions short</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Not patronizing – do not talk down to participants through low-level language choices.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Free of bias – also means avoiding objectionable questions.</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Addressed to those who are knowledgeable – target questions to correct respondents.</a:t>
            </a:r>
          </a:p>
          <a:p>
            <a:pPr eaLnBrk="1" hangingPunct="1"/>
            <a:endParaRPr lang="en-US" altLang="en-US">
              <a:latin typeface="Arial" panose="020B0604020202020204" pitchFamily="34" charset="0"/>
            </a:endParaRPr>
          </a:p>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09CEBAF4-DC46-F3E3-3A3B-DA81B8D97D8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30B2603-26EA-40B5-9E92-1EBB61B5CCE4}" type="slidenum">
              <a:rPr lang="en-US" altLang="en-US" smtClean="0"/>
              <a:pPr>
                <a:spcBef>
                  <a:spcPct val="0"/>
                </a:spcBef>
              </a:pPr>
              <a:t>43</a:t>
            </a:fld>
            <a:endParaRPr lang="en-US" altLang="en-US"/>
          </a:p>
        </p:txBody>
      </p:sp>
      <p:sp>
        <p:nvSpPr>
          <p:cNvPr id="92163" name="Rectangle 2">
            <a:extLst>
              <a:ext uri="{FF2B5EF4-FFF2-40B4-BE49-F238E27FC236}">
                <a16:creationId xmlns:a16="http://schemas.microsoft.com/office/drawing/2014/main" id="{527A600C-DBD3-CCED-D4F8-31A895B262F4}"/>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1C9F7609-9909-E7CC-75D8-393CA45069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A well designed, relevant questionnaire can help overcome some of this resistance to respond.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DEA84DB0-366C-C673-B0EB-CDBAE582136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0B02FBC-C84B-4C52-9F94-163E7E312276}" type="slidenum">
              <a:rPr lang="en-US" altLang="en-US" smtClean="0"/>
              <a:pPr>
                <a:spcBef>
                  <a:spcPct val="0"/>
                </a:spcBef>
              </a:pPr>
              <a:t>44</a:t>
            </a:fld>
            <a:endParaRPr lang="en-US" altLang="en-US"/>
          </a:p>
        </p:txBody>
      </p:sp>
      <p:sp>
        <p:nvSpPr>
          <p:cNvPr id="94211" name="Rectangle 2">
            <a:extLst>
              <a:ext uri="{FF2B5EF4-FFF2-40B4-BE49-F238E27FC236}">
                <a16:creationId xmlns:a16="http://schemas.microsoft.com/office/drawing/2014/main" id="{993A01BB-6DBE-058F-FE8D-EE2D2BB01AF6}"/>
              </a:ext>
            </a:extLst>
          </p:cNvPr>
          <p:cNvSpPr>
            <a:spLocks noGrp="1" noRot="1" noChangeAspect="1" noChangeArrowheads="1" noTextEdit="1"/>
          </p:cNvSpPr>
          <p:nvPr>
            <p:ph type="sldImg"/>
          </p:nvPr>
        </p:nvSpPr>
        <p:spPr>
          <a:ln/>
        </p:spPr>
      </p:sp>
      <p:sp>
        <p:nvSpPr>
          <p:cNvPr id="94212" name="Rectangle 3">
            <a:extLst>
              <a:ext uri="{FF2B5EF4-FFF2-40B4-BE49-F238E27FC236}">
                <a16:creationId xmlns:a16="http://schemas.microsoft.com/office/drawing/2014/main" id="{77FC3DDB-08CB-EC4B-C66E-15335577917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You want respondents to feel as unthreatened by and interested in the questions being asked as possible, without getting overwrought about a particular issue.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246512AD-EC0F-CB13-F967-083CC08B129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1EF280F-8112-4F8C-8BBE-71E3FCC9D1EE}" type="slidenum">
              <a:rPr lang="en-US" altLang="en-US" smtClean="0"/>
              <a:pPr>
                <a:spcBef>
                  <a:spcPct val="0"/>
                </a:spcBef>
              </a:pPr>
              <a:t>46</a:t>
            </a:fld>
            <a:endParaRPr lang="en-US" altLang="en-US"/>
          </a:p>
        </p:txBody>
      </p:sp>
      <p:sp>
        <p:nvSpPr>
          <p:cNvPr id="97283" name="Rectangle 2">
            <a:extLst>
              <a:ext uri="{FF2B5EF4-FFF2-40B4-BE49-F238E27FC236}">
                <a16:creationId xmlns:a16="http://schemas.microsoft.com/office/drawing/2014/main" id="{146ECAE8-9ADA-A51D-8600-0184327B9661}"/>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9D9F8681-0D64-0A87-14FF-B6FC06754FF7}"/>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When you design questionnaires for the Web, apply the same rules you use when designing paper questionnaires.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4EF289B-AC64-DD94-C572-7397939ED80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4ABA4BD-E52F-42D3-AD73-1FAA15A3B6A1}" type="slidenum">
              <a:rPr lang="en-US" altLang="en-US" smtClean="0"/>
              <a:pPr>
                <a:spcBef>
                  <a:spcPct val="0"/>
                </a:spcBef>
              </a:pPr>
              <a:t>47</a:t>
            </a:fld>
            <a:endParaRPr lang="en-US" altLang="en-US"/>
          </a:p>
        </p:txBody>
      </p:sp>
      <p:sp>
        <p:nvSpPr>
          <p:cNvPr id="99331" name="Rectangle 2">
            <a:extLst>
              <a:ext uri="{FF2B5EF4-FFF2-40B4-BE49-F238E27FC236}">
                <a16:creationId xmlns:a16="http://schemas.microsoft.com/office/drawing/2014/main" id="{FA707626-3DCE-60C8-14DA-2F8FE8B8EEEC}"/>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E6880611-333D-A00E-A10D-C0B7B608919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The choice of administering the questionnaire may be determined by the existing business situation.</a:t>
            </a:r>
          </a:p>
          <a:p>
            <a:pPr eaLnBrk="1" hangingPunct="1"/>
            <a:endParaRPr lang="en-US" altLang="en-US">
              <a:latin typeface="Arial" panose="020B0604020202020204" pitchFamily="34" charset="0"/>
            </a:endParaRPr>
          </a:p>
          <a:p>
            <a:pPr eaLnBrk="1" hangingPunct="1"/>
            <a:r>
              <a:rPr lang="en-US" altLang="en-US">
                <a:latin typeface="Arial" panose="020B0604020202020204" pitchFamily="34" charset="0"/>
              </a:rPr>
              <a:t>Both email and Web surveys are self–administered; response are a little lower then other methods, but may result in less guarded answers.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CF76C4DD-508F-6ED0-9D0E-126D26888A2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CE84266-2865-43FC-B26E-A34FC87FE5DC}" type="slidenum">
              <a:rPr lang="en-US" altLang="en-US" smtClean="0"/>
              <a:pPr>
                <a:spcBef>
                  <a:spcPct val="0"/>
                </a:spcBef>
              </a:pPr>
              <a:t>9</a:t>
            </a:fld>
            <a:endParaRPr lang="en-US" altLang="en-US"/>
          </a:p>
        </p:txBody>
      </p:sp>
      <p:sp>
        <p:nvSpPr>
          <p:cNvPr id="21507" name="Rectangle 2">
            <a:extLst>
              <a:ext uri="{FF2B5EF4-FFF2-40B4-BE49-F238E27FC236}">
                <a16:creationId xmlns:a16="http://schemas.microsoft.com/office/drawing/2014/main" id="{527D65BB-5FCC-3529-F59C-D04610799518}"/>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2A26B09-3D01-3F2C-E855-E535D03DEED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sz="1000">
                <a:latin typeface="Arial" panose="020B0604020202020204" pitchFamily="34" charset="0"/>
              </a:rPr>
              <a:t>Reading background material—read and understand as much background information about the interviewees and their organization as possible.</a:t>
            </a:r>
          </a:p>
          <a:p>
            <a:pPr marL="628650" lvl="1" indent="-171450" eaLnBrk="1" hangingPunct="1">
              <a:buFontTx/>
              <a:buChar char="•"/>
            </a:pPr>
            <a:r>
              <a:rPr lang="en-US" altLang="en-US" sz="1000">
                <a:latin typeface="Arial" panose="020B0604020202020204" pitchFamily="34" charset="0"/>
              </a:rPr>
              <a:t>Corporate website</a:t>
            </a:r>
          </a:p>
          <a:p>
            <a:pPr marL="628650" lvl="1" indent="-171450" eaLnBrk="1" hangingPunct="1">
              <a:buFontTx/>
              <a:buChar char="•"/>
            </a:pPr>
            <a:r>
              <a:rPr lang="en-US" altLang="en-US" sz="1000">
                <a:latin typeface="Arial" panose="020B0604020202020204" pitchFamily="34" charset="0"/>
              </a:rPr>
              <a:t>Current annual report</a:t>
            </a:r>
          </a:p>
          <a:p>
            <a:pPr marL="628650" lvl="1" indent="-171450" eaLnBrk="1" hangingPunct="1">
              <a:buFontTx/>
              <a:buChar char="•"/>
            </a:pPr>
            <a:r>
              <a:rPr lang="en-US" altLang="en-US" sz="1000">
                <a:latin typeface="Arial" panose="020B0604020202020204" pitchFamily="34" charset="0"/>
              </a:rPr>
              <a:t>Corporate news letter</a:t>
            </a:r>
          </a:p>
          <a:p>
            <a:pPr marL="628650" lvl="1" indent="-171450" eaLnBrk="1" hangingPunct="1">
              <a:buFontTx/>
              <a:buChar char="•"/>
            </a:pPr>
            <a:r>
              <a:rPr lang="en-US" altLang="en-US" sz="1000">
                <a:latin typeface="Arial" panose="020B0604020202020204" pitchFamily="34" charset="0"/>
              </a:rPr>
              <a:t>Any publication sent out to explain the organization to the public</a:t>
            </a:r>
          </a:p>
          <a:p>
            <a:pPr marL="628650" lvl="1" indent="-171450" eaLnBrk="1" hangingPunct="1">
              <a:buFontTx/>
              <a:buChar char="•"/>
            </a:pPr>
            <a:r>
              <a:rPr lang="en-US" altLang="en-US" sz="1000">
                <a:latin typeface="Arial" panose="020B0604020202020204" pitchFamily="34" charset="0"/>
              </a:rPr>
              <a:t>Standard &amp; Poor’s</a:t>
            </a:r>
          </a:p>
          <a:p>
            <a:pPr marL="628650" lvl="1" indent="-171450" eaLnBrk="1" hangingPunct="1">
              <a:buFontTx/>
              <a:buChar char="•"/>
            </a:pPr>
            <a:endParaRPr lang="en-US" altLang="en-US" sz="1000">
              <a:latin typeface="Arial" panose="020B0604020202020204" pitchFamily="34" charset="0"/>
            </a:endParaRPr>
          </a:p>
          <a:p>
            <a:pPr eaLnBrk="1" hangingPunct="1"/>
            <a:r>
              <a:rPr lang="en-US" altLang="en-US" sz="1000">
                <a:latin typeface="Arial" panose="020B0604020202020204" pitchFamily="34" charset="0"/>
              </a:rPr>
              <a:t>Trying to build a common vocabulary to phrase interview questions and to maximize the interview time.</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Establishing interview objectives—four to six key areas concerning HCI, information processing and decision-making behavior.</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Deciding whom to interview—strive for balance so that as many users’ needs are addressed as possible.</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Preparing the interviewee—call ahead;  keep to 45 minutes to an hour at the most.</a:t>
            </a:r>
          </a:p>
          <a:p>
            <a:pPr eaLnBrk="1" hangingPunct="1"/>
            <a:endParaRPr lang="en-US" altLang="en-US" sz="1000">
              <a:latin typeface="Arial" panose="020B0604020202020204" pitchFamily="34" charset="0"/>
            </a:endParaRPr>
          </a:p>
          <a:p>
            <a:pPr eaLnBrk="1" hangingPunct="1"/>
            <a:r>
              <a:rPr lang="en-US" altLang="en-US" sz="1000">
                <a:latin typeface="Arial" panose="020B0604020202020204" pitchFamily="34" charset="0"/>
              </a:rPr>
              <a:t>Deciding on question types and structure—write questions to cover the key areas of decision making that you discovered when you ascertained interview objectives.</a:t>
            </a:r>
          </a:p>
          <a:p>
            <a:pPr eaLnBrk="1" hangingPunct="1"/>
            <a:endParaRPr lang="en-US" altLang="en-US" sz="100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AAD06030-E610-C89B-7081-230D322733E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62100C4-4B52-4742-9B2E-F34B1A4DF338}" type="slidenum">
              <a:rPr lang="en-US" altLang="en-US" smtClean="0"/>
              <a:pPr>
                <a:spcBef>
                  <a:spcPct val="0"/>
                </a:spcBef>
              </a:pPr>
              <a:t>48</a:t>
            </a:fld>
            <a:endParaRPr lang="en-US" altLang="en-US"/>
          </a:p>
        </p:txBody>
      </p:sp>
      <p:sp>
        <p:nvSpPr>
          <p:cNvPr id="101379" name="Rectangle 2">
            <a:extLst>
              <a:ext uri="{FF2B5EF4-FFF2-40B4-BE49-F238E27FC236}">
                <a16:creationId xmlns:a16="http://schemas.microsoft.com/office/drawing/2014/main" id="{1D3119E2-F98E-491F-F0C2-15C8705FBD43}"/>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A68EB937-5580-EFDA-367A-43D5C52247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Reminders can be sent.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8350E82-FAD9-EDE0-F9DA-AA893A36CFA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95A0F75-A284-4374-AD50-497240AB8C22}" type="slidenum">
              <a:rPr lang="en-US" altLang="en-US" smtClean="0"/>
              <a:pPr>
                <a:spcBef>
                  <a:spcPct val="0"/>
                </a:spcBef>
              </a:pPr>
              <a:t>10</a:t>
            </a:fld>
            <a:endParaRPr lang="en-US" altLang="en-US"/>
          </a:p>
        </p:txBody>
      </p:sp>
      <p:sp>
        <p:nvSpPr>
          <p:cNvPr id="23555" name="Rectangle 2">
            <a:extLst>
              <a:ext uri="{FF2B5EF4-FFF2-40B4-BE49-F238E27FC236}">
                <a16:creationId xmlns:a16="http://schemas.microsoft.com/office/drawing/2014/main" id="{3590E556-DA50-A7D9-71AB-C8166CD00268}"/>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0E1B6072-6D78-E2E0-936D-985AA62439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Each question type can accomplish something a little different from the other, and each has benefits and drawbacks.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F5A8E01E-F38F-725D-10F5-C24C0616E8D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1DC82E5-F546-417B-9C44-22A8C9071CE3}" type="slidenum">
              <a:rPr lang="en-US" altLang="en-US" smtClean="0"/>
              <a:pPr>
                <a:spcBef>
                  <a:spcPct val="0"/>
                </a:spcBef>
              </a:pPr>
              <a:t>11</a:t>
            </a:fld>
            <a:endParaRPr lang="en-US" altLang="en-US"/>
          </a:p>
        </p:txBody>
      </p:sp>
      <p:sp>
        <p:nvSpPr>
          <p:cNvPr id="25603" name="Rectangle 2">
            <a:extLst>
              <a:ext uri="{FF2B5EF4-FFF2-40B4-BE49-F238E27FC236}">
                <a16:creationId xmlns:a16="http://schemas.microsoft.com/office/drawing/2014/main" id="{8A96BE61-A7D9-E48A-D980-7472D89182C0}"/>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65D559DA-3144-5759-37F9-038EAE7F997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“Open” actually describes the interviewee’s options for responding. They are open.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12DE0A3-2BC4-1F86-3703-3C2ADBFA00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0F01032-BD20-4242-A813-210A05E9DBA6}" type="slidenum">
              <a:rPr lang="en-US" altLang="en-US" smtClean="0"/>
              <a:pPr>
                <a:spcBef>
                  <a:spcPct val="0"/>
                </a:spcBef>
              </a:pPr>
              <a:t>14</a:t>
            </a:fld>
            <a:endParaRPr lang="en-US" altLang="en-US"/>
          </a:p>
        </p:txBody>
      </p:sp>
      <p:sp>
        <p:nvSpPr>
          <p:cNvPr id="29699" name="Rectangle 2">
            <a:extLst>
              <a:ext uri="{FF2B5EF4-FFF2-40B4-BE49-F238E27FC236}">
                <a16:creationId xmlns:a16="http://schemas.microsoft.com/office/drawing/2014/main" id="{458F9D49-73F6-759F-9058-0B23677E4A8E}"/>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7A70D70F-E7BD-A607-1869-653F39F7717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The analyst needs to carefully consider the implications of using open-ended questions for interviewing.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A8645B53-BFDD-9F89-0F79-20D7379C787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2673B4-2648-427D-BB3A-B05A2C6596FE}" type="slidenum">
              <a:rPr lang="en-US" altLang="en-US" smtClean="0"/>
              <a:pPr>
                <a:spcBef>
                  <a:spcPct val="0"/>
                </a:spcBef>
              </a:pPr>
              <a:t>15</a:t>
            </a:fld>
            <a:endParaRPr lang="en-US" altLang="en-US"/>
          </a:p>
        </p:txBody>
      </p:sp>
      <p:sp>
        <p:nvSpPr>
          <p:cNvPr id="31747" name="Rectangle 2">
            <a:extLst>
              <a:ext uri="{FF2B5EF4-FFF2-40B4-BE49-F238E27FC236}">
                <a16:creationId xmlns:a16="http://schemas.microsoft.com/office/drawing/2014/main" id="{1E6C1C62-56B0-B975-A38E-76CC89C22901}"/>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6BCB9639-02E9-426E-1833-836FD1EC6C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The alternative to open-ended questions.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FC81C7D-2D0F-F35A-071A-A44403D2F5C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B8FAFE-5497-402E-A025-EF59D7B90AA2}" type="slidenum">
              <a:rPr lang="en-US" altLang="en-US" smtClean="0"/>
              <a:pPr>
                <a:spcBef>
                  <a:spcPct val="0"/>
                </a:spcBef>
              </a:pPr>
              <a:t>17</a:t>
            </a:fld>
            <a:endParaRPr lang="en-US" altLang="en-US"/>
          </a:p>
        </p:txBody>
      </p:sp>
      <p:sp>
        <p:nvSpPr>
          <p:cNvPr id="34819" name="Rectangle 2">
            <a:extLst>
              <a:ext uri="{FF2B5EF4-FFF2-40B4-BE49-F238E27FC236}">
                <a16:creationId xmlns:a16="http://schemas.microsoft.com/office/drawing/2014/main" id="{D72C35BA-D4E1-21F0-B957-4FFA6447E4BC}"/>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113C4900-B63D-4EC2-C528-C09B5804B3B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As the interviewer you must think carefully about the question types you will use.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B540028E-F317-B07E-F502-34EB43880ED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B99BD6B-2391-486E-9A51-1F10658E2ED4}" type="slidenum">
              <a:rPr lang="en-US" altLang="en-US" smtClean="0"/>
              <a:pPr>
                <a:spcBef>
                  <a:spcPct val="0"/>
                </a:spcBef>
              </a:pPr>
              <a:t>18</a:t>
            </a:fld>
            <a:endParaRPr lang="en-US" altLang="en-US"/>
          </a:p>
        </p:txBody>
      </p:sp>
      <p:sp>
        <p:nvSpPr>
          <p:cNvPr id="36867" name="Rectangle 2">
            <a:extLst>
              <a:ext uri="{FF2B5EF4-FFF2-40B4-BE49-F238E27FC236}">
                <a16:creationId xmlns:a16="http://schemas.microsoft.com/office/drawing/2014/main" id="{07B5EEE9-2006-44FC-2AB2-3CD422C7E8C2}"/>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8390A2AF-F369-6335-7944-1C107AA7438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latin typeface="Arial" panose="020B0604020202020204" pitchFamily="34" charset="0"/>
              </a:rPr>
              <a:t>Choosing one question type over the other involves a trade-off; although an open-ended question affords breath and depth of reply, responses to open-ended questions are difficult to analyze.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E9E5B2-C77C-4409-95F9-298FE663969E}"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9633-DA46-46F9-9006-037D7BD62D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8479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9E5B2-C77C-4409-95F9-298FE663969E}"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9633-DA46-46F9-9006-037D7BD62DAE}" type="slidenum">
              <a:rPr lang="en-US" smtClean="0"/>
              <a:t>‹#›</a:t>
            </a:fld>
            <a:endParaRPr lang="en-US"/>
          </a:p>
        </p:txBody>
      </p:sp>
    </p:spTree>
    <p:extLst>
      <p:ext uri="{BB962C8B-B14F-4D97-AF65-F5344CB8AC3E}">
        <p14:creationId xmlns:p14="http://schemas.microsoft.com/office/powerpoint/2010/main" val="505293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9E5B2-C77C-4409-95F9-298FE663969E}"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9633-DA46-46F9-9006-037D7BD62DAE}" type="slidenum">
              <a:rPr lang="en-US" smtClean="0"/>
              <a:t>‹#›</a:t>
            </a:fld>
            <a:endParaRPr lang="en-US"/>
          </a:p>
        </p:txBody>
      </p:sp>
    </p:spTree>
    <p:extLst>
      <p:ext uri="{BB962C8B-B14F-4D97-AF65-F5344CB8AC3E}">
        <p14:creationId xmlns:p14="http://schemas.microsoft.com/office/powerpoint/2010/main" val="53287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E9E5B2-C77C-4409-95F9-298FE663969E}"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9633-DA46-46F9-9006-037D7BD62DAE}" type="slidenum">
              <a:rPr lang="en-US" smtClean="0"/>
              <a:t>‹#›</a:t>
            </a:fld>
            <a:endParaRPr lang="en-US"/>
          </a:p>
        </p:txBody>
      </p:sp>
    </p:spTree>
    <p:extLst>
      <p:ext uri="{BB962C8B-B14F-4D97-AF65-F5344CB8AC3E}">
        <p14:creationId xmlns:p14="http://schemas.microsoft.com/office/powerpoint/2010/main" val="1500521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E9E5B2-C77C-4409-95F9-298FE663969E}" type="datetimeFigureOut">
              <a:rPr lang="en-US" smtClean="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5989633-DA46-46F9-9006-037D7BD62DA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43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E9E5B2-C77C-4409-95F9-298FE663969E}"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89633-DA46-46F9-9006-037D7BD62DAE}" type="slidenum">
              <a:rPr lang="en-US" smtClean="0"/>
              <a:t>‹#›</a:t>
            </a:fld>
            <a:endParaRPr lang="en-US"/>
          </a:p>
        </p:txBody>
      </p:sp>
    </p:spTree>
    <p:extLst>
      <p:ext uri="{BB962C8B-B14F-4D97-AF65-F5344CB8AC3E}">
        <p14:creationId xmlns:p14="http://schemas.microsoft.com/office/powerpoint/2010/main" val="19251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E9E5B2-C77C-4409-95F9-298FE663969E}" type="datetimeFigureOut">
              <a:rPr lang="en-US" smtClean="0"/>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5989633-DA46-46F9-9006-037D7BD62DAE}" type="slidenum">
              <a:rPr lang="en-US" smtClean="0"/>
              <a:t>‹#›</a:t>
            </a:fld>
            <a:endParaRPr lang="en-US"/>
          </a:p>
        </p:txBody>
      </p:sp>
    </p:spTree>
    <p:extLst>
      <p:ext uri="{BB962C8B-B14F-4D97-AF65-F5344CB8AC3E}">
        <p14:creationId xmlns:p14="http://schemas.microsoft.com/office/powerpoint/2010/main" val="3060706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E9E5B2-C77C-4409-95F9-298FE663969E}" type="datetimeFigureOut">
              <a:rPr lang="en-US" smtClean="0"/>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5989633-DA46-46F9-9006-037D7BD62DAE}" type="slidenum">
              <a:rPr lang="en-US" smtClean="0"/>
              <a:t>‹#›</a:t>
            </a:fld>
            <a:endParaRPr lang="en-US"/>
          </a:p>
        </p:txBody>
      </p:sp>
    </p:spTree>
    <p:extLst>
      <p:ext uri="{BB962C8B-B14F-4D97-AF65-F5344CB8AC3E}">
        <p14:creationId xmlns:p14="http://schemas.microsoft.com/office/powerpoint/2010/main" val="2999124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3E9E5B2-C77C-4409-95F9-298FE663969E}" type="datetimeFigureOut">
              <a:rPr lang="en-US" smtClean="0"/>
              <a:t>1/15/2023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5989633-DA46-46F9-9006-037D7BD62DAE}" type="slidenum">
              <a:rPr lang="en-US" smtClean="0"/>
              <a:t>‹#›</a:t>
            </a:fld>
            <a:endParaRPr lang="en-US"/>
          </a:p>
        </p:txBody>
      </p:sp>
    </p:spTree>
    <p:extLst>
      <p:ext uri="{BB962C8B-B14F-4D97-AF65-F5344CB8AC3E}">
        <p14:creationId xmlns:p14="http://schemas.microsoft.com/office/powerpoint/2010/main" val="3393587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3E9E5B2-C77C-4409-95F9-298FE663969E}" type="datetimeFigureOut">
              <a:rPr lang="en-US" smtClean="0"/>
              <a:t>1/15/2023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5989633-DA46-46F9-9006-037D7BD62DAE}" type="slidenum">
              <a:rPr lang="en-US" smtClean="0"/>
              <a:t>‹#›</a:t>
            </a:fld>
            <a:endParaRPr lang="en-US"/>
          </a:p>
        </p:txBody>
      </p:sp>
    </p:spTree>
    <p:extLst>
      <p:ext uri="{BB962C8B-B14F-4D97-AF65-F5344CB8AC3E}">
        <p14:creationId xmlns:p14="http://schemas.microsoft.com/office/powerpoint/2010/main" val="2443240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3E9E5B2-C77C-4409-95F9-298FE663969E}" type="datetimeFigureOut">
              <a:rPr lang="en-US" smtClean="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5989633-DA46-46F9-9006-037D7BD62DAE}" type="slidenum">
              <a:rPr lang="en-US" smtClean="0"/>
              <a:t>‹#›</a:t>
            </a:fld>
            <a:endParaRPr lang="en-US"/>
          </a:p>
        </p:txBody>
      </p:sp>
    </p:spTree>
    <p:extLst>
      <p:ext uri="{BB962C8B-B14F-4D97-AF65-F5344CB8AC3E}">
        <p14:creationId xmlns:p14="http://schemas.microsoft.com/office/powerpoint/2010/main" val="253412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3E9E5B2-C77C-4409-95F9-298FE663969E}" type="datetimeFigureOut">
              <a:rPr lang="en-US" smtClean="0"/>
              <a:t>1/15/2023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5989633-DA46-46F9-9006-037D7BD62DA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08601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DAF6-9A71-ABF8-C32E-E05C5891FF36}"/>
              </a:ext>
            </a:extLst>
          </p:cNvPr>
          <p:cNvSpPr>
            <a:spLocks noGrp="1"/>
          </p:cNvSpPr>
          <p:nvPr>
            <p:ph type="ctrTitle"/>
          </p:nvPr>
        </p:nvSpPr>
        <p:spPr>
          <a:xfrm>
            <a:off x="1097280" y="758952"/>
            <a:ext cx="10058400" cy="2132030"/>
          </a:xfrm>
        </p:spPr>
        <p:txBody>
          <a:bodyPr/>
          <a:lstStyle/>
          <a:p>
            <a:r>
              <a:rPr lang="en-US" dirty="0"/>
              <a:t>ANALYSIS PHASE</a:t>
            </a:r>
          </a:p>
        </p:txBody>
      </p:sp>
      <p:sp>
        <p:nvSpPr>
          <p:cNvPr id="3" name="Subtitle 2">
            <a:extLst>
              <a:ext uri="{FF2B5EF4-FFF2-40B4-BE49-F238E27FC236}">
                <a16:creationId xmlns:a16="http://schemas.microsoft.com/office/drawing/2014/main" id="{A6A6157A-C73D-80C0-2AAA-70F666001F75}"/>
              </a:ext>
            </a:extLst>
          </p:cNvPr>
          <p:cNvSpPr>
            <a:spLocks noGrp="1"/>
          </p:cNvSpPr>
          <p:nvPr>
            <p:ph type="subTitle" idx="1"/>
          </p:nvPr>
        </p:nvSpPr>
        <p:spPr>
          <a:xfrm>
            <a:off x="1097280" y="3179803"/>
            <a:ext cx="9144000" cy="1136217"/>
          </a:xfrm>
        </p:spPr>
        <p:txBody>
          <a:bodyPr/>
          <a:lstStyle/>
          <a:p>
            <a:r>
              <a:rPr lang="en-US" dirty="0"/>
              <a:t>Requirement Elicitation and Determination Strategies and Documentation</a:t>
            </a:r>
          </a:p>
        </p:txBody>
      </p:sp>
    </p:spTree>
    <p:extLst>
      <p:ext uri="{BB962C8B-B14F-4D97-AF65-F5344CB8AC3E}">
        <p14:creationId xmlns:p14="http://schemas.microsoft.com/office/powerpoint/2010/main" val="3137797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a:extLst>
              <a:ext uri="{FF2B5EF4-FFF2-40B4-BE49-F238E27FC236}">
                <a16:creationId xmlns:a16="http://schemas.microsoft.com/office/drawing/2014/main" id="{E45B3356-07AC-1CFC-571E-EBCCEBFCB9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EBA25FC4-85EC-4C0F-97D7-B2530C66BEE4}" type="slidenum">
              <a:rPr lang="en-US" altLang="en-US" sz="1000"/>
              <a:pPr>
                <a:spcBef>
                  <a:spcPct val="0"/>
                </a:spcBef>
                <a:buClrTx/>
                <a:buFontTx/>
                <a:buNone/>
              </a:pPr>
              <a:t>10</a:t>
            </a:fld>
            <a:endParaRPr lang="en-US" altLang="en-US" sz="1000"/>
          </a:p>
        </p:txBody>
      </p:sp>
      <p:sp>
        <p:nvSpPr>
          <p:cNvPr id="22532" name="Rectangle 2">
            <a:extLst>
              <a:ext uri="{FF2B5EF4-FFF2-40B4-BE49-F238E27FC236}">
                <a16:creationId xmlns:a16="http://schemas.microsoft.com/office/drawing/2014/main" id="{CAFD5CDC-6CFA-29BF-7C91-94891B1D50FE}"/>
              </a:ext>
            </a:extLst>
          </p:cNvPr>
          <p:cNvSpPr>
            <a:spLocks noGrp="1" noChangeArrowheads="1"/>
          </p:cNvSpPr>
          <p:nvPr>
            <p:ph type="title" idx="4294967295"/>
          </p:nvPr>
        </p:nvSpPr>
        <p:spPr>
          <a:xfrm>
            <a:off x="0" y="365125"/>
            <a:ext cx="10515600" cy="1325563"/>
          </a:xfrm>
        </p:spPr>
        <p:txBody>
          <a:bodyPr/>
          <a:lstStyle/>
          <a:p>
            <a:r>
              <a:rPr lang="en-US" altLang="en-US"/>
              <a:t>Question Types</a:t>
            </a:r>
          </a:p>
        </p:txBody>
      </p:sp>
      <p:sp>
        <p:nvSpPr>
          <p:cNvPr id="22533" name="Rectangle 3">
            <a:extLst>
              <a:ext uri="{FF2B5EF4-FFF2-40B4-BE49-F238E27FC236}">
                <a16:creationId xmlns:a16="http://schemas.microsoft.com/office/drawing/2014/main" id="{E91D8D98-8B6A-B96C-0E3C-86B53FF08A55}"/>
              </a:ext>
            </a:extLst>
          </p:cNvPr>
          <p:cNvSpPr>
            <a:spLocks noGrp="1" noChangeArrowheads="1"/>
          </p:cNvSpPr>
          <p:nvPr>
            <p:ph type="body" idx="4294967295"/>
          </p:nvPr>
        </p:nvSpPr>
        <p:spPr>
          <a:xfrm>
            <a:off x="0" y="1825625"/>
            <a:ext cx="10515600" cy="4351338"/>
          </a:xfrm>
        </p:spPr>
        <p:txBody>
          <a:bodyPr>
            <a:normAutofit/>
          </a:bodyPr>
          <a:lstStyle/>
          <a:p>
            <a:r>
              <a:rPr lang="en-US" altLang="en-US" sz="2400" dirty="0"/>
              <a:t>Open-ended</a:t>
            </a:r>
          </a:p>
          <a:p>
            <a:r>
              <a:rPr lang="en-US" altLang="en-US" sz="2400" dirty="0"/>
              <a:t>Close- Ended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a:extLst>
              <a:ext uri="{FF2B5EF4-FFF2-40B4-BE49-F238E27FC236}">
                <a16:creationId xmlns:a16="http://schemas.microsoft.com/office/drawing/2014/main" id="{B925AE74-D83C-80BE-27FE-F435FB0904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43E3070B-2ADE-4297-93C9-C09C5E8FA0BD}" type="slidenum">
              <a:rPr lang="en-US" altLang="en-US" sz="1000"/>
              <a:pPr>
                <a:spcBef>
                  <a:spcPct val="0"/>
                </a:spcBef>
                <a:buClrTx/>
                <a:buFontTx/>
                <a:buNone/>
              </a:pPr>
              <a:t>11</a:t>
            </a:fld>
            <a:endParaRPr lang="en-US" altLang="en-US" sz="1000"/>
          </a:p>
        </p:txBody>
      </p:sp>
      <p:sp>
        <p:nvSpPr>
          <p:cNvPr id="24580" name="Rectangle 2">
            <a:extLst>
              <a:ext uri="{FF2B5EF4-FFF2-40B4-BE49-F238E27FC236}">
                <a16:creationId xmlns:a16="http://schemas.microsoft.com/office/drawing/2014/main" id="{9446FFF4-E809-8073-C649-FAE99264B07F}"/>
              </a:ext>
            </a:extLst>
          </p:cNvPr>
          <p:cNvSpPr>
            <a:spLocks noGrp="1" noChangeArrowheads="1"/>
          </p:cNvSpPr>
          <p:nvPr>
            <p:ph type="title" idx="4294967295"/>
          </p:nvPr>
        </p:nvSpPr>
        <p:spPr>
          <a:xfrm>
            <a:off x="0" y="365125"/>
            <a:ext cx="10515600" cy="1325563"/>
          </a:xfrm>
        </p:spPr>
        <p:txBody>
          <a:bodyPr/>
          <a:lstStyle/>
          <a:p>
            <a:r>
              <a:rPr lang="en-US" altLang="en-US"/>
              <a:t>Open-Ended Questions</a:t>
            </a:r>
          </a:p>
        </p:txBody>
      </p:sp>
      <p:sp>
        <p:nvSpPr>
          <p:cNvPr id="24581" name="Rectangle 3">
            <a:extLst>
              <a:ext uri="{FF2B5EF4-FFF2-40B4-BE49-F238E27FC236}">
                <a16:creationId xmlns:a16="http://schemas.microsoft.com/office/drawing/2014/main" id="{B8168C5B-7188-1123-C502-2890541BC90D}"/>
              </a:ext>
            </a:extLst>
          </p:cNvPr>
          <p:cNvSpPr>
            <a:spLocks noGrp="1" noChangeArrowheads="1"/>
          </p:cNvSpPr>
          <p:nvPr>
            <p:ph type="body" idx="4294967295"/>
          </p:nvPr>
        </p:nvSpPr>
        <p:spPr>
          <a:xfrm>
            <a:off x="0" y="1825625"/>
            <a:ext cx="10515600" cy="4351338"/>
          </a:xfrm>
        </p:spPr>
        <p:txBody>
          <a:bodyPr/>
          <a:lstStyle/>
          <a:p>
            <a:r>
              <a:rPr lang="en-US" altLang="en-US"/>
              <a:t>Open-ended interview questions allow interviewees to respond how they wish, and to what length they wish</a:t>
            </a:r>
          </a:p>
          <a:p>
            <a:r>
              <a:rPr lang="en-US" altLang="en-US"/>
              <a:t>Open-ended interview questions are appropriate when the analyst is interested in breadth and depth of reply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Slide Number Placeholder 5">
            <a:extLst>
              <a:ext uri="{FF2B5EF4-FFF2-40B4-BE49-F238E27FC236}">
                <a16:creationId xmlns:a16="http://schemas.microsoft.com/office/drawing/2014/main" id="{1E2E2A51-0593-D62C-333F-0FF3662B94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B4D38EA6-3FC6-4FCA-B526-8FEEF5D8348C}" type="slidenum">
              <a:rPr lang="en-US" altLang="en-US" sz="1000"/>
              <a:pPr>
                <a:spcBef>
                  <a:spcPct val="0"/>
                </a:spcBef>
                <a:buClrTx/>
                <a:buFontTx/>
                <a:buNone/>
              </a:pPr>
              <a:t>12</a:t>
            </a:fld>
            <a:endParaRPr lang="en-US" altLang="en-US" sz="1000"/>
          </a:p>
        </p:txBody>
      </p:sp>
      <p:sp>
        <p:nvSpPr>
          <p:cNvPr id="26628" name="Rectangle 2">
            <a:extLst>
              <a:ext uri="{FF2B5EF4-FFF2-40B4-BE49-F238E27FC236}">
                <a16:creationId xmlns:a16="http://schemas.microsoft.com/office/drawing/2014/main" id="{5F2767B8-5807-98D4-B945-D1693190B9D4}"/>
              </a:ext>
            </a:extLst>
          </p:cNvPr>
          <p:cNvSpPr>
            <a:spLocks noGrp="1" noChangeArrowheads="1"/>
          </p:cNvSpPr>
          <p:nvPr>
            <p:ph type="title" idx="4294967295"/>
          </p:nvPr>
        </p:nvSpPr>
        <p:spPr>
          <a:xfrm>
            <a:off x="0" y="365125"/>
            <a:ext cx="10515600" cy="1325563"/>
          </a:xfrm>
        </p:spPr>
        <p:txBody>
          <a:bodyPr/>
          <a:lstStyle/>
          <a:p>
            <a:r>
              <a:rPr lang="en-US" altLang="en-US" sz="4000"/>
              <a:t>Advantages of Open-Ended Questions</a:t>
            </a:r>
          </a:p>
        </p:txBody>
      </p:sp>
      <p:sp>
        <p:nvSpPr>
          <p:cNvPr id="26629" name="Rectangle 3">
            <a:extLst>
              <a:ext uri="{FF2B5EF4-FFF2-40B4-BE49-F238E27FC236}">
                <a16:creationId xmlns:a16="http://schemas.microsoft.com/office/drawing/2014/main" id="{1D9AE808-262C-C4D7-3229-1EDFEBF0E222}"/>
              </a:ext>
            </a:extLst>
          </p:cNvPr>
          <p:cNvSpPr>
            <a:spLocks noGrp="1" noChangeArrowheads="1"/>
          </p:cNvSpPr>
          <p:nvPr>
            <p:ph type="body" idx="4294967295"/>
          </p:nvPr>
        </p:nvSpPr>
        <p:spPr>
          <a:xfrm>
            <a:off x="0" y="1825625"/>
            <a:ext cx="10515600" cy="4351338"/>
          </a:xfrm>
        </p:spPr>
        <p:txBody>
          <a:bodyPr>
            <a:normAutofit/>
          </a:bodyPr>
          <a:lstStyle/>
          <a:p>
            <a:r>
              <a:rPr lang="en-US" altLang="en-US" sz="2800" dirty="0"/>
              <a:t>Puts the interviewee at ease</a:t>
            </a:r>
          </a:p>
          <a:p>
            <a:r>
              <a:rPr lang="en-US" altLang="en-US" sz="2800" dirty="0"/>
              <a:t>Allows the interviewer to pick up on the interviewee’s vocabulary</a:t>
            </a:r>
          </a:p>
          <a:p>
            <a:r>
              <a:rPr lang="en-US" altLang="en-US" sz="2800" dirty="0"/>
              <a:t>Provides richness of detail</a:t>
            </a:r>
          </a:p>
          <a:p>
            <a:r>
              <a:rPr lang="en-US" altLang="en-US" sz="2800" dirty="0"/>
              <a:t>Reveals avenues of further questioning that may have gone untapped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a:extLst>
              <a:ext uri="{FF2B5EF4-FFF2-40B4-BE49-F238E27FC236}">
                <a16:creationId xmlns:a16="http://schemas.microsoft.com/office/drawing/2014/main" id="{F12F3840-1A5E-58E1-32BB-D2E37C7D0E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3A46805F-5496-43E6-86F0-1CB442ADF6C9}" type="slidenum">
              <a:rPr lang="en-US" altLang="en-US" sz="1000"/>
              <a:pPr>
                <a:spcBef>
                  <a:spcPct val="0"/>
                </a:spcBef>
                <a:buClrTx/>
                <a:buFontTx/>
                <a:buNone/>
              </a:pPr>
              <a:t>13</a:t>
            </a:fld>
            <a:endParaRPr lang="en-US" altLang="en-US" sz="1000"/>
          </a:p>
        </p:txBody>
      </p:sp>
      <p:sp>
        <p:nvSpPr>
          <p:cNvPr id="27652" name="Rectangle 2">
            <a:extLst>
              <a:ext uri="{FF2B5EF4-FFF2-40B4-BE49-F238E27FC236}">
                <a16:creationId xmlns:a16="http://schemas.microsoft.com/office/drawing/2014/main" id="{A5C2D5E3-0F64-8A27-E21D-C1E4890CF217}"/>
              </a:ext>
            </a:extLst>
          </p:cNvPr>
          <p:cNvSpPr>
            <a:spLocks noGrp="1" noChangeArrowheads="1"/>
          </p:cNvSpPr>
          <p:nvPr>
            <p:ph type="title" idx="4294967295"/>
          </p:nvPr>
        </p:nvSpPr>
        <p:spPr>
          <a:xfrm>
            <a:off x="0" y="365125"/>
            <a:ext cx="10515600" cy="1325563"/>
          </a:xfrm>
        </p:spPr>
        <p:txBody>
          <a:bodyPr/>
          <a:lstStyle/>
          <a:p>
            <a:r>
              <a:rPr lang="en-US" altLang="en-US" sz="4000"/>
              <a:t>Advantages of Open-Ended Questions (continued)</a:t>
            </a:r>
          </a:p>
        </p:txBody>
      </p:sp>
      <p:sp>
        <p:nvSpPr>
          <p:cNvPr id="27653" name="Rectangle 3">
            <a:extLst>
              <a:ext uri="{FF2B5EF4-FFF2-40B4-BE49-F238E27FC236}">
                <a16:creationId xmlns:a16="http://schemas.microsoft.com/office/drawing/2014/main" id="{901254CE-6300-4C06-4C2B-6EDF9A87F773}"/>
              </a:ext>
            </a:extLst>
          </p:cNvPr>
          <p:cNvSpPr>
            <a:spLocks noGrp="1" noChangeArrowheads="1"/>
          </p:cNvSpPr>
          <p:nvPr>
            <p:ph type="body" idx="4294967295"/>
          </p:nvPr>
        </p:nvSpPr>
        <p:spPr>
          <a:xfrm>
            <a:off x="0" y="1825625"/>
            <a:ext cx="10515600" cy="4351338"/>
          </a:xfrm>
        </p:spPr>
        <p:txBody>
          <a:bodyPr>
            <a:normAutofit/>
          </a:bodyPr>
          <a:lstStyle/>
          <a:p>
            <a:pPr>
              <a:lnSpc>
                <a:spcPct val="90000"/>
              </a:lnSpc>
            </a:pPr>
            <a:r>
              <a:rPr lang="en-US" altLang="en-US" sz="2400" dirty="0"/>
              <a:t>Provides more interest for the interviewee</a:t>
            </a:r>
          </a:p>
          <a:p>
            <a:pPr>
              <a:lnSpc>
                <a:spcPct val="90000"/>
              </a:lnSpc>
            </a:pPr>
            <a:r>
              <a:rPr lang="en-US" altLang="en-US" sz="2400" dirty="0"/>
              <a:t>Allows more spontaneity</a:t>
            </a:r>
          </a:p>
          <a:p>
            <a:pPr>
              <a:lnSpc>
                <a:spcPct val="90000"/>
              </a:lnSpc>
            </a:pPr>
            <a:r>
              <a:rPr lang="en-US" altLang="en-US" sz="2400" dirty="0"/>
              <a:t>Makes phrasing easier for the interviewer</a:t>
            </a:r>
          </a:p>
          <a:p>
            <a:pPr>
              <a:lnSpc>
                <a:spcPct val="90000"/>
              </a:lnSpc>
            </a:pPr>
            <a:r>
              <a:rPr lang="en-US" altLang="en-US" sz="2400" dirty="0"/>
              <a:t>Useful if the interviewer is unprepared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a:extLst>
              <a:ext uri="{FF2B5EF4-FFF2-40B4-BE49-F238E27FC236}">
                <a16:creationId xmlns:a16="http://schemas.microsoft.com/office/drawing/2014/main" id="{A3ED84B4-2904-ADB1-414B-70D45511A1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C36EE983-1DA7-474E-B9FB-8FD1410C2AB4}" type="slidenum">
              <a:rPr lang="en-US" altLang="en-US" sz="1000"/>
              <a:pPr>
                <a:spcBef>
                  <a:spcPct val="0"/>
                </a:spcBef>
                <a:buClrTx/>
                <a:buFontTx/>
                <a:buNone/>
              </a:pPr>
              <a:t>14</a:t>
            </a:fld>
            <a:endParaRPr lang="en-US" altLang="en-US" sz="1000"/>
          </a:p>
        </p:txBody>
      </p:sp>
      <p:sp>
        <p:nvSpPr>
          <p:cNvPr id="28676" name="Rectangle 2">
            <a:extLst>
              <a:ext uri="{FF2B5EF4-FFF2-40B4-BE49-F238E27FC236}">
                <a16:creationId xmlns:a16="http://schemas.microsoft.com/office/drawing/2014/main" id="{3B8087C4-99A5-F6FD-9A3D-8BAB9C9968D5}"/>
              </a:ext>
            </a:extLst>
          </p:cNvPr>
          <p:cNvSpPr>
            <a:spLocks noGrp="1" noChangeArrowheads="1"/>
          </p:cNvSpPr>
          <p:nvPr>
            <p:ph type="title" idx="4294967295"/>
          </p:nvPr>
        </p:nvSpPr>
        <p:spPr>
          <a:xfrm>
            <a:off x="0" y="365125"/>
            <a:ext cx="10515600" cy="1325563"/>
          </a:xfrm>
        </p:spPr>
        <p:txBody>
          <a:bodyPr/>
          <a:lstStyle/>
          <a:p>
            <a:r>
              <a:rPr lang="en-US" altLang="en-US"/>
              <a:t>Disadvantages of Open-Ended Questions</a:t>
            </a:r>
          </a:p>
        </p:txBody>
      </p:sp>
      <p:sp>
        <p:nvSpPr>
          <p:cNvPr id="28677" name="Rectangle 3">
            <a:extLst>
              <a:ext uri="{FF2B5EF4-FFF2-40B4-BE49-F238E27FC236}">
                <a16:creationId xmlns:a16="http://schemas.microsoft.com/office/drawing/2014/main" id="{431C206E-8033-D0E8-02F0-EBFA8F139622}"/>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a:t>May result in too much irrelevant detail</a:t>
            </a:r>
          </a:p>
          <a:p>
            <a:pPr>
              <a:lnSpc>
                <a:spcPct val="90000"/>
              </a:lnSpc>
            </a:pPr>
            <a:r>
              <a:rPr lang="en-US" altLang="en-US"/>
              <a:t>Possibly losing control of the interview</a:t>
            </a:r>
          </a:p>
          <a:p>
            <a:pPr>
              <a:lnSpc>
                <a:spcPct val="90000"/>
              </a:lnSpc>
            </a:pPr>
            <a:r>
              <a:rPr lang="en-US" altLang="en-US"/>
              <a:t>May take too much time for the amount of useful information gained</a:t>
            </a:r>
          </a:p>
          <a:p>
            <a:pPr>
              <a:lnSpc>
                <a:spcPct val="90000"/>
              </a:lnSpc>
            </a:pPr>
            <a:r>
              <a:rPr lang="en-US" altLang="en-US"/>
              <a:t>Potentially seeming that the interviewer is unprepared</a:t>
            </a:r>
          </a:p>
          <a:p>
            <a:pPr>
              <a:lnSpc>
                <a:spcPct val="90000"/>
              </a:lnSpc>
            </a:pPr>
            <a:r>
              <a:rPr lang="en-US" altLang="en-US"/>
              <a:t>Possibly giving the impression that the interviewer is on a “fishing expedition”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5">
            <a:extLst>
              <a:ext uri="{FF2B5EF4-FFF2-40B4-BE49-F238E27FC236}">
                <a16:creationId xmlns:a16="http://schemas.microsoft.com/office/drawing/2014/main" id="{C915C2B4-13AD-6020-27AE-7FFB32BA01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21BF969F-7D1D-4F3C-A625-6BBDF6D4A1F0}" type="slidenum">
              <a:rPr lang="en-US" altLang="en-US" sz="1000"/>
              <a:pPr>
                <a:spcBef>
                  <a:spcPct val="0"/>
                </a:spcBef>
                <a:buClrTx/>
                <a:buFontTx/>
                <a:buNone/>
              </a:pPr>
              <a:t>15</a:t>
            </a:fld>
            <a:endParaRPr lang="en-US" altLang="en-US" sz="1000"/>
          </a:p>
        </p:txBody>
      </p:sp>
      <p:sp>
        <p:nvSpPr>
          <p:cNvPr id="30724" name="Rectangle 2">
            <a:extLst>
              <a:ext uri="{FF2B5EF4-FFF2-40B4-BE49-F238E27FC236}">
                <a16:creationId xmlns:a16="http://schemas.microsoft.com/office/drawing/2014/main" id="{00346C4C-D81E-3A3B-1D1B-DE66863A7E35}"/>
              </a:ext>
            </a:extLst>
          </p:cNvPr>
          <p:cNvSpPr>
            <a:spLocks noGrp="1" noChangeArrowheads="1"/>
          </p:cNvSpPr>
          <p:nvPr>
            <p:ph type="title" idx="4294967295"/>
          </p:nvPr>
        </p:nvSpPr>
        <p:spPr>
          <a:xfrm>
            <a:off x="0" y="365125"/>
            <a:ext cx="10515600" cy="1325563"/>
          </a:xfrm>
        </p:spPr>
        <p:txBody>
          <a:bodyPr/>
          <a:lstStyle/>
          <a:p>
            <a:r>
              <a:rPr lang="en-US" altLang="en-US"/>
              <a:t>Closed Interview Questions</a:t>
            </a:r>
          </a:p>
        </p:txBody>
      </p:sp>
      <p:sp>
        <p:nvSpPr>
          <p:cNvPr id="30725" name="Rectangle 3">
            <a:extLst>
              <a:ext uri="{FF2B5EF4-FFF2-40B4-BE49-F238E27FC236}">
                <a16:creationId xmlns:a16="http://schemas.microsoft.com/office/drawing/2014/main" id="{AF661912-89C4-86FC-9E4B-7C5EF8E69C56}"/>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a:t>Closed interview questions limit the number of possible responses</a:t>
            </a:r>
          </a:p>
          <a:p>
            <a:pPr>
              <a:lnSpc>
                <a:spcPct val="90000"/>
              </a:lnSpc>
            </a:pPr>
            <a:r>
              <a:rPr lang="en-US" altLang="en-US"/>
              <a:t>Closed interview questions are appropriate for generating precise, reliable data that is easy to analyze</a:t>
            </a:r>
          </a:p>
          <a:p>
            <a:pPr>
              <a:lnSpc>
                <a:spcPct val="90000"/>
              </a:lnSpc>
            </a:pPr>
            <a:r>
              <a:rPr lang="en-US" altLang="en-US"/>
              <a:t>The methodology is efficient, and it requires little skill for interviewers to administer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Slide Number Placeholder 5">
            <a:extLst>
              <a:ext uri="{FF2B5EF4-FFF2-40B4-BE49-F238E27FC236}">
                <a16:creationId xmlns:a16="http://schemas.microsoft.com/office/drawing/2014/main" id="{E68FCCD3-7252-E110-9740-C8851680CD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58B63858-4865-43E3-AFC3-70FF7F518CD8}" type="slidenum">
              <a:rPr lang="en-US" altLang="en-US" sz="1000"/>
              <a:pPr>
                <a:spcBef>
                  <a:spcPct val="0"/>
                </a:spcBef>
                <a:buClrTx/>
                <a:buFontTx/>
                <a:buNone/>
              </a:pPr>
              <a:t>16</a:t>
            </a:fld>
            <a:endParaRPr lang="en-US" altLang="en-US" sz="1000"/>
          </a:p>
        </p:txBody>
      </p:sp>
      <p:sp>
        <p:nvSpPr>
          <p:cNvPr id="32772" name="Rectangle 2">
            <a:extLst>
              <a:ext uri="{FF2B5EF4-FFF2-40B4-BE49-F238E27FC236}">
                <a16:creationId xmlns:a16="http://schemas.microsoft.com/office/drawing/2014/main" id="{5AA821DF-DEF2-873F-2219-920475D5167B}"/>
              </a:ext>
            </a:extLst>
          </p:cNvPr>
          <p:cNvSpPr>
            <a:spLocks noGrp="1" noChangeArrowheads="1"/>
          </p:cNvSpPr>
          <p:nvPr>
            <p:ph type="title" idx="4294967295"/>
          </p:nvPr>
        </p:nvSpPr>
        <p:spPr>
          <a:xfrm>
            <a:off x="0" y="365125"/>
            <a:ext cx="10515600" cy="1325563"/>
          </a:xfrm>
        </p:spPr>
        <p:txBody>
          <a:bodyPr/>
          <a:lstStyle/>
          <a:p>
            <a:r>
              <a:rPr lang="en-US" altLang="en-US"/>
              <a:t>Benefits of Closed Interview Questions</a:t>
            </a:r>
          </a:p>
        </p:txBody>
      </p:sp>
      <p:sp>
        <p:nvSpPr>
          <p:cNvPr id="32773" name="Rectangle 3">
            <a:extLst>
              <a:ext uri="{FF2B5EF4-FFF2-40B4-BE49-F238E27FC236}">
                <a16:creationId xmlns:a16="http://schemas.microsoft.com/office/drawing/2014/main" id="{70B2860A-8A09-F35A-1BCF-E003F9B818DD}"/>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sz="3900"/>
              <a:t>Saving interview time</a:t>
            </a:r>
          </a:p>
          <a:p>
            <a:pPr>
              <a:lnSpc>
                <a:spcPct val="90000"/>
              </a:lnSpc>
            </a:pPr>
            <a:r>
              <a:rPr lang="en-US" altLang="en-US" sz="3900"/>
              <a:t>Easily comparing interviews</a:t>
            </a:r>
          </a:p>
          <a:p>
            <a:pPr>
              <a:lnSpc>
                <a:spcPct val="90000"/>
              </a:lnSpc>
            </a:pPr>
            <a:r>
              <a:rPr lang="en-US" altLang="en-US" sz="3900"/>
              <a:t>Getting to the point</a:t>
            </a:r>
          </a:p>
          <a:p>
            <a:pPr>
              <a:lnSpc>
                <a:spcPct val="90000"/>
              </a:lnSpc>
            </a:pPr>
            <a:r>
              <a:rPr lang="en-US" altLang="en-US" sz="3900"/>
              <a:t>Keeping control of the interview</a:t>
            </a:r>
          </a:p>
          <a:p>
            <a:pPr>
              <a:lnSpc>
                <a:spcPct val="90000"/>
              </a:lnSpc>
            </a:pPr>
            <a:r>
              <a:rPr lang="en-US" altLang="en-US" sz="3900"/>
              <a:t>Covering a large area quickly</a:t>
            </a:r>
          </a:p>
          <a:p>
            <a:pPr>
              <a:lnSpc>
                <a:spcPct val="90000"/>
              </a:lnSpc>
            </a:pPr>
            <a:r>
              <a:rPr lang="en-US" altLang="en-US" sz="3900"/>
              <a:t>Getting to relevant data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5">
            <a:extLst>
              <a:ext uri="{FF2B5EF4-FFF2-40B4-BE49-F238E27FC236}">
                <a16:creationId xmlns:a16="http://schemas.microsoft.com/office/drawing/2014/main" id="{4D005AEE-03E9-B8DF-7365-E98A7A09C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ACA32486-107E-41DB-AF0E-06AE7A34A0DE}" type="slidenum">
              <a:rPr lang="en-US" altLang="en-US" sz="1000"/>
              <a:pPr>
                <a:spcBef>
                  <a:spcPct val="0"/>
                </a:spcBef>
                <a:buClrTx/>
                <a:buFontTx/>
                <a:buNone/>
              </a:pPr>
              <a:t>17</a:t>
            </a:fld>
            <a:endParaRPr lang="en-US" altLang="en-US" sz="1000"/>
          </a:p>
        </p:txBody>
      </p:sp>
      <p:sp>
        <p:nvSpPr>
          <p:cNvPr id="33796" name="Rectangle 2">
            <a:extLst>
              <a:ext uri="{FF2B5EF4-FFF2-40B4-BE49-F238E27FC236}">
                <a16:creationId xmlns:a16="http://schemas.microsoft.com/office/drawing/2014/main" id="{130362C8-E9E8-0770-EEAB-FFE61F9AC19E}"/>
              </a:ext>
            </a:extLst>
          </p:cNvPr>
          <p:cNvSpPr>
            <a:spLocks noGrp="1" noChangeArrowheads="1"/>
          </p:cNvSpPr>
          <p:nvPr>
            <p:ph type="title" idx="4294967295"/>
          </p:nvPr>
        </p:nvSpPr>
        <p:spPr>
          <a:xfrm>
            <a:off x="0" y="365125"/>
            <a:ext cx="10515600" cy="1325563"/>
          </a:xfrm>
        </p:spPr>
        <p:txBody>
          <a:bodyPr>
            <a:normAutofit fontScale="90000"/>
          </a:bodyPr>
          <a:lstStyle/>
          <a:p>
            <a:r>
              <a:rPr lang="en-US" altLang="en-US"/>
              <a:t>Disadvantages of Closed Interview Questions</a:t>
            </a:r>
          </a:p>
        </p:txBody>
      </p:sp>
      <p:sp>
        <p:nvSpPr>
          <p:cNvPr id="33797" name="Rectangle 3">
            <a:extLst>
              <a:ext uri="{FF2B5EF4-FFF2-40B4-BE49-F238E27FC236}">
                <a16:creationId xmlns:a16="http://schemas.microsoft.com/office/drawing/2014/main" id="{453AFEC3-EAD1-A60C-9FCE-233D146B8FE7}"/>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sz="4300"/>
              <a:t>Boring for the interviewee</a:t>
            </a:r>
          </a:p>
          <a:p>
            <a:pPr>
              <a:lnSpc>
                <a:spcPct val="90000"/>
              </a:lnSpc>
            </a:pPr>
            <a:r>
              <a:rPr lang="en-US" altLang="en-US" sz="4300"/>
              <a:t>Failure to obtain rich detailing</a:t>
            </a:r>
          </a:p>
          <a:p>
            <a:pPr>
              <a:lnSpc>
                <a:spcPct val="90000"/>
              </a:lnSpc>
            </a:pPr>
            <a:r>
              <a:rPr lang="en-US" altLang="en-US" sz="4300"/>
              <a:t>Missing main ideas</a:t>
            </a:r>
          </a:p>
          <a:p>
            <a:pPr>
              <a:lnSpc>
                <a:spcPct val="90000"/>
              </a:lnSpc>
            </a:pPr>
            <a:r>
              <a:rPr lang="en-US" altLang="en-US" sz="4300"/>
              <a:t>Failing to build rapport between interviewer and interviewee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a:extLst>
              <a:ext uri="{FF2B5EF4-FFF2-40B4-BE49-F238E27FC236}">
                <a16:creationId xmlns:a16="http://schemas.microsoft.com/office/drawing/2014/main" id="{DF261142-8AAE-B700-5037-566C862CAE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212BED9A-953E-43DF-ADDF-4FD6EF2A4010}" type="slidenum">
              <a:rPr lang="en-US" altLang="en-US" sz="1000"/>
              <a:pPr>
                <a:spcBef>
                  <a:spcPct val="0"/>
                </a:spcBef>
                <a:buClrTx/>
                <a:buFontTx/>
                <a:buNone/>
              </a:pPr>
              <a:t>18</a:t>
            </a:fld>
            <a:endParaRPr lang="en-US" altLang="en-US" sz="1000"/>
          </a:p>
        </p:txBody>
      </p:sp>
      <p:sp>
        <p:nvSpPr>
          <p:cNvPr id="35844" name="Rectangle 2">
            <a:extLst>
              <a:ext uri="{FF2B5EF4-FFF2-40B4-BE49-F238E27FC236}">
                <a16:creationId xmlns:a16="http://schemas.microsoft.com/office/drawing/2014/main" id="{0BD1ECD0-E911-DF93-848E-DA8B13B231BE}"/>
              </a:ext>
            </a:extLst>
          </p:cNvPr>
          <p:cNvSpPr>
            <a:spLocks noGrp="1" noChangeArrowheads="1"/>
          </p:cNvSpPr>
          <p:nvPr>
            <p:ph type="title" idx="4294967295"/>
          </p:nvPr>
        </p:nvSpPr>
        <p:spPr>
          <a:xfrm>
            <a:off x="0" y="365125"/>
            <a:ext cx="10515600" cy="1325563"/>
          </a:xfrm>
        </p:spPr>
        <p:txBody>
          <a:bodyPr/>
          <a:lstStyle/>
          <a:p>
            <a:r>
              <a:rPr lang="en-US" altLang="en-US" sz="4000"/>
              <a:t>Attributes of Open-Ended and Closed Questions </a:t>
            </a:r>
            <a:r>
              <a:rPr lang="en-US" altLang="en-US" sz="3600"/>
              <a:t>(Figure 4.5)</a:t>
            </a:r>
          </a:p>
        </p:txBody>
      </p:sp>
      <p:pic>
        <p:nvPicPr>
          <p:cNvPr id="35845" name="Picture 7">
            <a:extLst>
              <a:ext uri="{FF2B5EF4-FFF2-40B4-BE49-F238E27FC236}">
                <a16:creationId xmlns:a16="http://schemas.microsoft.com/office/drawing/2014/main" id="{90DFE795-008D-6C8A-B796-C05F8EC08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981201"/>
            <a:ext cx="6019800" cy="4049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a:extLst>
              <a:ext uri="{FF2B5EF4-FFF2-40B4-BE49-F238E27FC236}">
                <a16:creationId xmlns:a16="http://schemas.microsoft.com/office/drawing/2014/main" id="{41DAFEC9-94AA-9E6E-47D4-B9A3BF4E56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3EC1B0B2-E93F-4603-87BC-66F9D802EFB1}" type="slidenum">
              <a:rPr lang="en-US" altLang="en-US" sz="1000"/>
              <a:pPr>
                <a:spcBef>
                  <a:spcPct val="0"/>
                </a:spcBef>
                <a:buClrTx/>
                <a:buFontTx/>
                <a:buNone/>
              </a:pPr>
              <a:t>19</a:t>
            </a:fld>
            <a:endParaRPr lang="en-US" altLang="en-US" sz="1000"/>
          </a:p>
        </p:txBody>
      </p:sp>
      <p:sp>
        <p:nvSpPr>
          <p:cNvPr id="37892" name="Rectangle 2">
            <a:extLst>
              <a:ext uri="{FF2B5EF4-FFF2-40B4-BE49-F238E27FC236}">
                <a16:creationId xmlns:a16="http://schemas.microsoft.com/office/drawing/2014/main" id="{BCB8C86E-1DAD-6380-F468-718C2220D7D8}"/>
              </a:ext>
            </a:extLst>
          </p:cNvPr>
          <p:cNvSpPr>
            <a:spLocks noGrp="1" noChangeArrowheads="1"/>
          </p:cNvSpPr>
          <p:nvPr>
            <p:ph type="title" idx="4294967295"/>
          </p:nvPr>
        </p:nvSpPr>
        <p:spPr>
          <a:xfrm>
            <a:off x="0" y="365125"/>
            <a:ext cx="10515600" cy="1325563"/>
          </a:xfrm>
        </p:spPr>
        <p:txBody>
          <a:bodyPr/>
          <a:lstStyle/>
          <a:p>
            <a:r>
              <a:rPr lang="en-US" altLang="en-US"/>
              <a:t>Bipolar Questions</a:t>
            </a:r>
          </a:p>
        </p:txBody>
      </p:sp>
      <p:sp>
        <p:nvSpPr>
          <p:cNvPr id="37893" name="Rectangle 3">
            <a:extLst>
              <a:ext uri="{FF2B5EF4-FFF2-40B4-BE49-F238E27FC236}">
                <a16:creationId xmlns:a16="http://schemas.microsoft.com/office/drawing/2014/main" id="{8434620C-14F3-B966-9B26-26535BB2616B}"/>
              </a:ext>
            </a:extLst>
          </p:cNvPr>
          <p:cNvSpPr>
            <a:spLocks noGrp="1" noChangeArrowheads="1"/>
          </p:cNvSpPr>
          <p:nvPr>
            <p:ph type="body" idx="4294967295"/>
          </p:nvPr>
        </p:nvSpPr>
        <p:spPr>
          <a:xfrm>
            <a:off x="0" y="1825625"/>
            <a:ext cx="10515600" cy="4351338"/>
          </a:xfrm>
        </p:spPr>
        <p:txBody>
          <a:bodyPr/>
          <a:lstStyle/>
          <a:p>
            <a:r>
              <a:rPr lang="en-US" altLang="en-US"/>
              <a:t>Bipolar questions are those that may be answered with a “yes” or “no” or “agree” or “disagree”</a:t>
            </a:r>
          </a:p>
          <a:p>
            <a:r>
              <a:rPr lang="en-US" altLang="en-US"/>
              <a:t>Bipolar questions should be used sparingly</a:t>
            </a:r>
          </a:p>
          <a:p>
            <a:r>
              <a:rPr lang="en-US" altLang="en-US"/>
              <a:t>A special kind of closed question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A374E-1CD2-43DD-64C8-6BA816878AD9}"/>
              </a:ext>
            </a:extLst>
          </p:cNvPr>
          <p:cNvSpPr>
            <a:spLocks noGrp="1"/>
          </p:cNvSpPr>
          <p:nvPr>
            <p:ph type="title"/>
          </p:nvPr>
        </p:nvSpPr>
        <p:spPr/>
        <p:txBody>
          <a:bodyPr/>
          <a:lstStyle/>
          <a:p>
            <a:r>
              <a:rPr lang="en-US" dirty="0"/>
              <a:t>Requirement Determination and Structuring</a:t>
            </a:r>
          </a:p>
        </p:txBody>
      </p:sp>
      <p:sp>
        <p:nvSpPr>
          <p:cNvPr id="3" name="Content Placeholder 2">
            <a:extLst>
              <a:ext uri="{FF2B5EF4-FFF2-40B4-BE49-F238E27FC236}">
                <a16:creationId xmlns:a16="http://schemas.microsoft.com/office/drawing/2014/main" id="{D3406DFC-DB2A-632C-1536-088FCDEBF13F}"/>
              </a:ext>
            </a:extLst>
          </p:cNvPr>
          <p:cNvSpPr>
            <a:spLocks noGrp="1"/>
          </p:cNvSpPr>
          <p:nvPr>
            <p:ph idx="1"/>
          </p:nvPr>
        </p:nvSpPr>
        <p:spPr/>
        <p:txBody>
          <a:bodyPr/>
          <a:lstStyle/>
          <a:p>
            <a:pPr marL="0" indent="0">
              <a:buNone/>
            </a:pPr>
            <a:r>
              <a:rPr lang="en-US" dirty="0"/>
              <a:t>This is the phase where the analyst begins to understand the in-depth need for the system changes.</a:t>
            </a:r>
          </a:p>
          <a:p>
            <a:pPr marL="0" indent="0">
              <a:buNone/>
            </a:pPr>
            <a:r>
              <a:rPr lang="en-US" dirty="0"/>
              <a:t>The phase comprises of two main activities:</a:t>
            </a:r>
          </a:p>
          <a:p>
            <a:r>
              <a:rPr lang="en-US" dirty="0"/>
              <a:t>Requirement Elicitation/Determination: This is primarily the fact-finding technique used to gather information</a:t>
            </a:r>
          </a:p>
          <a:p>
            <a:r>
              <a:rPr lang="en-US" dirty="0"/>
              <a:t>Requirement Structuring: This activity creates a thorough and clear description of current business operation and the new information processing services</a:t>
            </a:r>
          </a:p>
          <a:p>
            <a:endParaRPr lang="en-US" dirty="0"/>
          </a:p>
        </p:txBody>
      </p:sp>
    </p:spTree>
    <p:extLst>
      <p:ext uri="{BB962C8B-B14F-4D97-AF65-F5344CB8AC3E}">
        <p14:creationId xmlns:p14="http://schemas.microsoft.com/office/powerpoint/2010/main" val="1875270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a:extLst>
              <a:ext uri="{FF2B5EF4-FFF2-40B4-BE49-F238E27FC236}">
                <a16:creationId xmlns:a16="http://schemas.microsoft.com/office/drawing/2014/main" id="{BB0A2D20-4D25-43FB-23B4-612BFE45EC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1D39575E-4300-4C93-A8DB-4F956836DACF}" type="slidenum">
              <a:rPr lang="en-US" altLang="en-US" sz="1000"/>
              <a:pPr>
                <a:spcBef>
                  <a:spcPct val="0"/>
                </a:spcBef>
                <a:buClrTx/>
                <a:buFontTx/>
                <a:buNone/>
              </a:pPr>
              <a:t>20</a:t>
            </a:fld>
            <a:endParaRPr lang="en-US" altLang="en-US" sz="1000"/>
          </a:p>
        </p:txBody>
      </p:sp>
      <p:sp>
        <p:nvSpPr>
          <p:cNvPr id="39940" name="Rectangle 2">
            <a:extLst>
              <a:ext uri="{FF2B5EF4-FFF2-40B4-BE49-F238E27FC236}">
                <a16:creationId xmlns:a16="http://schemas.microsoft.com/office/drawing/2014/main" id="{C514897F-BDBC-83E8-457B-C556D7F440F8}"/>
              </a:ext>
            </a:extLst>
          </p:cNvPr>
          <p:cNvSpPr>
            <a:spLocks noGrp="1" noChangeArrowheads="1"/>
          </p:cNvSpPr>
          <p:nvPr>
            <p:ph type="title" idx="4294967295"/>
          </p:nvPr>
        </p:nvSpPr>
        <p:spPr>
          <a:xfrm>
            <a:off x="0" y="365125"/>
            <a:ext cx="10515600" cy="1325563"/>
          </a:xfrm>
        </p:spPr>
        <p:txBody>
          <a:bodyPr/>
          <a:lstStyle/>
          <a:p>
            <a:r>
              <a:rPr lang="en-US" altLang="en-US"/>
              <a:t>Probes</a:t>
            </a:r>
          </a:p>
        </p:txBody>
      </p:sp>
      <p:sp>
        <p:nvSpPr>
          <p:cNvPr id="39941" name="Rectangle 3">
            <a:extLst>
              <a:ext uri="{FF2B5EF4-FFF2-40B4-BE49-F238E27FC236}">
                <a16:creationId xmlns:a16="http://schemas.microsoft.com/office/drawing/2014/main" id="{B0FB4151-6BF1-861D-B30C-DBEB100552B5}"/>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a:t>Probing questions elicit more detail about previous questions</a:t>
            </a:r>
          </a:p>
          <a:p>
            <a:pPr>
              <a:lnSpc>
                <a:spcPct val="90000"/>
              </a:lnSpc>
            </a:pPr>
            <a:r>
              <a:rPr lang="en-US" altLang="en-US"/>
              <a:t>The purpose of probing questions is:</a:t>
            </a:r>
          </a:p>
          <a:p>
            <a:pPr lvl="1">
              <a:lnSpc>
                <a:spcPct val="90000"/>
              </a:lnSpc>
            </a:pPr>
            <a:r>
              <a:rPr lang="en-US" altLang="en-US"/>
              <a:t>To get more meaning</a:t>
            </a:r>
          </a:p>
          <a:p>
            <a:pPr lvl="1">
              <a:lnSpc>
                <a:spcPct val="90000"/>
              </a:lnSpc>
            </a:pPr>
            <a:r>
              <a:rPr lang="en-US" altLang="en-US"/>
              <a:t>To clarify</a:t>
            </a:r>
          </a:p>
          <a:p>
            <a:pPr lvl="1">
              <a:lnSpc>
                <a:spcPct val="90000"/>
              </a:lnSpc>
            </a:pPr>
            <a:r>
              <a:rPr lang="en-US" altLang="en-US"/>
              <a:t>To draw out and expand on the interviewee’s point</a:t>
            </a:r>
          </a:p>
          <a:p>
            <a:pPr>
              <a:lnSpc>
                <a:spcPct val="90000"/>
              </a:lnSpc>
            </a:pPr>
            <a:r>
              <a:rPr lang="en-US" altLang="en-US"/>
              <a:t>May be either open-ended or closed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a:extLst>
              <a:ext uri="{FF2B5EF4-FFF2-40B4-BE49-F238E27FC236}">
                <a16:creationId xmlns:a16="http://schemas.microsoft.com/office/drawing/2014/main" id="{8CA23D6A-9F35-E848-307E-46A3B39563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1BAA420E-9460-4048-9A5E-B3AA4942F90E}" type="slidenum">
              <a:rPr lang="en-US" altLang="en-US" sz="1000"/>
              <a:pPr>
                <a:spcBef>
                  <a:spcPct val="0"/>
                </a:spcBef>
                <a:buClrTx/>
                <a:buFontTx/>
                <a:buNone/>
              </a:pPr>
              <a:t>21</a:t>
            </a:fld>
            <a:endParaRPr lang="en-US" altLang="en-US" sz="1000"/>
          </a:p>
        </p:txBody>
      </p:sp>
      <p:sp>
        <p:nvSpPr>
          <p:cNvPr id="41988" name="Rectangle 2">
            <a:extLst>
              <a:ext uri="{FF2B5EF4-FFF2-40B4-BE49-F238E27FC236}">
                <a16:creationId xmlns:a16="http://schemas.microsoft.com/office/drawing/2014/main" id="{6908A245-15D1-AC4C-8005-A71E91F5C475}"/>
              </a:ext>
            </a:extLst>
          </p:cNvPr>
          <p:cNvSpPr>
            <a:spLocks noGrp="1" noChangeArrowheads="1"/>
          </p:cNvSpPr>
          <p:nvPr>
            <p:ph type="title" idx="4294967295"/>
          </p:nvPr>
        </p:nvSpPr>
        <p:spPr>
          <a:xfrm>
            <a:off x="0" y="365125"/>
            <a:ext cx="10515600" cy="1325563"/>
          </a:xfrm>
        </p:spPr>
        <p:txBody>
          <a:bodyPr/>
          <a:lstStyle/>
          <a:p>
            <a:r>
              <a:rPr lang="en-US" altLang="en-US"/>
              <a:t>Arranging Questions</a:t>
            </a:r>
          </a:p>
        </p:txBody>
      </p:sp>
      <p:sp>
        <p:nvSpPr>
          <p:cNvPr id="41989" name="Rectangle 3">
            <a:extLst>
              <a:ext uri="{FF2B5EF4-FFF2-40B4-BE49-F238E27FC236}">
                <a16:creationId xmlns:a16="http://schemas.microsoft.com/office/drawing/2014/main" id="{A22CD82A-7353-388D-73BA-1A87B720241B}"/>
              </a:ext>
            </a:extLst>
          </p:cNvPr>
          <p:cNvSpPr>
            <a:spLocks noGrp="1" noChangeArrowheads="1"/>
          </p:cNvSpPr>
          <p:nvPr>
            <p:ph type="body" idx="4294967295"/>
          </p:nvPr>
        </p:nvSpPr>
        <p:spPr>
          <a:xfrm>
            <a:off x="0" y="1825625"/>
            <a:ext cx="10515600" cy="4351338"/>
          </a:xfrm>
        </p:spPr>
        <p:txBody>
          <a:bodyPr/>
          <a:lstStyle/>
          <a:p>
            <a:r>
              <a:rPr lang="en-US" altLang="en-US"/>
              <a:t>Pyramid </a:t>
            </a:r>
          </a:p>
          <a:p>
            <a:pPr lvl="1"/>
            <a:r>
              <a:rPr lang="en-US" altLang="en-US"/>
              <a:t>Starting with closed questions and working toward open-ended questions</a:t>
            </a:r>
          </a:p>
          <a:p>
            <a:r>
              <a:rPr lang="en-US" altLang="en-US"/>
              <a:t>Funnel </a:t>
            </a:r>
          </a:p>
          <a:p>
            <a:pPr lvl="1"/>
            <a:r>
              <a:rPr lang="en-US" altLang="en-US"/>
              <a:t>Starting with open-ended questions and working toward closed questions</a:t>
            </a:r>
          </a:p>
          <a:p>
            <a:r>
              <a:rPr lang="en-US" altLang="en-US"/>
              <a:t>Diamond </a:t>
            </a:r>
          </a:p>
          <a:p>
            <a:pPr lvl="1"/>
            <a:r>
              <a:rPr lang="en-US" altLang="en-US"/>
              <a:t>Starting with closed, moving toward open-ended, and ending with closed questions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Slide Number Placeholder 5">
            <a:extLst>
              <a:ext uri="{FF2B5EF4-FFF2-40B4-BE49-F238E27FC236}">
                <a16:creationId xmlns:a16="http://schemas.microsoft.com/office/drawing/2014/main" id="{61D289B4-C72E-917D-1D72-8F04FD371B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AE2323B7-9298-4961-9560-1EB1EE8CDB9D}" type="slidenum">
              <a:rPr lang="en-US" altLang="en-US" sz="1000"/>
              <a:pPr>
                <a:spcBef>
                  <a:spcPct val="0"/>
                </a:spcBef>
                <a:buClrTx/>
                <a:buFontTx/>
                <a:buNone/>
              </a:pPr>
              <a:t>22</a:t>
            </a:fld>
            <a:endParaRPr lang="en-US" altLang="en-US" sz="1000"/>
          </a:p>
        </p:txBody>
      </p:sp>
      <p:sp>
        <p:nvSpPr>
          <p:cNvPr id="44036" name="Rectangle 2">
            <a:extLst>
              <a:ext uri="{FF2B5EF4-FFF2-40B4-BE49-F238E27FC236}">
                <a16:creationId xmlns:a16="http://schemas.microsoft.com/office/drawing/2014/main" id="{ED66A7C9-AB68-625E-39C9-767DF2222331}"/>
              </a:ext>
            </a:extLst>
          </p:cNvPr>
          <p:cNvSpPr>
            <a:spLocks noGrp="1" noChangeArrowheads="1"/>
          </p:cNvSpPr>
          <p:nvPr>
            <p:ph type="title" idx="4294967295"/>
          </p:nvPr>
        </p:nvSpPr>
        <p:spPr>
          <a:xfrm>
            <a:off x="0" y="365125"/>
            <a:ext cx="10515600" cy="1325563"/>
          </a:xfrm>
        </p:spPr>
        <p:txBody>
          <a:bodyPr/>
          <a:lstStyle/>
          <a:p>
            <a:r>
              <a:rPr lang="en-US" altLang="en-US"/>
              <a:t>Pyramid Structure</a:t>
            </a:r>
          </a:p>
        </p:txBody>
      </p:sp>
      <p:sp>
        <p:nvSpPr>
          <p:cNvPr id="44037" name="Rectangle 3">
            <a:extLst>
              <a:ext uri="{FF2B5EF4-FFF2-40B4-BE49-F238E27FC236}">
                <a16:creationId xmlns:a16="http://schemas.microsoft.com/office/drawing/2014/main" id="{C29346E5-1638-BE31-0BF1-AF9600E48129}"/>
              </a:ext>
            </a:extLst>
          </p:cNvPr>
          <p:cNvSpPr>
            <a:spLocks noGrp="1" noChangeArrowheads="1"/>
          </p:cNvSpPr>
          <p:nvPr>
            <p:ph type="body" idx="4294967295"/>
          </p:nvPr>
        </p:nvSpPr>
        <p:spPr>
          <a:xfrm>
            <a:off x="0" y="1825625"/>
            <a:ext cx="10515600" cy="4351338"/>
          </a:xfrm>
        </p:spPr>
        <p:txBody>
          <a:bodyPr/>
          <a:lstStyle/>
          <a:p>
            <a:r>
              <a:rPr lang="en-US" altLang="en-US"/>
              <a:t>Begins with very detailed, often closed questions</a:t>
            </a:r>
          </a:p>
          <a:p>
            <a:r>
              <a:rPr lang="en-US" altLang="en-US"/>
              <a:t>Expands by allowing open-ended questions and more generalized responses</a:t>
            </a:r>
          </a:p>
          <a:p>
            <a:r>
              <a:rPr lang="en-US" altLang="en-US"/>
              <a:t>Is useful if interviewees need to be warmed up to the topic or seem reluctant to address the topic</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Slide Number Placeholder 4">
            <a:extLst>
              <a:ext uri="{FF2B5EF4-FFF2-40B4-BE49-F238E27FC236}">
                <a16:creationId xmlns:a16="http://schemas.microsoft.com/office/drawing/2014/main" id="{13346AD7-EC67-78B0-22A6-B1197E8EB3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605A6B9F-75FE-4857-9440-BE6DE2305C5D}" type="slidenum">
              <a:rPr lang="en-US" altLang="en-US" sz="1000"/>
              <a:pPr>
                <a:spcBef>
                  <a:spcPct val="0"/>
                </a:spcBef>
                <a:buClrTx/>
                <a:buFontTx/>
                <a:buNone/>
              </a:pPr>
              <a:t>23</a:t>
            </a:fld>
            <a:endParaRPr lang="en-US" altLang="en-US" sz="1000"/>
          </a:p>
        </p:txBody>
      </p:sp>
      <p:sp>
        <p:nvSpPr>
          <p:cNvPr id="46084" name="Rectangle 2">
            <a:extLst>
              <a:ext uri="{FF2B5EF4-FFF2-40B4-BE49-F238E27FC236}">
                <a16:creationId xmlns:a16="http://schemas.microsoft.com/office/drawing/2014/main" id="{4F7DFE10-A817-9C88-2369-EF465886212A}"/>
              </a:ext>
            </a:extLst>
          </p:cNvPr>
          <p:cNvSpPr>
            <a:spLocks noGrp="1" noChangeArrowheads="1"/>
          </p:cNvSpPr>
          <p:nvPr>
            <p:ph type="title" idx="4294967295"/>
          </p:nvPr>
        </p:nvSpPr>
        <p:spPr>
          <a:xfrm>
            <a:off x="0" y="365125"/>
            <a:ext cx="10515600" cy="1325563"/>
          </a:xfrm>
        </p:spPr>
        <p:txBody>
          <a:bodyPr/>
          <a:lstStyle/>
          <a:p>
            <a:r>
              <a:rPr lang="en-US" altLang="en-US" sz="2800"/>
              <a:t>Pyramid Structure for Interviewing Goes from Specific to General Questions </a:t>
            </a:r>
            <a:r>
              <a:rPr lang="en-US" altLang="en-US" sz="2400"/>
              <a:t>(Figure 4.7 )</a:t>
            </a:r>
          </a:p>
        </p:txBody>
      </p:sp>
      <p:pic>
        <p:nvPicPr>
          <p:cNvPr id="46085" name="Picture 5">
            <a:extLst>
              <a:ext uri="{FF2B5EF4-FFF2-40B4-BE49-F238E27FC236}">
                <a16:creationId xmlns:a16="http://schemas.microsoft.com/office/drawing/2014/main" id="{C7998DB4-CBE2-F512-88A9-77DBD81B6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1981200"/>
            <a:ext cx="5029200"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a:extLst>
              <a:ext uri="{FF2B5EF4-FFF2-40B4-BE49-F238E27FC236}">
                <a16:creationId xmlns:a16="http://schemas.microsoft.com/office/drawing/2014/main" id="{3F7857C5-75E8-6F9A-3A79-1223DC734B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CD3E25D8-0BB0-4A61-804C-CCAA5BEEFC2A}" type="slidenum">
              <a:rPr lang="en-US" altLang="en-US" sz="1000"/>
              <a:pPr>
                <a:spcBef>
                  <a:spcPct val="0"/>
                </a:spcBef>
                <a:buClrTx/>
                <a:buFontTx/>
                <a:buNone/>
              </a:pPr>
              <a:t>24</a:t>
            </a:fld>
            <a:endParaRPr lang="en-US" altLang="en-US" sz="1000"/>
          </a:p>
        </p:txBody>
      </p:sp>
      <p:sp>
        <p:nvSpPr>
          <p:cNvPr id="47108" name="Rectangle 2">
            <a:extLst>
              <a:ext uri="{FF2B5EF4-FFF2-40B4-BE49-F238E27FC236}">
                <a16:creationId xmlns:a16="http://schemas.microsoft.com/office/drawing/2014/main" id="{182C3BA9-D597-5858-6B30-84B10200A4D0}"/>
              </a:ext>
            </a:extLst>
          </p:cNvPr>
          <p:cNvSpPr>
            <a:spLocks noGrp="1" noChangeArrowheads="1"/>
          </p:cNvSpPr>
          <p:nvPr>
            <p:ph type="title" idx="4294967295"/>
          </p:nvPr>
        </p:nvSpPr>
        <p:spPr>
          <a:xfrm>
            <a:off x="0" y="365125"/>
            <a:ext cx="10515600" cy="1325563"/>
          </a:xfrm>
        </p:spPr>
        <p:txBody>
          <a:bodyPr/>
          <a:lstStyle/>
          <a:p>
            <a:r>
              <a:rPr lang="en-US" altLang="en-US"/>
              <a:t>Funnel Structure</a:t>
            </a:r>
          </a:p>
        </p:txBody>
      </p:sp>
      <p:sp>
        <p:nvSpPr>
          <p:cNvPr id="47109" name="Rectangle 3">
            <a:extLst>
              <a:ext uri="{FF2B5EF4-FFF2-40B4-BE49-F238E27FC236}">
                <a16:creationId xmlns:a16="http://schemas.microsoft.com/office/drawing/2014/main" id="{C6C9C482-390A-1FE4-4C2F-F12BB10511AA}"/>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a:t>Begins with generalized, open-ended questions</a:t>
            </a:r>
          </a:p>
          <a:p>
            <a:pPr>
              <a:lnSpc>
                <a:spcPct val="90000"/>
              </a:lnSpc>
            </a:pPr>
            <a:r>
              <a:rPr lang="en-US" altLang="en-US"/>
              <a:t>Concludes by narrowing the possible responses using closed questions</a:t>
            </a:r>
          </a:p>
          <a:p>
            <a:pPr>
              <a:lnSpc>
                <a:spcPct val="90000"/>
              </a:lnSpc>
            </a:pPr>
            <a:r>
              <a:rPr lang="en-US" altLang="en-US"/>
              <a:t>Provides an easy, nonthreatening way to begin an interview</a:t>
            </a:r>
          </a:p>
          <a:p>
            <a:pPr>
              <a:lnSpc>
                <a:spcPct val="90000"/>
              </a:lnSpc>
            </a:pPr>
            <a:r>
              <a:rPr lang="en-US" altLang="en-US"/>
              <a:t>Is useful when the interviewee feels emotionally about the topic</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4">
            <a:extLst>
              <a:ext uri="{FF2B5EF4-FFF2-40B4-BE49-F238E27FC236}">
                <a16:creationId xmlns:a16="http://schemas.microsoft.com/office/drawing/2014/main" id="{0EE37599-7D42-1545-2E66-28333803A6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A9E9950E-480B-473F-89CB-A9EBE631EDA4}" type="slidenum">
              <a:rPr lang="en-US" altLang="en-US" sz="1000"/>
              <a:pPr>
                <a:spcBef>
                  <a:spcPct val="0"/>
                </a:spcBef>
                <a:buClrTx/>
                <a:buFontTx/>
                <a:buNone/>
              </a:pPr>
              <a:t>25</a:t>
            </a:fld>
            <a:endParaRPr lang="en-US" altLang="en-US" sz="1000"/>
          </a:p>
        </p:txBody>
      </p:sp>
      <p:sp>
        <p:nvSpPr>
          <p:cNvPr id="49156" name="Rectangle 2">
            <a:extLst>
              <a:ext uri="{FF2B5EF4-FFF2-40B4-BE49-F238E27FC236}">
                <a16:creationId xmlns:a16="http://schemas.microsoft.com/office/drawing/2014/main" id="{F8CB63C3-F34B-EE92-00C9-2AF4A5CB6ADE}"/>
              </a:ext>
            </a:extLst>
          </p:cNvPr>
          <p:cNvSpPr>
            <a:spLocks noGrp="1" noChangeArrowheads="1"/>
          </p:cNvSpPr>
          <p:nvPr>
            <p:ph type="title" idx="4294967295"/>
          </p:nvPr>
        </p:nvSpPr>
        <p:spPr>
          <a:xfrm>
            <a:off x="0" y="365125"/>
            <a:ext cx="10515600" cy="1325563"/>
          </a:xfrm>
        </p:spPr>
        <p:txBody>
          <a:bodyPr/>
          <a:lstStyle/>
          <a:p>
            <a:r>
              <a:rPr lang="en-US" altLang="en-US" sz="2900"/>
              <a:t>Funnel Structure for Interviewing Begins with Broad Questions then Funnels to Specific Questions </a:t>
            </a:r>
            <a:r>
              <a:rPr lang="en-US" altLang="en-US" sz="2400"/>
              <a:t>(Figure 4.8)</a:t>
            </a:r>
            <a:r>
              <a:rPr lang="en-US" altLang="en-US" sz="2900"/>
              <a:t> </a:t>
            </a:r>
          </a:p>
        </p:txBody>
      </p:sp>
      <p:pic>
        <p:nvPicPr>
          <p:cNvPr id="49157" name="Picture 5">
            <a:extLst>
              <a:ext uri="{FF2B5EF4-FFF2-40B4-BE49-F238E27FC236}">
                <a16:creationId xmlns:a16="http://schemas.microsoft.com/office/drawing/2014/main" id="{D8AFA1DD-A0B8-BD71-BD08-471353630B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05001"/>
            <a:ext cx="4953000" cy="4354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5">
            <a:extLst>
              <a:ext uri="{FF2B5EF4-FFF2-40B4-BE49-F238E27FC236}">
                <a16:creationId xmlns:a16="http://schemas.microsoft.com/office/drawing/2014/main" id="{FDE8AA72-ADFC-1BC6-BC2F-9E194441AA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3AB722EE-99A7-4D98-A64A-C9C87AF26A57}" type="slidenum">
              <a:rPr lang="en-US" altLang="en-US" sz="1000"/>
              <a:pPr>
                <a:spcBef>
                  <a:spcPct val="0"/>
                </a:spcBef>
                <a:buClrTx/>
                <a:buFontTx/>
                <a:buNone/>
              </a:pPr>
              <a:t>26</a:t>
            </a:fld>
            <a:endParaRPr lang="en-US" altLang="en-US" sz="1000"/>
          </a:p>
        </p:txBody>
      </p:sp>
      <p:sp>
        <p:nvSpPr>
          <p:cNvPr id="50180" name="Rectangle 2">
            <a:extLst>
              <a:ext uri="{FF2B5EF4-FFF2-40B4-BE49-F238E27FC236}">
                <a16:creationId xmlns:a16="http://schemas.microsoft.com/office/drawing/2014/main" id="{F01C2BF0-CC5F-E258-615E-FDAA97B7A625}"/>
              </a:ext>
            </a:extLst>
          </p:cNvPr>
          <p:cNvSpPr>
            <a:spLocks noGrp="1" noChangeArrowheads="1"/>
          </p:cNvSpPr>
          <p:nvPr>
            <p:ph type="title" idx="4294967295"/>
          </p:nvPr>
        </p:nvSpPr>
        <p:spPr>
          <a:xfrm>
            <a:off x="0" y="365125"/>
            <a:ext cx="10515600" cy="1325563"/>
          </a:xfrm>
        </p:spPr>
        <p:txBody>
          <a:bodyPr/>
          <a:lstStyle/>
          <a:p>
            <a:r>
              <a:rPr lang="en-US" altLang="en-US"/>
              <a:t>Diamond Structure</a:t>
            </a:r>
          </a:p>
        </p:txBody>
      </p:sp>
      <p:sp>
        <p:nvSpPr>
          <p:cNvPr id="50181" name="Rectangle 3">
            <a:extLst>
              <a:ext uri="{FF2B5EF4-FFF2-40B4-BE49-F238E27FC236}">
                <a16:creationId xmlns:a16="http://schemas.microsoft.com/office/drawing/2014/main" id="{D46E6448-D76A-FA3A-623A-EDF293E58C5D}"/>
              </a:ext>
            </a:extLst>
          </p:cNvPr>
          <p:cNvSpPr>
            <a:spLocks noGrp="1" noChangeArrowheads="1"/>
          </p:cNvSpPr>
          <p:nvPr>
            <p:ph type="body" idx="4294967295"/>
          </p:nvPr>
        </p:nvSpPr>
        <p:spPr>
          <a:xfrm>
            <a:off x="0" y="1825625"/>
            <a:ext cx="10515600" cy="4351338"/>
          </a:xfrm>
        </p:spPr>
        <p:txBody>
          <a:bodyPr/>
          <a:lstStyle/>
          <a:p>
            <a:r>
              <a:rPr lang="en-US" altLang="en-US"/>
              <a:t>A diamond-shaped structure begins in a very specific way</a:t>
            </a:r>
          </a:p>
          <a:p>
            <a:r>
              <a:rPr lang="en-US" altLang="en-US"/>
              <a:t>Then more general issues are examined</a:t>
            </a:r>
          </a:p>
          <a:p>
            <a:r>
              <a:rPr lang="en-US" altLang="en-US"/>
              <a:t>Concludes with specific questions</a:t>
            </a:r>
          </a:p>
          <a:p>
            <a:r>
              <a:rPr lang="en-US" altLang="en-US"/>
              <a:t>Combines the strength of both the pyramid and funnel structures</a:t>
            </a:r>
          </a:p>
          <a:p>
            <a:r>
              <a:rPr lang="en-US" altLang="en-US"/>
              <a:t>Takes longer than the other structures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a:extLst>
              <a:ext uri="{FF2B5EF4-FFF2-40B4-BE49-F238E27FC236}">
                <a16:creationId xmlns:a16="http://schemas.microsoft.com/office/drawing/2014/main" id="{A9AE5E59-6B89-50C7-3341-9F8F15771C07}"/>
              </a:ext>
            </a:extLst>
          </p:cNvPr>
          <p:cNvSpPr>
            <a:spLocks noGrp="1"/>
          </p:cNvSpPr>
          <p:nvPr>
            <p:ph type="dt" sz="half" idx="10"/>
          </p:nvPr>
        </p:nvSpPr>
        <p:spPr>
          <a:xfrm>
            <a:off x="2438400" y="6324600"/>
            <a:ext cx="6477000" cy="457200"/>
          </a:xfrm>
        </p:spPr>
        <p:txBody>
          <a:bodyPr/>
          <a:lstStyle/>
          <a:p>
            <a:pPr>
              <a:defRPr/>
            </a:pPr>
            <a:r>
              <a:rPr lang="en-US"/>
              <a:t>Kendall &amp; Kendall	Copyright © 2014 Pearson Education, Inc. Publishing as Prentice Hall</a:t>
            </a:r>
          </a:p>
        </p:txBody>
      </p:sp>
      <p:sp>
        <p:nvSpPr>
          <p:cNvPr id="52227" name="Slide Number Placeholder 4">
            <a:extLst>
              <a:ext uri="{FF2B5EF4-FFF2-40B4-BE49-F238E27FC236}">
                <a16:creationId xmlns:a16="http://schemas.microsoft.com/office/drawing/2014/main" id="{88CEC437-A220-DCC4-C965-C773918680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AAA791EA-DFD8-4402-9D31-36C267138A6F}" type="slidenum">
              <a:rPr lang="en-US" altLang="en-US" sz="1000"/>
              <a:pPr>
                <a:spcBef>
                  <a:spcPct val="0"/>
                </a:spcBef>
                <a:buClrTx/>
                <a:buFontTx/>
                <a:buNone/>
              </a:pPr>
              <a:t>27</a:t>
            </a:fld>
            <a:endParaRPr lang="en-US" altLang="en-US" sz="1000"/>
          </a:p>
        </p:txBody>
      </p:sp>
      <p:sp>
        <p:nvSpPr>
          <p:cNvPr id="52228" name="Rectangle 2">
            <a:extLst>
              <a:ext uri="{FF2B5EF4-FFF2-40B4-BE49-F238E27FC236}">
                <a16:creationId xmlns:a16="http://schemas.microsoft.com/office/drawing/2014/main" id="{91AD3CF8-8F01-92B6-B6E8-0A51AB921E48}"/>
              </a:ext>
            </a:extLst>
          </p:cNvPr>
          <p:cNvSpPr>
            <a:spLocks noGrp="1" noChangeArrowheads="1"/>
          </p:cNvSpPr>
          <p:nvPr>
            <p:ph type="title" idx="4294967295"/>
          </p:nvPr>
        </p:nvSpPr>
        <p:spPr>
          <a:xfrm>
            <a:off x="0" y="365125"/>
            <a:ext cx="10515600" cy="1325563"/>
          </a:xfrm>
        </p:spPr>
        <p:txBody>
          <a:bodyPr/>
          <a:lstStyle/>
          <a:p>
            <a:r>
              <a:rPr lang="en-US" altLang="en-US" sz="2800"/>
              <a:t>Diamond-Shaped Structure for Interviewing Combines the Pyramid and Funnel Structures </a:t>
            </a:r>
            <a:r>
              <a:rPr lang="en-US" altLang="en-US" sz="2400"/>
              <a:t>(Figure 4.9)</a:t>
            </a:r>
          </a:p>
        </p:txBody>
      </p:sp>
      <p:pic>
        <p:nvPicPr>
          <p:cNvPr id="52229" name="Picture 5">
            <a:extLst>
              <a:ext uri="{FF2B5EF4-FFF2-40B4-BE49-F238E27FC236}">
                <a16:creationId xmlns:a16="http://schemas.microsoft.com/office/drawing/2014/main" id="{C4CDAAFC-6067-70A6-608F-4BFEAFC4F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1905001"/>
            <a:ext cx="4295775" cy="460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5">
            <a:extLst>
              <a:ext uri="{FF2B5EF4-FFF2-40B4-BE49-F238E27FC236}">
                <a16:creationId xmlns:a16="http://schemas.microsoft.com/office/drawing/2014/main" id="{6293A030-7973-CD3A-3730-88A94C96AA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5309C767-0F83-4934-8384-BCB5DA1BB1AF}" type="slidenum">
              <a:rPr lang="en-US" altLang="en-US" sz="1000"/>
              <a:pPr>
                <a:spcBef>
                  <a:spcPct val="0"/>
                </a:spcBef>
                <a:buClrTx/>
                <a:buFontTx/>
                <a:buNone/>
              </a:pPr>
              <a:t>28</a:t>
            </a:fld>
            <a:endParaRPr lang="en-US" altLang="en-US" sz="1000"/>
          </a:p>
        </p:txBody>
      </p:sp>
      <p:sp>
        <p:nvSpPr>
          <p:cNvPr id="53252" name="Rectangle 2">
            <a:extLst>
              <a:ext uri="{FF2B5EF4-FFF2-40B4-BE49-F238E27FC236}">
                <a16:creationId xmlns:a16="http://schemas.microsoft.com/office/drawing/2014/main" id="{257E5E0C-8E77-10B6-22F8-5EC3A4060F8F}"/>
              </a:ext>
            </a:extLst>
          </p:cNvPr>
          <p:cNvSpPr>
            <a:spLocks noGrp="1" noChangeArrowheads="1"/>
          </p:cNvSpPr>
          <p:nvPr>
            <p:ph type="title" idx="4294967295"/>
          </p:nvPr>
        </p:nvSpPr>
        <p:spPr>
          <a:xfrm>
            <a:off x="0" y="365125"/>
            <a:ext cx="10515600" cy="1325563"/>
          </a:xfrm>
        </p:spPr>
        <p:txBody>
          <a:bodyPr/>
          <a:lstStyle/>
          <a:p>
            <a:r>
              <a:rPr lang="en-US" altLang="en-US"/>
              <a:t>Closing the Interview</a:t>
            </a:r>
          </a:p>
        </p:txBody>
      </p:sp>
      <p:sp>
        <p:nvSpPr>
          <p:cNvPr id="53253" name="Rectangle 3">
            <a:extLst>
              <a:ext uri="{FF2B5EF4-FFF2-40B4-BE49-F238E27FC236}">
                <a16:creationId xmlns:a16="http://schemas.microsoft.com/office/drawing/2014/main" id="{CA31E907-9B7A-48B8-248D-CA1D7183B142}"/>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a:t>Always ask “Is there anything else that you would like to add?”</a:t>
            </a:r>
          </a:p>
          <a:p>
            <a:pPr>
              <a:lnSpc>
                <a:spcPct val="90000"/>
              </a:lnSpc>
            </a:pPr>
            <a:r>
              <a:rPr lang="en-US" altLang="en-US"/>
              <a:t>Summarize and provide feedback on your impressions</a:t>
            </a:r>
          </a:p>
          <a:p>
            <a:pPr>
              <a:lnSpc>
                <a:spcPct val="90000"/>
              </a:lnSpc>
            </a:pPr>
            <a:r>
              <a:rPr lang="en-US" altLang="en-US"/>
              <a:t>Ask whom you should talk with next</a:t>
            </a:r>
          </a:p>
          <a:p>
            <a:pPr>
              <a:lnSpc>
                <a:spcPct val="90000"/>
              </a:lnSpc>
            </a:pPr>
            <a:r>
              <a:rPr lang="en-US" altLang="en-US"/>
              <a:t>Set up any future appointments</a:t>
            </a:r>
          </a:p>
          <a:p>
            <a:pPr>
              <a:lnSpc>
                <a:spcPct val="90000"/>
              </a:lnSpc>
            </a:pPr>
            <a:r>
              <a:rPr lang="en-US" altLang="en-US"/>
              <a:t>Thank them for their time and shake hands.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Slide Number Placeholder 5">
            <a:extLst>
              <a:ext uri="{FF2B5EF4-FFF2-40B4-BE49-F238E27FC236}">
                <a16:creationId xmlns:a16="http://schemas.microsoft.com/office/drawing/2014/main" id="{BE28B230-A25F-BE72-A38F-40DDA91274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D7D71B1F-0871-41F1-8FF5-A6EDA88A65DC}" type="slidenum">
              <a:rPr lang="en-US" altLang="en-US" sz="1000"/>
              <a:pPr>
                <a:spcBef>
                  <a:spcPct val="0"/>
                </a:spcBef>
                <a:buClrTx/>
                <a:buFontTx/>
                <a:buNone/>
              </a:pPr>
              <a:t>29</a:t>
            </a:fld>
            <a:endParaRPr lang="en-US" altLang="en-US" sz="1000"/>
          </a:p>
        </p:txBody>
      </p:sp>
      <p:sp>
        <p:nvSpPr>
          <p:cNvPr id="55300" name="Rectangle 2">
            <a:extLst>
              <a:ext uri="{FF2B5EF4-FFF2-40B4-BE49-F238E27FC236}">
                <a16:creationId xmlns:a16="http://schemas.microsoft.com/office/drawing/2014/main" id="{F4227EE5-4D0F-C8C3-23F7-DCFF22646AFC}"/>
              </a:ext>
            </a:extLst>
          </p:cNvPr>
          <p:cNvSpPr>
            <a:spLocks noGrp="1" noChangeArrowheads="1"/>
          </p:cNvSpPr>
          <p:nvPr>
            <p:ph type="title" idx="4294967295"/>
          </p:nvPr>
        </p:nvSpPr>
        <p:spPr>
          <a:xfrm>
            <a:off x="0" y="365125"/>
            <a:ext cx="10515600" cy="1325563"/>
          </a:xfrm>
        </p:spPr>
        <p:txBody>
          <a:bodyPr/>
          <a:lstStyle/>
          <a:p>
            <a:r>
              <a:rPr lang="en-US" altLang="en-US"/>
              <a:t>Interview Report</a:t>
            </a:r>
          </a:p>
        </p:txBody>
      </p:sp>
      <p:sp>
        <p:nvSpPr>
          <p:cNvPr id="55301" name="Rectangle 3">
            <a:extLst>
              <a:ext uri="{FF2B5EF4-FFF2-40B4-BE49-F238E27FC236}">
                <a16:creationId xmlns:a16="http://schemas.microsoft.com/office/drawing/2014/main" id="{07686FAF-3E59-94F6-F3FB-69643AB01E93}"/>
              </a:ext>
            </a:extLst>
          </p:cNvPr>
          <p:cNvSpPr>
            <a:spLocks noGrp="1" noChangeArrowheads="1"/>
          </p:cNvSpPr>
          <p:nvPr>
            <p:ph type="body" idx="4294967295"/>
          </p:nvPr>
        </p:nvSpPr>
        <p:spPr>
          <a:xfrm>
            <a:off x="0" y="1825625"/>
            <a:ext cx="10515600" cy="4351338"/>
          </a:xfrm>
        </p:spPr>
        <p:txBody>
          <a:bodyPr/>
          <a:lstStyle/>
          <a:p>
            <a:r>
              <a:rPr lang="en-US" altLang="en-US"/>
              <a:t>Write as soon as possible after the interview</a:t>
            </a:r>
          </a:p>
          <a:p>
            <a:r>
              <a:rPr lang="en-US" altLang="en-US"/>
              <a:t>Provide an initial summary, then more detail</a:t>
            </a:r>
          </a:p>
          <a:p>
            <a:r>
              <a:rPr lang="en-US" altLang="en-US"/>
              <a:t>Review the report with the respondent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D9F7441-86A8-171F-7FD5-E2B55D551B11}"/>
              </a:ext>
            </a:extLst>
          </p:cNvPr>
          <p:cNvSpPr>
            <a:spLocks noGrp="1"/>
          </p:cNvSpPr>
          <p:nvPr>
            <p:ph idx="1"/>
          </p:nvPr>
        </p:nvSpPr>
        <p:spPr/>
        <p:txBody>
          <a:bodyPr>
            <a:normAutofit fontScale="92500" lnSpcReduction="20000"/>
          </a:bodyPr>
          <a:lstStyle/>
          <a:p>
            <a:pPr marL="0" indent="0">
              <a:buNone/>
            </a:pPr>
            <a:r>
              <a:rPr lang="en-US" dirty="0"/>
              <a:t>The purpose of analysis is to determine what information are needed to support selected objectives and functions of the system being developed for the organization.</a:t>
            </a:r>
          </a:p>
          <a:p>
            <a:pPr marL="0" indent="0">
              <a:buNone/>
            </a:pPr>
            <a:endParaRPr lang="en-US" dirty="0"/>
          </a:p>
          <a:p>
            <a:pPr marL="0" indent="0">
              <a:buNone/>
            </a:pPr>
            <a:r>
              <a:rPr lang="en-US" sz="2000" b="1" dirty="0"/>
              <a:t>Characteristics of a Good Analyst during the Requirement determination sub-phase:</a:t>
            </a:r>
          </a:p>
          <a:p>
            <a:pPr marL="0" indent="0">
              <a:buNone/>
            </a:pPr>
            <a:r>
              <a:rPr lang="en-US" sz="2000" dirty="0"/>
              <a:t>1.Thorough:  The act of questioning everything. </a:t>
            </a:r>
          </a:p>
          <a:p>
            <a:pPr marL="0" indent="0">
              <a:buNone/>
            </a:pPr>
            <a:r>
              <a:rPr lang="en-US" sz="2000" dirty="0"/>
              <a:t>E.g. Ask questions that include the very  minute details of transaction i.e.:, Are all transactions processed the same way etc. Is it possible for customers to ask for discount, price reduction etc.</a:t>
            </a:r>
          </a:p>
          <a:p>
            <a:pPr marL="0" indent="0">
              <a:buNone/>
            </a:pPr>
            <a:r>
              <a:rPr lang="en-US" sz="2000" dirty="0"/>
              <a:t>2. Impartial: NB: Your role is to find the best solution to solve or meet a business need. Analyst must consider all points and issues raised by all parties</a:t>
            </a:r>
          </a:p>
          <a:p>
            <a:pPr marL="0" indent="0">
              <a:buNone/>
            </a:pPr>
            <a:r>
              <a:rPr lang="en-US" sz="2000" dirty="0"/>
              <a:t>3. Relax Constraints: Assume all is possible. Do not accept statements like “ We have </a:t>
            </a:r>
            <a:r>
              <a:rPr lang="en-US" sz="2000" dirty="0" err="1"/>
              <a:t>alswys</a:t>
            </a:r>
            <a:r>
              <a:rPr lang="en-US" sz="2000" dirty="0"/>
              <a:t> done it’’ this way</a:t>
            </a:r>
          </a:p>
          <a:p>
            <a:pPr marL="0" indent="0">
              <a:buNone/>
            </a:pPr>
            <a:r>
              <a:rPr lang="en-US" sz="2000" dirty="0"/>
              <a:t> </a:t>
            </a:r>
          </a:p>
          <a:p>
            <a:pPr marL="0" indent="0">
              <a:buNone/>
            </a:pPr>
            <a:endParaRPr lang="en-US" dirty="0"/>
          </a:p>
        </p:txBody>
      </p:sp>
    </p:spTree>
    <p:extLst>
      <p:ext uri="{BB962C8B-B14F-4D97-AF65-F5344CB8AC3E}">
        <p14:creationId xmlns:p14="http://schemas.microsoft.com/office/powerpoint/2010/main" val="1528226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Slide Number Placeholder 5">
            <a:extLst>
              <a:ext uri="{FF2B5EF4-FFF2-40B4-BE49-F238E27FC236}">
                <a16:creationId xmlns:a16="http://schemas.microsoft.com/office/drawing/2014/main" id="{ACD64289-0B5D-CDA2-79C0-F357F0B5DD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C7071E66-46EC-4ACB-A09F-DD014FBEE79D}" type="slidenum">
              <a:rPr lang="en-US" altLang="en-US" sz="1000"/>
              <a:pPr>
                <a:spcBef>
                  <a:spcPct val="0"/>
                </a:spcBef>
                <a:buClrTx/>
                <a:buFontTx/>
                <a:buNone/>
              </a:pPr>
              <a:t>30</a:t>
            </a:fld>
            <a:endParaRPr lang="en-US" altLang="en-US" sz="1000"/>
          </a:p>
        </p:txBody>
      </p:sp>
      <p:sp>
        <p:nvSpPr>
          <p:cNvPr id="57348" name="Rectangle 2">
            <a:extLst>
              <a:ext uri="{FF2B5EF4-FFF2-40B4-BE49-F238E27FC236}">
                <a16:creationId xmlns:a16="http://schemas.microsoft.com/office/drawing/2014/main" id="{A14104B7-F97C-29C2-0984-3C812ED193CD}"/>
              </a:ext>
            </a:extLst>
          </p:cNvPr>
          <p:cNvSpPr>
            <a:spLocks noGrp="1" noChangeArrowheads="1"/>
          </p:cNvSpPr>
          <p:nvPr>
            <p:ph type="title" idx="4294967295"/>
          </p:nvPr>
        </p:nvSpPr>
        <p:spPr>
          <a:xfrm>
            <a:off x="0" y="365125"/>
            <a:ext cx="10515600" cy="1325563"/>
          </a:xfrm>
        </p:spPr>
        <p:txBody>
          <a:bodyPr/>
          <a:lstStyle/>
          <a:p>
            <a:r>
              <a:rPr lang="en-US" altLang="en-US"/>
              <a:t>Stories</a:t>
            </a:r>
          </a:p>
        </p:txBody>
      </p:sp>
      <p:sp>
        <p:nvSpPr>
          <p:cNvPr id="57349" name="Rectangle 3">
            <a:extLst>
              <a:ext uri="{FF2B5EF4-FFF2-40B4-BE49-F238E27FC236}">
                <a16:creationId xmlns:a16="http://schemas.microsoft.com/office/drawing/2014/main" id="{39270B69-0513-7B93-0340-5198D392B28D}"/>
              </a:ext>
            </a:extLst>
          </p:cNvPr>
          <p:cNvSpPr>
            <a:spLocks noGrp="1" noChangeArrowheads="1"/>
          </p:cNvSpPr>
          <p:nvPr>
            <p:ph type="body" idx="4294967295"/>
          </p:nvPr>
        </p:nvSpPr>
        <p:spPr>
          <a:xfrm>
            <a:off x="0" y="1825625"/>
            <a:ext cx="10515600" cy="4351338"/>
          </a:xfrm>
        </p:spPr>
        <p:txBody>
          <a:bodyPr/>
          <a:lstStyle/>
          <a:p>
            <a:pPr>
              <a:lnSpc>
                <a:spcPct val="80000"/>
              </a:lnSpc>
            </a:pPr>
            <a:r>
              <a:rPr lang="en-US" altLang="en-US"/>
              <a:t>Stories originate in the workplace</a:t>
            </a:r>
          </a:p>
          <a:p>
            <a:pPr>
              <a:lnSpc>
                <a:spcPct val="80000"/>
              </a:lnSpc>
            </a:pPr>
            <a:r>
              <a:rPr lang="en-US" altLang="en-US"/>
              <a:t>Organizational stories are used to relay some kind of information </a:t>
            </a:r>
          </a:p>
          <a:p>
            <a:pPr>
              <a:lnSpc>
                <a:spcPct val="80000"/>
              </a:lnSpc>
            </a:pPr>
            <a:r>
              <a:rPr lang="en-US" altLang="en-US"/>
              <a:t>When a story is told and retold over time it takes on a mythic quality</a:t>
            </a:r>
          </a:p>
          <a:p>
            <a:pPr>
              <a:lnSpc>
                <a:spcPct val="80000"/>
              </a:lnSpc>
            </a:pPr>
            <a:r>
              <a:rPr lang="en-US" altLang="en-US"/>
              <a:t>Isolated stories are good when you are looking for facts</a:t>
            </a:r>
          </a:p>
          <a:p>
            <a:pPr>
              <a:lnSpc>
                <a:spcPct val="80000"/>
              </a:lnSpc>
            </a:pPr>
            <a:r>
              <a:rPr lang="en-US" altLang="en-US"/>
              <a:t>Enduring stories capture all aspects of the organization and are the ones a systems analyst should look for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Slide Number Placeholder 5">
            <a:extLst>
              <a:ext uri="{FF2B5EF4-FFF2-40B4-BE49-F238E27FC236}">
                <a16:creationId xmlns:a16="http://schemas.microsoft.com/office/drawing/2014/main" id="{C3EDBDEB-FA3E-AC44-E0A3-B06EA2BC28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F6905FC6-7388-47C2-86E0-737E9DBCEE43}" type="slidenum">
              <a:rPr lang="en-US" altLang="en-US" sz="1000"/>
              <a:pPr>
                <a:spcBef>
                  <a:spcPct val="0"/>
                </a:spcBef>
                <a:buClrTx/>
                <a:buFontTx/>
                <a:buNone/>
              </a:pPr>
              <a:t>31</a:t>
            </a:fld>
            <a:endParaRPr lang="en-US" altLang="en-US" sz="1000"/>
          </a:p>
        </p:txBody>
      </p:sp>
      <p:sp>
        <p:nvSpPr>
          <p:cNvPr id="58372" name="Rectangle 2">
            <a:extLst>
              <a:ext uri="{FF2B5EF4-FFF2-40B4-BE49-F238E27FC236}">
                <a16:creationId xmlns:a16="http://schemas.microsoft.com/office/drawing/2014/main" id="{090B90B0-FAD0-F17A-9AF8-E774AB757CBE}"/>
              </a:ext>
            </a:extLst>
          </p:cNvPr>
          <p:cNvSpPr>
            <a:spLocks noGrp="1" noChangeArrowheads="1"/>
          </p:cNvSpPr>
          <p:nvPr>
            <p:ph type="title" idx="4294967295"/>
          </p:nvPr>
        </p:nvSpPr>
        <p:spPr>
          <a:xfrm>
            <a:off x="0" y="365125"/>
            <a:ext cx="10515600" cy="1325563"/>
          </a:xfrm>
        </p:spPr>
        <p:txBody>
          <a:bodyPr/>
          <a:lstStyle/>
          <a:p>
            <a:r>
              <a:rPr lang="en-US" altLang="en-US"/>
              <a:t>Purposes for Telling a Story</a:t>
            </a:r>
          </a:p>
        </p:txBody>
      </p:sp>
      <p:sp>
        <p:nvSpPr>
          <p:cNvPr id="58373" name="Rectangle 3">
            <a:extLst>
              <a:ext uri="{FF2B5EF4-FFF2-40B4-BE49-F238E27FC236}">
                <a16:creationId xmlns:a16="http://schemas.microsoft.com/office/drawing/2014/main" id="{CDCD9A42-A66E-E78F-1C40-C62556E791A8}"/>
              </a:ext>
            </a:extLst>
          </p:cNvPr>
          <p:cNvSpPr>
            <a:spLocks noGrp="1" noChangeArrowheads="1"/>
          </p:cNvSpPr>
          <p:nvPr>
            <p:ph type="body" idx="4294967295"/>
          </p:nvPr>
        </p:nvSpPr>
        <p:spPr>
          <a:xfrm>
            <a:off x="0" y="1825625"/>
            <a:ext cx="10515600" cy="4351338"/>
          </a:xfrm>
        </p:spPr>
        <p:txBody>
          <a:bodyPr/>
          <a:lstStyle/>
          <a:p>
            <a:pPr>
              <a:lnSpc>
                <a:spcPct val="80000"/>
              </a:lnSpc>
            </a:pPr>
            <a:r>
              <a:rPr lang="en-US" altLang="en-US"/>
              <a:t>There are four purposes for telling a story:</a:t>
            </a:r>
          </a:p>
          <a:p>
            <a:pPr lvl="1">
              <a:lnSpc>
                <a:spcPct val="80000"/>
              </a:lnSpc>
            </a:pPr>
            <a:r>
              <a:rPr lang="en-US" altLang="en-US"/>
              <a:t>Experiential stories describe what the business or industry is like</a:t>
            </a:r>
          </a:p>
          <a:p>
            <a:pPr lvl="1">
              <a:lnSpc>
                <a:spcPct val="80000"/>
              </a:lnSpc>
            </a:pPr>
            <a:r>
              <a:rPr lang="en-US" altLang="en-US"/>
              <a:t>Explanatory stories tell why the organization acted a certain way</a:t>
            </a:r>
          </a:p>
          <a:p>
            <a:pPr lvl="1">
              <a:lnSpc>
                <a:spcPct val="80000"/>
              </a:lnSpc>
            </a:pPr>
            <a:r>
              <a:rPr lang="en-US" altLang="en-US"/>
              <a:t>Validating stories are used to convince people that  the organization made the correct decision</a:t>
            </a:r>
          </a:p>
          <a:p>
            <a:pPr lvl="1">
              <a:lnSpc>
                <a:spcPct val="80000"/>
              </a:lnSpc>
            </a:pPr>
            <a:r>
              <a:rPr lang="en-US" altLang="en-US"/>
              <a:t>Prescriptive stories tell the listener how to act</a:t>
            </a:r>
          </a:p>
          <a:p>
            <a:pPr>
              <a:lnSpc>
                <a:spcPct val="80000"/>
              </a:lnSpc>
            </a:pPr>
            <a:r>
              <a:rPr lang="en-US" altLang="en-US"/>
              <a:t>Systems analysts can use storytelling as a complement to other information gathering methods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Slide Number Placeholder 5">
            <a:extLst>
              <a:ext uri="{FF2B5EF4-FFF2-40B4-BE49-F238E27FC236}">
                <a16:creationId xmlns:a16="http://schemas.microsoft.com/office/drawing/2014/main" id="{C6CF8D84-0129-B95E-BE77-C65CCFF239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80F70948-2B5A-4F77-9D7E-791D73B1AA2A}" type="slidenum">
              <a:rPr lang="en-US" altLang="en-US" sz="1000"/>
              <a:pPr>
                <a:spcBef>
                  <a:spcPct val="0"/>
                </a:spcBef>
                <a:buClrTx/>
                <a:buFontTx/>
                <a:buNone/>
              </a:pPr>
              <a:t>32</a:t>
            </a:fld>
            <a:endParaRPr lang="en-US" altLang="en-US" sz="1000"/>
          </a:p>
        </p:txBody>
      </p:sp>
      <p:sp>
        <p:nvSpPr>
          <p:cNvPr id="59396" name="Rectangle 2">
            <a:extLst>
              <a:ext uri="{FF2B5EF4-FFF2-40B4-BE49-F238E27FC236}">
                <a16:creationId xmlns:a16="http://schemas.microsoft.com/office/drawing/2014/main" id="{3240002A-94F7-E556-0E2C-52C15F03F635}"/>
              </a:ext>
            </a:extLst>
          </p:cNvPr>
          <p:cNvSpPr>
            <a:spLocks noGrp="1" noChangeArrowheads="1"/>
          </p:cNvSpPr>
          <p:nvPr>
            <p:ph type="title" idx="4294967295"/>
          </p:nvPr>
        </p:nvSpPr>
        <p:spPr>
          <a:xfrm>
            <a:off x="0" y="365125"/>
            <a:ext cx="10515600" cy="1325563"/>
          </a:xfrm>
        </p:spPr>
        <p:txBody>
          <a:bodyPr/>
          <a:lstStyle/>
          <a:p>
            <a:r>
              <a:rPr lang="en-US" altLang="en-US"/>
              <a:t>Joint Application Design (JAD)</a:t>
            </a:r>
          </a:p>
        </p:txBody>
      </p:sp>
      <p:sp>
        <p:nvSpPr>
          <p:cNvPr id="59397" name="Rectangle 3">
            <a:extLst>
              <a:ext uri="{FF2B5EF4-FFF2-40B4-BE49-F238E27FC236}">
                <a16:creationId xmlns:a16="http://schemas.microsoft.com/office/drawing/2014/main" id="{818A4DA9-7DB3-F9C4-6FC7-516DFFA1CA80}"/>
              </a:ext>
            </a:extLst>
          </p:cNvPr>
          <p:cNvSpPr>
            <a:spLocks noGrp="1" noChangeArrowheads="1"/>
          </p:cNvSpPr>
          <p:nvPr>
            <p:ph type="body" idx="4294967295"/>
          </p:nvPr>
        </p:nvSpPr>
        <p:spPr>
          <a:xfrm>
            <a:off x="0" y="1825625"/>
            <a:ext cx="10515600" cy="4351338"/>
          </a:xfrm>
        </p:spPr>
        <p:txBody>
          <a:bodyPr/>
          <a:lstStyle/>
          <a:p>
            <a:r>
              <a:rPr lang="en-US" altLang="en-US"/>
              <a:t>Joint Application Design (JAD) can replace a series of interviews with the user community</a:t>
            </a:r>
          </a:p>
          <a:p>
            <a:r>
              <a:rPr lang="en-US" altLang="en-US"/>
              <a:t>JAD is a technique that allows the analyst to accomplish requirements analysis and design the user interface with the users in a group setting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Slide Number Placeholder 5">
            <a:extLst>
              <a:ext uri="{FF2B5EF4-FFF2-40B4-BE49-F238E27FC236}">
                <a16:creationId xmlns:a16="http://schemas.microsoft.com/office/drawing/2014/main" id="{E0B16BEB-BA82-D686-068A-19583EBF5A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783731AD-DC0E-498E-B54C-5A4329409812}" type="slidenum">
              <a:rPr lang="en-US" altLang="en-US" sz="1000"/>
              <a:pPr>
                <a:spcBef>
                  <a:spcPct val="0"/>
                </a:spcBef>
                <a:buClrTx/>
                <a:buFontTx/>
                <a:buNone/>
              </a:pPr>
              <a:t>33</a:t>
            </a:fld>
            <a:endParaRPr lang="en-US" altLang="en-US" sz="1000"/>
          </a:p>
        </p:txBody>
      </p:sp>
      <p:sp>
        <p:nvSpPr>
          <p:cNvPr id="61444" name="Rectangle 2">
            <a:extLst>
              <a:ext uri="{FF2B5EF4-FFF2-40B4-BE49-F238E27FC236}">
                <a16:creationId xmlns:a16="http://schemas.microsoft.com/office/drawing/2014/main" id="{7377FC64-8E35-56EC-53E0-6AB6C117787B}"/>
              </a:ext>
            </a:extLst>
          </p:cNvPr>
          <p:cNvSpPr>
            <a:spLocks noGrp="1" noChangeArrowheads="1"/>
          </p:cNvSpPr>
          <p:nvPr>
            <p:ph type="title" idx="4294967295"/>
          </p:nvPr>
        </p:nvSpPr>
        <p:spPr>
          <a:xfrm>
            <a:off x="0" y="365125"/>
            <a:ext cx="10515600" cy="1325563"/>
          </a:xfrm>
        </p:spPr>
        <p:txBody>
          <a:bodyPr/>
          <a:lstStyle/>
          <a:p>
            <a:r>
              <a:rPr lang="en-US" altLang="en-US" sz="4000"/>
              <a:t>Conditions That Support the Use of JAD</a:t>
            </a:r>
          </a:p>
        </p:txBody>
      </p:sp>
      <p:sp>
        <p:nvSpPr>
          <p:cNvPr id="61445" name="Rectangle 3">
            <a:extLst>
              <a:ext uri="{FF2B5EF4-FFF2-40B4-BE49-F238E27FC236}">
                <a16:creationId xmlns:a16="http://schemas.microsoft.com/office/drawing/2014/main" id="{21BF5503-9988-921A-A536-B54F03A565E2}"/>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a:t>Users are restless and want something new</a:t>
            </a:r>
          </a:p>
          <a:p>
            <a:pPr>
              <a:lnSpc>
                <a:spcPct val="90000"/>
              </a:lnSpc>
            </a:pPr>
            <a:r>
              <a:rPr lang="en-US" altLang="en-US"/>
              <a:t>The organizational culture supports joint problem-solving behaviors</a:t>
            </a:r>
          </a:p>
          <a:p>
            <a:pPr>
              <a:lnSpc>
                <a:spcPct val="90000"/>
              </a:lnSpc>
            </a:pPr>
            <a:r>
              <a:rPr lang="en-US" altLang="en-US"/>
              <a:t>Analysts forecast an increase in the number of ideas using JAD</a:t>
            </a:r>
          </a:p>
          <a:p>
            <a:pPr>
              <a:lnSpc>
                <a:spcPct val="90000"/>
              </a:lnSpc>
            </a:pPr>
            <a:r>
              <a:rPr lang="en-US" altLang="en-US"/>
              <a:t>Personnel may be absent from their jobs for the length of time required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Slide Number Placeholder 5">
            <a:extLst>
              <a:ext uri="{FF2B5EF4-FFF2-40B4-BE49-F238E27FC236}">
                <a16:creationId xmlns:a16="http://schemas.microsoft.com/office/drawing/2014/main" id="{0BEF61EC-70AE-879A-985F-DCDF15A276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389E1A6E-5116-416D-8278-190CEA3EA8E9}" type="slidenum">
              <a:rPr lang="en-US" altLang="en-US" sz="1000"/>
              <a:pPr>
                <a:spcBef>
                  <a:spcPct val="0"/>
                </a:spcBef>
                <a:buClrTx/>
                <a:buFontTx/>
                <a:buNone/>
              </a:pPr>
              <a:t>34</a:t>
            </a:fld>
            <a:endParaRPr lang="en-US" altLang="en-US" sz="1000"/>
          </a:p>
        </p:txBody>
      </p:sp>
      <p:sp>
        <p:nvSpPr>
          <p:cNvPr id="62468" name="Rectangle 2">
            <a:extLst>
              <a:ext uri="{FF2B5EF4-FFF2-40B4-BE49-F238E27FC236}">
                <a16:creationId xmlns:a16="http://schemas.microsoft.com/office/drawing/2014/main" id="{54106C79-785C-3381-E620-EA7F000B03E4}"/>
              </a:ext>
            </a:extLst>
          </p:cNvPr>
          <p:cNvSpPr>
            <a:spLocks noGrp="1" noChangeArrowheads="1"/>
          </p:cNvSpPr>
          <p:nvPr>
            <p:ph type="title" idx="4294967295"/>
          </p:nvPr>
        </p:nvSpPr>
        <p:spPr>
          <a:xfrm>
            <a:off x="0" y="365125"/>
            <a:ext cx="10515600" cy="1325563"/>
          </a:xfrm>
        </p:spPr>
        <p:txBody>
          <a:bodyPr/>
          <a:lstStyle/>
          <a:p>
            <a:r>
              <a:rPr lang="en-US" altLang="en-US"/>
              <a:t>Who Is Involved</a:t>
            </a:r>
          </a:p>
        </p:txBody>
      </p:sp>
      <p:sp>
        <p:nvSpPr>
          <p:cNvPr id="62469" name="Rectangle 3">
            <a:extLst>
              <a:ext uri="{FF2B5EF4-FFF2-40B4-BE49-F238E27FC236}">
                <a16:creationId xmlns:a16="http://schemas.microsoft.com/office/drawing/2014/main" id="{C8EC2A20-6727-9228-AADC-22BCCDD1C4A3}"/>
              </a:ext>
            </a:extLst>
          </p:cNvPr>
          <p:cNvSpPr>
            <a:spLocks noGrp="1" noChangeArrowheads="1"/>
          </p:cNvSpPr>
          <p:nvPr>
            <p:ph type="body" idx="4294967295"/>
          </p:nvPr>
        </p:nvSpPr>
        <p:spPr>
          <a:xfrm>
            <a:off x="0" y="1825625"/>
            <a:ext cx="10515600" cy="4351338"/>
          </a:xfrm>
        </p:spPr>
        <p:txBody>
          <a:bodyPr>
            <a:normAutofit/>
          </a:bodyPr>
          <a:lstStyle/>
          <a:p>
            <a:r>
              <a:rPr lang="en-US" altLang="en-US" dirty="0"/>
              <a:t>Executive sponsor</a:t>
            </a:r>
          </a:p>
          <a:p>
            <a:r>
              <a:rPr lang="en-US" altLang="en-US" dirty="0"/>
              <a:t>IS analyst</a:t>
            </a:r>
          </a:p>
          <a:p>
            <a:r>
              <a:rPr lang="en-US" altLang="en-US" dirty="0"/>
              <a:t>Users</a:t>
            </a:r>
          </a:p>
          <a:p>
            <a:r>
              <a:rPr lang="en-US" altLang="en-US" dirty="0"/>
              <a:t>Session leader</a:t>
            </a:r>
          </a:p>
          <a:p>
            <a:r>
              <a:rPr lang="en-US" altLang="en-US" dirty="0"/>
              <a:t>Observers</a:t>
            </a:r>
          </a:p>
          <a:p>
            <a:r>
              <a:rPr lang="en-US" altLang="en-US" dirty="0"/>
              <a:t>Scribe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Slide Number Placeholder 5">
            <a:extLst>
              <a:ext uri="{FF2B5EF4-FFF2-40B4-BE49-F238E27FC236}">
                <a16:creationId xmlns:a16="http://schemas.microsoft.com/office/drawing/2014/main" id="{11DB455B-F876-D18A-B851-415F6A8E77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FE82A5FB-50BD-4CE0-A216-C728B528CEAC}" type="slidenum">
              <a:rPr lang="en-US" altLang="en-US" sz="1000"/>
              <a:pPr>
                <a:spcBef>
                  <a:spcPct val="0"/>
                </a:spcBef>
                <a:buClrTx/>
                <a:buFontTx/>
                <a:buNone/>
              </a:pPr>
              <a:t>35</a:t>
            </a:fld>
            <a:endParaRPr lang="en-US" altLang="en-US" sz="1000"/>
          </a:p>
        </p:txBody>
      </p:sp>
      <p:sp>
        <p:nvSpPr>
          <p:cNvPr id="64516" name="Rectangle 2">
            <a:extLst>
              <a:ext uri="{FF2B5EF4-FFF2-40B4-BE49-F238E27FC236}">
                <a16:creationId xmlns:a16="http://schemas.microsoft.com/office/drawing/2014/main" id="{D3FFC3A7-ECA7-1223-A5D4-6B38958D524E}"/>
              </a:ext>
            </a:extLst>
          </p:cNvPr>
          <p:cNvSpPr>
            <a:spLocks noGrp="1" noChangeArrowheads="1"/>
          </p:cNvSpPr>
          <p:nvPr>
            <p:ph type="title" idx="4294967295"/>
          </p:nvPr>
        </p:nvSpPr>
        <p:spPr>
          <a:xfrm>
            <a:off x="0" y="365125"/>
            <a:ext cx="10515600" cy="1325563"/>
          </a:xfrm>
        </p:spPr>
        <p:txBody>
          <a:bodyPr/>
          <a:lstStyle/>
          <a:p>
            <a:r>
              <a:rPr lang="en-US" altLang="en-US"/>
              <a:t>Where to Hold JAD Meetings</a:t>
            </a:r>
          </a:p>
        </p:txBody>
      </p:sp>
      <p:sp>
        <p:nvSpPr>
          <p:cNvPr id="64517" name="Rectangle 3">
            <a:extLst>
              <a:ext uri="{FF2B5EF4-FFF2-40B4-BE49-F238E27FC236}">
                <a16:creationId xmlns:a16="http://schemas.microsoft.com/office/drawing/2014/main" id="{637C481C-ED47-064F-A05A-F8D11CA1D668}"/>
              </a:ext>
            </a:extLst>
          </p:cNvPr>
          <p:cNvSpPr>
            <a:spLocks noGrp="1" noChangeArrowheads="1"/>
          </p:cNvSpPr>
          <p:nvPr>
            <p:ph type="body" idx="4294967295"/>
          </p:nvPr>
        </p:nvSpPr>
        <p:spPr>
          <a:xfrm>
            <a:off x="0" y="1825625"/>
            <a:ext cx="10515600" cy="4351338"/>
          </a:xfrm>
        </p:spPr>
        <p:txBody>
          <a:bodyPr/>
          <a:lstStyle/>
          <a:p>
            <a:r>
              <a:rPr lang="en-US" altLang="en-US"/>
              <a:t>Offsite</a:t>
            </a:r>
          </a:p>
          <a:p>
            <a:pPr lvl="1"/>
            <a:r>
              <a:rPr lang="en-US" altLang="en-US"/>
              <a:t>Comfortable surroundings</a:t>
            </a:r>
          </a:p>
          <a:p>
            <a:pPr lvl="1"/>
            <a:r>
              <a:rPr lang="en-US" altLang="en-US"/>
              <a:t>Minimize distractions</a:t>
            </a:r>
          </a:p>
          <a:p>
            <a:r>
              <a:rPr lang="en-US" altLang="en-US"/>
              <a:t>Attendance</a:t>
            </a:r>
          </a:p>
          <a:p>
            <a:pPr lvl="1"/>
            <a:r>
              <a:rPr lang="en-US" altLang="en-US"/>
              <a:t>Schedule when participants can attend</a:t>
            </a:r>
          </a:p>
          <a:p>
            <a:pPr lvl="1"/>
            <a:r>
              <a:rPr lang="en-US" altLang="en-US"/>
              <a:t>Agenda</a:t>
            </a:r>
          </a:p>
          <a:p>
            <a:pPr lvl="1"/>
            <a:r>
              <a:rPr lang="en-US" altLang="en-US"/>
              <a:t>Orientation meeting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Slide Number Placeholder 5">
            <a:extLst>
              <a:ext uri="{FF2B5EF4-FFF2-40B4-BE49-F238E27FC236}">
                <a16:creationId xmlns:a16="http://schemas.microsoft.com/office/drawing/2014/main" id="{250A6FD6-B7AB-5B3C-F8CD-D99A98BB4B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E5438F0A-F0E5-4FB7-B500-7A0C00A71A72}" type="slidenum">
              <a:rPr lang="en-US" altLang="en-US" sz="1000"/>
              <a:pPr>
                <a:spcBef>
                  <a:spcPct val="0"/>
                </a:spcBef>
                <a:buClrTx/>
                <a:buFontTx/>
                <a:buNone/>
              </a:pPr>
              <a:t>36</a:t>
            </a:fld>
            <a:endParaRPr lang="en-US" altLang="en-US" sz="1000"/>
          </a:p>
        </p:txBody>
      </p:sp>
      <p:sp>
        <p:nvSpPr>
          <p:cNvPr id="66564" name="Rectangle 2">
            <a:extLst>
              <a:ext uri="{FF2B5EF4-FFF2-40B4-BE49-F238E27FC236}">
                <a16:creationId xmlns:a16="http://schemas.microsoft.com/office/drawing/2014/main" id="{0AD5F4DC-E779-303B-C489-7DE1A9986393}"/>
              </a:ext>
            </a:extLst>
          </p:cNvPr>
          <p:cNvSpPr>
            <a:spLocks noGrp="1" noChangeArrowheads="1"/>
          </p:cNvSpPr>
          <p:nvPr>
            <p:ph type="title" idx="4294967295"/>
          </p:nvPr>
        </p:nvSpPr>
        <p:spPr>
          <a:xfrm>
            <a:off x="0" y="365125"/>
            <a:ext cx="10515600" cy="1325563"/>
          </a:xfrm>
        </p:spPr>
        <p:txBody>
          <a:bodyPr/>
          <a:lstStyle/>
          <a:p>
            <a:r>
              <a:rPr lang="en-US" altLang="en-US"/>
              <a:t>Benefits of JAD</a:t>
            </a:r>
          </a:p>
        </p:txBody>
      </p:sp>
      <p:sp>
        <p:nvSpPr>
          <p:cNvPr id="66565" name="Rectangle 3">
            <a:extLst>
              <a:ext uri="{FF2B5EF4-FFF2-40B4-BE49-F238E27FC236}">
                <a16:creationId xmlns:a16="http://schemas.microsoft.com/office/drawing/2014/main" id="{45624437-F476-1170-733A-72EA0D0BFC22}"/>
              </a:ext>
            </a:extLst>
          </p:cNvPr>
          <p:cNvSpPr>
            <a:spLocks noGrp="1" noChangeArrowheads="1"/>
          </p:cNvSpPr>
          <p:nvPr>
            <p:ph type="body" idx="4294967295"/>
          </p:nvPr>
        </p:nvSpPr>
        <p:spPr>
          <a:xfrm>
            <a:off x="0" y="1825625"/>
            <a:ext cx="10515600" cy="4351338"/>
          </a:xfrm>
        </p:spPr>
        <p:txBody>
          <a:bodyPr>
            <a:normAutofit/>
          </a:bodyPr>
          <a:lstStyle/>
          <a:p>
            <a:r>
              <a:rPr lang="en-US" altLang="en-US" sz="2400" dirty="0"/>
              <a:t>Time is saved, compared with traditional interviewing</a:t>
            </a:r>
          </a:p>
          <a:p>
            <a:r>
              <a:rPr lang="en-US" altLang="en-US" sz="2400" dirty="0"/>
              <a:t>Rapid development of systems</a:t>
            </a:r>
          </a:p>
          <a:p>
            <a:r>
              <a:rPr lang="en-US" altLang="en-US" sz="2400" dirty="0"/>
              <a:t>Improved user ownership of the system</a:t>
            </a:r>
          </a:p>
          <a:p>
            <a:r>
              <a:rPr lang="en-US" altLang="en-US" sz="2400" dirty="0"/>
              <a:t>Creative idea production is improved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Slide Number Placeholder 5">
            <a:extLst>
              <a:ext uri="{FF2B5EF4-FFF2-40B4-BE49-F238E27FC236}">
                <a16:creationId xmlns:a16="http://schemas.microsoft.com/office/drawing/2014/main" id="{BCBF682D-48F5-A97B-0058-88B9BF6FF4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E1CB7DD8-A3E4-4F6A-AB4D-138400745E7B}" type="slidenum">
              <a:rPr lang="en-US" altLang="en-US" sz="1000"/>
              <a:pPr>
                <a:spcBef>
                  <a:spcPct val="0"/>
                </a:spcBef>
                <a:buClrTx/>
                <a:buFontTx/>
                <a:buNone/>
              </a:pPr>
              <a:t>37</a:t>
            </a:fld>
            <a:endParaRPr lang="en-US" altLang="en-US" sz="1000"/>
          </a:p>
        </p:txBody>
      </p:sp>
      <p:sp>
        <p:nvSpPr>
          <p:cNvPr id="68612" name="Rectangle 2">
            <a:extLst>
              <a:ext uri="{FF2B5EF4-FFF2-40B4-BE49-F238E27FC236}">
                <a16:creationId xmlns:a16="http://schemas.microsoft.com/office/drawing/2014/main" id="{438A9CAB-08AB-7E1A-57C2-AA17AEE70B97}"/>
              </a:ext>
            </a:extLst>
          </p:cNvPr>
          <p:cNvSpPr>
            <a:spLocks noGrp="1" noChangeArrowheads="1"/>
          </p:cNvSpPr>
          <p:nvPr>
            <p:ph type="title" idx="4294967295"/>
          </p:nvPr>
        </p:nvSpPr>
        <p:spPr>
          <a:xfrm>
            <a:off x="0" y="365125"/>
            <a:ext cx="10515600" cy="1325563"/>
          </a:xfrm>
        </p:spPr>
        <p:txBody>
          <a:bodyPr/>
          <a:lstStyle/>
          <a:p>
            <a:r>
              <a:rPr lang="en-US" altLang="en-US"/>
              <a:t>Drawbacks of Using JAD</a:t>
            </a:r>
          </a:p>
        </p:txBody>
      </p:sp>
      <p:sp>
        <p:nvSpPr>
          <p:cNvPr id="68613" name="Rectangle 3">
            <a:extLst>
              <a:ext uri="{FF2B5EF4-FFF2-40B4-BE49-F238E27FC236}">
                <a16:creationId xmlns:a16="http://schemas.microsoft.com/office/drawing/2014/main" id="{E698CED4-2D83-070E-3302-19DF5F78FC99}"/>
              </a:ext>
            </a:extLst>
          </p:cNvPr>
          <p:cNvSpPr>
            <a:spLocks noGrp="1" noChangeArrowheads="1"/>
          </p:cNvSpPr>
          <p:nvPr>
            <p:ph type="body" idx="4294967295"/>
          </p:nvPr>
        </p:nvSpPr>
        <p:spPr>
          <a:xfrm>
            <a:off x="0" y="1825625"/>
            <a:ext cx="10515600" cy="4351338"/>
          </a:xfrm>
        </p:spPr>
        <p:txBody>
          <a:bodyPr/>
          <a:lstStyle/>
          <a:p>
            <a:r>
              <a:rPr lang="en-US" altLang="en-US"/>
              <a:t>JAD requires a large block of time to be available for all session participants</a:t>
            </a:r>
          </a:p>
          <a:p>
            <a:r>
              <a:rPr lang="en-US" altLang="en-US"/>
              <a:t>If preparation or the follow-up report is incomplete, the session may not be successful</a:t>
            </a:r>
          </a:p>
          <a:p>
            <a:r>
              <a:rPr lang="en-US" altLang="en-US"/>
              <a:t>The organizational skills and culture may not be conducive to a JAD session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Slide Number Placeholder 5">
            <a:extLst>
              <a:ext uri="{FF2B5EF4-FFF2-40B4-BE49-F238E27FC236}">
                <a16:creationId xmlns:a16="http://schemas.microsoft.com/office/drawing/2014/main" id="{D9C6CFA2-B5C7-28B0-EDC3-C2A15423C2E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FA34A9D9-083C-4CFD-8FFA-AB0D76C97891}" type="slidenum">
              <a:rPr lang="en-US" altLang="en-US" sz="1000"/>
              <a:pPr>
                <a:spcBef>
                  <a:spcPct val="0"/>
                </a:spcBef>
                <a:buClrTx/>
                <a:buFontTx/>
                <a:buNone/>
              </a:pPr>
              <a:t>38</a:t>
            </a:fld>
            <a:endParaRPr lang="en-US" altLang="en-US" sz="1000"/>
          </a:p>
        </p:txBody>
      </p:sp>
      <p:sp>
        <p:nvSpPr>
          <p:cNvPr id="70660" name="Rectangle 2">
            <a:extLst>
              <a:ext uri="{FF2B5EF4-FFF2-40B4-BE49-F238E27FC236}">
                <a16:creationId xmlns:a16="http://schemas.microsoft.com/office/drawing/2014/main" id="{F77FC939-78AE-3D86-B895-E7E9E97C25C5}"/>
              </a:ext>
            </a:extLst>
          </p:cNvPr>
          <p:cNvSpPr>
            <a:spLocks noGrp="1" noChangeArrowheads="1"/>
          </p:cNvSpPr>
          <p:nvPr>
            <p:ph type="title" idx="4294967295"/>
          </p:nvPr>
        </p:nvSpPr>
        <p:spPr>
          <a:xfrm>
            <a:off x="0" y="365125"/>
            <a:ext cx="10515600" cy="1325563"/>
          </a:xfrm>
        </p:spPr>
        <p:txBody>
          <a:bodyPr/>
          <a:lstStyle/>
          <a:p>
            <a:r>
              <a:rPr lang="en-US" altLang="en-US"/>
              <a:t>Questionnaires</a:t>
            </a:r>
          </a:p>
        </p:txBody>
      </p:sp>
      <p:sp>
        <p:nvSpPr>
          <p:cNvPr id="70661" name="Rectangle 3">
            <a:extLst>
              <a:ext uri="{FF2B5EF4-FFF2-40B4-BE49-F238E27FC236}">
                <a16:creationId xmlns:a16="http://schemas.microsoft.com/office/drawing/2014/main" id="{ED27EBB4-E1C4-542E-E59A-CE9B10E04751}"/>
              </a:ext>
            </a:extLst>
          </p:cNvPr>
          <p:cNvSpPr>
            <a:spLocks noGrp="1" noChangeArrowheads="1"/>
          </p:cNvSpPr>
          <p:nvPr>
            <p:ph type="body" idx="4294967295"/>
          </p:nvPr>
        </p:nvSpPr>
        <p:spPr>
          <a:xfrm>
            <a:off x="0" y="1825625"/>
            <a:ext cx="10515600" cy="4351338"/>
          </a:xfrm>
        </p:spPr>
        <p:txBody>
          <a:bodyPr/>
          <a:lstStyle/>
          <a:p>
            <a:pPr>
              <a:buFontTx/>
              <a:buNone/>
            </a:pPr>
            <a:r>
              <a:rPr lang="en-US" altLang="en-US" dirty="0"/>
              <a:t>  Questionnaires are useful in gathering information from key organization members about:</a:t>
            </a:r>
          </a:p>
          <a:p>
            <a:pPr lvl="1"/>
            <a:r>
              <a:rPr lang="en-US" altLang="en-US" dirty="0"/>
              <a:t>Attitudes</a:t>
            </a:r>
          </a:p>
          <a:p>
            <a:pPr lvl="1"/>
            <a:r>
              <a:rPr lang="en-US" altLang="en-US" dirty="0"/>
              <a:t>Beliefs</a:t>
            </a:r>
          </a:p>
          <a:p>
            <a:pPr lvl="1"/>
            <a:r>
              <a:rPr lang="en-US" altLang="en-US" dirty="0"/>
              <a:t>Behaviors</a:t>
            </a:r>
          </a:p>
          <a:p>
            <a:pPr lvl="1"/>
            <a:r>
              <a:rPr lang="en-US" altLang="en-US" dirty="0"/>
              <a:t>Characteristics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Slide Number Placeholder 5">
            <a:extLst>
              <a:ext uri="{FF2B5EF4-FFF2-40B4-BE49-F238E27FC236}">
                <a16:creationId xmlns:a16="http://schemas.microsoft.com/office/drawing/2014/main" id="{E976E7E7-1EB7-BB53-FA64-F7B17F0E37A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530E3AFF-869E-410D-BB58-88FB44470E94}" type="slidenum">
              <a:rPr lang="en-US" altLang="en-US" sz="1000"/>
              <a:pPr>
                <a:spcBef>
                  <a:spcPct val="0"/>
                </a:spcBef>
                <a:buClrTx/>
                <a:buFontTx/>
                <a:buNone/>
              </a:pPr>
              <a:t>39</a:t>
            </a:fld>
            <a:endParaRPr lang="en-US" altLang="en-US" sz="1000"/>
          </a:p>
        </p:txBody>
      </p:sp>
      <p:sp>
        <p:nvSpPr>
          <p:cNvPr id="72708" name="Rectangle 2">
            <a:extLst>
              <a:ext uri="{FF2B5EF4-FFF2-40B4-BE49-F238E27FC236}">
                <a16:creationId xmlns:a16="http://schemas.microsoft.com/office/drawing/2014/main" id="{5E3584BE-1837-FB32-4A3E-7AFA06F8A95D}"/>
              </a:ext>
            </a:extLst>
          </p:cNvPr>
          <p:cNvSpPr>
            <a:spLocks noGrp="1" noChangeArrowheads="1"/>
          </p:cNvSpPr>
          <p:nvPr>
            <p:ph type="title" idx="4294967295"/>
          </p:nvPr>
        </p:nvSpPr>
        <p:spPr>
          <a:xfrm>
            <a:off x="0" y="365125"/>
            <a:ext cx="10515600" cy="1325563"/>
          </a:xfrm>
        </p:spPr>
        <p:txBody>
          <a:bodyPr/>
          <a:lstStyle/>
          <a:p>
            <a:r>
              <a:rPr lang="en-US" altLang="en-US" sz="4000"/>
              <a:t>Planning for the Use of Questionnaires</a:t>
            </a:r>
          </a:p>
        </p:txBody>
      </p:sp>
      <p:sp>
        <p:nvSpPr>
          <p:cNvPr id="72709" name="Rectangle 3">
            <a:extLst>
              <a:ext uri="{FF2B5EF4-FFF2-40B4-BE49-F238E27FC236}">
                <a16:creationId xmlns:a16="http://schemas.microsoft.com/office/drawing/2014/main" id="{2F3835C9-916C-4935-61C5-E31FE00464F4}"/>
              </a:ext>
            </a:extLst>
          </p:cNvPr>
          <p:cNvSpPr>
            <a:spLocks noGrp="1" noChangeArrowheads="1"/>
          </p:cNvSpPr>
          <p:nvPr>
            <p:ph type="body" idx="4294967295"/>
          </p:nvPr>
        </p:nvSpPr>
        <p:spPr>
          <a:xfrm>
            <a:off x="0" y="1825625"/>
            <a:ext cx="10515600" cy="4351338"/>
          </a:xfrm>
        </p:spPr>
        <p:txBody>
          <a:bodyPr/>
          <a:lstStyle/>
          <a:p>
            <a:r>
              <a:rPr lang="en-US" altLang="en-US"/>
              <a:t>Organization members are widely dispersed</a:t>
            </a:r>
          </a:p>
          <a:p>
            <a:r>
              <a:rPr lang="en-US" altLang="en-US"/>
              <a:t>Many members are involved with the project</a:t>
            </a:r>
          </a:p>
          <a:p>
            <a:r>
              <a:rPr lang="en-US" altLang="en-US"/>
              <a:t>Exploratory work is needed</a:t>
            </a:r>
          </a:p>
          <a:p>
            <a:r>
              <a:rPr lang="en-US" altLang="en-US"/>
              <a:t>Problem solving prior to interviews is necessary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5F7EF0-5840-2604-7C1A-213AF138348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04A36395-FF0F-6695-5B0C-87382FBA22EF}"/>
              </a:ext>
            </a:extLst>
          </p:cNvPr>
          <p:cNvSpPr>
            <a:spLocks noGrp="1"/>
          </p:cNvSpPr>
          <p:nvPr>
            <p:ph idx="1"/>
          </p:nvPr>
        </p:nvSpPr>
        <p:spPr/>
        <p:txBody>
          <a:bodyPr/>
          <a:lstStyle/>
          <a:p>
            <a:r>
              <a:rPr lang="en-US" dirty="0"/>
              <a:t>4. Pay Attention to Details</a:t>
            </a:r>
          </a:p>
          <a:p>
            <a:r>
              <a:rPr lang="en-US" dirty="0"/>
              <a:t>5. You must challenge yourself, think outside the box and perceive the organization is new ways to explore solutions</a:t>
            </a:r>
          </a:p>
        </p:txBody>
      </p:sp>
    </p:spTree>
    <p:extLst>
      <p:ext uri="{BB962C8B-B14F-4D97-AF65-F5344CB8AC3E}">
        <p14:creationId xmlns:p14="http://schemas.microsoft.com/office/powerpoint/2010/main" val="40703544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Slide Number Placeholder 5">
            <a:extLst>
              <a:ext uri="{FF2B5EF4-FFF2-40B4-BE49-F238E27FC236}">
                <a16:creationId xmlns:a16="http://schemas.microsoft.com/office/drawing/2014/main" id="{FD76D6BD-79C9-D55E-5538-11EB6A30B9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9073CE3D-7041-4F1A-89DE-84179608FF90}" type="slidenum">
              <a:rPr lang="en-US" altLang="en-US" sz="1000"/>
              <a:pPr>
                <a:spcBef>
                  <a:spcPct val="0"/>
                </a:spcBef>
                <a:buClrTx/>
                <a:buFontTx/>
                <a:buNone/>
              </a:pPr>
              <a:t>40</a:t>
            </a:fld>
            <a:endParaRPr lang="en-US" altLang="en-US" sz="1000"/>
          </a:p>
        </p:txBody>
      </p:sp>
      <p:sp>
        <p:nvSpPr>
          <p:cNvPr id="73732" name="Rectangle 2">
            <a:extLst>
              <a:ext uri="{FF2B5EF4-FFF2-40B4-BE49-F238E27FC236}">
                <a16:creationId xmlns:a16="http://schemas.microsoft.com/office/drawing/2014/main" id="{C0B6C1CD-175C-E279-7366-D41B9BAB6915}"/>
              </a:ext>
            </a:extLst>
          </p:cNvPr>
          <p:cNvSpPr>
            <a:spLocks noGrp="1" noChangeArrowheads="1"/>
          </p:cNvSpPr>
          <p:nvPr>
            <p:ph type="title" idx="4294967295"/>
          </p:nvPr>
        </p:nvSpPr>
        <p:spPr>
          <a:xfrm>
            <a:off x="0" y="365125"/>
            <a:ext cx="10515600" cy="1325563"/>
          </a:xfrm>
        </p:spPr>
        <p:txBody>
          <a:bodyPr/>
          <a:lstStyle/>
          <a:p>
            <a:r>
              <a:rPr lang="en-US" altLang="en-US"/>
              <a:t>Question Types</a:t>
            </a:r>
          </a:p>
        </p:txBody>
      </p:sp>
      <p:sp>
        <p:nvSpPr>
          <p:cNvPr id="73733" name="Rectangle 3">
            <a:extLst>
              <a:ext uri="{FF2B5EF4-FFF2-40B4-BE49-F238E27FC236}">
                <a16:creationId xmlns:a16="http://schemas.microsoft.com/office/drawing/2014/main" id="{D6C2DF10-BB39-A324-36A1-4847178D9BEA}"/>
              </a:ext>
            </a:extLst>
          </p:cNvPr>
          <p:cNvSpPr>
            <a:spLocks noGrp="1" noChangeArrowheads="1"/>
          </p:cNvSpPr>
          <p:nvPr>
            <p:ph type="body" idx="4294967295"/>
          </p:nvPr>
        </p:nvSpPr>
        <p:spPr>
          <a:xfrm>
            <a:off x="0" y="1825625"/>
            <a:ext cx="10515600" cy="4351338"/>
          </a:xfrm>
        </p:spPr>
        <p:txBody>
          <a:bodyPr/>
          <a:lstStyle/>
          <a:p>
            <a:pPr>
              <a:buFontTx/>
              <a:buNone/>
            </a:pPr>
            <a:r>
              <a:rPr lang="en-US" altLang="en-US"/>
              <a:t>   Questions are designed as either:</a:t>
            </a:r>
          </a:p>
          <a:p>
            <a:pPr lvl="1"/>
            <a:r>
              <a:rPr lang="en-US" altLang="en-US"/>
              <a:t>Open-ended</a:t>
            </a:r>
          </a:p>
          <a:p>
            <a:pPr lvl="2"/>
            <a:r>
              <a:rPr lang="en-US" altLang="en-US"/>
              <a:t>Try to anticipate the response you will get</a:t>
            </a:r>
          </a:p>
          <a:p>
            <a:pPr lvl="2"/>
            <a:r>
              <a:rPr lang="en-US" altLang="en-US"/>
              <a:t>Well suited for getting opinions</a:t>
            </a:r>
          </a:p>
          <a:p>
            <a:pPr lvl="1"/>
            <a:r>
              <a:rPr lang="en-US" altLang="en-US"/>
              <a:t>Closed</a:t>
            </a:r>
          </a:p>
          <a:p>
            <a:pPr lvl="2"/>
            <a:r>
              <a:rPr lang="en-US" altLang="en-US"/>
              <a:t>Use when all the options may be listed</a:t>
            </a:r>
          </a:p>
          <a:p>
            <a:pPr lvl="2"/>
            <a:r>
              <a:rPr lang="en-US" altLang="en-US"/>
              <a:t>When the options are mutually exclusive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Slide Number Placeholder 5">
            <a:extLst>
              <a:ext uri="{FF2B5EF4-FFF2-40B4-BE49-F238E27FC236}">
                <a16:creationId xmlns:a16="http://schemas.microsoft.com/office/drawing/2014/main" id="{B1FB429B-B065-5FD8-AA1B-3973BAF368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F1377F6D-995E-4999-A0CC-EC926445D0AA}" type="slidenum">
              <a:rPr lang="en-US" altLang="en-US" sz="1000"/>
              <a:pPr>
                <a:spcBef>
                  <a:spcPct val="0"/>
                </a:spcBef>
                <a:buClrTx/>
                <a:buFontTx/>
                <a:buNone/>
              </a:pPr>
              <a:t>41</a:t>
            </a:fld>
            <a:endParaRPr lang="en-US" altLang="en-US" sz="1000"/>
          </a:p>
        </p:txBody>
      </p:sp>
      <p:sp>
        <p:nvSpPr>
          <p:cNvPr id="75780" name="Rectangle 2">
            <a:extLst>
              <a:ext uri="{FF2B5EF4-FFF2-40B4-BE49-F238E27FC236}">
                <a16:creationId xmlns:a16="http://schemas.microsoft.com/office/drawing/2014/main" id="{7EA2A522-4467-113D-C286-4B7DA6D68BF9}"/>
              </a:ext>
            </a:extLst>
          </p:cNvPr>
          <p:cNvSpPr>
            <a:spLocks noGrp="1" noChangeArrowheads="1"/>
          </p:cNvSpPr>
          <p:nvPr>
            <p:ph type="title" idx="4294967295"/>
          </p:nvPr>
        </p:nvSpPr>
        <p:spPr>
          <a:xfrm>
            <a:off x="0" y="365125"/>
            <a:ext cx="10515600" cy="1325563"/>
          </a:xfrm>
        </p:spPr>
        <p:txBody>
          <a:bodyPr/>
          <a:lstStyle/>
          <a:p>
            <a:r>
              <a:rPr lang="en-US" altLang="en-US" sz="2800"/>
              <a:t>Trade-offs between the Use of Open-Ended and Closed Questions on Questionnaires </a:t>
            </a:r>
            <a:r>
              <a:rPr lang="en-US" altLang="en-US" sz="2400"/>
              <a:t>(Figure 4.12)</a:t>
            </a:r>
          </a:p>
        </p:txBody>
      </p:sp>
      <p:pic>
        <p:nvPicPr>
          <p:cNvPr id="75781" name="Picture 5">
            <a:extLst>
              <a:ext uri="{FF2B5EF4-FFF2-40B4-BE49-F238E27FC236}">
                <a16:creationId xmlns:a16="http://schemas.microsoft.com/office/drawing/2014/main" id="{0A86D982-E747-935B-5286-7AD36A794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057401"/>
            <a:ext cx="6705600"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Slide Number Placeholder 5">
            <a:extLst>
              <a:ext uri="{FF2B5EF4-FFF2-40B4-BE49-F238E27FC236}">
                <a16:creationId xmlns:a16="http://schemas.microsoft.com/office/drawing/2014/main" id="{79A26C30-E7C3-CBE0-2347-3596E205EEC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F352F521-9CA6-431F-A32E-0A15F70447E1}" type="slidenum">
              <a:rPr lang="en-US" altLang="en-US" sz="1000"/>
              <a:pPr>
                <a:spcBef>
                  <a:spcPct val="0"/>
                </a:spcBef>
                <a:buClrTx/>
                <a:buFontTx/>
                <a:buNone/>
              </a:pPr>
              <a:t>42</a:t>
            </a:fld>
            <a:endParaRPr lang="en-US" altLang="en-US" sz="1000"/>
          </a:p>
        </p:txBody>
      </p:sp>
      <p:sp>
        <p:nvSpPr>
          <p:cNvPr id="76804" name="Rectangle 2">
            <a:extLst>
              <a:ext uri="{FF2B5EF4-FFF2-40B4-BE49-F238E27FC236}">
                <a16:creationId xmlns:a16="http://schemas.microsoft.com/office/drawing/2014/main" id="{D13B7132-216E-9332-EDB8-2378C306E357}"/>
              </a:ext>
            </a:extLst>
          </p:cNvPr>
          <p:cNvSpPr>
            <a:spLocks noGrp="1" noChangeArrowheads="1"/>
          </p:cNvSpPr>
          <p:nvPr>
            <p:ph type="title" idx="4294967295"/>
          </p:nvPr>
        </p:nvSpPr>
        <p:spPr>
          <a:xfrm>
            <a:off x="0" y="365125"/>
            <a:ext cx="10515600" cy="1325563"/>
          </a:xfrm>
        </p:spPr>
        <p:txBody>
          <a:bodyPr/>
          <a:lstStyle/>
          <a:p>
            <a:r>
              <a:rPr lang="en-US" altLang="en-US"/>
              <a:t>Questionnaire Language</a:t>
            </a:r>
          </a:p>
        </p:txBody>
      </p:sp>
      <p:sp>
        <p:nvSpPr>
          <p:cNvPr id="76805" name="Rectangle 4">
            <a:extLst>
              <a:ext uri="{FF2B5EF4-FFF2-40B4-BE49-F238E27FC236}">
                <a16:creationId xmlns:a16="http://schemas.microsoft.com/office/drawing/2014/main" id="{19AE802A-ED38-D816-0698-14D0E69F2D1C}"/>
              </a:ext>
            </a:extLst>
          </p:cNvPr>
          <p:cNvSpPr>
            <a:spLocks noGrp="1" noChangeArrowheads="1"/>
          </p:cNvSpPr>
          <p:nvPr>
            <p:ph type="body" idx="4294967295"/>
          </p:nvPr>
        </p:nvSpPr>
        <p:spPr>
          <a:xfrm>
            <a:off x="0" y="1825625"/>
            <a:ext cx="10515600" cy="4351338"/>
          </a:xfrm>
        </p:spPr>
        <p:txBody>
          <a:bodyPr/>
          <a:lstStyle/>
          <a:p>
            <a:pPr>
              <a:lnSpc>
                <a:spcPct val="80000"/>
              </a:lnSpc>
            </a:pPr>
            <a:r>
              <a:rPr lang="en-US" altLang="en-US"/>
              <a:t>Simple</a:t>
            </a:r>
          </a:p>
          <a:p>
            <a:pPr>
              <a:lnSpc>
                <a:spcPct val="80000"/>
              </a:lnSpc>
            </a:pPr>
            <a:r>
              <a:rPr lang="en-US" altLang="en-US"/>
              <a:t>Specific</a:t>
            </a:r>
          </a:p>
          <a:p>
            <a:pPr>
              <a:lnSpc>
                <a:spcPct val="80000"/>
              </a:lnSpc>
            </a:pPr>
            <a:r>
              <a:rPr lang="en-US" altLang="en-US"/>
              <a:t>Short</a:t>
            </a:r>
          </a:p>
          <a:p>
            <a:pPr>
              <a:lnSpc>
                <a:spcPct val="80000"/>
              </a:lnSpc>
            </a:pPr>
            <a:r>
              <a:rPr lang="en-US" altLang="en-US"/>
              <a:t>Not patronizing</a:t>
            </a:r>
          </a:p>
          <a:p>
            <a:pPr>
              <a:lnSpc>
                <a:spcPct val="80000"/>
              </a:lnSpc>
            </a:pPr>
            <a:r>
              <a:rPr lang="en-US" altLang="en-US"/>
              <a:t>Free of bias</a:t>
            </a:r>
          </a:p>
          <a:p>
            <a:pPr>
              <a:lnSpc>
                <a:spcPct val="80000"/>
              </a:lnSpc>
            </a:pPr>
            <a:r>
              <a:rPr lang="en-US" altLang="en-US"/>
              <a:t>Addressed to those who are knowledgeable</a:t>
            </a:r>
          </a:p>
          <a:p>
            <a:pPr>
              <a:lnSpc>
                <a:spcPct val="80000"/>
              </a:lnSpc>
            </a:pPr>
            <a:r>
              <a:rPr lang="en-US" altLang="en-US"/>
              <a:t>Technically accurate</a:t>
            </a:r>
          </a:p>
          <a:p>
            <a:pPr>
              <a:lnSpc>
                <a:spcPct val="80000"/>
              </a:lnSpc>
            </a:pPr>
            <a:r>
              <a:rPr lang="en-US" altLang="en-US"/>
              <a:t>Appropriate for the reading level of the respondent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Slide Number Placeholder 5">
            <a:extLst>
              <a:ext uri="{FF2B5EF4-FFF2-40B4-BE49-F238E27FC236}">
                <a16:creationId xmlns:a16="http://schemas.microsoft.com/office/drawing/2014/main" id="{D75BFE02-AD1C-BF0B-1905-7949F3686C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7B3A7432-6259-41F3-8C2B-13DB445B83E5}" type="slidenum">
              <a:rPr lang="en-US" altLang="en-US" sz="1000"/>
              <a:pPr>
                <a:spcBef>
                  <a:spcPct val="0"/>
                </a:spcBef>
                <a:buClrTx/>
                <a:buFontTx/>
                <a:buNone/>
              </a:pPr>
              <a:t>43</a:t>
            </a:fld>
            <a:endParaRPr lang="en-US" altLang="en-US" sz="1000"/>
          </a:p>
        </p:txBody>
      </p:sp>
      <p:sp>
        <p:nvSpPr>
          <p:cNvPr id="91140" name="Rectangle 2">
            <a:extLst>
              <a:ext uri="{FF2B5EF4-FFF2-40B4-BE49-F238E27FC236}">
                <a16:creationId xmlns:a16="http://schemas.microsoft.com/office/drawing/2014/main" id="{36260A02-441E-57E2-FEF5-058B41074B34}"/>
              </a:ext>
            </a:extLst>
          </p:cNvPr>
          <p:cNvSpPr>
            <a:spLocks noGrp="1" noChangeArrowheads="1"/>
          </p:cNvSpPr>
          <p:nvPr>
            <p:ph type="title" idx="4294967295"/>
          </p:nvPr>
        </p:nvSpPr>
        <p:spPr>
          <a:xfrm>
            <a:off x="0" y="365125"/>
            <a:ext cx="10515600" cy="1325563"/>
          </a:xfrm>
        </p:spPr>
        <p:txBody>
          <a:bodyPr/>
          <a:lstStyle/>
          <a:p>
            <a:r>
              <a:rPr lang="en-US" altLang="en-US"/>
              <a:t>Designing the Questionnaire</a:t>
            </a:r>
          </a:p>
        </p:txBody>
      </p:sp>
      <p:sp>
        <p:nvSpPr>
          <p:cNvPr id="91141" name="Rectangle 3">
            <a:extLst>
              <a:ext uri="{FF2B5EF4-FFF2-40B4-BE49-F238E27FC236}">
                <a16:creationId xmlns:a16="http://schemas.microsoft.com/office/drawing/2014/main" id="{D0C506B3-605B-54D2-8F90-C908D9EFE3A8}"/>
              </a:ext>
            </a:extLst>
          </p:cNvPr>
          <p:cNvSpPr>
            <a:spLocks noGrp="1" noChangeArrowheads="1"/>
          </p:cNvSpPr>
          <p:nvPr>
            <p:ph type="body" idx="4294967295"/>
          </p:nvPr>
        </p:nvSpPr>
        <p:spPr>
          <a:xfrm>
            <a:off x="0" y="1825625"/>
            <a:ext cx="10515600" cy="4351338"/>
          </a:xfrm>
        </p:spPr>
        <p:txBody>
          <a:bodyPr/>
          <a:lstStyle/>
          <a:p>
            <a:r>
              <a:rPr lang="en-US" altLang="en-US"/>
              <a:t>Allow ample white space</a:t>
            </a:r>
          </a:p>
          <a:p>
            <a:r>
              <a:rPr lang="en-US" altLang="en-US"/>
              <a:t>Allow ample space to write or type in responses</a:t>
            </a:r>
          </a:p>
          <a:p>
            <a:r>
              <a:rPr lang="en-US" altLang="en-US"/>
              <a:t>Make it easy for respondents to clearly mark their answers</a:t>
            </a:r>
          </a:p>
          <a:p>
            <a:r>
              <a:rPr lang="en-US" altLang="en-US"/>
              <a:t>Be consistent in style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Slide Number Placeholder 5">
            <a:extLst>
              <a:ext uri="{FF2B5EF4-FFF2-40B4-BE49-F238E27FC236}">
                <a16:creationId xmlns:a16="http://schemas.microsoft.com/office/drawing/2014/main" id="{33B1F2FE-AFDC-3E36-8B63-CDA6B042B6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A49A2AF0-4D2C-4379-B0E5-6B7ADA07C643}" type="slidenum">
              <a:rPr lang="en-US" altLang="en-US" sz="1000"/>
              <a:pPr>
                <a:spcBef>
                  <a:spcPct val="0"/>
                </a:spcBef>
                <a:buClrTx/>
                <a:buFontTx/>
                <a:buNone/>
              </a:pPr>
              <a:t>44</a:t>
            </a:fld>
            <a:endParaRPr lang="en-US" altLang="en-US" sz="1000"/>
          </a:p>
        </p:txBody>
      </p:sp>
      <p:sp>
        <p:nvSpPr>
          <p:cNvPr id="93188" name="Rectangle 2">
            <a:extLst>
              <a:ext uri="{FF2B5EF4-FFF2-40B4-BE49-F238E27FC236}">
                <a16:creationId xmlns:a16="http://schemas.microsoft.com/office/drawing/2014/main" id="{AABED619-F7EF-1B8F-F1D8-9314CA03D7E2}"/>
              </a:ext>
            </a:extLst>
          </p:cNvPr>
          <p:cNvSpPr>
            <a:spLocks noGrp="1" noChangeArrowheads="1"/>
          </p:cNvSpPr>
          <p:nvPr>
            <p:ph type="title" idx="4294967295"/>
          </p:nvPr>
        </p:nvSpPr>
        <p:spPr>
          <a:xfrm>
            <a:off x="0" y="365125"/>
            <a:ext cx="10515600" cy="1325563"/>
          </a:xfrm>
        </p:spPr>
        <p:txBody>
          <a:bodyPr/>
          <a:lstStyle/>
          <a:p>
            <a:r>
              <a:rPr lang="en-US" altLang="en-US"/>
              <a:t>Order of Questions</a:t>
            </a:r>
          </a:p>
        </p:txBody>
      </p:sp>
      <p:sp>
        <p:nvSpPr>
          <p:cNvPr id="93189" name="Rectangle 3">
            <a:extLst>
              <a:ext uri="{FF2B5EF4-FFF2-40B4-BE49-F238E27FC236}">
                <a16:creationId xmlns:a16="http://schemas.microsoft.com/office/drawing/2014/main" id="{092C9606-A3A2-62D4-651F-5BCEF553C8C4}"/>
              </a:ext>
            </a:extLst>
          </p:cNvPr>
          <p:cNvSpPr>
            <a:spLocks noGrp="1" noChangeArrowheads="1"/>
          </p:cNvSpPr>
          <p:nvPr>
            <p:ph type="body" idx="4294967295"/>
          </p:nvPr>
        </p:nvSpPr>
        <p:spPr>
          <a:xfrm>
            <a:off x="0" y="1825625"/>
            <a:ext cx="10515600" cy="4351338"/>
          </a:xfrm>
        </p:spPr>
        <p:txBody>
          <a:bodyPr/>
          <a:lstStyle/>
          <a:p>
            <a:r>
              <a:rPr lang="en-US" altLang="en-US"/>
              <a:t>Place most important questions first</a:t>
            </a:r>
          </a:p>
          <a:p>
            <a:r>
              <a:rPr lang="en-US" altLang="en-US"/>
              <a:t>Cluster items of similar content together</a:t>
            </a:r>
          </a:p>
          <a:p>
            <a:r>
              <a:rPr lang="en-US" altLang="en-US"/>
              <a:t>Introduce less controversial questions first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Slide Number Placeholder 5">
            <a:extLst>
              <a:ext uri="{FF2B5EF4-FFF2-40B4-BE49-F238E27FC236}">
                <a16:creationId xmlns:a16="http://schemas.microsoft.com/office/drawing/2014/main" id="{28F912F4-59B2-1908-F2FB-5A6BB9D9ABA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055B806E-0EAB-4CB9-86A9-AB75FDE145ED}" type="slidenum">
              <a:rPr lang="en-US" altLang="en-US" sz="1000"/>
              <a:pPr>
                <a:spcBef>
                  <a:spcPct val="0"/>
                </a:spcBef>
                <a:buClrTx/>
                <a:buFontTx/>
                <a:buNone/>
              </a:pPr>
              <a:t>45</a:t>
            </a:fld>
            <a:endParaRPr lang="en-US" altLang="en-US" sz="1000"/>
          </a:p>
        </p:txBody>
      </p:sp>
      <p:sp>
        <p:nvSpPr>
          <p:cNvPr id="95236" name="Rectangle 2">
            <a:extLst>
              <a:ext uri="{FF2B5EF4-FFF2-40B4-BE49-F238E27FC236}">
                <a16:creationId xmlns:a16="http://schemas.microsoft.com/office/drawing/2014/main" id="{CF9C5219-A1BB-8A8F-DEB0-3157E1752FAA}"/>
              </a:ext>
            </a:extLst>
          </p:cNvPr>
          <p:cNvSpPr>
            <a:spLocks noGrp="1" noChangeArrowheads="1"/>
          </p:cNvSpPr>
          <p:nvPr>
            <p:ph type="title" idx="4294967295"/>
          </p:nvPr>
        </p:nvSpPr>
        <p:spPr>
          <a:xfrm>
            <a:off x="0" y="365125"/>
            <a:ext cx="10515600" cy="1325563"/>
          </a:xfrm>
        </p:spPr>
        <p:txBody>
          <a:bodyPr/>
          <a:lstStyle/>
          <a:p>
            <a:r>
              <a:rPr lang="en-US" altLang="en-US"/>
              <a:t>Administering Questionnaires</a:t>
            </a:r>
          </a:p>
        </p:txBody>
      </p:sp>
      <p:sp>
        <p:nvSpPr>
          <p:cNvPr id="95237" name="Rectangle 3">
            <a:extLst>
              <a:ext uri="{FF2B5EF4-FFF2-40B4-BE49-F238E27FC236}">
                <a16:creationId xmlns:a16="http://schemas.microsoft.com/office/drawing/2014/main" id="{395DC66B-AFAD-3C28-4F1B-C3E88BBF5328}"/>
              </a:ext>
            </a:extLst>
          </p:cNvPr>
          <p:cNvSpPr>
            <a:spLocks noGrp="1" noChangeArrowheads="1"/>
          </p:cNvSpPr>
          <p:nvPr>
            <p:ph type="body" idx="4294967295"/>
          </p:nvPr>
        </p:nvSpPr>
        <p:spPr>
          <a:xfrm>
            <a:off x="0" y="1825625"/>
            <a:ext cx="10515600" cy="4351338"/>
          </a:xfrm>
        </p:spPr>
        <p:txBody>
          <a:bodyPr/>
          <a:lstStyle/>
          <a:p>
            <a:r>
              <a:rPr lang="en-US" altLang="en-US"/>
              <a:t>Administering questionnaires has two main questions:</a:t>
            </a:r>
          </a:p>
          <a:p>
            <a:pPr lvl="1"/>
            <a:r>
              <a:rPr lang="en-US" altLang="en-US"/>
              <a:t>Who in the organization should receive the questionnaire</a:t>
            </a:r>
          </a:p>
          <a:p>
            <a:pPr lvl="1"/>
            <a:r>
              <a:rPr lang="en-US" altLang="en-US"/>
              <a:t>How should the questionnaire be administered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4">
            <a:extLst>
              <a:ext uri="{FF2B5EF4-FFF2-40B4-BE49-F238E27FC236}">
                <a16:creationId xmlns:a16="http://schemas.microsoft.com/office/drawing/2014/main" id="{763B02AF-B6D8-D01A-0DC8-11920C36CC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D1EC911F-D79B-456B-8234-34FCA6579F8A}" type="slidenum">
              <a:rPr lang="en-US" altLang="en-US" sz="1000"/>
              <a:pPr>
                <a:spcBef>
                  <a:spcPct val="0"/>
                </a:spcBef>
                <a:buClrTx/>
                <a:buFontTx/>
                <a:buNone/>
              </a:pPr>
              <a:t>46</a:t>
            </a:fld>
            <a:endParaRPr lang="en-US" altLang="en-US" sz="1000"/>
          </a:p>
        </p:txBody>
      </p:sp>
      <p:sp>
        <p:nvSpPr>
          <p:cNvPr id="96260" name="Rectangle 2">
            <a:extLst>
              <a:ext uri="{FF2B5EF4-FFF2-40B4-BE49-F238E27FC236}">
                <a16:creationId xmlns:a16="http://schemas.microsoft.com/office/drawing/2014/main" id="{0577AFA9-3C07-D15A-CB05-7051D8A84ADE}"/>
              </a:ext>
            </a:extLst>
          </p:cNvPr>
          <p:cNvSpPr>
            <a:spLocks noGrp="1" noChangeArrowheads="1"/>
          </p:cNvSpPr>
          <p:nvPr>
            <p:ph type="title" idx="4294967295"/>
          </p:nvPr>
        </p:nvSpPr>
        <p:spPr>
          <a:xfrm>
            <a:off x="0" y="365125"/>
            <a:ext cx="10515600" cy="1325563"/>
          </a:xfrm>
        </p:spPr>
        <p:txBody>
          <a:bodyPr/>
          <a:lstStyle/>
          <a:p>
            <a:r>
              <a:rPr lang="en-US" altLang="en-US" sz="2900"/>
              <a:t>Ways to Capture Responses When Designing a Web Survey </a:t>
            </a:r>
            <a:r>
              <a:rPr lang="en-US" altLang="en-US" sz="2400"/>
              <a:t>(Figure 4.13)</a:t>
            </a:r>
          </a:p>
        </p:txBody>
      </p:sp>
      <p:pic>
        <p:nvPicPr>
          <p:cNvPr id="96261" name="Picture 8">
            <a:extLst>
              <a:ext uri="{FF2B5EF4-FFF2-40B4-BE49-F238E27FC236}">
                <a16:creationId xmlns:a16="http://schemas.microsoft.com/office/drawing/2014/main" id="{B06DBFBA-CFFA-6B11-85E6-163F79109C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1" y="1828802"/>
            <a:ext cx="7648575" cy="4350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a:extLst>
              <a:ext uri="{FF2B5EF4-FFF2-40B4-BE49-F238E27FC236}">
                <a16:creationId xmlns:a16="http://schemas.microsoft.com/office/drawing/2014/main" id="{06B81A6A-3BF4-3596-6730-8C57E25A0D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9583033A-34F9-4397-9D31-81C0A72D23C9}" type="slidenum">
              <a:rPr lang="en-US" altLang="en-US" sz="1000"/>
              <a:pPr>
                <a:spcBef>
                  <a:spcPct val="0"/>
                </a:spcBef>
                <a:buClrTx/>
                <a:buFontTx/>
                <a:buNone/>
              </a:pPr>
              <a:t>47</a:t>
            </a:fld>
            <a:endParaRPr lang="en-US" altLang="en-US" sz="1000"/>
          </a:p>
        </p:txBody>
      </p:sp>
      <p:sp>
        <p:nvSpPr>
          <p:cNvPr id="98308" name="Rectangle 2">
            <a:extLst>
              <a:ext uri="{FF2B5EF4-FFF2-40B4-BE49-F238E27FC236}">
                <a16:creationId xmlns:a16="http://schemas.microsoft.com/office/drawing/2014/main" id="{4AF3838B-6C35-DE32-91AF-77C46A708BF6}"/>
              </a:ext>
            </a:extLst>
          </p:cNvPr>
          <p:cNvSpPr>
            <a:spLocks noGrp="1" noChangeArrowheads="1"/>
          </p:cNvSpPr>
          <p:nvPr>
            <p:ph type="title" idx="4294967295"/>
          </p:nvPr>
        </p:nvSpPr>
        <p:spPr>
          <a:xfrm>
            <a:off x="0" y="365125"/>
            <a:ext cx="10515600" cy="1325563"/>
          </a:xfrm>
        </p:spPr>
        <p:txBody>
          <a:bodyPr>
            <a:normAutofit fontScale="90000"/>
          </a:bodyPr>
          <a:lstStyle/>
          <a:p>
            <a:r>
              <a:rPr lang="en-US" altLang="en-US"/>
              <a:t>Methods of Administering the Questionnaire</a:t>
            </a:r>
          </a:p>
        </p:txBody>
      </p:sp>
      <p:sp>
        <p:nvSpPr>
          <p:cNvPr id="98309" name="Rectangle 3">
            <a:extLst>
              <a:ext uri="{FF2B5EF4-FFF2-40B4-BE49-F238E27FC236}">
                <a16:creationId xmlns:a16="http://schemas.microsoft.com/office/drawing/2014/main" id="{59A48122-CE5C-F84B-21AC-74BB36BAEA11}"/>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a:t>Convening all concerned respondents together at one time</a:t>
            </a:r>
          </a:p>
          <a:p>
            <a:pPr>
              <a:lnSpc>
                <a:spcPct val="90000"/>
              </a:lnSpc>
            </a:pPr>
            <a:r>
              <a:rPr lang="en-US" altLang="en-US"/>
              <a:t>Personally administering the questionnaire</a:t>
            </a:r>
          </a:p>
          <a:p>
            <a:pPr>
              <a:lnSpc>
                <a:spcPct val="90000"/>
              </a:lnSpc>
            </a:pPr>
            <a:r>
              <a:rPr lang="en-US" altLang="en-US"/>
              <a:t>Allowing respondents to self-administer the questionnaire</a:t>
            </a:r>
          </a:p>
          <a:p>
            <a:pPr>
              <a:lnSpc>
                <a:spcPct val="90000"/>
              </a:lnSpc>
            </a:pPr>
            <a:r>
              <a:rPr lang="en-US" altLang="en-US"/>
              <a:t>Mailing questionnaires</a:t>
            </a:r>
          </a:p>
          <a:p>
            <a:pPr>
              <a:lnSpc>
                <a:spcPct val="90000"/>
              </a:lnSpc>
            </a:pPr>
            <a:r>
              <a:rPr lang="en-US" altLang="en-US"/>
              <a:t>Administering over the Web or via email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a:extLst>
              <a:ext uri="{FF2B5EF4-FFF2-40B4-BE49-F238E27FC236}">
                <a16:creationId xmlns:a16="http://schemas.microsoft.com/office/drawing/2014/main" id="{69AD4976-6C34-9D0C-D19C-D64E1AB881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EB1C05EF-B6CD-4815-AFC8-F98599711CA0}" type="slidenum">
              <a:rPr lang="en-US" altLang="en-US" sz="1000"/>
              <a:pPr>
                <a:spcBef>
                  <a:spcPct val="0"/>
                </a:spcBef>
                <a:buClrTx/>
                <a:buFontTx/>
                <a:buNone/>
              </a:pPr>
              <a:t>48</a:t>
            </a:fld>
            <a:endParaRPr lang="en-US" altLang="en-US" sz="1000"/>
          </a:p>
        </p:txBody>
      </p:sp>
      <p:sp>
        <p:nvSpPr>
          <p:cNvPr id="100356" name="Rectangle 2">
            <a:extLst>
              <a:ext uri="{FF2B5EF4-FFF2-40B4-BE49-F238E27FC236}">
                <a16:creationId xmlns:a16="http://schemas.microsoft.com/office/drawing/2014/main" id="{C5B92695-D59B-CF4A-5A10-B5289DBF4C29}"/>
              </a:ext>
            </a:extLst>
          </p:cNvPr>
          <p:cNvSpPr>
            <a:spLocks noGrp="1" noChangeArrowheads="1"/>
          </p:cNvSpPr>
          <p:nvPr>
            <p:ph type="title" idx="4294967295"/>
          </p:nvPr>
        </p:nvSpPr>
        <p:spPr>
          <a:xfrm>
            <a:off x="0" y="365125"/>
            <a:ext cx="10515600" cy="1325563"/>
          </a:xfrm>
        </p:spPr>
        <p:txBody>
          <a:bodyPr/>
          <a:lstStyle/>
          <a:p>
            <a:r>
              <a:rPr lang="en-US" altLang="en-US"/>
              <a:t>Electronically Submitting Questionnaires</a:t>
            </a:r>
          </a:p>
        </p:txBody>
      </p:sp>
      <p:sp>
        <p:nvSpPr>
          <p:cNvPr id="100357" name="Rectangle 3">
            <a:extLst>
              <a:ext uri="{FF2B5EF4-FFF2-40B4-BE49-F238E27FC236}">
                <a16:creationId xmlns:a16="http://schemas.microsoft.com/office/drawing/2014/main" id="{EB642ED4-A4D1-200B-61B4-AC7E5DF0D310}"/>
              </a:ext>
            </a:extLst>
          </p:cNvPr>
          <p:cNvSpPr>
            <a:spLocks noGrp="1" noChangeArrowheads="1"/>
          </p:cNvSpPr>
          <p:nvPr>
            <p:ph type="body" idx="4294967295"/>
          </p:nvPr>
        </p:nvSpPr>
        <p:spPr>
          <a:xfrm>
            <a:off x="0" y="1825625"/>
            <a:ext cx="10515600" cy="4351338"/>
          </a:xfrm>
        </p:spPr>
        <p:txBody>
          <a:bodyPr/>
          <a:lstStyle/>
          <a:p>
            <a:r>
              <a:rPr lang="en-US" altLang="en-US"/>
              <a:t>Reduced costs</a:t>
            </a:r>
          </a:p>
          <a:p>
            <a:r>
              <a:rPr lang="en-US" altLang="en-US"/>
              <a:t>Collecting and storing the results electronically</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Slide Number Placeholder 5">
            <a:extLst>
              <a:ext uri="{FF2B5EF4-FFF2-40B4-BE49-F238E27FC236}">
                <a16:creationId xmlns:a16="http://schemas.microsoft.com/office/drawing/2014/main" id="{F0089342-B386-B686-CA1D-32A6463A5B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2471E4E0-6BB4-43FC-B188-506B7C445862}" type="slidenum">
              <a:rPr lang="en-US" altLang="en-US" sz="1000"/>
              <a:pPr>
                <a:spcBef>
                  <a:spcPct val="0"/>
                </a:spcBef>
                <a:buClrTx/>
                <a:buFontTx/>
                <a:buNone/>
              </a:pPr>
              <a:t>49</a:t>
            </a:fld>
            <a:endParaRPr lang="en-US" altLang="en-US" sz="1000"/>
          </a:p>
        </p:txBody>
      </p:sp>
      <p:sp>
        <p:nvSpPr>
          <p:cNvPr id="102404" name="Rectangle 2">
            <a:extLst>
              <a:ext uri="{FF2B5EF4-FFF2-40B4-BE49-F238E27FC236}">
                <a16:creationId xmlns:a16="http://schemas.microsoft.com/office/drawing/2014/main" id="{1035A437-5A0B-079D-DB12-49ABF038AC91}"/>
              </a:ext>
            </a:extLst>
          </p:cNvPr>
          <p:cNvSpPr>
            <a:spLocks noGrp="1" noChangeArrowheads="1"/>
          </p:cNvSpPr>
          <p:nvPr>
            <p:ph type="title" idx="4294967295"/>
          </p:nvPr>
        </p:nvSpPr>
        <p:spPr>
          <a:xfrm>
            <a:off x="0" y="365126"/>
            <a:ext cx="10515600" cy="974148"/>
          </a:xfrm>
        </p:spPr>
        <p:txBody>
          <a:bodyPr/>
          <a:lstStyle/>
          <a:p>
            <a:r>
              <a:rPr lang="en-US" altLang="en-US" dirty="0"/>
              <a:t>Summary</a:t>
            </a:r>
          </a:p>
        </p:txBody>
      </p:sp>
      <p:sp>
        <p:nvSpPr>
          <p:cNvPr id="102405" name="Rectangle 3">
            <a:extLst>
              <a:ext uri="{FF2B5EF4-FFF2-40B4-BE49-F238E27FC236}">
                <a16:creationId xmlns:a16="http://schemas.microsoft.com/office/drawing/2014/main" id="{5E0A1751-2BD2-2A62-0050-B97B37457368}"/>
              </a:ext>
            </a:extLst>
          </p:cNvPr>
          <p:cNvSpPr>
            <a:spLocks noGrp="1" noChangeArrowheads="1"/>
          </p:cNvSpPr>
          <p:nvPr>
            <p:ph type="body" idx="4294967295"/>
          </p:nvPr>
        </p:nvSpPr>
        <p:spPr>
          <a:xfrm>
            <a:off x="766618" y="1533236"/>
            <a:ext cx="9748982" cy="4643727"/>
          </a:xfrm>
        </p:spPr>
        <p:txBody>
          <a:bodyPr>
            <a:normAutofit/>
          </a:bodyPr>
          <a:lstStyle/>
          <a:p>
            <a:pPr>
              <a:lnSpc>
                <a:spcPct val="80000"/>
              </a:lnSpc>
            </a:pPr>
            <a:r>
              <a:rPr lang="en-US" altLang="en-US" sz="2000" dirty="0"/>
              <a:t>Interviewing </a:t>
            </a:r>
          </a:p>
          <a:p>
            <a:pPr lvl="1">
              <a:lnSpc>
                <a:spcPct val="80000"/>
              </a:lnSpc>
            </a:pPr>
            <a:r>
              <a:rPr lang="en-US" altLang="en-US" sz="1800" dirty="0"/>
              <a:t>Interview preparation</a:t>
            </a:r>
          </a:p>
          <a:p>
            <a:pPr lvl="1">
              <a:lnSpc>
                <a:spcPct val="80000"/>
              </a:lnSpc>
            </a:pPr>
            <a:r>
              <a:rPr lang="en-US" altLang="en-US" sz="1800" dirty="0"/>
              <a:t>Question types</a:t>
            </a:r>
          </a:p>
          <a:p>
            <a:pPr lvl="1">
              <a:lnSpc>
                <a:spcPct val="80000"/>
              </a:lnSpc>
            </a:pPr>
            <a:r>
              <a:rPr lang="en-US" altLang="en-US" sz="1800" dirty="0"/>
              <a:t>Arranging questions</a:t>
            </a:r>
          </a:p>
          <a:p>
            <a:pPr lvl="1">
              <a:lnSpc>
                <a:spcPct val="80000"/>
              </a:lnSpc>
            </a:pPr>
            <a:r>
              <a:rPr lang="en-US" altLang="en-US" sz="1800" dirty="0"/>
              <a:t>The interview report</a:t>
            </a:r>
          </a:p>
          <a:p>
            <a:pPr>
              <a:lnSpc>
                <a:spcPct val="80000"/>
              </a:lnSpc>
            </a:pPr>
            <a:r>
              <a:rPr lang="en-US" altLang="en-US" sz="2000" dirty="0"/>
              <a:t>Stories</a:t>
            </a:r>
          </a:p>
          <a:p>
            <a:pPr>
              <a:lnSpc>
                <a:spcPct val="80000"/>
              </a:lnSpc>
            </a:pPr>
            <a:r>
              <a:rPr lang="en-US" altLang="en-US" sz="2000" dirty="0"/>
              <a:t>Joint Application Design (JAD)</a:t>
            </a:r>
          </a:p>
          <a:p>
            <a:pPr lvl="1">
              <a:lnSpc>
                <a:spcPct val="80000"/>
              </a:lnSpc>
            </a:pPr>
            <a:r>
              <a:rPr lang="en-US" altLang="en-US" sz="1800" dirty="0"/>
              <a:t>Involvement and location</a:t>
            </a:r>
          </a:p>
          <a:p>
            <a:pPr>
              <a:lnSpc>
                <a:spcPct val="80000"/>
              </a:lnSpc>
            </a:pPr>
            <a:r>
              <a:rPr lang="en-US" altLang="en-US" sz="2000" dirty="0"/>
              <a:t>Questionnaires</a:t>
            </a:r>
          </a:p>
          <a:p>
            <a:pPr lvl="1">
              <a:lnSpc>
                <a:spcPct val="80000"/>
              </a:lnSpc>
            </a:pPr>
            <a:r>
              <a:rPr lang="en-US" altLang="en-US" sz="1800" dirty="0"/>
              <a:t>Writing questions</a:t>
            </a:r>
          </a:p>
          <a:p>
            <a:pPr lvl="1">
              <a:lnSpc>
                <a:spcPct val="80000"/>
              </a:lnSpc>
            </a:pPr>
            <a:r>
              <a:rPr lang="en-US" altLang="en-US" sz="1800" dirty="0"/>
              <a:t>Using scales and overcoming problems</a:t>
            </a:r>
          </a:p>
          <a:p>
            <a:pPr lvl="1">
              <a:lnSpc>
                <a:spcPct val="80000"/>
              </a:lnSpc>
            </a:pPr>
            <a:r>
              <a:rPr lang="en-US" altLang="en-US" sz="1800" dirty="0"/>
              <a:t>Design and order</a:t>
            </a:r>
          </a:p>
          <a:p>
            <a:pPr lvl="1">
              <a:lnSpc>
                <a:spcPct val="80000"/>
              </a:lnSpc>
            </a:pPr>
            <a:r>
              <a:rPr lang="en-US" altLang="en-US" sz="1800" dirty="0"/>
              <a:t>Administering and submitting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5">
            <a:extLst>
              <a:ext uri="{FF2B5EF4-FFF2-40B4-BE49-F238E27FC236}">
                <a16:creationId xmlns:a16="http://schemas.microsoft.com/office/drawing/2014/main" id="{1370A5C8-85C4-61E4-7847-65D0EA59F1F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20258C14-D111-44D3-AF8B-F243C9FDF50D}" type="slidenum">
              <a:rPr lang="en-US" altLang="en-US" sz="1000"/>
              <a:pPr>
                <a:spcBef>
                  <a:spcPct val="0"/>
                </a:spcBef>
                <a:buClrTx/>
                <a:buFontTx/>
                <a:buNone/>
              </a:pPr>
              <a:t>5</a:t>
            </a:fld>
            <a:endParaRPr lang="en-US" altLang="en-US" sz="1000"/>
          </a:p>
        </p:txBody>
      </p:sp>
      <p:sp>
        <p:nvSpPr>
          <p:cNvPr id="14340" name="Rectangle 2">
            <a:extLst>
              <a:ext uri="{FF2B5EF4-FFF2-40B4-BE49-F238E27FC236}">
                <a16:creationId xmlns:a16="http://schemas.microsoft.com/office/drawing/2014/main" id="{94DAADED-2052-1B40-2105-FA26F9F39D43}"/>
              </a:ext>
            </a:extLst>
          </p:cNvPr>
          <p:cNvSpPr>
            <a:spLocks noGrp="1" noChangeArrowheads="1"/>
          </p:cNvSpPr>
          <p:nvPr>
            <p:ph type="title" idx="4294967295"/>
          </p:nvPr>
        </p:nvSpPr>
        <p:spPr>
          <a:xfrm>
            <a:off x="0" y="365125"/>
            <a:ext cx="10515600" cy="1325563"/>
          </a:xfrm>
        </p:spPr>
        <p:txBody>
          <a:bodyPr>
            <a:normAutofit fontScale="90000"/>
          </a:bodyPr>
          <a:lstStyle/>
          <a:p>
            <a:r>
              <a:rPr lang="en-US" altLang="en-US" dirty="0"/>
              <a:t>Objectives for Requirements Determination</a:t>
            </a:r>
          </a:p>
        </p:txBody>
      </p:sp>
      <p:sp>
        <p:nvSpPr>
          <p:cNvPr id="14341" name="Rectangle 3">
            <a:extLst>
              <a:ext uri="{FF2B5EF4-FFF2-40B4-BE49-F238E27FC236}">
                <a16:creationId xmlns:a16="http://schemas.microsoft.com/office/drawing/2014/main" id="{8F1E74DC-9C90-4656-D721-71E882331526}"/>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sz="2400"/>
              <a:t>Recognize the value of interactive methods for information gathering.</a:t>
            </a:r>
          </a:p>
          <a:p>
            <a:pPr>
              <a:lnSpc>
                <a:spcPct val="90000"/>
              </a:lnSpc>
            </a:pPr>
            <a:r>
              <a:rPr lang="en-US" altLang="en-US" sz="2400"/>
              <a:t>Construct interview questions to elicit human information requirements and structure them in a way that is meaningful to users.</a:t>
            </a:r>
          </a:p>
          <a:p>
            <a:pPr>
              <a:lnSpc>
                <a:spcPct val="90000"/>
              </a:lnSpc>
            </a:pPr>
            <a:r>
              <a:rPr lang="en-US" altLang="en-US" sz="2400"/>
              <a:t>Understand the purpose of stories and why they are useful in systems analysis.</a:t>
            </a:r>
          </a:p>
          <a:p>
            <a:pPr>
              <a:lnSpc>
                <a:spcPct val="90000"/>
              </a:lnSpc>
            </a:pPr>
            <a:r>
              <a:rPr lang="en-US" altLang="en-US" sz="2400"/>
              <a:t>Understand the concept of JAD and when to use it.</a:t>
            </a:r>
          </a:p>
          <a:p>
            <a:pPr>
              <a:lnSpc>
                <a:spcPct val="90000"/>
              </a:lnSpc>
            </a:pPr>
            <a:r>
              <a:rPr lang="en-US" altLang="en-US" sz="2400"/>
              <a:t>Write effective questions to survey users about their work.</a:t>
            </a:r>
          </a:p>
          <a:p>
            <a:pPr>
              <a:lnSpc>
                <a:spcPct val="90000"/>
              </a:lnSpc>
            </a:pPr>
            <a:r>
              <a:rPr lang="en-US" altLang="en-US" sz="2400"/>
              <a:t>Design and administer effective questionnaires.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a:extLst>
              <a:ext uri="{FF2B5EF4-FFF2-40B4-BE49-F238E27FC236}">
                <a16:creationId xmlns:a16="http://schemas.microsoft.com/office/drawing/2014/main" id="{086261B4-D400-03AF-4C5B-CB58251CC5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3B1643C1-15A4-45BE-83D8-B20AD9C7F6DA}" type="slidenum">
              <a:rPr lang="en-US" altLang="en-US" sz="1000"/>
              <a:pPr>
                <a:spcBef>
                  <a:spcPct val="0"/>
                </a:spcBef>
                <a:buClrTx/>
                <a:buFontTx/>
                <a:buNone/>
              </a:pPr>
              <a:t>6</a:t>
            </a:fld>
            <a:endParaRPr lang="en-US" altLang="en-US" sz="1000"/>
          </a:p>
        </p:txBody>
      </p:sp>
      <p:sp>
        <p:nvSpPr>
          <p:cNvPr id="15364" name="Rectangle 2">
            <a:extLst>
              <a:ext uri="{FF2B5EF4-FFF2-40B4-BE49-F238E27FC236}">
                <a16:creationId xmlns:a16="http://schemas.microsoft.com/office/drawing/2014/main" id="{CA4AFB37-0DBD-8D6E-51DD-33C382D6F4C1}"/>
              </a:ext>
            </a:extLst>
          </p:cNvPr>
          <p:cNvSpPr>
            <a:spLocks noGrp="1" noChangeArrowheads="1"/>
          </p:cNvSpPr>
          <p:nvPr>
            <p:ph type="title" idx="4294967295"/>
          </p:nvPr>
        </p:nvSpPr>
        <p:spPr>
          <a:xfrm>
            <a:off x="0" y="365125"/>
            <a:ext cx="10515600" cy="1325563"/>
          </a:xfrm>
        </p:spPr>
        <p:txBody>
          <a:bodyPr/>
          <a:lstStyle/>
          <a:p>
            <a:r>
              <a:rPr lang="en-US" altLang="en-US" sz="4000"/>
              <a:t>Interactive Methods to Elicit Human Information Requirements</a:t>
            </a:r>
          </a:p>
        </p:txBody>
      </p:sp>
      <p:sp>
        <p:nvSpPr>
          <p:cNvPr id="15365" name="Rectangle 3">
            <a:extLst>
              <a:ext uri="{FF2B5EF4-FFF2-40B4-BE49-F238E27FC236}">
                <a16:creationId xmlns:a16="http://schemas.microsoft.com/office/drawing/2014/main" id="{5AD86F0F-EC76-506E-50F8-72F45FB56559}"/>
              </a:ext>
            </a:extLst>
          </p:cNvPr>
          <p:cNvSpPr>
            <a:spLocks noGrp="1" noChangeArrowheads="1"/>
          </p:cNvSpPr>
          <p:nvPr>
            <p:ph type="body" idx="4294967295"/>
          </p:nvPr>
        </p:nvSpPr>
        <p:spPr>
          <a:xfrm>
            <a:off x="0" y="1825625"/>
            <a:ext cx="10515600" cy="4351338"/>
          </a:xfrm>
        </p:spPr>
        <p:txBody>
          <a:bodyPr/>
          <a:lstStyle/>
          <a:p>
            <a:r>
              <a:rPr lang="en-US" altLang="en-US" dirty="0"/>
              <a:t>Interviewing</a:t>
            </a:r>
          </a:p>
          <a:p>
            <a:r>
              <a:rPr lang="en-US" altLang="en-US" dirty="0"/>
              <a:t>Joint Application Design (JAD)</a:t>
            </a:r>
          </a:p>
          <a:p>
            <a:r>
              <a:rPr lang="en-US" altLang="en-US" dirty="0"/>
              <a:t>Questionnaires</a:t>
            </a:r>
          </a:p>
          <a:p>
            <a:r>
              <a:rPr lang="en-US" altLang="en-US" dirty="0"/>
              <a:t>Observation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a:extLst>
              <a:ext uri="{FF2B5EF4-FFF2-40B4-BE49-F238E27FC236}">
                <a16:creationId xmlns:a16="http://schemas.microsoft.com/office/drawing/2014/main" id="{1C6A03E0-BA9A-70BB-6DE0-F586D63B076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D6A06FD0-F1BD-41D7-94AE-D5F29E55FB2A}" type="slidenum">
              <a:rPr lang="en-US" altLang="en-US" sz="1000"/>
              <a:pPr>
                <a:spcBef>
                  <a:spcPct val="0"/>
                </a:spcBef>
                <a:buClrTx/>
                <a:buFontTx/>
                <a:buNone/>
              </a:pPr>
              <a:t>7</a:t>
            </a:fld>
            <a:endParaRPr lang="en-US" altLang="en-US" sz="1000"/>
          </a:p>
        </p:txBody>
      </p:sp>
      <p:sp>
        <p:nvSpPr>
          <p:cNvPr id="17412" name="Rectangle 2">
            <a:extLst>
              <a:ext uri="{FF2B5EF4-FFF2-40B4-BE49-F238E27FC236}">
                <a16:creationId xmlns:a16="http://schemas.microsoft.com/office/drawing/2014/main" id="{95169D00-F0E2-C02A-C8C4-29960497CB3E}"/>
              </a:ext>
            </a:extLst>
          </p:cNvPr>
          <p:cNvSpPr>
            <a:spLocks noGrp="1" noChangeArrowheads="1"/>
          </p:cNvSpPr>
          <p:nvPr>
            <p:ph type="title" idx="4294967295"/>
          </p:nvPr>
        </p:nvSpPr>
        <p:spPr>
          <a:xfrm>
            <a:off x="0" y="365126"/>
            <a:ext cx="10515600" cy="818216"/>
          </a:xfrm>
        </p:spPr>
        <p:txBody>
          <a:bodyPr/>
          <a:lstStyle/>
          <a:p>
            <a:r>
              <a:rPr lang="en-US" altLang="en-US" dirty="0"/>
              <a:t>Major Topics</a:t>
            </a:r>
          </a:p>
        </p:txBody>
      </p:sp>
      <p:sp>
        <p:nvSpPr>
          <p:cNvPr id="17413" name="Rectangle 3">
            <a:extLst>
              <a:ext uri="{FF2B5EF4-FFF2-40B4-BE49-F238E27FC236}">
                <a16:creationId xmlns:a16="http://schemas.microsoft.com/office/drawing/2014/main" id="{DBC9CCD1-EB5A-FE8C-240B-93A105EFE404}"/>
              </a:ext>
            </a:extLst>
          </p:cNvPr>
          <p:cNvSpPr>
            <a:spLocks noGrp="1" noChangeArrowheads="1"/>
          </p:cNvSpPr>
          <p:nvPr>
            <p:ph type="body" idx="4294967295"/>
          </p:nvPr>
        </p:nvSpPr>
        <p:spPr>
          <a:xfrm>
            <a:off x="0" y="1825625"/>
            <a:ext cx="10515600" cy="4351338"/>
          </a:xfrm>
        </p:spPr>
        <p:txBody>
          <a:bodyPr>
            <a:noAutofit/>
          </a:bodyPr>
          <a:lstStyle/>
          <a:p>
            <a:pPr>
              <a:lnSpc>
                <a:spcPct val="80000"/>
              </a:lnSpc>
            </a:pPr>
            <a:r>
              <a:rPr lang="en-US" altLang="en-US" dirty="0"/>
              <a:t>Interviewing </a:t>
            </a:r>
          </a:p>
          <a:p>
            <a:pPr lvl="1">
              <a:lnSpc>
                <a:spcPct val="80000"/>
              </a:lnSpc>
            </a:pPr>
            <a:r>
              <a:rPr lang="en-US" altLang="en-US" sz="2000" dirty="0"/>
              <a:t>Interview preparation</a:t>
            </a:r>
          </a:p>
          <a:p>
            <a:pPr lvl="1">
              <a:lnSpc>
                <a:spcPct val="80000"/>
              </a:lnSpc>
            </a:pPr>
            <a:r>
              <a:rPr lang="en-US" altLang="en-US" sz="2000" dirty="0"/>
              <a:t>Question types</a:t>
            </a:r>
          </a:p>
          <a:p>
            <a:pPr lvl="1">
              <a:lnSpc>
                <a:spcPct val="80000"/>
              </a:lnSpc>
            </a:pPr>
            <a:r>
              <a:rPr lang="en-US" altLang="en-US" sz="2000" dirty="0"/>
              <a:t>Arranging questions</a:t>
            </a:r>
          </a:p>
          <a:p>
            <a:pPr lvl="1">
              <a:lnSpc>
                <a:spcPct val="80000"/>
              </a:lnSpc>
            </a:pPr>
            <a:r>
              <a:rPr lang="en-US" altLang="en-US" sz="2000" dirty="0"/>
              <a:t>The interview report</a:t>
            </a:r>
          </a:p>
          <a:p>
            <a:pPr>
              <a:lnSpc>
                <a:spcPct val="80000"/>
              </a:lnSpc>
            </a:pPr>
            <a:r>
              <a:rPr lang="en-US" altLang="en-US" dirty="0"/>
              <a:t>User Stories </a:t>
            </a:r>
          </a:p>
          <a:p>
            <a:pPr>
              <a:lnSpc>
                <a:spcPct val="80000"/>
              </a:lnSpc>
            </a:pPr>
            <a:r>
              <a:rPr lang="en-US" altLang="en-US" dirty="0"/>
              <a:t>Joint Application Design (JAD)</a:t>
            </a:r>
          </a:p>
          <a:p>
            <a:pPr lvl="1">
              <a:lnSpc>
                <a:spcPct val="80000"/>
              </a:lnSpc>
            </a:pPr>
            <a:r>
              <a:rPr lang="en-US" altLang="en-US" sz="2000" dirty="0"/>
              <a:t>Involvement</a:t>
            </a:r>
          </a:p>
          <a:p>
            <a:pPr lvl="1">
              <a:lnSpc>
                <a:spcPct val="80000"/>
              </a:lnSpc>
            </a:pPr>
            <a:r>
              <a:rPr lang="en-US" altLang="en-US" sz="2000" dirty="0"/>
              <a:t>Location</a:t>
            </a:r>
          </a:p>
          <a:p>
            <a:pPr>
              <a:lnSpc>
                <a:spcPct val="80000"/>
              </a:lnSpc>
            </a:pPr>
            <a:r>
              <a:rPr lang="en-US" altLang="en-US" dirty="0"/>
              <a:t>Questionnaires</a:t>
            </a:r>
          </a:p>
          <a:p>
            <a:pPr lvl="1">
              <a:lnSpc>
                <a:spcPct val="80000"/>
              </a:lnSpc>
            </a:pPr>
            <a:r>
              <a:rPr lang="en-US" altLang="en-US" sz="2000" dirty="0"/>
              <a:t>Writing questions</a:t>
            </a:r>
          </a:p>
          <a:p>
            <a:pPr lvl="1">
              <a:lnSpc>
                <a:spcPct val="80000"/>
              </a:lnSpc>
            </a:pPr>
            <a:r>
              <a:rPr lang="en-US" altLang="en-US" sz="2000" dirty="0"/>
              <a:t>Using scales</a:t>
            </a:r>
          </a:p>
          <a:p>
            <a:pPr lvl="1">
              <a:lnSpc>
                <a:spcPct val="80000"/>
              </a:lnSpc>
            </a:pPr>
            <a:r>
              <a:rPr lang="en-US" altLang="en-US" sz="2000" dirty="0"/>
              <a:t>Design</a:t>
            </a:r>
          </a:p>
          <a:p>
            <a:pPr lvl="1">
              <a:lnSpc>
                <a:spcPct val="80000"/>
              </a:lnSpc>
            </a:pPr>
            <a:r>
              <a:rPr lang="en-US" altLang="en-US" sz="2000" dirty="0"/>
              <a:t>Administering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a:extLst>
              <a:ext uri="{FF2B5EF4-FFF2-40B4-BE49-F238E27FC236}">
                <a16:creationId xmlns:a16="http://schemas.microsoft.com/office/drawing/2014/main" id="{E0F81272-45EF-1136-43AF-D39D68177A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B0203F07-C85B-458C-A415-15DEBDAB58F4}" type="slidenum">
              <a:rPr lang="en-US" altLang="en-US" sz="1000"/>
              <a:pPr>
                <a:spcBef>
                  <a:spcPct val="0"/>
                </a:spcBef>
                <a:buClrTx/>
                <a:buFontTx/>
                <a:buNone/>
              </a:pPr>
              <a:t>8</a:t>
            </a:fld>
            <a:endParaRPr lang="en-US" altLang="en-US" sz="1000"/>
          </a:p>
        </p:txBody>
      </p:sp>
      <p:sp>
        <p:nvSpPr>
          <p:cNvPr id="18436" name="Rectangle 2">
            <a:extLst>
              <a:ext uri="{FF2B5EF4-FFF2-40B4-BE49-F238E27FC236}">
                <a16:creationId xmlns:a16="http://schemas.microsoft.com/office/drawing/2014/main" id="{908FF66C-26B7-0D6D-B906-42750D867C80}"/>
              </a:ext>
            </a:extLst>
          </p:cNvPr>
          <p:cNvSpPr>
            <a:spLocks noGrp="1" noChangeArrowheads="1"/>
          </p:cNvSpPr>
          <p:nvPr>
            <p:ph type="title" idx="4294967295"/>
          </p:nvPr>
        </p:nvSpPr>
        <p:spPr>
          <a:xfrm>
            <a:off x="0" y="365125"/>
            <a:ext cx="10515600" cy="1325563"/>
          </a:xfrm>
        </p:spPr>
        <p:txBody>
          <a:bodyPr/>
          <a:lstStyle/>
          <a:p>
            <a:r>
              <a:rPr lang="en-US" altLang="en-US"/>
              <a:t>Interviewing</a:t>
            </a:r>
          </a:p>
        </p:txBody>
      </p:sp>
      <p:sp>
        <p:nvSpPr>
          <p:cNvPr id="18437" name="Rectangle 3">
            <a:extLst>
              <a:ext uri="{FF2B5EF4-FFF2-40B4-BE49-F238E27FC236}">
                <a16:creationId xmlns:a16="http://schemas.microsoft.com/office/drawing/2014/main" id="{F84B9672-2779-E09C-1C89-5AC59BE76B04}"/>
              </a:ext>
            </a:extLst>
          </p:cNvPr>
          <p:cNvSpPr>
            <a:spLocks noGrp="1" noChangeArrowheads="1"/>
          </p:cNvSpPr>
          <p:nvPr>
            <p:ph type="body" idx="4294967295"/>
          </p:nvPr>
        </p:nvSpPr>
        <p:spPr>
          <a:xfrm>
            <a:off x="0" y="1825625"/>
            <a:ext cx="10515600" cy="4351338"/>
          </a:xfrm>
        </p:spPr>
        <p:txBody>
          <a:bodyPr/>
          <a:lstStyle/>
          <a:p>
            <a:pPr>
              <a:lnSpc>
                <a:spcPct val="90000"/>
              </a:lnSpc>
            </a:pPr>
            <a:r>
              <a:rPr lang="en-US" altLang="en-US" dirty="0"/>
              <a:t>Interviewing is an important method for collecting data on human and system information requirements</a:t>
            </a:r>
          </a:p>
          <a:p>
            <a:pPr>
              <a:lnSpc>
                <a:spcPct val="90000"/>
              </a:lnSpc>
            </a:pPr>
            <a:r>
              <a:rPr lang="en-US" altLang="en-US" dirty="0"/>
              <a:t>Interviews reveal information about:</a:t>
            </a:r>
          </a:p>
          <a:p>
            <a:pPr lvl="2">
              <a:lnSpc>
                <a:spcPct val="90000"/>
              </a:lnSpc>
              <a:buClr>
                <a:srgbClr val="E21738"/>
              </a:buClr>
            </a:pPr>
            <a:r>
              <a:rPr lang="en-US" altLang="en-US" sz="1600" dirty="0"/>
              <a:t>Interviewee opinions</a:t>
            </a:r>
          </a:p>
          <a:p>
            <a:pPr lvl="2">
              <a:lnSpc>
                <a:spcPct val="90000"/>
              </a:lnSpc>
              <a:buClr>
                <a:srgbClr val="E21738"/>
              </a:buClr>
            </a:pPr>
            <a:r>
              <a:rPr lang="en-US" altLang="en-US" sz="1600" dirty="0"/>
              <a:t>Interviewee feelings</a:t>
            </a:r>
          </a:p>
          <a:p>
            <a:pPr lvl="2">
              <a:lnSpc>
                <a:spcPct val="90000"/>
              </a:lnSpc>
              <a:buClr>
                <a:srgbClr val="E21738"/>
              </a:buClr>
            </a:pPr>
            <a:r>
              <a:rPr lang="en-US" altLang="en-US" sz="1600" dirty="0"/>
              <a:t>Goals</a:t>
            </a:r>
          </a:p>
          <a:p>
            <a:pPr lvl="2">
              <a:lnSpc>
                <a:spcPct val="90000"/>
              </a:lnSpc>
              <a:buClr>
                <a:srgbClr val="E21738"/>
              </a:buClr>
            </a:pPr>
            <a:r>
              <a:rPr lang="en-US" altLang="en-US" sz="1600" dirty="0"/>
              <a:t>Key HCI concerns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a:extLst>
              <a:ext uri="{FF2B5EF4-FFF2-40B4-BE49-F238E27FC236}">
                <a16:creationId xmlns:a16="http://schemas.microsoft.com/office/drawing/2014/main" id="{4D0A221E-FA92-5844-231D-6A216525B1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3200">
                <a:solidFill>
                  <a:schemeClr val="tx1"/>
                </a:solidFill>
                <a:latin typeface="Tahoma" panose="020B0604030504040204" pitchFamily="34" charset="0"/>
                <a:ea typeface="ＭＳ Ｐゴシック" panose="020B0600070205080204" pitchFamily="34" charset="-128"/>
              </a:defRPr>
            </a:lvl1pPr>
            <a:lvl2pPr marL="742950" indent="-285750">
              <a:spcBef>
                <a:spcPct val="20000"/>
              </a:spcBef>
              <a:buClr>
                <a:srgbClr val="E21738"/>
              </a:buClr>
              <a:buChar char="•"/>
              <a:defRPr sz="2800">
                <a:solidFill>
                  <a:schemeClr val="tx1"/>
                </a:solidFill>
                <a:latin typeface="Tahoma" panose="020B0604030504040204" pitchFamily="34" charset="0"/>
                <a:ea typeface="ＭＳ Ｐゴシック" panose="020B0600070205080204" pitchFamily="34" charset="-128"/>
              </a:defRPr>
            </a:lvl2pPr>
            <a:lvl3pPr marL="1143000" indent="-228600">
              <a:spcBef>
                <a:spcPct val="20000"/>
              </a:spcBef>
              <a:buClr>
                <a:srgbClr val="98877D"/>
              </a:buClr>
              <a:buChar char="•"/>
              <a:defRPr sz="2400">
                <a:solidFill>
                  <a:schemeClr val="tx1"/>
                </a:solidFill>
                <a:latin typeface="Tahoma" panose="020B0604030504040204" pitchFamily="34" charset="0"/>
                <a:ea typeface="ＭＳ Ｐゴシック" panose="020B0600070205080204" pitchFamily="34" charset="-128"/>
              </a:defRPr>
            </a:lvl3pPr>
            <a:lvl4pPr marL="16002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4pPr>
            <a:lvl5pPr marL="2057400" indent="-228600">
              <a:spcBef>
                <a:spcPct val="20000"/>
              </a:spcBef>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20000"/>
              </a:spcBef>
              <a:spcAft>
                <a:spcPct val="0"/>
              </a:spcAft>
              <a:buClr>
                <a:srgbClr val="F3DAB0"/>
              </a:buClr>
              <a:buFont typeface="Wingdings" panose="05000000000000000000" pitchFamily="2" charset="2"/>
              <a:buChar char="©"/>
              <a:defRPr sz="2000">
                <a:solidFill>
                  <a:schemeClr val="tx1"/>
                </a:solidFill>
                <a:latin typeface="Tahoma" panose="020B0604030504040204" pitchFamily="34" charset="0"/>
                <a:ea typeface="ＭＳ Ｐゴシック" panose="020B0600070205080204" pitchFamily="34" charset="-128"/>
              </a:defRPr>
            </a:lvl9pPr>
          </a:lstStyle>
          <a:p>
            <a:pPr>
              <a:spcBef>
                <a:spcPct val="0"/>
              </a:spcBef>
              <a:buClrTx/>
              <a:buFontTx/>
              <a:buNone/>
            </a:pPr>
            <a:r>
              <a:rPr lang="en-US" altLang="en-US" sz="1000"/>
              <a:t>4-</a:t>
            </a:r>
            <a:fld id="{EDF9E623-6452-41D2-9128-E48661B7B9E7}" type="slidenum">
              <a:rPr lang="en-US" altLang="en-US" sz="1000"/>
              <a:pPr>
                <a:spcBef>
                  <a:spcPct val="0"/>
                </a:spcBef>
                <a:buClrTx/>
                <a:buFontTx/>
                <a:buNone/>
              </a:pPr>
              <a:t>9</a:t>
            </a:fld>
            <a:endParaRPr lang="en-US" altLang="en-US" sz="1000"/>
          </a:p>
        </p:txBody>
      </p:sp>
      <p:sp>
        <p:nvSpPr>
          <p:cNvPr id="20484" name="Rectangle 2">
            <a:extLst>
              <a:ext uri="{FF2B5EF4-FFF2-40B4-BE49-F238E27FC236}">
                <a16:creationId xmlns:a16="http://schemas.microsoft.com/office/drawing/2014/main" id="{504FE9F0-9F99-7100-A5E5-C3CADF71F693}"/>
              </a:ext>
            </a:extLst>
          </p:cNvPr>
          <p:cNvSpPr>
            <a:spLocks noGrp="1" noChangeArrowheads="1"/>
          </p:cNvSpPr>
          <p:nvPr>
            <p:ph type="title" idx="4294967295"/>
          </p:nvPr>
        </p:nvSpPr>
        <p:spPr>
          <a:xfrm>
            <a:off x="0" y="365125"/>
            <a:ext cx="10515600" cy="1325563"/>
          </a:xfrm>
        </p:spPr>
        <p:txBody>
          <a:bodyPr/>
          <a:lstStyle/>
          <a:p>
            <a:r>
              <a:rPr lang="en-US" altLang="en-US"/>
              <a:t>Interview Preparation</a:t>
            </a:r>
          </a:p>
        </p:txBody>
      </p:sp>
      <p:sp>
        <p:nvSpPr>
          <p:cNvPr id="20485" name="Rectangle 3">
            <a:extLst>
              <a:ext uri="{FF2B5EF4-FFF2-40B4-BE49-F238E27FC236}">
                <a16:creationId xmlns:a16="http://schemas.microsoft.com/office/drawing/2014/main" id="{BC8A205C-00E1-FBF3-EC4C-7BB07CFCE0A2}"/>
              </a:ext>
            </a:extLst>
          </p:cNvPr>
          <p:cNvSpPr>
            <a:spLocks noGrp="1" noChangeArrowheads="1"/>
          </p:cNvSpPr>
          <p:nvPr>
            <p:ph type="body" idx="4294967295"/>
          </p:nvPr>
        </p:nvSpPr>
        <p:spPr>
          <a:xfrm>
            <a:off x="0" y="1825625"/>
            <a:ext cx="10515600" cy="4351338"/>
          </a:xfrm>
        </p:spPr>
        <p:txBody>
          <a:bodyPr/>
          <a:lstStyle/>
          <a:p>
            <a:r>
              <a:rPr lang="en-US" altLang="en-US"/>
              <a:t>Reading background material</a:t>
            </a:r>
          </a:p>
          <a:p>
            <a:r>
              <a:rPr lang="en-US" altLang="en-US"/>
              <a:t>Establishing interview objectives</a:t>
            </a:r>
          </a:p>
          <a:p>
            <a:r>
              <a:rPr lang="en-US" altLang="en-US"/>
              <a:t>Deciding whom to interview</a:t>
            </a:r>
          </a:p>
          <a:p>
            <a:r>
              <a:rPr lang="en-US" altLang="en-US"/>
              <a:t>Preparing the interviewee</a:t>
            </a:r>
          </a:p>
          <a:p>
            <a:r>
              <a:rPr lang="en-US" altLang="en-US"/>
              <a:t>Deciding on question types and structure</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3950</TotalTime>
  <Words>2839</Words>
  <Application>Microsoft Office PowerPoint</Application>
  <PresentationFormat>Widescreen</PresentationFormat>
  <Paragraphs>438</Paragraphs>
  <Slides>49</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Tahoma</vt:lpstr>
      <vt:lpstr>Retrospect</vt:lpstr>
      <vt:lpstr>ANALYSIS PHASE</vt:lpstr>
      <vt:lpstr>Requirement Determination and Structuring</vt:lpstr>
      <vt:lpstr>PowerPoint Presentation</vt:lpstr>
      <vt:lpstr>PowerPoint Presentation</vt:lpstr>
      <vt:lpstr>Objectives for Requirements Determination</vt:lpstr>
      <vt:lpstr>Interactive Methods to Elicit Human Information Requirements</vt:lpstr>
      <vt:lpstr>Major Topics</vt:lpstr>
      <vt:lpstr>Interviewing</vt:lpstr>
      <vt:lpstr>Interview Preparation</vt:lpstr>
      <vt:lpstr>Question Types</vt:lpstr>
      <vt:lpstr>Open-Ended Questions</vt:lpstr>
      <vt:lpstr>Advantages of Open-Ended Questions</vt:lpstr>
      <vt:lpstr>Advantages of Open-Ended Questions (continued)</vt:lpstr>
      <vt:lpstr>Disadvantages of Open-Ended Questions</vt:lpstr>
      <vt:lpstr>Closed Interview Questions</vt:lpstr>
      <vt:lpstr>Benefits of Closed Interview Questions</vt:lpstr>
      <vt:lpstr>Disadvantages of Closed Interview Questions</vt:lpstr>
      <vt:lpstr>Attributes of Open-Ended and Closed Questions (Figure 4.5)</vt:lpstr>
      <vt:lpstr>Bipolar Questions</vt:lpstr>
      <vt:lpstr>Probes</vt:lpstr>
      <vt:lpstr>Arranging Questions</vt:lpstr>
      <vt:lpstr>Pyramid Structure</vt:lpstr>
      <vt:lpstr>Pyramid Structure for Interviewing Goes from Specific to General Questions (Figure 4.7 )</vt:lpstr>
      <vt:lpstr>Funnel Structure</vt:lpstr>
      <vt:lpstr>Funnel Structure for Interviewing Begins with Broad Questions then Funnels to Specific Questions (Figure 4.8) </vt:lpstr>
      <vt:lpstr>Diamond Structure</vt:lpstr>
      <vt:lpstr>Diamond-Shaped Structure for Interviewing Combines the Pyramid and Funnel Structures (Figure 4.9)</vt:lpstr>
      <vt:lpstr>Closing the Interview</vt:lpstr>
      <vt:lpstr>Interview Report</vt:lpstr>
      <vt:lpstr>Stories</vt:lpstr>
      <vt:lpstr>Purposes for Telling a Story</vt:lpstr>
      <vt:lpstr>Joint Application Design (JAD)</vt:lpstr>
      <vt:lpstr>Conditions That Support the Use of JAD</vt:lpstr>
      <vt:lpstr>Who Is Involved</vt:lpstr>
      <vt:lpstr>Where to Hold JAD Meetings</vt:lpstr>
      <vt:lpstr>Benefits of JAD</vt:lpstr>
      <vt:lpstr>Drawbacks of Using JAD</vt:lpstr>
      <vt:lpstr>Questionnaires</vt:lpstr>
      <vt:lpstr>Planning for the Use of Questionnaires</vt:lpstr>
      <vt:lpstr>Question Types</vt:lpstr>
      <vt:lpstr>Trade-offs between the Use of Open-Ended and Closed Questions on Questionnaires (Figure 4.12)</vt:lpstr>
      <vt:lpstr>Questionnaire Language</vt:lpstr>
      <vt:lpstr>Designing the Questionnaire</vt:lpstr>
      <vt:lpstr>Order of Questions</vt:lpstr>
      <vt:lpstr>Administering Questionnaires</vt:lpstr>
      <vt:lpstr>Ways to Capture Responses When Designing a Web Survey (Figure 4.13)</vt:lpstr>
      <vt:lpstr>Methods of Administering the Questionnaire</vt:lpstr>
      <vt:lpstr>Electronically Submitting Questionnaires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PHASE</dc:title>
  <dc:creator>Lorraine Nana Ama Johnson</dc:creator>
  <cp:lastModifiedBy>Lorraine Nana Ama Johnson</cp:lastModifiedBy>
  <cp:revision>5</cp:revision>
  <dcterms:created xsi:type="dcterms:W3CDTF">2023-01-12T09:41:45Z</dcterms:created>
  <dcterms:modified xsi:type="dcterms:W3CDTF">2023-01-15T17:49:25Z</dcterms:modified>
</cp:coreProperties>
</file>