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340" r:id="rId2"/>
    <p:sldId id="341" r:id="rId3"/>
    <p:sldId id="342" r:id="rId4"/>
    <p:sldId id="34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FDC69-C25C-4423-B0A0-AF7A15058A67}" type="datetimeFigureOut">
              <a:rPr lang="en-US" smtClean="0"/>
              <a:t>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40F42-E6FD-4B03-ADCD-4F5067891ECF}" type="slidenum">
              <a:rPr lang="en-US" smtClean="0"/>
              <a:t>‹#›</a:t>
            </a:fld>
            <a:endParaRPr lang="en-US"/>
          </a:p>
        </p:txBody>
      </p:sp>
    </p:spTree>
    <p:extLst>
      <p:ext uri="{BB962C8B-B14F-4D97-AF65-F5344CB8AC3E}">
        <p14:creationId xmlns:p14="http://schemas.microsoft.com/office/powerpoint/2010/main" val="4257802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ewBaskervilleITCPro-Roman"/>
              </a:rPr>
              <a:t>Other efforts to improve the systems development process have taken advantage of</a:t>
            </a:r>
          </a:p>
          <a:p>
            <a:pPr algn="l"/>
            <a:r>
              <a:rPr lang="en-US" sz="1800" b="0" i="0" u="none" strike="noStrike" baseline="0" dirty="0">
                <a:latin typeface="NewBaskervilleITCPro-Roman"/>
              </a:rPr>
              <a:t>the benefits offered by computing technology itself. The result has been the creation</a:t>
            </a:r>
          </a:p>
          <a:p>
            <a:pPr algn="l"/>
            <a:r>
              <a:rPr lang="en-US" sz="1800" b="0" i="0" u="none" strike="noStrike" baseline="0" dirty="0">
                <a:latin typeface="NewBaskervilleITCPro-Roman"/>
              </a:rPr>
              <a:t>and fairly widespread use of </a:t>
            </a:r>
            <a:r>
              <a:rPr lang="en-US" sz="1800" b="1" i="0" u="none" strike="noStrike" baseline="0" dirty="0">
                <a:latin typeface="NewBaskervilleITCPro-Bold"/>
              </a:rPr>
              <a:t>computer-aided software engineering (CASE) tools</a:t>
            </a:r>
            <a:r>
              <a:rPr lang="en-US" sz="1800" b="0" i="0" u="none" strike="noStrike" baseline="0" dirty="0">
                <a:latin typeface="NewBaskervilleITCPro-Roman"/>
              </a:rPr>
              <a:t>.</a:t>
            </a:r>
            <a:endParaRPr lang="en-US" dirty="0"/>
          </a:p>
        </p:txBody>
      </p:sp>
      <p:sp>
        <p:nvSpPr>
          <p:cNvPr id="4" name="Slide Number Placeholder 3"/>
          <p:cNvSpPr>
            <a:spLocks noGrp="1"/>
          </p:cNvSpPr>
          <p:nvPr>
            <p:ph type="sldNum" sz="quarter" idx="5"/>
          </p:nvPr>
        </p:nvSpPr>
        <p:spPr/>
        <p:txBody>
          <a:bodyPr/>
          <a:lstStyle/>
          <a:p>
            <a:fld id="{D2EB079C-6A99-47CB-936F-C37215C779E2}" type="slidenum">
              <a:rPr lang="en-US" smtClean="0"/>
              <a:t>1</a:t>
            </a:fld>
            <a:endParaRPr lang="en-US"/>
          </a:p>
        </p:txBody>
      </p:sp>
    </p:spTree>
    <p:extLst>
      <p:ext uri="{BB962C8B-B14F-4D97-AF65-F5344CB8AC3E}">
        <p14:creationId xmlns:p14="http://schemas.microsoft.com/office/powerpoint/2010/main" val="2466345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0FB2-3285-6581-5293-21AE40EE54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923FB2-9B2D-943B-6260-9CBD6412A0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91B6E6-6703-DF11-5B7E-D05F97409818}"/>
              </a:ext>
            </a:extLst>
          </p:cNvPr>
          <p:cNvSpPr>
            <a:spLocks noGrp="1"/>
          </p:cNvSpPr>
          <p:nvPr>
            <p:ph type="dt" sz="half" idx="10"/>
          </p:nvPr>
        </p:nvSpPr>
        <p:spPr/>
        <p:txBody>
          <a:bodyPr/>
          <a:lstStyle/>
          <a:p>
            <a:fld id="{A0B81CE1-7712-424E-981B-08FAB7366D1D}" type="datetimeFigureOut">
              <a:rPr lang="en-US" smtClean="0"/>
              <a:t>1/4/2023</a:t>
            </a:fld>
            <a:endParaRPr lang="en-US"/>
          </a:p>
        </p:txBody>
      </p:sp>
      <p:sp>
        <p:nvSpPr>
          <p:cNvPr id="5" name="Footer Placeholder 4">
            <a:extLst>
              <a:ext uri="{FF2B5EF4-FFF2-40B4-BE49-F238E27FC236}">
                <a16:creationId xmlns:a16="http://schemas.microsoft.com/office/drawing/2014/main" id="{465B5655-DF8D-6FF6-F36C-FC0E86BAA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966DB-E84D-FC35-C124-312A1C553BA5}"/>
              </a:ext>
            </a:extLst>
          </p:cNvPr>
          <p:cNvSpPr>
            <a:spLocks noGrp="1"/>
          </p:cNvSpPr>
          <p:nvPr>
            <p:ph type="sldNum" sz="quarter" idx="12"/>
          </p:nvPr>
        </p:nvSpPr>
        <p:spPr/>
        <p:txBody>
          <a:bodyPr/>
          <a:lstStyle/>
          <a:p>
            <a:fld id="{4BF0ECB0-D704-4C1A-A083-8A9542CD4A38}" type="slidenum">
              <a:rPr lang="en-US" smtClean="0"/>
              <a:t>‹#›</a:t>
            </a:fld>
            <a:endParaRPr lang="en-US"/>
          </a:p>
        </p:txBody>
      </p:sp>
    </p:spTree>
    <p:extLst>
      <p:ext uri="{BB962C8B-B14F-4D97-AF65-F5344CB8AC3E}">
        <p14:creationId xmlns:p14="http://schemas.microsoft.com/office/powerpoint/2010/main" val="424987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7929F-9B07-33F7-77B8-988B29B223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E2DB8E-7AF0-E928-2A1B-EF621EE9A2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CD2DAB-4FE1-C1DD-3F7F-E7AED2581616}"/>
              </a:ext>
            </a:extLst>
          </p:cNvPr>
          <p:cNvSpPr>
            <a:spLocks noGrp="1"/>
          </p:cNvSpPr>
          <p:nvPr>
            <p:ph type="dt" sz="half" idx="10"/>
          </p:nvPr>
        </p:nvSpPr>
        <p:spPr/>
        <p:txBody>
          <a:bodyPr/>
          <a:lstStyle/>
          <a:p>
            <a:fld id="{A0B81CE1-7712-424E-981B-08FAB7366D1D}" type="datetimeFigureOut">
              <a:rPr lang="en-US" smtClean="0"/>
              <a:t>1/4/2023</a:t>
            </a:fld>
            <a:endParaRPr lang="en-US"/>
          </a:p>
        </p:txBody>
      </p:sp>
      <p:sp>
        <p:nvSpPr>
          <p:cNvPr id="5" name="Footer Placeholder 4">
            <a:extLst>
              <a:ext uri="{FF2B5EF4-FFF2-40B4-BE49-F238E27FC236}">
                <a16:creationId xmlns:a16="http://schemas.microsoft.com/office/drawing/2014/main" id="{14DA0A2C-1784-0C57-84D7-0F5D50BA48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011B1-4BBC-3B83-00A7-CEED3E2D7395}"/>
              </a:ext>
            </a:extLst>
          </p:cNvPr>
          <p:cNvSpPr>
            <a:spLocks noGrp="1"/>
          </p:cNvSpPr>
          <p:nvPr>
            <p:ph type="sldNum" sz="quarter" idx="12"/>
          </p:nvPr>
        </p:nvSpPr>
        <p:spPr/>
        <p:txBody>
          <a:bodyPr/>
          <a:lstStyle/>
          <a:p>
            <a:fld id="{4BF0ECB0-D704-4C1A-A083-8A9542CD4A38}" type="slidenum">
              <a:rPr lang="en-US" smtClean="0"/>
              <a:t>‹#›</a:t>
            </a:fld>
            <a:endParaRPr lang="en-US"/>
          </a:p>
        </p:txBody>
      </p:sp>
    </p:spTree>
    <p:extLst>
      <p:ext uri="{BB962C8B-B14F-4D97-AF65-F5344CB8AC3E}">
        <p14:creationId xmlns:p14="http://schemas.microsoft.com/office/powerpoint/2010/main" val="747011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AB8620-E982-2BB0-9456-2A405D215A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653D23-BC7F-02AB-8D94-EB1E04F7FF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105C7-8C2E-68F3-7D1C-F020ACDCBD05}"/>
              </a:ext>
            </a:extLst>
          </p:cNvPr>
          <p:cNvSpPr>
            <a:spLocks noGrp="1"/>
          </p:cNvSpPr>
          <p:nvPr>
            <p:ph type="dt" sz="half" idx="10"/>
          </p:nvPr>
        </p:nvSpPr>
        <p:spPr/>
        <p:txBody>
          <a:bodyPr/>
          <a:lstStyle/>
          <a:p>
            <a:fld id="{A0B81CE1-7712-424E-981B-08FAB7366D1D}" type="datetimeFigureOut">
              <a:rPr lang="en-US" smtClean="0"/>
              <a:t>1/4/2023</a:t>
            </a:fld>
            <a:endParaRPr lang="en-US"/>
          </a:p>
        </p:txBody>
      </p:sp>
      <p:sp>
        <p:nvSpPr>
          <p:cNvPr id="5" name="Footer Placeholder 4">
            <a:extLst>
              <a:ext uri="{FF2B5EF4-FFF2-40B4-BE49-F238E27FC236}">
                <a16:creationId xmlns:a16="http://schemas.microsoft.com/office/drawing/2014/main" id="{8C710011-1D7A-2FE6-1EC8-CC7CD0EAF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D7E7BC-5EE3-13E4-5B03-3FBDF85DBD04}"/>
              </a:ext>
            </a:extLst>
          </p:cNvPr>
          <p:cNvSpPr>
            <a:spLocks noGrp="1"/>
          </p:cNvSpPr>
          <p:nvPr>
            <p:ph type="sldNum" sz="quarter" idx="12"/>
          </p:nvPr>
        </p:nvSpPr>
        <p:spPr/>
        <p:txBody>
          <a:bodyPr/>
          <a:lstStyle/>
          <a:p>
            <a:fld id="{4BF0ECB0-D704-4C1A-A083-8A9542CD4A38}" type="slidenum">
              <a:rPr lang="en-US" smtClean="0"/>
              <a:t>‹#›</a:t>
            </a:fld>
            <a:endParaRPr lang="en-US"/>
          </a:p>
        </p:txBody>
      </p:sp>
    </p:spTree>
    <p:extLst>
      <p:ext uri="{BB962C8B-B14F-4D97-AF65-F5344CB8AC3E}">
        <p14:creationId xmlns:p14="http://schemas.microsoft.com/office/powerpoint/2010/main" val="3537766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7663-E83F-9ED9-9F29-59C5A476B6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636B1-F3E2-8674-5949-C9E48E6EAB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4CF8C1-B794-E48B-7B42-CF17C903EDD0}"/>
              </a:ext>
            </a:extLst>
          </p:cNvPr>
          <p:cNvSpPr>
            <a:spLocks noGrp="1"/>
          </p:cNvSpPr>
          <p:nvPr>
            <p:ph type="dt" sz="half" idx="10"/>
          </p:nvPr>
        </p:nvSpPr>
        <p:spPr/>
        <p:txBody>
          <a:bodyPr/>
          <a:lstStyle/>
          <a:p>
            <a:fld id="{A0B81CE1-7712-424E-981B-08FAB7366D1D}" type="datetimeFigureOut">
              <a:rPr lang="en-US" smtClean="0"/>
              <a:t>1/4/2023</a:t>
            </a:fld>
            <a:endParaRPr lang="en-US"/>
          </a:p>
        </p:txBody>
      </p:sp>
      <p:sp>
        <p:nvSpPr>
          <p:cNvPr id="5" name="Footer Placeholder 4">
            <a:extLst>
              <a:ext uri="{FF2B5EF4-FFF2-40B4-BE49-F238E27FC236}">
                <a16:creationId xmlns:a16="http://schemas.microsoft.com/office/drawing/2014/main" id="{C123DC8C-D095-EBC6-CC2B-C8AAAD25B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E13C3B-8802-66DB-22CD-769B67EB3FC2}"/>
              </a:ext>
            </a:extLst>
          </p:cNvPr>
          <p:cNvSpPr>
            <a:spLocks noGrp="1"/>
          </p:cNvSpPr>
          <p:nvPr>
            <p:ph type="sldNum" sz="quarter" idx="12"/>
          </p:nvPr>
        </p:nvSpPr>
        <p:spPr/>
        <p:txBody>
          <a:bodyPr/>
          <a:lstStyle/>
          <a:p>
            <a:fld id="{4BF0ECB0-D704-4C1A-A083-8A9542CD4A38}" type="slidenum">
              <a:rPr lang="en-US" smtClean="0"/>
              <a:t>‹#›</a:t>
            </a:fld>
            <a:endParaRPr lang="en-US"/>
          </a:p>
        </p:txBody>
      </p:sp>
    </p:spTree>
    <p:extLst>
      <p:ext uri="{BB962C8B-B14F-4D97-AF65-F5344CB8AC3E}">
        <p14:creationId xmlns:p14="http://schemas.microsoft.com/office/powerpoint/2010/main" val="1689191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F265-0A89-FF53-AAF4-845ADF0628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F7D394-7175-8355-EFED-76C090E0DC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E6CE4C-6BF0-AB3B-3400-F0666AB9F184}"/>
              </a:ext>
            </a:extLst>
          </p:cNvPr>
          <p:cNvSpPr>
            <a:spLocks noGrp="1"/>
          </p:cNvSpPr>
          <p:nvPr>
            <p:ph type="dt" sz="half" idx="10"/>
          </p:nvPr>
        </p:nvSpPr>
        <p:spPr/>
        <p:txBody>
          <a:bodyPr/>
          <a:lstStyle/>
          <a:p>
            <a:fld id="{A0B81CE1-7712-424E-981B-08FAB7366D1D}" type="datetimeFigureOut">
              <a:rPr lang="en-US" smtClean="0"/>
              <a:t>1/4/2023</a:t>
            </a:fld>
            <a:endParaRPr lang="en-US"/>
          </a:p>
        </p:txBody>
      </p:sp>
      <p:sp>
        <p:nvSpPr>
          <p:cNvPr id="5" name="Footer Placeholder 4">
            <a:extLst>
              <a:ext uri="{FF2B5EF4-FFF2-40B4-BE49-F238E27FC236}">
                <a16:creationId xmlns:a16="http://schemas.microsoft.com/office/drawing/2014/main" id="{67EF2686-B495-2678-E8F0-60494AED2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99D054-4CF5-C42C-85DF-C40E42B8E4B0}"/>
              </a:ext>
            </a:extLst>
          </p:cNvPr>
          <p:cNvSpPr>
            <a:spLocks noGrp="1"/>
          </p:cNvSpPr>
          <p:nvPr>
            <p:ph type="sldNum" sz="quarter" idx="12"/>
          </p:nvPr>
        </p:nvSpPr>
        <p:spPr/>
        <p:txBody>
          <a:bodyPr/>
          <a:lstStyle/>
          <a:p>
            <a:fld id="{4BF0ECB0-D704-4C1A-A083-8A9542CD4A38}" type="slidenum">
              <a:rPr lang="en-US" smtClean="0"/>
              <a:t>‹#›</a:t>
            </a:fld>
            <a:endParaRPr lang="en-US"/>
          </a:p>
        </p:txBody>
      </p:sp>
    </p:spTree>
    <p:extLst>
      <p:ext uri="{BB962C8B-B14F-4D97-AF65-F5344CB8AC3E}">
        <p14:creationId xmlns:p14="http://schemas.microsoft.com/office/powerpoint/2010/main" val="935087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2CD7C-C4BA-906F-32C4-E9D55A8BFB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461BE4-FEB5-F5F3-D74B-D15C441480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ED1B99-73FA-89E3-F22B-88A12702E5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47364D-F80D-122E-54D1-61722D784711}"/>
              </a:ext>
            </a:extLst>
          </p:cNvPr>
          <p:cNvSpPr>
            <a:spLocks noGrp="1"/>
          </p:cNvSpPr>
          <p:nvPr>
            <p:ph type="dt" sz="half" idx="10"/>
          </p:nvPr>
        </p:nvSpPr>
        <p:spPr/>
        <p:txBody>
          <a:bodyPr/>
          <a:lstStyle/>
          <a:p>
            <a:fld id="{A0B81CE1-7712-424E-981B-08FAB7366D1D}" type="datetimeFigureOut">
              <a:rPr lang="en-US" smtClean="0"/>
              <a:t>1/4/2023</a:t>
            </a:fld>
            <a:endParaRPr lang="en-US"/>
          </a:p>
        </p:txBody>
      </p:sp>
      <p:sp>
        <p:nvSpPr>
          <p:cNvPr id="6" name="Footer Placeholder 5">
            <a:extLst>
              <a:ext uri="{FF2B5EF4-FFF2-40B4-BE49-F238E27FC236}">
                <a16:creationId xmlns:a16="http://schemas.microsoft.com/office/drawing/2014/main" id="{E604DD56-A648-54AA-7C1B-AFE3200F4A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5657E3-50FE-5126-F579-7E17D8E9EC38}"/>
              </a:ext>
            </a:extLst>
          </p:cNvPr>
          <p:cNvSpPr>
            <a:spLocks noGrp="1"/>
          </p:cNvSpPr>
          <p:nvPr>
            <p:ph type="sldNum" sz="quarter" idx="12"/>
          </p:nvPr>
        </p:nvSpPr>
        <p:spPr/>
        <p:txBody>
          <a:bodyPr/>
          <a:lstStyle/>
          <a:p>
            <a:fld id="{4BF0ECB0-D704-4C1A-A083-8A9542CD4A38}" type="slidenum">
              <a:rPr lang="en-US" smtClean="0"/>
              <a:t>‹#›</a:t>
            </a:fld>
            <a:endParaRPr lang="en-US"/>
          </a:p>
        </p:txBody>
      </p:sp>
    </p:spTree>
    <p:extLst>
      <p:ext uri="{BB962C8B-B14F-4D97-AF65-F5344CB8AC3E}">
        <p14:creationId xmlns:p14="http://schemas.microsoft.com/office/powerpoint/2010/main" val="3134185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840-B242-12B7-706E-64E684F62D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BD1BB-E6B4-8381-9D56-854FC6F537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98A5D5-833A-77CD-C342-9E6A08A378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92F1A2-8EE8-0EC6-637E-564C797E09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FDB53C-1BA7-3EDF-6B0F-63EE180AA8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E524B5-BD71-0FF3-11E5-A8346FF8F288}"/>
              </a:ext>
            </a:extLst>
          </p:cNvPr>
          <p:cNvSpPr>
            <a:spLocks noGrp="1"/>
          </p:cNvSpPr>
          <p:nvPr>
            <p:ph type="dt" sz="half" idx="10"/>
          </p:nvPr>
        </p:nvSpPr>
        <p:spPr/>
        <p:txBody>
          <a:bodyPr/>
          <a:lstStyle/>
          <a:p>
            <a:fld id="{A0B81CE1-7712-424E-981B-08FAB7366D1D}" type="datetimeFigureOut">
              <a:rPr lang="en-US" smtClean="0"/>
              <a:t>1/4/2023</a:t>
            </a:fld>
            <a:endParaRPr lang="en-US"/>
          </a:p>
        </p:txBody>
      </p:sp>
      <p:sp>
        <p:nvSpPr>
          <p:cNvPr id="8" name="Footer Placeholder 7">
            <a:extLst>
              <a:ext uri="{FF2B5EF4-FFF2-40B4-BE49-F238E27FC236}">
                <a16:creationId xmlns:a16="http://schemas.microsoft.com/office/drawing/2014/main" id="{187A57FA-0237-CF99-0B40-1EAEC68549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62B885-744C-DD8C-1DDD-5930C6583778}"/>
              </a:ext>
            </a:extLst>
          </p:cNvPr>
          <p:cNvSpPr>
            <a:spLocks noGrp="1"/>
          </p:cNvSpPr>
          <p:nvPr>
            <p:ph type="sldNum" sz="quarter" idx="12"/>
          </p:nvPr>
        </p:nvSpPr>
        <p:spPr/>
        <p:txBody>
          <a:bodyPr/>
          <a:lstStyle/>
          <a:p>
            <a:fld id="{4BF0ECB0-D704-4C1A-A083-8A9542CD4A38}" type="slidenum">
              <a:rPr lang="en-US" smtClean="0"/>
              <a:t>‹#›</a:t>
            </a:fld>
            <a:endParaRPr lang="en-US"/>
          </a:p>
        </p:txBody>
      </p:sp>
    </p:spTree>
    <p:extLst>
      <p:ext uri="{BB962C8B-B14F-4D97-AF65-F5344CB8AC3E}">
        <p14:creationId xmlns:p14="http://schemas.microsoft.com/office/powerpoint/2010/main" val="168657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0C9AD-61D7-1466-BF53-8240238ED7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9E9B15-A9DA-301D-4092-0F55D4C5214C}"/>
              </a:ext>
            </a:extLst>
          </p:cNvPr>
          <p:cNvSpPr>
            <a:spLocks noGrp="1"/>
          </p:cNvSpPr>
          <p:nvPr>
            <p:ph type="dt" sz="half" idx="10"/>
          </p:nvPr>
        </p:nvSpPr>
        <p:spPr/>
        <p:txBody>
          <a:bodyPr/>
          <a:lstStyle/>
          <a:p>
            <a:fld id="{A0B81CE1-7712-424E-981B-08FAB7366D1D}" type="datetimeFigureOut">
              <a:rPr lang="en-US" smtClean="0"/>
              <a:t>1/4/2023</a:t>
            </a:fld>
            <a:endParaRPr lang="en-US"/>
          </a:p>
        </p:txBody>
      </p:sp>
      <p:sp>
        <p:nvSpPr>
          <p:cNvPr id="4" name="Footer Placeholder 3">
            <a:extLst>
              <a:ext uri="{FF2B5EF4-FFF2-40B4-BE49-F238E27FC236}">
                <a16:creationId xmlns:a16="http://schemas.microsoft.com/office/drawing/2014/main" id="{A6A7CD76-630E-0C0F-35EA-9936B28D1D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FFBA9E-3D1E-5F82-248B-D665ACC1C0DF}"/>
              </a:ext>
            </a:extLst>
          </p:cNvPr>
          <p:cNvSpPr>
            <a:spLocks noGrp="1"/>
          </p:cNvSpPr>
          <p:nvPr>
            <p:ph type="sldNum" sz="quarter" idx="12"/>
          </p:nvPr>
        </p:nvSpPr>
        <p:spPr/>
        <p:txBody>
          <a:bodyPr/>
          <a:lstStyle/>
          <a:p>
            <a:fld id="{4BF0ECB0-D704-4C1A-A083-8A9542CD4A38}" type="slidenum">
              <a:rPr lang="en-US" smtClean="0"/>
              <a:t>‹#›</a:t>
            </a:fld>
            <a:endParaRPr lang="en-US"/>
          </a:p>
        </p:txBody>
      </p:sp>
    </p:spTree>
    <p:extLst>
      <p:ext uri="{BB962C8B-B14F-4D97-AF65-F5344CB8AC3E}">
        <p14:creationId xmlns:p14="http://schemas.microsoft.com/office/powerpoint/2010/main" val="102524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03E4F-78C0-AC09-DF25-9708C01FC654}"/>
              </a:ext>
            </a:extLst>
          </p:cNvPr>
          <p:cNvSpPr>
            <a:spLocks noGrp="1"/>
          </p:cNvSpPr>
          <p:nvPr>
            <p:ph type="dt" sz="half" idx="10"/>
          </p:nvPr>
        </p:nvSpPr>
        <p:spPr/>
        <p:txBody>
          <a:bodyPr/>
          <a:lstStyle/>
          <a:p>
            <a:fld id="{A0B81CE1-7712-424E-981B-08FAB7366D1D}" type="datetimeFigureOut">
              <a:rPr lang="en-US" smtClean="0"/>
              <a:t>1/4/2023</a:t>
            </a:fld>
            <a:endParaRPr lang="en-US"/>
          </a:p>
        </p:txBody>
      </p:sp>
      <p:sp>
        <p:nvSpPr>
          <p:cNvPr id="3" name="Footer Placeholder 2">
            <a:extLst>
              <a:ext uri="{FF2B5EF4-FFF2-40B4-BE49-F238E27FC236}">
                <a16:creationId xmlns:a16="http://schemas.microsoft.com/office/drawing/2014/main" id="{CCB52294-6517-C784-4FDB-7195679995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04B3E8-DE8B-D9B0-3E98-0D5C917EC030}"/>
              </a:ext>
            </a:extLst>
          </p:cNvPr>
          <p:cNvSpPr>
            <a:spLocks noGrp="1"/>
          </p:cNvSpPr>
          <p:nvPr>
            <p:ph type="sldNum" sz="quarter" idx="12"/>
          </p:nvPr>
        </p:nvSpPr>
        <p:spPr/>
        <p:txBody>
          <a:bodyPr/>
          <a:lstStyle/>
          <a:p>
            <a:fld id="{4BF0ECB0-D704-4C1A-A083-8A9542CD4A38}" type="slidenum">
              <a:rPr lang="en-US" smtClean="0"/>
              <a:t>‹#›</a:t>
            </a:fld>
            <a:endParaRPr lang="en-US"/>
          </a:p>
        </p:txBody>
      </p:sp>
    </p:spTree>
    <p:extLst>
      <p:ext uri="{BB962C8B-B14F-4D97-AF65-F5344CB8AC3E}">
        <p14:creationId xmlns:p14="http://schemas.microsoft.com/office/powerpoint/2010/main" val="147521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33A01-998F-7D33-6E13-3BAEC294D0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75FEBF-93B2-F20D-EE38-A7AC6F72D5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D04824-36F6-71C7-CFF4-E60591AFA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AADDFB-F04F-CBCD-F1C9-D6177360A82E}"/>
              </a:ext>
            </a:extLst>
          </p:cNvPr>
          <p:cNvSpPr>
            <a:spLocks noGrp="1"/>
          </p:cNvSpPr>
          <p:nvPr>
            <p:ph type="dt" sz="half" idx="10"/>
          </p:nvPr>
        </p:nvSpPr>
        <p:spPr/>
        <p:txBody>
          <a:bodyPr/>
          <a:lstStyle/>
          <a:p>
            <a:fld id="{A0B81CE1-7712-424E-981B-08FAB7366D1D}" type="datetimeFigureOut">
              <a:rPr lang="en-US" smtClean="0"/>
              <a:t>1/4/2023</a:t>
            </a:fld>
            <a:endParaRPr lang="en-US"/>
          </a:p>
        </p:txBody>
      </p:sp>
      <p:sp>
        <p:nvSpPr>
          <p:cNvPr id="6" name="Footer Placeholder 5">
            <a:extLst>
              <a:ext uri="{FF2B5EF4-FFF2-40B4-BE49-F238E27FC236}">
                <a16:creationId xmlns:a16="http://schemas.microsoft.com/office/drawing/2014/main" id="{D20EAD86-9AA1-4497-0AF2-F63895341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7E9130-AC2E-CA13-F9EF-DFAF9AFA23DC}"/>
              </a:ext>
            </a:extLst>
          </p:cNvPr>
          <p:cNvSpPr>
            <a:spLocks noGrp="1"/>
          </p:cNvSpPr>
          <p:nvPr>
            <p:ph type="sldNum" sz="quarter" idx="12"/>
          </p:nvPr>
        </p:nvSpPr>
        <p:spPr/>
        <p:txBody>
          <a:bodyPr/>
          <a:lstStyle/>
          <a:p>
            <a:fld id="{4BF0ECB0-D704-4C1A-A083-8A9542CD4A38}" type="slidenum">
              <a:rPr lang="en-US" smtClean="0"/>
              <a:t>‹#›</a:t>
            </a:fld>
            <a:endParaRPr lang="en-US"/>
          </a:p>
        </p:txBody>
      </p:sp>
    </p:spTree>
    <p:extLst>
      <p:ext uri="{BB962C8B-B14F-4D97-AF65-F5344CB8AC3E}">
        <p14:creationId xmlns:p14="http://schemas.microsoft.com/office/powerpoint/2010/main" val="24522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C825-5E8C-AFFC-6DFF-43A882C5A1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6CA8DC-6A35-6ADA-349E-F025A2D00B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876B2B-15CD-617A-47E6-53074AB371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D9FA2-E3E7-2FDA-D149-7350185A83D7}"/>
              </a:ext>
            </a:extLst>
          </p:cNvPr>
          <p:cNvSpPr>
            <a:spLocks noGrp="1"/>
          </p:cNvSpPr>
          <p:nvPr>
            <p:ph type="dt" sz="half" idx="10"/>
          </p:nvPr>
        </p:nvSpPr>
        <p:spPr/>
        <p:txBody>
          <a:bodyPr/>
          <a:lstStyle/>
          <a:p>
            <a:fld id="{A0B81CE1-7712-424E-981B-08FAB7366D1D}" type="datetimeFigureOut">
              <a:rPr lang="en-US" smtClean="0"/>
              <a:t>1/4/2023</a:t>
            </a:fld>
            <a:endParaRPr lang="en-US"/>
          </a:p>
        </p:txBody>
      </p:sp>
      <p:sp>
        <p:nvSpPr>
          <p:cNvPr id="6" name="Footer Placeholder 5">
            <a:extLst>
              <a:ext uri="{FF2B5EF4-FFF2-40B4-BE49-F238E27FC236}">
                <a16:creationId xmlns:a16="http://schemas.microsoft.com/office/drawing/2014/main" id="{4FC3F9B7-6C8C-C998-6747-6EC4D6826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B6E67A-F159-1D33-CDD8-737F4837FABF}"/>
              </a:ext>
            </a:extLst>
          </p:cNvPr>
          <p:cNvSpPr>
            <a:spLocks noGrp="1"/>
          </p:cNvSpPr>
          <p:nvPr>
            <p:ph type="sldNum" sz="quarter" idx="12"/>
          </p:nvPr>
        </p:nvSpPr>
        <p:spPr/>
        <p:txBody>
          <a:bodyPr/>
          <a:lstStyle/>
          <a:p>
            <a:fld id="{4BF0ECB0-D704-4C1A-A083-8A9542CD4A38}" type="slidenum">
              <a:rPr lang="en-US" smtClean="0"/>
              <a:t>‹#›</a:t>
            </a:fld>
            <a:endParaRPr lang="en-US"/>
          </a:p>
        </p:txBody>
      </p:sp>
    </p:spTree>
    <p:extLst>
      <p:ext uri="{BB962C8B-B14F-4D97-AF65-F5344CB8AC3E}">
        <p14:creationId xmlns:p14="http://schemas.microsoft.com/office/powerpoint/2010/main" val="354072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79E49B-0994-4DB6-E00E-70AFBBCBD7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9F2AB5-EE5D-32B8-5728-98EC29424E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E6AAE-3688-8664-EC16-9F86C8FB07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81CE1-7712-424E-981B-08FAB7366D1D}" type="datetimeFigureOut">
              <a:rPr lang="en-US" smtClean="0"/>
              <a:t>1/4/2023</a:t>
            </a:fld>
            <a:endParaRPr lang="en-US"/>
          </a:p>
        </p:txBody>
      </p:sp>
      <p:sp>
        <p:nvSpPr>
          <p:cNvPr id="5" name="Footer Placeholder 4">
            <a:extLst>
              <a:ext uri="{FF2B5EF4-FFF2-40B4-BE49-F238E27FC236}">
                <a16:creationId xmlns:a16="http://schemas.microsoft.com/office/drawing/2014/main" id="{73BAC9A3-8F9F-5DFD-BC3A-A82C78B5A6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D1E638-B4E8-A47D-6AA9-A0A7E55471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0ECB0-D704-4C1A-A083-8A9542CD4A38}" type="slidenum">
              <a:rPr lang="en-US" smtClean="0"/>
              <a:t>‹#›</a:t>
            </a:fld>
            <a:endParaRPr lang="en-US"/>
          </a:p>
        </p:txBody>
      </p:sp>
    </p:spTree>
    <p:extLst>
      <p:ext uri="{BB962C8B-B14F-4D97-AF65-F5344CB8AC3E}">
        <p14:creationId xmlns:p14="http://schemas.microsoft.com/office/powerpoint/2010/main" val="4202676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E72AB-2BBF-1EE2-8CD0-A4786C1F2E99}"/>
              </a:ext>
            </a:extLst>
          </p:cNvPr>
          <p:cNvSpPr>
            <a:spLocks noGrp="1"/>
          </p:cNvSpPr>
          <p:nvPr>
            <p:ph type="title"/>
          </p:nvPr>
        </p:nvSpPr>
        <p:spPr/>
        <p:txBody>
          <a:bodyPr>
            <a:normAutofit fontScale="90000"/>
          </a:bodyPr>
          <a:lstStyle/>
          <a:p>
            <a:r>
              <a:rPr lang="en-US" sz="3600" b="1" i="0" u="none" strike="noStrike" baseline="0" dirty="0">
                <a:solidFill>
                  <a:srgbClr val="F30D40"/>
                </a:solidFill>
                <a:latin typeface="FuturaLTPro-Bold"/>
              </a:rPr>
              <a:t>Computer-Aided </a:t>
            </a:r>
            <a:r>
              <a:rPr lang="en-US" b="1" dirty="0">
                <a:solidFill>
                  <a:srgbClr val="F30D40"/>
                </a:solidFill>
                <a:latin typeface="FuturaLTPro-Bold"/>
              </a:rPr>
              <a:t>S</a:t>
            </a:r>
            <a:r>
              <a:rPr lang="en-US" sz="3600" b="1" i="0" u="none" strike="noStrike" baseline="0" dirty="0">
                <a:solidFill>
                  <a:srgbClr val="F30D40"/>
                </a:solidFill>
                <a:latin typeface="FuturaLTPro-Bold"/>
              </a:rPr>
              <a:t>oftware Engineering (</a:t>
            </a:r>
            <a:r>
              <a:rPr lang="en-US" sz="3600" b="1" i="0" u="none" strike="noStrike" baseline="0" dirty="0" err="1">
                <a:solidFill>
                  <a:srgbClr val="F30D40"/>
                </a:solidFill>
                <a:latin typeface="FuturaLTPro-Bold"/>
              </a:rPr>
              <a:t>CASe</a:t>
            </a:r>
            <a:r>
              <a:rPr lang="en-US" sz="3600" b="1" i="0" u="none" strike="noStrike" baseline="0" dirty="0">
                <a:solidFill>
                  <a:srgbClr val="F30D40"/>
                </a:solidFill>
                <a:latin typeface="FuturaLTPro-Bold"/>
              </a:rPr>
              <a:t>) Tools</a:t>
            </a:r>
            <a:br>
              <a:rPr lang="en-US" dirty="0"/>
            </a:br>
            <a:endParaRPr lang="en-US" dirty="0"/>
          </a:p>
        </p:txBody>
      </p:sp>
      <p:sp>
        <p:nvSpPr>
          <p:cNvPr id="3" name="Content Placeholder 2">
            <a:extLst>
              <a:ext uri="{FF2B5EF4-FFF2-40B4-BE49-F238E27FC236}">
                <a16:creationId xmlns:a16="http://schemas.microsoft.com/office/drawing/2014/main" id="{EA06EA2F-A535-D813-DDA3-E9D24D2D10BB}"/>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cs typeface="Times New Roman" panose="02020603050405020304" pitchFamily="18" charset="0"/>
              </a:rPr>
              <a:t>Software tools that provide automated support for some portion of the systems development process.</a:t>
            </a:r>
          </a:p>
          <a:p>
            <a:pPr marL="0" indent="0" algn="l">
              <a:buNone/>
            </a:pPr>
            <a:endParaRPr lang="en-US" sz="2400" b="0" i="0" u="none" strike="noStrike" baseline="0" dirty="0">
              <a:latin typeface="Times New Roman" panose="02020603050405020304" pitchFamily="18" charset="0"/>
              <a:cs typeface="Times New Roman" panose="02020603050405020304" pitchFamily="18" charset="0"/>
            </a:endParaRPr>
          </a:p>
          <a:p>
            <a:pPr algn="l"/>
            <a:r>
              <a:rPr lang="en-US" sz="2400" b="0" i="0" u="none" strike="noStrike" baseline="0" dirty="0">
                <a:latin typeface="Times New Roman" panose="02020603050405020304" pitchFamily="18" charset="0"/>
                <a:cs typeface="Times New Roman" panose="02020603050405020304" pitchFamily="18" charset="0"/>
              </a:rPr>
              <a:t>CASE tools are used to support a wide variety of SDLC activities. CASE tools can be used to help in multiple phases of the SDLC: project identification and selection, project initiation and planning, analysis, design, and implementation and maintenance.</a:t>
            </a:r>
          </a:p>
          <a:p>
            <a:pPr marL="0" indent="0" algn="l">
              <a:buNone/>
            </a:pPr>
            <a:endParaRPr lang="en-US" sz="2000" dirty="0"/>
          </a:p>
        </p:txBody>
      </p:sp>
    </p:spTree>
    <p:extLst>
      <p:ext uri="{BB962C8B-B14F-4D97-AF65-F5344CB8AC3E}">
        <p14:creationId xmlns:p14="http://schemas.microsoft.com/office/powerpoint/2010/main" val="271552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FAC1-E159-DDFA-3B2A-B3C4C76822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7A4A46-78BF-38BE-1160-376279E226C7}"/>
              </a:ext>
            </a:extLst>
          </p:cNvPr>
          <p:cNvSpPr>
            <a:spLocks noGrp="1"/>
          </p:cNvSpPr>
          <p:nvPr>
            <p:ph idx="1"/>
          </p:nvPr>
        </p:nvSpPr>
        <p:spPr/>
        <p:txBody>
          <a:bodyPr>
            <a:normAutofit/>
          </a:bodyPr>
          <a:lstStyle/>
          <a:p>
            <a:r>
              <a:rPr lang="en-US" sz="2400" dirty="0">
                <a:latin typeface="NewBaskervilleITCPro-Roman"/>
              </a:rPr>
              <a:t>A Repository: </a:t>
            </a:r>
            <a:r>
              <a:rPr lang="en-US" sz="2400" b="0" i="0" u="none" strike="noStrike" baseline="0" dirty="0">
                <a:latin typeface="NewBaskervilleITCPro-Roman"/>
              </a:rPr>
              <a:t>An integrated and standard database called a </a:t>
            </a:r>
            <a:r>
              <a:rPr lang="en-US" sz="2400" b="0" i="1" u="none" strike="noStrike" baseline="0" dirty="0">
                <a:latin typeface="NewBaskervilleITCPro-Italic"/>
              </a:rPr>
              <a:t>repository </a:t>
            </a:r>
            <a:r>
              <a:rPr lang="en-US" sz="2400" b="0" i="0" u="none" strike="noStrike" baseline="0" dirty="0">
                <a:latin typeface="NewBaskervilleITCPro-Roman"/>
              </a:rPr>
              <a:t>is the common method for providing product and tool integration  and has been a key factor in enabling CASE to more easily manage larger, more complex projects and to seamlessly integrate data across various tools and products.</a:t>
            </a:r>
            <a:endParaRPr lang="en-US" sz="2400" dirty="0"/>
          </a:p>
        </p:txBody>
      </p:sp>
    </p:spTree>
    <p:extLst>
      <p:ext uri="{BB962C8B-B14F-4D97-AF65-F5344CB8AC3E}">
        <p14:creationId xmlns:p14="http://schemas.microsoft.com/office/powerpoint/2010/main" val="4257735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CE3BE-E423-97C2-28A9-CDA77813E36F}"/>
              </a:ext>
            </a:extLst>
          </p:cNvPr>
          <p:cNvSpPr>
            <a:spLocks noGrp="1"/>
          </p:cNvSpPr>
          <p:nvPr>
            <p:ph type="title"/>
          </p:nvPr>
        </p:nvSpPr>
        <p:spPr/>
        <p:txBody>
          <a:bodyPr>
            <a:normAutofit/>
          </a:bodyPr>
          <a:lstStyle/>
          <a:p>
            <a:r>
              <a:rPr lang="en-US" sz="3600" b="0" i="0" u="none" strike="noStrike" baseline="0" dirty="0">
                <a:latin typeface="NewBaskervilleITCPro-Roman"/>
              </a:rPr>
              <a:t>The general types of CASE tools are listed below</a:t>
            </a:r>
            <a:r>
              <a:rPr lang="en-US" sz="2000" b="0" i="0" u="none" strike="noStrike" baseline="0" dirty="0">
                <a:latin typeface="NewBaskervilleITCPro-Roman"/>
              </a:rPr>
              <a:t>:</a:t>
            </a:r>
            <a:br>
              <a:rPr lang="en-US" sz="2000" b="0" i="0" u="none" strike="noStrike" baseline="0" dirty="0">
                <a:latin typeface="NewBaskervilleITCPro-Roman"/>
              </a:rPr>
            </a:br>
            <a:endParaRPr lang="en-US" dirty="0"/>
          </a:p>
        </p:txBody>
      </p:sp>
      <p:sp>
        <p:nvSpPr>
          <p:cNvPr id="3" name="Content Placeholder 2">
            <a:extLst>
              <a:ext uri="{FF2B5EF4-FFF2-40B4-BE49-F238E27FC236}">
                <a16:creationId xmlns:a16="http://schemas.microsoft.com/office/drawing/2014/main" id="{EC2AB853-FD81-DD86-2291-4C4D761F953E}"/>
              </a:ext>
            </a:extLst>
          </p:cNvPr>
          <p:cNvSpPr>
            <a:spLocks noGrp="1"/>
          </p:cNvSpPr>
          <p:nvPr>
            <p:ph idx="1"/>
          </p:nvPr>
        </p:nvSpPr>
        <p:spPr/>
        <p:txBody>
          <a:bodyPr>
            <a:normAutofit/>
          </a:bodyPr>
          <a:lstStyle/>
          <a:p>
            <a:r>
              <a:rPr lang="en-US" sz="1800" b="0" i="0" u="none" strike="noStrike" baseline="0" dirty="0">
                <a:latin typeface="Times New Roman" panose="02020603050405020304" pitchFamily="18" charset="0"/>
                <a:cs typeface="Times New Roman" panose="02020603050405020304" pitchFamily="18" charset="0"/>
              </a:rPr>
              <a:t> Diagramming tools enable system process, data, and control structures to be represented graphically.</a:t>
            </a:r>
          </a:p>
          <a:p>
            <a:r>
              <a:rPr lang="en-US" sz="1800" b="0" i="0" u="none" strike="noStrike" baseline="0" dirty="0">
                <a:latin typeface="Times New Roman" panose="02020603050405020304" pitchFamily="18" charset="0"/>
                <a:cs typeface="Times New Roman" panose="02020603050405020304" pitchFamily="18" charset="0"/>
              </a:rPr>
              <a:t>Computer display and report generators help prototype how systems “look and feel.” Display (or form) and report generators make it easier for the systems analyst to identify data requirements and relationships.</a:t>
            </a:r>
          </a:p>
          <a:p>
            <a:r>
              <a:rPr lang="en-US" sz="1800" b="0" i="0" u="none" strike="noStrike" baseline="0" dirty="0">
                <a:latin typeface="Times New Roman" panose="02020603050405020304" pitchFamily="18" charset="0"/>
                <a:cs typeface="Times New Roman" panose="02020603050405020304" pitchFamily="18" charset="0"/>
              </a:rPr>
              <a:t> Analysis tools automatically check for incomplete, inconsistent, or incorrect specifications in diagrams, forms, and reports.</a:t>
            </a:r>
          </a:p>
          <a:p>
            <a:pPr algn="l"/>
            <a:r>
              <a:rPr lang="en-US" sz="1800" b="0" i="0" u="none" strike="noStrike" baseline="0" dirty="0">
                <a:latin typeface="Times New Roman" panose="02020603050405020304" pitchFamily="18" charset="0"/>
                <a:cs typeface="Times New Roman" panose="02020603050405020304" pitchFamily="18" charset="0"/>
              </a:rPr>
              <a:t>A central repository enables the integrated storage of specifications, diagrams, reports, and project management information.</a:t>
            </a:r>
          </a:p>
          <a:p>
            <a:pPr algn="l"/>
            <a:r>
              <a:rPr lang="en-US" sz="1800" b="0" i="0" u="none" strike="noStrike" baseline="0" dirty="0">
                <a:latin typeface="Times New Roman" panose="02020603050405020304" pitchFamily="18" charset="0"/>
                <a:cs typeface="Times New Roman" panose="02020603050405020304" pitchFamily="18" charset="0"/>
              </a:rPr>
              <a:t>Documentation generators produce technical and user documentation in standard formats.</a:t>
            </a:r>
          </a:p>
          <a:p>
            <a:pPr algn="l"/>
            <a:r>
              <a:rPr lang="en-US" sz="1800" b="0" i="0" u="none" strike="noStrike" baseline="0" dirty="0">
                <a:latin typeface="Times New Roman" panose="02020603050405020304" pitchFamily="18" charset="0"/>
                <a:cs typeface="Times New Roman" panose="02020603050405020304" pitchFamily="18" charset="0"/>
              </a:rPr>
              <a:t>Code generators enable the automatic generation of program and database definition code directly from the design documents, diagrams, forms, and reports</a:t>
            </a:r>
            <a:endParaRPr lang="en-US" sz="18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609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3D808A-DB5C-03B7-4676-B90FD2DB497B}"/>
              </a:ext>
            </a:extLst>
          </p:cNvPr>
          <p:cNvPicPr>
            <a:picLocks noGrp="1" noChangeAspect="1"/>
          </p:cNvPicPr>
          <p:nvPr>
            <p:ph idx="1"/>
          </p:nvPr>
        </p:nvPicPr>
        <p:blipFill>
          <a:blip r:embed="rId2"/>
          <a:stretch>
            <a:fillRect/>
          </a:stretch>
        </p:blipFill>
        <p:spPr>
          <a:xfrm>
            <a:off x="677862" y="338203"/>
            <a:ext cx="9455693" cy="5987441"/>
          </a:xfrm>
        </p:spPr>
      </p:pic>
    </p:spTree>
    <p:extLst>
      <p:ext uri="{BB962C8B-B14F-4D97-AF65-F5344CB8AC3E}">
        <p14:creationId xmlns:p14="http://schemas.microsoft.com/office/powerpoint/2010/main" val="1234522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TotalTime>
  <Words>298</Words>
  <Application>Microsoft Office PowerPoint</Application>
  <PresentationFormat>Widescreen</PresentationFormat>
  <Paragraphs>16</Paragraphs>
  <Slides>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Calibri</vt:lpstr>
      <vt:lpstr>Calibri Light</vt:lpstr>
      <vt:lpstr>FuturaLTPro-Bold</vt:lpstr>
      <vt:lpstr>NewBaskervilleITCPro-Bold</vt:lpstr>
      <vt:lpstr>NewBaskervilleITCPro-Italic</vt:lpstr>
      <vt:lpstr>NewBaskervilleITCPro-Roman</vt:lpstr>
      <vt:lpstr>Times New Roman</vt:lpstr>
      <vt:lpstr>Office Theme</vt:lpstr>
      <vt:lpstr>Computer-Aided Software Engineering (CASe) Tools </vt:lpstr>
      <vt:lpstr>PowerPoint Presentation</vt:lpstr>
      <vt:lpstr>The general types of CASE tools are listed below: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Lorraine Nana Ama Johnson</dc:creator>
  <cp:lastModifiedBy>Lorraine Nana Ama Johnson</cp:lastModifiedBy>
  <cp:revision>2</cp:revision>
  <dcterms:created xsi:type="dcterms:W3CDTF">2022-12-22T08:22:30Z</dcterms:created>
  <dcterms:modified xsi:type="dcterms:W3CDTF">2023-01-05T14:05:56Z</dcterms:modified>
</cp:coreProperties>
</file>