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2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5" r:id="rId24"/>
    <p:sldId id="290" r:id="rId25"/>
    <p:sldId id="297" r:id="rId26"/>
    <p:sldId id="300" r:id="rId27"/>
    <p:sldId id="301" r:id="rId28"/>
    <p:sldId id="303" r:id="rId29"/>
    <p:sldId id="305" r:id="rId30"/>
    <p:sldId id="307" r:id="rId31"/>
    <p:sldId id="334" r:id="rId32"/>
    <p:sldId id="309" r:id="rId33"/>
    <p:sldId id="310" r:id="rId34"/>
    <p:sldId id="335" r:id="rId35"/>
    <p:sldId id="336" r:id="rId36"/>
    <p:sldId id="315" r:id="rId37"/>
    <p:sldId id="316" r:id="rId38"/>
    <p:sldId id="332" r:id="rId39"/>
    <p:sldId id="318" r:id="rId40"/>
    <p:sldId id="319" r:id="rId41"/>
    <p:sldId id="320" r:id="rId42"/>
    <p:sldId id="321" r:id="rId43"/>
    <p:sldId id="333" r:id="rId44"/>
    <p:sldId id="322" r:id="rId45"/>
    <p:sldId id="327" r:id="rId46"/>
    <p:sldId id="328" r:id="rId47"/>
    <p:sldId id="329" r:id="rId48"/>
    <p:sldId id="331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7" autoAdjust="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73BB649-3841-4178-89C2-5585E45CF3CC}" type="datetimeFigureOut">
              <a:rPr lang="en-US"/>
              <a:pPr>
                <a:defRPr/>
              </a:pPr>
              <a:t>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0921899-16DD-41C0-9DFF-2E2483B28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25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93B08E-15B7-4E8A-8D57-BEB76999993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2AC377-19C2-49A0-AEEE-1A5E3ECEC60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C5078B-F566-4226-913C-0D830D259DA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35B4E6-122A-45FA-940D-0C716271BCE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EC57AA-BF24-4D04-A919-98699D88A28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64ADF5-91AC-469E-B1BC-E2F60363279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7A87F9-A607-477A-8BE2-E65CC884BA7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DDB446-C3C0-4C2D-9407-5CFDA558D0E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BC7935-4546-4A00-A87E-46BD77D1959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973588-F371-4FE3-9C04-6DDD6C69652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559D34-43A4-4171-A5E8-7E41DFECDF4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1BA942-F755-4554-8A8B-1232D4DFEFF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8F4294-DAB9-4D1C-A961-CA35AA6C5ED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01EDB3-1DD6-4E02-89B4-E8C8E51DB43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F234B8-C35B-4146-9B51-518BBAEA74F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4D86CD-7424-495A-B37A-84254BDD813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B107BC-C72F-4EB0-9D27-0CDF4DFFFDD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207BB4-8EAE-4943-ADE3-4EAC889D685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6365E8-6B8C-4B09-AE8A-EB629C43CEE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578C45-EE4C-4CEB-B2FD-D69A2FA1F08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4B7B95-52A2-4C0C-9E96-B3810A92DF2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C9F4BD-5A97-4ADC-B0CD-D5D0EAFD7D5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E969D9-08B8-409E-B492-A9A9A5CE59C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EA3C09-9F6F-492E-B5C8-8243ABE9897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78D7C5-11C6-483E-84E2-FEA9D3AC64D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78D7C5-11C6-483E-84E2-FEA9D3AC64D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90EEC0-CD28-4A7A-AB1C-BCBC629DFCC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78D7C5-11C6-483E-84E2-FEA9D3AC64D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78D7C5-11C6-483E-84E2-FEA9D3AC64D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F900CD-22C6-45E1-92C6-B76C4921D31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9A32C9-2AFC-447C-98E5-357A8321314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02F9FE-429A-401C-8A77-1609870A5C1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D21FD0-6B4F-4C0E-9ED9-7CFB617032A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5A262E-900C-4184-B219-F7E58C4E702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5B84C3-1AE1-4661-B41E-75BFAF14680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700AF8-8493-4AB8-A427-7BFA0B58695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24B592-6DB0-436F-B03A-5A02C3C0E55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628BB3-EA98-4FC1-A273-94695573FE9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557648-56DE-449F-9A92-227002AA37C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4ED7A2-108B-45C5-B8F2-F18ABFDF584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3A7F20-9C98-4B10-B26E-025FFD13C32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27E7BA-E998-4722-B4DE-D1595657785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CF60F2-3CE0-403A-930F-B0478C1A585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68BE20-C399-4252-81F7-E7B0BCF9CFF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828F96-1122-4D27-AE6E-A249FBA2A6A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240A54-440C-44B0-9224-B108EF38E6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42D8FC-8C0C-49FE-8429-A7CD1AC5B7A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332978-969C-4A84-A282-BA5CDA41054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engage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97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0"/>
            <a:ext cx="7467600" cy="1447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981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41012-5DB1-4DE3-B7DD-C71A55E8BC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274" y="3959224"/>
            <a:ext cx="2244725" cy="2898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E17C9-ECF4-45B4-AAB5-1202CBDB5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48BF1-2A12-41DB-AD24-AADE54C60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96235-0384-433D-945C-96D28A225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1082F-85F4-4BAC-AF5F-E97A2FA3B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125BE-739E-43FE-8EA5-63E2989B76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FC57A-3965-4D90-8BDD-992665F41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54C76-16AC-4306-928F-47BE772F7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C29CA-75BD-4D39-86CF-4B59557185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21111-22BB-493F-9A67-E072A93502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C8458-1A05-46C5-814F-3526FFFE5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54E59-30AB-4331-812F-79C1C1BC9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069C9A6-760D-4C87-8275-65EE87D5DF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Systems Analysis and Design  9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Chapter 11</a:t>
            </a:r>
          </a:p>
          <a:p>
            <a:pPr eaLnBrk="1" hangingPunct="1"/>
            <a:r>
              <a:rPr lang="en-US">
                <a:solidFill>
                  <a:schemeClr val="tx1"/>
                </a:solidFill>
              </a:rPr>
              <a:t>Managing Systems Implementation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Overview of Application Development</a:t>
            </a:r>
          </a:p>
        </p:txBody>
      </p:sp>
      <p:sp>
        <p:nvSpPr>
          <p:cNvPr id="3379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Application Development Tasks</a:t>
            </a:r>
          </a:p>
          <a:p>
            <a:pPr lvl="1" eaLnBrk="1" hangingPunct="1"/>
            <a:r>
              <a:rPr lang="en-US"/>
              <a:t>Traditional methods</a:t>
            </a:r>
          </a:p>
          <a:p>
            <a:pPr lvl="2" eaLnBrk="1" hangingPunct="1"/>
            <a:r>
              <a:rPr lang="en-US"/>
              <a:t>Start by reviewing documentation from prior SDLC phases and creating a set of program designs</a:t>
            </a:r>
          </a:p>
          <a:p>
            <a:pPr lvl="2" eaLnBrk="1" hangingPunct="1"/>
            <a:r>
              <a:rPr lang="en-US"/>
              <a:t>At this point, coding and testing tasks begin</a:t>
            </a:r>
          </a:p>
          <a:p>
            <a:pPr lvl="1" eaLnBrk="1" hangingPunct="1"/>
            <a:r>
              <a:rPr lang="en-US"/>
              <a:t>Agile Methods</a:t>
            </a:r>
          </a:p>
          <a:p>
            <a:pPr lvl="2" eaLnBrk="1" hangingPunct="1"/>
            <a:r>
              <a:rPr lang="en-US"/>
              <a:t>Intense communication and collaboration will now begin between the IT team and the users or customers</a:t>
            </a:r>
          </a:p>
          <a:p>
            <a:pPr lvl="2" eaLnBrk="1" hangingPunct="1"/>
            <a:r>
              <a:rPr lang="en-US"/>
              <a:t>Objective is to create the system through an iterative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2047E-14A7-4445-9E85-26BCE356B5D1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Overview of Application Development</a:t>
            </a:r>
          </a:p>
        </p:txBody>
      </p:sp>
      <p:sp>
        <p:nvSpPr>
          <p:cNvPr id="35842" name="Tex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/>
              <a:t>System Development Tools</a:t>
            </a:r>
          </a:p>
          <a:p>
            <a:pPr lvl="1" eaLnBrk="1" hangingPunct="1"/>
            <a:r>
              <a:rPr lang="en-US"/>
              <a:t>Entity-relationship diagrams</a:t>
            </a:r>
          </a:p>
          <a:p>
            <a:pPr lvl="1" eaLnBrk="1" hangingPunct="1"/>
            <a:r>
              <a:rPr lang="en-US"/>
              <a:t>Flowcharts</a:t>
            </a:r>
          </a:p>
          <a:p>
            <a:pPr lvl="1" eaLnBrk="1" hangingPunct="1"/>
            <a:r>
              <a:rPr lang="en-US"/>
              <a:t>Pseudocode</a:t>
            </a:r>
          </a:p>
          <a:p>
            <a:pPr lvl="1" eaLnBrk="1" hangingPunct="1"/>
            <a:r>
              <a:rPr lang="en-US"/>
              <a:t>Decision tables and decision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86C196-140C-41B7-BDF2-0151DD14A9D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3584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724400" y="2362200"/>
            <a:ext cx="4038600" cy="27305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Overview of Application Development</a:t>
            </a:r>
          </a:p>
        </p:txBody>
      </p:sp>
      <p:sp>
        <p:nvSpPr>
          <p:cNvPr id="37890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Project Management</a:t>
            </a:r>
          </a:p>
          <a:p>
            <a:pPr lvl="1" eaLnBrk="1" hangingPunct="1"/>
            <a:r>
              <a:rPr lang="en-US"/>
              <a:t>Even a modest-sized project might have hundreds or even thousands of modules</a:t>
            </a:r>
          </a:p>
          <a:p>
            <a:pPr lvl="1" eaLnBrk="1" hangingPunct="1"/>
            <a:r>
              <a:rPr lang="en-US"/>
              <a:t>Important to set realistic schedules, meet project deadlines, control costs, and maintain quality</a:t>
            </a:r>
          </a:p>
          <a:p>
            <a:pPr lvl="1" eaLnBrk="1" hangingPunct="1"/>
            <a:r>
              <a:rPr lang="en-US"/>
              <a:t>Should use project management tools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3D362-0C4F-4910-8604-D179D1E671F4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Structured Application Development</a:t>
            </a:r>
          </a:p>
        </p:txBody>
      </p:sp>
      <p:sp>
        <p:nvSpPr>
          <p:cNvPr id="39938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/>
              <a:t>Structure Charts</a:t>
            </a:r>
          </a:p>
          <a:p>
            <a:pPr lvl="1" eaLnBrk="1" hangingPunct="1"/>
            <a:r>
              <a:rPr lang="en-US"/>
              <a:t>Control module</a:t>
            </a:r>
          </a:p>
          <a:p>
            <a:pPr lvl="1" eaLnBrk="1" hangingPunct="1"/>
            <a:r>
              <a:rPr lang="en-US"/>
              <a:t>Subordinate modules</a:t>
            </a:r>
          </a:p>
          <a:p>
            <a:pPr lvl="1" eaLnBrk="1" hangingPunct="1"/>
            <a:r>
              <a:rPr lang="en-US"/>
              <a:t>Module</a:t>
            </a:r>
          </a:p>
          <a:p>
            <a:pPr lvl="1" eaLnBrk="1" hangingPunct="1"/>
            <a:r>
              <a:rPr lang="en-US"/>
              <a:t>Data Couple</a:t>
            </a:r>
          </a:p>
          <a:p>
            <a:pPr lvl="1" eaLnBrk="1" hangingPunct="1"/>
            <a:r>
              <a:rPr lang="en-US"/>
              <a:t>Control Couple</a:t>
            </a:r>
          </a:p>
          <a:p>
            <a:pPr lvl="1" eaLnBrk="1" hangingPunct="1"/>
            <a:r>
              <a:rPr lang="en-US"/>
              <a:t>Condition</a:t>
            </a:r>
          </a:p>
          <a:p>
            <a:pPr lvl="1" eaLnBrk="1" hangingPunct="1"/>
            <a:r>
              <a:rPr lang="en-US"/>
              <a:t>Loop</a:t>
            </a:r>
          </a:p>
          <a:p>
            <a:pPr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BBF5F-BEBF-47FC-B2D6-AD82606FEBED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3994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33400" y="2362200"/>
            <a:ext cx="4038600" cy="261302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Structured Application Development</a:t>
            </a:r>
          </a:p>
        </p:txBody>
      </p:sp>
      <p:sp>
        <p:nvSpPr>
          <p:cNvPr id="41986" name="Tex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/>
              <a:t>Cohesion and Coupling</a:t>
            </a:r>
          </a:p>
          <a:p>
            <a:pPr lvl="1" eaLnBrk="1" hangingPunct="1"/>
            <a:r>
              <a:rPr lang="en-US"/>
              <a:t>If you need to make a module more cohesive, you can split it into separate units, each with a single function</a:t>
            </a:r>
          </a:p>
          <a:p>
            <a:pPr lvl="1" eaLnBrk="1" hangingPunct="1"/>
            <a:r>
              <a:rPr lang="en-US"/>
              <a:t>Loosely coupled</a:t>
            </a:r>
          </a:p>
          <a:p>
            <a:pPr lvl="1" eaLnBrk="1" hangingPunct="1"/>
            <a:r>
              <a:rPr lang="en-US"/>
              <a:t>Tightly coupled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7695D-732C-4382-824A-0CC8F9B36081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4198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495800" y="2435225"/>
            <a:ext cx="4419600" cy="290671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Structured Application Development</a:t>
            </a:r>
          </a:p>
        </p:txBody>
      </p:sp>
      <p:sp>
        <p:nvSpPr>
          <p:cNvPr id="4403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Drawing a Structure Chart</a:t>
            </a:r>
          </a:p>
          <a:p>
            <a:pPr lvl="1" eaLnBrk="1" hangingPunct="1"/>
            <a:r>
              <a:rPr lang="en-US"/>
              <a:t>Step 1:  Review the DFDs </a:t>
            </a:r>
          </a:p>
          <a:p>
            <a:pPr lvl="2" eaLnBrk="1" hangingPunct="1"/>
            <a:r>
              <a:rPr lang="en-US"/>
              <a:t>Review all DFDs for accuracy and completeness</a:t>
            </a:r>
          </a:p>
          <a:p>
            <a:pPr lvl="1" eaLnBrk="1" hangingPunct="1"/>
            <a:r>
              <a:rPr lang="en-US"/>
              <a:t>Step 2:  Identify Modules and Relationships</a:t>
            </a:r>
          </a:p>
          <a:p>
            <a:pPr lvl="2" eaLnBrk="1" hangingPunct="1"/>
            <a:r>
              <a:rPr lang="en-US"/>
              <a:t>Transform functional primitives or object methods into program modules</a:t>
            </a:r>
          </a:p>
          <a:p>
            <a:pPr lvl="2" eaLnBrk="1" hangingPunct="1"/>
            <a:r>
              <a:rPr lang="en-US"/>
              <a:t>Three-level structure charts relate to the three DFD levels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383B0-EE15-4EB6-9815-E8FBF670757A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Structured Application Development</a:t>
            </a:r>
          </a:p>
        </p:txBody>
      </p:sp>
      <p:sp>
        <p:nvSpPr>
          <p:cNvPr id="46082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Steps in Drawing a Structure Chart</a:t>
            </a:r>
          </a:p>
          <a:p>
            <a:pPr lvl="1" eaLnBrk="1" hangingPunct="1"/>
            <a:r>
              <a:rPr lang="en-US"/>
              <a:t>Step 3:  Add Couples, Loops, and Conditions</a:t>
            </a:r>
          </a:p>
          <a:p>
            <a:pPr lvl="2" eaLnBrk="1" hangingPunct="1"/>
            <a:r>
              <a:rPr lang="en-US"/>
              <a:t>Identify the data elements that pass from one module to another</a:t>
            </a:r>
          </a:p>
          <a:p>
            <a:pPr lvl="1" eaLnBrk="1" hangingPunct="1"/>
            <a:r>
              <a:rPr lang="en-US"/>
              <a:t>Step 4:  Analyze the Structure Chart and the Data Dictionary</a:t>
            </a:r>
          </a:p>
          <a:p>
            <a:pPr lvl="2" eaLnBrk="1" hangingPunct="1"/>
            <a:r>
              <a:rPr lang="en-US"/>
              <a:t>Ensure that the chart reflects all previous documentation and that the logic is correct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D40813-3209-4EF8-9C46-4CBC9A9AD0E4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Object-Oriented Application Development</a:t>
            </a:r>
          </a:p>
        </p:txBody>
      </p:sp>
      <p:sp>
        <p:nvSpPr>
          <p:cNvPr id="48130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/>
              <a:t>Object-oriented development (OOD)</a:t>
            </a:r>
          </a:p>
          <a:p>
            <a:pPr eaLnBrk="1" hangingPunct="1"/>
            <a:r>
              <a:rPr lang="en-US"/>
              <a:t>Characteristics of Object-Oriented </a:t>
            </a:r>
            <a:br>
              <a:rPr lang="en-US"/>
            </a:br>
            <a:r>
              <a:rPr lang="en-US"/>
              <a:t>Application Development</a:t>
            </a:r>
          </a:p>
          <a:p>
            <a:pPr lvl="1" eaLnBrk="1" hangingPunct="1"/>
            <a:r>
              <a:rPr lang="en-US"/>
              <a:t>The application's structure is represented by the object model itself</a:t>
            </a:r>
          </a:p>
          <a:p>
            <a:pPr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5F72E-4E81-4497-8F3E-46A7F6332AAF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41505"/>
            <a:ext cx="4038600" cy="244335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Object-Oriented Application Development</a:t>
            </a:r>
          </a:p>
        </p:txBody>
      </p:sp>
      <p:sp>
        <p:nvSpPr>
          <p:cNvPr id="5017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Implementation of Object-Oriented Designs</a:t>
            </a:r>
          </a:p>
          <a:p>
            <a:pPr lvl="1" eaLnBrk="1" hangingPunct="1"/>
            <a:r>
              <a:rPr lang="en-US"/>
              <a:t>Main objective is to translate object methods into program code modules and determine what event or message will trigger the execution of each module</a:t>
            </a:r>
          </a:p>
          <a:p>
            <a:pPr eaLnBrk="1" hangingPunct="1"/>
            <a:r>
              <a:rPr lang="en-US"/>
              <a:t>Object-Oriented Cohesion and Coupling</a:t>
            </a:r>
          </a:p>
          <a:p>
            <a:pPr lvl="1" eaLnBrk="1" hangingPunct="1"/>
            <a:r>
              <a:rPr lang="en-US"/>
              <a:t>Classes – loosely coupled</a:t>
            </a:r>
          </a:p>
          <a:p>
            <a:pPr lvl="1" eaLnBrk="1" hangingPunct="1"/>
            <a:r>
              <a:rPr lang="en-US"/>
              <a:t>Methods – loosely coupled and highly cohesive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2C36A-BDDD-4A2B-9A67-F4948DBC26D2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Agile Application Development</a:t>
            </a:r>
          </a:p>
        </p:txBody>
      </p:sp>
      <p:sp>
        <p:nvSpPr>
          <p:cNvPr id="5222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Is a distinctly different systems development method</a:t>
            </a:r>
          </a:p>
          <a:p>
            <a:pPr eaLnBrk="1" hangingPunct="1"/>
            <a:r>
              <a:rPr lang="en-US"/>
              <a:t>Development team is in constant communication with the customer</a:t>
            </a:r>
          </a:p>
          <a:p>
            <a:pPr eaLnBrk="1" hangingPunct="1"/>
            <a:r>
              <a:rPr lang="en-US"/>
              <a:t>Focuses on small teams, intense communication, and rapid development iterations</a:t>
            </a:r>
          </a:p>
          <a:p>
            <a:pPr eaLnBrk="1" hangingPunct="1"/>
            <a:r>
              <a:rPr lang="en-US"/>
              <a:t>Extreme Programming (XP) is one of the newest agile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514FD-A7D9-4275-88CC-C2BE00CDD9D7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Phase Description</a:t>
            </a:r>
          </a:p>
        </p:txBody>
      </p:sp>
      <p:sp>
        <p:nvSpPr>
          <p:cNvPr id="17410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Systems Implementation is the fourth of five phases in the systems development life cycle</a:t>
            </a:r>
          </a:p>
          <a:p>
            <a:pPr eaLnBrk="1" hangingPunct="1"/>
            <a:r>
              <a:rPr lang="en-US"/>
              <a:t>Includes application development, documentation, testing, training, data conversion, and system changeover</a:t>
            </a:r>
          </a:p>
          <a:p>
            <a:pPr eaLnBrk="1" hangingPunct="1"/>
            <a:r>
              <a:rPr lang="en-US"/>
              <a:t>The deliverable for this phase is a completely functioning information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EB956-4CA6-43E5-A999-DDF49ABC380F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Agile Application Development</a:t>
            </a:r>
          </a:p>
        </p:txBody>
      </p:sp>
      <p:sp>
        <p:nvSpPr>
          <p:cNvPr id="5427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An extreme programming (XP) Example</a:t>
            </a:r>
          </a:p>
          <a:p>
            <a:pPr lvl="1" eaLnBrk="1" hangingPunct="1"/>
            <a:r>
              <a:rPr lang="en-US"/>
              <a:t>User story</a:t>
            </a:r>
          </a:p>
          <a:p>
            <a:pPr lvl="1" eaLnBrk="1" hangingPunct="1"/>
            <a:r>
              <a:rPr lang="en-US"/>
              <a:t>Release plan</a:t>
            </a:r>
          </a:p>
          <a:p>
            <a:pPr lvl="1" eaLnBrk="1" hangingPunct="1"/>
            <a:r>
              <a:rPr lang="en-US"/>
              <a:t>Iteration cycle</a:t>
            </a:r>
          </a:p>
          <a:p>
            <a:pPr lvl="1" eaLnBrk="1" hangingPunct="1"/>
            <a:r>
              <a:rPr lang="en-US"/>
              <a:t>Iteration planning meeting</a:t>
            </a:r>
          </a:p>
          <a:p>
            <a:pPr lvl="1" eaLnBrk="1" hangingPunct="1"/>
            <a:r>
              <a:rPr lang="en-US"/>
              <a:t>Parallel programming</a:t>
            </a:r>
          </a:p>
          <a:p>
            <a:pPr lvl="1" eaLnBrk="1" hangingPunct="1"/>
            <a:r>
              <a:rPr lang="en-US"/>
              <a:t>Test-driven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ECF65-2115-4E3C-9919-AC9B16CFF12E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Agile Application Development</a:t>
            </a:r>
          </a:p>
        </p:txBody>
      </p:sp>
      <p:sp>
        <p:nvSpPr>
          <p:cNvPr id="56322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Future of Agile Development</a:t>
            </a:r>
          </a:p>
          <a:p>
            <a:pPr lvl="1" eaLnBrk="1" hangingPunct="1"/>
            <a:r>
              <a:rPr lang="en-US"/>
              <a:t>Critics claim it lacks discipline and produces systems of questionable quality</a:t>
            </a:r>
          </a:p>
          <a:p>
            <a:pPr lvl="1" eaLnBrk="1" hangingPunct="1"/>
            <a:r>
              <a:rPr lang="en-US"/>
              <a:t>Before implementing agile development, the proposed system and development methods should be examined carefully</a:t>
            </a:r>
          </a:p>
          <a:p>
            <a:pPr lvl="1" eaLnBrk="1" hangingPunct="1"/>
            <a:r>
              <a:rPr lang="en-US"/>
              <a:t>A one-size-fits-all solution does not exist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B7054-C4A6-44F6-8CBE-B8D353EF500E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Coding</a:t>
            </a:r>
          </a:p>
        </p:txBody>
      </p:sp>
      <p:sp>
        <p:nvSpPr>
          <p:cNvPr id="58370" name="Tex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/>
              <a:t>Coding</a:t>
            </a:r>
          </a:p>
          <a:p>
            <a:pPr eaLnBrk="1" hangingPunct="1"/>
            <a:r>
              <a:rPr lang="en-US"/>
              <a:t>Programming Environments</a:t>
            </a:r>
          </a:p>
          <a:p>
            <a:pPr lvl="1" eaLnBrk="1" hangingPunct="1"/>
            <a:r>
              <a:rPr lang="en-US"/>
              <a:t>Integrated development environment (IDE)</a:t>
            </a:r>
          </a:p>
          <a:p>
            <a:pPr eaLnBrk="1" hangingPunct="1"/>
            <a:r>
              <a:rPr lang="en-US"/>
              <a:t>Generating Code</a:t>
            </a:r>
          </a:p>
          <a:p>
            <a:pPr lvl="1" eaLnBrk="1" hangingPunct="1"/>
            <a:r>
              <a:rPr lang="en-US"/>
              <a:t>Can generate editable program code directly from macros, keystrokes, or mouse actions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477B5-C62E-48B4-87A5-D72D51CA6531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846" y="1600200"/>
            <a:ext cx="3017308" cy="4525963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2012950"/>
            <a:ext cx="4800600" cy="4397375"/>
          </a:xfrm>
        </p:spPr>
      </p:pic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Testing the System</a:t>
            </a:r>
          </a:p>
        </p:txBody>
      </p:sp>
      <p:sp>
        <p:nvSpPr>
          <p:cNvPr id="60419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/>
              <a:t>Unit Testing</a:t>
            </a:r>
          </a:p>
          <a:p>
            <a:pPr eaLnBrk="1" hangingPunct="1"/>
            <a:r>
              <a:rPr lang="en-US"/>
              <a:t>Integration Testing</a:t>
            </a:r>
          </a:p>
          <a:p>
            <a:pPr eaLnBrk="1" hangingPunct="1"/>
            <a:r>
              <a:rPr lang="en-US"/>
              <a:t>System Testing</a:t>
            </a:r>
          </a:p>
          <a:p>
            <a:pPr lvl="1" eaLnBrk="1" hangingPunct="1"/>
            <a:r>
              <a:rPr lang="en-US"/>
              <a:t>You should regard thorough testing as a cost-effective means of providing a quality product</a:t>
            </a:r>
          </a:p>
          <a:p>
            <a:pPr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43E0C3-042F-4DFB-9991-6E2E54A358FB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Documentation</a:t>
            </a:r>
          </a:p>
        </p:txBody>
      </p:sp>
      <p:sp>
        <p:nvSpPr>
          <p:cNvPr id="6246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Program Documentation</a:t>
            </a:r>
          </a:p>
          <a:p>
            <a:pPr eaLnBrk="1" hangingPunct="1"/>
            <a:r>
              <a:rPr lang="en-US"/>
              <a:t>System Documentation</a:t>
            </a:r>
          </a:p>
          <a:p>
            <a:pPr eaLnBrk="1" hangingPunct="1"/>
            <a:r>
              <a:rPr lang="en-US"/>
              <a:t>Operations Documentation</a:t>
            </a:r>
          </a:p>
          <a:p>
            <a:pPr eaLnBrk="1" hangingPunct="1"/>
            <a:r>
              <a:rPr lang="en-US"/>
              <a:t>User Documentation</a:t>
            </a:r>
          </a:p>
          <a:p>
            <a:pPr lvl="1" eaLnBrk="1" hangingPunct="1"/>
            <a:r>
              <a:rPr lang="en-US"/>
              <a:t>Systems analysts usually are responsible for preparing documentation to help users learn the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1D05C-6604-4D25-8EE6-C9C217955245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Documentation</a:t>
            </a:r>
          </a:p>
        </p:txBody>
      </p:sp>
      <p:sp>
        <p:nvSpPr>
          <p:cNvPr id="64514" name="Tex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/>
              <a:t>User Documentation</a:t>
            </a:r>
          </a:p>
          <a:p>
            <a:pPr lvl="1" eaLnBrk="1" hangingPunct="1"/>
            <a:r>
              <a:rPr lang="en-US"/>
              <a:t>Effective online documentation is an important productivity tool</a:t>
            </a:r>
          </a:p>
          <a:p>
            <a:pPr lvl="1" eaLnBrk="1" hangingPunct="1"/>
            <a:r>
              <a:rPr lang="en-US"/>
              <a:t>Written documentation material also is valuable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FF9F6-B0F6-4E03-864C-AAF760650688}" type="slidenum">
              <a:rPr lang="en-US"/>
              <a:pPr>
                <a:defRPr/>
              </a:pPr>
              <a:t>25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30001"/>
            <a:ext cx="4038600" cy="4266361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Management Approval</a:t>
            </a:r>
          </a:p>
        </p:txBody>
      </p:sp>
      <p:sp>
        <p:nvSpPr>
          <p:cNvPr id="66562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After system testing is complete, you present the results to management</a:t>
            </a:r>
          </a:p>
          <a:p>
            <a:pPr eaLnBrk="1" hangingPunct="1"/>
            <a:r>
              <a:rPr lang="en-US"/>
              <a:t>If system testing produced no technical, economical, or operational problems, management determines a schedule for system installation and evaluation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CA6657-74D3-4EBD-8FDD-382856C52FA3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System Installation and Evaluation</a:t>
            </a:r>
          </a:p>
        </p:txBody>
      </p:sp>
      <p:sp>
        <p:nvSpPr>
          <p:cNvPr id="68610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Remaining steps in systems implementation:</a:t>
            </a:r>
          </a:p>
          <a:p>
            <a:pPr lvl="1" eaLnBrk="1" hangingPunct="1"/>
            <a:r>
              <a:rPr lang="en-US"/>
              <a:t>Prepare a separate operational and test environment</a:t>
            </a:r>
          </a:p>
          <a:p>
            <a:pPr lvl="1" eaLnBrk="1" hangingPunct="1"/>
            <a:r>
              <a:rPr lang="en-US"/>
              <a:t>Provide training for users, managers, and IT staff</a:t>
            </a:r>
          </a:p>
          <a:p>
            <a:pPr lvl="1" eaLnBrk="1" hangingPunct="1"/>
            <a:r>
              <a:rPr lang="en-US"/>
              <a:t>Perform data conversion and system changeover</a:t>
            </a:r>
          </a:p>
          <a:p>
            <a:pPr lvl="1" eaLnBrk="1" hangingPunct="1"/>
            <a:r>
              <a:rPr lang="en-US"/>
              <a:t>Carry out post-implementation evaluation of the system</a:t>
            </a:r>
          </a:p>
          <a:p>
            <a:pPr lvl="1" eaLnBrk="1" hangingPunct="1"/>
            <a:r>
              <a:rPr lang="en-US"/>
              <a:t>Present a final report to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349FF8-0515-4F84-B881-8FA09F92C7FB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Operational and Test Environments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4AA1C7-B971-4AF0-81B5-516D53EC63E3}" type="slidenum">
              <a:rPr lang="en-US"/>
              <a:pPr>
                <a:defRPr/>
              </a:pPr>
              <a:t>28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51360"/>
            <a:ext cx="8229600" cy="3423642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Operational and Test Environments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The operational environment includes hardware and software configurations and settings, system utilities, telecommunications resources, and any other components that might affect system performance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If you have to build or upgrade network resources to support the new system, you must test the platform rigorously before system installation begins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F29282-6875-49AD-8D4D-5D8266521509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Objectives 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Explain the importance of software quality assurance and software engineering</a:t>
            </a:r>
          </a:p>
          <a:p>
            <a:pPr eaLnBrk="1" hangingPunct="1"/>
            <a:r>
              <a:rPr lang="en-US"/>
              <a:t>Describe the application development process for structured, object-oriented, and agile methods</a:t>
            </a:r>
          </a:p>
          <a:p>
            <a:pPr eaLnBrk="1" hangingPunct="1"/>
            <a:r>
              <a:rPr lang="en-US"/>
              <a:t>Draw a structure chart showing top-down design, modular design, cohesion, and coupling </a:t>
            </a:r>
          </a:p>
          <a:p>
            <a:pPr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5E90C8-7376-4D6A-B5F5-418EBADECB2E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Training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Training Plan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The three main groups for training are users, managers, and IT staff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You must determine how the company will provide training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Vendor Training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Often gives the best return on your training dollars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D788B8-2962-4F27-9499-CFD3D05E3F45}" type="slidenum">
              <a:rPr lang="en-US"/>
              <a:pPr>
                <a:defRPr/>
              </a:pPr>
              <a:t>30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02884"/>
            <a:ext cx="4038600" cy="3520595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Training</a:t>
            </a:r>
          </a:p>
        </p:txBody>
      </p:sp>
      <p:sp>
        <p:nvSpPr>
          <p:cNvPr id="76802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Vendor Training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the system includes the purchase of software or hardware, then vendor-supplied training is one of the features you should investigate in the RFPs (requests for proposal) and RFQs (requests for quotation) that you send to potential vendors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Often gives the best return on your training dollars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3D7EB-C500-4969-A8E9-DC162A4FDD27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Training</a:t>
            </a:r>
          </a:p>
        </p:txBody>
      </p:sp>
      <p:sp>
        <p:nvSpPr>
          <p:cNvPr id="76802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Webinars, Podcasts, and Tutorials</a:t>
            </a:r>
          </a:p>
          <a:p>
            <a:pPr lvl="1" eaLnBrk="1" hangingPunct="1"/>
            <a:r>
              <a:rPr lang="en-US"/>
              <a:t>Webcast</a:t>
            </a:r>
          </a:p>
          <a:p>
            <a:pPr lvl="1" eaLnBrk="1" hangingPunct="1"/>
            <a:r>
              <a:rPr lang="en-US"/>
              <a:t>Subscribers</a:t>
            </a:r>
          </a:p>
          <a:p>
            <a:pPr lvl="1" eaLnBrk="1" hangingPunct="1"/>
            <a:r>
              <a:rPr lang="en-US"/>
              <a:t>As technology continues to advance, other wireless devices such as PDAs and cell phones will be able to receive podcasts</a:t>
            </a:r>
          </a:p>
          <a:p>
            <a:pPr lvl="1" eaLnBrk="1" hangingPunct="1"/>
            <a:r>
              <a:rPr lang="en-US"/>
              <a:t>Tutorials can be developed by software vendors, or by a company’s IT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3D7EB-C500-4969-A8E9-DC162A4FDD27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Training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Outside Training Resources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Many training consultants, institutes, and firms are available that provide either standardized or customized training packages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DF3324-86D9-45DA-B0B2-5480AF911582}" type="slidenum">
              <a:rPr lang="en-US"/>
              <a:pPr>
                <a:defRPr/>
              </a:pPr>
              <a:t>33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0278"/>
            <a:ext cx="4038600" cy="2405806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Training</a:t>
            </a:r>
          </a:p>
        </p:txBody>
      </p:sp>
      <p:sp>
        <p:nvSpPr>
          <p:cNvPr id="76802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Tips</a:t>
            </a:r>
          </a:p>
          <a:p>
            <a:pPr lvl="1"/>
            <a:r>
              <a:rPr lang="en-US" dirty="0"/>
              <a:t>Train people in groups, with separate training programs for distinct groups</a:t>
            </a:r>
          </a:p>
          <a:p>
            <a:pPr lvl="1"/>
            <a:r>
              <a:rPr lang="en-US" dirty="0"/>
              <a:t>Select the most effective place to conduct the training</a:t>
            </a:r>
          </a:p>
          <a:p>
            <a:pPr lvl="1"/>
            <a:r>
              <a:rPr lang="en-US" dirty="0"/>
              <a:t>Provide for learning by hearing, seeing, and doing</a:t>
            </a:r>
          </a:p>
          <a:p>
            <a:pPr lvl="1"/>
            <a:r>
              <a:rPr lang="en-US" dirty="0"/>
              <a:t>Prepare effective training materials, including interactive tutorials</a:t>
            </a:r>
          </a:p>
          <a:p>
            <a:pPr lvl="1"/>
            <a:r>
              <a:rPr lang="en-US" dirty="0"/>
              <a:t>Rely on previous trainees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3D7EB-C500-4969-A8E9-DC162A4FDD27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35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Training</a:t>
            </a:r>
          </a:p>
        </p:txBody>
      </p:sp>
      <p:sp>
        <p:nvSpPr>
          <p:cNvPr id="76802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Training</a:t>
            </a:r>
          </a:p>
          <a:p>
            <a:pPr lvl="1"/>
            <a:r>
              <a:rPr lang="en-US" dirty="0"/>
              <a:t>Usually, a relationship exists between training methods and costs</a:t>
            </a:r>
          </a:p>
          <a:p>
            <a:pPr lvl="1"/>
            <a:r>
              <a:rPr lang="en-US" dirty="0"/>
              <a:t>Online training</a:t>
            </a:r>
          </a:p>
          <a:p>
            <a:pPr lvl="2"/>
            <a:r>
              <a:rPr lang="en-US" dirty="0"/>
              <a:t>Should include step-by-step instructions</a:t>
            </a:r>
          </a:p>
          <a:p>
            <a:pPr lvl="1"/>
            <a:r>
              <a:rPr lang="en-US" dirty="0"/>
              <a:t>Video tutorials</a:t>
            </a:r>
          </a:p>
          <a:p>
            <a:pPr lvl="2"/>
            <a:r>
              <a:rPr lang="en-US" dirty="0"/>
              <a:t>You don’t have to be a professional video developer to create effective training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3D7EB-C500-4969-A8E9-DC162A4FDD27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35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Conversion</a:t>
            </a:r>
          </a:p>
        </p:txBody>
      </p:sp>
      <p:sp>
        <p:nvSpPr>
          <p:cNvPr id="8089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Data Conversion Strategies</a:t>
            </a:r>
          </a:p>
          <a:p>
            <a:pPr lvl="1" eaLnBrk="1" hangingPunct="1"/>
            <a:r>
              <a:rPr lang="en-US"/>
              <a:t>The old system might be capable of exporting data in an acceptable format for the new system or in a standard format such as ASCII or ODBC</a:t>
            </a:r>
          </a:p>
          <a:p>
            <a:pPr lvl="1" eaLnBrk="1" hangingPunct="1"/>
            <a:r>
              <a:rPr lang="en-US"/>
              <a:t>If a standard format is not available, you must develop a program to extract the data and convert it</a:t>
            </a:r>
          </a:p>
          <a:p>
            <a:pPr lvl="1" eaLnBrk="1" hangingPunct="1"/>
            <a:r>
              <a:rPr lang="en-US"/>
              <a:t>Often requires additional data items, which might require manual entry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AB0A4-DAE0-46C9-9EB2-D49E4ABA8ABE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Conversion</a:t>
            </a:r>
          </a:p>
        </p:txBody>
      </p:sp>
      <p:sp>
        <p:nvSpPr>
          <p:cNvPr id="8294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Data Conversion Security and Controls</a:t>
            </a:r>
          </a:p>
          <a:p>
            <a:pPr lvl="1" eaLnBrk="1" hangingPunct="1"/>
            <a:r>
              <a:rPr lang="en-US"/>
              <a:t>You must ensure that all system control measures are in place and operational to protect data from unauthorized access and to help prevent erroneous input</a:t>
            </a:r>
          </a:p>
          <a:p>
            <a:pPr lvl="1" eaLnBrk="1" hangingPunct="1"/>
            <a:r>
              <a:rPr lang="en-US"/>
              <a:t>Some errors will occur</a:t>
            </a:r>
          </a:p>
          <a:p>
            <a:pPr lvl="1" eaLnBrk="1" hangingPunct="1"/>
            <a:r>
              <a:rPr lang="en-US"/>
              <a:t>It is essential that the new system be loaded with accurate, error-free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791CC7-A7F4-4AA0-AC28-CDE3392C47F6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System Changeover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D4A0C-F6EE-4B7C-B002-2297B59DDCA0}" type="slidenum">
              <a:rPr lang="en-US"/>
              <a:pPr>
                <a:defRPr/>
              </a:pPr>
              <a:t>38</a:t>
            </a:fld>
            <a:endParaRPr lang="en-US"/>
          </a:p>
        </p:txBody>
      </p:sp>
      <p:pic>
        <p:nvPicPr>
          <p:cNvPr id="849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601913" y="1600200"/>
            <a:ext cx="3940175" cy="4525963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System Changeover</a:t>
            </a:r>
          </a:p>
        </p:txBody>
      </p:sp>
      <p:sp>
        <p:nvSpPr>
          <p:cNvPr id="87042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Direct Cutover</a:t>
            </a:r>
          </a:p>
          <a:p>
            <a:pPr lvl="1" eaLnBrk="1" hangingPunct="1"/>
            <a:r>
              <a:rPr lang="en-US" dirty="0"/>
              <a:t>Involves more risk than other changeover methods</a:t>
            </a:r>
          </a:p>
          <a:p>
            <a:pPr lvl="1" eaLnBrk="1" hangingPunct="1"/>
            <a:r>
              <a:rPr lang="en-US" dirty="0"/>
              <a:t>Companies often choose the direct cutover method for implementing commercial software packages</a:t>
            </a:r>
          </a:p>
          <a:p>
            <a:pPr lvl="1" eaLnBrk="1" hangingPunct="1"/>
            <a:r>
              <a:rPr lang="en-US" dirty="0"/>
              <a:t>Cyclical information systems usually are converted using the direct cutover method at the beginning of a quarter, calendar year, or fiscal year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4A7DA7-6C2F-44D3-8BEB-F251417ADF85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Objectives</a:t>
            </a:r>
          </a:p>
        </p:txBody>
      </p:sp>
      <p:sp>
        <p:nvSpPr>
          <p:cNvPr id="2150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Explain the coding process</a:t>
            </a:r>
          </a:p>
          <a:p>
            <a:pPr eaLnBrk="1" hangingPunct="1"/>
            <a:r>
              <a:rPr lang="en-US"/>
              <a:t>Explain unit, integration, and system testing</a:t>
            </a:r>
          </a:p>
          <a:p>
            <a:pPr eaLnBrk="1" hangingPunct="1"/>
            <a:r>
              <a:rPr lang="en-US"/>
              <a:t>Differentiate between program, system, operations, and user documentation</a:t>
            </a:r>
          </a:p>
          <a:p>
            <a:pPr eaLnBrk="1" hangingPunct="1"/>
            <a:r>
              <a:rPr lang="en-US"/>
              <a:t>List the main steps in system installation and evaluation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1E95B-6258-43C4-8A63-6C2CD26CC9EE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System Changeover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Parallel Operation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Easier to verify that the new system is working properly under parallel operation than under direct cutover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Running both systems might place a burden on the operating environment and cause processing delay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Is not practical if the old and new systems are incompatible technically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Also is inappropriate when the two systems perform different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73ECD-FFF6-4897-B0B4-F449A675B401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System Changeover</a:t>
            </a:r>
          </a:p>
        </p:txBody>
      </p:sp>
      <p:sp>
        <p:nvSpPr>
          <p:cNvPr id="9113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000"/>
              <a:t>Pilot Operation</a:t>
            </a:r>
          </a:p>
          <a:p>
            <a:pPr lvl="1" eaLnBrk="1" hangingPunct="1"/>
            <a:r>
              <a:rPr lang="en-US" sz="2600"/>
              <a:t>The group that uses the new system first is called the pilot site</a:t>
            </a:r>
          </a:p>
          <a:p>
            <a:pPr lvl="1" eaLnBrk="1" hangingPunct="1"/>
            <a:r>
              <a:rPr lang="en-US" sz="2600"/>
              <a:t>The old system continues to operate for the entire organization</a:t>
            </a:r>
          </a:p>
          <a:p>
            <a:pPr lvl="1" eaLnBrk="1" hangingPunct="1"/>
            <a:r>
              <a:rPr lang="en-US" sz="2600"/>
              <a:t>After the system proves successful at the pilot site, it is implemented in the rest of the organization, usually using the direct cutover method</a:t>
            </a:r>
          </a:p>
          <a:p>
            <a:pPr lvl="1" eaLnBrk="1" hangingPunct="1"/>
            <a:r>
              <a:rPr lang="en-US" sz="2600"/>
              <a:t>Is a combination of parallel operation and direct cutover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1FCD78-DB01-4780-9FAA-4A7D5EB5423A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System Changeover</a:t>
            </a:r>
          </a:p>
        </p:txBody>
      </p:sp>
      <p:sp>
        <p:nvSpPr>
          <p:cNvPr id="9318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Phased Operation</a:t>
            </a:r>
          </a:p>
          <a:p>
            <a:pPr lvl="1" eaLnBrk="1" hangingPunct="1"/>
            <a:r>
              <a:rPr lang="en-US"/>
              <a:t>You give a part of the system to all users</a:t>
            </a:r>
          </a:p>
          <a:p>
            <a:pPr lvl="1" eaLnBrk="1" hangingPunct="1"/>
            <a:r>
              <a:rPr lang="en-US"/>
              <a:t>The risk of errors or failures is limited to the implemented module only</a:t>
            </a:r>
          </a:p>
          <a:p>
            <a:pPr lvl="1" eaLnBrk="1" hangingPunct="1"/>
            <a:r>
              <a:rPr lang="en-US"/>
              <a:t>Is less expensive than full parallel operation</a:t>
            </a:r>
          </a:p>
          <a:p>
            <a:pPr lvl="1" eaLnBrk="1" hangingPunct="1"/>
            <a:r>
              <a:rPr lang="en-US"/>
              <a:t>Is not possible, however, if the system cannot be separated easily into logical modules or segments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43DFE-EAB5-4E2A-BB80-225AF15625D6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System Changeover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86E782-DB32-418D-B2FE-5B52F613DCCD}" type="slidenum">
              <a:rPr lang="en-US"/>
              <a:pPr>
                <a:defRPr/>
              </a:pPr>
              <a:t>43</a:t>
            </a:fld>
            <a:endParaRPr lang="en-US"/>
          </a:p>
        </p:txBody>
      </p:sp>
      <p:pic>
        <p:nvPicPr>
          <p:cNvPr id="9523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50925" y="1981200"/>
            <a:ext cx="6986588" cy="3733800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Post-Implementation Tasks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Post-Implementation Evaluation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 post-implementation evaluation should examine all aspects of the development effort and the end product — the developed information system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You can apply the same fact-finding techniques in a post-implementation evaluation that you used to determine the system requirements during the systems analysis phase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A194D-E0F9-40E9-9983-CB2211AE3CB9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Post-Implementation Tasks</a:t>
            </a:r>
          </a:p>
        </p:txBody>
      </p:sp>
      <p:sp>
        <p:nvSpPr>
          <p:cNvPr id="99330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Final Report to Management</a:t>
            </a:r>
          </a:p>
          <a:p>
            <a:pPr lvl="1" eaLnBrk="1" hangingPunct="1"/>
            <a:r>
              <a:rPr lang="en-US"/>
              <a:t>Your report should include the following:</a:t>
            </a:r>
          </a:p>
          <a:p>
            <a:pPr lvl="2" eaLnBrk="1" hangingPunct="1"/>
            <a:r>
              <a:rPr lang="en-US"/>
              <a:t>Final versions of all system documentation</a:t>
            </a:r>
          </a:p>
          <a:p>
            <a:pPr lvl="2" eaLnBrk="1" hangingPunct="1"/>
            <a:r>
              <a:rPr lang="en-US"/>
              <a:t>Planned modifications and enhancements to the system that have been identified</a:t>
            </a:r>
          </a:p>
          <a:p>
            <a:pPr lvl="2" eaLnBrk="1" hangingPunct="1"/>
            <a:r>
              <a:rPr lang="en-US"/>
              <a:t>Recap of all systems development costs and schedules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75993D-68D9-47B0-A090-4EC03CEB1909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Post-Implementation Tasks</a:t>
            </a:r>
          </a:p>
        </p:txBody>
      </p:sp>
      <p:sp>
        <p:nvSpPr>
          <p:cNvPr id="10137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Final Report to Management</a:t>
            </a:r>
          </a:p>
          <a:p>
            <a:pPr lvl="1" eaLnBrk="1" hangingPunct="1"/>
            <a:r>
              <a:rPr lang="en-US"/>
              <a:t>Your report should include the following:</a:t>
            </a:r>
          </a:p>
          <a:p>
            <a:pPr lvl="2" eaLnBrk="1" hangingPunct="1"/>
            <a:r>
              <a:rPr lang="en-US"/>
              <a:t>Comparison of actual costs and schedules to the original estimates</a:t>
            </a:r>
          </a:p>
          <a:p>
            <a:pPr lvl="2" eaLnBrk="1" hangingPunct="1"/>
            <a:r>
              <a:rPr lang="en-US"/>
              <a:t>Post-implementation evaluation, if it has been performed</a:t>
            </a:r>
          </a:p>
          <a:p>
            <a:pPr lvl="1" eaLnBrk="1" hangingPunct="1"/>
            <a:r>
              <a:rPr lang="en-US"/>
              <a:t>Marks the end of systems development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D03819-9BA6-4E9C-9526-67A652C6611D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systems implementation phase consists of application development, testing, installation, and evaluation of the new system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Analysts and technical writers also prepare operations documentation and user documentation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Develop a training program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 post-implementation evaluation assesses and reports on the quality of the new system and the work done by the project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1407E-FC70-4A2D-9531-14770E02D9C3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final report to management includes the final system documentation, describes any future system enhancements that already have been identified, and details the project costs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report represents the end of the development effort and the beginning of the new system’s operational life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Chapter 11 complete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3EAE39-596C-4C04-9E33-C77B90BEEA9F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Objectives</a:t>
            </a:r>
          </a:p>
        </p:txBody>
      </p:sp>
      <p:sp>
        <p:nvSpPr>
          <p:cNvPr id="2355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Develop training plans for various user groups, compare in-house and outside training, and describe effective training techniques</a:t>
            </a:r>
          </a:p>
          <a:p>
            <a:pPr eaLnBrk="1" hangingPunct="1"/>
            <a:r>
              <a:rPr lang="en-US" dirty="0"/>
              <a:t>Describe data conversion and changeover methods</a:t>
            </a:r>
          </a:p>
          <a:p>
            <a:pPr eaLnBrk="1" hangingPunct="1"/>
            <a:r>
              <a:rPr lang="en-US" dirty="0"/>
              <a:t>Explain post-implementation evaluation and the final report to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173C4-C62B-4F20-B125-67A0CD923D6A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The system design specification serves as a blueprint for constructing the new system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The initial task is application development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Before a changeover can occur, the system must be tested and documented carefully, users must be trained, and existing data must be converted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A formal evaluation of the results takes place as part of a final report to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A665BB-ADA3-41C1-9E68-B565FF57AC13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Software Quality Assurance</a:t>
            </a:r>
          </a:p>
        </p:txBody>
      </p:sp>
      <p:sp>
        <p:nvSpPr>
          <p:cNvPr id="27650" name="Tex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/>
              <a:t>Software Engineering</a:t>
            </a:r>
          </a:p>
          <a:p>
            <a:pPr lvl="1" eaLnBrk="1" hangingPunct="1"/>
            <a:r>
              <a:rPr lang="en-US"/>
              <a:t>Capability Maturity Model (CMM)</a:t>
            </a:r>
          </a:p>
          <a:p>
            <a:pPr lvl="1" eaLnBrk="1" hangingPunct="1"/>
            <a:r>
              <a:rPr lang="en-US"/>
              <a:t>Capability Maturity Model Integration (CMMI)</a:t>
            </a:r>
          </a:p>
          <a:p>
            <a:pPr lvl="1" eaLnBrk="1" hangingPunct="1"/>
            <a:r>
              <a:rPr lang="en-US"/>
              <a:t>Process improvement</a:t>
            </a:r>
          </a:p>
          <a:p>
            <a:pPr lvl="1" eaLnBrk="1" hangingPunct="1"/>
            <a:r>
              <a:rPr lang="en-US"/>
              <a:t>CMMI tracks an organization's processes, using five maturity layers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183B5-7AA4-45EC-8CAB-E792547B8E8F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026" y="1600200"/>
            <a:ext cx="3588947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Software Quality Assurance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International Organization for Standardization (ISO)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Many firms seek assurance that software systems will meet rigid quality standards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ISO 90003:2004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ISO requires a specific development plan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4961F-E765-470F-8714-2A5D208660CC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27919"/>
            <a:ext cx="4038600" cy="267052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Overview of Application Development</a:t>
            </a:r>
          </a:p>
        </p:txBody>
      </p:sp>
      <p:sp>
        <p:nvSpPr>
          <p:cNvPr id="3174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Application development</a:t>
            </a:r>
          </a:p>
          <a:p>
            <a:pPr eaLnBrk="1" hangingPunct="1"/>
            <a:r>
              <a:rPr lang="en-US"/>
              <a:t>Objective is to translate the design into program and code modules that will function properly</a:t>
            </a:r>
          </a:p>
          <a:p>
            <a:pPr eaLnBrk="1" hangingPunct="1"/>
            <a:r>
              <a:rPr lang="en-US"/>
              <a:t>Review the System Design</a:t>
            </a:r>
          </a:p>
          <a:p>
            <a:pPr lvl="1" eaLnBrk="1" hangingPunct="1"/>
            <a:r>
              <a:rPr lang="en-US"/>
              <a:t>Tasks produced an overall design and a plan for physical implementation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2A0D9-9F90-44D9-BCB6-C6A14522BAF1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15460</TotalTime>
  <Words>1897</Words>
  <Application>Microsoft Office PowerPoint</Application>
  <PresentationFormat>On-screen Show (4:3)</PresentationFormat>
  <Paragraphs>338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Calibri</vt:lpstr>
      <vt:lpstr>Office Theme</vt:lpstr>
      <vt:lpstr>Systems Analysis and Design  9th Edition</vt:lpstr>
      <vt:lpstr>Phase Description</vt:lpstr>
      <vt:lpstr>Chapter Objectives </vt:lpstr>
      <vt:lpstr>Chapter Objectives</vt:lpstr>
      <vt:lpstr>Chapter Objectives</vt:lpstr>
      <vt:lpstr>Introduction</vt:lpstr>
      <vt:lpstr>Software Quality Assurance</vt:lpstr>
      <vt:lpstr>Software Quality Assurance</vt:lpstr>
      <vt:lpstr>Overview of Application Development</vt:lpstr>
      <vt:lpstr>Overview of Application Development</vt:lpstr>
      <vt:lpstr>Overview of Application Development</vt:lpstr>
      <vt:lpstr>Overview of Application Development</vt:lpstr>
      <vt:lpstr>Structured Application Development</vt:lpstr>
      <vt:lpstr>Structured Application Development</vt:lpstr>
      <vt:lpstr>Structured Application Development</vt:lpstr>
      <vt:lpstr>Structured Application Development</vt:lpstr>
      <vt:lpstr>Object-Oriented Application Development</vt:lpstr>
      <vt:lpstr>Object-Oriented Application Development</vt:lpstr>
      <vt:lpstr>Agile Application Development</vt:lpstr>
      <vt:lpstr>Agile Application Development</vt:lpstr>
      <vt:lpstr>Agile Application Development</vt:lpstr>
      <vt:lpstr>Coding</vt:lpstr>
      <vt:lpstr>Testing the System</vt:lpstr>
      <vt:lpstr>Documentation</vt:lpstr>
      <vt:lpstr>Documentation</vt:lpstr>
      <vt:lpstr>Management Approval</vt:lpstr>
      <vt:lpstr>System Installation and Evaluation</vt:lpstr>
      <vt:lpstr>Operational and Test Environments</vt:lpstr>
      <vt:lpstr>Operational and Test Environments</vt:lpstr>
      <vt:lpstr>Training</vt:lpstr>
      <vt:lpstr>Training</vt:lpstr>
      <vt:lpstr>Training</vt:lpstr>
      <vt:lpstr>Training</vt:lpstr>
      <vt:lpstr>Training</vt:lpstr>
      <vt:lpstr>Training</vt:lpstr>
      <vt:lpstr>Data Conversion</vt:lpstr>
      <vt:lpstr>Data Conversion</vt:lpstr>
      <vt:lpstr>System Changeover</vt:lpstr>
      <vt:lpstr>System Changeover</vt:lpstr>
      <vt:lpstr>System Changeover</vt:lpstr>
      <vt:lpstr>System Changeover</vt:lpstr>
      <vt:lpstr>System Changeover</vt:lpstr>
      <vt:lpstr>System Changeover</vt:lpstr>
      <vt:lpstr>Post-Implementation Tasks</vt:lpstr>
      <vt:lpstr>Post-Implementation Tasks</vt:lpstr>
      <vt:lpstr>Post-Implementation Tasks</vt:lpstr>
      <vt:lpstr>Chapter Summary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renger</dc:creator>
  <cp:lastModifiedBy>Lorraine Nana Ama Johnson</cp:lastModifiedBy>
  <cp:revision>21</cp:revision>
  <dcterms:created xsi:type="dcterms:W3CDTF">2009-02-03T18:32:10Z</dcterms:created>
  <dcterms:modified xsi:type="dcterms:W3CDTF">2022-02-03T14:02:03Z</dcterms:modified>
</cp:coreProperties>
</file>