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2"/>
  </p:notesMasterIdLst>
  <p:sldIdLst>
    <p:sldId id="256" r:id="rId3"/>
    <p:sldId id="258" r:id="rId4"/>
    <p:sldId id="259" r:id="rId5"/>
    <p:sldId id="275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309" r:id="rId25"/>
    <p:sldId id="281" r:id="rId26"/>
    <p:sldId id="283" r:id="rId27"/>
    <p:sldId id="282" r:id="rId28"/>
    <p:sldId id="284" r:id="rId29"/>
    <p:sldId id="289" r:id="rId30"/>
    <p:sldId id="290" r:id="rId31"/>
    <p:sldId id="291" r:id="rId32"/>
    <p:sldId id="293" r:id="rId33"/>
    <p:sldId id="295" r:id="rId34"/>
    <p:sldId id="296" r:id="rId35"/>
    <p:sldId id="294" r:id="rId36"/>
    <p:sldId id="297" r:id="rId37"/>
    <p:sldId id="298" r:id="rId38"/>
    <p:sldId id="300" r:id="rId39"/>
    <p:sldId id="299" r:id="rId40"/>
    <p:sldId id="31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6968" autoAdjust="0"/>
  </p:normalViewPr>
  <p:slideViewPr>
    <p:cSldViewPr snapToGrid="0">
      <p:cViewPr varScale="1">
        <p:scale>
          <a:sx n="56" d="100"/>
          <a:sy n="56" d="100"/>
        </p:scale>
        <p:origin x="171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00735-DC58-4D48-B615-BD6D738B9C1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BE6C2-4BC7-405D-9179-39437C788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2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3B37CB3-FDBA-4BBC-A7F8-7FF881E185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BA2E6E-0D1D-4B9F-AF8D-089966A3314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72620FFD-C211-43AD-B86D-4F5B9007FB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522FDE1A-D778-46D5-9B12-93D314497F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Project initiation – begins with problems or with opportunities for improvement in a business as the organization adapts to change.</a:t>
            </a:r>
          </a:p>
          <a:p>
            <a:endParaRPr lang="en-US" altLang="en-US"/>
          </a:p>
          <a:p>
            <a:r>
              <a:rPr lang="en-US" altLang="en-US"/>
              <a:t>Determining project feasibility – need to work with decision makers to determine if it is feasible.</a:t>
            </a:r>
          </a:p>
          <a:p>
            <a:endParaRPr lang="en-US" altLang="en-US"/>
          </a:p>
          <a:p>
            <a:r>
              <a:rPr lang="en-US" altLang="en-US"/>
              <a:t>Project scheduling – project activities are scheduled through the use of tools such as Gantt charts and PERT diagrams.</a:t>
            </a:r>
          </a:p>
          <a:p>
            <a:endParaRPr lang="en-US" altLang="en-US"/>
          </a:p>
          <a:p>
            <a:r>
              <a:rPr lang="en-US" altLang="en-US"/>
              <a:t>Planning and managing activities and team members – part of assuring the productivity of systems analysis team members is effectively managing scheduled activities.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72B9C73-5FAC-433B-AA8A-4A0A19B22F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7E7DE2-B99B-4640-B772-EC87878F825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8D544302-5CB6-49BB-B3F5-07F71AA145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CFA36D92-755A-4B1C-9AFE-5CC5D0D439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By understanding process and corporate objectives, an analyst realizes why he or she is building systems and comprehends what the importance of designing efficient and effective systems might be.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94ADD58-74D5-41E7-A9E7-5092B6C453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08E31-B9F3-4A47-8E06-5A6F15D5AA7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E7DF2AEA-FE54-4AAE-A465-A757EF9F80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4427E652-2998-4E9A-A0F5-86BD1C4C2E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project must be feasible in all three ways to merit further development.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16F5B20-2EF7-4B87-8452-E43588053B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3FCA94-8DE0-4E4A-9E76-0CDEAA6E9D6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8B35258A-1C75-4AB8-8449-4B72FDDD68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5EFF7CC1-A571-4A38-B7F7-8800AEB2A0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If short-term costs are not overshadowed by long-term gains or produce no immediate reduction in operating costs, the system is not economically feasible.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8811EBD-89CB-4440-A3F1-FBBF3971D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2F95122-3EB7-4788-B3AF-81C3D76CC1D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5D752312-5CDE-48A8-A91D-FE0CB0C9C1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657A56FF-583F-4FFD-B440-2E080B1FFB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If users are satisfied with current system resistance to implementing a new system will be strong.</a:t>
            </a:r>
          </a:p>
          <a:p>
            <a:endParaRPr lang="en-US" altLang="en-US"/>
          </a:p>
          <a:p>
            <a:r>
              <a:rPr lang="en-US" altLang="en-US"/>
              <a:t>If users are dissatisfied with the current system and have expressed a need for change chances are that the new system will be used.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BE6C2-4BC7-405D-9179-39437C78821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742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F2FD785-10E1-4E36-AC82-11E1F77750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EA0366-4AF7-483B-BB45-7B172780137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A56CFC13-7912-4E63-96BF-C4880E6FD6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767C1880-2368-48DD-99F4-B28435BECC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rule of thumb to estimate person-months:</a:t>
            </a:r>
          </a:p>
          <a:p>
            <a:endParaRPr lang="en-US" altLang="en-US"/>
          </a:p>
          <a:p>
            <a:r>
              <a:rPr lang="en-US" altLang="en-US"/>
              <a:t>Number of person months = 1.4 x (number of lines of code/1,000)</a:t>
            </a:r>
          </a:p>
          <a:p>
            <a:endParaRPr lang="en-US" altLang="en-US"/>
          </a:p>
          <a:p>
            <a:r>
              <a:rPr lang="en-US" altLang="en-US"/>
              <a:t>A rule of thumb to calculate months scheduled:</a:t>
            </a:r>
          </a:p>
          <a:p>
            <a:endParaRPr lang="en-US" altLang="en-US"/>
          </a:p>
          <a:p>
            <a:r>
              <a:rPr lang="en-US" altLang="en-US"/>
              <a:t>Scheduled months = 3 * (person months) </a:t>
            </a:r>
            <a:r>
              <a:rPr lang="en-US" altLang="en-US" baseline="30000"/>
              <a:t>1/3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9063D61-2F1F-44C0-BE06-B845917765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C4773D-2CE6-4683-BAD6-559A9C4B2A4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3AC5090D-89C6-4393-ADDB-5F75E292E6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A32701D8-F752-45BA-AB2D-53EEDEF310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If the project manager carefully thinks about scenarios that would cause potential problems and calculates the expected value of all delays, they would be able to add additional time as a buffer to protect against the entire project failing.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72AF7BA-C031-489A-BD5B-89C23575C3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A810BF-2A52-48B8-B2BB-A903B844936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F7647E39-BBBB-4865-8F3C-261296DAEC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D6288419-8299-46DA-9974-842E640F44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Experience – this could mean code is developed five times faster</a:t>
            </a:r>
          </a:p>
          <a:p>
            <a:endParaRPr lang="en-US" altLang="en-US"/>
          </a:p>
          <a:p>
            <a:r>
              <a:rPr lang="en-US" altLang="en-US"/>
              <a:t>Motivation – select good people at the outset</a:t>
            </a:r>
          </a:p>
          <a:p>
            <a:endParaRPr lang="en-US" altLang="en-US"/>
          </a:p>
          <a:p>
            <a:r>
              <a:rPr lang="en-US" altLang="en-US"/>
              <a:t>Enthusiasm - Not only enthusiasm, but imagination and the ability to communicate with different kinds of people</a:t>
            </a:r>
          </a:p>
          <a:p>
            <a:endParaRPr lang="en-US" altLang="en-US"/>
          </a:p>
          <a:p>
            <a:r>
              <a:rPr lang="en-US" altLang="en-US"/>
              <a:t>Trust – people may have different work styles, but they all need to agree to work together toward a common goal.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E5A27E2-1311-494A-88F5-A7DAF7D3C8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3B22A3-0FB7-4FAC-B33D-31717631796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5E775218-15CD-4C90-9C12-BBA183D46A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6BC9D14-9628-4BA4-AA61-43B4A54FC5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Both problems and opportunities can arise as the organization adapts to and copes with natural, evolutionary change.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CA481BE-BB00-4A33-89DD-10D98AB6F7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B102D7-37DF-4D40-8D80-00F9D017480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40197F07-7538-47CC-AC82-6630C2D000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E1F6FD3-DF6A-4C23-A5B0-2E963A77DE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Issues are the current situation, objectives are the desired situation.</a:t>
            </a:r>
          </a:p>
          <a:p>
            <a:endParaRPr lang="en-US" altLang="en-US"/>
          </a:p>
          <a:p>
            <a:r>
              <a:rPr lang="en-US" altLang="en-US"/>
              <a:t>Requirements may include security, usability, government requirements and so on.</a:t>
            </a:r>
          </a:p>
          <a:p>
            <a:endParaRPr lang="en-US" altLang="en-US"/>
          </a:p>
          <a:p>
            <a:r>
              <a:rPr lang="en-US" altLang="en-US"/>
              <a:t>Constraints might be budget restrictions or time limitations.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D8ABBB9-7630-4E6A-A2BC-0B1705E02E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5DB345-22E3-4E10-9C08-362DA05700B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2899E28E-DFB8-4DCF-94F6-3EFC8606C0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DA88E16-1A96-496F-B7A4-67CEF06C41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Before the problem definition is produced information is gathered from interviews, observations, and document analysis with the users. Major points are then identified as issues. </a:t>
            </a:r>
          </a:p>
          <a:p>
            <a:endParaRPr lang="en-US" altLang="en-US"/>
          </a:p>
          <a:p>
            <a:r>
              <a:rPr lang="en-US" altLang="en-US"/>
              <a:t>Once the issues are identified (current situation), objectives are stated (desired situation). Sometimes this may require follow-up interviews.</a:t>
            </a:r>
          </a:p>
          <a:p>
            <a:endParaRPr lang="en-US" altLang="en-US"/>
          </a:p>
          <a:p>
            <a:r>
              <a:rPr lang="en-US" altLang="en-US"/>
              <a:t>After the objectives are stated the relative importance of the issues or objectives is determined.</a:t>
            </a:r>
          </a:p>
          <a:p>
            <a:endParaRPr lang="en-US" altLang="en-US"/>
          </a:p>
          <a:p>
            <a:r>
              <a:rPr lang="en-US" altLang="en-US"/>
              <a:t>Due to constraints it is generally necessary to order the objectives to determine which are most critical.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049917E-86C2-4A1E-A107-01845388C3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029FE7-A8E8-4232-B79D-A1C8639663B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C54C5799-3A61-4EF7-8212-E3741BCE9E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057207A-8438-41A3-A5C2-ADCD2192D2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Things organizations considered when selecting projects include: project size, cost, purpose, length, risk, scope, economic value</a:t>
            </a:r>
          </a:p>
          <a:p>
            <a:endParaRPr lang="en-US" altLang="en-US" dirty="0"/>
          </a:p>
          <a:p>
            <a:r>
              <a:rPr lang="en-US" altLang="en-US" dirty="0"/>
              <a:t>Backing from management – absolutely nothing can be accomplished without the endorsement of the people who eventually will foot the bill.</a:t>
            </a:r>
          </a:p>
          <a:p>
            <a:endParaRPr lang="en-US" altLang="en-US" dirty="0"/>
          </a:p>
          <a:p>
            <a:r>
              <a:rPr lang="en-US" altLang="en-US" dirty="0"/>
              <a:t>Appropriate timing of project commitment – can a time commitment be made for installation of new systems or improvement to existing ones.</a:t>
            </a:r>
          </a:p>
          <a:p>
            <a:endParaRPr lang="en-US" altLang="en-US" dirty="0"/>
          </a:p>
          <a:p>
            <a:r>
              <a:rPr lang="en-US" altLang="en-US" dirty="0"/>
              <a:t>Possibility of improving attainment of organizational goals – the project should put the organization on target, not deter it from its goals.</a:t>
            </a:r>
          </a:p>
          <a:p>
            <a:endParaRPr lang="en-US" altLang="en-US" dirty="0"/>
          </a:p>
          <a:p>
            <a:r>
              <a:rPr lang="en-US" altLang="en-US" dirty="0"/>
              <a:t>Practical in terms of resources for the system analyst and organization – is there expertise and resources to carry out the project.</a:t>
            </a:r>
          </a:p>
          <a:p>
            <a:endParaRPr lang="en-US" altLang="en-US" dirty="0"/>
          </a:p>
          <a:p>
            <a:r>
              <a:rPr lang="en-US" altLang="en-US" dirty="0"/>
              <a:t>Worthwhile project compared with other ways the organization could invest resources – when a business commits to one project it is committing resources that are unavailable for other projects.</a:t>
            </a:r>
          </a:p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1C74FE7-C03C-414C-8832-294AC2777B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8FDB14-AF93-440C-8CD8-04EE99FC605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2B72E872-D772-49E3-B732-C085FD508B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74AB55A2-6C59-4F6E-9DA1-8E25696B6A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feasibility study must be highly time compressed, encompassing several activities in a short span of time.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AD1E4B7-68E0-45A6-99C6-1DA7575FA8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395C4D-FAB5-4F04-B56E-C9FEC59065B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71005872-4D18-4CCC-8F60-E615E0D14B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82FB9B24-5075-4FB3-AAE7-477475B2D1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Improvements to systems can be defined as changes that will result in incremental but worthwhile benefits.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DCC7E0B-182A-4D2A-9608-966D1D4A94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3A3301-08C0-42E9-82FF-DA8600B6A9E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DE8565F2-6232-4FD9-B880-5566895A5E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03DF38A-2F44-4ACC-9A11-0F3A9BC2C3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FIG’s can be used for both process and corporate objectives analysis.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2B7EFEF-D905-4B0B-96A9-5501BB783F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49F9DC-233C-4E4F-B72E-F14230831C2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9CFB9E03-14C8-4BD7-AD0F-49FCFDD69D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894DBFB6-A250-4D9E-808A-2C3DC4546C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Current or proposed systems are listed on the left.</a:t>
            </a:r>
          </a:p>
          <a:p>
            <a:endParaRPr lang="en-US" altLang="en-US"/>
          </a:p>
          <a:p>
            <a:r>
              <a:rPr lang="en-US" altLang="en-US"/>
              <a:t>Objectives are listed on the top.</a:t>
            </a:r>
          </a:p>
          <a:p>
            <a:endParaRPr lang="en-US" altLang="en-US"/>
          </a:p>
          <a:p>
            <a:r>
              <a:rPr lang="en-US" altLang="en-US"/>
              <a:t>Red arrows indicate a positive impact.</a:t>
            </a:r>
          </a:p>
          <a:p>
            <a:endParaRPr lang="en-US" altLang="en-US"/>
          </a:p>
          <a:p>
            <a:r>
              <a:rPr lang="en-US" altLang="en-US"/>
              <a:t>Green arrows indicate implementation.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F17B3-D706-45D1-8DAE-64B65ECCF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D3DA1-6C37-46F1-BC78-40C44B753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58971-A52D-4488-9C8F-59B1CA0EE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8EE7-D8B1-4FB1-BD08-6C244A95220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E4F83-92E3-48AC-A40A-DAEA243C0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5F8C2-45F7-444C-B3EC-5E8120CC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CFAC2-DA42-4A66-A2B4-9676886E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38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EF51-DA74-4F55-833C-F9DE9DB8C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D5452-C4F8-4362-921E-65CB2911B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374BE-E2E6-4594-A895-B2CCD8DAB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8EE7-D8B1-4FB1-BD08-6C244A95220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51203-6C34-4370-8081-38CBAC31E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5CD42-8190-4134-BD98-39A197D36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CFAC2-DA42-4A66-A2B4-9676886E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1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EDED7B-83B6-457D-A042-4795A525C1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DDE56-CF7A-48C3-A9E4-615844CAF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E5BEE-C722-480E-BF15-AF45D7E9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8EE7-D8B1-4FB1-BD08-6C244A95220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21FEB-E67D-4256-B3C2-1B30E9963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6FBA8-A4E2-4650-9411-5FF268F01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CFAC2-DA42-4A66-A2B4-9676886E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58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23CFB5F8-0E7C-44CE-8C1F-2018ED901BB8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228601"/>
            <a:ext cx="8737600" cy="1470025"/>
          </a:xfrm>
        </p:spPr>
        <p:txBody>
          <a:bodyPr anchor="ctr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8B596FD7-0916-4807-85A8-C60ACDDBD97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0" y="4495800"/>
            <a:ext cx="88392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88068" name="Text Box 4">
            <a:extLst>
              <a:ext uri="{FF2B5EF4-FFF2-40B4-BE49-F238E27FC236}">
                <a16:creationId xmlns:a16="http://schemas.microsoft.com/office/drawing/2014/main" id="{96957C21-3D65-4C18-9D9D-A4642527B47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92800" y="2514601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altLang="en-US" sz="1800" b="1" i="1" u="sng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8070" name="Text Box 6">
            <a:extLst>
              <a:ext uri="{FF2B5EF4-FFF2-40B4-BE49-F238E27FC236}">
                <a16:creationId xmlns:a16="http://schemas.microsoft.com/office/drawing/2014/main" id="{EB42F9C7-8BAC-435F-8F2B-CF9371FEBAB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057308" y="6172201"/>
            <a:ext cx="186301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en-US" sz="1000">
                <a:cs typeface="Arial" panose="020B0604020202020204" pitchFamily="34" charset="0"/>
              </a:rPr>
              <a:t>© 2008 Pearson Prentice Hall</a:t>
            </a:r>
          </a:p>
        </p:txBody>
      </p:sp>
    </p:spTree>
    <p:extLst>
      <p:ext uri="{BB962C8B-B14F-4D97-AF65-F5344CB8AC3E}">
        <p14:creationId xmlns:p14="http://schemas.microsoft.com/office/powerpoint/2010/main" val="8300214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4E948-7BAC-4907-B6F3-212DF3B1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42C30-506A-4CC9-97B5-9F950C4C6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7D969-6E72-428B-8FB5-5DC643FA8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9E780-8A2E-423A-95E3-EB6E409E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9375C-154A-438D-A668-3BCDCD8CF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634E8322-7870-43F8-A94F-F04B94752B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6458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D7F6D-87C2-4E88-AFED-AA495F666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2BFD6-3114-40BF-B8AD-E015F9095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6B490-A7B9-4217-B418-AFE538E9D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EF787-5C63-4CE8-8D4A-EC0D81523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87D22-F808-42AD-B8EA-3A1BA161A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95C758DC-1272-456D-AE12-64D08624A5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5535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F502-67E9-4FFE-A865-95ED89556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8732F-AB0F-412D-94E2-47796C791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3DEE1-E06D-4A65-BFD6-0FE13BEBA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A0DB6-F098-4821-8139-1F721E194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EADD4-D82E-411A-8F7D-AB327808B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777F6-8733-4CAE-AEEF-36B3BE366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670D1748-B941-4C46-8346-DD87D09304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9493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7344-70DC-4E29-B05A-C9216C42A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1EBC7-6336-4073-8AED-B60F3E82D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2D04E-A0F8-4FCC-BBBA-AF8ADE857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09AE30-AC60-4342-9E2C-CC90FC230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63FCE7-3F62-421D-8DAF-C71A31A10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C5E534-81EA-4BF8-A52B-5FC77D7BE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B9C6B0-56CF-44F1-825E-C89BEEDB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74472C-E7A3-4257-A4C1-A6DAF5F75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47BDF7B5-7CAE-45E2-950B-D742AA4831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7673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1E0F6-1FC8-4928-AE1C-938377803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9CC399-D9FD-484B-866A-FF7CCE7AB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E22E6-C255-4192-B7C6-835243986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0246D-A50B-47EA-AA1D-4C6ADF4BD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B233F3A2-11BB-44DE-80BB-32824D6A69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30708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4D2A1D-C1B0-4FBD-BF8C-99AE9603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752546-A35B-43E1-847B-6CDE2C3A1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937DC-F262-4EBE-B515-50B493585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5278AF61-DD28-4B07-A39F-CC73835452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65835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7E731-911F-47BD-BBAA-C48B2F7C9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B2811-D7CD-461C-997B-A0AE4268B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E90E10-7534-48E2-A894-132D8032B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EDA9B-469E-4EC5-99C2-D331B0C5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54D77-50F5-4065-A6C7-22FA907A2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7CF57-3B6A-48C5-9738-7EF69107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66D3DDEF-CD0E-4740-B345-AF9EF9BC76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229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A4249-E763-4739-98EE-EF419CE5D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8344B-19C8-4510-8956-C6ED39B68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D74F5-0CCF-4DB2-97FE-082CD2319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8EE7-D8B1-4FB1-BD08-6C244A95220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F50B0-452D-43D0-A7E5-B2CEB1497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CE157-C2A5-46C4-A91A-56DA5A4E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CFAC2-DA42-4A66-A2B4-9676886E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786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4EB77-14B8-4BB8-B801-AB427852F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C1CC72-1E48-405B-A821-F0B02C7A6F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5FBB0-5630-42D1-8720-CF535B861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B54AF-0924-4E0B-9033-9C5C36A9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04ED3-D839-4489-889C-482623574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10EE4-110D-4AEE-A74C-8D16E1075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9DBA3E06-D898-472B-870D-399A1AA92B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97897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DAB4-50BF-46B0-83CE-484D4AD40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F6114-387D-43F6-86E3-4AB109A62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401E7-813F-4D65-841A-A41ACB963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997B2-DB48-4659-A9FA-10FFE3649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7CC51-7C73-49CD-A365-7D00B672B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755128D8-7C74-4BD1-8EAC-4A0A88B73F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90666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B4688D-E602-4688-95CD-1366C080A0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85818" y="381001"/>
            <a:ext cx="2654300" cy="57515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E06303-7008-46F1-8AD8-5E4389E62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20801" y="381001"/>
            <a:ext cx="7761817" cy="57515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9E5C6-7BEF-4F1C-B9D4-E7568A5FE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81F8D-DEF9-41D8-9D43-F7E409C9F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BD277-402C-4F4F-B60E-E45887E06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4E6E48BD-2203-43B7-997B-B6457DCEEE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418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0408B-D847-4205-A917-058A3BA24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611B1-F063-44C2-9BED-87F245907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BDAE1-F385-4051-BAB7-725EBE66D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8EE7-D8B1-4FB1-BD08-6C244A95220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6A4BC-DD40-4919-AD38-16551EE69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94CD8-1EEA-4FE5-9BD4-5D7419701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CFAC2-DA42-4A66-A2B4-9676886E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2DDFA-8ECB-47DE-BBBC-6E66F7F3D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5EEF6-8D6D-428E-AE1A-627452823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99F5C-5920-4CFF-BF53-AA52A09A1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470FD-1402-42AD-9162-B7AAE72E3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8EE7-D8B1-4FB1-BD08-6C244A95220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58553-6D44-4F34-9D71-BAAD43CC4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865D9-547D-4F94-8D45-63AA86B5A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CFAC2-DA42-4A66-A2B4-9676886E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4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89FF-B480-44B7-B23D-14739A57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CBE24-1355-4BBD-B9C9-A83F3A821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4E7EF-7BB9-4599-9985-9F95001B5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662C4-709B-425B-88C6-029F4F2B7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B548F7-6E41-4535-AD5E-B35BAADA7C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379934-4B7E-4428-91F3-53B839E7B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8EE7-D8B1-4FB1-BD08-6C244A95220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9C3FB-6B25-4AA3-9AD9-F0B4EBA4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028BE3-C6C5-4764-8160-58203F5BF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CFAC2-DA42-4A66-A2B4-9676886E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85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D52DC-4FD2-42CF-A805-DA559CE96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80A22B-C1C9-4745-ABDC-8F6CFA28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8EE7-D8B1-4FB1-BD08-6C244A95220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D5DB60-5FCB-4416-86C6-EE2324F6F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C63F7-6F68-423E-85C5-CBF2D794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CFAC2-DA42-4A66-A2B4-9676886E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95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B650C7-7022-487D-B0BC-BC3DB612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8EE7-D8B1-4FB1-BD08-6C244A95220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F54B81-45A0-401D-8A08-8D015B99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CA645-64BE-48B6-9205-104CB798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CFAC2-DA42-4A66-A2B4-9676886E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1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48C76-FC26-492C-AACB-D03239108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E3E39-EBF5-4B35-8C4B-E1659FDAB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AF5C4-D251-4C2B-B1A5-505DC3890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CE6F5-29B5-4B15-8241-89B0E52B7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8EE7-D8B1-4FB1-BD08-6C244A95220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86F65-B16D-435D-A9FD-6F481AAC9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A22D5-E44F-4773-8C43-E3B87C967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CFAC2-DA42-4A66-A2B4-9676886E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3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8A816-AC7C-4998-B1B0-5BE221425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F1C902-CBF1-4010-BC4A-FF2A75545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BC4D1-51E8-4032-9048-A522C342F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AD83A-05CC-409A-8335-DAAD257F4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8EE7-D8B1-4FB1-BD08-6C244A95220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4AD97-8FA3-49D1-B156-F1F9B442A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2B02F-5DAD-4CD4-A18C-DB3FA55F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CFAC2-DA42-4A66-A2B4-9676886E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2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CDD94B-B88B-4A08-B86B-AB3D9F793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761A4-2942-4959-A3E4-44BA3DB25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00AE7-376A-4066-9442-7987EEEF67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08EE7-D8B1-4FB1-BD08-6C244A95220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17C1E-1135-4FB2-BDE0-21ED58167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B1F0E-1BAF-47E1-BCBB-70AE27EFE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CFAC2-DA42-4A66-A2B4-9676886E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63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FF43BFE0-C280-4F87-B08A-A26BA4F1F632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F396D8F5-F062-4D85-9BEE-153A10F104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20801" y="381000"/>
            <a:ext cx="105029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7044" name="Rectangle 4">
            <a:extLst>
              <a:ext uri="{FF2B5EF4-FFF2-40B4-BE49-F238E27FC236}">
                <a16:creationId xmlns:a16="http://schemas.microsoft.com/office/drawing/2014/main" id="{CB4BBF67-EDDA-45A6-8C9A-93D9999ED3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7045" name="Rectangle 5">
            <a:extLst>
              <a:ext uri="{FF2B5EF4-FFF2-40B4-BE49-F238E27FC236}">
                <a16:creationId xmlns:a16="http://schemas.microsoft.com/office/drawing/2014/main" id="{02E9B70D-5C45-4492-BF65-3DEC2EF92CA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19200" y="64008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87046" name="Rectangle 6">
            <a:extLst>
              <a:ext uri="{FF2B5EF4-FFF2-40B4-BE49-F238E27FC236}">
                <a16:creationId xmlns:a16="http://schemas.microsoft.com/office/drawing/2014/main" id="{CBDB95F9-7962-44A7-AE49-49EC4F757D2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3246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87047" name="Rectangle 7">
            <a:extLst>
              <a:ext uri="{FF2B5EF4-FFF2-40B4-BE49-F238E27FC236}">
                <a16:creationId xmlns:a16="http://schemas.microsoft.com/office/drawing/2014/main" id="{B848D8B8-CD77-488A-85C2-FD17DEB5138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r>
              <a:rPr lang="en-US" altLang="en-US"/>
              <a:t>3-</a:t>
            </a:r>
            <a:fld id="{0AF4EEDB-AA2E-4532-81AE-D8BCF3B35F7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87048" name="Picture 8">
            <a:extLst>
              <a:ext uri="{FF2B5EF4-FFF2-40B4-BE49-F238E27FC236}">
                <a16:creationId xmlns:a16="http://schemas.microsoft.com/office/drawing/2014/main" id="{49B6C1D7-2096-485A-BF5C-6777BFD25C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0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049" name="Text Box 9">
            <a:extLst>
              <a:ext uri="{FF2B5EF4-FFF2-40B4-BE49-F238E27FC236}">
                <a16:creationId xmlns:a16="http://schemas.microsoft.com/office/drawing/2014/main" id="{78C3DC69-F276-4922-83C2-6457BB3B5EB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22108" y="6613526"/>
            <a:ext cx="186301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en-US" sz="1000">
                <a:cs typeface="Arial" panose="020B0604020202020204" pitchFamily="34" charset="0"/>
              </a:rPr>
              <a:t>© 2008 Pearson Prentice Hall</a:t>
            </a:r>
          </a:p>
        </p:txBody>
      </p:sp>
    </p:spTree>
    <p:extLst>
      <p:ext uri="{BB962C8B-B14F-4D97-AF65-F5344CB8AC3E}">
        <p14:creationId xmlns:p14="http://schemas.microsoft.com/office/powerpoint/2010/main" val="720371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rgbClr val="DF1738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E21738"/>
        </a:buClr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98877D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F3DAB0"/>
        </a:buClr>
        <a:buFont typeface="Wingdings" panose="05000000000000000000" pitchFamily="2" charset="2"/>
        <a:buChar char="©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F3DAB0"/>
        </a:buClr>
        <a:buFont typeface="Wingdings" panose="05000000000000000000" pitchFamily="2" charset="2"/>
        <a:buChar char="©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EAB53-A38D-4C85-A501-5133ADF60D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Project Initiation, 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Project Management &amp; Requirements Determination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1CFB38-D86F-4260-AF9C-6FF4872409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68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1D6CAAE-DBB2-4568-B282-0B72963BB7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Determining Feasibility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6296C51-7337-474F-9D89-D06C1201C2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Defining objectives</a:t>
            </a:r>
          </a:p>
          <a:p>
            <a:r>
              <a:rPr lang="en-US" altLang="en-US"/>
              <a:t>Determining resources</a:t>
            </a:r>
          </a:p>
          <a:p>
            <a:pPr lvl="1"/>
            <a:r>
              <a:rPr lang="en-US" altLang="en-US"/>
              <a:t>Operationally</a:t>
            </a:r>
          </a:p>
          <a:p>
            <a:pPr lvl="1"/>
            <a:r>
              <a:rPr lang="en-US" altLang="en-US"/>
              <a:t>Technically</a:t>
            </a:r>
          </a:p>
          <a:p>
            <a:pPr lvl="1"/>
            <a:r>
              <a:rPr lang="en-US" altLang="en-US"/>
              <a:t>Economically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790D3-DED9-4342-9FBB-79CCA6234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/>
              </a:rPr>
              <a:t>3-</a:t>
            </a:r>
            <a:fld id="{254DEDE4-1DD2-4755-B2F3-75DE530AF28E}" type="slidenum">
              <a:rPr lang="en-US" altLang="en-US">
                <a:solidFill>
                  <a:srgbClr val="000000"/>
                </a:solidFill>
                <a:latin typeface="Tahoma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C58BAA15-11E0-4FA5-875A-A96E437799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 Defining Objectives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35B7B76-A8A2-47EE-85D3-9E3C161B68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43200" y="19050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/>
              <a:t>    Many possible objectives exist including:</a:t>
            </a:r>
          </a:p>
          <a:p>
            <a:pPr lvl="1"/>
            <a:r>
              <a:rPr lang="en-US" altLang="en-US" sz="2400"/>
              <a:t>Speeding up a process</a:t>
            </a:r>
          </a:p>
          <a:p>
            <a:pPr lvl="1"/>
            <a:r>
              <a:rPr lang="en-US" altLang="en-US" sz="2400"/>
              <a:t>Streamlining a process</a:t>
            </a:r>
          </a:p>
          <a:p>
            <a:pPr lvl="1"/>
            <a:r>
              <a:rPr lang="en-US" altLang="en-US" sz="2400"/>
              <a:t>Combining processes</a:t>
            </a:r>
          </a:p>
          <a:p>
            <a:pPr lvl="1"/>
            <a:r>
              <a:rPr lang="en-US" altLang="en-US" sz="2400"/>
              <a:t>Reducing errors in input</a:t>
            </a:r>
          </a:p>
          <a:p>
            <a:pPr lvl="1"/>
            <a:r>
              <a:rPr lang="en-US" altLang="en-US" sz="2400"/>
              <a:t>Reducing redundant storage</a:t>
            </a:r>
          </a:p>
          <a:p>
            <a:pPr lvl="1"/>
            <a:r>
              <a:rPr lang="en-US" altLang="en-US" sz="2400"/>
              <a:t>Reducing redundant output</a:t>
            </a:r>
          </a:p>
          <a:p>
            <a:pPr lvl="1"/>
            <a:r>
              <a:rPr lang="en-US" altLang="en-US" sz="2400"/>
              <a:t>Improving system and subsystem integration </a:t>
            </a:r>
            <a:br>
              <a:rPr lang="en-US" altLang="en-US" sz="2400"/>
            </a:br>
            <a:endParaRPr lang="en-US" altLang="en-US" sz="2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076A9-2F40-4636-9DE6-C4A58E09F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/>
              </a:rPr>
              <a:t>3-</a:t>
            </a:r>
            <a:fld id="{3DCC8A10-5660-47D7-AC36-0B147B7A115C}" type="slidenum">
              <a:rPr lang="en-US" altLang="en-US">
                <a:solidFill>
                  <a:srgbClr val="000000"/>
                </a:solidFill>
                <a:latin typeface="Tahoma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D1ED2E76-809A-4CA3-BB1F-5FD41C0543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  (SAD) Feasibility Impact Grid (FIG)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82C3F10C-7B31-4AFE-AA41-0FDFB2BEAE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feasibility impact grid (FIG) is used to assess the impact of any improvements to the existing system</a:t>
            </a:r>
          </a:p>
          <a:p>
            <a:r>
              <a:rPr lang="en-US" altLang="en-US"/>
              <a:t>It can increase awareness of the impacts made on the achievement of corporate objectives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57F6E-D38C-4779-9D77-46089952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/>
              </a:rPr>
              <a:t>3-</a:t>
            </a:r>
            <a:fld id="{5A139228-0C9A-4F9F-9C74-847C47188983}" type="slidenum">
              <a:rPr lang="en-US" altLang="en-US">
                <a:solidFill>
                  <a:srgbClr val="000000"/>
                </a:solidFill>
                <a:latin typeface="Tahoma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9370F34-E320-4F00-9475-D00465109E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/>
              <a:t>Figure 3.3</a:t>
            </a:r>
            <a:r>
              <a:rPr lang="en-US" altLang="en-US" sz="2800"/>
              <a:t> An analyst can use a feasibility impact grid to show how each system component affects process objectives</a:t>
            </a:r>
          </a:p>
        </p:txBody>
      </p:sp>
      <p:pic>
        <p:nvPicPr>
          <p:cNvPr id="29703" name="Picture 7">
            <a:extLst>
              <a:ext uri="{FF2B5EF4-FFF2-40B4-BE49-F238E27FC236}">
                <a16:creationId xmlns:a16="http://schemas.microsoft.com/office/drawing/2014/main" id="{004891BC-0B98-43B6-9058-588F1FD8A6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0"/>
            <a:ext cx="9144000" cy="6858000"/>
          </a:xfrm>
          <a:noFill/>
          <a:ln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43BE4-19E7-4D33-9B0D-04C8295C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/>
              </a:rPr>
              <a:t>3-</a:t>
            </a:r>
            <a:fld id="{716EEAB9-1F78-44A2-8A97-A96F5FBB5308}" type="slidenum">
              <a:rPr lang="en-US" altLang="en-US">
                <a:solidFill>
                  <a:srgbClr val="000000"/>
                </a:solidFill>
                <a:latin typeface="Tahoma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2ADFFDFE-048B-449E-978F-269B1C9F8C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/>
              <a:t>Figure 3.4</a:t>
            </a:r>
            <a:r>
              <a:rPr lang="en-US" altLang="en-US" sz="2800"/>
              <a:t> An analyst can use a feasibility impact grid to show how each system component affects corporate objectives</a:t>
            </a:r>
          </a:p>
        </p:txBody>
      </p:sp>
      <p:pic>
        <p:nvPicPr>
          <p:cNvPr id="33799" name="Picture 7">
            <a:extLst>
              <a:ext uri="{FF2B5EF4-FFF2-40B4-BE49-F238E27FC236}">
                <a16:creationId xmlns:a16="http://schemas.microsoft.com/office/drawing/2014/main" id="{A4FF333D-3C0A-489D-B855-CC00CE3F30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95800" y="2057400"/>
            <a:ext cx="3187700" cy="4114800"/>
          </a:xfrm>
          <a:noFill/>
          <a:ln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2A1B7-B21A-4EF9-99F4-A9451E23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/>
              </a:rPr>
              <a:t>3-</a:t>
            </a:r>
            <a:fld id="{43B05D11-AFCC-4765-8912-F9D55E6C7520}" type="slidenum">
              <a:rPr lang="en-US" altLang="en-US">
                <a:solidFill>
                  <a:srgbClr val="000000"/>
                </a:solidFill>
                <a:latin typeface="Tahoma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0C7FA5AA-95A1-4AEF-8F62-0A6F59E196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/>
              <a:t>Figure 3.5</a:t>
            </a:r>
            <a:r>
              <a:rPr lang="en-US" altLang="en-US" sz="2800"/>
              <a:t> The three key elements of feasibility include technical, economic, and operational feasibility</a:t>
            </a:r>
          </a:p>
        </p:txBody>
      </p:sp>
      <p:pic>
        <p:nvPicPr>
          <p:cNvPr id="35847" name="Picture 7">
            <a:extLst>
              <a:ext uri="{FF2B5EF4-FFF2-40B4-BE49-F238E27FC236}">
                <a16:creationId xmlns:a16="http://schemas.microsoft.com/office/drawing/2014/main" id="{1C5884BE-F54A-48A3-BE88-39B42E8C9F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011" y="1825625"/>
            <a:ext cx="5931978" cy="4351338"/>
          </a:xfrm>
          <a:noFill/>
          <a:ln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98C99-DFBE-4C1F-BE31-BADA93976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/>
              </a:rPr>
              <a:t>3-</a:t>
            </a:r>
            <a:fld id="{7A3F3FAB-3AE6-4A4D-8BCE-E218159DE5E6}" type="slidenum">
              <a:rPr lang="en-US" altLang="en-US">
                <a:solidFill>
                  <a:srgbClr val="000000"/>
                </a:solidFill>
                <a:latin typeface="Tahoma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84C3BB0A-5605-4115-B9AE-B5822099FE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Economic Feasibility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E16750E2-41F2-4397-B796-F1B0A36B52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Economic feasibility determines whether value of the investment exceeds the time and cost</a:t>
            </a:r>
          </a:p>
          <a:p>
            <a:r>
              <a:rPr lang="en-US" altLang="en-US" sz="2800"/>
              <a:t>Includes: </a:t>
            </a:r>
          </a:p>
          <a:p>
            <a:pPr lvl="1"/>
            <a:r>
              <a:rPr lang="en-US" altLang="en-US" sz="2400"/>
              <a:t>Analyst and analyst team time</a:t>
            </a:r>
          </a:p>
          <a:p>
            <a:pPr lvl="1"/>
            <a:r>
              <a:rPr lang="en-US" altLang="en-US" sz="2400"/>
              <a:t>Business employee time</a:t>
            </a:r>
          </a:p>
          <a:p>
            <a:pPr lvl="1"/>
            <a:r>
              <a:rPr lang="en-US" altLang="en-US" sz="2400"/>
              <a:t>Hardware</a:t>
            </a:r>
          </a:p>
          <a:p>
            <a:pPr lvl="1"/>
            <a:r>
              <a:rPr lang="en-US" altLang="en-US" sz="2400"/>
              <a:t>Software</a:t>
            </a:r>
          </a:p>
          <a:p>
            <a:pPr lvl="1"/>
            <a:r>
              <a:rPr lang="en-US" altLang="en-US" sz="2400"/>
              <a:t>Software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D51DA-82F3-4570-9949-D3BD914D3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/>
              </a:rPr>
              <a:t>3-</a:t>
            </a:r>
            <a:fld id="{79EF7EDF-04A4-4E01-88F8-60139E54E377}" type="slidenum">
              <a:rPr lang="en-US" altLang="en-US">
                <a:solidFill>
                  <a:srgbClr val="000000"/>
                </a:solidFill>
                <a:latin typeface="Tahoma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8425EF8C-829A-4D71-A77C-74A81BB235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Operational Feasibility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18286539-A186-4368-8C3A-DC3F46D327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Operational feasibility determines if the human resources are available to operate the system once it has been installed</a:t>
            </a:r>
          </a:p>
          <a:p>
            <a:r>
              <a:rPr lang="en-US" altLang="en-US"/>
              <a:t>Users that do not want a new system may prevent it from becoming operationally feasible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B340D-0FF3-4333-B8F2-58529197D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/>
              </a:rPr>
              <a:t>3-</a:t>
            </a:r>
            <a:fld id="{7CA01079-C492-46D9-84C1-361390F2A295}" type="slidenum">
              <a:rPr lang="en-US" altLang="en-US">
                <a:solidFill>
                  <a:srgbClr val="000000"/>
                </a:solidFill>
                <a:latin typeface="Tahoma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667E1409-BB4C-477E-81AA-049B885EB5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  Activity Planning And Control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69E16D0F-ECE8-4D2E-8170-94BE9F7BDD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Planning includes:</a:t>
            </a:r>
          </a:p>
          <a:p>
            <a:pPr lvl="1"/>
            <a:r>
              <a:rPr lang="en-US" altLang="en-US" sz="2400"/>
              <a:t>Selecting a systems analysis </a:t>
            </a:r>
            <a:r>
              <a:rPr lang="en-US" altLang="en-US" sz="2400" u="sng"/>
              <a:t>team</a:t>
            </a:r>
          </a:p>
          <a:p>
            <a:pPr lvl="1"/>
            <a:r>
              <a:rPr lang="en-US" altLang="en-US" sz="2400"/>
              <a:t>Estimating </a:t>
            </a:r>
            <a:r>
              <a:rPr lang="en-US" altLang="en-US" sz="2400" u="sng"/>
              <a:t>time</a:t>
            </a:r>
            <a:r>
              <a:rPr lang="en-US" altLang="en-US" sz="2400"/>
              <a:t> required to complete each task</a:t>
            </a:r>
          </a:p>
          <a:p>
            <a:pPr lvl="1"/>
            <a:r>
              <a:rPr lang="en-US" altLang="en-US" sz="2400" u="sng"/>
              <a:t>Scheduling</a:t>
            </a:r>
            <a:r>
              <a:rPr lang="en-US" altLang="en-US" sz="2400"/>
              <a:t> the project</a:t>
            </a:r>
          </a:p>
          <a:p>
            <a:r>
              <a:rPr lang="en-US" altLang="en-US" sz="2800"/>
              <a:t>Control includes:</a:t>
            </a:r>
          </a:p>
          <a:p>
            <a:pPr lvl="1"/>
            <a:r>
              <a:rPr lang="en-US" altLang="en-US" sz="2400"/>
              <a:t>Comparing the </a:t>
            </a:r>
            <a:r>
              <a:rPr lang="en-US" altLang="en-US" sz="2400" u="sng"/>
              <a:t>plan</a:t>
            </a:r>
            <a:r>
              <a:rPr lang="en-US" altLang="en-US" sz="2400"/>
              <a:t> for the project with its </a:t>
            </a:r>
            <a:r>
              <a:rPr lang="en-US" altLang="en-US" sz="2400" u="sng"/>
              <a:t>actual</a:t>
            </a:r>
            <a:r>
              <a:rPr lang="en-US" altLang="en-US" sz="2400"/>
              <a:t> evolution</a:t>
            </a:r>
          </a:p>
          <a:p>
            <a:pPr lvl="1"/>
            <a:r>
              <a:rPr lang="en-US" altLang="en-US" sz="2400"/>
              <a:t>Taking appropriate action to </a:t>
            </a:r>
            <a:r>
              <a:rPr lang="en-US" altLang="en-US" sz="2400" u="sng"/>
              <a:t>expedite</a:t>
            </a:r>
            <a:r>
              <a:rPr lang="en-US" altLang="en-US" sz="2400"/>
              <a:t> or </a:t>
            </a:r>
            <a:r>
              <a:rPr lang="en-US" altLang="en-US" sz="2400" u="sng"/>
              <a:t>reschedule</a:t>
            </a:r>
            <a:r>
              <a:rPr lang="en-US" altLang="en-US" sz="2400"/>
              <a:t> activities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5D1CE-05FD-4985-9833-E838C70D9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/>
              </a:rPr>
              <a:t>3-</a:t>
            </a:r>
            <a:fld id="{88265765-8ACB-4D8B-BD5D-6789F9E8150D}" type="slidenum">
              <a:rPr lang="en-US" altLang="en-US">
                <a:solidFill>
                  <a:srgbClr val="000000"/>
                </a:solidFill>
                <a:latin typeface="Tahoma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7407D143-CFA8-4259-BB8D-FD9AE82290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Estimating Time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312145B8-0B95-4077-A06F-2E5924A925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Project is broken down into </a:t>
            </a:r>
            <a:r>
              <a:rPr lang="en-US" altLang="en-US" sz="2800" u="sng"/>
              <a:t>phases</a:t>
            </a:r>
          </a:p>
          <a:p>
            <a:r>
              <a:rPr lang="en-US" altLang="en-US" sz="2800"/>
              <a:t>Further project is broken down into </a:t>
            </a:r>
            <a:r>
              <a:rPr lang="en-US" altLang="en-US" sz="2800" u="sng"/>
              <a:t>tasks</a:t>
            </a:r>
            <a:r>
              <a:rPr lang="en-US" altLang="en-US" sz="2800"/>
              <a:t> or </a:t>
            </a:r>
            <a:r>
              <a:rPr lang="en-US" altLang="en-US" sz="2800" u="sng"/>
              <a:t>activities</a:t>
            </a:r>
          </a:p>
          <a:p>
            <a:r>
              <a:rPr lang="en-US" altLang="en-US" sz="2800"/>
              <a:t>Finally project is broken down into </a:t>
            </a:r>
            <a:r>
              <a:rPr lang="en-US" altLang="en-US" sz="2800" u="sng"/>
              <a:t>steps</a:t>
            </a:r>
            <a:r>
              <a:rPr lang="en-US" altLang="en-US" sz="2800"/>
              <a:t> or even smaller units</a:t>
            </a:r>
          </a:p>
          <a:p>
            <a:r>
              <a:rPr lang="en-US" altLang="en-US" sz="2800" u="sng"/>
              <a:t>Time is estimated</a:t>
            </a:r>
            <a:r>
              <a:rPr lang="en-US" altLang="en-US" sz="2800"/>
              <a:t> for each task or activity</a:t>
            </a:r>
          </a:p>
          <a:p>
            <a:r>
              <a:rPr lang="en-US" altLang="en-US" sz="2800"/>
              <a:t>Most likely, pessimistic, and optimistic estimates for time may be used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8C22F-8F1A-4773-B5C9-CD749FA53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/>
              </a:rPr>
              <a:t>3-</a:t>
            </a:r>
            <a:fld id="{77A4C976-0145-4462-BBE8-3B95480985D9}" type="slidenum">
              <a:rPr lang="en-US" altLang="en-US">
                <a:solidFill>
                  <a:srgbClr val="000000"/>
                </a:solidFill>
                <a:latin typeface="Tahoma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0234AD7-3854-4A5D-8B02-F04399671E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Learning Objectives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A14BFE7-BFF0-4DBE-A4A1-C370DAA956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Understand how projects are initiated and selected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Define a business problem and determine the feasibility of a proposed project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Plan a project by identifying activities and scheduling them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Manage team members and analysis and design activities so the project objectives are met while the project remains on schedule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FBD92-F042-416A-82F2-8B86D3CF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/>
              </a:rPr>
              <a:t>3-</a:t>
            </a:r>
            <a:fld id="{E7C3494D-D0FD-4E01-ACC3-02D51B6EAE82}" type="slidenum">
              <a:rPr lang="en-US" altLang="en-US">
                <a:solidFill>
                  <a:srgbClr val="000000"/>
                </a:solidFill>
                <a:latin typeface="Tahoma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2E28445C-575E-404C-BD0C-1557A6DEDD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/>
              <a:t>Figure 3.6</a:t>
            </a:r>
            <a:r>
              <a:rPr lang="en-US" altLang="en-US" sz="3200"/>
              <a:t> Beginning to plan a project by breaking it into three major activities</a:t>
            </a:r>
          </a:p>
        </p:txBody>
      </p:sp>
      <p:pic>
        <p:nvPicPr>
          <p:cNvPr id="48134" name="Picture 6">
            <a:extLst>
              <a:ext uri="{FF2B5EF4-FFF2-40B4-BE49-F238E27FC236}">
                <a16:creationId xmlns:a16="http://schemas.microsoft.com/office/drawing/2014/main" id="{B34355DE-E336-44FA-B7DF-0C02A977F8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200" y="1825625"/>
            <a:ext cx="9739600" cy="4351338"/>
          </a:xfrm>
          <a:noFill/>
          <a:ln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6BF8A-1670-48E7-BA92-BF06E1CA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/>
              </a:rPr>
              <a:t>3-</a:t>
            </a:r>
            <a:fld id="{814BCA0A-8343-403E-8DA0-996C37092163}" type="slidenum">
              <a:rPr lang="en-US" altLang="en-US">
                <a:solidFill>
                  <a:srgbClr val="000000"/>
                </a:solidFill>
                <a:latin typeface="Tahoma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5D5C0898-72E2-46E3-AFD2-77477AF790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b="1"/>
              <a:t>Figure 3.7</a:t>
            </a:r>
            <a:r>
              <a:rPr lang="en-US" altLang="en-US" sz="2400"/>
              <a:t> Refining the planning and scheduling of analysis activities by adding detailed tasks and establishing the time required to complete the tasks</a:t>
            </a:r>
          </a:p>
        </p:txBody>
      </p:sp>
      <p:pic>
        <p:nvPicPr>
          <p:cNvPr id="49158" name="Picture 6">
            <a:extLst>
              <a:ext uri="{FF2B5EF4-FFF2-40B4-BE49-F238E27FC236}">
                <a16:creationId xmlns:a16="http://schemas.microsoft.com/office/drawing/2014/main" id="{EF42D75F-008E-4231-9B20-E3FA0D56AD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140" y="1825625"/>
            <a:ext cx="6477720" cy="4351338"/>
          </a:xfrm>
          <a:noFill/>
          <a:ln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E841E-DF31-429C-85B8-C05B616B3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/>
              </a:rPr>
              <a:t>3-</a:t>
            </a:r>
            <a:fld id="{80DB99A8-394F-423E-814D-2F764B751439}" type="slidenum">
              <a:rPr lang="en-US" altLang="en-US">
                <a:solidFill>
                  <a:srgbClr val="000000"/>
                </a:solidFill>
                <a:latin typeface="Tahoma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6B595560-C353-4D87-B00C-EFAF4C4AED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Project Scheduling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8DA6E73A-8013-4418-B451-53552A70EA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Gantt Charts : </a:t>
            </a:r>
            <a:r>
              <a:rPr lang="en-US" dirty="0"/>
              <a:t>A Gantt Chart shows the overall estimated time frame of a project broken down into individual tasks and activities with their time frame.</a:t>
            </a:r>
            <a:endParaRPr lang="en-US" altLang="en-US" dirty="0"/>
          </a:p>
          <a:p>
            <a:pPr lvl="1"/>
            <a:r>
              <a:rPr lang="en-US" altLang="en-US" dirty="0"/>
              <a:t>Simple</a:t>
            </a:r>
          </a:p>
          <a:p>
            <a:pPr lvl="1"/>
            <a:r>
              <a:rPr lang="en-US" altLang="en-US" dirty="0"/>
              <a:t>Lends itself to end user communication</a:t>
            </a:r>
          </a:p>
          <a:p>
            <a:pPr lvl="1"/>
            <a:r>
              <a:rPr lang="en-US" altLang="en-US" dirty="0"/>
              <a:t>Drawn to scale</a:t>
            </a:r>
          </a:p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dirty="0"/>
              <a:t>PERT diagrams</a:t>
            </a:r>
          </a:p>
          <a:p>
            <a:pPr lvl="1"/>
            <a:r>
              <a:rPr lang="en-US" altLang="en-US" dirty="0"/>
              <a:t>Useful when activities can be done in parallel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5332D-EF94-4364-BEC5-AC6F5A51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/>
              </a:rPr>
              <a:t>3-</a:t>
            </a:r>
            <a:fld id="{79628695-A084-4CD4-A4C1-5B2B859598E8}" type="slidenum">
              <a:rPr lang="en-US" altLang="en-US">
                <a:solidFill>
                  <a:srgbClr val="000000"/>
                </a:solidFill>
                <a:latin typeface="Tahoma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3" name="Rectangle 5">
            <a:extLst>
              <a:ext uri="{FF2B5EF4-FFF2-40B4-BE49-F238E27FC236}">
                <a16:creationId xmlns:a16="http://schemas.microsoft.com/office/drawing/2014/main" id="{B4B85C78-4921-47BA-9303-2F3DD76DB1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sz="2400" b="1"/>
              <a:t>Figure 3.8</a:t>
            </a:r>
            <a:r>
              <a:rPr lang="en-US" altLang="en-US" sz="2400"/>
              <a:t> Using a two-dimensional Gantt chart for planning activities that can be accomplished in parallel</a:t>
            </a:r>
          </a:p>
        </p:txBody>
      </p:sp>
      <p:pic>
        <p:nvPicPr>
          <p:cNvPr id="104452" name="Picture 4">
            <a:extLst>
              <a:ext uri="{FF2B5EF4-FFF2-40B4-BE49-F238E27FC236}">
                <a16:creationId xmlns:a16="http://schemas.microsoft.com/office/drawing/2014/main" id="{B6602C9E-0896-4776-83DB-228E0DD343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2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626" y="1986475"/>
            <a:ext cx="7868748" cy="4029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D4A54-639C-44E1-A124-38F546767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/>
              </a:rPr>
              <a:t>3-</a:t>
            </a:r>
            <a:fld id="{C5B004CC-2710-497E-89AB-9371C1EDD0A0}" type="slidenum">
              <a:rPr lang="en-US" altLang="en-US">
                <a:solidFill>
                  <a:srgbClr val="000000"/>
                </a:solidFill>
                <a:latin typeface="Tahoma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D248A535-7ED3-4D15-BAD3-CAE4E78D49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/>
              <a:t>Figure 3.8</a:t>
            </a:r>
            <a:r>
              <a:rPr lang="en-US" altLang="en-US" sz="2800"/>
              <a:t> Using a two-dimensional Gantt chart for planning activities that can be accomplished in parallel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9326D-3629-4A43-8324-90754F922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/>
              </a:rPr>
              <a:t>3-</a:t>
            </a:r>
            <a:fld id="{A3AD4FAD-3AE6-458F-B7B4-716064EE5784}" type="slidenum">
              <a:rPr lang="en-US" altLang="en-US">
                <a:solidFill>
                  <a:srgbClr val="000000"/>
                </a:solidFill>
                <a:latin typeface="Tahoma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51208" name="Picture 8">
            <a:extLst>
              <a:ext uri="{FF2B5EF4-FFF2-40B4-BE49-F238E27FC236}">
                <a16:creationId xmlns:a16="http://schemas.microsoft.com/office/drawing/2014/main" id="{7844A531-6F4A-4E40-B9E0-2A4A709D0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133600"/>
            <a:ext cx="6324600" cy="407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BD09FAEC-293B-49FC-9F1C-CCC735190B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 PERT Diagram Advantages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1FE3057A-2E3E-4365-B024-F42DF81358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Easy identification of the order of precedence</a:t>
            </a:r>
          </a:p>
          <a:p>
            <a:r>
              <a:rPr lang="en-US" altLang="en-US"/>
              <a:t>Easy identification of the critical path and thus critical activities</a:t>
            </a:r>
          </a:p>
          <a:p>
            <a:r>
              <a:rPr lang="en-US" altLang="en-US"/>
              <a:t>Easy determination of slack time, the leeway to fall behind on noncritical paths</a:t>
            </a:r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A0B4F-0554-4986-B943-40497D2F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/>
              </a:rPr>
              <a:t>3-</a:t>
            </a:r>
            <a:fld id="{2E6F5B79-3273-4D64-B5F3-C60612FB65B4}" type="slidenum">
              <a:rPr lang="en-US" altLang="en-US">
                <a:solidFill>
                  <a:srgbClr val="000000"/>
                </a:solidFill>
                <a:latin typeface="Tahoma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FE894993-9B6F-44AC-92D5-17F53B9326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/>
              <a:t>Figure 3.12</a:t>
            </a:r>
            <a:r>
              <a:rPr lang="en-US" altLang="en-US" sz="3200"/>
              <a:t> A completed PERT diagram for the analysis phase of a systems project</a:t>
            </a:r>
          </a:p>
        </p:txBody>
      </p:sp>
      <p:pic>
        <p:nvPicPr>
          <p:cNvPr id="52230" name="Picture 6">
            <a:extLst>
              <a:ext uri="{FF2B5EF4-FFF2-40B4-BE49-F238E27FC236}">
                <a16:creationId xmlns:a16="http://schemas.microsoft.com/office/drawing/2014/main" id="{ABB1BA88-1F60-4391-9B3B-5361204D3F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2823"/>
            <a:ext cx="10515600" cy="4336942"/>
          </a:xfrm>
          <a:noFill/>
          <a:ln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33125-7401-4CF3-B210-9241CA4BE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/>
              </a:rPr>
              <a:t>3-</a:t>
            </a:r>
            <a:fld id="{1F759BEE-4B77-4E88-97CB-DF05E8535C25}" type="slidenum">
              <a:rPr lang="en-US" altLang="en-US">
                <a:solidFill>
                  <a:srgbClr val="000000"/>
                </a:solidFill>
                <a:latin typeface="Tahoma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D389F601-51A7-4159-B4DA-8FC4274B99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Timeboxing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3FB179FE-9249-4243-9D37-E63A6F3D33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Timeboxing sets an absolute due date for project delivery</a:t>
            </a:r>
          </a:p>
          <a:p>
            <a:r>
              <a:rPr lang="en-US" altLang="en-US"/>
              <a:t>The most critical features are developed first and implemented by the due date</a:t>
            </a:r>
          </a:p>
          <a:p>
            <a:r>
              <a:rPr lang="en-US" altLang="en-US"/>
              <a:t>Other features are added later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EF254-E2C2-44B6-818B-2ED74666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/>
              </a:rPr>
              <a:t>3-</a:t>
            </a:r>
            <a:fld id="{651B0FF4-2BFD-4698-A4FC-A3E472132E07}" type="slidenum">
              <a:rPr lang="en-US" altLang="en-US">
                <a:solidFill>
                  <a:srgbClr val="000000"/>
                </a:solidFill>
                <a:latin typeface="Tahoma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DFC30A9-FE82-42EA-97DC-EE03FD06EF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16-3 (SA) Staffing Requirements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1E6D5235-0635-432B-BB76-BC1A82FA6B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/>
              <a:t>Choice of software</a:t>
            </a:r>
            <a:r>
              <a:rPr lang="en-US" altLang="en-US"/>
              <a:t> </a:t>
            </a:r>
            <a:r>
              <a:rPr lang="en-US" altLang="en-US" u="sng"/>
              <a:t>can</a:t>
            </a:r>
            <a:r>
              <a:rPr lang="en-US" altLang="en-US"/>
              <a:t> influence the amount of effort that goes into system development</a:t>
            </a:r>
          </a:p>
          <a:p>
            <a:r>
              <a:rPr lang="en-US" altLang="en-US"/>
              <a:t>It is not true that the more people assigned to a task, the faster it will get done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D9035-07C4-4D83-A01F-C5855EB37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/>
              </a:rPr>
              <a:t>3-</a:t>
            </a:r>
            <a:fld id="{3A1EBECA-3FCD-44D4-87E6-7C02EA051612}" type="slidenum">
              <a:rPr lang="en-US" altLang="en-US">
                <a:solidFill>
                  <a:srgbClr val="000000"/>
                </a:solidFill>
                <a:latin typeface="Tahoma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BA7257E8-4979-4C34-8E1C-39896784FE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Managing Risk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C3B08577-28EB-4BDE-93AE-92E126B582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30 percent of all projects succeed</a:t>
            </a:r>
          </a:p>
          <a:p>
            <a:r>
              <a:rPr lang="en-US" altLang="en-US"/>
              <a:t>20 percent fail</a:t>
            </a:r>
          </a:p>
          <a:p>
            <a:r>
              <a:rPr lang="en-US" altLang="en-US"/>
              <a:t>50 percent finish, but are either late, over budget, or offer fewer features than originally promised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E0C97-0FB2-4C08-9787-B8919E1AE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/>
              </a:rPr>
              <a:t>3-</a:t>
            </a:r>
            <a:fld id="{23FB5488-1889-41DD-9136-AEA088BC270A}" type="slidenum">
              <a:rPr lang="en-US" altLang="en-US">
                <a:solidFill>
                  <a:srgbClr val="000000"/>
                </a:solidFill>
                <a:latin typeface="Tahoma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A3994EB-6845-407E-84DD-BEAC743F55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Project Management Fundamentals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39F7DF8-970F-4B18-B4BC-DA880EAF2E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Project initiation</a:t>
            </a:r>
          </a:p>
          <a:p>
            <a:r>
              <a:rPr lang="en-US" altLang="en-US"/>
              <a:t>Determining project feasibility</a:t>
            </a:r>
          </a:p>
          <a:p>
            <a:r>
              <a:rPr lang="en-US" altLang="en-US"/>
              <a:t>Activity planning and control</a:t>
            </a:r>
          </a:p>
          <a:p>
            <a:r>
              <a:rPr lang="en-US" altLang="en-US"/>
              <a:t>Project scheduling</a:t>
            </a:r>
          </a:p>
          <a:p>
            <a:r>
              <a:rPr lang="en-US" altLang="en-US"/>
              <a:t>Managing systems analysis team members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05CA5-7383-488C-B1F1-262BDEB47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/>
              </a:rPr>
              <a:t>3-</a:t>
            </a:r>
            <a:fld id="{598CDA0A-183D-4C27-BA51-43468838121A}" type="slidenum">
              <a:rPr lang="en-US" altLang="en-US">
                <a:solidFill>
                  <a:srgbClr val="000000"/>
                </a:solidFill>
                <a:latin typeface="Tahoma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0CBC98C7-7519-4125-93D6-CCD1FB140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/>
              <a:t>Figure 3.16 </a:t>
            </a:r>
            <a:r>
              <a:rPr lang="en-US" altLang="en-US" sz="2800"/>
              <a:t>Calculating the extra time required to ensure that a project is completed on time</a:t>
            </a:r>
            <a:endParaRPr lang="en-US" altLang="en-US" sz="4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DF026-145E-4BF3-8B46-5A02D749C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/>
              </a:rPr>
              <a:t>3-</a:t>
            </a:r>
            <a:fld id="{375EE3C9-F059-4AA2-8F7A-291E80F3841E}" type="slidenum">
              <a:rPr lang="en-US" altLang="en-US">
                <a:solidFill>
                  <a:srgbClr val="000000"/>
                </a:solidFill>
                <a:latin typeface="Tahoma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63493" name="Picture 5">
            <a:extLst>
              <a:ext uri="{FF2B5EF4-FFF2-40B4-BE49-F238E27FC236}">
                <a16:creationId xmlns:a16="http://schemas.microsoft.com/office/drawing/2014/main" id="{92A3A59F-180C-44C2-85BF-402F710C1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2667001"/>
            <a:ext cx="7515225" cy="215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2BA6B962-EF33-4EEA-88E8-9FF2C364E9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Managing Analysis and Design Activities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A40C64E5-5A73-4BB0-8730-0F5A2E7DCF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Team management</a:t>
            </a:r>
          </a:p>
          <a:p>
            <a:pPr lvl="1"/>
            <a:r>
              <a:rPr lang="en-US" altLang="en-US" u="sng"/>
              <a:t>Assembling</a:t>
            </a:r>
            <a:r>
              <a:rPr lang="en-US" altLang="en-US"/>
              <a:t> a team</a:t>
            </a:r>
          </a:p>
          <a:p>
            <a:pPr lvl="1"/>
            <a:r>
              <a:rPr lang="en-US" altLang="en-US"/>
              <a:t>Team </a:t>
            </a:r>
            <a:r>
              <a:rPr lang="en-US" altLang="en-US" u="sng"/>
              <a:t>communication</a:t>
            </a:r>
            <a:r>
              <a:rPr lang="en-US" altLang="en-US"/>
              <a:t> strategies</a:t>
            </a:r>
          </a:p>
          <a:p>
            <a:pPr lvl="1"/>
            <a:r>
              <a:rPr lang="en-US" altLang="en-US"/>
              <a:t>Project productivity goals</a:t>
            </a:r>
          </a:p>
          <a:p>
            <a:pPr lvl="1"/>
            <a:r>
              <a:rPr lang="en-US" altLang="en-US"/>
              <a:t>Team member motivation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CB9BC-CC52-4AF0-BED0-F124BD32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/>
              </a:rPr>
              <a:t>3-</a:t>
            </a:r>
            <a:fld id="{92AC9BF1-AEC9-4CE7-89AD-4FD1A8C14614}" type="slidenum">
              <a:rPr lang="en-US" altLang="en-US">
                <a:solidFill>
                  <a:srgbClr val="000000"/>
                </a:solidFill>
                <a:latin typeface="Tahoma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1D04DD2D-4050-4C5E-8ED9-DDC1DF8448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Assembling a Team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C992CE76-8A1C-4C9C-B42D-CBB086A1A8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Shared value of team work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Good work ethic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Honesty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Competency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Readiness to take on leadership based on expertise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Motivation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Enthusiasm for the project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Trust of teammates</a:t>
            </a:r>
          </a:p>
          <a:p>
            <a:pPr>
              <a:lnSpc>
                <a:spcPct val="80000"/>
              </a:lnSpc>
            </a:pPr>
            <a:endParaRPr lang="en-US" altLang="en-US" sz="28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BF4F2-7C48-4DA5-9EC9-D6BC6CD4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/>
              </a:rPr>
              <a:t>3-</a:t>
            </a:r>
            <a:fld id="{4214D82B-A6AE-4782-A3BF-85D080338504}" type="slidenum">
              <a:rPr lang="en-US" altLang="en-US">
                <a:solidFill>
                  <a:srgbClr val="000000"/>
                </a:solidFill>
                <a:latin typeface="Tahoma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0D56026F-DA2E-4536-B831-789B71BD91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Communication Strategies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D620E313-1AA3-406D-8318-BD1B0A7F51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Teams often have two leaders: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One who leads members to accomplish tasks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One concerned with social relationships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systems analyst must manage: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Team members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Their activities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Their time and resources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1A6BF-9654-4055-BA69-7C39BB7C6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/>
              </a:rPr>
              <a:t>3-</a:t>
            </a:r>
            <a:fld id="{9D7CCF2E-E1C1-47CE-AA28-2A226FD7F620}" type="slidenum">
              <a:rPr lang="en-US" altLang="en-US">
                <a:solidFill>
                  <a:srgbClr val="000000"/>
                </a:solidFill>
                <a:latin typeface="Tahoma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19F25C8F-6468-495A-8454-A8780B8940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Project Productivity Goals and Motivation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C6265AE7-25A6-4AFD-AA5F-60CDC10AE6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Successful projects require that reasonable productivity goals for tangible outputs and process activities be set</a:t>
            </a:r>
          </a:p>
          <a:p>
            <a:r>
              <a:rPr lang="en-US" altLang="en-US"/>
              <a:t>Goal-setting helps to motivate team members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BB37A-70D2-4F37-B507-A39F91359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/>
              </a:rPr>
              <a:t>3-</a:t>
            </a:r>
            <a:fld id="{AE57495A-B11B-4011-A082-02C2EB47FBB0}" type="slidenum">
              <a:rPr lang="en-US" altLang="en-US">
                <a:solidFill>
                  <a:srgbClr val="000000"/>
                </a:solidFill>
                <a:latin typeface="Tahoma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F817E563-48F1-4D28-91DE-7B4CA83F15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Ecommerce Project Management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49B328E2-B207-4521-AFE7-CEDE5ECDE4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  Ecommerce and traditional software project management differences: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The data used by ecommerce systems is scattered across the organization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Ecommerce systems need a staff with a wide variety of skills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Partnerships must be built externally and internally well ahead of implementation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Security is of utmost importance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80AA0-16E8-41CB-A7ED-81CAA63D3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/>
              </a:rPr>
              <a:t>3-</a:t>
            </a:r>
            <a:fld id="{E9DF9B01-1576-4E08-88E6-52E707F59405}" type="slidenum">
              <a:rPr lang="en-US" altLang="en-US">
                <a:solidFill>
                  <a:srgbClr val="000000"/>
                </a:solidFill>
                <a:latin typeface="Tahoma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F4FED2E5-FFB4-4094-86D4-3C9DE07E61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Project Failures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BDCAA2EA-F95C-4F45-A9DA-7874E51050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Project failures may be prevented by:</a:t>
            </a:r>
          </a:p>
          <a:p>
            <a:pPr lvl="1"/>
            <a:r>
              <a:rPr lang="en-US" altLang="en-US"/>
              <a:t>Training</a:t>
            </a:r>
          </a:p>
          <a:p>
            <a:pPr lvl="1"/>
            <a:r>
              <a:rPr lang="en-US" altLang="en-US"/>
              <a:t>Experience</a:t>
            </a:r>
          </a:p>
          <a:p>
            <a:pPr lvl="1"/>
            <a:r>
              <a:rPr lang="en-US" altLang="en-US"/>
              <a:t>Learning why other projects have failed</a:t>
            </a:r>
          </a:p>
          <a:p>
            <a:r>
              <a:rPr lang="en-US" altLang="en-US"/>
              <a:t>Project charter</a:t>
            </a:r>
          </a:p>
          <a:p>
            <a:pPr lvl="1"/>
            <a:r>
              <a:rPr lang="en-US" altLang="en-US"/>
              <a:t>Describes in a written document what the expected results of the systems project are and the time frame for delivery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78EE7-236F-4ADC-889A-27F06138F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/>
              </a:rPr>
              <a:t>3-</a:t>
            </a:r>
            <a:fld id="{AE46F29E-7CA2-46F2-B9DB-59B49330A57C}" type="slidenum">
              <a:rPr lang="en-US" altLang="en-US">
                <a:solidFill>
                  <a:srgbClr val="000000"/>
                </a:solidFill>
                <a:latin typeface="Tahoma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D2DD3EAF-DFA3-4157-BB79-FAD55A903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/>
              <a:t>Thu 29-10 (SAD) Figure 3.17 </a:t>
            </a:r>
            <a:r>
              <a:rPr lang="en-US" altLang="en-US" sz="2800"/>
              <a:t>The analyst can control the time, cost, quality, and scope of the project to balance the activities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9B0B8-B770-4E24-B46A-AD9DC4DEA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/>
              </a:rPr>
              <a:t>3-</a:t>
            </a:r>
            <a:fld id="{38439AE2-23CC-4093-975C-B1E223F5B8E8}" type="slidenum">
              <a:rPr lang="en-US" altLang="en-US">
                <a:solidFill>
                  <a:srgbClr val="000000"/>
                </a:solidFill>
                <a:latin typeface="Tahoma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74757" name="Picture 5">
            <a:extLst>
              <a:ext uri="{FF2B5EF4-FFF2-40B4-BE49-F238E27FC236}">
                <a16:creationId xmlns:a16="http://schemas.microsoft.com/office/drawing/2014/main" id="{12269A24-CAE1-4B53-A38B-25B0589EF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43200"/>
            <a:ext cx="7772400" cy="166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A3F65-E76E-4778-9715-B3194560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3-</a:t>
            </a:r>
            <a:fld id="{C3C56417-3B34-464B-96FE-31B5FD0A3031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2BFA0202-ADEC-475F-9707-788A125418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Thu 18-3 Agile Development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328E9468-AB89-43A7-8BF1-6D4C857881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  An innovative philosophy and methodology comprised of systems development practices, techniques, values, and principles intended for use in developing systems in a dynamic way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9B0B8-B770-4E24-B46A-AD9DC4DEA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3-</a:t>
            </a:r>
            <a:fld id="{38439AE2-23CC-4093-975C-B1E223F5B8E8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D2DD3EAF-DFA3-4157-BB79-FAD55A903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/>
              <a:t>Thu 29-10 (SAD) Figure 3.17 </a:t>
            </a:r>
            <a:r>
              <a:rPr lang="en-US" altLang="en-US" sz="2800"/>
              <a:t>The analyst can control the time, cost, quality, and scope of the project to balance the activities</a:t>
            </a:r>
          </a:p>
        </p:txBody>
      </p:sp>
      <p:pic>
        <p:nvPicPr>
          <p:cNvPr id="74757" name="Picture 5">
            <a:extLst>
              <a:ext uri="{FF2B5EF4-FFF2-40B4-BE49-F238E27FC236}">
                <a16:creationId xmlns:a16="http://schemas.microsoft.com/office/drawing/2014/main" id="{12269A24-CAE1-4B53-A38B-25B0589EF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43200"/>
            <a:ext cx="7772400" cy="166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EA5478C6-33D5-4514-8511-BBFF470ABE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Major Topics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F21594BF-A267-4CDF-BBD3-781C580F8E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Project Initiation</a:t>
            </a:r>
          </a:p>
          <a:p>
            <a:r>
              <a:rPr lang="en-US" altLang="en-US" sz="2800"/>
              <a:t>Determining feasibility</a:t>
            </a:r>
          </a:p>
          <a:p>
            <a:r>
              <a:rPr lang="en-US" altLang="en-US" sz="2800"/>
              <a:t>Determining resources</a:t>
            </a:r>
          </a:p>
          <a:p>
            <a:r>
              <a:rPr lang="en-US" altLang="en-US" sz="2800"/>
              <a:t>Activity planning and control</a:t>
            </a:r>
          </a:p>
          <a:p>
            <a:pPr lvl="1"/>
            <a:r>
              <a:rPr lang="en-US" altLang="en-US" sz="2400"/>
              <a:t>Gantt charts</a:t>
            </a:r>
          </a:p>
          <a:p>
            <a:pPr lvl="1"/>
            <a:r>
              <a:rPr lang="en-US" altLang="en-US" sz="2400"/>
              <a:t>PERT diagrams</a:t>
            </a:r>
          </a:p>
          <a:p>
            <a:r>
              <a:rPr lang="en-US" altLang="en-US" sz="2800"/>
              <a:t>Managing analysis and design activities</a:t>
            </a:r>
          </a:p>
          <a:p>
            <a:r>
              <a:rPr lang="en-US" altLang="en-US" sz="2800"/>
              <a:t>The Agile approach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91FEC-1484-4E70-B7CB-CBE17E77F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/>
              </a:rPr>
              <a:t>3-</a:t>
            </a:r>
            <a:fld id="{75C33D44-B8EA-43A5-B6CA-AFA9CA7B6DBF}" type="slidenum">
              <a:rPr lang="en-US" altLang="en-US">
                <a:solidFill>
                  <a:srgbClr val="000000"/>
                </a:solidFill>
                <a:latin typeface="Tahoma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DCDB07A-6350-47D8-99BA-BAA0E3FF3A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Project Initiation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9DFA210-31AC-4824-8B0D-5C9DEBCEF4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Problems in the organization</a:t>
            </a:r>
          </a:p>
          <a:p>
            <a:pPr lvl="1"/>
            <a:r>
              <a:rPr lang="en-US" altLang="en-US"/>
              <a:t>Problems that lend themselves to systems solutions</a:t>
            </a:r>
          </a:p>
          <a:p>
            <a:r>
              <a:rPr lang="en-US" altLang="en-US"/>
              <a:t>Opportunities for improvement</a:t>
            </a:r>
          </a:p>
          <a:p>
            <a:pPr lvl="1"/>
            <a:r>
              <a:rPr lang="en-US" altLang="en-US"/>
              <a:t>Caused through upgrading, altering, or installing new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6E211-C2DC-4C38-9FAF-BC1165EA2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/>
              </a:rPr>
              <a:t>3-</a:t>
            </a:r>
            <a:fld id="{F1A4C94E-4FDF-4C83-8137-174D96E1B0CA}" type="slidenum">
              <a:rPr lang="en-US" altLang="en-US">
                <a:solidFill>
                  <a:srgbClr val="000000"/>
                </a:solidFill>
                <a:latin typeface="Tahoma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9BA2089-B4E8-4014-A2B7-32E1E2F638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b="1"/>
              <a:t>Figure 3.1</a:t>
            </a:r>
            <a:r>
              <a:rPr lang="en-US" altLang="en-US" sz="2400"/>
              <a:t> Checking output, observing employee behavior, and listening to feedback are all ways to help the analyst pinpoint systems problems and opportunities</a:t>
            </a:r>
          </a:p>
        </p:txBody>
      </p:sp>
      <p:pic>
        <p:nvPicPr>
          <p:cNvPr id="13318" name="Picture 6">
            <a:extLst>
              <a:ext uri="{FF2B5EF4-FFF2-40B4-BE49-F238E27FC236}">
                <a16:creationId xmlns:a16="http://schemas.microsoft.com/office/drawing/2014/main" id="{35DEDAF5-3EC3-4F39-8B06-F2D446B0F0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438" y="1825625"/>
            <a:ext cx="8733123" cy="4351338"/>
          </a:xfrm>
          <a:noFill/>
          <a:ln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1DFED-06D8-42B8-8CB4-7B225D60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/>
              </a:rPr>
              <a:t>3-</a:t>
            </a:r>
            <a:fld id="{9BD10D5E-2703-4C5A-A36A-35593A14A618}" type="slidenum">
              <a:rPr lang="en-US" altLang="en-US">
                <a:solidFill>
                  <a:srgbClr val="000000"/>
                </a:solidFill>
                <a:latin typeface="Tahoma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30AE4EC-256A-4ADA-91D2-4F664D41BB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 Problem Definition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885134DA-0B8C-42BD-816F-C20256A9D6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Problem statement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Paragraph or two stating the problem or opportunity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Issues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Independent pieces pertaining to the problem or opportunity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Objectives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Goals that match the issues point-by-point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Requirements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The things that must be accomplished along with the possible solutions, and constraints, that limit the development of the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1C490-23A8-43E2-BAF5-1702558C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/>
              </a:rPr>
              <a:t>3-</a:t>
            </a:r>
            <a:fld id="{E29CDA68-0638-44E3-9A77-AC5ED9416039}" type="slidenum">
              <a:rPr lang="en-US" altLang="en-US">
                <a:solidFill>
                  <a:srgbClr val="000000"/>
                </a:solidFill>
                <a:latin typeface="Tahoma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C9C89F7-FCE7-4005-A716-7DF03DDC78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 Definition Steps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E36C3FA-3379-4853-A619-A1632B818E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Find a number of points that may be included in one issue</a:t>
            </a:r>
          </a:p>
          <a:p>
            <a:r>
              <a:rPr lang="en-US" altLang="en-US"/>
              <a:t>State the objective</a:t>
            </a:r>
          </a:p>
          <a:p>
            <a:r>
              <a:rPr lang="en-US" altLang="en-US"/>
              <a:t>Determine the relative importance of the issues or objectives</a:t>
            </a:r>
          </a:p>
          <a:p>
            <a:r>
              <a:rPr lang="en-US" altLang="en-US"/>
              <a:t>Identify which objectives are most critical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319E0-F490-4FDE-98AC-EC3AFC083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/>
              </a:rPr>
              <a:t>3-</a:t>
            </a:r>
            <a:fld id="{7C442D21-06F2-4C77-A34A-529D33E76E8C}" type="slidenum">
              <a:rPr lang="en-US" altLang="en-US">
                <a:solidFill>
                  <a:srgbClr val="000000"/>
                </a:solidFill>
                <a:latin typeface="Tahoma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ED2F53B-D2D9-4896-88DC-7E6FCA4FA1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Selection Of Projects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3462DF4-A50D-4A47-8749-B35AF7DC07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Backing from management</a:t>
            </a:r>
          </a:p>
          <a:p>
            <a:r>
              <a:rPr lang="en-US" altLang="en-US" sz="2800"/>
              <a:t>Appropriate timing of project commitment</a:t>
            </a:r>
          </a:p>
          <a:p>
            <a:r>
              <a:rPr lang="en-US" altLang="en-US" sz="2800"/>
              <a:t>Possibility of improving attainment of organizational goals</a:t>
            </a:r>
          </a:p>
          <a:p>
            <a:r>
              <a:rPr lang="en-US" altLang="en-US" sz="2800"/>
              <a:t>Practical in terms of resources for the system analyst and organization</a:t>
            </a:r>
          </a:p>
          <a:p>
            <a:r>
              <a:rPr lang="en-US" altLang="en-US" sz="2800"/>
              <a:t>Worthwhile project compared with other ways the organization could invest resources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BA361-5309-4984-AC6C-19382B92A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/>
              </a:rPr>
              <a:t>3-</a:t>
            </a:r>
            <a:fld id="{E8E6CA86-DCF9-4848-9244-F70BB18A7C9F}" type="slidenum">
              <a:rPr lang="en-US" altLang="en-US">
                <a:solidFill>
                  <a:srgbClr val="000000"/>
                </a:solidFill>
                <a:latin typeface="Tahoma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endall Master 2007">
  <a:themeElements>
    <a:clrScheme name="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Kendall Master 2007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Kendall Master 200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endall Master 200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endall Master 200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endall Master 200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endall Master 200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endall Master 200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endall Master 200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endall Master 200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endall Master 200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endall Master 200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endall Master 200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endall Master 200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Kendall Master 2007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1900</Words>
  <Application>Microsoft Office PowerPoint</Application>
  <PresentationFormat>Widescreen</PresentationFormat>
  <Paragraphs>282</Paragraphs>
  <Slides>39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Light</vt:lpstr>
      <vt:lpstr>Tahoma</vt:lpstr>
      <vt:lpstr>Wingdings</vt:lpstr>
      <vt:lpstr>Office Theme</vt:lpstr>
      <vt:lpstr>Kendall Master 2007</vt:lpstr>
      <vt:lpstr> Project Initiation,  Project Management &amp; Requirements Determination</vt:lpstr>
      <vt:lpstr>Learning Objectives</vt:lpstr>
      <vt:lpstr>Project Management Fundamentals</vt:lpstr>
      <vt:lpstr>Major Topics</vt:lpstr>
      <vt:lpstr>Project Initiation</vt:lpstr>
      <vt:lpstr>Figure 3.1 Checking output, observing employee behavior, and listening to feedback are all ways to help the analyst pinpoint systems problems and opportunities</vt:lpstr>
      <vt:lpstr> Problem Definition</vt:lpstr>
      <vt:lpstr>Problem Definition Steps</vt:lpstr>
      <vt:lpstr>Selection Of Projects</vt:lpstr>
      <vt:lpstr>Determining Feasibility</vt:lpstr>
      <vt:lpstr> Defining Objectives</vt:lpstr>
      <vt:lpstr>  (SAD) Feasibility Impact Grid (FIG)</vt:lpstr>
      <vt:lpstr>Figure 3.3 An analyst can use a feasibility impact grid to show how each system component affects process objectives</vt:lpstr>
      <vt:lpstr>Figure 3.4 An analyst can use a feasibility impact grid to show how each system component affects corporate objectives</vt:lpstr>
      <vt:lpstr>Figure 3.5 The three key elements of feasibility include technical, economic, and operational feasibility</vt:lpstr>
      <vt:lpstr>Economic Feasibility</vt:lpstr>
      <vt:lpstr>Operational Feasibility</vt:lpstr>
      <vt:lpstr>  Activity Planning And Control</vt:lpstr>
      <vt:lpstr>Estimating Time</vt:lpstr>
      <vt:lpstr>Figure 3.6 Beginning to plan a project by breaking it into three major activities</vt:lpstr>
      <vt:lpstr>Figure 3.7 Refining the planning and scheduling of analysis activities by adding detailed tasks and establishing the time required to complete the tasks</vt:lpstr>
      <vt:lpstr> Project Scheduling</vt:lpstr>
      <vt:lpstr>Figure 3.8 Using a two-dimensional Gantt chart for planning activities that can be accomplished in parallel</vt:lpstr>
      <vt:lpstr>Figure 3.8 Using a two-dimensional Gantt chart for planning activities that can be accomplished in parallel</vt:lpstr>
      <vt:lpstr> PERT Diagram Advantages</vt:lpstr>
      <vt:lpstr>Figure 3.12 A completed PERT diagram for the analysis phase of a systems project</vt:lpstr>
      <vt:lpstr> Timeboxing</vt:lpstr>
      <vt:lpstr>16-3 (SA) Staffing Requirements</vt:lpstr>
      <vt:lpstr> Managing Risk</vt:lpstr>
      <vt:lpstr>Figure 3.16 Calculating the extra time required to ensure that a project is completed on time</vt:lpstr>
      <vt:lpstr>Managing Analysis and Design Activities</vt:lpstr>
      <vt:lpstr> Assembling a Team</vt:lpstr>
      <vt:lpstr>Communication Strategies</vt:lpstr>
      <vt:lpstr>Project Productivity Goals and Motivation</vt:lpstr>
      <vt:lpstr>Ecommerce Project Management</vt:lpstr>
      <vt:lpstr> Project Failures</vt:lpstr>
      <vt:lpstr>Thu 29-10 (SAD) Figure 3.17 The analyst can control the time, cost, quality, and scope of the project to balance the activities</vt:lpstr>
      <vt:lpstr>Thu 18-3 Agile Development</vt:lpstr>
      <vt:lpstr>Thu 29-10 (SAD) Figure 3.17 The analyst can control the time, cost, quality, and scope of the project to balance the activities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Initiation,  Project Management &amp; Requirements Determination</dc:title>
  <dc:creator>Lorraine Nana Ama Johnson</dc:creator>
  <cp:lastModifiedBy>Lorraine Nana Ama Johnson</cp:lastModifiedBy>
  <cp:revision>7</cp:revision>
  <dcterms:created xsi:type="dcterms:W3CDTF">2021-11-26T01:12:47Z</dcterms:created>
  <dcterms:modified xsi:type="dcterms:W3CDTF">2023-01-05T14:09:27Z</dcterms:modified>
</cp:coreProperties>
</file>