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96" r:id="rId2"/>
    <p:sldId id="290" r:id="rId3"/>
    <p:sldId id="288" r:id="rId4"/>
    <p:sldId id="289" r:id="rId5"/>
    <p:sldId id="291" r:id="rId6"/>
    <p:sldId id="292" r:id="rId7"/>
    <p:sldId id="293" r:id="rId8"/>
    <p:sldId id="294" r:id="rId9"/>
    <p:sldId id="295" r:id="rId10"/>
    <p:sldId id="256" r:id="rId11"/>
    <p:sldId id="257" r:id="rId12"/>
    <p:sldId id="258" r:id="rId13"/>
    <p:sldId id="259" r:id="rId14"/>
    <p:sldId id="260" r:id="rId15"/>
    <p:sldId id="261" r:id="rId16"/>
    <p:sldId id="262" r:id="rId17"/>
    <p:sldId id="263" r:id="rId18"/>
    <p:sldId id="264" r:id="rId19"/>
    <p:sldId id="265" r:id="rId20"/>
    <p:sldId id="266" r:id="rId21"/>
    <p:sldId id="287" r:id="rId22"/>
    <p:sldId id="267"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 id="280" r:id="rId36"/>
    <p:sldId id="281" r:id="rId37"/>
    <p:sldId id="282" r:id="rId38"/>
    <p:sldId id="286" r:id="rId39"/>
    <p:sldId id="283" r:id="rId40"/>
    <p:sldId id="284" r:id="rId41"/>
    <p:sldId id="285"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3419" autoAdjust="0"/>
  </p:normalViewPr>
  <p:slideViewPr>
    <p:cSldViewPr snapToGrid="0">
      <p:cViewPr varScale="1">
        <p:scale>
          <a:sx n="61" d="100"/>
          <a:sy n="61" d="100"/>
        </p:scale>
        <p:origin x="152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ED0739-4BBD-4985-9630-E80FB4440E8B}" type="datetimeFigureOut">
              <a:rPr lang="en-US" smtClean="0"/>
              <a:t>1/30/2023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CB46A7-E5DD-4B44-A880-50F92FFF693D}" type="slidenum">
              <a:rPr lang="en-US" smtClean="0"/>
              <a:t>‹#›</a:t>
            </a:fld>
            <a:endParaRPr lang="en-US"/>
          </a:p>
        </p:txBody>
      </p:sp>
    </p:spTree>
    <p:extLst>
      <p:ext uri="{BB962C8B-B14F-4D97-AF65-F5344CB8AC3E}">
        <p14:creationId xmlns:p14="http://schemas.microsoft.com/office/powerpoint/2010/main" val="3921958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NB: Uses cases are event driven</a:t>
            </a:r>
          </a:p>
        </p:txBody>
      </p:sp>
      <p:sp>
        <p:nvSpPr>
          <p:cNvPr id="4" name="Slide Number Placeholder 3"/>
          <p:cNvSpPr>
            <a:spLocks noGrp="1"/>
          </p:cNvSpPr>
          <p:nvPr>
            <p:ph type="sldNum" sz="quarter" idx="5"/>
          </p:nvPr>
        </p:nvSpPr>
        <p:spPr/>
        <p:txBody>
          <a:bodyPr/>
          <a:lstStyle/>
          <a:p>
            <a:fld id="{13CB46A7-E5DD-4B44-A880-50F92FFF693D}" type="slidenum">
              <a:rPr lang="en-US" smtClean="0"/>
              <a:t>2</a:t>
            </a:fld>
            <a:endParaRPr lang="en-US"/>
          </a:p>
        </p:txBody>
      </p:sp>
    </p:spTree>
    <p:extLst>
      <p:ext uri="{BB962C8B-B14F-4D97-AF65-F5344CB8AC3E}">
        <p14:creationId xmlns:p14="http://schemas.microsoft.com/office/powerpoint/2010/main" val="1072409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None/>
            </a:pPr>
            <a:r>
              <a:rPr lang="en-US" sz="1200" dirty="0"/>
              <a:t>Use cases describe how an external event triggers some response from the system</a:t>
            </a:r>
          </a:p>
          <a:p>
            <a:pPr marL="457200" lvl="1" indent="0">
              <a:buNone/>
            </a:pPr>
            <a:r>
              <a:rPr lang="en-US" sz="1200" dirty="0" err="1"/>
              <a:t>E.g</a:t>
            </a:r>
            <a:r>
              <a:rPr lang="en-US" sz="1200" dirty="0"/>
              <a:t>, Student Registration</a:t>
            </a:r>
          </a:p>
          <a:p>
            <a:pPr marL="914400" lvl="1" indent="-457200">
              <a:buAutoNum type="arabicPeriod"/>
            </a:pPr>
            <a:r>
              <a:rPr lang="en-US" sz="1200" dirty="0"/>
              <a:t>select courses to register</a:t>
            </a:r>
          </a:p>
          <a:p>
            <a:pPr marL="914400" lvl="1" indent="-457200">
              <a:buAutoNum type="arabicPeriod"/>
            </a:pPr>
            <a:r>
              <a:rPr lang="en-US" sz="1200" dirty="0"/>
              <a:t>drops courses</a:t>
            </a:r>
          </a:p>
          <a:p>
            <a:pPr marL="914400" lvl="1" indent="-457200">
              <a:buAutoNum type="arabicPeriod"/>
            </a:pPr>
            <a:r>
              <a:rPr lang="en-US" sz="1200" dirty="0"/>
              <a:t>Enter sales data</a:t>
            </a:r>
          </a:p>
          <a:p>
            <a:pPr marL="914400" lvl="1" indent="-457200">
              <a:buAutoNum type="arabicPeriod"/>
            </a:pPr>
            <a:r>
              <a:rPr lang="en-US" sz="1200" dirty="0"/>
              <a:t>Compute commission</a:t>
            </a:r>
          </a:p>
          <a:p>
            <a:pPr marL="914400" lvl="1" indent="-457200">
              <a:buAutoNum type="arabicPeriod"/>
            </a:pPr>
            <a:r>
              <a:rPr lang="en-US" sz="1200" dirty="0"/>
              <a:t>Generate report</a:t>
            </a:r>
          </a:p>
          <a:p>
            <a:endParaRPr lang="en-US" dirty="0"/>
          </a:p>
        </p:txBody>
      </p:sp>
      <p:sp>
        <p:nvSpPr>
          <p:cNvPr id="4" name="Slide Number Placeholder 3"/>
          <p:cNvSpPr>
            <a:spLocks noGrp="1"/>
          </p:cNvSpPr>
          <p:nvPr>
            <p:ph type="sldNum" sz="quarter" idx="5"/>
          </p:nvPr>
        </p:nvSpPr>
        <p:spPr/>
        <p:txBody>
          <a:bodyPr/>
          <a:lstStyle/>
          <a:p>
            <a:fld id="{13CB46A7-E5DD-4B44-A880-50F92FFF693D}" type="slidenum">
              <a:rPr lang="en-US" smtClean="0"/>
              <a:t>4</a:t>
            </a:fld>
            <a:endParaRPr lang="en-US"/>
          </a:p>
        </p:txBody>
      </p:sp>
    </p:spTree>
    <p:extLst>
      <p:ext uri="{BB962C8B-B14F-4D97-AF65-F5344CB8AC3E}">
        <p14:creationId xmlns:p14="http://schemas.microsoft.com/office/powerpoint/2010/main" val="3858118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CB46A7-E5DD-4B44-A880-50F92FFF693D}" type="slidenum">
              <a:rPr lang="en-US" smtClean="0"/>
              <a:t>5</a:t>
            </a:fld>
            <a:endParaRPr lang="en-US"/>
          </a:p>
        </p:txBody>
      </p:sp>
    </p:spTree>
    <p:extLst>
      <p:ext uri="{BB962C8B-B14F-4D97-AF65-F5344CB8AC3E}">
        <p14:creationId xmlns:p14="http://schemas.microsoft.com/office/powerpoint/2010/main" val="3286862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1" i="0" u="none" strike="noStrike" baseline="0" dirty="0">
                <a:solidFill>
                  <a:srgbClr val="F30D40"/>
                </a:solidFill>
                <a:latin typeface="FuturaLTPro-Bold"/>
              </a:rPr>
              <a:t>Include relationship</a:t>
            </a:r>
          </a:p>
          <a:p>
            <a:pPr algn="l"/>
            <a:r>
              <a:rPr lang="en-US" sz="1800" b="0" i="0" u="none" strike="noStrike" baseline="0" dirty="0">
                <a:solidFill>
                  <a:srgbClr val="000000"/>
                </a:solidFill>
                <a:latin typeface="FuturaLTPro-Light"/>
              </a:rPr>
              <a:t>An association between two use cases where one use case uses the functionality contained in the other.</a:t>
            </a:r>
            <a:endParaRPr lang="en-US" dirty="0"/>
          </a:p>
        </p:txBody>
      </p:sp>
      <p:sp>
        <p:nvSpPr>
          <p:cNvPr id="4" name="Slide Number Placeholder 3"/>
          <p:cNvSpPr>
            <a:spLocks noGrp="1"/>
          </p:cNvSpPr>
          <p:nvPr>
            <p:ph type="sldNum" sz="quarter" idx="5"/>
          </p:nvPr>
        </p:nvSpPr>
        <p:spPr/>
        <p:txBody>
          <a:bodyPr/>
          <a:lstStyle/>
          <a:p>
            <a:fld id="{13CB46A7-E5DD-4B44-A880-50F92FFF693D}" type="slidenum">
              <a:rPr lang="en-US" smtClean="0"/>
              <a:t>7</a:t>
            </a:fld>
            <a:endParaRPr lang="en-US"/>
          </a:p>
        </p:txBody>
      </p:sp>
    </p:spTree>
    <p:extLst>
      <p:ext uri="{BB962C8B-B14F-4D97-AF65-F5344CB8AC3E}">
        <p14:creationId xmlns:p14="http://schemas.microsoft.com/office/powerpoint/2010/main" val="3918769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214B4-D207-499F-A250-844548C900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6EFC089-DF5F-4A3B-BDA5-CF27B1C96C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59322D-38FD-46BA-880E-F716D6489FF9}"/>
              </a:ext>
            </a:extLst>
          </p:cNvPr>
          <p:cNvSpPr>
            <a:spLocks noGrp="1"/>
          </p:cNvSpPr>
          <p:nvPr>
            <p:ph type="dt" sz="half" idx="10"/>
          </p:nvPr>
        </p:nvSpPr>
        <p:spPr/>
        <p:txBody>
          <a:bodyPr/>
          <a:lstStyle/>
          <a:p>
            <a:fld id="{143FE54E-3E90-4AAF-916D-75F4B6F22B4F}" type="datetimeFigureOut">
              <a:rPr lang="en-US" smtClean="0"/>
              <a:t>1/30/2023</a:t>
            </a:fld>
            <a:endParaRPr lang="en-US"/>
          </a:p>
        </p:txBody>
      </p:sp>
      <p:sp>
        <p:nvSpPr>
          <p:cNvPr id="5" name="Footer Placeholder 4">
            <a:extLst>
              <a:ext uri="{FF2B5EF4-FFF2-40B4-BE49-F238E27FC236}">
                <a16:creationId xmlns:a16="http://schemas.microsoft.com/office/drawing/2014/main" id="{B89F4274-2BD4-43FF-A16D-AA52193D0B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791635-48D1-4206-8819-5865581208BE}"/>
              </a:ext>
            </a:extLst>
          </p:cNvPr>
          <p:cNvSpPr>
            <a:spLocks noGrp="1"/>
          </p:cNvSpPr>
          <p:nvPr>
            <p:ph type="sldNum" sz="quarter" idx="12"/>
          </p:nvPr>
        </p:nvSpPr>
        <p:spPr/>
        <p:txBody>
          <a:bodyPr/>
          <a:lstStyle/>
          <a:p>
            <a:fld id="{809B62E8-9E2F-498B-9742-33747DEDAF2F}" type="slidenum">
              <a:rPr lang="en-US" smtClean="0"/>
              <a:t>‹#›</a:t>
            </a:fld>
            <a:endParaRPr lang="en-US"/>
          </a:p>
        </p:txBody>
      </p:sp>
    </p:spTree>
    <p:extLst>
      <p:ext uri="{BB962C8B-B14F-4D97-AF65-F5344CB8AC3E}">
        <p14:creationId xmlns:p14="http://schemas.microsoft.com/office/powerpoint/2010/main" val="2717792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61D04-6790-4C09-9A1D-55594411036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264DB7F-315F-46C9-84A3-2DD3FCF7AC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2A5AD7-F995-4DB1-AE2E-B837680DB966}"/>
              </a:ext>
            </a:extLst>
          </p:cNvPr>
          <p:cNvSpPr>
            <a:spLocks noGrp="1"/>
          </p:cNvSpPr>
          <p:nvPr>
            <p:ph type="dt" sz="half" idx="10"/>
          </p:nvPr>
        </p:nvSpPr>
        <p:spPr/>
        <p:txBody>
          <a:bodyPr/>
          <a:lstStyle/>
          <a:p>
            <a:fld id="{143FE54E-3E90-4AAF-916D-75F4B6F22B4F}" type="datetimeFigureOut">
              <a:rPr lang="en-US" smtClean="0"/>
              <a:t>1/30/2023</a:t>
            </a:fld>
            <a:endParaRPr lang="en-US"/>
          </a:p>
        </p:txBody>
      </p:sp>
      <p:sp>
        <p:nvSpPr>
          <p:cNvPr id="5" name="Footer Placeholder 4">
            <a:extLst>
              <a:ext uri="{FF2B5EF4-FFF2-40B4-BE49-F238E27FC236}">
                <a16:creationId xmlns:a16="http://schemas.microsoft.com/office/drawing/2014/main" id="{A80C8A5C-29FE-4BBA-B038-5F3FBE3D66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E86D78-58A5-474D-BC8A-319D758CCF90}"/>
              </a:ext>
            </a:extLst>
          </p:cNvPr>
          <p:cNvSpPr>
            <a:spLocks noGrp="1"/>
          </p:cNvSpPr>
          <p:nvPr>
            <p:ph type="sldNum" sz="quarter" idx="12"/>
          </p:nvPr>
        </p:nvSpPr>
        <p:spPr/>
        <p:txBody>
          <a:bodyPr/>
          <a:lstStyle/>
          <a:p>
            <a:fld id="{809B62E8-9E2F-498B-9742-33747DEDAF2F}" type="slidenum">
              <a:rPr lang="en-US" smtClean="0"/>
              <a:t>‹#›</a:t>
            </a:fld>
            <a:endParaRPr lang="en-US"/>
          </a:p>
        </p:txBody>
      </p:sp>
    </p:spTree>
    <p:extLst>
      <p:ext uri="{BB962C8B-B14F-4D97-AF65-F5344CB8AC3E}">
        <p14:creationId xmlns:p14="http://schemas.microsoft.com/office/powerpoint/2010/main" val="671010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5C58FD-FD85-4A59-B787-3EA53C547C4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AB3A0B-A40A-4672-9053-E44F946DB6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0A1B4B-E8FD-4111-95F6-8C6A9607EC8A}"/>
              </a:ext>
            </a:extLst>
          </p:cNvPr>
          <p:cNvSpPr>
            <a:spLocks noGrp="1"/>
          </p:cNvSpPr>
          <p:nvPr>
            <p:ph type="dt" sz="half" idx="10"/>
          </p:nvPr>
        </p:nvSpPr>
        <p:spPr/>
        <p:txBody>
          <a:bodyPr/>
          <a:lstStyle/>
          <a:p>
            <a:fld id="{143FE54E-3E90-4AAF-916D-75F4B6F22B4F}" type="datetimeFigureOut">
              <a:rPr lang="en-US" smtClean="0"/>
              <a:t>1/30/2023</a:t>
            </a:fld>
            <a:endParaRPr lang="en-US"/>
          </a:p>
        </p:txBody>
      </p:sp>
      <p:sp>
        <p:nvSpPr>
          <p:cNvPr id="5" name="Footer Placeholder 4">
            <a:extLst>
              <a:ext uri="{FF2B5EF4-FFF2-40B4-BE49-F238E27FC236}">
                <a16:creationId xmlns:a16="http://schemas.microsoft.com/office/drawing/2014/main" id="{EA6E6793-FF0C-4884-8BB5-01EA998A02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C430AC-C51E-494B-9DF8-2F46211221CE}"/>
              </a:ext>
            </a:extLst>
          </p:cNvPr>
          <p:cNvSpPr>
            <a:spLocks noGrp="1"/>
          </p:cNvSpPr>
          <p:nvPr>
            <p:ph type="sldNum" sz="quarter" idx="12"/>
          </p:nvPr>
        </p:nvSpPr>
        <p:spPr/>
        <p:txBody>
          <a:bodyPr/>
          <a:lstStyle/>
          <a:p>
            <a:fld id="{809B62E8-9E2F-498B-9742-33747DEDAF2F}" type="slidenum">
              <a:rPr lang="en-US" smtClean="0"/>
              <a:t>‹#›</a:t>
            </a:fld>
            <a:endParaRPr lang="en-US"/>
          </a:p>
        </p:txBody>
      </p:sp>
    </p:spTree>
    <p:extLst>
      <p:ext uri="{BB962C8B-B14F-4D97-AF65-F5344CB8AC3E}">
        <p14:creationId xmlns:p14="http://schemas.microsoft.com/office/powerpoint/2010/main" val="2059827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27E64-4F8A-4871-B392-448EB731F7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4339E2-117E-4F4E-9FAA-2CABCC7D0B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5A5B7E-0600-4066-921A-60952C639057}"/>
              </a:ext>
            </a:extLst>
          </p:cNvPr>
          <p:cNvSpPr>
            <a:spLocks noGrp="1"/>
          </p:cNvSpPr>
          <p:nvPr>
            <p:ph type="dt" sz="half" idx="10"/>
          </p:nvPr>
        </p:nvSpPr>
        <p:spPr/>
        <p:txBody>
          <a:bodyPr/>
          <a:lstStyle/>
          <a:p>
            <a:fld id="{143FE54E-3E90-4AAF-916D-75F4B6F22B4F}" type="datetimeFigureOut">
              <a:rPr lang="en-US" smtClean="0"/>
              <a:t>1/30/2023</a:t>
            </a:fld>
            <a:endParaRPr lang="en-US"/>
          </a:p>
        </p:txBody>
      </p:sp>
      <p:sp>
        <p:nvSpPr>
          <p:cNvPr id="5" name="Footer Placeholder 4">
            <a:extLst>
              <a:ext uri="{FF2B5EF4-FFF2-40B4-BE49-F238E27FC236}">
                <a16:creationId xmlns:a16="http://schemas.microsoft.com/office/drawing/2014/main" id="{24BB07C7-EBF9-4443-A17D-DEE2846739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50848B-F93B-4D40-A924-5B6A81421633}"/>
              </a:ext>
            </a:extLst>
          </p:cNvPr>
          <p:cNvSpPr>
            <a:spLocks noGrp="1"/>
          </p:cNvSpPr>
          <p:nvPr>
            <p:ph type="sldNum" sz="quarter" idx="12"/>
          </p:nvPr>
        </p:nvSpPr>
        <p:spPr/>
        <p:txBody>
          <a:bodyPr/>
          <a:lstStyle/>
          <a:p>
            <a:fld id="{809B62E8-9E2F-498B-9742-33747DEDAF2F}" type="slidenum">
              <a:rPr lang="en-US" smtClean="0"/>
              <a:t>‹#›</a:t>
            </a:fld>
            <a:endParaRPr lang="en-US"/>
          </a:p>
        </p:txBody>
      </p:sp>
    </p:spTree>
    <p:extLst>
      <p:ext uri="{BB962C8B-B14F-4D97-AF65-F5344CB8AC3E}">
        <p14:creationId xmlns:p14="http://schemas.microsoft.com/office/powerpoint/2010/main" val="1969334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AE71A-A92C-48BD-9FD5-364D716333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CF65F35-C7E0-443C-86DF-7C87933101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B68472-6AB0-4F9E-BF6D-D96B43FF9ABB}"/>
              </a:ext>
            </a:extLst>
          </p:cNvPr>
          <p:cNvSpPr>
            <a:spLocks noGrp="1"/>
          </p:cNvSpPr>
          <p:nvPr>
            <p:ph type="dt" sz="half" idx="10"/>
          </p:nvPr>
        </p:nvSpPr>
        <p:spPr/>
        <p:txBody>
          <a:bodyPr/>
          <a:lstStyle/>
          <a:p>
            <a:fld id="{143FE54E-3E90-4AAF-916D-75F4B6F22B4F}" type="datetimeFigureOut">
              <a:rPr lang="en-US" smtClean="0"/>
              <a:t>1/30/2023</a:t>
            </a:fld>
            <a:endParaRPr lang="en-US"/>
          </a:p>
        </p:txBody>
      </p:sp>
      <p:sp>
        <p:nvSpPr>
          <p:cNvPr id="5" name="Footer Placeholder 4">
            <a:extLst>
              <a:ext uri="{FF2B5EF4-FFF2-40B4-BE49-F238E27FC236}">
                <a16:creationId xmlns:a16="http://schemas.microsoft.com/office/drawing/2014/main" id="{B6ED0C6F-077B-4E20-8FB6-7D535EC8C4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9E1111-9C35-4664-B88E-BF540940C735}"/>
              </a:ext>
            </a:extLst>
          </p:cNvPr>
          <p:cNvSpPr>
            <a:spLocks noGrp="1"/>
          </p:cNvSpPr>
          <p:nvPr>
            <p:ph type="sldNum" sz="quarter" idx="12"/>
          </p:nvPr>
        </p:nvSpPr>
        <p:spPr/>
        <p:txBody>
          <a:bodyPr/>
          <a:lstStyle/>
          <a:p>
            <a:fld id="{809B62E8-9E2F-498B-9742-33747DEDAF2F}" type="slidenum">
              <a:rPr lang="en-US" smtClean="0"/>
              <a:t>‹#›</a:t>
            </a:fld>
            <a:endParaRPr lang="en-US"/>
          </a:p>
        </p:txBody>
      </p:sp>
    </p:spTree>
    <p:extLst>
      <p:ext uri="{BB962C8B-B14F-4D97-AF65-F5344CB8AC3E}">
        <p14:creationId xmlns:p14="http://schemas.microsoft.com/office/powerpoint/2010/main" val="3921319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E6501-762D-4F21-B1E5-F6DDE1D803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A97590-5BC3-4A4A-8D04-D7D88E0DC4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9FA73E7-AF7A-4003-8B7C-91C5950CEE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877760E-C5A9-4BC8-BBAA-F801D21671B7}"/>
              </a:ext>
            </a:extLst>
          </p:cNvPr>
          <p:cNvSpPr>
            <a:spLocks noGrp="1"/>
          </p:cNvSpPr>
          <p:nvPr>
            <p:ph type="dt" sz="half" idx="10"/>
          </p:nvPr>
        </p:nvSpPr>
        <p:spPr/>
        <p:txBody>
          <a:bodyPr/>
          <a:lstStyle/>
          <a:p>
            <a:fld id="{143FE54E-3E90-4AAF-916D-75F4B6F22B4F}" type="datetimeFigureOut">
              <a:rPr lang="en-US" smtClean="0"/>
              <a:t>1/30/2023</a:t>
            </a:fld>
            <a:endParaRPr lang="en-US"/>
          </a:p>
        </p:txBody>
      </p:sp>
      <p:sp>
        <p:nvSpPr>
          <p:cNvPr id="6" name="Footer Placeholder 5">
            <a:extLst>
              <a:ext uri="{FF2B5EF4-FFF2-40B4-BE49-F238E27FC236}">
                <a16:creationId xmlns:a16="http://schemas.microsoft.com/office/drawing/2014/main" id="{731C5C7A-A0BD-4082-9DE4-E181EC6A95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C699A8-4B1E-4596-98C6-7EFCB011A111}"/>
              </a:ext>
            </a:extLst>
          </p:cNvPr>
          <p:cNvSpPr>
            <a:spLocks noGrp="1"/>
          </p:cNvSpPr>
          <p:nvPr>
            <p:ph type="sldNum" sz="quarter" idx="12"/>
          </p:nvPr>
        </p:nvSpPr>
        <p:spPr/>
        <p:txBody>
          <a:bodyPr/>
          <a:lstStyle/>
          <a:p>
            <a:fld id="{809B62E8-9E2F-498B-9742-33747DEDAF2F}" type="slidenum">
              <a:rPr lang="en-US" smtClean="0"/>
              <a:t>‹#›</a:t>
            </a:fld>
            <a:endParaRPr lang="en-US"/>
          </a:p>
        </p:txBody>
      </p:sp>
    </p:spTree>
    <p:extLst>
      <p:ext uri="{BB962C8B-B14F-4D97-AF65-F5344CB8AC3E}">
        <p14:creationId xmlns:p14="http://schemas.microsoft.com/office/powerpoint/2010/main" val="1032020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2F448-382C-42DA-8317-92F15AB459A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7F60868-88D6-4759-9927-8533008934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CAF58B-F479-4E38-8779-BF951BA633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D749454-5209-4D9F-9EE4-F77581DB07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913707-C4D0-4E51-80F2-2F98BC1B26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DFD740C-2F23-4959-8C3B-DC5B0A96A83D}"/>
              </a:ext>
            </a:extLst>
          </p:cNvPr>
          <p:cNvSpPr>
            <a:spLocks noGrp="1"/>
          </p:cNvSpPr>
          <p:nvPr>
            <p:ph type="dt" sz="half" idx="10"/>
          </p:nvPr>
        </p:nvSpPr>
        <p:spPr/>
        <p:txBody>
          <a:bodyPr/>
          <a:lstStyle/>
          <a:p>
            <a:fld id="{143FE54E-3E90-4AAF-916D-75F4B6F22B4F}" type="datetimeFigureOut">
              <a:rPr lang="en-US" smtClean="0"/>
              <a:t>1/30/2023</a:t>
            </a:fld>
            <a:endParaRPr lang="en-US"/>
          </a:p>
        </p:txBody>
      </p:sp>
      <p:sp>
        <p:nvSpPr>
          <p:cNvPr id="8" name="Footer Placeholder 7">
            <a:extLst>
              <a:ext uri="{FF2B5EF4-FFF2-40B4-BE49-F238E27FC236}">
                <a16:creationId xmlns:a16="http://schemas.microsoft.com/office/drawing/2014/main" id="{C462D060-2FD9-4B32-9ACC-FC87CD7B5C1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84FDBD0-6335-430D-8B43-40C0863026FD}"/>
              </a:ext>
            </a:extLst>
          </p:cNvPr>
          <p:cNvSpPr>
            <a:spLocks noGrp="1"/>
          </p:cNvSpPr>
          <p:nvPr>
            <p:ph type="sldNum" sz="quarter" idx="12"/>
          </p:nvPr>
        </p:nvSpPr>
        <p:spPr/>
        <p:txBody>
          <a:bodyPr/>
          <a:lstStyle/>
          <a:p>
            <a:fld id="{809B62E8-9E2F-498B-9742-33747DEDAF2F}" type="slidenum">
              <a:rPr lang="en-US" smtClean="0"/>
              <a:t>‹#›</a:t>
            </a:fld>
            <a:endParaRPr lang="en-US"/>
          </a:p>
        </p:txBody>
      </p:sp>
    </p:spTree>
    <p:extLst>
      <p:ext uri="{BB962C8B-B14F-4D97-AF65-F5344CB8AC3E}">
        <p14:creationId xmlns:p14="http://schemas.microsoft.com/office/powerpoint/2010/main" val="3150891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17FEB-C92B-473D-BE9E-4CBC776C85B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DFCD19F-DCFA-4467-8DE7-19D26DD1D5DF}"/>
              </a:ext>
            </a:extLst>
          </p:cNvPr>
          <p:cNvSpPr>
            <a:spLocks noGrp="1"/>
          </p:cNvSpPr>
          <p:nvPr>
            <p:ph type="dt" sz="half" idx="10"/>
          </p:nvPr>
        </p:nvSpPr>
        <p:spPr/>
        <p:txBody>
          <a:bodyPr/>
          <a:lstStyle/>
          <a:p>
            <a:fld id="{143FE54E-3E90-4AAF-916D-75F4B6F22B4F}" type="datetimeFigureOut">
              <a:rPr lang="en-US" smtClean="0"/>
              <a:t>1/30/2023</a:t>
            </a:fld>
            <a:endParaRPr lang="en-US"/>
          </a:p>
        </p:txBody>
      </p:sp>
      <p:sp>
        <p:nvSpPr>
          <p:cNvPr id="4" name="Footer Placeholder 3">
            <a:extLst>
              <a:ext uri="{FF2B5EF4-FFF2-40B4-BE49-F238E27FC236}">
                <a16:creationId xmlns:a16="http://schemas.microsoft.com/office/drawing/2014/main" id="{43534870-DBB4-4E1E-B3DB-01638DA834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C3C116-067B-412E-AB97-9A5FA90E6E93}"/>
              </a:ext>
            </a:extLst>
          </p:cNvPr>
          <p:cNvSpPr>
            <a:spLocks noGrp="1"/>
          </p:cNvSpPr>
          <p:nvPr>
            <p:ph type="sldNum" sz="quarter" idx="12"/>
          </p:nvPr>
        </p:nvSpPr>
        <p:spPr/>
        <p:txBody>
          <a:bodyPr/>
          <a:lstStyle/>
          <a:p>
            <a:fld id="{809B62E8-9E2F-498B-9742-33747DEDAF2F}" type="slidenum">
              <a:rPr lang="en-US" smtClean="0"/>
              <a:t>‹#›</a:t>
            </a:fld>
            <a:endParaRPr lang="en-US"/>
          </a:p>
        </p:txBody>
      </p:sp>
    </p:spTree>
    <p:extLst>
      <p:ext uri="{BB962C8B-B14F-4D97-AF65-F5344CB8AC3E}">
        <p14:creationId xmlns:p14="http://schemas.microsoft.com/office/powerpoint/2010/main" val="1905486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4FB817-0C5F-4216-A3D5-9FD4C348B507}"/>
              </a:ext>
            </a:extLst>
          </p:cNvPr>
          <p:cNvSpPr>
            <a:spLocks noGrp="1"/>
          </p:cNvSpPr>
          <p:nvPr>
            <p:ph type="dt" sz="half" idx="10"/>
          </p:nvPr>
        </p:nvSpPr>
        <p:spPr/>
        <p:txBody>
          <a:bodyPr/>
          <a:lstStyle/>
          <a:p>
            <a:fld id="{143FE54E-3E90-4AAF-916D-75F4B6F22B4F}" type="datetimeFigureOut">
              <a:rPr lang="en-US" smtClean="0"/>
              <a:t>1/30/2023</a:t>
            </a:fld>
            <a:endParaRPr lang="en-US"/>
          </a:p>
        </p:txBody>
      </p:sp>
      <p:sp>
        <p:nvSpPr>
          <p:cNvPr id="3" name="Footer Placeholder 2">
            <a:extLst>
              <a:ext uri="{FF2B5EF4-FFF2-40B4-BE49-F238E27FC236}">
                <a16:creationId xmlns:a16="http://schemas.microsoft.com/office/drawing/2014/main" id="{A681DBA3-348F-4D9E-AB80-94090A7A7B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C4E060-11C3-404B-B307-1988D5BBC9A5}"/>
              </a:ext>
            </a:extLst>
          </p:cNvPr>
          <p:cNvSpPr>
            <a:spLocks noGrp="1"/>
          </p:cNvSpPr>
          <p:nvPr>
            <p:ph type="sldNum" sz="quarter" idx="12"/>
          </p:nvPr>
        </p:nvSpPr>
        <p:spPr/>
        <p:txBody>
          <a:bodyPr/>
          <a:lstStyle/>
          <a:p>
            <a:fld id="{809B62E8-9E2F-498B-9742-33747DEDAF2F}" type="slidenum">
              <a:rPr lang="en-US" smtClean="0"/>
              <a:t>‹#›</a:t>
            </a:fld>
            <a:endParaRPr lang="en-US"/>
          </a:p>
        </p:txBody>
      </p:sp>
    </p:spTree>
    <p:extLst>
      <p:ext uri="{BB962C8B-B14F-4D97-AF65-F5344CB8AC3E}">
        <p14:creationId xmlns:p14="http://schemas.microsoft.com/office/powerpoint/2010/main" val="1470538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71E4C-D015-4D18-973F-320D77B0B9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78916C1-E78E-477A-99EF-AD30C07B21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057205B-7C9B-4C67-A568-877C3B5BA4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3A60C3-46AA-4AC6-BD19-45F72E7CF902}"/>
              </a:ext>
            </a:extLst>
          </p:cNvPr>
          <p:cNvSpPr>
            <a:spLocks noGrp="1"/>
          </p:cNvSpPr>
          <p:nvPr>
            <p:ph type="dt" sz="half" idx="10"/>
          </p:nvPr>
        </p:nvSpPr>
        <p:spPr/>
        <p:txBody>
          <a:bodyPr/>
          <a:lstStyle/>
          <a:p>
            <a:fld id="{143FE54E-3E90-4AAF-916D-75F4B6F22B4F}" type="datetimeFigureOut">
              <a:rPr lang="en-US" smtClean="0"/>
              <a:t>1/30/2023</a:t>
            </a:fld>
            <a:endParaRPr lang="en-US"/>
          </a:p>
        </p:txBody>
      </p:sp>
      <p:sp>
        <p:nvSpPr>
          <p:cNvPr id="6" name="Footer Placeholder 5">
            <a:extLst>
              <a:ext uri="{FF2B5EF4-FFF2-40B4-BE49-F238E27FC236}">
                <a16:creationId xmlns:a16="http://schemas.microsoft.com/office/drawing/2014/main" id="{A6673527-AC3C-409F-99BB-C0C3872EE6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1BB071-D60E-4B39-967F-197795D971C6}"/>
              </a:ext>
            </a:extLst>
          </p:cNvPr>
          <p:cNvSpPr>
            <a:spLocks noGrp="1"/>
          </p:cNvSpPr>
          <p:nvPr>
            <p:ph type="sldNum" sz="quarter" idx="12"/>
          </p:nvPr>
        </p:nvSpPr>
        <p:spPr/>
        <p:txBody>
          <a:bodyPr/>
          <a:lstStyle/>
          <a:p>
            <a:fld id="{809B62E8-9E2F-498B-9742-33747DEDAF2F}" type="slidenum">
              <a:rPr lang="en-US" smtClean="0"/>
              <a:t>‹#›</a:t>
            </a:fld>
            <a:endParaRPr lang="en-US"/>
          </a:p>
        </p:txBody>
      </p:sp>
    </p:spTree>
    <p:extLst>
      <p:ext uri="{BB962C8B-B14F-4D97-AF65-F5344CB8AC3E}">
        <p14:creationId xmlns:p14="http://schemas.microsoft.com/office/powerpoint/2010/main" val="2248906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9F6FC-70ED-4074-ACF7-45DBA71A27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79F87A-125A-4FAF-9634-D22B330DAB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977758-2321-4CB7-936F-17F70049A9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A6CD0E-AECF-4541-BA68-E3F7B54615DD}"/>
              </a:ext>
            </a:extLst>
          </p:cNvPr>
          <p:cNvSpPr>
            <a:spLocks noGrp="1"/>
          </p:cNvSpPr>
          <p:nvPr>
            <p:ph type="dt" sz="half" idx="10"/>
          </p:nvPr>
        </p:nvSpPr>
        <p:spPr/>
        <p:txBody>
          <a:bodyPr/>
          <a:lstStyle/>
          <a:p>
            <a:fld id="{143FE54E-3E90-4AAF-916D-75F4B6F22B4F}" type="datetimeFigureOut">
              <a:rPr lang="en-US" smtClean="0"/>
              <a:t>1/30/2023</a:t>
            </a:fld>
            <a:endParaRPr lang="en-US"/>
          </a:p>
        </p:txBody>
      </p:sp>
      <p:sp>
        <p:nvSpPr>
          <p:cNvPr id="6" name="Footer Placeholder 5">
            <a:extLst>
              <a:ext uri="{FF2B5EF4-FFF2-40B4-BE49-F238E27FC236}">
                <a16:creationId xmlns:a16="http://schemas.microsoft.com/office/drawing/2014/main" id="{EAC97530-5B2A-4C5E-AB78-3A1344D6FE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DD2C7D-DDFF-4A5E-8168-9D12E3851B74}"/>
              </a:ext>
            </a:extLst>
          </p:cNvPr>
          <p:cNvSpPr>
            <a:spLocks noGrp="1"/>
          </p:cNvSpPr>
          <p:nvPr>
            <p:ph type="sldNum" sz="quarter" idx="12"/>
          </p:nvPr>
        </p:nvSpPr>
        <p:spPr/>
        <p:txBody>
          <a:bodyPr/>
          <a:lstStyle/>
          <a:p>
            <a:fld id="{809B62E8-9E2F-498B-9742-33747DEDAF2F}" type="slidenum">
              <a:rPr lang="en-US" smtClean="0"/>
              <a:t>‹#›</a:t>
            </a:fld>
            <a:endParaRPr lang="en-US"/>
          </a:p>
        </p:txBody>
      </p:sp>
    </p:spTree>
    <p:extLst>
      <p:ext uri="{BB962C8B-B14F-4D97-AF65-F5344CB8AC3E}">
        <p14:creationId xmlns:p14="http://schemas.microsoft.com/office/powerpoint/2010/main" val="3028398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2A6CE4-4DEB-4C1B-8413-BF66A5196E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54E6FA-0E70-4D6A-971B-2932448CA0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82349A-0D35-4B40-AC61-53639A283B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3FE54E-3E90-4AAF-916D-75F4B6F22B4F}" type="datetimeFigureOut">
              <a:rPr lang="en-US" smtClean="0"/>
              <a:t>1/30/2023</a:t>
            </a:fld>
            <a:endParaRPr lang="en-US"/>
          </a:p>
        </p:txBody>
      </p:sp>
      <p:sp>
        <p:nvSpPr>
          <p:cNvPr id="5" name="Footer Placeholder 4">
            <a:extLst>
              <a:ext uri="{FF2B5EF4-FFF2-40B4-BE49-F238E27FC236}">
                <a16:creationId xmlns:a16="http://schemas.microsoft.com/office/drawing/2014/main" id="{13C84763-8030-4C28-AAA7-0725A26AB8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EC12278-032C-4749-9AA9-DF94F09495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9B62E8-9E2F-498B-9742-33747DEDAF2F}" type="slidenum">
              <a:rPr lang="en-US" smtClean="0"/>
              <a:t>‹#›</a:t>
            </a:fld>
            <a:endParaRPr lang="en-US"/>
          </a:p>
        </p:txBody>
      </p:sp>
    </p:spTree>
    <p:extLst>
      <p:ext uri="{BB962C8B-B14F-4D97-AF65-F5344CB8AC3E}">
        <p14:creationId xmlns:p14="http://schemas.microsoft.com/office/powerpoint/2010/main" val="2798292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9F4C2-D317-695A-3590-15A7492A20F8}"/>
              </a:ext>
            </a:extLst>
          </p:cNvPr>
          <p:cNvSpPr>
            <a:spLocks noGrp="1"/>
          </p:cNvSpPr>
          <p:nvPr>
            <p:ph type="title"/>
          </p:nvPr>
        </p:nvSpPr>
        <p:spPr/>
        <p:txBody>
          <a:bodyPr/>
          <a:lstStyle/>
          <a:p>
            <a:r>
              <a:rPr lang="en-US" dirty="0"/>
              <a:t>Requirement Structuring</a:t>
            </a:r>
          </a:p>
        </p:txBody>
      </p:sp>
      <p:sp>
        <p:nvSpPr>
          <p:cNvPr id="3" name="Content Placeholder 2">
            <a:extLst>
              <a:ext uri="{FF2B5EF4-FFF2-40B4-BE49-F238E27FC236}">
                <a16:creationId xmlns:a16="http://schemas.microsoft.com/office/drawing/2014/main" id="{16F69974-8336-9BF7-3BF8-077322DA144F}"/>
              </a:ext>
            </a:extLst>
          </p:cNvPr>
          <p:cNvSpPr>
            <a:spLocks noGrp="1"/>
          </p:cNvSpPr>
          <p:nvPr>
            <p:ph idx="1"/>
          </p:nvPr>
        </p:nvSpPr>
        <p:spPr/>
        <p:txBody>
          <a:bodyPr/>
          <a:lstStyle/>
          <a:p>
            <a:r>
              <a:rPr lang="en-US" dirty="0"/>
              <a:t>Use Case Modelling</a:t>
            </a:r>
          </a:p>
          <a:p>
            <a:pPr algn="l"/>
            <a:r>
              <a:rPr lang="en-US" sz="1800" b="0" i="0" u="none" strike="noStrike" baseline="0" dirty="0">
                <a:latin typeface="NewBaskervilleITCPro-Roman"/>
              </a:rPr>
              <a:t>Use case modeling helps analysts analyze the functional requirements of a system.</a:t>
            </a:r>
          </a:p>
          <a:p>
            <a:pPr algn="l"/>
            <a:r>
              <a:rPr lang="en-US" sz="1800" b="0" i="0" u="none" strike="noStrike" baseline="0" dirty="0">
                <a:latin typeface="NewBaskervilleITCPro-Roman"/>
              </a:rPr>
              <a:t>It also helps  developers</a:t>
            </a:r>
            <a:r>
              <a:rPr lang="en-US" sz="1800" dirty="0">
                <a:latin typeface="NewBaskervilleITCPro-Roman"/>
              </a:rPr>
              <a:t> </a:t>
            </a:r>
            <a:r>
              <a:rPr lang="en-US" sz="1800" b="0" i="0" u="none" strike="noStrike" baseline="0" dirty="0">
                <a:latin typeface="NewBaskervilleITCPro-Roman"/>
              </a:rPr>
              <a:t>understand the functional requirements of the system without worrying about how those requirements will be implemented</a:t>
            </a:r>
          </a:p>
          <a:p>
            <a:pPr marL="0" indent="0" algn="l">
              <a:buNone/>
            </a:pPr>
            <a:r>
              <a:rPr lang="en-US" sz="1800" dirty="0">
                <a:latin typeface="NewBaskervilleITCPro-Roman"/>
              </a:rPr>
              <a:t>What is a Use Case</a:t>
            </a:r>
          </a:p>
          <a:p>
            <a:pPr marL="0" indent="0" algn="l">
              <a:buNone/>
            </a:pPr>
            <a:r>
              <a:rPr lang="en-US" sz="1800" dirty="0">
                <a:latin typeface="NewBaskervilleITCPro-Roman"/>
              </a:rPr>
              <a:t>A use case shows</a:t>
            </a:r>
            <a:r>
              <a:rPr lang="en-US" sz="1800" b="0" i="0" u="none" strike="noStrike" baseline="0" dirty="0">
                <a:latin typeface="NewBaskervilleITCPro-Roman"/>
              </a:rPr>
              <a:t> the behavior or functionality of a system. It is a </a:t>
            </a:r>
            <a:r>
              <a:rPr lang="en-US" sz="1800" b="0" i="0" u="none" strike="noStrike" baseline="0" dirty="0" err="1">
                <a:latin typeface="NewBaskervilleITCPro-Roman"/>
              </a:rPr>
              <a:t>descriptuin</a:t>
            </a:r>
            <a:r>
              <a:rPr lang="en-US" sz="1800" b="0" i="0" u="none" strike="noStrike" baseline="0" dirty="0">
                <a:latin typeface="NewBaskervilleITCPro-Roman"/>
              </a:rPr>
              <a:t> of how a system </a:t>
            </a:r>
            <a:r>
              <a:rPr lang="en-US" sz="1800" b="0" i="0" u="none" strike="noStrike" baseline="0" dirty="0" err="1">
                <a:latin typeface="NewBaskervilleITCPro-Roman"/>
              </a:rPr>
              <a:t>intereacts</a:t>
            </a:r>
            <a:r>
              <a:rPr lang="en-US" sz="1800" b="0" i="0" u="none" strike="noStrike" baseline="0" dirty="0">
                <a:latin typeface="NewBaskervilleITCPro-Roman"/>
              </a:rPr>
              <a:t> wit its environment by illustrating the activities that are performed by the users of the system and the system responses.</a:t>
            </a:r>
          </a:p>
          <a:p>
            <a:pPr marL="0" indent="0" algn="l">
              <a:buNone/>
            </a:pPr>
            <a:r>
              <a:rPr lang="en-US" sz="1800" dirty="0">
                <a:latin typeface="NewBaskervilleITCPro-Roman"/>
              </a:rPr>
              <a:t>Essentially</a:t>
            </a:r>
          </a:p>
          <a:p>
            <a:pPr marL="342900" indent="-342900" algn="l">
              <a:buAutoNum type="arabicPeriod"/>
            </a:pPr>
            <a:r>
              <a:rPr lang="en-US" sz="1800" dirty="0">
                <a:latin typeface="NewBaskervilleITCPro-Roman"/>
              </a:rPr>
              <a:t>A use case is what  a user does(actions of the user) with the system and what the system does in return.</a:t>
            </a:r>
          </a:p>
          <a:p>
            <a:pPr marL="0" indent="0" algn="l">
              <a:buNone/>
            </a:pPr>
            <a:r>
              <a:rPr lang="en-US" sz="1800" dirty="0">
                <a:latin typeface="NewBaskervilleITCPro-Roman"/>
              </a:rPr>
              <a:t>Goal of a Use Case</a:t>
            </a:r>
          </a:p>
          <a:p>
            <a:pPr marL="0" indent="0" algn="l">
              <a:buNone/>
            </a:pPr>
            <a:r>
              <a:rPr lang="en-US" sz="1800" dirty="0">
                <a:latin typeface="NewBaskervilleITCPro-Roman"/>
              </a:rPr>
              <a:t>Create a set of use cases that describes all the task that users need to perform while using the system</a:t>
            </a:r>
            <a:endParaRPr lang="en-US" dirty="0"/>
          </a:p>
        </p:txBody>
      </p:sp>
    </p:spTree>
    <p:extLst>
      <p:ext uri="{BB962C8B-B14F-4D97-AF65-F5344CB8AC3E}">
        <p14:creationId xmlns:p14="http://schemas.microsoft.com/office/powerpoint/2010/main" val="1265107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58BBDD6-6C75-4647-AB72-54812A882572}"/>
              </a:ext>
            </a:extLst>
          </p:cNvPr>
          <p:cNvSpPr>
            <a:spLocks noGrp="1"/>
          </p:cNvSpPr>
          <p:nvPr>
            <p:ph type="title"/>
          </p:nvPr>
        </p:nvSpPr>
        <p:spPr/>
        <p:txBody>
          <a:bodyPr/>
          <a:lstStyle/>
          <a:p>
            <a:pPr algn="ctr"/>
            <a:r>
              <a:rPr lang="en-US" b="1" dirty="0">
                <a:solidFill>
                  <a:srgbClr val="FF0000"/>
                </a:solidFill>
              </a:rPr>
              <a:t>Structured Analysis</a:t>
            </a:r>
          </a:p>
        </p:txBody>
      </p:sp>
      <p:sp>
        <p:nvSpPr>
          <p:cNvPr id="5" name="Content Placeholder 4">
            <a:extLst>
              <a:ext uri="{FF2B5EF4-FFF2-40B4-BE49-F238E27FC236}">
                <a16:creationId xmlns:a16="http://schemas.microsoft.com/office/drawing/2014/main" id="{C3827F00-F53E-4F72-92E5-90235AE9C202}"/>
              </a:ext>
            </a:extLst>
          </p:cNvPr>
          <p:cNvSpPr>
            <a:spLocks noGrp="1"/>
          </p:cNvSpPr>
          <p:nvPr>
            <p:ph idx="1"/>
          </p:nvPr>
        </p:nvSpPr>
        <p:spPr/>
        <p:txBody>
          <a:bodyPr>
            <a:normAutofit/>
          </a:bodyPr>
          <a:lstStyle/>
          <a:p>
            <a:pPr marL="0" indent="0">
              <a:buNone/>
            </a:pPr>
            <a:r>
              <a:rPr lang="en-GB" sz="4400" spc="300" dirty="0"/>
              <a:t>Analysts use various tools to understand and describe the information system.</a:t>
            </a:r>
          </a:p>
          <a:p>
            <a:pPr marL="0" indent="0">
              <a:buNone/>
            </a:pPr>
            <a:r>
              <a:rPr lang="en-GB" sz="4400" spc="300" dirty="0"/>
              <a:t>One of the ways is using structured analysis. </a:t>
            </a:r>
            <a:endParaRPr lang="en-US" sz="4400" spc="300" dirty="0"/>
          </a:p>
        </p:txBody>
      </p:sp>
    </p:spTree>
    <p:extLst>
      <p:ext uri="{BB962C8B-B14F-4D97-AF65-F5344CB8AC3E}">
        <p14:creationId xmlns:p14="http://schemas.microsoft.com/office/powerpoint/2010/main" val="1171423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78BBB-E5F6-408A-8AC7-ED8113D7649B}"/>
              </a:ext>
            </a:extLst>
          </p:cNvPr>
          <p:cNvSpPr>
            <a:spLocks noGrp="1"/>
          </p:cNvSpPr>
          <p:nvPr>
            <p:ph type="title"/>
          </p:nvPr>
        </p:nvSpPr>
        <p:spPr/>
        <p:txBody>
          <a:bodyPr/>
          <a:lstStyle/>
          <a:p>
            <a:pPr algn="ctr"/>
            <a:r>
              <a:rPr lang="en-US" b="1" dirty="0">
                <a:solidFill>
                  <a:srgbClr val="FF0000"/>
                </a:solidFill>
              </a:rPr>
              <a:t>What is Structured Analysis? </a:t>
            </a:r>
          </a:p>
        </p:txBody>
      </p:sp>
      <p:sp>
        <p:nvSpPr>
          <p:cNvPr id="3" name="Content Placeholder 2">
            <a:extLst>
              <a:ext uri="{FF2B5EF4-FFF2-40B4-BE49-F238E27FC236}">
                <a16:creationId xmlns:a16="http://schemas.microsoft.com/office/drawing/2014/main" id="{E6207612-62F1-4ED2-A4D4-209AD0966727}"/>
              </a:ext>
            </a:extLst>
          </p:cNvPr>
          <p:cNvSpPr>
            <a:spLocks noGrp="1"/>
          </p:cNvSpPr>
          <p:nvPr>
            <p:ph idx="1"/>
          </p:nvPr>
        </p:nvSpPr>
        <p:spPr>
          <a:xfrm>
            <a:off x="838200" y="1690688"/>
            <a:ext cx="10515600" cy="4351338"/>
          </a:xfrm>
        </p:spPr>
        <p:txBody>
          <a:bodyPr>
            <a:noAutofit/>
          </a:bodyPr>
          <a:lstStyle/>
          <a:p>
            <a:pPr marL="0" indent="0">
              <a:buNone/>
            </a:pPr>
            <a:r>
              <a:rPr lang="en-GB" sz="3600" dirty="0"/>
              <a:t>Structured Analysis is a development method that allows the analyst to understand the system and its activities in a logical way. </a:t>
            </a:r>
          </a:p>
          <a:p>
            <a:pPr marL="0" indent="0">
              <a:buNone/>
            </a:pPr>
            <a:r>
              <a:rPr lang="en-GB" sz="3600" dirty="0"/>
              <a:t>It is a systematic approach, which uses graphical tools that </a:t>
            </a:r>
            <a:r>
              <a:rPr lang="en-GB" sz="3600" dirty="0" err="1"/>
              <a:t>analyze</a:t>
            </a:r>
            <a:r>
              <a:rPr lang="en-GB" sz="3600" dirty="0"/>
              <a:t> and refine the objectives of an existing system and develop a new system specification which can be easily understandable by user</a:t>
            </a:r>
            <a:endParaRPr lang="en-US" sz="3600" dirty="0"/>
          </a:p>
        </p:txBody>
      </p:sp>
    </p:spTree>
    <p:extLst>
      <p:ext uri="{BB962C8B-B14F-4D97-AF65-F5344CB8AC3E}">
        <p14:creationId xmlns:p14="http://schemas.microsoft.com/office/powerpoint/2010/main" val="1092636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EF62E3-50B7-4837-B259-94AA98E1CDB5}"/>
              </a:ext>
            </a:extLst>
          </p:cNvPr>
          <p:cNvSpPr>
            <a:spLocks noGrp="1"/>
          </p:cNvSpPr>
          <p:nvPr>
            <p:ph idx="1"/>
          </p:nvPr>
        </p:nvSpPr>
        <p:spPr>
          <a:xfrm>
            <a:off x="838200" y="1060174"/>
            <a:ext cx="10515600" cy="5116789"/>
          </a:xfrm>
        </p:spPr>
        <p:txBody>
          <a:bodyPr>
            <a:normAutofit/>
          </a:bodyPr>
          <a:lstStyle/>
          <a:p>
            <a:pPr marL="0" indent="0">
              <a:buNone/>
            </a:pPr>
            <a:r>
              <a:rPr lang="en-GB" sz="3600" dirty="0"/>
              <a:t>It has following attributes:</a:t>
            </a:r>
          </a:p>
          <a:p>
            <a:pPr>
              <a:buFont typeface="Wingdings" panose="05000000000000000000" pitchFamily="2" charset="2"/>
              <a:buChar char="v"/>
            </a:pPr>
            <a:r>
              <a:rPr lang="en-GB" sz="3600" dirty="0"/>
              <a:t>It is graphic which specifies the presentation of application.</a:t>
            </a:r>
          </a:p>
          <a:p>
            <a:pPr>
              <a:buFont typeface="Wingdings" panose="05000000000000000000" pitchFamily="2" charset="2"/>
              <a:buChar char="v"/>
            </a:pPr>
            <a:r>
              <a:rPr lang="en-GB" sz="3600" dirty="0"/>
              <a:t>It divides the processes so that it gives a clear picture of system flow.</a:t>
            </a:r>
          </a:p>
          <a:p>
            <a:pPr>
              <a:buFont typeface="Wingdings" panose="05000000000000000000" pitchFamily="2" charset="2"/>
              <a:buChar char="v"/>
            </a:pPr>
            <a:r>
              <a:rPr lang="en-GB" sz="3600" dirty="0"/>
              <a:t>It is logical rather than physical i.e., the elements of system do not depend on vendor or hardware.</a:t>
            </a:r>
          </a:p>
          <a:p>
            <a:pPr>
              <a:buFont typeface="Wingdings" panose="05000000000000000000" pitchFamily="2" charset="2"/>
              <a:buChar char="v"/>
            </a:pPr>
            <a:r>
              <a:rPr lang="en-GB" sz="3600" dirty="0"/>
              <a:t>It is an approach that works from high-level overviews to lower-level details.</a:t>
            </a:r>
            <a:endParaRPr lang="en-US" sz="3600" dirty="0"/>
          </a:p>
        </p:txBody>
      </p:sp>
    </p:spTree>
    <p:extLst>
      <p:ext uri="{BB962C8B-B14F-4D97-AF65-F5344CB8AC3E}">
        <p14:creationId xmlns:p14="http://schemas.microsoft.com/office/powerpoint/2010/main" val="2003905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62174-B526-447F-936D-7927866DE69E}"/>
              </a:ext>
            </a:extLst>
          </p:cNvPr>
          <p:cNvSpPr>
            <a:spLocks noGrp="1"/>
          </p:cNvSpPr>
          <p:nvPr>
            <p:ph type="title"/>
          </p:nvPr>
        </p:nvSpPr>
        <p:spPr/>
        <p:txBody>
          <a:bodyPr/>
          <a:lstStyle/>
          <a:p>
            <a:pPr algn="ctr"/>
            <a:r>
              <a:rPr lang="en-US" b="1" dirty="0">
                <a:solidFill>
                  <a:srgbClr val="FF0000"/>
                </a:solidFill>
              </a:rPr>
              <a:t>Structured Analysis Tools</a:t>
            </a:r>
          </a:p>
        </p:txBody>
      </p:sp>
      <p:sp>
        <p:nvSpPr>
          <p:cNvPr id="3" name="Content Placeholder 2">
            <a:extLst>
              <a:ext uri="{FF2B5EF4-FFF2-40B4-BE49-F238E27FC236}">
                <a16:creationId xmlns:a16="http://schemas.microsoft.com/office/drawing/2014/main" id="{56D72FF5-565D-4EFD-B74A-298FEC7F4B9F}"/>
              </a:ext>
            </a:extLst>
          </p:cNvPr>
          <p:cNvSpPr>
            <a:spLocks noGrp="1"/>
          </p:cNvSpPr>
          <p:nvPr>
            <p:ph idx="1"/>
          </p:nvPr>
        </p:nvSpPr>
        <p:spPr>
          <a:xfrm>
            <a:off x="838200" y="1444487"/>
            <a:ext cx="10515600" cy="4732476"/>
          </a:xfrm>
        </p:spPr>
        <p:txBody>
          <a:bodyPr>
            <a:normAutofit/>
          </a:bodyPr>
          <a:lstStyle/>
          <a:p>
            <a:pPr marL="0" indent="0">
              <a:buNone/>
            </a:pPr>
            <a:r>
              <a:rPr lang="en-GB" dirty="0"/>
              <a:t>During Structured Analysis, various tools and techniques are used for system development. </a:t>
            </a:r>
          </a:p>
          <a:p>
            <a:pPr marL="0" indent="0">
              <a:buNone/>
            </a:pPr>
            <a:r>
              <a:rPr lang="en-GB" dirty="0"/>
              <a:t>They are: </a:t>
            </a:r>
          </a:p>
          <a:p>
            <a:pPr>
              <a:buFont typeface="Wingdings" panose="05000000000000000000" pitchFamily="2" charset="2"/>
              <a:buChar char="q"/>
            </a:pPr>
            <a:r>
              <a:rPr lang="en-GB" dirty="0"/>
              <a:t>Data Flow Diagrams</a:t>
            </a:r>
          </a:p>
          <a:p>
            <a:pPr>
              <a:buFont typeface="Wingdings" panose="05000000000000000000" pitchFamily="2" charset="2"/>
              <a:buChar char="q"/>
            </a:pPr>
            <a:r>
              <a:rPr lang="en-GB" dirty="0"/>
              <a:t>Data Dictionary </a:t>
            </a:r>
          </a:p>
          <a:p>
            <a:pPr>
              <a:buFont typeface="Wingdings" panose="05000000000000000000" pitchFamily="2" charset="2"/>
              <a:buChar char="q"/>
            </a:pPr>
            <a:r>
              <a:rPr lang="en-GB" dirty="0"/>
              <a:t>Decision Trees </a:t>
            </a:r>
          </a:p>
          <a:p>
            <a:pPr>
              <a:buFont typeface="Wingdings" panose="05000000000000000000" pitchFamily="2" charset="2"/>
              <a:buChar char="q"/>
            </a:pPr>
            <a:r>
              <a:rPr lang="en-GB" dirty="0"/>
              <a:t>Decision Tables </a:t>
            </a:r>
          </a:p>
          <a:p>
            <a:pPr>
              <a:buFont typeface="Wingdings" panose="05000000000000000000" pitchFamily="2" charset="2"/>
              <a:buChar char="q"/>
            </a:pPr>
            <a:r>
              <a:rPr lang="en-GB" dirty="0"/>
              <a:t>Structured English</a:t>
            </a:r>
          </a:p>
          <a:p>
            <a:pPr>
              <a:buFont typeface="Wingdings" panose="05000000000000000000" pitchFamily="2" charset="2"/>
              <a:buChar char="q"/>
            </a:pPr>
            <a:r>
              <a:rPr lang="en-GB" dirty="0"/>
              <a:t>Pseudocode</a:t>
            </a:r>
            <a:endParaRPr lang="en-US" dirty="0"/>
          </a:p>
        </p:txBody>
      </p:sp>
    </p:spTree>
    <p:extLst>
      <p:ext uri="{BB962C8B-B14F-4D97-AF65-F5344CB8AC3E}">
        <p14:creationId xmlns:p14="http://schemas.microsoft.com/office/powerpoint/2010/main" val="1188290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B140DB3-D8DC-46D5-BD9C-5DE3764EFAF0}"/>
              </a:ext>
            </a:extLst>
          </p:cNvPr>
          <p:cNvPicPr>
            <a:picLocks noGrp="1" noChangeAspect="1"/>
          </p:cNvPicPr>
          <p:nvPr>
            <p:ph idx="1"/>
          </p:nvPr>
        </p:nvPicPr>
        <p:blipFill>
          <a:blip r:embed="rId2"/>
          <a:stretch>
            <a:fillRect/>
          </a:stretch>
        </p:blipFill>
        <p:spPr>
          <a:xfrm>
            <a:off x="0" y="0"/>
            <a:ext cx="12192000" cy="6858000"/>
          </a:xfrm>
        </p:spPr>
      </p:pic>
    </p:spTree>
    <p:extLst>
      <p:ext uri="{BB962C8B-B14F-4D97-AF65-F5344CB8AC3E}">
        <p14:creationId xmlns:p14="http://schemas.microsoft.com/office/powerpoint/2010/main" val="212232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2AD42-DDD4-41B7-B9DD-C41FBB227F4B}"/>
              </a:ext>
            </a:extLst>
          </p:cNvPr>
          <p:cNvSpPr>
            <a:spLocks noGrp="1"/>
          </p:cNvSpPr>
          <p:nvPr>
            <p:ph type="title"/>
          </p:nvPr>
        </p:nvSpPr>
        <p:spPr/>
        <p:txBody>
          <a:bodyPr/>
          <a:lstStyle/>
          <a:p>
            <a:r>
              <a:rPr lang="en-GB" b="1" dirty="0">
                <a:solidFill>
                  <a:srgbClr val="FF0000"/>
                </a:solidFill>
              </a:rPr>
              <a:t>Data Flow Diagrams(DFD) or Bubble Chart</a:t>
            </a:r>
            <a:endParaRPr lang="en-US" b="1" dirty="0">
              <a:solidFill>
                <a:srgbClr val="FF0000"/>
              </a:solidFill>
            </a:endParaRPr>
          </a:p>
        </p:txBody>
      </p:sp>
      <p:sp>
        <p:nvSpPr>
          <p:cNvPr id="3" name="Content Placeholder 2">
            <a:extLst>
              <a:ext uri="{FF2B5EF4-FFF2-40B4-BE49-F238E27FC236}">
                <a16:creationId xmlns:a16="http://schemas.microsoft.com/office/drawing/2014/main" id="{7DFA6B9A-ED4F-45B4-9166-45B8A56D63D8}"/>
              </a:ext>
            </a:extLst>
          </p:cNvPr>
          <p:cNvSpPr>
            <a:spLocks noGrp="1"/>
          </p:cNvSpPr>
          <p:nvPr>
            <p:ph idx="1"/>
          </p:nvPr>
        </p:nvSpPr>
        <p:spPr>
          <a:xfrm>
            <a:off x="838200" y="1497496"/>
            <a:ext cx="10515600" cy="4679467"/>
          </a:xfrm>
        </p:spPr>
        <p:txBody>
          <a:bodyPr>
            <a:normAutofit/>
          </a:bodyPr>
          <a:lstStyle/>
          <a:p>
            <a:pPr marL="0" indent="0">
              <a:buNone/>
            </a:pPr>
            <a:r>
              <a:rPr lang="en-GB" sz="3200" dirty="0"/>
              <a:t>It is a technique developed by Larry Constantine to express the requirements of system in a graphical form. </a:t>
            </a:r>
          </a:p>
          <a:p>
            <a:pPr>
              <a:buFontTx/>
              <a:buChar char="-"/>
            </a:pPr>
            <a:r>
              <a:rPr lang="en-GB" sz="3200" dirty="0"/>
              <a:t>It shows the flow of data between various functions of system and specifies how the current system is implemented.</a:t>
            </a:r>
          </a:p>
          <a:p>
            <a:pPr marL="0" indent="0">
              <a:buNone/>
            </a:pPr>
            <a:r>
              <a:rPr lang="en-GB" sz="3200" dirty="0"/>
              <a:t>- It is an initial stage of design phase that functionally divides the requirement specifications down to the lowest level of detail.</a:t>
            </a:r>
            <a:endParaRPr lang="en-US" sz="3200" dirty="0"/>
          </a:p>
        </p:txBody>
      </p:sp>
    </p:spTree>
    <p:extLst>
      <p:ext uri="{BB962C8B-B14F-4D97-AF65-F5344CB8AC3E}">
        <p14:creationId xmlns:p14="http://schemas.microsoft.com/office/powerpoint/2010/main" val="1484549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3533A-15F2-4F5D-B5CB-59A295EB8645}"/>
              </a:ext>
            </a:extLst>
          </p:cNvPr>
          <p:cNvSpPr>
            <a:spLocks noGrp="1"/>
          </p:cNvSpPr>
          <p:nvPr>
            <p:ph type="title"/>
          </p:nvPr>
        </p:nvSpPr>
        <p:spPr/>
        <p:txBody>
          <a:bodyPr/>
          <a:lstStyle/>
          <a:p>
            <a:pPr algn="ctr"/>
            <a:r>
              <a:rPr lang="en-US" b="1" dirty="0">
                <a:solidFill>
                  <a:srgbClr val="FF0000"/>
                </a:solidFill>
              </a:rPr>
              <a:t>DFD</a:t>
            </a:r>
            <a:r>
              <a:rPr lang="en-US" dirty="0">
                <a:solidFill>
                  <a:srgbClr val="FF0000"/>
                </a:solidFill>
              </a:rPr>
              <a:t> </a:t>
            </a:r>
          </a:p>
        </p:txBody>
      </p:sp>
      <p:sp>
        <p:nvSpPr>
          <p:cNvPr id="3" name="Content Placeholder 2">
            <a:extLst>
              <a:ext uri="{FF2B5EF4-FFF2-40B4-BE49-F238E27FC236}">
                <a16:creationId xmlns:a16="http://schemas.microsoft.com/office/drawing/2014/main" id="{87CC84A7-5606-4AF5-9021-90E7CA061244}"/>
              </a:ext>
            </a:extLst>
          </p:cNvPr>
          <p:cNvSpPr>
            <a:spLocks noGrp="1"/>
          </p:cNvSpPr>
          <p:nvPr>
            <p:ph idx="1"/>
          </p:nvPr>
        </p:nvSpPr>
        <p:spPr/>
        <p:txBody>
          <a:bodyPr>
            <a:normAutofit/>
          </a:bodyPr>
          <a:lstStyle/>
          <a:p>
            <a:pPr>
              <a:buFont typeface="Wingdings" panose="05000000000000000000" pitchFamily="2" charset="2"/>
              <a:buChar char="ü"/>
            </a:pPr>
            <a:r>
              <a:rPr lang="en-GB" sz="3600" dirty="0"/>
              <a:t>Its graphical nature makes it a good communication tool between user and analyst or analyst and system designer.</a:t>
            </a:r>
          </a:p>
          <a:p>
            <a:pPr>
              <a:buFont typeface="Wingdings" panose="05000000000000000000" pitchFamily="2" charset="2"/>
              <a:buChar char="ü"/>
            </a:pPr>
            <a:r>
              <a:rPr lang="en-GB" sz="3600" dirty="0"/>
              <a:t> It gives an overview of what data a system processes, what transformations are performed, what data are stored, what results are produced and where they flow.</a:t>
            </a:r>
            <a:endParaRPr lang="en-US" sz="3600" dirty="0"/>
          </a:p>
        </p:txBody>
      </p:sp>
    </p:spTree>
    <p:extLst>
      <p:ext uri="{BB962C8B-B14F-4D97-AF65-F5344CB8AC3E}">
        <p14:creationId xmlns:p14="http://schemas.microsoft.com/office/powerpoint/2010/main" val="771471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339C7-F1D4-463C-87BC-2486D86FF1A7}"/>
              </a:ext>
            </a:extLst>
          </p:cNvPr>
          <p:cNvSpPr>
            <a:spLocks noGrp="1"/>
          </p:cNvSpPr>
          <p:nvPr>
            <p:ph type="title"/>
          </p:nvPr>
        </p:nvSpPr>
        <p:spPr/>
        <p:txBody>
          <a:bodyPr/>
          <a:lstStyle/>
          <a:p>
            <a:pPr algn="ctr"/>
            <a:r>
              <a:rPr lang="en-US" b="1" dirty="0">
                <a:solidFill>
                  <a:srgbClr val="FF0000"/>
                </a:solidFill>
              </a:rPr>
              <a:t>Basic Elements of DFD </a:t>
            </a:r>
          </a:p>
        </p:txBody>
      </p:sp>
      <p:sp>
        <p:nvSpPr>
          <p:cNvPr id="3" name="Content Placeholder 2">
            <a:extLst>
              <a:ext uri="{FF2B5EF4-FFF2-40B4-BE49-F238E27FC236}">
                <a16:creationId xmlns:a16="http://schemas.microsoft.com/office/drawing/2014/main" id="{BC600999-4039-428E-86B2-F73A1AB1FE1E}"/>
              </a:ext>
            </a:extLst>
          </p:cNvPr>
          <p:cNvSpPr>
            <a:spLocks noGrp="1"/>
          </p:cNvSpPr>
          <p:nvPr>
            <p:ph idx="1"/>
          </p:nvPr>
        </p:nvSpPr>
        <p:spPr/>
        <p:txBody>
          <a:bodyPr>
            <a:normAutofit/>
          </a:bodyPr>
          <a:lstStyle/>
          <a:p>
            <a:pPr marL="0" indent="0">
              <a:buNone/>
            </a:pPr>
            <a:r>
              <a:rPr lang="en-GB" sz="4400" dirty="0"/>
              <a:t>DFD is easy to understand and quite effective when the required design is not clear and the user wants a notational language for communication. However, it requires a large number of iterations for obtaining the most accurate and complete solution.</a:t>
            </a:r>
            <a:endParaRPr lang="en-US" sz="4400" dirty="0"/>
          </a:p>
        </p:txBody>
      </p:sp>
    </p:spTree>
    <p:extLst>
      <p:ext uri="{BB962C8B-B14F-4D97-AF65-F5344CB8AC3E}">
        <p14:creationId xmlns:p14="http://schemas.microsoft.com/office/powerpoint/2010/main" val="3075675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CA0A7-9F21-413C-9854-CD3E2202B110}"/>
              </a:ext>
            </a:extLst>
          </p:cNvPr>
          <p:cNvSpPr>
            <a:spLocks noGrp="1"/>
          </p:cNvSpPr>
          <p:nvPr>
            <p:ph type="title"/>
          </p:nvPr>
        </p:nvSpPr>
        <p:spPr/>
        <p:txBody>
          <a:bodyPr/>
          <a:lstStyle/>
          <a:p>
            <a:endParaRPr lang="en-US" dirty="0"/>
          </a:p>
        </p:txBody>
      </p:sp>
      <p:pic>
        <p:nvPicPr>
          <p:cNvPr id="7" name="Content Placeholder 6">
            <a:extLst>
              <a:ext uri="{FF2B5EF4-FFF2-40B4-BE49-F238E27FC236}">
                <a16:creationId xmlns:a16="http://schemas.microsoft.com/office/drawing/2014/main" id="{899A93B2-30AD-400E-8169-179F0F4C5DF8}"/>
              </a:ext>
            </a:extLst>
          </p:cNvPr>
          <p:cNvPicPr>
            <a:picLocks noGrp="1" noChangeAspect="1"/>
          </p:cNvPicPr>
          <p:nvPr>
            <p:ph idx="1"/>
          </p:nvPr>
        </p:nvPicPr>
        <p:blipFill>
          <a:blip r:embed="rId2"/>
          <a:stretch>
            <a:fillRect/>
          </a:stretch>
        </p:blipFill>
        <p:spPr>
          <a:xfrm>
            <a:off x="0" y="1800666"/>
            <a:ext cx="12192000" cy="4853352"/>
          </a:xfrm>
        </p:spPr>
      </p:pic>
      <p:pic>
        <p:nvPicPr>
          <p:cNvPr id="5" name="Picture 4">
            <a:extLst>
              <a:ext uri="{FF2B5EF4-FFF2-40B4-BE49-F238E27FC236}">
                <a16:creationId xmlns:a16="http://schemas.microsoft.com/office/drawing/2014/main" id="{21BDE3E0-F183-4FDA-92E0-572F2488F50E}"/>
              </a:ext>
            </a:extLst>
          </p:cNvPr>
          <p:cNvPicPr>
            <a:picLocks noChangeAspect="1"/>
          </p:cNvPicPr>
          <p:nvPr/>
        </p:nvPicPr>
        <p:blipFill>
          <a:blip r:embed="rId3"/>
          <a:stretch>
            <a:fillRect/>
          </a:stretch>
        </p:blipFill>
        <p:spPr>
          <a:xfrm>
            <a:off x="970671" y="365125"/>
            <a:ext cx="10114671" cy="1210457"/>
          </a:xfrm>
          <a:prstGeom prst="rect">
            <a:avLst/>
          </a:prstGeom>
        </p:spPr>
      </p:pic>
    </p:spTree>
    <p:extLst>
      <p:ext uri="{BB962C8B-B14F-4D97-AF65-F5344CB8AC3E}">
        <p14:creationId xmlns:p14="http://schemas.microsoft.com/office/powerpoint/2010/main" val="6479369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36B3A-DDCF-4A9A-88B0-6240878F0B92}"/>
              </a:ext>
            </a:extLst>
          </p:cNvPr>
          <p:cNvSpPr>
            <a:spLocks noGrp="1"/>
          </p:cNvSpPr>
          <p:nvPr>
            <p:ph type="title"/>
          </p:nvPr>
        </p:nvSpPr>
        <p:spPr/>
        <p:txBody>
          <a:bodyPr/>
          <a:lstStyle/>
          <a:p>
            <a:r>
              <a:rPr lang="en-US" dirty="0"/>
              <a:t>Types of DFD </a:t>
            </a:r>
          </a:p>
        </p:txBody>
      </p:sp>
      <p:sp>
        <p:nvSpPr>
          <p:cNvPr id="3" name="Content Placeholder 2">
            <a:extLst>
              <a:ext uri="{FF2B5EF4-FFF2-40B4-BE49-F238E27FC236}">
                <a16:creationId xmlns:a16="http://schemas.microsoft.com/office/drawing/2014/main" id="{58077482-DBBA-4B01-A3CD-3E3160731FE1}"/>
              </a:ext>
            </a:extLst>
          </p:cNvPr>
          <p:cNvSpPr>
            <a:spLocks noGrp="1"/>
          </p:cNvSpPr>
          <p:nvPr>
            <p:ph idx="1"/>
          </p:nvPr>
        </p:nvSpPr>
        <p:spPr/>
        <p:txBody>
          <a:bodyPr>
            <a:normAutofit/>
          </a:bodyPr>
          <a:lstStyle/>
          <a:p>
            <a:pPr marL="0" indent="0">
              <a:buNone/>
            </a:pPr>
            <a:r>
              <a:rPr lang="en-GB" sz="4400" dirty="0"/>
              <a:t>DFDs are of two types: Physical DFD and Logical DFD. </a:t>
            </a:r>
          </a:p>
          <a:p>
            <a:pPr marL="0" indent="0">
              <a:buNone/>
            </a:pPr>
            <a:r>
              <a:rPr lang="en-GB" sz="4400" dirty="0"/>
              <a:t>The following table lists the points that differentiate a physical DFD from a logical DFD</a:t>
            </a:r>
            <a:endParaRPr lang="en-US" sz="4400" dirty="0"/>
          </a:p>
        </p:txBody>
      </p:sp>
    </p:spTree>
    <p:extLst>
      <p:ext uri="{BB962C8B-B14F-4D97-AF65-F5344CB8AC3E}">
        <p14:creationId xmlns:p14="http://schemas.microsoft.com/office/powerpoint/2010/main" val="3717750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B94FB7-31E9-81FF-0595-3978B8101CC5}"/>
              </a:ext>
            </a:extLst>
          </p:cNvPr>
          <p:cNvSpPr>
            <a:spLocks noGrp="1"/>
          </p:cNvSpPr>
          <p:nvPr>
            <p:ph type="title"/>
          </p:nvPr>
        </p:nvSpPr>
        <p:spPr>
          <a:xfrm>
            <a:off x="838200" y="365126"/>
            <a:ext cx="10515600" cy="743828"/>
          </a:xfrm>
        </p:spPr>
        <p:txBody>
          <a:bodyPr/>
          <a:lstStyle/>
          <a:p>
            <a:r>
              <a:rPr lang="en-US" dirty="0"/>
              <a:t>Role of Use Cases</a:t>
            </a:r>
          </a:p>
        </p:txBody>
      </p:sp>
      <p:sp>
        <p:nvSpPr>
          <p:cNvPr id="5" name="Content Placeholder 4">
            <a:extLst>
              <a:ext uri="{FF2B5EF4-FFF2-40B4-BE49-F238E27FC236}">
                <a16:creationId xmlns:a16="http://schemas.microsoft.com/office/drawing/2014/main" id="{FA1E4E44-00F3-F451-D82A-169E3F91FC13}"/>
              </a:ext>
            </a:extLst>
          </p:cNvPr>
          <p:cNvSpPr>
            <a:spLocks noGrp="1"/>
          </p:cNvSpPr>
          <p:nvPr>
            <p:ph idx="1"/>
          </p:nvPr>
        </p:nvSpPr>
        <p:spPr>
          <a:xfrm>
            <a:off x="838200" y="1215957"/>
            <a:ext cx="10515600" cy="4961006"/>
          </a:xfrm>
        </p:spPr>
        <p:txBody>
          <a:bodyPr>
            <a:normAutofit/>
          </a:bodyPr>
          <a:lstStyle/>
          <a:p>
            <a:r>
              <a:rPr lang="en-US" sz="1800" dirty="0"/>
              <a:t>Use Cases expresses and clarify user requirement: </a:t>
            </a:r>
            <a:r>
              <a:rPr lang="en-US" sz="1800" dirty="0" err="1"/>
              <a:t>i.e</a:t>
            </a:r>
            <a:r>
              <a:rPr lang="en-US" sz="1800" dirty="0"/>
              <a:t>,: it defines the expected interaction between user and the system with focus on the user.</a:t>
            </a:r>
          </a:p>
          <a:p>
            <a:pPr lvl="1"/>
            <a:r>
              <a:rPr lang="en-US" sz="1800" dirty="0"/>
              <a:t>Useful tools to clarify user requirements</a:t>
            </a:r>
          </a:p>
          <a:p>
            <a:pPr lvl="1"/>
            <a:r>
              <a:rPr lang="en-US" sz="1800" dirty="0"/>
              <a:t>Conveys the user's point of view</a:t>
            </a:r>
          </a:p>
          <a:p>
            <a:r>
              <a:rPr lang="en-US" sz="1800" dirty="0"/>
              <a:t>Two types of uses case</a:t>
            </a:r>
          </a:p>
          <a:p>
            <a:pPr lvl="1"/>
            <a:r>
              <a:rPr lang="en-US" sz="1800" dirty="0"/>
              <a:t>Graphical –based uses cases</a:t>
            </a:r>
          </a:p>
          <a:p>
            <a:pPr lvl="1"/>
            <a:r>
              <a:rPr lang="en-US" sz="1800" dirty="0"/>
              <a:t>Text –based uses cases</a:t>
            </a:r>
          </a:p>
          <a:p>
            <a:pPr lvl="1"/>
            <a:endParaRPr lang="en-US" sz="1800" dirty="0"/>
          </a:p>
          <a:p>
            <a:pPr marL="457200" lvl="1" indent="0">
              <a:buNone/>
            </a:pPr>
            <a:r>
              <a:rPr lang="en-US" sz="1800" dirty="0"/>
              <a:t>Use cases describe how an external event triggers some response from the system</a:t>
            </a:r>
          </a:p>
          <a:p>
            <a:pPr marL="457200" lvl="1" indent="0">
              <a:buNone/>
            </a:pPr>
            <a:r>
              <a:rPr lang="en-US" sz="1800" dirty="0" err="1"/>
              <a:t>E.g</a:t>
            </a:r>
            <a:r>
              <a:rPr lang="en-US" sz="1800" dirty="0"/>
              <a:t>, </a:t>
            </a:r>
          </a:p>
          <a:p>
            <a:pPr marL="914400" lvl="1" indent="-457200">
              <a:buAutoNum type="arabicPeriod"/>
            </a:pPr>
            <a:r>
              <a:rPr lang="en-US" sz="1800" dirty="0"/>
              <a:t>select courses to register</a:t>
            </a:r>
          </a:p>
          <a:p>
            <a:pPr marL="914400" lvl="1" indent="-457200">
              <a:buAutoNum type="arabicPeriod"/>
            </a:pPr>
            <a:r>
              <a:rPr lang="en-US" sz="1800" dirty="0"/>
              <a:t>drops courses</a:t>
            </a:r>
          </a:p>
          <a:p>
            <a:pPr marL="914400" lvl="1" indent="-457200">
              <a:buAutoNum type="arabicPeriod"/>
            </a:pPr>
            <a:r>
              <a:rPr lang="en-US" sz="1800" dirty="0"/>
              <a:t>Enter sales data</a:t>
            </a:r>
          </a:p>
          <a:p>
            <a:pPr marL="914400" lvl="1" indent="-457200">
              <a:buAutoNum type="arabicPeriod"/>
            </a:pPr>
            <a:r>
              <a:rPr lang="en-US" sz="1800" dirty="0"/>
              <a:t>Compute commission</a:t>
            </a:r>
          </a:p>
          <a:p>
            <a:pPr marL="914400" lvl="1" indent="-457200">
              <a:buAutoNum type="arabicPeriod"/>
            </a:pPr>
            <a:r>
              <a:rPr lang="en-US" sz="1800" dirty="0"/>
              <a:t>Generate report</a:t>
            </a:r>
          </a:p>
          <a:p>
            <a:pPr marL="457200" lvl="1" indent="0">
              <a:buNone/>
            </a:pPr>
            <a:endParaRPr lang="en-US" sz="1800" dirty="0"/>
          </a:p>
          <a:p>
            <a:pPr marL="457200" lvl="1" indent="0">
              <a:buNone/>
            </a:pPr>
            <a:endParaRPr lang="en-US" sz="1800" dirty="0"/>
          </a:p>
          <a:p>
            <a:pPr marL="457200" lvl="1" indent="0">
              <a:buNone/>
            </a:pPr>
            <a:endParaRPr lang="en-US" sz="2000" dirty="0"/>
          </a:p>
        </p:txBody>
      </p:sp>
    </p:spTree>
    <p:extLst>
      <p:ext uri="{BB962C8B-B14F-4D97-AF65-F5344CB8AC3E}">
        <p14:creationId xmlns:p14="http://schemas.microsoft.com/office/powerpoint/2010/main" val="2114461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B904908-6FCC-45A3-8F13-B89C8BD4FF58}"/>
              </a:ext>
            </a:extLst>
          </p:cNvPr>
          <p:cNvPicPr>
            <a:picLocks noGrp="1" noChangeAspect="1"/>
          </p:cNvPicPr>
          <p:nvPr>
            <p:ph idx="1"/>
          </p:nvPr>
        </p:nvPicPr>
        <p:blipFill>
          <a:blip r:embed="rId2"/>
          <a:stretch>
            <a:fillRect/>
          </a:stretch>
        </p:blipFill>
        <p:spPr>
          <a:xfrm>
            <a:off x="0" y="1"/>
            <a:ext cx="12192000" cy="7076048"/>
          </a:xfrm>
        </p:spPr>
      </p:pic>
    </p:spTree>
    <p:extLst>
      <p:ext uri="{BB962C8B-B14F-4D97-AF65-F5344CB8AC3E}">
        <p14:creationId xmlns:p14="http://schemas.microsoft.com/office/powerpoint/2010/main" val="37810064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B1267-8339-4720-B517-20D4620B302E}"/>
              </a:ext>
            </a:extLst>
          </p:cNvPr>
          <p:cNvSpPr>
            <a:spLocks noGrp="1"/>
          </p:cNvSpPr>
          <p:nvPr>
            <p:ph type="title"/>
          </p:nvPr>
        </p:nvSpPr>
        <p:spPr>
          <a:xfrm>
            <a:off x="838200" y="365125"/>
            <a:ext cx="10515600" cy="973345"/>
          </a:xfrm>
        </p:spPr>
        <p:txBody>
          <a:bodyPr>
            <a:normAutofit fontScale="90000"/>
          </a:bodyPr>
          <a:lstStyle/>
          <a:p>
            <a:r>
              <a:rPr lang="en-GB" b="1" dirty="0"/>
              <a:t>Physical and Logical DFD: Example </a:t>
            </a:r>
            <a:br>
              <a:rPr lang="en-GB" b="1" dirty="0"/>
            </a:br>
            <a:endParaRPr lang="en-US" dirty="0"/>
          </a:p>
        </p:txBody>
      </p:sp>
      <p:sp>
        <p:nvSpPr>
          <p:cNvPr id="3" name="Content Placeholder 2">
            <a:extLst>
              <a:ext uri="{FF2B5EF4-FFF2-40B4-BE49-F238E27FC236}">
                <a16:creationId xmlns:a16="http://schemas.microsoft.com/office/drawing/2014/main" id="{0DFD9BC3-A959-4FCB-B0CC-95E5F7E15F0A}"/>
              </a:ext>
            </a:extLst>
          </p:cNvPr>
          <p:cNvSpPr>
            <a:spLocks noGrp="1"/>
          </p:cNvSpPr>
          <p:nvPr>
            <p:ph idx="1"/>
          </p:nvPr>
        </p:nvSpPr>
        <p:spPr/>
        <p:txBody>
          <a:bodyPr/>
          <a:lstStyle/>
          <a:p>
            <a:pPr marL="0" indent="0">
              <a:buNone/>
            </a:pPr>
            <a:r>
              <a:rPr lang="en-GB" dirty="0"/>
              <a:t>Physical DFD specifies actual flow of physical documentation, while logical DFD only focus on the information flow in business term</a:t>
            </a:r>
            <a:endParaRPr lang="en-US" dirty="0"/>
          </a:p>
        </p:txBody>
      </p:sp>
      <p:pic>
        <p:nvPicPr>
          <p:cNvPr id="7" name="Picture 6">
            <a:extLst>
              <a:ext uri="{FF2B5EF4-FFF2-40B4-BE49-F238E27FC236}">
                <a16:creationId xmlns:a16="http://schemas.microsoft.com/office/drawing/2014/main" id="{A87E4614-3880-4206-B993-0EAAD4047318}"/>
              </a:ext>
            </a:extLst>
          </p:cNvPr>
          <p:cNvPicPr>
            <a:picLocks noChangeAspect="1"/>
          </p:cNvPicPr>
          <p:nvPr/>
        </p:nvPicPr>
        <p:blipFill>
          <a:blip r:embed="rId2"/>
          <a:stretch>
            <a:fillRect/>
          </a:stretch>
        </p:blipFill>
        <p:spPr>
          <a:xfrm>
            <a:off x="530087" y="2623930"/>
            <a:ext cx="11237843" cy="3868945"/>
          </a:xfrm>
          <a:prstGeom prst="rect">
            <a:avLst/>
          </a:prstGeom>
        </p:spPr>
      </p:pic>
    </p:spTree>
    <p:extLst>
      <p:ext uri="{BB962C8B-B14F-4D97-AF65-F5344CB8AC3E}">
        <p14:creationId xmlns:p14="http://schemas.microsoft.com/office/powerpoint/2010/main" val="20154881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CEB38-1B22-4E75-96CE-5B3ADC5D6FA5}"/>
              </a:ext>
            </a:extLst>
          </p:cNvPr>
          <p:cNvSpPr>
            <a:spLocks noGrp="1"/>
          </p:cNvSpPr>
          <p:nvPr>
            <p:ph type="title"/>
          </p:nvPr>
        </p:nvSpPr>
        <p:spPr/>
        <p:txBody>
          <a:bodyPr/>
          <a:lstStyle/>
          <a:p>
            <a:r>
              <a:rPr lang="en-US" dirty="0"/>
              <a:t>Context Diagram</a:t>
            </a:r>
          </a:p>
        </p:txBody>
      </p:sp>
      <p:sp>
        <p:nvSpPr>
          <p:cNvPr id="3" name="Content Placeholder 2">
            <a:extLst>
              <a:ext uri="{FF2B5EF4-FFF2-40B4-BE49-F238E27FC236}">
                <a16:creationId xmlns:a16="http://schemas.microsoft.com/office/drawing/2014/main" id="{30CFB7EF-047F-4240-988A-290DC1D48602}"/>
              </a:ext>
            </a:extLst>
          </p:cNvPr>
          <p:cNvSpPr>
            <a:spLocks noGrp="1"/>
          </p:cNvSpPr>
          <p:nvPr>
            <p:ph idx="1"/>
          </p:nvPr>
        </p:nvSpPr>
        <p:spPr/>
        <p:txBody>
          <a:bodyPr>
            <a:normAutofit lnSpcReduction="10000"/>
          </a:bodyPr>
          <a:lstStyle/>
          <a:p>
            <a:pPr marL="0" indent="0">
              <a:buNone/>
            </a:pPr>
            <a:r>
              <a:rPr lang="en-GB" sz="4000" dirty="0"/>
              <a:t>A context diagram helps in understanding the entire system by one DFD which gives the overview of a system. </a:t>
            </a:r>
          </a:p>
          <a:p>
            <a:pPr marL="0" indent="0">
              <a:buNone/>
            </a:pPr>
            <a:r>
              <a:rPr lang="en-GB" sz="4000" dirty="0"/>
              <a:t>It starts with mentioning major processes with little details and then goes onto giving more details of the processes with the top-down approach. The context diagram of mess management is shown below</a:t>
            </a:r>
            <a:r>
              <a:rPr lang="en-GB" dirty="0"/>
              <a:t>.</a:t>
            </a:r>
            <a:endParaRPr lang="en-US" dirty="0"/>
          </a:p>
        </p:txBody>
      </p:sp>
    </p:spTree>
    <p:extLst>
      <p:ext uri="{BB962C8B-B14F-4D97-AF65-F5344CB8AC3E}">
        <p14:creationId xmlns:p14="http://schemas.microsoft.com/office/powerpoint/2010/main" val="27135347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5B62FAD9-B1A6-4990-AB69-C4D6EC7585F9}"/>
              </a:ext>
            </a:extLst>
          </p:cNvPr>
          <p:cNvPicPr>
            <a:picLocks noGrp="1" noChangeAspect="1"/>
          </p:cNvPicPr>
          <p:nvPr>
            <p:ph idx="1"/>
          </p:nvPr>
        </p:nvPicPr>
        <p:blipFill>
          <a:blip r:embed="rId2"/>
          <a:stretch>
            <a:fillRect/>
          </a:stretch>
        </p:blipFill>
        <p:spPr>
          <a:xfrm>
            <a:off x="643467" y="988992"/>
            <a:ext cx="10905066" cy="4880016"/>
          </a:xfrm>
          <a:prstGeom prst="rect">
            <a:avLst/>
          </a:prstGeom>
        </p:spPr>
      </p:pic>
    </p:spTree>
    <p:extLst>
      <p:ext uri="{BB962C8B-B14F-4D97-AF65-F5344CB8AC3E}">
        <p14:creationId xmlns:p14="http://schemas.microsoft.com/office/powerpoint/2010/main" val="13834922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39F87-43F7-4A0F-9E30-B67B635ABE6B}"/>
              </a:ext>
            </a:extLst>
          </p:cNvPr>
          <p:cNvSpPr>
            <a:spLocks noGrp="1"/>
          </p:cNvSpPr>
          <p:nvPr>
            <p:ph type="title"/>
          </p:nvPr>
        </p:nvSpPr>
        <p:spPr>
          <a:xfrm>
            <a:off x="838200" y="365125"/>
            <a:ext cx="10515600" cy="880579"/>
          </a:xfrm>
        </p:spPr>
        <p:txBody>
          <a:bodyPr/>
          <a:lstStyle/>
          <a:p>
            <a:pPr algn="ctr"/>
            <a:r>
              <a:rPr lang="en-US" b="1" dirty="0">
                <a:solidFill>
                  <a:srgbClr val="FF0000"/>
                </a:solidFill>
              </a:rPr>
              <a:t>Data Dictionary</a:t>
            </a:r>
          </a:p>
        </p:txBody>
      </p:sp>
      <p:sp>
        <p:nvSpPr>
          <p:cNvPr id="3" name="Content Placeholder 2">
            <a:extLst>
              <a:ext uri="{FF2B5EF4-FFF2-40B4-BE49-F238E27FC236}">
                <a16:creationId xmlns:a16="http://schemas.microsoft.com/office/drawing/2014/main" id="{17A31495-09F9-4BD4-8146-7D91F490CBFF}"/>
              </a:ext>
            </a:extLst>
          </p:cNvPr>
          <p:cNvSpPr>
            <a:spLocks noGrp="1"/>
          </p:cNvSpPr>
          <p:nvPr>
            <p:ph idx="1"/>
          </p:nvPr>
        </p:nvSpPr>
        <p:spPr>
          <a:xfrm>
            <a:off x="838200" y="1497496"/>
            <a:ext cx="10515600" cy="4652963"/>
          </a:xfrm>
        </p:spPr>
        <p:txBody>
          <a:bodyPr>
            <a:noAutofit/>
          </a:bodyPr>
          <a:lstStyle/>
          <a:p>
            <a:pPr marL="0" indent="0">
              <a:buNone/>
            </a:pPr>
            <a:r>
              <a:rPr lang="en-GB" sz="3200" dirty="0"/>
              <a:t>A data dictionary is a structured repository of data elements in the system. It stores the descriptions of all DFD data elements that is, details and definitions of data flows, data stores, data stored in data stores, and the processes. </a:t>
            </a:r>
          </a:p>
          <a:p>
            <a:pPr marL="0" indent="0">
              <a:buNone/>
            </a:pPr>
            <a:r>
              <a:rPr lang="en-GB" sz="3200" dirty="0"/>
              <a:t>A data dictionary improves the communication between the analyst and the user. It plays an important role in building a database. </a:t>
            </a:r>
          </a:p>
          <a:p>
            <a:pPr marL="0" indent="0">
              <a:buNone/>
            </a:pPr>
            <a:r>
              <a:rPr lang="en-GB" sz="3200" dirty="0"/>
              <a:t>Most DBMSs have a data dictionary as a standard feature. </a:t>
            </a:r>
          </a:p>
          <a:p>
            <a:pPr marL="0" indent="0">
              <a:buNone/>
            </a:pPr>
            <a:r>
              <a:rPr lang="en-GB" sz="3200" dirty="0"/>
              <a:t>For example, refer the following table: </a:t>
            </a:r>
            <a:endParaRPr lang="en-US" sz="3200" dirty="0"/>
          </a:p>
        </p:txBody>
      </p:sp>
    </p:spTree>
    <p:extLst>
      <p:ext uri="{BB962C8B-B14F-4D97-AF65-F5344CB8AC3E}">
        <p14:creationId xmlns:p14="http://schemas.microsoft.com/office/powerpoint/2010/main" val="24625134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DC5FB39-DA92-4910-B46E-6780B2E67541}"/>
              </a:ext>
            </a:extLst>
          </p:cNvPr>
          <p:cNvPicPr>
            <a:picLocks noGrp="1" noChangeAspect="1"/>
          </p:cNvPicPr>
          <p:nvPr>
            <p:ph idx="1"/>
          </p:nvPr>
        </p:nvPicPr>
        <p:blipFill>
          <a:blip r:embed="rId2"/>
          <a:stretch>
            <a:fillRect/>
          </a:stretch>
        </p:blipFill>
        <p:spPr>
          <a:xfrm>
            <a:off x="0" y="0"/>
            <a:ext cx="12191999" cy="6858000"/>
          </a:xfrm>
        </p:spPr>
      </p:pic>
    </p:spTree>
    <p:extLst>
      <p:ext uri="{BB962C8B-B14F-4D97-AF65-F5344CB8AC3E}">
        <p14:creationId xmlns:p14="http://schemas.microsoft.com/office/powerpoint/2010/main" val="39946985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7207A-7CC0-42F4-BE3A-D3B366A82803}"/>
              </a:ext>
            </a:extLst>
          </p:cNvPr>
          <p:cNvSpPr>
            <a:spLocks noGrp="1"/>
          </p:cNvSpPr>
          <p:nvPr>
            <p:ph type="title"/>
          </p:nvPr>
        </p:nvSpPr>
        <p:spPr>
          <a:xfrm>
            <a:off x="838200" y="365125"/>
            <a:ext cx="10515600" cy="880579"/>
          </a:xfrm>
        </p:spPr>
        <p:txBody>
          <a:bodyPr/>
          <a:lstStyle/>
          <a:p>
            <a:pPr algn="ctr"/>
            <a:r>
              <a:rPr lang="en-US" b="1" dirty="0">
                <a:solidFill>
                  <a:srgbClr val="FF0000"/>
                </a:solidFill>
              </a:rPr>
              <a:t>Decision Trees </a:t>
            </a:r>
          </a:p>
        </p:txBody>
      </p:sp>
      <p:sp>
        <p:nvSpPr>
          <p:cNvPr id="3" name="Content Placeholder 2">
            <a:extLst>
              <a:ext uri="{FF2B5EF4-FFF2-40B4-BE49-F238E27FC236}">
                <a16:creationId xmlns:a16="http://schemas.microsoft.com/office/drawing/2014/main" id="{1B23E727-7AC8-4500-B0DA-AAE4934F8150}"/>
              </a:ext>
            </a:extLst>
          </p:cNvPr>
          <p:cNvSpPr>
            <a:spLocks noGrp="1"/>
          </p:cNvSpPr>
          <p:nvPr>
            <p:ph idx="1"/>
          </p:nvPr>
        </p:nvSpPr>
        <p:spPr>
          <a:xfrm>
            <a:off x="838200" y="1537252"/>
            <a:ext cx="10515600" cy="4639711"/>
          </a:xfrm>
        </p:spPr>
        <p:txBody>
          <a:bodyPr>
            <a:normAutofit/>
          </a:bodyPr>
          <a:lstStyle/>
          <a:p>
            <a:pPr marL="0" indent="0">
              <a:buNone/>
            </a:pPr>
            <a:r>
              <a:rPr lang="en-GB" sz="3600" dirty="0"/>
              <a:t>Decision trees are a method for defining complex relationships by describing decisions and avoiding the problems in communication. </a:t>
            </a:r>
          </a:p>
          <a:p>
            <a:pPr marL="0" indent="0">
              <a:buNone/>
            </a:pPr>
            <a:r>
              <a:rPr lang="en-GB" sz="3600" dirty="0"/>
              <a:t>A decision tree is a diagram that shows alternative actions and conditions within horizontal tree framework. </a:t>
            </a:r>
          </a:p>
          <a:p>
            <a:pPr marL="0" indent="0">
              <a:buNone/>
            </a:pPr>
            <a:r>
              <a:rPr lang="en-GB" sz="3600" dirty="0"/>
              <a:t>Thus, it depicts which conditions to consider first, second, and so on</a:t>
            </a:r>
            <a:endParaRPr lang="en-US" sz="3600" dirty="0"/>
          </a:p>
        </p:txBody>
      </p:sp>
    </p:spTree>
    <p:extLst>
      <p:ext uri="{BB962C8B-B14F-4D97-AF65-F5344CB8AC3E}">
        <p14:creationId xmlns:p14="http://schemas.microsoft.com/office/powerpoint/2010/main" val="11449526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D18988-BDBF-45C3-A4EC-833ABA0470DA}"/>
              </a:ext>
            </a:extLst>
          </p:cNvPr>
          <p:cNvSpPr>
            <a:spLocks noGrp="1"/>
          </p:cNvSpPr>
          <p:nvPr>
            <p:ph idx="1"/>
          </p:nvPr>
        </p:nvSpPr>
        <p:spPr>
          <a:xfrm>
            <a:off x="838200" y="1444487"/>
            <a:ext cx="10515600" cy="4732476"/>
          </a:xfrm>
        </p:spPr>
        <p:txBody>
          <a:bodyPr>
            <a:noAutofit/>
          </a:bodyPr>
          <a:lstStyle/>
          <a:p>
            <a:pPr marL="0" indent="0">
              <a:buNone/>
            </a:pPr>
            <a:r>
              <a:rPr lang="en-GB" sz="4400" dirty="0"/>
              <a:t>Decision trees depict the relationship of each condition and their permissible actions. </a:t>
            </a:r>
          </a:p>
          <a:p>
            <a:pPr marL="0" indent="0">
              <a:buNone/>
            </a:pPr>
            <a:r>
              <a:rPr lang="en-GB" sz="4400" dirty="0"/>
              <a:t>A square node indicates an action and a circle indicates a condition.</a:t>
            </a:r>
          </a:p>
          <a:p>
            <a:pPr marL="0" indent="0">
              <a:buNone/>
            </a:pPr>
            <a:r>
              <a:rPr lang="en-GB" sz="4400" dirty="0"/>
              <a:t> It forces analysts to consider the sequence of decisions and identifies the actual decision that must be made</a:t>
            </a:r>
            <a:endParaRPr lang="en-US" sz="4400" dirty="0"/>
          </a:p>
        </p:txBody>
      </p:sp>
    </p:spTree>
    <p:extLst>
      <p:ext uri="{BB962C8B-B14F-4D97-AF65-F5344CB8AC3E}">
        <p14:creationId xmlns:p14="http://schemas.microsoft.com/office/powerpoint/2010/main" val="6016421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6CBCB66-7521-4B31-B447-2DBC0FC5FAAE}"/>
              </a:ext>
            </a:extLst>
          </p:cNvPr>
          <p:cNvPicPr>
            <a:picLocks noGrp="1" noChangeAspect="1"/>
          </p:cNvPicPr>
          <p:nvPr>
            <p:ph idx="1"/>
          </p:nvPr>
        </p:nvPicPr>
        <p:blipFill>
          <a:blip r:embed="rId2"/>
          <a:stretch>
            <a:fillRect/>
          </a:stretch>
        </p:blipFill>
        <p:spPr>
          <a:xfrm>
            <a:off x="1" y="1"/>
            <a:ext cx="12192000" cy="7287064"/>
          </a:xfrm>
        </p:spPr>
      </p:pic>
    </p:spTree>
    <p:extLst>
      <p:ext uri="{BB962C8B-B14F-4D97-AF65-F5344CB8AC3E}">
        <p14:creationId xmlns:p14="http://schemas.microsoft.com/office/powerpoint/2010/main" val="26194273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1E56D-FAD0-46AA-9903-8F9F3560089F}"/>
              </a:ext>
            </a:extLst>
          </p:cNvPr>
          <p:cNvSpPr>
            <a:spLocks noGrp="1"/>
          </p:cNvSpPr>
          <p:nvPr>
            <p:ph type="title"/>
          </p:nvPr>
        </p:nvSpPr>
        <p:spPr/>
        <p:txBody>
          <a:bodyPr/>
          <a:lstStyle/>
          <a:p>
            <a:r>
              <a:rPr lang="en-US" dirty="0"/>
              <a:t>DECISION TREE – Generalized Structure</a:t>
            </a:r>
          </a:p>
        </p:txBody>
      </p:sp>
      <p:sp>
        <p:nvSpPr>
          <p:cNvPr id="3" name="Content Placeholder 2">
            <a:extLst>
              <a:ext uri="{FF2B5EF4-FFF2-40B4-BE49-F238E27FC236}">
                <a16:creationId xmlns:a16="http://schemas.microsoft.com/office/drawing/2014/main" id="{5DA2D68F-43BC-47E1-AF06-4DE324D4B3C7}"/>
              </a:ext>
            </a:extLst>
          </p:cNvPr>
          <p:cNvSpPr>
            <a:spLocks noGrp="1"/>
          </p:cNvSpPr>
          <p:nvPr>
            <p:ph idx="1"/>
          </p:nvPr>
        </p:nvSpPr>
        <p:spPr/>
        <p:txBody>
          <a:bodyPr>
            <a:normAutofit/>
          </a:bodyPr>
          <a:lstStyle/>
          <a:p>
            <a:pPr marL="0" indent="0">
              <a:buNone/>
            </a:pPr>
            <a:r>
              <a:rPr lang="en-GB" sz="4000" dirty="0"/>
              <a:t>The major limitation of a decision tree is that it lacks information in its format to describe what other combinations of conditions you can take for testing. </a:t>
            </a:r>
          </a:p>
          <a:p>
            <a:pPr marL="0" indent="0">
              <a:buNone/>
            </a:pPr>
            <a:r>
              <a:rPr lang="en-GB" sz="4000" dirty="0"/>
              <a:t>It is a single representation of the relationships between conditions and actions. For example, refer the following decision tree:</a:t>
            </a:r>
            <a:endParaRPr lang="en-US" sz="4000" dirty="0"/>
          </a:p>
        </p:txBody>
      </p:sp>
    </p:spTree>
    <p:extLst>
      <p:ext uri="{BB962C8B-B14F-4D97-AF65-F5344CB8AC3E}">
        <p14:creationId xmlns:p14="http://schemas.microsoft.com/office/powerpoint/2010/main" val="2081780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6A0D22-5C27-6C7F-51E0-38DBD79086E6}"/>
              </a:ext>
            </a:extLst>
          </p:cNvPr>
          <p:cNvSpPr>
            <a:spLocks noGrp="1"/>
          </p:cNvSpPr>
          <p:nvPr>
            <p:ph type="title"/>
          </p:nvPr>
        </p:nvSpPr>
        <p:spPr/>
        <p:txBody>
          <a:bodyPr/>
          <a:lstStyle/>
          <a:p>
            <a:r>
              <a:rPr lang="en-US" dirty="0"/>
              <a:t>Creating Use Case- </a:t>
            </a:r>
          </a:p>
        </p:txBody>
      </p:sp>
      <p:sp>
        <p:nvSpPr>
          <p:cNvPr id="5" name="Content Placeholder 4">
            <a:extLst>
              <a:ext uri="{FF2B5EF4-FFF2-40B4-BE49-F238E27FC236}">
                <a16:creationId xmlns:a16="http://schemas.microsoft.com/office/drawing/2014/main" id="{232011D2-47A5-834C-4063-A9DE7760801A}"/>
              </a:ext>
            </a:extLst>
          </p:cNvPr>
          <p:cNvSpPr>
            <a:spLocks noGrp="1"/>
          </p:cNvSpPr>
          <p:nvPr>
            <p:ph idx="1"/>
          </p:nvPr>
        </p:nvSpPr>
        <p:spPr/>
        <p:txBody>
          <a:bodyPr/>
          <a:lstStyle/>
          <a:p>
            <a:r>
              <a:rPr lang="en-US" dirty="0"/>
              <a:t>Identify the major steps and its exceptions</a:t>
            </a:r>
          </a:p>
          <a:p>
            <a:r>
              <a:rPr lang="en-US" dirty="0"/>
              <a:t>Identify elements with each major step</a:t>
            </a:r>
          </a:p>
          <a:p>
            <a:r>
              <a:rPr lang="en-US" dirty="0"/>
              <a:t>Confirm use case with users</a:t>
            </a:r>
          </a:p>
          <a:p>
            <a:pPr marL="0" indent="0">
              <a:buNone/>
            </a:pPr>
            <a:endParaRPr lang="en-US" dirty="0"/>
          </a:p>
        </p:txBody>
      </p:sp>
    </p:spTree>
    <p:extLst>
      <p:ext uri="{BB962C8B-B14F-4D97-AF65-F5344CB8AC3E}">
        <p14:creationId xmlns:p14="http://schemas.microsoft.com/office/powerpoint/2010/main" val="36503396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BE041A3-4EC8-4C8C-A701-58FF1D678DE0}"/>
              </a:ext>
            </a:extLst>
          </p:cNvPr>
          <p:cNvPicPr>
            <a:picLocks noGrp="1" noChangeAspect="1"/>
          </p:cNvPicPr>
          <p:nvPr>
            <p:ph idx="1"/>
          </p:nvPr>
        </p:nvPicPr>
        <p:blipFill>
          <a:blip r:embed="rId2"/>
          <a:stretch>
            <a:fillRect/>
          </a:stretch>
        </p:blipFill>
        <p:spPr>
          <a:xfrm>
            <a:off x="643467" y="1370668"/>
            <a:ext cx="10905066" cy="4116662"/>
          </a:xfrm>
          <a:prstGeom prst="rect">
            <a:avLst/>
          </a:prstGeom>
        </p:spPr>
      </p:pic>
    </p:spTree>
    <p:extLst>
      <p:ext uri="{BB962C8B-B14F-4D97-AF65-F5344CB8AC3E}">
        <p14:creationId xmlns:p14="http://schemas.microsoft.com/office/powerpoint/2010/main" val="3325740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2CA67-ABD6-4C63-9F88-C6E505C835B4}"/>
              </a:ext>
            </a:extLst>
          </p:cNvPr>
          <p:cNvSpPr>
            <a:spLocks noGrp="1"/>
          </p:cNvSpPr>
          <p:nvPr>
            <p:ph type="title"/>
          </p:nvPr>
        </p:nvSpPr>
        <p:spPr/>
        <p:txBody>
          <a:bodyPr/>
          <a:lstStyle/>
          <a:p>
            <a:pPr algn="ctr"/>
            <a:r>
              <a:rPr lang="en-US" b="1" dirty="0"/>
              <a:t>Decision Tables</a:t>
            </a:r>
          </a:p>
        </p:txBody>
      </p:sp>
      <p:sp>
        <p:nvSpPr>
          <p:cNvPr id="3" name="Content Placeholder 2">
            <a:extLst>
              <a:ext uri="{FF2B5EF4-FFF2-40B4-BE49-F238E27FC236}">
                <a16:creationId xmlns:a16="http://schemas.microsoft.com/office/drawing/2014/main" id="{A4FFE30C-9437-4C0D-A27A-43FC5CB05A32}"/>
              </a:ext>
            </a:extLst>
          </p:cNvPr>
          <p:cNvSpPr>
            <a:spLocks noGrp="1"/>
          </p:cNvSpPr>
          <p:nvPr>
            <p:ph idx="1"/>
          </p:nvPr>
        </p:nvSpPr>
        <p:spPr>
          <a:xfrm>
            <a:off x="838200" y="1470991"/>
            <a:ext cx="10515600" cy="4705972"/>
          </a:xfrm>
        </p:spPr>
        <p:txBody>
          <a:bodyPr>
            <a:normAutofit lnSpcReduction="10000"/>
          </a:bodyPr>
          <a:lstStyle/>
          <a:p>
            <a:pPr marL="0" indent="0">
              <a:buNone/>
            </a:pPr>
            <a:r>
              <a:rPr lang="en-GB" sz="4000" dirty="0"/>
              <a:t>Decision tables are a method of describing the complex logical relationship in a precise manner which is easily understandable.</a:t>
            </a:r>
          </a:p>
          <a:p>
            <a:pPr>
              <a:buFont typeface="Wingdings" panose="05000000000000000000" pitchFamily="2" charset="2"/>
              <a:buChar char="q"/>
            </a:pPr>
            <a:r>
              <a:rPr lang="en-GB" sz="4000" dirty="0"/>
              <a:t>It is useful in situations where the resulting actions depend on the occurrence of one or several combinations of independent conditions.</a:t>
            </a:r>
          </a:p>
          <a:p>
            <a:pPr>
              <a:buFont typeface="Wingdings" panose="05000000000000000000" pitchFamily="2" charset="2"/>
              <a:buChar char="q"/>
            </a:pPr>
            <a:r>
              <a:rPr lang="en-GB" sz="4000" dirty="0"/>
              <a:t>It is a matrix containing row or columns for defining a problem and the actions. </a:t>
            </a:r>
            <a:endParaRPr lang="en-US" sz="4000" dirty="0"/>
          </a:p>
        </p:txBody>
      </p:sp>
    </p:spTree>
    <p:extLst>
      <p:ext uri="{BB962C8B-B14F-4D97-AF65-F5344CB8AC3E}">
        <p14:creationId xmlns:p14="http://schemas.microsoft.com/office/powerpoint/2010/main" val="25760293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FE212-73B2-47B8-A14E-B80F6797ADF2}"/>
              </a:ext>
            </a:extLst>
          </p:cNvPr>
          <p:cNvSpPr>
            <a:spLocks noGrp="1"/>
          </p:cNvSpPr>
          <p:nvPr>
            <p:ph type="title"/>
          </p:nvPr>
        </p:nvSpPr>
        <p:spPr/>
        <p:txBody>
          <a:bodyPr/>
          <a:lstStyle/>
          <a:p>
            <a:r>
              <a:rPr lang="en-GB" b="1" dirty="0"/>
              <a:t>Components of a Decision Table </a:t>
            </a:r>
            <a:endParaRPr lang="en-US" b="1" dirty="0"/>
          </a:p>
        </p:txBody>
      </p:sp>
      <p:sp>
        <p:nvSpPr>
          <p:cNvPr id="3" name="Content Placeholder 2">
            <a:extLst>
              <a:ext uri="{FF2B5EF4-FFF2-40B4-BE49-F238E27FC236}">
                <a16:creationId xmlns:a16="http://schemas.microsoft.com/office/drawing/2014/main" id="{8CA1A672-369C-4A89-AE01-4123AC849068}"/>
              </a:ext>
            </a:extLst>
          </p:cNvPr>
          <p:cNvSpPr>
            <a:spLocks noGrp="1"/>
          </p:cNvSpPr>
          <p:nvPr>
            <p:ph idx="1"/>
          </p:nvPr>
        </p:nvSpPr>
        <p:spPr/>
        <p:txBody>
          <a:bodyPr/>
          <a:lstStyle/>
          <a:p>
            <a:pPr marL="0" indent="0">
              <a:buNone/>
            </a:pPr>
            <a:r>
              <a:rPr lang="en-GB" dirty="0"/>
              <a:t>Condition Stub: It is in the upper left quadrant which lists all the condition to be checked.</a:t>
            </a:r>
          </a:p>
          <a:p>
            <a:pPr>
              <a:buFont typeface="Wingdings" panose="05000000000000000000" pitchFamily="2" charset="2"/>
              <a:buChar char="q"/>
            </a:pPr>
            <a:r>
              <a:rPr lang="en-GB" dirty="0"/>
              <a:t>Action stub: It is in the lower left quadrant which outlines all the action to be carried out to meet such condition. </a:t>
            </a:r>
          </a:p>
          <a:p>
            <a:pPr>
              <a:buFont typeface="Wingdings" panose="05000000000000000000" pitchFamily="2" charset="2"/>
              <a:buChar char="q"/>
            </a:pPr>
            <a:r>
              <a:rPr lang="en-GB" dirty="0"/>
              <a:t>Condition Entry: It is in upper right quadrant which provides answers to questions asked in condition stub quadrant. </a:t>
            </a:r>
          </a:p>
          <a:p>
            <a:pPr>
              <a:buFont typeface="Wingdings" panose="05000000000000000000" pitchFamily="2" charset="2"/>
              <a:buChar char="q"/>
            </a:pPr>
            <a:r>
              <a:rPr lang="en-GB" dirty="0"/>
              <a:t>Action Entry: It is in lower right quadrant which indicates the appropriate action resulting from the answers to the conditions in the condition entry quadrant.</a:t>
            </a:r>
            <a:endParaRPr lang="en-US" dirty="0"/>
          </a:p>
        </p:txBody>
      </p:sp>
    </p:spTree>
    <p:extLst>
      <p:ext uri="{BB962C8B-B14F-4D97-AF65-F5344CB8AC3E}">
        <p14:creationId xmlns:p14="http://schemas.microsoft.com/office/powerpoint/2010/main" val="8663287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E804B9-C63D-405E-BA48-ED917055C27D}"/>
              </a:ext>
            </a:extLst>
          </p:cNvPr>
          <p:cNvSpPr>
            <a:spLocks noGrp="1"/>
          </p:cNvSpPr>
          <p:nvPr>
            <p:ph idx="1"/>
          </p:nvPr>
        </p:nvSpPr>
        <p:spPr>
          <a:xfrm>
            <a:off x="838200" y="1285461"/>
            <a:ext cx="10515600" cy="4891502"/>
          </a:xfrm>
        </p:spPr>
        <p:txBody>
          <a:bodyPr>
            <a:normAutofit/>
          </a:bodyPr>
          <a:lstStyle/>
          <a:p>
            <a:pPr marL="0" indent="0">
              <a:buNone/>
            </a:pPr>
            <a:r>
              <a:rPr lang="en-GB" sz="3200" dirty="0"/>
              <a:t>The entries in decision table are given by Decision Rules which define the relationships between combinations of conditions and courses of action. In rules section, </a:t>
            </a:r>
          </a:p>
          <a:p>
            <a:pPr marL="0" indent="0">
              <a:buNone/>
            </a:pPr>
            <a:r>
              <a:rPr lang="en-GB" sz="3200" dirty="0"/>
              <a:t>Y shows the existence of a condition. </a:t>
            </a:r>
          </a:p>
          <a:p>
            <a:pPr marL="0" indent="0">
              <a:buNone/>
            </a:pPr>
            <a:r>
              <a:rPr lang="en-GB" sz="3200" dirty="0"/>
              <a:t>N represents the condition, which is not satisfied. </a:t>
            </a:r>
          </a:p>
          <a:p>
            <a:pPr marL="0" indent="0">
              <a:buNone/>
            </a:pPr>
            <a:r>
              <a:rPr lang="en-GB" sz="3200" dirty="0"/>
              <a:t>A blank - against action states it is to be ignored. </a:t>
            </a:r>
          </a:p>
          <a:p>
            <a:pPr marL="0" indent="0">
              <a:buNone/>
            </a:pPr>
            <a:r>
              <a:rPr lang="en-GB" sz="3200" dirty="0"/>
              <a:t>X (or a check mark will do) against action states it is to be carried out.</a:t>
            </a:r>
            <a:endParaRPr lang="en-US" sz="3200" dirty="0"/>
          </a:p>
        </p:txBody>
      </p:sp>
    </p:spTree>
    <p:extLst>
      <p:ext uri="{BB962C8B-B14F-4D97-AF65-F5344CB8AC3E}">
        <p14:creationId xmlns:p14="http://schemas.microsoft.com/office/powerpoint/2010/main" val="33824524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504D57E-F963-46A4-883E-1F28EC4F72D2}"/>
              </a:ext>
            </a:extLst>
          </p:cNvPr>
          <p:cNvPicPr>
            <a:picLocks noGrp="1" noChangeAspect="1"/>
          </p:cNvPicPr>
          <p:nvPr>
            <p:ph idx="1"/>
          </p:nvPr>
        </p:nvPicPr>
        <p:blipFill>
          <a:blip r:embed="rId2"/>
          <a:stretch>
            <a:fillRect/>
          </a:stretch>
        </p:blipFill>
        <p:spPr>
          <a:xfrm>
            <a:off x="954157" y="1390667"/>
            <a:ext cx="9833113" cy="4076666"/>
          </a:xfrm>
        </p:spPr>
      </p:pic>
    </p:spTree>
    <p:extLst>
      <p:ext uri="{BB962C8B-B14F-4D97-AF65-F5344CB8AC3E}">
        <p14:creationId xmlns:p14="http://schemas.microsoft.com/office/powerpoint/2010/main" val="26992449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DB51C-A709-4BFC-9317-D3FC4520EACD}"/>
              </a:ext>
            </a:extLst>
          </p:cNvPr>
          <p:cNvSpPr>
            <a:spLocks noGrp="1"/>
          </p:cNvSpPr>
          <p:nvPr>
            <p:ph type="title"/>
          </p:nvPr>
        </p:nvSpPr>
        <p:spPr/>
        <p:txBody>
          <a:bodyPr/>
          <a:lstStyle/>
          <a:p>
            <a:pPr algn="ctr"/>
            <a:r>
              <a:rPr lang="en-US" b="1" dirty="0">
                <a:solidFill>
                  <a:srgbClr val="FF0000"/>
                </a:solidFill>
              </a:rPr>
              <a:t>Structured English </a:t>
            </a:r>
          </a:p>
        </p:txBody>
      </p:sp>
      <p:sp>
        <p:nvSpPr>
          <p:cNvPr id="3" name="Content Placeholder 2">
            <a:extLst>
              <a:ext uri="{FF2B5EF4-FFF2-40B4-BE49-F238E27FC236}">
                <a16:creationId xmlns:a16="http://schemas.microsoft.com/office/drawing/2014/main" id="{C8B2DA2B-0175-43F1-ABDA-C614B0B8D1F5}"/>
              </a:ext>
            </a:extLst>
          </p:cNvPr>
          <p:cNvSpPr>
            <a:spLocks noGrp="1"/>
          </p:cNvSpPr>
          <p:nvPr>
            <p:ph idx="1"/>
          </p:nvPr>
        </p:nvSpPr>
        <p:spPr/>
        <p:txBody>
          <a:bodyPr>
            <a:normAutofit/>
          </a:bodyPr>
          <a:lstStyle/>
          <a:p>
            <a:pPr marL="0" indent="0">
              <a:buNone/>
            </a:pPr>
            <a:r>
              <a:rPr lang="en-GB" sz="4000" dirty="0"/>
              <a:t>Structure English is derived from structured programming language which gives more understandable and precise description of process.</a:t>
            </a:r>
          </a:p>
          <a:p>
            <a:pPr marL="0" indent="0">
              <a:buNone/>
            </a:pPr>
            <a:r>
              <a:rPr lang="en-GB" sz="4000" dirty="0"/>
              <a:t> It is based on procedural logic that uses construction and imperative sentences designed to perform operation for action.</a:t>
            </a:r>
            <a:endParaRPr lang="en-US" sz="4000" dirty="0"/>
          </a:p>
        </p:txBody>
      </p:sp>
    </p:spTree>
    <p:extLst>
      <p:ext uri="{BB962C8B-B14F-4D97-AF65-F5344CB8AC3E}">
        <p14:creationId xmlns:p14="http://schemas.microsoft.com/office/powerpoint/2010/main" val="38247800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2C0EA-01F1-46CD-9034-885254ABE7E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F9B1293-99F4-44D1-8F9B-06DE140BB51A}"/>
              </a:ext>
            </a:extLst>
          </p:cNvPr>
          <p:cNvSpPr>
            <a:spLocks noGrp="1"/>
          </p:cNvSpPr>
          <p:nvPr>
            <p:ph idx="1"/>
          </p:nvPr>
        </p:nvSpPr>
        <p:spPr/>
        <p:txBody>
          <a:bodyPr/>
          <a:lstStyle/>
          <a:p>
            <a:pPr marL="0" indent="0">
              <a:buNone/>
            </a:pPr>
            <a:r>
              <a:rPr lang="en-GB" dirty="0"/>
              <a:t>It is best used when sequences and loops in a program must be considered and the problem needs sequences of actions with decisions.</a:t>
            </a:r>
          </a:p>
          <a:p>
            <a:pPr>
              <a:buFont typeface="Wingdings" panose="05000000000000000000" pitchFamily="2" charset="2"/>
              <a:buChar char="q"/>
            </a:pPr>
            <a:r>
              <a:rPr lang="en-GB" dirty="0"/>
              <a:t> It does not have strict syntax rule. </a:t>
            </a:r>
          </a:p>
          <a:p>
            <a:pPr>
              <a:buFont typeface="Wingdings" panose="05000000000000000000" pitchFamily="2" charset="2"/>
              <a:buChar char="q"/>
            </a:pPr>
            <a:endParaRPr lang="en-GB" dirty="0"/>
          </a:p>
          <a:p>
            <a:pPr>
              <a:buFont typeface="Wingdings" panose="05000000000000000000" pitchFamily="2" charset="2"/>
              <a:buChar char="q"/>
            </a:pPr>
            <a:r>
              <a:rPr lang="en-GB" dirty="0"/>
              <a:t>It expresses all logic in terms of sequential decision structures and iterations.</a:t>
            </a:r>
            <a:endParaRPr lang="en-US" dirty="0"/>
          </a:p>
        </p:txBody>
      </p:sp>
    </p:spTree>
    <p:extLst>
      <p:ext uri="{BB962C8B-B14F-4D97-AF65-F5344CB8AC3E}">
        <p14:creationId xmlns:p14="http://schemas.microsoft.com/office/powerpoint/2010/main" val="34212893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19AEDB2-AFFA-4B1F-9DC3-F13CE3C487BE}"/>
              </a:ext>
            </a:extLst>
          </p:cNvPr>
          <p:cNvPicPr>
            <a:picLocks noGrp="1" noChangeAspect="1"/>
          </p:cNvPicPr>
          <p:nvPr>
            <p:ph idx="1"/>
          </p:nvPr>
        </p:nvPicPr>
        <p:blipFill>
          <a:blip r:embed="rId2"/>
          <a:stretch>
            <a:fillRect/>
          </a:stretch>
        </p:blipFill>
        <p:spPr>
          <a:xfrm>
            <a:off x="609600" y="967409"/>
            <a:ext cx="10190922" cy="5181600"/>
          </a:xfrm>
        </p:spPr>
      </p:pic>
    </p:spTree>
    <p:extLst>
      <p:ext uri="{BB962C8B-B14F-4D97-AF65-F5344CB8AC3E}">
        <p14:creationId xmlns:p14="http://schemas.microsoft.com/office/powerpoint/2010/main" val="25736116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23E3D-F365-47D2-889F-6354A10468CB}"/>
              </a:ext>
            </a:extLst>
          </p:cNvPr>
          <p:cNvSpPr>
            <a:spLocks noGrp="1"/>
          </p:cNvSpPr>
          <p:nvPr>
            <p:ph type="title"/>
          </p:nvPr>
        </p:nvSpPr>
        <p:spPr/>
        <p:txBody>
          <a:bodyPr/>
          <a:lstStyle/>
          <a:p>
            <a:pPr algn="ctr"/>
            <a:r>
              <a:rPr lang="en-US" b="1" dirty="0">
                <a:solidFill>
                  <a:srgbClr val="FF0000"/>
                </a:solidFill>
              </a:rPr>
              <a:t>Pseudocode</a:t>
            </a:r>
            <a:endParaRPr lang="en-US" dirty="0"/>
          </a:p>
        </p:txBody>
      </p:sp>
      <p:sp>
        <p:nvSpPr>
          <p:cNvPr id="3" name="Content Placeholder 2">
            <a:extLst>
              <a:ext uri="{FF2B5EF4-FFF2-40B4-BE49-F238E27FC236}">
                <a16:creationId xmlns:a16="http://schemas.microsoft.com/office/drawing/2014/main" id="{3BDC65A4-7BDE-4D84-A857-D3491A3B40BA}"/>
              </a:ext>
            </a:extLst>
          </p:cNvPr>
          <p:cNvSpPr>
            <a:spLocks noGrp="1"/>
          </p:cNvSpPr>
          <p:nvPr>
            <p:ph idx="1"/>
          </p:nvPr>
        </p:nvSpPr>
        <p:spPr>
          <a:xfrm>
            <a:off x="838200" y="1338470"/>
            <a:ext cx="10515600" cy="4838493"/>
          </a:xfrm>
        </p:spPr>
        <p:txBody>
          <a:bodyPr>
            <a:normAutofit/>
          </a:bodyPr>
          <a:lstStyle/>
          <a:p>
            <a:pPr marL="0" indent="0">
              <a:buNone/>
            </a:pPr>
            <a:r>
              <a:rPr lang="en-GB" sz="3200" dirty="0"/>
              <a:t>Pseudocode is an informal way of programming description that does not require any strict programming language syntax or underlying technology considerations.</a:t>
            </a:r>
          </a:p>
          <a:p>
            <a:pPr marL="0" indent="0">
              <a:buNone/>
            </a:pPr>
            <a:r>
              <a:rPr lang="en-GB" sz="3200" dirty="0"/>
              <a:t> It is used for creating an outline or a rough draft of a program. Pseudocode summarizes a program’s flow, but excludes underlying details. </a:t>
            </a:r>
          </a:p>
          <a:p>
            <a:pPr marL="0" indent="0">
              <a:buNone/>
            </a:pPr>
            <a:r>
              <a:rPr lang="en-GB" sz="3200" dirty="0"/>
              <a:t>System designers write pseudocode to ensure that programmers understand a software project's requirements and align code accordingly.</a:t>
            </a:r>
            <a:endParaRPr lang="en-US" sz="3200" dirty="0"/>
          </a:p>
        </p:txBody>
      </p:sp>
    </p:spTree>
    <p:extLst>
      <p:ext uri="{BB962C8B-B14F-4D97-AF65-F5344CB8AC3E}">
        <p14:creationId xmlns:p14="http://schemas.microsoft.com/office/powerpoint/2010/main" val="8476299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5110D-1243-40EE-8583-1D71A199EA90}"/>
              </a:ext>
            </a:extLst>
          </p:cNvPr>
          <p:cNvSpPr>
            <a:spLocks noGrp="1"/>
          </p:cNvSpPr>
          <p:nvPr>
            <p:ph type="title"/>
          </p:nvPr>
        </p:nvSpPr>
        <p:spPr/>
        <p:txBody>
          <a:bodyPr/>
          <a:lstStyle/>
          <a:p>
            <a:pPr algn="ctr"/>
            <a:r>
              <a:rPr lang="en-US" b="1" dirty="0">
                <a:solidFill>
                  <a:srgbClr val="FF0000"/>
                </a:solidFill>
              </a:rPr>
              <a:t>Pseudocode</a:t>
            </a:r>
          </a:p>
        </p:txBody>
      </p:sp>
      <p:sp>
        <p:nvSpPr>
          <p:cNvPr id="3" name="Content Placeholder 2">
            <a:extLst>
              <a:ext uri="{FF2B5EF4-FFF2-40B4-BE49-F238E27FC236}">
                <a16:creationId xmlns:a16="http://schemas.microsoft.com/office/drawing/2014/main" id="{CAFD041E-15EC-4DAF-9099-8BE8C1DF28EC}"/>
              </a:ext>
            </a:extLst>
          </p:cNvPr>
          <p:cNvSpPr>
            <a:spLocks noGrp="1"/>
          </p:cNvSpPr>
          <p:nvPr>
            <p:ph idx="1"/>
          </p:nvPr>
        </p:nvSpPr>
        <p:spPr/>
        <p:txBody>
          <a:bodyPr>
            <a:normAutofit/>
          </a:bodyPr>
          <a:lstStyle/>
          <a:p>
            <a:pPr marL="0" indent="0">
              <a:buNone/>
            </a:pPr>
            <a:r>
              <a:rPr lang="en-GB" sz="3600" dirty="0"/>
              <a:t>A pseudocode does not conform to any programming language and expresses logic in plain English. </a:t>
            </a:r>
          </a:p>
          <a:p>
            <a:pPr marL="0" indent="0">
              <a:buNone/>
            </a:pPr>
            <a:r>
              <a:rPr lang="en-GB" sz="3600" dirty="0"/>
              <a:t>It may specify the physical programming logic without actual coding during and after the physical design. </a:t>
            </a:r>
          </a:p>
          <a:p>
            <a:pPr>
              <a:buFont typeface="Wingdings" panose="05000000000000000000" pitchFamily="2" charset="2"/>
              <a:buChar char="q"/>
            </a:pPr>
            <a:r>
              <a:rPr lang="en-GB" sz="3600" dirty="0"/>
              <a:t>It is used in conjunction with structured programming.</a:t>
            </a:r>
          </a:p>
          <a:p>
            <a:pPr>
              <a:buFont typeface="Wingdings" panose="05000000000000000000" pitchFamily="2" charset="2"/>
              <a:buChar char="q"/>
            </a:pPr>
            <a:r>
              <a:rPr lang="en-GB" sz="3600" dirty="0"/>
              <a:t>It replaces the flowcharts of a program.</a:t>
            </a:r>
            <a:endParaRPr lang="en-US" sz="3600" dirty="0"/>
          </a:p>
        </p:txBody>
      </p:sp>
    </p:spTree>
    <p:extLst>
      <p:ext uri="{BB962C8B-B14F-4D97-AF65-F5344CB8AC3E}">
        <p14:creationId xmlns:p14="http://schemas.microsoft.com/office/powerpoint/2010/main" val="3116332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AA56A9-124B-F9D6-5F47-505908AFA7E1}"/>
              </a:ext>
            </a:extLst>
          </p:cNvPr>
          <p:cNvSpPr>
            <a:spLocks noGrp="1"/>
          </p:cNvSpPr>
          <p:nvPr>
            <p:ph type="title"/>
          </p:nvPr>
        </p:nvSpPr>
        <p:spPr/>
        <p:txBody>
          <a:bodyPr/>
          <a:lstStyle/>
          <a:p>
            <a:r>
              <a:rPr lang="en-US" dirty="0"/>
              <a:t>Tips for  Creating Use Cases</a:t>
            </a:r>
          </a:p>
        </p:txBody>
      </p:sp>
      <p:sp>
        <p:nvSpPr>
          <p:cNvPr id="5" name="Content Placeholder 4">
            <a:extLst>
              <a:ext uri="{FF2B5EF4-FFF2-40B4-BE49-F238E27FC236}">
                <a16:creationId xmlns:a16="http://schemas.microsoft.com/office/drawing/2014/main" id="{854369B9-AAB0-2EB9-464D-8FD888610C34}"/>
              </a:ext>
            </a:extLst>
          </p:cNvPr>
          <p:cNvSpPr>
            <a:spLocks noGrp="1"/>
          </p:cNvSpPr>
          <p:nvPr>
            <p:ph idx="1"/>
          </p:nvPr>
        </p:nvSpPr>
        <p:spPr/>
        <p:txBody>
          <a:bodyPr>
            <a:normAutofit lnSpcReduction="10000"/>
          </a:bodyPr>
          <a:lstStyle/>
          <a:p>
            <a:pPr marL="0" indent="0">
              <a:buNone/>
            </a:pPr>
            <a:r>
              <a:rPr lang="en-US" sz="2000" dirty="0"/>
              <a:t>Use Cases  are stated  as present tense verb phrase</a:t>
            </a:r>
          </a:p>
          <a:p>
            <a:pPr marL="0" indent="0">
              <a:buNone/>
            </a:pPr>
            <a:r>
              <a:rPr lang="en-US" sz="2000" dirty="0"/>
              <a:t>Examples: </a:t>
            </a:r>
          </a:p>
          <a:p>
            <a:r>
              <a:rPr lang="en-US" sz="2000" dirty="0"/>
              <a:t>Register a course</a:t>
            </a:r>
          </a:p>
          <a:p>
            <a:r>
              <a:rPr lang="en-US" sz="2000" dirty="0"/>
              <a:t>Order food</a:t>
            </a:r>
          </a:p>
          <a:p>
            <a:r>
              <a:rPr lang="en-US" sz="2000" dirty="0"/>
              <a:t>Start attempt</a:t>
            </a:r>
          </a:p>
          <a:p>
            <a:endParaRPr lang="en-US" sz="2000" dirty="0"/>
          </a:p>
          <a:p>
            <a:pPr marL="0" indent="0">
              <a:buNone/>
            </a:pPr>
            <a:r>
              <a:rPr lang="en-US" sz="2000" dirty="0"/>
              <a:t>Tips</a:t>
            </a:r>
          </a:p>
          <a:p>
            <a:r>
              <a:rPr lang="en-US" sz="2000" dirty="0"/>
              <a:t>Create use cases only when there is the need to clarify what the system must do from the users perspective.</a:t>
            </a:r>
          </a:p>
          <a:p>
            <a:r>
              <a:rPr lang="en-US" sz="2000" dirty="0"/>
              <a:t>Use gradual refinement</a:t>
            </a:r>
          </a:p>
          <a:p>
            <a:r>
              <a:rPr lang="en-US" sz="2000" dirty="0"/>
              <a:t>Concentrate on describing the user’s  objective with the system completely</a:t>
            </a:r>
          </a:p>
          <a:p>
            <a:r>
              <a:rPr lang="en-US" sz="2000" dirty="0"/>
              <a:t>Keep both audiences in mind</a:t>
            </a:r>
          </a:p>
          <a:p>
            <a:pPr marL="0" indent="0">
              <a:buNone/>
            </a:pPr>
            <a:endParaRPr lang="en-US" sz="2000" dirty="0"/>
          </a:p>
        </p:txBody>
      </p:sp>
    </p:spTree>
    <p:extLst>
      <p:ext uri="{BB962C8B-B14F-4D97-AF65-F5344CB8AC3E}">
        <p14:creationId xmlns:p14="http://schemas.microsoft.com/office/powerpoint/2010/main" val="22123757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FB785-DC82-4286-AADB-CAD9BAB4B0F1}"/>
              </a:ext>
            </a:extLst>
          </p:cNvPr>
          <p:cNvSpPr>
            <a:spLocks noGrp="1"/>
          </p:cNvSpPr>
          <p:nvPr>
            <p:ph type="title"/>
          </p:nvPr>
        </p:nvSpPr>
        <p:spPr/>
        <p:txBody>
          <a:bodyPr/>
          <a:lstStyle/>
          <a:p>
            <a:r>
              <a:rPr lang="en-US" b="1" dirty="0">
                <a:solidFill>
                  <a:srgbClr val="FF0000"/>
                </a:solidFill>
              </a:rPr>
              <a:t>Guidelines for Selecting Appropriate Tools </a:t>
            </a:r>
          </a:p>
        </p:txBody>
      </p:sp>
      <p:sp>
        <p:nvSpPr>
          <p:cNvPr id="3" name="Content Placeholder 2">
            <a:extLst>
              <a:ext uri="{FF2B5EF4-FFF2-40B4-BE49-F238E27FC236}">
                <a16:creationId xmlns:a16="http://schemas.microsoft.com/office/drawing/2014/main" id="{3FCA49AF-70ED-4481-82E9-1A81FDDCF768}"/>
              </a:ext>
            </a:extLst>
          </p:cNvPr>
          <p:cNvSpPr>
            <a:spLocks noGrp="1"/>
          </p:cNvSpPr>
          <p:nvPr>
            <p:ph idx="1"/>
          </p:nvPr>
        </p:nvSpPr>
        <p:spPr/>
        <p:txBody>
          <a:bodyPr>
            <a:normAutofit/>
          </a:bodyPr>
          <a:lstStyle/>
          <a:p>
            <a:pPr marL="0" indent="0">
              <a:buNone/>
            </a:pPr>
            <a:r>
              <a:rPr lang="en-GB" sz="4000" dirty="0"/>
              <a:t>Use the following guidelines for selecting the most appropriate tool that would suit your requirements:</a:t>
            </a:r>
          </a:p>
          <a:p>
            <a:pPr>
              <a:buFont typeface="Wingdings" panose="05000000000000000000" pitchFamily="2" charset="2"/>
              <a:buChar char="q"/>
            </a:pPr>
            <a:r>
              <a:rPr lang="en-GB" sz="4000" dirty="0"/>
              <a:t>Use DFD at high or low level analysis for providing good system documentations.</a:t>
            </a:r>
          </a:p>
          <a:p>
            <a:pPr>
              <a:buFont typeface="Wingdings" panose="05000000000000000000" pitchFamily="2" charset="2"/>
              <a:buChar char="q"/>
            </a:pPr>
            <a:r>
              <a:rPr lang="en-GB" sz="4000" dirty="0"/>
              <a:t>Use data dictionary to simplify the structure for meeting the data requirement of the system.</a:t>
            </a:r>
            <a:endParaRPr lang="en-US" sz="4000" dirty="0"/>
          </a:p>
        </p:txBody>
      </p:sp>
    </p:spTree>
    <p:extLst>
      <p:ext uri="{BB962C8B-B14F-4D97-AF65-F5344CB8AC3E}">
        <p14:creationId xmlns:p14="http://schemas.microsoft.com/office/powerpoint/2010/main" val="11763885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28A1B-620E-4E7D-AB90-CC5CD08F044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CDF727-0245-4C8B-9D8A-13DDE337BB46}"/>
              </a:ext>
            </a:extLst>
          </p:cNvPr>
          <p:cNvSpPr>
            <a:spLocks noGrp="1"/>
          </p:cNvSpPr>
          <p:nvPr>
            <p:ph idx="1"/>
          </p:nvPr>
        </p:nvSpPr>
        <p:spPr/>
        <p:txBody>
          <a:bodyPr>
            <a:normAutofit/>
          </a:bodyPr>
          <a:lstStyle/>
          <a:p>
            <a:pPr marL="0" indent="0">
              <a:buNone/>
            </a:pPr>
            <a:r>
              <a:rPr lang="en-GB" sz="3600" dirty="0"/>
              <a:t>Use structured English if there are many loops and actions are complex.</a:t>
            </a:r>
          </a:p>
          <a:p>
            <a:pPr>
              <a:buFont typeface="Wingdings" panose="05000000000000000000" pitchFamily="2" charset="2"/>
              <a:buChar char="q"/>
            </a:pPr>
            <a:r>
              <a:rPr lang="en-GB" sz="3600" dirty="0"/>
              <a:t>Use decision tables when there are a large number of conditions to check, and logic is complex.</a:t>
            </a:r>
          </a:p>
          <a:p>
            <a:pPr>
              <a:buFont typeface="Wingdings" panose="05000000000000000000" pitchFamily="2" charset="2"/>
              <a:buChar char="q"/>
            </a:pPr>
            <a:r>
              <a:rPr lang="en-GB" sz="3600" dirty="0"/>
              <a:t> Use decision trees when sequencing of conditions is important and if there are few conditions to be tested.</a:t>
            </a:r>
            <a:endParaRPr lang="en-US" sz="3600" dirty="0"/>
          </a:p>
        </p:txBody>
      </p:sp>
    </p:spTree>
    <p:extLst>
      <p:ext uri="{BB962C8B-B14F-4D97-AF65-F5344CB8AC3E}">
        <p14:creationId xmlns:p14="http://schemas.microsoft.com/office/powerpoint/2010/main" val="2109891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6A64C-EEFA-5AF2-5B18-7CF5B07A31A7}"/>
              </a:ext>
            </a:extLst>
          </p:cNvPr>
          <p:cNvSpPr>
            <a:spLocks noGrp="1"/>
          </p:cNvSpPr>
          <p:nvPr>
            <p:ph type="title"/>
          </p:nvPr>
        </p:nvSpPr>
        <p:spPr>
          <a:xfrm>
            <a:off x="838200" y="365125"/>
            <a:ext cx="10515600" cy="782739"/>
          </a:xfrm>
        </p:spPr>
        <p:txBody>
          <a:bodyPr/>
          <a:lstStyle/>
          <a:p>
            <a:r>
              <a:rPr lang="en-US" dirty="0"/>
              <a:t>Definitions and Symbols</a:t>
            </a:r>
          </a:p>
        </p:txBody>
      </p:sp>
      <p:sp>
        <p:nvSpPr>
          <p:cNvPr id="3" name="Content Placeholder 2">
            <a:extLst>
              <a:ext uri="{FF2B5EF4-FFF2-40B4-BE49-F238E27FC236}">
                <a16:creationId xmlns:a16="http://schemas.microsoft.com/office/drawing/2014/main" id="{79C19BF2-3229-5DB2-A715-D7D6302267C3}"/>
              </a:ext>
            </a:extLst>
          </p:cNvPr>
          <p:cNvSpPr>
            <a:spLocks noGrp="1"/>
          </p:cNvSpPr>
          <p:nvPr>
            <p:ph idx="1"/>
          </p:nvPr>
        </p:nvSpPr>
        <p:spPr>
          <a:xfrm>
            <a:off x="838200" y="1147864"/>
            <a:ext cx="10515600" cy="5029099"/>
          </a:xfrm>
        </p:spPr>
        <p:txBody>
          <a:bodyPr>
            <a:normAutofit/>
          </a:bodyPr>
          <a:lstStyle/>
          <a:p>
            <a:pPr algn="l"/>
            <a:r>
              <a:rPr lang="en-US" sz="1800" dirty="0"/>
              <a:t>The use case diagram </a:t>
            </a:r>
            <a:r>
              <a:rPr lang="en-US" sz="1800" b="0" i="0" u="none" strike="noStrike" baseline="0" dirty="0">
                <a:latin typeface="NewBaskervilleITCPro-Roman"/>
              </a:rPr>
              <a:t> is a picture that shows system behavior, along with the key actors that interact with the system.</a:t>
            </a:r>
          </a:p>
          <a:p>
            <a:pPr algn="l"/>
            <a:r>
              <a:rPr lang="en-US" sz="1800" dirty="0">
                <a:latin typeface="NewBaskervilleITCPro-Roman"/>
              </a:rPr>
              <a:t>Actors: </a:t>
            </a:r>
            <a:r>
              <a:rPr lang="en-US" sz="1600" b="0" i="0" u="none" strike="noStrike" baseline="0" dirty="0">
                <a:latin typeface="FuturaLTPro-Light"/>
              </a:rPr>
              <a:t>An external entity that interacts with a system</a:t>
            </a:r>
            <a:r>
              <a:rPr lang="en-US" sz="1800" b="0" i="0" u="none" strike="noStrike" baseline="0" dirty="0">
                <a:latin typeface="FuturaLTPro-Light"/>
              </a:rPr>
              <a:t>. </a:t>
            </a:r>
            <a:r>
              <a:rPr lang="en-US" sz="1800" b="0" i="0" u="none" strike="noStrike" baseline="0" dirty="0">
                <a:latin typeface="NewBaskervilleITCPro-Roman"/>
              </a:rPr>
              <a:t>Actors are represented by stick figures.</a:t>
            </a:r>
          </a:p>
          <a:p>
            <a:pPr algn="l"/>
            <a:r>
              <a:rPr lang="en-US" sz="1400" dirty="0">
                <a:latin typeface="NewBaskervilleITCPro-Roman"/>
              </a:rPr>
              <a:t>NB: </a:t>
            </a:r>
            <a:r>
              <a:rPr lang="en-US" sz="1800" b="0" i="0" u="none" strike="noStrike" baseline="0" dirty="0">
                <a:latin typeface="NewBaskervilleITCPro-Roman"/>
              </a:rPr>
              <a:t>an actor is a role, not an individual. Individuals are instances of actors. One individual may play many roles simultaneously. An actor is involved with the functioning of a system at some basic level.</a:t>
            </a:r>
          </a:p>
          <a:p>
            <a:pPr algn="l"/>
            <a:r>
              <a:rPr lang="en-US" sz="1800" b="0" i="1" u="none" strike="noStrike" baseline="0" dirty="0">
                <a:latin typeface="NewBaskervilleITCPro-Italic"/>
              </a:rPr>
              <a:t>Use case. </a:t>
            </a:r>
            <a:r>
              <a:rPr lang="en-US" sz="1800" b="0" i="0" u="none" strike="noStrike" baseline="0" dirty="0">
                <a:latin typeface="NewBaskervilleITCPro-Roman"/>
              </a:rPr>
              <a:t>Each use case is represented as an ellipse. Each use case represents a single system function. The name of the use case can be listed inside the ellipse or just below it.</a:t>
            </a:r>
          </a:p>
          <a:p>
            <a:pPr marL="0" indent="0" algn="l">
              <a:buNone/>
            </a:pPr>
            <a:r>
              <a:rPr lang="en-US" sz="1800" b="0" i="0" u="none" strike="noStrike" baseline="0" dirty="0">
                <a:latin typeface="NewBaskervilleITCPro-Roman"/>
              </a:rPr>
              <a:t>• </a:t>
            </a:r>
            <a:r>
              <a:rPr lang="en-US" sz="1800" b="0" i="1" u="none" strike="noStrike" baseline="0" dirty="0">
                <a:latin typeface="NewBaskervilleITCPro-Italic"/>
              </a:rPr>
              <a:t>System boundary. </a:t>
            </a:r>
            <a:r>
              <a:rPr lang="en-US" sz="1800" b="0" i="0" u="none" strike="noStrike" baseline="0" dirty="0">
                <a:latin typeface="NewBaskervilleITCPro-Roman"/>
              </a:rPr>
              <a:t>The system boundary is represented as a box that includes all</a:t>
            </a:r>
            <a:r>
              <a:rPr lang="en-US" sz="1800" dirty="0">
                <a:latin typeface="NewBaskervilleITCPro-Roman"/>
              </a:rPr>
              <a:t> </a:t>
            </a:r>
            <a:r>
              <a:rPr lang="en-US" sz="1800" b="0" i="0" u="none" strike="noStrike" baseline="0" dirty="0">
                <a:latin typeface="NewBaskervilleITCPro-Roman"/>
              </a:rPr>
              <a:t>the relevant use cases.   Note that actors are outside the system boundary</a:t>
            </a:r>
          </a:p>
          <a:p>
            <a:pPr algn="l"/>
            <a:r>
              <a:rPr lang="en-US" sz="1800" b="0" i="1" u="none" strike="noStrike" baseline="0" dirty="0">
                <a:latin typeface="NewBaskervilleITCPro-Italic"/>
              </a:rPr>
              <a:t>Connections. </a:t>
            </a:r>
            <a:r>
              <a:rPr lang="en-US" sz="1800" dirty="0">
                <a:latin typeface="NewBaskervilleITCPro-Roman"/>
              </a:rPr>
              <a:t>T</a:t>
            </a:r>
            <a:r>
              <a:rPr lang="en-US" sz="1800" b="0" i="0" u="none" strike="noStrike" baseline="0" dirty="0">
                <a:latin typeface="NewBaskervilleITCPro-Roman"/>
              </a:rPr>
              <a:t>he actors are connected to use cases with lines, and that use cases are connected to each other with arrows. </a:t>
            </a:r>
          </a:p>
          <a:p>
            <a:pPr algn="l"/>
            <a:r>
              <a:rPr lang="en-US" sz="1800" b="0" i="0" u="none" strike="noStrike" baseline="0" dirty="0">
                <a:latin typeface="NewBaskervilleITCPro-Roman"/>
              </a:rPr>
              <a:t>A solid line connecting an actor to a use case shows that the actor is involved in that system function. The solid line does not mean that the actor is sending data to or receiving data from the use case</a:t>
            </a:r>
          </a:p>
          <a:p>
            <a:pPr algn="l"/>
            <a:r>
              <a:rPr lang="en-US" sz="1800" b="0" i="0" u="none" strike="noStrike" baseline="0" dirty="0">
                <a:latin typeface="NewBaskervilleITCPro-Roman"/>
              </a:rPr>
              <a:t>Note that all of the actors in a use case diagram are not involved in all the use cases in the system</a:t>
            </a:r>
            <a:endParaRPr lang="en-US" sz="1400" dirty="0"/>
          </a:p>
        </p:txBody>
      </p:sp>
    </p:spTree>
    <p:extLst>
      <p:ext uri="{BB962C8B-B14F-4D97-AF65-F5344CB8AC3E}">
        <p14:creationId xmlns:p14="http://schemas.microsoft.com/office/powerpoint/2010/main" val="3181148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F680E-B5FC-9978-AA4F-ED8C2F7E79A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5073F37-470C-7CAF-A2EF-A279E1296B1E}"/>
              </a:ext>
            </a:extLst>
          </p:cNvPr>
          <p:cNvSpPr>
            <a:spLocks noGrp="1"/>
          </p:cNvSpPr>
          <p:nvPr>
            <p:ph idx="1"/>
          </p:nvPr>
        </p:nvSpPr>
        <p:spPr/>
        <p:txBody>
          <a:bodyPr/>
          <a:lstStyle/>
          <a:p>
            <a:pPr algn="l"/>
            <a:r>
              <a:rPr lang="en-US" sz="1800" b="0" i="1" u="none" strike="noStrike" baseline="0" dirty="0">
                <a:latin typeface="NewBaskervilleITCPro-Italic"/>
              </a:rPr>
              <a:t>Extend relationship. </a:t>
            </a:r>
            <a:r>
              <a:rPr lang="en-US" sz="1800" b="0" i="0" u="none" strike="noStrike" baseline="0" dirty="0">
                <a:latin typeface="NewBaskervilleITCPro-Roman"/>
              </a:rPr>
              <a:t>An </a:t>
            </a:r>
            <a:r>
              <a:rPr lang="en-US" sz="1800" b="1" i="0" u="none" strike="noStrike" baseline="0" dirty="0">
                <a:latin typeface="NewBaskervilleITCPro-Bold"/>
              </a:rPr>
              <a:t>extend relationship </a:t>
            </a:r>
            <a:r>
              <a:rPr lang="en-US" sz="1800" b="0" i="0" u="none" strike="noStrike" baseline="0" dirty="0">
                <a:latin typeface="NewBaskervilleITCPro-Roman"/>
              </a:rPr>
              <a:t>extends a use case by adding new behaviors or actions. It is shown as a dotted-line arrow pointing toward the use case that has been extended and labeled with the &lt;&lt;extend&gt;&gt; symbol. </a:t>
            </a:r>
          </a:p>
          <a:p>
            <a:pPr algn="l"/>
            <a:r>
              <a:rPr lang="en-US" sz="1800" dirty="0">
                <a:latin typeface="NewBaskervilleITCPro-Roman"/>
              </a:rPr>
              <a:t>Notes: Using the diagram</a:t>
            </a:r>
          </a:p>
          <a:p>
            <a:pPr algn="l"/>
            <a:r>
              <a:rPr lang="en-US" sz="1800" b="0" i="0" u="none" strike="noStrike" baseline="0" dirty="0">
                <a:latin typeface="NewBaskervilleITCPro-Roman"/>
              </a:rPr>
              <a:t>Typically, a use case is initiated by an actor. For example, Bill Student is initiated by the Finance Office.</a:t>
            </a:r>
          </a:p>
          <a:p>
            <a:pPr algn="l"/>
            <a:r>
              <a:rPr lang="en-US" sz="1800" b="0" i="0" u="none" strike="noStrike" baseline="0" dirty="0">
                <a:latin typeface="NewBaskervilleITCPro-Roman"/>
              </a:rPr>
              <a:t>A use case can interact with actors other than the one that initiated it.</a:t>
            </a:r>
          </a:p>
          <a:p>
            <a:pPr algn="l"/>
            <a:r>
              <a:rPr lang="en-US" sz="1800" b="0" i="0" u="none" strike="noStrike" baseline="0" dirty="0">
                <a:latin typeface="NewBaskervilleITCPro-Roman"/>
              </a:rPr>
              <a:t> The Bill Student use case, although initiated by the Bursar’s Office, interacts with the Students by mailing them tuition invoices</a:t>
            </a:r>
          </a:p>
          <a:p>
            <a:pPr algn="l"/>
            <a:r>
              <a:rPr lang="en-US" sz="1800" b="0" i="0" u="none" strike="noStrike" baseline="0" dirty="0">
                <a:latin typeface="NewBaskervilleITCPro-Roman"/>
              </a:rPr>
              <a:t>Another use case, Register for Classes, is carried out by two actors, Student and Registration officers</a:t>
            </a:r>
          </a:p>
          <a:p>
            <a:pPr algn="l"/>
            <a:r>
              <a:rPr lang="en-US" sz="1800" b="0" i="0" u="none" strike="noStrike" baseline="0" dirty="0">
                <a:latin typeface="NewBaskervilleITCPro-Roman"/>
              </a:rPr>
              <a:t>A use case represents complete functionality. You should not represent an individual action that is part of an overall function as a use case.</a:t>
            </a:r>
          </a:p>
          <a:p>
            <a:pPr algn="l"/>
            <a:endParaRPr lang="en-US" dirty="0"/>
          </a:p>
        </p:txBody>
      </p:sp>
    </p:spTree>
    <p:extLst>
      <p:ext uri="{BB962C8B-B14F-4D97-AF65-F5344CB8AC3E}">
        <p14:creationId xmlns:p14="http://schemas.microsoft.com/office/powerpoint/2010/main" val="791181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2F13-356E-0CDF-803F-60683CEAE9F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F9ED3DB-8E55-E954-87DF-FAF9BC6E0F87}"/>
              </a:ext>
            </a:extLst>
          </p:cNvPr>
          <p:cNvSpPr>
            <a:spLocks noGrp="1"/>
          </p:cNvSpPr>
          <p:nvPr>
            <p:ph idx="1"/>
          </p:nvPr>
        </p:nvSpPr>
        <p:spPr/>
        <p:txBody>
          <a:bodyPr/>
          <a:lstStyle/>
          <a:p>
            <a:pPr algn="l"/>
            <a:r>
              <a:rPr lang="en-US" sz="1800" b="0" i="1" u="none" strike="noStrike" baseline="0" dirty="0">
                <a:latin typeface="NewBaskervilleITCPro-Italic"/>
              </a:rPr>
              <a:t>Include relationship. </a:t>
            </a:r>
            <a:r>
              <a:rPr lang="en-US" sz="1800" b="0" i="0" u="none" strike="noStrike" baseline="0" dirty="0">
                <a:latin typeface="NewBaskervilleITCPro-Roman"/>
              </a:rPr>
              <a:t>Another kind of relationship between use cases is an </a:t>
            </a:r>
            <a:r>
              <a:rPr lang="en-US" sz="1800" b="1" i="0" u="none" strike="noStrike" baseline="0" dirty="0">
                <a:latin typeface="NewBaskervilleITCPro-Bold"/>
              </a:rPr>
              <a:t>include relationship</a:t>
            </a:r>
            <a:r>
              <a:rPr lang="en-US" sz="1800" b="0" i="0" u="none" strike="noStrike" baseline="0" dirty="0">
                <a:latin typeface="NewBaskervilleITCPro-Roman"/>
              </a:rPr>
              <a:t>, which arises when one use case uses another use case. An include relationship is shown diagrammatically as a dotted-line arrow pointed toward the use case that is being used. The line is labeled with the &lt;&lt;include&gt;&gt; symbol.</a:t>
            </a:r>
            <a:endParaRPr lang="en-US" dirty="0"/>
          </a:p>
        </p:txBody>
      </p:sp>
    </p:spTree>
    <p:extLst>
      <p:ext uri="{BB962C8B-B14F-4D97-AF65-F5344CB8AC3E}">
        <p14:creationId xmlns:p14="http://schemas.microsoft.com/office/powerpoint/2010/main" val="3691481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9EA74-0F25-E29C-2C95-FE41198B5B9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960092B-92A0-06EE-4996-5762E7DB1EE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66101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7CBBC-230F-0B52-AE47-C75B6BB1CA8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3417E2D-F4BD-50B0-F9FD-CD1A26C7400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078839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456</TotalTime>
  <Words>2065</Words>
  <Application>Microsoft Office PowerPoint</Application>
  <PresentationFormat>Widescreen</PresentationFormat>
  <Paragraphs>162</Paragraphs>
  <Slides>41</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41</vt:i4>
      </vt:variant>
    </vt:vector>
  </HeadingPairs>
  <TitlesOfParts>
    <vt:vector size="51" baseType="lpstr">
      <vt:lpstr>Arial</vt:lpstr>
      <vt:lpstr>Calibri</vt:lpstr>
      <vt:lpstr>Calibri Light</vt:lpstr>
      <vt:lpstr>FuturaLTPro-Bold</vt:lpstr>
      <vt:lpstr>FuturaLTPro-Light</vt:lpstr>
      <vt:lpstr>NewBaskervilleITCPro-Bold</vt:lpstr>
      <vt:lpstr>NewBaskervilleITCPro-Italic</vt:lpstr>
      <vt:lpstr>NewBaskervilleITCPro-Roman</vt:lpstr>
      <vt:lpstr>Wingdings</vt:lpstr>
      <vt:lpstr>Office Theme</vt:lpstr>
      <vt:lpstr>Requirement Structuring</vt:lpstr>
      <vt:lpstr>Role of Use Cases</vt:lpstr>
      <vt:lpstr>Creating Use Case- </vt:lpstr>
      <vt:lpstr>Tips for  Creating Use Cases</vt:lpstr>
      <vt:lpstr>Definitions and Symbols</vt:lpstr>
      <vt:lpstr>PowerPoint Presentation</vt:lpstr>
      <vt:lpstr>PowerPoint Presentation</vt:lpstr>
      <vt:lpstr>PowerPoint Presentation</vt:lpstr>
      <vt:lpstr>PowerPoint Presentation</vt:lpstr>
      <vt:lpstr>Structured Analysis</vt:lpstr>
      <vt:lpstr>What is Structured Analysis? </vt:lpstr>
      <vt:lpstr>PowerPoint Presentation</vt:lpstr>
      <vt:lpstr>Structured Analysis Tools</vt:lpstr>
      <vt:lpstr>PowerPoint Presentation</vt:lpstr>
      <vt:lpstr>Data Flow Diagrams(DFD) or Bubble Chart</vt:lpstr>
      <vt:lpstr>DFD </vt:lpstr>
      <vt:lpstr>Basic Elements of DFD </vt:lpstr>
      <vt:lpstr>PowerPoint Presentation</vt:lpstr>
      <vt:lpstr>Types of DFD </vt:lpstr>
      <vt:lpstr>PowerPoint Presentation</vt:lpstr>
      <vt:lpstr>Physical and Logical DFD: Example  </vt:lpstr>
      <vt:lpstr>Context Diagram</vt:lpstr>
      <vt:lpstr>PowerPoint Presentation</vt:lpstr>
      <vt:lpstr>Data Dictionary</vt:lpstr>
      <vt:lpstr>PowerPoint Presentation</vt:lpstr>
      <vt:lpstr>Decision Trees </vt:lpstr>
      <vt:lpstr>PowerPoint Presentation</vt:lpstr>
      <vt:lpstr>PowerPoint Presentation</vt:lpstr>
      <vt:lpstr>DECISION TREE – Generalized Structure</vt:lpstr>
      <vt:lpstr>PowerPoint Presentation</vt:lpstr>
      <vt:lpstr>Decision Tables</vt:lpstr>
      <vt:lpstr>Components of a Decision Table </vt:lpstr>
      <vt:lpstr>PowerPoint Presentation</vt:lpstr>
      <vt:lpstr>PowerPoint Presentation</vt:lpstr>
      <vt:lpstr>Structured English </vt:lpstr>
      <vt:lpstr>PowerPoint Presentation</vt:lpstr>
      <vt:lpstr>PowerPoint Presentation</vt:lpstr>
      <vt:lpstr>Pseudocode</vt:lpstr>
      <vt:lpstr>Pseudocode</vt:lpstr>
      <vt:lpstr>Guidelines for Selecting Appropriate Tools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Structured Analysis</dc:title>
  <dc:creator>Gustave Gameli Kojo Amuzu</dc:creator>
  <cp:lastModifiedBy>Lorraine Nana Ama Johnson</cp:lastModifiedBy>
  <cp:revision>20</cp:revision>
  <dcterms:created xsi:type="dcterms:W3CDTF">2021-03-01T09:02:50Z</dcterms:created>
  <dcterms:modified xsi:type="dcterms:W3CDTF">2023-01-30T09:41:09Z</dcterms:modified>
</cp:coreProperties>
</file>