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4" r:id="rId3"/>
    <p:sldId id="285" r:id="rId4"/>
    <p:sldId id="286" r:id="rId5"/>
    <p:sldId id="287" r:id="rId6"/>
    <p:sldId id="288" r:id="rId7"/>
    <p:sldId id="258" r:id="rId8"/>
    <p:sldId id="259" r:id="rId9"/>
    <p:sldId id="260" r:id="rId10"/>
    <p:sldId id="261" r:id="rId11"/>
    <p:sldId id="262" r:id="rId12"/>
    <p:sldId id="28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742" autoAdjust="0"/>
  </p:normalViewPr>
  <p:slideViewPr>
    <p:cSldViewPr snapToGrid="0">
      <p:cViewPr varScale="1">
        <p:scale>
          <a:sx n="56" d="100"/>
          <a:sy n="56" d="100"/>
        </p:scale>
        <p:origin x="171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306FF-E55C-4F05-817B-3E1F10BF986B}"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BEF1F-466B-45D6-8A51-81A80ACC1B1C}" type="slidenum">
              <a:rPr lang="en-US" smtClean="0"/>
              <a:t>‹#›</a:t>
            </a:fld>
            <a:endParaRPr lang="en-US"/>
          </a:p>
        </p:txBody>
      </p:sp>
    </p:spTree>
    <p:extLst>
      <p:ext uri="{BB962C8B-B14F-4D97-AF65-F5344CB8AC3E}">
        <p14:creationId xmlns:p14="http://schemas.microsoft.com/office/powerpoint/2010/main" val="315133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entury-Book"/>
              </a:rPr>
              <a:t>The key to success in business is the ability to gather, organize, and interpret information. Systems analysis and design is a proven approach that helps both large and small businesses reap the rewards of utilizing information to its full capacity to generate value for the organization. As a systems analyst, the person in the organization most involved with systems analysis and design, you will enjoy a rich career path that will enhance both your computer and interpersonal skills.</a:t>
            </a:r>
          </a:p>
          <a:p>
            <a:pPr algn="l"/>
            <a:endParaRPr lang="en-US" sz="1800" b="0" i="0" u="none" strike="noStrike" baseline="0" dirty="0">
              <a:latin typeface="Century-Book"/>
            </a:endParaRPr>
          </a:p>
          <a:p>
            <a:pPr algn="l"/>
            <a:r>
              <a:rPr lang="en-US" sz="1800" b="0" i="0" u="none" strike="noStrike" baseline="0" dirty="0">
                <a:latin typeface="FuturaLTPro-Light"/>
              </a:rPr>
              <a:t>What is Systems Analysis and Design:  The complex organizational process whereby computer-based information systems are developed and maintained</a:t>
            </a:r>
          </a:p>
          <a:p>
            <a:pPr algn="l"/>
            <a:endParaRPr lang="en-US" sz="1800" b="0" i="0" u="none" strike="noStrike" baseline="0" dirty="0">
              <a:latin typeface="FuturaLTPro-Light"/>
            </a:endParaRPr>
          </a:p>
          <a:p>
            <a:pPr algn="l"/>
            <a:r>
              <a:rPr lang="en-US" sz="1800" b="0" i="0" u="none" strike="noStrike" baseline="0" dirty="0">
                <a:latin typeface="FuturaLTPro-Light"/>
              </a:rPr>
              <a:t>Application  Software : Computer software designed to support organizational functions or processes</a:t>
            </a:r>
          </a:p>
          <a:p>
            <a:pPr algn="l"/>
            <a:endParaRPr lang="en-US" sz="1800" b="0" i="0" u="none" strike="noStrike" baseline="0" dirty="0">
              <a:latin typeface="FuturaLTPro-Light"/>
            </a:endParaRPr>
          </a:p>
          <a:p>
            <a:pPr algn="l"/>
            <a:r>
              <a:rPr lang="en-US" sz="1800" b="1" i="0" u="none" strike="noStrike" baseline="0" dirty="0">
                <a:solidFill>
                  <a:srgbClr val="F30D40"/>
                </a:solidFill>
                <a:latin typeface="FuturaLTPro-Bold"/>
              </a:rPr>
              <a:t>Systems analyst</a:t>
            </a:r>
          </a:p>
          <a:p>
            <a:pPr algn="l"/>
            <a:r>
              <a:rPr lang="en-US" sz="1800" b="0" i="0" u="none" strike="noStrike" baseline="0" dirty="0">
                <a:solidFill>
                  <a:srgbClr val="000000"/>
                </a:solidFill>
                <a:latin typeface="FuturaLTPro-Light"/>
              </a:rPr>
              <a:t>The organizational role most responsible for the analysis and design of information systems.</a:t>
            </a:r>
            <a:endParaRPr lang="en-US" sz="1800" b="0" i="0" u="none" strike="noStrike" baseline="0" dirty="0">
              <a:latin typeface="Century-Book"/>
            </a:endParaRPr>
          </a:p>
          <a:p>
            <a:pPr algn="l"/>
            <a:endParaRPr lang="en-US" sz="1800" b="0" i="0" u="none" strike="noStrike" baseline="0" dirty="0">
              <a:latin typeface="Century-Book"/>
            </a:endParaRPr>
          </a:p>
          <a:p>
            <a:pPr algn="l"/>
            <a:r>
              <a:rPr lang="en-US" sz="1800" b="0" i="0" u="none" strike="noStrike" baseline="0" dirty="0">
                <a:latin typeface="Century-Book"/>
              </a:rPr>
              <a:t>The main goal of systems analysis and design is to improve organizational systems, typically through applying software that can help employees accomplish key business tasks more easily and efficiently. As a systems analyst, you will be at the center of developing this software. The analysis and design of information systems are based on:</a:t>
            </a:r>
          </a:p>
          <a:p>
            <a:pPr algn="l"/>
            <a:endParaRPr lang="en-US" sz="1800" b="0" i="0" u="none" strike="noStrike" baseline="0" dirty="0">
              <a:latin typeface="Century-Book"/>
            </a:endParaRPr>
          </a:p>
          <a:p>
            <a:pPr marL="285750" indent="-285750" algn="l">
              <a:buFont typeface="Arial" panose="020B0604020202020204" pitchFamily="34" charset="0"/>
              <a:buChar char="•"/>
            </a:pPr>
            <a:r>
              <a:rPr lang="en-US" sz="1800" b="0" i="0" u="none" strike="noStrike" baseline="0" dirty="0">
                <a:latin typeface="Century-Book"/>
              </a:rPr>
              <a:t>Your understanding of the organization’s objectives, structure, and processes</a:t>
            </a:r>
          </a:p>
          <a:p>
            <a:pPr marL="285750" indent="-285750" algn="l">
              <a:buFont typeface="Arial" panose="020B0604020202020204" pitchFamily="34" charset="0"/>
              <a:buChar char="•"/>
            </a:pPr>
            <a:r>
              <a:rPr lang="en-US" sz="1800" b="0" i="0" u="none" strike="noStrike" baseline="0" dirty="0">
                <a:latin typeface="EuropeanPi-Three"/>
              </a:rPr>
              <a:t> </a:t>
            </a:r>
            <a:r>
              <a:rPr lang="en-US" sz="1800" b="0" i="0" u="none" strike="noStrike" baseline="0" dirty="0">
                <a:latin typeface="Century-Book"/>
              </a:rPr>
              <a:t>Your knowledge of how to exploit information technology for advantage</a:t>
            </a:r>
          </a:p>
          <a:p>
            <a:pPr marL="0" indent="0"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00BEF1F-466B-45D6-8A51-81A80ACC1B1C}" type="slidenum">
              <a:rPr lang="en-US" smtClean="0"/>
              <a:t>1</a:t>
            </a:fld>
            <a:endParaRPr lang="en-US"/>
          </a:p>
        </p:txBody>
      </p:sp>
    </p:spTree>
    <p:extLst>
      <p:ext uri="{BB962C8B-B14F-4D97-AF65-F5344CB8AC3E}">
        <p14:creationId xmlns:p14="http://schemas.microsoft.com/office/powerpoint/2010/main" val="354821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entury-Book"/>
              </a:rPr>
              <a:t>The major goal of systems analysis and design is to improve organizational systems. Often this process involves developing or acquiring </a:t>
            </a:r>
            <a:r>
              <a:rPr lang="en-US" sz="1800" b="1" i="0" u="none" strike="noStrike" baseline="0" dirty="0">
                <a:latin typeface="Century-Bold"/>
              </a:rPr>
              <a:t>application software </a:t>
            </a:r>
            <a:r>
              <a:rPr lang="en-US" sz="1800" b="0" i="0" u="none" strike="noStrike" baseline="0" dirty="0">
                <a:latin typeface="Century-Book"/>
              </a:rPr>
              <a:t>and training employees to use it. Application software, also called a </a:t>
            </a:r>
            <a:r>
              <a:rPr lang="en-US" sz="1800" b="0" i="1" u="none" strike="noStrike" baseline="0" dirty="0">
                <a:latin typeface="Century-BookItalic"/>
              </a:rPr>
              <a:t>system, </a:t>
            </a:r>
            <a:r>
              <a:rPr lang="en-US" sz="1800" b="0" i="0" u="none" strike="noStrike" baseline="0" dirty="0">
                <a:latin typeface="Century-Book"/>
              </a:rPr>
              <a:t>is designed to support a specific organizational function or process.</a:t>
            </a:r>
          </a:p>
          <a:p>
            <a:pPr algn="l"/>
            <a:r>
              <a:rPr lang="en-US" sz="1800" b="0" i="0" u="none" strike="noStrike" baseline="0" dirty="0">
                <a:latin typeface="Century-Book"/>
              </a:rPr>
              <a:t>Examples: as inventory management, payroll, or market analysis.</a:t>
            </a:r>
          </a:p>
          <a:p>
            <a:pPr algn="l"/>
            <a:endParaRPr lang="en-US" sz="1800" b="0" i="0" u="none" strike="noStrike" baseline="0" dirty="0">
              <a:latin typeface="Century-Book"/>
            </a:endParaRPr>
          </a:p>
          <a:p>
            <a:pPr algn="l"/>
            <a:r>
              <a:rPr lang="en-US" sz="1800" b="0" i="0" u="none" strike="noStrike" baseline="0" dirty="0">
                <a:latin typeface="Century-Book"/>
              </a:rPr>
              <a:t>The goal of application software is to turn data into information. For example, software developed for the inventory department at a bookstore may keep track of the number of books in stock of the latest best seller. Software for the payroll department may keep track of the changing pay rates of employees. </a:t>
            </a:r>
          </a:p>
          <a:p>
            <a:pPr algn="l"/>
            <a:endParaRPr lang="en-US" sz="1800" b="0" i="0" u="none" strike="noStrike" baseline="0" dirty="0">
              <a:latin typeface="Century-Book"/>
            </a:endParaRPr>
          </a:p>
          <a:p>
            <a:pPr algn="l"/>
            <a:r>
              <a:rPr lang="en-US" sz="1800" b="0" i="0" u="none" strike="noStrike" baseline="0" dirty="0">
                <a:latin typeface="Century-Book"/>
              </a:rPr>
              <a:t>In addition to application software, the information system includes:</a:t>
            </a:r>
            <a:r>
              <a:rPr lang="en-US" sz="1800" b="0" i="0" u="none" strike="noStrike" baseline="0" dirty="0">
                <a:latin typeface="EuropeanPi-Three"/>
              </a:rPr>
              <a:t> </a:t>
            </a:r>
          </a:p>
          <a:p>
            <a:pPr algn="l"/>
            <a:r>
              <a:rPr lang="en-US" sz="1800" b="0" i="0" u="none" strike="noStrike" baseline="0" dirty="0">
                <a:latin typeface="Century-Book"/>
              </a:rPr>
              <a:t>The hardware and systems software on which the application software runs. Note that the systems software helps the computer function, whereas the application software helps the user perform tasks such as writing a paper, preparing a spreadsheet, and linking to the Internet.</a:t>
            </a:r>
          </a:p>
          <a:p>
            <a:pPr algn="l"/>
            <a:r>
              <a:rPr lang="en-US" sz="1800" b="0" i="0" u="none" strike="noStrike" baseline="0" dirty="0">
                <a:latin typeface="EuropeanPi-Three"/>
              </a:rPr>
              <a:t> </a:t>
            </a:r>
            <a:r>
              <a:rPr lang="en-US" sz="1800" b="0" i="0" u="none" strike="noStrike" baseline="0" dirty="0">
                <a:latin typeface="Century-Book"/>
              </a:rPr>
              <a:t>Documentation and training materials, are materials created by the systems analyst to help employees use the software they’ve helped</a:t>
            </a:r>
          </a:p>
          <a:p>
            <a:pPr algn="l"/>
            <a:r>
              <a:rPr lang="en-US" sz="1800" b="0" i="0" u="none" strike="noStrike" baseline="0" dirty="0">
                <a:latin typeface="Century-Book"/>
              </a:rPr>
              <a:t>create.</a:t>
            </a:r>
          </a:p>
          <a:p>
            <a:pPr algn="l"/>
            <a:r>
              <a:rPr lang="en-US" sz="1800" b="0" i="0" u="none" strike="noStrike" baseline="0" dirty="0">
                <a:latin typeface="Century-Book"/>
              </a:rPr>
              <a:t> The specific job roles associated with the overall system, such as the people who run the computers and keep the software operating.</a:t>
            </a:r>
          </a:p>
          <a:p>
            <a:pPr algn="l"/>
            <a:r>
              <a:rPr lang="en-US" sz="1800" b="0" i="0" u="none" strike="noStrike" baseline="0" dirty="0">
                <a:latin typeface="EuropeanPi-Three"/>
              </a:rPr>
              <a:t> </a:t>
            </a:r>
            <a:r>
              <a:rPr lang="en-US" sz="1800" b="0" i="0" u="none" strike="noStrike" baseline="0" dirty="0">
                <a:latin typeface="Century-Book"/>
              </a:rPr>
              <a:t>Controls, which are parts of the software written to help prevent fraud and theft.</a:t>
            </a:r>
          </a:p>
          <a:p>
            <a:pPr algn="l"/>
            <a:r>
              <a:rPr lang="en-US" sz="1800" b="0" i="0" u="none" strike="noStrike" baseline="0" dirty="0">
                <a:latin typeface="EuropeanPi-Three"/>
              </a:rPr>
              <a:t> </a:t>
            </a:r>
            <a:r>
              <a:rPr lang="en-US" sz="1800" b="0" i="0" u="none" strike="noStrike" baseline="0" dirty="0">
                <a:latin typeface="Century-Book"/>
              </a:rPr>
              <a:t>The people who use the software in order to do their jobs.</a:t>
            </a:r>
            <a:endParaRPr lang="en-US" dirty="0"/>
          </a:p>
        </p:txBody>
      </p:sp>
      <p:sp>
        <p:nvSpPr>
          <p:cNvPr id="4" name="Slide Number Placeholder 3"/>
          <p:cNvSpPr>
            <a:spLocks noGrp="1"/>
          </p:cNvSpPr>
          <p:nvPr>
            <p:ph type="sldNum" sz="quarter" idx="5"/>
          </p:nvPr>
        </p:nvSpPr>
        <p:spPr/>
        <p:txBody>
          <a:bodyPr/>
          <a:lstStyle/>
          <a:p>
            <a:fld id="{E00BEF1F-466B-45D6-8A51-81A80ACC1B1C}" type="slidenum">
              <a:rPr lang="en-US" smtClean="0"/>
              <a:t>2</a:t>
            </a:fld>
            <a:endParaRPr lang="en-US"/>
          </a:p>
        </p:txBody>
      </p:sp>
    </p:spTree>
    <p:extLst>
      <p:ext uri="{BB962C8B-B14F-4D97-AF65-F5344CB8AC3E}">
        <p14:creationId xmlns:p14="http://schemas.microsoft.com/office/powerpoint/2010/main" val="143988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entury-Book"/>
              </a:rPr>
              <a:t>Our goal is to help you understand and follow the software engineering process that leads to the creation of information systems. As shown in Figure 1-3, proven</a:t>
            </a:r>
          </a:p>
          <a:p>
            <a:pPr algn="l"/>
            <a:r>
              <a:rPr lang="en-US" sz="1800" b="0" i="0" u="none" strike="noStrike" baseline="0" dirty="0">
                <a:latin typeface="Century-Book"/>
              </a:rPr>
              <a:t>methodologies, techniques, and tools are central to software engineering processes (and to this book).</a:t>
            </a:r>
            <a:endParaRPr lang="en-US" dirty="0"/>
          </a:p>
        </p:txBody>
      </p:sp>
      <p:sp>
        <p:nvSpPr>
          <p:cNvPr id="4" name="Slide Number Placeholder 3"/>
          <p:cNvSpPr>
            <a:spLocks noGrp="1"/>
          </p:cNvSpPr>
          <p:nvPr>
            <p:ph type="sldNum" sz="quarter" idx="5"/>
          </p:nvPr>
        </p:nvSpPr>
        <p:spPr/>
        <p:txBody>
          <a:bodyPr/>
          <a:lstStyle/>
          <a:p>
            <a:fld id="{E00BEF1F-466B-45D6-8A51-81A80ACC1B1C}" type="slidenum">
              <a:rPr lang="en-US" smtClean="0"/>
              <a:t>3</a:t>
            </a:fld>
            <a:endParaRPr lang="en-US"/>
          </a:p>
        </p:txBody>
      </p:sp>
    </p:spTree>
    <p:extLst>
      <p:ext uri="{BB962C8B-B14F-4D97-AF65-F5344CB8AC3E}">
        <p14:creationId xmlns:p14="http://schemas.microsoft.com/office/powerpoint/2010/main" val="401423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It can be  generally be thought of as having two major components: Systems analysis and Systems design</a:t>
            </a:r>
            <a:endParaRPr lang="en-US" dirty="0"/>
          </a:p>
        </p:txBody>
      </p:sp>
      <p:sp>
        <p:nvSpPr>
          <p:cNvPr id="4" name="Slide Number Placeholder 3"/>
          <p:cNvSpPr>
            <a:spLocks noGrp="1"/>
          </p:cNvSpPr>
          <p:nvPr>
            <p:ph type="sldNum" sz="quarter" idx="5"/>
          </p:nvPr>
        </p:nvSpPr>
        <p:spPr/>
        <p:txBody>
          <a:bodyPr/>
          <a:lstStyle/>
          <a:p>
            <a:fld id="{E00BEF1F-466B-45D6-8A51-81A80ACC1B1C}" type="slidenum">
              <a:rPr lang="en-US" smtClean="0"/>
              <a:t>7</a:t>
            </a:fld>
            <a:endParaRPr lang="en-US"/>
          </a:p>
        </p:txBody>
      </p:sp>
    </p:spTree>
    <p:extLst>
      <p:ext uri="{BB962C8B-B14F-4D97-AF65-F5344CB8AC3E}">
        <p14:creationId xmlns:p14="http://schemas.microsoft.com/office/powerpoint/2010/main" val="1379043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Example:</a:t>
            </a:r>
            <a:r>
              <a:rPr lang="en-US" sz="1800" b="0" i="0" u="none" strike="noStrike" baseline="0" dirty="0">
                <a:latin typeface="Times New Roman" panose="02020603050405020304" pitchFamily="18" charset="0"/>
              </a:rPr>
              <a:t>, The stockroom operation of a clothing store. </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 To control its inventory and gain access to current information about stock levels to facilitate</a:t>
            </a:r>
          </a:p>
          <a:p>
            <a:pPr algn="l"/>
            <a:r>
              <a:rPr lang="en-US" sz="1800" b="0" i="0" u="none" strike="noStrike" baseline="0" dirty="0">
                <a:latin typeface="Times New Roman" panose="02020603050405020304" pitchFamily="18" charset="0"/>
              </a:rPr>
              <a:t>The reordering process to ensure the store does not run out of goods. A system analyst is tasked , to “computerize” the stockroom</a:t>
            </a:r>
          </a:p>
          <a:p>
            <a:pPr algn="l"/>
            <a:r>
              <a:rPr lang="en-US" sz="1800" b="0" i="0" u="none" strike="noStrike" baseline="0" dirty="0">
                <a:latin typeface="Times New Roman" panose="02020603050405020304" pitchFamily="18" charset="0"/>
              </a:rPr>
              <a:t>operations.</a:t>
            </a:r>
          </a:p>
          <a:p>
            <a:pPr algn="l"/>
            <a:r>
              <a:rPr lang="en-US" sz="1800" b="0" i="0" u="none" strike="noStrike" baseline="0" dirty="0">
                <a:latin typeface="Times New Roman" panose="02020603050405020304" pitchFamily="18" charset="0"/>
              </a:rPr>
              <a:t> Before one can design a system to capture data, update files, and produce</a:t>
            </a:r>
          </a:p>
          <a:p>
            <a:pPr algn="l"/>
            <a:r>
              <a:rPr lang="en-US" sz="1800" b="0" i="0" u="none" strike="noStrike" baseline="0" dirty="0">
                <a:latin typeface="Times New Roman" panose="02020603050405020304" pitchFamily="18" charset="0"/>
              </a:rPr>
              <a:t>reports, one needs to know more about the store operations: what forms are being used to</a:t>
            </a:r>
          </a:p>
          <a:p>
            <a:pPr algn="l"/>
            <a:r>
              <a:rPr lang="en-US" sz="1800" b="0" i="0" u="none" strike="noStrike" baseline="0" dirty="0">
                <a:latin typeface="Times New Roman" panose="02020603050405020304" pitchFamily="18" charset="0"/>
              </a:rPr>
              <a:t>store information manually, such as requisitions, purchase orders, and invoices and what</a:t>
            </a:r>
          </a:p>
          <a:p>
            <a:pPr algn="l"/>
            <a:r>
              <a:rPr lang="en-US" sz="1800" b="0" i="0" u="none" strike="noStrike" baseline="0" dirty="0">
                <a:latin typeface="Times New Roman" panose="02020603050405020304" pitchFamily="18" charset="0"/>
              </a:rPr>
              <a:t>reports are being produced and how they are being used.</a:t>
            </a:r>
          </a:p>
          <a:p>
            <a:pPr algn="l"/>
            <a:r>
              <a:rPr lang="en-US" sz="1800" b="0" i="0" u="none" strike="noStrike" baseline="0" dirty="0">
                <a:latin typeface="Times New Roman" panose="02020603050405020304" pitchFamily="18" charset="0"/>
              </a:rPr>
              <a:t>To proceed, you then seek out information about lists of reorder notices,</a:t>
            </a:r>
          </a:p>
          <a:p>
            <a:pPr algn="l"/>
            <a:r>
              <a:rPr lang="en-US" sz="1800" b="0" i="0" u="none" strike="noStrike" baseline="0" dirty="0">
                <a:latin typeface="Times New Roman" panose="02020603050405020304" pitchFamily="18" charset="0"/>
              </a:rPr>
              <a:t>outstanding purchase orders, records of stock on hand, and other reports. You also need</a:t>
            </a:r>
          </a:p>
          <a:p>
            <a:pPr algn="l"/>
            <a:r>
              <a:rPr lang="en-US" sz="1800" b="0" i="0" u="none" strike="noStrike" baseline="0" dirty="0">
                <a:latin typeface="Times New Roman" panose="02020603050405020304" pitchFamily="18" charset="0"/>
              </a:rPr>
              <a:t>to find out where this information originates, whether in the purchasing department,</a:t>
            </a:r>
          </a:p>
          <a:p>
            <a:pPr algn="l"/>
            <a:r>
              <a:rPr lang="en-US" sz="1800" b="0" i="0" u="none" strike="noStrike" baseline="0" dirty="0">
                <a:latin typeface="Times New Roman" panose="02020603050405020304" pitchFamily="18" charset="0"/>
              </a:rPr>
              <a:t>stockroom, or accounting department. In other words, you must understand how the</a:t>
            </a:r>
          </a:p>
          <a:p>
            <a:pPr algn="l"/>
            <a:r>
              <a:rPr lang="en-US" sz="1800" b="0" i="0" u="none" strike="noStrike" baseline="0" dirty="0">
                <a:latin typeface="Times New Roman" panose="02020603050405020304" pitchFamily="18" charset="0"/>
              </a:rPr>
              <a:t>existing system works and, more specifically, what the flow of information through the</a:t>
            </a:r>
          </a:p>
          <a:p>
            <a:pPr algn="l"/>
            <a:r>
              <a:rPr lang="en-US" sz="1800" b="0" i="0" u="none" strike="noStrike" baseline="0" dirty="0">
                <a:latin typeface="Times New Roman" panose="02020603050405020304" pitchFamily="18" charset="0"/>
              </a:rPr>
              <a:t>system looks like.</a:t>
            </a:r>
          </a:p>
          <a:p>
            <a:pPr algn="l"/>
            <a:r>
              <a:rPr lang="en-US" sz="1800" b="0" i="0" u="none" strike="noStrike" baseline="0" dirty="0">
                <a:latin typeface="Times New Roman" panose="02020603050405020304" pitchFamily="18" charset="0"/>
              </a:rPr>
              <a:t>You also must know why the store wants to change its current operations. Does</a:t>
            </a:r>
          </a:p>
          <a:p>
            <a:pPr algn="l"/>
            <a:r>
              <a:rPr lang="en-US" sz="1800" b="0" i="0" u="none" strike="noStrike" baseline="0" dirty="0">
                <a:latin typeface="Times New Roman" panose="02020603050405020304" pitchFamily="18" charset="0"/>
              </a:rPr>
              <a:t>the business have problems tracking orders, merchandise, or money? Does it seem to fall</a:t>
            </a:r>
          </a:p>
          <a:p>
            <a:pPr algn="l"/>
            <a:r>
              <a:rPr lang="en-US" sz="1800" b="0" i="0" u="none" strike="noStrike" baseline="0" dirty="0">
                <a:latin typeface="Times New Roman" panose="02020603050405020304" pitchFamily="18" charset="0"/>
              </a:rPr>
              <a:t>behind in handling inventory records? Does it need a more efficient system before it can</a:t>
            </a:r>
          </a:p>
          <a:p>
            <a:pPr algn="l"/>
            <a:r>
              <a:rPr lang="en-US" sz="1800" b="0" i="0" u="none" strike="noStrike" baseline="0" dirty="0">
                <a:latin typeface="Times New Roman" panose="02020603050405020304" pitchFamily="18" charset="0"/>
              </a:rPr>
              <a:t>expand operations?</a:t>
            </a:r>
          </a:p>
          <a:p>
            <a:pPr algn="l"/>
            <a:r>
              <a:rPr lang="en-US" sz="1800" b="0" i="0" u="none" strike="noStrike" baseline="0" dirty="0">
                <a:latin typeface="Times New Roman" panose="02020603050405020304" pitchFamily="18" charset="0"/>
              </a:rPr>
              <a:t>Only after you have collected these facts can you being to determine how and</a:t>
            </a:r>
          </a:p>
          <a:p>
            <a:pPr algn="l"/>
            <a:r>
              <a:rPr lang="en-US" sz="1800" b="0" i="0" u="none" strike="noStrike" baseline="0" dirty="0">
                <a:latin typeface="Times New Roman" panose="02020603050405020304" pitchFamily="18" charset="0"/>
              </a:rPr>
              <a:t>where a computer information system can benefit all the users of the system. This</a:t>
            </a:r>
          </a:p>
          <a:p>
            <a:pPr algn="l"/>
            <a:r>
              <a:rPr lang="en-US" sz="1800" b="0" i="0" u="none" strike="noStrike" baseline="0" dirty="0">
                <a:latin typeface="Times New Roman" panose="02020603050405020304" pitchFamily="18" charset="0"/>
              </a:rPr>
              <a:t>accumulation of information, called a </a:t>
            </a:r>
            <a:r>
              <a:rPr lang="en-US" sz="1800" b="0" i="1" u="none" strike="noStrike" baseline="0" dirty="0">
                <a:latin typeface="Times New Roman" panose="02020603050405020304" pitchFamily="18" charset="0"/>
              </a:rPr>
              <a:t>systems study, </a:t>
            </a:r>
            <a:r>
              <a:rPr lang="en-US" sz="1800" b="0" i="0" u="none" strike="noStrike" baseline="0" dirty="0">
                <a:latin typeface="Times New Roman" panose="02020603050405020304" pitchFamily="18" charset="0"/>
              </a:rPr>
              <a:t>must precede all other analysis</a:t>
            </a:r>
          </a:p>
          <a:p>
            <a:pPr algn="l"/>
            <a:r>
              <a:rPr lang="en-US" sz="1800" b="0" i="0" u="none" strike="noStrike" baseline="0" dirty="0">
                <a:latin typeface="Times New Roman" panose="02020603050405020304" pitchFamily="18" charset="0"/>
              </a:rPr>
              <a:t>activities.</a:t>
            </a:r>
            <a:endParaRPr lang="en-US" dirty="0"/>
          </a:p>
        </p:txBody>
      </p:sp>
      <p:sp>
        <p:nvSpPr>
          <p:cNvPr id="4" name="Slide Number Placeholder 3"/>
          <p:cNvSpPr>
            <a:spLocks noGrp="1"/>
          </p:cNvSpPr>
          <p:nvPr>
            <p:ph type="sldNum" sz="quarter" idx="5"/>
          </p:nvPr>
        </p:nvSpPr>
        <p:spPr/>
        <p:txBody>
          <a:bodyPr/>
          <a:lstStyle/>
          <a:p>
            <a:fld id="{E00BEF1F-466B-45D6-8A51-81A80ACC1B1C}" type="slidenum">
              <a:rPr lang="en-US" smtClean="0"/>
              <a:t>9</a:t>
            </a:fld>
            <a:endParaRPr lang="en-US"/>
          </a:p>
        </p:txBody>
      </p:sp>
    </p:spTree>
    <p:extLst>
      <p:ext uri="{BB962C8B-B14F-4D97-AF65-F5344CB8AC3E}">
        <p14:creationId xmlns:p14="http://schemas.microsoft.com/office/powerpoint/2010/main" val="366233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dirty="0"/>
              <a:t>A Payroll System: Keeps tracks of payments and cheques</a:t>
            </a:r>
          </a:p>
          <a:p>
            <a:r>
              <a:rPr lang="en-US" dirty="0"/>
              <a:t>Inventory System: Keeps track of goods and supplies</a:t>
            </a:r>
          </a:p>
        </p:txBody>
      </p:sp>
      <p:sp>
        <p:nvSpPr>
          <p:cNvPr id="4" name="Slide Number Placeholder 3"/>
          <p:cNvSpPr>
            <a:spLocks noGrp="1"/>
          </p:cNvSpPr>
          <p:nvPr>
            <p:ph type="sldNum" sz="quarter" idx="5"/>
          </p:nvPr>
        </p:nvSpPr>
        <p:spPr/>
        <p:txBody>
          <a:bodyPr/>
          <a:lstStyle/>
          <a:p>
            <a:fld id="{E00BEF1F-466B-45D6-8A51-81A80ACC1B1C}" type="slidenum">
              <a:rPr lang="en-US" smtClean="0"/>
              <a:t>11</a:t>
            </a:fld>
            <a:endParaRPr lang="en-US"/>
          </a:p>
        </p:txBody>
      </p:sp>
    </p:spTree>
    <p:extLst>
      <p:ext uri="{BB962C8B-B14F-4D97-AF65-F5344CB8AC3E}">
        <p14:creationId xmlns:p14="http://schemas.microsoft.com/office/powerpoint/2010/main" val="141472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7198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00828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999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64812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96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266333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85603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66686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34250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16/11/2022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85828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19138-B126-4316-89D4-9D2D623F6A2D}" type="datetimeFigureOut">
              <a:rPr lang="en-GB" smtClean="0"/>
              <a:t>16/11/2022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6312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19138-B126-4316-89D4-9D2D623F6A2D}" type="datetimeFigureOut">
              <a:rPr lang="en-GB" smtClean="0"/>
              <a:t>16/11/2022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25817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19138-B126-4316-89D4-9D2D623F6A2D}" type="datetimeFigureOut">
              <a:rPr lang="en-GB" smtClean="0"/>
              <a:t>16/11/2022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22763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19138-B126-4316-89D4-9D2D623F6A2D}" type="datetimeFigureOut">
              <a:rPr lang="en-GB" smtClean="0"/>
              <a:t>16/11/2022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84382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19138-B126-4316-89D4-9D2D623F6A2D}" type="datetimeFigureOut">
              <a:rPr lang="en-GB" smtClean="0"/>
              <a:t>16/11/2022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90990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19138-B126-4316-89D4-9D2D623F6A2D}" type="datetimeFigureOut">
              <a:rPr lang="en-GB" smtClean="0"/>
              <a:t>16/11/2022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91413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819138-B126-4316-89D4-9D2D623F6A2D}" type="datetimeFigureOut">
              <a:rPr lang="en-GB" smtClean="0"/>
              <a:t>16/11/2022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A4D411-D94F-4B92-85D7-DF0431EF2B78}" type="slidenum">
              <a:rPr lang="en-GB" smtClean="0"/>
              <a:t>‹#›</a:t>
            </a:fld>
            <a:endParaRPr lang="en-GB"/>
          </a:p>
        </p:txBody>
      </p:sp>
    </p:spTree>
    <p:extLst>
      <p:ext uri="{BB962C8B-B14F-4D97-AF65-F5344CB8AC3E}">
        <p14:creationId xmlns:p14="http://schemas.microsoft.com/office/powerpoint/2010/main" val="3303513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 ANALYSIS AND DESIGN</a:t>
            </a:r>
          </a:p>
        </p:txBody>
      </p:sp>
      <p:sp>
        <p:nvSpPr>
          <p:cNvPr id="3" name="Content Placeholder 2"/>
          <p:cNvSpPr>
            <a:spLocks noGrp="1"/>
          </p:cNvSpPr>
          <p:nvPr>
            <p:ph idx="1"/>
          </p:nvPr>
        </p:nvSpPr>
        <p:spPr/>
        <p:txBody>
          <a:bodyPr>
            <a:normAutofit fontScale="92500" lnSpcReduction="10000"/>
          </a:bodyPr>
          <a:lstStyle/>
          <a:p>
            <a:pPr marL="0" indent="0">
              <a:buNone/>
            </a:pPr>
            <a:r>
              <a:rPr lang="en-GB" sz="2800" dirty="0"/>
              <a:t>GOAL :</a:t>
            </a:r>
          </a:p>
          <a:p>
            <a:pPr marL="0" indent="0">
              <a:buNone/>
            </a:pPr>
            <a:r>
              <a:rPr lang="en-GB" sz="2800" dirty="0"/>
              <a:t> Help students understand how a system is designed in a systematic and phased manner, starting from:</a:t>
            </a:r>
          </a:p>
          <a:p>
            <a:r>
              <a:rPr lang="en-GB" sz="2800" dirty="0"/>
              <a:t> Planning </a:t>
            </a:r>
          </a:p>
          <a:p>
            <a:pPr>
              <a:buFontTx/>
              <a:buChar char="-"/>
            </a:pPr>
            <a:r>
              <a:rPr lang="en-GB" sz="2800" dirty="0"/>
              <a:t> requirement analysis </a:t>
            </a:r>
          </a:p>
          <a:p>
            <a:pPr>
              <a:buFontTx/>
              <a:buChar char="-"/>
            </a:pPr>
            <a:r>
              <a:rPr lang="en-GB" sz="2800" dirty="0"/>
              <a:t> Design </a:t>
            </a:r>
          </a:p>
          <a:p>
            <a:pPr>
              <a:buFontTx/>
              <a:buChar char="-"/>
            </a:pPr>
            <a:r>
              <a:rPr lang="en-GB" sz="2800" dirty="0"/>
              <a:t> system implementation </a:t>
            </a:r>
          </a:p>
          <a:p>
            <a:pPr>
              <a:buFontTx/>
              <a:buChar char="-"/>
            </a:pPr>
            <a:r>
              <a:rPr lang="en-GB" sz="2800" dirty="0"/>
              <a:t> maintenance.</a:t>
            </a:r>
          </a:p>
          <a:p>
            <a:pPr marL="0" indent="0">
              <a:buNone/>
            </a:pPr>
            <a:endParaRPr lang="en-GB" sz="2800" dirty="0"/>
          </a:p>
        </p:txBody>
      </p:sp>
    </p:spTree>
    <p:extLst>
      <p:ext uri="{BB962C8B-B14F-4D97-AF65-F5344CB8AC3E}">
        <p14:creationId xmlns:p14="http://schemas.microsoft.com/office/powerpoint/2010/main" val="400620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 Analysis and Design </a:t>
            </a:r>
          </a:p>
        </p:txBody>
      </p:sp>
      <p:sp>
        <p:nvSpPr>
          <p:cNvPr id="3" name="Content Placeholder 2"/>
          <p:cNvSpPr>
            <a:spLocks noGrp="1"/>
          </p:cNvSpPr>
          <p:nvPr>
            <p:ph idx="1"/>
          </p:nvPr>
        </p:nvSpPr>
        <p:spPr/>
        <p:txBody>
          <a:bodyPr/>
          <a:lstStyle/>
          <a:p>
            <a:pPr marL="0" indent="0">
              <a:buNone/>
            </a:pPr>
            <a:r>
              <a:rPr lang="en-GB" sz="4000" dirty="0"/>
              <a:t>System Analysis and Design (SAD) mainly focuses on −</a:t>
            </a:r>
          </a:p>
          <a:p>
            <a:pPr lvl="0"/>
            <a:r>
              <a:rPr lang="en-GB" sz="4000" dirty="0"/>
              <a:t>Systems</a:t>
            </a:r>
          </a:p>
          <a:p>
            <a:pPr lvl="0"/>
            <a:r>
              <a:rPr lang="en-GB" sz="4000" dirty="0"/>
              <a:t>Processes</a:t>
            </a:r>
          </a:p>
          <a:p>
            <a:pPr lvl="0"/>
            <a:r>
              <a:rPr lang="en-GB" sz="4000" dirty="0"/>
              <a:t>Technology</a:t>
            </a:r>
          </a:p>
          <a:p>
            <a:pPr marL="0" indent="0">
              <a:buNone/>
            </a:pPr>
            <a:endParaRPr lang="en-GB" dirty="0"/>
          </a:p>
        </p:txBody>
      </p:sp>
    </p:spTree>
    <p:extLst>
      <p:ext uri="{BB962C8B-B14F-4D97-AF65-F5344CB8AC3E}">
        <p14:creationId xmlns:p14="http://schemas.microsoft.com/office/powerpoint/2010/main" val="18928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879"/>
            <a:ext cx="10515600" cy="1325563"/>
          </a:xfrm>
        </p:spPr>
        <p:txBody>
          <a:bodyPr/>
          <a:lstStyle/>
          <a:p>
            <a:pPr algn="ctr"/>
            <a:r>
              <a:rPr lang="en-GB" b="1" dirty="0"/>
              <a:t>What is a System?</a:t>
            </a:r>
          </a:p>
        </p:txBody>
      </p:sp>
      <p:sp>
        <p:nvSpPr>
          <p:cNvPr id="3" name="Content Placeholder 2"/>
          <p:cNvSpPr>
            <a:spLocks noGrp="1"/>
          </p:cNvSpPr>
          <p:nvPr>
            <p:ph idx="1"/>
          </p:nvPr>
        </p:nvSpPr>
        <p:spPr/>
        <p:txBody>
          <a:bodyPr>
            <a:normAutofit lnSpcReduction="10000"/>
          </a:bodyPr>
          <a:lstStyle/>
          <a:p>
            <a:r>
              <a:rPr lang="en-GB" sz="2800" dirty="0"/>
              <a:t>The word System is derived from Greek word </a:t>
            </a:r>
            <a:r>
              <a:rPr lang="en-GB" sz="2800" dirty="0" err="1"/>
              <a:t>Systema</a:t>
            </a:r>
            <a:r>
              <a:rPr lang="en-GB" sz="2800" dirty="0"/>
              <a:t>, which means an organized relationship between any set of components to achieve some common cause or objective.</a:t>
            </a:r>
          </a:p>
          <a:p>
            <a:pPr marL="0" indent="0">
              <a:buNone/>
            </a:pPr>
            <a:endParaRPr lang="en-GB" sz="2800" dirty="0"/>
          </a:p>
          <a:p>
            <a:pPr algn="l"/>
            <a:r>
              <a:rPr lang="en-GB" sz="2800" i="1" dirty="0"/>
              <a:t>A system is “</a:t>
            </a:r>
            <a:r>
              <a:rPr lang="en-US" sz="2800" b="0" i="0" u="none" strike="noStrike" baseline="0" dirty="0">
                <a:latin typeface="Century-Book"/>
              </a:rPr>
              <a:t>is an interrelated set of business procedures (or components) used within one business unit, working together for some purpose</a:t>
            </a:r>
            <a:r>
              <a:rPr lang="en-GB" sz="2800" i="1" dirty="0"/>
              <a:t>.”</a:t>
            </a:r>
            <a:endParaRPr lang="en-GB" sz="2800" dirty="0"/>
          </a:p>
          <a:p>
            <a:pPr marL="0" indent="0">
              <a:buNone/>
            </a:pPr>
            <a:endParaRPr lang="en-GB" sz="2800" dirty="0"/>
          </a:p>
        </p:txBody>
      </p:sp>
    </p:spTree>
    <p:extLst>
      <p:ext uri="{BB962C8B-B14F-4D97-AF65-F5344CB8AC3E}">
        <p14:creationId xmlns:p14="http://schemas.microsoft.com/office/powerpoint/2010/main" val="356280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C09F-9CF1-E075-9056-B20D70797A3C}"/>
              </a:ext>
            </a:extLst>
          </p:cNvPr>
          <p:cNvSpPr>
            <a:spLocks noGrp="1"/>
          </p:cNvSpPr>
          <p:nvPr>
            <p:ph type="title"/>
          </p:nvPr>
        </p:nvSpPr>
        <p:spPr>
          <a:xfrm>
            <a:off x="677334" y="609600"/>
            <a:ext cx="8596668" cy="878006"/>
          </a:xfrm>
        </p:spPr>
        <p:txBody>
          <a:bodyPr/>
          <a:lstStyle/>
          <a:p>
            <a:r>
              <a:rPr lang="en-US" dirty="0"/>
              <a:t>Definition of a System and its Parts</a:t>
            </a:r>
          </a:p>
        </p:txBody>
      </p:sp>
      <p:pic>
        <p:nvPicPr>
          <p:cNvPr id="5" name="Content Placeholder 4">
            <a:extLst>
              <a:ext uri="{FF2B5EF4-FFF2-40B4-BE49-F238E27FC236}">
                <a16:creationId xmlns:a16="http://schemas.microsoft.com/office/drawing/2014/main" id="{FB0ABA86-5ED9-870C-AF09-164F41AC953B}"/>
              </a:ext>
            </a:extLst>
          </p:cNvPr>
          <p:cNvPicPr>
            <a:picLocks noGrp="1" noChangeAspect="1"/>
          </p:cNvPicPr>
          <p:nvPr>
            <p:ph idx="1"/>
          </p:nvPr>
        </p:nvPicPr>
        <p:blipFill>
          <a:blip r:embed="rId2"/>
          <a:stretch>
            <a:fillRect/>
          </a:stretch>
        </p:blipFill>
        <p:spPr>
          <a:xfrm>
            <a:off x="1446662" y="1583140"/>
            <a:ext cx="8447171" cy="4928006"/>
          </a:xfrm>
        </p:spPr>
      </p:pic>
    </p:spTree>
    <p:extLst>
      <p:ext uri="{BB962C8B-B14F-4D97-AF65-F5344CB8AC3E}">
        <p14:creationId xmlns:p14="http://schemas.microsoft.com/office/powerpoint/2010/main" val="50997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Properties of a System</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GB" sz="2000" dirty="0"/>
              <a:t>A system has the following properties −</a:t>
            </a:r>
          </a:p>
          <a:p>
            <a:pPr marL="0" indent="0" algn="ctr">
              <a:buNone/>
            </a:pPr>
            <a:r>
              <a:rPr lang="en-GB" sz="2000" b="1" dirty="0"/>
              <a:t>- Organization</a:t>
            </a:r>
          </a:p>
          <a:p>
            <a:r>
              <a:rPr lang="en-GB" sz="2000" dirty="0"/>
              <a:t>Organization implies structure and order. It is the arrangement of components that helps to achieve predetermined objectives.</a:t>
            </a:r>
          </a:p>
          <a:p>
            <a:pPr algn="ctr"/>
            <a:r>
              <a:rPr lang="en-GB" sz="2000" b="1" dirty="0"/>
              <a:t>Interaction</a:t>
            </a:r>
          </a:p>
          <a:p>
            <a:r>
              <a:rPr lang="en-GB" sz="2000" dirty="0"/>
              <a:t>It is defined by the manner in which the components operate with each other.</a:t>
            </a:r>
          </a:p>
          <a:p>
            <a:r>
              <a:rPr lang="en-GB" sz="2000" dirty="0"/>
              <a:t>For example, in an organization, purchasing department must interact with production department and payroll with personnel department</a:t>
            </a:r>
          </a:p>
        </p:txBody>
      </p:sp>
    </p:spTree>
    <p:extLst>
      <p:ext uri="{BB962C8B-B14F-4D97-AF65-F5344CB8AC3E}">
        <p14:creationId xmlns:p14="http://schemas.microsoft.com/office/powerpoint/2010/main" val="125211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lgn="ctr">
              <a:buNone/>
            </a:pPr>
            <a:r>
              <a:rPr lang="en-GB" sz="2400" b="1" dirty="0"/>
              <a:t>Interdependence</a:t>
            </a:r>
          </a:p>
          <a:p>
            <a:r>
              <a:rPr lang="en-GB" sz="2800" dirty="0"/>
              <a:t>Interdependence means how the components of a system depend on one another. For proper functioning, the components are coordinated and linked together according to a specified plan. The output of one subsystem is the required by other subsystem as input.</a:t>
            </a:r>
          </a:p>
          <a:p>
            <a:pPr marL="0" indent="0" algn="ctr">
              <a:buNone/>
            </a:pPr>
            <a:r>
              <a:rPr lang="en-GB" sz="2800" b="1" dirty="0"/>
              <a:t>Integration</a:t>
            </a:r>
          </a:p>
          <a:p>
            <a:r>
              <a:rPr lang="en-GB" sz="2800" dirty="0"/>
              <a:t>Integration is concerned with how a system components are connected together. It means that the parts of the system work together within the system even if each part performs a unique function.</a:t>
            </a:r>
          </a:p>
          <a:p>
            <a:pPr marL="0" indent="0">
              <a:buNone/>
            </a:pPr>
            <a:endParaRPr lang="en-GB" dirty="0"/>
          </a:p>
        </p:txBody>
      </p:sp>
    </p:spTree>
    <p:extLst>
      <p:ext uri="{BB962C8B-B14F-4D97-AF65-F5344CB8AC3E}">
        <p14:creationId xmlns:p14="http://schemas.microsoft.com/office/powerpoint/2010/main" val="172665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Central Objective</a:t>
            </a:r>
            <a:br>
              <a:rPr lang="en-GB" b="1" dirty="0"/>
            </a:br>
            <a:endParaRPr lang="en-GB" dirty="0"/>
          </a:p>
        </p:txBody>
      </p:sp>
      <p:sp>
        <p:nvSpPr>
          <p:cNvPr id="3" name="Content Placeholder 2"/>
          <p:cNvSpPr>
            <a:spLocks noGrp="1"/>
          </p:cNvSpPr>
          <p:nvPr>
            <p:ph idx="1"/>
          </p:nvPr>
        </p:nvSpPr>
        <p:spPr/>
        <p:txBody>
          <a:bodyPr>
            <a:normAutofit/>
          </a:bodyPr>
          <a:lstStyle/>
          <a:p>
            <a:r>
              <a:rPr lang="en-GB" sz="3200" dirty="0"/>
              <a:t>The objective of system must be central. It may be real or stated. It is not uncommon for an organization to state an objective and operate to achieve another.</a:t>
            </a:r>
          </a:p>
          <a:p>
            <a:r>
              <a:rPr lang="en-GB" sz="3200" dirty="0"/>
              <a:t>The users must know the main objective of a computer application early in the analysis for a successful design and conversion</a:t>
            </a:r>
          </a:p>
        </p:txBody>
      </p:sp>
    </p:spTree>
    <p:extLst>
      <p:ext uri="{BB962C8B-B14F-4D97-AF65-F5344CB8AC3E}">
        <p14:creationId xmlns:p14="http://schemas.microsoft.com/office/powerpoint/2010/main" val="228926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Elements of a System</a:t>
            </a:r>
            <a:br>
              <a:rPr lang="en-GB" b="1" dirty="0"/>
            </a:br>
            <a:endParaRPr lang="en-GB" dirty="0"/>
          </a:p>
        </p:txBody>
      </p:sp>
      <p:pic>
        <p:nvPicPr>
          <p:cNvPr id="4" name="Content Placeholder 3" descr="System Elem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583" y="1867438"/>
            <a:ext cx="10246217" cy="3614994"/>
          </a:xfrm>
          <a:prstGeom prst="rect">
            <a:avLst/>
          </a:prstGeom>
          <a:noFill/>
          <a:ln>
            <a:noFill/>
          </a:ln>
        </p:spPr>
      </p:pic>
      <p:sp>
        <p:nvSpPr>
          <p:cNvPr id="5" name="Rectangle 4"/>
          <p:cNvSpPr/>
          <p:nvPr/>
        </p:nvSpPr>
        <p:spPr>
          <a:xfrm>
            <a:off x="2424165" y="1222351"/>
            <a:ext cx="5463355" cy="369332"/>
          </a:xfrm>
          <a:prstGeom prst="rect">
            <a:avLst/>
          </a:prstGeom>
        </p:spPr>
        <p:txBody>
          <a:bodyPr wrap="none">
            <a:spAutoFit/>
          </a:bodyPr>
          <a:lstStyle/>
          <a:p>
            <a:r>
              <a:rPr lang="en-GB" dirty="0">
                <a:effectLst/>
                <a:latin typeface="Times New Roman" panose="02020603050405020304" pitchFamily="18" charset="0"/>
                <a:ea typeface="Times New Roman" panose="02020603050405020304" pitchFamily="18" charset="0"/>
              </a:rPr>
              <a:t>The following diagram shows the elements of a system −</a:t>
            </a:r>
          </a:p>
        </p:txBody>
      </p:sp>
    </p:spTree>
    <p:extLst>
      <p:ext uri="{BB962C8B-B14F-4D97-AF65-F5344CB8AC3E}">
        <p14:creationId xmlns:p14="http://schemas.microsoft.com/office/powerpoint/2010/main" val="271657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Outputs and Inputs</a:t>
            </a:r>
            <a:br>
              <a:rPr lang="en-GB" b="1" dirty="0"/>
            </a:br>
            <a:endParaRPr lang="en-GB" dirty="0"/>
          </a:p>
        </p:txBody>
      </p:sp>
      <p:sp>
        <p:nvSpPr>
          <p:cNvPr id="3" name="Content Placeholder 2"/>
          <p:cNvSpPr>
            <a:spLocks noGrp="1"/>
          </p:cNvSpPr>
          <p:nvPr>
            <p:ph idx="1"/>
          </p:nvPr>
        </p:nvSpPr>
        <p:spPr/>
        <p:txBody>
          <a:bodyPr>
            <a:normAutofit/>
          </a:bodyPr>
          <a:lstStyle/>
          <a:p>
            <a:pPr lvl="0"/>
            <a:r>
              <a:rPr lang="en-GB" sz="2800" dirty="0"/>
              <a:t>The main aim of a system is to produce an output which is useful for its user.</a:t>
            </a:r>
          </a:p>
          <a:p>
            <a:pPr marL="0" lvl="0" indent="0">
              <a:buNone/>
            </a:pPr>
            <a:endParaRPr lang="en-GB" sz="2800" dirty="0"/>
          </a:p>
          <a:p>
            <a:pPr lvl="0"/>
            <a:r>
              <a:rPr lang="en-GB" sz="2800" dirty="0"/>
              <a:t>Inputs are the information that enters into the system for processing.</a:t>
            </a:r>
          </a:p>
          <a:p>
            <a:pPr marL="0" lvl="0" indent="0">
              <a:buNone/>
            </a:pPr>
            <a:endParaRPr lang="en-GB" sz="2800" dirty="0"/>
          </a:p>
          <a:p>
            <a:pPr lvl="0"/>
            <a:r>
              <a:rPr lang="en-GB" sz="2800" dirty="0"/>
              <a:t>Output is the outcome of processing.</a:t>
            </a:r>
          </a:p>
          <a:p>
            <a:pPr marL="0" indent="0">
              <a:buNone/>
            </a:pPr>
            <a:endParaRPr lang="en-GB" sz="2800" dirty="0"/>
          </a:p>
        </p:txBody>
      </p:sp>
    </p:spTree>
    <p:extLst>
      <p:ext uri="{BB962C8B-B14F-4D97-AF65-F5344CB8AC3E}">
        <p14:creationId xmlns:p14="http://schemas.microsoft.com/office/powerpoint/2010/main" val="271967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Processor(s)</a:t>
            </a:r>
          </a:p>
        </p:txBody>
      </p:sp>
      <p:sp>
        <p:nvSpPr>
          <p:cNvPr id="3" name="Content Placeholder 2"/>
          <p:cNvSpPr>
            <a:spLocks noGrp="1"/>
          </p:cNvSpPr>
          <p:nvPr>
            <p:ph idx="1"/>
          </p:nvPr>
        </p:nvSpPr>
        <p:spPr/>
        <p:txBody>
          <a:bodyPr/>
          <a:lstStyle/>
          <a:p>
            <a:pPr lvl="0"/>
            <a:r>
              <a:rPr lang="en-GB" sz="2400" dirty="0"/>
              <a:t>The processor is the element of a system that involves the actual transformation of input into output.</a:t>
            </a:r>
          </a:p>
          <a:p>
            <a:pPr lvl="0"/>
            <a:r>
              <a:rPr lang="en-GB" sz="2400" dirty="0"/>
              <a:t>It is the operational component of a system. Processors may modify the input either totally or partially, depending on the output specification.</a:t>
            </a:r>
          </a:p>
          <a:p>
            <a:pPr lvl="0"/>
            <a:r>
              <a:rPr lang="en-GB" sz="2400" dirty="0"/>
              <a:t>As the output specifications change, so does the processing. In some cases, input is also modified to enable the processor for handling the transformation</a:t>
            </a:r>
            <a:r>
              <a:rPr lang="en-GB" dirty="0"/>
              <a:t>.</a:t>
            </a:r>
          </a:p>
          <a:p>
            <a:pPr marL="0" indent="0">
              <a:buNone/>
            </a:pPr>
            <a:endParaRPr lang="en-GB" dirty="0"/>
          </a:p>
        </p:txBody>
      </p:sp>
    </p:spTree>
    <p:extLst>
      <p:ext uri="{BB962C8B-B14F-4D97-AF65-F5344CB8AC3E}">
        <p14:creationId xmlns:p14="http://schemas.microsoft.com/office/powerpoint/2010/main" val="246468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Control</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The control element guides the system.</a:t>
            </a:r>
          </a:p>
          <a:p>
            <a:pPr lvl="0"/>
            <a:r>
              <a:rPr lang="en-GB" sz="2400" dirty="0"/>
              <a:t>It is the decision–making subsystem that controls the pattern of activities governing input, processing, and output.</a:t>
            </a:r>
          </a:p>
          <a:p>
            <a:pPr lvl="0"/>
            <a:r>
              <a:rPr lang="en-GB" sz="2400" dirty="0"/>
              <a:t>The behavior of a computer System is controlled by the Operating System and software. In order to keep system in balance, what and how much input is needed is determined by Output Specifications.</a:t>
            </a:r>
          </a:p>
          <a:p>
            <a:pPr marL="0" indent="0">
              <a:buNone/>
            </a:pPr>
            <a:endParaRPr lang="en-GB" sz="2400" dirty="0"/>
          </a:p>
        </p:txBody>
      </p:sp>
    </p:spTree>
    <p:extLst>
      <p:ext uri="{BB962C8B-B14F-4D97-AF65-F5344CB8AC3E}">
        <p14:creationId xmlns:p14="http://schemas.microsoft.com/office/powerpoint/2010/main" val="38619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8390-9190-98F1-83ED-17FA8C4AE852}"/>
              </a:ext>
            </a:extLst>
          </p:cNvPr>
          <p:cNvSpPr>
            <a:spLocks noGrp="1"/>
          </p:cNvSpPr>
          <p:nvPr>
            <p:ph type="title"/>
          </p:nvPr>
        </p:nvSpPr>
        <p:spPr>
          <a:xfrm>
            <a:off x="677334" y="218364"/>
            <a:ext cx="8596668" cy="832514"/>
          </a:xfrm>
        </p:spPr>
        <p:txBody>
          <a:bodyPr>
            <a:normAutofit/>
          </a:bodyPr>
          <a:lstStyle/>
          <a:p>
            <a:r>
              <a:rPr lang="en-US" dirty="0"/>
              <a:t>Concepts</a:t>
            </a:r>
          </a:p>
        </p:txBody>
      </p:sp>
      <p:pic>
        <p:nvPicPr>
          <p:cNvPr id="5" name="Content Placeholder 4">
            <a:extLst>
              <a:ext uri="{FF2B5EF4-FFF2-40B4-BE49-F238E27FC236}">
                <a16:creationId xmlns:a16="http://schemas.microsoft.com/office/drawing/2014/main" id="{F062B0B0-997E-D1C8-7963-B7B2813AE038}"/>
              </a:ext>
            </a:extLst>
          </p:cNvPr>
          <p:cNvPicPr>
            <a:picLocks noGrp="1" noChangeAspect="1"/>
          </p:cNvPicPr>
          <p:nvPr>
            <p:ph idx="1"/>
          </p:nvPr>
        </p:nvPicPr>
        <p:blipFill>
          <a:blip r:embed="rId3"/>
          <a:stretch>
            <a:fillRect/>
          </a:stretch>
        </p:blipFill>
        <p:spPr>
          <a:xfrm>
            <a:off x="1009934" y="869742"/>
            <a:ext cx="8366078" cy="4867946"/>
          </a:xfrm>
        </p:spPr>
      </p:pic>
    </p:spTree>
    <p:extLst>
      <p:ext uri="{BB962C8B-B14F-4D97-AF65-F5344CB8AC3E}">
        <p14:creationId xmlns:p14="http://schemas.microsoft.com/office/powerpoint/2010/main" val="376218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Feedback</a:t>
            </a:r>
            <a:br>
              <a:rPr lang="en-GB" b="1" dirty="0"/>
            </a:br>
            <a:endParaRPr lang="en-GB" dirty="0"/>
          </a:p>
        </p:txBody>
      </p:sp>
      <p:sp>
        <p:nvSpPr>
          <p:cNvPr id="3" name="Content Placeholder 2"/>
          <p:cNvSpPr>
            <a:spLocks noGrp="1"/>
          </p:cNvSpPr>
          <p:nvPr>
            <p:ph idx="1"/>
          </p:nvPr>
        </p:nvSpPr>
        <p:spPr/>
        <p:txBody>
          <a:bodyPr/>
          <a:lstStyle/>
          <a:p>
            <a:pPr lvl="0"/>
            <a:r>
              <a:rPr lang="en-GB" sz="3200" dirty="0"/>
              <a:t>Feedback provides the control in a dynamic system.</a:t>
            </a:r>
          </a:p>
          <a:p>
            <a:pPr lvl="0"/>
            <a:r>
              <a:rPr lang="en-GB" sz="3200" dirty="0"/>
              <a:t>Positive feedback is routine in nature that encourages the performance of the system.</a:t>
            </a:r>
          </a:p>
          <a:p>
            <a:pPr lvl="0"/>
            <a:r>
              <a:rPr lang="en-GB" sz="3200" dirty="0"/>
              <a:t>Negative feedback is informational in nature that provides the controller with information for action</a:t>
            </a:r>
            <a:r>
              <a:rPr lang="en-GB" dirty="0"/>
              <a:t>.</a:t>
            </a:r>
          </a:p>
          <a:p>
            <a:pPr marL="0" indent="0">
              <a:buNone/>
            </a:pPr>
            <a:endParaRPr lang="en-GB" dirty="0"/>
          </a:p>
        </p:txBody>
      </p:sp>
    </p:spTree>
    <p:extLst>
      <p:ext uri="{BB962C8B-B14F-4D97-AF65-F5344CB8AC3E}">
        <p14:creationId xmlns:p14="http://schemas.microsoft.com/office/powerpoint/2010/main" val="203357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Environment</a:t>
            </a:r>
          </a:p>
        </p:txBody>
      </p:sp>
      <p:sp>
        <p:nvSpPr>
          <p:cNvPr id="3" name="Content Placeholder 2"/>
          <p:cNvSpPr>
            <a:spLocks noGrp="1"/>
          </p:cNvSpPr>
          <p:nvPr>
            <p:ph idx="1"/>
          </p:nvPr>
        </p:nvSpPr>
        <p:spPr/>
        <p:txBody>
          <a:bodyPr>
            <a:normAutofit/>
          </a:bodyPr>
          <a:lstStyle/>
          <a:p>
            <a:pPr lvl="0"/>
            <a:r>
              <a:rPr lang="en-GB" sz="2400" dirty="0"/>
              <a:t>The environment is the “</a:t>
            </a:r>
            <a:r>
              <a:rPr lang="en-GB" sz="2400" dirty="0" err="1"/>
              <a:t>supersystem</a:t>
            </a:r>
            <a:r>
              <a:rPr lang="en-GB" sz="2400" dirty="0"/>
              <a:t>” within which an organization operates.</a:t>
            </a:r>
          </a:p>
          <a:p>
            <a:pPr lvl="0"/>
            <a:r>
              <a:rPr lang="en-GB" sz="2400" dirty="0"/>
              <a:t>It is the source of external elements that strike on the system.</a:t>
            </a:r>
          </a:p>
          <a:p>
            <a:pPr lvl="0"/>
            <a:r>
              <a:rPr lang="en-GB" sz="2400" dirty="0"/>
              <a:t>It determines how a system must function. For example, vendors and competitors of organization’s environment, may provide constraints that affect the actual performance of the business.</a:t>
            </a:r>
          </a:p>
          <a:p>
            <a:pPr marL="0" indent="0">
              <a:buNone/>
            </a:pPr>
            <a:endParaRPr lang="en-GB" sz="2400" dirty="0"/>
          </a:p>
        </p:txBody>
      </p:sp>
    </p:spTree>
    <p:extLst>
      <p:ext uri="{BB962C8B-B14F-4D97-AF65-F5344CB8AC3E}">
        <p14:creationId xmlns:p14="http://schemas.microsoft.com/office/powerpoint/2010/main" val="310717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Boundaries and Interface</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A system should be defined by its boundaries. Boundaries are the limits that identify its components, processes, and interrelationship when it interfaces with another system.</a:t>
            </a:r>
          </a:p>
          <a:p>
            <a:pPr lvl="0"/>
            <a:r>
              <a:rPr lang="en-GB" sz="2400" dirty="0"/>
              <a:t>Each system has boundaries that determine its sphere of influence and control.</a:t>
            </a:r>
          </a:p>
          <a:p>
            <a:pPr lvl="0"/>
            <a:r>
              <a:rPr lang="en-GB" sz="2400" dirty="0"/>
              <a:t>The knowledge of the boundaries of a given system is crucial in determining the nature of its interface with other systems for successful design.</a:t>
            </a:r>
          </a:p>
          <a:p>
            <a:pPr marL="0" indent="0">
              <a:buNone/>
            </a:pPr>
            <a:endParaRPr lang="en-GB" sz="2400" dirty="0"/>
          </a:p>
        </p:txBody>
      </p:sp>
    </p:spTree>
    <p:extLst>
      <p:ext uri="{BB962C8B-B14F-4D97-AF65-F5344CB8AC3E}">
        <p14:creationId xmlns:p14="http://schemas.microsoft.com/office/powerpoint/2010/main" val="400834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Types of Systems</a:t>
            </a:r>
            <a:br>
              <a:rPr lang="en-GB" b="1" dirty="0"/>
            </a:br>
            <a:endParaRPr lang="en-GB" dirty="0"/>
          </a:p>
        </p:txBody>
      </p:sp>
      <p:sp>
        <p:nvSpPr>
          <p:cNvPr id="3" name="Content Placeholder 2"/>
          <p:cNvSpPr>
            <a:spLocks noGrp="1"/>
          </p:cNvSpPr>
          <p:nvPr>
            <p:ph idx="1"/>
          </p:nvPr>
        </p:nvSpPr>
        <p:spPr/>
        <p:txBody>
          <a:bodyPr>
            <a:normAutofit/>
          </a:bodyPr>
          <a:lstStyle/>
          <a:p>
            <a:r>
              <a:rPr lang="en-GB" sz="4800" dirty="0"/>
              <a:t>The systems can be divided into the following types </a:t>
            </a:r>
          </a:p>
        </p:txBody>
      </p:sp>
    </p:spTree>
    <p:extLst>
      <p:ext uri="{BB962C8B-B14F-4D97-AF65-F5344CB8AC3E}">
        <p14:creationId xmlns:p14="http://schemas.microsoft.com/office/powerpoint/2010/main" val="40968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Physical or Abstract Systems</a:t>
            </a:r>
            <a:br>
              <a:rPr lang="en-GB" b="1" dirty="0"/>
            </a:br>
            <a:endParaRPr lang="en-GB" dirty="0"/>
          </a:p>
        </p:txBody>
      </p:sp>
      <p:sp>
        <p:nvSpPr>
          <p:cNvPr id="3" name="Content Placeholder 2"/>
          <p:cNvSpPr>
            <a:spLocks noGrp="1"/>
          </p:cNvSpPr>
          <p:nvPr>
            <p:ph idx="1"/>
          </p:nvPr>
        </p:nvSpPr>
        <p:spPr>
          <a:xfrm>
            <a:off x="677334" y="2160589"/>
            <a:ext cx="8596668" cy="4098543"/>
          </a:xfrm>
        </p:spPr>
        <p:txBody>
          <a:bodyPr>
            <a:noAutofit/>
          </a:bodyPr>
          <a:lstStyle/>
          <a:p>
            <a:pPr lvl="0"/>
            <a:r>
              <a:rPr lang="en-GB" sz="2400" dirty="0"/>
              <a:t>Physical systems are tangible entities. We can touch and feel them.</a:t>
            </a:r>
          </a:p>
          <a:p>
            <a:pPr lvl="0"/>
            <a:r>
              <a:rPr lang="en-GB" sz="2400" dirty="0"/>
              <a:t>Physical System may be static or dynamic in nature. For example, desks and chairs are the physical parts of computer </a:t>
            </a:r>
            <a:r>
              <a:rPr lang="en-GB" sz="2400" dirty="0" err="1"/>
              <a:t>center</a:t>
            </a:r>
            <a:r>
              <a:rPr lang="en-GB" sz="2400" dirty="0"/>
              <a:t> which are static. A programmed computer is a dynamic system in which programs, data, and applications can change according to the user's needs.</a:t>
            </a:r>
          </a:p>
          <a:p>
            <a:pPr lvl="0"/>
            <a:r>
              <a:rPr lang="en-GB" sz="2400" dirty="0"/>
              <a:t>Abstract systems are non-physical entities or conceptual that may be formulas, representation or model of a real system.</a:t>
            </a:r>
          </a:p>
          <a:p>
            <a:pPr marL="0" indent="0">
              <a:buNone/>
            </a:pPr>
            <a:endParaRPr lang="en-GB" sz="2400" dirty="0"/>
          </a:p>
        </p:txBody>
      </p:sp>
    </p:spTree>
    <p:extLst>
      <p:ext uri="{BB962C8B-B14F-4D97-AF65-F5344CB8AC3E}">
        <p14:creationId xmlns:p14="http://schemas.microsoft.com/office/powerpoint/2010/main" val="103830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Open or Closed Systems</a:t>
            </a:r>
            <a:br>
              <a:rPr lang="en-GB" b="1" dirty="0"/>
            </a:br>
            <a:endParaRPr lang="en-GB" dirty="0"/>
          </a:p>
        </p:txBody>
      </p:sp>
      <p:sp>
        <p:nvSpPr>
          <p:cNvPr id="3" name="Content Placeholder 2"/>
          <p:cNvSpPr>
            <a:spLocks noGrp="1"/>
          </p:cNvSpPr>
          <p:nvPr>
            <p:ph idx="1"/>
          </p:nvPr>
        </p:nvSpPr>
        <p:spPr>
          <a:xfrm>
            <a:off x="677334" y="2160589"/>
            <a:ext cx="8596668" cy="4034149"/>
          </a:xfrm>
        </p:spPr>
        <p:txBody>
          <a:bodyPr>
            <a:noAutofit/>
          </a:bodyPr>
          <a:lstStyle/>
          <a:p>
            <a:pPr lvl="0"/>
            <a:r>
              <a:rPr lang="en-GB" sz="2800" dirty="0"/>
              <a:t>An open system must interact with its environment. It receives inputs from and delivers outputs to the outside of the system. For example, an information system which must adapt to the changing environmental conditions.</a:t>
            </a:r>
          </a:p>
          <a:p>
            <a:pPr lvl="0"/>
            <a:r>
              <a:rPr lang="en-GB" sz="2800" dirty="0"/>
              <a:t>A closed system does not interact with its environment. It is isolated from environmental influences. A completely closed system is rare in reality.</a:t>
            </a:r>
          </a:p>
          <a:p>
            <a:pPr marL="0" indent="0">
              <a:buNone/>
            </a:pPr>
            <a:endParaRPr lang="en-GB" sz="2800" dirty="0"/>
          </a:p>
        </p:txBody>
      </p:sp>
    </p:spTree>
    <p:extLst>
      <p:ext uri="{BB962C8B-B14F-4D97-AF65-F5344CB8AC3E}">
        <p14:creationId xmlns:p14="http://schemas.microsoft.com/office/powerpoint/2010/main" val="71478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Adaptive and Non Adaptive System</a:t>
            </a:r>
          </a:p>
        </p:txBody>
      </p:sp>
      <p:sp>
        <p:nvSpPr>
          <p:cNvPr id="3" name="Content Placeholder 2"/>
          <p:cNvSpPr>
            <a:spLocks noGrp="1"/>
          </p:cNvSpPr>
          <p:nvPr>
            <p:ph idx="1"/>
          </p:nvPr>
        </p:nvSpPr>
        <p:spPr/>
        <p:txBody>
          <a:bodyPr>
            <a:normAutofit/>
          </a:bodyPr>
          <a:lstStyle/>
          <a:p>
            <a:pPr lvl="0"/>
            <a:r>
              <a:rPr lang="en-GB" sz="3200" dirty="0"/>
              <a:t>Adaptive System responds to the change in the environment in a way to improve their performance and to survive. For example, human beings, animals.</a:t>
            </a:r>
          </a:p>
          <a:p>
            <a:pPr lvl="0"/>
            <a:r>
              <a:rPr lang="en-GB" sz="3200" dirty="0"/>
              <a:t>Non Adaptive System is the system which does not respond to the environment. For example, machines.</a:t>
            </a:r>
          </a:p>
          <a:p>
            <a:pPr marL="0" indent="0">
              <a:buNone/>
            </a:pPr>
            <a:endParaRPr lang="en-GB" sz="3200" dirty="0"/>
          </a:p>
        </p:txBody>
      </p:sp>
    </p:spTree>
    <p:extLst>
      <p:ext uri="{BB962C8B-B14F-4D97-AF65-F5344CB8AC3E}">
        <p14:creationId xmlns:p14="http://schemas.microsoft.com/office/powerpoint/2010/main" val="419052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Permanent or Temporary System</a:t>
            </a:r>
          </a:p>
        </p:txBody>
      </p:sp>
      <p:sp>
        <p:nvSpPr>
          <p:cNvPr id="3" name="Content Placeholder 2"/>
          <p:cNvSpPr>
            <a:spLocks noGrp="1"/>
          </p:cNvSpPr>
          <p:nvPr>
            <p:ph idx="1"/>
          </p:nvPr>
        </p:nvSpPr>
        <p:spPr/>
        <p:txBody>
          <a:bodyPr>
            <a:normAutofit/>
          </a:bodyPr>
          <a:lstStyle/>
          <a:p>
            <a:pPr lvl="0"/>
            <a:r>
              <a:rPr lang="en-GB" sz="3200" dirty="0"/>
              <a:t>Permanent System persists for long time. For example, business policies.</a:t>
            </a:r>
          </a:p>
          <a:p>
            <a:pPr lvl="0"/>
            <a:r>
              <a:rPr lang="en-GB" sz="3200" dirty="0"/>
              <a:t>Temporary System is made for specified time and after that they are demolished. For example, A DJ system is set up for a program and it is dissembled after the program.</a:t>
            </a:r>
          </a:p>
          <a:p>
            <a:pPr marL="0" indent="0">
              <a:buNone/>
            </a:pPr>
            <a:endParaRPr lang="en-GB" sz="3200" dirty="0"/>
          </a:p>
        </p:txBody>
      </p:sp>
    </p:spTree>
    <p:extLst>
      <p:ext uri="{BB962C8B-B14F-4D97-AF65-F5344CB8AC3E}">
        <p14:creationId xmlns:p14="http://schemas.microsoft.com/office/powerpoint/2010/main" val="391588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Natural and Manufactured System</a:t>
            </a:r>
            <a:br>
              <a:rPr lang="en-GB" b="1" dirty="0"/>
            </a:br>
            <a:endParaRPr lang="en-GB" dirty="0"/>
          </a:p>
        </p:txBody>
      </p:sp>
      <p:sp>
        <p:nvSpPr>
          <p:cNvPr id="3" name="Content Placeholder 2"/>
          <p:cNvSpPr>
            <a:spLocks noGrp="1"/>
          </p:cNvSpPr>
          <p:nvPr>
            <p:ph idx="1"/>
          </p:nvPr>
        </p:nvSpPr>
        <p:spPr/>
        <p:txBody>
          <a:bodyPr/>
          <a:lstStyle/>
          <a:p>
            <a:pPr lvl="0"/>
            <a:r>
              <a:rPr lang="en-GB" sz="4000" dirty="0"/>
              <a:t>Natural systems are created by the nature. For example, Solar system, seasonal system.</a:t>
            </a:r>
          </a:p>
          <a:p>
            <a:pPr lvl="0"/>
            <a:r>
              <a:rPr lang="en-GB" sz="4000" dirty="0"/>
              <a:t>Manufactured System is the man-made system. For example, Rockets, dams, trains.</a:t>
            </a:r>
          </a:p>
          <a:p>
            <a:pPr marL="0" indent="0">
              <a:buNone/>
            </a:pPr>
            <a:endParaRPr lang="en-GB" dirty="0"/>
          </a:p>
        </p:txBody>
      </p:sp>
    </p:spTree>
    <p:extLst>
      <p:ext uri="{BB962C8B-B14F-4D97-AF65-F5344CB8AC3E}">
        <p14:creationId xmlns:p14="http://schemas.microsoft.com/office/powerpoint/2010/main" val="1024046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Deterministic or Probabilistic System</a:t>
            </a:r>
            <a:br>
              <a:rPr lang="en-GB" b="1" dirty="0"/>
            </a:br>
            <a:endParaRPr lang="en-GB" dirty="0"/>
          </a:p>
        </p:txBody>
      </p:sp>
      <p:sp>
        <p:nvSpPr>
          <p:cNvPr id="3" name="Content Placeholder 2"/>
          <p:cNvSpPr>
            <a:spLocks noGrp="1"/>
          </p:cNvSpPr>
          <p:nvPr>
            <p:ph idx="1"/>
          </p:nvPr>
        </p:nvSpPr>
        <p:spPr/>
        <p:txBody>
          <a:bodyPr>
            <a:normAutofit/>
          </a:bodyPr>
          <a:lstStyle/>
          <a:p>
            <a:pPr lvl="0"/>
            <a:r>
              <a:rPr lang="en-GB" sz="2800" dirty="0"/>
              <a:t>Deterministic system operates in a predictable manner and the interaction between system components is known with certainty. For example, two molecules of hydrogen and one molecule of oxygen makes water.</a:t>
            </a:r>
          </a:p>
          <a:p>
            <a:pPr lvl="0"/>
            <a:r>
              <a:rPr lang="en-GB" sz="2800" dirty="0"/>
              <a:t>Probabilistic System shows uncertain behavior. The exact output is not known. For example, Weather forecasting, mail delivery.</a:t>
            </a:r>
          </a:p>
          <a:p>
            <a:pPr marL="0" indent="0">
              <a:buNone/>
            </a:pPr>
            <a:endParaRPr lang="en-GB" sz="2800" dirty="0"/>
          </a:p>
        </p:txBody>
      </p:sp>
    </p:spTree>
    <p:extLst>
      <p:ext uri="{BB962C8B-B14F-4D97-AF65-F5344CB8AC3E}">
        <p14:creationId xmlns:p14="http://schemas.microsoft.com/office/powerpoint/2010/main" val="210160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67C1-B276-DEA8-FCC6-1515B18BAB99}"/>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09824A2C-72AA-FE02-5338-7186E7731E0C}"/>
              </a:ext>
            </a:extLst>
          </p:cNvPr>
          <p:cNvSpPr>
            <a:spLocks noGrp="1"/>
          </p:cNvSpPr>
          <p:nvPr>
            <p:ph idx="1"/>
          </p:nvPr>
        </p:nvSpPr>
        <p:spPr/>
        <p:txBody>
          <a:bodyPr>
            <a:normAutofit/>
          </a:bodyPr>
          <a:lstStyle/>
          <a:p>
            <a:pPr algn="l"/>
            <a:r>
              <a:rPr lang="en-US" sz="2400" b="0" i="1" u="none" strike="noStrike" baseline="0" dirty="0">
                <a:latin typeface="Century-BookItalic"/>
              </a:rPr>
              <a:t>Methodologies </a:t>
            </a:r>
            <a:r>
              <a:rPr lang="en-US" sz="2400" b="0" i="0" u="none" strike="noStrike" baseline="0" dirty="0">
                <a:latin typeface="Century-Book"/>
              </a:rPr>
              <a:t>are a sequence of step-by-step approaches that help develop your final product: the information system. Most methodologies incorporate several development techniques, such as direct observations and interviews with users of the current system</a:t>
            </a:r>
          </a:p>
          <a:p>
            <a:pPr marL="0" indent="0" algn="l">
              <a:buNone/>
            </a:pPr>
            <a:endParaRPr lang="en-US" sz="2400" dirty="0"/>
          </a:p>
        </p:txBody>
      </p:sp>
    </p:spTree>
    <p:extLst>
      <p:ext uri="{BB962C8B-B14F-4D97-AF65-F5344CB8AC3E}">
        <p14:creationId xmlns:p14="http://schemas.microsoft.com/office/powerpoint/2010/main" val="1273188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Social, Human-Machine, Machine System</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Social System is made up of people. For example, social clubs, societies.</a:t>
            </a:r>
          </a:p>
          <a:p>
            <a:pPr lvl="0"/>
            <a:r>
              <a:rPr lang="en-GB" sz="2400" dirty="0"/>
              <a:t>In Human-Machine System, both human and machines are involved to perform a particular task. For example, Computer programming.</a:t>
            </a:r>
          </a:p>
          <a:p>
            <a:pPr lvl="0"/>
            <a:r>
              <a:rPr lang="en-GB" sz="2400" dirty="0"/>
              <a:t>Machine System is where human interference is neglected. All the tasks are performed by the machine. For example, an autonomous robot.</a:t>
            </a:r>
          </a:p>
          <a:p>
            <a:pPr marL="0" indent="0">
              <a:buNone/>
            </a:pPr>
            <a:endParaRPr lang="en-GB" sz="2400" dirty="0"/>
          </a:p>
        </p:txBody>
      </p:sp>
    </p:spTree>
    <p:extLst>
      <p:ext uri="{BB962C8B-B14F-4D97-AF65-F5344CB8AC3E}">
        <p14:creationId xmlns:p14="http://schemas.microsoft.com/office/powerpoint/2010/main" val="325555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Man–Made Information Systems</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pPr lvl="0" algn="just"/>
            <a:r>
              <a:rPr lang="en-GB" sz="3600" dirty="0"/>
              <a:t>It is an interconnected set of information resources to manage data for particular organization, under Direct Management Control (DMC).</a:t>
            </a:r>
          </a:p>
          <a:p>
            <a:pPr lvl="0" algn="just"/>
            <a:r>
              <a:rPr lang="en-GB" sz="3600" dirty="0"/>
              <a:t>This system includes hardware, software, communication, data, and application for producing information according to the need of an organization.</a:t>
            </a:r>
          </a:p>
          <a:p>
            <a:pPr marL="0" indent="0" algn="just">
              <a:buNone/>
            </a:pPr>
            <a:endParaRPr lang="en-GB" sz="3600" dirty="0"/>
          </a:p>
        </p:txBody>
      </p:sp>
    </p:spTree>
    <p:extLst>
      <p:ext uri="{BB962C8B-B14F-4D97-AF65-F5344CB8AC3E}">
        <p14:creationId xmlns:p14="http://schemas.microsoft.com/office/powerpoint/2010/main" val="1498191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92500" lnSpcReduction="10000"/>
          </a:bodyPr>
          <a:lstStyle/>
          <a:p>
            <a:pPr algn="just"/>
            <a:r>
              <a:rPr lang="en-GB" sz="3200" dirty="0"/>
              <a:t>Man-made information systems are divided into three types −</a:t>
            </a:r>
          </a:p>
          <a:p>
            <a:pPr lvl="0" algn="just"/>
            <a:r>
              <a:rPr lang="en-GB" sz="3200" b="1" dirty="0"/>
              <a:t>Formal Information System</a:t>
            </a:r>
            <a:r>
              <a:rPr lang="en-GB" sz="3200" dirty="0"/>
              <a:t> − It is based on the flow of information in the form of memos, instructions, etc., from top level to lower levels of management.</a:t>
            </a:r>
          </a:p>
          <a:p>
            <a:pPr lvl="0" algn="just"/>
            <a:r>
              <a:rPr lang="en-GB" sz="3200" b="1" dirty="0"/>
              <a:t>Informal Information System</a:t>
            </a:r>
            <a:r>
              <a:rPr lang="en-GB" sz="3200" dirty="0"/>
              <a:t> − This is employee based system which solves the day to day work related problems.</a:t>
            </a:r>
          </a:p>
          <a:p>
            <a:pPr algn="just"/>
            <a:r>
              <a:rPr lang="en-GB" sz="3200" b="1" dirty="0"/>
              <a:t>Computer Based System</a:t>
            </a:r>
            <a:r>
              <a:rPr lang="en-GB" sz="3200" dirty="0"/>
              <a:t> − This system is directly dependent on the computer for managing business applications. For example, automatic library system, railway reservation system, banking system, </a:t>
            </a:r>
            <a:r>
              <a:rPr lang="en-GB" sz="3200" dirty="0" err="1"/>
              <a:t>etc</a:t>
            </a:r>
            <a:endParaRPr lang="en-GB" sz="3200" dirty="0"/>
          </a:p>
        </p:txBody>
      </p:sp>
    </p:spTree>
    <p:extLst>
      <p:ext uri="{BB962C8B-B14F-4D97-AF65-F5344CB8AC3E}">
        <p14:creationId xmlns:p14="http://schemas.microsoft.com/office/powerpoint/2010/main" val="4086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0F9C-6F13-A526-9B57-8C2DD5499E15}"/>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7777BD8-A0B8-458B-2F86-614D316E0E9B}"/>
              </a:ext>
            </a:extLst>
          </p:cNvPr>
          <p:cNvSpPr>
            <a:spLocks noGrp="1"/>
          </p:cNvSpPr>
          <p:nvPr>
            <p:ph idx="1"/>
          </p:nvPr>
        </p:nvSpPr>
        <p:spPr>
          <a:xfrm>
            <a:off x="677334" y="1337481"/>
            <a:ext cx="8596668" cy="5691116"/>
          </a:xfrm>
        </p:spPr>
        <p:txBody>
          <a:bodyPr>
            <a:normAutofit/>
          </a:bodyPr>
          <a:lstStyle/>
          <a:p>
            <a:pPr algn="l"/>
            <a:r>
              <a:rPr lang="en-US" sz="2400" b="0" i="1" u="none" strike="noStrike" baseline="0" dirty="0">
                <a:latin typeface="Century-BookItalic"/>
              </a:rPr>
              <a:t>Techniques </a:t>
            </a:r>
            <a:r>
              <a:rPr lang="en-US" sz="2400" b="0" i="0" u="none" strike="noStrike" baseline="0" dirty="0">
                <a:latin typeface="Century-Book"/>
              </a:rPr>
              <a:t>are processes that you, as an analyst, will follow to help ensure that your work is well thought-out, complete, and comprehensible to others on your project team. Techniques provide support </a:t>
            </a:r>
            <a:r>
              <a:rPr lang="en-US" sz="2400" dirty="0">
                <a:latin typeface="Century-Book"/>
              </a:rPr>
              <a:t>for the </a:t>
            </a:r>
            <a:r>
              <a:rPr lang="en-US" sz="2400" b="0" i="0" u="none" strike="noStrike" baseline="0" dirty="0">
                <a:latin typeface="Century-Book"/>
              </a:rPr>
              <a:t>tasks, such as: conducting thorough interviews with current and future users of the information system to determine what your system should do, planning and managing the activities in a systems development project, diagramming how the system will function, and designing the reports, such as invoices, your system will generate for its users to perform their jobs</a:t>
            </a:r>
            <a:r>
              <a:rPr lang="en-US" sz="1800" b="0" i="0" u="none" strike="noStrike" baseline="0" dirty="0">
                <a:latin typeface="Century-Book"/>
              </a:rPr>
              <a:t>.</a:t>
            </a:r>
            <a:endParaRPr lang="en-US" dirty="0"/>
          </a:p>
        </p:txBody>
      </p:sp>
    </p:spTree>
    <p:extLst>
      <p:ext uri="{BB962C8B-B14F-4D97-AF65-F5344CB8AC3E}">
        <p14:creationId xmlns:p14="http://schemas.microsoft.com/office/powerpoint/2010/main" val="279252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872C-6680-5EB2-1B1C-E2CEEC4D5FB6}"/>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F2F10CD3-D8E5-BBA8-6CE1-219F72461E83}"/>
              </a:ext>
            </a:extLst>
          </p:cNvPr>
          <p:cNvSpPr>
            <a:spLocks noGrp="1"/>
          </p:cNvSpPr>
          <p:nvPr>
            <p:ph idx="1"/>
          </p:nvPr>
        </p:nvSpPr>
        <p:spPr/>
        <p:txBody>
          <a:bodyPr>
            <a:normAutofit/>
          </a:bodyPr>
          <a:lstStyle/>
          <a:p>
            <a:pPr algn="l"/>
            <a:r>
              <a:rPr lang="en-US" sz="2400" b="0" i="1" u="none" strike="noStrike" baseline="0" dirty="0">
                <a:latin typeface="Century-BookItalic"/>
              </a:rPr>
              <a:t>Tools </a:t>
            </a:r>
            <a:r>
              <a:rPr lang="en-US" sz="2400" b="0" i="0" u="none" strike="noStrike" baseline="0" dirty="0">
                <a:latin typeface="Century-Book"/>
              </a:rPr>
              <a:t>are computer programs, such as computer-aided software engineering</a:t>
            </a:r>
          </a:p>
          <a:p>
            <a:pPr marL="0" indent="0" algn="l">
              <a:buNone/>
            </a:pPr>
            <a:r>
              <a:rPr lang="en-US" sz="2400" b="0" i="0" u="none" strike="noStrike" baseline="0" dirty="0">
                <a:latin typeface="Century-Book"/>
              </a:rPr>
              <a:t>(CASE) tools, that make it easy to use specific techniques. These three elements methodologies, techniques, and tools work together to form an organizational approach to systems analysis and design</a:t>
            </a:r>
            <a:endParaRPr lang="en-US" sz="2400" dirty="0"/>
          </a:p>
        </p:txBody>
      </p:sp>
    </p:spTree>
    <p:extLst>
      <p:ext uri="{BB962C8B-B14F-4D97-AF65-F5344CB8AC3E}">
        <p14:creationId xmlns:p14="http://schemas.microsoft.com/office/powerpoint/2010/main" val="182337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531191-ECAC-71F1-C628-A1D1775BEB7D}"/>
              </a:ext>
            </a:extLst>
          </p:cNvPr>
          <p:cNvPicPr>
            <a:picLocks noGrp="1" noChangeAspect="1"/>
          </p:cNvPicPr>
          <p:nvPr>
            <p:ph idx="1"/>
          </p:nvPr>
        </p:nvPicPr>
        <p:blipFill>
          <a:blip r:embed="rId2"/>
          <a:stretch>
            <a:fillRect/>
          </a:stretch>
        </p:blipFill>
        <p:spPr>
          <a:xfrm>
            <a:off x="1078173" y="573206"/>
            <a:ext cx="8488908" cy="4954137"/>
          </a:xfrm>
        </p:spPr>
      </p:pic>
    </p:spTree>
    <p:extLst>
      <p:ext uri="{BB962C8B-B14F-4D97-AF65-F5344CB8AC3E}">
        <p14:creationId xmlns:p14="http://schemas.microsoft.com/office/powerpoint/2010/main" val="126455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b="1" dirty="0"/>
              <a:t>Systems development </a:t>
            </a:r>
          </a:p>
        </p:txBody>
      </p:sp>
      <p:sp>
        <p:nvSpPr>
          <p:cNvPr id="3" name="Content Placeholder 2"/>
          <p:cNvSpPr>
            <a:spLocks noGrp="1"/>
          </p:cNvSpPr>
          <p:nvPr>
            <p:ph idx="1"/>
          </p:nvPr>
        </p:nvSpPr>
        <p:spPr/>
        <p:txBody>
          <a:bodyPr>
            <a:normAutofit/>
          </a:bodyPr>
          <a:lstStyle/>
          <a:p>
            <a:pPr marL="0" indent="0">
              <a:buNone/>
            </a:pPr>
            <a:r>
              <a:rPr lang="en-GB" sz="2800" dirty="0"/>
              <a:t>It is a systematic process which includes phases such as </a:t>
            </a:r>
          </a:p>
          <a:p>
            <a:pPr marL="0" indent="0">
              <a:buNone/>
            </a:pPr>
            <a:r>
              <a:rPr lang="en-GB" sz="2800" dirty="0"/>
              <a:t>-planning, </a:t>
            </a:r>
          </a:p>
          <a:p>
            <a:pPr>
              <a:buFontTx/>
              <a:buChar char="-"/>
            </a:pPr>
            <a:r>
              <a:rPr lang="en-GB" sz="2800" dirty="0"/>
              <a:t>analysis, </a:t>
            </a:r>
          </a:p>
          <a:p>
            <a:pPr>
              <a:buFontTx/>
              <a:buChar char="-"/>
            </a:pPr>
            <a:r>
              <a:rPr lang="en-GB" sz="2800" dirty="0"/>
              <a:t>design, </a:t>
            </a:r>
          </a:p>
          <a:p>
            <a:pPr>
              <a:buFontTx/>
              <a:buChar char="-"/>
            </a:pPr>
            <a:r>
              <a:rPr lang="en-GB" sz="2800" dirty="0"/>
              <a:t>deployment,</a:t>
            </a:r>
          </a:p>
          <a:p>
            <a:pPr>
              <a:buFontTx/>
              <a:buChar char="-"/>
            </a:pPr>
            <a:r>
              <a:rPr lang="en-GB" sz="2800" dirty="0"/>
              <a:t> and maintenance</a:t>
            </a:r>
          </a:p>
        </p:txBody>
      </p:sp>
    </p:spTree>
    <p:extLst>
      <p:ext uri="{BB962C8B-B14F-4D97-AF65-F5344CB8AC3E}">
        <p14:creationId xmlns:p14="http://schemas.microsoft.com/office/powerpoint/2010/main" val="194569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Systems Analysis</a:t>
            </a:r>
            <a:br>
              <a:rPr lang="en-GB" b="1" dirty="0"/>
            </a:br>
            <a:endParaRPr lang="en-GB" dirty="0"/>
          </a:p>
        </p:txBody>
      </p:sp>
      <p:sp>
        <p:nvSpPr>
          <p:cNvPr id="3" name="Content Placeholder 2"/>
          <p:cNvSpPr>
            <a:spLocks noGrp="1"/>
          </p:cNvSpPr>
          <p:nvPr>
            <p:ph idx="1"/>
          </p:nvPr>
        </p:nvSpPr>
        <p:spPr/>
        <p:txBody>
          <a:bodyPr>
            <a:normAutofit/>
          </a:bodyPr>
          <a:lstStyle/>
          <a:p>
            <a:r>
              <a:rPr lang="en-GB" sz="2400" dirty="0"/>
              <a:t>It is a process of collecting and interpreting facts, identifying the problems, and decomposition of a system into its components.</a:t>
            </a:r>
          </a:p>
          <a:p>
            <a:r>
              <a:rPr lang="en-GB" sz="2400" dirty="0"/>
              <a:t>System analysis is conducted for the purpose of studying a system or its parts in order to identify its objectives. It is a problem solving technique that improves the system and ensures that all the components of the system work efficiently to accomplish their purpose.</a:t>
            </a:r>
          </a:p>
          <a:p>
            <a:r>
              <a:rPr lang="en-GB" sz="2400" dirty="0"/>
              <a:t>Analysis specifies </a:t>
            </a:r>
            <a:r>
              <a:rPr lang="en-GB" sz="2400" b="1" dirty="0"/>
              <a:t>what the system should do</a:t>
            </a:r>
            <a:r>
              <a:rPr lang="en-GB" sz="2400" dirty="0"/>
              <a:t>.</a:t>
            </a:r>
          </a:p>
          <a:p>
            <a:pPr marL="0" indent="0">
              <a:buNone/>
            </a:pPr>
            <a:endParaRPr lang="en-GB" sz="2400" dirty="0"/>
          </a:p>
        </p:txBody>
      </p:sp>
    </p:spTree>
    <p:extLst>
      <p:ext uri="{BB962C8B-B14F-4D97-AF65-F5344CB8AC3E}">
        <p14:creationId xmlns:p14="http://schemas.microsoft.com/office/powerpoint/2010/main" val="227740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Systems Design</a:t>
            </a:r>
            <a:br>
              <a:rPr lang="en-GB" b="1" dirty="0"/>
            </a:br>
            <a:endParaRPr lang="en-GB" dirty="0"/>
          </a:p>
        </p:txBody>
      </p:sp>
      <p:sp>
        <p:nvSpPr>
          <p:cNvPr id="3" name="Content Placeholder 2"/>
          <p:cNvSpPr>
            <a:spLocks noGrp="1"/>
          </p:cNvSpPr>
          <p:nvPr>
            <p:ph idx="1"/>
          </p:nvPr>
        </p:nvSpPr>
        <p:spPr/>
        <p:txBody>
          <a:bodyPr>
            <a:normAutofit/>
          </a:bodyPr>
          <a:lstStyle/>
          <a:p>
            <a:r>
              <a:rPr lang="en-GB" sz="2400" dirty="0"/>
              <a:t>It is a process of planning a new business system or replacing an existing system by defining its components or modules to satisfy the specific requirements. Before planning, you need to understand the old system thoroughly and determine how computers can best be used in order to operate efficiently.</a:t>
            </a:r>
          </a:p>
          <a:p>
            <a:r>
              <a:rPr lang="en-GB" sz="2400" dirty="0"/>
              <a:t>System Design focuses on </a:t>
            </a:r>
            <a:r>
              <a:rPr lang="en-GB" sz="2400" b="1" dirty="0"/>
              <a:t>how to accomplish the objective of the system</a:t>
            </a:r>
            <a:r>
              <a:rPr lang="en-GB" sz="2400" dirty="0"/>
              <a:t>.</a:t>
            </a:r>
          </a:p>
          <a:p>
            <a:pPr marL="0" indent="0">
              <a:buNone/>
            </a:pPr>
            <a:endParaRPr lang="en-GB" sz="2400" dirty="0"/>
          </a:p>
        </p:txBody>
      </p:sp>
    </p:spTree>
    <p:extLst>
      <p:ext uri="{BB962C8B-B14F-4D97-AF65-F5344CB8AC3E}">
        <p14:creationId xmlns:p14="http://schemas.microsoft.com/office/powerpoint/2010/main" val="31563236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11315</TotalTime>
  <Words>2489</Words>
  <Application>Microsoft Office PowerPoint</Application>
  <PresentationFormat>Widescreen</PresentationFormat>
  <Paragraphs>174</Paragraphs>
  <Slides>32</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Century-Bold</vt:lpstr>
      <vt:lpstr>Century-Book</vt:lpstr>
      <vt:lpstr>Century-BookItalic</vt:lpstr>
      <vt:lpstr>EuropeanPi-Three</vt:lpstr>
      <vt:lpstr>FuturaLTPro-Bold</vt:lpstr>
      <vt:lpstr>FuturaLTPro-Light</vt:lpstr>
      <vt:lpstr>Times New Roman</vt:lpstr>
      <vt:lpstr>Trebuchet MS</vt:lpstr>
      <vt:lpstr>Wingdings 3</vt:lpstr>
      <vt:lpstr>Facet</vt:lpstr>
      <vt:lpstr>SYSTEM ANALYSIS AND DESIGN</vt:lpstr>
      <vt:lpstr>Concepts</vt:lpstr>
      <vt:lpstr>Concepts:</vt:lpstr>
      <vt:lpstr>Concepts</vt:lpstr>
      <vt:lpstr>Concepts</vt:lpstr>
      <vt:lpstr>PowerPoint Presentation</vt:lpstr>
      <vt:lpstr>                Systems development </vt:lpstr>
      <vt:lpstr>Systems Analysis </vt:lpstr>
      <vt:lpstr>Systems Design </vt:lpstr>
      <vt:lpstr>System Analysis and Design </vt:lpstr>
      <vt:lpstr>What is a System?</vt:lpstr>
      <vt:lpstr>Definition of a System and its Parts</vt:lpstr>
      <vt:lpstr>Properties of a System </vt:lpstr>
      <vt:lpstr>PowerPoint Presentation</vt:lpstr>
      <vt:lpstr>Central Objective </vt:lpstr>
      <vt:lpstr>Elements of a System </vt:lpstr>
      <vt:lpstr>Outputs and Inputs </vt:lpstr>
      <vt:lpstr>Processor(s)</vt:lpstr>
      <vt:lpstr>Control </vt:lpstr>
      <vt:lpstr>Feedback </vt:lpstr>
      <vt:lpstr>Environment</vt:lpstr>
      <vt:lpstr>Boundaries and Interface </vt:lpstr>
      <vt:lpstr>Types of Systems </vt:lpstr>
      <vt:lpstr>Physical or Abstract Systems </vt:lpstr>
      <vt:lpstr>Open or Closed Systems </vt:lpstr>
      <vt:lpstr>Adaptive and Non Adaptive System</vt:lpstr>
      <vt:lpstr>Permanent or Temporary System</vt:lpstr>
      <vt:lpstr> Natural and Manufactured System </vt:lpstr>
      <vt:lpstr>Deterministic or Probabilistic System </vt:lpstr>
      <vt:lpstr> Social, Human-Machine, Machine System </vt:lpstr>
      <vt:lpstr> Man–Made Information Systems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gamouzou</dc:creator>
  <cp:lastModifiedBy>Lorraine Nana Ama Johnson</cp:lastModifiedBy>
  <cp:revision>12</cp:revision>
  <dcterms:created xsi:type="dcterms:W3CDTF">2018-09-18T20:21:25Z</dcterms:created>
  <dcterms:modified xsi:type="dcterms:W3CDTF">2022-11-19T01:24:38Z</dcterms:modified>
</cp:coreProperties>
</file>