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316" r:id="rId2"/>
    <p:sldId id="317" r:id="rId3"/>
    <p:sldId id="318" r:id="rId4"/>
    <p:sldId id="375" r:id="rId5"/>
    <p:sldId id="319" r:id="rId6"/>
    <p:sldId id="320" r:id="rId7"/>
    <p:sldId id="321" r:id="rId8"/>
    <p:sldId id="322" r:id="rId9"/>
    <p:sldId id="325" r:id="rId10"/>
    <p:sldId id="326" r:id="rId11"/>
    <p:sldId id="329" r:id="rId12"/>
    <p:sldId id="330" r:id="rId13"/>
    <p:sldId id="331" r:id="rId14"/>
    <p:sldId id="333" r:id="rId15"/>
    <p:sldId id="334" r:id="rId16"/>
    <p:sldId id="336" r:id="rId17"/>
    <p:sldId id="337" r:id="rId18"/>
    <p:sldId id="338" r:id="rId19"/>
    <p:sldId id="339" r:id="rId20"/>
    <p:sldId id="340" r:id="rId21"/>
    <p:sldId id="341" r:id="rId22"/>
    <p:sldId id="342" r:id="rId23"/>
    <p:sldId id="343" r:id="rId24"/>
    <p:sldId id="344" r:id="rId25"/>
    <p:sldId id="345" r:id="rId26"/>
    <p:sldId id="346" r:id="rId27"/>
    <p:sldId id="348" r:id="rId28"/>
    <p:sldId id="349" r:id="rId29"/>
    <p:sldId id="352" r:id="rId30"/>
    <p:sldId id="353" r:id="rId31"/>
    <p:sldId id="354" r:id="rId32"/>
    <p:sldId id="355" r:id="rId33"/>
    <p:sldId id="356" r:id="rId34"/>
    <p:sldId id="359" r:id="rId35"/>
    <p:sldId id="360" r:id="rId36"/>
    <p:sldId id="361" r:id="rId37"/>
    <p:sldId id="363" r:id="rId38"/>
    <p:sldId id="365" r:id="rId39"/>
    <p:sldId id="366" r:id="rId40"/>
    <p:sldId id="368" r:id="rId41"/>
    <p:sldId id="369" r:id="rId42"/>
    <p:sldId id="370" r:id="rId43"/>
    <p:sldId id="371" r:id="rId44"/>
    <p:sldId id="372" r:id="rId45"/>
    <p:sldId id="373" r:id="rId46"/>
    <p:sldId id="374"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1" autoAdjust="0"/>
    <p:restoredTop sz="76645" autoAdjust="0"/>
  </p:normalViewPr>
  <p:slideViewPr>
    <p:cSldViewPr>
      <p:cViewPr varScale="1">
        <p:scale>
          <a:sx n="64" d="100"/>
          <a:sy n="64" d="100"/>
        </p:scale>
        <p:origin x="2002" y="77"/>
      </p:cViewPr>
      <p:guideLst>
        <p:guide orient="horz" pos="2160"/>
        <p:guide pos="2880"/>
      </p:guideLst>
    </p:cSldViewPr>
  </p:slideViewPr>
  <p:outlineViewPr>
    <p:cViewPr>
      <p:scale>
        <a:sx n="33" d="100"/>
        <a:sy n="33" d="100"/>
      </p:scale>
      <p:origin x="30" y="117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28.xml"/><Relationship Id="rId39" Type="http://schemas.openxmlformats.org/officeDocument/2006/relationships/slide" Target="slides/slide41.xml"/><Relationship Id="rId21" Type="http://schemas.openxmlformats.org/officeDocument/2006/relationships/slide" Target="slides/slide23.xml"/><Relationship Id="rId34" Type="http://schemas.openxmlformats.org/officeDocument/2006/relationships/slide" Target="slides/slide36.xml"/><Relationship Id="rId42" Type="http://schemas.openxmlformats.org/officeDocument/2006/relationships/slide" Target="slides/slide44.xml"/><Relationship Id="rId7" Type="http://schemas.openxmlformats.org/officeDocument/2006/relationships/slide" Target="slides/slide9.xml"/><Relationship Id="rId2" Type="http://schemas.openxmlformats.org/officeDocument/2006/relationships/slide" Target="slides/slide3.xml"/><Relationship Id="rId16" Type="http://schemas.openxmlformats.org/officeDocument/2006/relationships/slide" Target="slides/slide18.xml"/><Relationship Id="rId20" Type="http://schemas.openxmlformats.org/officeDocument/2006/relationships/slide" Target="slides/slide22.xml"/><Relationship Id="rId29" Type="http://schemas.openxmlformats.org/officeDocument/2006/relationships/slide" Target="slides/slide31.xml"/><Relationship Id="rId41" Type="http://schemas.openxmlformats.org/officeDocument/2006/relationships/slide" Target="slides/slide43.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26.xml"/><Relationship Id="rId32" Type="http://schemas.openxmlformats.org/officeDocument/2006/relationships/slide" Target="slides/slide34.xml"/><Relationship Id="rId37" Type="http://schemas.openxmlformats.org/officeDocument/2006/relationships/slide" Target="slides/slide39.xml"/><Relationship Id="rId40" Type="http://schemas.openxmlformats.org/officeDocument/2006/relationships/slide" Target="slides/slide42.xml"/><Relationship Id="rId5" Type="http://schemas.openxmlformats.org/officeDocument/2006/relationships/slide" Target="slides/slide7.xml"/><Relationship Id="rId15" Type="http://schemas.openxmlformats.org/officeDocument/2006/relationships/slide" Target="slides/slide17.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8.xml"/><Relationship Id="rId10" Type="http://schemas.openxmlformats.org/officeDocument/2006/relationships/slide" Target="slides/slide12.xml"/><Relationship Id="rId19" Type="http://schemas.openxmlformats.org/officeDocument/2006/relationships/slide" Target="slides/slide21.xml"/><Relationship Id="rId31" Type="http://schemas.openxmlformats.org/officeDocument/2006/relationships/slide" Target="slides/slide33.xml"/><Relationship Id="rId44" Type="http://schemas.openxmlformats.org/officeDocument/2006/relationships/slide" Target="slides/slide46.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 Id="rId43" Type="http://schemas.openxmlformats.org/officeDocument/2006/relationships/slide" Target="slides/slide45.xml"/><Relationship Id="rId8" Type="http://schemas.openxmlformats.org/officeDocument/2006/relationships/slide" Target="slides/slide10.xml"/><Relationship Id="rId3" Type="http://schemas.openxmlformats.org/officeDocument/2006/relationships/slide" Target="slides/slide5.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7.xml"/><Relationship Id="rId33" Type="http://schemas.openxmlformats.org/officeDocument/2006/relationships/slide" Target="slides/slide35.xml"/><Relationship Id="rId38"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AA8FEC2-0007-45AB-8F6C-C91DB1C507BA}" type="datetimeFigureOut">
              <a:rPr lang="en-US"/>
              <a:pPr>
                <a:defRPr/>
              </a:pPr>
              <a:t>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774C286-9BEA-4F08-81E1-86AF70169499}" type="slidenum">
              <a:rPr lang="en-US"/>
              <a:pPr>
                <a:defRPr/>
              </a:pPr>
              <a:t>‹#›</a:t>
            </a:fld>
            <a:endParaRPr lang="en-US"/>
          </a:p>
        </p:txBody>
      </p:sp>
    </p:spTree>
    <p:extLst>
      <p:ext uri="{BB962C8B-B14F-4D97-AF65-F5344CB8AC3E}">
        <p14:creationId xmlns:p14="http://schemas.microsoft.com/office/powerpoint/2010/main" val="25842712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800" b="0" i="0" u="none" strike="noStrike" baseline="0" dirty="0">
                <a:latin typeface="Century-Book"/>
              </a:rPr>
              <a:t>System inputs and outputs—forms and reports—are produced at the end of the</a:t>
            </a:r>
          </a:p>
          <a:p>
            <a:pPr algn="l"/>
            <a:r>
              <a:rPr lang="en-US" sz="1800" b="0" i="0" u="none" strike="noStrike" baseline="0" dirty="0">
                <a:latin typeface="Century-Book"/>
              </a:rPr>
              <a:t>systems analysis phase of the SDLC. During systems analysis, however, you may</a:t>
            </a:r>
          </a:p>
          <a:p>
            <a:pPr algn="l"/>
            <a:r>
              <a:rPr lang="en-US" sz="1800" b="0" i="0" u="none" strike="noStrike" baseline="0" dirty="0">
                <a:latin typeface="Century-Book"/>
              </a:rPr>
              <a:t>not have been concerned with the precise appearance of forms and reports.</a:t>
            </a:r>
          </a:p>
          <a:p>
            <a:pPr algn="l"/>
            <a:endParaRPr lang="en-US" sz="1800" b="0" i="0" u="none" strike="noStrike" baseline="0" dirty="0">
              <a:latin typeface="Century-Book"/>
            </a:endParaRPr>
          </a:p>
          <a:p>
            <a:pPr algn="l"/>
            <a:r>
              <a:rPr lang="en-US" sz="1800" b="0" i="0" u="none" strike="noStrike" baseline="0" dirty="0">
                <a:latin typeface="Century-Book"/>
              </a:rPr>
              <a:t>For example, every input form is associated with a data flow entering a process on a DFD, and every output form</a:t>
            </a:r>
          </a:p>
          <a:p>
            <a:pPr algn="l"/>
            <a:r>
              <a:rPr lang="en-US" sz="1800" b="0" i="0" u="none" strike="noStrike" baseline="0" dirty="0">
                <a:latin typeface="Century-Book"/>
              </a:rPr>
              <a:t>or report is a data flow produced by a process on a DFD.</a:t>
            </a:r>
          </a:p>
          <a:p>
            <a:pPr algn="l"/>
            <a:endParaRPr lang="en-US" sz="1800" b="0" i="0" u="none" strike="noStrike" baseline="0" dirty="0">
              <a:latin typeface="Century-Book"/>
            </a:endParaRPr>
          </a:p>
          <a:p>
            <a:pPr algn="l"/>
            <a:r>
              <a:rPr lang="en-US" sz="1800" b="0" i="0" u="none" strike="noStrike" baseline="0" dirty="0">
                <a:latin typeface="Century-Book"/>
              </a:rPr>
              <a:t>Form</a:t>
            </a:r>
            <a:endParaRPr lang="en-US" dirty="0"/>
          </a:p>
        </p:txBody>
      </p:sp>
      <p:sp>
        <p:nvSpPr>
          <p:cNvPr id="9011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8D3DC042-E39A-47BB-AE98-84B37658A3FD}" type="slidenum">
              <a:rPr lang="en-US" sz="1200" smtClean="0"/>
              <a:pPr/>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2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F8054618-6324-4B5D-BE15-76E6284EFABC}" type="slidenum">
              <a:rPr lang="en-US" sz="1200" smtClean="0"/>
              <a:pPr/>
              <a:t>11</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5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5C969FBA-2B46-4578-91D0-9092CEF0A361}" type="slidenum">
              <a:rPr lang="en-US" sz="1200" smtClean="0"/>
              <a:pPr/>
              <a:t>12</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547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3E22B56A-72AA-4CFA-A160-35E0BC8C7BBC}" type="slidenum">
              <a:rPr lang="en-US" sz="1200" smtClean="0"/>
              <a:pPr/>
              <a:t>13</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2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ECA54026-95C8-4624-8EED-76C56F8B91FB}" type="slidenum">
              <a:rPr lang="en-US" sz="1200" smtClean="0"/>
              <a:pPr/>
              <a:t>14</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854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74C06231-6ED6-4724-B9A2-1603F5B1D60B}" type="slidenum">
              <a:rPr lang="en-US" sz="1200" smtClean="0"/>
              <a:pPr/>
              <a:t>15</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59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763FA5AD-05C8-43D5-A6BA-A443E9F5C5CD}" type="slidenum">
              <a:rPr lang="en-US" sz="1200" smtClean="0"/>
              <a:pPr/>
              <a:t>16</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62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ABD78A8E-1A38-4A38-A2EA-7B6DCFDD5702}" type="slidenum">
              <a:rPr lang="en-US" sz="1200" smtClean="0"/>
              <a:pPr/>
              <a:t>17</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64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F5C0FA63-DD20-45AD-9785-3E0D23907BC7}" type="slidenum">
              <a:rPr lang="en-US" sz="1200" smtClean="0"/>
              <a:pPr/>
              <a:t>18</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66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B99D3970-EB9E-477A-869C-3CD28902A7AB}" type="slidenum">
              <a:rPr lang="en-US" sz="1200" smtClean="0"/>
              <a:pPr/>
              <a:t>19</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69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876442F2-338A-44CC-ABA3-D35E90ABEAFF}" type="slidenum">
              <a:rPr lang="en-US" sz="1200" smtClean="0"/>
              <a:pPr/>
              <a:t>20</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4E897964-E5B4-45FC-9043-4CD837E74BCA}" type="slidenum">
              <a:rPr lang="en-US" sz="1200" smtClean="0"/>
              <a:pPr/>
              <a:t>2</a:t>
            </a:fld>
            <a:endParaRPr lang="en-US" sz="1200"/>
          </a:p>
        </p:txBody>
      </p:sp>
      <p:sp>
        <p:nvSpPr>
          <p:cNvPr id="91139"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9114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r"/>
            <a:r>
              <a:rPr lang="en-US" sz="1200"/>
              <a:t>3</a:t>
            </a:r>
          </a:p>
        </p:txBody>
      </p:sp>
      <p:sp>
        <p:nvSpPr>
          <p:cNvPr id="9114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91142"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91143" name="Rectangle 6"/>
          <p:cNvSpPr>
            <a:spLocks noGrp="1" noRot="1" noChangeAspect="1" noChangeArrowheads="1" noTextEdit="1"/>
          </p:cNvSpPr>
          <p:nvPr>
            <p:ph type="sldImg"/>
          </p:nvPr>
        </p:nvSpPr>
        <p:spPr>
          <a:xfrm>
            <a:off x="1150938" y="692150"/>
            <a:ext cx="4556125" cy="3416300"/>
          </a:xfrm>
          <a:solidFill>
            <a:srgbClr val="FFFFFF"/>
          </a:solidFill>
          <a:ln w="12700"/>
        </p:spPr>
      </p:sp>
      <p:sp>
        <p:nvSpPr>
          <p:cNvPr id="91144"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spcBef>
                <a:spcPct val="30000"/>
              </a:spcBef>
            </a:pP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71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D5920ACE-242F-412E-AD0D-C0022BCA26FA}" type="slidenum">
              <a:rPr lang="en-US" sz="1200" smtClean="0"/>
              <a:pPr/>
              <a:t>21</a:t>
            </a:fld>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4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D08BE949-695F-4E94-8A0C-FAFC44D78DF6}" type="slidenum">
              <a:rPr lang="en-US" sz="1200" smtClean="0"/>
              <a:pPr/>
              <a:t>22</a:t>
            </a:fld>
            <a:endParaRPr 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76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C6FE0197-E198-4CD4-84FA-4556C530B15F}" type="slidenum">
              <a:rPr lang="en-US" sz="1200" smtClean="0"/>
              <a:pPr/>
              <a:t>23</a:t>
            </a:fld>
            <a:endParaRPr 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78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797BF1A9-C648-45FB-81C4-D113AF36448D}" type="slidenum">
              <a:rPr lang="en-US" sz="1200" smtClean="0"/>
              <a:pPr/>
              <a:t>24</a:t>
            </a:fld>
            <a:endParaRPr 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81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54E4E30A-9016-40D9-8921-6701715DED35}" type="slidenum">
              <a:rPr lang="en-US" sz="1200" smtClean="0"/>
              <a:pPr/>
              <a:t>25</a:t>
            </a:fld>
            <a:endParaRPr 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083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C566E19E-1954-47F3-AC62-482A13AA3790}" type="slidenum">
              <a:rPr lang="en-US" sz="1200" smtClean="0"/>
              <a:pPr/>
              <a:t>26</a:t>
            </a:fld>
            <a:endParaRPr 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88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6338F8C3-2426-4C13-A5EF-2B42A69AD3D5}" type="slidenum">
              <a:rPr lang="en-US" sz="1200" smtClean="0"/>
              <a:pPr/>
              <a:t>27</a:t>
            </a:fld>
            <a:endParaRPr 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9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FB4C5EFE-FF7A-43AF-9B40-35CBC0AC5800}" type="slidenum">
              <a:rPr lang="en-US" sz="1200" smtClean="0"/>
              <a:pPr/>
              <a:t>28</a:t>
            </a:fld>
            <a:endParaRPr 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98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3EE77865-7031-4C0A-8652-7FA8DEB1965B}" type="slidenum">
              <a:rPr lang="en-US" sz="1200" smtClean="0"/>
              <a:pPr/>
              <a:t>29</a:t>
            </a:fld>
            <a:endParaRPr 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00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134D9BFB-6C4B-4392-ABA7-D41BE051FD0E}" type="slidenum">
              <a:rPr lang="en-US" sz="1200" smtClean="0"/>
              <a:pPr/>
              <a:t>30</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3238311F-7447-4C14-B0AF-671248026B8A}" type="slidenum">
              <a:rPr lang="en-US" sz="1200" smtClean="0"/>
              <a:pPr/>
              <a:t>3</a:t>
            </a:fld>
            <a:endParaRPr lang="en-US" sz="1200"/>
          </a:p>
        </p:txBody>
      </p:sp>
      <p:sp>
        <p:nvSpPr>
          <p:cNvPr id="92163"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92164"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r"/>
            <a:r>
              <a:rPr lang="en-US" sz="1200"/>
              <a:t>3</a:t>
            </a:r>
          </a:p>
        </p:txBody>
      </p:sp>
      <p:sp>
        <p:nvSpPr>
          <p:cNvPr id="92165"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92166"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92167" name="Rectangle 6"/>
          <p:cNvSpPr>
            <a:spLocks noGrp="1" noRot="1" noChangeAspect="1" noChangeArrowheads="1" noTextEdit="1"/>
          </p:cNvSpPr>
          <p:nvPr>
            <p:ph type="sldImg"/>
          </p:nvPr>
        </p:nvSpPr>
        <p:spPr>
          <a:xfrm>
            <a:off x="1150938" y="692150"/>
            <a:ext cx="4556125" cy="3416300"/>
          </a:xfrm>
          <a:solidFill>
            <a:srgbClr val="FFFFFF"/>
          </a:solidFill>
          <a:ln w="12700"/>
        </p:spPr>
      </p:sp>
      <p:sp>
        <p:nvSpPr>
          <p:cNvPr id="92168"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spcBef>
                <a:spcPct val="30000"/>
              </a:spcBef>
            </a:pP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02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BFAEE262-F323-4416-AB59-4B82EF08DFC1}" type="slidenum">
              <a:rPr lang="en-US" sz="1200" smtClean="0"/>
              <a:pPr/>
              <a:t>31</a:t>
            </a:fld>
            <a:endParaRPr 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05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E40EDF1F-F6B3-47D9-A3CE-C641A657AC39}" type="slidenum">
              <a:rPr lang="en-US" sz="1200" smtClean="0"/>
              <a:pPr/>
              <a:t>32</a:t>
            </a:fld>
            <a:endParaRPr 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107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795D6D96-13CE-45A3-9E6D-7CD10A6775F8}" type="slidenum">
              <a:rPr lang="en-US" sz="1200" smtClean="0"/>
              <a:pPr/>
              <a:t>33</a:t>
            </a:fld>
            <a:endParaRPr 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14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19119D5B-85FA-4340-90AE-0A3B06F27480}" type="slidenum">
              <a:rPr lang="en-US" sz="1200" smtClean="0"/>
              <a:pPr/>
              <a:t>34</a:t>
            </a:fld>
            <a:endParaRPr 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17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844CF846-1247-4289-8AF5-7A0BB5B7C0AC}" type="slidenum">
              <a:rPr lang="en-US" sz="1200" smtClean="0"/>
              <a:pPr/>
              <a:t>35</a:t>
            </a:fld>
            <a:endParaRPr 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19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F7ED324B-7420-4E24-A23E-3CF22EF40B87}" type="slidenum">
              <a:rPr lang="en-US" sz="1200" smtClean="0"/>
              <a:pPr/>
              <a:t>36</a:t>
            </a:fld>
            <a:endParaRPr 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24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D5F4AB64-9442-43FC-A1E3-1173244D6DD5}" type="slidenum">
              <a:rPr lang="en-US" sz="1200" smtClean="0"/>
              <a:pPr/>
              <a:t>37</a:t>
            </a:fld>
            <a:endParaRPr 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29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0ACC1911-E040-4E40-85FA-888DAB9E4C48}" type="slidenum">
              <a:rPr lang="en-US" sz="1200" smtClean="0"/>
              <a:pPr/>
              <a:t>38</a:t>
            </a:fld>
            <a:endParaRPr 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31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946822E6-1C78-415F-8FE5-EAEDB0574F2C}" type="slidenum">
              <a:rPr lang="en-US" sz="1200" smtClean="0"/>
              <a:pPr/>
              <a:t>39</a:t>
            </a:fld>
            <a:endParaRPr 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36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E4932016-503F-4982-B46B-6B85FA446A3B}" type="slidenum">
              <a:rPr lang="en-US" sz="1200" smtClean="0"/>
              <a:pPr/>
              <a:t>40</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1347DB36-FB06-4F74-98C9-D38DF8C1E35B}" type="slidenum">
              <a:rPr lang="en-US" sz="1200" smtClean="0"/>
              <a:pPr/>
              <a:t>5</a:t>
            </a:fld>
            <a:endParaRPr lang="en-US" sz="1200"/>
          </a:p>
        </p:txBody>
      </p:sp>
      <p:sp>
        <p:nvSpPr>
          <p:cNvPr id="93187"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93188"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r"/>
            <a:r>
              <a:rPr lang="en-US" sz="1200"/>
              <a:t>4</a:t>
            </a:r>
          </a:p>
        </p:txBody>
      </p:sp>
      <p:sp>
        <p:nvSpPr>
          <p:cNvPr id="93189"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93190"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93191" name="Rectangle 6"/>
          <p:cNvSpPr>
            <a:spLocks noGrp="1" noRot="1" noChangeAspect="1" noChangeArrowheads="1" noTextEdit="1"/>
          </p:cNvSpPr>
          <p:nvPr>
            <p:ph type="sldImg"/>
          </p:nvPr>
        </p:nvSpPr>
        <p:spPr>
          <a:xfrm>
            <a:off x="1150938" y="692150"/>
            <a:ext cx="4556125" cy="3416300"/>
          </a:xfrm>
          <a:solidFill>
            <a:srgbClr val="FFFFFF"/>
          </a:solidFill>
          <a:ln w="12700"/>
        </p:spPr>
      </p:sp>
      <p:sp>
        <p:nvSpPr>
          <p:cNvPr id="93192"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spcBef>
                <a:spcPct val="30000"/>
              </a:spcBef>
            </a:pP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38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E4A53254-3B72-4AC2-A93E-44BBDC98B854}" type="slidenum">
              <a:rPr lang="en-US" sz="1200" smtClean="0"/>
              <a:pPr/>
              <a:t>41</a:t>
            </a:fld>
            <a:endParaRPr 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41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19718209-22CE-442A-BA5A-CDC63C3C67CC}" type="slidenum">
              <a:rPr lang="en-US" sz="1200" smtClean="0"/>
              <a:pPr/>
              <a:t>42</a:t>
            </a:fld>
            <a:endParaRPr 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43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45C6F7F1-0C00-44E4-8985-6A028F58699B}" type="slidenum">
              <a:rPr lang="en-US" sz="1200" smtClean="0"/>
              <a:pPr/>
              <a:t>43</a:t>
            </a:fld>
            <a:endParaRPr lang="en-US"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46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89327289-72C1-4643-B600-312982428FFC}" type="slidenum">
              <a:rPr lang="en-US" sz="1200" smtClean="0"/>
              <a:pPr/>
              <a:t>44</a:t>
            </a:fld>
            <a:endParaRPr lang="en-US"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4CEA32DA-B6C5-4D32-891D-D119CBBD79C9}" type="slidenum">
              <a:rPr lang="en-US" sz="1200" smtClean="0"/>
              <a:pPr/>
              <a:t>45</a:t>
            </a:fld>
            <a:endParaRPr lang="en-US" sz="1200"/>
          </a:p>
        </p:txBody>
      </p:sp>
      <p:sp>
        <p:nvSpPr>
          <p:cNvPr id="148483"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48484"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r"/>
            <a:r>
              <a:rPr lang="en-US" sz="1200"/>
              <a:t>49</a:t>
            </a:r>
          </a:p>
        </p:txBody>
      </p:sp>
      <p:sp>
        <p:nvSpPr>
          <p:cNvPr id="148485"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48486"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48487" name="Rectangle 6"/>
          <p:cNvSpPr>
            <a:spLocks noGrp="1" noRot="1" noChangeAspect="1" noChangeArrowheads="1" noTextEdit="1"/>
          </p:cNvSpPr>
          <p:nvPr>
            <p:ph type="sldImg"/>
          </p:nvPr>
        </p:nvSpPr>
        <p:spPr>
          <a:xfrm>
            <a:off x="1150938" y="692150"/>
            <a:ext cx="4556125" cy="3416300"/>
          </a:xfrm>
          <a:solidFill>
            <a:srgbClr val="FFFFFF"/>
          </a:solidFill>
          <a:ln w="12700"/>
        </p:spPr>
      </p:sp>
      <p:sp>
        <p:nvSpPr>
          <p:cNvPr id="148488"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spcBef>
                <a:spcPct val="30000"/>
              </a:spcBef>
            </a:pPr>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97A57380-C291-4AF6-9045-2F7910566764}" type="slidenum">
              <a:rPr lang="en-US" sz="1200" smtClean="0"/>
              <a:pPr/>
              <a:t>46</a:t>
            </a:fld>
            <a:endParaRPr lang="en-US" sz="1200"/>
          </a:p>
        </p:txBody>
      </p:sp>
      <p:sp>
        <p:nvSpPr>
          <p:cNvPr id="149507" name="Rectangle 1026"/>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49508" name="Rectangle 1027"/>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r"/>
            <a:r>
              <a:rPr lang="en-US" sz="1200"/>
              <a:t>49</a:t>
            </a:r>
          </a:p>
        </p:txBody>
      </p:sp>
      <p:sp>
        <p:nvSpPr>
          <p:cNvPr id="149509" name="Rectangle 1028"/>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49510" name="Rectangle 1029"/>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49511" name="Rectangle 1030"/>
          <p:cNvSpPr>
            <a:spLocks noGrp="1" noRot="1" noChangeAspect="1" noChangeArrowheads="1" noTextEdit="1"/>
          </p:cNvSpPr>
          <p:nvPr>
            <p:ph type="sldImg"/>
          </p:nvPr>
        </p:nvSpPr>
        <p:spPr>
          <a:xfrm>
            <a:off x="1150938" y="692150"/>
            <a:ext cx="4556125" cy="3416300"/>
          </a:xfrm>
          <a:solidFill>
            <a:srgbClr val="FFFFFF"/>
          </a:solidFill>
          <a:ln w="12700"/>
        </p:spPr>
      </p:sp>
      <p:sp>
        <p:nvSpPr>
          <p:cNvPr id="149512" name="Rectangle 1031"/>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spcBef>
                <a:spcPct val="30000"/>
              </a:spcBef>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21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0EBADCA3-AF0D-4596-9C26-7BEC9FA6FCEB}" type="slidenum">
              <a:rPr lang="en-US" sz="1200" smtClean="0"/>
              <a:pPr/>
              <a:t>6</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3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F4C83877-3C40-4ECE-89AC-9695894D9AAF}" type="slidenum">
              <a:rPr lang="en-US" sz="1200" smtClean="0"/>
              <a:pPr/>
              <a:t>7</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6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BEF3B6C5-83E3-46FC-9C09-80EECF263ED5}" type="slidenum">
              <a:rPr lang="en-US" sz="1200" smtClean="0"/>
              <a:pPr/>
              <a:t>8</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933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CCAC03B0-E151-48AD-BC4D-4B7BE89E62A0}" type="slidenum">
              <a:rPr lang="en-US" sz="1200" smtClean="0"/>
              <a:pPr/>
              <a:t>9</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035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6DCE080B-BE43-4FF0-81A9-67D21D542D37}" type="slidenum">
              <a:rPr lang="en-US" sz="1200" smtClean="0"/>
              <a:pPr/>
              <a:t>10</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Cengage.gif"/>
          <p:cNvPicPr>
            <a:picLocks noChangeAspect="1"/>
          </p:cNvPicPr>
          <p:nvPr userDrawn="1"/>
        </p:nvPicPr>
        <p:blipFill>
          <a:blip r:embed="rId2" cstate="print"/>
          <a:srcRect/>
          <a:stretch>
            <a:fillRect/>
          </a:stretch>
        </p:blipFill>
        <p:spPr bwMode="auto">
          <a:xfrm>
            <a:off x="0" y="0"/>
            <a:ext cx="1597025" cy="942975"/>
          </a:xfrm>
          <a:prstGeom prst="rect">
            <a:avLst/>
          </a:prstGeom>
          <a:noFill/>
          <a:ln w="9525">
            <a:noFill/>
            <a:miter lim="800000"/>
            <a:headEnd/>
            <a:tailEnd/>
          </a:ln>
        </p:spPr>
      </p:pic>
      <p:sp>
        <p:nvSpPr>
          <p:cNvPr id="2" name="Title 1"/>
          <p:cNvSpPr>
            <a:spLocks noGrp="1"/>
          </p:cNvSpPr>
          <p:nvPr>
            <p:ph type="ctrTitle"/>
          </p:nvPr>
        </p:nvSpPr>
        <p:spPr>
          <a:xfrm>
            <a:off x="1676400" y="0"/>
            <a:ext cx="7467600" cy="1447800"/>
          </a:xfrm>
        </p:spPr>
        <p:txBody>
          <a:bodyPr/>
          <a:lstStyle>
            <a:lvl1pPr>
              <a:defRPr baseline="0">
                <a:solidFill>
                  <a:schemeClr val="tx1"/>
                </a:solidFill>
              </a:defRPr>
            </a:lvl1pPr>
          </a:lstStyle>
          <a:p>
            <a:endParaRPr lang="en-US" dirty="0"/>
          </a:p>
        </p:txBody>
      </p:sp>
      <p:sp>
        <p:nvSpPr>
          <p:cNvPr id="3" name="Subtitle 2"/>
          <p:cNvSpPr>
            <a:spLocks noGrp="1"/>
          </p:cNvSpPr>
          <p:nvPr>
            <p:ph type="subTitle" idx="1"/>
          </p:nvPr>
        </p:nvSpPr>
        <p:spPr>
          <a:xfrm>
            <a:off x="1600200" y="1981200"/>
            <a:ext cx="6400800" cy="1752600"/>
          </a:xfrm>
        </p:spPr>
        <p:txBody>
          <a:bodyPr/>
          <a:lstStyle>
            <a:lvl1pPr marL="0" indent="0" algn="l">
              <a:buNone/>
              <a:defRPr>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Date Placeholder 3"/>
          <p:cNvSpPr>
            <a:spLocks noGrp="1"/>
          </p:cNvSpPr>
          <p:nvPr>
            <p:ph type="dt" sz="half" idx="10"/>
          </p:nvPr>
        </p:nvSpPr>
        <p:spPr/>
        <p:txBody>
          <a:bodyPr/>
          <a:lstStyle>
            <a:lvl1pPr>
              <a:defRPr/>
            </a:lvl1pPr>
          </a:lstStyle>
          <a:p>
            <a:pPr>
              <a:defRPr/>
            </a:pPr>
            <a:r>
              <a:rPr lang="en-US"/>
              <a:t>2/5/2009</a:t>
            </a:r>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5587DF40-1C21-4932-8A55-8A2DD59A21F6}" type="slidenum">
              <a:rPr lang="en-US"/>
              <a:pPr>
                <a:defRPr/>
              </a:pPr>
              <a:t>‹#›</a:t>
            </a:fld>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99274" y="3959224"/>
            <a:ext cx="2244725" cy="289877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2/5/2009</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A01564-9C1A-44AC-B74C-4D897257AE6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2/5/2009</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FCF8F43-91EC-4690-A8BA-DC24944A7DF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2/5/2009</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0AD382-3918-48C7-8C49-57BE3765BE0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2/5/2009</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E6BE1A-E638-4416-BF5F-0C6718C487F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2/5/2009</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E66D31-37E0-46DE-997E-2294093E021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2/5/2009</a:t>
            </a:r>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DC76BAE-2A30-4B25-8FAE-9148E22E389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2/5/2009</a:t>
            </a:r>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3A69940-E7FE-4F9A-9103-4BBD6693CFF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2/5/2009</a:t>
            </a:r>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FDF90B2-BD5B-4873-BDD9-C35C995FFF8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2/5/2009</a:t>
            </a:r>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B8D955C-6EFA-4217-B71F-EA3FE0158E6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2/5/2009</a:t>
            </a:r>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474CEC4-074D-4AA4-B6A5-C60941F5F34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2/5/2009</a:t>
            </a:r>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83BFD6B-F411-4B02-8858-DCFD5AE6099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r>
              <a:rPr lang="en-US"/>
              <a:t>2/5/2009</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6E72F5DF-3EE4-4802-8E4E-1C048367FF5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44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itchFamily="34" charset="0"/>
        </a:defRPr>
      </a:lvl2pPr>
      <a:lvl3pPr algn="l" rtl="0" eaLnBrk="0" fontAlgn="base" hangingPunct="0">
        <a:spcBef>
          <a:spcPct val="0"/>
        </a:spcBef>
        <a:spcAft>
          <a:spcPct val="0"/>
        </a:spcAft>
        <a:defRPr sz="4400">
          <a:solidFill>
            <a:srgbClr val="0070C0"/>
          </a:solidFill>
          <a:latin typeface="Calibri" pitchFamily="34" charset="0"/>
        </a:defRPr>
      </a:lvl3pPr>
      <a:lvl4pPr algn="l" rtl="0" eaLnBrk="0" fontAlgn="base" hangingPunct="0">
        <a:spcBef>
          <a:spcPct val="0"/>
        </a:spcBef>
        <a:spcAft>
          <a:spcPct val="0"/>
        </a:spcAft>
        <a:defRPr sz="4400">
          <a:solidFill>
            <a:srgbClr val="0070C0"/>
          </a:solidFill>
          <a:latin typeface="Calibri" pitchFamily="34" charset="0"/>
        </a:defRPr>
      </a:lvl4pPr>
      <a:lvl5pPr algn="l" rtl="0" eaLnBrk="0" fontAlgn="base" hangingPunct="0">
        <a:spcBef>
          <a:spcPct val="0"/>
        </a:spcBef>
        <a:spcAft>
          <a:spcPct val="0"/>
        </a:spcAft>
        <a:defRPr sz="4400">
          <a:solidFill>
            <a:srgbClr val="0070C0"/>
          </a:solidFill>
          <a:latin typeface="Calibri" pitchFamily="34" charset="0"/>
        </a:defRPr>
      </a:lvl5pPr>
      <a:lvl6pPr marL="457200" algn="l" rtl="0" fontAlgn="base">
        <a:spcBef>
          <a:spcPct val="0"/>
        </a:spcBef>
        <a:spcAft>
          <a:spcPct val="0"/>
        </a:spcAft>
        <a:defRPr sz="4400">
          <a:solidFill>
            <a:srgbClr val="0070C0"/>
          </a:solidFill>
          <a:latin typeface="Calibri" pitchFamily="34" charset="0"/>
        </a:defRPr>
      </a:lvl6pPr>
      <a:lvl7pPr marL="914400" algn="l" rtl="0" fontAlgn="base">
        <a:spcBef>
          <a:spcPct val="0"/>
        </a:spcBef>
        <a:spcAft>
          <a:spcPct val="0"/>
        </a:spcAft>
        <a:defRPr sz="4400">
          <a:solidFill>
            <a:srgbClr val="0070C0"/>
          </a:solidFill>
          <a:latin typeface="Calibri" pitchFamily="34" charset="0"/>
        </a:defRPr>
      </a:lvl7pPr>
      <a:lvl8pPr marL="1371600" algn="l" rtl="0" fontAlgn="base">
        <a:spcBef>
          <a:spcPct val="0"/>
        </a:spcBef>
        <a:spcAft>
          <a:spcPct val="0"/>
        </a:spcAft>
        <a:defRPr sz="4400">
          <a:solidFill>
            <a:srgbClr val="0070C0"/>
          </a:solidFill>
          <a:latin typeface="Calibri" pitchFamily="34" charset="0"/>
        </a:defRPr>
      </a:lvl8pPr>
      <a:lvl9pPr marL="1828800" algn="l" rtl="0" fontAlgn="base">
        <a:spcBef>
          <a:spcPct val="0"/>
        </a:spcBef>
        <a:spcAft>
          <a:spcPct val="0"/>
        </a:spcAft>
        <a:defRPr sz="4400">
          <a:solidFill>
            <a:srgbClr val="0070C0"/>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Phase Description</a:t>
            </a:r>
          </a:p>
        </p:txBody>
      </p:sp>
      <p:sp>
        <p:nvSpPr>
          <p:cNvPr id="6147" name="Rectangle 3"/>
          <p:cNvSpPr>
            <a:spLocks noGrp="1" noChangeArrowheads="1"/>
          </p:cNvSpPr>
          <p:nvPr>
            <p:ph idx="1"/>
          </p:nvPr>
        </p:nvSpPr>
        <p:spPr/>
        <p:txBody>
          <a:bodyPr/>
          <a:lstStyle/>
          <a:p>
            <a:r>
              <a:rPr lang="en-US" dirty="0"/>
              <a:t>Systems Design is the third of five phases in the systems development life cycle</a:t>
            </a:r>
          </a:p>
          <a:p>
            <a:r>
              <a:rPr lang="en-US" dirty="0"/>
              <a:t>Now you will work on a physical design that will meet the specifications described in the system requirements document</a:t>
            </a:r>
          </a:p>
          <a:p>
            <a:r>
              <a:rPr lang="en-US" dirty="0"/>
              <a:t>Tasks will include user interface design, data design, and system architecture</a:t>
            </a:r>
          </a:p>
          <a:p>
            <a:r>
              <a:rPr lang="en-US" dirty="0"/>
              <a:t>Deliverable is system design specification</a:t>
            </a:r>
          </a:p>
          <a:p>
            <a:endParaRPr lang="en-US" dirty="0"/>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1</a:t>
            </a:fld>
            <a:endParaRPr lang="en-US"/>
          </a:p>
        </p:txBody>
      </p:sp>
    </p:spTree>
    <p:extLst>
      <p:ext uri="{BB962C8B-B14F-4D97-AF65-F5344CB8AC3E}">
        <p14:creationId xmlns:p14="http://schemas.microsoft.com/office/powerpoint/2010/main" val="3995998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Principles of User-Centered Design</a:t>
            </a:r>
          </a:p>
        </p:txBody>
      </p:sp>
      <p:sp>
        <p:nvSpPr>
          <p:cNvPr id="16387" name="Rectangle 3"/>
          <p:cNvSpPr>
            <a:spLocks noGrp="1" noChangeArrowheads="1"/>
          </p:cNvSpPr>
          <p:nvPr>
            <p:ph idx="1"/>
          </p:nvPr>
        </p:nvSpPr>
        <p:spPr/>
        <p:txBody>
          <a:bodyPr/>
          <a:lstStyle/>
          <a:p>
            <a:r>
              <a:rPr lang="en-US" dirty="0"/>
              <a:t>Understand the Business</a:t>
            </a:r>
          </a:p>
          <a:p>
            <a:r>
              <a:rPr lang="en-US" dirty="0"/>
              <a:t>Maximize Graphical Effectiveness</a:t>
            </a:r>
          </a:p>
          <a:p>
            <a:r>
              <a:rPr lang="en-US" dirty="0"/>
              <a:t>Think Like a User</a:t>
            </a:r>
          </a:p>
          <a:p>
            <a:r>
              <a:rPr lang="en-US" dirty="0"/>
              <a:t>Use Models and Prototypes</a:t>
            </a:r>
          </a:p>
          <a:p>
            <a:r>
              <a:rPr lang="en-US" dirty="0"/>
              <a:t>Focus on Usability</a:t>
            </a:r>
          </a:p>
          <a:p>
            <a:r>
              <a:rPr lang="en-US" dirty="0"/>
              <a:t>Invite Feedback</a:t>
            </a:r>
          </a:p>
          <a:p>
            <a:r>
              <a:rPr lang="en-US" dirty="0"/>
              <a:t>Document Everything</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10</a:t>
            </a:fld>
            <a:endParaRPr lang="en-US"/>
          </a:p>
        </p:txBody>
      </p:sp>
    </p:spTree>
    <p:extLst>
      <p:ext uri="{BB962C8B-B14F-4D97-AF65-F5344CB8AC3E}">
        <p14:creationId xmlns:p14="http://schemas.microsoft.com/office/powerpoint/2010/main" val="963027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Designing the User Interface</a:t>
            </a:r>
          </a:p>
        </p:txBody>
      </p:sp>
      <p:sp>
        <p:nvSpPr>
          <p:cNvPr id="19459" name="Rectangle 3"/>
          <p:cNvSpPr>
            <a:spLocks noGrp="1" noChangeArrowheads="1"/>
          </p:cNvSpPr>
          <p:nvPr>
            <p:ph idx="1"/>
          </p:nvPr>
        </p:nvSpPr>
        <p:spPr/>
        <p:txBody>
          <a:bodyPr/>
          <a:lstStyle/>
          <a:p>
            <a:pPr marL="658813" indent="-533400"/>
            <a:r>
              <a:rPr lang="en-US" dirty="0"/>
              <a:t>Follow eight basic guidelines</a:t>
            </a:r>
          </a:p>
          <a:p>
            <a:pPr marL="1539875" lvl="2" indent="-457200">
              <a:buFontTx/>
              <a:buAutoNum type="arabicPeriod"/>
            </a:pPr>
            <a:r>
              <a:rPr lang="en-US" dirty="0"/>
              <a:t>Design a transparent interface</a:t>
            </a:r>
          </a:p>
          <a:p>
            <a:pPr marL="1539875" lvl="2" indent="-457200">
              <a:buFontTx/>
              <a:buAutoNum type="arabicPeriod"/>
            </a:pPr>
            <a:r>
              <a:rPr lang="en-US" dirty="0"/>
              <a:t>Create an interface that is easy to learn and use</a:t>
            </a:r>
          </a:p>
          <a:p>
            <a:pPr marL="1539875" lvl="2" indent="-457200">
              <a:buFontTx/>
              <a:buAutoNum type="arabicPeriod"/>
            </a:pPr>
            <a:r>
              <a:rPr lang="en-US" dirty="0"/>
              <a:t>Enhance user productivity</a:t>
            </a:r>
          </a:p>
          <a:p>
            <a:pPr marL="1539875" lvl="2" indent="-457200">
              <a:buFontTx/>
              <a:buAutoNum type="arabicPeriod"/>
            </a:pPr>
            <a:r>
              <a:rPr lang="en-US" dirty="0"/>
              <a:t>Make it easy for users to obtain help or correct errors</a:t>
            </a:r>
          </a:p>
          <a:p>
            <a:pPr marL="1539875" lvl="2" indent="-457200">
              <a:buFontTx/>
              <a:buAutoNum type="arabicPeriod"/>
            </a:pPr>
            <a:r>
              <a:rPr lang="en-US" dirty="0"/>
              <a:t>Minimize input data problems</a:t>
            </a:r>
          </a:p>
          <a:p>
            <a:pPr marL="1539875" lvl="2" indent="-457200">
              <a:buFontTx/>
              <a:buAutoNum type="arabicPeriod" startAt="6"/>
            </a:pPr>
            <a:r>
              <a:rPr lang="en-US" dirty="0"/>
              <a:t>Provide feedback to users</a:t>
            </a:r>
          </a:p>
          <a:p>
            <a:pPr marL="1539875" lvl="2" indent="-457200">
              <a:buFontTx/>
              <a:buAutoNum type="arabicPeriod" startAt="6"/>
            </a:pPr>
            <a:r>
              <a:rPr lang="en-US" dirty="0"/>
              <a:t>Create an attractive layout and design</a:t>
            </a:r>
          </a:p>
          <a:p>
            <a:pPr marL="1539875" lvl="2" indent="-457200">
              <a:buFontTx/>
              <a:buAutoNum type="arabicPeriod" startAt="6"/>
            </a:pPr>
            <a:r>
              <a:rPr lang="en-US" dirty="0"/>
              <a:t>Use familiar terms and images</a:t>
            </a:r>
          </a:p>
          <a:p>
            <a:pPr marL="1539875" lvl="2" indent="-457200">
              <a:buNone/>
            </a:pPr>
            <a:endParaRPr lang="en-US" dirty="0"/>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11</a:t>
            </a:fld>
            <a:endParaRPr lang="en-US"/>
          </a:p>
        </p:txBody>
      </p:sp>
    </p:spTree>
    <p:extLst>
      <p:ext uri="{BB962C8B-B14F-4D97-AF65-F5344CB8AC3E}">
        <p14:creationId xmlns:p14="http://schemas.microsoft.com/office/powerpoint/2010/main" val="388860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Designing the User Interface</a:t>
            </a:r>
          </a:p>
        </p:txBody>
      </p:sp>
      <p:sp>
        <p:nvSpPr>
          <p:cNvPr id="20483" name="Rectangle 3"/>
          <p:cNvSpPr>
            <a:spLocks noGrp="1" noChangeArrowheads="1"/>
          </p:cNvSpPr>
          <p:nvPr>
            <p:ph idx="1"/>
          </p:nvPr>
        </p:nvSpPr>
        <p:spPr/>
        <p:txBody>
          <a:bodyPr/>
          <a:lstStyle/>
          <a:p>
            <a:pPr marL="658813" indent="-533400"/>
            <a:r>
              <a:rPr lang="en-US" dirty="0"/>
              <a:t>Good user interface design is based on a combination of ergonomics, aesthetics, and interface technology</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12</a:t>
            </a:fld>
            <a:endParaRPr lang="en-US"/>
          </a:p>
        </p:txBody>
      </p:sp>
    </p:spTree>
    <p:extLst>
      <p:ext uri="{BB962C8B-B14F-4D97-AF65-F5344CB8AC3E}">
        <p14:creationId xmlns:p14="http://schemas.microsoft.com/office/powerpoint/2010/main" val="1324814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Designing the User Interface</a:t>
            </a:r>
          </a:p>
        </p:txBody>
      </p:sp>
      <p:sp>
        <p:nvSpPr>
          <p:cNvPr id="21507" name="Rectangle 3"/>
          <p:cNvSpPr>
            <a:spLocks noGrp="1" noChangeArrowheads="1"/>
          </p:cNvSpPr>
          <p:nvPr>
            <p:ph idx="1"/>
          </p:nvPr>
        </p:nvSpPr>
        <p:spPr/>
        <p:txBody>
          <a:bodyPr/>
          <a:lstStyle/>
          <a:p>
            <a:r>
              <a:rPr lang="en-US"/>
              <a:t>Design a Transparent Interface</a:t>
            </a:r>
          </a:p>
          <a:p>
            <a:pPr lvl="1"/>
            <a:r>
              <a:rPr lang="en-US"/>
              <a:t>Facilitate the system design objectives, rather than calling attention to the interface</a:t>
            </a:r>
          </a:p>
          <a:p>
            <a:pPr lvl="1"/>
            <a:r>
              <a:rPr lang="en-US"/>
              <a:t>Create a design that is easy to learn and remember</a:t>
            </a:r>
          </a:p>
          <a:p>
            <a:pPr lvl="1"/>
            <a:r>
              <a:rPr lang="en-US"/>
              <a:t>Design the interface to improve user efficiency and productivity</a:t>
            </a:r>
          </a:p>
          <a:p>
            <a:pPr lvl="1"/>
            <a:r>
              <a:rPr lang="en-US"/>
              <a:t>Write commands, actions, and system responses that are consistent and predictable</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13</a:t>
            </a:fld>
            <a:endParaRPr lang="en-US"/>
          </a:p>
        </p:txBody>
      </p:sp>
    </p:spTree>
    <p:extLst>
      <p:ext uri="{BB962C8B-B14F-4D97-AF65-F5344CB8AC3E}">
        <p14:creationId xmlns:p14="http://schemas.microsoft.com/office/powerpoint/2010/main" val="4015288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Designing the User Interface</a:t>
            </a:r>
          </a:p>
        </p:txBody>
      </p:sp>
      <p:sp>
        <p:nvSpPr>
          <p:cNvPr id="23555" name="Rectangle 3"/>
          <p:cNvSpPr>
            <a:spLocks noGrp="1" noChangeArrowheads="1"/>
          </p:cNvSpPr>
          <p:nvPr>
            <p:ph idx="1"/>
          </p:nvPr>
        </p:nvSpPr>
        <p:spPr/>
        <p:txBody>
          <a:bodyPr/>
          <a:lstStyle/>
          <a:p>
            <a:r>
              <a:rPr lang="en-US" dirty="0"/>
              <a:t>Create an Interface that Is Easy to Learn and Use</a:t>
            </a:r>
          </a:p>
          <a:p>
            <a:pPr lvl="1"/>
            <a:r>
              <a:rPr lang="en-US" dirty="0"/>
              <a:t>Clearly label all controls, buttons, and icons</a:t>
            </a:r>
          </a:p>
          <a:p>
            <a:pPr lvl="1"/>
            <a:r>
              <a:rPr lang="en-US" dirty="0"/>
              <a:t>Select only those images that users can understand easily, and provide on-screen instructions that are logical, concise, and clear</a:t>
            </a:r>
          </a:p>
          <a:p>
            <a:pPr lvl="1"/>
            <a:r>
              <a:rPr lang="en-US" dirty="0"/>
              <a:t>Show all commands in a list of menu items</a:t>
            </a:r>
          </a:p>
          <a:p>
            <a:pPr lvl="1"/>
            <a:r>
              <a:rPr lang="en-US" dirty="0"/>
              <a:t>Make it easy to navigate</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14</a:t>
            </a:fld>
            <a:endParaRPr lang="en-US"/>
          </a:p>
        </p:txBody>
      </p:sp>
    </p:spTree>
    <p:extLst>
      <p:ext uri="{BB962C8B-B14F-4D97-AF65-F5344CB8AC3E}">
        <p14:creationId xmlns:p14="http://schemas.microsoft.com/office/powerpoint/2010/main" val="1045208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Designing the User Interface</a:t>
            </a:r>
          </a:p>
        </p:txBody>
      </p:sp>
      <p:sp>
        <p:nvSpPr>
          <p:cNvPr id="24579" name="Rectangle 3"/>
          <p:cNvSpPr>
            <a:spLocks noGrp="1" noChangeArrowheads="1"/>
          </p:cNvSpPr>
          <p:nvPr>
            <p:ph idx="1"/>
          </p:nvPr>
        </p:nvSpPr>
        <p:spPr/>
        <p:txBody>
          <a:bodyPr/>
          <a:lstStyle/>
          <a:p>
            <a:r>
              <a:rPr lang="en-US"/>
              <a:t>Enhance User Productivity</a:t>
            </a:r>
          </a:p>
          <a:p>
            <a:pPr lvl="1"/>
            <a:r>
              <a:rPr lang="en-US"/>
              <a:t>Organize tasks, commands, and functions in groups that resemble actual business operations</a:t>
            </a:r>
          </a:p>
          <a:p>
            <a:pPr lvl="1"/>
            <a:r>
              <a:rPr lang="en-US"/>
              <a:t>Create alphabetical menu lists</a:t>
            </a:r>
          </a:p>
          <a:p>
            <a:pPr lvl="1"/>
            <a:r>
              <a:rPr lang="en-US"/>
              <a:t>Provide shortcuts so experienced users can avoid multiple menu levels</a:t>
            </a:r>
          </a:p>
          <a:p>
            <a:pPr lvl="1"/>
            <a:r>
              <a:rPr lang="en-US"/>
              <a:t>Use default values if the majority of values in a field are the same</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15</a:t>
            </a:fld>
            <a:endParaRPr lang="en-US"/>
          </a:p>
        </p:txBody>
      </p:sp>
    </p:spTree>
    <p:extLst>
      <p:ext uri="{BB962C8B-B14F-4D97-AF65-F5344CB8AC3E}">
        <p14:creationId xmlns:p14="http://schemas.microsoft.com/office/powerpoint/2010/main" val="1197021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Designing the User Interface</a:t>
            </a:r>
          </a:p>
        </p:txBody>
      </p:sp>
      <p:sp>
        <p:nvSpPr>
          <p:cNvPr id="26627" name="Rectangle 3"/>
          <p:cNvSpPr>
            <a:spLocks noGrp="1" noChangeArrowheads="1"/>
          </p:cNvSpPr>
          <p:nvPr>
            <p:ph sz="half" idx="1"/>
          </p:nvPr>
        </p:nvSpPr>
        <p:spPr/>
        <p:txBody>
          <a:bodyPr/>
          <a:lstStyle/>
          <a:p>
            <a:r>
              <a:rPr lang="en-US" dirty="0"/>
              <a:t>Make It Easy for Users to Obtain Help or Correct Errors</a:t>
            </a:r>
          </a:p>
          <a:p>
            <a:pPr lvl="1"/>
            <a:r>
              <a:rPr lang="en-US" dirty="0"/>
              <a:t>Ensure that Help is always available</a:t>
            </a:r>
          </a:p>
          <a:p>
            <a:pPr lvl="1"/>
            <a:r>
              <a:rPr lang="en-US" dirty="0"/>
              <a:t>Provide user-selected Help and context-sensitive Help</a:t>
            </a:r>
          </a:p>
        </p:txBody>
      </p:sp>
      <p:pic>
        <p:nvPicPr>
          <p:cNvPr id="3" name="Content Placeholder 2"/>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1712249"/>
            <a:ext cx="4038600" cy="4301865"/>
          </a:xfrm>
        </p:spPr>
      </p:pic>
      <p:sp>
        <p:nvSpPr>
          <p:cNvPr id="2" name="Slide Number Placeholder 1"/>
          <p:cNvSpPr>
            <a:spLocks noGrp="1"/>
          </p:cNvSpPr>
          <p:nvPr>
            <p:ph type="sldNum" sz="quarter" idx="12"/>
          </p:nvPr>
        </p:nvSpPr>
        <p:spPr/>
        <p:txBody>
          <a:bodyPr/>
          <a:lstStyle/>
          <a:p>
            <a:pPr>
              <a:defRPr/>
            </a:pPr>
            <a:fld id="{4DC76BAE-2A30-4B25-8FAE-9148E22E389B}" type="slidenum">
              <a:rPr lang="en-US" smtClean="0"/>
              <a:pPr>
                <a:defRPr/>
              </a:pPr>
              <a:t>16</a:t>
            </a:fld>
            <a:endParaRPr lang="en-US"/>
          </a:p>
        </p:txBody>
      </p:sp>
    </p:spTree>
    <p:extLst>
      <p:ext uri="{BB962C8B-B14F-4D97-AF65-F5344CB8AC3E}">
        <p14:creationId xmlns:p14="http://schemas.microsoft.com/office/powerpoint/2010/main" val="97482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Designing the User Interface</a:t>
            </a:r>
          </a:p>
        </p:txBody>
      </p:sp>
      <p:sp>
        <p:nvSpPr>
          <p:cNvPr id="27651" name="Rectangle 3"/>
          <p:cNvSpPr>
            <a:spLocks noGrp="1" noChangeArrowheads="1"/>
          </p:cNvSpPr>
          <p:nvPr>
            <p:ph idx="1"/>
          </p:nvPr>
        </p:nvSpPr>
        <p:spPr/>
        <p:txBody>
          <a:bodyPr/>
          <a:lstStyle/>
          <a:p>
            <a:r>
              <a:rPr lang="en-US" dirty="0"/>
              <a:t>Minimize Input Data Problems</a:t>
            </a:r>
          </a:p>
          <a:p>
            <a:pPr lvl="1"/>
            <a:r>
              <a:rPr lang="en-US" dirty="0"/>
              <a:t>Create input masks</a:t>
            </a:r>
          </a:p>
          <a:p>
            <a:pPr lvl="1"/>
            <a:r>
              <a:rPr lang="en-US" dirty="0"/>
              <a:t>Display event-driven messages and reminders</a:t>
            </a:r>
          </a:p>
          <a:p>
            <a:pPr lvl="1"/>
            <a:r>
              <a:rPr lang="en-US" dirty="0"/>
              <a:t>Establish a list of predefined values that users can click to select</a:t>
            </a:r>
          </a:p>
          <a:p>
            <a:pPr lvl="1"/>
            <a:r>
              <a:rPr lang="en-US" dirty="0"/>
              <a:t>Build in rules that enforce data integrity</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17</a:t>
            </a:fld>
            <a:endParaRPr lang="en-US"/>
          </a:p>
        </p:txBody>
      </p:sp>
    </p:spTree>
    <p:extLst>
      <p:ext uri="{BB962C8B-B14F-4D97-AF65-F5344CB8AC3E}">
        <p14:creationId xmlns:p14="http://schemas.microsoft.com/office/powerpoint/2010/main" val="3428468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Designing the User Interface</a:t>
            </a:r>
          </a:p>
        </p:txBody>
      </p:sp>
      <p:sp>
        <p:nvSpPr>
          <p:cNvPr id="28675" name="Rectangle 3"/>
          <p:cNvSpPr>
            <a:spLocks noGrp="1" noChangeArrowheads="1"/>
          </p:cNvSpPr>
          <p:nvPr>
            <p:ph idx="1"/>
          </p:nvPr>
        </p:nvSpPr>
        <p:spPr/>
        <p:txBody>
          <a:bodyPr/>
          <a:lstStyle/>
          <a:p>
            <a:r>
              <a:rPr lang="en-US"/>
              <a:t>Provide Feedback to Users</a:t>
            </a:r>
          </a:p>
          <a:p>
            <a:pPr lvl="1"/>
            <a:r>
              <a:rPr lang="en-US"/>
              <a:t>Display messages at a logical place on the screen</a:t>
            </a:r>
          </a:p>
          <a:p>
            <a:pPr lvl="1"/>
            <a:r>
              <a:rPr lang="en-US"/>
              <a:t>Alert users to lengthy processing times or delays</a:t>
            </a:r>
          </a:p>
          <a:p>
            <a:pPr lvl="1"/>
            <a:r>
              <a:rPr lang="en-US"/>
              <a:t>Allow messages to remain on the screen long enough for users to read them</a:t>
            </a:r>
          </a:p>
          <a:p>
            <a:pPr lvl="1"/>
            <a:r>
              <a:rPr lang="en-US"/>
              <a:t>Let the user know whether the task or operation was successful or not</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18</a:t>
            </a:fld>
            <a:endParaRPr lang="en-US"/>
          </a:p>
        </p:txBody>
      </p:sp>
    </p:spTree>
    <p:extLst>
      <p:ext uri="{BB962C8B-B14F-4D97-AF65-F5344CB8AC3E}">
        <p14:creationId xmlns:p14="http://schemas.microsoft.com/office/powerpoint/2010/main" val="213914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Designing the User Interface</a:t>
            </a:r>
          </a:p>
        </p:txBody>
      </p:sp>
      <p:sp>
        <p:nvSpPr>
          <p:cNvPr id="29699" name="Rectangle 3"/>
          <p:cNvSpPr>
            <a:spLocks noGrp="1" noChangeArrowheads="1"/>
          </p:cNvSpPr>
          <p:nvPr>
            <p:ph idx="1"/>
          </p:nvPr>
        </p:nvSpPr>
        <p:spPr/>
        <p:txBody>
          <a:bodyPr/>
          <a:lstStyle/>
          <a:p>
            <a:r>
              <a:rPr lang="en-US"/>
              <a:t>Create an Attractive Layout and Design</a:t>
            </a:r>
          </a:p>
          <a:p>
            <a:pPr lvl="1"/>
            <a:r>
              <a:rPr lang="en-US"/>
              <a:t>Use appropriate colors to highlight different areas of the screen</a:t>
            </a:r>
          </a:p>
          <a:p>
            <a:pPr lvl="1"/>
            <a:r>
              <a:rPr lang="en-US"/>
              <a:t>Use special effects sparingly</a:t>
            </a:r>
          </a:p>
          <a:p>
            <a:pPr lvl="1"/>
            <a:r>
              <a:rPr lang="en-US"/>
              <a:t>Use hyperlinks that allow users to jump to related topics</a:t>
            </a:r>
          </a:p>
          <a:p>
            <a:pPr lvl="1"/>
            <a:r>
              <a:rPr lang="en-US"/>
              <a:t>Group related objects and information</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19</a:t>
            </a:fld>
            <a:endParaRPr lang="en-US"/>
          </a:p>
        </p:txBody>
      </p:sp>
    </p:spTree>
    <p:extLst>
      <p:ext uri="{BB962C8B-B14F-4D97-AF65-F5344CB8AC3E}">
        <p14:creationId xmlns:p14="http://schemas.microsoft.com/office/powerpoint/2010/main" val="1019738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title"/>
          </p:nvPr>
        </p:nvSpPr>
        <p:spPr/>
        <p:txBody>
          <a:bodyPr/>
          <a:lstStyle/>
          <a:p>
            <a:r>
              <a:rPr lang="en-US"/>
              <a:t>Chapter Objectives </a:t>
            </a:r>
          </a:p>
        </p:txBody>
      </p:sp>
      <p:sp>
        <p:nvSpPr>
          <p:cNvPr id="7171" name="Rectangle 8"/>
          <p:cNvSpPr>
            <a:spLocks noGrp="1" noChangeArrowheads="1"/>
          </p:cNvSpPr>
          <p:nvPr>
            <p:ph idx="1"/>
          </p:nvPr>
        </p:nvSpPr>
        <p:spPr/>
        <p:txBody>
          <a:bodyPr/>
          <a:lstStyle/>
          <a:p>
            <a:r>
              <a:rPr lang="en-US"/>
              <a:t>Explain the concept of user interface design and human-computer interaction, including basic principles of user-centered design</a:t>
            </a:r>
          </a:p>
          <a:p>
            <a:r>
              <a:rPr lang="en-US"/>
              <a:t>List user interface design guidelines</a:t>
            </a:r>
          </a:p>
          <a:p>
            <a:r>
              <a:rPr lang="en-US"/>
              <a:t>Describe user interface components, including screen elements and controls</a:t>
            </a:r>
          </a:p>
          <a:p>
            <a:r>
              <a:rPr lang="en-US"/>
              <a:t>Discuss output design and technology issues</a:t>
            </a:r>
          </a:p>
        </p:txBody>
      </p:sp>
      <p:sp>
        <p:nvSpPr>
          <p:cNvPr id="7172" name="Rectangle 3"/>
          <p:cNvSpPr>
            <a:spLocks noChangeArrowheads="1"/>
          </p:cNvSpPr>
          <p:nvPr/>
        </p:nvSpPr>
        <p:spPr bwMode="auto">
          <a:xfrm>
            <a:off x="815975" y="439738"/>
            <a:ext cx="754380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marL="114300" algn="l">
              <a:lnSpc>
                <a:spcPct val="70000"/>
              </a:lnSpc>
            </a:pPr>
            <a:endParaRPr lang="en-US" sz="2400">
              <a:solidFill>
                <a:srgbClr val="3333CC"/>
              </a:solidFill>
            </a:endParaRP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2</a:t>
            </a:fld>
            <a:endParaRPr lang="en-US"/>
          </a:p>
        </p:txBody>
      </p:sp>
    </p:spTree>
    <p:extLst>
      <p:ext uri="{BB962C8B-B14F-4D97-AF65-F5344CB8AC3E}">
        <p14:creationId xmlns:p14="http://schemas.microsoft.com/office/powerpoint/2010/main" val="1566915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Designing the User Interface</a:t>
            </a:r>
          </a:p>
        </p:txBody>
      </p:sp>
      <p:sp>
        <p:nvSpPr>
          <p:cNvPr id="30723" name="Rectangle 3"/>
          <p:cNvSpPr>
            <a:spLocks noGrp="1" noChangeArrowheads="1"/>
          </p:cNvSpPr>
          <p:nvPr>
            <p:ph idx="1"/>
          </p:nvPr>
        </p:nvSpPr>
        <p:spPr/>
        <p:txBody>
          <a:bodyPr/>
          <a:lstStyle/>
          <a:p>
            <a:pPr>
              <a:lnSpc>
                <a:spcPct val="90000"/>
              </a:lnSpc>
            </a:pPr>
            <a:r>
              <a:rPr lang="en-US"/>
              <a:t>Use Familiar Terms and Images</a:t>
            </a:r>
          </a:p>
          <a:p>
            <a:pPr lvl="1">
              <a:lnSpc>
                <a:spcPct val="90000"/>
              </a:lnSpc>
            </a:pPr>
            <a:r>
              <a:rPr lang="en-US"/>
              <a:t>Remember that users are accustomed to a pattern of red=stop, yellow=caution, and green=go</a:t>
            </a:r>
          </a:p>
          <a:p>
            <a:pPr lvl="1">
              <a:lnSpc>
                <a:spcPct val="90000"/>
              </a:lnSpc>
            </a:pPr>
            <a:r>
              <a:rPr lang="en-US"/>
              <a:t>Provide a keystroke alternative for each menu command</a:t>
            </a:r>
          </a:p>
          <a:p>
            <a:pPr lvl="1">
              <a:lnSpc>
                <a:spcPct val="90000"/>
              </a:lnSpc>
            </a:pPr>
            <a:r>
              <a:rPr lang="en-US"/>
              <a:t>Use familiar commands if possible</a:t>
            </a:r>
          </a:p>
          <a:p>
            <a:pPr lvl="1">
              <a:lnSpc>
                <a:spcPct val="90000"/>
              </a:lnSpc>
            </a:pPr>
            <a:r>
              <a:rPr lang="en-US"/>
              <a:t>Provide a Windows look and feel in your interface design if users are familiar with Windows-based applications</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20</a:t>
            </a:fld>
            <a:endParaRPr lang="en-US"/>
          </a:p>
        </p:txBody>
      </p:sp>
    </p:spTree>
    <p:extLst>
      <p:ext uri="{BB962C8B-B14F-4D97-AF65-F5344CB8AC3E}">
        <p14:creationId xmlns:p14="http://schemas.microsoft.com/office/powerpoint/2010/main" val="3966460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Designing the User Interface</a:t>
            </a:r>
          </a:p>
        </p:txBody>
      </p:sp>
      <p:pic>
        <p:nvPicPr>
          <p:cNvPr id="3" name="Content Placeholder 2"/>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457200" y="2463081"/>
            <a:ext cx="4038600" cy="2800201"/>
          </a:xfrm>
        </p:spPr>
      </p:pic>
      <p:sp>
        <p:nvSpPr>
          <p:cNvPr id="2" name="Content Placeholder 1"/>
          <p:cNvSpPr>
            <a:spLocks noGrp="1"/>
          </p:cNvSpPr>
          <p:nvPr>
            <p:ph sz="half" idx="2"/>
          </p:nvPr>
        </p:nvSpPr>
        <p:spPr/>
        <p:txBody>
          <a:bodyPr/>
          <a:lstStyle/>
          <a:p>
            <a:r>
              <a:rPr lang="en-US" dirty="0"/>
              <a:t>Add Control Features</a:t>
            </a:r>
          </a:p>
          <a:p>
            <a:pPr lvl="1"/>
            <a:r>
              <a:rPr lang="en-US" dirty="0"/>
              <a:t>Menu bar</a:t>
            </a:r>
          </a:p>
          <a:p>
            <a:pPr lvl="1"/>
            <a:r>
              <a:rPr lang="en-US" dirty="0"/>
              <a:t>Toolbar</a:t>
            </a:r>
          </a:p>
          <a:p>
            <a:pPr lvl="1"/>
            <a:r>
              <a:rPr lang="en-US" dirty="0"/>
              <a:t>Command button</a:t>
            </a:r>
          </a:p>
          <a:p>
            <a:pPr lvl="1"/>
            <a:r>
              <a:rPr lang="en-US" dirty="0"/>
              <a:t>Dialog box</a:t>
            </a:r>
          </a:p>
          <a:p>
            <a:pPr lvl="1"/>
            <a:r>
              <a:rPr lang="en-US" dirty="0"/>
              <a:t>Text box</a:t>
            </a:r>
          </a:p>
          <a:p>
            <a:pPr lvl="1"/>
            <a:r>
              <a:rPr lang="en-US" dirty="0"/>
              <a:t>Toggle button</a:t>
            </a:r>
          </a:p>
          <a:p>
            <a:endParaRPr lang="en-US" dirty="0"/>
          </a:p>
        </p:txBody>
      </p:sp>
      <p:sp>
        <p:nvSpPr>
          <p:cNvPr id="4" name="Slide Number Placeholder 3"/>
          <p:cNvSpPr>
            <a:spLocks noGrp="1"/>
          </p:cNvSpPr>
          <p:nvPr>
            <p:ph type="sldNum" sz="quarter" idx="12"/>
          </p:nvPr>
        </p:nvSpPr>
        <p:spPr/>
        <p:txBody>
          <a:bodyPr/>
          <a:lstStyle/>
          <a:p>
            <a:pPr>
              <a:defRPr/>
            </a:pPr>
            <a:fld id="{4DC76BAE-2A30-4B25-8FAE-9148E22E389B}" type="slidenum">
              <a:rPr lang="en-US" smtClean="0"/>
              <a:pPr>
                <a:defRPr/>
              </a:pPr>
              <a:t>21</a:t>
            </a:fld>
            <a:endParaRPr lang="en-US"/>
          </a:p>
        </p:txBody>
      </p:sp>
    </p:spTree>
    <p:extLst>
      <p:ext uri="{BB962C8B-B14F-4D97-AF65-F5344CB8AC3E}">
        <p14:creationId xmlns:p14="http://schemas.microsoft.com/office/powerpoint/2010/main" val="3458744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Designing the User Interface</a:t>
            </a:r>
          </a:p>
        </p:txBody>
      </p:sp>
      <p:sp>
        <p:nvSpPr>
          <p:cNvPr id="32771" name="Rectangle 3"/>
          <p:cNvSpPr>
            <a:spLocks noGrp="1" noChangeArrowheads="1"/>
          </p:cNvSpPr>
          <p:nvPr>
            <p:ph sz="half" idx="1"/>
          </p:nvPr>
        </p:nvSpPr>
        <p:spPr/>
        <p:txBody>
          <a:bodyPr/>
          <a:lstStyle/>
          <a:p>
            <a:r>
              <a:rPr lang="en-US" dirty="0"/>
              <a:t>Add Control Features</a:t>
            </a:r>
          </a:p>
          <a:p>
            <a:pPr lvl="1"/>
            <a:r>
              <a:rPr lang="en-US" dirty="0"/>
              <a:t>List box – scroll bar</a:t>
            </a:r>
          </a:p>
          <a:p>
            <a:pPr lvl="1"/>
            <a:r>
              <a:rPr lang="en-US" dirty="0"/>
              <a:t>Drop-down list box</a:t>
            </a:r>
          </a:p>
          <a:p>
            <a:pPr lvl="1"/>
            <a:r>
              <a:rPr lang="en-US" dirty="0"/>
              <a:t>Option button, or radio button</a:t>
            </a:r>
          </a:p>
          <a:p>
            <a:pPr lvl="1"/>
            <a:r>
              <a:rPr lang="en-US" dirty="0"/>
              <a:t>Check box</a:t>
            </a:r>
          </a:p>
          <a:p>
            <a:pPr lvl="1"/>
            <a:r>
              <a:rPr lang="en-US" dirty="0"/>
              <a:t>Calendar control</a:t>
            </a:r>
          </a:p>
          <a:p>
            <a:pPr lvl="1"/>
            <a:r>
              <a:rPr lang="en-US" dirty="0"/>
              <a:t>Switchboard</a:t>
            </a:r>
          </a:p>
        </p:txBody>
      </p:sp>
      <p:pic>
        <p:nvPicPr>
          <p:cNvPr id="3" name="Content Placeholder 2"/>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725697" y="1600200"/>
            <a:ext cx="3883606" cy="4525963"/>
          </a:xfrm>
        </p:spPr>
      </p:pic>
      <p:sp>
        <p:nvSpPr>
          <p:cNvPr id="2" name="Slide Number Placeholder 1"/>
          <p:cNvSpPr>
            <a:spLocks noGrp="1"/>
          </p:cNvSpPr>
          <p:nvPr>
            <p:ph type="sldNum" sz="quarter" idx="12"/>
          </p:nvPr>
        </p:nvSpPr>
        <p:spPr/>
        <p:txBody>
          <a:bodyPr/>
          <a:lstStyle/>
          <a:p>
            <a:pPr>
              <a:defRPr/>
            </a:pPr>
            <a:fld id="{4DC76BAE-2A30-4B25-8FAE-9148E22E389B}" type="slidenum">
              <a:rPr lang="en-US" smtClean="0"/>
              <a:pPr>
                <a:defRPr/>
              </a:pPr>
              <a:t>22</a:t>
            </a:fld>
            <a:endParaRPr lang="en-US"/>
          </a:p>
        </p:txBody>
      </p:sp>
    </p:spTree>
    <p:extLst>
      <p:ext uri="{BB962C8B-B14F-4D97-AF65-F5344CB8AC3E}">
        <p14:creationId xmlns:p14="http://schemas.microsoft.com/office/powerpoint/2010/main" val="490550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Output Design</a:t>
            </a:r>
          </a:p>
        </p:txBody>
      </p:sp>
      <p:sp>
        <p:nvSpPr>
          <p:cNvPr id="33795" name="Rectangle 3"/>
          <p:cNvSpPr>
            <a:spLocks noGrp="1" noChangeArrowheads="1"/>
          </p:cNvSpPr>
          <p:nvPr>
            <p:ph idx="1"/>
          </p:nvPr>
        </p:nvSpPr>
        <p:spPr/>
        <p:txBody>
          <a:bodyPr/>
          <a:lstStyle/>
          <a:p>
            <a:r>
              <a:rPr lang="en-US"/>
              <a:t>Before designing output, ask yourself several questions:</a:t>
            </a:r>
          </a:p>
          <a:p>
            <a:pPr lvl="1"/>
            <a:r>
              <a:rPr lang="en-US"/>
              <a:t>What is the purpose of the output?</a:t>
            </a:r>
          </a:p>
          <a:p>
            <a:pPr lvl="1"/>
            <a:r>
              <a:rPr lang="en-US"/>
              <a:t>Who wants the information, why is it needed, and how will it be used?</a:t>
            </a:r>
          </a:p>
          <a:p>
            <a:pPr lvl="1"/>
            <a:r>
              <a:rPr lang="en-US"/>
              <a:t>What specific information will be included?</a:t>
            </a:r>
          </a:p>
          <a:p>
            <a:pPr lvl="1"/>
            <a:r>
              <a:rPr lang="en-US"/>
              <a:t>Will the output be printed, viewed on-screen, or both? What type of device will the output go to?</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23</a:t>
            </a:fld>
            <a:endParaRPr lang="en-US"/>
          </a:p>
        </p:txBody>
      </p:sp>
    </p:spTree>
    <p:extLst>
      <p:ext uri="{BB962C8B-B14F-4D97-AF65-F5344CB8AC3E}">
        <p14:creationId xmlns:p14="http://schemas.microsoft.com/office/powerpoint/2010/main" val="3287269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Output Design</a:t>
            </a:r>
          </a:p>
        </p:txBody>
      </p:sp>
      <p:sp>
        <p:nvSpPr>
          <p:cNvPr id="34819" name="Rectangle 3"/>
          <p:cNvSpPr>
            <a:spLocks noGrp="1" noChangeArrowheads="1"/>
          </p:cNvSpPr>
          <p:nvPr>
            <p:ph idx="1"/>
          </p:nvPr>
        </p:nvSpPr>
        <p:spPr/>
        <p:txBody>
          <a:bodyPr/>
          <a:lstStyle/>
          <a:p>
            <a:r>
              <a:rPr lang="en-US"/>
              <a:t>Before designing output, ask yourself several questions:</a:t>
            </a:r>
          </a:p>
          <a:p>
            <a:pPr lvl="1"/>
            <a:r>
              <a:rPr lang="en-US"/>
              <a:t>When will the information be provided, and how often must it be updated?</a:t>
            </a:r>
          </a:p>
          <a:p>
            <a:pPr lvl="1"/>
            <a:r>
              <a:rPr lang="en-US"/>
              <a:t>Do security or confidentiality issues exist?</a:t>
            </a:r>
          </a:p>
          <a:p>
            <a:r>
              <a:rPr lang="en-US"/>
              <a:t>Your answers will affect your output design strategies</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24</a:t>
            </a:fld>
            <a:endParaRPr lang="en-US"/>
          </a:p>
        </p:txBody>
      </p:sp>
    </p:spTree>
    <p:extLst>
      <p:ext uri="{BB962C8B-B14F-4D97-AF65-F5344CB8AC3E}">
        <p14:creationId xmlns:p14="http://schemas.microsoft.com/office/powerpoint/2010/main" val="2438872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Output Design</a:t>
            </a:r>
          </a:p>
        </p:txBody>
      </p:sp>
      <p:sp>
        <p:nvSpPr>
          <p:cNvPr id="35843" name="Rectangle 3"/>
          <p:cNvSpPr>
            <a:spLocks noGrp="1" noChangeArrowheads="1"/>
          </p:cNvSpPr>
          <p:nvPr>
            <p:ph idx="1"/>
          </p:nvPr>
        </p:nvSpPr>
        <p:spPr/>
        <p:txBody>
          <a:bodyPr/>
          <a:lstStyle/>
          <a:p>
            <a:r>
              <a:rPr lang="en-US" dirty="0"/>
              <a:t>Overview of Report Design</a:t>
            </a:r>
          </a:p>
          <a:p>
            <a:pPr lvl="1"/>
            <a:r>
              <a:rPr lang="en-US" dirty="0"/>
              <a:t>Few firms have been able to eliminate printed output totally</a:t>
            </a:r>
          </a:p>
          <a:p>
            <a:pPr lvl="1"/>
            <a:r>
              <a:rPr lang="en-US" dirty="0"/>
              <a:t>Turnaround documents</a:t>
            </a:r>
          </a:p>
          <a:p>
            <a:pPr lvl="1"/>
            <a:r>
              <a:rPr lang="en-US" dirty="0"/>
              <a:t>Reports must be easy to read and well organized</a:t>
            </a:r>
          </a:p>
          <a:p>
            <a:pPr lvl="1"/>
            <a:r>
              <a:rPr lang="en-US" dirty="0"/>
              <a:t>Database programs include a variety of report design tools</a:t>
            </a:r>
          </a:p>
          <a:p>
            <a:pPr lvl="1"/>
            <a:r>
              <a:rPr lang="en-US" dirty="0"/>
              <a:t>Character-based reports</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25</a:t>
            </a:fld>
            <a:endParaRPr lang="en-US"/>
          </a:p>
        </p:txBody>
      </p:sp>
    </p:spTree>
    <p:extLst>
      <p:ext uri="{BB962C8B-B14F-4D97-AF65-F5344CB8AC3E}">
        <p14:creationId xmlns:p14="http://schemas.microsoft.com/office/powerpoint/2010/main" val="20271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Output Design</a:t>
            </a:r>
          </a:p>
        </p:txBody>
      </p:sp>
      <p:sp>
        <p:nvSpPr>
          <p:cNvPr id="36867" name="Rectangle 3"/>
          <p:cNvSpPr>
            <a:spLocks noGrp="1" noChangeArrowheads="1"/>
          </p:cNvSpPr>
          <p:nvPr>
            <p:ph idx="1"/>
          </p:nvPr>
        </p:nvSpPr>
        <p:spPr/>
        <p:txBody>
          <a:bodyPr/>
          <a:lstStyle/>
          <a:p>
            <a:r>
              <a:rPr lang="en-US" dirty="0"/>
              <a:t>Types of Reports</a:t>
            </a:r>
          </a:p>
          <a:p>
            <a:pPr lvl="1"/>
            <a:r>
              <a:rPr lang="en-US" dirty="0"/>
              <a:t>Detail reports</a:t>
            </a:r>
          </a:p>
          <a:p>
            <a:pPr lvl="1"/>
            <a:r>
              <a:rPr lang="en-US" dirty="0"/>
              <a:t>Exception reports</a:t>
            </a:r>
          </a:p>
          <a:p>
            <a:pPr lvl="1"/>
            <a:r>
              <a:rPr lang="en-US" dirty="0"/>
              <a:t>Summary reports</a:t>
            </a:r>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26</a:t>
            </a:fld>
            <a:endParaRPr lang="en-US"/>
          </a:p>
        </p:txBody>
      </p:sp>
    </p:spTree>
    <p:extLst>
      <p:ext uri="{BB962C8B-B14F-4D97-AF65-F5344CB8AC3E}">
        <p14:creationId xmlns:p14="http://schemas.microsoft.com/office/powerpoint/2010/main" val="18792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Output Design</a:t>
            </a:r>
          </a:p>
        </p:txBody>
      </p:sp>
      <p:sp>
        <p:nvSpPr>
          <p:cNvPr id="38915" name="Rectangle 3"/>
          <p:cNvSpPr>
            <a:spLocks noGrp="1" noChangeArrowheads="1"/>
          </p:cNvSpPr>
          <p:nvPr>
            <p:ph idx="1"/>
          </p:nvPr>
        </p:nvSpPr>
        <p:spPr/>
        <p:txBody>
          <a:bodyPr/>
          <a:lstStyle/>
          <a:p>
            <a:r>
              <a:rPr lang="en-US" dirty="0"/>
              <a:t>User Involvement in Report Design</a:t>
            </a:r>
          </a:p>
          <a:p>
            <a:pPr lvl="1"/>
            <a:r>
              <a:rPr lang="en-US" dirty="0"/>
              <a:t>Printed reports are an important way of delivering information, so users should approve all report designs in advance</a:t>
            </a:r>
          </a:p>
          <a:p>
            <a:pPr lvl="1"/>
            <a:r>
              <a:rPr lang="en-US" dirty="0"/>
              <a:t>Submit each design for approval as you complete it, rather than waiting until you finish all report designs</a:t>
            </a:r>
          </a:p>
          <a:p>
            <a:pPr lvl="1"/>
            <a:r>
              <a:rPr lang="en-US" dirty="0"/>
              <a:t>Mock-up</a:t>
            </a:r>
          </a:p>
          <a:p>
            <a:pPr lvl="1"/>
            <a:r>
              <a:rPr lang="en-US" dirty="0"/>
              <a:t>Report analysis form</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27</a:t>
            </a:fld>
            <a:endParaRPr lang="en-US"/>
          </a:p>
        </p:txBody>
      </p:sp>
    </p:spTree>
    <p:extLst>
      <p:ext uri="{BB962C8B-B14F-4D97-AF65-F5344CB8AC3E}">
        <p14:creationId xmlns:p14="http://schemas.microsoft.com/office/powerpoint/2010/main" val="385581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Output Design</a:t>
            </a:r>
          </a:p>
        </p:txBody>
      </p:sp>
      <p:sp>
        <p:nvSpPr>
          <p:cNvPr id="39939" name="Rectangle 3"/>
          <p:cNvSpPr>
            <a:spLocks noGrp="1" noChangeArrowheads="1"/>
          </p:cNvSpPr>
          <p:nvPr>
            <p:ph idx="1"/>
          </p:nvPr>
        </p:nvSpPr>
        <p:spPr/>
        <p:txBody>
          <a:bodyPr/>
          <a:lstStyle/>
          <a:p>
            <a:r>
              <a:rPr lang="en-US" dirty="0"/>
              <a:t>Report Design Principles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2133600"/>
            <a:ext cx="6553200" cy="431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28</a:t>
            </a:fld>
            <a:endParaRPr lang="en-US"/>
          </a:p>
        </p:txBody>
      </p:sp>
    </p:spTree>
    <p:extLst>
      <p:ext uri="{BB962C8B-B14F-4D97-AF65-F5344CB8AC3E}">
        <p14:creationId xmlns:p14="http://schemas.microsoft.com/office/powerpoint/2010/main" val="1708473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Output Design</a:t>
            </a:r>
          </a:p>
        </p:txBody>
      </p:sp>
      <p:sp>
        <p:nvSpPr>
          <p:cNvPr id="43011" name="Rectangle 3"/>
          <p:cNvSpPr>
            <a:spLocks noGrp="1" noChangeArrowheads="1"/>
          </p:cNvSpPr>
          <p:nvPr>
            <p:ph idx="1"/>
          </p:nvPr>
        </p:nvSpPr>
        <p:spPr/>
        <p:txBody>
          <a:bodyPr/>
          <a:lstStyle/>
          <a:p>
            <a:r>
              <a:rPr lang="en-US" dirty="0"/>
              <a:t>Output Technology</a:t>
            </a:r>
          </a:p>
          <a:p>
            <a:pPr lvl="1"/>
            <a:r>
              <a:rPr lang="en-US" dirty="0"/>
              <a:t>Internet-based information delivery</a:t>
            </a:r>
          </a:p>
          <a:p>
            <a:pPr lvl="2"/>
            <a:r>
              <a:rPr lang="en-US" dirty="0"/>
              <a:t>Webcast</a:t>
            </a:r>
          </a:p>
          <a:p>
            <a:pPr lvl="1"/>
            <a:r>
              <a:rPr lang="en-US" dirty="0"/>
              <a:t>E-mail</a:t>
            </a:r>
          </a:p>
          <a:p>
            <a:pPr lvl="1"/>
            <a:r>
              <a:rPr lang="en-US" dirty="0"/>
              <a:t>Blogs</a:t>
            </a:r>
          </a:p>
          <a:p>
            <a:pPr lvl="1"/>
            <a:r>
              <a:rPr lang="en-US" dirty="0"/>
              <a:t>Instant Messaging</a:t>
            </a:r>
          </a:p>
          <a:p>
            <a:pPr lvl="1"/>
            <a:r>
              <a:rPr lang="en-US" dirty="0"/>
              <a:t>Wireless Devices</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29</a:t>
            </a:fld>
            <a:endParaRPr lang="en-US"/>
          </a:p>
        </p:txBody>
      </p:sp>
    </p:spTree>
    <p:extLst>
      <p:ext uri="{BB962C8B-B14F-4D97-AF65-F5344CB8AC3E}">
        <p14:creationId xmlns:p14="http://schemas.microsoft.com/office/powerpoint/2010/main" val="968822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p:txBody>
          <a:bodyPr/>
          <a:lstStyle/>
          <a:p>
            <a:r>
              <a:rPr lang="en-US"/>
              <a:t>Chapter Objectives</a:t>
            </a:r>
          </a:p>
        </p:txBody>
      </p:sp>
      <p:sp>
        <p:nvSpPr>
          <p:cNvPr id="8195" name="Rectangle 9"/>
          <p:cNvSpPr>
            <a:spLocks noGrp="1" noChangeArrowheads="1"/>
          </p:cNvSpPr>
          <p:nvPr>
            <p:ph idx="1"/>
          </p:nvPr>
        </p:nvSpPr>
        <p:spPr/>
        <p:txBody>
          <a:bodyPr/>
          <a:lstStyle/>
          <a:p>
            <a:pPr>
              <a:lnSpc>
                <a:spcPct val="90000"/>
              </a:lnSpc>
            </a:pPr>
            <a:r>
              <a:rPr lang="en-US"/>
              <a:t>Design effective source documents</a:t>
            </a:r>
          </a:p>
          <a:p>
            <a:pPr>
              <a:lnSpc>
                <a:spcPct val="90000"/>
              </a:lnSpc>
            </a:pPr>
            <a:r>
              <a:rPr lang="en-US"/>
              <a:t>Explain input design and technology issues</a:t>
            </a:r>
          </a:p>
          <a:p>
            <a:pPr>
              <a:lnSpc>
                <a:spcPct val="90000"/>
              </a:lnSpc>
            </a:pPr>
            <a:r>
              <a:rPr lang="en-US"/>
              <a:t>Discuss guidelines for data entry screen design</a:t>
            </a:r>
          </a:p>
          <a:p>
            <a:pPr>
              <a:lnSpc>
                <a:spcPct val="90000"/>
              </a:lnSpc>
            </a:pPr>
            <a:r>
              <a:rPr lang="en-US"/>
              <a:t>Use input masks and validation rules to reduce input errors</a:t>
            </a:r>
          </a:p>
          <a:p>
            <a:pPr>
              <a:lnSpc>
                <a:spcPct val="90000"/>
              </a:lnSpc>
            </a:pPr>
            <a:r>
              <a:rPr lang="en-US"/>
              <a:t>Describe output and input controls and security</a:t>
            </a:r>
          </a:p>
        </p:txBody>
      </p:sp>
      <p:sp>
        <p:nvSpPr>
          <p:cNvPr id="8196" name="Rectangle 7"/>
          <p:cNvSpPr>
            <a:spLocks noChangeArrowheads="1"/>
          </p:cNvSpPr>
          <p:nvPr/>
        </p:nvSpPr>
        <p:spPr bwMode="auto">
          <a:xfrm>
            <a:off x="947738" y="0"/>
            <a:ext cx="75438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marL="114300" algn="l"/>
            <a:endParaRPr lang="en-US" sz="3600" b="1">
              <a:solidFill>
                <a:srgbClr val="3333CC"/>
              </a:solidFill>
            </a:endParaRP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3</a:t>
            </a:fld>
            <a:endParaRPr lang="en-US"/>
          </a:p>
        </p:txBody>
      </p:sp>
    </p:spTree>
    <p:extLst>
      <p:ext uri="{BB962C8B-B14F-4D97-AF65-F5344CB8AC3E}">
        <p14:creationId xmlns:p14="http://schemas.microsoft.com/office/powerpoint/2010/main" val="275481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Output Design</a:t>
            </a:r>
          </a:p>
        </p:txBody>
      </p:sp>
      <p:sp>
        <p:nvSpPr>
          <p:cNvPr id="44035" name="Rectangle 3"/>
          <p:cNvSpPr>
            <a:spLocks noGrp="1" noChangeArrowheads="1"/>
          </p:cNvSpPr>
          <p:nvPr>
            <p:ph sz="half" idx="1"/>
          </p:nvPr>
        </p:nvSpPr>
        <p:spPr/>
        <p:txBody>
          <a:bodyPr/>
          <a:lstStyle/>
          <a:p>
            <a:r>
              <a:rPr lang="en-US" dirty="0"/>
              <a:t>Output Technology</a:t>
            </a:r>
          </a:p>
          <a:p>
            <a:pPr lvl="1"/>
            <a:r>
              <a:rPr lang="en-US" dirty="0"/>
              <a:t>Digital audio, images, and video</a:t>
            </a:r>
          </a:p>
          <a:p>
            <a:pPr lvl="1"/>
            <a:r>
              <a:rPr lang="en-US" dirty="0"/>
              <a:t>Podcasts</a:t>
            </a:r>
          </a:p>
          <a:p>
            <a:pPr lvl="1"/>
            <a:r>
              <a:rPr lang="en-US" dirty="0"/>
              <a:t>Automated facsimile systems</a:t>
            </a:r>
          </a:p>
          <a:p>
            <a:pPr lvl="2"/>
            <a:r>
              <a:rPr lang="en-US" dirty="0"/>
              <a:t>Faxback systems</a:t>
            </a:r>
          </a:p>
          <a:p>
            <a:pPr lvl="1"/>
            <a:r>
              <a:rPr lang="en-US" dirty="0"/>
              <a:t>Computer output microfilm (COM)</a:t>
            </a:r>
          </a:p>
          <a:p>
            <a:pPr lvl="1"/>
            <a:r>
              <a:rPr lang="en-US" dirty="0"/>
              <a:t>Computer output to digital media</a:t>
            </a:r>
          </a:p>
        </p:txBody>
      </p:sp>
      <p:sp>
        <p:nvSpPr>
          <p:cNvPr id="2" name="Slide Number Placeholder 1"/>
          <p:cNvSpPr>
            <a:spLocks noGrp="1"/>
          </p:cNvSpPr>
          <p:nvPr>
            <p:ph type="sldNum" sz="quarter" idx="12"/>
          </p:nvPr>
        </p:nvSpPr>
        <p:spPr/>
        <p:txBody>
          <a:bodyPr/>
          <a:lstStyle/>
          <a:p>
            <a:pPr>
              <a:defRPr/>
            </a:pPr>
            <a:fld id="{4DC76BAE-2A30-4B25-8FAE-9148E22E389B}" type="slidenum">
              <a:rPr lang="en-US" smtClean="0"/>
              <a:pPr>
                <a:defRPr/>
              </a:pPr>
              <a:t>30</a:t>
            </a:fld>
            <a:endParaRPr lang="en-US"/>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2732" y="1676400"/>
            <a:ext cx="5081268"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803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Output Design</a:t>
            </a:r>
          </a:p>
        </p:txBody>
      </p:sp>
      <p:sp>
        <p:nvSpPr>
          <p:cNvPr id="45059" name="Rectangle 3"/>
          <p:cNvSpPr>
            <a:spLocks noGrp="1" noChangeArrowheads="1"/>
          </p:cNvSpPr>
          <p:nvPr>
            <p:ph idx="1"/>
          </p:nvPr>
        </p:nvSpPr>
        <p:spPr/>
        <p:txBody>
          <a:bodyPr/>
          <a:lstStyle/>
          <a:p>
            <a:pPr>
              <a:lnSpc>
                <a:spcPct val="90000"/>
              </a:lnSpc>
            </a:pPr>
            <a:r>
              <a:rPr lang="en-US"/>
              <a:t>Output Technology</a:t>
            </a:r>
          </a:p>
          <a:p>
            <a:pPr lvl="1">
              <a:lnSpc>
                <a:spcPct val="90000"/>
              </a:lnSpc>
            </a:pPr>
            <a:r>
              <a:rPr lang="en-US"/>
              <a:t>Specialized Forms of Output</a:t>
            </a:r>
          </a:p>
          <a:p>
            <a:pPr lvl="2">
              <a:lnSpc>
                <a:spcPct val="90000"/>
              </a:lnSpc>
            </a:pPr>
            <a:r>
              <a:rPr lang="en-US"/>
              <a:t>An incredibly diverse marketplace requires many forms of specialized output and devices</a:t>
            </a:r>
          </a:p>
          <a:p>
            <a:pPr lvl="2">
              <a:lnSpc>
                <a:spcPct val="90000"/>
              </a:lnSpc>
            </a:pPr>
            <a:r>
              <a:rPr lang="en-US"/>
              <a:t>Portable, Web-connected devices</a:t>
            </a:r>
          </a:p>
          <a:p>
            <a:pPr lvl="2">
              <a:lnSpc>
                <a:spcPct val="90000"/>
              </a:lnSpc>
            </a:pPr>
            <a:r>
              <a:rPr lang="en-US"/>
              <a:t>Retail point-of-sale terminals</a:t>
            </a:r>
          </a:p>
          <a:p>
            <a:pPr lvl="2">
              <a:lnSpc>
                <a:spcPct val="90000"/>
              </a:lnSpc>
            </a:pPr>
            <a:r>
              <a:rPr lang="en-US"/>
              <a:t>Automatic teller machines (ATMs)</a:t>
            </a:r>
          </a:p>
          <a:p>
            <a:pPr lvl="2">
              <a:lnSpc>
                <a:spcPct val="90000"/>
              </a:lnSpc>
            </a:pPr>
            <a:r>
              <a:rPr lang="en-US"/>
              <a:t>Special-purpose printers</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31</a:t>
            </a:fld>
            <a:endParaRPr lang="en-US"/>
          </a:p>
        </p:txBody>
      </p:sp>
    </p:spTree>
    <p:extLst>
      <p:ext uri="{BB962C8B-B14F-4D97-AF65-F5344CB8AC3E}">
        <p14:creationId xmlns:p14="http://schemas.microsoft.com/office/powerpoint/2010/main" val="1061403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Input Design</a:t>
            </a:r>
          </a:p>
        </p:txBody>
      </p:sp>
      <p:sp>
        <p:nvSpPr>
          <p:cNvPr id="46083" name="Rectangle 3"/>
          <p:cNvSpPr>
            <a:spLocks noGrp="1" noChangeArrowheads="1"/>
          </p:cNvSpPr>
          <p:nvPr>
            <p:ph idx="1"/>
          </p:nvPr>
        </p:nvSpPr>
        <p:spPr/>
        <p:txBody>
          <a:bodyPr/>
          <a:lstStyle/>
          <a:p>
            <a:r>
              <a:rPr lang="en-US" dirty="0"/>
              <a:t>The quality of the output is only as good as the quality of the input</a:t>
            </a:r>
          </a:p>
          <a:p>
            <a:pPr lvl="1"/>
            <a:r>
              <a:rPr lang="en-US" dirty="0"/>
              <a:t>Garbage in, garbage out (GIGO)</a:t>
            </a:r>
          </a:p>
          <a:p>
            <a:pPr lvl="1"/>
            <a:r>
              <a:rPr lang="en-US" dirty="0"/>
              <a:t>Objective of input design is to ensure the quality, accuracy, and timeliness of input data</a:t>
            </a:r>
          </a:p>
          <a:p>
            <a:pPr lvl="1"/>
            <a:r>
              <a:rPr lang="en-US" dirty="0"/>
              <a:t>Good input design requires attention to human factors as well as technology issues</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32</a:t>
            </a:fld>
            <a:endParaRPr lang="en-US"/>
          </a:p>
        </p:txBody>
      </p:sp>
    </p:spTree>
    <p:extLst>
      <p:ext uri="{BB962C8B-B14F-4D97-AF65-F5344CB8AC3E}">
        <p14:creationId xmlns:p14="http://schemas.microsoft.com/office/powerpoint/2010/main" val="2320558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Input Design</a:t>
            </a:r>
          </a:p>
        </p:txBody>
      </p:sp>
      <p:sp>
        <p:nvSpPr>
          <p:cNvPr id="47107" name="Rectangle 3"/>
          <p:cNvSpPr>
            <a:spLocks noGrp="1" noChangeArrowheads="1"/>
          </p:cNvSpPr>
          <p:nvPr>
            <p:ph sz="half" idx="1"/>
          </p:nvPr>
        </p:nvSpPr>
        <p:spPr/>
        <p:txBody>
          <a:bodyPr/>
          <a:lstStyle/>
          <a:p>
            <a:r>
              <a:rPr lang="en-US" dirty="0"/>
              <a:t>Source Documents and Forms</a:t>
            </a:r>
          </a:p>
          <a:p>
            <a:pPr lvl="1" eaLnBrk="1" hangingPunct="1"/>
            <a:r>
              <a:rPr lang="en-US" dirty="0"/>
              <a:t>Form layout</a:t>
            </a:r>
          </a:p>
          <a:p>
            <a:pPr lvl="1" eaLnBrk="1" hangingPunct="1"/>
            <a:r>
              <a:rPr lang="en-US" dirty="0"/>
              <a:t>Heading zone</a:t>
            </a:r>
          </a:p>
          <a:p>
            <a:pPr lvl="1" eaLnBrk="1" hangingPunct="1"/>
            <a:r>
              <a:rPr lang="en-US" dirty="0"/>
              <a:t>Control zone</a:t>
            </a:r>
          </a:p>
          <a:p>
            <a:pPr lvl="1" eaLnBrk="1" hangingPunct="1"/>
            <a:r>
              <a:rPr lang="en-US" dirty="0"/>
              <a:t>Instruction zone</a:t>
            </a:r>
          </a:p>
          <a:p>
            <a:pPr lvl="1" eaLnBrk="1" hangingPunct="1"/>
            <a:r>
              <a:rPr lang="en-US" dirty="0"/>
              <a:t>Body zone</a:t>
            </a:r>
          </a:p>
          <a:p>
            <a:pPr lvl="1" eaLnBrk="1" hangingPunct="1"/>
            <a:r>
              <a:rPr lang="en-US" dirty="0"/>
              <a:t>Totals zone</a:t>
            </a:r>
          </a:p>
          <a:p>
            <a:pPr lvl="1" eaLnBrk="1" hangingPunct="1"/>
            <a:r>
              <a:rPr lang="en-US" dirty="0"/>
              <a:t>Authorization zone</a:t>
            </a:r>
          </a:p>
        </p:txBody>
      </p:sp>
      <p:pic>
        <p:nvPicPr>
          <p:cNvPr id="3" name="Content Placeholder 2"/>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878920" y="1600200"/>
            <a:ext cx="3577160" cy="4525963"/>
          </a:xfrm>
        </p:spPr>
      </p:pic>
      <p:sp>
        <p:nvSpPr>
          <p:cNvPr id="2" name="Slide Number Placeholder 1"/>
          <p:cNvSpPr>
            <a:spLocks noGrp="1"/>
          </p:cNvSpPr>
          <p:nvPr>
            <p:ph type="sldNum" sz="quarter" idx="12"/>
          </p:nvPr>
        </p:nvSpPr>
        <p:spPr/>
        <p:txBody>
          <a:bodyPr/>
          <a:lstStyle/>
          <a:p>
            <a:pPr>
              <a:defRPr/>
            </a:pPr>
            <a:fld id="{4DC76BAE-2A30-4B25-8FAE-9148E22E389B}" type="slidenum">
              <a:rPr lang="en-US" smtClean="0"/>
              <a:pPr>
                <a:defRPr/>
              </a:pPr>
              <a:t>33</a:t>
            </a:fld>
            <a:endParaRPr lang="en-US"/>
          </a:p>
        </p:txBody>
      </p:sp>
    </p:spTree>
    <p:extLst>
      <p:ext uri="{BB962C8B-B14F-4D97-AF65-F5344CB8AC3E}">
        <p14:creationId xmlns:p14="http://schemas.microsoft.com/office/powerpoint/2010/main" val="3102372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Input Design</a:t>
            </a:r>
          </a:p>
        </p:txBody>
      </p:sp>
      <p:sp>
        <p:nvSpPr>
          <p:cNvPr id="50179" name="Rectangle 3"/>
          <p:cNvSpPr>
            <a:spLocks noGrp="1" noChangeArrowheads="1"/>
          </p:cNvSpPr>
          <p:nvPr>
            <p:ph idx="1"/>
          </p:nvPr>
        </p:nvSpPr>
        <p:spPr/>
        <p:txBody>
          <a:bodyPr/>
          <a:lstStyle/>
          <a:p>
            <a:r>
              <a:rPr lang="en-US" dirty="0"/>
              <a:t>Source Documents and Forms</a:t>
            </a:r>
          </a:p>
          <a:p>
            <a:pPr lvl="1"/>
            <a:r>
              <a:rPr lang="en-US" dirty="0"/>
              <a:t>Dr. </a:t>
            </a:r>
            <a:r>
              <a:rPr lang="en-US" dirty="0" err="1"/>
              <a:t>Jakob</a:t>
            </a:r>
            <a:r>
              <a:rPr lang="en-US" dirty="0"/>
              <a:t> Nielson believes that users </a:t>
            </a:r>
            <a:r>
              <a:rPr lang="en-US" i="1" dirty="0"/>
              <a:t>scan</a:t>
            </a:r>
            <a:r>
              <a:rPr lang="en-US" dirty="0"/>
              <a:t> a page, picking out individual words and sentences</a:t>
            </a:r>
          </a:p>
          <a:p>
            <a:pPr lvl="1"/>
            <a:r>
              <a:rPr lang="en-US" dirty="0"/>
              <a:t>As a result, Web designers must use </a:t>
            </a:r>
            <a:r>
              <a:rPr lang="en-US" dirty="0" err="1"/>
              <a:t>scannable</a:t>
            </a:r>
            <a:r>
              <a:rPr lang="en-US" dirty="0"/>
              <a:t> text to capture and hold a user’s attention</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34</a:t>
            </a:fld>
            <a:endParaRPr lang="en-US"/>
          </a:p>
        </p:txBody>
      </p:sp>
    </p:spTree>
    <p:extLst>
      <p:ext uri="{BB962C8B-B14F-4D97-AF65-F5344CB8AC3E}">
        <p14:creationId xmlns:p14="http://schemas.microsoft.com/office/powerpoint/2010/main" val="3081772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Input Design</a:t>
            </a:r>
          </a:p>
        </p:txBody>
      </p:sp>
      <p:sp>
        <p:nvSpPr>
          <p:cNvPr id="51203" name="Rectangle 3"/>
          <p:cNvSpPr>
            <a:spLocks noGrp="1" noChangeArrowheads="1"/>
          </p:cNvSpPr>
          <p:nvPr>
            <p:ph idx="1"/>
          </p:nvPr>
        </p:nvSpPr>
        <p:spPr/>
        <p:txBody>
          <a:bodyPr/>
          <a:lstStyle/>
          <a:p>
            <a:pPr marL="533400" indent="-533400"/>
            <a:r>
              <a:rPr lang="en-US" dirty="0"/>
              <a:t>Data Entry Screens</a:t>
            </a:r>
          </a:p>
          <a:p>
            <a:pPr marL="1109663" lvl="1" indent="-533400"/>
            <a:r>
              <a:rPr lang="en-US" dirty="0"/>
              <a:t>Guidelines</a:t>
            </a:r>
          </a:p>
          <a:p>
            <a:pPr marL="1539875" lvl="2" indent="-457200">
              <a:buFontTx/>
              <a:buAutoNum type="arabicPeriod"/>
            </a:pPr>
            <a:r>
              <a:rPr lang="en-US" sz="2000" dirty="0"/>
              <a:t>Restrict user access to screen locations where data is entered</a:t>
            </a:r>
          </a:p>
          <a:p>
            <a:pPr marL="1539875" lvl="2" indent="-457200">
              <a:buFontTx/>
              <a:buAutoNum type="arabicPeriod"/>
            </a:pPr>
            <a:r>
              <a:rPr lang="en-US" sz="2000" dirty="0"/>
              <a:t>Provide a descriptive caption for every field, and show the user where to enter the data and the required or maximum field size</a:t>
            </a:r>
          </a:p>
          <a:p>
            <a:pPr marL="1539875" lvl="2" indent="-457200">
              <a:buFontTx/>
              <a:buAutoNum type="arabicPeriod" startAt="3"/>
            </a:pPr>
            <a:r>
              <a:rPr lang="en-US" sz="2000" dirty="0"/>
              <a:t>Display a sample format if a user must enter values in a field in a specific format - separator</a:t>
            </a:r>
          </a:p>
          <a:p>
            <a:pPr marL="1539875" lvl="2" indent="-457200">
              <a:buFontTx/>
              <a:buAutoNum type="arabicPeriod" startAt="3"/>
            </a:pPr>
            <a:r>
              <a:rPr lang="en-US" sz="2000" dirty="0"/>
              <a:t>Require an ending keystroke for every field</a:t>
            </a:r>
          </a:p>
          <a:p>
            <a:pPr marL="1082675" lvl="2" indent="0">
              <a:buNone/>
            </a:pPr>
            <a:endParaRPr lang="en-US" dirty="0"/>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35</a:t>
            </a:fld>
            <a:endParaRPr lang="en-US"/>
          </a:p>
        </p:txBody>
      </p:sp>
    </p:spTree>
    <p:extLst>
      <p:ext uri="{BB962C8B-B14F-4D97-AF65-F5344CB8AC3E}">
        <p14:creationId xmlns:p14="http://schemas.microsoft.com/office/powerpoint/2010/main" val="2269792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Input Design</a:t>
            </a:r>
          </a:p>
        </p:txBody>
      </p:sp>
      <p:sp>
        <p:nvSpPr>
          <p:cNvPr id="52227" name="Rectangle 3"/>
          <p:cNvSpPr>
            <a:spLocks noGrp="1" noChangeArrowheads="1"/>
          </p:cNvSpPr>
          <p:nvPr>
            <p:ph idx="1"/>
          </p:nvPr>
        </p:nvSpPr>
        <p:spPr/>
        <p:txBody>
          <a:bodyPr/>
          <a:lstStyle/>
          <a:p>
            <a:pPr marL="533400" indent="-533400"/>
            <a:r>
              <a:rPr lang="en-US" dirty="0"/>
              <a:t>Data Entry Screens</a:t>
            </a:r>
          </a:p>
          <a:p>
            <a:pPr marL="1109663" lvl="1" indent="-533400"/>
            <a:r>
              <a:rPr lang="en-US" dirty="0"/>
              <a:t>Guidelines</a:t>
            </a:r>
          </a:p>
          <a:p>
            <a:pPr marL="1539875" lvl="2" indent="-457200">
              <a:buFont typeface="+mj-lt"/>
              <a:buAutoNum type="arabicPeriod" startAt="5"/>
            </a:pPr>
            <a:r>
              <a:rPr lang="en-US" sz="2000" dirty="0"/>
              <a:t>Do not require users to type leading zeroes for numeric fields</a:t>
            </a:r>
          </a:p>
          <a:p>
            <a:pPr marL="1539875" lvl="2" indent="-457200">
              <a:buFontTx/>
              <a:buAutoNum type="arabicPeriod" startAt="5"/>
            </a:pPr>
            <a:r>
              <a:rPr lang="en-US" sz="2000" dirty="0"/>
              <a:t>Do not require users to type trailing zeroes for numbers that include decimals</a:t>
            </a:r>
          </a:p>
          <a:p>
            <a:pPr marL="1539875" lvl="2" indent="-457200">
              <a:lnSpc>
                <a:spcPct val="90000"/>
              </a:lnSpc>
              <a:buFontTx/>
              <a:buAutoNum type="arabicPeriod" startAt="7"/>
            </a:pPr>
            <a:r>
              <a:rPr lang="en-US" sz="2000" dirty="0"/>
              <a:t>Display default values so operators can press the ENTER key to accept the suggested value</a:t>
            </a:r>
          </a:p>
          <a:p>
            <a:pPr marL="1539875" lvl="2" indent="-457200">
              <a:lnSpc>
                <a:spcPct val="90000"/>
              </a:lnSpc>
              <a:buFontTx/>
              <a:buAutoNum type="arabicPeriod" startAt="7"/>
            </a:pPr>
            <a:r>
              <a:rPr lang="en-US" sz="2000" dirty="0"/>
              <a:t>Use a default value when a field value will be constant for successive records or throughout the data entry session</a:t>
            </a:r>
          </a:p>
          <a:p>
            <a:pPr marL="1539875" lvl="2" indent="-457200">
              <a:lnSpc>
                <a:spcPct val="90000"/>
              </a:lnSpc>
              <a:buFontTx/>
              <a:buAutoNum type="arabicPeriod" startAt="7"/>
            </a:pPr>
            <a:r>
              <a:rPr lang="en-US" sz="2000" dirty="0"/>
              <a:t>Display a list of acceptable values for fields, and provide meaningful error messages</a:t>
            </a:r>
          </a:p>
          <a:p>
            <a:pPr marL="1082675" lvl="2" indent="0">
              <a:buNone/>
            </a:pPr>
            <a:endParaRPr lang="en-US" dirty="0"/>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36</a:t>
            </a:fld>
            <a:endParaRPr lang="en-US"/>
          </a:p>
        </p:txBody>
      </p:sp>
    </p:spTree>
    <p:extLst>
      <p:ext uri="{BB962C8B-B14F-4D97-AF65-F5344CB8AC3E}">
        <p14:creationId xmlns:p14="http://schemas.microsoft.com/office/powerpoint/2010/main" val="3474185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Input Design</a:t>
            </a:r>
          </a:p>
        </p:txBody>
      </p:sp>
      <p:sp>
        <p:nvSpPr>
          <p:cNvPr id="54275" name="Rectangle 3"/>
          <p:cNvSpPr>
            <a:spLocks noGrp="1" noChangeArrowheads="1"/>
          </p:cNvSpPr>
          <p:nvPr>
            <p:ph idx="1"/>
          </p:nvPr>
        </p:nvSpPr>
        <p:spPr/>
        <p:txBody>
          <a:bodyPr/>
          <a:lstStyle/>
          <a:p>
            <a:pPr marL="533400" indent="-533400">
              <a:lnSpc>
                <a:spcPct val="90000"/>
              </a:lnSpc>
            </a:pPr>
            <a:r>
              <a:rPr lang="en-US" dirty="0"/>
              <a:t>Data Entry Screens</a:t>
            </a:r>
          </a:p>
          <a:p>
            <a:pPr marL="1109663" lvl="1" indent="-533400">
              <a:lnSpc>
                <a:spcPct val="90000"/>
              </a:lnSpc>
            </a:pPr>
            <a:r>
              <a:rPr lang="en-US" dirty="0"/>
              <a:t>Guidelines</a:t>
            </a:r>
          </a:p>
          <a:p>
            <a:pPr marL="1539875" lvl="2" indent="-457200">
              <a:lnSpc>
                <a:spcPct val="90000"/>
              </a:lnSpc>
              <a:buFontTx/>
              <a:buAutoNum type="arabicPeriod" startAt="10"/>
            </a:pPr>
            <a:r>
              <a:rPr lang="en-US" sz="2000" dirty="0"/>
              <a:t>Provide a way to leave the data entry screen at any time without entering the current record</a:t>
            </a:r>
          </a:p>
          <a:p>
            <a:pPr marL="1539875" lvl="2" indent="-457200">
              <a:lnSpc>
                <a:spcPct val="90000"/>
              </a:lnSpc>
              <a:buFontTx/>
              <a:buAutoNum type="arabicPeriod" startAt="10"/>
            </a:pPr>
            <a:r>
              <a:rPr lang="en-US" sz="2000" dirty="0"/>
              <a:t>Provide users with an opportunity to confirm the accuracy of input data before entering it</a:t>
            </a:r>
          </a:p>
          <a:p>
            <a:pPr marL="1539875" lvl="2" indent="-457200">
              <a:lnSpc>
                <a:spcPct val="90000"/>
              </a:lnSpc>
              <a:buFontTx/>
              <a:buAutoNum type="arabicPeriod" startAt="10"/>
            </a:pPr>
            <a:r>
              <a:rPr lang="en-US" sz="2000" dirty="0"/>
              <a:t>Provide a means for users to move among fields on the form</a:t>
            </a:r>
          </a:p>
          <a:p>
            <a:pPr marL="1539875" lvl="2" indent="-457200">
              <a:buFontTx/>
              <a:buAutoNum type="arabicPeriod" startAt="13"/>
            </a:pPr>
            <a:r>
              <a:rPr lang="en-US" sz="2000" dirty="0"/>
              <a:t>Design the screen form layout to match the layout of the source document</a:t>
            </a:r>
          </a:p>
          <a:p>
            <a:pPr marL="1539875" lvl="2" indent="-457200">
              <a:buFontTx/>
              <a:buAutoNum type="arabicPeriod" startAt="13"/>
            </a:pPr>
            <a:r>
              <a:rPr lang="en-US" sz="2000" dirty="0"/>
              <a:t>Allow users to add, change, delete, and view records</a:t>
            </a:r>
          </a:p>
          <a:p>
            <a:pPr marL="1539875" lvl="2" indent="-457200">
              <a:buFontTx/>
              <a:buAutoNum type="arabicPeriod" startAt="13"/>
            </a:pPr>
            <a:r>
              <a:rPr lang="en-US" sz="2000" dirty="0"/>
              <a:t>Provide a method to allow users to search for specific information</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37</a:t>
            </a:fld>
            <a:endParaRPr lang="en-US"/>
          </a:p>
        </p:txBody>
      </p:sp>
    </p:spTree>
    <p:extLst>
      <p:ext uri="{BB962C8B-B14F-4D97-AF65-F5344CB8AC3E}">
        <p14:creationId xmlns:p14="http://schemas.microsoft.com/office/powerpoint/2010/main" val="4104784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Input Design</a:t>
            </a:r>
          </a:p>
        </p:txBody>
      </p:sp>
      <p:sp>
        <p:nvSpPr>
          <p:cNvPr id="54275" name="Rectangle 3"/>
          <p:cNvSpPr>
            <a:spLocks noGrp="1" noChangeArrowheads="1"/>
          </p:cNvSpPr>
          <p:nvPr>
            <p:ph idx="1"/>
          </p:nvPr>
        </p:nvSpPr>
        <p:spPr/>
        <p:txBody>
          <a:bodyPr/>
          <a:lstStyle/>
          <a:p>
            <a:pPr marL="533400" indent="-533400">
              <a:defRPr/>
            </a:pPr>
            <a:r>
              <a:rPr lang="en-US" dirty="0"/>
              <a:t>Input Masks</a:t>
            </a:r>
          </a:p>
          <a:p>
            <a:pPr lvl="1">
              <a:defRPr/>
            </a:pPr>
            <a:r>
              <a:rPr lang="en-US" dirty="0"/>
              <a:t>Use input masks, which are templates or patterns that restrict data entry and prevent errors</a:t>
            </a:r>
          </a:p>
          <a:p>
            <a:pPr lvl="1">
              <a:defRPr/>
            </a:pPr>
            <a:r>
              <a:rPr lang="en-US" dirty="0"/>
              <a:t>A mask can manipulate the input data and apply a specific format</a:t>
            </a:r>
          </a:p>
          <a:p>
            <a:pPr>
              <a:defRPr/>
            </a:pPr>
            <a:endParaRPr lang="en-US" dirty="0"/>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38</a:t>
            </a:fld>
            <a:endParaRPr lang="en-US"/>
          </a:p>
        </p:txBody>
      </p:sp>
    </p:spTree>
    <p:extLst>
      <p:ext uri="{BB962C8B-B14F-4D97-AF65-F5344CB8AC3E}">
        <p14:creationId xmlns:p14="http://schemas.microsoft.com/office/powerpoint/2010/main" val="1709248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Input Design</a:t>
            </a:r>
          </a:p>
        </p:txBody>
      </p:sp>
      <p:sp>
        <p:nvSpPr>
          <p:cNvPr id="57347" name="Rectangle 3"/>
          <p:cNvSpPr>
            <a:spLocks noGrp="1" noChangeArrowheads="1"/>
          </p:cNvSpPr>
          <p:nvPr>
            <p:ph idx="1"/>
          </p:nvPr>
        </p:nvSpPr>
        <p:spPr/>
        <p:txBody>
          <a:bodyPr/>
          <a:lstStyle/>
          <a:p>
            <a:pPr marL="533400" indent="-533400"/>
            <a:r>
              <a:rPr lang="en-US" dirty="0"/>
              <a:t>Validation Rules</a:t>
            </a:r>
          </a:p>
          <a:p>
            <a:pPr marL="1109663" lvl="1" indent="-533400"/>
            <a:r>
              <a:rPr lang="en-US" dirty="0"/>
              <a:t>At least eight types of data validation rules</a:t>
            </a:r>
          </a:p>
          <a:p>
            <a:pPr marL="1539875" lvl="2" indent="-457200">
              <a:buFontTx/>
              <a:buAutoNum type="arabicPeriod"/>
            </a:pPr>
            <a:r>
              <a:rPr lang="en-US" dirty="0"/>
              <a:t>Sequence check</a:t>
            </a:r>
          </a:p>
          <a:p>
            <a:pPr marL="1539875" lvl="2" indent="-457200">
              <a:buFontTx/>
              <a:buAutoNum type="arabicPeriod"/>
            </a:pPr>
            <a:r>
              <a:rPr lang="en-US" dirty="0"/>
              <a:t>Existence check</a:t>
            </a:r>
          </a:p>
          <a:p>
            <a:pPr marL="1539875" lvl="2" indent="-457200">
              <a:buFontTx/>
              <a:buAutoNum type="arabicPeriod"/>
            </a:pPr>
            <a:r>
              <a:rPr lang="en-US" dirty="0"/>
              <a:t>Data type check</a:t>
            </a:r>
          </a:p>
          <a:p>
            <a:pPr marL="1539875" lvl="2" indent="-457200">
              <a:buFontTx/>
              <a:buAutoNum type="arabicPeriod"/>
            </a:pPr>
            <a:r>
              <a:rPr lang="en-US" dirty="0"/>
              <a:t>Range check – limit check</a:t>
            </a:r>
          </a:p>
          <a:p>
            <a:pPr marL="1539875" lvl="2" indent="-457200">
              <a:buFont typeface="Helvetica" pitchFamily="34" charset="0"/>
              <a:buAutoNum type="arabicPeriod" startAt="5"/>
            </a:pPr>
            <a:r>
              <a:rPr lang="en-US" dirty="0"/>
              <a:t>Reasonableness check</a:t>
            </a:r>
          </a:p>
          <a:p>
            <a:pPr marL="1539875" lvl="2" indent="-457200">
              <a:buFontTx/>
              <a:buAutoNum type="arabicPeriod" startAt="5"/>
            </a:pPr>
            <a:r>
              <a:rPr lang="en-US" dirty="0"/>
              <a:t>Validity check – referential integrity</a:t>
            </a:r>
          </a:p>
          <a:p>
            <a:pPr marL="1539875" lvl="2" indent="-457200">
              <a:buFontTx/>
              <a:buAutoNum type="arabicPeriod" startAt="5"/>
            </a:pPr>
            <a:r>
              <a:rPr lang="en-US" dirty="0"/>
              <a:t>Combination check</a:t>
            </a:r>
          </a:p>
          <a:p>
            <a:pPr marL="1539875" lvl="2" indent="-457200">
              <a:buFontTx/>
              <a:buAutoNum type="arabicPeriod" startAt="5"/>
            </a:pPr>
            <a:r>
              <a:rPr lang="en-US" dirty="0"/>
              <a:t>Batch controls – hash totals</a:t>
            </a:r>
          </a:p>
          <a:p>
            <a:pPr marL="1539875" lvl="2" indent="-457200">
              <a:buFontTx/>
              <a:buAutoNum type="arabicPeriod"/>
            </a:pPr>
            <a:endParaRPr lang="en-US" dirty="0"/>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39</a:t>
            </a:fld>
            <a:endParaRPr lang="en-US"/>
          </a:p>
        </p:txBody>
      </p:sp>
    </p:spTree>
    <p:extLst>
      <p:ext uri="{BB962C8B-B14F-4D97-AF65-F5344CB8AC3E}">
        <p14:creationId xmlns:p14="http://schemas.microsoft.com/office/powerpoint/2010/main" val="3099054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DB89E2-6C44-DB5D-6D6F-2C9252E86124}"/>
              </a:ext>
            </a:extLst>
          </p:cNvPr>
          <p:cNvSpPr>
            <a:spLocks noGrp="1"/>
          </p:cNvSpPr>
          <p:nvPr>
            <p:ph idx="1"/>
          </p:nvPr>
        </p:nvSpPr>
        <p:spPr>
          <a:xfrm>
            <a:off x="457200" y="228600"/>
            <a:ext cx="8229600" cy="5897563"/>
          </a:xfrm>
        </p:spPr>
        <p:txBody>
          <a:bodyPr/>
          <a:lstStyle/>
          <a:p>
            <a:pPr algn="l"/>
            <a:r>
              <a:rPr lang="en-US" dirty="0"/>
              <a:t>Form: </a:t>
            </a:r>
            <a:r>
              <a:rPr lang="en-US" sz="1800" b="0" i="0" u="none" strike="noStrike" baseline="0" dirty="0">
                <a:latin typeface="Futura-Light"/>
              </a:rPr>
              <a:t>A business document that contains some predefined data</a:t>
            </a:r>
          </a:p>
          <a:p>
            <a:pPr marL="0" indent="0" algn="l">
              <a:buNone/>
            </a:pPr>
            <a:r>
              <a:rPr lang="en-US" sz="1800" b="0" i="0" u="none" strike="noStrike" baseline="0" dirty="0">
                <a:latin typeface="Futura-Light"/>
              </a:rPr>
              <a:t>and may include some areas where additional data are to be</a:t>
            </a:r>
          </a:p>
          <a:p>
            <a:pPr marL="0" indent="0" algn="l">
              <a:buNone/>
            </a:pPr>
            <a:r>
              <a:rPr lang="en-US" sz="1800" b="0" i="0" u="none" strike="noStrike" baseline="0" dirty="0">
                <a:latin typeface="Futura-Light"/>
              </a:rPr>
              <a:t>filled in; typically based on one database record.</a:t>
            </a:r>
          </a:p>
          <a:p>
            <a:pPr marL="0" indent="0" algn="l">
              <a:buNone/>
            </a:pPr>
            <a:endParaRPr lang="en-US" sz="1800" dirty="0">
              <a:latin typeface="Futura-Light"/>
            </a:endParaRPr>
          </a:p>
          <a:p>
            <a:pPr marL="0" indent="0" algn="l">
              <a:buNone/>
            </a:pPr>
            <a:endParaRPr lang="en-US" sz="1800" dirty="0">
              <a:latin typeface="Futura-Light"/>
            </a:endParaRPr>
          </a:p>
          <a:p>
            <a:pPr algn="l"/>
            <a:r>
              <a:rPr lang="en-US" sz="2000" b="1" dirty="0">
                <a:latin typeface="Futura-Light"/>
              </a:rPr>
              <a:t>Report : </a:t>
            </a:r>
            <a:r>
              <a:rPr lang="en-US" sz="1800" b="0" i="0" u="none" strike="noStrike" baseline="0" dirty="0">
                <a:latin typeface="Futura-Light"/>
              </a:rPr>
              <a:t>A business document that contains only predefined data; it</a:t>
            </a:r>
          </a:p>
          <a:p>
            <a:pPr marL="0" indent="0" algn="l">
              <a:buNone/>
            </a:pPr>
            <a:r>
              <a:rPr lang="en-US" sz="1800" b="0" i="0" u="none" strike="noStrike" baseline="0" dirty="0">
                <a:latin typeface="Futura-Light"/>
              </a:rPr>
              <a:t>is a passive document used only for reading or viewing; typically</a:t>
            </a:r>
          </a:p>
          <a:p>
            <a:pPr marL="0" indent="0" algn="l">
              <a:buNone/>
            </a:pPr>
            <a:r>
              <a:rPr lang="en-US" sz="1800" b="0" i="0" u="none" strike="noStrike" baseline="0" dirty="0">
                <a:latin typeface="Futura-Light"/>
              </a:rPr>
              <a:t>contains data from many unrelated records or transactions</a:t>
            </a:r>
            <a:endParaRPr lang="en-US" sz="2000" b="1" dirty="0"/>
          </a:p>
        </p:txBody>
      </p:sp>
      <p:sp>
        <p:nvSpPr>
          <p:cNvPr id="4" name="Slide Number Placeholder 3">
            <a:extLst>
              <a:ext uri="{FF2B5EF4-FFF2-40B4-BE49-F238E27FC236}">
                <a16:creationId xmlns:a16="http://schemas.microsoft.com/office/drawing/2014/main" id="{EC432F54-2EB3-F1C4-1A25-B28166D24855}"/>
              </a:ext>
            </a:extLst>
          </p:cNvPr>
          <p:cNvSpPr>
            <a:spLocks noGrp="1"/>
          </p:cNvSpPr>
          <p:nvPr>
            <p:ph type="sldNum" sz="quarter" idx="12"/>
          </p:nvPr>
        </p:nvSpPr>
        <p:spPr/>
        <p:txBody>
          <a:bodyPr/>
          <a:lstStyle/>
          <a:p>
            <a:pPr>
              <a:defRPr/>
            </a:pPr>
            <a:fld id="{4FE6BE1A-E638-4416-BF5F-0C6718C487FF}" type="slidenum">
              <a:rPr lang="en-US" smtClean="0"/>
              <a:pPr>
                <a:defRPr/>
              </a:pPr>
              <a:t>4</a:t>
            </a:fld>
            <a:endParaRPr lang="en-US"/>
          </a:p>
        </p:txBody>
      </p:sp>
    </p:spTree>
    <p:extLst>
      <p:ext uri="{BB962C8B-B14F-4D97-AF65-F5344CB8AC3E}">
        <p14:creationId xmlns:p14="http://schemas.microsoft.com/office/powerpoint/2010/main" val="15778961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Input Design</a:t>
            </a:r>
          </a:p>
        </p:txBody>
      </p:sp>
      <p:sp>
        <p:nvSpPr>
          <p:cNvPr id="59395" name="Rectangle 3"/>
          <p:cNvSpPr>
            <a:spLocks noGrp="1" noChangeArrowheads="1"/>
          </p:cNvSpPr>
          <p:nvPr>
            <p:ph sz="half" idx="1"/>
          </p:nvPr>
        </p:nvSpPr>
        <p:spPr/>
        <p:txBody>
          <a:bodyPr/>
          <a:lstStyle/>
          <a:p>
            <a:r>
              <a:rPr lang="en-US" dirty="0"/>
              <a:t>Input Technology</a:t>
            </a:r>
          </a:p>
          <a:p>
            <a:pPr lvl="1"/>
            <a:r>
              <a:rPr lang="en-US" dirty="0"/>
              <a:t>Batch input</a:t>
            </a:r>
          </a:p>
          <a:p>
            <a:pPr lvl="2"/>
            <a:r>
              <a:rPr lang="en-US" dirty="0"/>
              <a:t>Batch </a:t>
            </a:r>
          </a:p>
          <a:p>
            <a:pPr lvl="1"/>
            <a:r>
              <a:rPr lang="en-US" dirty="0"/>
              <a:t>Online input</a:t>
            </a:r>
          </a:p>
          <a:p>
            <a:pPr lvl="2"/>
            <a:r>
              <a:rPr lang="en-US" dirty="0"/>
              <a:t>Online data entry</a:t>
            </a:r>
          </a:p>
          <a:p>
            <a:pPr lvl="2"/>
            <a:r>
              <a:rPr lang="en-US" dirty="0"/>
              <a:t>Source data automation</a:t>
            </a:r>
          </a:p>
          <a:p>
            <a:pPr lvl="2"/>
            <a:r>
              <a:rPr lang="en-US" dirty="0"/>
              <a:t>RFID tags or Magnetic data strips</a:t>
            </a:r>
          </a:p>
        </p:txBody>
      </p:sp>
      <p:pic>
        <p:nvPicPr>
          <p:cNvPr id="3" name="Content Placeholder 2"/>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419600" y="2590800"/>
            <a:ext cx="4495800" cy="2308349"/>
          </a:xfrm>
        </p:spPr>
      </p:pic>
      <p:sp>
        <p:nvSpPr>
          <p:cNvPr id="2" name="Slide Number Placeholder 1"/>
          <p:cNvSpPr>
            <a:spLocks noGrp="1"/>
          </p:cNvSpPr>
          <p:nvPr>
            <p:ph type="sldNum" sz="quarter" idx="12"/>
          </p:nvPr>
        </p:nvSpPr>
        <p:spPr/>
        <p:txBody>
          <a:bodyPr/>
          <a:lstStyle/>
          <a:p>
            <a:pPr>
              <a:defRPr/>
            </a:pPr>
            <a:fld id="{4DC76BAE-2A30-4B25-8FAE-9148E22E389B}" type="slidenum">
              <a:rPr lang="en-US" smtClean="0"/>
              <a:pPr>
                <a:defRPr/>
              </a:pPr>
              <a:t>40</a:t>
            </a:fld>
            <a:endParaRPr lang="en-US"/>
          </a:p>
        </p:txBody>
      </p:sp>
    </p:spTree>
    <p:extLst>
      <p:ext uri="{BB962C8B-B14F-4D97-AF65-F5344CB8AC3E}">
        <p14:creationId xmlns:p14="http://schemas.microsoft.com/office/powerpoint/2010/main" val="23525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Input Design</a:t>
            </a:r>
          </a:p>
        </p:txBody>
      </p:sp>
      <p:sp>
        <p:nvSpPr>
          <p:cNvPr id="60419" name="Rectangle 3"/>
          <p:cNvSpPr>
            <a:spLocks noGrp="1" noChangeArrowheads="1"/>
          </p:cNvSpPr>
          <p:nvPr>
            <p:ph idx="1"/>
          </p:nvPr>
        </p:nvSpPr>
        <p:spPr/>
        <p:txBody>
          <a:bodyPr/>
          <a:lstStyle/>
          <a:p>
            <a:r>
              <a:rPr lang="en-US"/>
              <a:t>Input Technology</a:t>
            </a:r>
          </a:p>
          <a:p>
            <a:pPr lvl="1"/>
            <a:r>
              <a:rPr lang="en-US"/>
              <a:t>Tradeoffs</a:t>
            </a:r>
          </a:p>
          <a:p>
            <a:pPr lvl="2"/>
            <a:r>
              <a:rPr lang="en-US"/>
              <a:t>Unless source data automation is used, manual data entry is slower and more expensive than batch input because it is performed at the time the transaction occurs and often done when computer demand is at its highest</a:t>
            </a:r>
          </a:p>
          <a:p>
            <a:pPr lvl="2"/>
            <a:r>
              <a:rPr lang="en-US"/>
              <a:t>The decision to use batch or online input depends on business requirements</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41</a:t>
            </a:fld>
            <a:endParaRPr lang="en-US"/>
          </a:p>
        </p:txBody>
      </p:sp>
    </p:spTree>
    <p:extLst>
      <p:ext uri="{BB962C8B-B14F-4D97-AF65-F5344CB8AC3E}">
        <p14:creationId xmlns:p14="http://schemas.microsoft.com/office/powerpoint/2010/main" val="4241668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Input Design</a:t>
            </a:r>
          </a:p>
        </p:txBody>
      </p:sp>
      <p:sp>
        <p:nvSpPr>
          <p:cNvPr id="61443" name="Rectangle 3"/>
          <p:cNvSpPr>
            <a:spLocks noGrp="1" noChangeArrowheads="1"/>
          </p:cNvSpPr>
          <p:nvPr>
            <p:ph idx="1"/>
          </p:nvPr>
        </p:nvSpPr>
        <p:spPr/>
        <p:txBody>
          <a:bodyPr/>
          <a:lstStyle/>
          <a:p>
            <a:pPr marL="533400" indent="-533400"/>
            <a:r>
              <a:rPr lang="en-US"/>
              <a:t>Input Volume Reduction</a:t>
            </a:r>
          </a:p>
          <a:p>
            <a:pPr marL="1109663" lvl="1" indent="-533400"/>
            <a:r>
              <a:rPr lang="en-US"/>
              <a:t>Guidelines will help reduce input volume</a:t>
            </a:r>
          </a:p>
          <a:p>
            <a:pPr marL="1539875" lvl="2" indent="-457200">
              <a:buFontTx/>
              <a:buAutoNum type="arabicPeriod"/>
            </a:pPr>
            <a:r>
              <a:rPr lang="en-US"/>
              <a:t>Input necessary data only</a:t>
            </a:r>
          </a:p>
          <a:p>
            <a:pPr marL="1539875" lvl="2" indent="-457200">
              <a:buFontTx/>
              <a:buAutoNum type="arabicPeriod"/>
            </a:pPr>
            <a:r>
              <a:rPr lang="en-US"/>
              <a:t>Do not input data that the user can retrieve from system files or calculate from other data</a:t>
            </a:r>
          </a:p>
          <a:p>
            <a:pPr marL="1539875" lvl="2" indent="-457200">
              <a:buFontTx/>
              <a:buAutoNum type="arabicPeriod"/>
            </a:pPr>
            <a:r>
              <a:rPr lang="en-US"/>
              <a:t>Do not input constant data</a:t>
            </a:r>
          </a:p>
          <a:p>
            <a:pPr marL="1539875" lvl="2" indent="-457200">
              <a:buFontTx/>
              <a:buAutoNum type="arabicPeriod"/>
            </a:pPr>
            <a:r>
              <a:rPr lang="en-US"/>
              <a:t>Use codes</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42</a:t>
            </a:fld>
            <a:endParaRPr lang="en-US"/>
          </a:p>
        </p:txBody>
      </p:sp>
    </p:spTree>
    <p:extLst>
      <p:ext uri="{BB962C8B-B14F-4D97-AF65-F5344CB8AC3E}">
        <p14:creationId xmlns:p14="http://schemas.microsoft.com/office/powerpoint/2010/main" val="2625235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Security and Control Issues</a:t>
            </a:r>
          </a:p>
        </p:txBody>
      </p:sp>
      <p:sp>
        <p:nvSpPr>
          <p:cNvPr id="62467" name="Rectangle 3"/>
          <p:cNvSpPr>
            <a:spLocks noGrp="1" noChangeArrowheads="1"/>
          </p:cNvSpPr>
          <p:nvPr>
            <p:ph idx="1"/>
          </p:nvPr>
        </p:nvSpPr>
        <p:spPr/>
        <p:txBody>
          <a:bodyPr/>
          <a:lstStyle/>
          <a:p>
            <a:r>
              <a:rPr lang="en-US" dirty="0"/>
              <a:t>Output Control and Security</a:t>
            </a:r>
          </a:p>
          <a:p>
            <a:pPr lvl="1"/>
            <a:r>
              <a:rPr lang="en-US" dirty="0"/>
              <a:t>Output security</a:t>
            </a:r>
          </a:p>
          <a:p>
            <a:pPr lvl="1"/>
            <a:r>
              <a:rPr lang="en-US" dirty="0"/>
              <a:t>The IT department is responsible for output control and security measures</a:t>
            </a:r>
          </a:p>
          <a:p>
            <a:pPr lvl="1"/>
            <a:r>
              <a:rPr lang="en-US" dirty="0"/>
              <a:t>Diskless workstation</a:t>
            </a:r>
          </a:p>
          <a:p>
            <a:pPr lvl="1"/>
            <a:r>
              <a:rPr lang="en-US" dirty="0"/>
              <a:t>Port protector</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43</a:t>
            </a:fld>
            <a:endParaRPr lang="en-US"/>
          </a:p>
        </p:txBody>
      </p:sp>
    </p:spTree>
    <p:extLst>
      <p:ext uri="{BB962C8B-B14F-4D97-AF65-F5344CB8AC3E}">
        <p14:creationId xmlns:p14="http://schemas.microsoft.com/office/powerpoint/2010/main" val="30222788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Security and Control Issues</a:t>
            </a:r>
          </a:p>
        </p:txBody>
      </p:sp>
      <p:sp>
        <p:nvSpPr>
          <p:cNvPr id="63491" name="Rectangle 3"/>
          <p:cNvSpPr>
            <a:spLocks noGrp="1" noChangeArrowheads="1"/>
          </p:cNvSpPr>
          <p:nvPr>
            <p:ph idx="1"/>
          </p:nvPr>
        </p:nvSpPr>
        <p:spPr/>
        <p:txBody>
          <a:bodyPr/>
          <a:lstStyle/>
          <a:p>
            <a:r>
              <a:rPr lang="en-US" dirty="0"/>
              <a:t>Input Security and Control</a:t>
            </a:r>
          </a:p>
          <a:p>
            <a:pPr lvl="1"/>
            <a:r>
              <a:rPr lang="en-US" dirty="0"/>
              <a:t>Input Control</a:t>
            </a:r>
          </a:p>
          <a:p>
            <a:pPr lvl="1"/>
            <a:r>
              <a:rPr lang="en-US" dirty="0"/>
              <a:t>Every piece of information should be traceable back to the input data</a:t>
            </a:r>
          </a:p>
          <a:p>
            <a:pPr lvl="1"/>
            <a:r>
              <a:rPr lang="en-US" dirty="0"/>
              <a:t>Audit trail</a:t>
            </a:r>
          </a:p>
          <a:p>
            <a:pPr lvl="1"/>
            <a:r>
              <a:rPr lang="en-US" dirty="0"/>
              <a:t>Data security</a:t>
            </a:r>
          </a:p>
          <a:p>
            <a:pPr lvl="1"/>
            <a:r>
              <a:rPr lang="en-US" dirty="0"/>
              <a:t>Records retention policy</a:t>
            </a:r>
          </a:p>
          <a:p>
            <a:pPr lvl="1"/>
            <a:r>
              <a:rPr lang="en-US" dirty="0"/>
              <a:t>Encrypted – encryption </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44</a:t>
            </a:fld>
            <a:endParaRPr lang="en-US"/>
          </a:p>
        </p:txBody>
      </p:sp>
    </p:spTree>
    <p:extLst>
      <p:ext uri="{BB962C8B-B14F-4D97-AF65-F5344CB8AC3E}">
        <p14:creationId xmlns:p14="http://schemas.microsoft.com/office/powerpoint/2010/main" val="3245866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title"/>
          </p:nvPr>
        </p:nvSpPr>
        <p:spPr/>
        <p:txBody>
          <a:bodyPr/>
          <a:lstStyle/>
          <a:p>
            <a:r>
              <a:rPr kumimoji="0" lang="en-US"/>
              <a:t>Chapter Summary</a:t>
            </a:r>
          </a:p>
        </p:txBody>
      </p:sp>
      <p:sp>
        <p:nvSpPr>
          <p:cNvPr id="64515" name="Rectangle 7"/>
          <p:cNvSpPr>
            <a:spLocks noGrp="1" noChangeArrowheads="1"/>
          </p:cNvSpPr>
          <p:nvPr>
            <p:ph idx="1"/>
          </p:nvPr>
        </p:nvSpPr>
        <p:spPr/>
        <p:txBody>
          <a:bodyPr/>
          <a:lstStyle/>
          <a:p>
            <a:r>
              <a:rPr lang="en-US" sz="2800" dirty="0"/>
              <a:t>The purpose of systems design is to create a physical model of the system that satisfies the design requirements that were defined during the systems analysis phase </a:t>
            </a:r>
          </a:p>
          <a:p>
            <a:r>
              <a:rPr lang="en-US" sz="2800" dirty="0"/>
              <a:t>The chapter began with a discussion of user interface design and human-computer interaction (HCI) concepts</a:t>
            </a:r>
          </a:p>
          <a:p>
            <a:r>
              <a:rPr lang="en-US" sz="2800" dirty="0"/>
              <a:t>Various types of printed reports, including detail, exception, and summary reports</a:t>
            </a:r>
          </a:p>
          <a:p>
            <a:r>
              <a:rPr lang="en-US" sz="2800" dirty="0"/>
              <a:t>You also learned about other types of output</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45</a:t>
            </a:fld>
            <a:endParaRPr lang="en-US"/>
          </a:p>
        </p:txBody>
      </p:sp>
    </p:spTree>
    <p:extLst>
      <p:ext uri="{BB962C8B-B14F-4D97-AF65-F5344CB8AC3E}">
        <p14:creationId xmlns:p14="http://schemas.microsoft.com/office/powerpoint/2010/main" val="79715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0"/>
          <p:cNvSpPr>
            <a:spLocks noGrp="1" noChangeArrowheads="1"/>
          </p:cNvSpPr>
          <p:nvPr>
            <p:ph type="title"/>
          </p:nvPr>
        </p:nvSpPr>
        <p:spPr/>
        <p:txBody>
          <a:bodyPr/>
          <a:lstStyle/>
          <a:p>
            <a:r>
              <a:rPr kumimoji="0" lang="en-US"/>
              <a:t>Chapter Summary</a:t>
            </a:r>
          </a:p>
        </p:txBody>
      </p:sp>
      <p:sp>
        <p:nvSpPr>
          <p:cNvPr id="65539" name="Rectangle 1031"/>
          <p:cNvSpPr>
            <a:spLocks noGrp="1" noChangeArrowheads="1"/>
          </p:cNvSpPr>
          <p:nvPr>
            <p:ph idx="1"/>
          </p:nvPr>
        </p:nvSpPr>
        <p:spPr/>
        <p:txBody>
          <a:bodyPr/>
          <a:lstStyle/>
          <a:p>
            <a:r>
              <a:rPr lang="en-US" sz="2800" dirty="0"/>
              <a:t>Discussion of input design began with a description of source documents and the </a:t>
            </a:r>
            <a:r>
              <a:rPr lang="it-IT" sz="2800" dirty="0"/>
              <a:t>various zones in a document </a:t>
            </a:r>
          </a:p>
          <a:p>
            <a:r>
              <a:rPr lang="en-US" sz="2800" dirty="0"/>
              <a:t>The discussion of data entry screen design explained the use of input masks and validation rules to reduce data errors</a:t>
            </a:r>
          </a:p>
          <a:p>
            <a:r>
              <a:rPr lang="en-US" sz="2800" dirty="0"/>
              <a:t>You also learned about batch and online input methods, input media and procedures, and input volume</a:t>
            </a:r>
          </a:p>
          <a:p>
            <a:r>
              <a:rPr lang="en-US" sz="2800" dirty="0"/>
              <a:t>Finally, you learned about security and control</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46</a:t>
            </a:fld>
            <a:endParaRPr lang="en-US"/>
          </a:p>
        </p:txBody>
      </p:sp>
    </p:spTree>
    <p:extLst>
      <p:ext uri="{BB962C8B-B14F-4D97-AF65-F5344CB8AC3E}">
        <p14:creationId xmlns:p14="http://schemas.microsoft.com/office/powerpoint/2010/main" val="124439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19"/>
          <p:cNvSpPr>
            <a:spLocks noGrp="1" noChangeArrowheads="1"/>
          </p:cNvSpPr>
          <p:nvPr>
            <p:ph type="title"/>
          </p:nvPr>
        </p:nvSpPr>
        <p:spPr/>
        <p:txBody>
          <a:bodyPr/>
          <a:lstStyle/>
          <a:p>
            <a:r>
              <a:rPr lang="en-US"/>
              <a:t>Introduction</a:t>
            </a:r>
          </a:p>
        </p:txBody>
      </p:sp>
      <p:sp>
        <p:nvSpPr>
          <p:cNvPr id="9219" name="Rectangle 20"/>
          <p:cNvSpPr>
            <a:spLocks noGrp="1" noChangeArrowheads="1"/>
          </p:cNvSpPr>
          <p:nvPr>
            <p:ph idx="1"/>
          </p:nvPr>
        </p:nvSpPr>
        <p:spPr/>
        <p:txBody>
          <a:bodyPr/>
          <a:lstStyle/>
          <a:p>
            <a:r>
              <a:rPr lang="en-US"/>
              <a:t>User interface design is the first task in the systems design phase of the SDLC</a:t>
            </a:r>
          </a:p>
          <a:p>
            <a:r>
              <a:rPr lang="en-US"/>
              <a:t>Designing the interface is extremely important, because everyone wants a system that is easy to learn and use</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5</a:t>
            </a:fld>
            <a:endParaRPr lang="en-US"/>
          </a:p>
        </p:txBody>
      </p:sp>
    </p:spTree>
    <p:extLst>
      <p:ext uri="{BB962C8B-B14F-4D97-AF65-F5344CB8AC3E}">
        <p14:creationId xmlns:p14="http://schemas.microsoft.com/office/powerpoint/2010/main" val="64690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What Is a User Interface?</a:t>
            </a:r>
          </a:p>
        </p:txBody>
      </p:sp>
      <p:sp>
        <p:nvSpPr>
          <p:cNvPr id="10243" name="Rectangle 3"/>
          <p:cNvSpPr>
            <a:spLocks noGrp="1" noChangeArrowheads="1"/>
          </p:cNvSpPr>
          <p:nvPr>
            <p:ph idx="1"/>
          </p:nvPr>
        </p:nvSpPr>
        <p:spPr/>
        <p:txBody>
          <a:bodyPr/>
          <a:lstStyle/>
          <a:p>
            <a:r>
              <a:rPr lang="en-US" dirty="0"/>
              <a:t>User interface (UI) </a:t>
            </a:r>
          </a:p>
          <a:p>
            <a:r>
              <a:rPr lang="en-US" dirty="0"/>
              <a:t>Consists of all the hardware, software, screens, menus, functions, outputs, and features that affect two-way communications between the user and the computer</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6</a:t>
            </a:fld>
            <a:endParaRPr lang="en-US"/>
          </a:p>
        </p:txBody>
      </p:sp>
    </p:spTree>
    <p:extLst>
      <p:ext uri="{BB962C8B-B14F-4D97-AF65-F5344CB8AC3E}">
        <p14:creationId xmlns:p14="http://schemas.microsoft.com/office/powerpoint/2010/main" val="211232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User Interface Design</a:t>
            </a:r>
          </a:p>
        </p:txBody>
      </p:sp>
      <p:sp>
        <p:nvSpPr>
          <p:cNvPr id="11267" name="Rectangle 3"/>
          <p:cNvSpPr>
            <a:spLocks noGrp="1" noChangeArrowheads="1"/>
          </p:cNvSpPr>
          <p:nvPr>
            <p:ph idx="1"/>
          </p:nvPr>
        </p:nvSpPr>
        <p:spPr/>
        <p:txBody>
          <a:bodyPr/>
          <a:lstStyle/>
          <a:p>
            <a:pPr>
              <a:lnSpc>
                <a:spcPct val="90000"/>
              </a:lnSpc>
            </a:pPr>
            <a:r>
              <a:rPr lang="en-US" dirty="0"/>
              <a:t>Evolution of the User Interface</a:t>
            </a:r>
          </a:p>
          <a:p>
            <a:pPr lvl="1">
              <a:lnSpc>
                <a:spcPct val="90000"/>
              </a:lnSpc>
            </a:pPr>
            <a:r>
              <a:rPr lang="en-US" dirty="0"/>
              <a:t>Process-control</a:t>
            </a:r>
          </a:p>
          <a:p>
            <a:pPr lvl="1">
              <a:lnSpc>
                <a:spcPct val="90000"/>
              </a:lnSpc>
            </a:pPr>
            <a:r>
              <a:rPr lang="en-US" dirty="0"/>
              <a:t>As information management evolved from centralized data processing to dynamic, enterprise-wide systems, the primary focus also shifted — from the IT department to the users themselves</a:t>
            </a:r>
          </a:p>
          <a:p>
            <a:pPr lvl="1">
              <a:lnSpc>
                <a:spcPct val="90000"/>
              </a:lnSpc>
            </a:pPr>
            <a:r>
              <a:rPr lang="en-US" dirty="0"/>
              <a:t>User-centered system</a:t>
            </a:r>
          </a:p>
          <a:p>
            <a:pPr lvl="1">
              <a:lnSpc>
                <a:spcPct val="90000"/>
              </a:lnSpc>
            </a:pPr>
            <a:r>
              <a:rPr lang="en-US" dirty="0"/>
              <a:t>Requires an understanding of human-computer interaction and user-centered design principles</a:t>
            </a:r>
            <a:endParaRPr lang="en-US" b="1" dirty="0"/>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7</a:t>
            </a:fld>
            <a:endParaRPr lang="en-US"/>
          </a:p>
        </p:txBody>
      </p:sp>
    </p:spTree>
    <p:extLst>
      <p:ext uri="{BB962C8B-B14F-4D97-AF65-F5344CB8AC3E}">
        <p14:creationId xmlns:p14="http://schemas.microsoft.com/office/powerpoint/2010/main" val="164444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User Interface Design</a:t>
            </a:r>
          </a:p>
        </p:txBody>
      </p:sp>
      <p:sp>
        <p:nvSpPr>
          <p:cNvPr id="12291" name="Rectangle 3"/>
          <p:cNvSpPr>
            <a:spLocks noGrp="1" noChangeArrowheads="1"/>
          </p:cNvSpPr>
          <p:nvPr>
            <p:ph idx="1"/>
          </p:nvPr>
        </p:nvSpPr>
        <p:spPr/>
        <p:txBody>
          <a:bodyPr/>
          <a:lstStyle/>
          <a:p>
            <a:r>
              <a:rPr lang="en-US" dirty="0"/>
              <a:t>Human-Computer Interaction</a:t>
            </a:r>
          </a:p>
          <a:p>
            <a:pPr lvl="1"/>
            <a:r>
              <a:rPr lang="en-US" dirty="0"/>
              <a:t>Human-computer interaction (HCI) describes the relationship between computers and people who use them to perform their jobs</a:t>
            </a:r>
          </a:p>
          <a:p>
            <a:pPr lvl="1"/>
            <a:r>
              <a:rPr lang="en-US" dirty="0"/>
              <a:t>Graphical user interface (GUI)</a:t>
            </a:r>
          </a:p>
          <a:p>
            <a:pPr lvl="1"/>
            <a:r>
              <a:rPr lang="en-US" dirty="0"/>
              <a:t>Main objective is to create a user-friendly design that is easy to learn and use</a:t>
            </a:r>
          </a:p>
        </p:txBody>
      </p:sp>
      <p:sp>
        <p:nvSpPr>
          <p:cNvPr id="2" name="Slide Number Placeholder 1"/>
          <p:cNvSpPr>
            <a:spLocks noGrp="1"/>
          </p:cNvSpPr>
          <p:nvPr>
            <p:ph type="sldNum" sz="quarter" idx="12"/>
          </p:nvPr>
        </p:nvSpPr>
        <p:spPr/>
        <p:txBody>
          <a:bodyPr/>
          <a:lstStyle/>
          <a:p>
            <a:pPr>
              <a:defRPr/>
            </a:pPr>
            <a:fld id="{4FE6BE1A-E638-4416-BF5F-0C6718C487FF}" type="slidenum">
              <a:rPr lang="en-US" smtClean="0"/>
              <a:pPr>
                <a:defRPr/>
              </a:pPr>
              <a:t>8</a:t>
            </a:fld>
            <a:endParaRPr lang="en-US"/>
          </a:p>
        </p:txBody>
      </p:sp>
    </p:spTree>
    <p:extLst>
      <p:ext uri="{BB962C8B-B14F-4D97-AF65-F5344CB8AC3E}">
        <p14:creationId xmlns:p14="http://schemas.microsoft.com/office/powerpoint/2010/main" val="104774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User Interface Design</a:t>
            </a:r>
          </a:p>
        </p:txBody>
      </p:sp>
      <p:sp>
        <p:nvSpPr>
          <p:cNvPr id="15363" name="Rectangle 3"/>
          <p:cNvSpPr>
            <a:spLocks noGrp="1" noChangeArrowheads="1"/>
          </p:cNvSpPr>
          <p:nvPr>
            <p:ph idx="1"/>
          </p:nvPr>
        </p:nvSpPr>
        <p:spPr/>
        <p:txBody>
          <a:bodyPr/>
          <a:lstStyle/>
          <a:p>
            <a:r>
              <a:rPr lang="en-US" dirty="0"/>
              <a:t>Human-Computer Interaction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440" y="2133600"/>
            <a:ext cx="7147560" cy="4251722"/>
          </a:xfrm>
          <a:prstGeom prst="rect">
            <a:avLst/>
          </a:prstGeom>
        </p:spPr>
      </p:pic>
      <p:sp>
        <p:nvSpPr>
          <p:cNvPr id="3" name="Slide Number Placeholder 2"/>
          <p:cNvSpPr>
            <a:spLocks noGrp="1"/>
          </p:cNvSpPr>
          <p:nvPr>
            <p:ph type="sldNum" sz="quarter" idx="12"/>
          </p:nvPr>
        </p:nvSpPr>
        <p:spPr/>
        <p:txBody>
          <a:bodyPr/>
          <a:lstStyle/>
          <a:p>
            <a:pPr>
              <a:defRPr/>
            </a:pPr>
            <a:fld id="{4FE6BE1A-E638-4416-BF5F-0C6718C487FF}" type="slidenum">
              <a:rPr lang="en-US" smtClean="0"/>
              <a:pPr>
                <a:defRPr/>
              </a:pPr>
              <a:t>9</a:t>
            </a:fld>
            <a:endParaRPr lang="en-US"/>
          </a:p>
        </p:txBody>
      </p:sp>
    </p:spTree>
    <p:extLst>
      <p:ext uri="{BB962C8B-B14F-4D97-AF65-F5344CB8AC3E}">
        <p14:creationId xmlns:p14="http://schemas.microsoft.com/office/powerpoint/2010/main" val="2453181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3039</TotalTime>
  <Words>2070</Words>
  <Application>Microsoft Office PowerPoint</Application>
  <PresentationFormat>On-screen Show (4:3)</PresentationFormat>
  <Paragraphs>385</Paragraphs>
  <Slides>46</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Century-Book</vt:lpstr>
      <vt:lpstr>Futura-Light</vt:lpstr>
      <vt:lpstr>Helvetica</vt:lpstr>
      <vt:lpstr>Times New Roman</vt:lpstr>
      <vt:lpstr>Office Theme</vt:lpstr>
      <vt:lpstr>Phase Description</vt:lpstr>
      <vt:lpstr>Chapter Objectives </vt:lpstr>
      <vt:lpstr>Chapter Objectives</vt:lpstr>
      <vt:lpstr>PowerPoint Presentation</vt:lpstr>
      <vt:lpstr>Introduction</vt:lpstr>
      <vt:lpstr>What Is a User Interface?</vt:lpstr>
      <vt:lpstr>User Interface Design</vt:lpstr>
      <vt:lpstr>User Interface Design</vt:lpstr>
      <vt:lpstr>User Interface Design</vt:lpstr>
      <vt:lpstr>Principles of User-Centered Design</vt:lpstr>
      <vt:lpstr>Designing the User Interface</vt:lpstr>
      <vt:lpstr>Designing the User Interface</vt:lpstr>
      <vt:lpstr>Designing the User Interface</vt:lpstr>
      <vt:lpstr>Designing the User Interface</vt:lpstr>
      <vt:lpstr>Designing the User Interface</vt:lpstr>
      <vt:lpstr>Designing the User Interface</vt:lpstr>
      <vt:lpstr>Designing the User Interface</vt:lpstr>
      <vt:lpstr>Designing the User Interface</vt:lpstr>
      <vt:lpstr>Designing the User Interface</vt:lpstr>
      <vt:lpstr>Designing the User Interface</vt:lpstr>
      <vt:lpstr>Designing the User Interface</vt:lpstr>
      <vt:lpstr>Designing the User Interface</vt:lpstr>
      <vt:lpstr>Output Design</vt:lpstr>
      <vt:lpstr>Output Design</vt:lpstr>
      <vt:lpstr>Output Design</vt:lpstr>
      <vt:lpstr>Output Design</vt:lpstr>
      <vt:lpstr>Output Design</vt:lpstr>
      <vt:lpstr>Output Design</vt:lpstr>
      <vt:lpstr>Output Design</vt:lpstr>
      <vt:lpstr>Output Design</vt:lpstr>
      <vt:lpstr>Output Design</vt:lpstr>
      <vt:lpstr>Input Design</vt:lpstr>
      <vt:lpstr>Input Design</vt:lpstr>
      <vt:lpstr>Input Design</vt:lpstr>
      <vt:lpstr>Input Design</vt:lpstr>
      <vt:lpstr>Input Design</vt:lpstr>
      <vt:lpstr>Input Design</vt:lpstr>
      <vt:lpstr>Input Design</vt:lpstr>
      <vt:lpstr>Input Design</vt:lpstr>
      <vt:lpstr>Input Design</vt:lpstr>
      <vt:lpstr>Input Design</vt:lpstr>
      <vt:lpstr>Input Design</vt:lpstr>
      <vt:lpstr>Security and Control Issues</vt:lpstr>
      <vt:lpstr>Security and Control Issues</vt:lpstr>
      <vt:lpstr>Chapter Summary</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Lorraine Nana Ama Johnson</cp:lastModifiedBy>
  <cp:revision>22</cp:revision>
  <dcterms:created xsi:type="dcterms:W3CDTF">2009-02-03T18:32:10Z</dcterms:created>
  <dcterms:modified xsi:type="dcterms:W3CDTF">2023-02-04T21:38:00Z</dcterms:modified>
</cp:coreProperties>
</file>