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1" r:id="rId6"/>
    <p:sldId id="262" r:id="rId7"/>
    <p:sldId id="263" r:id="rId8"/>
    <p:sldId id="264" r:id="rId9"/>
    <p:sldId id="260"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746BCB-D33E-48DF-A5F6-D24340F53B09}" type="datetimeFigureOut">
              <a:rPr lang="en-US" smtClean="0"/>
              <a:t>11/26/2021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14220-B4BB-4278-BCE3-97CD09324007}" type="slidenum">
              <a:rPr lang="en-US" smtClean="0"/>
              <a:t>‹#›</a:t>
            </a:fld>
            <a:endParaRPr lang="en-US"/>
          </a:p>
        </p:txBody>
      </p:sp>
    </p:spTree>
    <p:extLst>
      <p:ext uri="{BB962C8B-B14F-4D97-AF65-F5344CB8AC3E}">
        <p14:creationId xmlns:p14="http://schemas.microsoft.com/office/powerpoint/2010/main" val="1586891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 New Roman" panose="02020603050405020304" pitchFamily="18" charset="0"/>
              </a:rPr>
              <a:t>Choosing a methodology is not simple, because</a:t>
            </a:r>
          </a:p>
          <a:p>
            <a:pPr algn="l"/>
            <a:r>
              <a:rPr lang="en-US" sz="1800" b="0" i="0" u="none" strike="noStrike" baseline="0" dirty="0">
                <a:latin typeface="Times New Roman" panose="02020603050405020304" pitchFamily="18" charset="0"/>
              </a:rPr>
              <a:t>no one methodology is always best (if it were, we’d simply use it everywhere!).</a:t>
            </a:r>
          </a:p>
          <a:p>
            <a:pPr algn="l"/>
            <a:r>
              <a:rPr lang="en-US" sz="1800" b="0" i="0" u="none" strike="noStrike" baseline="0" dirty="0">
                <a:latin typeface="Times New Roman" panose="02020603050405020304" pitchFamily="18" charset="0"/>
              </a:rPr>
              <a:t>Many organizations have standards and policies to guide the choice of methodology.</a:t>
            </a:r>
          </a:p>
          <a:p>
            <a:pPr algn="l"/>
            <a:r>
              <a:rPr lang="en-US" sz="1800" b="0" i="0" u="none" strike="noStrike" baseline="0" dirty="0">
                <a:latin typeface="Times New Roman" panose="02020603050405020304" pitchFamily="18" charset="0"/>
              </a:rPr>
              <a:t>You will find that organizations range from having one “approved” methodology</a:t>
            </a:r>
          </a:p>
          <a:p>
            <a:pPr algn="l"/>
            <a:r>
              <a:rPr lang="en-US" sz="1800" b="0" i="0" u="none" strike="noStrike" baseline="0" dirty="0">
                <a:latin typeface="Times New Roman" panose="02020603050405020304" pitchFamily="18" charset="0"/>
              </a:rPr>
              <a:t>to having several methodology options to having no formal policies at all.</a:t>
            </a:r>
            <a:endParaRPr lang="en-US" dirty="0"/>
          </a:p>
        </p:txBody>
      </p:sp>
      <p:sp>
        <p:nvSpPr>
          <p:cNvPr id="4" name="Slide Number Placeholder 3"/>
          <p:cNvSpPr>
            <a:spLocks noGrp="1"/>
          </p:cNvSpPr>
          <p:nvPr>
            <p:ph type="sldNum" sz="quarter" idx="5"/>
          </p:nvPr>
        </p:nvSpPr>
        <p:spPr/>
        <p:txBody>
          <a:bodyPr/>
          <a:lstStyle/>
          <a:p>
            <a:fld id="{0DC14220-B4BB-4278-BCE3-97CD09324007}" type="slidenum">
              <a:rPr lang="en-US" smtClean="0"/>
              <a:t>1</a:t>
            </a:fld>
            <a:endParaRPr lang="en-US"/>
          </a:p>
        </p:txBody>
      </p:sp>
    </p:spTree>
    <p:extLst>
      <p:ext uri="{BB962C8B-B14F-4D97-AF65-F5344CB8AC3E}">
        <p14:creationId xmlns:p14="http://schemas.microsoft.com/office/powerpoint/2010/main" val="1391283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14220-B4BB-4278-BCE3-97CD09324007}" type="slidenum">
              <a:rPr lang="en-US" smtClean="0"/>
              <a:t>2</a:t>
            </a:fld>
            <a:endParaRPr lang="en-US"/>
          </a:p>
        </p:txBody>
      </p:sp>
    </p:spTree>
    <p:extLst>
      <p:ext uri="{BB962C8B-B14F-4D97-AF65-F5344CB8AC3E}">
        <p14:creationId xmlns:p14="http://schemas.microsoft.com/office/powerpoint/2010/main" val="1329919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 New Roman" panose="02020603050405020304" pitchFamily="18" charset="0"/>
              </a:rPr>
              <a:t>Many of the RAD methodologies require the use of new tools and techniques</a:t>
            </a:r>
          </a:p>
          <a:p>
            <a:pPr algn="l"/>
            <a:r>
              <a:rPr lang="en-US" sz="1800" b="0" i="0" u="none" strike="noStrike" baseline="0" dirty="0">
                <a:latin typeface="Times New Roman" panose="02020603050405020304" pitchFamily="18" charset="0"/>
              </a:rPr>
              <a:t>that have a significant learning curve. Often these tools and techniques</a:t>
            </a:r>
          </a:p>
          <a:p>
            <a:pPr algn="l"/>
            <a:r>
              <a:rPr lang="en-US" sz="1800" b="0" i="0" u="none" strike="noStrike" baseline="0" dirty="0">
                <a:latin typeface="Times New Roman" panose="02020603050405020304" pitchFamily="18" charset="0"/>
              </a:rPr>
              <a:t>increase the complexity of the project and require extra time for learning. Once they</a:t>
            </a:r>
          </a:p>
          <a:p>
            <a:pPr algn="l"/>
            <a:r>
              <a:rPr lang="en-US" sz="1800" b="0" i="0" u="none" strike="noStrike" baseline="0" dirty="0">
                <a:latin typeface="Times New Roman" panose="02020603050405020304" pitchFamily="18" charset="0"/>
              </a:rPr>
              <a:t>are adopted and the team becomes experienced, the tools and techniques can significantly</a:t>
            </a:r>
          </a:p>
          <a:p>
            <a:pPr algn="l"/>
            <a:r>
              <a:rPr lang="en-US" sz="1800" b="0" i="0" u="none" strike="noStrike" baseline="0" dirty="0">
                <a:latin typeface="Times New Roman" panose="02020603050405020304" pitchFamily="18" charset="0"/>
              </a:rPr>
              <a:t>increase the speed in which the methodology can deliver a final system.</a:t>
            </a:r>
          </a:p>
          <a:p>
            <a:pPr algn="l"/>
            <a:r>
              <a:rPr lang="en-US" sz="1800" b="0" i="0" u="none" strike="noStrike" baseline="0" dirty="0">
                <a:latin typeface="Times New Roman" panose="02020603050405020304" pitchFamily="18" charset="0"/>
              </a:rPr>
              <a:t>Users normally need to interact with technology</a:t>
            </a:r>
          </a:p>
          <a:p>
            <a:pPr algn="l"/>
            <a:r>
              <a:rPr lang="en-US" sz="1800" b="0" i="0" u="none" strike="noStrike" baseline="0" dirty="0">
                <a:latin typeface="Times New Roman" panose="02020603050405020304" pitchFamily="18" charset="0"/>
              </a:rPr>
              <a:t>to really understand what the new system can do and how to best apply it</a:t>
            </a:r>
          </a:p>
          <a:p>
            <a:pPr algn="l"/>
            <a:r>
              <a:rPr lang="en-US" sz="1800" b="0" i="0" u="none" strike="noStrike" baseline="0" dirty="0">
                <a:latin typeface="Times New Roman" panose="02020603050405020304" pitchFamily="18" charset="0"/>
              </a:rPr>
              <a:t>to their needs.</a:t>
            </a:r>
          </a:p>
          <a:p>
            <a:pPr algn="l"/>
            <a:r>
              <a:rPr lang="en-US" sz="1800" b="0" i="0" u="none" strike="noStrike" baseline="0" dirty="0">
                <a:latin typeface="Times New Roman" panose="02020603050405020304" pitchFamily="18" charset="0"/>
              </a:rPr>
              <a:t>The RAD methodologies of prototyping and throwaway prototyping</a:t>
            </a:r>
          </a:p>
          <a:p>
            <a:pPr algn="l"/>
            <a:r>
              <a:rPr lang="en-US" sz="1800" b="0" i="0" u="none" strike="noStrike" baseline="0" dirty="0">
                <a:latin typeface="Times New Roman" panose="02020603050405020304" pitchFamily="18" charset="0"/>
              </a:rPr>
              <a:t>are usually more appropriate when user requirements are unclear because they provide prototypes for users to interact with early in the SDLC. Agile development</a:t>
            </a:r>
          </a:p>
          <a:p>
            <a:pPr algn="l"/>
            <a:r>
              <a:rPr lang="en-US" sz="1800" b="0" i="0" u="none" strike="noStrike" baseline="0" dirty="0">
                <a:latin typeface="Times New Roman" panose="02020603050405020304" pitchFamily="18" charset="0"/>
              </a:rPr>
              <a:t>may also be appropriate if on-site user input is available.</a:t>
            </a:r>
            <a:endParaRPr lang="en-US" dirty="0"/>
          </a:p>
        </p:txBody>
      </p:sp>
      <p:sp>
        <p:nvSpPr>
          <p:cNvPr id="4" name="Slide Number Placeholder 3"/>
          <p:cNvSpPr>
            <a:spLocks noGrp="1"/>
          </p:cNvSpPr>
          <p:nvPr>
            <p:ph type="sldNum" sz="quarter" idx="5"/>
          </p:nvPr>
        </p:nvSpPr>
        <p:spPr/>
        <p:txBody>
          <a:bodyPr/>
          <a:lstStyle/>
          <a:p>
            <a:fld id="{0DC14220-B4BB-4278-BCE3-97CD09324007}" type="slidenum">
              <a:rPr lang="en-US" smtClean="0"/>
              <a:t>3</a:t>
            </a:fld>
            <a:endParaRPr lang="en-US"/>
          </a:p>
        </p:txBody>
      </p:sp>
    </p:spTree>
    <p:extLst>
      <p:ext uri="{BB962C8B-B14F-4D97-AF65-F5344CB8AC3E}">
        <p14:creationId xmlns:p14="http://schemas.microsoft.com/office/powerpoint/2010/main" val="1949679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 New Roman" panose="02020603050405020304" pitchFamily="18" charset="0"/>
              </a:rPr>
              <a:t>When the system will use new technology with</a:t>
            </a:r>
          </a:p>
          <a:p>
            <a:pPr algn="l"/>
            <a:r>
              <a:rPr lang="en-US" sz="1800" b="0" i="0" u="none" strike="noStrike" baseline="0" dirty="0">
                <a:latin typeface="Times New Roman" panose="02020603050405020304" pitchFamily="18" charset="0"/>
              </a:rPr>
              <a:t>which the analysts and programmers are not familiar (e.g., the first Web development</a:t>
            </a:r>
          </a:p>
          <a:p>
            <a:pPr algn="l"/>
            <a:r>
              <a:rPr lang="en-US" sz="1800" b="0" i="0" u="none" strike="noStrike" baseline="0" dirty="0">
                <a:latin typeface="Times New Roman" panose="02020603050405020304" pitchFamily="18" charset="0"/>
              </a:rPr>
              <a:t>project with Java), applying the new technology early in the methodology</a:t>
            </a:r>
          </a:p>
          <a:p>
            <a:pPr algn="l"/>
            <a:r>
              <a:rPr lang="en-US" sz="1800" b="0" i="0" u="none" strike="noStrike" baseline="0" dirty="0">
                <a:latin typeface="Times New Roman" panose="02020603050405020304" pitchFamily="18" charset="0"/>
              </a:rPr>
              <a:t>will improve the chance of success. If the system is designed without some familiarity</a:t>
            </a:r>
          </a:p>
          <a:p>
            <a:pPr algn="l"/>
            <a:r>
              <a:rPr lang="en-US" sz="1800" b="0" i="0" u="none" strike="noStrike" baseline="0" dirty="0">
                <a:latin typeface="Times New Roman" panose="02020603050405020304" pitchFamily="18" charset="0"/>
              </a:rPr>
              <a:t>with the base technology, risks increase because the tools may not be capable</a:t>
            </a:r>
          </a:p>
          <a:p>
            <a:pPr algn="l"/>
            <a:r>
              <a:rPr lang="en-US" sz="1800" b="0" i="0" u="none" strike="noStrike" baseline="0" dirty="0">
                <a:latin typeface="Times New Roman" panose="02020603050405020304" pitchFamily="18" charset="0"/>
              </a:rPr>
              <a:t>of doing what is needed. Throwaway prototyping-based methodologies are</a:t>
            </a:r>
          </a:p>
          <a:p>
            <a:pPr algn="l"/>
            <a:r>
              <a:rPr lang="en-US" sz="1800" b="0" i="0" u="none" strike="noStrike" baseline="0" dirty="0">
                <a:latin typeface="Times New Roman" panose="02020603050405020304" pitchFamily="18" charset="0"/>
              </a:rPr>
              <a:t>particularly appropriate for a lack of familiarity with technology because they</a:t>
            </a:r>
          </a:p>
          <a:p>
            <a:pPr algn="l"/>
            <a:r>
              <a:rPr lang="en-US" sz="1800" b="0" i="0" u="none" strike="noStrike" baseline="0" dirty="0">
                <a:latin typeface="Times New Roman" panose="02020603050405020304" pitchFamily="18" charset="0"/>
              </a:rPr>
              <a:t>explicitly encourage the developers to create design prototypes for areas with</a:t>
            </a:r>
          </a:p>
          <a:p>
            <a:pPr algn="l"/>
            <a:r>
              <a:rPr lang="en-US" sz="1800" b="0" i="0" u="none" strike="noStrike" baseline="0" dirty="0">
                <a:latin typeface="Times New Roman" panose="02020603050405020304" pitchFamily="18" charset="0"/>
              </a:rPr>
              <a:t>high risks. Phased development-based methodologies are good as well because</a:t>
            </a:r>
          </a:p>
          <a:p>
            <a:pPr algn="l"/>
            <a:r>
              <a:rPr lang="en-US" sz="1800" b="0" i="0" u="none" strike="noStrike" baseline="0" dirty="0">
                <a:latin typeface="Times New Roman" panose="02020603050405020304" pitchFamily="18" charset="0"/>
              </a:rPr>
              <a:t>they create opportunities to investigate the technology in some depth before the</a:t>
            </a:r>
          </a:p>
          <a:p>
            <a:pPr algn="l"/>
            <a:r>
              <a:rPr lang="en-US" sz="1800" b="0" i="0" u="none" strike="noStrike" baseline="0" dirty="0">
                <a:latin typeface="Times New Roman" panose="02020603050405020304" pitchFamily="18" charset="0"/>
              </a:rPr>
              <a:t>design is complete. While one might think prototyping-based methodologies</a:t>
            </a:r>
          </a:p>
          <a:p>
            <a:pPr algn="l"/>
            <a:r>
              <a:rPr lang="en-US" sz="1800" b="0" i="0" u="none" strike="noStrike" baseline="0" dirty="0">
                <a:latin typeface="Times New Roman" panose="02020603050405020304" pitchFamily="18" charset="0"/>
              </a:rPr>
              <a:t>would also be appropriate, they are much less so, because the early prototypes</a:t>
            </a:r>
          </a:p>
          <a:p>
            <a:pPr algn="l"/>
            <a:r>
              <a:rPr lang="en-US" sz="1800" b="0" i="0" u="none" strike="noStrike" baseline="0" dirty="0">
                <a:latin typeface="Times New Roman" panose="02020603050405020304" pitchFamily="18" charset="0"/>
              </a:rPr>
              <a:t>that are built usually only scratch the surface of the new technology. Usually, it is</a:t>
            </a:r>
          </a:p>
          <a:p>
            <a:pPr algn="l"/>
            <a:r>
              <a:rPr lang="en-US" sz="1800" b="0" i="0" u="none" strike="noStrike" baseline="0" dirty="0">
                <a:latin typeface="Times New Roman" panose="02020603050405020304" pitchFamily="18" charset="0"/>
              </a:rPr>
              <a:t>only after several prototypes and several months that the developers discover</a:t>
            </a:r>
          </a:p>
          <a:p>
            <a:pPr algn="l"/>
            <a:r>
              <a:rPr lang="en-US" sz="1800" b="0" i="0" u="none" strike="noStrike" baseline="0" dirty="0">
                <a:latin typeface="Times New Roman" panose="02020603050405020304" pitchFamily="18" charset="0"/>
              </a:rPr>
              <a:t>weaknesses or problems in the new technology.</a:t>
            </a:r>
            <a:endParaRPr lang="en-US" dirty="0"/>
          </a:p>
        </p:txBody>
      </p:sp>
      <p:sp>
        <p:nvSpPr>
          <p:cNvPr id="4" name="Slide Number Placeholder 3"/>
          <p:cNvSpPr>
            <a:spLocks noGrp="1"/>
          </p:cNvSpPr>
          <p:nvPr>
            <p:ph type="sldNum" sz="quarter" idx="5"/>
          </p:nvPr>
        </p:nvSpPr>
        <p:spPr/>
        <p:txBody>
          <a:bodyPr/>
          <a:lstStyle/>
          <a:p>
            <a:fld id="{0DC14220-B4BB-4278-BCE3-97CD09324007}" type="slidenum">
              <a:rPr lang="en-US" smtClean="0"/>
              <a:t>4</a:t>
            </a:fld>
            <a:endParaRPr lang="en-US"/>
          </a:p>
        </p:txBody>
      </p:sp>
    </p:spTree>
    <p:extLst>
      <p:ext uri="{BB962C8B-B14F-4D97-AF65-F5344CB8AC3E}">
        <p14:creationId xmlns:p14="http://schemas.microsoft.com/office/powerpoint/2010/main" val="1949845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 New Roman" panose="02020603050405020304" pitchFamily="18" charset="0"/>
              </a:rPr>
              <a:t>The throwaway prototyping-based methodologies have a relatively thorough</a:t>
            </a:r>
          </a:p>
          <a:p>
            <a:pPr algn="l"/>
            <a:r>
              <a:rPr lang="en-US" sz="1800" b="0" i="0" u="none" strike="noStrike" baseline="0" dirty="0">
                <a:latin typeface="Times New Roman" panose="02020603050405020304" pitchFamily="18" charset="0"/>
              </a:rPr>
              <a:t>analysis phase that is used to gather information and to develop ideas for the system</a:t>
            </a:r>
          </a:p>
          <a:p>
            <a:pPr algn="l"/>
            <a:r>
              <a:rPr lang="en-US" sz="1800" b="0" i="0" u="none" strike="noStrike" baseline="0" dirty="0">
                <a:latin typeface="Times New Roman" panose="02020603050405020304" pitchFamily="18" charset="0"/>
              </a:rPr>
              <a:t>concept. Many of the features suggested by the users may not be well understood,</a:t>
            </a:r>
          </a:p>
          <a:p>
            <a:pPr algn="l"/>
            <a:r>
              <a:rPr lang="en-US" sz="1800" b="0" i="0" u="none" strike="noStrike" baseline="0" dirty="0">
                <a:latin typeface="Times New Roman" panose="02020603050405020304" pitchFamily="18" charset="0"/>
              </a:rPr>
              <a:t>however, and there may be challenging technical issues to be solved.</a:t>
            </a:r>
            <a:endParaRPr lang="en-US" dirty="0"/>
          </a:p>
        </p:txBody>
      </p:sp>
      <p:sp>
        <p:nvSpPr>
          <p:cNvPr id="4" name="Slide Number Placeholder 3"/>
          <p:cNvSpPr>
            <a:spLocks noGrp="1"/>
          </p:cNvSpPr>
          <p:nvPr>
            <p:ph type="sldNum" sz="quarter" idx="5"/>
          </p:nvPr>
        </p:nvSpPr>
        <p:spPr/>
        <p:txBody>
          <a:bodyPr/>
          <a:lstStyle/>
          <a:p>
            <a:fld id="{0DC14220-B4BB-4278-BCE3-97CD09324007}" type="slidenum">
              <a:rPr lang="en-US" smtClean="0"/>
              <a:t>5</a:t>
            </a:fld>
            <a:endParaRPr lang="en-US"/>
          </a:p>
        </p:txBody>
      </p:sp>
    </p:spTree>
    <p:extLst>
      <p:ext uri="{BB962C8B-B14F-4D97-AF65-F5344CB8AC3E}">
        <p14:creationId xmlns:p14="http://schemas.microsoft.com/office/powerpoint/2010/main" val="38098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 New Roman" panose="02020603050405020304" pitchFamily="18" charset="0"/>
              </a:rPr>
              <a:t>After all, who wants an unreliable system? However, reliability is</a:t>
            </a:r>
          </a:p>
          <a:p>
            <a:pPr algn="l"/>
            <a:r>
              <a:rPr lang="en-US" sz="1800" b="0" i="0" u="none" strike="noStrike" baseline="0" dirty="0">
                <a:latin typeface="Times New Roman" panose="02020603050405020304" pitchFamily="18" charset="0"/>
              </a:rPr>
              <a:t>just one factor among several</a:t>
            </a:r>
            <a:endParaRPr lang="en-US" dirty="0"/>
          </a:p>
        </p:txBody>
      </p:sp>
      <p:sp>
        <p:nvSpPr>
          <p:cNvPr id="4" name="Slide Number Placeholder 3"/>
          <p:cNvSpPr>
            <a:spLocks noGrp="1"/>
          </p:cNvSpPr>
          <p:nvPr>
            <p:ph type="sldNum" sz="quarter" idx="5"/>
          </p:nvPr>
        </p:nvSpPr>
        <p:spPr/>
        <p:txBody>
          <a:bodyPr/>
          <a:lstStyle/>
          <a:p>
            <a:fld id="{0DC14220-B4BB-4278-BCE3-97CD09324007}" type="slidenum">
              <a:rPr lang="en-US" smtClean="0"/>
              <a:t>6</a:t>
            </a:fld>
            <a:endParaRPr lang="en-US"/>
          </a:p>
        </p:txBody>
      </p:sp>
    </p:spTree>
    <p:extLst>
      <p:ext uri="{BB962C8B-B14F-4D97-AF65-F5344CB8AC3E}">
        <p14:creationId xmlns:p14="http://schemas.microsoft.com/office/powerpoint/2010/main" val="2028444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 New Roman" panose="02020603050405020304" pitchFamily="18" charset="0"/>
              </a:rPr>
              <a:t>If the project schedule starts to slip, it can be readjusted by removing</a:t>
            </a:r>
          </a:p>
          <a:p>
            <a:pPr algn="l"/>
            <a:r>
              <a:rPr lang="en-US" sz="1800" b="0" i="0" u="none" strike="noStrike" baseline="0" dirty="0">
                <a:latin typeface="Times New Roman" panose="02020603050405020304" pitchFamily="18" charset="0"/>
              </a:rPr>
              <a:t>functionality from the version or prototype under development. </a:t>
            </a:r>
            <a:r>
              <a:rPr lang="en-US" sz="1800" b="0" i="0" u="none" strike="noStrike" baseline="0" dirty="0" err="1">
                <a:latin typeface="Times New Roman" panose="02020603050405020304" pitchFamily="18" charset="0"/>
              </a:rPr>
              <a:t>Waterfallbased</a:t>
            </a:r>
            <a:endParaRPr lang="en-US" sz="1800" b="0" i="0" u="none" strike="noStrike" baseline="0" dirty="0">
              <a:latin typeface="Times New Roman" panose="02020603050405020304" pitchFamily="18" charset="0"/>
            </a:endParaRPr>
          </a:p>
          <a:p>
            <a:pPr algn="l"/>
            <a:r>
              <a:rPr lang="en-US" sz="1800" b="0" i="0" u="none" strike="noStrike" baseline="0" dirty="0">
                <a:latin typeface="Times New Roman" panose="02020603050405020304" pitchFamily="18" charset="0"/>
              </a:rPr>
              <a:t>methodologies are the worst choice when time is at a premium because</a:t>
            </a:r>
          </a:p>
          <a:p>
            <a:pPr algn="l"/>
            <a:r>
              <a:rPr lang="en-US" sz="1800" b="0" i="0" u="none" strike="noStrike" baseline="0" dirty="0">
                <a:latin typeface="Times New Roman" panose="02020603050405020304" pitchFamily="18" charset="0"/>
              </a:rPr>
              <a:t>they do not allow for easy schedule changes</a:t>
            </a:r>
            <a:endParaRPr lang="en-US" dirty="0"/>
          </a:p>
        </p:txBody>
      </p:sp>
      <p:sp>
        <p:nvSpPr>
          <p:cNvPr id="4" name="Slide Number Placeholder 3"/>
          <p:cNvSpPr>
            <a:spLocks noGrp="1"/>
          </p:cNvSpPr>
          <p:nvPr>
            <p:ph type="sldNum" sz="quarter" idx="5"/>
          </p:nvPr>
        </p:nvSpPr>
        <p:spPr/>
        <p:txBody>
          <a:bodyPr/>
          <a:lstStyle/>
          <a:p>
            <a:fld id="{0DC14220-B4BB-4278-BCE3-97CD09324007}" type="slidenum">
              <a:rPr lang="en-US" smtClean="0"/>
              <a:t>8</a:t>
            </a:fld>
            <a:endParaRPr lang="en-US"/>
          </a:p>
        </p:txBody>
      </p:sp>
    </p:spTree>
    <p:extLst>
      <p:ext uri="{BB962C8B-B14F-4D97-AF65-F5344CB8AC3E}">
        <p14:creationId xmlns:p14="http://schemas.microsoft.com/office/powerpoint/2010/main" val="985861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 New Roman" panose="02020603050405020304" pitchFamily="18" charset="0"/>
              </a:rPr>
              <a:t>Project members are </a:t>
            </a:r>
            <a:r>
              <a:rPr lang="en-US" sz="1800" b="0" i="1" u="none" strike="noStrike" baseline="0" dirty="0">
                <a:latin typeface="Times New Roman" panose="02020603050405020304" pitchFamily="18" charset="0"/>
              </a:rPr>
              <a:t>change agents </a:t>
            </a:r>
            <a:r>
              <a:rPr lang="en-US" sz="1800" b="0" i="0" u="none" strike="noStrike" baseline="0" dirty="0">
                <a:latin typeface="Times New Roman" panose="02020603050405020304" pitchFamily="18" charset="0"/>
              </a:rPr>
              <a:t>who</a:t>
            </a:r>
          </a:p>
          <a:p>
            <a:pPr algn="l"/>
            <a:r>
              <a:rPr lang="en-US" sz="1800" b="0" i="0" u="none" strike="noStrike" baseline="0" dirty="0">
                <a:latin typeface="Times New Roman" panose="02020603050405020304" pitchFamily="18" charset="0"/>
              </a:rPr>
              <a:t>identify ways to improve an organization, build an information system to support</a:t>
            </a:r>
          </a:p>
          <a:p>
            <a:pPr algn="l"/>
            <a:r>
              <a:rPr lang="en-US" sz="1800" b="0" i="0" u="none" strike="noStrike" baseline="0" dirty="0">
                <a:latin typeface="Times New Roman" panose="02020603050405020304" pitchFamily="18" charset="0"/>
              </a:rPr>
              <a:t>them, and train and motivate others to use the system. Leading a successful organizational</a:t>
            </a:r>
          </a:p>
          <a:p>
            <a:pPr algn="l"/>
            <a:r>
              <a:rPr lang="en-US" sz="1800" b="0" i="0" u="none" strike="noStrike" baseline="0" dirty="0">
                <a:latin typeface="Times New Roman" panose="02020603050405020304" pitchFamily="18" charset="0"/>
              </a:rPr>
              <a:t>change effort is one of the most difficult jobs that someone can do. Understanding</a:t>
            </a:r>
          </a:p>
          <a:p>
            <a:pPr algn="l"/>
            <a:r>
              <a:rPr lang="en-US" sz="1800" b="0" i="0" u="none" strike="noStrike" baseline="0" dirty="0">
                <a:latin typeface="Times New Roman" panose="02020603050405020304" pitchFamily="18" charset="0"/>
              </a:rPr>
              <a:t>what to change, how to change it, and convincing others of the need for</a:t>
            </a:r>
          </a:p>
          <a:p>
            <a:pPr algn="l"/>
            <a:r>
              <a:rPr lang="en-US" sz="1800" b="0" i="0" u="none" strike="noStrike" baseline="0" dirty="0">
                <a:latin typeface="Times New Roman" panose="02020603050405020304" pitchFamily="18" charset="0"/>
              </a:rPr>
              <a:t>change requires a wide range of skills</a:t>
            </a:r>
          </a:p>
          <a:p>
            <a:pPr algn="l"/>
            <a:r>
              <a:rPr lang="en-US" sz="1800" b="0" i="0" u="none" strike="noStrike" baseline="0" dirty="0">
                <a:latin typeface="Times New Roman" panose="02020603050405020304" pitchFamily="18" charset="0"/>
              </a:rPr>
              <a:t>Analysts must have the technical skills to understand the organization’s existing</a:t>
            </a:r>
          </a:p>
          <a:p>
            <a:pPr algn="l"/>
            <a:r>
              <a:rPr lang="en-US" sz="1800" b="0" i="0" u="none" strike="noStrike" baseline="0" dirty="0">
                <a:latin typeface="Times New Roman" panose="02020603050405020304" pitchFamily="18" charset="0"/>
              </a:rPr>
              <a:t>technical environment, the new system’s technology foundation, and the way in</a:t>
            </a:r>
          </a:p>
          <a:p>
            <a:pPr algn="l"/>
            <a:r>
              <a:rPr lang="en-US" sz="1800" b="0" i="0" u="none" strike="noStrike" baseline="0" dirty="0">
                <a:latin typeface="Times New Roman" panose="02020603050405020304" pitchFamily="18" charset="0"/>
              </a:rPr>
              <a:t>which both can be fit into an integrated technical solution. Business skills are</a:t>
            </a:r>
          </a:p>
          <a:p>
            <a:pPr algn="l"/>
            <a:r>
              <a:rPr lang="en-US" sz="1800" b="0" i="0" u="none" strike="noStrike" baseline="0" dirty="0">
                <a:latin typeface="Times New Roman" panose="02020603050405020304" pitchFamily="18" charset="0"/>
              </a:rPr>
              <a:t>required to understand how IT can be applied to business situations and to ensure</a:t>
            </a:r>
          </a:p>
          <a:p>
            <a:pPr algn="l"/>
            <a:r>
              <a:rPr lang="en-US" sz="1800" b="0" i="0" u="none" strike="noStrike" baseline="0" dirty="0">
                <a:latin typeface="Times New Roman" panose="02020603050405020304" pitchFamily="18" charset="0"/>
              </a:rPr>
              <a:t>that the IT delivers real business value. Analysts are continuous problem solvers at</a:t>
            </a:r>
          </a:p>
          <a:p>
            <a:pPr algn="l"/>
            <a:r>
              <a:rPr lang="en-US" sz="1800" b="0" i="0" u="none" strike="noStrike" baseline="0" dirty="0">
                <a:latin typeface="Times New Roman" panose="02020603050405020304" pitchFamily="18" charset="0"/>
              </a:rPr>
              <a:t>both the project and the organizational level, and they put their analytical skills to</a:t>
            </a:r>
          </a:p>
          <a:p>
            <a:pPr algn="l"/>
            <a:r>
              <a:rPr lang="en-US" sz="1800" b="0" i="0" u="none" strike="noStrike" baseline="0" dirty="0">
                <a:latin typeface="Times New Roman" panose="02020603050405020304" pitchFamily="18" charset="0"/>
              </a:rPr>
              <a:t>the test regularly.</a:t>
            </a:r>
            <a:endParaRPr lang="en-US" dirty="0"/>
          </a:p>
        </p:txBody>
      </p:sp>
      <p:sp>
        <p:nvSpPr>
          <p:cNvPr id="4" name="Slide Number Placeholder 3"/>
          <p:cNvSpPr>
            <a:spLocks noGrp="1"/>
          </p:cNvSpPr>
          <p:nvPr>
            <p:ph type="sldNum" sz="quarter" idx="5"/>
          </p:nvPr>
        </p:nvSpPr>
        <p:spPr/>
        <p:txBody>
          <a:bodyPr/>
          <a:lstStyle/>
          <a:p>
            <a:fld id="{0DC14220-B4BB-4278-BCE3-97CD09324007}" type="slidenum">
              <a:rPr lang="en-US" smtClean="0"/>
              <a:t>9</a:t>
            </a:fld>
            <a:endParaRPr lang="en-US"/>
          </a:p>
        </p:txBody>
      </p:sp>
    </p:spTree>
    <p:extLst>
      <p:ext uri="{BB962C8B-B14F-4D97-AF65-F5344CB8AC3E}">
        <p14:creationId xmlns:p14="http://schemas.microsoft.com/office/powerpoint/2010/main" val="2207435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6E35F-EE71-40C8-BBFF-CFFB765CFB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2A92F7-11D4-4B74-A337-358133B023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FA60E9-CE17-4123-A139-8A2A86C1B659}"/>
              </a:ext>
            </a:extLst>
          </p:cNvPr>
          <p:cNvSpPr>
            <a:spLocks noGrp="1"/>
          </p:cNvSpPr>
          <p:nvPr>
            <p:ph type="dt" sz="half" idx="10"/>
          </p:nvPr>
        </p:nvSpPr>
        <p:spPr/>
        <p:txBody>
          <a:bodyPr/>
          <a:lstStyle/>
          <a:p>
            <a:fld id="{27FA9A46-CD4A-477A-82C6-912BB04D38BA}" type="datetimeFigureOut">
              <a:rPr lang="en-US" smtClean="0"/>
              <a:t>11/26/2021</a:t>
            </a:fld>
            <a:endParaRPr lang="en-US"/>
          </a:p>
        </p:txBody>
      </p:sp>
      <p:sp>
        <p:nvSpPr>
          <p:cNvPr id="5" name="Footer Placeholder 4">
            <a:extLst>
              <a:ext uri="{FF2B5EF4-FFF2-40B4-BE49-F238E27FC236}">
                <a16:creationId xmlns:a16="http://schemas.microsoft.com/office/drawing/2014/main" id="{0D5B154F-B0F6-4FC0-B3A3-39103F1CB1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3AD02E-8E69-4F41-806A-11CFBC7E79F7}"/>
              </a:ext>
            </a:extLst>
          </p:cNvPr>
          <p:cNvSpPr>
            <a:spLocks noGrp="1"/>
          </p:cNvSpPr>
          <p:nvPr>
            <p:ph type="sldNum" sz="quarter" idx="12"/>
          </p:nvPr>
        </p:nvSpPr>
        <p:spPr/>
        <p:txBody>
          <a:bodyPr/>
          <a:lstStyle/>
          <a:p>
            <a:fld id="{E06486A1-D1F1-46E1-B802-FC5FDB2802C0}" type="slidenum">
              <a:rPr lang="en-US" smtClean="0"/>
              <a:t>‹#›</a:t>
            </a:fld>
            <a:endParaRPr lang="en-US"/>
          </a:p>
        </p:txBody>
      </p:sp>
    </p:spTree>
    <p:extLst>
      <p:ext uri="{BB962C8B-B14F-4D97-AF65-F5344CB8AC3E}">
        <p14:creationId xmlns:p14="http://schemas.microsoft.com/office/powerpoint/2010/main" val="960933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68A73-6720-47F5-869A-4FBA07A4F6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14AC1F-C4F3-4B8E-A621-7AB1B36D45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E1696D-A42F-48DA-B0BF-23985A1188C6}"/>
              </a:ext>
            </a:extLst>
          </p:cNvPr>
          <p:cNvSpPr>
            <a:spLocks noGrp="1"/>
          </p:cNvSpPr>
          <p:nvPr>
            <p:ph type="dt" sz="half" idx="10"/>
          </p:nvPr>
        </p:nvSpPr>
        <p:spPr/>
        <p:txBody>
          <a:bodyPr/>
          <a:lstStyle/>
          <a:p>
            <a:fld id="{27FA9A46-CD4A-477A-82C6-912BB04D38BA}" type="datetimeFigureOut">
              <a:rPr lang="en-US" smtClean="0"/>
              <a:t>11/26/2021</a:t>
            </a:fld>
            <a:endParaRPr lang="en-US"/>
          </a:p>
        </p:txBody>
      </p:sp>
      <p:sp>
        <p:nvSpPr>
          <p:cNvPr id="5" name="Footer Placeholder 4">
            <a:extLst>
              <a:ext uri="{FF2B5EF4-FFF2-40B4-BE49-F238E27FC236}">
                <a16:creationId xmlns:a16="http://schemas.microsoft.com/office/drawing/2014/main" id="{56F6F170-0A98-4C4E-9BF3-619B15C778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CB1E8E-655C-47CF-80A1-F2BCA83D03B8}"/>
              </a:ext>
            </a:extLst>
          </p:cNvPr>
          <p:cNvSpPr>
            <a:spLocks noGrp="1"/>
          </p:cNvSpPr>
          <p:nvPr>
            <p:ph type="sldNum" sz="quarter" idx="12"/>
          </p:nvPr>
        </p:nvSpPr>
        <p:spPr/>
        <p:txBody>
          <a:bodyPr/>
          <a:lstStyle/>
          <a:p>
            <a:fld id="{E06486A1-D1F1-46E1-B802-FC5FDB2802C0}" type="slidenum">
              <a:rPr lang="en-US" smtClean="0"/>
              <a:t>‹#›</a:t>
            </a:fld>
            <a:endParaRPr lang="en-US"/>
          </a:p>
        </p:txBody>
      </p:sp>
    </p:spTree>
    <p:extLst>
      <p:ext uri="{BB962C8B-B14F-4D97-AF65-F5344CB8AC3E}">
        <p14:creationId xmlns:p14="http://schemas.microsoft.com/office/powerpoint/2010/main" val="2246691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3E6AA5-0F28-46CD-A2EF-49A077193E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956A15-9383-414C-8740-02DCB59EDC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71660B-CF84-40F7-8CCF-A572929E4822}"/>
              </a:ext>
            </a:extLst>
          </p:cNvPr>
          <p:cNvSpPr>
            <a:spLocks noGrp="1"/>
          </p:cNvSpPr>
          <p:nvPr>
            <p:ph type="dt" sz="half" idx="10"/>
          </p:nvPr>
        </p:nvSpPr>
        <p:spPr/>
        <p:txBody>
          <a:bodyPr/>
          <a:lstStyle/>
          <a:p>
            <a:fld id="{27FA9A46-CD4A-477A-82C6-912BB04D38BA}" type="datetimeFigureOut">
              <a:rPr lang="en-US" smtClean="0"/>
              <a:t>11/26/2021</a:t>
            </a:fld>
            <a:endParaRPr lang="en-US"/>
          </a:p>
        </p:txBody>
      </p:sp>
      <p:sp>
        <p:nvSpPr>
          <p:cNvPr id="5" name="Footer Placeholder 4">
            <a:extLst>
              <a:ext uri="{FF2B5EF4-FFF2-40B4-BE49-F238E27FC236}">
                <a16:creationId xmlns:a16="http://schemas.microsoft.com/office/drawing/2014/main" id="{4BDDEB70-2239-41C7-BFE9-2BA348B176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E9E45-92FA-42AB-B30B-7DBEFAFE46C7}"/>
              </a:ext>
            </a:extLst>
          </p:cNvPr>
          <p:cNvSpPr>
            <a:spLocks noGrp="1"/>
          </p:cNvSpPr>
          <p:nvPr>
            <p:ph type="sldNum" sz="quarter" idx="12"/>
          </p:nvPr>
        </p:nvSpPr>
        <p:spPr/>
        <p:txBody>
          <a:bodyPr/>
          <a:lstStyle/>
          <a:p>
            <a:fld id="{E06486A1-D1F1-46E1-B802-FC5FDB2802C0}" type="slidenum">
              <a:rPr lang="en-US" smtClean="0"/>
              <a:t>‹#›</a:t>
            </a:fld>
            <a:endParaRPr lang="en-US"/>
          </a:p>
        </p:txBody>
      </p:sp>
    </p:spTree>
    <p:extLst>
      <p:ext uri="{BB962C8B-B14F-4D97-AF65-F5344CB8AC3E}">
        <p14:creationId xmlns:p14="http://schemas.microsoft.com/office/powerpoint/2010/main" val="2651774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941D5-165E-419B-BA9A-CDEB05579B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0C280B-B3CB-4826-8139-0393C69FAE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8DD93D-2E8E-43F7-8370-1ACCBA37FF4E}"/>
              </a:ext>
            </a:extLst>
          </p:cNvPr>
          <p:cNvSpPr>
            <a:spLocks noGrp="1"/>
          </p:cNvSpPr>
          <p:nvPr>
            <p:ph type="dt" sz="half" idx="10"/>
          </p:nvPr>
        </p:nvSpPr>
        <p:spPr/>
        <p:txBody>
          <a:bodyPr/>
          <a:lstStyle/>
          <a:p>
            <a:fld id="{27FA9A46-CD4A-477A-82C6-912BB04D38BA}" type="datetimeFigureOut">
              <a:rPr lang="en-US" smtClean="0"/>
              <a:t>11/26/2021</a:t>
            </a:fld>
            <a:endParaRPr lang="en-US"/>
          </a:p>
        </p:txBody>
      </p:sp>
      <p:sp>
        <p:nvSpPr>
          <p:cNvPr id="5" name="Footer Placeholder 4">
            <a:extLst>
              <a:ext uri="{FF2B5EF4-FFF2-40B4-BE49-F238E27FC236}">
                <a16:creationId xmlns:a16="http://schemas.microsoft.com/office/drawing/2014/main" id="{C032FFAF-58E1-40DA-AECF-7B12BA095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6F3669-713A-46E5-AE5B-8F20BE73A70A}"/>
              </a:ext>
            </a:extLst>
          </p:cNvPr>
          <p:cNvSpPr>
            <a:spLocks noGrp="1"/>
          </p:cNvSpPr>
          <p:nvPr>
            <p:ph type="sldNum" sz="quarter" idx="12"/>
          </p:nvPr>
        </p:nvSpPr>
        <p:spPr/>
        <p:txBody>
          <a:bodyPr/>
          <a:lstStyle/>
          <a:p>
            <a:fld id="{E06486A1-D1F1-46E1-B802-FC5FDB2802C0}" type="slidenum">
              <a:rPr lang="en-US" smtClean="0"/>
              <a:t>‹#›</a:t>
            </a:fld>
            <a:endParaRPr lang="en-US"/>
          </a:p>
        </p:txBody>
      </p:sp>
    </p:spTree>
    <p:extLst>
      <p:ext uri="{BB962C8B-B14F-4D97-AF65-F5344CB8AC3E}">
        <p14:creationId xmlns:p14="http://schemas.microsoft.com/office/powerpoint/2010/main" val="1992239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E3C0D-64FD-4E3F-8315-FE9A4A1DD4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C79EA0-C29D-490A-B687-4AE53EC8E3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1F1440-ABC3-4636-9C8D-E950097D4442}"/>
              </a:ext>
            </a:extLst>
          </p:cNvPr>
          <p:cNvSpPr>
            <a:spLocks noGrp="1"/>
          </p:cNvSpPr>
          <p:nvPr>
            <p:ph type="dt" sz="half" idx="10"/>
          </p:nvPr>
        </p:nvSpPr>
        <p:spPr/>
        <p:txBody>
          <a:bodyPr/>
          <a:lstStyle/>
          <a:p>
            <a:fld id="{27FA9A46-CD4A-477A-82C6-912BB04D38BA}" type="datetimeFigureOut">
              <a:rPr lang="en-US" smtClean="0"/>
              <a:t>11/26/2021</a:t>
            </a:fld>
            <a:endParaRPr lang="en-US"/>
          </a:p>
        </p:txBody>
      </p:sp>
      <p:sp>
        <p:nvSpPr>
          <p:cNvPr id="5" name="Footer Placeholder 4">
            <a:extLst>
              <a:ext uri="{FF2B5EF4-FFF2-40B4-BE49-F238E27FC236}">
                <a16:creationId xmlns:a16="http://schemas.microsoft.com/office/drawing/2014/main" id="{15FE7939-B3FF-4823-ABBB-780A9D3F09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734B68-9BD0-449D-A333-5438F3A6B6BC}"/>
              </a:ext>
            </a:extLst>
          </p:cNvPr>
          <p:cNvSpPr>
            <a:spLocks noGrp="1"/>
          </p:cNvSpPr>
          <p:nvPr>
            <p:ph type="sldNum" sz="quarter" idx="12"/>
          </p:nvPr>
        </p:nvSpPr>
        <p:spPr/>
        <p:txBody>
          <a:bodyPr/>
          <a:lstStyle/>
          <a:p>
            <a:fld id="{E06486A1-D1F1-46E1-B802-FC5FDB2802C0}" type="slidenum">
              <a:rPr lang="en-US" smtClean="0"/>
              <a:t>‹#›</a:t>
            </a:fld>
            <a:endParaRPr lang="en-US"/>
          </a:p>
        </p:txBody>
      </p:sp>
    </p:spTree>
    <p:extLst>
      <p:ext uri="{BB962C8B-B14F-4D97-AF65-F5344CB8AC3E}">
        <p14:creationId xmlns:p14="http://schemas.microsoft.com/office/powerpoint/2010/main" val="3876094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F087F-FA26-4D4F-BF90-3FE5C33E75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7699F1-0DDF-4881-AB84-BE2EA6C8E3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D84B74-E931-4744-83AF-0DB99D6037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A55BE4-8DE3-4794-8793-CD1641E1DDF0}"/>
              </a:ext>
            </a:extLst>
          </p:cNvPr>
          <p:cNvSpPr>
            <a:spLocks noGrp="1"/>
          </p:cNvSpPr>
          <p:nvPr>
            <p:ph type="dt" sz="half" idx="10"/>
          </p:nvPr>
        </p:nvSpPr>
        <p:spPr/>
        <p:txBody>
          <a:bodyPr/>
          <a:lstStyle/>
          <a:p>
            <a:fld id="{27FA9A46-CD4A-477A-82C6-912BB04D38BA}" type="datetimeFigureOut">
              <a:rPr lang="en-US" smtClean="0"/>
              <a:t>11/26/2021</a:t>
            </a:fld>
            <a:endParaRPr lang="en-US"/>
          </a:p>
        </p:txBody>
      </p:sp>
      <p:sp>
        <p:nvSpPr>
          <p:cNvPr id="6" name="Footer Placeholder 5">
            <a:extLst>
              <a:ext uri="{FF2B5EF4-FFF2-40B4-BE49-F238E27FC236}">
                <a16:creationId xmlns:a16="http://schemas.microsoft.com/office/drawing/2014/main" id="{4C09E49E-B4C7-4D0C-8F32-51774802CD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7FCD6B-5AA6-40D7-920E-99346E5E1153}"/>
              </a:ext>
            </a:extLst>
          </p:cNvPr>
          <p:cNvSpPr>
            <a:spLocks noGrp="1"/>
          </p:cNvSpPr>
          <p:nvPr>
            <p:ph type="sldNum" sz="quarter" idx="12"/>
          </p:nvPr>
        </p:nvSpPr>
        <p:spPr/>
        <p:txBody>
          <a:bodyPr/>
          <a:lstStyle/>
          <a:p>
            <a:fld id="{E06486A1-D1F1-46E1-B802-FC5FDB2802C0}" type="slidenum">
              <a:rPr lang="en-US" smtClean="0"/>
              <a:t>‹#›</a:t>
            </a:fld>
            <a:endParaRPr lang="en-US"/>
          </a:p>
        </p:txBody>
      </p:sp>
    </p:spTree>
    <p:extLst>
      <p:ext uri="{BB962C8B-B14F-4D97-AF65-F5344CB8AC3E}">
        <p14:creationId xmlns:p14="http://schemas.microsoft.com/office/powerpoint/2010/main" val="1472598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F8B0B-8482-40F4-81C5-21A5C5FD3E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0E74FD-8D2F-4B86-8D51-5165271F98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ECEBCD-AA28-4E50-BBD8-A780E257CE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6AC8EC-7B46-4EC8-A945-54E9AA0725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5C54B-3D61-4012-AC3A-AF9636A68E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452B57-80C8-45BF-A629-AA5A87316A35}"/>
              </a:ext>
            </a:extLst>
          </p:cNvPr>
          <p:cNvSpPr>
            <a:spLocks noGrp="1"/>
          </p:cNvSpPr>
          <p:nvPr>
            <p:ph type="dt" sz="half" idx="10"/>
          </p:nvPr>
        </p:nvSpPr>
        <p:spPr/>
        <p:txBody>
          <a:bodyPr/>
          <a:lstStyle/>
          <a:p>
            <a:fld id="{27FA9A46-CD4A-477A-82C6-912BB04D38BA}" type="datetimeFigureOut">
              <a:rPr lang="en-US" smtClean="0"/>
              <a:t>11/26/2021</a:t>
            </a:fld>
            <a:endParaRPr lang="en-US"/>
          </a:p>
        </p:txBody>
      </p:sp>
      <p:sp>
        <p:nvSpPr>
          <p:cNvPr id="8" name="Footer Placeholder 7">
            <a:extLst>
              <a:ext uri="{FF2B5EF4-FFF2-40B4-BE49-F238E27FC236}">
                <a16:creationId xmlns:a16="http://schemas.microsoft.com/office/drawing/2014/main" id="{A78B7D1D-09AA-4BEE-9ACD-A1667558CC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7E3B97-F4FE-4539-AD47-D6D9968D11C6}"/>
              </a:ext>
            </a:extLst>
          </p:cNvPr>
          <p:cNvSpPr>
            <a:spLocks noGrp="1"/>
          </p:cNvSpPr>
          <p:nvPr>
            <p:ph type="sldNum" sz="quarter" idx="12"/>
          </p:nvPr>
        </p:nvSpPr>
        <p:spPr/>
        <p:txBody>
          <a:bodyPr/>
          <a:lstStyle/>
          <a:p>
            <a:fld id="{E06486A1-D1F1-46E1-B802-FC5FDB2802C0}" type="slidenum">
              <a:rPr lang="en-US" smtClean="0"/>
              <a:t>‹#›</a:t>
            </a:fld>
            <a:endParaRPr lang="en-US"/>
          </a:p>
        </p:txBody>
      </p:sp>
    </p:spTree>
    <p:extLst>
      <p:ext uri="{BB962C8B-B14F-4D97-AF65-F5344CB8AC3E}">
        <p14:creationId xmlns:p14="http://schemas.microsoft.com/office/powerpoint/2010/main" val="2199206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0170C-7061-4825-959B-315D6591D5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32212F-3C44-408F-A856-2B308D1D5D63}"/>
              </a:ext>
            </a:extLst>
          </p:cNvPr>
          <p:cNvSpPr>
            <a:spLocks noGrp="1"/>
          </p:cNvSpPr>
          <p:nvPr>
            <p:ph type="dt" sz="half" idx="10"/>
          </p:nvPr>
        </p:nvSpPr>
        <p:spPr/>
        <p:txBody>
          <a:bodyPr/>
          <a:lstStyle/>
          <a:p>
            <a:fld id="{27FA9A46-CD4A-477A-82C6-912BB04D38BA}" type="datetimeFigureOut">
              <a:rPr lang="en-US" smtClean="0"/>
              <a:t>11/26/2021</a:t>
            </a:fld>
            <a:endParaRPr lang="en-US"/>
          </a:p>
        </p:txBody>
      </p:sp>
      <p:sp>
        <p:nvSpPr>
          <p:cNvPr id="4" name="Footer Placeholder 3">
            <a:extLst>
              <a:ext uri="{FF2B5EF4-FFF2-40B4-BE49-F238E27FC236}">
                <a16:creationId xmlns:a16="http://schemas.microsoft.com/office/drawing/2014/main" id="{67747D85-20A6-4DE0-A4BA-707EDFA0F2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740068-CCB4-48C3-A700-F73CF0ECB609}"/>
              </a:ext>
            </a:extLst>
          </p:cNvPr>
          <p:cNvSpPr>
            <a:spLocks noGrp="1"/>
          </p:cNvSpPr>
          <p:nvPr>
            <p:ph type="sldNum" sz="quarter" idx="12"/>
          </p:nvPr>
        </p:nvSpPr>
        <p:spPr/>
        <p:txBody>
          <a:bodyPr/>
          <a:lstStyle/>
          <a:p>
            <a:fld id="{E06486A1-D1F1-46E1-B802-FC5FDB2802C0}" type="slidenum">
              <a:rPr lang="en-US" smtClean="0"/>
              <a:t>‹#›</a:t>
            </a:fld>
            <a:endParaRPr lang="en-US"/>
          </a:p>
        </p:txBody>
      </p:sp>
    </p:spTree>
    <p:extLst>
      <p:ext uri="{BB962C8B-B14F-4D97-AF65-F5344CB8AC3E}">
        <p14:creationId xmlns:p14="http://schemas.microsoft.com/office/powerpoint/2010/main" val="3085370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1625B6-BC21-4A0B-AFC7-9ECE6C160CF2}"/>
              </a:ext>
            </a:extLst>
          </p:cNvPr>
          <p:cNvSpPr>
            <a:spLocks noGrp="1"/>
          </p:cNvSpPr>
          <p:nvPr>
            <p:ph type="dt" sz="half" idx="10"/>
          </p:nvPr>
        </p:nvSpPr>
        <p:spPr/>
        <p:txBody>
          <a:bodyPr/>
          <a:lstStyle/>
          <a:p>
            <a:fld id="{27FA9A46-CD4A-477A-82C6-912BB04D38BA}" type="datetimeFigureOut">
              <a:rPr lang="en-US" smtClean="0"/>
              <a:t>11/26/2021</a:t>
            </a:fld>
            <a:endParaRPr lang="en-US"/>
          </a:p>
        </p:txBody>
      </p:sp>
      <p:sp>
        <p:nvSpPr>
          <p:cNvPr id="3" name="Footer Placeholder 2">
            <a:extLst>
              <a:ext uri="{FF2B5EF4-FFF2-40B4-BE49-F238E27FC236}">
                <a16:creationId xmlns:a16="http://schemas.microsoft.com/office/drawing/2014/main" id="{1A842F8C-F86E-4DD5-A69D-3A0AA2B6C2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51952F-A2A8-490A-BA46-6598A057F793}"/>
              </a:ext>
            </a:extLst>
          </p:cNvPr>
          <p:cNvSpPr>
            <a:spLocks noGrp="1"/>
          </p:cNvSpPr>
          <p:nvPr>
            <p:ph type="sldNum" sz="quarter" idx="12"/>
          </p:nvPr>
        </p:nvSpPr>
        <p:spPr/>
        <p:txBody>
          <a:bodyPr/>
          <a:lstStyle/>
          <a:p>
            <a:fld id="{E06486A1-D1F1-46E1-B802-FC5FDB2802C0}" type="slidenum">
              <a:rPr lang="en-US" smtClean="0"/>
              <a:t>‹#›</a:t>
            </a:fld>
            <a:endParaRPr lang="en-US"/>
          </a:p>
        </p:txBody>
      </p:sp>
    </p:spTree>
    <p:extLst>
      <p:ext uri="{BB962C8B-B14F-4D97-AF65-F5344CB8AC3E}">
        <p14:creationId xmlns:p14="http://schemas.microsoft.com/office/powerpoint/2010/main" val="3361948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B0367-CF7C-40F2-A73A-F9D37385E5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F9EBC4-0AE7-47F1-9068-1264880644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566F45-F749-4124-903D-2CEC9BBDE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D7546D-B546-40E0-9779-9880D74DAB61}"/>
              </a:ext>
            </a:extLst>
          </p:cNvPr>
          <p:cNvSpPr>
            <a:spLocks noGrp="1"/>
          </p:cNvSpPr>
          <p:nvPr>
            <p:ph type="dt" sz="half" idx="10"/>
          </p:nvPr>
        </p:nvSpPr>
        <p:spPr/>
        <p:txBody>
          <a:bodyPr/>
          <a:lstStyle/>
          <a:p>
            <a:fld id="{27FA9A46-CD4A-477A-82C6-912BB04D38BA}" type="datetimeFigureOut">
              <a:rPr lang="en-US" smtClean="0"/>
              <a:t>11/26/2021</a:t>
            </a:fld>
            <a:endParaRPr lang="en-US"/>
          </a:p>
        </p:txBody>
      </p:sp>
      <p:sp>
        <p:nvSpPr>
          <p:cNvPr id="6" name="Footer Placeholder 5">
            <a:extLst>
              <a:ext uri="{FF2B5EF4-FFF2-40B4-BE49-F238E27FC236}">
                <a16:creationId xmlns:a16="http://schemas.microsoft.com/office/drawing/2014/main" id="{57B00181-43DA-483C-A380-99670385FA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8E0EA-7634-424C-9A31-946AAF34AFB8}"/>
              </a:ext>
            </a:extLst>
          </p:cNvPr>
          <p:cNvSpPr>
            <a:spLocks noGrp="1"/>
          </p:cNvSpPr>
          <p:nvPr>
            <p:ph type="sldNum" sz="quarter" idx="12"/>
          </p:nvPr>
        </p:nvSpPr>
        <p:spPr/>
        <p:txBody>
          <a:bodyPr/>
          <a:lstStyle/>
          <a:p>
            <a:fld id="{E06486A1-D1F1-46E1-B802-FC5FDB2802C0}" type="slidenum">
              <a:rPr lang="en-US" smtClean="0"/>
              <a:t>‹#›</a:t>
            </a:fld>
            <a:endParaRPr lang="en-US"/>
          </a:p>
        </p:txBody>
      </p:sp>
    </p:spTree>
    <p:extLst>
      <p:ext uri="{BB962C8B-B14F-4D97-AF65-F5344CB8AC3E}">
        <p14:creationId xmlns:p14="http://schemas.microsoft.com/office/powerpoint/2010/main" val="330055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2022B-0D02-4675-B5DE-32782C4336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4F803D-4EEA-40DD-AE16-ED888B06D4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BF9F00-F350-4247-848E-D85652E9C7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600C2C-25F9-4F38-81A5-8BA55376EB56}"/>
              </a:ext>
            </a:extLst>
          </p:cNvPr>
          <p:cNvSpPr>
            <a:spLocks noGrp="1"/>
          </p:cNvSpPr>
          <p:nvPr>
            <p:ph type="dt" sz="half" idx="10"/>
          </p:nvPr>
        </p:nvSpPr>
        <p:spPr/>
        <p:txBody>
          <a:bodyPr/>
          <a:lstStyle/>
          <a:p>
            <a:fld id="{27FA9A46-CD4A-477A-82C6-912BB04D38BA}" type="datetimeFigureOut">
              <a:rPr lang="en-US" smtClean="0"/>
              <a:t>11/26/2021</a:t>
            </a:fld>
            <a:endParaRPr lang="en-US"/>
          </a:p>
        </p:txBody>
      </p:sp>
      <p:sp>
        <p:nvSpPr>
          <p:cNvPr id="6" name="Footer Placeholder 5">
            <a:extLst>
              <a:ext uri="{FF2B5EF4-FFF2-40B4-BE49-F238E27FC236}">
                <a16:creationId xmlns:a16="http://schemas.microsoft.com/office/drawing/2014/main" id="{87B82DCC-E688-4D73-BDB6-AE9AAC0FAD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16E495-1067-4BB1-B304-08E47692F9A2}"/>
              </a:ext>
            </a:extLst>
          </p:cNvPr>
          <p:cNvSpPr>
            <a:spLocks noGrp="1"/>
          </p:cNvSpPr>
          <p:nvPr>
            <p:ph type="sldNum" sz="quarter" idx="12"/>
          </p:nvPr>
        </p:nvSpPr>
        <p:spPr/>
        <p:txBody>
          <a:bodyPr/>
          <a:lstStyle/>
          <a:p>
            <a:fld id="{E06486A1-D1F1-46E1-B802-FC5FDB2802C0}" type="slidenum">
              <a:rPr lang="en-US" smtClean="0"/>
              <a:t>‹#›</a:t>
            </a:fld>
            <a:endParaRPr lang="en-US"/>
          </a:p>
        </p:txBody>
      </p:sp>
    </p:spTree>
    <p:extLst>
      <p:ext uri="{BB962C8B-B14F-4D97-AF65-F5344CB8AC3E}">
        <p14:creationId xmlns:p14="http://schemas.microsoft.com/office/powerpoint/2010/main" val="1243227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11A9D5-1A5B-4964-A902-068B3D23E6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4CAEB7-7C60-439B-BB83-14009B1BF6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9585AE-B042-4F7E-A046-3AE2070511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FA9A46-CD4A-477A-82C6-912BB04D38BA}" type="datetimeFigureOut">
              <a:rPr lang="en-US" smtClean="0"/>
              <a:t>11/26/2021</a:t>
            </a:fld>
            <a:endParaRPr lang="en-US"/>
          </a:p>
        </p:txBody>
      </p:sp>
      <p:sp>
        <p:nvSpPr>
          <p:cNvPr id="5" name="Footer Placeholder 4">
            <a:extLst>
              <a:ext uri="{FF2B5EF4-FFF2-40B4-BE49-F238E27FC236}">
                <a16:creationId xmlns:a16="http://schemas.microsoft.com/office/drawing/2014/main" id="{C10CF8FD-D728-4ADB-A42B-C6DAC6BE90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9E9AC6-9B07-4827-BAAC-1F04F46AD6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6486A1-D1F1-46E1-B802-FC5FDB2802C0}" type="slidenum">
              <a:rPr lang="en-US" smtClean="0"/>
              <a:t>‹#›</a:t>
            </a:fld>
            <a:endParaRPr lang="en-US"/>
          </a:p>
        </p:txBody>
      </p:sp>
    </p:spTree>
    <p:extLst>
      <p:ext uri="{BB962C8B-B14F-4D97-AF65-F5344CB8AC3E}">
        <p14:creationId xmlns:p14="http://schemas.microsoft.com/office/powerpoint/2010/main" val="340158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3549C8-8B53-4A21-8657-7BFF54F9D5C2}"/>
              </a:ext>
            </a:extLst>
          </p:cNvPr>
          <p:cNvSpPr txBox="1"/>
          <p:nvPr/>
        </p:nvSpPr>
        <p:spPr>
          <a:xfrm>
            <a:off x="2854036" y="882133"/>
            <a:ext cx="7499927" cy="369332"/>
          </a:xfrm>
          <a:prstGeom prst="rect">
            <a:avLst/>
          </a:prstGeom>
          <a:noFill/>
        </p:spPr>
        <p:txBody>
          <a:bodyPr wrap="square">
            <a:spAutoFit/>
          </a:bodyPr>
          <a:lstStyle/>
          <a:p>
            <a:r>
              <a:rPr lang="en-US" sz="1800" b="1" i="0" u="none" strike="noStrike" baseline="0" dirty="0">
                <a:latin typeface="Times New Roman" panose="02020603050405020304" pitchFamily="18" charset="0"/>
              </a:rPr>
              <a:t>Selecting the Appropriate Development Methodology</a:t>
            </a:r>
            <a:endParaRPr lang="en-US" dirty="0"/>
          </a:p>
        </p:txBody>
      </p:sp>
      <p:pic>
        <p:nvPicPr>
          <p:cNvPr id="7" name="Picture 6">
            <a:extLst>
              <a:ext uri="{FF2B5EF4-FFF2-40B4-BE49-F238E27FC236}">
                <a16:creationId xmlns:a16="http://schemas.microsoft.com/office/drawing/2014/main" id="{80D8C079-4CBF-4CB7-92C8-17E242029A7B}"/>
              </a:ext>
            </a:extLst>
          </p:cNvPr>
          <p:cNvPicPr>
            <a:picLocks noChangeAspect="1"/>
          </p:cNvPicPr>
          <p:nvPr/>
        </p:nvPicPr>
        <p:blipFill>
          <a:blip r:embed="rId3"/>
          <a:stretch>
            <a:fillRect/>
          </a:stretch>
        </p:blipFill>
        <p:spPr>
          <a:xfrm>
            <a:off x="1219200" y="1304630"/>
            <a:ext cx="9993745" cy="4671237"/>
          </a:xfrm>
          <a:prstGeom prst="rect">
            <a:avLst/>
          </a:prstGeom>
        </p:spPr>
      </p:pic>
    </p:spTree>
    <p:extLst>
      <p:ext uri="{BB962C8B-B14F-4D97-AF65-F5344CB8AC3E}">
        <p14:creationId xmlns:p14="http://schemas.microsoft.com/office/powerpoint/2010/main" val="3549691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BABC9-3CC5-46AB-96B7-E7209DF6DCD3}"/>
              </a:ext>
            </a:extLst>
          </p:cNvPr>
          <p:cNvSpPr>
            <a:spLocks noGrp="1"/>
          </p:cNvSpPr>
          <p:nvPr>
            <p:ph type="title"/>
          </p:nvPr>
        </p:nvSpPr>
        <p:spPr/>
        <p:txBody>
          <a:bodyPr/>
          <a:lstStyle/>
          <a:p>
            <a:r>
              <a:rPr lang="en-US" dirty="0"/>
              <a:t>Skills and Roles</a:t>
            </a:r>
          </a:p>
        </p:txBody>
      </p:sp>
      <p:sp>
        <p:nvSpPr>
          <p:cNvPr id="3" name="Content Placeholder 2">
            <a:extLst>
              <a:ext uri="{FF2B5EF4-FFF2-40B4-BE49-F238E27FC236}">
                <a16:creationId xmlns:a16="http://schemas.microsoft.com/office/drawing/2014/main" id="{C9F7FD03-DD90-4FAF-B1A2-9E28F53856F3}"/>
              </a:ext>
            </a:extLst>
          </p:cNvPr>
          <p:cNvSpPr>
            <a:spLocks noGrp="1"/>
          </p:cNvSpPr>
          <p:nvPr>
            <p:ph idx="1"/>
          </p:nvPr>
        </p:nvSpPr>
        <p:spPr/>
        <p:txBody>
          <a:bodyPr>
            <a:normAutofit fontScale="92500" lnSpcReduction="10000"/>
          </a:bodyPr>
          <a:lstStyle/>
          <a:p>
            <a:pPr algn="l"/>
            <a:r>
              <a:rPr lang="en-US" sz="1800" b="1" dirty="0"/>
              <a:t>Technical Skills</a:t>
            </a:r>
            <a:r>
              <a:rPr lang="en-US" sz="3200" dirty="0"/>
              <a:t>: </a:t>
            </a:r>
            <a:r>
              <a:rPr lang="en-US" sz="1800" b="0" i="0" u="none" strike="noStrike" baseline="0" dirty="0">
                <a:latin typeface="Times New Roman" panose="02020603050405020304" pitchFamily="18" charset="0"/>
              </a:rPr>
              <a:t>Analysts must have the technical skills to understand the organization’s existing technical environment, the new system’s technology foundation, and the way in which both can be fit into an integrated technical solution. </a:t>
            </a:r>
          </a:p>
          <a:p>
            <a:pPr algn="l"/>
            <a:r>
              <a:rPr lang="en-US" sz="1800" b="1" i="0" u="none" strike="noStrike" baseline="0" dirty="0">
                <a:latin typeface="Times New Roman" panose="02020603050405020304" pitchFamily="18" charset="0"/>
              </a:rPr>
              <a:t>Business skills </a:t>
            </a:r>
            <a:r>
              <a:rPr lang="en-US" sz="1800" dirty="0">
                <a:latin typeface="Times New Roman" panose="02020603050405020304" pitchFamily="18" charset="0"/>
              </a:rPr>
              <a:t>: These are </a:t>
            </a:r>
            <a:r>
              <a:rPr lang="en-US" sz="1800" b="0" i="0" u="none" strike="noStrike" baseline="0" dirty="0">
                <a:latin typeface="Times New Roman" panose="02020603050405020304" pitchFamily="18" charset="0"/>
              </a:rPr>
              <a:t>required to understand how IT can be applied to business situations and to ensure that the IT delivers real business value.</a:t>
            </a:r>
          </a:p>
          <a:p>
            <a:pPr algn="l"/>
            <a:r>
              <a:rPr lang="en-US" sz="1800" b="1" dirty="0">
                <a:latin typeface="Times New Roman" panose="02020603050405020304" pitchFamily="18" charset="0"/>
              </a:rPr>
              <a:t>A</a:t>
            </a:r>
            <a:r>
              <a:rPr lang="en-US" sz="1800" b="1" i="0" u="none" strike="noStrike" baseline="0" dirty="0">
                <a:latin typeface="Times New Roman" panose="02020603050405020304" pitchFamily="18" charset="0"/>
              </a:rPr>
              <a:t>nalytical skills: </a:t>
            </a:r>
            <a:r>
              <a:rPr lang="en-US" sz="1800" b="0" i="0" u="none" strike="noStrike" baseline="0" dirty="0">
                <a:latin typeface="Times New Roman" panose="02020603050405020304" pitchFamily="18" charset="0"/>
              </a:rPr>
              <a:t>Analysts are continuous problem solvers at both the project and the organizational level, and they put their analytical skills to the test regularly.</a:t>
            </a:r>
          </a:p>
          <a:p>
            <a:pPr algn="l"/>
            <a:r>
              <a:rPr lang="en-US" sz="1800" b="1" dirty="0">
                <a:latin typeface="Times New Roman" panose="02020603050405020304" pitchFamily="18" charset="0"/>
              </a:rPr>
              <a:t>Interpersonal Skills</a:t>
            </a:r>
            <a:r>
              <a:rPr lang="en-US" sz="1800" dirty="0">
                <a:latin typeface="Times New Roman" panose="02020603050405020304" pitchFamily="18" charset="0"/>
              </a:rPr>
              <a:t>: </a:t>
            </a:r>
            <a:r>
              <a:rPr lang="en-US" sz="1800" b="0" i="0" u="none" strike="noStrike" baseline="0" dirty="0">
                <a:latin typeface="Times New Roman" panose="02020603050405020304" pitchFamily="18" charset="0"/>
              </a:rPr>
              <a:t>Often, analysts need to communicate effectively one-on-one with users and business managers (who often have little experience with technology) and with programmers (who often have more technical expertise than the analyst).</a:t>
            </a:r>
          </a:p>
          <a:p>
            <a:pPr algn="l"/>
            <a:r>
              <a:rPr lang="en-US" sz="1800" b="1" dirty="0">
                <a:latin typeface="Times New Roman" panose="02020603050405020304" pitchFamily="18" charset="0"/>
              </a:rPr>
              <a:t>Management: </a:t>
            </a:r>
            <a:r>
              <a:rPr lang="en-US" sz="1800" b="0" i="0" u="none" strike="noStrike" baseline="0" dirty="0">
                <a:latin typeface="Times New Roman" panose="02020603050405020304" pitchFamily="18" charset="0"/>
              </a:rPr>
              <a:t>Analyst need to manage people with whom they work and they must manage the pressure and risks associated with unclear situations.</a:t>
            </a:r>
          </a:p>
          <a:p>
            <a:pPr algn="l"/>
            <a:r>
              <a:rPr lang="en-US" sz="1800" b="1" i="0" u="none" strike="noStrike" baseline="0" dirty="0">
                <a:latin typeface="Times New Roman" panose="02020603050405020304" pitchFamily="18" charset="0"/>
              </a:rPr>
              <a:t>Ethical: </a:t>
            </a:r>
            <a:r>
              <a:rPr lang="en-US" sz="1800" b="0" i="0" u="none" strike="noStrike" baseline="0" dirty="0">
                <a:latin typeface="Times New Roman" panose="02020603050405020304" pitchFamily="18" charset="0"/>
              </a:rPr>
              <a:t>analysts must deal fairly, honestly, and ethically with other project team members, managers, and system users. Analysts deal with confidential information (</a:t>
            </a:r>
            <a:r>
              <a:rPr lang="en-US" sz="1800" b="0" i="0" u="none" strike="noStrike" baseline="0" dirty="0" err="1">
                <a:latin typeface="Times New Roman" panose="02020603050405020304" pitchFamily="18" charset="0"/>
              </a:rPr>
              <a:t>e.g.,dissent</a:t>
            </a:r>
            <a:r>
              <a:rPr lang="en-US" sz="1800" b="0" i="0" u="none" strike="noStrike" baseline="0" dirty="0">
                <a:latin typeface="Times New Roman" panose="02020603050405020304" pitchFamily="18" charset="0"/>
              </a:rPr>
              <a:t> among employees); it is important to maintain confidence and trust with all people.</a:t>
            </a:r>
            <a:endParaRPr lang="en-US" sz="1800" b="1" i="0" u="none" strike="noStrike" baseline="0" dirty="0">
              <a:latin typeface="Times New Roman" panose="02020603050405020304" pitchFamily="18" charset="0"/>
            </a:endParaRPr>
          </a:p>
          <a:p>
            <a:pPr algn="l"/>
            <a:endParaRPr lang="en-US" dirty="0"/>
          </a:p>
        </p:txBody>
      </p:sp>
    </p:spTree>
    <p:extLst>
      <p:ext uri="{BB962C8B-B14F-4D97-AF65-F5344CB8AC3E}">
        <p14:creationId xmlns:p14="http://schemas.microsoft.com/office/powerpoint/2010/main" val="49773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D26ABF2-33EE-4ECF-BAD2-52C5B47596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464" y="544750"/>
            <a:ext cx="10894979" cy="5632214"/>
          </a:xfrm>
        </p:spPr>
      </p:pic>
    </p:spTree>
    <p:extLst>
      <p:ext uri="{BB962C8B-B14F-4D97-AF65-F5344CB8AC3E}">
        <p14:creationId xmlns:p14="http://schemas.microsoft.com/office/powerpoint/2010/main" val="921922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40859F-BC18-4EF0-8986-3F9F40150894}"/>
              </a:ext>
            </a:extLst>
          </p:cNvPr>
          <p:cNvPicPr>
            <a:picLocks noChangeAspect="1"/>
          </p:cNvPicPr>
          <p:nvPr/>
        </p:nvPicPr>
        <p:blipFill>
          <a:blip r:embed="rId2"/>
          <a:stretch>
            <a:fillRect/>
          </a:stretch>
        </p:blipFill>
        <p:spPr>
          <a:xfrm>
            <a:off x="690664" y="330740"/>
            <a:ext cx="10739336" cy="5603132"/>
          </a:xfrm>
          <a:prstGeom prst="rect">
            <a:avLst/>
          </a:prstGeom>
        </p:spPr>
      </p:pic>
    </p:spTree>
    <p:extLst>
      <p:ext uri="{BB962C8B-B14F-4D97-AF65-F5344CB8AC3E}">
        <p14:creationId xmlns:p14="http://schemas.microsoft.com/office/powerpoint/2010/main" val="3404245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7E0BB-48EF-4BF5-991C-D2D82A7DCCE2}"/>
              </a:ext>
            </a:extLst>
          </p:cNvPr>
          <p:cNvSpPr>
            <a:spLocks noGrp="1"/>
          </p:cNvSpPr>
          <p:nvPr>
            <p:ph type="title"/>
          </p:nvPr>
        </p:nvSpPr>
        <p:spPr/>
        <p:txBody>
          <a:bodyPr/>
          <a:lstStyle/>
          <a:p>
            <a:r>
              <a:rPr lang="en-US" sz="4400" b="0" i="0" u="none" strike="noStrike" baseline="0" dirty="0">
                <a:solidFill>
                  <a:srgbClr val="000000"/>
                </a:solidFill>
                <a:latin typeface="Calibri" panose="020F0502020204030204" pitchFamily="34" charset="0"/>
              </a:rPr>
              <a:t>Guidelines for Developing a Prototype </a:t>
            </a:r>
            <a:br>
              <a:rPr lang="en-US" sz="4400" b="0" i="0" u="none" strike="noStrike" baseline="0" dirty="0">
                <a:solidFill>
                  <a:srgbClr val="000000"/>
                </a:solidFill>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94384666-C2E1-480E-A912-917BDFA2ED5A}"/>
              </a:ext>
            </a:extLst>
          </p:cNvPr>
          <p:cNvSpPr>
            <a:spLocks noGrp="1"/>
          </p:cNvSpPr>
          <p:nvPr>
            <p:ph idx="1"/>
          </p:nvPr>
        </p:nvSpPr>
        <p:spPr>
          <a:xfrm>
            <a:off x="838200" y="1455974"/>
            <a:ext cx="10515600" cy="4351338"/>
          </a:xfrm>
        </p:spPr>
        <p:txBody>
          <a:bodyPr/>
          <a:lstStyle/>
          <a:p>
            <a:r>
              <a:rPr lang="en-US" b="0" i="0" u="none" strike="noStrike" baseline="0" dirty="0">
                <a:solidFill>
                  <a:srgbClr val="000000"/>
                </a:solidFill>
                <a:latin typeface="Calibri" panose="020F0502020204030204" pitchFamily="34" charset="0"/>
              </a:rPr>
              <a:t>Work in manageable modules</a:t>
            </a:r>
          </a:p>
          <a:p>
            <a:r>
              <a:rPr lang="en-US" b="0" i="0" u="none" strike="noStrike" baseline="0" dirty="0">
                <a:solidFill>
                  <a:srgbClr val="000000"/>
                </a:solidFill>
                <a:latin typeface="Calibri" panose="020F0502020204030204" pitchFamily="34" charset="0"/>
              </a:rPr>
              <a:t>Build the prototype rapidly</a:t>
            </a:r>
          </a:p>
          <a:p>
            <a:r>
              <a:rPr lang="en-US" b="0" i="0" u="none" strike="noStrike" baseline="0" dirty="0">
                <a:solidFill>
                  <a:srgbClr val="000000"/>
                </a:solidFill>
                <a:latin typeface="Calibri" panose="020F0502020204030204" pitchFamily="34" charset="0"/>
              </a:rPr>
              <a:t>Modify the prototype in successive iterations</a:t>
            </a:r>
          </a:p>
          <a:p>
            <a:r>
              <a:rPr lang="en-US" b="0" i="0" u="none" strike="noStrike" baseline="0" dirty="0">
                <a:solidFill>
                  <a:srgbClr val="000000"/>
                </a:solidFill>
                <a:latin typeface="Calibri" panose="020F0502020204030204" pitchFamily="34" charset="0"/>
              </a:rPr>
              <a:t>Stress the user interface</a:t>
            </a:r>
          </a:p>
          <a:p>
            <a:endParaRPr lang="en-US" dirty="0"/>
          </a:p>
        </p:txBody>
      </p:sp>
    </p:spTree>
    <p:extLst>
      <p:ext uri="{BB962C8B-B14F-4D97-AF65-F5344CB8AC3E}">
        <p14:creationId xmlns:p14="http://schemas.microsoft.com/office/powerpoint/2010/main" val="1346301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F71DF-4ADC-42BF-AE89-23DBA1A61EE1}"/>
              </a:ext>
            </a:extLst>
          </p:cNvPr>
          <p:cNvSpPr>
            <a:spLocks noGrp="1"/>
          </p:cNvSpPr>
          <p:nvPr>
            <p:ph type="title"/>
          </p:nvPr>
        </p:nvSpPr>
        <p:spPr/>
        <p:txBody>
          <a:bodyPr/>
          <a:lstStyle/>
          <a:p>
            <a:r>
              <a:rPr lang="en-US" sz="3200" b="0" i="0" u="none" strike="noStrike" baseline="0" dirty="0">
                <a:solidFill>
                  <a:srgbClr val="000000"/>
                </a:solidFill>
                <a:latin typeface="Calibri" panose="020F0502020204030204" pitchFamily="34" charset="0"/>
              </a:rPr>
              <a:t>Disadvantages of Prototyping</a:t>
            </a:r>
            <a:br>
              <a:rPr lang="en-US" sz="4400" b="0" i="0" u="none" strike="noStrike" baseline="0" dirty="0">
                <a:solidFill>
                  <a:srgbClr val="000000"/>
                </a:solidFill>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BF628B30-80BE-46C2-B555-EE8311D942A1}"/>
              </a:ext>
            </a:extLst>
          </p:cNvPr>
          <p:cNvSpPr>
            <a:spLocks noGrp="1"/>
          </p:cNvSpPr>
          <p:nvPr>
            <p:ph idx="1"/>
          </p:nvPr>
        </p:nvSpPr>
        <p:spPr>
          <a:xfrm>
            <a:off x="731195" y="1455974"/>
            <a:ext cx="10515600" cy="4351338"/>
          </a:xfrm>
        </p:spPr>
        <p:txBody>
          <a:bodyPr/>
          <a:lstStyle/>
          <a:p>
            <a:pPr marL="0" indent="0">
              <a:buNone/>
            </a:pPr>
            <a:r>
              <a:rPr lang="en-US" sz="1800" b="0" i="0" u="none" strike="noStrike" baseline="0" dirty="0">
                <a:solidFill>
                  <a:srgbClr val="000000"/>
                </a:solidFill>
                <a:latin typeface="Arial" panose="020B0604020202020204" pitchFamily="34" charset="0"/>
              </a:rPr>
              <a:t>•</a:t>
            </a:r>
            <a:r>
              <a:rPr lang="en-US" sz="2400" b="0" i="0" u="none" strike="noStrike" baseline="0" dirty="0">
                <a:solidFill>
                  <a:srgbClr val="000000"/>
                </a:solidFill>
                <a:latin typeface="Calibri" panose="020F0502020204030204" pitchFamily="34" charset="0"/>
              </a:rPr>
              <a:t>It can be difficult to manage prototyping as a project in the larger systems effort</a:t>
            </a:r>
          </a:p>
          <a:p>
            <a:pPr marL="0" indent="0">
              <a:buNone/>
            </a:pPr>
            <a:r>
              <a:rPr lang="en-US" sz="2400" b="0" i="0" u="none" strike="noStrike" baseline="0" dirty="0">
                <a:solidFill>
                  <a:srgbClr val="000000"/>
                </a:solidFill>
                <a:latin typeface="Arial" panose="020B0604020202020204" pitchFamily="34" charset="0"/>
              </a:rPr>
              <a:t>•</a:t>
            </a:r>
            <a:r>
              <a:rPr lang="en-US" sz="2400" b="0" i="0" u="none" strike="noStrike" baseline="0" dirty="0">
                <a:solidFill>
                  <a:srgbClr val="000000"/>
                </a:solidFill>
                <a:latin typeface="Calibri" panose="020F0502020204030204" pitchFamily="34" charset="0"/>
              </a:rPr>
              <a:t>Users and analysts may adopt a prototype as a completed system</a:t>
            </a:r>
          </a:p>
          <a:p>
            <a:pPr marL="0" indent="0">
              <a:buNone/>
            </a:pPr>
            <a:endParaRPr lang="en-US" sz="1800" dirty="0">
              <a:solidFill>
                <a:srgbClr val="000000"/>
              </a:solidFill>
              <a:latin typeface="Calibri" panose="020F0502020204030204" pitchFamily="34" charset="0"/>
            </a:endParaRPr>
          </a:p>
          <a:p>
            <a:r>
              <a:rPr lang="en-US" sz="3200" b="0" i="0" u="none" strike="noStrike" baseline="0" dirty="0">
                <a:solidFill>
                  <a:srgbClr val="000000"/>
                </a:solidFill>
                <a:latin typeface="Calibri" panose="020F0502020204030204" pitchFamily="34" charset="0"/>
              </a:rPr>
              <a:t>Advantages of Prototyping</a:t>
            </a:r>
          </a:p>
          <a:p>
            <a:pPr marL="0" indent="0">
              <a:buNone/>
            </a:pPr>
            <a:r>
              <a:rPr lang="en-US" sz="1800" b="0" i="0" u="none" strike="noStrike" baseline="0" dirty="0">
                <a:solidFill>
                  <a:srgbClr val="000000"/>
                </a:solidFill>
                <a:latin typeface="Arial" panose="020B0604020202020204" pitchFamily="34" charset="0"/>
              </a:rPr>
              <a:t>•</a:t>
            </a:r>
            <a:r>
              <a:rPr lang="en-US" sz="2400" b="0" i="0" u="none" strike="noStrike" baseline="0" dirty="0">
                <a:solidFill>
                  <a:srgbClr val="000000"/>
                </a:solidFill>
                <a:latin typeface="Calibri" panose="020F0502020204030204" pitchFamily="34" charset="0"/>
              </a:rPr>
              <a:t>Possibility for changing the system early in its development</a:t>
            </a:r>
          </a:p>
          <a:p>
            <a:pPr marL="0" indent="0">
              <a:buNone/>
            </a:pPr>
            <a:r>
              <a:rPr lang="en-US" sz="2400" b="0" i="0" u="none" strike="noStrike" baseline="0" dirty="0">
                <a:solidFill>
                  <a:srgbClr val="000000"/>
                </a:solidFill>
                <a:latin typeface="Arial" panose="020B0604020202020204" pitchFamily="34" charset="0"/>
              </a:rPr>
              <a:t>•</a:t>
            </a:r>
            <a:r>
              <a:rPr lang="en-US" sz="2400" b="0" i="0" u="none" strike="noStrike" baseline="0" dirty="0">
                <a:solidFill>
                  <a:srgbClr val="000000"/>
                </a:solidFill>
                <a:latin typeface="Calibri" panose="020F0502020204030204" pitchFamily="34" charset="0"/>
              </a:rPr>
              <a:t>Opportunity to stop development on a system that is not working</a:t>
            </a:r>
          </a:p>
          <a:p>
            <a:pPr marL="0" indent="0">
              <a:buNone/>
            </a:pPr>
            <a:r>
              <a:rPr lang="en-US" sz="2400" b="0" i="0" u="none" strike="noStrike" baseline="0" dirty="0">
                <a:solidFill>
                  <a:srgbClr val="000000"/>
                </a:solidFill>
                <a:latin typeface="Arial" panose="020B0604020202020204" pitchFamily="34" charset="0"/>
              </a:rPr>
              <a:t>•</a:t>
            </a:r>
            <a:r>
              <a:rPr lang="en-US" sz="2400" b="0" i="0" u="none" strike="noStrike" baseline="0" dirty="0">
                <a:solidFill>
                  <a:srgbClr val="000000"/>
                </a:solidFill>
                <a:latin typeface="Calibri" panose="020F0502020204030204" pitchFamily="34" charset="0"/>
              </a:rPr>
              <a:t>Possibility of developing a system that more closely addresses users’ needs and expectations</a:t>
            </a:r>
          </a:p>
          <a:p>
            <a:pPr marL="0" indent="0">
              <a:buNone/>
            </a:pPr>
            <a:endParaRPr lang="en-US" sz="1800" b="0" i="0" u="none" strike="noStrike" baseline="0" dirty="0">
              <a:solidFill>
                <a:srgbClr val="000000"/>
              </a:solidFill>
              <a:latin typeface="Calibri" panose="020F0502020204030204" pitchFamily="34" charset="0"/>
            </a:endParaRPr>
          </a:p>
          <a:p>
            <a:endParaRPr lang="en-US" dirty="0"/>
          </a:p>
        </p:txBody>
      </p:sp>
    </p:spTree>
    <p:extLst>
      <p:ext uri="{BB962C8B-B14F-4D97-AF65-F5344CB8AC3E}">
        <p14:creationId xmlns:p14="http://schemas.microsoft.com/office/powerpoint/2010/main" val="3256620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6EB7F-ECF8-45E6-A51A-4E3CBFB1C142}"/>
              </a:ext>
            </a:extLst>
          </p:cNvPr>
          <p:cNvSpPr>
            <a:spLocks noGrp="1"/>
          </p:cNvSpPr>
          <p:nvPr>
            <p:ph type="title"/>
          </p:nvPr>
        </p:nvSpPr>
        <p:spPr/>
        <p:txBody>
          <a:bodyPr/>
          <a:lstStyle/>
          <a:p>
            <a:r>
              <a:rPr lang="en-US" sz="3200" b="0" i="0" u="none" strike="noStrike" baseline="0" dirty="0">
                <a:solidFill>
                  <a:srgbClr val="000000"/>
                </a:solidFill>
                <a:latin typeface="Calibri" panose="020F0502020204030204" pitchFamily="34" charset="0"/>
              </a:rPr>
              <a:t>Users’ Role in Prototyping</a:t>
            </a:r>
            <a:br>
              <a:rPr lang="en-US" sz="4400" b="0" i="0" u="none" strike="noStrike" baseline="0" dirty="0">
                <a:solidFill>
                  <a:srgbClr val="000000"/>
                </a:solidFill>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DFEA2B7B-9A5C-4D4F-A0C6-2490575D28BF}"/>
              </a:ext>
            </a:extLst>
          </p:cNvPr>
          <p:cNvSpPr>
            <a:spLocks noGrp="1"/>
          </p:cNvSpPr>
          <p:nvPr>
            <p:ph idx="1"/>
          </p:nvPr>
        </p:nvSpPr>
        <p:spPr/>
        <p:txBody>
          <a:bodyPr/>
          <a:lstStyle/>
          <a:p>
            <a:pPr marL="0" indent="0">
              <a:buNone/>
            </a:pPr>
            <a:r>
              <a:rPr lang="en-US" b="0" i="0" u="none" strike="noStrike" baseline="0" dirty="0">
                <a:solidFill>
                  <a:srgbClr val="000000"/>
                </a:solidFill>
                <a:latin typeface="Arial" panose="020B0604020202020204" pitchFamily="34" charset="0"/>
              </a:rPr>
              <a:t>•</a:t>
            </a:r>
            <a:r>
              <a:rPr lang="en-US" b="0" i="0" u="none" strike="noStrike" baseline="0" dirty="0">
                <a:solidFill>
                  <a:srgbClr val="000000"/>
                </a:solidFill>
                <a:latin typeface="Calibri" panose="020F0502020204030204" pitchFamily="34" charset="0"/>
              </a:rPr>
              <a:t>Honest involvement</a:t>
            </a:r>
          </a:p>
          <a:p>
            <a:pPr marL="0" indent="0">
              <a:buNone/>
            </a:pPr>
            <a:r>
              <a:rPr lang="en-US" b="0" i="0" u="none" strike="noStrike" baseline="0" dirty="0">
                <a:solidFill>
                  <a:srgbClr val="000000"/>
                </a:solidFill>
                <a:latin typeface="Arial" panose="020B0604020202020204" pitchFamily="34" charset="0"/>
              </a:rPr>
              <a:t>•</a:t>
            </a:r>
            <a:r>
              <a:rPr lang="en-US" b="0" i="0" u="none" strike="noStrike" baseline="0" dirty="0">
                <a:solidFill>
                  <a:srgbClr val="000000"/>
                </a:solidFill>
                <a:latin typeface="Calibri" panose="020F0502020204030204" pitchFamily="34" charset="0"/>
              </a:rPr>
              <a:t>Experimenting with the prototype</a:t>
            </a:r>
          </a:p>
          <a:p>
            <a:pPr marL="0" indent="0">
              <a:buNone/>
            </a:pPr>
            <a:r>
              <a:rPr lang="en-US" b="0" i="0" u="none" strike="noStrike" baseline="0" dirty="0">
                <a:solidFill>
                  <a:srgbClr val="000000"/>
                </a:solidFill>
                <a:latin typeface="Arial" panose="020B0604020202020204" pitchFamily="34" charset="0"/>
              </a:rPr>
              <a:t>•</a:t>
            </a:r>
            <a:r>
              <a:rPr lang="en-US" b="0" i="0" u="none" strike="noStrike" baseline="0" dirty="0">
                <a:solidFill>
                  <a:srgbClr val="000000"/>
                </a:solidFill>
                <a:latin typeface="Calibri" panose="020F0502020204030204" pitchFamily="34" charset="0"/>
              </a:rPr>
              <a:t>Giving open reactions to the prototype</a:t>
            </a:r>
          </a:p>
          <a:p>
            <a:pPr marL="0" indent="0">
              <a:buNone/>
            </a:pPr>
            <a:r>
              <a:rPr lang="en-US" b="0" i="0" u="none" strike="noStrike" baseline="0" dirty="0">
                <a:solidFill>
                  <a:srgbClr val="000000"/>
                </a:solidFill>
                <a:latin typeface="Arial" panose="020B0604020202020204" pitchFamily="34" charset="0"/>
              </a:rPr>
              <a:t>•</a:t>
            </a:r>
            <a:r>
              <a:rPr lang="en-US" b="0" i="0" u="none" strike="noStrike" baseline="0" dirty="0">
                <a:solidFill>
                  <a:srgbClr val="000000"/>
                </a:solidFill>
                <a:latin typeface="Calibri" panose="020F0502020204030204" pitchFamily="34" charset="0"/>
              </a:rPr>
              <a:t>Suggesting additions to or deletions from the prototype</a:t>
            </a:r>
          </a:p>
          <a:p>
            <a:endParaRPr lang="en-US" dirty="0"/>
          </a:p>
        </p:txBody>
      </p:sp>
    </p:spTree>
    <p:extLst>
      <p:ext uri="{BB962C8B-B14F-4D97-AF65-F5344CB8AC3E}">
        <p14:creationId xmlns:p14="http://schemas.microsoft.com/office/powerpoint/2010/main" val="2644236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1A748-5656-4315-9A0B-B58C52C72521}"/>
              </a:ext>
            </a:extLst>
          </p:cNvPr>
          <p:cNvSpPr>
            <a:spLocks noGrp="1"/>
          </p:cNvSpPr>
          <p:nvPr>
            <p:ph type="title"/>
          </p:nvPr>
        </p:nvSpPr>
        <p:spPr/>
        <p:txBody>
          <a:bodyPr/>
          <a:lstStyle/>
          <a:p>
            <a:r>
              <a:rPr lang="en-US" sz="4400" b="0" i="0" u="none" strike="noStrike" baseline="0" dirty="0">
                <a:solidFill>
                  <a:srgbClr val="000000"/>
                </a:solidFill>
                <a:latin typeface="Calibri" panose="020F0502020204030204" pitchFamily="34" charset="0"/>
              </a:rPr>
              <a:t>RAD (Rapid Application Development</a:t>
            </a:r>
            <a:endParaRPr lang="en-US" dirty="0"/>
          </a:p>
        </p:txBody>
      </p:sp>
      <p:sp>
        <p:nvSpPr>
          <p:cNvPr id="3" name="Content Placeholder 2">
            <a:extLst>
              <a:ext uri="{FF2B5EF4-FFF2-40B4-BE49-F238E27FC236}">
                <a16:creationId xmlns:a16="http://schemas.microsoft.com/office/drawing/2014/main" id="{FDEB213A-2F0F-4ECC-84DF-E93383DAFF5D}"/>
              </a:ext>
            </a:extLst>
          </p:cNvPr>
          <p:cNvSpPr>
            <a:spLocks noGrp="1"/>
          </p:cNvSpPr>
          <p:nvPr>
            <p:ph idx="1"/>
          </p:nvPr>
        </p:nvSpPr>
        <p:spPr>
          <a:xfrm>
            <a:off x="945204" y="1475429"/>
            <a:ext cx="10515600" cy="5017446"/>
          </a:xfrm>
        </p:spPr>
        <p:txBody>
          <a:bodyPr>
            <a:normAutofit/>
          </a:bodyPr>
          <a:lstStyle/>
          <a:p>
            <a:pPr marL="0" indent="0">
              <a:buNone/>
            </a:pPr>
            <a:r>
              <a:rPr lang="en-US" sz="2400" b="0" i="0" u="none" strike="noStrike" baseline="0" dirty="0">
                <a:solidFill>
                  <a:srgbClr val="000000"/>
                </a:solidFill>
                <a:latin typeface="Calibri" panose="020F0502020204030204" pitchFamily="34" charset="0"/>
              </a:rPr>
              <a:t>An object-oriented approach to systems development that includes a method of development as well as software tools.</a:t>
            </a:r>
          </a:p>
          <a:p>
            <a:pPr marL="0" indent="0">
              <a:buNone/>
            </a:pPr>
            <a:r>
              <a:rPr lang="en-US" b="0" i="0" u="none" strike="noStrike" baseline="0" dirty="0">
                <a:solidFill>
                  <a:srgbClr val="000000"/>
                </a:solidFill>
                <a:latin typeface="Calibri" panose="020F0502020204030204" pitchFamily="34" charset="0"/>
              </a:rPr>
              <a:t>RAD Phases</a:t>
            </a:r>
          </a:p>
          <a:p>
            <a:pPr>
              <a:buFont typeface="Wingdings" panose="05000000000000000000" pitchFamily="2" charset="2"/>
              <a:buChar char="q"/>
            </a:pPr>
            <a:r>
              <a:rPr lang="en-US" sz="1800" b="0" i="0" u="none" strike="noStrike" baseline="0" dirty="0">
                <a:solidFill>
                  <a:srgbClr val="000000"/>
                </a:solidFill>
                <a:latin typeface="Arial" panose="020B0604020202020204" pitchFamily="34" charset="0"/>
              </a:rPr>
              <a:t>	</a:t>
            </a:r>
            <a:r>
              <a:rPr lang="en-US" sz="2400" b="0" i="0" u="none" strike="noStrike" baseline="0" dirty="0">
                <a:solidFill>
                  <a:srgbClr val="000000"/>
                </a:solidFill>
                <a:latin typeface="Calibri" panose="020F0502020204030204" pitchFamily="34" charset="0"/>
              </a:rPr>
              <a:t>Requirements planning</a:t>
            </a:r>
          </a:p>
          <a:p>
            <a:pPr>
              <a:buFont typeface="Wingdings" panose="05000000000000000000" pitchFamily="2" charset="2"/>
              <a:buChar char="q"/>
            </a:pPr>
            <a:r>
              <a:rPr lang="en-US" sz="2400" b="0" i="0" u="none" strike="noStrike" baseline="0" dirty="0">
                <a:solidFill>
                  <a:srgbClr val="000000"/>
                </a:solidFill>
                <a:latin typeface="Arial" panose="020B0604020202020204" pitchFamily="34" charset="0"/>
              </a:rPr>
              <a:t>	</a:t>
            </a:r>
            <a:r>
              <a:rPr lang="en-US" sz="2400" b="0" i="0" u="none" strike="noStrike" baseline="0" dirty="0">
                <a:solidFill>
                  <a:srgbClr val="000000"/>
                </a:solidFill>
                <a:latin typeface="Calibri" panose="020F0502020204030204" pitchFamily="34" charset="0"/>
              </a:rPr>
              <a:t>RAD design workshop</a:t>
            </a:r>
          </a:p>
          <a:p>
            <a:pPr>
              <a:buFont typeface="Wingdings" panose="05000000000000000000" pitchFamily="2" charset="2"/>
              <a:buChar char="q"/>
            </a:pPr>
            <a:r>
              <a:rPr lang="en-US" sz="2400" b="0" i="0" u="none" strike="noStrike" baseline="0" dirty="0">
                <a:solidFill>
                  <a:srgbClr val="000000"/>
                </a:solidFill>
                <a:latin typeface="Arial" panose="020B0604020202020204" pitchFamily="34" charset="0"/>
              </a:rPr>
              <a:t>	</a:t>
            </a:r>
            <a:r>
              <a:rPr lang="en-US" sz="2400" b="0" i="0" u="none" strike="noStrike" baseline="0" dirty="0">
                <a:solidFill>
                  <a:srgbClr val="000000"/>
                </a:solidFill>
                <a:latin typeface="Calibri" panose="020F0502020204030204" pitchFamily="34" charset="0"/>
              </a:rPr>
              <a:t>Implementation</a:t>
            </a:r>
          </a:p>
          <a:p>
            <a:pPr marL="0" indent="0">
              <a:buNone/>
            </a:pPr>
            <a:r>
              <a:rPr lang="en-US" b="0" i="0" u="none" strike="noStrike" baseline="0" dirty="0">
                <a:solidFill>
                  <a:srgbClr val="000000"/>
                </a:solidFill>
                <a:latin typeface="Calibri" panose="020F0502020204030204" pitchFamily="34" charset="0"/>
              </a:rPr>
              <a:t>Software Tools for RAD</a:t>
            </a:r>
          </a:p>
          <a:p>
            <a:pPr lvl="1">
              <a:buFont typeface="Wingdings" panose="05000000000000000000" pitchFamily="2" charset="2"/>
              <a:buChar char="q"/>
            </a:pPr>
            <a:r>
              <a:rPr lang="en-US" sz="2000" b="0" i="0" u="none" strike="noStrike" baseline="0" dirty="0">
                <a:solidFill>
                  <a:srgbClr val="000000"/>
                </a:solidFill>
                <a:latin typeface="Calibri" panose="020F0502020204030204" pitchFamily="34" charset="0"/>
              </a:rPr>
              <a:t>Microsoft Access, Microsoft Visual Basic, Visual C++, and Microsoft .NET</a:t>
            </a:r>
          </a:p>
          <a:p>
            <a:pPr lvl="1">
              <a:buFont typeface="Wingdings" panose="05000000000000000000" pitchFamily="2" charset="2"/>
              <a:buChar char="q"/>
            </a:pPr>
            <a:r>
              <a:rPr lang="en-US" sz="2000" b="0" i="0" u="none" strike="noStrike" baseline="0" dirty="0">
                <a:solidFill>
                  <a:srgbClr val="000000"/>
                </a:solidFill>
                <a:latin typeface="Calibri" panose="020F0502020204030204" pitchFamily="34" charset="0"/>
              </a:rPr>
              <a:t>Differ from one another in their:</a:t>
            </a:r>
          </a:p>
          <a:p>
            <a:pPr lvl="1">
              <a:buFont typeface="Wingdings" panose="05000000000000000000" pitchFamily="2" charset="2"/>
              <a:buChar char="q"/>
            </a:pPr>
            <a:r>
              <a:rPr lang="en-US" sz="2000" b="0" i="0" u="none" strike="noStrike" baseline="0" dirty="0">
                <a:solidFill>
                  <a:srgbClr val="000000"/>
                </a:solidFill>
                <a:latin typeface="Calibri" panose="020F0502020204030204" pitchFamily="34" charset="0"/>
              </a:rPr>
              <a:t>Capabilities to support client/server applications</a:t>
            </a:r>
          </a:p>
          <a:p>
            <a:pPr lvl="1">
              <a:buFont typeface="Wingdings" panose="05000000000000000000" pitchFamily="2" charset="2"/>
              <a:buChar char="q"/>
            </a:pPr>
            <a:r>
              <a:rPr lang="en-US" sz="2000" b="0" i="0" u="none" strike="noStrike" baseline="0" dirty="0">
                <a:solidFill>
                  <a:srgbClr val="000000"/>
                </a:solidFill>
                <a:latin typeface="Calibri" panose="020F0502020204030204" pitchFamily="34" charset="0"/>
              </a:rPr>
              <a:t>Ease of use and the amount of programming skills that is required</a:t>
            </a:r>
          </a:p>
          <a:p>
            <a:pPr marL="0" indent="0">
              <a:buNone/>
            </a:pPr>
            <a:endParaRPr lang="en-US" sz="2400" b="0" i="0" u="none" strike="noStrike" baseline="0" dirty="0">
              <a:solidFill>
                <a:srgbClr val="000000"/>
              </a:solidFill>
              <a:latin typeface="Calibri" panose="020F0502020204030204" pitchFamily="34" charset="0"/>
            </a:endParaRPr>
          </a:p>
          <a:p>
            <a:pPr marL="0" indent="0">
              <a:buNone/>
            </a:pPr>
            <a:endParaRPr lang="en-US" sz="2400" b="0" i="0" u="none" strike="noStrike" baseline="0" dirty="0">
              <a:solidFill>
                <a:srgbClr val="000000"/>
              </a:solidFill>
              <a:latin typeface="Calibri" panose="020F0502020204030204" pitchFamily="34" charset="0"/>
            </a:endParaRPr>
          </a:p>
          <a:p>
            <a:endParaRPr lang="en-US" dirty="0"/>
          </a:p>
        </p:txBody>
      </p:sp>
    </p:spTree>
    <p:extLst>
      <p:ext uri="{BB962C8B-B14F-4D97-AF65-F5344CB8AC3E}">
        <p14:creationId xmlns:p14="http://schemas.microsoft.com/office/powerpoint/2010/main" val="101895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8BFA7-62C4-4369-8690-3F9DAED66160}"/>
              </a:ext>
            </a:extLst>
          </p:cNvPr>
          <p:cNvSpPr>
            <a:spLocks noGrp="1"/>
          </p:cNvSpPr>
          <p:nvPr>
            <p:ph type="title"/>
          </p:nvPr>
        </p:nvSpPr>
        <p:spPr/>
        <p:txBody>
          <a:bodyPr/>
          <a:lstStyle/>
          <a:p>
            <a:r>
              <a:rPr lang="en-US" sz="4400" b="0" i="0" u="none" strike="noStrike" baseline="0" dirty="0">
                <a:solidFill>
                  <a:srgbClr val="000000"/>
                </a:solidFill>
                <a:latin typeface="Calibri" panose="020F0502020204030204" pitchFamily="34" charset="0"/>
              </a:rPr>
              <a:t>Comparing RAD to the SDLC</a:t>
            </a:r>
            <a:br>
              <a:rPr lang="en-US" sz="4400" b="0" i="0" u="none" strike="noStrike" baseline="0" dirty="0">
                <a:solidFill>
                  <a:srgbClr val="000000"/>
                </a:solidFill>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026C2D82-FD03-4886-A6C8-55172FFB1F36}"/>
              </a:ext>
            </a:extLst>
          </p:cNvPr>
          <p:cNvSpPr>
            <a:spLocks noGrp="1"/>
          </p:cNvSpPr>
          <p:nvPr>
            <p:ph idx="1"/>
          </p:nvPr>
        </p:nvSpPr>
        <p:spPr/>
        <p:txBody>
          <a:bodyPr/>
          <a:lstStyle/>
          <a:p>
            <a:pPr marL="0" indent="0">
              <a:buNone/>
            </a:pPr>
            <a:r>
              <a:rPr lang="en-US" sz="2800" b="0" i="0" u="none" strike="noStrike" baseline="0" dirty="0">
                <a:solidFill>
                  <a:srgbClr val="000000"/>
                </a:solidFill>
                <a:latin typeface="Arial" panose="020B0604020202020204" pitchFamily="34" charset="0"/>
              </a:rPr>
              <a:t>•</a:t>
            </a:r>
            <a:r>
              <a:rPr lang="en-US" sz="2800" b="0" i="0" u="none" strike="noStrike" baseline="0" dirty="0">
                <a:solidFill>
                  <a:srgbClr val="000000"/>
                </a:solidFill>
                <a:latin typeface="Calibri" panose="020F0502020204030204" pitchFamily="34" charset="0"/>
              </a:rPr>
              <a:t>RAD software tools are used to generate </a:t>
            </a:r>
            <a:r>
              <a:rPr lang="en-US" sz="2800" b="0" i="0" u="none" strike="noStrike" baseline="0" dirty="0" err="1">
                <a:solidFill>
                  <a:srgbClr val="000000"/>
                </a:solidFill>
                <a:latin typeface="Calibri" panose="020F0502020204030204" pitchFamily="34" charset="0"/>
              </a:rPr>
              <a:t>screensand</a:t>
            </a:r>
            <a:r>
              <a:rPr lang="en-US" sz="2800" b="0" i="0" u="none" strike="noStrike" baseline="0" dirty="0">
                <a:solidFill>
                  <a:srgbClr val="000000"/>
                </a:solidFill>
                <a:latin typeface="Calibri" panose="020F0502020204030204" pitchFamily="34" charset="0"/>
              </a:rPr>
              <a:t> exhibit the overall flow of the running of the application</a:t>
            </a:r>
          </a:p>
          <a:p>
            <a:pPr marL="0" indent="0">
              <a:buNone/>
            </a:pPr>
            <a:r>
              <a:rPr lang="en-US" sz="2800" b="0" i="0" u="none" strike="noStrike" baseline="0" dirty="0">
                <a:solidFill>
                  <a:srgbClr val="000000"/>
                </a:solidFill>
                <a:latin typeface="Arial" panose="020B0604020202020204" pitchFamily="34" charset="0"/>
              </a:rPr>
              <a:t>•</a:t>
            </a:r>
            <a:r>
              <a:rPr lang="en-US" sz="2800" b="0" i="0" u="none" strike="noStrike" baseline="0" dirty="0">
                <a:solidFill>
                  <a:srgbClr val="000000"/>
                </a:solidFill>
                <a:latin typeface="Calibri" panose="020F0502020204030204" pitchFamily="34" charset="0"/>
              </a:rPr>
              <a:t>RAD users are signing off on a visual model representation</a:t>
            </a:r>
          </a:p>
          <a:p>
            <a:pPr marL="0" indent="0">
              <a:buNone/>
            </a:pPr>
            <a:r>
              <a:rPr lang="en-US" sz="2800" b="0" i="0" u="none" strike="noStrike" baseline="0" dirty="0">
                <a:solidFill>
                  <a:srgbClr val="000000"/>
                </a:solidFill>
                <a:latin typeface="Arial" panose="020B0604020202020204" pitchFamily="34" charset="0"/>
              </a:rPr>
              <a:t>•</a:t>
            </a:r>
            <a:r>
              <a:rPr lang="en-US" sz="2800" b="0" i="0" u="none" strike="noStrike" baseline="0" dirty="0">
                <a:solidFill>
                  <a:srgbClr val="000000"/>
                </a:solidFill>
                <a:latin typeface="Calibri" panose="020F0502020204030204" pitchFamily="34" charset="0"/>
              </a:rPr>
              <a:t>RAD implementation is less </a:t>
            </a:r>
            <a:r>
              <a:rPr lang="en-US" sz="2800" b="0" i="0" u="none" strike="noStrike" baseline="0" dirty="0" err="1">
                <a:solidFill>
                  <a:srgbClr val="000000"/>
                </a:solidFill>
                <a:latin typeface="Calibri" panose="020F0502020204030204" pitchFamily="34" charset="0"/>
              </a:rPr>
              <a:t>stressfulbecause</a:t>
            </a:r>
            <a:r>
              <a:rPr lang="en-US" sz="2800" b="0" i="0" u="none" strike="noStrike" baseline="0" dirty="0">
                <a:solidFill>
                  <a:srgbClr val="000000"/>
                </a:solidFill>
                <a:latin typeface="Calibri" panose="020F0502020204030204" pitchFamily="34" charset="0"/>
              </a:rPr>
              <a:t> users have helped to design the business aspects of the system</a:t>
            </a:r>
          </a:p>
          <a:p>
            <a:endParaRPr lang="en-US" dirty="0"/>
          </a:p>
        </p:txBody>
      </p:sp>
    </p:spTree>
    <p:extLst>
      <p:ext uri="{BB962C8B-B14F-4D97-AF65-F5344CB8AC3E}">
        <p14:creationId xmlns:p14="http://schemas.microsoft.com/office/powerpoint/2010/main" val="1667706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B36DB-EBF2-4E04-847B-6A7D7B0BFDEF}"/>
              </a:ext>
            </a:extLst>
          </p:cNvPr>
          <p:cNvSpPr>
            <a:spLocks noGrp="1"/>
          </p:cNvSpPr>
          <p:nvPr>
            <p:ph type="title"/>
          </p:nvPr>
        </p:nvSpPr>
        <p:spPr>
          <a:xfrm>
            <a:off x="838200" y="365125"/>
            <a:ext cx="10309698" cy="549275"/>
          </a:xfrm>
        </p:spPr>
        <p:txBody>
          <a:bodyPr>
            <a:normAutofit/>
          </a:bodyPr>
          <a:lstStyle/>
          <a:p>
            <a:pPr algn="ctr"/>
            <a:r>
              <a:rPr lang="en-US" sz="2000" b="0" i="0" u="none" strike="noStrike" baseline="0" dirty="0">
                <a:solidFill>
                  <a:srgbClr val="000000"/>
                </a:solidFill>
                <a:latin typeface="Calibri" panose="020F0502020204030204" pitchFamily="34" charset="0"/>
              </a:rPr>
              <a:t>The RAD design workshop and the SDLC approach compared</a:t>
            </a:r>
            <a:endParaRPr lang="en-US" sz="2000" dirty="0"/>
          </a:p>
        </p:txBody>
      </p:sp>
      <p:pic>
        <p:nvPicPr>
          <p:cNvPr id="5" name="Content Placeholder 4">
            <a:extLst>
              <a:ext uri="{FF2B5EF4-FFF2-40B4-BE49-F238E27FC236}">
                <a16:creationId xmlns:a16="http://schemas.microsoft.com/office/drawing/2014/main" id="{0AD2B757-24BB-428E-9F51-560493B2EDF2}"/>
              </a:ext>
            </a:extLst>
          </p:cNvPr>
          <p:cNvPicPr>
            <a:picLocks noGrp="1" noChangeAspect="1"/>
          </p:cNvPicPr>
          <p:nvPr>
            <p:ph idx="1"/>
          </p:nvPr>
        </p:nvPicPr>
        <p:blipFill>
          <a:blip r:embed="rId2"/>
          <a:stretch>
            <a:fillRect/>
          </a:stretch>
        </p:blipFill>
        <p:spPr>
          <a:xfrm>
            <a:off x="214008" y="1254868"/>
            <a:ext cx="11284085" cy="4970733"/>
          </a:xfrm>
        </p:spPr>
      </p:pic>
    </p:spTree>
    <p:extLst>
      <p:ext uri="{BB962C8B-B14F-4D97-AF65-F5344CB8AC3E}">
        <p14:creationId xmlns:p14="http://schemas.microsoft.com/office/powerpoint/2010/main" val="1227198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81A27-C9DE-45BB-A2FF-5F6402F62068}"/>
              </a:ext>
            </a:extLst>
          </p:cNvPr>
          <p:cNvSpPr>
            <a:spLocks noGrp="1"/>
          </p:cNvSpPr>
          <p:nvPr>
            <p:ph type="title"/>
          </p:nvPr>
        </p:nvSpPr>
        <p:spPr>
          <a:xfrm>
            <a:off x="1429966" y="365125"/>
            <a:ext cx="9923834" cy="1055113"/>
          </a:xfrm>
        </p:spPr>
        <p:txBody>
          <a:bodyPr>
            <a:normAutofit fontScale="90000"/>
          </a:bodyPr>
          <a:lstStyle/>
          <a:p>
            <a:r>
              <a:rPr lang="en-US" sz="4400" b="0" i="0" u="none" strike="noStrike" baseline="0" dirty="0">
                <a:solidFill>
                  <a:srgbClr val="000000"/>
                </a:solidFill>
                <a:latin typeface="Calibri" panose="020F0502020204030204" pitchFamily="34" charset="0"/>
              </a:rPr>
              <a:t>When to Use RAD</a:t>
            </a:r>
            <a:br>
              <a:rPr lang="en-US" sz="4400" b="0" i="0" u="none" strike="noStrike" baseline="0" dirty="0">
                <a:solidFill>
                  <a:srgbClr val="000000"/>
                </a:solidFill>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2EECCCC4-D615-4606-B646-FB65D6EF35DA}"/>
              </a:ext>
            </a:extLst>
          </p:cNvPr>
          <p:cNvSpPr>
            <a:spLocks noGrp="1"/>
          </p:cNvSpPr>
          <p:nvPr>
            <p:ph idx="1"/>
          </p:nvPr>
        </p:nvSpPr>
        <p:spPr>
          <a:xfrm>
            <a:off x="838200" y="1874263"/>
            <a:ext cx="10515600" cy="4351338"/>
          </a:xfrm>
        </p:spPr>
        <p:txBody>
          <a:bodyPr/>
          <a:lstStyle/>
          <a:p>
            <a:pPr marL="0" indent="0">
              <a:buNone/>
            </a:pPr>
            <a:r>
              <a:rPr lang="en-US" sz="2800" b="0" i="0" u="none" strike="noStrike" baseline="0" dirty="0">
                <a:solidFill>
                  <a:srgbClr val="000000"/>
                </a:solidFill>
                <a:latin typeface="Arial" panose="020B0604020202020204" pitchFamily="34" charset="0"/>
              </a:rPr>
              <a:t>•</a:t>
            </a:r>
            <a:r>
              <a:rPr lang="en-US" dirty="0">
                <a:solidFill>
                  <a:srgbClr val="000000"/>
                </a:solidFill>
                <a:latin typeface="Calibri" panose="020F0502020204030204" pitchFamily="34" charset="0"/>
              </a:rPr>
              <a:t>When the</a:t>
            </a:r>
            <a:r>
              <a:rPr lang="en-US" sz="2800" b="0" i="0" u="none" strike="noStrike" baseline="0" dirty="0">
                <a:solidFill>
                  <a:srgbClr val="000000"/>
                </a:solidFill>
                <a:latin typeface="Calibri" panose="020F0502020204030204" pitchFamily="34" charset="0"/>
              </a:rPr>
              <a:t> team includes programmers and analysts who are experienced </a:t>
            </a:r>
          </a:p>
          <a:p>
            <a:pPr marL="0" indent="0">
              <a:buNone/>
            </a:pPr>
            <a:r>
              <a:rPr lang="en-US" sz="2800" b="0" i="0" u="none" strike="noStrike" baseline="0" dirty="0">
                <a:solidFill>
                  <a:srgbClr val="000000"/>
                </a:solidFill>
                <a:latin typeface="Arial" panose="020B0604020202020204" pitchFamily="34" charset="0"/>
              </a:rPr>
              <a:t>•When </a:t>
            </a:r>
            <a:r>
              <a:rPr lang="en-US" dirty="0">
                <a:solidFill>
                  <a:srgbClr val="000000"/>
                </a:solidFill>
                <a:latin typeface="Calibri" panose="020F0502020204030204" pitchFamily="34" charset="0"/>
              </a:rPr>
              <a:t>t</a:t>
            </a:r>
            <a:r>
              <a:rPr lang="en-US" sz="2800" b="0" i="0" u="none" strike="noStrike" baseline="0" dirty="0">
                <a:solidFill>
                  <a:srgbClr val="000000"/>
                </a:solidFill>
                <a:latin typeface="Calibri" panose="020F0502020204030204" pitchFamily="34" charset="0"/>
              </a:rPr>
              <a:t>here are pressing reasons for speeding up application development</a:t>
            </a:r>
          </a:p>
          <a:p>
            <a:pPr marL="0" indent="0">
              <a:buNone/>
            </a:pPr>
            <a:r>
              <a:rPr lang="en-US" sz="2800" b="0" i="0" u="none" strike="noStrike" baseline="0" dirty="0">
                <a:solidFill>
                  <a:srgbClr val="000000"/>
                </a:solidFill>
                <a:latin typeface="Arial" panose="020B0604020202020204" pitchFamily="34" charset="0"/>
              </a:rPr>
              <a:t>•</a:t>
            </a:r>
            <a:r>
              <a:rPr lang="en-US" sz="2800" b="0" i="0" u="none" strike="noStrike" baseline="0" dirty="0">
                <a:solidFill>
                  <a:srgbClr val="000000"/>
                </a:solidFill>
                <a:latin typeface="Calibri" panose="020F0502020204030204" pitchFamily="34" charset="0"/>
              </a:rPr>
              <a:t>The project involves a novel ecommerce application and needs quick results</a:t>
            </a:r>
          </a:p>
          <a:p>
            <a:pPr marL="0" indent="0">
              <a:buNone/>
            </a:pPr>
            <a:r>
              <a:rPr lang="en-US" sz="2800" b="0" i="0" u="none" strike="noStrike" baseline="0" dirty="0">
                <a:solidFill>
                  <a:srgbClr val="000000"/>
                </a:solidFill>
                <a:latin typeface="Arial" panose="020B0604020202020204" pitchFamily="34" charset="0"/>
              </a:rPr>
              <a:t>•</a:t>
            </a:r>
            <a:r>
              <a:rPr lang="en-US" sz="2800" b="0" i="0" u="none" strike="noStrike" baseline="0" dirty="0">
                <a:solidFill>
                  <a:srgbClr val="000000"/>
                </a:solidFill>
                <a:latin typeface="Calibri" panose="020F0502020204030204" pitchFamily="34" charset="0"/>
              </a:rPr>
              <a:t>Users are sophisticated and highly engaged with the goals of the company</a:t>
            </a:r>
          </a:p>
          <a:p>
            <a:endParaRPr lang="en-US" dirty="0"/>
          </a:p>
        </p:txBody>
      </p:sp>
    </p:spTree>
    <p:extLst>
      <p:ext uri="{BB962C8B-B14F-4D97-AF65-F5344CB8AC3E}">
        <p14:creationId xmlns:p14="http://schemas.microsoft.com/office/powerpoint/2010/main" val="2528706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1E49173-AB3B-4892-A0BA-1D22F3812942}"/>
              </a:ext>
            </a:extLst>
          </p:cNvPr>
          <p:cNvPicPr>
            <a:picLocks noChangeAspect="1"/>
          </p:cNvPicPr>
          <p:nvPr/>
        </p:nvPicPr>
        <p:blipFill>
          <a:blip r:embed="rId3"/>
          <a:stretch>
            <a:fillRect/>
          </a:stretch>
        </p:blipFill>
        <p:spPr>
          <a:xfrm>
            <a:off x="311285" y="330740"/>
            <a:ext cx="11206263" cy="5972783"/>
          </a:xfrm>
          <a:prstGeom prst="rect">
            <a:avLst/>
          </a:prstGeom>
        </p:spPr>
      </p:pic>
    </p:spTree>
    <p:extLst>
      <p:ext uri="{BB962C8B-B14F-4D97-AF65-F5344CB8AC3E}">
        <p14:creationId xmlns:p14="http://schemas.microsoft.com/office/powerpoint/2010/main" val="3594457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96AA-29CD-4549-940B-3DEC5A3E785E}"/>
              </a:ext>
            </a:extLst>
          </p:cNvPr>
          <p:cNvSpPr>
            <a:spLocks noGrp="1"/>
          </p:cNvSpPr>
          <p:nvPr>
            <p:ph type="title"/>
          </p:nvPr>
        </p:nvSpPr>
        <p:spPr/>
        <p:txBody>
          <a:bodyPr/>
          <a:lstStyle/>
          <a:p>
            <a:r>
              <a:rPr lang="en-US" sz="4400" b="0" i="0" u="none" strike="noStrike" baseline="0" dirty="0">
                <a:solidFill>
                  <a:srgbClr val="000000"/>
                </a:solidFill>
                <a:latin typeface="Calibri" panose="020F0502020204030204" pitchFamily="34" charset="0"/>
              </a:rPr>
              <a:t>Disadvantages of RAD</a:t>
            </a:r>
            <a:br>
              <a:rPr lang="en-US" sz="4400" b="0" i="0" u="none" strike="noStrike" baseline="0" dirty="0">
                <a:solidFill>
                  <a:srgbClr val="000000"/>
                </a:solidFill>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CDAA383B-C62F-4D1E-A128-6053932D8FC4}"/>
              </a:ext>
            </a:extLst>
          </p:cNvPr>
          <p:cNvSpPr>
            <a:spLocks noGrp="1"/>
          </p:cNvSpPr>
          <p:nvPr>
            <p:ph idx="1"/>
          </p:nvPr>
        </p:nvSpPr>
        <p:spPr/>
        <p:txBody>
          <a:bodyPr/>
          <a:lstStyle/>
          <a:p>
            <a:pPr marL="0" indent="0">
              <a:buNone/>
            </a:pPr>
            <a:r>
              <a:rPr lang="en-US" sz="2800" b="0" i="0" u="none" strike="noStrike" baseline="0" dirty="0">
                <a:solidFill>
                  <a:srgbClr val="000000"/>
                </a:solidFill>
                <a:latin typeface="Arial" panose="020B0604020202020204" pitchFamily="34" charset="0"/>
              </a:rPr>
              <a:t>•</a:t>
            </a:r>
            <a:r>
              <a:rPr lang="en-US" sz="2800" b="0" i="0" u="none" strike="noStrike" baseline="0" dirty="0">
                <a:solidFill>
                  <a:srgbClr val="000000"/>
                </a:solidFill>
                <a:latin typeface="Calibri" panose="020F0502020204030204" pitchFamily="34" charset="0"/>
              </a:rPr>
              <a:t>Project is  rushed</a:t>
            </a:r>
          </a:p>
          <a:p>
            <a:pPr marL="0" indent="0">
              <a:buNone/>
            </a:pPr>
            <a:r>
              <a:rPr lang="en-US" sz="2800" b="0" i="0" u="none" strike="noStrike" baseline="0" dirty="0">
                <a:solidFill>
                  <a:srgbClr val="000000"/>
                </a:solidFill>
                <a:latin typeface="Arial" panose="020B0604020202020204" pitchFamily="34" charset="0"/>
              </a:rPr>
              <a:t>•</a:t>
            </a:r>
            <a:r>
              <a:rPr lang="en-US" dirty="0">
                <a:solidFill>
                  <a:srgbClr val="000000"/>
                </a:solidFill>
                <a:latin typeface="Calibri" panose="020F0502020204030204" pitchFamily="34" charset="0"/>
              </a:rPr>
              <a:t>Inadequate </a:t>
            </a:r>
            <a:r>
              <a:rPr lang="en-US" sz="2800" b="0" i="0" u="none" strike="noStrike" baseline="0" dirty="0">
                <a:solidFill>
                  <a:srgbClr val="000000"/>
                </a:solidFill>
                <a:latin typeface="Calibri" panose="020F0502020204030204" pitchFamily="34" charset="0"/>
              </a:rPr>
              <a:t>documentation</a:t>
            </a:r>
          </a:p>
          <a:p>
            <a:endParaRPr lang="en-US" dirty="0"/>
          </a:p>
        </p:txBody>
      </p:sp>
    </p:spTree>
    <p:extLst>
      <p:ext uri="{BB962C8B-B14F-4D97-AF65-F5344CB8AC3E}">
        <p14:creationId xmlns:p14="http://schemas.microsoft.com/office/powerpoint/2010/main" val="2977542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C3B0A-FA6F-4F41-89DA-6C0E19503371}"/>
              </a:ext>
            </a:extLst>
          </p:cNvPr>
          <p:cNvSpPr>
            <a:spLocks noGrp="1"/>
          </p:cNvSpPr>
          <p:nvPr>
            <p:ph type="title"/>
          </p:nvPr>
        </p:nvSpPr>
        <p:spPr/>
        <p:txBody>
          <a:bodyPr/>
          <a:lstStyle/>
          <a:p>
            <a:r>
              <a:rPr lang="en-US" sz="4400" b="0" i="0" u="none" strike="noStrike" baseline="0" dirty="0">
                <a:solidFill>
                  <a:srgbClr val="000000"/>
                </a:solidFill>
                <a:latin typeface="Calibri" panose="020F0502020204030204" pitchFamily="34" charset="0"/>
              </a:rPr>
              <a:t>Agile Modeling</a:t>
            </a:r>
            <a:endParaRPr lang="en-US" dirty="0"/>
          </a:p>
        </p:txBody>
      </p:sp>
      <p:sp>
        <p:nvSpPr>
          <p:cNvPr id="3" name="Content Placeholder 2">
            <a:extLst>
              <a:ext uri="{FF2B5EF4-FFF2-40B4-BE49-F238E27FC236}">
                <a16:creationId xmlns:a16="http://schemas.microsoft.com/office/drawing/2014/main" id="{E7894A3E-31DF-474A-A531-2BD0BCB26CD7}"/>
              </a:ext>
            </a:extLst>
          </p:cNvPr>
          <p:cNvSpPr>
            <a:spLocks noGrp="1"/>
          </p:cNvSpPr>
          <p:nvPr>
            <p:ph idx="1"/>
          </p:nvPr>
        </p:nvSpPr>
        <p:spPr/>
        <p:txBody>
          <a:bodyPr/>
          <a:lstStyle/>
          <a:p>
            <a:pPr marL="0" indent="0">
              <a:buNone/>
            </a:pPr>
            <a:endParaRPr lang="en-US" sz="4400" b="0" i="0" u="none" strike="noStrike" baseline="0" dirty="0">
              <a:solidFill>
                <a:srgbClr val="000000"/>
              </a:solidFill>
              <a:latin typeface="Calibri" panose="020F0502020204030204" pitchFamily="34" charset="0"/>
            </a:endParaRPr>
          </a:p>
          <a:p>
            <a:pPr marL="0" indent="0">
              <a:buNone/>
            </a:pPr>
            <a:r>
              <a:rPr lang="en-US" sz="2800" b="0" i="0" u="none" strike="noStrike" baseline="0" dirty="0">
                <a:solidFill>
                  <a:srgbClr val="000000"/>
                </a:solidFill>
                <a:latin typeface="Arial" panose="020B0604020202020204" pitchFamily="34" charset="0"/>
              </a:rPr>
              <a:t>•</a:t>
            </a:r>
            <a:r>
              <a:rPr lang="en-US" sz="2800" b="0" i="0" u="none" strike="noStrike" baseline="0" dirty="0">
                <a:solidFill>
                  <a:srgbClr val="000000"/>
                </a:solidFill>
                <a:latin typeface="Calibri" panose="020F0502020204030204" pitchFamily="34" charset="0"/>
              </a:rPr>
              <a:t>Agile methods are a collection of innovative, user-centered approaches to systems development</a:t>
            </a:r>
          </a:p>
          <a:p>
            <a:pPr marL="0" indent="0">
              <a:buNone/>
            </a:pPr>
            <a:r>
              <a:rPr lang="en-US" sz="2800" b="0" i="0" u="none" strike="noStrike" baseline="0" dirty="0">
                <a:solidFill>
                  <a:srgbClr val="000000"/>
                </a:solidFill>
                <a:latin typeface="Arial" panose="020B0604020202020204" pitchFamily="34" charset="0"/>
              </a:rPr>
              <a:t>•</a:t>
            </a:r>
            <a:r>
              <a:rPr lang="en-US" dirty="0">
                <a:solidFill>
                  <a:srgbClr val="000000"/>
                </a:solidFill>
                <a:latin typeface="Calibri" panose="020F0502020204030204" pitchFamily="34" charset="0"/>
              </a:rPr>
              <a:t>This approach tries</a:t>
            </a:r>
            <a:r>
              <a:rPr lang="en-US" sz="2800" b="0" i="0" u="none" strike="noStrike" baseline="0" dirty="0">
                <a:solidFill>
                  <a:srgbClr val="000000"/>
                </a:solidFill>
                <a:latin typeface="Calibri" panose="020F0502020204030204" pitchFamily="34" charset="0"/>
              </a:rPr>
              <a:t> to define an overall system plan quickly, develop and release software quickly, and then continuously revise the software to add additional features</a:t>
            </a:r>
          </a:p>
          <a:p>
            <a:endParaRPr lang="en-US" dirty="0"/>
          </a:p>
        </p:txBody>
      </p:sp>
    </p:spTree>
    <p:extLst>
      <p:ext uri="{BB962C8B-B14F-4D97-AF65-F5344CB8AC3E}">
        <p14:creationId xmlns:p14="http://schemas.microsoft.com/office/powerpoint/2010/main" val="2351941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2B556-4D18-4062-A1F7-3A45EE736AAB}"/>
              </a:ext>
            </a:extLst>
          </p:cNvPr>
          <p:cNvSpPr>
            <a:spLocks noGrp="1"/>
          </p:cNvSpPr>
          <p:nvPr>
            <p:ph type="title"/>
          </p:nvPr>
        </p:nvSpPr>
        <p:spPr/>
        <p:txBody>
          <a:bodyPr/>
          <a:lstStyle/>
          <a:p>
            <a:r>
              <a:rPr lang="en-US" sz="4400" b="0" i="0" u="none" strike="noStrike" baseline="0" dirty="0">
                <a:solidFill>
                  <a:srgbClr val="000000"/>
                </a:solidFill>
                <a:latin typeface="Calibri" panose="020F0502020204030204" pitchFamily="34" charset="0"/>
              </a:rPr>
              <a:t>Values and Principles of Agile Modeling</a:t>
            </a:r>
            <a:endParaRPr lang="en-US" dirty="0"/>
          </a:p>
        </p:txBody>
      </p:sp>
      <p:sp>
        <p:nvSpPr>
          <p:cNvPr id="3" name="Content Placeholder 2">
            <a:extLst>
              <a:ext uri="{FF2B5EF4-FFF2-40B4-BE49-F238E27FC236}">
                <a16:creationId xmlns:a16="http://schemas.microsoft.com/office/drawing/2014/main" id="{D782444F-14FB-42B0-A465-1079A68C26F1}"/>
              </a:ext>
            </a:extLst>
          </p:cNvPr>
          <p:cNvSpPr>
            <a:spLocks noGrp="1"/>
          </p:cNvSpPr>
          <p:nvPr>
            <p:ph idx="1"/>
          </p:nvPr>
        </p:nvSpPr>
        <p:spPr/>
        <p:txBody>
          <a:bodyPr/>
          <a:lstStyle/>
          <a:p>
            <a:pPr marL="0" indent="0">
              <a:buNone/>
            </a:pPr>
            <a:r>
              <a:rPr lang="en-US" sz="4000" b="0" i="0" u="none" strike="noStrike" baseline="0" dirty="0">
                <a:solidFill>
                  <a:srgbClr val="000000"/>
                </a:solidFill>
                <a:latin typeface="Calibri" panose="020F0502020204030204" pitchFamily="34" charset="0"/>
              </a:rPr>
              <a:t> </a:t>
            </a:r>
          </a:p>
          <a:p>
            <a:pPr>
              <a:buFont typeface="Wingdings" panose="05000000000000000000" pitchFamily="2" charset="2"/>
              <a:buChar char="Ø"/>
            </a:pPr>
            <a:r>
              <a:rPr lang="en-US" sz="2800" b="0" i="0" u="none" strike="noStrike" baseline="0" dirty="0">
                <a:solidFill>
                  <a:srgbClr val="000000"/>
                </a:solidFill>
                <a:latin typeface="Calibri" panose="020F0502020204030204" pitchFamily="34" charset="0"/>
              </a:rPr>
              <a:t>Communication</a:t>
            </a:r>
          </a:p>
          <a:p>
            <a:pPr>
              <a:buFont typeface="Wingdings" panose="05000000000000000000" pitchFamily="2" charset="2"/>
              <a:buChar char="Ø"/>
            </a:pPr>
            <a:r>
              <a:rPr lang="en-US" sz="2800" b="0" i="0" u="none" strike="noStrike" baseline="0" dirty="0">
                <a:solidFill>
                  <a:srgbClr val="000000"/>
                </a:solidFill>
                <a:latin typeface="Calibri" panose="020F0502020204030204" pitchFamily="34" charset="0"/>
              </a:rPr>
              <a:t>Users may critique, and sometimes complain</a:t>
            </a:r>
          </a:p>
          <a:p>
            <a:pPr>
              <a:buFont typeface="Wingdings" panose="05000000000000000000" pitchFamily="2" charset="2"/>
              <a:buChar char="Ø"/>
            </a:pPr>
            <a:r>
              <a:rPr lang="en-US" sz="2800" b="0" i="0" u="none" strike="noStrike" baseline="0" dirty="0">
                <a:solidFill>
                  <a:srgbClr val="000000"/>
                </a:solidFill>
                <a:latin typeface="Calibri" panose="020F0502020204030204" pitchFamily="34" charset="0"/>
              </a:rPr>
              <a:t>Simplicity</a:t>
            </a:r>
          </a:p>
          <a:p>
            <a:pPr>
              <a:buFont typeface="Wingdings" panose="05000000000000000000" pitchFamily="2" charset="2"/>
              <a:buChar char="Ø"/>
            </a:pPr>
            <a:r>
              <a:rPr lang="en-US" sz="2800" b="0" i="0" u="none" strike="noStrike" baseline="0" dirty="0">
                <a:solidFill>
                  <a:srgbClr val="000000"/>
                </a:solidFill>
                <a:latin typeface="Calibri" panose="020F0502020204030204" pitchFamily="34" charset="0"/>
              </a:rPr>
              <a:t>Feedback</a:t>
            </a:r>
          </a:p>
          <a:p>
            <a:pPr>
              <a:buFont typeface="Wingdings" panose="05000000000000000000" pitchFamily="2" charset="2"/>
              <a:buChar char="Ø"/>
            </a:pPr>
            <a:r>
              <a:rPr lang="en-US" sz="2800" b="0" i="0" u="none" strike="noStrike" baseline="0" dirty="0">
                <a:solidFill>
                  <a:srgbClr val="000000"/>
                </a:solidFill>
                <a:latin typeface="Calibri" panose="020F0502020204030204" pitchFamily="34" charset="0"/>
              </a:rPr>
              <a:t>Courage</a:t>
            </a:r>
          </a:p>
          <a:p>
            <a:endParaRPr lang="en-US" dirty="0"/>
          </a:p>
        </p:txBody>
      </p:sp>
    </p:spTree>
    <p:extLst>
      <p:ext uri="{BB962C8B-B14F-4D97-AF65-F5344CB8AC3E}">
        <p14:creationId xmlns:p14="http://schemas.microsoft.com/office/powerpoint/2010/main" val="1003669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F52D8-4F1E-4D26-ADB4-2DAE828B3C87}"/>
              </a:ext>
            </a:extLst>
          </p:cNvPr>
          <p:cNvSpPr>
            <a:spLocks noGrp="1"/>
          </p:cNvSpPr>
          <p:nvPr>
            <p:ph type="title"/>
          </p:nvPr>
        </p:nvSpPr>
        <p:spPr/>
        <p:txBody>
          <a:bodyPr/>
          <a:lstStyle/>
          <a:p>
            <a:r>
              <a:rPr lang="en-US" sz="4400" b="0" i="0" u="none" strike="noStrike" baseline="0" dirty="0">
                <a:solidFill>
                  <a:srgbClr val="000000"/>
                </a:solidFill>
                <a:latin typeface="Calibri" panose="020F0502020204030204" pitchFamily="34" charset="0"/>
              </a:rPr>
              <a:t>The Basic </a:t>
            </a:r>
            <a:r>
              <a:rPr lang="en-US" sz="4400" b="0" i="0" u="none" strike="noStrike" baseline="0" dirty="0" err="1">
                <a:solidFill>
                  <a:srgbClr val="000000"/>
                </a:solidFill>
                <a:latin typeface="Calibri" panose="020F0502020204030204" pitchFamily="34" charset="0"/>
              </a:rPr>
              <a:t>Principlesof</a:t>
            </a:r>
            <a:r>
              <a:rPr lang="en-US" sz="4400" b="0" i="0" u="none" strike="noStrike" baseline="0" dirty="0">
                <a:solidFill>
                  <a:srgbClr val="000000"/>
                </a:solidFill>
                <a:latin typeface="Calibri" panose="020F0502020204030204" pitchFamily="34" charset="0"/>
              </a:rPr>
              <a:t> Agile Modeling</a:t>
            </a:r>
            <a:br>
              <a:rPr lang="en-US" sz="4400" b="0" i="0" u="none" strike="noStrike" baseline="0" dirty="0">
                <a:solidFill>
                  <a:srgbClr val="000000"/>
                </a:solidFill>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EE6011F5-1CC1-4599-B498-FE3FEED5B442}"/>
              </a:ext>
            </a:extLst>
          </p:cNvPr>
          <p:cNvSpPr>
            <a:spLocks noGrp="1"/>
          </p:cNvSpPr>
          <p:nvPr>
            <p:ph idx="1"/>
          </p:nvPr>
        </p:nvSpPr>
        <p:spPr/>
        <p:txBody>
          <a:bodyPr>
            <a:normAutofit/>
          </a:bodyPr>
          <a:lstStyle/>
          <a:p>
            <a:pPr>
              <a:buFont typeface="Wingdings" panose="05000000000000000000" pitchFamily="2" charset="2"/>
              <a:buChar char="Ø"/>
            </a:pPr>
            <a:r>
              <a:rPr lang="en-US" sz="2000" b="0" i="0" u="none" strike="noStrike" baseline="0" dirty="0">
                <a:solidFill>
                  <a:srgbClr val="000000"/>
                </a:solidFill>
                <a:latin typeface="Calibri" panose="020F0502020204030204" pitchFamily="34" charset="0"/>
              </a:rPr>
              <a:t>Providing rapid feedback</a:t>
            </a:r>
          </a:p>
          <a:p>
            <a:pPr>
              <a:buFont typeface="Wingdings" panose="05000000000000000000" pitchFamily="2" charset="2"/>
              <a:buChar char="Ø"/>
            </a:pPr>
            <a:r>
              <a:rPr lang="en-US" sz="2000" b="0" i="0" u="none" strike="noStrike" baseline="0" dirty="0">
                <a:solidFill>
                  <a:srgbClr val="000000"/>
                </a:solidFill>
                <a:latin typeface="Calibri" panose="020F0502020204030204" pitchFamily="34" charset="0"/>
              </a:rPr>
              <a:t>Assuming simplicity</a:t>
            </a:r>
          </a:p>
          <a:p>
            <a:pPr lvl="1"/>
            <a:r>
              <a:rPr lang="en-US" sz="2000" b="0" i="0" u="none" strike="noStrike" baseline="0" dirty="0">
                <a:solidFill>
                  <a:srgbClr val="000000"/>
                </a:solidFill>
                <a:latin typeface="Calibri" panose="020F0502020204030204" pitchFamily="34" charset="0"/>
              </a:rPr>
              <a:t>over 90 percent of problems can be solved with utter simplicity</a:t>
            </a:r>
          </a:p>
          <a:p>
            <a:pPr>
              <a:buFont typeface="Wingdings" panose="05000000000000000000" pitchFamily="2" charset="2"/>
              <a:buChar char="Ø"/>
            </a:pPr>
            <a:r>
              <a:rPr lang="en-US" sz="2000" b="0" i="0" u="none" strike="noStrike" baseline="0" dirty="0">
                <a:solidFill>
                  <a:srgbClr val="000000"/>
                </a:solidFill>
                <a:latin typeface="Arial" panose="020B0604020202020204" pitchFamily="34" charset="0"/>
              </a:rPr>
              <a:t>•</a:t>
            </a:r>
            <a:r>
              <a:rPr lang="en-US" sz="2000" b="0" i="0" u="none" strike="noStrike" baseline="0" dirty="0">
                <a:solidFill>
                  <a:srgbClr val="000000"/>
                </a:solidFill>
                <a:latin typeface="Calibri" panose="020F0502020204030204" pitchFamily="34" charset="0"/>
              </a:rPr>
              <a:t>Changing incrementally</a:t>
            </a:r>
          </a:p>
          <a:p>
            <a:pPr lvl="1"/>
            <a:r>
              <a:rPr lang="en-US" sz="2000" b="0" i="0" u="none" strike="noStrike" baseline="0" dirty="0">
                <a:solidFill>
                  <a:srgbClr val="000000"/>
                </a:solidFill>
                <a:latin typeface="Calibri" panose="020F0502020204030204" pitchFamily="34" charset="0"/>
              </a:rPr>
              <a:t>making the smallest change possible that still results in a difference</a:t>
            </a:r>
          </a:p>
          <a:p>
            <a:pPr>
              <a:buFont typeface="Wingdings" panose="05000000000000000000" pitchFamily="2" charset="2"/>
              <a:buChar char="Ø"/>
            </a:pPr>
            <a:r>
              <a:rPr lang="en-US" sz="2000" b="0" i="0" u="none" strike="noStrike" baseline="0" dirty="0">
                <a:solidFill>
                  <a:srgbClr val="000000"/>
                </a:solidFill>
                <a:latin typeface="Arial" panose="020B0604020202020204" pitchFamily="34" charset="0"/>
              </a:rPr>
              <a:t>•</a:t>
            </a:r>
            <a:r>
              <a:rPr lang="en-US" sz="2000" b="0" i="0" u="none" strike="noStrike" baseline="0" dirty="0">
                <a:solidFill>
                  <a:srgbClr val="000000"/>
                </a:solidFill>
                <a:latin typeface="Calibri" panose="020F0502020204030204" pitchFamily="34" charset="0"/>
              </a:rPr>
              <a:t>Embracing change</a:t>
            </a:r>
          </a:p>
          <a:p>
            <a:pPr lvl="1"/>
            <a:r>
              <a:rPr lang="en-US" sz="2000" b="0" i="0" u="none" strike="noStrike" baseline="0" dirty="0">
                <a:solidFill>
                  <a:srgbClr val="000000"/>
                </a:solidFill>
                <a:latin typeface="Calibri" panose="020F0502020204030204" pitchFamily="34" charset="0"/>
              </a:rPr>
              <a:t>be able to simultaneously solve whatever presents the biggest obstacle</a:t>
            </a:r>
          </a:p>
          <a:p>
            <a:pPr>
              <a:buFont typeface="Wingdings" panose="05000000000000000000" pitchFamily="2" charset="2"/>
              <a:buChar char="Ø"/>
            </a:pPr>
            <a:r>
              <a:rPr lang="en-US" sz="2000" b="0" i="0" u="none" strike="noStrike" baseline="0" dirty="0">
                <a:solidFill>
                  <a:srgbClr val="000000"/>
                </a:solidFill>
                <a:latin typeface="Arial" panose="020B0604020202020204" pitchFamily="34" charset="0"/>
              </a:rPr>
              <a:t>•</a:t>
            </a:r>
            <a:r>
              <a:rPr lang="en-US" sz="2000" b="0" i="0" u="none" strike="noStrike" baseline="0" dirty="0">
                <a:solidFill>
                  <a:srgbClr val="000000"/>
                </a:solidFill>
                <a:latin typeface="Calibri" panose="020F0502020204030204" pitchFamily="34" charset="0"/>
              </a:rPr>
              <a:t>Encouraging quality work</a:t>
            </a:r>
          </a:p>
          <a:p>
            <a:pPr>
              <a:buFont typeface="Wingdings" panose="05000000000000000000" pitchFamily="2" charset="2"/>
              <a:buChar char="Ø"/>
            </a:pPr>
            <a:r>
              <a:rPr lang="en-US" sz="2000" b="0" i="0" u="none" strike="noStrike" baseline="0" dirty="0">
                <a:solidFill>
                  <a:srgbClr val="000000"/>
                </a:solidFill>
                <a:latin typeface="Calibri" panose="020F0502020204030204" pitchFamily="34" charset="0"/>
              </a:rPr>
              <a:t>all participants want to do quality work</a:t>
            </a:r>
            <a:endParaRPr lang="en-US" sz="2000" dirty="0"/>
          </a:p>
        </p:txBody>
      </p:sp>
    </p:spTree>
    <p:extLst>
      <p:ext uri="{BB962C8B-B14F-4D97-AF65-F5344CB8AC3E}">
        <p14:creationId xmlns:p14="http://schemas.microsoft.com/office/powerpoint/2010/main" val="2150470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BAE3E-4380-40C6-B4F0-7CD88667B64E}"/>
              </a:ext>
            </a:extLst>
          </p:cNvPr>
          <p:cNvSpPr>
            <a:spLocks noGrp="1"/>
          </p:cNvSpPr>
          <p:nvPr>
            <p:ph type="title"/>
          </p:nvPr>
        </p:nvSpPr>
        <p:spPr/>
        <p:txBody>
          <a:bodyPr>
            <a:normAutofit fontScale="90000"/>
          </a:bodyPr>
          <a:lstStyle/>
          <a:p>
            <a:r>
              <a:rPr lang="en-US" sz="4400" b="0" i="0" u="none" strike="noStrike" baseline="0" dirty="0">
                <a:solidFill>
                  <a:srgbClr val="000000"/>
                </a:solidFill>
                <a:latin typeface="Calibri" panose="020F0502020204030204" pitchFamily="34" charset="0"/>
              </a:rPr>
              <a:t>Activities, Resources, and Practices of Agile Modeling</a:t>
            </a:r>
            <a:br>
              <a:rPr lang="en-US" sz="4400" b="0" i="0" u="none" strike="noStrike" baseline="0" dirty="0">
                <a:solidFill>
                  <a:srgbClr val="000000"/>
                </a:solidFill>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7804BE82-FE57-403D-8CD2-0568934900FC}"/>
              </a:ext>
            </a:extLst>
          </p:cNvPr>
          <p:cNvSpPr>
            <a:spLocks noGrp="1"/>
          </p:cNvSpPr>
          <p:nvPr>
            <p:ph idx="1"/>
          </p:nvPr>
        </p:nvSpPr>
        <p:spPr/>
        <p:txBody>
          <a:bodyPr/>
          <a:lstStyle/>
          <a:p>
            <a:pPr>
              <a:buFont typeface="Wingdings" panose="05000000000000000000" pitchFamily="2" charset="2"/>
              <a:buChar char="Ø"/>
            </a:pPr>
            <a:r>
              <a:rPr lang="en-US" sz="2800" b="0" i="0" u="none" strike="noStrike" baseline="0" dirty="0">
                <a:solidFill>
                  <a:srgbClr val="000000"/>
                </a:solidFill>
                <a:latin typeface="Calibri" panose="020F0502020204030204" pitchFamily="34" charset="0"/>
              </a:rPr>
              <a:t>Coding -the most valuable thing that we receive from code is “learning.”</a:t>
            </a:r>
          </a:p>
          <a:p>
            <a:pPr>
              <a:buFont typeface="Wingdings" panose="05000000000000000000" pitchFamily="2" charset="2"/>
              <a:buChar char="Ø"/>
            </a:pPr>
            <a:r>
              <a:rPr lang="en-US" sz="2800" b="0" i="0" u="none" strike="noStrike" baseline="0" dirty="0">
                <a:solidFill>
                  <a:srgbClr val="000000"/>
                </a:solidFill>
                <a:latin typeface="Calibri" panose="020F0502020204030204" pitchFamily="34" charset="0"/>
              </a:rPr>
              <a:t>Testing -the agile approach views automated tests as critical.</a:t>
            </a:r>
          </a:p>
          <a:p>
            <a:pPr>
              <a:buFont typeface="Wingdings" panose="05000000000000000000" pitchFamily="2" charset="2"/>
              <a:buChar char="Ø"/>
            </a:pPr>
            <a:r>
              <a:rPr lang="en-US" sz="2800" b="0" i="0" u="none" strike="noStrike" baseline="0" dirty="0">
                <a:solidFill>
                  <a:srgbClr val="000000"/>
                </a:solidFill>
                <a:latin typeface="Calibri" panose="020F0502020204030204" pitchFamily="34" charset="0"/>
              </a:rPr>
              <a:t>Listening -in the agile approach, listening is done in the extreme.</a:t>
            </a:r>
          </a:p>
          <a:p>
            <a:pPr>
              <a:buFont typeface="Wingdings" panose="05000000000000000000" pitchFamily="2" charset="2"/>
              <a:buChar char="Ø"/>
            </a:pPr>
            <a:r>
              <a:rPr lang="en-US" sz="2800" b="0" i="0" u="none" strike="noStrike" baseline="0" dirty="0">
                <a:solidFill>
                  <a:srgbClr val="000000"/>
                </a:solidFill>
                <a:latin typeface="Calibri" panose="020F0502020204030204" pitchFamily="34" charset="0"/>
              </a:rPr>
              <a:t>Designing -a way of creating a structure to organize all of the logic in the system.</a:t>
            </a:r>
          </a:p>
          <a:p>
            <a:endParaRPr lang="en-US" dirty="0"/>
          </a:p>
        </p:txBody>
      </p:sp>
    </p:spTree>
    <p:extLst>
      <p:ext uri="{BB962C8B-B14F-4D97-AF65-F5344CB8AC3E}">
        <p14:creationId xmlns:p14="http://schemas.microsoft.com/office/powerpoint/2010/main" val="982594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1289D-B14D-4BB9-98EC-2F23E1473FF8}"/>
              </a:ext>
            </a:extLst>
          </p:cNvPr>
          <p:cNvSpPr>
            <a:spLocks noGrp="1"/>
          </p:cNvSpPr>
          <p:nvPr>
            <p:ph type="title"/>
          </p:nvPr>
        </p:nvSpPr>
        <p:spPr/>
        <p:txBody>
          <a:bodyPr>
            <a:normAutofit/>
          </a:bodyPr>
          <a:lstStyle/>
          <a:p>
            <a:r>
              <a:rPr lang="en-US" sz="2000" b="1" i="0" u="none" strike="noStrike" baseline="0" dirty="0">
                <a:solidFill>
                  <a:srgbClr val="000000"/>
                </a:solidFill>
                <a:latin typeface="Calibri" panose="020F0502020204030204" pitchFamily="34" charset="0"/>
              </a:rPr>
              <a:t>User stories can be recorded on cards. The user story should be brief enough for an analyst to determine what systems features are needed</a:t>
            </a:r>
            <a:endParaRPr lang="en-US" sz="2000" b="1" dirty="0"/>
          </a:p>
        </p:txBody>
      </p:sp>
      <p:pic>
        <p:nvPicPr>
          <p:cNvPr id="5" name="Content Placeholder 4">
            <a:extLst>
              <a:ext uri="{FF2B5EF4-FFF2-40B4-BE49-F238E27FC236}">
                <a16:creationId xmlns:a16="http://schemas.microsoft.com/office/drawing/2014/main" id="{E53766F4-32CB-4620-BBB1-17A4EA5AF976}"/>
              </a:ext>
            </a:extLst>
          </p:cNvPr>
          <p:cNvPicPr>
            <a:picLocks noGrp="1" noChangeAspect="1"/>
          </p:cNvPicPr>
          <p:nvPr>
            <p:ph idx="1"/>
          </p:nvPr>
        </p:nvPicPr>
        <p:blipFill>
          <a:blip r:embed="rId2"/>
          <a:stretch>
            <a:fillRect/>
          </a:stretch>
        </p:blipFill>
        <p:spPr>
          <a:xfrm>
            <a:off x="1484076" y="1825625"/>
            <a:ext cx="9223848" cy="4351338"/>
          </a:xfrm>
        </p:spPr>
      </p:pic>
    </p:spTree>
    <p:extLst>
      <p:ext uri="{BB962C8B-B14F-4D97-AF65-F5344CB8AC3E}">
        <p14:creationId xmlns:p14="http://schemas.microsoft.com/office/powerpoint/2010/main" val="1278881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1554D-C26F-4F9E-9DDF-9D84C2633E79}"/>
              </a:ext>
            </a:extLst>
          </p:cNvPr>
          <p:cNvSpPr>
            <a:spLocks noGrp="1"/>
          </p:cNvSpPr>
          <p:nvPr>
            <p:ph type="title"/>
          </p:nvPr>
        </p:nvSpPr>
        <p:spPr/>
        <p:txBody>
          <a:bodyPr/>
          <a:lstStyle/>
          <a:p>
            <a:r>
              <a:rPr lang="en-US" sz="4400" b="0" i="0" u="none" strike="noStrike" baseline="0" dirty="0">
                <a:solidFill>
                  <a:srgbClr val="000000"/>
                </a:solidFill>
                <a:latin typeface="Calibri" panose="020F0502020204030204" pitchFamily="34" charset="0"/>
              </a:rPr>
              <a:t>Lessons Learned from Agile Modeling</a:t>
            </a:r>
            <a:br>
              <a:rPr lang="en-US" sz="4400" b="0" i="0" u="none" strike="noStrike" baseline="0" dirty="0">
                <a:solidFill>
                  <a:srgbClr val="000000"/>
                </a:solidFill>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57BF71F9-6682-4953-BA79-9770B9E3B27F}"/>
              </a:ext>
            </a:extLst>
          </p:cNvPr>
          <p:cNvSpPr>
            <a:spLocks noGrp="1"/>
          </p:cNvSpPr>
          <p:nvPr>
            <p:ph idx="1"/>
          </p:nvPr>
        </p:nvSpPr>
        <p:spPr/>
        <p:txBody>
          <a:bodyPr/>
          <a:lstStyle/>
          <a:p>
            <a:pPr>
              <a:buFont typeface="Wingdings" panose="05000000000000000000" pitchFamily="2" charset="2"/>
              <a:buChar char="Ø"/>
            </a:pPr>
            <a:r>
              <a:rPr lang="en-US" sz="2800" b="0" i="0" u="none" strike="noStrike" baseline="0" dirty="0">
                <a:solidFill>
                  <a:srgbClr val="000000"/>
                </a:solidFill>
                <a:latin typeface="Calibri" panose="020F0502020204030204" pitchFamily="34" charset="0"/>
              </a:rPr>
              <a:t>Short releases allow the system to evolve</a:t>
            </a:r>
          </a:p>
          <a:p>
            <a:pPr>
              <a:buFont typeface="Wingdings" panose="05000000000000000000" pitchFamily="2" charset="2"/>
              <a:buChar char="Ø"/>
            </a:pPr>
            <a:r>
              <a:rPr lang="en-US" sz="2800" b="0" i="0" u="none" strike="noStrike" baseline="0" dirty="0">
                <a:solidFill>
                  <a:srgbClr val="000000"/>
                </a:solidFill>
                <a:latin typeface="Calibri" panose="020F0502020204030204" pitchFamily="34" charset="0"/>
              </a:rPr>
              <a:t>Pair programming enhances overall quality</a:t>
            </a:r>
          </a:p>
          <a:p>
            <a:pPr>
              <a:buFont typeface="Wingdings" panose="05000000000000000000" pitchFamily="2" charset="2"/>
              <a:buChar char="Ø"/>
            </a:pPr>
            <a:r>
              <a:rPr lang="en-US" sz="2800" b="0" i="0" u="none" strike="noStrike" baseline="0" dirty="0">
                <a:solidFill>
                  <a:srgbClr val="000000"/>
                </a:solidFill>
                <a:latin typeface="Calibri" panose="020F0502020204030204" pitchFamily="34" charset="0"/>
              </a:rPr>
              <a:t>Onsite customers are mutually beneficial to the business and the agile </a:t>
            </a:r>
            <a:r>
              <a:rPr lang="en-US" sz="2800" b="0" i="0" u="none" strike="noStrike" baseline="0">
                <a:solidFill>
                  <a:srgbClr val="000000"/>
                </a:solidFill>
                <a:latin typeface="Calibri" panose="020F0502020204030204" pitchFamily="34" charset="0"/>
              </a:rPr>
              <a:t>development team</a:t>
            </a:r>
            <a:endParaRPr lang="en-US" sz="1200" b="0" i="0" u="none" strike="noStrike" baseline="0" dirty="0">
              <a:solidFill>
                <a:srgbClr val="000000"/>
              </a:solidFill>
              <a:latin typeface="Calibri" panose="020F0502020204030204" pitchFamily="34" charset="0"/>
            </a:endParaRPr>
          </a:p>
          <a:p>
            <a:pPr>
              <a:buFont typeface="Wingdings" panose="05000000000000000000" pitchFamily="2" charset="2"/>
              <a:buChar char="Ø"/>
            </a:pPr>
            <a:r>
              <a:rPr lang="en-US" sz="2800" b="0" i="0" u="none" strike="noStrike" baseline="0" dirty="0">
                <a:solidFill>
                  <a:srgbClr val="000000"/>
                </a:solidFill>
                <a:latin typeface="Calibri" panose="020F0502020204030204" pitchFamily="34" charset="0"/>
              </a:rPr>
              <a:t>Balanced resources and activities support project goals</a:t>
            </a:r>
          </a:p>
          <a:p>
            <a:pPr>
              <a:buFont typeface="Wingdings" panose="05000000000000000000" pitchFamily="2" charset="2"/>
              <a:buChar char="Ø"/>
            </a:pPr>
            <a:r>
              <a:rPr lang="en-US" sz="2800" b="0" i="0" u="none" strike="noStrike" baseline="0" dirty="0">
                <a:solidFill>
                  <a:srgbClr val="000000"/>
                </a:solidFill>
                <a:latin typeface="Calibri" panose="020F0502020204030204" pitchFamily="34" charset="0"/>
              </a:rPr>
              <a:t>Agile values are crucial to success</a:t>
            </a:r>
          </a:p>
          <a:p>
            <a:pPr lvl="1">
              <a:buFont typeface="Wingdings" panose="05000000000000000000" pitchFamily="2" charset="2"/>
              <a:buChar char="Ø"/>
            </a:pPr>
            <a:r>
              <a:rPr lang="en-US" sz="1800" b="0" i="0" u="none" strike="noStrike" baseline="0" dirty="0">
                <a:solidFill>
                  <a:srgbClr val="000000"/>
                </a:solidFill>
                <a:latin typeface="Calibri" panose="020F0502020204030204" pitchFamily="34" charset="0"/>
              </a:rPr>
              <a:t>communication, simplicity, feedback, and courage</a:t>
            </a:r>
          </a:p>
          <a:p>
            <a:endParaRPr lang="en-US" dirty="0"/>
          </a:p>
        </p:txBody>
      </p:sp>
    </p:spTree>
    <p:extLst>
      <p:ext uri="{BB962C8B-B14F-4D97-AF65-F5344CB8AC3E}">
        <p14:creationId xmlns:p14="http://schemas.microsoft.com/office/powerpoint/2010/main" val="3747232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D05AD1F-704D-4386-9E2E-DD0F8C3B8A06}"/>
              </a:ext>
            </a:extLst>
          </p:cNvPr>
          <p:cNvPicPr>
            <a:picLocks noGrp="1" noChangeAspect="1"/>
          </p:cNvPicPr>
          <p:nvPr>
            <p:ph idx="1"/>
          </p:nvPr>
        </p:nvPicPr>
        <p:blipFill>
          <a:blip r:embed="rId3"/>
          <a:stretch>
            <a:fillRect/>
          </a:stretch>
        </p:blipFill>
        <p:spPr>
          <a:xfrm>
            <a:off x="739302" y="700391"/>
            <a:ext cx="10924162" cy="5758775"/>
          </a:xfrm>
        </p:spPr>
      </p:pic>
    </p:spTree>
    <p:extLst>
      <p:ext uri="{BB962C8B-B14F-4D97-AF65-F5344CB8AC3E}">
        <p14:creationId xmlns:p14="http://schemas.microsoft.com/office/powerpoint/2010/main" val="3304591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F9957F0-B4E6-442F-9220-0A91E8D088D2}"/>
              </a:ext>
            </a:extLst>
          </p:cNvPr>
          <p:cNvPicPr>
            <a:picLocks noGrp="1" noChangeAspect="1"/>
          </p:cNvPicPr>
          <p:nvPr>
            <p:ph idx="1"/>
          </p:nvPr>
        </p:nvPicPr>
        <p:blipFill>
          <a:blip r:embed="rId3"/>
          <a:stretch>
            <a:fillRect/>
          </a:stretch>
        </p:blipFill>
        <p:spPr>
          <a:xfrm>
            <a:off x="700392" y="252919"/>
            <a:ext cx="11070076" cy="5836596"/>
          </a:xfrm>
        </p:spPr>
      </p:pic>
    </p:spTree>
    <p:extLst>
      <p:ext uri="{BB962C8B-B14F-4D97-AF65-F5344CB8AC3E}">
        <p14:creationId xmlns:p14="http://schemas.microsoft.com/office/powerpoint/2010/main" val="4219232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D7691-814A-48AC-ACFD-E0A39B9CF34F}"/>
              </a:ext>
            </a:extLst>
          </p:cNvPr>
          <p:cNvSpPr>
            <a:spLocks noGrp="1"/>
          </p:cNvSpPr>
          <p:nvPr>
            <p:ph type="title"/>
          </p:nvPr>
        </p:nvSpPr>
        <p:spPr>
          <a:xfrm>
            <a:off x="838200" y="316486"/>
            <a:ext cx="10515600" cy="1325563"/>
          </a:xfrm>
        </p:spPr>
        <p:txBody>
          <a:bodyPr/>
          <a:lstStyle/>
          <a:p>
            <a:pPr algn="ctr"/>
            <a:r>
              <a:rPr lang="en-US" b="1" dirty="0"/>
              <a:t>System Complexity</a:t>
            </a:r>
          </a:p>
        </p:txBody>
      </p:sp>
      <p:sp>
        <p:nvSpPr>
          <p:cNvPr id="3" name="Content Placeholder 2">
            <a:extLst>
              <a:ext uri="{FF2B5EF4-FFF2-40B4-BE49-F238E27FC236}">
                <a16:creationId xmlns:a16="http://schemas.microsoft.com/office/drawing/2014/main" id="{6EF73944-22A1-45B8-9113-0BB004818C98}"/>
              </a:ext>
            </a:extLst>
          </p:cNvPr>
          <p:cNvSpPr>
            <a:spLocks noGrp="1"/>
          </p:cNvSpPr>
          <p:nvPr>
            <p:ph idx="1"/>
          </p:nvPr>
        </p:nvSpPr>
        <p:spPr/>
        <p:txBody>
          <a:bodyPr>
            <a:normAutofit/>
          </a:bodyPr>
          <a:lstStyle/>
          <a:p>
            <a:pPr marL="0" indent="0" algn="l">
              <a:buNone/>
            </a:pPr>
            <a:r>
              <a:rPr lang="en-US" sz="4000" b="0" i="0" u="none" strike="noStrike" baseline="0" dirty="0">
                <a:latin typeface="Times New Roman" panose="02020603050405020304" pitchFamily="18" charset="0"/>
              </a:rPr>
              <a:t>Complex systems require careful and detailed analysis and design. </a:t>
            </a:r>
          </a:p>
          <a:p>
            <a:pPr marL="0" indent="0" algn="l">
              <a:buNone/>
            </a:pPr>
            <a:r>
              <a:rPr lang="en-US" sz="4000" b="0" i="0" u="none" strike="noStrike" baseline="0" dirty="0">
                <a:latin typeface="Times New Roman" panose="02020603050405020304" pitchFamily="18" charset="0"/>
              </a:rPr>
              <a:t>Throwaway prototyping-based methodologies are particularly well suited to such detailed analysis and design, but prototyping-based methodologies are not.</a:t>
            </a:r>
            <a:endParaRPr lang="en-US" sz="4000" dirty="0"/>
          </a:p>
        </p:txBody>
      </p:sp>
    </p:spTree>
    <p:extLst>
      <p:ext uri="{BB962C8B-B14F-4D97-AF65-F5344CB8AC3E}">
        <p14:creationId xmlns:p14="http://schemas.microsoft.com/office/powerpoint/2010/main" val="3140119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E701A-F5C1-4B8F-9479-CF0F7E60E056}"/>
              </a:ext>
            </a:extLst>
          </p:cNvPr>
          <p:cNvSpPr>
            <a:spLocks noGrp="1"/>
          </p:cNvSpPr>
          <p:nvPr>
            <p:ph type="title"/>
          </p:nvPr>
        </p:nvSpPr>
        <p:spPr/>
        <p:txBody>
          <a:bodyPr>
            <a:normAutofit/>
          </a:bodyPr>
          <a:lstStyle/>
          <a:p>
            <a:pPr algn="ctr"/>
            <a:r>
              <a:rPr lang="en-US" sz="4000" b="1" i="0" u="none" strike="noStrike" baseline="0" dirty="0">
                <a:latin typeface="Arial" panose="020B0604020202020204" pitchFamily="34" charset="0"/>
              </a:rPr>
              <a:t>System Reliability</a:t>
            </a:r>
            <a:endParaRPr lang="en-US" sz="4000" dirty="0"/>
          </a:p>
        </p:txBody>
      </p:sp>
      <p:sp>
        <p:nvSpPr>
          <p:cNvPr id="3" name="Content Placeholder 2">
            <a:extLst>
              <a:ext uri="{FF2B5EF4-FFF2-40B4-BE49-F238E27FC236}">
                <a16:creationId xmlns:a16="http://schemas.microsoft.com/office/drawing/2014/main" id="{D401B28C-3DB1-496B-8590-F6771BBD2447}"/>
              </a:ext>
            </a:extLst>
          </p:cNvPr>
          <p:cNvSpPr>
            <a:spLocks noGrp="1"/>
          </p:cNvSpPr>
          <p:nvPr>
            <p:ph idx="1"/>
          </p:nvPr>
        </p:nvSpPr>
        <p:spPr>
          <a:xfrm>
            <a:off x="526915" y="1533795"/>
            <a:ext cx="10515600" cy="4351338"/>
          </a:xfrm>
        </p:spPr>
        <p:txBody>
          <a:bodyPr>
            <a:noAutofit/>
          </a:bodyPr>
          <a:lstStyle/>
          <a:p>
            <a:pPr marL="0" indent="0" algn="l">
              <a:buNone/>
            </a:pPr>
            <a:r>
              <a:rPr lang="en-US" b="0" i="0" u="none" strike="noStrike" baseline="0" dirty="0">
                <a:latin typeface="Times New Roman" panose="02020603050405020304" pitchFamily="18" charset="0"/>
              </a:rPr>
              <a:t>System reliability is usually an important factor in system development.</a:t>
            </a:r>
          </a:p>
          <a:p>
            <a:pPr marL="0" indent="0" algn="l">
              <a:buNone/>
            </a:pPr>
            <a:r>
              <a:rPr lang="en-US" b="0" i="0" u="none" strike="noStrike" baseline="0" dirty="0">
                <a:latin typeface="Times New Roman" panose="02020603050405020304" pitchFamily="18" charset="0"/>
              </a:rPr>
              <a:t>For some applications reliability is truly critical(e.g., medical equipment, missile control systems), while not important for others (e.g., games, Internet video).</a:t>
            </a:r>
          </a:p>
          <a:p>
            <a:pPr marL="0" indent="0" algn="l">
              <a:buNone/>
            </a:pPr>
            <a:r>
              <a:rPr lang="en-US" b="0" i="0" u="none" strike="noStrike" baseline="0" dirty="0">
                <a:latin typeface="Times New Roman" panose="02020603050405020304" pitchFamily="18" charset="0"/>
              </a:rPr>
              <a:t> Throwaway prototyping-based methodologies are most appropriate when system reliability is a high priority, because they combine detailed analysis and design phases with the ability for the project team to test many different approaches through design prototypes before completing the design</a:t>
            </a:r>
            <a:r>
              <a:rPr lang="en-US" sz="3200" b="0" i="0" u="none" strike="noStrike" baseline="0" dirty="0">
                <a:latin typeface="Times New Roman" panose="02020603050405020304" pitchFamily="18" charset="0"/>
              </a:rPr>
              <a:t>.</a:t>
            </a:r>
            <a:endParaRPr lang="en-US" sz="3200" dirty="0"/>
          </a:p>
        </p:txBody>
      </p:sp>
    </p:spTree>
    <p:extLst>
      <p:ext uri="{BB962C8B-B14F-4D97-AF65-F5344CB8AC3E}">
        <p14:creationId xmlns:p14="http://schemas.microsoft.com/office/powerpoint/2010/main" val="2553386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2D674-A66B-4198-B367-12F55B2E99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BA29ED-1506-4B99-9258-F0EF628F77CB}"/>
              </a:ext>
            </a:extLst>
          </p:cNvPr>
          <p:cNvSpPr>
            <a:spLocks noGrp="1"/>
          </p:cNvSpPr>
          <p:nvPr>
            <p:ph idx="1"/>
          </p:nvPr>
        </p:nvSpPr>
        <p:spPr/>
        <p:txBody>
          <a:bodyPr>
            <a:normAutofit/>
          </a:bodyPr>
          <a:lstStyle/>
          <a:p>
            <a:pPr algn="l"/>
            <a:r>
              <a:rPr lang="en-US" i="0" u="none" strike="noStrike" baseline="0" dirty="0">
                <a:latin typeface="Times New Roman" panose="02020603050405020304" pitchFamily="18" charset="0"/>
              </a:rPr>
              <a:t>Prototyping-based methodologies are generally not a good choice when reliability is critical because they lack the careful analysis and design phases that are essential for dependable systems.</a:t>
            </a:r>
            <a:endParaRPr lang="en-US" dirty="0"/>
          </a:p>
        </p:txBody>
      </p:sp>
    </p:spTree>
    <p:extLst>
      <p:ext uri="{BB962C8B-B14F-4D97-AF65-F5344CB8AC3E}">
        <p14:creationId xmlns:p14="http://schemas.microsoft.com/office/powerpoint/2010/main" val="2220526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FE715-B3C9-40F3-9FC2-8EB96D1E3380}"/>
              </a:ext>
            </a:extLst>
          </p:cNvPr>
          <p:cNvSpPr>
            <a:spLocks noGrp="1"/>
          </p:cNvSpPr>
          <p:nvPr>
            <p:ph type="title"/>
          </p:nvPr>
        </p:nvSpPr>
        <p:spPr/>
        <p:txBody>
          <a:bodyPr>
            <a:normAutofit/>
          </a:bodyPr>
          <a:lstStyle/>
          <a:p>
            <a:pPr algn="ctr"/>
            <a:r>
              <a:rPr lang="en-US" sz="3200" b="1" i="0" u="none" strike="noStrike" baseline="0" dirty="0">
                <a:latin typeface="Arial" panose="020B0604020202020204" pitchFamily="34" charset="0"/>
              </a:rPr>
              <a:t>Short Time Schedules</a:t>
            </a:r>
            <a:endParaRPr lang="en-US" sz="3200" dirty="0"/>
          </a:p>
        </p:txBody>
      </p:sp>
      <p:sp>
        <p:nvSpPr>
          <p:cNvPr id="3" name="Content Placeholder 2">
            <a:extLst>
              <a:ext uri="{FF2B5EF4-FFF2-40B4-BE49-F238E27FC236}">
                <a16:creationId xmlns:a16="http://schemas.microsoft.com/office/drawing/2014/main" id="{D6F133C1-E960-4DA9-85B3-550605FDABB2}"/>
              </a:ext>
            </a:extLst>
          </p:cNvPr>
          <p:cNvSpPr>
            <a:spLocks noGrp="1"/>
          </p:cNvSpPr>
          <p:nvPr>
            <p:ph idx="1"/>
          </p:nvPr>
        </p:nvSpPr>
        <p:spPr/>
        <p:txBody>
          <a:bodyPr>
            <a:normAutofit/>
          </a:bodyPr>
          <a:lstStyle/>
          <a:p>
            <a:pPr marL="0" indent="0" algn="l">
              <a:buNone/>
            </a:pPr>
            <a:r>
              <a:rPr lang="en-US" b="0" i="0" u="none" strike="noStrike" baseline="0" dirty="0">
                <a:latin typeface="Times New Roman" panose="02020603050405020304" pitchFamily="18" charset="0"/>
              </a:rPr>
              <a:t>Projects that have short time schedules are well suited for RAD-based methodologies because those methodologies are designed to increase the speed of development.</a:t>
            </a:r>
          </a:p>
          <a:p>
            <a:pPr marL="0" indent="0" algn="l">
              <a:buNone/>
            </a:pPr>
            <a:r>
              <a:rPr lang="en-US" b="0" i="0" u="none" strike="noStrike" baseline="0" dirty="0">
                <a:latin typeface="Times New Roman" panose="02020603050405020304" pitchFamily="18" charset="0"/>
              </a:rPr>
              <a:t>Prototyping and phased development-based methodologies are excellent choices when timelines are short because they best enable the project team to adjust the functionality in the system on the basis of a specific delivery date.</a:t>
            </a:r>
            <a:endParaRPr lang="en-US" dirty="0"/>
          </a:p>
        </p:txBody>
      </p:sp>
    </p:spTree>
    <p:extLst>
      <p:ext uri="{BB962C8B-B14F-4D97-AF65-F5344CB8AC3E}">
        <p14:creationId xmlns:p14="http://schemas.microsoft.com/office/powerpoint/2010/main" val="2271106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095550D-314E-4DF6-BB95-702A0EA87547}"/>
              </a:ext>
            </a:extLst>
          </p:cNvPr>
          <p:cNvPicPr>
            <a:picLocks noGrp="1" noChangeAspect="1"/>
          </p:cNvPicPr>
          <p:nvPr>
            <p:ph idx="1"/>
          </p:nvPr>
        </p:nvPicPr>
        <p:blipFill>
          <a:blip r:embed="rId3"/>
          <a:stretch>
            <a:fillRect/>
          </a:stretch>
        </p:blipFill>
        <p:spPr>
          <a:xfrm>
            <a:off x="661481" y="515566"/>
            <a:ext cx="10875523" cy="5758774"/>
          </a:xfrm>
        </p:spPr>
      </p:pic>
    </p:spTree>
    <p:extLst>
      <p:ext uri="{BB962C8B-B14F-4D97-AF65-F5344CB8AC3E}">
        <p14:creationId xmlns:p14="http://schemas.microsoft.com/office/powerpoint/2010/main" val="803931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1684</Words>
  <Application>Microsoft Office PowerPoint</Application>
  <PresentationFormat>Widescreen</PresentationFormat>
  <Paragraphs>158</Paragraphs>
  <Slides>26</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System Complexity</vt:lpstr>
      <vt:lpstr>System Reliability</vt:lpstr>
      <vt:lpstr>PowerPoint Presentation</vt:lpstr>
      <vt:lpstr>Short Time Schedules</vt:lpstr>
      <vt:lpstr>PowerPoint Presentation</vt:lpstr>
      <vt:lpstr>Skills and Roles</vt:lpstr>
      <vt:lpstr>PowerPoint Presentation</vt:lpstr>
      <vt:lpstr>PowerPoint Presentation</vt:lpstr>
      <vt:lpstr>Guidelines for Developing a Prototype  </vt:lpstr>
      <vt:lpstr>Disadvantages of Prototyping </vt:lpstr>
      <vt:lpstr>Users’ Role in Prototyping </vt:lpstr>
      <vt:lpstr>RAD (Rapid Application Development</vt:lpstr>
      <vt:lpstr>Comparing RAD to the SDLC </vt:lpstr>
      <vt:lpstr>The RAD design workshop and the SDLC approach compared</vt:lpstr>
      <vt:lpstr>When to Use RAD </vt:lpstr>
      <vt:lpstr>Disadvantages of RAD </vt:lpstr>
      <vt:lpstr>Agile Modeling</vt:lpstr>
      <vt:lpstr>Values and Principles of Agile Modeling</vt:lpstr>
      <vt:lpstr>The Basic Principlesof Agile Modeling </vt:lpstr>
      <vt:lpstr>Activities, Resources, and Practices of Agile Modeling </vt:lpstr>
      <vt:lpstr>User stories can be recorded on cards. The user story should be brief enough for an analyst to determine what systems features are needed</vt:lpstr>
      <vt:lpstr>Lessons Learned from Agile Modeling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Lorraine Nana Ama Johnson</dc:creator>
  <cp:lastModifiedBy>Lorraine Nana Ama Johnson</cp:lastModifiedBy>
  <cp:revision>7</cp:revision>
  <dcterms:created xsi:type="dcterms:W3CDTF">2021-11-24T23:57:07Z</dcterms:created>
  <dcterms:modified xsi:type="dcterms:W3CDTF">2021-11-26T00:41:28Z</dcterms:modified>
</cp:coreProperties>
</file>