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7" r:id="rId46"/>
    <p:sldId id="308" r:id="rId47"/>
    <p:sldId id="309" r:id="rId48"/>
    <p:sldId id="310" r:id="rId49"/>
    <p:sldId id="311" r:id="rId50"/>
    <p:sldId id="312" r:id="rId51"/>
    <p:sldId id="313" r:id="rId52"/>
    <p:sldId id="314" r:id="rId53"/>
    <p:sldId id="315" r:id="rId54"/>
    <p:sldId id="316" r:id="rId55"/>
    <p:sldId id="318" r:id="rId56"/>
    <p:sldId id="319" r:id="rId57"/>
    <p:sldId id="320" r:id="rId58"/>
    <p:sldId id="321" r:id="rId59"/>
    <p:sldId id="322"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0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9/8/2018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07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mtClean="0">
                <a:latin typeface="Times New Roman" pitchFamily="18" charset="0"/>
              </a:rPr>
              <a:t>Linux itself is actually only the kernel, which we can refer to as the core of the operating system. The kernels duty is to manage the interface to the hardware, including memory, CPU, storage and other peripherals. </a:t>
            </a:r>
          </a:p>
          <a:p>
            <a:endParaRPr lang="en-US" smtClean="0">
              <a:latin typeface="Times New Roman" pitchFamily="18" charset="0"/>
            </a:endParaRPr>
          </a:p>
          <a:p>
            <a:r>
              <a:rPr lang="en-US" smtClean="0">
                <a:latin typeface="Times New Roman" pitchFamily="18" charset="0"/>
              </a:rPr>
              <a:t>The kernel is also responsible for maintaining user processes, and to schedule their access to the resources they require.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54275"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55299"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56323"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xfrm>
            <a:off x="1562100" y="860425"/>
            <a:ext cx="3930650" cy="2947988"/>
          </a:xfrm>
          <a:solidFill>
            <a:srgbClr val="FFFFFF"/>
          </a:solidFill>
          <a:ln>
            <a:solidFill>
              <a:srgbClr val="000000"/>
            </a:solidFill>
            <a:miter lim="800000"/>
          </a:ln>
        </p:spPr>
      </p:sp>
      <p:sp>
        <p:nvSpPr>
          <p:cNvPr id="57347"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58371"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59395"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60419" name="Rectangle 2"/>
          <p:cNvSpPr>
            <a:spLocks noGrp="1" noChangeArrowheads="1"/>
          </p:cNvSpPr>
          <p:nvPr>
            <p:ph type="body" idx="1"/>
          </p:nvPr>
        </p:nvSpPr>
        <p:spPr>
          <a:xfrm>
            <a:off x="1046350" y="4352637"/>
            <a:ext cx="4770904"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61443" name="Rectangle 2"/>
          <p:cNvSpPr>
            <a:spLocks noGrp="1" noChangeArrowheads="1"/>
          </p:cNvSpPr>
          <p:nvPr>
            <p:ph type="body" idx="1"/>
          </p:nvPr>
        </p:nvSpPr>
        <p:spPr>
          <a:xfrm>
            <a:off x="1046350" y="4352637"/>
            <a:ext cx="4770904"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62467"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63491"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17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mtClean="0">
                <a:latin typeface="Times New Roman" pitchFamily="18" charset="0"/>
              </a:rPr>
              <a:t>Whilst the kernel is important, it is by no means everything necessary to run a unix computer. Additional applications are necessary to provide actual purpose to the system.</a:t>
            </a:r>
          </a:p>
          <a:p>
            <a:endParaRPr lang="en-US" smtClean="0">
              <a:latin typeface="Times New Roman" pitchFamily="18" charset="0"/>
            </a:endParaRPr>
          </a:p>
          <a:p>
            <a:r>
              <a:rPr lang="en-US" smtClean="0">
                <a:latin typeface="Times New Roman" pitchFamily="18" charset="0"/>
              </a:rPr>
              <a:t>A linux installation is made up of 3 main items; installation and configuration files, software packages and the linux kernel itself. A “Distribution” is simply a collection of these items into a single operating system.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65539"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66563"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67587"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68611"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69635"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70659"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71683"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72707"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73731"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74755"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27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mtClean="0">
                <a:latin typeface="Times New Roman" pitchFamily="18" charset="0"/>
              </a:rPr>
              <a:t>There are a large number of distributions in existance. Linux.org reports over 100 English based distributions alone. The distributions that are listed on this slide are the most common distributions in existence.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76803"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77827"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78851"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79875"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80899"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48131"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49155"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50179"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51203"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52227"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1620652" y="860137"/>
            <a:ext cx="3812801" cy="2948421"/>
          </a:xfrm>
          <a:solidFill>
            <a:srgbClr val="FFFFFF"/>
          </a:solidFill>
          <a:ln>
            <a:solidFill>
              <a:srgbClr val="000000"/>
            </a:solidFill>
            <a:miter lim="800000"/>
          </a:ln>
        </p:spPr>
      </p:sp>
      <p:sp>
        <p:nvSpPr>
          <p:cNvPr id="53251" name="Rectangle 2"/>
          <p:cNvSpPr>
            <a:spLocks noGrp="1" noChangeArrowheads="1"/>
          </p:cNvSpPr>
          <p:nvPr>
            <p:ph type="body" idx="1"/>
          </p:nvPr>
        </p:nvSpPr>
        <p:spPr>
          <a:xfrm>
            <a:off x="1075765" y="4094307"/>
            <a:ext cx="4908176" cy="3271693"/>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9/8/2018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9/8/2018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9/8/2018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9/8/2018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namesy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oss.software.ibm.com/jfs/" TargetMode="External"/><Relationship Id="rId2" Type="http://schemas.openxmlformats.org/officeDocument/2006/relationships/hyperlink" Target="http://oss.sgi.com/projects/xf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ymbian.com/technology/glossary.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201 OPEN SOURCE &amp; SYSTEM ADMINISTRATION</a:t>
            </a:r>
            <a:endParaRPr lang="en-US" dirty="0"/>
          </a:p>
        </p:txBody>
      </p:sp>
      <p:sp>
        <p:nvSpPr>
          <p:cNvPr id="3" name="Subtitle 2"/>
          <p:cNvSpPr>
            <a:spLocks noGrp="1"/>
          </p:cNvSpPr>
          <p:nvPr>
            <p:ph type="subTitle" idx="1"/>
          </p:nvPr>
        </p:nvSpPr>
        <p:spPr/>
        <p:txBody>
          <a:bodyPr/>
          <a:lstStyle/>
          <a:p>
            <a:r>
              <a:rPr lang="en-US" dirty="0" smtClean="0"/>
              <a:t>DANIEL OBUOBI</a:t>
            </a:r>
          </a:p>
          <a:p>
            <a:r>
              <a:rPr lang="en-US" dirty="0" smtClean="0"/>
              <a:t>SAMPLE INSTALLATION DEMO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67DA3482-6135-4628-9F00-2D4C829F1A6C}" type="slidenum">
              <a:rPr lang="en-US">
                <a:latin typeface="Times New Roman" pitchFamily="18" charset="0"/>
              </a:rPr>
              <a:pPr/>
              <a:t>10</a:t>
            </a:fld>
            <a:endParaRPr lang="en-US">
              <a:latin typeface="Times New Roman" pitchFamily="18" charset="0"/>
            </a:endParaRPr>
          </a:p>
        </p:txBody>
      </p:sp>
      <p:sp>
        <p:nvSpPr>
          <p:cNvPr id="11267" name="Rectangle 2"/>
          <p:cNvSpPr>
            <a:spLocks noGrp="1" noChangeArrowheads="1"/>
          </p:cNvSpPr>
          <p:nvPr>
            <p:ph type="title"/>
          </p:nvPr>
        </p:nvSpPr>
        <p:spPr/>
        <p:txBody>
          <a:bodyPr/>
          <a:lstStyle/>
          <a:p>
            <a:r>
              <a:rPr lang="en-AU" smtClean="0"/>
              <a:t>Partitioning the Hard Disk</a:t>
            </a:r>
          </a:p>
        </p:txBody>
      </p:sp>
      <p:sp>
        <p:nvSpPr>
          <p:cNvPr id="11268" name="Rectangle 3"/>
          <p:cNvSpPr>
            <a:spLocks noGrp="1" noChangeArrowheads="1"/>
          </p:cNvSpPr>
          <p:nvPr>
            <p:ph type="body" idx="1"/>
          </p:nvPr>
        </p:nvSpPr>
        <p:spPr/>
        <p:txBody>
          <a:bodyPr/>
          <a:lstStyle/>
          <a:p>
            <a:pPr>
              <a:lnSpc>
                <a:spcPct val="90000"/>
              </a:lnSpc>
            </a:pPr>
            <a:r>
              <a:rPr lang="en-AU" sz="2800" smtClean="0"/>
              <a:t>Partitions:</a:t>
            </a:r>
          </a:p>
          <a:p>
            <a:pPr lvl="1">
              <a:lnSpc>
                <a:spcPct val="90000"/>
              </a:lnSpc>
            </a:pPr>
            <a:r>
              <a:rPr lang="en-AU" sz="2400" smtClean="0"/>
              <a:t>/ (The “Root” filesystem)</a:t>
            </a:r>
          </a:p>
          <a:p>
            <a:pPr lvl="2">
              <a:lnSpc>
                <a:spcPct val="90000"/>
              </a:lnSpc>
            </a:pPr>
            <a:r>
              <a:rPr lang="en-AU" sz="2000" smtClean="0"/>
              <a:t>(Can also create /boot as an optional addition)</a:t>
            </a:r>
          </a:p>
          <a:p>
            <a:pPr lvl="2">
              <a:lnSpc>
                <a:spcPct val="90000"/>
              </a:lnSpc>
            </a:pPr>
            <a:r>
              <a:rPr lang="en-AU" sz="2000" smtClean="0"/>
              <a:t>Houses kernel, boot scripts, system configuration, etc.</a:t>
            </a:r>
          </a:p>
          <a:p>
            <a:pPr lvl="2">
              <a:lnSpc>
                <a:spcPct val="90000"/>
              </a:lnSpc>
            </a:pPr>
            <a:r>
              <a:rPr lang="en-AU" sz="2000" smtClean="0"/>
              <a:t>Often about 1-200 meg in size</a:t>
            </a:r>
          </a:p>
          <a:p>
            <a:pPr lvl="1">
              <a:lnSpc>
                <a:spcPct val="90000"/>
              </a:lnSpc>
            </a:pPr>
            <a:r>
              <a:rPr lang="en-AU" sz="2400" smtClean="0"/>
              <a:t>/usr</a:t>
            </a:r>
          </a:p>
          <a:p>
            <a:pPr lvl="2">
              <a:lnSpc>
                <a:spcPct val="90000"/>
              </a:lnSpc>
            </a:pPr>
            <a:r>
              <a:rPr lang="en-AU" sz="2000" smtClean="0"/>
              <a:t>Houses User utilities</a:t>
            </a:r>
          </a:p>
          <a:p>
            <a:pPr lvl="2">
              <a:lnSpc>
                <a:spcPct val="90000"/>
              </a:lnSpc>
            </a:pPr>
            <a:r>
              <a:rPr lang="en-AU" sz="2000" smtClean="0"/>
              <a:t>Often 2-3 GB required.</a:t>
            </a:r>
          </a:p>
          <a:p>
            <a:pPr lvl="1">
              <a:lnSpc>
                <a:spcPct val="90000"/>
              </a:lnSpc>
            </a:pPr>
            <a:r>
              <a:rPr lang="en-AU" sz="2400" smtClean="0"/>
              <a:t>/var</a:t>
            </a:r>
          </a:p>
          <a:p>
            <a:pPr lvl="2">
              <a:lnSpc>
                <a:spcPct val="90000"/>
              </a:lnSpc>
            </a:pPr>
            <a:r>
              <a:rPr lang="en-AU" sz="2000" smtClean="0"/>
              <a:t>Houses temporary (“Variable”) files, logs, runtime stuff.</a:t>
            </a:r>
          </a:p>
          <a:p>
            <a:pPr lvl="2">
              <a:lnSpc>
                <a:spcPct val="90000"/>
              </a:lnSpc>
            </a:pPr>
            <a:r>
              <a:rPr lang="en-AU" sz="2000" smtClean="0"/>
              <a:t>Allocate 1-2GB (more if can be spared)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8922960C-B1A5-4DA7-9599-4BCBCB5F090F}" type="slidenum">
              <a:rPr lang="en-US">
                <a:latin typeface="Times New Roman" pitchFamily="18" charset="0"/>
              </a:rPr>
              <a:pPr/>
              <a:t>11</a:t>
            </a:fld>
            <a:endParaRPr lang="en-US">
              <a:latin typeface="Times New Roman" pitchFamily="18" charset="0"/>
            </a:endParaRPr>
          </a:p>
        </p:txBody>
      </p:sp>
      <p:sp>
        <p:nvSpPr>
          <p:cNvPr id="12291" name="Rectangle 2"/>
          <p:cNvSpPr>
            <a:spLocks noGrp="1" noChangeArrowheads="1"/>
          </p:cNvSpPr>
          <p:nvPr>
            <p:ph type="title"/>
          </p:nvPr>
        </p:nvSpPr>
        <p:spPr/>
        <p:txBody>
          <a:bodyPr/>
          <a:lstStyle/>
          <a:p>
            <a:r>
              <a:rPr lang="en-AU" smtClean="0"/>
              <a:t>Partitioning the Hard Disk (2)</a:t>
            </a:r>
          </a:p>
        </p:txBody>
      </p:sp>
      <p:sp>
        <p:nvSpPr>
          <p:cNvPr id="12292" name="Rectangle 3"/>
          <p:cNvSpPr>
            <a:spLocks noGrp="1" noChangeArrowheads="1"/>
          </p:cNvSpPr>
          <p:nvPr>
            <p:ph type="body" idx="1"/>
          </p:nvPr>
        </p:nvSpPr>
        <p:spPr/>
        <p:txBody>
          <a:bodyPr/>
          <a:lstStyle/>
          <a:p>
            <a:pPr lvl="1">
              <a:lnSpc>
                <a:spcPct val="90000"/>
              </a:lnSpc>
            </a:pPr>
            <a:r>
              <a:rPr lang="en-AU" sz="2000" smtClean="0"/>
              <a:t>/opt</a:t>
            </a:r>
          </a:p>
          <a:p>
            <a:pPr lvl="2">
              <a:lnSpc>
                <a:spcPct val="90000"/>
              </a:lnSpc>
            </a:pPr>
            <a:r>
              <a:rPr lang="en-AU" sz="1800" smtClean="0"/>
              <a:t>Houses optional packages</a:t>
            </a:r>
          </a:p>
          <a:p>
            <a:pPr lvl="2">
              <a:lnSpc>
                <a:spcPct val="90000"/>
              </a:lnSpc>
            </a:pPr>
            <a:r>
              <a:rPr lang="en-AU" sz="1800" smtClean="0"/>
              <a:t>Some Linux installations don’t make use of it at all.</a:t>
            </a:r>
          </a:p>
          <a:p>
            <a:pPr lvl="2">
              <a:lnSpc>
                <a:spcPct val="90000"/>
              </a:lnSpc>
            </a:pPr>
            <a:r>
              <a:rPr lang="en-AU" sz="1800" smtClean="0"/>
              <a:t>Slackware and SuSE use it for Gnome and KDE packages</a:t>
            </a:r>
          </a:p>
          <a:p>
            <a:pPr lvl="2">
              <a:lnSpc>
                <a:spcPct val="90000"/>
              </a:lnSpc>
            </a:pPr>
            <a:r>
              <a:rPr lang="en-AU" sz="1800" smtClean="0"/>
              <a:t>1-2 gig min, if the Distribution requires it.</a:t>
            </a:r>
          </a:p>
          <a:p>
            <a:pPr lvl="1">
              <a:lnSpc>
                <a:spcPct val="90000"/>
              </a:lnSpc>
            </a:pPr>
            <a:r>
              <a:rPr lang="en-AU" sz="2000" smtClean="0"/>
              <a:t>/home</a:t>
            </a:r>
          </a:p>
          <a:p>
            <a:pPr lvl="2">
              <a:lnSpc>
                <a:spcPct val="90000"/>
              </a:lnSpc>
            </a:pPr>
            <a:r>
              <a:rPr lang="en-AU" sz="1800" smtClean="0"/>
              <a:t>Houses user data</a:t>
            </a:r>
          </a:p>
          <a:p>
            <a:pPr lvl="2">
              <a:lnSpc>
                <a:spcPct val="90000"/>
              </a:lnSpc>
            </a:pPr>
            <a:r>
              <a:rPr lang="en-AU" sz="1800" smtClean="0"/>
              <a:t>Size should be dependant on storage needs of users and how many users on the system.</a:t>
            </a:r>
          </a:p>
          <a:p>
            <a:pPr>
              <a:lnSpc>
                <a:spcPct val="90000"/>
              </a:lnSpc>
            </a:pPr>
            <a:r>
              <a:rPr lang="en-AU" sz="2400" smtClean="0"/>
              <a:t>Other Filesystems</a:t>
            </a:r>
          </a:p>
          <a:p>
            <a:pPr lvl="1">
              <a:lnSpc>
                <a:spcPct val="90000"/>
              </a:lnSpc>
            </a:pPr>
            <a:r>
              <a:rPr lang="en-AU" sz="2000" smtClean="0"/>
              <a:t>/tmp – Stores temporary data</a:t>
            </a:r>
          </a:p>
          <a:p>
            <a:pPr lvl="1">
              <a:lnSpc>
                <a:spcPct val="90000"/>
              </a:lnSpc>
            </a:pPr>
            <a:r>
              <a:rPr lang="en-AU" sz="2000" smtClean="0"/>
              <a:t>/proc – Created by the system, interface to memory and kernel.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6B913F27-3EA6-454A-8246-E7B329266DA1}" type="slidenum">
              <a:rPr lang="en-US">
                <a:latin typeface="Times New Roman" pitchFamily="18" charset="0"/>
              </a:rPr>
              <a:pPr/>
              <a:t>12</a:t>
            </a:fld>
            <a:endParaRPr lang="en-US">
              <a:latin typeface="Times New Roman" pitchFamily="18" charset="0"/>
            </a:endParaRPr>
          </a:p>
        </p:txBody>
      </p:sp>
      <p:sp>
        <p:nvSpPr>
          <p:cNvPr id="13315" name="Rectangle 2"/>
          <p:cNvSpPr>
            <a:spLocks noGrp="1" noChangeArrowheads="1"/>
          </p:cNvSpPr>
          <p:nvPr>
            <p:ph type="title"/>
          </p:nvPr>
        </p:nvSpPr>
        <p:spPr/>
        <p:txBody>
          <a:bodyPr/>
          <a:lstStyle/>
          <a:p>
            <a:r>
              <a:rPr lang="en-AU" smtClean="0"/>
              <a:t>Filesystem Choice</a:t>
            </a:r>
          </a:p>
        </p:txBody>
      </p:sp>
      <p:sp>
        <p:nvSpPr>
          <p:cNvPr id="13316" name="Rectangle 3"/>
          <p:cNvSpPr>
            <a:spLocks noGrp="1" noChangeArrowheads="1"/>
          </p:cNvSpPr>
          <p:nvPr>
            <p:ph type="body" idx="1"/>
          </p:nvPr>
        </p:nvSpPr>
        <p:spPr/>
        <p:txBody>
          <a:bodyPr/>
          <a:lstStyle/>
          <a:p>
            <a:pPr>
              <a:lnSpc>
                <a:spcPct val="80000"/>
              </a:lnSpc>
            </a:pPr>
            <a:r>
              <a:rPr lang="en-AU" sz="2800" smtClean="0"/>
              <a:t>Linux supports a lot of different filesystems:</a:t>
            </a:r>
          </a:p>
          <a:p>
            <a:pPr lvl="1">
              <a:lnSpc>
                <a:spcPct val="80000"/>
              </a:lnSpc>
            </a:pPr>
            <a:r>
              <a:rPr lang="en-AU" sz="2400" smtClean="0"/>
              <a:t>“Normal” filesystems</a:t>
            </a:r>
          </a:p>
          <a:p>
            <a:pPr lvl="2">
              <a:lnSpc>
                <a:spcPct val="80000"/>
              </a:lnSpc>
            </a:pPr>
            <a:r>
              <a:rPr lang="en-AU" sz="2000" smtClean="0"/>
              <a:t>Write data directly to disk and handle allocation </a:t>
            </a:r>
          </a:p>
          <a:p>
            <a:pPr lvl="2">
              <a:lnSpc>
                <a:spcPct val="80000"/>
              </a:lnSpc>
            </a:pPr>
            <a:r>
              <a:rPr lang="en-AU" sz="2000" smtClean="0"/>
              <a:t>Often require lengthy repair processes in the event of a system crash.</a:t>
            </a:r>
          </a:p>
          <a:p>
            <a:pPr lvl="2">
              <a:lnSpc>
                <a:spcPct val="80000"/>
              </a:lnSpc>
            </a:pPr>
            <a:r>
              <a:rPr lang="en-AU" sz="2000" smtClean="0"/>
              <a:t>Primary example: ext and ext2</a:t>
            </a:r>
          </a:p>
          <a:p>
            <a:pPr lvl="1">
              <a:lnSpc>
                <a:spcPct val="80000"/>
              </a:lnSpc>
            </a:pPr>
            <a:r>
              <a:rPr lang="en-AU" sz="2400" smtClean="0"/>
              <a:t>Logging filesystems</a:t>
            </a:r>
          </a:p>
          <a:p>
            <a:pPr lvl="2">
              <a:lnSpc>
                <a:spcPct val="80000"/>
              </a:lnSpc>
            </a:pPr>
            <a:r>
              <a:rPr lang="en-AU" sz="2000" smtClean="0"/>
              <a:t>Borrows from database technology, Providing a “journal” of most recent data written to the filesystem.</a:t>
            </a:r>
          </a:p>
          <a:p>
            <a:pPr lvl="2">
              <a:lnSpc>
                <a:spcPct val="80000"/>
              </a:lnSpc>
            </a:pPr>
            <a:r>
              <a:rPr lang="en-AU" sz="2000" smtClean="0"/>
              <a:t>Journal is used to speed up recovery when filesystem is corrupted.</a:t>
            </a:r>
          </a:p>
          <a:p>
            <a:pPr lvl="2">
              <a:lnSpc>
                <a:spcPct val="80000"/>
              </a:lnSpc>
            </a:pPr>
            <a:r>
              <a:rPr lang="en-AU" sz="2000" smtClean="0"/>
              <a:t>Has more work to do compared to non-journalled filesystems.</a:t>
            </a:r>
          </a:p>
          <a:p>
            <a:pPr lvl="2">
              <a:lnSpc>
                <a:spcPct val="80000"/>
              </a:lnSpc>
            </a:pPr>
            <a:r>
              <a:rPr lang="en-AU" sz="2000" smtClean="0"/>
              <a:t>Examples: Ext3, ReiserFS, XFS, JFS.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BA0A83DB-41A8-4509-A308-070A9C097A52}" type="slidenum">
              <a:rPr lang="en-US">
                <a:latin typeface="Times New Roman" pitchFamily="18" charset="0"/>
              </a:rPr>
              <a:pPr/>
              <a:t>13</a:t>
            </a:fld>
            <a:endParaRPr lang="en-US">
              <a:latin typeface="Times New Roman" pitchFamily="18" charset="0"/>
            </a:endParaRPr>
          </a:p>
        </p:txBody>
      </p:sp>
      <p:sp>
        <p:nvSpPr>
          <p:cNvPr id="14339" name="Rectangle 2"/>
          <p:cNvSpPr>
            <a:spLocks noGrp="1" noChangeArrowheads="1"/>
          </p:cNvSpPr>
          <p:nvPr>
            <p:ph type="title"/>
          </p:nvPr>
        </p:nvSpPr>
        <p:spPr/>
        <p:txBody>
          <a:bodyPr/>
          <a:lstStyle/>
          <a:p>
            <a:r>
              <a:rPr lang="en-AU" smtClean="0"/>
              <a:t>Ext2/3</a:t>
            </a:r>
          </a:p>
        </p:txBody>
      </p:sp>
      <p:sp>
        <p:nvSpPr>
          <p:cNvPr id="14340" name="Rectangle 3"/>
          <p:cNvSpPr>
            <a:spLocks noGrp="1" noChangeArrowheads="1"/>
          </p:cNvSpPr>
          <p:nvPr>
            <p:ph type="body" idx="1"/>
          </p:nvPr>
        </p:nvSpPr>
        <p:spPr/>
        <p:txBody>
          <a:bodyPr/>
          <a:lstStyle/>
          <a:p>
            <a:r>
              <a:rPr lang="en-AU" smtClean="0"/>
              <a:t>One of the original Linux Filesystem formats.</a:t>
            </a:r>
          </a:p>
          <a:p>
            <a:r>
              <a:rPr lang="en-AU" smtClean="0"/>
              <a:t>Ext2 has been the default filesystem on most Linux installations</a:t>
            </a:r>
          </a:p>
          <a:p>
            <a:r>
              <a:rPr lang="en-AU" smtClean="0"/>
              <a:t>Ext3 adds journaling support to the Ext2 filesystem.</a:t>
            </a:r>
          </a:p>
          <a:p>
            <a:r>
              <a:rPr lang="en-AU" smtClean="0"/>
              <a:t>Considered a low-performance filesystem by comparison to others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166422E4-AA5C-4FA5-9F28-1814063AA59C}" type="slidenum">
              <a:rPr lang="en-US">
                <a:latin typeface="Times New Roman" pitchFamily="18" charset="0"/>
              </a:rPr>
              <a:pPr/>
              <a:t>14</a:t>
            </a:fld>
            <a:endParaRPr lang="en-US">
              <a:latin typeface="Times New Roman" pitchFamily="18" charset="0"/>
            </a:endParaRPr>
          </a:p>
        </p:txBody>
      </p:sp>
      <p:sp>
        <p:nvSpPr>
          <p:cNvPr id="15363" name="Rectangle 2"/>
          <p:cNvSpPr>
            <a:spLocks noGrp="1" noChangeArrowheads="1"/>
          </p:cNvSpPr>
          <p:nvPr>
            <p:ph type="title"/>
          </p:nvPr>
        </p:nvSpPr>
        <p:spPr/>
        <p:txBody>
          <a:bodyPr/>
          <a:lstStyle/>
          <a:p>
            <a:r>
              <a:rPr lang="en-AU" smtClean="0"/>
              <a:t>ReiserFS</a:t>
            </a:r>
          </a:p>
        </p:txBody>
      </p:sp>
      <p:sp>
        <p:nvSpPr>
          <p:cNvPr id="15364" name="Rectangle 3"/>
          <p:cNvSpPr>
            <a:spLocks noGrp="1" noChangeArrowheads="1"/>
          </p:cNvSpPr>
          <p:nvPr>
            <p:ph type="body" idx="1"/>
          </p:nvPr>
        </p:nvSpPr>
        <p:spPr/>
        <p:txBody>
          <a:bodyPr/>
          <a:lstStyle/>
          <a:p>
            <a:pPr>
              <a:lnSpc>
                <a:spcPct val="80000"/>
              </a:lnSpc>
            </a:pPr>
            <a:r>
              <a:rPr lang="en-AU" sz="2800" smtClean="0"/>
              <a:t>One of the first journaling filesystems to appear on Linux</a:t>
            </a:r>
          </a:p>
          <a:p>
            <a:pPr>
              <a:lnSpc>
                <a:spcPct val="80000"/>
              </a:lnSpc>
            </a:pPr>
            <a:r>
              <a:rPr lang="en-AU" sz="2800" smtClean="0"/>
              <a:t>Journals meta-data (inodes)</a:t>
            </a:r>
          </a:p>
          <a:p>
            <a:pPr lvl="1">
              <a:lnSpc>
                <a:spcPct val="80000"/>
              </a:lnSpc>
            </a:pPr>
            <a:r>
              <a:rPr lang="en-AU" sz="2400" smtClean="0"/>
              <a:t>Patches exist to do full journaling, but is considered unstable.</a:t>
            </a:r>
          </a:p>
          <a:p>
            <a:pPr>
              <a:lnSpc>
                <a:spcPct val="80000"/>
              </a:lnSpc>
            </a:pPr>
            <a:r>
              <a:rPr lang="en-AU" sz="2800" smtClean="0"/>
              <a:t>Version 4 of the filesystem is soon to be released – will support theoretical max. up to 17Tb files on IA32 systems, near 2</a:t>
            </a:r>
            <a:r>
              <a:rPr lang="en-AU" sz="2800" baseline="30000" smtClean="0"/>
              <a:t>60</a:t>
            </a:r>
            <a:r>
              <a:rPr lang="en-AU" sz="2800" smtClean="0"/>
              <a:t> for 64 bit systems (~1 exabyte).</a:t>
            </a:r>
          </a:p>
          <a:p>
            <a:pPr>
              <a:lnSpc>
                <a:spcPct val="80000"/>
              </a:lnSpc>
            </a:pPr>
            <a:r>
              <a:rPr lang="en-AU" sz="2800" smtClean="0"/>
              <a:t>See </a:t>
            </a:r>
            <a:r>
              <a:rPr lang="en-AU" sz="2800" smtClean="0">
                <a:hlinkClick r:id="rId2"/>
              </a:rPr>
              <a:t>http://www.namesys.com/</a:t>
            </a:r>
            <a:r>
              <a:rPr lang="en-AU" sz="2800" smtClean="0"/>
              <a:t> for more info.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A43B6311-3C9C-4A1F-BB4C-A058851A3B2A}" type="slidenum">
              <a:rPr lang="en-US">
                <a:latin typeface="Times New Roman" pitchFamily="18" charset="0"/>
              </a:rPr>
              <a:pPr/>
              <a:t>15</a:t>
            </a:fld>
            <a:endParaRPr lang="en-US">
              <a:latin typeface="Times New Roman" pitchFamily="18" charset="0"/>
            </a:endParaRPr>
          </a:p>
        </p:txBody>
      </p:sp>
      <p:sp>
        <p:nvSpPr>
          <p:cNvPr id="16387" name="Rectangle 2"/>
          <p:cNvSpPr>
            <a:spLocks noGrp="1" noChangeArrowheads="1"/>
          </p:cNvSpPr>
          <p:nvPr>
            <p:ph type="title"/>
          </p:nvPr>
        </p:nvSpPr>
        <p:spPr/>
        <p:txBody>
          <a:bodyPr/>
          <a:lstStyle/>
          <a:p>
            <a:r>
              <a:rPr lang="en-AU" smtClean="0"/>
              <a:t>XFS and JFS</a:t>
            </a:r>
          </a:p>
        </p:txBody>
      </p:sp>
      <p:sp>
        <p:nvSpPr>
          <p:cNvPr id="16388" name="Rectangle 3"/>
          <p:cNvSpPr>
            <a:spLocks noGrp="1" noChangeArrowheads="1"/>
          </p:cNvSpPr>
          <p:nvPr>
            <p:ph type="body" idx="1"/>
          </p:nvPr>
        </p:nvSpPr>
        <p:spPr/>
        <p:txBody>
          <a:bodyPr/>
          <a:lstStyle/>
          <a:p>
            <a:pPr>
              <a:lnSpc>
                <a:spcPct val="80000"/>
              </a:lnSpc>
            </a:pPr>
            <a:r>
              <a:rPr lang="en-AU" sz="2800" smtClean="0"/>
              <a:t>XFS (</a:t>
            </a:r>
            <a:r>
              <a:rPr lang="en-AU" sz="2800" smtClean="0">
                <a:hlinkClick r:id="rId2"/>
              </a:rPr>
              <a:t>http://oss.sgi.com/projects/xfs</a:t>
            </a:r>
            <a:r>
              <a:rPr lang="en-AU" sz="2800" smtClean="0"/>
              <a:t>)</a:t>
            </a:r>
          </a:p>
          <a:p>
            <a:pPr lvl="1">
              <a:lnSpc>
                <a:spcPct val="80000"/>
              </a:lnSpc>
            </a:pPr>
            <a:r>
              <a:rPr lang="en-AU" sz="2400" smtClean="0"/>
              <a:t>XFS is developed by SGI and is ported to Linux from IRIX.</a:t>
            </a:r>
          </a:p>
          <a:p>
            <a:pPr lvl="1">
              <a:lnSpc>
                <a:spcPct val="80000"/>
              </a:lnSpc>
            </a:pPr>
            <a:r>
              <a:rPr lang="en-AU" sz="2400" smtClean="0"/>
              <a:t>Extremely fast filesystem using journaling and BTrees to handle large scale filesystems (theoretical max. of 2</a:t>
            </a:r>
            <a:r>
              <a:rPr lang="en-AU" sz="2400" baseline="30000" smtClean="0"/>
              <a:t>63</a:t>
            </a:r>
            <a:r>
              <a:rPr lang="en-AU" sz="2400" smtClean="0"/>
              <a:t> bytes file size ~8 exabytes)</a:t>
            </a:r>
          </a:p>
          <a:p>
            <a:pPr>
              <a:lnSpc>
                <a:spcPct val="80000"/>
              </a:lnSpc>
            </a:pPr>
            <a:r>
              <a:rPr lang="en-AU" sz="2800" smtClean="0"/>
              <a:t>JFS (</a:t>
            </a:r>
            <a:r>
              <a:rPr lang="en-AU" sz="2800" smtClean="0">
                <a:hlinkClick r:id="rId3"/>
              </a:rPr>
              <a:t>http://oss.software.ibm.com/jfs</a:t>
            </a:r>
            <a:r>
              <a:rPr lang="en-AU" sz="2800" smtClean="0"/>
              <a:t>)</a:t>
            </a:r>
          </a:p>
          <a:p>
            <a:pPr lvl="1">
              <a:lnSpc>
                <a:spcPct val="80000"/>
              </a:lnSpc>
            </a:pPr>
            <a:r>
              <a:rPr lang="en-AU" sz="2400" smtClean="0"/>
              <a:t>Developed by IBM</a:t>
            </a:r>
          </a:p>
          <a:p>
            <a:pPr lvl="1">
              <a:lnSpc>
                <a:spcPct val="80000"/>
              </a:lnSpc>
            </a:pPr>
            <a:r>
              <a:rPr lang="en-AU" sz="2400" smtClean="0"/>
              <a:t>Extent-based filesystem with theoretical max. filesystem size of 4 petabytes (~2</a:t>
            </a:r>
            <a:r>
              <a:rPr lang="en-AU" sz="2400" baseline="30000" smtClean="0"/>
              <a:t>50</a:t>
            </a:r>
            <a:r>
              <a:rPr lang="en-AU" sz="2400" smtClean="0"/>
              <a:t> bytes) when using a 4Kb Block size for the filesystem.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C5371C4D-A8FE-4850-972C-9FC6B321380C}" type="slidenum">
              <a:rPr lang="en-US">
                <a:latin typeface="Times New Roman" pitchFamily="18" charset="0"/>
              </a:rPr>
              <a:pPr/>
              <a:t>16</a:t>
            </a:fld>
            <a:endParaRPr lang="en-US">
              <a:latin typeface="Times New Roman" pitchFamily="18" charset="0"/>
            </a:endParaRPr>
          </a:p>
        </p:txBody>
      </p:sp>
      <p:sp>
        <p:nvSpPr>
          <p:cNvPr id="17411" name="Rectangle 2"/>
          <p:cNvSpPr>
            <a:spLocks noGrp="1" noChangeArrowheads="1"/>
          </p:cNvSpPr>
          <p:nvPr>
            <p:ph type="title"/>
          </p:nvPr>
        </p:nvSpPr>
        <p:spPr/>
        <p:txBody>
          <a:bodyPr/>
          <a:lstStyle/>
          <a:p>
            <a:r>
              <a:rPr lang="en-AU" smtClean="0"/>
              <a:t>LVM</a:t>
            </a:r>
          </a:p>
        </p:txBody>
      </p:sp>
      <p:sp>
        <p:nvSpPr>
          <p:cNvPr id="17412" name="Rectangle 3"/>
          <p:cNvSpPr>
            <a:spLocks noGrp="1" noChangeArrowheads="1"/>
          </p:cNvSpPr>
          <p:nvPr>
            <p:ph type="body" idx="1"/>
          </p:nvPr>
        </p:nvSpPr>
        <p:spPr/>
        <p:txBody>
          <a:bodyPr/>
          <a:lstStyle/>
          <a:p>
            <a:pPr>
              <a:lnSpc>
                <a:spcPct val="90000"/>
              </a:lnSpc>
            </a:pPr>
            <a:r>
              <a:rPr lang="en-AU" sz="2400" smtClean="0"/>
              <a:t>Subsystem within Linux to provide greater flexibility with filesystems.</a:t>
            </a:r>
          </a:p>
          <a:p>
            <a:pPr>
              <a:lnSpc>
                <a:spcPct val="90000"/>
              </a:lnSpc>
            </a:pPr>
            <a:r>
              <a:rPr lang="en-AU" sz="2400" smtClean="0"/>
              <a:t>Partitions on disks are fixed in size, this allows partitions to grow and (where the filesystem allows it) shrink as needed.</a:t>
            </a:r>
          </a:p>
          <a:p>
            <a:pPr lvl="1">
              <a:lnSpc>
                <a:spcPct val="90000"/>
              </a:lnSpc>
            </a:pPr>
            <a:r>
              <a:rPr lang="en-AU" sz="2000" smtClean="0"/>
              <a:t>ReiserFS and Ext2/3 support filesystem shrinking.</a:t>
            </a:r>
          </a:p>
          <a:p>
            <a:pPr lvl="1">
              <a:lnSpc>
                <a:spcPct val="90000"/>
              </a:lnSpc>
            </a:pPr>
            <a:r>
              <a:rPr lang="en-AU" sz="2000" smtClean="0"/>
              <a:t>All common Unix filesystems can grow.</a:t>
            </a:r>
          </a:p>
          <a:p>
            <a:pPr>
              <a:lnSpc>
                <a:spcPct val="90000"/>
              </a:lnSpc>
            </a:pPr>
            <a:r>
              <a:rPr lang="en-AU" sz="2400" smtClean="0"/>
              <a:t>LVM’s can span multiple disks as a disk concatenation.</a:t>
            </a:r>
          </a:p>
          <a:p>
            <a:pPr>
              <a:lnSpc>
                <a:spcPct val="90000"/>
              </a:lnSpc>
            </a:pPr>
            <a:r>
              <a:rPr lang="en-AU" sz="2400" smtClean="0"/>
              <a:t>Some Linux installations (SuSE, RedHat, etc.) can use LVM’s for system partitions at the time of install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FB81811F-85CC-400D-9D4A-15A53F4EBD1B}" type="slidenum">
              <a:rPr lang="en-US">
                <a:latin typeface="Times New Roman" pitchFamily="18" charset="0"/>
              </a:rPr>
              <a:pPr/>
              <a:t>17</a:t>
            </a:fld>
            <a:endParaRPr lang="en-US">
              <a:latin typeface="Times New Roman" pitchFamily="18" charset="0"/>
            </a:endParaRPr>
          </a:p>
        </p:txBody>
      </p:sp>
      <p:sp>
        <p:nvSpPr>
          <p:cNvPr id="18435" name="Rectangle 2"/>
          <p:cNvSpPr>
            <a:spLocks noGrp="1" noChangeArrowheads="1"/>
          </p:cNvSpPr>
          <p:nvPr>
            <p:ph type="title"/>
          </p:nvPr>
        </p:nvSpPr>
        <p:spPr/>
        <p:txBody>
          <a:bodyPr/>
          <a:lstStyle/>
          <a:p>
            <a:r>
              <a:rPr lang="en-AU" smtClean="0"/>
              <a:t>RAID</a:t>
            </a:r>
          </a:p>
        </p:txBody>
      </p:sp>
      <p:sp>
        <p:nvSpPr>
          <p:cNvPr id="18436" name="Rectangle 3"/>
          <p:cNvSpPr>
            <a:spLocks noGrp="1" noChangeArrowheads="1"/>
          </p:cNvSpPr>
          <p:nvPr>
            <p:ph type="body" idx="1"/>
          </p:nvPr>
        </p:nvSpPr>
        <p:spPr/>
        <p:txBody>
          <a:bodyPr/>
          <a:lstStyle/>
          <a:p>
            <a:pPr>
              <a:lnSpc>
                <a:spcPct val="80000"/>
              </a:lnSpc>
            </a:pPr>
            <a:r>
              <a:rPr lang="en-AU" sz="1800" smtClean="0"/>
              <a:t>Redundant Array of Independent Disks</a:t>
            </a:r>
          </a:p>
          <a:p>
            <a:pPr>
              <a:lnSpc>
                <a:spcPct val="80000"/>
              </a:lnSpc>
            </a:pPr>
            <a:r>
              <a:rPr lang="en-AU" sz="1800" smtClean="0"/>
              <a:t>A means of using multiple disks to improve performance and stability.</a:t>
            </a:r>
          </a:p>
          <a:p>
            <a:pPr>
              <a:lnSpc>
                <a:spcPct val="80000"/>
              </a:lnSpc>
            </a:pPr>
            <a:r>
              <a:rPr lang="en-AU" sz="1800" smtClean="0"/>
              <a:t>Works on the underlying idea that individual disks are likely to break down</a:t>
            </a:r>
          </a:p>
          <a:p>
            <a:pPr>
              <a:lnSpc>
                <a:spcPct val="80000"/>
              </a:lnSpc>
            </a:pPr>
            <a:r>
              <a:rPr lang="en-AU" sz="1800" smtClean="0"/>
              <a:t>8 levels of RAID: (Only 4 are commonly used)</a:t>
            </a:r>
          </a:p>
          <a:p>
            <a:pPr lvl="1">
              <a:lnSpc>
                <a:spcPct val="80000"/>
              </a:lnSpc>
            </a:pPr>
            <a:r>
              <a:rPr lang="en-AU" sz="1600" b="1" smtClean="0"/>
              <a:t>Non-redundant Striping (RAID 0) (Least expensive–not really RAID)</a:t>
            </a:r>
          </a:p>
          <a:p>
            <a:pPr lvl="1">
              <a:lnSpc>
                <a:spcPct val="80000"/>
              </a:lnSpc>
            </a:pPr>
            <a:r>
              <a:rPr lang="en-AU" sz="1600" b="1" smtClean="0"/>
              <a:t>Mirroring of data (RAID 1)</a:t>
            </a:r>
          </a:p>
          <a:p>
            <a:pPr lvl="1">
              <a:lnSpc>
                <a:spcPct val="80000"/>
              </a:lnSpc>
            </a:pPr>
            <a:r>
              <a:rPr lang="en-AU" sz="1600" smtClean="0"/>
              <a:t>Hamming Code ECC (RAID 2) (not commercially viable)</a:t>
            </a:r>
          </a:p>
          <a:p>
            <a:pPr lvl="1">
              <a:lnSpc>
                <a:spcPct val="80000"/>
              </a:lnSpc>
            </a:pPr>
            <a:r>
              <a:rPr lang="en-AU" sz="1600" b="1" smtClean="0"/>
              <a:t>Parallel transfer with parity (RAID 3) (very resource intensive)</a:t>
            </a:r>
          </a:p>
          <a:p>
            <a:pPr lvl="1">
              <a:lnSpc>
                <a:spcPct val="80000"/>
              </a:lnSpc>
            </a:pPr>
            <a:r>
              <a:rPr lang="en-AU" sz="1600" smtClean="0"/>
              <a:t>Independent Data disks with shared Parity disk (RAID 4) (poor write performance)</a:t>
            </a:r>
          </a:p>
          <a:p>
            <a:pPr lvl="1">
              <a:lnSpc>
                <a:spcPct val="80000"/>
              </a:lnSpc>
            </a:pPr>
            <a:r>
              <a:rPr lang="en-AU" sz="1600" b="1" smtClean="0"/>
              <a:t>Independent Data disks with distributed parity (RAID 5)</a:t>
            </a:r>
          </a:p>
          <a:p>
            <a:pPr lvl="1">
              <a:lnSpc>
                <a:spcPct val="80000"/>
              </a:lnSpc>
            </a:pPr>
            <a:r>
              <a:rPr lang="en-AU" sz="1600" smtClean="0"/>
              <a:t>Independent Data disks with dual distributed parity (RAID 6) (poor performance compared to RAID 5)</a:t>
            </a:r>
          </a:p>
          <a:p>
            <a:pPr lvl="1">
              <a:lnSpc>
                <a:spcPct val="80000"/>
              </a:lnSpc>
            </a:pPr>
            <a:r>
              <a:rPr lang="en-AU" sz="1600" smtClean="0"/>
              <a:t>Optimized Asynchrony (RAID 7) (proprietary system – Requires UPS)</a:t>
            </a:r>
            <a:endParaRPr lang="en-AU" sz="1600" b="1" smtClean="0"/>
          </a:p>
          <a:p>
            <a:pPr>
              <a:lnSpc>
                <a:spcPct val="80000"/>
              </a:lnSpc>
            </a:pPr>
            <a:r>
              <a:rPr lang="en-AU" sz="1800" b="1" smtClean="0"/>
              <a:t>For more details, read http://www.acnc.com/04_00.html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BC37D7E9-A631-4B1F-8530-C1F2958D9954}" type="slidenum">
              <a:rPr lang="en-US">
                <a:latin typeface="Times New Roman" pitchFamily="18" charset="0"/>
              </a:rPr>
              <a:pPr/>
              <a:t>18</a:t>
            </a:fld>
            <a:endParaRPr lang="en-US">
              <a:latin typeface="Times New Roman" pitchFamily="18" charset="0"/>
            </a:endParaRPr>
          </a:p>
        </p:txBody>
      </p:sp>
      <p:sp>
        <p:nvSpPr>
          <p:cNvPr id="19459" name="Rectangle 2"/>
          <p:cNvSpPr>
            <a:spLocks noGrp="1" noChangeArrowheads="1"/>
          </p:cNvSpPr>
          <p:nvPr>
            <p:ph type="title"/>
          </p:nvPr>
        </p:nvSpPr>
        <p:spPr/>
        <p:txBody>
          <a:bodyPr>
            <a:normAutofit fontScale="90000"/>
          </a:bodyPr>
          <a:lstStyle/>
          <a:p>
            <a:r>
              <a:rPr lang="en-AU" sz="4000" smtClean="0"/>
              <a:t>Non-Redundant Striping </a:t>
            </a:r>
            <a:br>
              <a:rPr lang="en-AU" sz="4000" smtClean="0"/>
            </a:br>
            <a:r>
              <a:rPr lang="en-AU" sz="4000" smtClean="0"/>
              <a:t>(RAID 0)</a:t>
            </a:r>
          </a:p>
        </p:txBody>
      </p:sp>
      <p:sp>
        <p:nvSpPr>
          <p:cNvPr id="19460" name="Rectangle 3"/>
          <p:cNvSpPr>
            <a:spLocks noGrp="1" noChangeArrowheads="1"/>
          </p:cNvSpPr>
          <p:nvPr>
            <p:ph type="body" idx="1"/>
          </p:nvPr>
        </p:nvSpPr>
        <p:spPr/>
        <p:txBody>
          <a:bodyPr/>
          <a:lstStyle/>
          <a:p>
            <a:r>
              <a:rPr lang="en-AU" smtClean="0"/>
              <a:t>RAID 0 simply places splits the data across multiple disks</a:t>
            </a:r>
          </a:p>
          <a:p>
            <a:r>
              <a:rPr lang="en-AU" smtClean="0"/>
              <a:t>By itself it provides no redundancy. Requires backups to recover from a failure.</a:t>
            </a:r>
          </a:p>
          <a:p>
            <a:r>
              <a:rPr lang="en-AU" smtClean="0"/>
              <a:t>All “stripes” must be of equal size.</a:t>
            </a:r>
          </a:p>
          <a:p>
            <a:r>
              <a:rPr lang="en-AU" smtClean="0"/>
              <a:t>Can provide an improvement in read and write performance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521401DE-719C-494D-85D5-BA913F6C4D46}" type="slidenum">
              <a:rPr lang="en-US">
                <a:latin typeface="Times New Roman" pitchFamily="18" charset="0"/>
              </a:rPr>
              <a:pPr/>
              <a:t>19</a:t>
            </a:fld>
            <a:endParaRPr lang="en-US">
              <a:latin typeface="Times New Roman" pitchFamily="18" charset="0"/>
            </a:endParaRPr>
          </a:p>
        </p:txBody>
      </p:sp>
      <p:sp>
        <p:nvSpPr>
          <p:cNvPr id="20483" name="Rectangle 2"/>
          <p:cNvSpPr>
            <a:spLocks noGrp="1" noChangeArrowheads="1"/>
          </p:cNvSpPr>
          <p:nvPr>
            <p:ph type="title"/>
          </p:nvPr>
        </p:nvSpPr>
        <p:spPr/>
        <p:txBody>
          <a:bodyPr/>
          <a:lstStyle/>
          <a:p>
            <a:r>
              <a:rPr lang="en-AU" smtClean="0"/>
              <a:t>Mirroring (RAID 1)</a:t>
            </a:r>
          </a:p>
        </p:txBody>
      </p:sp>
      <p:sp>
        <p:nvSpPr>
          <p:cNvPr id="20484" name="Rectangle 3"/>
          <p:cNvSpPr>
            <a:spLocks noGrp="1" noChangeArrowheads="1"/>
          </p:cNvSpPr>
          <p:nvPr>
            <p:ph type="body" idx="1"/>
          </p:nvPr>
        </p:nvSpPr>
        <p:spPr/>
        <p:txBody>
          <a:bodyPr/>
          <a:lstStyle/>
          <a:p>
            <a:pPr>
              <a:lnSpc>
                <a:spcPct val="90000"/>
              </a:lnSpc>
            </a:pPr>
            <a:r>
              <a:rPr lang="en-AU" smtClean="0"/>
              <a:t>Put simply, this method of RAID makes a mirrored copy of the data</a:t>
            </a:r>
          </a:p>
          <a:p>
            <a:pPr>
              <a:lnSpc>
                <a:spcPct val="90000"/>
              </a:lnSpc>
            </a:pPr>
            <a:r>
              <a:rPr lang="en-AU" smtClean="0"/>
              <a:t>Provides a full copy, so fully redundant across disks.</a:t>
            </a:r>
          </a:p>
          <a:p>
            <a:pPr>
              <a:lnSpc>
                <a:spcPct val="90000"/>
              </a:lnSpc>
            </a:pPr>
            <a:r>
              <a:rPr lang="en-AU" smtClean="0"/>
              <a:t>Reading is faster, as there are multiple copies of the data</a:t>
            </a:r>
          </a:p>
          <a:p>
            <a:pPr>
              <a:lnSpc>
                <a:spcPct val="90000"/>
              </a:lnSpc>
            </a:pPr>
            <a:r>
              <a:rPr lang="en-AU" smtClean="0"/>
              <a:t>Writing is slower, as there are multiple copies that need to be written.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67"/>
          <p:cNvSpPr>
            <a:spLocks noGrp="1" noChangeArrowheads="1"/>
          </p:cNvSpPr>
          <p:nvPr>
            <p:ph type="sldNum" sz="quarter" idx="12"/>
          </p:nvPr>
        </p:nvSpPr>
        <p:spPr>
          <a:noFill/>
        </p:spPr>
        <p:txBody>
          <a:bodyPr/>
          <a:lstStyle/>
          <a:p>
            <a:fld id="{F6A7CA7D-4C1A-47A9-A1A7-03947C3B15C7}" type="slidenum">
              <a:rPr lang="en-US">
                <a:latin typeface="Times New Roman" pitchFamily="18" charset="0"/>
              </a:rPr>
              <a:pPr/>
              <a:t>2</a:t>
            </a:fld>
            <a:endParaRPr lang="en-US">
              <a:latin typeface="Times New Roman" pitchFamily="18" charset="0"/>
            </a:endParaRPr>
          </a:p>
        </p:txBody>
      </p:sp>
      <p:sp>
        <p:nvSpPr>
          <p:cNvPr id="3075" name="Rectangle 2"/>
          <p:cNvSpPr>
            <a:spLocks noGrp="1" noChangeArrowheads="1"/>
          </p:cNvSpPr>
          <p:nvPr>
            <p:ph type="ctrTitle"/>
          </p:nvPr>
        </p:nvSpPr>
        <p:spPr/>
        <p:txBody>
          <a:bodyPr/>
          <a:lstStyle/>
          <a:p>
            <a:r>
              <a:rPr lang="en-AU" smtClean="0"/>
              <a:t>Linux Distributions, </a:t>
            </a:r>
            <a:br>
              <a:rPr lang="en-AU" smtClean="0"/>
            </a:br>
            <a:r>
              <a:rPr lang="en-AU" smtClean="0"/>
              <a:t>Installation, Partitioning</a:t>
            </a:r>
          </a:p>
        </p:txBody>
      </p:sp>
      <p:sp>
        <p:nvSpPr>
          <p:cNvPr id="3076" name="Rectangle 3"/>
          <p:cNvSpPr>
            <a:spLocks noGrp="1" noChangeArrowheads="1"/>
          </p:cNvSpPr>
          <p:nvPr>
            <p:ph type="subTitle" idx="1"/>
          </p:nvPr>
        </p:nvSpPr>
        <p:spPr>
          <a:xfrm>
            <a:off x="990600" y="3962400"/>
            <a:ext cx="7696200" cy="762000"/>
          </a:xfrm>
        </p:spPr>
        <p:txBody>
          <a:bodyPr/>
          <a:lstStyle/>
          <a:p>
            <a:r>
              <a:rPr lang="en-AU" sz="4400" dirty="0" smtClean="0"/>
              <a:t>September 2008</a:t>
            </a:r>
          </a:p>
          <a:p>
            <a:pPr algn="l"/>
            <a:endParaRPr lang="en-AU" sz="4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00228098-12F5-4991-A342-CFEA907808C3}" type="slidenum">
              <a:rPr lang="en-US">
                <a:latin typeface="Times New Roman" pitchFamily="18" charset="0"/>
              </a:rPr>
              <a:pPr/>
              <a:t>20</a:t>
            </a:fld>
            <a:endParaRPr lang="en-US">
              <a:latin typeface="Times New Roman" pitchFamily="18" charset="0"/>
            </a:endParaRPr>
          </a:p>
        </p:txBody>
      </p:sp>
      <p:sp>
        <p:nvSpPr>
          <p:cNvPr id="21507" name="Rectangle 2"/>
          <p:cNvSpPr>
            <a:spLocks noGrp="1" noChangeArrowheads="1"/>
          </p:cNvSpPr>
          <p:nvPr>
            <p:ph type="title"/>
          </p:nvPr>
        </p:nvSpPr>
        <p:spPr/>
        <p:txBody>
          <a:bodyPr>
            <a:normAutofit fontScale="90000"/>
          </a:bodyPr>
          <a:lstStyle/>
          <a:p>
            <a:r>
              <a:rPr lang="en-AU" sz="4000" smtClean="0"/>
              <a:t>Combining RAID 0 and 1 for </a:t>
            </a:r>
            <a:br>
              <a:rPr lang="en-AU" sz="4000" smtClean="0"/>
            </a:br>
            <a:r>
              <a:rPr lang="en-AU" sz="4000" smtClean="0"/>
              <a:t>full redundancy</a:t>
            </a:r>
          </a:p>
        </p:txBody>
      </p:sp>
      <p:sp>
        <p:nvSpPr>
          <p:cNvPr id="21508" name="Rectangle 3"/>
          <p:cNvSpPr>
            <a:spLocks noGrp="1" noChangeArrowheads="1"/>
          </p:cNvSpPr>
          <p:nvPr>
            <p:ph type="body" idx="1"/>
          </p:nvPr>
        </p:nvSpPr>
        <p:spPr/>
        <p:txBody>
          <a:bodyPr/>
          <a:lstStyle/>
          <a:p>
            <a:pPr>
              <a:lnSpc>
                <a:spcPct val="80000"/>
              </a:lnSpc>
            </a:pPr>
            <a:r>
              <a:rPr lang="en-AU" sz="2800" smtClean="0"/>
              <a:t>RAID 1 provides full redundancy, but combining it with striping speeds the process up.</a:t>
            </a:r>
          </a:p>
          <a:p>
            <a:pPr>
              <a:lnSpc>
                <a:spcPct val="80000"/>
              </a:lnSpc>
            </a:pPr>
            <a:r>
              <a:rPr lang="en-AU" sz="2800" smtClean="0"/>
              <a:t>Requires twice the number of disks as striping (min. 4 disks)</a:t>
            </a:r>
          </a:p>
          <a:p>
            <a:pPr>
              <a:lnSpc>
                <a:spcPct val="80000"/>
              </a:lnSpc>
            </a:pPr>
            <a:r>
              <a:rPr lang="en-AU" sz="2800" smtClean="0"/>
              <a:t>Gives full redundancy (So long as one copy of data is unaffected, data is OK.)</a:t>
            </a:r>
          </a:p>
          <a:p>
            <a:pPr>
              <a:lnSpc>
                <a:spcPct val="80000"/>
              </a:lnSpc>
            </a:pPr>
            <a:r>
              <a:rPr lang="en-AU" sz="2800" smtClean="0"/>
              <a:t>Why not mirror then stripe?</a:t>
            </a:r>
          </a:p>
          <a:p>
            <a:pPr lvl="1">
              <a:lnSpc>
                <a:spcPct val="80000"/>
              </a:lnSpc>
            </a:pPr>
            <a:r>
              <a:rPr lang="en-AU" sz="2400" smtClean="0"/>
              <a:t>Can only afford a single drive failure</a:t>
            </a:r>
          </a:p>
          <a:p>
            <a:pPr lvl="1">
              <a:lnSpc>
                <a:spcPct val="80000"/>
              </a:lnSpc>
            </a:pPr>
            <a:r>
              <a:rPr lang="en-AU" sz="2400" smtClean="0"/>
              <a:t>Has same overhead as mirroring</a:t>
            </a:r>
          </a:p>
          <a:p>
            <a:pPr lvl="1">
              <a:lnSpc>
                <a:spcPct val="80000"/>
              </a:lnSpc>
            </a:pPr>
            <a:r>
              <a:rPr lang="en-AU" sz="2400" smtClean="0"/>
              <a:t>As good as RAID 5 but with nearly twice the disks.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03BB5D97-0402-4132-9EAA-51B2834BF836}" type="slidenum">
              <a:rPr lang="en-US">
                <a:latin typeface="Times New Roman" pitchFamily="18" charset="0"/>
              </a:rPr>
              <a:pPr/>
              <a:t>21</a:t>
            </a:fld>
            <a:endParaRPr lang="en-US">
              <a:latin typeface="Times New Roman" pitchFamily="18" charset="0"/>
            </a:endParaRPr>
          </a:p>
        </p:txBody>
      </p:sp>
      <p:sp>
        <p:nvSpPr>
          <p:cNvPr id="22531" name="Rectangle 2"/>
          <p:cNvSpPr>
            <a:spLocks noGrp="1" noChangeArrowheads="1"/>
          </p:cNvSpPr>
          <p:nvPr>
            <p:ph type="title"/>
          </p:nvPr>
        </p:nvSpPr>
        <p:spPr/>
        <p:txBody>
          <a:bodyPr/>
          <a:lstStyle/>
          <a:p>
            <a:r>
              <a:rPr lang="en-AU" smtClean="0"/>
              <a:t>Parity (RAID 5)</a:t>
            </a:r>
          </a:p>
        </p:txBody>
      </p:sp>
      <p:sp>
        <p:nvSpPr>
          <p:cNvPr id="22532" name="Rectangle 3"/>
          <p:cNvSpPr>
            <a:spLocks noGrp="1" noChangeArrowheads="1"/>
          </p:cNvSpPr>
          <p:nvPr>
            <p:ph type="body" idx="1"/>
          </p:nvPr>
        </p:nvSpPr>
        <p:spPr/>
        <p:txBody>
          <a:bodyPr/>
          <a:lstStyle/>
          <a:p>
            <a:r>
              <a:rPr lang="en-AU" sz="2800" smtClean="0"/>
              <a:t>Uses an XOR parity check to allow reconstruction of data.</a:t>
            </a:r>
          </a:p>
          <a:p>
            <a:r>
              <a:rPr lang="en-AU" sz="2800" smtClean="0"/>
              <a:t>Parity is split across all disks so that any disk can fail and the data on it can be reconstructed.</a:t>
            </a:r>
          </a:p>
          <a:p>
            <a:r>
              <a:rPr lang="en-AU" sz="2800" smtClean="0"/>
              <a:t>Provides good throughput with a single disk redundancy.</a:t>
            </a:r>
          </a:p>
          <a:p>
            <a:r>
              <a:rPr lang="en-AU" sz="2800" smtClean="0"/>
              <a:t>RAID 6 varient uses 2 separate parity checks.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E760186A-7221-4DFE-93B4-016CD2DFCD51}" type="slidenum">
              <a:rPr lang="en-US">
                <a:latin typeface="Times New Roman" pitchFamily="18" charset="0"/>
              </a:rPr>
              <a:pPr/>
              <a:t>22</a:t>
            </a:fld>
            <a:endParaRPr lang="en-US">
              <a:latin typeface="Times New Roman" pitchFamily="18" charset="0"/>
            </a:endParaRPr>
          </a:p>
        </p:txBody>
      </p:sp>
      <p:sp>
        <p:nvSpPr>
          <p:cNvPr id="23555" name="Rectangle 2"/>
          <p:cNvSpPr>
            <a:spLocks noGrp="1" noChangeArrowheads="1"/>
          </p:cNvSpPr>
          <p:nvPr>
            <p:ph type="title"/>
          </p:nvPr>
        </p:nvSpPr>
        <p:spPr/>
        <p:txBody>
          <a:bodyPr/>
          <a:lstStyle/>
          <a:p>
            <a:r>
              <a:rPr lang="en-AU" smtClean="0"/>
              <a:t>Introduction to Packages</a:t>
            </a:r>
          </a:p>
        </p:txBody>
      </p:sp>
      <p:sp>
        <p:nvSpPr>
          <p:cNvPr id="23556" name="Rectangle 3"/>
          <p:cNvSpPr>
            <a:spLocks noGrp="1" noChangeArrowheads="1"/>
          </p:cNvSpPr>
          <p:nvPr>
            <p:ph type="body" idx="1"/>
          </p:nvPr>
        </p:nvSpPr>
        <p:spPr/>
        <p:txBody>
          <a:bodyPr/>
          <a:lstStyle/>
          <a:p>
            <a:pPr>
              <a:lnSpc>
                <a:spcPct val="80000"/>
              </a:lnSpc>
            </a:pPr>
            <a:r>
              <a:rPr lang="en-AU" sz="2800" smtClean="0"/>
              <a:t>What is a package?</a:t>
            </a:r>
          </a:p>
          <a:p>
            <a:pPr lvl="1">
              <a:lnSpc>
                <a:spcPct val="80000"/>
              </a:lnSpc>
            </a:pPr>
            <a:r>
              <a:rPr lang="en-AU" sz="2400" smtClean="0"/>
              <a:t>A package is a single application put into a neat group that can be installed and uninstalled by a package manager.</a:t>
            </a:r>
          </a:p>
          <a:p>
            <a:pPr>
              <a:lnSpc>
                <a:spcPct val="80000"/>
              </a:lnSpc>
            </a:pPr>
            <a:r>
              <a:rPr lang="en-AU" sz="2800" smtClean="0"/>
              <a:t>Why is this good?</a:t>
            </a:r>
          </a:p>
          <a:p>
            <a:pPr lvl="1">
              <a:lnSpc>
                <a:spcPct val="80000"/>
              </a:lnSpc>
            </a:pPr>
            <a:r>
              <a:rPr lang="en-AU" sz="2400" smtClean="0"/>
              <a:t>Easier to get software you need installed</a:t>
            </a:r>
          </a:p>
          <a:p>
            <a:pPr>
              <a:lnSpc>
                <a:spcPct val="80000"/>
              </a:lnSpc>
            </a:pPr>
            <a:r>
              <a:rPr lang="en-AU" sz="2800" smtClean="0"/>
              <a:t>Why is this bad?</a:t>
            </a:r>
          </a:p>
          <a:p>
            <a:pPr lvl="1">
              <a:lnSpc>
                <a:spcPct val="80000"/>
              </a:lnSpc>
            </a:pPr>
            <a:r>
              <a:rPr lang="en-AU" sz="2400" smtClean="0"/>
              <a:t>You have no control over compile-time options, only runtime. (Most distributions try to make the compile time options as flexible as possible, but this can have an effect on performance)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19A7CB5C-3F20-490C-9E3E-90DDEFC02548}" type="slidenum">
              <a:rPr lang="en-US">
                <a:latin typeface="Times New Roman" pitchFamily="18" charset="0"/>
              </a:rPr>
              <a:pPr/>
              <a:t>23</a:t>
            </a:fld>
            <a:endParaRPr lang="en-US">
              <a:latin typeface="Times New Roman" pitchFamily="18" charset="0"/>
            </a:endParaRPr>
          </a:p>
        </p:txBody>
      </p:sp>
      <p:sp>
        <p:nvSpPr>
          <p:cNvPr id="24579" name="Rectangle 2"/>
          <p:cNvSpPr>
            <a:spLocks noGrp="1" noChangeArrowheads="1"/>
          </p:cNvSpPr>
          <p:nvPr>
            <p:ph type="title"/>
          </p:nvPr>
        </p:nvSpPr>
        <p:spPr/>
        <p:txBody>
          <a:bodyPr/>
          <a:lstStyle/>
          <a:p>
            <a:r>
              <a:rPr lang="en-AU" smtClean="0"/>
              <a:t>Package Selection</a:t>
            </a:r>
          </a:p>
        </p:txBody>
      </p:sp>
      <p:sp>
        <p:nvSpPr>
          <p:cNvPr id="24580" name="Rectangle 3"/>
          <p:cNvSpPr>
            <a:spLocks noGrp="1" noChangeArrowheads="1"/>
          </p:cNvSpPr>
          <p:nvPr>
            <p:ph type="body" idx="1"/>
          </p:nvPr>
        </p:nvSpPr>
        <p:spPr/>
        <p:txBody>
          <a:bodyPr/>
          <a:lstStyle/>
          <a:p>
            <a:pPr>
              <a:lnSpc>
                <a:spcPct val="90000"/>
              </a:lnSpc>
            </a:pPr>
            <a:r>
              <a:rPr lang="en-AU" sz="2800" smtClean="0"/>
              <a:t>Depends on what the host will be doing</a:t>
            </a:r>
          </a:p>
          <a:p>
            <a:pPr lvl="1">
              <a:lnSpc>
                <a:spcPct val="90000"/>
              </a:lnSpc>
            </a:pPr>
            <a:r>
              <a:rPr lang="en-AU" sz="2400" smtClean="0"/>
              <a:t>Mail servers?</a:t>
            </a:r>
          </a:p>
          <a:p>
            <a:pPr lvl="1">
              <a:lnSpc>
                <a:spcPct val="90000"/>
              </a:lnSpc>
            </a:pPr>
            <a:r>
              <a:rPr lang="en-AU" sz="2400" smtClean="0"/>
              <a:t>Web Servers?</a:t>
            </a:r>
          </a:p>
          <a:p>
            <a:pPr lvl="1">
              <a:lnSpc>
                <a:spcPct val="90000"/>
              </a:lnSpc>
            </a:pPr>
            <a:r>
              <a:rPr lang="en-AU" sz="2400" smtClean="0"/>
              <a:t>X Windows? KDE? Gnome?</a:t>
            </a:r>
          </a:p>
          <a:p>
            <a:pPr>
              <a:lnSpc>
                <a:spcPct val="90000"/>
              </a:lnSpc>
            </a:pPr>
            <a:r>
              <a:rPr lang="en-AU" sz="2800" smtClean="0"/>
              <a:t>Make sure you have allocated enough space in /usr (and possibly /opt) to handle whatever packages you are going to install with some overhead (Ideally disk space usage should be no more than say 60% on any partitions after install, depending on how much space you allocated)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9B914693-D3C2-4913-A121-AF92B17B0020}" type="slidenum">
              <a:rPr lang="en-US">
                <a:latin typeface="Times New Roman" pitchFamily="18" charset="0"/>
              </a:rPr>
              <a:pPr/>
              <a:t>24</a:t>
            </a:fld>
            <a:endParaRPr lang="en-US">
              <a:latin typeface="Times New Roman" pitchFamily="18" charset="0"/>
            </a:endParaRPr>
          </a:p>
        </p:txBody>
      </p:sp>
      <p:sp>
        <p:nvSpPr>
          <p:cNvPr id="25603" name="Rectangle 2"/>
          <p:cNvSpPr>
            <a:spLocks noGrp="1" noChangeArrowheads="1"/>
          </p:cNvSpPr>
          <p:nvPr>
            <p:ph type="title"/>
          </p:nvPr>
        </p:nvSpPr>
        <p:spPr/>
        <p:txBody>
          <a:bodyPr/>
          <a:lstStyle/>
          <a:p>
            <a:r>
              <a:rPr lang="en-AU" smtClean="0"/>
              <a:t>The Intel Arch. Boot process</a:t>
            </a:r>
          </a:p>
        </p:txBody>
      </p:sp>
      <p:sp>
        <p:nvSpPr>
          <p:cNvPr id="25604" name="Rectangle 3"/>
          <p:cNvSpPr>
            <a:spLocks noGrp="1" noChangeArrowheads="1"/>
          </p:cNvSpPr>
          <p:nvPr>
            <p:ph type="body" idx="1"/>
          </p:nvPr>
        </p:nvSpPr>
        <p:spPr/>
        <p:txBody>
          <a:bodyPr/>
          <a:lstStyle/>
          <a:p>
            <a:r>
              <a:rPr lang="en-AU" sz="2800" smtClean="0"/>
              <a:t>Machine switched on, load BIOS</a:t>
            </a:r>
          </a:p>
          <a:p>
            <a:r>
              <a:rPr lang="en-AU" sz="2800" smtClean="0"/>
              <a:t>Depending on BIOS configuration, attempt to locate boot record (aka. Master Boot Record) from Floppy disk, CDROM or hard disk.</a:t>
            </a:r>
          </a:p>
          <a:p>
            <a:r>
              <a:rPr lang="en-AU" sz="2800" smtClean="0"/>
              <a:t>MBR has bootstrapping code to load Operating System (in this case – a Linux Kernel)</a:t>
            </a:r>
          </a:p>
          <a:p>
            <a:r>
              <a:rPr lang="en-AU" sz="2800" smtClean="0"/>
              <a:t>Linux boot process takes over from this point.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A0B76DB6-F246-43C2-A350-93D5A168EC5B}" type="slidenum">
              <a:rPr lang="en-US">
                <a:latin typeface="Times New Roman" pitchFamily="18" charset="0"/>
              </a:rPr>
              <a:pPr/>
              <a:t>25</a:t>
            </a:fld>
            <a:endParaRPr lang="en-US">
              <a:latin typeface="Times New Roman" pitchFamily="18" charset="0"/>
            </a:endParaRPr>
          </a:p>
        </p:txBody>
      </p:sp>
      <p:sp>
        <p:nvSpPr>
          <p:cNvPr id="26627" name="Rectangle 2"/>
          <p:cNvSpPr>
            <a:spLocks noGrp="1" noChangeArrowheads="1"/>
          </p:cNvSpPr>
          <p:nvPr>
            <p:ph type="title"/>
          </p:nvPr>
        </p:nvSpPr>
        <p:spPr/>
        <p:txBody>
          <a:bodyPr>
            <a:normAutofit fontScale="90000"/>
          </a:bodyPr>
          <a:lstStyle/>
          <a:p>
            <a:r>
              <a:rPr lang="en-AU" sz="4000" smtClean="0"/>
              <a:t>Places to load Linux from </a:t>
            </a:r>
            <a:br>
              <a:rPr lang="en-AU" sz="4000" smtClean="0"/>
            </a:br>
            <a:r>
              <a:rPr lang="en-AU" sz="4000" smtClean="0"/>
              <a:t>(i386)</a:t>
            </a:r>
          </a:p>
        </p:txBody>
      </p:sp>
      <p:sp>
        <p:nvSpPr>
          <p:cNvPr id="26628" name="Rectangle 3"/>
          <p:cNvSpPr>
            <a:spLocks noGrp="1" noChangeArrowheads="1"/>
          </p:cNvSpPr>
          <p:nvPr>
            <p:ph type="body" idx="1"/>
          </p:nvPr>
        </p:nvSpPr>
        <p:spPr/>
        <p:txBody>
          <a:bodyPr/>
          <a:lstStyle/>
          <a:p>
            <a:r>
              <a:rPr lang="en-AU" sz="2800" smtClean="0"/>
              <a:t>Master Boot Record – located on primary master disk</a:t>
            </a:r>
          </a:p>
          <a:p>
            <a:pPr lvl="1"/>
            <a:r>
              <a:rPr lang="en-AU" sz="2400" smtClean="0"/>
              <a:t>Custom boot process (Eg. LILO or GRUB) installed on MBR</a:t>
            </a:r>
          </a:p>
          <a:p>
            <a:r>
              <a:rPr lang="en-AU" sz="2800" smtClean="0"/>
              <a:t>Boot floppy or CDROM</a:t>
            </a:r>
          </a:p>
          <a:p>
            <a:pPr lvl="1"/>
            <a:r>
              <a:rPr lang="en-AU" sz="2400" smtClean="0"/>
              <a:t>Often slower to load</a:t>
            </a:r>
          </a:p>
          <a:p>
            <a:r>
              <a:rPr lang="en-AU" sz="2800" smtClean="0"/>
              <a:t>Floppy with boot sector only, linking to kernel on other media.</a:t>
            </a:r>
          </a:p>
          <a:p>
            <a:pPr lvl="1"/>
            <a:r>
              <a:rPr lang="en-AU" sz="2400" smtClean="0"/>
              <a:t>Handy to have as a recovery disk.</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4A013173-7407-42F4-9102-0E08C8B3CFF3}" type="slidenum">
              <a:rPr lang="en-US">
                <a:latin typeface="Times New Roman" pitchFamily="18" charset="0"/>
              </a:rPr>
              <a:pPr/>
              <a:t>26</a:t>
            </a:fld>
            <a:endParaRPr lang="en-US">
              <a:latin typeface="Times New Roman" pitchFamily="18" charset="0"/>
            </a:endParaRPr>
          </a:p>
        </p:txBody>
      </p:sp>
      <p:sp>
        <p:nvSpPr>
          <p:cNvPr id="27651" name="Rectangle 2"/>
          <p:cNvSpPr>
            <a:spLocks noGrp="1" noChangeArrowheads="1"/>
          </p:cNvSpPr>
          <p:nvPr>
            <p:ph type="title"/>
          </p:nvPr>
        </p:nvSpPr>
        <p:spPr/>
        <p:txBody>
          <a:bodyPr/>
          <a:lstStyle/>
          <a:p>
            <a:r>
              <a:rPr lang="en-AU" smtClean="0"/>
              <a:t>LILO, GRUB, etc.</a:t>
            </a:r>
          </a:p>
        </p:txBody>
      </p:sp>
      <p:sp>
        <p:nvSpPr>
          <p:cNvPr id="27652" name="Rectangle 3"/>
          <p:cNvSpPr>
            <a:spLocks noGrp="1" noChangeArrowheads="1"/>
          </p:cNvSpPr>
          <p:nvPr>
            <p:ph type="body" idx="1"/>
          </p:nvPr>
        </p:nvSpPr>
        <p:spPr/>
        <p:txBody>
          <a:bodyPr/>
          <a:lstStyle/>
          <a:p>
            <a:pPr>
              <a:lnSpc>
                <a:spcPct val="90000"/>
              </a:lnSpc>
            </a:pPr>
            <a:r>
              <a:rPr lang="en-AU" sz="2800" smtClean="0"/>
              <a:t>After installing packages, you will need to make the system bootable.</a:t>
            </a:r>
          </a:p>
          <a:p>
            <a:pPr>
              <a:lnSpc>
                <a:spcPct val="90000"/>
              </a:lnSpc>
            </a:pPr>
            <a:r>
              <a:rPr lang="en-AU" sz="2800" smtClean="0"/>
              <a:t>Linux provides two boot managers for this purpose:</a:t>
            </a:r>
          </a:p>
          <a:p>
            <a:pPr lvl="1">
              <a:lnSpc>
                <a:spcPct val="90000"/>
              </a:lnSpc>
            </a:pPr>
            <a:r>
              <a:rPr lang="en-AU" sz="2400" smtClean="0"/>
              <a:t>LILO (Linux Loader)</a:t>
            </a:r>
          </a:p>
          <a:p>
            <a:pPr lvl="1">
              <a:lnSpc>
                <a:spcPct val="90000"/>
              </a:lnSpc>
            </a:pPr>
            <a:r>
              <a:rPr lang="en-AU" sz="2400" smtClean="0"/>
              <a:t>GRUB (Grand Unified Bootloader)</a:t>
            </a:r>
          </a:p>
          <a:p>
            <a:pPr>
              <a:lnSpc>
                <a:spcPct val="90000"/>
              </a:lnSpc>
            </a:pPr>
            <a:r>
              <a:rPr lang="en-AU" sz="2800" smtClean="0"/>
              <a:t>Both are capable of booting Linux.</a:t>
            </a:r>
          </a:p>
          <a:p>
            <a:pPr>
              <a:lnSpc>
                <a:spcPct val="90000"/>
              </a:lnSpc>
            </a:pPr>
            <a:r>
              <a:rPr lang="en-AU" sz="2800" smtClean="0"/>
              <a:t>Grub is possibly more useful if booting other operating systems (dual boot systems)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C4F14AC2-0E30-4AD4-8A38-3311482ED596}" type="slidenum">
              <a:rPr lang="en-US">
                <a:latin typeface="Times New Roman" pitchFamily="18" charset="0"/>
              </a:rPr>
              <a:pPr/>
              <a:t>27</a:t>
            </a:fld>
            <a:endParaRPr lang="en-US">
              <a:latin typeface="Times New Roman" pitchFamily="18" charset="0"/>
            </a:endParaRPr>
          </a:p>
        </p:txBody>
      </p:sp>
      <p:sp>
        <p:nvSpPr>
          <p:cNvPr id="28675" name="Rectangle 2"/>
          <p:cNvSpPr>
            <a:spLocks noGrp="1" noChangeArrowheads="1"/>
          </p:cNvSpPr>
          <p:nvPr>
            <p:ph type="title"/>
          </p:nvPr>
        </p:nvSpPr>
        <p:spPr/>
        <p:txBody>
          <a:bodyPr/>
          <a:lstStyle/>
          <a:p>
            <a:r>
              <a:rPr lang="en-AU" smtClean="0"/>
              <a:t>Basic Network Config</a:t>
            </a:r>
          </a:p>
        </p:txBody>
      </p:sp>
      <p:sp>
        <p:nvSpPr>
          <p:cNvPr id="28676" name="Rectangle 3"/>
          <p:cNvSpPr>
            <a:spLocks noGrp="1" noChangeArrowheads="1"/>
          </p:cNvSpPr>
          <p:nvPr>
            <p:ph type="body" idx="1"/>
          </p:nvPr>
        </p:nvSpPr>
        <p:spPr/>
        <p:txBody>
          <a:bodyPr/>
          <a:lstStyle/>
          <a:p>
            <a:r>
              <a:rPr lang="en-AU" smtClean="0"/>
              <a:t>Generally, networking configuration is optional at time of install, unless you are doing a remote installation.</a:t>
            </a:r>
          </a:p>
          <a:p>
            <a:r>
              <a:rPr lang="en-AU" smtClean="0"/>
              <a:t>Often installers will allow you to either specify an IP address for each interface, or read IP address information off DHCP</a:t>
            </a:r>
          </a:p>
          <a:p>
            <a:r>
              <a:rPr lang="en-AU" smtClean="0"/>
              <a:t>DHCP, IP addresses, etc. will be covered later (networking sections of the course)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C4D9B66D-47BF-48CF-8B0A-6FE03D253A08}" type="slidenum">
              <a:rPr lang="en-US">
                <a:latin typeface="Times New Roman" pitchFamily="18" charset="0"/>
              </a:rPr>
              <a:pPr/>
              <a:t>28</a:t>
            </a:fld>
            <a:endParaRPr lang="en-US">
              <a:latin typeface="Times New Roman" pitchFamily="18" charset="0"/>
            </a:endParaRPr>
          </a:p>
        </p:txBody>
      </p:sp>
      <p:sp>
        <p:nvSpPr>
          <p:cNvPr id="29699" name="Rectangle 2"/>
          <p:cNvSpPr>
            <a:spLocks noGrp="1" noChangeArrowheads="1"/>
          </p:cNvSpPr>
          <p:nvPr>
            <p:ph type="title"/>
          </p:nvPr>
        </p:nvSpPr>
        <p:spPr/>
        <p:txBody>
          <a:bodyPr/>
          <a:lstStyle/>
          <a:p>
            <a:r>
              <a:rPr lang="en-AU" smtClean="0"/>
              <a:t>Timezones, UTC, etc.</a:t>
            </a:r>
          </a:p>
        </p:txBody>
      </p:sp>
      <p:sp>
        <p:nvSpPr>
          <p:cNvPr id="29700" name="Rectangle 3"/>
          <p:cNvSpPr>
            <a:spLocks noGrp="1" noChangeArrowheads="1"/>
          </p:cNvSpPr>
          <p:nvPr>
            <p:ph type="body" idx="1"/>
          </p:nvPr>
        </p:nvSpPr>
        <p:spPr/>
        <p:txBody>
          <a:bodyPr/>
          <a:lstStyle/>
          <a:p>
            <a:pPr>
              <a:lnSpc>
                <a:spcPct val="90000"/>
              </a:lnSpc>
            </a:pPr>
            <a:r>
              <a:rPr lang="en-AU" sz="2400" smtClean="0"/>
              <a:t>You will need to set a timezone for your host.</a:t>
            </a:r>
          </a:p>
          <a:p>
            <a:pPr lvl="1">
              <a:lnSpc>
                <a:spcPct val="90000"/>
              </a:lnSpc>
            </a:pPr>
            <a:r>
              <a:rPr lang="en-AU" sz="2000" smtClean="0"/>
              <a:t>Be as descriptive and accurate about the location as possible.</a:t>
            </a:r>
          </a:p>
          <a:p>
            <a:pPr lvl="1">
              <a:lnSpc>
                <a:spcPct val="90000"/>
              </a:lnSpc>
            </a:pPr>
            <a:r>
              <a:rPr lang="en-AU" sz="2000" smtClean="0"/>
              <a:t>Eg. Setting to Australia/Melbourne instead of Australia/Victoria, as there may be small differences you may not know about.</a:t>
            </a:r>
          </a:p>
          <a:p>
            <a:pPr>
              <a:lnSpc>
                <a:spcPct val="90000"/>
              </a:lnSpc>
            </a:pPr>
            <a:r>
              <a:rPr lang="en-AU" sz="2400" smtClean="0"/>
              <a:t>Setting clock to UTC or local time?</a:t>
            </a:r>
          </a:p>
          <a:p>
            <a:pPr lvl="1">
              <a:lnSpc>
                <a:spcPct val="90000"/>
              </a:lnSpc>
            </a:pPr>
            <a:r>
              <a:rPr lang="en-AU" sz="2000" smtClean="0"/>
              <a:t>UTC time will allow multiple timezones to be easily handled within the Linux OS.</a:t>
            </a:r>
          </a:p>
          <a:p>
            <a:pPr lvl="1">
              <a:lnSpc>
                <a:spcPct val="90000"/>
              </a:lnSpc>
            </a:pPr>
            <a:r>
              <a:rPr lang="en-AU" sz="2000" smtClean="0"/>
              <a:t>Users can see the time for their specific timezone </a:t>
            </a:r>
          </a:p>
          <a:p>
            <a:pPr>
              <a:lnSpc>
                <a:spcPct val="90000"/>
              </a:lnSpc>
            </a:pPr>
            <a:r>
              <a:rPr lang="en-AU" sz="2400" smtClean="0"/>
              <a:t>Considerations for using UTC or local time</a:t>
            </a:r>
          </a:p>
          <a:p>
            <a:pPr lvl="1">
              <a:lnSpc>
                <a:spcPct val="90000"/>
              </a:lnSpc>
            </a:pPr>
            <a:r>
              <a:rPr lang="en-AU" sz="2000" smtClean="0"/>
              <a:t>Is the host dual boot? (Running Linux and what else?)</a:t>
            </a:r>
          </a:p>
          <a:p>
            <a:pPr lvl="1">
              <a:lnSpc>
                <a:spcPct val="90000"/>
              </a:lnSpc>
            </a:pPr>
            <a:r>
              <a:rPr lang="en-AU" sz="2000" smtClean="0"/>
              <a:t>Can all hosts handle the CMOS clock at UTC? If so, do that.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First topics:</a:t>
            </a:r>
          </a:p>
        </p:txBody>
      </p:sp>
      <p:sp>
        <p:nvSpPr>
          <p:cNvPr id="9219" name="Rectangle 2"/>
          <p:cNvSpPr>
            <a:spLocks noGrp="1" noChangeArrowheads="1"/>
          </p:cNvSpPr>
          <p:nvPr>
            <p:ph type="body" idx="1"/>
          </p:nvPr>
        </p:nvSpPr>
        <p:spPr>
          <a:xfrm>
            <a:off x="671251" y="1905960"/>
            <a:ext cx="7807259" cy="4320080"/>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Unix birds-eye overview</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Partitioning</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Linux installation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0ACCED6D-98B8-418B-A729-39F585664BE8}" type="slidenum">
              <a:rPr lang="en-US">
                <a:latin typeface="Times New Roman" pitchFamily="18" charset="0"/>
              </a:rPr>
              <a:pPr/>
              <a:t>3</a:t>
            </a:fld>
            <a:endParaRPr lang="en-US">
              <a:latin typeface="Times New Roman" pitchFamily="18" charset="0"/>
            </a:endParaRPr>
          </a:p>
        </p:txBody>
      </p:sp>
      <p:sp>
        <p:nvSpPr>
          <p:cNvPr id="4099" name="Rectangle 2"/>
          <p:cNvSpPr>
            <a:spLocks noGrp="1" noChangeArrowheads="1"/>
          </p:cNvSpPr>
          <p:nvPr>
            <p:ph type="title"/>
          </p:nvPr>
        </p:nvSpPr>
        <p:spPr/>
        <p:txBody>
          <a:bodyPr/>
          <a:lstStyle/>
          <a:p>
            <a:r>
              <a:rPr lang="en-AU" smtClean="0"/>
              <a:t>What constitutes “Linux”?</a:t>
            </a:r>
          </a:p>
        </p:txBody>
      </p:sp>
      <p:sp>
        <p:nvSpPr>
          <p:cNvPr id="4100" name="Rectangle 3"/>
          <p:cNvSpPr>
            <a:spLocks noGrp="1" noChangeArrowheads="1"/>
          </p:cNvSpPr>
          <p:nvPr>
            <p:ph type="body" idx="1"/>
          </p:nvPr>
        </p:nvSpPr>
        <p:spPr/>
        <p:txBody>
          <a:bodyPr/>
          <a:lstStyle/>
          <a:p>
            <a:r>
              <a:rPr lang="en-AU" sz="2800" smtClean="0"/>
              <a:t>“Linux” is a “Kernel”.</a:t>
            </a:r>
          </a:p>
          <a:p>
            <a:pPr lvl="1"/>
            <a:r>
              <a:rPr lang="en-AU" sz="2400" smtClean="0"/>
              <a:t>Core of an operating system, a kernel manages the machine’s hardware resources (including the processor and the memory), and provides and controls the way any other software component can access these resources. The kernel runs with a higher privilege than other programs (so-called user-mode programs). The power and robustness of an OS's kernel play a major role in shaping overall system design and reliability. </a:t>
            </a:r>
            <a:r>
              <a:rPr lang="en-AU" sz="2400" smtClean="0">
                <a:hlinkClick r:id="rId3"/>
              </a:rPr>
              <a:t>www.symbian.com/technology/glossary.html</a:t>
            </a:r>
            <a:r>
              <a:rPr lang="en-AU" sz="240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p:cNvPicPr>
            <a:picLocks noChangeAspect="1" noChangeArrowheads="1"/>
          </p:cNvPicPr>
          <p:nvPr/>
        </p:nvPicPr>
        <p:blipFill>
          <a:blip r:embed="rId3"/>
          <a:srcRect/>
          <a:stretch>
            <a:fillRect/>
          </a:stretch>
        </p:blipFill>
        <p:spPr bwMode="auto">
          <a:xfrm>
            <a:off x="295294" y="297986"/>
            <a:ext cx="8602389" cy="6044656"/>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671251" y="256239"/>
            <a:ext cx="7808700" cy="1145879"/>
          </a:xfrm>
          <a:prstGeom prst="rect">
            <a:avLst/>
          </a:prstGeom>
          <a:noFill/>
          <a:ln w="9525">
            <a:noFill/>
            <a:round/>
            <a:headEnd/>
            <a:tailEnd/>
          </a:ln>
        </p:spPr>
        <p:txBody>
          <a:bodyPr lIns="0" tIns="0" rIns="0" bIns="0" anchor="ctr"/>
          <a:lstStyle/>
          <a:p>
            <a:pPr algn="ct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3600" dirty="0">
                <a:solidFill>
                  <a:srgbClr val="008000"/>
                </a:solidFill>
                <a:latin typeface="Tahoma" pitchFamily="34" charset="0"/>
              </a:rPr>
              <a:t>Kernel</a:t>
            </a:r>
          </a:p>
        </p:txBody>
      </p:sp>
      <p:sp>
        <p:nvSpPr>
          <p:cNvPr id="11267" name="Text Box 2"/>
          <p:cNvSpPr txBox="1">
            <a:spLocks noChangeArrowheads="1"/>
          </p:cNvSpPr>
          <p:nvPr/>
        </p:nvSpPr>
        <p:spPr bwMode="auto">
          <a:xfrm>
            <a:off x="671251" y="1258164"/>
            <a:ext cx="7957066" cy="5330642"/>
          </a:xfrm>
          <a:prstGeom prst="rect">
            <a:avLst/>
          </a:prstGeom>
          <a:noFill/>
          <a:ln w="9525">
            <a:noFill/>
            <a:round/>
            <a:headEnd/>
            <a:tailEnd/>
          </a:ln>
        </p:spPr>
        <p:txBody>
          <a:bodyPr lIns="0" tIns="0" rIns="0" bIns="0"/>
          <a:lstStyle/>
          <a:p>
            <a:pPr marL="391686" indent="-293764">
              <a:lnSpc>
                <a:spcPct val="98000"/>
              </a:lnSpc>
              <a:spcAft>
                <a:spcPts val="1293"/>
              </a:spcAft>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solidFill>
                  <a:srgbClr val="000000"/>
                </a:solidFill>
                <a:latin typeface="Tahoma" pitchFamily="34" charset="0"/>
              </a:rPr>
              <a:t>The "core" of the operating system</a:t>
            </a:r>
          </a:p>
          <a:p>
            <a:pPr marL="391686" indent="-293764">
              <a:lnSpc>
                <a:spcPct val="97000"/>
              </a:lnSpc>
              <a:spcAft>
                <a:spcPts val="1293"/>
              </a:spcAft>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solidFill>
                  <a:srgbClr val="000000"/>
                </a:solidFill>
                <a:latin typeface="Tahoma" pitchFamily="34" charset="0"/>
              </a:rPr>
              <a:t>Device drivers</a:t>
            </a:r>
          </a:p>
          <a:p>
            <a:pPr marL="783372" lvl="1" indent="-260644">
              <a:lnSpc>
                <a:spcPct val="97000"/>
              </a:lnSpc>
              <a:spcAft>
                <a:spcPts val="1032"/>
              </a:spcAft>
              <a:buSzPct val="75000"/>
              <a:buFont typeface="Symbol" pitchFamily="18"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solidFill>
                  <a:srgbClr val="000000"/>
                </a:solidFill>
                <a:latin typeface="Tahoma" pitchFamily="34" charset="0"/>
              </a:rPr>
              <a:t>communicate with your hardware</a:t>
            </a:r>
          </a:p>
          <a:p>
            <a:pPr marL="783372" lvl="1" indent="-260644">
              <a:lnSpc>
                <a:spcPct val="97000"/>
              </a:lnSpc>
              <a:spcAft>
                <a:spcPts val="1032"/>
              </a:spcAft>
              <a:buSzPct val="75000"/>
              <a:buFont typeface="Symbol" pitchFamily="18"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solidFill>
                  <a:srgbClr val="000000"/>
                </a:solidFill>
                <a:latin typeface="Tahoma" pitchFamily="34" charset="0"/>
              </a:rPr>
              <a:t>block devices, character devices, network devices, pseudo devices</a:t>
            </a:r>
          </a:p>
          <a:p>
            <a:pPr marL="391686" indent="-293764">
              <a:lnSpc>
                <a:spcPct val="97000"/>
              </a:lnSpc>
              <a:spcAft>
                <a:spcPts val="1293"/>
              </a:spcAft>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err="1">
                <a:solidFill>
                  <a:srgbClr val="000000"/>
                </a:solidFill>
                <a:latin typeface="Tahoma" pitchFamily="34" charset="0"/>
              </a:rPr>
              <a:t>Filesystems</a:t>
            </a:r>
            <a:endParaRPr lang="en-GB" sz="2000" dirty="0">
              <a:solidFill>
                <a:srgbClr val="000000"/>
              </a:solidFill>
              <a:latin typeface="Tahoma" pitchFamily="34" charset="0"/>
            </a:endParaRPr>
          </a:p>
          <a:p>
            <a:pPr marL="783372" lvl="1" indent="-260644">
              <a:lnSpc>
                <a:spcPct val="97000"/>
              </a:lnSpc>
              <a:spcAft>
                <a:spcPts val="1032"/>
              </a:spcAft>
              <a:buSzPct val="75000"/>
              <a:buFont typeface="Symbol" pitchFamily="18"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solidFill>
                  <a:srgbClr val="000000"/>
                </a:solidFill>
                <a:latin typeface="Tahoma" pitchFamily="34" charset="0"/>
              </a:rPr>
              <a:t>organise block devices into files and directories</a:t>
            </a:r>
          </a:p>
          <a:p>
            <a:pPr marL="783372" lvl="1" indent="-260644">
              <a:lnSpc>
                <a:spcPct val="97000"/>
              </a:lnSpc>
              <a:spcAft>
                <a:spcPts val="1032"/>
              </a:spcAft>
              <a:buSzPct val="75000"/>
              <a:buFont typeface="Symbol" pitchFamily="18"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solidFill>
                  <a:srgbClr val="000000"/>
                </a:solidFill>
                <a:latin typeface="Tahoma" pitchFamily="34" charset="0"/>
              </a:rPr>
              <a:t>data structure that allows data on a disk to be organised and accessed by the user</a:t>
            </a:r>
          </a:p>
          <a:p>
            <a:pPr marL="391686" indent="-293764">
              <a:lnSpc>
                <a:spcPct val="97000"/>
              </a:lnSpc>
              <a:spcAft>
                <a:spcPts val="1293"/>
              </a:spcAft>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solidFill>
                  <a:srgbClr val="000000"/>
                </a:solidFill>
                <a:latin typeface="Tahoma" pitchFamily="34" charset="0"/>
              </a:rPr>
              <a:t>Memory management</a:t>
            </a:r>
          </a:p>
          <a:p>
            <a:pPr marL="391686" indent="-293764">
              <a:lnSpc>
                <a:spcPct val="97000"/>
              </a:lnSpc>
              <a:spcAft>
                <a:spcPts val="1293"/>
              </a:spcAft>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err="1">
                <a:solidFill>
                  <a:srgbClr val="000000"/>
                </a:solidFill>
                <a:latin typeface="Tahoma" pitchFamily="34" charset="0"/>
              </a:rPr>
              <a:t>Timeslicing</a:t>
            </a:r>
            <a:r>
              <a:rPr lang="en-GB" sz="2000" dirty="0">
                <a:solidFill>
                  <a:srgbClr val="000000"/>
                </a:solidFill>
                <a:latin typeface="Tahoma" pitchFamily="34" charset="0"/>
              </a:rPr>
              <a:t> (multiprocessing)</a:t>
            </a:r>
            <a:r>
              <a:rPr lang="ar-SA" sz="2000" dirty="0">
                <a:solidFill>
                  <a:srgbClr val="000000"/>
                </a:solidFill>
                <a:latin typeface="Tahoma" pitchFamily="34" charset="0"/>
                <a:cs typeface="Arial" pitchFamily="34" charset="0"/>
              </a:rPr>
              <a:t>‏</a:t>
            </a:r>
            <a:endParaRPr lang="en-GB" sz="2000" dirty="0">
              <a:solidFill>
                <a:srgbClr val="000000"/>
              </a:solidFill>
              <a:latin typeface="Tahoma" pitchFamily="34" charset="0"/>
            </a:endParaRPr>
          </a:p>
          <a:p>
            <a:pPr marL="391686" indent="-293764">
              <a:lnSpc>
                <a:spcPct val="97000"/>
              </a:lnSpc>
              <a:spcAft>
                <a:spcPts val="1293"/>
              </a:spcAft>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solidFill>
                  <a:srgbClr val="000000"/>
                </a:solidFill>
                <a:latin typeface="Tahoma" pitchFamily="34" charset="0"/>
              </a:rPr>
              <a:t>Networking stacks - esp. TCP/IP</a:t>
            </a:r>
          </a:p>
          <a:p>
            <a:pPr marL="391686" indent="-293764">
              <a:lnSpc>
                <a:spcPct val="97000"/>
              </a:lnSpc>
              <a:spcAft>
                <a:spcPts val="1293"/>
              </a:spcAft>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solidFill>
                  <a:srgbClr val="000000"/>
                </a:solidFill>
                <a:latin typeface="Tahoma" pitchFamily="34" charset="0"/>
              </a:rPr>
              <a:t>Enforces security model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Shell</a:t>
            </a:r>
          </a:p>
        </p:txBody>
      </p:sp>
      <p:sp>
        <p:nvSpPr>
          <p:cNvPr id="12291" name="Rectangle 2"/>
          <p:cNvSpPr>
            <a:spLocks noGrp="1" noChangeArrowheads="1"/>
          </p:cNvSpPr>
          <p:nvPr>
            <p:ph type="body" idx="1"/>
          </p:nvPr>
        </p:nvSpPr>
        <p:spPr>
          <a:xfrm>
            <a:off x="671251" y="1547513"/>
            <a:ext cx="7807259" cy="4320079"/>
          </a:xfrm>
        </p:spPr>
        <p:txBody>
          <a:bodyPr>
            <a:normAutofit fontScale="85000" lnSpcReduction="1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Command line interface for executing programs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DOS/Windows equivalent: command.com or command.exe</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Choice of similar but slightly different shells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b="1" dirty="0" err="1" smtClean="0"/>
              <a:t>sh</a:t>
            </a:r>
            <a:r>
              <a:rPr lang="en-GB" dirty="0" smtClean="0"/>
              <a:t>: the "Bourne Shell". Standardised in POSIX </a:t>
            </a:r>
            <a:r>
              <a:rPr lang="en-GB" dirty="0" smtClean="0">
                <a:solidFill>
                  <a:srgbClr val="0000FF"/>
                </a:solidFill>
              </a:rPr>
              <a:t>($ prompt)</a:t>
            </a:r>
            <a:r>
              <a:rPr lang="ar-SA" dirty="0" smtClean="0">
                <a:solidFill>
                  <a:srgbClr val="0000FF"/>
                </a:solidFill>
                <a:cs typeface="Arial" pitchFamily="34" charset="0"/>
              </a:rPr>
              <a:t>‏</a:t>
            </a:r>
            <a:endParaRPr lang="en-GB" dirty="0" smtClean="0">
              <a:solidFill>
                <a:srgbClr val="0000FF"/>
              </a:solidFill>
            </a:endParaRP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b="1" dirty="0" err="1" smtClean="0"/>
              <a:t>csh</a:t>
            </a:r>
            <a:r>
              <a:rPr lang="en-GB" dirty="0" smtClean="0"/>
              <a:t>: the "C Shell". Not standard but includes command history </a:t>
            </a:r>
            <a:r>
              <a:rPr lang="en-GB" dirty="0" smtClean="0">
                <a:solidFill>
                  <a:srgbClr val="0000FF"/>
                </a:solidFill>
              </a:rPr>
              <a:t>(% prompt )</a:t>
            </a:r>
            <a:r>
              <a:rPr lang="ar-SA" dirty="0" smtClean="0">
                <a:solidFill>
                  <a:srgbClr val="0000FF"/>
                </a:solidFill>
                <a:cs typeface="Arial" pitchFamily="34" charset="0"/>
              </a:rPr>
              <a:t>‏</a:t>
            </a:r>
            <a:endParaRPr lang="en-GB" dirty="0" smtClean="0">
              <a:solidFill>
                <a:srgbClr val="0000FF"/>
              </a:solidFill>
            </a:endParaRP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b="1" dirty="0" smtClean="0"/>
              <a:t>bash</a:t>
            </a:r>
            <a:r>
              <a:rPr lang="en-GB" dirty="0" smtClean="0"/>
              <a:t>: the "Bourne-Again Shell". Combines POSIX standard with command history. But distributed under GPL (more restrictive than BSD licence)</a:t>
            </a:r>
            <a:r>
              <a:rPr lang="ar-SA" dirty="0" smtClean="0">
                <a:cs typeface="Arial" pitchFamily="34" charset="0"/>
              </a:rPr>
              <a:t>‏</a:t>
            </a:r>
            <a:endParaRPr lang="en-GB"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Shell</a:t>
            </a:r>
          </a:p>
        </p:txBody>
      </p:sp>
      <p:sp>
        <p:nvSpPr>
          <p:cNvPr id="13315" name="Rectangle 2"/>
          <p:cNvSpPr>
            <a:spLocks noGrp="1" noChangeArrowheads="1"/>
          </p:cNvSpPr>
          <p:nvPr>
            <p:ph type="body" idx="1"/>
          </p:nvPr>
        </p:nvSpPr>
        <p:spPr>
          <a:xfrm>
            <a:off x="671251" y="1547513"/>
            <a:ext cx="7807259" cy="4320079"/>
          </a:xfrm>
        </p:spPr>
        <p:txBody>
          <a:bodyPr>
            <a:normAutofit lnSpcReduction="10000"/>
          </a:bodyPr>
          <a:lstStyle/>
          <a:p>
            <a:pPr lvl="1">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b="1" dirty="0" err="1" smtClean="0"/>
              <a:t>tcsh</a:t>
            </a:r>
            <a:r>
              <a:rPr lang="en-GB" b="1" dirty="0" smtClean="0"/>
              <a:t>: "</a:t>
            </a:r>
            <a:r>
              <a:rPr lang="en-GB" dirty="0" smtClean="0"/>
              <a:t>Tea Sea Shell", often used in the Linux environment and contains useful attributes such as 'up-arrow' and 'down-arrow' recall of previous command entries, and the use of the TAB key to complete commands</a:t>
            </a:r>
          </a:p>
          <a:p>
            <a:pPr lvl="1">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Check your shell : </a:t>
            </a:r>
            <a:r>
              <a:rPr lang="en-GB" dirty="0" smtClean="0">
                <a:solidFill>
                  <a:srgbClr val="0000FF"/>
                </a:solidFill>
              </a:rPr>
              <a:t># echo $SHELL</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Change your shell</a:t>
            </a:r>
            <a:r>
              <a:rPr lang="en-GB" dirty="0" smtClean="0">
                <a:solidFill>
                  <a:srgbClr val="0000FF"/>
                </a:solidFill>
              </a:rPr>
              <a:t>: # </a:t>
            </a:r>
            <a:r>
              <a:rPr lang="en-GB" dirty="0" err="1" smtClean="0">
                <a:solidFill>
                  <a:srgbClr val="0000FF"/>
                </a:solidFill>
              </a:rPr>
              <a:t>chsh</a:t>
            </a:r>
            <a:r>
              <a:rPr lang="en-GB" dirty="0" smtClean="0">
                <a:solidFill>
                  <a:srgbClr val="0000FF"/>
                </a:solidFill>
              </a:rPr>
              <a:t> /bin/bash</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0000FF"/>
                </a:solidFill>
              </a:rPr>
              <a:t>The shell interprets commands with the operating system kernel.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User processes</a:t>
            </a:r>
          </a:p>
        </p:txBody>
      </p:sp>
      <p:sp>
        <p:nvSpPr>
          <p:cNvPr id="14339" name="Rectangle 2"/>
          <p:cNvSpPr>
            <a:spLocks noGrp="1" noChangeArrowheads="1"/>
          </p:cNvSpPr>
          <p:nvPr>
            <p:ph type="body" idx="1"/>
          </p:nvPr>
        </p:nvSpPr>
        <p:spPr>
          <a:xfrm>
            <a:off x="671251" y="1905960"/>
            <a:ext cx="7807259" cy="4320080"/>
          </a:xfrm>
        </p:spPr>
        <p:txBody>
          <a:bodyPr>
            <a:normAutofit fontScale="92500" lnSpcReduction="2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The programs that you choose to run</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Frequently-used programs tend to have short cryptic names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t>
            </a:r>
            <a:r>
              <a:rPr lang="en-GB" dirty="0" err="1" smtClean="0"/>
              <a:t>ls</a:t>
            </a:r>
            <a:r>
              <a:rPr lang="en-GB" dirty="0" smtClean="0"/>
              <a:t>" = list files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"cp" = copy file</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t>
            </a:r>
            <a:r>
              <a:rPr lang="en-GB" dirty="0" err="1" smtClean="0"/>
              <a:t>rm</a:t>
            </a:r>
            <a:r>
              <a:rPr lang="en-GB" dirty="0" smtClean="0"/>
              <a:t>" = remove (delete) file</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Lots of stuff included in the base system</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editors, compilers, system admin tools</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Lots more stuff available to install too</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packages / ports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System processes</a:t>
            </a:r>
          </a:p>
        </p:txBody>
      </p:sp>
      <p:sp>
        <p:nvSpPr>
          <p:cNvPr id="15363" name="Rectangle 2"/>
          <p:cNvSpPr>
            <a:spLocks noGrp="1" noChangeArrowheads="1"/>
          </p:cNvSpPr>
          <p:nvPr>
            <p:ph type="body" idx="1"/>
          </p:nvPr>
        </p:nvSpPr>
        <p:spPr>
          <a:xfrm>
            <a:off x="671251" y="1905960"/>
            <a:ext cx="7807259" cy="4320080"/>
          </a:xfrm>
        </p:spPr>
        <p:txBody>
          <a:bodyPr>
            <a:normAutofit fontScale="92500" lnSpcReduction="2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Programs that run in the background; also known as "daemons"</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Examples: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t>cron</a:t>
            </a:r>
            <a:r>
              <a:rPr lang="en-GB" dirty="0" smtClean="0"/>
              <a:t>: executes programs at certain times of day</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t>syslogd</a:t>
            </a:r>
            <a:r>
              <a:rPr lang="en-GB" dirty="0" smtClean="0"/>
              <a:t>: takes log messages and writes them to files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t>inetd</a:t>
            </a:r>
            <a:r>
              <a:rPr lang="en-GB" dirty="0" smtClean="0"/>
              <a:t>: accepts incoming TCP/IP connections and starts programs for each one</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t>sshd</a:t>
            </a:r>
            <a:r>
              <a:rPr lang="en-GB" dirty="0" smtClean="0"/>
              <a:t>: accepts incoming logins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t>sendmail</a:t>
            </a:r>
            <a:r>
              <a:rPr lang="en-GB" dirty="0" smtClean="0"/>
              <a:t> (other MTA daemon like </a:t>
            </a:r>
            <a:r>
              <a:rPr lang="en-GB" dirty="0" err="1" smtClean="0"/>
              <a:t>Exim</a:t>
            </a:r>
            <a:r>
              <a:rPr lang="en-GB" dirty="0" smtClean="0"/>
              <a:t>): accepts incoming mail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Security model</a:t>
            </a:r>
          </a:p>
        </p:txBody>
      </p:sp>
      <p:sp>
        <p:nvSpPr>
          <p:cNvPr id="16387" name="Rectangle 2"/>
          <p:cNvSpPr>
            <a:spLocks noGrp="1" noChangeArrowheads="1"/>
          </p:cNvSpPr>
          <p:nvPr>
            <p:ph type="body" idx="1"/>
          </p:nvPr>
        </p:nvSpPr>
        <p:spPr>
          <a:xfrm>
            <a:off x="671251" y="1780720"/>
            <a:ext cx="7957066" cy="4478429"/>
          </a:xfrm>
        </p:spPr>
        <p:txBody>
          <a:bodyPr>
            <a:normAutofit fontScale="92500" lnSpcReduction="1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Numeric IDs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user id (</a:t>
            </a:r>
            <a:r>
              <a:rPr lang="en-GB" dirty="0" err="1" smtClean="0"/>
              <a:t>uid</a:t>
            </a:r>
            <a:r>
              <a:rPr lang="en-GB" dirty="0" smtClean="0"/>
              <a:t> 0 = "root", the </a:t>
            </a:r>
            <a:r>
              <a:rPr lang="en-GB" dirty="0" err="1" smtClean="0"/>
              <a:t>superuser</a:t>
            </a:r>
            <a:r>
              <a:rPr lang="en-GB" dirty="0" smtClean="0"/>
              <a:t>)</a:t>
            </a:r>
            <a:r>
              <a:rPr lang="ar-SA" dirty="0" smtClean="0">
                <a:cs typeface="Arial" pitchFamily="34" charset="0"/>
              </a:rPr>
              <a:t>‏</a:t>
            </a:r>
            <a:endParaRPr lang="en-GB"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group id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supplementary groups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Mapped to names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/etc/</a:t>
            </a:r>
            <a:r>
              <a:rPr lang="en-GB" dirty="0" err="1" smtClean="0"/>
              <a:t>passwd</a:t>
            </a:r>
            <a:r>
              <a:rPr lang="en-GB" dirty="0" smtClean="0"/>
              <a:t>, /etc/group (plain text files)</a:t>
            </a:r>
            <a:r>
              <a:rPr lang="ar-SA" dirty="0" smtClean="0">
                <a:cs typeface="Arial" pitchFamily="34" charset="0"/>
              </a:rPr>
              <a:t>‏</a:t>
            </a:r>
            <a:endParaRPr lang="en-GB"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/etc/shadow (encrypted password file)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Suitable security rules enforced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e.g. you cannot kill a process running as a different user, unless you are "root"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t>Filesystem</a:t>
            </a:r>
            <a:r>
              <a:rPr lang="en-GB" dirty="0" smtClean="0"/>
              <a:t> security</a:t>
            </a:r>
          </a:p>
        </p:txBody>
      </p:sp>
      <p:sp>
        <p:nvSpPr>
          <p:cNvPr id="17411" name="Rectangle 2"/>
          <p:cNvSpPr>
            <a:spLocks noGrp="1" noChangeArrowheads="1"/>
          </p:cNvSpPr>
          <p:nvPr>
            <p:ph type="body" idx="1"/>
          </p:nvPr>
        </p:nvSpPr>
        <p:spPr>
          <a:xfrm>
            <a:off x="671251" y="1905960"/>
            <a:ext cx="7807259" cy="4320080"/>
          </a:xfrm>
        </p:spPr>
        <p:txBody>
          <a:bodyPr>
            <a:normAutofit fontScale="85000" lnSpcReduction="1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Each file and directory has three sets of permissions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For the file's </a:t>
            </a:r>
            <a:r>
              <a:rPr lang="en-GB" dirty="0" err="1" smtClean="0"/>
              <a:t>uid</a:t>
            </a:r>
            <a:r>
              <a:rPr lang="en-GB" dirty="0" smtClean="0"/>
              <a:t> (user)</a:t>
            </a:r>
            <a:r>
              <a:rPr lang="ar-SA" dirty="0" smtClean="0">
                <a:cs typeface="Arial" pitchFamily="34" charset="0"/>
              </a:rPr>
              <a:t>‏</a:t>
            </a:r>
            <a:endParaRPr lang="en-GB"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For the file's </a:t>
            </a:r>
            <a:r>
              <a:rPr lang="en-GB" dirty="0" err="1" smtClean="0"/>
              <a:t>gid</a:t>
            </a:r>
            <a:r>
              <a:rPr lang="en-GB" dirty="0" smtClean="0"/>
              <a:t> (group)</a:t>
            </a:r>
            <a:r>
              <a:rPr lang="ar-SA" dirty="0" smtClean="0">
                <a:cs typeface="Arial" pitchFamily="34" charset="0"/>
              </a:rPr>
              <a:t>‏</a:t>
            </a:r>
            <a:endParaRPr lang="en-GB"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For everyone else (other)</a:t>
            </a:r>
            <a:r>
              <a:rPr lang="ar-SA" dirty="0" smtClean="0">
                <a:cs typeface="Arial" pitchFamily="34" charset="0"/>
              </a:rPr>
              <a:t>‏</a:t>
            </a:r>
            <a:endParaRPr lang="en-GB"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Each set of permissions has three bits: </a:t>
            </a:r>
            <a:r>
              <a:rPr lang="en-GB" dirty="0" err="1" smtClean="0"/>
              <a:t>rwx</a:t>
            </a:r>
            <a:endParaRPr lang="en-GB"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File: r=read, w=write, x=execute</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Directory: r=list directory contents, w=create/delete files within this directory, x=enter directory</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Example:     </a:t>
            </a:r>
            <a:r>
              <a:rPr lang="en-GB" b="1" dirty="0" err="1" smtClean="0">
                <a:latin typeface="Courier New" pitchFamily="49" charset="0"/>
              </a:rPr>
              <a:t>brian</a:t>
            </a:r>
            <a:r>
              <a:rPr lang="en-GB" b="1" dirty="0" smtClean="0">
                <a:latin typeface="Courier New" pitchFamily="49" charset="0"/>
              </a:rPr>
              <a:t>  wheel  </a:t>
            </a:r>
            <a:r>
              <a:rPr lang="en-GB" b="1" dirty="0" err="1" smtClean="0">
                <a:latin typeface="Courier New" pitchFamily="49" charset="0"/>
              </a:rPr>
              <a:t>rwxr</a:t>
            </a:r>
            <a:r>
              <a:rPr lang="en-GB" b="1" dirty="0" smtClean="0">
                <a:latin typeface="Courier New" pitchFamily="49" charset="0"/>
              </a:rPr>
              <a:t>-x---</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
          <p:cNvSpPr>
            <a:spLocks noGrp="1" noChangeArrowheads="1"/>
          </p:cNvSpPr>
          <p:nvPr>
            <p:ph type="title"/>
          </p:nvPr>
        </p:nvSpPr>
        <p:spPr>
          <a:xfrm>
            <a:off x="671251" y="405952"/>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t>Filesystem</a:t>
            </a:r>
            <a:r>
              <a:rPr lang="en-GB" dirty="0" smtClean="0"/>
              <a:t> security</a:t>
            </a:r>
          </a:p>
        </p:txBody>
      </p:sp>
      <p:graphicFrame>
        <p:nvGraphicFramePr>
          <p:cNvPr id="2050" name="Object 2"/>
          <p:cNvGraphicFramePr>
            <a:graphicFrameLocks noChangeAspect="1"/>
          </p:cNvGraphicFramePr>
          <p:nvPr/>
        </p:nvGraphicFramePr>
        <p:xfrm>
          <a:off x="877237" y="2424196"/>
          <a:ext cx="7094234" cy="3760096"/>
        </p:xfrm>
        <a:graphic>
          <a:graphicData uri="http://schemas.openxmlformats.org/presentationml/2006/ole">
            <p:oleObj spid="_x0000_s2050" r:id="rId4" imgW="7819200" imgH="4142880" progId="">
              <p:embed/>
            </p:oleObj>
          </a:graphicData>
        </a:graphic>
      </p:graphicFrame>
      <p:sp>
        <p:nvSpPr>
          <p:cNvPr id="2052" name="Rectangle 3"/>
          <p:cNvSpPr>
            <a:spLocks noGrp="1" noChangeArrowheads="1"/>
          </p:cNvSpPr>
          <p:nvPr>
            <p:ph type="body" idx="1"/>
          </p:nvPr>
        </p:nvSpPr>
        <p:spPr>
          <a:xfrm>
            <a:off x="671251" y="1356053"/>
            <a:ext cx="7807259" cy="801828"/>
          </a:xfrm>
        </p:spPr>
        <p:txBody>
          <a:bodyPr>
            <a:normAutofit lnSpcReduction="1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500" dirty="0" smtClean="0">
                <a:ea typeface="Sans Serif" pitchFamily="32" charset="0"/>
                <a:cs typeface="Sans Serif" pitchFamily="32" charset="0"/>
              </a:rPr>
              <a:t>The permission flags are read as follows (left to right)</a:t>
            </a:r>
            <a:r>
              <a:rPr lang="ar-SA" sz="1500" dirty="0" smtClean="0">
                <a:cs typeface="Arial" pitchFamily="34" charset="0"/>
              </a:rPr>
              <a:t>‏</a:t>
            </a:r>
            <a:endParaRPr lang="en-GB" sz="1500" dirty="0" smtClean="0">
              <a:ea typeface="Sans Serif" pitchFamily="32" charset="0"/>
              <a:cs typeface="Sans Serif" pitchFamily="32" charset="0"/>
            </a:endParaRPr>
          </a:p>
          <a:p>
            <a:pPr>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500" b="1" dirty="0" smtClean="0">
                <a:ea typeface="Sans Serif" pitchFamily="32" charset="0"/>
                <a:cs typeface="Sans Serif" pitchFamily="32" charset="0"/>
              </a:rPr>
              <a:t>-</a:t>
            </a:r>
            <a:r>
              <a:rPr lang="en-GB" sz="1500" b="1" dirty="0" err="1" smtClean="0">
                <a:ea typeface="Sans Serif" pitchFamily="32" charset="0"/>
                <a:cs typeface="Sans Serif" pitchFamily="32" charset="0"/>
              </a:rPr>
              <a:t>rw</a:t>
            </a:r>
            <a:r>
              <a:rPr lang="en-GB" sz="1500" b="1" dirty="0" smtClean="0">
                <a:ea typeface="Sans Serif" pitchFamily="32" charset="0"/>
                <a:cs typeface="Sans Serif" pitchFamily="32" charset="0"/>
              </a:rPr>
              <a:t>-r--r-- for regular files, </a:t>
            </a:r>
          </a:p>
          <a:p>
            <a:pPr>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500" b="1" dirty="0" err="1" smtClean="0">
                <a:ea typeface="Sans Serif" pitchFamily="32" charset="0"/>
                <a:cs typeface="Sans Serif" pitchFamily="32" charset="0"/>
              </a:rPr>
              <a:t>drwxr</a:t>
            </a:r>
            <a:r>
              <a:rPr lang="en-GB" sz="1500" b="1" dirty="0" smtClean="0">
                <a:ea typeface="Sans Serif" pitchFamily="32" charset="0"/>
                <a:cs typeface="Sans Serif" pitchFamily="32" charset="0"/>
              </a:rPr>
              <a:t>-</a:t>
            </a:r>
            <a:r>
              <a:rPr lang="en-GB" sz="1500" b="1" dirty="0" err="1" smtClean="0">
                <a:ea typeface="Sans Serif" pitchFamily="32" charset="0"/>
                <a:cs typeface="Sans Serif" pitchFamily="32" charset="0"/>
              </a:rPr>
              <a:t>xr</a:t>
            </a:r>
            <a:r>
              <a:rPr lang="en-GB" sz="1500" b="1" dirty="0" smtClean="0">
                <a:ea typeface="Sans Serif" pitchFamily="32" charset="0"/>
                <a:cs typeface="Sans Serif" pitchFamily="32" charset="0"/>
              </a:rPr>
              <a:t>-x for directories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Key differences to Windows</a:t>
            </a:r>
          </a:p>
        </p:txBody>
      </p:sp>
      <p:sp>
        <p:nvSpPr>
          <p:cNvPr id="18435" name="Rectangle 2"/>
          <p:cNvSpPr>
            <a:spLocks noGrp="1" noChangeArrowheads="1"/>
          </p:cNvSpPr>
          <p:nvPr>
            <p:ph type="body" idx="1"/>
          </p:nvPr>
        </p:nvSpPr>
        <p:spPr>
          <a:xfrm>
            <a:off x="671251" y="1808071"/>
            <a:ext cx="7807259" cy="4603670"/>
          </a:xfrm>
        </p:spPr>
        <p:txBody>
          <a:bodyPr>
            <a:normAutofit fontScale="85000" lnSpcReduction="1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Unix commands and filenames are CASE-SENSITIVE</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Path separator: / for Unix, \ for Windows</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Windows exposes a separate </a:t>
            </a:r>
            <a:r>
              <a:rPr lang="en-GB" dirty="0" err="1" smtClean="0"/>
              <a:t>filesystem</a:t>
            </a:r>
            <a:r>
              <a:rPr lang="en-GB" dirty="0" smtClean="0"/>
              <a:t> tree for each device</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A:\foo.txt, C:\bar.txt, E:\baz.txt</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device letters may change, and limited to 26</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Unix has a single 'virtual </a:t>
            </a:r>
            <a:r>
              <a:rPr lang="en-GB" dirty="0" err="1" smtClean="0"/>
              <a:t>filesystem</a:t>
            </a:r>
            <a:r>
              <a:rPr lang="en-GB" dirty="0" smtClean="0"/>
              <a:t>' tree (</a:t>
            </a:r>
            <a:r>
              <a:rPr lang="en-GB" dirty="0" smtClean="0">
                <a:solidFill>
                  <a:srgbClr val="000080"/>
                </a:solidFill>
              </a:rPr>
              <a:t>tree structure with a top directory called the root and noted " / "</a:t>
            </a:r>
            <a:r>
              <a:rPr lang="en-GB" dirty="0" smtClean="0"/>
              <a:t>)</a:t>
            </a:r>
            <a:r>
              <a:rPr lang="ar-SA" dirty="0" smtClean="0">
                <a:cs typeface="Arial" pitchFamily="34" charset="0"/>
              </a:rPr>
              <a:t>‏</a:t>
            </a:r>
            <a:endParaRPr lang="en-GB"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t>/bar.txt, /</a:t>
            </a:r>
            <a:r>
              <a:rPr lang="en-GB" sz="1800" dirty="0" err="1" smtClean="0"/>
              <a:t>mnt</a:t>
            </a:r>
            <a:r>
              <a:rPr lang="en-GB" sz="1800" dirty="0" smtClean="0"/>
              <a:t>/floppy/foo.txt, /</a:t>
            </a:r>
            <a:r>
              <a:rPr lang="en-GB" sz="1800" dirty="0" err="1" smtClean="0"/>
              <a:t>cdrom</a:t>
            </a:r>
            <a:r>
              <a:rPr lang="en-GB" sz="1800" dirty="0" smtClean="0"/>
              <a:t>/baz.txt</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t>administrator </a:t>
            </a:r>
            <a:r>
              <a:rPr lang="en-GB" sz="1800" dirty="0" err="1" smtClean="0"/>
              <a:t>choses</a:t>
            </a:r>
            <a:r>
              <a:rPr lang="en-GB" sz="1800" dirty="0" smtClean="0"/>
              <a:t> where each FS is attached</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smtClean="0">
                <a:solidFill>
                  <a:srgbClr val="000080"/>
                </a:solidFill>
              </a:rPr>
              <a:t>Don't need to know disk layout/ partitioning scheme e.g. C:\, 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DE078145-1DBB-41C1-9028-A89584C3B6F3}" type="slidenum">
              <a:rPr lang="en-US">
                <a:latin typeface="Times New Roman" pitchFamily="18" charset="0"/>
              </a:rPr>
              <a:pPr/>
              <a:t>4</a:t>
            </a:fld>
            <a:endParaRPr lang="en-US">
              <a:latin typeface="Times New Roman" pitchFamily="18" charset="0"/>
            </a:endParaRPr>
          </a:p>
        </p:txBody>
      </p:sp>
      <p:sp>
        <p:nvSpPr>
          <p:cNvPr id="5123" name="Rectangle 2"/>
          <p:cNvSpPr>
            <a:spLocks noGrp="1" noChangeArrowheads="1"/>
          </p:cNvSpPr>
          <p:nvPr>
            <p:ph type="title"/>
          </p:nvPr>
        </p:nvSpPr>
        <p:spPr/>
        <p:txBody>
          <a:bodyPr/>
          <a:lstStyle/>
          <a:p>
            <a:r>
              <a:rPr lang="en-AU" sz="4000" smtClean="0"/>
              <a:t>What constitutes a “Distribution”?</a:t>
            </a:r>
          </a:p>
        </p:txBody>
      </p:sp>
      <p:sp>
        <p:nvSpPr>
          <p:cNvPr id="5124" name="Rectangle 3"/>
          <p:cNvSpPr>
            <a:spLocks noGrp="1" noChangeArrowheads="1"/>
          </p:cNvSpPr>
          <p:nvPr>
            <p:ph type="body" idx="1"/>
          </p:nvPr>
        </p:nvSpPr>
        <p:spPr/>
        <p:txBody>
          <a:bodyPr/>
          <a:lstStyle/>
          <a:p>
            <a:pPr>
              <a:lnSpc>
                <a:spcPct val="90000"/>
              </a:lnSpc>
            </a:pPr>
            <a:r>
              <a:rPr lang="en-AU" smtClean="0"/>
              <a:t>Kernel is not enough, need programs to use it.</a:t>
            </a:r>
          </a:p>
          <a:p>
            <a:pPr>
              <a:lnSpc>
                <a:spcPct val="90000"/>
              </a:lnSpc>
            </a:pPr>
            <a:r>
              <a:rPr lang="en-AU" smtClean="0"/>
              <a:t>Distribution is a collection of everything needed to run a Linux Kernel and do useful things with it:</a:t>
            </a:r>
          </a:p>
          <a:p>
            <a:pPr lvl="1">
              <a:lnSpc>
                <a:spcPct val="90000"/>
              </a:lnSpc>
            </a:pPr>
            <a:r>
              <a:rPr lang="en-AU" smtClean="0"/>
              <a:t>Installation and Configuration Utilities</a:t>
            </a:r>
          </a:p>
          <a:p>
            <a:pPr lvl="1">
              <a:lnSpc>
                <a:spcPct val="90000"/>
              </a:lnSpc>
            </a:pPr>
            <a:r>
              <a:rPr lang="en-AU" smtClean="0"/>
              <a:t>Software Packages</a:t>
            </a:r>
          </a:p>
          <a:p>
            <a:pPr lvl="1">
              <a:lnSpc>
                <a:spcPct val="90000"/>
              </a:lnSpc>
            </a:pPr>
            <a:r>
              <a:rPr lang="en-AU" smtClean="0"/>
              <a:t>Linux Kernel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Standard </a:t>
            </a:r>
            <a:r>
              <a:rPr lang="en-GB" dirty="0" err="1" smtClean="0"/>
              <a:t>filesystem</a:t>
            </a:r>
            <a:r>
              <a:rPr lang="en-GB" dirty="0" smtClean="0"/>
              <a:t> layout</a:t>
            </a:r>
          </a:p>
        </p:txBody>
      </p:sp>
      <p:sp>
        <p:nvSpPr>
          <p:cNvPr id="19459" name="Text Box 2"/>
          <p:cNvSpPr txBox="1">
            <a:spLocks noChangeArrowheads="1"/>
          </p:cNvSpPr>
          <p:nvPr/>
        </p:nvSpPr>
        <p:spPr bwMode="auto">
          <a:xfrm>
            <a:off x="929093" y="1544634"/>
            <a:ext cx="7592631" cy="4416529"/>
          </a:xfrm>
          <a:prstGeom prst="rect">
            <a:avLst/>
          </a:prstGeom>
          <a:noFill/>
          <a:ln w="9525">
            <a:noFill/>
            <a:round/>
            <a:headEnd/>
            <a:tailEnd/>
          </a:ln>
        </p:spPr>
        <p:txBody>
          <a:bodyPr lIns="0" tIns="0" rIns="0" bIns="0"/>
          <a:lstStyle/>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/bin                 essential binaries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/boot                kernel and modules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/dev                 device access nodes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/etc                 configuration data</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/etc/defaults    configuration defaults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/etc/</a:t>
            </a:r>
            <a:r>
              <a:rPr lang="en-GB" b="1" dirty="0" err="1">
                <a:solidFill>
                  <a:srgbClr val="000000"/>
                </a:solidFill>
                <a:latin typeface="Courier New" pitchFamily="49" charset="0"/>
              </a:rPr>
              <a:t>rc.d</a:t>
            </a:r>
            <a:r>
              <a:rPr lang="en-GB" b="1" dirty="0">
                <a:solidFill>
                  <a:srgbClr val="000000"/>
                </a:solidFill>
                <a:latin typeface="Courier New" pitchFamily="49" charset="0"/>
              </a:rPr>
              <a:t>        </a:t>
            </a:r>
            <a:r>
              <a:rPr lang="en-GB" b="1" dirty="0" err="1">
                <a:solidFill>
                  <a:srgbClr val="000000"/>
                </a:solidFill>
                <a:latin typeface="Courier New" pitchFamily="49" charset="0"/>
              </a:rPr>
              <a:t>startup</a:t>
            </a:r>
            <a:r>
              <a:rPr lang="en-GB" b="1" dirty="0">
                <a:solidFill>
                  <a:srgbClr val="000000"/>
                </a:solidFill>
                <a:latin typeface="Courier New" pitchFamily="49" charset="0"/>
              </a:rPr>
              <a:t> scripts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/home/</a:t>
            </a:r>
            <a:r>
              <a:rPr lang="en-GB" b="1" i="1" dirty="0">
                <a:solidFill>
                  <a:srgbClr val="000000"/>
                </a:solidFill>
                <a:latin typeface="Courier New" pitchFamily="49" charset="0"/>
              </a:rPr>
              <a:t>username</a:t>
            </a:r>
            <a:r>
              <a:rPr lang="en-GB" b="1" dirty="0">
                <a:solidFill>
                  <a:srgbClr val="000000"/>
                </a:solidFill>
                <a:latin typeface="Courier New" pitchFamily="49" charset="0"/>
              </a:rPr>
              <a:t>       user's data storage</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/lib                 essential libraries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a:t>
            </a:r>
            <a:r>
              <a:rPr lang="en-GB" b="1" dirty="0" err="1">
                <a:solidFill>
                  <a:srgbClr val="000000"/>
                </a:solidFill>
                <a:latin typeface="Courier New" pitchFamily="49" charset="0"/>
              </a:rPr>
              <a:t>sbin</a:t>
            </a:r>
            <a:r>
              <a:rPr lang="en-GB" b="1" dirty="0">
                <a:solidFill>
                  <a:srgbClr val="000000"/>
                </a:solidFill>
                <a:latin typeface="Courier New" pitchFamily="49" charset="0"/>
              </a:rPr>
              <a:t>                essential </a:t>
            </a:r>
            <a:r>
              <a:rPr lang="en-GB" b="1" dirty="0" err="1">
                <a:solidFill>
                  <a:srgbClr val="000000"/>
                </a:solidFill>
                <a:latin typeface="Courier New" pitchFamily="49" charset="0"/>
              </a:rPr>
              <a:t>sysadmin</a:t>
            </a:r>
            <a:r>
              <a:rPr lang="en-GB" b="1" dirty="0">
                <a:solidFill>
                  <a:srgbClr val="000000"/>
                </a:solidFill>
                <a:latin typeface="Courier New" pitchFamily="49" charset="0"/>
              </a:rPr>
              <a:t> tools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/stand               recovery tools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a:t>
            </a:r>
            <a:r>
              <a:rPr lang="en-GB" b="1" dirty="0" err="1">
                <a:solidFill>
                  <a:srgbClr val="000000"/>
                </a:solidFill>
                <a:latin typeface="Courier New" pitchFamily="49" charset="0"/>
              </a:rPr>
              <a:t>tmp</a:t>
            </a:r>
            <a:r>
              <a:rPr lang="en-GB" b="1" dirty="0">
                <a:solidFill>
                  <a:srgbClr val="000000"/>
                </a:solidFill>
                <a:latin typeface="Courier New" pitchFamily="49" charset="0"/>
              </a:rPr>
              <a:t>                 temporary files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a:t>
            </a:r>
            <a:r>
              <a:rPr lang="en-GB" b="1" dirty="0" err="1">
                <a:solidFill>
                  <a:srgbClr val="000000"/>
                </a:solidFill>
                <a:latin typeface="Courier New" pitchFamily="49" charset="0"/>
              </a:rPr>
              <a:t>usr</a:t>
            </a:r>
            <a:r>
              <a:rPr lang="en-GB" b="1" dirty="0">
                <a:solidFill>
                  <a:srgbClr val="000000"/>
                </a:solidFill>
                <a:latin typeface="Courier New" pitchFamily="49" charset="0"/>
              </a:rPr>
              <a:t>                 </a:t>
            </a:r>
            <a:r>
              <a:rPr lang="en-GB" b="1" dirty="0" err="1">
                <a:solidFill>
                  <a:srgbClr val="000000"/>
                </a:solidFill>
                <a:latin typeface="Courier New" pitchFamily="49" charset="0"/>
              </a:rPr>
              <a:t>progs</a:t>
            </a:r>
            <a:r>
              <a:rPr lang="en-GB" b="1" dirty="0">
                <a:solidFill>
                  <a:srgbClr val="000000"/>
                </a:solidFill>
                <a:latin typeface="Courier New" pitchFamily="49" charset="0"/>
              </a:rPr>
              <a:t>/applications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a:t>
            </a:r>
            <a:r>
              <a:rPr lang="en-GB" b="1" dirty="0" err="1">
                <a:solidFill>
                  <a:srgbClr val="000000"/>
                </a:solidFill>
                <a:latin typeface="Courier New" pitchFamily="49" charset="0"/>
              </a:rPr>
              <a:t>var</a:t>
            </a:r>
            <a:r>
              <a:rPr lang="en-GB" b="1" dirty="0">
                <a:solidFill>
                  <a:srgbClr val="000000"/>
                </a:solidFill>
                <a:latin typeface="Courier New" pitchFamily="49" charset="0"/>
              </a:rPr>
              <a:t>                 data files (logs, E-mail</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messages, status files)</a:t>
            </a:r>
            <a:r>
              <a:rPr lang="ar-SA" b="1" dirty="0">
                <a:solidFill>
                  <a:srgbClr val="000000"/>
                </a:solidFill>
                <a:latin typeface="Courier New" pitchFamily="49" charset="0"/>
                <a:cs typeface="Arial" pitchFamily="34" charset="0"/>
              </a:rPr>
              <a:t>‏</a:t>
            </a:r>
            <a:endParaRPr lang="en-GB"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671251" y="256239"/>
            <a:ext cx="7808700"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Standard </a:t>
            </a:r>
            <a:r>
              <a:rPr lang="en-GB" dirty="0" err="1" smtClean="0"/>
              <a:t>filesystem</a:t>
            </a:r>
            <a:r>
              <a:rPr lang="en-GB" dirty="0" smtClean="0"/>
              <a:t> layout (cont)</a:t>
            </a:r>
            <a:r>
              <a:rPr lang="ar-SA" dirty="0" smtClean="0">
                <a:cs typeface="Arial" pitchFamily="34" charset="0"/>
              </a:rPr>
              <a:t>‏</a:t>
            </a:r>
            <a:endParaRPr lang="en-GB" dirty="0" smtClean="0"/>
          </a:p>
        </p:txBody>
      </p:sp>
      <p:sp>
        <p:nvSpPr>
          <p:cNvPr id="20483" name="Text Box 2"/>
          <p:cNvSpPr txBox="1">
            <a:spLocks noChangeArrowheads="1"/>
          </p:cNvSpPr>
          <p:nvPr/>
        </p:nvSpPr>
        <p:spPr bwMode="auto">
          <a:xfrm>
            <a:off x="929093" y="1544634"/>
            <a:ext cx="7592631" cy="4731789"/>
          </a:xfrm>
          <a:prstGeom prst="rect">
            <a:avLst/>
          </a:prstGeom>
          <a:noFill/>
          <a:ln w="9525">
            <a:noFill/>
            <a:round/>
            <a:headEnd/>
            <a:tailEnd/>
          </a:ln>
        </p:spPr>
        <p:txBody>
          <a:bodyPr lIns="0" tIns="0" rIns="0" bIns="0"/>
          <a:lstStyle/>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a:t>
            </a:r>
            <a:r>
              <a:rPr lang="en-GB" b="1" dirty="0" err="1">
                <a:solidFill>
                  <a:srgbClr val="000000"/>
                </a:solidFill>
                <a:latin typeface="Courier New" pitchFamily="49" charset="0"/>
              </a:rPr>
              <a:t>usr</a:t>
            </a:r>
            <a:endParaRPr lang="en-GB" b="1" dirty="0">
              <a:solidFill>
                <a:srgbClr val="000000"/>
              </a:solidFill>
              <a:latin typeface="Courier New" pitchFamily="49" charset="0"/>
            </a:endParaRP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usr</a:t>
            </a:r>
            <a:r>
              <a:rPr lang="en-GB" b="1" dirty="0">
                <a:solidFill>
                  <a:srgbClr val="000000"/>
                </a:solidFill>
                <a:latin typeface="Courier New" pitchFamily="49" charset="0"/>
              </a:rPr>
              <a:t>/bin           binaries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usr</a:t>
            </a:r>
            <a:r>
              <a:rPr lang="en-GB" b="1" dirty="0">
                <a:solidFill>
                  <a:srgbClr val="000000"/>
                </a:solidFill>
                <a:latin typeface="Courier New" pitchFamily="49" charset="0"/>
              </a:rPr>
              <a:t>/lib           libraries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usr</a:t>
            </a:r>
            <a:r>
              <a:rPr lang="en-GB" b="1" dirty="0">
                <a:solidFill>
                  <a:srgbClr val="000000"/>
                </a:solidFill>
                <a:latin typeface="Courier New" pitchFamily="49" charset="0"/>
              </a:rPr>
              <a:t>/</a:t>
            </a:r>
            <a:r>
              <a:rPr lang="en-GB" b="1" dirty="0" err="1">
                <a:solidFill>
                  <a:srgbClr val="000000"/>
                </a:solidFill>
                <a:latin typeface="Courier New" pitchFamily="49" charset="0"/>
              </a:rPr>
              <a:t>libexec</a:t>
            </a:r>
            <a:r>
              <a:rPr lang="en-GB" b="1" dirty="0">
                <a:solidFill>
                  <a:srgbClr val="000000"/>
                </a:solidFill>
                <a:latin typeface="Courier New" pitchFamily="49" charset="0"/>
              </a:rPr>
              <a:t>       daemons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usr</a:t>
            </a:r>
            <a:r>
              <a:rPr lang="en-GB" b="1" dirty="0">
                <a:solidFill>
                  <a:srgbClr val="000000"/>
                </a:solidFill>
                <a:latin typeface="Courier New" pitchFamily="49" charset="0"/>
              </a:rPr>
              <a:t>/</a:t>
            </a:r>
            <a:r>
              <a:rPr lang="en-GB" b="1" dirty="0" err="1">
                <a:solidFill>
                  <a:srgbClr val="000000"/>
                </a:solidFill>
                <a:latin typeface="Courier New" pitchFamily="49" charset="0"/>
              </a:rPr>
              <a:t>sbin</a:t>
            </a:r>
            <a:r>
              <a:rPr lang="en-GB" b="1" dirty="0">
                <a:solidFill>
                  <a:srgbClr val="000000"/>
                </a:solidFill>
                <a:latin typeface="Courier New" pitchFamily="49" charset="0"/>
              </a:rPr>
              <a:t>          </a:t>
            </a:r>
            <a:r>
              <a:rPr lang="en-GB" b="1" dirty="0" err="1">
                <a:solidFill>
                  <a:srgbClr val="000000"/>
                </a:solidFill>
                <a:latin typeface="Courier New" pitchFamily="49" charset="0"/>
              </a:rPr>
              <a:t>sysadmin</a:t>
            </a:r>
            <a:r>
              <a:rPr lang="en-GB" b="1" dirty="0">
                <a:solidFill>
                  <a:srgbClr val="000000"/>
                </a:solidFill>
                <a:latin typeface="Courier New" pitchFamily="49" charset="0"/>
              </a:rPr>
              <a:t> binaries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usr</a:t>
            </a:r>
            <a:r>
              <a:rPr lang="en-GB" b="1" dirty="0">
                <a:solidFill>
                  <a:srgbClr val="000000"/>
                </a:solidFill>
                <a:latin typeface="Courier New" pitchFamily="49" charset="0"/>
              </a:rPr>
              <a:t>/share         documents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usr</a:t>
            </a:r>
            <a:r>
              <a:rPr lang="en-GB" b="1" dirty="0">
                <a:solidFill>
                  <a:srgbClr val="000000"/>
                </a:solidFill>
                <a:latin typeface="Courier New" pitchFamily="49" charset="0"/>
              </a:rPr>
              <a:t>/</a:t>
            </a:r>
            <a:r>
              <a:rPr lang="en-GB" b="1" dirty="0" err="1">
                <a:solidFill>
                  <a:srgbClr val="000000"/>
                </a:solidFill>
                <a:latin typeface="Courier New" pitchFamily="49" charset="0"/>
              </a:rPr>
              <a:t>src</a:t>
            </a:r>
            <a:r>
              <a:rPr lang="en-GB" b="1" dirty="0">
                <a:solidFill>
                  <a:srgbClr val="000000"/>
                </a:solidFill>
                <a:latin typeface="Courier New" pitchFamily="49" charset="0"/>
              </a:rPr>
              <a:t>           source code</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usr</a:t>
            </a:r>
            <a:r>
              <a:rPr lang="en-GB" b="1" dirty="0">
                <a:solidFill>
                  <a:srgbClr val="000000"/>
                </a:solidFill>
                <a:latin typeface="Courier New" pitchFamily="49" charset="0"/>
              </a:rPr>
              <a:t>/local/...     3rd party applications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usr</a:t>
            </a:r>
            <a:r>
              <a:rPr lang="en-GB" b="1" dirty="0">
                <a:solidFill>
                  <a:srgbClr val="000000"/>
                </a:solidFill>
                <a:latin typeface="Courier New" pitchFamily="49" charset="0"/>
              </a:rPr>
              <a:t>/X11R6/...     graphical applications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a:t>
            </a:r>
            <a:r>
              <a:rPr lang="en-GB" b="1" dirty="0" err="1">
                <a:solidFill>
                  <a:srgbClr val="000000"/>
                </a:solidFill>
                <a:latin typeface="Courier New" pitchFamily="49" charset="0"/>
              </a:rPr>
              <a:t>var</a:t>
            </a:r>
            <a:endParaRPr lang="en-GB" b="1" dirty="0">
              <a:solidFill>
                <a:srgbClr val="000000"/>
              </a:solidFill>
              <a:latin typeface="Courier New" pitchFamily="49" charset="0"/>
            </a:endParaRP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var</a:t>
            </a:r>
            <a:r>
              <a:rPr lang="en-GB" b="1" dirty="0">
                <a:solidFill>
                  <a:srgbClr val="000000"/>
                </a:solidFill>
                <a:latin typeface="Courier New" pitchFamily="49" charset="0"/>
              </a:rPr>
              <a:t>/log           </a:t>
            </a:r>
            <a:r>
              <a:rPr lang="en-GB" b="1" dirty="0" err="1">
                <a:solidFill>
                  <a:srgbClr val="000000"/>
                </a:solidFill>
                <a:latin typeface="Courier New" pitchFamily="49" charset="0"/>
              </a:rPr>
              <a:t>log</a:t>
            </a:r>
            <a:r>
              <a:rPr lang="en-GB" b="1" dirty="0">
                <a:solidFill>
                  <a:srgbClr val="000000"/>
                </a:solidFill>
                <a:latin typeface="Courier New" pitchFamily="49" charset="0"/>
              </a:rPr>
              <a:t> files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var</a:t>
            </a:r>
            <a:r>
              <a:rPr lang="en-GB" b="1" dirty="0">
                <a:solidFill>
                  <a:srgbClr val="000000"/>
                </a:solidFill>
                <a:latin typeface="Courier New" pitchFamily="49" charset="0"/>
              </a:rPr>
              <a:t>/mail          mailboxes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var</a:t>
            </a:r>
            <a:r>
              <a:rPr lang="en-GB" b="1" dirty="0">
                <a:solidFill>
                  <a:srgbClr val="000000"/>
                </a:solidFill>
                <a:latin typeface="Courier New" pitchFamily="49" charset="0"/>
              </a:rPr>
              <a:t>/run           process status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var</a:t>
            </a:r>
            <a:r>
              <a:rPr lang="en-GB" b="1" dirty="0">
                <a:solidFill>
                  <a:srgbClr val="000000"/>
                </a:solidFill>
                <a:latin typeface="Courier New" pitchFamily="49" charset="0"/>
              </a:rPr>
              <a:t>/spool         queue data files</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a:t>
            </a:r>
            <a:r>
              <a:rPr lang="en-GB" b="1" dirty="0" err="1">
                <a:solidFill>
                  <a:srgbClr val="000000"/>
                </a:solidFill>
                <a:latin typeface="Courier New" pitchFamily="49" charset="0"/>
              </a:rPr>
              <a:t>var</a:t>
            </a:r>
            <a:r>
              <a:rPr lang="en-GB" b="1" dirty="0">
                <a:solidFill>
                  <a:srgbClr val="000000"/>
                </a:solidFill>
                <a:latin typeface="Courier New" pitchFamily="49" charset="0"/>
              </a:rPr>
              <a:t>/</a:t>
            </a:r>
            <a:r>
              <a:rPr lang="en-GB" b="1" dirty="0" err="1">
                <a:solidFill>
                  <a:srgbClr val="000000"/>
                </a:solidFill>
                <a:latin typeface="Courier New" pitchFamily="49" charset="0"/>
              </a:rPr>
              <a:t>tmp</a:t>
            </a:r>
            <a:r>
              <a:rPr lang="en-GB" b="1" dirty="0">
                <a:solidFill>
                  <a:srgbClr val="000000"/>
                </a:solidFill>
                <a:latin typeface="Courier New" pitchFamily="49" charset="0"/>
              </a:rPr>
              <a:t>           temporary files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671251" y="256239"/>
            <a:ext cx="7808700"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Standard </a:t>
            </a:r>
            <a:r>
              <a:rPr lang="en-GB" dirty="0" err="1" smtClean="0"/>
              <a:t>filesystem</a:t>
            </a:r>
            <a:r>
              <a:rPr lang="en-GB" dirty="0" smtClean="0"/>
              <a:t> layout (cont)</a:t>
            </a:r>
            <a:r>
              <a:rPr lang="ar-SA" dirty="0" smtClean="0">
                <a:cs typeface="Arial" pitchFamily="34" charset="0"/>
              </a:rPr>
              <a:t>‏</a:t>
            </a:r>
            <a:endParaRPr lang="en-GB" dirty="0" smtClean="0"/>
          </a:p>
        </p:txBody>
      </p:sp>
      <p:pic>
        <p:nvPicPr>
          <p:cNvPr id="21507" name="Picture 2"/>
          <p:cNvPicPr>
            <a:picLocks noChangeAspect="1" noChangeArrowheads="1"/>
          </p:cNvPicPr>
          <p:nvPr/>
        </p:nvPicPr>
        <p:blipFill>
          <a:blip r:embed="rId3"/>
          <a:srcRect/>
          <a:stretch>
            <a:fillRect/>
          </a:stretch>
        </p:blipFill>
        <p:spPr bwMode="auto">
          <a:xfrm>
            <a:off x="1372753" y="1553271"/>
            <a:ext cx="6147856" cy="3706832"/>
          </a:xfrm>
          <a:prstGeom prst="rect">
            <a:avLst/>
          </a:prstGeom>
          <a:noFill/>
          <a:ln w="9525">
            <a:noFill/>
            <a:round/>
            <a:headEnd/>
            <a:tailEnd/>
          </a:ln>
        </p:spPr>
      </p:pic>
      <p:sp>
        <p:nvSpPr>
          <p:cNvPr id="21508" name="Text Box 3"/>
          <p:cNvSpPr txBox="1">
            <a:spLocks noChangeArrowheads="1"/>
          </p:cNvSpPr>
          <p:nvPr/>
        </p:nvSpPr>
        <p:spPr bwMode="auto">
          <a:xfrm>
            <a:off x="229033" y="5450124"/>
            <a:ext cx="9128155" cy="1065264"/>
          </a:xfrm>
          <a:prstGeom prst="rect">
            <a:avLst/>
          </a:prstGeom>
          <a:noFill/>
          <a:ln w="9525">
            <a:noFill/>
            <a:round/>
            <a:headEnd/>
            <a:tailEnd/>
          </a:ln>
        </p:spPr>
        <p:txBody>
          <a:bodyPr lIns="0" tIns="0" rIns="0" bIns="0"/>
          <a:lstStyle/>
          <a:p>
            <a:pPr>
              <a:lnSpc>
                <a:spcPct val="98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GB" sz="1500" dirty="0">
                <a:solidFill>
                  <a:srgbClr val="000000"/>
                </a:solidFill>
                <a:latin typeface="Tahoma" pitchFamily="34" charset="0"/>
              </a:rPr>
              <a:t>Directories (branches) contains either files or subdirectories (branches of branches). Directories are analogous to DOS subdirectories. </a:t>
            </a:r>
          </a:p>
          <a:p>
            <a:pPr>
              <a:lnSpc>
                <a:spcPct val="97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GB" sz="1500" b="1" dirty="0">
                <a:solidFill>
                  <a:srgbClr val="000000"/>
                </a:solidFill>
                <a:latin typeface="Tahoma" pitchFamily="34" charset="0"/>
              </a:rPr>
              <a:t>File system is normally viewed as inverted (upside down) tree.</a:t>
            </a:r>
          </a:p>
          <a:p>
            <a:pPr>
              <a:lnSpc>
                <a:spcPct val="97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GB" sz="1500" dirty="0">
                <a:solidFill>
                  <a:srgbClr val="000000"/>
                </a:solidFill>
                <a:latin typeface="Tahoma" pitchFamily="34" charset="0"/>
              </a:rPr>
              <a:t>    * highest level directory = root '/'</a:t>
            </a:r>
          </a:p>
          <a:p>
            <a:pPr>
              <a:lnSpc>
                <a:spcPct val="97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GB" sz="1500" dirty="0">
                <a:solidFill>
                  <a:srgbClr val="000000"/>
                </a:solidFill>
                <a:latin typeface="Tahoma" pitchFamily="34" charset="0"/>
              </a:rPr>
              <a:t>    * user's current dir is the "working directory" by default =&gt; /</a:t>
            </a:r>
            <a:r>
              <a:rPr lang="en-GB" sz="1500" dirty="0" err="1">
                <a:solidFill>
                  <a:srgbClr val="000000"/>
                </a:solidFill>
                <a:latin typeface="Tahoma" pitchFamily="34" charset="0"/>
              </a:rPr>
              <a:t>usr</a:t>
            </a:r>
            <a:r>
              <a:rPr lang="en-GB" sz="1500" dirty="0">
                <a:solidFill>
                  <a:srgbClr val="000000"/>
                </a:solidFill>
                <a:latin typeface="Tahoma" pitchFamily="34" charset="0"/>
              </a:rPr>
              <a:t>/home/username </a:t>
            </a:r>
          </a:p>
        </p:txBody>
      </p:sp>
      <p:sp>
        <p:nvSpPr>
          <p:cNvPr id="21509" name="Text Box 4"/>
          <p:cNvSpPr txBox="1">
            <a:spLocks noChangeArrowheads="1"/>
          </p:cNvSpPr>
          <p:nvPr/>
        </p:nvSpPr>
        <p:spPr bwMode="auto">
          <a:xfrm>
            <a:off x="7813021" y="4803768"/>
            <a:ext cx="1270480" cy="162668"/>
          </a:xfrm>
          <a:prstGeom prst="rect">
            <a:avLst/>
          </a:prstGeom>
          <a:noFill/>
          <a:ln w="9525">
            <a:noFill/>
            <a:round/>
            <a:headEnd/>
            <a:tailEnd/>
          </a:ln>
        </p:spPr>
        <p:txBody>
          <a:bodyPr lIns="0" tIns="0" rIns="0" bIns="0"/>
          <a:lstStyle/>
          <a:p>
            <a:pPr>
              <a:lnSpc>
                <a:spcPct val="98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100" b="1" dirty="0" err="1">
                <a:solidFill>
                  <a:srgbClr val="000000"/>
                </a:solidFill>
                <a:latin typeface="Tahoma" pitchFamily="34" charset="0"/>
              </a:rPr>
              <a:t>Src</a:t>
            </a:r>
            <a:r>
              <a:rPr lang="en-GB" sz="1100" b="1" dirty="0">
                <a:solidFill>
                  <a:srgbClr val="000000"/>
                </a:solidFill>
                <a:latin typeface="Tahoma" pitchFamily="34" charset="0"/>
              </a:rPr>
              <a:t>: ei.cs.vt.edu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Why like this?</a:t>
            </a:r>
          </a:p>
        </p:txBody>
      </p:sp>
      <p:sp>
        <p:nvSpPr>
          <p:cNvPr id="22531" name="Rectangle 2"/>
          <p:cNvSpPr>
            <a:spLocks noGrp="1" noChangeArrowheads="1"/>
          </p:cNvSpPr>
          <p:nvPr>
            <p:ph type="body" idx="1"/>
          </p:nvPr>
        </p:nvSpPr>
        <p:spPr>
          <a:xfrm>
            <a:off x="671251" y="1905960"/>
            <a:ext cx="7807259" cy="4320080"/>
          </a:xfrm>
        </p:spPr>
        <p:txBody>
          <a:bodyPr>
            <a:normAutofit fontScale="92500" lnSpcReduction="2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It's good practice to keep /</a:t>
            </a:r>
            <a:r>
              <a:rPr lang="en-GB" dirty="0" err="1" smtClean="0"/>
              <a:t>usr</a:t>
            </a:r>
            <a:r>
              <a:rPr lang="en-GB" dirty="0" smtClean="0"/>
              <a:t> and /</a:t>
            </a:r>
            <a:r>
              <a:rPr lang="en-GB" dirty="0" err="1" smtClean="0"/>
              <a:t>var</a:t>
            </a:r>
            <a:r>
              <a:rPr lang="en-GB" dirty="0" smtClean="0"/>
              <a:t> in separate </a:t>
            </a:r>
            <a:r>
              <a:rPr lang="en-GB" dirty="0" err="1" smtClean="0"/>
              <a:t>filesystems</a:t>
            </a:r>
            <a:r>
              <a:rPr lang="en-GB" dirty="0" smtClean="0"/>
              <a:t> in separate partitions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So if /</a:t>
            </a:r>
            <a:r>
              <a:rPr lang="en-GB" dirty="0" err="1" smtClean="0"/>
              <a:t>var</a:t>
            </a:r>
            <a:r>
              <a:rPr lang="en-GB" dirty="0" smtClean="0"/>
              <a:t> fills up, the rest of the system is unaffected</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So if /</a:t>
            </a:r>
            <a:r>
              <a:rPr lang="en-GB" dirty="0" err="1" smtClean="0"/>
              <a:t>usr</a:t>
            </a:r>
            <a:r>
              <a:rPr lang="en-GB" dirty="0" smtClean="0"/>
              <a:t> or /</a:t>
            </a:r>
            <a:r>
              <a:rPr lang="en-GB" dirty="0" err="1" smtClean="0"/>
              <a:t>var</a:t>
            </a:r>
            <a:r>
              <a:rPr lang="en-GB" dirty="0" smtClean="0"/>
              <a:t> is corrupted, you can still boot up the system and repair it</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That's why we have a small number of essential tools in /bin, /</a:t>
            </a:r>
            <a:r>
              <a:rPr lang="en-GB" dirty="0" err="1" smtClean="0"/>
              <a:t>sbin</a:t>
            </a:r>
            <a:r>
              <a:rPr lang="en-GB" dirty="0" smtClean="0"/>
              <a:t>; the rest go in</a:t>
            </a:r>
            <a:br>
              <a:rPr lang="en-GB" dirty="0" smtClean="0"/>
            </a:br>
            <a:r>
              <a:rPr lang="en-GB" dirty="0" smtClean="0"/>
              <a:t>/</a:t>
            </a:r>
            <a:r>
              <a:rPr lang="en-GB" dirty="0" err="1" smtClean="0"/>
              <a:t>usr</a:t>
            </a:r>
            <a:r>
              <a:rPr lang="en-GB" dirty="0" smtClean="0"/>
              <a:t>/bin and /</a:t>
            </a:r>
            <a:r>
              <a:rPr lang="en-GB" dirty="0" err="1" smtClean="0"/>
              <a:t>usr</a:t>
            </a:r>
            <a:r>
              <a:rPr lang="en-GB" dirty="0" smtClean="0"/>
              <a:t>/</a:t>
            </a:r>
            <a:r>
              <a:rPr lang="en-GB" dirty="0" err="1" smtClean="0"/>
              <a:t>sbin</a:t>
            </a:r>
            <a:endParaRPr lang="en-GB"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Third-party packages are separate again</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t>
            </a:r>
            <a:r>
              <a:rPr lang="en-GB" dirty="0" err="1" smtClean="0"/>
              <a:t>usr</a:t>
            </a:r>
            <a:r>
              <a:rPr lang="en-GB" dirty="0" smtClean="0"/>
              <a:t>/local/bin, /</a:t>
            </a:r>
            <a:r>
              <a:rPr lang="en-GB" dirty="0" err="1" smtClean="0"/>
              <a:t>usr</a:t>
            </a:r>
            <a:r>
              <a:rPr lang="en-GB" dirty="0" smtClean="0"/>
              <a:t>/local/</a:t>
            </a:r>
            <a:r>
              <a:rPr lang="en-GB" dirty="0" err="1" smtClean="0"/>
              <a:t>sbin</a:t>
            </a:r>
            <a:r>
              <a:rPr lang="en-GB" dirty="0" smtClean="0"/>
              <a:t>, /</a:t>
            </a:r>
            <a:r>
              <a:rPr lang="en-GB" dirty="0" err="1" smtClean="0"/>
              <a:t>usr</a:t>
            </a:r>
            <a:r>
              <a:rPr lang="en-GB" dirty="0" smtClean="0"/>
              <a:t>/local/etc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 note about devices</a:t>
            </a:r>
          </a:p>
        </p:txBody>
      </p:sp>
      <p:sp>
        <p:nvSpPr>
          <p:cNvPr id="23555" name="Rectangle 2"/>
          <p:cNvSpPr>
            <a:spLocks noGrp="1" noChangeArrowheads="1"/>
          </p:cNvSpPr>
          <p:nvPr>
            <p:ph type="body" idx="1"/>
          </p:nvPr>
        </p:nvSpPr>
        <p:spPr>
          <a:xfrm>
            <a:off x="671251" y="1780720"/>
            <a:ext cx="7957066" cy="447842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e.g. /dev/</a:t>
            </a:r>
            <a:r>
              <a:rPr lang="en-GB" dirty="0" err="1" smtClean="0"/>
              <a:t>hda</a:t>
            </a:r>
            <a:r>
              <a:rPr lang="en-GB" dirty="0" smtClean="0"/>
              <a:t> = the first ad (ATAPI/IDE disk)</a:t>
            </a:r>
            <a:r>
              <a:rPr lang="ar-SA" dirty="0" smtClean="0">
                <a:cs typeface="Arial" pitchFamily="34" charset="0"/>
              </a:rPr>
              <a:t>‏</a:t>
            </a:r>
            <a:endParaRPr lang="en-GB"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In LINUX, entries for each device under /dev are created dynamically</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e.g. when you plug in a new USB device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Some "devices" don't correspond to any hardware (pseudo-devices)</a:t>
            </a:r>
            <a:r>
              <a:rPr lang="ar-SA" dirty="0" smtClean="0">
                <a:cs typeface="Arial" pitchFamily="34" charset="0"/>
              </a:rPr>
              <a:t>‏</a:t>
            </a:r>
            <a:endParaRPr lang="en-GB"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e.g. /dev/null is the "bit bucket"; send your data here for it to be thrown away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671251" y="568621"/>
            <a:ext cx="7807259" cy="1145879"/>
          </a:xfrm>
        </p:spPr>
        <p:txBody>
          <a:bodyPr>
            <a:normAutofit fontScale="9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Some reminders about PC architecture</a:t>
            </a:r>
          </a:p>
        </p:txBody>
      </p:sp>
      <p:sp>
        <p:nvSpPr>
          <p:cNvPr id="25603" name="Rectangle 2"/>
          <p:cNvSpPr>
            <a:spLocks noGrp="1" noChangeArrowheads="1"/>
          </p:cNvSpPr>
          <p:nvPr>
            <p:ph type="body" idx="1"/>
          </p:nvPr>
        </p:nvSpPr>
        <p:spPr>
          <a:xfrm>
            <a:off x="671251" y="1905960"/>
            <a:ext cx="7807259" cy="4320080"/>
          </a:xfrm>
        </p:spPr>
        <p:txBody>
          <a:bodyPr>
            <a:normAutofit lnSpcReduction="1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When your computer turns on, it starts a </a:t>
            </a:r>
            <a:r>
              <a:rPr lang="en-GB" dirty="0" err="1" smtClean="0"/>
              <a:t>bootup</a:t>
            </a:r>
            <a:r>
              <a:rPr lang="en-GB" dirty="0" smtClean="0"/>
              <a:t> sequence in the BIOS</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The BIOS locates a suitable boot source (e.g. floppy, </a:t>
            </a:r>
            <a:r>
              <a:rPr lang="en-GB" dirty="0" err="1" smtClean="0"/>
              <a:t>harddrive</a:t>
            </a:r>
            <a:r>
              <a:rPr lang="en-GB" dirty="0" smtClean="0"/>
              <a:t>, CD-ROM, network)</a:t>
            </a:r>
            <a:r>
              <a:rPr lang="ar-SA" dirty="0" smtClean="0">
                <a:cs typeface="Arial" pitchFamily="34" charset="0"/>
              </a:rPr>
              <a:t>‏</a:t>
            </a:r>
            <a:endParaRPr lang="en-GB"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The very first block is the MBR (Master Boot Record)</a:t>
            </a:r>
            <a:r>
              <a:rPr lang="ar-SA" dirty="0" smtClean="0">
                <a:cs typeface="Arial" pitchFamily="34" charset="0"/>
              </a:rPr>
              <a:t>‏</a:t>
            </a:r>
            <a:endParaRPr lang="en-GB"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The BIOS loads and runs the code in the MBR, which continues the </a:t>
            </a:r>
            <a:r>
              <a:rPr lang="en-GB" dirty="0" err="1" smtClean="0"/>
              <a:t>bootup</a:t>
            </a:r>
            <a:r>
              <a:rPr lang="en-GB" dirty="0" smtClean="0"/>
              <a:t> sequence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Partitioning</a:t>
            </a:r>
          </a:p>
        </p:txBody>
      </p:sp>
      <p:sp>
        <p:nvSpPr>
          <p:cNvPr id="26627" name="Rectangle 2"/>
          <p:cNvSpPr>
            <a:spLocks noGrp="1" noChangeArrowheads="1"/>
          </p:cNvSpPr>
          <p:nvPr>
            <p:ph type="body" idx="1"/>
          </p:nvPr>
        </p:nvSpPr>
        <p:spPr>
          <a:xfrm>
            <a:off x="671251" y="1905960"/>
            <a:ext cx="7807259" cy="4320080"/>
          </a:xfrm>
        </p:spPr>
        <p:txBody>
          <a:bodyPr>
            <a:normAutofit fontScale="92500" lnSpcReduction="1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The MBR contains a table allowing the disk to be divided into (up to) four partitions</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Beyond that, you can nominate one partition as an "extended partition" and then further subdivide it into "logical partitions"</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LINUX has its own partitioning system, because Unix predates the PC</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LINUX recognises MBR partitions, but calls them "slices" to avoid ambiguity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LINUX partitions</a:t>
            </a:r>
          </a:p>
        </p:txBody>
      </p:sp>
      <p:sp>
        <p:nvSpPr>
          <p:cNvPr id="27651" name="Rectangle 2"/>
          <p:cNvSpPr>
            <a:spLocks noGrp="1" noChangeArrowheads="1"/>
          </p:cNvSpPr>
          <p:nvPr>
            <p:ph type="body" idx="1"/>
          </p:nvPr>
        </p:nvSpPr>
        <p:spPr>
          <a:xfrm>
            <a:off x="671251" y="1905960"/>
            <a:ext cx="7807259" cy="4320080"/>
          </a:xfrm>
        </p:spPr>
        <p:txBody>
          <a:bodyPr>
            <a:normAutofit fontScale="92500" lnSpcReduction="1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Partitions (usually) sit within a slice</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Partitions called 1,2,3,4</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CANNOT use 'c'</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for historical reasons, partition 'c' refers to the entire slice</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By convention, 'a' is root partition and 'b' is swap partition</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'swap' is optional, but used to extend capacity of your system RAM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Simple partitioning: /dev/</a:t>
            </a:r>
            <a:r>
              <a:rPr lang="en-GB" dirty="0" err="1" smtClean="0"/>
              <a:t>hda</a:t>
            </a:r>
            <a:endParaRPr lang="en-GB" dirty="0" smtClean="0"/>
          </a:p>
        </p:txBody>
      </p:sp>
      <p:sp>
        <p:nvSpPr>
          <p:cNvPr id="28675" name="AutoShape 2"/>
          <p:cNvSpPr>
            <a:spLocks noChangeArrowheads="1"/>
          </p:cNvSpPr>
          <p:nvPr/>
        </p:nvSpPr>
        <p:spPr bwMode="auto">
          <a:xfrm>
            <a:off x="825381" y="2316231"/>
            <a:ext cx="7710748" cy="732729"/>
          </a:xfrm>
          <a:prstGeom prst="roundRect">
            <a:avLst>
              <a:gd name="adj" fmla="val 194"/>
            </a:avLst>
          </a:prstGeom>
          <a:solidFill>
            <a:srgbClr val="00B8FF"/>
          </a:solidFill>
          <a:ln w="9525">
            <a:solidFill>
              <a:srgbClr val="000000"/>
            </a:solidFill>
            <a:round/>
            <a:headEnd/>
            <a:tailEnd/>
          </a:ln>
        </p:spPr>
        <p:txBody>
          <a:bodyPr wrap="none" lIns="82945" tIns="41473" rIns="82945" bIns="41473" anchor="ctr"/>
          <a:lstStyle/>
          <a:p>
            <a:endParaRPr lang="en-US"/>
          </a:p>
        </p:txBody>
      </p:sp>
      <p:grpSp>
        <p:nvGrpSpPr>
          <p:cNvPr id="2" name="Group 3"/>
          <p:cNvGrpSpPr>
            <a:grpSpLocks/>
          </p:cNvGrpSpPr>
          <p:nvPr/>
        </p:nvGrpSpPr>
        <p:grpSpPr bwMode="auto">
          <a:xfrm>
            <a:off x="537290" y="1357493"/>
            <a:ext cx="7958506" cy="1652599"/>
            <a:chOff x="373" y="943"/>
            <a:chExt cx="5525" cy="1148"/>
          </a:xfrm>
        </p:grpSpPr>
        <p:sp>
          <p:nvSpPr>
            <p:cNvPr id="28694" name="AutoShape 4"/>
            <p:cNvSpPr>
              <a:spLocks noChangeArrowheads="1"/>
            </p:cNvSpPr>
            <p:nvPr/>
          </p:nvSpPr>
          <p:spPr bwMode="auto">
            <a:xfrm>
              <a:off x="591" y="1646"/>
              <a:ext cx="91" cy="445"/>
            </a:xfrm>
            <a:prstGeom prst="roundRect">
              <a:avLst>
                <a:gd name="adj" fmla="val 1111"/>
              </a:avLst>
            </a:prstGeom>
            <a:solidFill>
              <a:srgbClr val="198A8A"/>
            </a:solidFill>
            <a:ln w="9525">
              <a:solidFill>
                <a:srgbClr val="000000"/>
              </a:solidFill>
              <a:round/>
              <a:headEnd/>
              <a:tailEnd/>
            </a:ln>
          </p:spPr>
          <p:txBody>
            <a:bodyPr wrap="none" anchor="ctr"/>
            <a:lstStyle/>
            <a:p>
              <a:endParaRPr lang="en-US"/>
            </a:p>
          </p:txBody>
        </p:sp>
        <p:sp>
          <p:nvSpPr>
            <p:cNvPr id="28695" name="AutoShape 5"/>
            <p:cNvSpPr>
              <a:spLocks noChangeArrowheads="1"/>
            </p:cNvSpPr>
            <p:nvPr/>
          </p:nvSpPr>
          <p:spPr bwMode="auto">
            <a:xfrm>
              <a:off x="781" y="1646"/>
              <a:ext cx="5117" cy="445"/>
            </a:xfrm>
            <a:prstGeom prst="roundRect">
              <a:avLst>
                <a:gd name="adj" fmla="val 222"/>
              </a:avLst>
            </a:prstGeom>
            <a:solidFill>
              <a:srgbClr val="198A8A"/>
            </a:solidFill>
            <a:ln w="9525">
              <a:solidFill>
                <a:srgbClr val="000000"/>
              </a:solidFill>
              <a:round/>
              <a:headEnd/>
              <a:tailEnd/>
            </a:ln>
          </p:spPr>
          <p:txBody>
            <a:bodyPr wrap="none" anchor="ctr"/>
            <a:lstStyle/>
            <a:p>
              <a:endParaRPr lang="en-US"/>
            </a:p>
          </p:txBody>
        </p:sp>
        <p:sp>
          <p:nvSpPr>
            <p:cNvPr id="28696" name="Line 6"/>
            <p:cNvSpPr>
              <a:spLocks noChangeShapeType="1"/>
            </p:cNvSpPr>
            <p:nvPr/>
          </p:nvSpPr>
          <p:spPr bwMode="auto">
            <a:xfrm>
              <a:off x="627" y="1191"/>
              <a:ext cx="3" cy="447"/>
            </a:xfrm>
            <a:prstGeom prst="line">
              <a:avLst/>
            </a:prstGeom>
            <a:noFill/>
            <a:ln w="9525">
              <a:solidFill>
                <a:srgbClr val="000000"/>
              </a:solidFill>
              <a:round/>
              <a:headEnd/>
              <a:tailEnd type="triangle" w="med" len="med"/>
            </a:ln>
          </p:spPr>
          <p:txBody>
            <a:bodyPr/>
            <a:lstStyle/>
            <a:p>
              <a:endParaRPr lang="en-US"/>
            </a:p>
          </p:txBody>
        </p:sp>
        <p:sp>
          <p:nvSpPr>
            <p:cNvPr id="28697" name="Line 7"/>
            <p:cNvSpPr>
              <a:spLocks noChangeShapeType="1"/>
            </p:cNvSpPr>
            <p:nvPr/>
          </p:nvSpPr>
          <p:spPr bwMode="auto">
            <a:xfrm flipH="1">
              <a:off x="3058" y="1200"/>
              <a:ext cx="6" cy="444"/>
            </a:xfrm>
            <a:prstGeom prst="line">
              <a:avLst/>
            </a:prstGeom>
            <a:noFill/>
            <a:ln w="9525">
              <a:solidFill>
                <a:srgbClr val="000000"/>
              </a:solidFill>
              <a:round/>
              <a:headEnd/>
              <a:tailEnd type="triangle" w="med" len="med"/>
            </a:ln>
          </p:spPr>
          <p:txBody>
            <a:bodyPr/>
            <a:lstStyle/>
            <a:p>
              <a:endParaRPr lang="en-US"/>
            </a:p>
          </p:txBody>
        </p:sp>
        <p:sp>
          <p:nvSpPr>
            <p:cNvPr id="28698" name="Text Box 8"/>
            <p:cNvSpPr txBox="1">
              <a:spLocks noChangeArrowheads="1"/>
            </p:cNvSpPr>
            <p:nvPr/>
          </p:nvSpPr>
          <p:spPr bwMode="auto">
            <a:xfrm>
              <a:off x="373" y="955"/>
              <a:ext cx="483" cy="232"/>
            </a:xfrm>
            <a:prstGeom prst="rect">
              <a:avLst/>
            </a:prstGeom>
            <a:noFill/>
            <a:ln w="9525">
              <a:noFill/>
              <a:round/>
              <a:headEnd/>
              <a:tailEnd/>
            </a:ln>
          </p:spPr>
          <p:txBody>
            <a:bodyPr wrap="none" lIns="0" tIns="0" rIns="0" bIns="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a:solidFill>
                    <a:srgbClr val="47B8B8"/>
                  </a:solidFill>
                </a:rPr>
                <a:t>MBR</a:t>
              </a:r>
            </a:p>
          </p:txBody>
        </p:sp>
        <p:sp>
          <p:nvSpPr>
            <p:cNvPr id="28699" name="Text Box 9"/>
            <p:cNvSpPr txBox="1">
              <a:spLocks noChangeArrowheads="1"/>
            </p:cNvSpPr>
            <p:nvPr/>
          </p:nvSpPr>
          <p:spPr bwMode="auto">
            <a:xfrm>
              <a:off x="1945" y="943"/>
              <a:ext cx="2233" cy="232"/>
            </a:xfrm>
            <a:prstGeom prst="rect">
              <a:avLst/>
            </a:prstGeom>
            <a:noFill/>
            <a:ln w="9525">
              <a:noFill/>
              <a:round/>
              <a:headEnd/>
              <a:tailEnd/>
            </a:ln>
          </p:spPr>
          <p:txBody>
            <a:bodyPr wrap="none" lIns="0" tIns="0" rIns="0" bIns="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a:solidFill>
                    <a:srgbClr val="47B8B8"/>
                  </a:solidFill>
                </a:rPr>
                <a:t>Single slice /dev/</a:t>
              </a:r>
              <a:r>
                <a:rPr lang="en-GB" dirty="0" err="1">
                  <a:solidFill>
                    <a:srgbClr val="47B8B8"/>
                  </a:solidFill>
                </a:rPr>
                <a:t>hda</a:t>
              </a:r>
              <a:endParaRPr lang="en-GB" dirty="0">
                <a:solidFill>
                  <a:srgbClr val="47B8B8"/>
                </a:solidFill>
              </a:endParaRPr>
            </a:p>
          </p:txBody>
        </p:sp>
      </p:grpSp>
      <p:grpSp>
        <p:nvGrpSpPr>
          <p:cNvPr id="3" name="Group 10"/>
          <p:cNvGrpSpPr>
            <a:grpSpLocks/>
          </p:cNvGrpSpPr>
          <p:nvPr/>
        </p:nvGrpSpPr>
        <p:grpSpPr bwMode="auto">
          <a:xfrm>
            <a:off x="1217184" y="2448670"/>
            <a:ext cx="7179221" cy="1091176"/>
            <a:chOff x="845" y="1701"/>
            <a:chExt cx="4984" cy="758"/>
          </a:xfrm>
        </p:grpSpPr>
        <p:sp>
          <p:nvSpPr>
            <p:cNvPr id="28679" name="AutoShape 11"/>
            <p:cNvSpPr>
              <a:spLocks noChangeArrowheads="1"/>
            </p:cNvSpPr>
            <p:nvPr/>
          </p:nvSpPr>
          <p:spPr bwMode="auto">
            <a:xfrm>
              <a:off x="845" y="1701"/>
              <a:ext cx="427" cy="318"/>
            </a:xfrm>
            <a:prstGeom prst="roundRect">
              <a:avLst>
                <a:gd name="adj" fmla="val 310"/>
              </a:avLst>
            </a:prstGeom>
            <a:solidFill>
              <a:srgbClr val="00B8FF"/>
            </a:solidFill>
            <a:ln w="9525">
              <a:solidFill>
                <a:srgbClr val="000000"/>
              </a:solidFill>
              <a:round/>
              <a:headEnd/>
              <a:tailEnd/>
            </a:ln>
          </p:spPr>
          <p:txBody>
            <a:bodyPr wrap="none" anchor="ctr"/>
            <a:lstStyle/>
            <a:p>
              <a:endParaRPr lang="en-US"/>
            </a:p>
          </p:txBody>
        </p:sp>
        <p:sp>
          <p:nvSpPr>
            <p:cNvPr id="28680" name="AutoShape 12"/>
            <p:cNvSpPr>
              <a:spLocks noChangeArrowheads="1"/>
            </p:cNvSpPr>
            <p:nvPr/>
          </p:nvSpPr>
          <p:spPr bwMode="auto">
            <a:xfrm>
              <a:off x="1308" y="1701"/>
              <a:ext cx="427" cy="318"/>
            </a:xfrm>
            <a:prstGeom prst="roundRect">
              <a:avLst>
                <a:gd name="adj" fmla="val 310"/>
              </a:avLst>
            </a:prstGeom>
            <a:solidFill>
              <a:srgbClr val="00B8FF"/>
            </a:solidFill>
            <a:ln w="9525">
              <a:solidFill>
                <a:srgbClr val="000000"/>
              </a:solidFill>
              <a:round/>
              <a:headEnd/>
              <a:tailEnd/>
            </a:ln>
          </p:spPr>
          <p:txBody>
            <a:bodyPr wrap="none" anchor="ctr"/>
            <a:lstStyle/>
            <a:p>
              <a:endParaRPr lang="en-US"/>
            </a:p>
          </p:txBody>
        </p:sp>
        <p:sp>
          <p:nvSpPr>
            <p:cNvPr id="28681" name="AutoShape 13"/>
            <p:cNvSpPr>
              <a:spLocks noChangeArrowheads="1"/>
            </p:cNvSpPr>
            <p:nvPr/>
          </p:nvSpPr>
          <p:spPr bwMode="auto">
            <a:xfrm>
              <a:off x="2810" y="1701"/>
              <a:ext cx="427" cy="318"/>
            </a:xfrm>
            <a:prstGeom prst="roundRect">
              <a:avLst>
                <a:gd name="adj" fmla="val 310"/>
              </a:avLst>
            </a:prstGeom>
            <a:solidFill>
              <a:srgbClr val="00B8FF"/>
            </a:solidFill>
            <a:ln w="9525">
              <a:solidFill>
                <a:srgbClr val="000000"/>
              </a:solidFill>
              <a:round/>
              <a:headEnd/>
              <a:tailEnd/>
            </a:ln>
          </p:spPr>
          <p:txBody>
            <a:bodyPr wrap="none" anchor="ctr"/>
            <a:lstStyle/>
            <a:p>
              <a:endParaRPr lang="en-US"/>
            </a:p>
          </p:txBody>
        </p:sp>
        <p:sp>
          <p:nvSpPr>
            <p:cNvPr id="28682" name="AutoShape 14"/>
            <p:cNvSpPr>
              <a:spLocks noChangeArrowheads="1"/>
            </p:cNvSpPr>
            <p:nvPr/>
          </p:nvSpPr>
          <p:spPr bwMode="auto">
            <a:xfrm>
              <a:off x="1762" y="1701"/>
              <a:ext cx="1009" cy="318"/>
            </a:xfrm>
            <a:prstGeom prst="roundRect">
              <a:avLst>
                <a:gd name="adj" fmla="val 310"/>
              </a:avLst>
            </a:prstGeom>
            <a:solidFill>
              <a:srgbClr val="00B8FF"/>
            </a:solidFill>
            <a:ln w="9525">
              <a:solidFill>
                <a:srgbClr val="000000"/>
              </a:solidFill>
              <a:round/>
              <a:headEnd/>
              <a:tailEnd/>
            </a:ln>
          </p:spPr>
          <p:txBody>
            <a:bodyPr wrap="none" anchor="ctr"/>
            <a:lstStyle/>
            <a:p>
              <a:endParaRPr lang="en-US"/>
            </a:p>
          </p:txBody>
        </p:sp>
        <p:sp>
          <p:nvSpPr>
            <p:cNvPr id="28683" name="AutoShape 15"/>
            <p:cNvSpPr>
              <a:spLocks noChangeArrowheads="1"/>
            </p:cNvSpPr>
            <p:nvPr/>
          </p:nvSpPr>
          <p:spPr bwMode="auto">
            <a:xfrm>
              <a:off x="3273" y="1701"/>
              <a:ext cx="2557" cy="318"/>
            </a:xfrm>
            <a:prstGeom prst="roundRect">
              <a:avLst>
                <a:gd name="adj" fmla="val 310"/>
              </a:avLst>
            </a:prstGeom>
            <a:solidFill>
              <a:srgbClr val="00B8FF"/>
            </a:solidFill>
            <a:ln w="9525">
              <a:solidFill>
                <a:srgbClr val="000000"/>
              </a:solidFill>
              <a:round/>
              <a:headEnd/>
              <a:tailEnd/>
            </a:ln>
          </p:spPr>
          <p:txBody>
            <a:bodyPr wrap="none" anchor="ctr"/>
            <a:lstStyle/>
            <a:p>
              <a:endParaRPr lang="en-US"/>
            </a:p>
          </p:txBody>
        </p:sp>
        <p:sp>
          <p:nvSpPr>
            <p:cNvPr id="28684" name="Text Box 16"/>
            <p:cNvSpPr txBox="1">
              <a:spLocks noChangeArrowheads="1"/>
            </p:cNvSpPr>
            <p:nvPr/>
          </p:nvSpPr>
          <p:spPr bwMode="auto">
            <a:xfrm>
              <a:off x="850" y="1799"/>
              <a:ext cx="411" cy="140"/>
            </a:xfrm>
            <a:prstGeom prst="rect">
              <a:avLst/>
            </a:prstGeom>
            <a:noFill/>
            <a:ln w="9525">
              <a:noFill/>
              <a:round/>
              <a:headEnd/>
              <a:tailEnd/>
            </a:ln>
          </p:spPr>
          <p:txBody>
            <a:bodyPr wrap="none" lIns="0" tIns="0" rIns="0" bIns="0"/>
            <a:lstStyle/>
            <a:p>
              <a:pPr>
                <a:lnSpc>
                  <a:spcPct val="104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300" dirty="0">
                  <a:solidFill>
                    <a:srgbClr val="000000"/>
                  </a:solidFill>
                  <a:latin typeface="Helvetica" pitchFamily="32" charset="0"/>
                </a:rPr>
                <a:t>hda1</a:t>
              </a:r>
            </a:p>
          </p:txBody>
        </p:sp>
        <p:sp>
          <p:nvSpPr>
            <p:cNvPr id="28685" name="Text Box 17"/>
            <p:cNvSpPr txBox="1">
              <a:spLocks noChangeArrowheads="1"/>
            </p:cNvSpPr>
            <p:nvPr/>
          </p:nvSpPr>
          <p:spPr bwMode="auto">
            <a:xfrm>
              <a:off x="1328" y="1799"/>
              <a:ext cx="413" cy="140"/>
            </a:xfrm>
            <a:prstGeom prst="rect">
              <a:avLst/>
            </a:prstGeom>
            <a:noFill/>
            <a:ln w="9525">
              <a:noFill/>
              <a:round/>
              <a:headEnd/>
              <a:tailEnd/>
            </a:ln>
          </p:spPr>
          <p:txBody>
            <a:bodyPr wrap="none" lIns="0" tIns="0" rIns="0" bIns="0"/>
            <a:lstStyle/>
            <a:p>
              <a:pPr>
                <a:lnSpc>
                  <a:spcPct val="104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300" dirty="0">
                  <a:solidFill>
                    <a:srgbClr val="000000"/>
                  </a:solidFill>
                  <a:latin typeface="Helvetica" pitchFamily="32" charset="0"/>
                </a:rPr>
                <a:t>hda2</a:t>
              </a:r>
            </a:p>
          </p:txBody>
        </p:sp>
        <p:sp>
          <p:nvSpPr>
            <p:cNvPr id="28686" name="Text Box 18"/>
            <p:cNvSpPr txBox="1">
              <a:spLocks noChangeArrowheads="1"/>
            </p:cNvSpPr>
            <p:nvPr/>
          </p:nvSpPr>
          <p:spPr bwMode="auto">
            <a:xfrm>
              <a:off x="2055" y="1799"/>
              <a:ext cx="413" cy="140"/>
            </a:xfrm>
            <a:prstGeom prst="rect">
              <a:avLst/>
            </a:prstGeom>
            <a:noFill/>
            <a:ln w="9525">
              <a:noFill/>
              <a:round/>
              <a:headEnd/>
              <a:tailEnd/>
            </a:ln>
          </p:spPr>
          <p:txBody>
            <a:bodyPr wrap="none" lIns="0" tIns="0" rIns="0" bIns="0"/>
            <a:lstStyle/>
            <a:p>
              <a:pPr>
                <a:lnSpc>
                  <a:spcPct val="104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300" dirty="0">
                  <a:solidFill>
                    <a:srgbClr val="000000"/>
                  </a:solidFill>
                  <a:latin typeface="Helvetica" pitchFamily="32" charset="0"/>
                </a:rPr>
                <a:t>hda3</a:t>
              </a:r>
            </a:p>
          </p:txBody>
        </p:sp>
        <p:sp>
          <p:nvSpPr>
            <p:cNvPr id="28687" name="Text Box 19"/>
            <p:cNvSpPr txBox="1">
              <a:spLocks noChangeArrowheads="1"/>
            </p:cNvSpPr>
            <p:nvPr/>
          </p:nvSpPr>
          <p:spPr bwMode="auto">
            <a:xfrm>
              <a:off x="2831" y="1795"/>
              <a:ext cx="411" cy="140"/>
            </a:xfrm>
            <a:prstGeom prst="rect">
              <a:avLst/>
            </a:prstGeom>
            <a:noFill/>
            <a:ln w="9525">
              <a:noFill/>
              <a:round/>
              <a:headEnd/>
              <a:tailEnd/>
            </a:ln>
          </p:spPr>
          <p:txBody>
            <a:bodyPr wrap="none" lIns="0" tIns="0" rIns="0" bIns="0"/>
            <a:lstStyle/>
            <a:p>
              <a:pPr>
                <a:lnSpc>
                  <a:spcPct val="104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300" dirty="0">
                  <a:solidFill>
                    <a:srgbClr val="000000"/>
                  </a:solidFill>
                  <a:latin typeface="Helvetica" pitchFamily="32" charset="0"/>
                </a:rPr>
                <a:t>hda4</a:t>
              </a:r>
            </a:p>
          </p:txBody>
        </p:sp>
        <p:sp>
          <p:nvSpPr>
            <p:cNvPr id="28688" name="Text Box 20"/>
            <p:cNvSpPr txBox="1">
              <a:spLocks noChangeArrowheads="1"/>
            </p:cNvSpPr>
            <p:nvPr/>
          </p:nvSpPr>
          <p:spPr bwMode="auto">
            <a:xfrm>
              <a:off x="4349" y="1799"/>
              <a:ext cx="382" cy="140"/>
            </a:xfrm>
            <a:prstGeom prst="rect">
              <a:avLst/>
            </a:prstGeom>
            <a:noFill/>
            <a:ln w="9525">
              <a:noFill/>
              <a:round/>
              <a:headEnd/>
              <a:tailEnd/>
            </a:ln>
          </p:spPr>
          <p:txBody>
            <a:bodyPr wrap="none" lIns="0" tIns="0" rIns="0" bIns="0"/>
            <a:lstStyle/>
            <a:p>
              <a:pPr>
                <a:lnSpc>
                  <a:spcPct val="104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300" dirty="0">
                  <a:solidFill>
                    <a:srgbClr val="000000"/>
                  </a:solidFill>
                  <a:latin typeface="Helvetica" pitchFamily="32" charset="0"/>
                </a:rPr>
                <a:t>hda5</a:t>
              </a:r>
            </a:p>
          </p:txBody>
        </p:sp>
        <p:sp>
          <p:nvSpPr>
            <p:cNvPr id="28689" name="Text Box 21"/>
            <p:cNvSpPr txBox="1">
              <a:spLocks noChangeArrowheads="1"/>
            </p:cNvSpPr>
            <p:nvPr/>
          </p:nvSpPr>
          <p:spPr bwMode="auto">
            <a:xfrm>
              <a:off x="981" y="2227"/>
              <a:ext cx="65" cy="232"/>
            </a:xfrm>
            <a:prstGeom prst="rect">
              <a:avLst/>
            </a:prstGeom>
            <a:noFill/>
            <a:ln w="9525">
              <a:noFill/>
              <a:round/>
              <a:headEnd/>
              <a:tailEnd/>
            </a:ln>
          </p:spPr>
          <p:txBody>
            <a:bodyPr wrap="none" lIns="0" tIns="0" rIns="0" bIns="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a:solidFill>
                    <a:srgbClr val="47B8B8"/>
                  </a:solidFill>
                </a:rPr>
                <a:t>/</a:t>
              </a:r>
            </a:p>
          </p:txBody>
        </p:sp>
        <p:sp>
          <p:nvSpPr>
            <p:cNvPr id="28690" name="Text Box 22"/>
            <p:cNvSpPr txBox="1">
              <a:spLocks noChangeArrowheads="1"/>
            </p:cNvSpPr>
            <p:nvPr/>
          </p:nvSpPr>
          <p:spPr bwMode="auto">
            <a:xfrm>
              <a:off x="1323" y="2272"/>
              <a:ext cx="365" cy="183"/>
            </a:xfrm>
            <a:prstGeom prst="rect">
              <a:avLst/>
            </a:prstGeom>
            <a:noFill/>
            <a:ln w="9525">
              <a:noFill/>
              <a:round/>
              <a:headEnd/>
              <a:tailEnd/>
            </a:ln>
          </p:spPr>
          <p:txBody>
            <a:bodyPr wrap="none" lIns="0" tIns="0" rIns="0" bIns="0"/>
            <a:lstStyle/>
            <a:p>
              <a:pPr>
                <a:lnSpc>
                  <a:spcPct val="104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600" i="1" dirty="0">
                  <a:solidFill>
                    <a:srgbClr val="47B8B8"/>
                  </a:solidFill>
                  <a:latin typeface="Helvetica" pitchFamily="32" charset="0"/>
                </a:rPr>
                <a:t>swap</a:t>
              </a:r>
            </a:p>
          </p:txBody>
        </p:sp>
        <p:sp>
          <p:nvSpPr>
            <p:cNvPr id="28691" name="Text Box 23"/>
            <p:cNvSpPr txBox="1">
              <a:spLocks noChangeArrowheads="1"/>
            </p:cNvSpPr>
            <p:nvPr/>
          </p:nvSpPr>
          <p:spPr bwMode="auto">
            <a:xfrm>
              <a:off x="2050" y="2227"/>
              <a:ext cx="381" cy="232"/>
            </a:xfrm>
            <a:prstGeom prst="rect">
              <a:avLst/>
            </a:prstGeom>
            <a:noFill/>
            <a:ln w="9525">
              <a:noFill/>
              <a:round/>
              <a:headEnd/>
              <a:tailEnd/>
            </a:ln>
          </p:spPr>
          <p:txBody>
            <a:bodyPr wrap="none" lIns="0" tIns="0" rIns="0" bIns="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a:solidFill>
                    <a:srgbClr val="47B8B8"/>
                  </a:solidFill>
                </a:rPr>
                <a:t>/</a:t>
              </a:r>
              <a:r>
                <a:rPr lang="en-GB" dirty="0" err="1">
                  <a:solidFill>
                    <a:srgbClr val="47B8B8"/>
                  </a:solidFill>
                </a:rPr>
                <a:t>var</a:t>
              </a:r>
              <a:endParaRPr lang="en-GB" dirty="0">
                <a:solidFill>
                  <a:srgbClr val="47B8B8"/>
                </a:solidFill>
              </a:endParaRPr>
            </a:p>
          </p:txBody>
        </p:sp>
        <p:sp>
          <p:nvSpPr>
            <p:cNvPr id="28692" name="Text Box 24"/>
            <p:cNvSpPr txBox="1">
              <a:spLocks noChangeArrowheads="1"/>
            </p:cNvSpPr>
            <p:nvPr/>
          </p:nvSpPr>
          <p:spPr bwMode="auto">
            <a:xfrm>
              <a:off x="2800" y="2227"/>
              <a:ext cx="447" cy="232"/>
            </a:xfrm>
            <a:prstGeom prst="rect">
              <a:avLst/>
            </a:prstGeom>
            <a:noFill/>
            <a:ln w="9525">
              <a:noFill/>
              <a:round/>
              <a:headEnd/>
              <a:tailEnd/>
            </a:ln>
          </p:spPr>
          <p:txBody>
            <a:bodyPr wrap="none" lIns="0" tIns="0" rIns="0" bIns="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a:solidFill>
                    <a:srgbClr val="47B8B8"/>
                  </a:solidFill>
                </a:rPr>
                <a:t>/</a:t>
              </a:r>
              <a:r>
                <a:rPr lang="en-GB" dirty="0" err="1">
                  <a:solidFill>
                    <a:srgbClr val="47B8B8"/>
                  </a:solidFill>
                </a:rPr>
                <a:t>tmp</a:t>
              </a:r>
              <a:endParaRPr lang="en-GB" dirty="0">
                <a:solidFill>
                  <a:srgbClr val="47B8B8"/>
                </a:solidFill>
              </a:endParaRPr>
            </a:p>
          </p:txBody>
        </p:sp>
        <p:sp>
          <p:nvSpPr>
            <p:cNvPr id="28693" name="Text Box 25"/>
            <p:cNvSpPr txBox="1">
              <a:spLocks noChangeArrowheads="1"/>
            </p:cNvSpPr>
            <p:nvPr/>
          </p:nvSpPr>
          <p:spPr bwMode="auto">
            <a:xfrm>
              <a:off x="4321" y="2227"/>
              <a:ext cx="379" cy="232"/>
            </a:xfrm>
            <a:prstGeom prst="rect">
              <a:avLst/>
            </a:prstGeom>
            <a:noFill/>
            <a:ln w="9525">
              <a:noFill/>
              <a:round/>
              <a:headEnd/>
              <a:tailEnd/>
            </a:ln>
          </p:spPr>
          <p:txBody>
            <a:bodyPr wrap="none" lIns="0" tIns="0" rIns="0" bIns="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a:solidFill>
                    <a:srgbClr val="47B8B8"/>
                  </a:solidFill>
                </a:rPr>
                <a:t>/</a:t>
              </a:r>
              <a:r>
                <a:rPr lang="en-GB" dirty="0" err="1">
                  <a:solidFill>
                    <a:srgbClr val="47B8B8"/>
                  </a:solidFill>
                </a:rPr>
                <a:t>usr</a:t>
              </a:r>
              <a:endParaRPr lang="en-GB" dirty="0">
                <a:solidFill>
                  <a:srgbClr val="47B8B8"/>
                </a:solidFill>
              </a:endParaRPr>
            </a:p>
          </p:txBody>
        </p:sp>
      </p:grpSp>
      <p:sp>
        <p:nvSpPr>
          <p:cNvPr id="29722" name="Text Box 26"/>
          <p:cNvSpPr txBox="1">
            <a:spLocks noChangeArrowheads="1"/>
          </p:cNvSpPr>
          <p:nvPr/>
        </p:nvSpPr>
        <p:spPr bwMode="auto">
          <a:xfrm>
            <a:off x="774964" y="4006259"/>
            <a:ext cx="7592632" cy="1726016"/>
          </a:xfrm>
          <a:prstGeom prst="rect">
            <a:avLst/>
          </a:prstGeom>
          <a:noFill/>
          <a:ln w="9525">
            <a:noFill/>
            <a:round/>
            <a:headEnd/>
            <a:tailEnd/>
          </a:ln>
        </p:spPr>
        <p:txBody>
          <a:bodyPr lIns="0" tIns="0" rIns="0" bIns="0"/>
          <a:lstStyle/>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(root partition)    hda1    256MB</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    swap partition     hda2    ~ 2 x RAM</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a:t>
            </a:r>
            <a:r>
              <a:rPr lang="en-GB" b="1" dirty="0" err="1">
                <a:solidFill>
                  <a:srgbClr val="000000"/>
                </a:solidFill>
                <a:latin typeface="Courier New" pitchFamily="49" charset="0"/>
              </a:rPr>
              <a:t>var</a:t>
            </a:r>
            <a:r>
              <a:rPr lang="en-GB" b="1" dirty="0">
                <a:solidFill>
                  <a:srgbClr val="000000"/>
                </a:solidFill>
                <a:latin typeface="Courier New" pitchFamily="49" charset="0"/>
              </a:rPr>
              <a:t>                   hda3    256MB (+)</a:t>
            </a:r>
            <a:r>
              <a:rPr lang="ar-SA" b="1" dirty="0">
                <a:solidFill>
                  <a:srgbClr val="000000"/>
                </a:solidFill>
                <a:latin typeface="Courier New" pitchFamily="49" charset="0"/>
                <a:cs typeface="Arial" pitchFamily="34" charset="0"/>
              </a:rPr>
              <a:t>‏</a:t>
            </a:r>
            <a:endParaRPr lang="en-GB" b="1" dirty="0">
              <a:solidFill>
                <a:srgbClr val="000000"/>
              </a:solidFill>
              <a:latin typeface="Courier New" pitchFamily="49" charset="0"/>
            </a:endParaRP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a:t>
            </a:r>
            <a:r>
              <a:rPr lang="en-GB" b="1" dirty="0" err="1">
                <a:solidFill>
                  <a:srgbClr val="000000"/>
                </a:solidFill>
                <a:latin typeface="Courier New" pitchFamily="49" charset="0"/>
              </a:rPr>
              <a:t>tmp</a:t>
            </a:r>
            <a:r>
              <a:rPr lang="en-GB" b="1" dirty="0">
                <a:solidFill>
                  <a:srgbClr val="000000"/>
                </a:solidFill>
                <a:latin typeface="Courier New" pitchFamily="49" charset="0"/>
              </a:rPr>
              <a:t>                   hda4    256MB</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000000"/>
                </a:solidFill>
                <a:latin typeface="Courier New" pitchFamily="49" charset="0"/>
              </a:rPr>
              <a:t>/</a:t>
            </a:r>
            <a:r>
              <a:rPr lang="en-GB" b="1" dirty="0" err="1">
                <a:solidFill>
                  <a:srgbClr val="000000"/>
                </a:solidFill>
                <a:latin typeface="Courier New" pitchFamily="49" charset="0"/>
              </a:rPr>
              <a:t>usr</a:t>
            </a:r>
            <a:r>
              <a:rPr lang="en-GB" b="1" dirty="0">
                <a:solidFill>
                  <a:srgbClr val="000000"/>
                </a:solidFill>
                <a:latin typeface="Courier New" pitchFamily="49" charset="0"/>
              </a:rPr>
              <a:t>                   hda5    rest of disk</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additive="repl">
                                        <p:cTn id="6" dur="2"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100000">
                                          <p:val>
                                            <p:strVal val="#ppt_x"/>
                                          </p:val>
                                        </p:tav>
                                        <p:tav tm="100000">
                                          <p:val>
                                            <p:strVal val="#ppt_x"/>
                                          </p:val>
                                        </p:tav>
                                      </p:tavLst>
                                    </p:anim>
                                    <p:anim calcmode="lin" valueType="num">
                                      <p:cBhvr>
                                        <p:cTn id="8" dur="1000" fill="hold"/>
                                        <p:tgtEl>
                                          <p:spTgt spid="2"/>
                                        </p:tgtEl>
                                        <p:attrNameLst>
                                          <p:attrName>ppt_y</p:attrName>
                                        </p:attrNameLst>
                                      </p:cBhvr>
                                      <p:tavLst>
                                        <p:tav tm="10000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additive="repl">
                                        <p:cTn id="12" dur="2"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ppt_x</p:attrName>
                                        </p:attrNameLst>
                                      </p:cBhvr>
                                      <p:tavLst>
                                        <p:tav tm="100000">
                                          <p:val>
                                            <p:strVal val="#ppt_x"/>
                                          </p:val>
                                        </p:tav>
                                        <p:tav tm="100000">
                                          <p:val>
                                            <p:strVal val="#ppt_x"/>
                                          </p:val>
                                        </p:tav>
                                      </p:tavLst>
                                    </p:anim>
                                    <p:anim calcmode="lin" valueType="num">
                                      <p:cBhvr>
                                        <p:cTn id="14" dur="1000" fill="hold"/>
                                        <p:tgtEl>
                                          <p:spTgt spid="3"/>
                                        </p:tgtEl>
                                        <p:attrNameLst>
                                          <p:attrName>ppt_y</p:attrName>
                                        </p:attrNameLst>
                                      </p:cBhvr>
                                      <p:tavLst>
                                        <p:tav tm="10000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additive="repl">
                                        <p:cTn id="18" dur="2" fill="hold">
                                          <p:stCondLst>
                                            <p:cond delay="0"/>
                                          </p:stCondLst>
                                        </p:cTn>
                                        <p:tgtEl>
                                          <p:spTgt spid="29722"/>
                                        </p:tgtEl>
                                        <p:attrNameLst>
                                          <p:attrName>style.visibility</p:attrName>
                                        </p:attrNameLst>
                                      </p:cBhvr>
                                      <p:to>
                                        <p:strVal val="visible"/>
                                      </p:to>
                                    </p:set>
                                    <p:anim calcmode="lin" valueType="num">
                                      <p:cBhvr>
                                        <p:cTn id="19" dur="1000" fill="hold"/>
                                        <p:tgtEl>
                                          <p:spTgt spid="29722"/>
                                        </p:tgtEl>
                                        <p:attrNameLst>
                                          <p:attrName>ppt_x</p:attrName>
                                        </p:attrNameLst>
                                      </p:cBhvr>
                                      <p:tavLst>
                                        <p:tav tm="100000">
                                          <p:val>
                                            <p:strVal val="#ppt_x"/>
                                          </p:val>
                                        </p:tav>
                                        <p:tav tm="100000">
                                          <p:val>
                                            <p:strVal val="#ppt_x"/>
                                          </p:val>
                                        </p:tav>
                                      </p:tavLst>
                                    </p:anim>
                                    <p:anim calcmode="lin" valueType="num">
                                      <p:cBhvr>
                                        <p:cTn id="20" dur="1000" fill="hold"/>
                                        <p:tgtEl>
                                          <p:spTgt spid="29722"/>
                                        </p:tgtEl>
                                        <p:attrNameLst>
                                          <p:attrName>ppt_y</p:attrName>
                                        </p:attrNameLst>
                                      </p:cBhvr>
                                      <p:tavLst>
                                        <p:tav tm="10000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'Auto' partition does this:</a:t>
            </a:r>
          </a:p>
        </p:txBody>
      </p:sp>
      <p:sp>
        <p:nvSpPr>
          <p:cNvPr id="29699" name="Rectangle 2"/>
          <p:cNvSpPr>
            <a:spLocks noGrp="1" noChangeArrowheads="1"/>
          </p:cNvSpPr>
          <p:nvPr>
            <p:ph type="body" idx="1"/>
          </p:nvPr>
        </p:nvSpPr>
        <p:spPr>
          <a:xfrm>
            <a:off x="671251" y="1905960"/>
            <a:ext cx="7807259" cy="4320080"/>
          </a:xfrm>
        </p:spPr>
        <p:txBody>
          <a:bodyPr>
            <a:normAutofit fontScale="92500" lnSpcReduction="2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Small root partition</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this will contain everything not in another partition</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/boot for kernel, /bin, /</a:t>
            </a:r>
            <a:r>
              <a:rPr lang="en-GB" dirty="0" err="1" smtClean="0"/>
              <a:t>sbin</a:t>
            </a:r>
            <a:r>
              <a:rPr lang="en-GB" dirty="0" smtClean="0"/>
              <a:t> etc.</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Home directories are /home/&lt;username&gt;</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 </a:t>
            </a:r>
            <a:r>
              <a:rPr lang="en-GB" i="1" dirty="0" smtClean="0"/>
              <a:t>swap partition</a:t>
            </a:r>
            <a:r>
              <a:rPr lang="en-GB" dirty="0" smtClean="0"/>
              <a:t> for virtual memory</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Small /</a:t>
            </a:r>
            <a:r>
              <a:rPr lang="en-GB" dirty="0" err="1" smtClean="0"/>
              <a:t>tmp</a:t>
            </a:r>
            <a:r>
              <a:rPr lang="en-GB" dirty="0" smtClean="0"/>
              <a:t> partition</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so users creating temporary files can't fill up your root partition</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Small /</a:t>
            </a:r>
            <a:r>
              <a:rPr lang="en-GB" dirty="0" err="1" smtClean="0"/>
              <a:t>var</a:t>
            </a:r>
            <a:r>
              <a:rPr lang="en-GB" dirty="0" smtClean="0"/>
              <a:t> partition</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Rest of disk is /</a:t>
            </a:r>
            <a:r>
              <a:rPr lang="en-GB" dirty="0" err="1" smtClean="0"/>
              <a:t>usr</a:t>
            </a:r>
            <a:endParaRPr lang="en-GB"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2D8F1E84-5444-4532-96AC-855B15A72472}" type="slidenum">
              <a:rPr lang="en-US">
                <a:latin typeface="Times New Roman" pitchFamily="18" charset="0"/>
              </a:rPr>
              <a:pPr/>
              <a:t>5</a:t>
            </a:fld>
            <a:endParaRPr lang="en-US">
              <a:latin typeface="Times New Roman" pitchFamily="18" charset="0"/>
            </a:endParaRPr>
          </a:p>
        </p:txBody>
      </p:sp>
      <p:sp>
        <p:nvSpPr>
          <p:cNvPr id="6147" name="Rectangle 2"/>
          <p:cNvSpPr>
            <a:spLocks noGrp="1" noChangeArrowheads="1"/>
          </p:cNvSpPr>
          <p:nvPr>
            <p:ph type="title"/>
          </p:nvPr>
        </p:nvSpPr>
        <p:spPr/>
        <p:txBody>
          <a:bodyPr/>
          <a:lstStyle/>
          <a:p>
            <a:r>
              <a:rPr lang="en-AU" smtClean="0"/>
              <a:t>What Distributions are there?</a:t>
            </a:r>
          </a:p>
        </p:txBody>
      </p:sp>
      <p:sp>
        <p:nvSpPr>
          <p:cNvPr id="6148" name="Rectangle 3"/>
          <p:cNvSpPr>
            <a:spLocks noGrp="1" noChangeArrowheads="1"/>
          </p:cNvSpPr>
          <p:nvPr>
            <p:ph type="body" idx="1"/>
          </p:nvPr>
        </p:nvSpPr>
        <p:spPr/>
        <p:txBody>
          <a:bodyPr/>
          <a:lstStyle/>
          <a:p>
            <a:r>
              <a:rPr lang="en-AU" sz="2800" smtClean="0"/>
              <a:t>Large number (linux.org lists more than 100 English-based distributions)</a:t>
            </a:r>
          </a:p>
          <a:p>
            <a:r>
              <a:rPr lang="en-AU" sz="2800" smtClean="0"/>
              <a:t>Some common ones:</a:t>
            </a:r>
          </a:p>
          <a:p>
            <a:pPr lvl="1"/>
            <a:r>
              <a:rPr lang="en-AU" sz="2400" smtClean="0"/>
              <a:t>Fedora Core</a:t>
            </a:r>
          </a:p>
          <a:p>
            <a:pPr lvl="1"/>
            <a:r>
              <a:rPr lang="en-AU" sz="2400" smtClean="0"/>
              <a:t>RedHat Enterprise</a:t>
            </a:r>
          </a:p>
          <a:p>
            <a:pPr lvl="1"/>
            <a:r>
              <a:rPr lang="en-AU" sz="2400" smtClean="0"/>
              <a:t>SuSE Linux</a:t>
            </a:r>
          </a:p>
          <a:p>
            <a:pPr lvl="1"/>
            <a:r>
              <a:rPr lang="en-AU" sz="2400" smtClean="0"/>
              <a:t>Mandrake</a:t>
            </a:r>
          </a:p>
          <a:p>
            <a:pPr lvl="1"/>
            <a:r>
              <a:rPr lang="en-AU" sz="2400" smtClean="0"/>
              <a:t>Debian</a:t>
            </a:r>
          </a:p>
          <a:p>
            <a:pPr lvl="1"/>
            <a:r>
              <a:rPr lang="en-AU" sz="2400" smtClean="0"/>
              <a:t>Slackware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Issues</a:t>
            </a:r>
          </a:p>
        </p:txBody>
      </p:sp>
      <p:sp>
        <p:nvSpPr>
          <p:cNvPr id="30723" name="Rectangle 2"/>
          <p:cNvSpPr>
            <a:spLocks noGrp="1" noChangeArrowheads="1"/>
          </p:cNvSpPr>
          <p:nvPr>
            <p:ph type="body" idx="1"/>
          </p:nvPr>
        </p:nvSpPr>
        <p:spPr>
          <a:xfrm>
            <a:off x="671251" y="1905960"/>
            <a:ext cx="7807259" cy="4320080"/>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t>
            </a:r>
            <a:r>
              <a:rPr lang="en-GB" dirty="0" err="1" smtClean="0"/>
              <a:t>var</a:t>
            </a:r>
            <a:r>
              <a:rPr lang="en-GB" dirty="0" smtClean="0"/>
              <a:t> may not be big enough</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t>
            </a:r>
            <a:r>
              <a:rPr lang="en-GB" dirty="0" err="1" smtClean="0"/>
              <a:t>usr</a:t>
            </a:r>
            <a:r>
              <a:rPr lang="en-GB" dirty="0" smtClean="0"/>
              <a:t> contains the OS, 3rd party software, and your own important data</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If you reinstall from scratch and erase /</a:t>
            </a:r>
            <a:r>
              <a:rPr lang="en-GB" dirty="0" err="1" smtClean="0"/>
              <a:t>usr</a:t>
            </a:r>
            <a:r>
              <a:rPr lang="en-GB" dirty="0" smtClean="0"/>
              <a:t>, you will lose your own data</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So you might want to split into /</a:t>
            </a:r>
            <a:r>
              <a:rPr lang="en-GB" dirty="0" err="1" smtClean="0"/>
              <a:t>usr</a:t>
            </a:r>
            <a:r>
              <a:rPr lang="en-GB" dirty="0" smtClean="0"/>
              <a:t> and /u</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Suggest 4-6GB for /</a:t>
            </a:r>
            <a:r>
              <a:rPr lang="en-GB" dirty="0" err="1" smtClean="0"/>
              <a:t>usr</a:t>
            </a:r>
            <a:r>
              <a:rPr lang="en-GB" dirty="0" smtClean="0"/>
              <a:t>, remainder for /u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Core directory refresher</a:t>
            </a:r>
          </a:p>
        </p:txBody>
      </p:sp>
      <p:sp>
        <p:nvSpPr>
          <p:cNvPr id="31747" name="Rectangle 2"/>
          <p:cNvSpPr>
            <a:spLocks noGrp="1" noChangeArrowheads="1"/>
          </p:cNvSpPr>
          <p:nvPr>
            <p:ph type="body" idx="1"/>
          </p:nvPr>
        </p:nvSpPr>
        <p:spPr>
          <a:xfrm>
            <a:off x="671251" y="1905960"/>
            <a:ext cx="7807259" cy="4320080"/>
          </a:xfrm>
        </p:spPr>
        <p:txBody>
          <a:bodyPr>
            <a:normAutofit lnSpcReduction="1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         </a:t>
            </a:r>
            <a:r>
              <a:rPr lang="en-GB" sz="2200" i="1" dirty="0" smtClean="0"/>
              <a:t>(/boot, /bin, /</a:t>
            </a:r>
            <a:r>
              <a:rPr lang="en-GB" sz="2200" i="1" dirty="0" err="1" smtClean="0"/>
              <a:t>sbin</a:t>
            </a:r>
            <a:r>
              <a:rPr lang="en-GB" sz="2200" i="1" dirty="0" smtClean="0"/>
              <a:t>, /etc, maybe /</a:t>
            </a:r>
            <a:r>
              <a:rPr lang="en-GB" sz="2200" i="1" dirty="0" err="1" smtClean="0"/>
              <a:t>tmp</a:t>
            </a:r>
            <a:r>
              <a:rPr lang="en-GB" sz="2200" i="1" dirty="0" smtClean="0"/>
              <a:t>)</a:t>
            </a:r>
            <a:r>
              <a:rPr lang="en-GB" i="1" dirty="0" smtClean="0"/>
              <a:t>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t>
            </a:r>
            <a:r>
              <a:rPr lang="en-GB" dirty="0" err="1" smtClean="0"/>
              <a:t>var</a:t>
            </a:r>
            <a:r>
              <a:rPr lang="en-GB" dirty="0" smtClean="0"/>
              <a:t>    </a:t>
            </a:r>
            <a:r>
              <a:rPr lang="en-GB" sz="2200" i="1" dirty="0" smtClean="0"/>
              <a:t>(Log files, spool, maybe user mail)</a:t>
            </a:r>
            <a:r>
              <a:rPr lang="ar-SA" sz="2200" i="1" dirty="0" smtClean="0">
                <a:cs typeface="Arial" pitchFamily="34" charset="0"/>
              </a:rPr>
              <a:t>‏</a:t>
            </a:r>
            <a:endParaRPr lang="en-GB" sz="2200" i="1"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t>
            </a:r>
            <a:r>
              <a:rPr lang="en-GB" dirty="0" err="1" smtClean="0"/>
              <a:t>usr</a:t>
            </a:r>
            <a:r>
              <a:rPr lang="en-GB" dirty="0" smtClean="0"/>
              <a:t>    </a:t>
            </a:r>
            <a:r>
              <a:rPr lang="en-GB" sz="2200" i="1" dirty="0" smtClean="0"/>
              <a:t>(Installed software and home </a:t>
            </a:r>
            <a:r>
              <a:rPr lang="en-GB" sz="2200" i="1" dirty="0" err="1" smtClean="0"/>
              <a:t>dirs</a:t>
            </a:r>
            <a:r>
              <a:rPr lang="en-GB" sz="2200" i="1" dirty="0" smtClean="0"/>
              <a:t>)</a:t>
            </a:r>
            <a:r>
              <a:rPr lang="ar-SA" sz="2200" i="1" dirty="0" smtClean="0">
                <a:cs typeface="Arial" pitchFamily="34" charset="0"/>
              </a:rPr>
              <a:t>‏</a:t>
            </a:r>
            <a:endParaRPr lang="en-GB" sz="2200" i="1"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Swap </a:t>
            </a:r>
            <a:r>
              <a:rPr lang="en-GB" sz="2200" i="1" dirty="0" smtClean="0"/>
              <a:t>(Virtual memory)</a:t>
            </a:r>
            <a:r>
              <a:rPr lang="ar-SA" sz="2200" i="1" dirty="0" smtClean="0">
                <a:cs typeface="Arial" pitchFamily="34" charset="0"/>
              </a:rPr>
              <a:t>‏</a:t>
            </a:r>
            <a:endParaRPr lang="en-GB" sz="2200" i="1"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t>
            </a:r>
            <a:r>
              <a:rPr lang="en-GB" dirty="0" err="1" smtClean="0"/>
              <a:t>tmp</a:t>
            </a:r>
            <a:r>
              <a:rPr lang="en-GB" dirty="0" smtClean="0"/>
              <a:t>   </a:t>
            </a:r>
            <a:r>
              <a:rPr lang="en-GB" sz="2200" i="1" dirty="0" smtClean="0"/>
              <a:t>(May reside under “/”)</a:t>
            </a:r>
            <a:r>
              <a:rPr lang="ar-SA" sz="2200" i="1" dirty="0" smtClean="0">
                <a:cs typeface="Arial" pitchFamily="34" charset="0"/>
              </a:rPr>
              <a:t>‏</a:t>
            </a:r>
            <a:endParaRPr lang="en-GB" sz="2200" i="1" dirty="0" smtClean="0"/>
          </a:p>
          <a:p>
            <a:pPr>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p>
          <a:p>
            <a:pPr>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Don't confuse the </a:t>
            </a:r>
            <a:r>
              <a:rPr lang="en-GB" dirty="0" err="1" smtClean="0"/>
              <a:t>the</a:t>
            </a:r>
            <a:r>
              <a:rPr lang="en-GB" dirty="0" smtClean="0"/>
              <a:t> “root account” (/root) with the “root” partition.</a:t>
            </a:r>
          </a:p>
        </p:txBody>
      </p:sp>
      <p:sp>
        <p:nvSpPr>
          <p:cNvPr id="31748" name="Text Box 3"/>
          <p:cNvSpPr txBox="1">
            <a:spLocks noChangeArrowheads="1"/>
          </p:cNvSpPr>
          <p:nvPr/>
        </p:nvSpPr>
        <p:spPr bwMode="auto">
          <a:xfrm>
            <a:off x="0" y="4826800"/>
            <a:ext cx="7465872" cy="1577743"/>
          </a:xfrm>
          <a:prstGeom prst="rect">
            <a:avLst/>
          </a:prstGeom>
          <a:noFill/>
          <a:ln w="9525">
            <a:noFill/>
            <a:round/>
            <a:headEnd/>
            <a:tailEnd/>
          </a:ln>
        </p:spPr>
        <p:txBody>
          <a:bodyPr lIns="0" tIns="0" rIns="0" bIns="0"/>
          <a:lstStyle/>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b="1" dirty="0">
                <a:solidFill>
                  <a:srgbClr val="FFFF00"/>
                </a:solidFill>
                <a:latin typeface="Courier New" pitchFamily="49" charset="0"/>
              </a:rPr>
              <a:t>d</a:t>
            </a:r>
          </a:p>
          <a:p>
            <a:pPr>
              <a:lnSpc>
                <a:spcPct val="9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en-GB" b="1" dirty="0">
              <a:solidFill>
                <a:srgbClr val="FFFF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Note...</a:t>
            </a:r>
          </a:p>
        </p:txBody>
      </p:sp>
      <p:sp>
        <p:nvSpPr>
          <p:cNvPr id="32771" name="Rectangle 2"/>
          <p:cNvSpPr>
            <a:spLocks noGrp="1" noChangeArrowheads="1"/>
          </p:cNvSpPr>
          <p:nvPr>
            <p:ph type="body" idx="1"/>
          </p:nvPr>
        </p:nvSpPr>
        <p:spPr>
          <a:xfrm>
            <a:off x="671251" y="1905960"/>
            <a:ext cx="7807259" cy="4320080"/>
          </a:xfrm>
        </p:spPr>
        <p:txBody>
          <a:bodyPr>
            <a:normAutofit lnSpcReduction="1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Slicing/partition is just a logical division</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If your hard drive dies, most likely </a:t>
            </a:r>
            <a:r>
              <a:rPr lang="en-GB" i="1" dirty="0" smtClean="0"/>
              <a:t>everything</a:t>
            </a:r>
            <a:r>
              <a:rPr lang="en-GB" dirty="0" smtClean="0"/>
              <a:t> will be lost</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If you want data security, then you need to set up mirroring with a separate drive</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Another reason to keep your data on a separate partition, e.g. /u</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Remember, “</a:t>
            </a:r>
            <a:r>
              <a:rPr lang="en-GB" dirty="0" err="1" smtClean="0">
                <a:latin typeface="Courier New" pitchFamily="49" charset="0"/>
              </a:rPr>
              <a:t>rm</a:t>
            </a:r>
            <a:r>
              <a:rPr lang="en-GB" dirty="0" smtClean="0">
                <a:latin typeface="Courier New" pitchFamily="49" charset="0"/>
              </a:rPr>
              <a:t> -</a:t>
            </a:r>
            <a:r>
              <a:rPr lang="en-GB" dirty="0" err="1" smtClean="0">
                <a:latin typeface="Courier New" pitchFamily="49" charset="0"/>
              </a:rPr>
              <a:t>rf</a:t>
            </a:r>
            <a:r>
              <a:rPr lang="en-GB" dirty="0" smtClean="0"/>
              <a:t>” on a mirror works very well.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Summary: block devices</a:t>
            </a:r>
          </a:p>
        </p:txBody>
      </p:sp>
      <p:sp>
        <p:nvSpPr>
          <p:cNvPr id="33795" name="Rectangle 2"/>
          <p:cNvSpPr>
            <a:spLocks noGrp="1" noChangeArrowheads="1"/>
          </p:cNvSpPr>
          <p:nvPr>
            <p:ph type="body" idx="1"/>
          </p:nvPr>
        </p:nvSpPr>
        <p:spPr>
          <a:xfrm>
            <a:off x="671251" y="1743292"/>
            <a:ext cx="7807259" cy="4675647"/>
          </a:xfrm>
        </p:spPr>
        <p:txBody>
          <a:bodyPr>
            <a:normAutofit fontScale="92500" lnSpcReduction="2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IDE (ATAPI) disk drives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/dev/</a:t>
            </a:r>
            <a:r>
              <a:rPr lang="en-GB" dirty="0" err="1" smtClean="0">
                <a:solidFill>
                  <a:srgbClr val="FF0000"/>
                </a:solidFill>
              </a:rPr>
              <a:t>hda</a:t>
            </a:r>
            <a:endParaRPr lang="en-GB" dirty="0" smtClean="0">
              <a:solidFill>
                <a:srgbClr val="FF0000"/>
              </a:solidFill>
            </a:endParaRP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/dev/</a:t>
            </a:r>
            <a:r>
              <a:rPr lang="en-GB" dirty="0" err="1" smtClean="0">
                <a:solidFill>
                  <a:srgbClr val="FF0000"/>
                </a:solidFill>
              </a:rPr>
              <a:t>hdb</a:t>
            </a:r>
            <a:r>
              <a:rPr lang="en-GB" dirty="0" smtClean="0">
                <a:solidFill>
                  <a:srgbClr val="FF0000"/>
                </a:solidFill>
              </a:rPr>
              <a:t>   ...etc</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SCSI or SCSI-like disks (e.g. USB flash, SATA)</a:t>
            </a:r>
            <a:r>
              <a:rPr lang="ar-SA" dirty="0" smtClean="0">
                <a:solidFill>
                  <a:srgbClr val="FF0000"/>
                </a:solidFill>
                <a:cs typeface="Arial" pitchFamily="34" charset="0"/>
              </a:rPr>
              <a:t>‏</a:t>
            </a:r>
            <a:endParaRPr lang="en-GB" dirty="0" smtClean="0">
              <a:solidFill>
                <a:srgbClr val="FF0000"/>
              </a:solidFill>
            </a:endParaRP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/dev/da0</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/dev/da1   ...etc</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IDE (ATAPI) CD-ROM</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/dev/cdrom0  ...etc</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Traditional floppy drive</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/dev/fd0</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FF0000"/>
                </a:solidFill>
              </a:rPr>
              <a:t>etc.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Summary</a:t>
            </a:r>
          </a:p>
        </p:txBody>
      </p:sp>
      <p:sp>
        <p:nvSpPr>
          <p:cNvPr id="34819" name="Rectangle 2"/>
          <p:cNvSpPr>
            <a:spLocks noGrp="1" noChangeArrowheads="1"/>
          </p:cNvSpPr>
          <p:nvPr>
            <p:ph type="body" idx="1"/>
          </p:nvPr>
        </p:nvSpPr>
        <p:spPr>
          <a:xfrm>
            <a:off x="671252" y="1645403"/>
            <a:ext cx="3810000" cy="4320079"/>
          </a:xfrm>
        </p:spPr>
        <p:txBody>
          <a:bodyPr/>
          <a:lstStyle/>
          <a:p>
            <a:pPr>
              <a:lnSpc>
                <a:spcPct val="98000"/>
              </a:lnSpc>
              <a:tabLst>
                <a:tab pos="656650" algn="l"/>
                <a:tab pos="1313299" algn="l"/>
                <a:tab pos="1969949" algn="l"/>
                <a:tab pos="2626599" algn="l"/>
                <a:tab pos="3283248" algn="l"/>
              </a:tabLst>
            </a:pPr>
            <a:r>
              <a:rPr lang="en-GB" sz="2000" dirty="0" smtClean="0">
                <a:solidFill>
                  <a:srgbClr val="FF0000"/>
                </a:solidFill>
              </a:rPr>
              <a:t>Slices</a:t>
            </a:r>
          </a:p>
          <a:p>
            <a:pPr lvl="1">
              <a:tabLst>
                <a:tab pos="656650" algn="l"/>
                <a:tab pos="1313299" algn="l"/>
                <a:tab pos="1969949" algn="l"/>
                <a:tab pos="2626599" algn="l"/>
                <a:tab pos="3283248" algn="l"/>
              </a:tabLst>
            </a:pPr>
            <a:r>
              <a:rPr lang="en-GB" sz="2000" dirty="0" smtClean="0">
                <a:solidFill>
                  <a:srgbClr val="FF0000"/>
                </a:solidFill>
              </a:rPr>
              <a:t>/dev/ad0s1</a:t>
            </a:r>
          </a:p>
          <a:p>
            <a:pPr lvl="1">
              <a:tabLst>
                <a:tab pos="656650" algn="l"/>
                <a:tab pos="1313299" algn="l"/>
                <a:tab pos="1969949" algn="l"/>
                <a:tab pos="2626599" algn="l"/>
                <a:tab pos="3283248" algn="l"/>
              </a:tabLst>
            </a:pPr>
            <a:r>
              <a:rPr lang="en-GB" sz="2000" dirty="0" smtClean="0">
                <a:solidFill>
                  <a:srgbClr val="FF0000"/>
                </a:solidFill>
              </a:rPr>
              <a:t>/dev/ad0s2</a:t>
            </a:r>
          </a:p>
          <a:p>
            <a:pPr lvl="1">
              <a:tabLst>
                <a:tab pos="656650" algn="l"/>
                <a:tab pos="1313299" algn="l"/>
                <a:tab pos="1969949" algn="l"/>
                <a:tab pos="2626599" algn="l"/>
                <a:tab pos="3283248" algn="l"/>
              </a:tabLst>
            </a:pPr>
            <a:r>
              <a:rPr lang="en-GB" sz="2000" dirty="0" smtClean="0">
                <a:solidFill>
                  <a:srgbClr val="FF0000"/>
                </a:solidFill>
              </a:rPr>
              <a:t>/dev/ad0s3</a:t>
            </a:r>
          </a:p>
          <a:p>
            <a:pPr lvl="1">
              <a:tabLst>
                <a:tab pos="656650" algn="l"/>
                <a:tab pos="1313299" algn="l"/>
                <a:tab pos="1969949" algn="l"/>
                <a:tab pos="2626599" algn="l"/>
                <a:tab pos="3283248" algn="l"/>
              </a:tabLst>
            </a:pPr>
            <a:r>
              <a:rPr lang="en-GB" sz="2000" dirty="0" smtClean="0">
                <a:solidFill>
                  <a:srgbClr val="FF0000"/>
                </a:solidFill>
              </a:rPr>
              <a:t>/dev/ad0s4</a:t>
            </a:r>
          </a:p>
          <a:p>
            <a:pPr>
              <a:tabLst>
                <a:tab pos="656650" algn="l"/>
                <a:tab pos="1313299" algn="l"/>
                <a:tab pos="1969949" algn="l"/>
                <a:tab pos="2626599" algn="l"/>
                <a:tab pos="3283248" algn="l"/>
              </a:tabLst>
            </a:pPr>
            <a:r>
              <a:rPr lang="en-GB" sz="2000" dirty="0" smtClean="0">
                <a:solidFill>
                  <a:srgbClr val="FF0000"/>
                </a:solidFill>
              </a:rPr>
              <a:t>Defined in MBR</a:t>
            </a:r>
          </a:p>
          <a:p>
            <a:pPr>
              <a:tabLst>
                <a:tab pos="656650" algn="l"/>
                <a:tab pos="1313299" algn="l"/>
                <a:tab pos="1969949" algn="l"/>
                <a:tab pos="2626599" algn="l"/>
                <a:tab pos="3283248" algn="l"/>
              </a:tabLst>
            </a:pPr>
            <a:r>
              <a:rPr lang="en-GB" sz="2000" dirty="0" smtClean="0">
                <a:solidFill>
                  <a:srgbClr val="FF0000"/>
                </a:solidFill>
              </a:rPr>
              <a:t>What PC heads call "partitions"</a:t>
            </a:r>
          </a:p>
        </p:txBody>
      </p:sp>
      <p:sp>
        <p:nvSpPr>
          <p:cNvPr id="34820" name="Rectangle 3"/>
          <p:cNvSpPr>
            <a:spLocks noGrp="1" noChangeArrowheads="1"/>
          </p:cNvSpPr>
          <p:nvPr>
            <p:ph type="body" idx="2"/>
          </p:nvPr>
        </p:nvSpPr>
        <p:spPr>
          <a:xfrm>
            <a:off x="4672832" y="1579183"/>
            <a:ext cx="3810000" cy="4610867"/>
          </a:xfrm>
        </p:spPr>
        <p:txBody>
          <a:bodyPr/>
          <a:lstStyle/>
          <a:p>
            <a:pPr>
              <a:lnSpc>
                <a:spcPct val="98000"/>
              </a:lnSpc>
              <a:tabLst>
                <a:tab pos="656650" algn="l"/>
                <a:tab pos="1313299" algn="l"/>
                <a:tab pos="1969949" algn="l"/>
                <a:tab pos="2626599" algn="l"/>
                <a:tab pos="3283248" algn="l"/>
              </a:tabLst>
            </a:pPr>
            <a:r>
              <a:rPr lang="en-GB" sz="2000" dirty="0" smtClean="0">
                <a:solidFill>
                  <a:srgbClr val="FF0000"/>
                </a:solidFill>
              </a:rPr>
              <a:t>BSD Partitions</a:t>
            </a:r>
          </a:p>
          <a:p>
            <a:pPr lvl="1">
              <a:tabLst>
                <a:tab pos="656650" algn="l"/>
                <a:tab pos="1313299" algn="l"/>
                <a:tab pos="1969949" algn="l"/>
                <a:tab pos="2626599" algn="l"/>
                <a:tab pos="3283248" algn="l"/>
              </a:tabLst>
            </a:pPr>
            <a:r>
              <a:rPr lang="en-GB" sz="2000" dirty="0" smtClean="0">
                <a:solidFill>
                  <a:srgbClr val="FF0000"/>
                </a:solidFill>
              </a:rPr>
              <a:t>/dev/ad0s1a</a:t>
            </a:r>
          </a:p>
          <a:p>
            <a:pPr lvl="1">
              <a:tabLst>
                <a:tab pos="656650" algn="l"/>
                <a:tab pos="1313299" algn="l"/>
                <a:tab pos="1969949" algn="l"/>
                <a:tab pos="2626599" algn="l"/>
                <a:tab pos="3283248" algn="l"/>
              </a:tabLst>
            </a:pPr>
            <a:r>
              <a:rPr lang="en-GB" sz="2000" dirty="0" smtClean="0">
                <a:solidFill>
                  <a:srgbClr val="FF0000"/>
                </a:solidFill>
              </a:rPr>
              <a:t>/dev/ad0s1b</a:t>
            </a:r>
          </a:p>
          <a:p>
            <a:pPr lvl="1">
              <a:tabLst>
                <a:tab pos="656650" algn="l"/>
                <a:tab pos="1313299" algn="l"/>
                <a:tab pos="1969949" algn="l"/>
                <a:tab pos="2626599" algn="l"/>
                <a:tab pos="3283248" algn="l"/>
              </a:tabLst>
            </a:pPr>
            <a:r>
              <a:rPr lang="en-GB" sz="2000" dirty="0" smtClean="0">
                <a:solidFill>
                  <a:srgbClr val="FF0000"/>
                </a:solidFill>
              </a:rPr>
              <a:t>/dev/ad0s1d   ...etc</a:t>
            </a:r>
          </a:p>
          <a:p>
            <a:pPr lvl="1">
              <a:tabLst>
                <a:tab pos="656650" algn="l"/>
                <a:tab pos="1313299" algn="l"/>
                <a:tab pos="1969949" algn="l"/>
                <a:tab pos="2626599" algn="l"/>
                <a:tab pos="3283248" algn="l"/>
              </a:tabLst>
            </a:pPr>
            <a:r>
              <a:rPr lang="en-GB" sz="2000" dirty="0" smtClean="0">
                <a:solidFill>
                  <a:srgbClr val="FF0000"/>
                </a:solidFill>
              </a:rPr>
              <a:t>/dev/ad0s2a</a:t>
            </a:r>
          </a:p>
          <a:p>
            <a:pPr lvl="1">
              <a:tabLst>
                <a:tab pos="656650" algn="l"/>
                <a:tab pos="1313299" algn="l"/>
                <a:tab pos="1969949" algn="l"/>
                <a:tab pos="2626599" algn="l"/>
                <a:tab pos="3283248" algn="l"/>
              </a:tabLst>
            </a:pPr>
            <a:r>
              <a:rPr lang="en-GB" sz="2000" dirty="0" smtClean="0">
                <a:solidFill>
                  <a:srgbClr val="FF0000"/>
                </a:solidFill>
              </a:rPr>
              <a:t>/dev/ad0s2b</a:t>
            </a:r>
          </a:p>
          <a:p>
            <a:pPr lvl="1">
              <a:tabLst>
                <a:tab pos="656650" algn="l"/>
                <a:tab pos="1313299" algn="l"/>
                <a:tab pos="1969949" algn="l"/>
                <a:tab pos="2626599" algn="l"/>
                <a:tab pos="3283248" algn="l"/>
              </a:tabLst>
            </a:pPr>
            <a:r>
              <a:rPr lang="en-GB" sz="2000" dirty="0" smtClean="0">
                <a:solidFill>
                  <a:srgbClr val="FF0000"/>
                </a:solidFill>
              </a:rPr>
              <a:t>/dev/ad0s2d   ...etc</a:t>
            </a:r>
          </a:p>
          <a:p>
            <a:pPr>
              <a:tabLst>
                <a:tab pos="656650" algn="l"/>
                <a:tab pos="1313299" algn="l"/>
                <a:tab pos="1969949" algn="l"/>
                <a:tab pos="2626599" algn="l"/>
                <a:tab pos="3283248" algn="l"/>
              </a:tabLst>
            </a:pPr>
            <a:r>
              <a:rPr lang="en-GB" sz="2000" dirty="0" smtClean="0">
                <a:solidFill>
                  <a:srgbClr val="FF0000"/>
                </a:solidFill>
              </a:rPr>
              <a:t>Conventions:</a:t>
            </a:r>
          </a:p>
          <a:p>
            <a:pPr lvl="1">
              <a:tabLst>
                <a:tab pos="656650" algn="l"/>
                <a:tab pos="1313299" algn="l"/>
                <a:tab pos="1969949" algn="l"/>
                <a:tab pos="2626599" algn="l"/>
                <a:tab pos="3283248" algn="l"/>
              </a:tabLst>
            </a:pPr>
            <a:r>
              <a:rPr lang="en-GB" sz="2000" dirty="0" smtClean="0">
                <a:solidFill>
                  <a:srgbClr val="FF0000"/>
                </a:solidFill>
              </a:rPr>
              <a:t>'a' is /</a:t>
            </a:r>
          </a:p>
          <a:p>
            <a:pPr lvl="1">
              <a:tabLst>
                <a:tab pos="656650" algn="l"/>
                <a:tab pos="1313299" algn="l"/>
                <a:tab pos="1969949" algn="l"/>
                <a:tab pos="2626599" algn="l"/>
                <a:tab pos="3283248" algn="l"/>
              </a:tabLst>
            </a:pPr>
            <a:r>
              <a:rPr lang="en-GB" sz="2000" dirty="0" smtClean="0">
                <a:solidFill>
                  <a:srgbClr val="FF0000"/>
                </a:solidFill>
              </a:rPr>
              <a:t>'b' is swap</a:t>
            </a:r>
          </a:p>
          <a:p>
            <a:pPr lvl="1">
              <a:tabLst>
                <a:tab pos="656650" algn="l"/>
                <a:tab pos="1313299" algn="l"/>
                <a:tab pos="1969949" algn="l"/>
                <a:tab pos="2626599" algn="l"/>
                <a:tab pos="3283248" algn="l"/>
              </a:tabLst>
            </a:pPr>
            <a:r>
              <a:rPr lang="en-GB" sz="2000" dirty="0" smtClean="0">
                <a:solidFill>
                  <a:srgbClr val="FF0000"/>
                </a:solidFill>
              </a:rPr>
              <a:t>'c' cannot be used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Installing LINUX</a:t>
            </a:r>
          </a:p>
        </p:txBody>
      </p:sp>
      <p:sp>
        <p:nvSpPr>
          <p:cNvPr id="36867" name="Rectangle 2"/>
          <p:cNvSpPr>
            <a:spLocks noGrp="1" noChangeArrowheads="1"/>
          </p:cNvSpPr>
          <p:nvPr>
            <p:ph type="body" idx="1"/>
          </p:nvPr>
        </p:nvSpPr>
        <p:spPr>
          <a:xfrm>
            <a:off x="671251" y="1905960"/>
            <a:ext cx="7807259" cy="4320080"/>
          </a:xfrm>
        </p:spPr>
        <p:txBody>
          <a:bodyPr>
            <a:normAutofit fontScale="92500" lnSpcReduction="2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Surprisingly straightforward</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Boot from CD or floppies</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Partition your disk</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Can delete existing partitions(s)</a:t>
            </a:r>
            <a:r>
              <a:rPr lang="ar-SA" dirty="0" smtClean="0">
                <a:cs typeface="Arial" pitchFamily="34" charset="0"/>
              </a:rPr>
              <a:t>‏</a:t>
            </a:r>
            <a:endParaRPr lang="en-GB"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Create a LINUX partition</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Partition</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Choose which parts of LINUX distribution you want, or "all"</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Install from choice of media</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CD-ROM, FTP, even a huge pile of floppies!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Installing Software in Linux</a:t>
            </a:r>
          </a:p>
        </p:txBody>
      </p:sp>
      <p:sp>
        <p:nvSpPr>
          <p:cNvPr id="37891" name="Rectangle 2"/>
          <p:cNvSpPr>
            <a:spLocks noGrp="1" noChangeArrowheads="1"/>
          </p:cNvSpPr>
          <p:nvPr>
            <p:ph type="body" idx="1"/>
          </p:nvPr>
        </p:nvSpPr>
        <p:spPr>
          <a:xfrm>
            <a:off x="671251" y="1905960"/>
            <a:ext cx="7807259" cy="4320080"/>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Several different methods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packages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source</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binary</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We will go in to detail on these methods later.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671251" y="177065"/>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How Does LINUX Start?</a:t>
            </a:r>
          </a:p>
        </p:txBody>
      </p:sp>
      <p:sp>
        <p:nvSpPr>
          <p:cNvPr id="38915" name="Rectangle 2"/>
          <p:cNvSpPr>
            <a:spLocks noGrp="1" noChangeArrowheads="1"/>
          </p:cNvSpPr>
          <p:nvPr>
            <p:ph type="body" idx="1"/>
          </p:nvPr>
        </p:nvSpPr>
        <p:spPr>
          <a:xfrm>
            <a:off x="573301" y="1291274"/>
            <a:ext cx="8248038" cy="5103192"/>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FF0000"/>
                </a:solidFill>
              </a:rPr>
              <a:t>The </a:t>
            </a:r>
            <a:r>
              <a:rPr lang="en-GB" i="1" dirty="0" smtClean="0">
                <a:solidFill>
                  <a:srgbClr val="FF0000"/>
                </a:solidFill>
              </a:rPr>
              <a:t>BIOS</a:t>
            </a:r>
            <a:r>
              <a:rPr lang="en-GB" dirty="0" smtClean="0">
                <a:solidFill>
                  <a:srgbClr val="FF0000"/>
                </a:solidFill>
              </a:rPr>
              <a:t> loads and runs the </a:t>
            </a:r>
            <a:r>
              <a:rPr lang="en-GB" i="1" dirty="0" smtClean="0">
                <a:solidFill>
                  <a:srgbClr val="FF0000"/>
                </a:solidFill>
              </a:rPr>
              <a:t>MBR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FF0000"/>
                </a:solidFill>
              </a:rPr>
              <a:t>The </a:t>
            </a:r>
            <a:r>
              <a:rPr lang="en-GB" i="1" dirty="0" smtClean="0">
                <a:solidFill>
                  <a:srgbClr val="FF0000"/>
                </a:solidFill>
              </a:rPr>
              <a:t>MBR</a:t>
            </a:r>
            <a:r>
              <a:rPr lang="en-GB" dirty="0" smtClean="0">
                <a:solidFill>
                  <a:srgbClr val="FF0000"/>
                </a:solidFill>
              </a:rPr>
              <a:t> is not part of LINUX</a:t>
            </a:r>
            <a:br>
              <a:rPr lang="en-GB" dirty="0" smtClean="0">
                <a:solidFill>
                  <a:srgbClr val="FF0000"/>
                </a:solidFill>
              </a:rPr>
            </a:br>
            <a:endParaRPr lang="en-GB" dirty="0" smtClean="0">
              <a:solidFill>
                <a:srgbClr val="FF0000"/>
              </a:solidFill>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FF0000"/>
                </a:solidFill>
              </a:rPr>
              <a:t>A series of "bootstrap" programs are loaded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FF0000"/>
                </a:solidFill>
              </a:rPr>
              <a:t>see  “</a:t>
            </a:r>
            <a:r>
              <a:rPr lang="en-GB" dirty="0" smtClean="0">
                <a:solidFill>
                  <a:srgbClr val="FF0000"/>
                </a:solidFill>
                <a:latin typeface="Courier New" pitchFamily="49" charset="0"/>
              </a:rPr>
              <a:t>man boot”</a:t>
            </a:r>
          </a:p>
          <a:p>
            <a:pPr lvl="3">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92D050"/>
                </a:solidFill>
                <a:latin typeface="Courier New" pitchFamily="49" charset="0"/>
              </a:rPr>
              <a:t>Exercise find the bootstrap steps of booting up Linux</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FF0000"/>
                </a:solidFill>
              </a:rPr>
              <a:t>Kernel is loaded, and perhaps some modules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FF0000"/>
                </a:solidFill>
              </a:rPr>
              <a:t>controlled by </a:t>
            </a:r>
            <a:r>
              <a:rPr lang="en-GB" dirty="0" smtClean="0">
                <a:solidFill>
                  <a:srgbClr val="FF0000"/>
                </a:solidFill>
                <a:latin typeface="Courier New" pitchFamily="49" charset="0"/>
              </a:rPr>
              <a:t>/boot/grub/</a:t>
            </a:r>
            <a:r>
              <a:rPr lang="en-GB" dirty="0" err="1" smtClean="0">
                <a:solidFill>
                  <a:srgbClr val="FF0000"/>
                </a:solidFill>
                <a:latin typeface="Courier New" pitchFamily="49" charset="0"/>
              </a:rPr>
              <a:t>grub.conf</a:t>
            </a:r>
            <a:endParaRPr lang="en-GB" dirty="0" smtClean="0">
              <a:solidFill>
                <a:srgbClr val="FF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How Does LINUX Start?</a:t>
            </a:r>
          </a:p>
        </p:txBody>
      </p:sp>
      <p:sp>
        <p:nvSpPr>
          <p:cNvPr id="39939" name="Rectangle 2"/>
          <p:cNvSpPr>
            <a:spLocks noGrp="1" noChangeArrowheads="1"/>
          </p:cNvSpPr>
          <p:nvPr>
            <p:ph type="body" idx="1"/>
          </p:nvPr>
        </p:nvSpPr>
        <p:spPr>
          <a:xfrm>
            <a:off x="671252" y="1780720"/>
            <a:ext cx="8248038" cy="447842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FF0000"/>
                </a:solidFill>
              </a:rPr>
              <a:t>The root </a:t>
            </a:r>
            <a:r>
              <a:rPr lang="en-GB" dirty="0" err="1" smtClean="0">
                <a:solidFill>
                  <a:srgbClr val="FF0000"/>
                </a:solidFill>
              </a:rPr>
              <a:t>filesystem</a:t>
            </a:r>
            <a:r>
              <a:rPr lang="en-GB" dirty="0" smtClean="0">
                <a:solidFill>
                  <a:srgbClr val="FF0000"/>
                </a:solidFill>
              </a:rPr>
              <a:t> is mounted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FF0000"/>
                </a:solidFill>
              </a:rPr>
              <a:t>“root” = “/” or something like “hda1”</a:t>
            </a:r>
            <a:br>
              <a:rPr lang="en-GB" dirty="0" smtClean="0">
                <a:solidFill>
                  <a:srgbClr val="FF0000"/>
                </a:solidFill>
              </a:rPr>
            </a:br>
            <a:endParaRPr lang="en-GB" dirty="0" smtClean="0">
              <a:solidFill>
                <a:srgbClr val="FF0000"/>
              </a:solidFill>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FF0000"/>
                </a:solidFill>
                <a:latin typeface="Courier New" pitchFamily="49" charset="0"/>
              </a:rPr>
              <a:t>/</a:t>
            </a:r>
            <a:r>
              <a:rPr lang="en-GB" dirty="0" err="1" smtClean="0">
                <a:solidFill>
                  <a:srgbClr val="FF0000"/>
                </a:solidFill>
                <a:latin typeface="Courier New" pitchFamily="49" charset="0"/>
              </a:rPr>
              <a:t>sbin</a:t>
            </a:r>
            <a:r>
              <a:rPr lang="en-GB" dirty="0" smtClean="0">
                <a:solidFill>
                  <a:srgbClr val="FF0000"/>
                </a:solidFill>
                <a:latin typeface="Courier New" pitchFamily="49" charset="0"/>
              </a:rPr>
              <a:t>/init</a:t>
            </a:r>
            <a:r>
              <a:rPr lang="en-GB" dirty="0" smtClean="0">
                <a:solidFill>
                  <a:srgbClr val="FF0000"/>
                </a:solidFill>
              </a:rPr>
              <a:t> is run and executes the main </a:t>
            </a:r>
            <a:r>
              <a:rPr lang="en-GB" dirty="0" err="1" smtClean="0">
                <a:solidFill>
                  <a:srgbClr val="FF0000"/>
                </a:solidFill>
              </a:rPr>
              <a:t>startup</a:t>
            </a:r>
            <a:r>
              <a:rPr lang="en-GB" dirty="0" smtClean="0">
                <a:solidFill>
                  <a:srgbClr val="FF0000"/>
                </a:solidFill>
              </a:rPr>
              <a:t> script </a:t>
            </a:r>
            <a:r>
              <a:rPr lang="en-GB" dirty="0" smtClean="0">
                <a:solidFill>
                  <a:srgbClr val="FF0000"/>
                </a:solidFill>
                <a:latin typeface="Courier New" pitchFamily="49" charset="0"/>
              </a:rPr>
              <a:t>/etc/</a:t>
            </a:r>
            <a:r>
              <a:rPr lang="en-GB" dirty="0" err="1" smtClean="0">
                <a:solidFill>
                  <a:srgbClr val="FF0000"/>
                </a:solidFill>
                <a:latin typeface="Courier New" pitchFamily="49" charset="0"/>
              </a:rPr>
              <a:t>init.d</a:t>
            </a:r>
            <a:r>
              <a:rPr lang="en-GB" dirty="0" smtClean="0">
                <a:solidFill>
                  <a:srgbClr val="FF0000"/>
                </a:solidFill>
                <a:latin typeface="Courier New" pitchFamily="49" charset="0"/>
              </a:rPr>
              <a:t/>
            </a:r>
            <a:br>
              <a:rPr lang="en-GB" dirty="0" smtClean="0">
                <a:solidFill>
                  <a:srgbClr val="FF0000"/>
                </a:solidFill>
                <a:latin typeface="Courier New" pitchFamily="49" charset="0"/>
              </a:rPr>
            </a:br>
            <a:endParaRPr lang="en-GB" dirty="0" smtClean="0">
              <a:solidFill>
                <a:srgbClr val="FF0000"/>
              </a:solidFill>
              <a:latin typeface="Courier New" pitchFamily="49" charset="0"/>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FF0000"/>
                </a:solidFill>
              </a:rPr>
              <a:t>This in turn runs other scripts </a:t>
            </a:r>
            <a:r>
              <a:rPr lang="en-GB" dirty="0" smtClean="0">
                <a:solidFill>
                  <a:srgbClr val="FF0000"/>
                </a:solidFill>
                <a:latin typeface="Courier New" pitchFamily="49" charset="0"/>
              </a:rPr>
              <a:t>/etc/</a:t>
            </a:r>
            <a:r>
              <a:rPr lang="en-GB" dirty="0" err="1" smtClean="0">
                <a:solidFill>
                  <a:srgbClr val="FF0000"/>
                </a:solidFill>
                <a:latin typeface="Courier New" pitchFamily="49" charset="0"/>
              </a:rPr>
              <a:t>rc</a:t>
            </a:r>
            <a:r>
              <a:rPr lang="en-GB" dirty="0" smtClean="0">
                <a:solidFill>
                  <a:srgbClr val="FF0000"/>
                </a:solidFill>
                <a:latin typeface="Courier New" pitchFamily="49" charset="0"/>
              </a:rPr>
              <a:t>(X).d/*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671251" y="568621"/>
            <a:ext cx="7807259" cy="1145879"/>
          </a:xfrm>
        </p:spPr>
        <p:txBody>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Finding more information</a:t>
            </a:r>
          </a:p>
        </p:txBody>
      </p:sp>
      <p:sp>
        <p:nvSpPr>
          <p:cNvPr id="40963" name="Rectangle 2"/>
          <p:cNvSpPr>
            <a:spLocks noGrp="1" noChangeArrowheads="1"/>
          </p:cNvSpPr>
          <p:nvPr>
            <p:ph type="body" idx="1"/>
          </p:nvPr>
        </p:nvSpPr>
        <p:spPr>
          <a:xfrm>
            <a:off x="684216" y="1682831"/>
            <a:ext cx="7957066" cy="4577758"/>
          </a:xfrm>
        </p:spPr>
        <p:txBody>
          <a:bodyPr>
            <a:normAutofit fontScale="92500" lnSpcReduction="20000"/>
          </a:bodyPr>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Our reference handout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a roadmap!</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man pages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esp. when you know the name of the command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www.redhat.org</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handbook, searchable website / mail archives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smtClean="0"/>
              <a:t>comp.unix.shell</a:t>
            </a:r>
            <a:r>
              <a:rPr lang="en-GB" dirty="0" smtClean="0"/>
              <a:t> FAQ</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http://www.faqs.org/faqs/</a:t>
            </a:r>
            <a:br>
              <a:rPr lang="en-GB" dirty="0" smtClean="0"/>
            </a:br>
            <a:r>
              <a:rPr lang="en-GB" dirty="0" smtClean="0"/>
              <a:t>by-newsgroup/comp/</a:t>
            </a:r>
            <a:r>
              <a:rPr lang="en-GB" dirty="0" err="1" smtClean="0"/>
              <a:t>comp.unix.shell.html</a:t>
            </a:r>
            <a:endParaRPr lang="en-GB"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STFW (Search The Friendly Web) - Google..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3CD672C0-64DE-4E17-BA16-9992B5E1F17A}" type="slidenum">
              <a:rPr lang="en-US">
                <a:latin typeface="Times New Roman" pitchFamily="18" charset="0"/>
              </a:rPr>
              <a:pPr/>
              <a:t>6</a:t>
            </a:fld>
            <a:endParaRPr lang="en-US">
              <a:latin typeface="Times New Roman" pitchFamily="18" charset="0"/>
            </a:endParaRPr>
          </a:p>
        </p:txBody>
      </p:sp>
      <p:sp>
        <p:nvSpPr>
          <p:cNvPr id="7171" name="Rectangle 2"/>
          <p:cNvSpPr>
            <a:spLocks noGrp="1" noChangeArrowheads="1"/>
          </p:cNvSpPr>
          <p:nvPr>
            <p:ph type="title"/>
          </p:nvPr>
        </p:nvSpPr>
        <p:spPr/>
        <p:txBody>
          <a:bodyPr/>
          <a:lstStyle/>
          <a:p>
            <a:r>
              <a:rPr lang="en-AU" smtClean="0"/>
              <a:t>Availability of Distributions</a:t>
            </a:r>
          </a:p>
        </p:txBody>
      </p:sp>
      <p:sp>
        <p:nvSpPr>
          <p:cNvPr id="7172" name="Rectangle 3"/>
          <p:cNvSpPr>
            <a:spLocks noGrp="1" noChangeArrowheads="1"/>
          </p:cNvSpPr>
          <p:nvPr>
            <p:ph type="body" idx="1"/>
          </p:nvPr>
        </p:nvSpPr>
        <p:spPr/>
        <p:txBody>
          <a:bodyPr/>
          <a:lstStyle/>
          <a:p>
            <a:pPr>
              <a:lnSpc>
                <a:spcPct val="90000"/>
              </a:lnSpc>
            </a:pPr>
            <a:r>
              <a:rPr lang="en-AU" sz="2400" smtClean="0"/>
              <a:t>Purchasing CD/DVDROM’s</a:t>
            </a:r>
          </a:p>
          <a:p>
            <a:pPr lvl="1">
              <a:lnSpc>
                <a:spcPct val="90000"/>
              </a:lnSpc>
            </a:pPr>
            <a:r>
              <a:rPr lang="en-AU" sz="2000" smtClean="0"/>
              <a:t>Most (if not all) distributions will offer a purchasable CDROM/DVDROM set.</a:t>
            </a:r>
          </a:p>
          <a:p>
            <a:pPr lvl="1">
              <a:lnSpc>
                <a:spcPct val="90000"/>
              </a:lnSpc>
            </a:pPr>
            <a:r>
              <a:rPr lang="en-AU" sz="2000" smtClean="0"/>
              <a:t>Most expensive way of purchasing a Linux OS</a:t>
            </a:r>
          </a:p>
          <a:p>
            <a:pPr lvl="1">
              <a:lnSpc>
                <a:spcPct val="90000"/>
              </a:lnSpc>
            </a:pPr>
            <a:r>
              <a:rPr lang="en-AU" sz="2000" smtClean="0"/>
              <a:t>Often includes a level of support or access to support</a:t>
            </a:r>
          </a:p>
          <a:p>
            <a:pPr>
              <a:lnSpc>
                <a:spcPct val="90000"/>
              </a:lnSpc>
            </a:pPr>
            <a:r>
              <a:rPr lang="en-AU" sz="2400" smtClean="0"/>
              <a:t>Downloading off Internet</a:t>
            </a:r>
          </a:p>
          <a:p>
            <a:pPr lvl="1">
              <a:lnSpc>
                <a:spcPct val="90000"/>
              </a:lnSpc>
            </a:pPr>
            <a:r>
              <a:rPr lang="en-AU" sz="2000" smtClean="0"/>
              <a:t>GPL requires that source code be available</a:t>
            </a:r>
          </a:p>
          <a:p>
            <a:pPr lvl="1">
              <a:lnSpc>
                <a:spcPct val="90000"/>
              </a:lnSpc>
            </a:pPr>
            <a:r>
              <a:rPr lang="en-AU" sz="2000" smtClean="0"/>
              <a:t>Can take a while to download (some distro’s have 5-6 CD images or a DVD image to download)</a:t>
            </a:r>
          </a:p>
          <a:p>
            <a:pPr>
              <a:lnSpc>
                <a:spcPct val="90000"/>
              </a:lnSpc>
            </a:pPr>
            <a:r>
              <a:rPr lang="en-AU" sz="2400" smtClean="0"/>
              <a:t>Third Party CD’s</a:t>
            </a:r>
          </a:p>
          <a:p>
            <a:pPr lvl="1">
              <a:lnSpc>
                <a:spcPct val="90000"/>
              </a:lnSpc>
            </a:pPr>
            <a:r>
              <a:rPr lang="en-AU" sz="2000" smtClean="0"/>
              <a:t>Due to licensing via GPL, third parties can also sell cheap versions of the CD’s.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98910DDD-292A-4120-BD00-75107C75643F}" type="slidenum">
              <a:rPr lang="en-US">
                <a:latin typeface="Times New Roman" pitchFamily="18" charset="0"/>
              </a:rPr>
              <a:pPr/>
              <a:t>7</a:t>
            </a:fld>
            <a:endParaRPr lang="en-US">
              <a:latin typeface="Times New Roman" pitchFamily="18" charset="0"/>
            </a:endParaRPr>
          </a:p>
        </p:txBody>
      </p:sp>
      <p:sp>
        <p:nvSpPr>
          <p:cNvPr id="8195" name="Rectangle 2"/>
          <p:cNvSpPr>
            <a:spLocks noGrp="1" noChangeArrowheads="1"/>
          </p:cNvSpPr>
          <p:nvPr>
            <p:ph type="title"/>
          </p:nvPr>
        </p:nvSpPr>
        <p:spPr/>
        <p:txBody>
          <a:bodyPr/>
          <a:lstStyle/>
          <a:p>
            <a:r>
              <a:rPr lang="en-AU" smtClean="0"/>
              <a:t>General steps in installations</a:t>
            </a:r>
          </a:p>
        </p:txBody>
      </p:sp>
      <p:sp>
        <p:nvSpPr>
          <p:cNvPr id="8196" name="Rectangle 3"/>
          <p:cNvSpPr>
            <a:spLocks noGrp="1" noChangeArrowheads="1"/>
          </p:cNvSpPr>
          <p:nvPr>
            <p:ph type="body" idx="1"/>
          </p:nvPr>
        </p:nvSpPr>
        <p:spPr/>
        <p:txBody>
          <a:bodyPr/>
          <a:lstStyle/>
          <a:p>
            <a:pPr>
              <a:lnSpc>
                <a:spcPct val="80000"/>
              </a:lnSpc>
            </a:pPr>
            <a:r>
              <a:rPr lang="en-AU" sz="2800" smtClean="0"/>
              <a:t>Boot off Install CD</a:t>
            </a:r>
          </a:p>
          <a:p>
            <a:pPr>
              <a:lnSpc>
                <a:spcPct val="80000"/>
              </a:lnSpc>
            </a:pPr>
            <a:r>
              <a:rPr lang="en-AU" sz="2800" smtClean="0"/>
              <a:t>Partition and format Hard Disks</a:t>
            </a:r>
          </a:p>
          <a:p>
            <a:pPr>
              <a:lnSpc>
                <a:spcPct val="80000"/>
              </a:lnSpc>
            </a:pPr>
            <a:r>
              <a:rPr lang="en-AU" sz="2800" smtClean="0"/>
              <a:t>Select packages to install</a:t>
            </a:r>
          </a:p>
          <a:p>
            <a:pPr>
              <a:lnSpc>
                <a:spcPct val="80000"/>
              </a:lnSpc>
            </a:pPr>
            <a:r>
              <a:rPr lang="en-AU" sz="2800" smtClean="0"/>
              <a:t>Networking Configuration</a:t>
            </a:r>
          </a:p>
          <a:p>
            <a:pPr>
              <a:lnSpc>
                <a:spcPct val="80000"/>
              </a:lnSpc>
            </a:pPr>
            <a:r>
              <a:rPr lang="en-AU" sz="2800" smtClean="0"/>
              <a:t>Time zones, Basic User configuration</a:t>
            </a:r>
          </a:p>
          <a:p>
            <a:pPr>
              <a:lnSpc>
                <a:spcPct val="80000"/>
              </a:lnSpc>
            </a:pPr>
            <a:r>
              <a:rPr lang="en-AU" sz="2800" smtClean="0"/>
              <a:t>Peripheral setup (if any)</a:t>
            </a:r>
          </a:p>
          <a:p>
            <a:pPr>
              <a:lnSpc>
                <a:spcPct val="80000"/>
              </a:lnSpc>
            </a:pPr>
            <a:r>
              <a:rPr lang="en-AU" sz="2800" smtClean="0"/>
              <a:t>LILO and booting options</a:t>
            </a:r>
          </a:p>
          <a:p>
            <a:pPr>
              <a:lnSpc>
                <a:spcPct val="80000"/>
              </a:lnSpc>
            </a:pPr>
            <a:r>
              <a:rPr lang="en-AU" sz="2800" smtClean="0"/>
              <a:t>Boot the newly installed host and configure applications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FD373F23-E169-411E-BA0D-207BCCB27E86}" type="slidenum">
              <a:rPr lang="en-US">
                <a:latin typeface="Times New Roman" pitchFamily="18" charset="0"/>
              </a:rPr>
              <a:pPr/>
              <a:t>8</a:t>
            </a:fld>
            <a:endParaRPr lang="en-US">
              <a:latin typeface="Times New Roman" pitchFamily="18" charset="0"/>
            </a:endParaRPr>
          </a:p>
        </p:txBody>
      </p:sp>
      <p:sp>
        <p:nvSpPr>
          <p:cNvPr id="9219" name="Rectangle 2"/>
          <p:cNvSpPr>
            <a:spLocks noGrp="1" noChangeArrowheads="1"/>
          </p:cNvSpPr>
          <p:nvPr>
            <p:ph type="title"/>
          </p:nvPr>
        </p:nvSpPr>
        <p:spPr/>
        <p:txBody>
          <a:bodyPr/>
          <a:lstStyle/>
          <a:p>
            <a:r>
              <a:rPr lang="en-AU" smtClean="0"/>
              <a:t>Hardware Required</a:t>
            </a:r>
          </a:p>
        </p:txBody>
      </p:sp>
      <p:sp>
        <p:nvSpPr>
          <p:cNvPr id="9220" name="Rectangle 3"/>
          <p:cNvSpPr>
            <a:spLocks noGrp="1" noChangeArrowheads="1"/>
          </p:cNvSpPr>
          <p:nvPr>
            <p:ph type="body" idx="1"/>
          </p:nvPr>
        </p:nvSpPr>
        <p:spPr/>
        <p:txBody>
          <a:bodyPr/>
          <a:lstStyle/>
          <a:p>
            <a:pPr>
              <a:lnSpc>
                <a:spcPct val="80000"/>
              </a:lnSpc>
            </a:pPr>
            <a:r>
              <a:rPr lang="en-AU" sz="2800" smtClean="0"/>
              <a:t>Linux has fairly modest installation requirements</a:t>
            </a:r>
          </a:p>
          <a:p>
            <a:pPr lvl="1">
              <a:lnSpc>
                <a:spcPct val="80000"/>
              </a:lnSpc>
            </a:pPr>
            <a:r>
              <a:rPr lang="en-AU" sz="2400" smtClean="0"/>
              <a:t>Can be installed on any Intel Pentium based system, but may not work overly fast</a:t>
            </a:r>
          </a:p>
          <a:p>
            <a:pPr>
              <a:lnSpc>
                <a:spcPct val="80000"/>
              </a:lnSpc>
            </a:pPr>
            <a:r>
              <a:rPr lang="en-AU" sz="2800" smtClean="0"/>
              <a:t>Most current distributions require a couple of GB for the system installation (can be trimmed down if necessary by not installing unnecessary packages)</a:t>
            </a:r>
          </a:p>
          <a:p>
            <a:pPr lvl="1">
              <a:lnSpc>
                <a:spcPct val="80000"/>
              </a:lnSpc>
            </a:pPr>
            <a:r>
              <a:rPr lang="en-AU" sz="2400" smtClean="0"/>
              <a:t>Eg. RedHat recommends 2GB or more but will install into 400Mb.</a:t>
            </a:r>
          </a:p>
          <a:p>
            <a:pPr>
              <a:lnSpc>
                <a:spcPct val="80000"/>
              </a:lnSpc>
            </a:pPr>
            <a:r>
              <a:rPr lang="en-AU" sz="2800" smtClean="0"/>
              <a:t>Most requirements centre around what you will use the installation for.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51A6F0EF-1003-49A3-BDB7-3F78BB98C3C5}" type="slidenum">
              <a:rPr lang="en-US">
                <a:latin typeface="Times New Roman" pitchFamily="18" charset="0"/>
              </a:rPr>
              <a:pPr/>
              <a:t>9</a:t>
            </a:fld>
            <a:endParaRPr lang="en-US">
              <a:latin typeface="Times New Roman" pitchFamily="18" charset="0"/>
            </a:endParaRPr>
          </a:p>
        </p:txBody>
      </p:sp>
      <p:sp>
        <p:nvSpPr>
          <p:cNvPr id="10243" name="Rectangle 2"/>
          <p:cNvSpPr>
            <a:spLocks noGrp="1" noChangeArrowheads="1"/>
          </p:cNvSpPr>
          <p:nvPr>
            <p:ph type="title"/>
          </p:nvPr>
        </p:nvSpPr>
        <p:spPr/>
        <p:txBody>
          <a:bodyPr/>
          <a:lstStyle/>
          <a:p>
            <a:r>
              <a:rPr lang="en-AU" smtClean="0"/>
              <a:t>Booting the Linux Kernel</a:t>
            </a:r>
          </a:p>
        </p:txBody>
      </p:sp>
      <p:sp>
        <p:nvSpPr>
          <p:cNvPr id="10244" name="Rectangle 3"/>
          <p:cNvSpPr>
            <a:spLocks noGrp="1" noChangeArrowheads="1"/>
          </p:cNvSpPr>
          <p:nvPr>
            <p:ph type="body" idx="1"/>
          </p:nvPr>
        </p:nvSpPr>
        <p:spPr/>
        <p:txBody>
          <a:bodyPr/>
          <a:lstStyle/>
          <a:p>
            <a:pPr>
              <a:lnSpc>
                <a:spcPct val="90000"/>
              </a:lnSpc>
            </a:pPr>
            <a:r>
              <a:rPr lang="en-AU" smtClean="0"/>
              <a:t>Mostly, booting a Linux install involves booting a CD. Most modern PC’s can handle this so long as they have a CD/DVDROM drive installed.</a:t>
            </a:r>
          </a:p>
          <a:p>
            <a:pPr>
              <a:lnSpc>
                <a:spcPct val="90000"/>
              </a:lnSpc>
            </a:pPr>
            <a:r>
              <a:rPr lang="en-AU" smtClean="0"/>
              <a:t>Other methods:</a:t>
            </a:r>
          </a:p>
          <a:p>
            <a:pPr lvl="1">
              <a:lnSpc>
                <a:spcPct val="90000"/>
              </a:lnSpc>
            </a:pPr>
            <a:r>
              <a:rPr lang="en-AU" smtClean="0"/>
              <a:t>Booting off a network (requires support from network interface – most will do this)</a:t>
            </a:r>
          </a:p>
          <a:p>
            <a:pPr lvl="1">
              <a:lnSpc>
                <a:spcPct val="90000"/>
              </a:lnSpc>
            </a:pPr>
            <a:r>
              <a:rPr lang="en-AU" smtClean="0"/>
              <a:t>Booting off floppy disks (required when CD boot doesn’t work or is unavailable)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3825</Words>
  <Application>Microsoft Office PowerPoint</Application>
  <PresentationFormat>On-screen Show (4:3)</PresentationFormat>
  <Paragraphs>496</Paragraphs>
  <Slides>59</Slides>
  <Notes>34</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59</vt:i4>
      </vt:variant>
    </vt:vector>
  </HeadingPairs>
  <TitlesOfParts>
    <vt:vector size="60" baseType="lpstr">
      <vt:lpstr>Office Theme</vt:lpstr>
      <vt:lpstr>COMP 201 OPEN SOURCE &amp; SYSTEM ADMINISTRATION</vt:lpstr>
      <vt:lpstr>Linux Distributions,  Installation, Partitioning</vt:lpstr>
      <vt:lpstr>What constitutes “Linux”?</vt:lpstr>
      <vt:lpstr>What constitutes a “Distribution”?</vt:lpstr>
      <vt:lpstr>What Distributions are there?</vt:lpstr>
      <vt:lpstr>Availability of Distributions</vt:lpstr>
      <vt:lpstr>General steps in installations</vt:lpstr>
      <vt:lpstr>Hardware Required</vt:lpstr>
      <vt:lpstr>Booting the Linux Kernel</vt:lpstr>
      <vt:lpstr>Partitioning the Hard Disk</vt:lpstr>
      <vt:lpstr>Partitioning the Hard Disk (2)</vt:lpstr>
      <vt:lpstr>Filesystem Choice</vt:lpstr>
      <vt:lpstr>Ext2/3</vt:lpstr>
      <vt:lpstr>ReiserFS</vt:lpstr>
      <vt:lpstr>XFS and JFS</vt:lpstr>
      <vt:lpstr>LVM</vt:lpstr>
      <vt:lpstr>RAID</vt:lpstr>
      <vt:lpstr>Non-Redundant Striping  (RAID 0)</vt:lpstr>
      <vt:lpstr>Mirroring (RAID 1)</vt:lpstr>
      <vt:lpstr>Combining RAID 0 and 1 for  full redundancy</vt:lpstr>
      <vt:lpstr>Parity (RAID 5)</vt:lpstr>
      <vt:lpstr>Introduction to Packages</vt:lpstr>
      <vt:lpstr>Package Selection</vt:lpstr>
      <vt:lpstr>The Intel Arch. Boot process</vt:lpstr>
      <vt:lpstr>Places to load Linux from  (i386)</vt:lpstr>
      <vt:lpstr>LILO, GRUB, etc.</vt:lpstr>
      <vt:lpstr>Basic Network Config</vt:lpstr>
      <vt:lpstr>Timezones, UTC, etc.</vt:lpstr>
      <vt:lpstr>First topics:</vt:lpstr>
      <vt:lpstr>Slide 30</vt:lpstr>
      <vt:lpstr>Slide 31</vt:lpstr>
      <vt:lpstr>Shell</vt:lpstr>
      <vt:lpstr>Shell</vt:lpstr>
      <vt:lpstr>User processes</vt:lpstr>
      <vt:lpstr>System processes</vt:lpstr>
      <vt:lpstr>Security model</vt:lpstr>
      <vt:lpstr>Filesystem security</vt:lpstr>
      <vt:lpstr>Filesystem security</vt:lpstr>
      <vt:lpstr>Key differences to Windows</vt:lpstr>
      <vt:lpstr>Standard filesystem layout</vt:lpstr>
      <vt:lpstr>Standard filesystem layout (cont)‏</vt:lpstr>
      <vt:lpstr>Standard filesystem layout (cont)‏</vt:lpstr>
      <vt:lpstr>Why like this?</vt:lpstr>
      <vt:lpstr>A note about devices</vt:lpstr>
      <vt:lpstr>Some reminders about PC architecture</vt:lpstr>
      <vt:lpstr>Partitioning</vt:lpstr>
      <vt:lpstr>LINUX partitions</vt:lpstr>
      <vt:lpstr>Simple partitioning: /dev/hda</vt:lpstr>
      <vt:lpstr>'Auto' partition does this:</vt:lpstr>
      <vt:lpstr>Issues</vt:lpstr>
      <vt:lpstr>Core directory refresher</vt:lpstr>
      <vt:lpstr>Note...</vt:lpstr>
      <vt:lpstr>Summary: block devices</vt:lpstr>
      <vt:lpstr>Summary</vt:lpstr>
      <vt:lpstr>Installing LINUX</vt:lpstr>
      <vt:lpstr>Installing Software in Linux</vt:lpstr>
      <vt:lpstr>How Does LINUX Start?</vt:lpstr>
      <vt:lpstr>How Does LINUX Start?</vt:lpstr>
      <vt:lpstr>Finding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11</cp:revision>
  <dcterms:created xsi:type="dcterms:W3CDTF">2018-02-07T14:49:34Z</dcterms:created>
  <dcterms:modified xsi:type="dcterms:W3CDTF">2018-09-08T09:41:22Z</dcterms:modified>
</cp:coreProperties>
</file>