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8D0C-A0FF-4F70-847D-3E8304343A27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01D0D-BF2C-48D3-A2A1-C367E2A37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6529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6529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7043" name="Rectangle 3"/>
          <p:cNvSpPr txBox="1">
            <a:spLocks noChangeArrowheads="1"/>
          </p:cNvSpPr>
          <p:nvPr>
            <p:ph type="body"/>
          </p:nvPr>
        </p:nvSpPr>
        <p:spPr>
          <a:xfrm>
            <a:off x="1046350" y="4352636"/>
            <a:ext cx="4769503" cy="347518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9091" name="Rectangle 3"/>
          <p:cNvSpPr txBox="1">
            <a:spLocks noChangeArrowheads="1"/>
          </p:cNvSpPr>
          <p:nvPr>
            <p:ph type="body"/>
          </p:nvPr>
        </p:nvSpPr>
        <p:spPr>
          <a:xfrm>
            <a:off x="1046350" y="4352636"/>
            <a:ext cx="4769503" cy="347518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91139" name="Rectangle 3"/>
          <p:cNvSpPr txBox="1">
            <a:spLocks noChangeArrowheads="1"/>
          </p:cNvSpPr>
          <p:nvPr>
            <p:ph type="body"/>
          </p:nvPr>
        </p:nvSpPr>
        <p:spPr>
          <a:xfrm>
            <a:off x="1046350" y="4352636"/>
            <a:ext cx="4769503" cy="347518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6529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6529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6529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6529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1400736" y="914977"/>
            <a:ext cx="4056529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7987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8089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75793" y="4094774"/>
            <a:ext cx="4906595" cy="327337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47106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48130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49154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2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6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0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4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 txBox="1">
            <a:spLocks noChangeArrowheads="1"/>
          </p:cNvSpPr>
          <p:nvPr>
            <p:ph type="sldImg"/>
          </p:nvPr>
        </p:nvSpPr>
        <p:spPr bwMode="auto">
          <a:xfrm>
            <a:off x="1191005" y="878422"/>
            <a:ext cx="4475990" cy="316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8" name="Rectangle 2"/>
          <p:cNvSpPr txBox="1">
            <a:spLocks noChangeArrowheads="1"/>
          </p:cNvSpPr>
          <p:nvPr>
            <p:ph type="body" idx="1"/>
          </p:nvPr>
        </p:nvSpPr>
        <p:spPr bwMode="auto">
          <a:xfrm>
            <a:off x="1061392" y="4350019"/>
            <a:ext cx="4740978" cy="351368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76618" y="914977"/>
            <a:ext cx="4504765" cy="31345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ChangeArrowheads="1"/>
          </p:cNvSpPr>
          <p:nvPr>
            <p:ph type="body"/>
          </p:nvPr>
        </p:nvSpPr>
        <p:spPr bwMode="auto">
          <a:xfrm>
            <a:off x="1046350" y="4352636"/>
            <a:ext cx="4769503" cy="347518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80" y="256347"/>
            <a:ext cx="7803360" cy="11391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89F1-4E66-4A85-8158-3D5B22120262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189F1-4E66-4A85-8158-3D5B22120262}" type="datetimeFigureOut">
              <a:rPr lang="en-US" smtClean="0"/>
              <a:pPr/>
              <a:t>2/20/2018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97C3-962D-451B-88A2-9B05D768B1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201 OPEN SOURCE &amp; SYSTEM ADMINISTRATION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OBUOBI, DCSIT,CU</a:t>
            </a:r>
          </a:p>
          <a:p>
            <a:r>
              <a:rPr lang="en-US" dirty="0" smtClean="0"/>
              <a:t>DOMAIN NAME SERVER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Basic DNS tools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1" y="1781468"/>
            <a:ext cx="8652960" cy="4392461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  <a:tab pos="8536446" algn="l"/>
              </a:tabLst>
            </a:pPr>
            <a:r>
              <a:rPr lang="en-GB" dirty="0"/>
              <a:t>Host with IPv6:</a:t>
            </a:r>
            <a:r>
              <a:rPr lang="en-GB" dirty="0">
                <a:latin typeface="Courier New" pitchFamily="49" charset="0"/>
              </a:rPr>
              <a:t/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/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# </a:t>
            </a:r>
            <a:r>
              <a:rPr lang="en-GB" sz="2500" dirty="0">
                <a:latin typeface="Courier New" pitchFamily="49" charset="0"/>
              </a:rPr>
              <a:t>host www.afrinic.net</a:t>
            </a:r>
            <a:br>
              <a:rPr lang="en-GB" sz="2500" dirty="0">
                <a:latin typeface="Courier New" pitchFamily="49" charset="0"/>
              </a:rPr>
            </a:br>
            <a:r>
              <a:rPr lang="en-GB" sz="2500" dirty="0">
                <a:latin typeface="Courier New" pitchFamily="49" charset="0"/>
              </a:rPr>
              <a:t/>
            </a:r>
            <a:br>
              <a:rPr lang="en-GB" sz="2500" dirty="0">
                <a:latin typeface="Courier New" pitchFamily="49" charset="0"/>
              </a:rPr>
            </a:br>
            <a:r>
              <a:rPr lang="en-GB" sz="2500" dirty="0">
                <a:latin typeface="Courier New" pitchFamily="49" charset="0"/>
              </a:rPr>
              <a:t>www.afrinic.net has IPv6 address 2001:42d0::200:80:1</a:t>
            </a:r>
            <a:r>
              <a:rPr lang="en-GB" sz="2500" b="1" dirty="0">
                <a:latin typeface="Courier New" pitchFamily="49" charset="0"/>
              </a:rPr>
              <a:t/>
            </a:r>
            <a:br>
              <a:rPr lang="en-GB" sz="2500" b="1" dirty="0">
                <a:latin typeface="Courier New" pitchFamily="49" charset="0"/>
              </a:rPr>
            </a:br>
            <a:r>
              <a:rPr lang="en-GB" sz="2500" b="1" dirty="0">
                <a:latin typeface="Courier New" pitchFamily="49" charset="0"/>
              </a:rPr>
              <a:t/>
            </a:r>
            <a:br>
              <a:rPr lang="en-GB" sz="2500" b="1" dirty="0">
                <a:latin typeface="Courier New" pitchFamily="49" charset="0"/>
              </a:rPr>
            </a:br>
            <a:r>
              <a:rPr lang="en-GB" sz="2500" dirty="0">
                <a:latin typeface="Courier New" pitchFamily="49" charset="0"/>
              </a:rPr>
              <a:t># host </a:t>
            </a:r>
            <a:r>
              <a:rPr lang="en-GB" sz="2500" b="1" dirty="0">
                <a:latin typeface="Courier New" pitchFamily="49" charset="0"/>
              </a:rPr>
              <a:t>2001:42d0::200:80:1</a:t>
            </a:r>
            <a:r>
              <a:rPr lang="en-GB" sz="2500" dirty="0">
                <a:latin typeface="Courier New" pitchFamily="49" charset="0"/>
              </a:rPr>
              <a:t/>
            </a:r>
            <a:br>
              <a:rPr lang="en-GB" sz="2500" dirty="0">
                <a:latin typeface="Courier New" pitchFamily="49" charset="0"/>
              </a:rPr>
            </a:br>
            <a:r>
              <a:rPr lang="en-GB" sz="2500" dirty="0">
                <a:latin typeface="Courier New" pitchFamily="49" charset="0"/>
              </a:rPr>
              <a:t/>
            </a:r>
            <a:br>
              <a:rPr lang="en-GB" sz="2500" dirty="0">
                <a:latin typeface="Courier New" pitchFamily="49" charset="0"/>
              </a:rPr>
            </a:br>
            <a:r>
              <a:rPr lang="en-GB" sz="2500" dirty="0">
                <a:latin typeface="Courier New" pitchFamily="49" charset="0"/>
              </a:rPr>
              <a:t>1.0.0.0.0.8.0.0.0.0.2.0.0.0.0.0.0.0.0.0.0.0.0.0.0.d.2.4.1.0.0.2.ip6.arpa domain name pointer www.afrinic.net.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53760" y="3591737"/>
            <a:ext cx="3755520" cy="489651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959840" y="4245566"/>
            <a:ext cx="3754080" cy="489651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 flipV="1">
            <a:off x="4407841" y="3917211"/>
            <a:ext cx="982080" cy="32979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Basic DNS tools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95124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sz="2500" dirty="0"/>
              <a:t>Try this yourself with other names – first lookup the names below, then do the same for the IP address returned: </a:t>
            </a:r>
            <a:br>
              <a:rPr lang="en-GB" sz="2500" dirty="0"/>
            </a:br>
            <a:r>
              <a:rPr lang="en-GB" sz="2500" dirty="0"/>
              <a:t/>
            </a:r>
            <a:br>
              <a:rPr lang="en-GB" sz="2500" dirty="0"/>
            </a:br>
            <a:r>
              <a:rPr lang="en-GB" sz="2500" dirty="0">
                <a:latin typeface="Courier New" pitchFamily="49" charset="0"/>
              </a:rPr>
              <a:t>  www.yahoo.com</a:t>
            </a:r>
            <a:br>
              <a:rPr lang="en-GB" sz="2500" dirty="0">
                <a:latin typeface="Courier New" pitchFamily="49" charset="0"/>
              </a:rPr>
            </a:br>
            <a:r>
              <a:rPr lang="en-GB" sz="2500" dirty="0">
                <a:latin typeface="Courier New" pitchFamily="49" charset="0"/>
              </a:rPr>
              <a:t>  www.nsrc.org </a:t>
            </a:r>
            <a:br>
              <a:rPr lang="en-GB" sz="2500" dirty="0">
                <a:latin typeface="Courier New" pitchFamily="49" charset="0"/>
              </a:rPr>
            </a:br>
            <a:r>
              <a:rPr lang="en-GB" sz="2500" dirty="0">
                <a:latin typeface="Courier New" pitchFamily="49" charset="0"/>
              </a:rPr>
              <a:t>		ipv6.google.com </a:t>
            </a:r>
            <a:br>
              <a:rPr lang="en-GB" sz="2500" dirty="0">
                <a:latin typeface="Courier New" pitchFamily="49" charset="0"/>
              </a:rPr>
            </a:br>
            <a:endParaRPr lang="en-GB" sz="2500" dirty="0">
              <a:latin typeface="Courier New" pitchFamily="49" charset="0"/>
            </a:endParaRP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sz="2500" dirty="0"/>
              <a:t>Does the lookup of the IP match the name ?  Why ?</a:t>
            </a:r>
            <a:br>
              <a:rPr lang="en-GB" sz="2500" dirty="0"/>
            </a:br>
            <a:endParaRPr lang="en-GB" sz="2500" dirty="0"/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sz="2500" dirty="0"/>
              <a:t>Where did the 'host' command find the information 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How is DNS built ?</a:t>
            </a:r>
          </a:p>
        </p:txBody>
      </p:sp>
      <p:sp>
        <p:nvSpPr>
          <p:cNvPr id="11266" name="Line 2"/>
          <p:cNvSpPr>
            <a:spLocks noChangeShapeType="1"/>
          </p:cNvSpPr>
          <p:nvPr/>
        </p:nvSpPr>
        <p:spPr bwMode="auto">
          <a:xfrm flipH="1">
            <a:off x="1488960" y="2312883"/>
            <a:ext cx="1026720" cy="55301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2619361" y="2312883"/>
            <a:ext cx="1440" cy="62214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2741761" y="2312883"/>
            <a:ext cx="983520" cy="55301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H="1">
            <a:off x="977761" y="3266263"/>
            <a:ext cx="329760" cy="653829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361600" y="2861584"/>
            <a:ext cx="516960" cy="368679"/>
            <a:chOff x="1640" y="1987"/>
            <a:chExt cx="359" cy="256"/>
          </a:xfrm>
        </p:grpSpPr>
        <p:sp>
          <p:nvSpPr>
            <p:cNvPr id="11271" name="AutoShape 7"/>
            <p:cNvSpPr>
              <a:spLocks noChangeArrowheads="1"/>
            </p:cNvSpPr>
            <p:nvPr/>
          </p:nvSpPr>
          <p:spPr bwMode="auto">
            <a:xfrm>
              <a:off x="1655" y="1987"/>
              <a:ext cx="315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640" y="1987"/>
              <a:ext cx="359" cy="256"/>
              <a:chOff x="1640" y="1987"/>
              <a:chExt cx="359" cy="256"/>
            </a:xfrm>
          </p:grpSpPr>
          <p:sp>
            <p:nvSpPr>
              <p:cNvPr id="11273" name="AutoShape 9"/>
              <p:cNvSpPr>
                <a:spLocks noChangeArrowheads="1"/>
              </p:cNvSpPr>
              <p:nvPr/>
            </p:nvSpPr>
            <p:spPr bwMode="auto">
              <a:xfrm>
                <a:off x="1655" y="1987"/>
                <a:ext cx="314" cy="247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640" y="1987"/>
                <a:ext cx="359" cy="256"/>
                <a:chOff x="1640" y="1987"/>
                <a:chExt cx="359" cy="256"/>
              </a:xfrm>
            </p:grpSpPr>
            <p:sp>
              <p:nvSpPr>
                <p:cNvPr id="11275" name="AutoShape 11"/>
                <p:cNvSpPr>
                  <a:spLocks noChangeArrowheads="1"/>
                </p:cNvSpPr>
                <p:nvPr/>
              </p:nvSpPr>
              <p:spPr bwMode="auto">
                <a:xfrm>
                  <a:off x="1655" y="1987"/>
                  <a:ext cx="314" cy="247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76" name="AutoShape 12"/>
                <p:cNvSpPr>
                  <a:spLocks noChangeArrowheads="1"/>
                </p:cNvSpPr>
                <p:nvPr/>
              </p:nvSpPr>
              <p:spPr bwMode="auto">
                <a:xfrm>
                  <a:off x="1640" y="1987"/>
                  <a:ext cx="359" cy="256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org</a:t>
                  </a:r>
                </a:p>
              </p:txBody>
            </p:sp>
          </p:grpSp>
        </p:grp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515041" y="2837101"/>
            <a:ext cx="606240" cy="368679"/>
            <a:chOff x="2441" y="1970"/>
            <a:chExt cx="421" cy="256"/>
          </a:xfrm>
        </p:grpSpPr>
        <p:sp>
          <p:nvSpPr>
            <p:cNvPr id="11278" name="AutoShape 14"/>
            <p:cNvSpPr>
              <a:spLocks noChangeArrowheads="1"/>
            </p:cNvSpPr>
            <p:nvPr/>
          </p:nvSpPr>
          <p:spPr bwMode="auto">
            <a:xfrm>
              <a:off x="2493" y="1970"/>
              <a:ext cx="306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441" y="1970"/>
              <a:ext cx="421" cy="256"/>
              <a:chOff x="2441" y="1970"/>
              <a:chExt cx="421" cy="256"/>
            </a:xfrm>
          </p:grpSpPr>
          <p:sp>
            <p:nvSpPr>
              <p:cNvPr id="11280" name="AutoShape 16"/>
              <p:cNvSpPr>
                <a:spLocks noChangeArrowheads="1"/>
              </p:cNvSpPr>
              <p:nvPr/>
            </p:nvSpPr>
            <p:spPr bwMode="auto">
              <a:xfrm>
                <a:off x="2493" y="1970"/>
                <a:ext cx="305" cy="247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7" name="Group 17"/>
              <p:cNvGrpSpPr>
                <a:grpSpLocks/>
              </p:cNvGrpSpPr>
              <p:nvPr/>
            </p:nvGrpSpPr>
            <p:grpSpPr bwMode="auto">
              <a:xfrm>
                <a:off x="2441" y="1970"/>
                <a:ext cx="421" cy="256"/>
                <a:chOff x="2441" y="1970"/>
                <a:chExt cx="421" cy="256"/>
              </a:xfrm>
            </p:grpSpPr>
            <p:sp>
              <p:nvSpPr>
                <p:cNvPr id="11282" name="AutoShape 18"/>
                <p:cNvSpPr>
                  <a:spLocks noChangeArrowheads="1"/>
                </p:cNvSpPr>
                <p:nvPr/>
              </p:nvSpPr>
              <p:spPr bwMode="auto">
                <a:xfrm>
                  <a:off x="2493" y="1970"/>
                  <a:ext cx="305" cy="247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83" name="AutoShape 19"/>
                <p:cNvSpPr>
                  <a:spLocks noChangeArrowheads="1"/>
                </p:cNvSpPr>
                <p:nvPr/>
              </p:nvSpPr>
              <p:spPr bwMode="auto">
                <a:xfrm>
                  <a:off x="2441" y="1970"/>
                  <a:ext cx="421" cy="256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com</a:t>
                  </a:r>
                </a:p>
              </p:txBody>
            </p:sp>
          </p:grpSp>
        </p:grpSp>
      </p:grpSp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89600" y="5423612"/>
            <a:ext cx="2610720" cy="535737"/>
            <a:chOff x="340" y="3766"/>
            <a:chExt cx="1813" cy="372"/>
          </a:xfrm>
        </p:grpSpPr>
        <p:sp>
          <p:nvSpPr>
            <p:cNvPr id="11285" name="AutoShape 21"/>
            <p:cNvSpPr>
              <a:spLocks noChangeArrowheads="1"/>
            </p:cNvSpPr>
            <p:nvPr/>
          </p:nvSpPr>
          <p:spPr bwMode="auto">
            <a:xfrm>
              <a:off x="340" y="3766"/>
              <a:ext cx="1813" cy="363"/>
            </a:xfrm>
            <a:prstGeom prst="roundRect">
              <a:avLst>
                <a:gd name="adj" fmla="val 27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40" y="3766"/>
              <a:ext cx="1812" cy="372"/>
              <a:chOff x="340" y="3766"/>
              <a:chExt cx="1812" cy="372"/>
            </a:xfrm>
          </p:grpSpPr>
          <p:sp>
            <p:nvSpPr>
              <p:cNvPr id="11287" name="AutoShape 23"/>
              <p:cNvSpPr>
                <a:spLocks noChangeArrowheads="1"/>
              </p:cNvSpPr>
              <p:nvPr/>
            </p:nvSpPr>
            <p:spPr bwMode="auto">
              <a:xfrm>
                <a:off x="340" y="3766"/>
                <a:ext cx="1812" cy="362"/>
              </a:xfrm>
              <a:prstGeom prst="roundRect">
                <a:avLst>
                  <a:gd name="adj" fmla="val 27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" name="Group 24"/>
              <p:cNvGrpSpPr>
                <a:grpSpLocks/>
              </p:cNvGrpSpPr>
              <p:nvPr/>
            </p:nvGrpSpPr>
            <p:grpSpPr bwMode="auto">
              <a:xfrm>
                <a:off x="340" y="3766"/>
                <a:ext cx="1812" cy="372"/>
                <a:chOff x="340" y="3766"/>
                <a:chExt cx="1812" cy="372"/>
              </a:xfrm>
            </p:grpSpPr>
            <p:sp>
              <p:nvSpPr>
                <p:cNvPr id="11289" name="AutoShape 25"/>
                <p:cNvSpPr>
                  <a:spLocks noChangeArrowheads="1"/>
                </p:cNvSpPr>
                <p:nvPr/>
              </p:nvSpPr>
              <p:spPr bwMode="auto">
                <a:xfrm>
                  <a:off x="340" y="3766"/>
                  <a:ext cx="1812" cy="362"/>
                </a:xfrm>
                <a:prstGeom prst="roundRect">
                  <a:avLst>
                    <a:gd name="adj" fmla="val 27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0" name="AutoShape 26"/>
                <p:cNvSpPr>
                  <a:spLocks noChangeArrowheads="1"/>
                </p:cNvSpPr>
                <p:nvPr/>
              </p:nvSpPr>
              <p:spPr bwMode="auto">
                <a:xfrm>
                  <a:off x="379" y="3766"/>
                  <a:ext cx="1762" cy="372"/>
                </a:xfrm>
                <a:prstGeom prst="roundRect">
                  <a:avLst>
                    <a:gd name="adj" fmla="val 27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sz="2900" dirty="0">
                      <a:solidFill>
                        <a:srgbClr val="000000"/>
                      </a:solidFill>
                      <a:latin typeface="Tahoma" pitchFamily="34" charset="0"/>
                    </a:rPr>
                    <a:t>DNS Database</a:t>
                  </a:r>
                </a:p>
              </p:txBody>
            </p:sp>
          </p:grpSp>
        </p:grpSp>
      </p:grpSp>
      <p:sp>
        <p:nvSpPr>
          <p:cNvPr id="11291" name="Line 27"/>
          <p:cNvSpPr>
            <a:spLocks noChangeShapeType="1"/>
          </p:cNvSpPr>
          <p:nvPr/>
        </p:nvSpPr>
        <p:spPr bwMode="auto">
          <a:xfrm flipH="1">
            <a:off x="5931360" y="2291281"/>
            <a:ext cx="633600" cy="64374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6701760" y="2279760"/>
            <a:ext cx="686880" cy="65526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11" name="Group 29"/>
          <p:cNvGrpSpPr>
            <a:grpSpLocks/>
          </p:cNvGrpSpPr>
          <p:nvPr/>
        </p:nvGrpSpPr>
        <p:grpSpPr bwMode="auto">
          <a:xfrm>
            <a:off x="5728320" y="2894707"/>
            <a:ext cx="486720" cy="368679"/>
            <a:chOff x="3978" y="2010"/>
            <a:chExt cx="338" cy="256"/>
          </a:xfrm>
        </p:grpSpPr>
        <p:sp>
          <p:nvSpPr>
            <p:cNvPr id="11294" name="AutoShape 30"/>
            <p:cNvSpPr>
              <a:spLocks noChangeArrowheads="1"/>
            </p:cNvSpPr>
            <p:nvPr/>
          </p:nvSpPr>
          <p:spPr bwMode="auto">
            <a:xfrm>
              <a:off x="3979" y="2010"/>
              <a:ext cx="326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3978" y="2010"/>
              <a:ext cx="338" cy="256"/>
              <a:chOff x="3978" y="2010"/>
              <a:chExt cx="338" cy="256"/>
            </a:xfrm>
          </p:grpSpPr>
          <p:sp>
            <p:nvSpPr>
              <p:cNvPr id="11296" name="AutoShape 32"/>
              <p:cNvSpPr>
                <a:spLocks noChangeArrowheads="1"/>
              </p:cNvSpPr>
              <p:nvPr/>
            </p:nvSpPr>
            <p:spPr bwMode="auto">
              <a:xfrm>
                <a:off x="3979" y="2010"/>
                <a:ext cx="325" cy="247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3978" y="2010"/>
                <a:ext cx="338" cy="256"/>
                <a:chOff x="3978" y="2010"/>
                <a:chExt cx="338" cy="256"/>
              </a:xfrm>
            </p:grpSpPr>
            <p:sp>
              <p:nvSpPr>
                <p:cNvPr id="11298" name="AutoShape 34"/>
                <p:cNvSpPr>
                  <a:spLocks noChangeArrowheads="1"/>
                </p:cNvSpPr>
                <p:nvPr/>
              </p:nvSpPr>
              <p:spPr bwMode="auto">
                <a:xfrm>
                  <a:off x="3979" y="2010"/>
                  <a:ext cx="325" cy="247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99" name="AutoShape 35"/>
                <p:cNvSpPr>
                  <a:spLocks noChangeArrowheads="1"/>
                </p:cNvSpPr>
                <p:nvPr/>
              </p:nvSpPr>
              <p:spPr bwMode="auto">
                <a:xfrm>
                  <a:off x="3978" y="2010"/>
                  <a:ext cx="338" cy="256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etc</a:t>
                  </a:r>
                </a:p>
              </p:txBody>
            </p:sp>
          </p:grpSp>
        </p:grpSp>
      </p:grpSp>
      <p:grpSp>
        <p:nvGrpSpPr>
          <p:cNvPr id="14" name="Group 36"/>
          <p:cNvGrpSpPr>
            <a:grpSpLocks/>
          </p:cNvGrpSpPr>
          <p:nvPr/>
        </p:nvGrpSpPr>
        <p:grpSpPr bwMode="auto">
          <a:xfrm>
            <a:off x="7198560" y="2871665"/>
            <a:ext cx="495360" cy="368679"/>
            <a:chOff x="4999" y="1994"/>
            <a:chExt cx="344" cy="256"/>
          </a:xfrm>
        </p:grpSpPr>
        <p:sp>
          <p:nvSpPr>
            <p:cNvPr id="11301" name="AutoShape 37"/>
            <p:cNvSpPr>
              <a:spLocks noChangeArrowheads="1"/>
            </p:cNvSpPr>
            <p:nvPr/>
          </p:nvSpPr>
          <p:spPr bwMode="auto">
            <a:xfrm>
              <a:off x="4999" y="1994"/>
              <a:ext cx="333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38"/>
            <p:cNvGrpSpPr>
              <a:grpSpLocks/>
            </p:cNvGrpSpPr>
            <p:nvPr/>
          </p:nvGrpSpPr>
          <p:grpSpPr bwMode="auto">
            <a:xfrm>
              <a:off x="4999" y="1994"/>
              <a:ext cx="344" cy="256"/>
              <a:chOff x="4999" y="1994"/>
              <a:chExt cx="344" cy="256"/>
            </a:xfrm>
          </p:grpSpPr>
          <p:sp>
            <p:nvSpPr>
              <p:cNvPr id="11303" name="AutoShape 39"/>
              <p:cNvSpPr>
                <a:spLocks noChangeArrowheads="1"/>
              </p:cNvSpPr>
              <p:nvPr/>
            </p:nvSpPr>
            <p:spPr bwMode="auto">
              <a:xfrm>
                <a:off x="4999" y="1994"/>
                <a:ext cx="332" cy="247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" name="Group 40"/>
              <p:cNvGrpSpPr>
                <a:grpSpLocks/>
              </p:cNvGrpSpPr>
              <p:nvPr/>
            </p:nvGrpSpPr>
            <p:grpSpPr bwMode="auto">
              <a:xfrm>
                <a:off x="4999" y="1994"/>
                <a:ext cx="344" cy="256"/>
                <a:chOff x="4999" y="1994"/>
                <a:chExt cx="344" cy="256"/>
              </a:xfrm>
            </p:grpSpPr>
            <p:sp>
              <p:nvSpPr>
                <p:cNvPr id="11305" name="AutoShape 41"/>
                <p:cNvSpPr>
                  <a:spLocks noChangeArrowheads="1"/>
                </p:cNvSpPr>
                <p:nvPr/>
              </p:nvSpPr>
              <p:spPr bwMode="auto">
                <a:xfrm>
                  <a:off x="4999" y="1994"/>
                  <a:ext cx="332" cy="247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06" name="AutoShape 42"/>
                <p:cNvSpPr>
                  <a:spLocks noChangeArrowheads="1"/>
                </p:cNvSpPr>
                <p:nvPr/>
              </p:nvSpPr>
              <p:spPr bwMode="auto">
                <a:xfrm>
                  <a:off x="4999" y="1994"/>
                  <a:ext cx="344" cy="256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 err="1">
                      <a:solidFill>
                        <a:srgbClr val="000000"/>
                      </a:solidFill>
                      <a:latin typeface="Tahoma" pitchFamily="34" charset="0"/>
                    </a:rPr>
                    <a:t>usr</a:t>
                  </a:r>
                  <a:endParaRPr lang="en-GB" dirty="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</p:grpSp>
        </p:grpSp>
      </p:grpSp>
      <p:grpSp>
        <p:nvGrpSpPr>
          <p:cNvPr id="17" name="Group 43"/>
          <p:cNvGrpSpPr>
            <a:grpSpLocks/>
          </p:cNvGrpSpPr>
          <p:nvPr/>
        </p:nvGrpSpPr>
        <p:grpSpPr bwMode="auto">
          <a:xfrm>
            <a:off x="6418080" y="2903347"/>
            <a:ext cx="491040" cy="368679"/>
            <a:chOff x="4457" y="2016"/>
            <a:chExt cx="341" cy="256"/>
          </a:xfrm>
        </p:grpSpPr>
        <p:sp>
          <p:nvSpPr>
            <p:cNvPr id="11308" name="AutoShape 44"/>
            <p:cNvSpPr>
              <a:spLocks noChangeArrowheads="1"/>
            </p:cNvSpPr>
            <p:nvPr/>
          </p:nvSpPr>
          <p:spPr bwMode="auto">
            <a:xfrm>
              <a:off x="4457" y="2016"/>
              <a:ext cx="328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45"/>
            <p:cNvGrpSpPr>
              <a:grpSpLocks/>
            </p:cNvGrpSpPr>
            <p:nvPr/>
          </p:nvGrpSpPr>
          <p:grpSpPr bwMode="auto">
            <a:xfrm>
              <a:off x="4457" y="2016"/>
              <a:ext cx="341" cy="256"/>
              <a:chOff x="4457" y="2016"/>
              <a:chExt cx="341" cy="256"/>
            </a:xfrm>
          </p:grpSpPr>
          <p:sp>
            <p:nvSpPr>
              <p:cNvPr id="11310" name="AutoShape 46"/>
              <p:cNvSpPr>
                <a:spLocks noChangeArrowheads="1"/>
              </p:cNvSpPr>
              <p:nvPr/>
            </p:nvSpPr>
            <p:spPr bwMode="auto">
              <a:xfrm>
                <a:off x="4457" y="2016"/>
                <a:ext cx="327" cy="247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" name="Group 47"/>
              <p:cNvGrpSpPr>
                <a:grpSpLocks/>
              </p:cNvGrpSpPr>
              <p:nvPr/>
            </p:nvGrpSpPr>
            <p:grpSpPr bwMode="auto">
              <a:xfrm>
                <a:off x="4457" y="2016"/>
                <a:ext cx="341" cy="256"/>
                <a:chOff x="4457" y="2016"/>
                <a:chExt cx="341" cy="256"/>
              </a:xfrm>
            </p:grpSpPr>
            <p:sp>
              <p:nvSpPr>
                <p:cNvPr id="11312" name="AutoShape 48"/>
                <p:cNvSpPr>
                  <a:spLocks noChangeArrowheads="1"/>
                </p:cNvSpPr>
                <p:nvPr/>
              </p:nvSpPr>
              <p:spPr bwMode="auto">
                <a:xfrm>
                  <a:off x="4457" y="2016"/>
                  <a:ext cx="327" cy="247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13" name="AutoShape 49"/>
                <p:cNvSpPr>
                  <a:spLocks noChangeArrowheads="1"/>
                </p:cNvSpPr>
                <p:nvPr/>
              </p:nvSpPr>
              <p:spPr bwMode="auto">
                <a:xfrm>
                  <a:off x="4457" y="2016"/>
                  <a:ext cx="341" cy="256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bin</a:t>
                  </a:r>
                </a:p>
              </p:txBody>
            </p:sp>
          </p:grpSp>
        </p:grpSp>
      </p:grpSp>
      <p:grpSp>
        <p:nvGrpSpPr>
          <p:cNvPr id="20" name="Group 50"/>
          <p:cNvGrpSpPr>
            <a:grpSpLocks/>
          </p:cNvGrpSpPr>
          <p:nvPr/>
        </p:nvGrpSpPr>
        <p:grpSpPr bwMode="auto">
          <a:xfrm>
            <a:off x="5703840" y="5391930"/>
            <a:ext cx="2761920" cy="535737"/>
            <a:chOff x="3961" y="3744"/>
            <a:chExt cx="1918" cy="372"/>
          </a:xfrm>
        </p:grpSpPr>
        <p:sp>
          <p:nvSpPr>
            <p:cNvPr id="11315" name="AutoShape 51"/>
            <p:cNvSpPr>
              <a:spLocks noChangeArrowheads="1"/>
            </p:cNvSpPr>
            <p:nvPr/>
          </p:nvSpPr>
          <p:spPr bwMode="auto">
            <a:xfrm>
              <a:off x="3961" y="3744"/>
              <a:ext cx="1913" cy="363"/>
            </a:xfrm>
            <a:prstGeom prst="roundRect">
              <a:avLst>
                <a:gd name="adj" fmla="val 27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52"/>
            <p:cNvGrpSpPr>
              <a:grpSpLocks/>
            </p:cNvGrpSpPr>
            <p:nvPr/>
          </p:nvGrpSpPr>
          <p:grpSpPr bwMode="auto">
            <a:xfrm>
              <a:off x="3961" y="3744"/>
              <a:ext cx="1918" cy="372"/>
              <a:chOff x="3961" y="3744"/>
              <a:chExt cx="1918" cy="372"/>
            </a:xfrm>
          </p:grpSpPr>
          <p:sp>
            <p:nvSpPr>
              <p:cNvPr id="11317" name="AutoShape 53"/>
              <p:cNvSpPr>
                <a:spLocks noChangeArrowheads="1"/>
              </p:cNvSpPr>
              <p:nvPr/>
            </p:nvSpPr>
            <p:spPr bwMode="auto">
              <a:xfrm>
                <a:off x="3961" y="3744"/>
                <a:ext cx="1912" cy="362"/>
              </a:xfrm>
              <a:prstGeom prst="roundRect">
                <a:avLst>
                  <a:gd name="adj" fmla="val 27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" name="Group 54"/>
              <p:cNvGrpSpPr>
                <a:grpSpLocks/>
              </p:cNvGrpSpPr>
              <p:nvPr/>
            </p:nvGrpSpPr>
            <p:grpSpPr bwMode="auto">
              <a:xfrm>
                <a:off x="3961" y="3744"/>
                <a:ext cx="1918" cy="372"/>
                <a:chOff x="3961" y="3744"/>
                <a:chExt cx="1918" cy="372"/>
              </a:xfrm>
            </p:grpSpPr>
            <p:sp>
              <p:nvSpPr>
                <p:cNvPr id="11319" name="AutoShape 55"/>
                <p:cNvSpPr>
                  <a:spLocks noChangeArrowheads="1"/>
                </p:cNvSpPr>
                <p:nvPr/>
              </p:nvSpPr>
              <p:spPr bwMode="auto">
                <a:xfrm>
                  <a:off x="3961" y="3744"/>
                  <a:ext cx="1912" cy="362"/>
                </a:xfrm>
                <a:prstGeom prst="roundRect">
                  <a:avLst>
                    <a:gd name="adj" fmla="val 27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0" name="AutoShape 56"/>
                <p:cNvSpPr>
                  <a:spLocks noChangeArrowheads="1"/>
                </p:cNvSpPr>
                <p:nvPr/>
              </p:nvSpPr>
              <p:spPr bwMode="auto">
                <a:xfrm>
                  <a:off x="3983" y="3744"/>
                  <a:ext cx="1896" cy="372"/>
                </a:xfrm>
                <a:prstGeom prst="roundRect">
                  <a:avLst>
                    <a:gd name="adj" fmla="val 27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sz="2900" dirty="0">
                      <a:solidFill>
                        <a:srgbClr val="000000"/>
                      </a:solidFill>
                      <a:latin typeface="Tahoma" pitchFamily="34" charset="0"/>
                    </a:rPr>
                    <a:t>Unix </a:t>
                  </a:r>
                  <a:r>
                    <a:rPr lang="en-GB" sz="2900" dirty="0" err="1">
                      <a:solidFill>
                        <a:srgbClr val="000000"/>
                      </a:solidFill>
                      <a:latin typeface="Tahoma" pitchFamily="34" charset="0"/>
                    </a:rPr>
                    <a:t>Filesystem</a:t>
                  </a:r>
                  <a:endParaRPr lang="en-GB" sz="2900" dirty="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</p:grpSp>
        </p:grpSp>
      </p:grpSp>
      <p:grpSp>
        <p:nvGrpSpPr>
          <p:cNvPr id="23" name="Group 57"/>
          <p:cNvGrpSpPr>
            <a:grpSpLocks/>
          </p:cNvGrpSpPr>
          <p:nvPr/>
        </p:nvGrpSpPr>
        <p:grpSpPr bwMode="auto">
          <a:xfrm>
            <a:off x="2422080" y="5848457"/>
            <a:ext cx="4226400" cy="535736"/>
            <a:chOff x="1682" y="4061"/>
            <a:chExt cx="2935" cy="372"/>
          </a:xfrm>
        </p:grpSpPr>
        <p:sp>
          <p:nvSpPr>
            <p:cNvPr id="11322" name="AutoShape 58"/>
            <p:cNvSpPr>
              <a:spLocks noChangeArrowheads="1"/>
            </p:cNvSpPr>
            <p:nvPr/>
          </p:nvSpPr>
          <p:spPr bwMode="auto">
            <a:xfrm>
              <a:off x="2223" y="4061"/>
              <a:ext cx="1813" cy="363"/>
            </a:xfrm>
            <a:prstGeom prst="roundRect">
              <a:avLst>
                <a:gd name="adj" fmla="val 27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59"/>
            <p:cNvGrpSpPr>
              <a:grpSpLocks/>
            </p:cNvGrpSpPr>
            <p:nvPr/>
          </p:nvGrpSpPr>
          <p:grpSpPr bwMode="auto">
            <a:xfrm>
              <a:off x="1682" y="4061"/>
              <a:ext cx="2935" cy="372"/>
              <a:chOff x="1682" y="4061"/>
              <a:chExt cx="2935" cy="372"/>
            </a:xfrm>
          </p:grpSpPr>
          <p:sp>
            <p:nvSpPr>
              <p:cNvPr id="11324" name="AutoShape 60"/>
              <p:cNvSpPr>
                <a:spLocks noChangeArrowheads="1"/>
              </p:cNvSpPr>
              <p:nvPr/>
            </p:nvSpPr>
            <p:spPr bwMode="auto">
              <a:xfrm>
                <a:off x="2223" y="4061"/>
                <a:ext cx="1812" cy="362"/>
              </a:xfrm>
              <a:prstGeom prst="roundRect">
                <a:avLst>
                  <a:gd name="adj" fmla="val 27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" name="Group 61"/>
              <p:cNvGrpSpPr>
                <a:grpSpLocks/>
              </p:cNvGrpSpPr>
              <p:nvPr/>
            </p:nvGrpSpPr>
            <p:grpSpPr bwMode="auto">
              <a:xfrm>
                <a:off x="1682" y="4061"/>
                <a:ext cx="2935" cy="372"/>
                <a:chOff x="1682" y="4061"/>
                <a:chExt cx="2935" cy="372"/>
              </a:xfrm>
            </p:grpSpPr>
            <p:sp>
              <p:nvSpPr>
                <p:cNvPr id="11326" name="AutoShape 62"/>
                <p:cNvSpPr>
                  <a:spLocks noChangeArrowheads="1"/>
                </p:cNvSpPr>
                <p:nvPr/>
              </p:nvSpPr>
              <p:spPr bwMode="auto">
                <a:xfrm>
                  <a:off x="2223" y="4061"/>
                  <a:ext cx="1812" cy="362"/>
                </a:xfrm>
                <a:prstGeom prst="roundRect">
                  <a:avLst>
                    <a:gd name="adj" fmla="val 27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27" name="AutoShape 63"/>
                <p:cNvSpPr>
                  <a:spLocks noChangeArrowheads="1"/>
                </p:cNvSpPr>
                <p:nvPr/>
              </p:nvSpPr>
              <p:spPr bwMode="auto">
                <a:xfrm>
                  <a:off x="1682" y="4061"/>
                  <a:ext cx="2935" cy="372"/>
                </a:xfrm>
                <a:prstGeom prst="roundRect">
                  <a:avLst>
                    <a:gd name="adj" fmla="val 27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sz="2900" dirty="0">
                      <a:solidFill>
                        <a:srgbClr val="0000FF"/>
                      </a:solidFill>
                      <a:latin typeface="Tahoma" pitchFamily="34" charset="0"/>
                    </a:rPr>
                    <a:t>... forms a tree structure</a:t>
                  </a:r>
                </a:p>
              </p:txBody>
            </p:sp>
          </p:grpSp>
        </p:grpSp>
      </p:grpSp>
      <p:grpSp>
        <p:nvGrpSpPr>
          <p:cNvPr id="26" name="Group 64"/>
          <p:cNvGrpSpPr>
            <a:grpSpLocks/>
          </p:cNvGrpSpPr>
          <p:nvPr/>
        </p:nvGrpSpPr>
        <p:grpSpPr bwMode="auto">
          <a:xfrm>
            <a:off x="563041" y="3964741"/>
            <a:ext cx="796320" cy="368679"/>
            <a:chOff x="391" y="2753"/>
            <a:chExt cx="553" cy="256"/>
          </a:xfrm>
        </p:grpSpPr>
        <p:sp>
          <p:nvSpPr>
            <p:cNvPr id="11329" name="AutoShape 65"/>
            <p:cNvSpPr>
              <a:spLocks noChangeArrowheads="1"/>
            </p:cNvSpPr>
            <p:nvPr/>
          </p:nvSpPr>
          <p:spPr bwMode="auto">
            <a:xfrm>
              <a:off x="503" y="2753"/>
              <a:ext cx="315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7" name="Group 66"/>
            <p:cNvGrpSpPr>
              <a:grpSpLocks/>
            </p:cNvGrpSpPr>
            <p:nvPr/>
          </p:nvGrpSpPr>
          <p:grpSpPr bwMode="auto">
            <a:xfrm>
              <a:off x="391" y="2753"/>
              <a:ext cx="553" cy="256"/>
              <a:chOff x="391" y="2753"/>
              <a:chExt cx="553" cy="256"/>
            </a:xfrm>
          </p:grpSpPr>
          <p:sp>
            <p:nvSpPr>
              <p:cNvPr id="11331" name="AutoShape 67"/>
              <p:cNvSpPr>
                <a:spLocks noChangeArrowheads="1"/>
              </p:cNvSpPr>
              <p:nvPr/>
            </p:nvSpPr>
            <p:spPr bwMode="auto">
              <a:xfrm>
                <a:off x="503" y="2753"/>
                <a:ext cx="314" cy="247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68"/>
              <p:cNvGrpSpPr>
                <a:grpSpLocks/>
              </p:cNvGrpSpPr>
              <p:nvPr/>
            </p:nvGrpSpPr>
            <p:grpSpPr bwMode="auto">
              <a:xfrm>
                <a:off x="391" y="2753"/>
                <a:ext cx="553" cy="256"/>
                <a:chOff x="391" y="2753"/>
                <a:chExt cx="553" cy="256"/>
              </a:xfrm>
            </p:grpSpPr>
            <p:sp>
              <p:nvSpPr>
                <p:cNvPr id="11333" name="AutoShape 69"/>
                <p:cNvSpPr>
                  <a:spLocks noChangeArrowheads="1"/>
                </p:cNvSpPr>
                <p:nvPr/>
              </p:nvSpPr>
              <p:spPr bwMode="auto">
                <a:xfrm>
                  <a:off x="503" y="2753"/>
                  <a:ext cx="314" cy="247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34" name="AutoShape 70"/>
                <p:cNvSpPr>
                  <a:spLocks noChangeArrowheads="1"/>
                </p:cNvSpPr>
                <p:nvPr/>
              </p:nvSpPr>
              <p:spPr bwMode="auto">
                <a:xfrm>
                  <a:off x="391" y="2753"/>
                  <a:ext cx="553" cy="256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ac.ma</a:t>
                  </a:r>
                </a:p>
              </p:txBody>
            </p:sp>
          </p:grpSp>
        </p:grpSp>
      </p:grpSp>
      <p:grpSp>
        <p:nvGrpSpPr>
          <p:cNvPr id="29" name="Group 71"/>
          <p:cNvGrpSpPr>
            <a:grpSpLocks/>
          </p:cNvGrpSpPr>
          <p:nvPr/>
        </p:nvGrpSpPr>
        <p:grpSpPr bwMode="auto">
          <a:xfrm>
            <a:off x="532800" y="5031893"/>
            <a:ext cx="1235520" cy="368679"/>
            <a:chOff x="370" y="3494"/>
            <a:chExt cx="858" cy="256"/>
          </a:xfrm>
        </p:grpSpPr>
        <p:sp>
          <p:nvSpPr>
            <p:cNvPr id="11336" name="AutoShape 72"/>
            <p:cNvSpPr>
              <a:spLocks noChangeArrowheads="1"/>
            </p:cNvSpPr>
            <p:nvPr/>
          </p:nvSpPr>
          <p:spPr bwMode="auto">
            <a:xfrm>
              <a:off x="634" y="3494"/>
              <a:ext cx="315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0" name="Group 73"/>
            <p:cNvGrpSpPr>
              <a:grpSpLocks/>
            </p:cNvGrpSpPr>
            <p:nvPr/>
          </p:nvGrpSpPr>
          <p:grpSpPr bwMode="auto">
            <a:xfrm>
              <a:off x="370" y="3494"/>
              <a:ext cx="858" cy="256"/>
              <a:chOff x="370" y="3494"/>
              <a:chExt cx="858" cy="256"/>
            </a:xfrm>
          </p:grpSpPr>
          <p:sp>
            <p:nvSpPr>
              <p:cNvPr id="11338" name="AutoShape 74"/>
              <p:cNvSpPr>
                <a:spLocks noChangeArrowheads="1"/>
              </p:cNvSpPr>
              <p:nvPr/>
            </p:nvSpPr>
            <p:spPr bwMode="auto">
              <a:xfrm>
                <a:off x="634" y="3494"/>
                <a:ext cx="314" cy="247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1" name="Group 75"/>
              <p:cNvGrpSpPr>
                <a:grpSpLocks/>
              </p:cNvGrpSpPr>
              <p:nvPr/>
            </p:nvGrpSpPr>
            <p:grpSpPr bwMode="auto">
              <a:xfrm>
                <a:off x="370" y="3494"/>
                <a:ext cx="858" cy="256"/>
                <a:chOff x="370" y="3494"/>
                <a:chExt cx="858" cy="256"/>
              </a:xfrm>
            </p:grpSpPr>
            <p:sp>
              <p:nvSpPr>
                <p:cNvPr id="11340" name="AutoShape 76"/>
                <p:cNvSpPr>
                  <a:spLocks noChangeArrowheads="1"/>
                </p:cNvSpPr>
                <p:nvPr/>
              </p:nvSpPr>
              <p:spPr bwMode="auto">
                <a:xfrm>
                  <a:off x="634" y="3494"/>
                  <a:ext cx="314" cy="247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1" name="AutoShape 77"/>
                <p:cNvSpPr>
                  <a:spLocks noChangeArrowheads="1"/>
                </p:cNvSpPr>
                <p:nvPr/>
              </p:nvSpPr>
              <p:spPr bwMode="auto">
                <a:xfrm>
                  <a:off x="370" y="3494"/>
                  <a:ext cx="858" cy="256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emi.ac.ma</a:t>
                  </a:r>
                </a:p>
              </p:txBody>
            </p:sp>
          </p:grpSp>
        </p:grpSp>
      </p:grpSp>
      <p:sp>
        <p:nvSpPr>
          <p:cNvPr id="11342" name="Line 78"/>
          <p:cNvSpPr>
            <a:spLocks noChangeShapeType="1"/>
          </p:cNvSpPr>
          <p:nvPr/>
        </p:nvSpPr>
        <p:spPr bwMode="auto">
          <a:xfrm flipH="1">
            <a:off x="2134080" y="3251861"/>
            <a:ext cx="426240" cy="720076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11424" name="Group 79"/>
          <p:cNvGrpSpPr>
            <a:grpSpLocks/>
          </p:cNvGrpSpPr>
          <p:nvPr/>
        </p:nvGrpSpPr>
        <p:grpSpPr bwMode="auto">
          <a:xfrm>
            <a:off x="1393920" y="3964741"/>
            <a:ext cx="1163520" cy="368679"/>
            <a:chOff x="968" y="2753"/>
            <a:chExt cx="808" cy="256"/>
          </a:xfrm>
        </p:grpSpPr>
        <p:sp>
          <p:nvSpPr>
            <p:cNvPr id="11344" name="AutoShape 80"/>
            <p:cNvSpPr>
              <a:spLocks noChangeArrowheads="1"/>
            </p:cNvSpPr>
            <p:nvPr/>
          </p:nvSpPr>
          <p:spPr bwMode="auto">
            <a:xfrm>
              <a:off x="1207" y="2753"/>
              <a:ext cx="315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26" name="Group 81"/>
            <p:cNvGrpSpPr>
              <a:grpSpLocks/>
            </p:cNvGrpSpPr>
            <p:nvPr/>
          </p:nvGrpSpPr>
          <p:grpSpPr bwMode="auto">
            <a:xfrm>
              <a:off x="968" y="2753"/>
              <a:ext cx="808" cy="256"/>
              <a:chOff x="968" y="2753"/>
              <a:chExt cx="808" cy="256"/>
            </a:xfrm>
          </p:grpSpPr>
          <p:sp>
            <p:nvSpPr>
              <p:cNvPr id="11346" name="AutoShape 82"/>
              <p:cNvSpPr>
                <a:spLocks noChangeArrowheads="1"/>
              </p:cNvSpPr>
              <p:nvPr/>
            </p:nvSpPr>
            <p:spPr bwMode="auto">
              <a:xfrm>
                <a:off x="1207" y="2753"/>
                <a:ext cx="314" cy="247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28" name="Group 83"/>
              <p:cNvGrpSpPr>
                <a:grpSpLocks/>
              </p:cNvGrpSpPr>
              <p:nvPr/>
            </p:nvGrpSpPr>
            <p:grpSpPr bwMode="auto">
              <a:xfrm>
                <a:off x="968" y="2753"/>
                <a:ext cx="808" cy="256"/>
                <a:chOff x="968" y="2753"/>
                <a:chExt cx="808" cy="256"/>
              </a:xfrm>
            </p:grpSpPr>
            <p:sp>
              <p:nvSpPr>
                <p:cNvPr id="11348" name="AutoShape 84"/>
                <p:cNvSpPr>
                  <a:spLocks noChangeArrowheads="1"/>
                </p:cNvSpPr>
                <p:nvPr/>
              </p:nvSpPr>
              <p:spPr bwMode="auto">
                <a:xfrm>
                  <a:off x="1207" y="2753"/>
                  <a:ext cx="314" cy="247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49" name="AutoShape 85"/>
                <p:cNvSpPr>
                  <a:spLocks noChangeArrowheads="1"/>
                </p:cNvSpPr>
                <p:nvPr/>
              </p:nvSpPr>
              <p:spPr bwMode="auto">
                <a:xfrm>
                  <a:off x="968" y="2753"/>
                  <a:ext cx="808" cy="256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afnog.org</a:t>
                  </a:r>
                </a:p>
              </p:txBody>
            </p:sp>
          </p:grpSp>
        </p:grpSp>
      </p:grpSp>
      <p:sp>
        <p:nvSpPr>
          <p:cNvPr id="11350" name="Line 86"/>
          <p:cNvSpPr>
            <a:spLocks noChangeShapeType="1"/>
          </p:cNvSpPr>
          <p:nvPr/>
        </p:nvSpPr>
        <p:spPr bwMode="auto">
          <a:xfrm flipH="1" flipV="1">
            <a:off x="2655360" y="3244661"/>
            <a:ext cx="426240" cy="73159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11431" name="Group 87"/>
          <p:cNvGrpSpPr>
            <a:grpSpLocks/>
          </p:cNvGrpSpPr>
          <p:nvPr/>
        </p:nvGrpSpPr>
        <p:grpSpPr bwMode="auto">
          <a:xfrm>
            <a:off x="2648161" y="3964741"/>
            <a:ext cx="1006560" cy="368679"/>
            <a:chOff x="1839" y="2753"/>
            <a:chExt cx="699" cy="256"/>
          </a:xfrm>
        </p:grpSpPr>
        <p:sp>
          <p:nvSpPr>
            <p:cNvPr id="11352" name="AutoShape 88"/>
            <p:cNvSpPr>
              <a:spLocks noChangeArrowheads="1"/>
            </p:cNvSpPr>
            <p:nvPr/>
          </p:nvSpPr>
          <p:spPr bwMode="auto">
            <a:xfrm>
              <a:off x="2024" y="2753"/>
              <a:ext cx="315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32" name="Group 89"/>
            <p:cNvGrpSpPr>
              <a:grpSpLocks/>
            </p:cNvGrpSpPr>
            <p:nvPr/>
          </p:nvGrpSpPr>
          <p:grpSpPr bwMode="auto">
            <a:xfrm>
              <a:off x="1839" y="2753"/>
              <a:ext cx="699" cy="256"/>
              <a:chOff x="1839" y="2753"/>
              <a:chExt cx="699" cy="256"/>
            </a:xfrm>
          </p:grpSpPr>
          <p:sp>
            <p:nvSpPr>
              <p:cNvPr id="11354" name="AutoShape 90"/>
              <p:cNvSpPr>
                <a:spLocks noChangeArrowheads="1"/>
              </p:cNvSpPr>
              <p:nvPr/>
            </p:nvSpPr>
            <p:spPr bwMode="auto">
              <a:xfrm>
                <a:off x="2024" y="2753"/>
                <a:ext cx="314" cy="247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33" name="Group 91"/>
              <p:cNvGrpSpPr>
                <a:grpSpLocks/>
              </p:cNvGrpSpPr>
              <p:nvPr/>
            </p:nvGrpSpPr>
            <p:grpSpPr bwMode="auto">
              <a:xfrm>
                <a:off x="1839" y="2753"/>
                <a:ext cx="699" cy="256"/>
                <a:chOff x="1839" y="2753"/>
                <a:chExt cx="699" cy="256"/>
              </a:xfrm>
            </p:grpSpPr>
            <p:sp>
              <p:nvSpPr>
                <p:cNvPr id="11356" name="AutoShape 92"/>
                <p:cNvSpPr>
                  <a:spLocks noChangeArrowheads="1"/>
                </p:cNvSpPr>
                <p:nvPr/>
              </p:nvSpPr>
              <p:spPr bwMode="auto">
                <a:xfrm>
                  <a:off x="2024" y="2753"/>
                  <a:ext cx="314" cy="247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57" name="AutoShape 93"/>
                <p:cNvSpPr>
                  <a:spLocks noChangeArrowheads="1"/>
                </p:cNvSpPr>
                <p:nvPr/>
              </p:nvSpPr>
              <p:spPr bwMode="auto">
                <a:xfrm>
                  <a:off x="1839" y="2753"/>
                  <a:ext cx="699" cy="256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nsrc.org</a:t>
                  </a:r>
                </a:p>
              </p:txBody>
            </p:sp>
          </p:grpSp>
        </p:grpSp>
      </p:grpSp>
      <p:grpSp>
        <p:nvGrpSpPr>
          <p:cNvPr id="11434" name="Group 94"/>
          <p:cNvGrpSpPr>
            <a:grpSpLocks/>
          </p:cNvGrpSpPr>
          <p:nvPr/>
        </p:nvGrpSpPr>
        <p:grpSpPr bwMode="auto">
          <a:xfrm>
            <a:off x="3699360" y="3947459"/>
            <a:ext cx="1285920" cy="368679"/>
            <a:chOff x="2569" y="2741"/>
            <a:chExt cx="893" cy="256"/>
          </a:xfrm>
        </p:grpSpPr>
        <p:sp>
          <p:nvSpPr>
            <p:cNvPr id="11359" name="AutoShape 95"/>
            <p:cNvSpPr>
              <a:spLocks noChangeArrowheads="1"/>
            </p:cNvSpPr>
            <p:nvPr/>
          </p:nvSpPr>
          <p:spPr bwMode="auto">
            <a:xfrm>
              <a:off x="2856" y="2741"/>
              <a:ext cx="306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35" name="Group 96"/>
            <p:cNvGrpSpPr>
              <a:grpSpLocks/>
            </p:cNvGrpSpPr>
            <p:nvPr/>
          </p:nvGrpSpPr>
          <p:grpSpPr bwMode="auto">
            <a:xfrm>
              <a:off x="2569" y="2741"/>
              <a:ext cx="893" cy="256"/>
              <a:chOff x="2569" y="2741"/>
              <a:chExt cx="893" cy="256"/>
            </a:xfrm>
          </p:grpSpPr>
          <p:sp>
            <p:nvSpPr>
              <p:cNvPr id="11361" name="AutoShape 97"/>
              <p:cNvSpPr>
                <a:spLocks noChangeArrowheads="1"/>
              </p:cNvSpPr>
              <p:nvPr/>
            </p:nvSpPr>
            <p:spPr bwMode="auto">
              <a:xfrm>
                <a:off x="2856" y="2741"/>
                <a:ext cx="305" cy="247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36" name="Group 98"/>
              <p:cNvGrpSpPr>
                <a:grpSpLocks/>
              </p:cNvGrpSpPr>
              <p:nvPr/>
            </p:nvGrpSpPr>
            <p:grpSpPr bwMode="auto">
              <a:xfrm>
                <a:off x="2569" y="2741"/>
                <a:ext cx="893" cy="256"/>
                <a:chOff x="2569" y="2741"/>
                <a:chExt cx="893" cy="256"/>
              </a:xfrm>
            </p:grpSpPr>
            <p:sp>
              <p:nvSpPr>
                <p:cNvPr id="11363" name="AutoShape 99"/>
                <p:cNvSpPr>
                  <a:spLocks noChangeArrowheads="1"/>
                </p:cNvSpPr>
                <p:nvPr/>
              </p:nvSpPr>
              <p:spPr bwMode="auto">
                <a:xfrm>
                  <a:off x="2856" y="2741"/>
                  <a:ext cx="305" cy="247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64" name="AutoShape 100"/>
                <p:cNvSpPr>
                  <a:spLocks noChangeArrowheads="1"/>
                </p:cNvSpPr>
                <p:nvPr/>
              </p:nvSpPr>
              <p:spPr bwMode="auto">
                <a:xfrm>
                  <a:off x="2569" y="2741"/>
                  <a:ext cx="893" cy="256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yahoo.com</a:t>
                  </a:r>
                </a:p>
              </p:txBody>
            </p:sp>
          </p:grpSp>
        </p:grpSp>
      </p:grpSp>
      <p:sp>
        <p:nvSpPr>
          <p:cNvPr id="11365" name="Line 101"/>
          <p:cNvSpPr>
            <a:spLocks noChangeShapeType="1"/>
          </p:cNvSpPr>
          <p:nvPr/>
        </p:nvSpPr>
        <p:spPr bwMode="auto">
          <a:xfrm flipH="1" flipV="1">
            <a:off x="3831840" y="3244661"/>
            <a:ext cx="426240" cy="73159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366" name="Line 102"/>
          <p:cNvSpPr>
            <a:spLocks noChangeShapeType="1"/>
          </p:cNvSpPr>
          <p:nvPr/>
        </p:nvSpPr>
        <p:spPr bwMode="auto">
          <a:xfrm flipH="1" flipV="1">
            <a:off x="2100960" y="4291650"/>
            <a:ext cx="426240" cy="731597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367" name="Line 103"/>
          <p:cNvSpPr>
            <a:spLocks noChangeShapeType="1"/>
          </p:cNvSpPr>
          <p:nvPr/>
        </p:nvSpPr>
        <p:spPr bwMode="auto">
          <a:xfrm>
            <a:off x="979200" y="4408304"/>
            <a:ext cx="1440" cy="653829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368" name="Line 104"/>
          <p:cNvSpPr>
            <a:spLocks noChangeShapeType="1"/>
          </p:cNvSpPr>
          <p:nvPr/>
        </p:nvSpPr>
        <p:spPr bwMode="auto">
          <a:xfrm>
            <a:off x="6635520" y="2312883"/>
            <a:ext cx="1440" cy="622145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369" name="Line 105"/>
          <p:cNvSpPr>
            <a:spLocks noChangeShapeType="1"/>
          </p:cNvSpPr>
          <p:nvPr/>
        </p:nvSpPr>
        <p:spPr bwMode="auto">
          <a:xfrm flipH="1">
            <a:off x="5417280" y="3211537"/>
            <a:ext cx="463680" cy="55301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370" name="Line 106"/>
          <p:cNvSpPr>
            <a:spLocks noChangeShapeType="1"/>
          </p:cNvSpPr>
          <p:nvPr/>
        </p:nvSpPr>
        <p:spPr bwMode="auto">
          <a:xfrm flipH="1" flipV="1">
            <a:off x="7475041" y="3204337"/>
            <a:ext cx="463680" cy="564539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1371" name="Line 107"/>
          <p:cNvSpPr>
            <a:spLocks noChangeShapeType="1"/>
          </p:cNvSpPr>
          <p:nvPr/>
        </p:nvSpPr>
        <p:spPr bwMode="auto">
          <a:xfrm flipH="1">
            <a:off x="6919201" y="3211537"/>
            <a:ext cx="463680" cy="55301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11437" name="Group 108"/>
          <p:cNvGrpSpPr>
            <a:grpSpLocks/>
          </p:cNvGrpSpPr>
          <p:nvPr/>
        </p:nvGrpSpPr>
        <p:grpSpPr bwMode="auto">
          <a:xfrm>
            <a:off x="6533280" y="3721355"/>
            <a:ext cx="1042560" cy="368679"/>
            <a:chOff x="4537" y="2584"/>
            <a:chExt cx="724" cy="256"/>
          </a:xfrm>
        </p:grpSpPr>
        <p:sp>
          <p:nvSpPr>
            <p:cNvPr id="11373" name="AutoShape 109"/>
            <p:cNvSpPr>
              <a:spLocks noChangeArrowheads="1"/>
            </p:cNvSpPr>
            <p:nvPr/>
          </p:nvSpPr>
          <p:spPr bwMode="auto">
            <a:xfrm>
              <a:off x="4727" y="2584"/>
              <a:ext cx="333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38" name="Group 110"/>
            <p:cNvGrpSpPr>
              <a:grpSpLocks/>
            </p:cNvGrpSpPr>
            <p:nvPr/>
          </p:nvGrpSpPr>
          <p:grpSpPr bwMode="auto">
            <a:xfrm>
              <a:off x="4537" y="2584"/>
              <a:ext cx="724" cy="256"/>
              <a:chOff x="4537" y="2584"/>
              <a:chExt cx="724" cy="256"/>
            </a:xfrm>
          </p:grpSpPr>
          <p:sp>
            <p:nvSpPr>
              <p:cNvPr id="11375" name="AutoShape 111"/>
              <p:cNvSpPr>
                <a:spLocks noChangeArrowheads="1"/>
              </p:cNvSpPr>
              <p:nvPr/>
            </p:nvSpPr>
            <p:spPr bwMode="auto">
              <a:xfrm>
                <a:off x="4727" y="2584"/>
                <a:ext cx="332" cy="247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39" name="Group 112"/>
              <p:cNvGrpSpPr>
                <a:grpSpLocks/>
              </p:cNvGrpSpPr>
              <p:nvPr/>
            </p:nvGrpSpPr>
            <p:grpSpPr bwMode="auto">
              <a:xfrm>
                <a:off x="4537" y="2584"/>
                <a:ext cx="724" cy="256"/>
                <a:chOff x="4537" y="2584"/>
                <a:chExt cx="724" cy="256"/>
              </a:xfrm>
            </p:grpSpPr>
            <p:sp>
              <p:nvSpPr>
                <p:cNvPr id="11377" name="AutoShape 113"/>
                <p:cNvSpPr>
                  <a:spLocks noChangeArrowheads="1"/>
                </p:cNvSpPr>
                <p:nvPr/>
              </p:nvSpPr>
              <p:spPr bwMode="auto">
                <a:xfrm>
                  <a:off x="4727" y="2584"/>
                  <a:ext cx="332" cy="247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78" name="AutoShape 114"/>
                <p:cNvSpPr>
                  <a:spLocks noChangeArrowheads="1"/>
                </p:cNvSpPr>
                <p:nvPr/>
              </p:nvSpPr>
              <p:spPr bwMode="auto">
                <a:xfrm>
                  <a:off x="4537" y="2584"/>
                  <a:ext cx="724" cy="256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 err="1">
                      <a:solidFill>
                        <a:srgbClr val="000000"/>
                      </a:solidFill>
                      <a:latin typeface="Tahoma" pitchFamily="34" charset="0"/>
                    </a:rPr>
                    <a:t>usr</a:t>
                  </a: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/local</a:t>
                  </a:r>
                </a:p>
              </p:txBody>
            </p:sp>
          </p:grpSp>
        </p:grpSp>
      </p:grpSp>
      <p:grpSp>
        <p:nvGrpSpPr>
          <p:cNvPr id="11440" name="Group 115"/>
          <p:cNvGrpSpPr>
            <a:grpSpLocks/>
          </p:cNvGrpSpPr>
          <p:nvPr/>
        </p:nvGrpSpPr>
        <p:grpSpPr bwMode="auto">
          <a:xfrm>
            <a:off x="7570080" y="3721355"/>
            <a:ext cx="996480" cy="368679"/>
            <a:chOff x="5257" y="2584"/>
            <a:chExt cx="692" cy="256"/>
          </a:xfrm>
        </p:grpSpPr>
        <p:sp>
          <p:nvSpPr>
            <p:cNvPr id="11380" name="AutoShape 116"/>
            <p:cNvSpPr>
              <a:spLocks noChangeArrowheads="1"/>
            </p:cNvSpPr>
            <p:nvPr/>
          </p:nvSpPr>
          <p:spPr bwMode="auto">
            <a:xfrm>
              <a:off x="5430" y="2584"/>
              <a:ext cx="333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41" name="Group 117"/>
            <p:cNvGrpSpPr>
              <a:grpSpLocks/>
            </p:cNvGrpSpPr>
            <p:nvPr/>
          </p:nvGrpSpPr>
          <p:grpSpPr bwMode="auto">
            <a:xfrm>
              <a:off x="5257" y="2584"/>
              <a:ext cx="692" cy="256"/>
              <a:chOff x="5257" y="2584"/>
              <a:chExt cx="692" cy="256"/>
            </a:xfrm>
          </p:grpSpPr>
          <p:sp>
            <p:nvSpPr>
              <p:cNvPr id="11382" name="AutoShape 118"/>
              <p:cNvSpPr>
                <a:spLocks noChangeArrowheads="1"/>
              </p:cNvSpPr>
              <p:nvPr/>
            </p:nvSpPr>
            <p:spPr bwMode="auto">
              <a:xfrm>
                <a:off x="5430" y="2584"/>
                <a:ext cx="332" cy="247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42" name="Group 119"/>
              <p:cNvGrpSpPr>
                <a:grpSpLocks/>
              </p:cNvGrpSpPr>
              <p:nvPr/>
            </p:nvGrpSpPr>
            <p:grpSpPr bwMode="auto">
              <a:xfrm>
                <a:off x="5257" y="2584"/>
                <a:ext cx="692" cy="256"/>
                <a:chOff x="5257" y="2584"/>
                <a:chExt cx="692" cy="256"/>
              </a:xfrm>
            </p:grpSpPr>
            <p:sp>
              <p:nvSpPr>
                <p:cNvPr id="11384" name="AutoShape 120"/>
                <p:cNvSpPr>
                  <a:spLocks noChangeArrowheads="1"/>
                </p:cNvSpPr>
                <p:nvPr/>
              </p:nvSpPr>
              <p:spPr bwMode="auto">
                <a:xfrm>
                  <a:off x="5430" y="2584"/>
                  <a:ext cx="332" cy="247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85" name="AutoShape 121"/>
                <p:cNvSpPr>
                  <a:spLocks noChangeArrowheads="1"/>
                </p:cNvSpPr>
                <p:nvPr/>
              </p:nvSpPr>
              <p:spPr bwMode="auto">
                <a:xfrm>
                  <a:off x="5257" y="2584"/>
                  <a:ext cx="692" cy="256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 err="1">
                      <a:solidFill>
                        <a:srgbClr val="000000"/>
                      </a:solidFill>
                      <a:latin typeface="Tahoma" pitchFamily="34" charset="0"/>
                    </a:rPr>
                    <a:t>usr</a:t>
                  </a: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/</a:t>
                  </a:r>
                  <a:r>
                    <a:rPr lang="en-GB" dirty="0" err="1">
                      <a:solidFill>
                        <a:srgbClr val="000000"/>
                      </a:solidFill>
                      <a:latin typeface="Tahoma" pitchFamily="34" charset="0"/>
                    </a:rPr>
                    <a:t>sbin</a:t>
                  </a:r>
                  <a:endParaRPr lang="en-GB" dirty="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</p:grpSp>
        </p:grpSp>
      </p:grpSp>
      <p:grpSp>
        <p:nvGrpSpPr>
          <p:cNvPr id="11443" name="Group 122"/>
          <p:cNvGrpSpPr>
            <a:grpSpLocks/>
          </p:cNvGrpSpPr>
          <p:nvPr/>
        </p:nvGrpSpPr>
        <p:grpSpPr bwMode="auto">
          <a:xfrm>
            <a:off x="4933441" y="3721355"/>
            <a:ext cx="1049760" cy="368679"/>
            <a:chOff x="3426" y="2584"/>
            <a:chExt cx="729" cy="256"/>
          </a:xfrm>
        </p:grpSpPr>
        <p:sp>
          <p:nvSpPr>
            <p:cNvPr id="11387" name="AutoShape 123"/>
            <p:cNvSpPr>
              <a:spLocks noChangeArrowheads="1"/>
            </p:cNvSpPr>
            <p:nvPr/>
          </p:nvSpPr>
          <p:spPr bwMode="auto">
            <a:xfrm>
              <a:off x="3616" y="2584"/>
              <a:ext cx="333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44" name="Group 124"/>
            <p:cNvGrpSpPr>
              <a:grpSpLocks/>
            </p:cNvGrpSpPr>
            <p:nvPr/>
          </p:nvGrpSpPr>
          <p:grpSpPr bwMode="auto">
            <a:xfrm>
              <a:off x="3426" y="2584"/>
              <a:ext cx="729" cy="256"/>
              <a:chOff x="3426" y="2584"/>
              <a:chExt cx="729" cy="256"/>
            </a:xfrm>
          </p:grpSpPr>
          <p:sp>
            <p:nvSpPr>
              <p:cNvPr id="11389" name="AutoShape 125"/>
              <p:cNvSpPr>
                <a:spLocks noChangeArrowheads="1"/>
              </p:cNvSpPr>
              <p:nvPr/>
            </p:nvSpPr>
            <p:spPr bwMode="auto">
              <a:xfrm>
                <a:off x="3616" y="2584"/>
                <a:ext cx="332" cy="247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45" name="Group 126"/>
              <p:cNvGrpSpPr>
                <a:grpSpLocks/>
              </p:cNvGrpSpPr>
              <p:nvPr/>
            </p:nvGrpSpPr>
            <p:grpSpPr bwMode="auto">
              <a:xfrm>
                <a:off x="3426" y="2584"/>
                <a:ext cx="729" cy="256"/>
                <a:chOff x="3426" y="2584"/>
                <a:chExt cx="729" cy="256"/>
              </a:xfrm>
            </p:grpSpPr>
            <p:sp>
              <p:nvSpPr>
                <p:cNvPr id="11391" name="AutoShape 127"/>
                <p:cNvSpPr>
                  <a:spLocks noChangeArrowheads="1"/>
                </p:cNvSpPr>
                <p:nvPr/>
              </p:nvSpPr>
              <p:spPr bwMode="auto">
                <a:xfrm>
                  <a:off x="3616" y="2584"/>
                  <a:ext cx="332" cy="247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92" name="AutoShape 128"/>
                <p:cNvSpPr>
                  <a:spLocks noChangeArrowheads="1"/>
                </p:cNvSpPr>
                <p:nvPr/>
              </p:nvSpPr>
              <p:spPr bwMode="auto">
                <a:xfrm>
                  <a:off x="3426" y="2584"/>
                  <a:ext cx="729" cy="256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/etc/</a:t>
                  </a:r>
                  <a:r>
                    <a:rPr lang="en-GB" dirty="0" err="1">
                      <a:solidFill>
                        <a:srgbClr val="000000"/>
                      </a:solidFill>
                      <a:latin typeface="Tahoma" pitchFamily="34" charset="0"/>
                    </a:rPr>
                    <a:t>rc.d</a:t>
                  </a:r>
                  <a:endParaRPr lang="en-GB" dirty="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</p:grpSp>
        </p:grpSp>
      </p:grpSp>
      <p:sp>
        <p:nvSpPr>
          <p:cNvPr id="11393" name="Line 129"/>
          <p:cNvSpPr>
            <a:spLocks noChangeShapeType="1"/>
          </p:cNvSpPr>
          <p:nvPr/>
        </p:nvSpPr>
        <p:spPr bwMode="auto">
          <a:xfrm flipH="1">
            <a:off x="6560640" y="4059787"/>
            <a:ext cx="463680" cy="55301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11446" name="Group 130"/>
          <p:cNvGrpSpPr>
            <a:grpSpLocks/>
          </p:cNvGrpSpPr>
          <p:nvPr/>
        </p:nvGrpSpPr>
        <p:grpSpPr bwMode="auto">
          <a:xfrm>
            <a:off x="5986081" y="4569605"/>
            <a:ext cx="1421280" cy="368679"/>
            <a:chOff x="4157" y="3173"/>
            <a:chExt cx="987" cy="256"/>
          </a:xfrm>
        </p:grpSpPr>
        <p:sp>
          <p:nvSpPr>
            <p:cNvPr id="11395" name="AutoShape 131"/>
            <p:cNvSpPr>
              <a:spLocks noChangeArrowheads="1"/>
            </p:cNvSpPr>
            <p:nvPr/>
          </p:nvSpPr>
          <p:spPr bwMode="auto">
            <a:xfrm>
              <a:off x="4478" y="3173"/>
              <a:ext cx="333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47" name="Group 132"/>
            <p:cNvGrpSpPr>
              <a:grpSpLocks/>
            </p:cNvGrpSpPr>
            <p:nvPr/>
          </p:nvGrpSpPr>
          <p:grpSpPr bwMode="auto">
            <a:xfrm>
              <a:off x="4157" y="3173"/>
              <a:ext cx="987" cy="256"/>
              <a:chOff x="4157" y="3173"/>
              <a:chExt cx="987" cy="256"/>
            </a:xfrm>
          </p:grpSpPr>
          <p:sp>
            <p:nvSpPr>
              <p:cNvPr id="11397" name="AutoShape 133"/>
              <p:cNvSpPr>
                <a:spLocks noChangeArrowheads="1"/>
              </p:cNvSpPr>
              <p:nvPr/>
            </p:nvSpPr>
            <p:spPr bwMode="auto">
              <a:xfrm>
                <a:off x="4478" y="3173"/>
                <a:ext cx="332" cy="247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48" name="Group 134"/>
              <p:cNvGrpSpPr>
                <a:grpSpLocks/>
              </p:cNvGrpSpPr>
              <p:nvPr/>
            </p:nvGrpSpPr>
            <p:grpSpPr bwMode="auto">
              <a:xfrm>
                <a:off x="4157" y="3173"/>
                <a:ext cx="987" cy="256"/>
                <a:chOff x="4157" y="3173"/>
                <a:chExt cx="987" cy="256"/>
              </a:xfrm>
            </p:grpSpPr>
            <p:sp>
              <p:nvSpPr>
                <p:cNvPr id="11399" name="AutoShape 135"/>
                <p:cNvSpPr>
                  <a:spLocks noChangeArrowheads="1"/>
                </p:cNvSpPr>
                <p:nvPr/>
              </p:nvSpPr>
              <p:spPr bwMode="auto">
                <a:xfrm>
                  <a:off x="4478" y="3173"/>
                  <a:ext cx="332" cy="247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00" name="AutoShape 136"/>
                <p:cNvSpPr>
                  <a:spLocks noChangeArrowheads="1"/>
                </p:cNvSpPr>
                <p:nvPr/>
              </p:nvSpPr>
              <p:spPr bwMode="auto">
                <a:xfrm>
                  <a:off x="4157" y="3173"/>
                  <a:ext cx="987" cy="256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 err="1">
                      <a:solidFill>
                        <a:srgbClr val="000000"/>
                      </a:solidFill>
                      <a:latin typeface="Tahoma" pitchFamily="34" charset="0"/>
                    </a:rPr>
                    <a:t>usr</a:t>
                  </a: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/local/</a:t>
                  </a:r>
                  <a:r>
                    <a:rPr lang="en-GB" dirty="0" err="1">
                      <a:solidFill>
                        <a:srgbClr val="000000"/>
                      </a:solidFill>
                      <a:latin typeface="Tahoma" pitchFamily="34" charset="0"/>
                    </a:rPr>
                    <a:t>src</a:t>
                  </a:r>
                  <a:endParaRPr lang="en-GB" dirty="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</p:grpSp>
        </p:grpSp>
      </p:grpSp>
      <p:sp>
        <p:nvSpPr>
          <p:cNvPr id="11401" name="Line 137"/>
          <p:cNvSpPr>
            <a:spLocks noChangeShapeType="1"/>
          </p:cNvSpPr>
          <p:nvPr/>
        </p:nvSpPr>
        <p:spPr bwMode="auto">
          <a:xfrm>
            <a:off x="8652961" y="2449698"/>
            <a:ext cx="1440" cy="2939348"/>
          </a:xfrm>
          <a:prstGeom prst="line">
            <a:avLst/>
          </a:prstGeom>
          <a:noFill/>
          <a:ln w="180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11449" name="Group 138"/>
          <p:cNvGrpSpPr>
            <a:grpSpLocks/>
          </p:cNvGrpSpPr>
          <p:nvPr/>
        </p:nvGrpSpPr>
        <p:grpSpPr bwMode="auto">
          <a:xfrm>
            <a:off x="2249280" y="1795869"/>
            <a:ext cx="868320" cy="482451"/>
            <a:chOff x="1562" y="1247"/>
            <a:chExt cx="603" cy="335"/>
          </a:xfrm>
        </p:grpSpPr>
        <p:sp>
          <p:nvSpPr>
            <p:cNvPr id="11403" name="AutoShape 139"/>
            <p:cNvSpPr>
              <a:spLocks noChangeArrowheads="1"/>
            </p:cNvSpPr>
            <p:nvPr/>
          </p:nvSpPr>
          <p:spPr bwMode="auto">
            <a:xfrm>
              <a:off x="1701" y="1247"/>
              <a:ext cx="314" cy="288"/>
            </a:xfrm>
            <a:prstGeom prst="roundRect">
              <a:avLst>
                <a:gd name="adj" fmla="val 231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50" name="Group 140"/>
            <p:cNvGrpSpPr>
              <a:grpSpLocks/>
            </p:cNvGrpSpPr>
            <p:nvPr/>
          </p:nvGrpSpPr>
          <p:grpSpPr bwMode="auto">
            <a:xfrm>
              <a:off x="1562" y="1247"/>
              <a:ext cx="603" cy="335"/>
              <a:chOff x="1562" y="1247"/>
              <a:chExt cx="603" cy="335"/>
            </a:xfrm>
          </p:grpSpPr>
          <p:sp>
            <p:nvSpPr>
              <p:cNvPr id="11405" name="AutoShape 141"/>
              <p:cNvSpPr>
                <a:spLocks noChangeArrowheads="1"/>
              </p:cNvSpPr>
              <p:nvPr/>
            </p:nvSpPr>
            <p:spPr bwMode="auto">
              <a:xfrm>
                <a:off x="1701" y="1247"/>
                <a:ext cx="314" cy="288"/>
              </a:xfrm>
              <a:prstGeom prst="roundRect">
                <a:avLst>
                  <a:gd name="adj" fmla="val 231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51" name="Group 142"/>
              <p:cNvGrpSpPr>
                <a:grpSpLocks/>
              </p:cNvGrpSpPr>
              <p:nvPr/>
            </p:nvGrpSpPr>
            <p:grpSpPr bwMode="auto">
              <a:xfrm>
                <a:off x="1562" y="1247"/>
                <a:ext cx="603" cy="335"/>
                <a:chOff x="1562" y="1247"/>
                <a:chExt cx="603" cy="335"/>
              </a:xfrm>
            </p:grpSpPr>
            <p:sp>
              <p:nvSpPr>
                <p:cNvPr id="11407" name="AutoShape 143"/>
                <p:cNvSpPr>
                  <a:spLocks noChangeArrowheads="1"/>
                </p:cNvSpPr>
                <p:nvPr/>
              </p:nvSpPr>
              <p:spPr bwMode="auto">
                <a:xfrm>
                  <a:off x="1701" y="1247"/>
                  <a:ext cx="314" cy="288"/>
                </a:xfrm>
                <a:prstGeom prst="roundRect">
                  <a:avLst>
                    <a:gd name="adj" fmla="val 231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08" name="AutoShape 144"/>
                <p:cNvSpPr>
                  <a:spLocks noChangeArrowheads="1"/>
                </p:cNvSpPr>
                <p:nvPr/>
              </p:nvSpPr>
              <p:spPr bwMode="auto">
                <a:xfrm>
                  <a:off x="1562" y="1247"/>
                  <a:ext cx="603" cy="335"/>
                </a:xfrm>
                <a:prstGeom prst="roundRect">
                  <a:avLst>
                    <a:gd name="adj" fmla="val 231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101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sz="2500" b="1" dirty="0">
                      <a:solidFill>
                        <a:srgbClr val="000000"/>
                      </a:solidFill>
                      <a:latin typeface="Tahoma" pitchFamily="34" charset="0"/>
                    </a:rPr>
                    <a:t>.</a:t>
                  </a: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(root)</a:t>
                  </a:r>
                  <a:r>
                    <a:rPr lang="ar-SA" dirty="0">
                      <a:solidFill>
                        <a:srgbClr val="000000"/>
                      </a:solidFill>
                      <a:latin typeface="Tahoma" pitchFamily="34" charset="0"/>
                      <a:cs typeface="Tahoma" pitchFamily="34" charset="0"/>
                    </a:rPr>
                    <a:t>‏</a:t>
                  </a:r>
                  <a:endParaRPr lang="en-GB" dirty="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</p:grpSp>
        </p:grpSp>
      </p:grpSp>
      <p:grpSp>
        <p:nvGrpSpPr>
          <p:cNvPr id="11452" name="Group 145"/>
          <p:cNvGrpSpPr>
            <a:grpSpLocks/>
          </p:cNvGrpSpPr>
          <p:nvPr/>
        </p:nvGrpSpPr>
        <p:grpSpPr bwMode="auto">
          <a:xfrm>
            <a:off x="6204960" y="1795868"/>
            <a:ext cx="927360" cy="485331"/>
            <a:chOff x="4309" y="1247"/>
            <a:chExt cx="644" cy="337"/>
          </a:xfrm>
        </p:grpSpPr>
        <p:sp>
          <p:nvSpPr>
            <p:cNvPr id="11410" name="AutoShape 146"/>
            <p:cNvSpPr>
              <a:spLocks noChangeArrowheads="1"/>
            </p:cNvSpPr>
            <p:nvPr/>
          </p:nvSpPr>
          <p:spPr bwMode="auto">
            <a:xfrm>
              <a:off x="4514" y="1247"/>
              <a:ext cx="223" cy="337"/>
            </a:xfrm>
            <a:prstGeom prst="roundRect">
              <a:avLst>
                <a:gd name="adj" fmla="val 449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53" name="Group 147"/>
            <p:cNvGrpSpPr>
              <a:grpSpLocks/>
            </p:cNvGrpSpPr>
            <p:nvPr/>
          </p:nvGrpSpPr>
          <p:grpSpPr bwMode="auto">
            <a:xfrm>
              <a:off x="4309" y="1247"/>
              <a:ext cx="644" cy="336"/>
              <a:chOff x="4309" y="1247"/>
              <a:chExt cx="644" cy="336"/>
            </a:xfrm>
          </p:grpSpPr>
          <p:sp>
            <p:nvSpPr>
              <p:cNvPr id="11412" name="AutoShape 148"/>
              <p:cNvSpPr>
                <a:spLocks noChangeArrowheads="1"/>
              </p:cNvSpPr>
              <p:nvPr/>
            </p:nvSpPr>
            <p:spPr bwMode="auto">
              <a:xfrm>
                <a:off x="4514" y="1247"/>
                <a:ext cx="222" cy="336"/>
              </a:xfrm>
              <a:prstGeom prst="roundRect">
                <a:avLst>
                  <a:gd name="adj" fmla="val 449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454" name="Group 149"/>
              <p:cNvGrpSpPr>
                <a:grpSpLocks/>
              </p:cNvGrpSpPr>
              <p:nvPr/>
            </p:nvGrpSpPr>
            <p:grpSpPr bwMode="auto">
              <a:xfrm>
                <a:off x="4309" y="1247"/>
                <a:ext cx="644" cy="336"/>
                <a:chOff x="4309" y="1247"/>
                <a:chExt cx="644" cy="336"/>
              </a:xfrm>
            </p:grpSpPr>
            <p:sp>
              <p:nvSpPr>
                <p:cNvPr id="11414" name="AutoShape 150"/>
                <p:cNvSpPr>
                  <a:spLocks noChangeArrowheads="1"/>
                </p:cNvSpPr>
                <p:nvPr/>
              </p:nvSpPr>
              <p:spPr bwMode="auto">
                <a:xfrm>
                  <a:off x="4514" y="1247"/>
                  <a:ext cx="222" cy="336"/>
                </a:xfrm>
                <a:prstGeom prst="roundRect">
                  <a:avLst>
                    <a:gd name="adj" fmla="val 44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15" name="AutoShape 151"/>
                <p:cNvSpPr>
                  <a:spLocks noChangeArrowheads="1"/>
                </p:cNvSpPr>
                <p:nvPr/>
              </p:nvSpPr>
              <p:spPr bwMode="auto">
                <a:xfrm>
                  <a:off x="4309" y="1247"/>
                  <a:ext cx="644" cy="260"/>
                </a:xfrm>
                <a:prstGeom prst="roundRect">
                  <a:avLst>
                    <a:gd name="adj" fmla="val 44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101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/ (root)</a:t>
                  </a:r>
                  <a:r>
                    <a:rPr lang="ar-SA" dirty="0">
                      <a:solidFill>
                        <a:srgbClr val="000000"/>
                      </a:solidFill>
                      <a:latin typeface="Tahoma" pitchFamily="34" charset="0"/>
                      <a:cs typeface="Tahoma" pitchFamily="34" charset="0"/>
                    </a:rPr>
                    <a:t>‏</a:t>
                  </a:r>
                  <a:endParaRPr lang="en-GB" dirty="0">
                    <a:solidFill>
                      <a:srgbClr val="000000"/>
                    </a:solidFill>
                    <a:latin typeface="Tahoma" pitchFamily="34" charset="0"/>
                  </a:endParaRPr>
                </a:p>
              </p:txBody>
            </p:sp>
          </p:grpSp>
        </p:grpSp>
      </p:grpSp>
      <p:sp>
        <p:nvSpPr>
          <p:cNvPr id="11416" name="Line 152"/>
          <p:cNvSpPr>
            <a:spLocks noChangeShapeType="1"/>
          </p:cNvSpPr>
          <p:nvPr/>
        </p:nvSpPr>
        <p:spPr bwMode="auto">
          <a:xfrm flipV="1">
            <a:off x="489600" y="2445377"/>
            <a:ext cx="1440" cy="2947990"/>
          </a:xfrm>
          <a:prstGeom prst="line">
            <a:avLst/>
          </a:prstGeom>
          <a:noFill/>
          <a:ln w="180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11455" name="Group 153"/>
          <p:cNvGrpSpPr>
            <a:grpSpLocks/>
          </p:cNvGrpSpPr>
          <p:nvPr/>
        </p:nvGrpSpPr>
        <p:grpSpPr bwMode="auto">
          <a:xfrm>
            <a:off x="1159200" y="2900467"/>
            <a:ext cx="498240" cy="368679"/>
            <a:chOff x="805" y="2014"/>
            <a:chExt cx="346" cy="256"/>
          </a:xfrm>
        </p:grpSpPr>
        <p:sp>
          <p:nvSpPr>
            <p:cNvPr id="11418" name="AutoShape 154"/>
            <p:cNvSpPr>
              <a:spLocks noChangeArrowheads="1"/>
            </p:cNvSpPr>
            <p:nvPr/>
          </p:nvSpPr>
          <p:spPr bwMode="auto">
            <a:xfrm>
              <a:off x="808" y="2014"/>
              <a:ext cx="326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64" name="Group 155"/>
            <p:cNvGrpSpPr>
              <a:grpSpLocks/>
            </p:cNvGrpSpPr>
            <p:nvPr/>
          </p:nvGrpSpPr>
          <p:grpSpPr bwMode="auto">
            <a:xfrm>
              <a:off x="805" y="2014"/>
              <a:ext cx="346" cy="256"/>
              <a:chOff x="805" y="2014"/>
              <a:chExt cx="346" cy="256"/>
            </a:xfrm>
          </p:grpSpPr>
          <p:sp>
            <p:nvSpPr>
              <p:cNvPr id="11420" name="AutoShape 156"/>
              <p:cNvSpPr>
                <a:spLocks noChangeArrowheads="1"/>
              </p:cNvSpPr>
              <p:nvPr/>
            </p:nvSpPr>
            <p:spPr bwMode="auto">
              <a:xfrm>
                <a:off x="808" y="2014"/>
                <a:ext cx="325" cy="247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270" name="Group 157"/>
              <p:cNvGrpSpPr>
                <a:grpSpLocks/>
              </p:cNvGrpSpPr>
              <p:nvPr/>
            </p:nvGrpSpPr>
            <p:grpSpPr bwMode="auto">
              <a:xfrm>
                <a:off x="805" y="2014"/>
                <a:ext cx="346" cy="256"/>
                <a:chOff x="805" y="2014"/>
                <a:chExt cx="346" cy="256"/>
              </a:xfrm>
            </p:grpSpPr>
            <p:sp>
              <p:nvSpPr>
                <p:cNvPr id="11422" name="AutoShape 158"/>
                <p:cNvSpPr>
                  <a:spLocks noChangeArrowheads="1"/>
                </p:cNvSpPr>
                <p:nvPr/>
              </p:nvSpPr>
              <p:spPr bwMode="auto">
                <a:xfrm>
                  <a:off x="808" y="2014"/>
                  <a:ext cx="325" cy="247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23" name="AutoShape 159"/>
                <p:cNvSpPr>
                  <a:spLocks noChangeArrowheads="1"/>
                </p:cNvSpPr>
                <p:nvPr/>
              </p:nvSpPr>
              <p:spPr bwMode="auto">
                <a:xfrm>
                  <a:off x="805" y="2014"/>
                  <a:ext cx="346" cy="256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ma</a:t>
                  </a:r>
                </a:p>
              </p:txBody>
            </p:sp>
          </p:grpSp>
        </p:grpSp>
      </p:grpSp>
      <p:grpSp>
        <p:nvGrpSpPr>
          <p:cNvPr id="11272" name="Group 160"/>
          <p:cNvGrpSpPr>
            <a:grpSpLocks/>
          </p:cNvGrpSpPr>
          <p:nvPr/>
        </p:nvGrpSpPr>
        <p:grpSpPr bwMode="auto">
          <a:xfrm>
            <a:off x="1955520" y="5041975"/>
            <a:ext cx="1740960" cy="368679"/>
            <a:chOff x="1358" y="3501"/>
            <a:chExt cx="1209" cy="256"/>
          </a:xfrm>
        </p:grpSpPr>
        <p:sp>
          <p:nvSpPr>
            <p:cNvPr id="11425" name="AutoShape 161"/>
            <p:cNvSpPr>
              <a:spLocks noChangeArrowheads="1"/>
            </p:cNvSpPr>
            <p:nvPr/>
          </p:nvSpPr>
          <p:spPr bwMode="auto">
            <a:xfrm>
              <a:off x="1797" y="3501"/>
              <a:ext cx="315" cy="248"/>
            </a:xfrm>
            <a:prstGeom prst="roundRect">
              <a:avLst>
                <a:gd name="adj" fmla="val 403"/>
              </a:avLst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274" name="Group 162"/>
            <p:cNvGrpSpPr>
              <a:grpSpLocks/>
            </p:cNvGrpSpPr>
            <p:nvPr/>
          </p:nvGrpSpPr>
          <p:grpSpPr bwMode="auto">
            <a:xfrm>
              <a:off x="1358" y="3501"/>
              <a:ext cx="1209" cy="256"/>
              <a:chOff x="1358" y="3501"/>
              <a:chExt cx="1209" cy="256"/>
            </a:xfrm>
          </p:grpSpPr>
          <p:sp>
            <p:nvSpPr>
              <p:cNvPr id="11427" name="AutoShape 163"/>
              <p:cNvSpPr>
                <a:spLocks noChangeArrowheads="1"/>
              </p:cNvSpPr>
              <p:nvPr/>
            </p:nvSpPr>
            <p:spPr bwMode="auto">
              <a:xfrm>
                <a:off x="1797" y="3501"/>
                <a:ext cx="314" cy="247"/>
              </a:xfrm>
              <a:prstGeom prst="roundRect">
                <a:avLst>
                  <a:gd name="adj" fmla="val 403"/>
                </a:avLst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277" name="Group 164"/>
              <p:cNvGrpSpPr>
                <a:grpSpLocks/>
              </p:cNvGrpSpPr>
              <p:nvPr/>
            </p:nvGrpSpPr>
            <p:grpSpPr bwMode="auto">
              <a:xfrm>
                <a:off x="1358" y="3501"/>
                <a:ext cx="1209" cy="256"/>
                <a:chOff x="1358" y="3501"/>
                <a:chExt cx="1209" cy="256"/>
              </a:xfrm>
            </p:grpSpPr>
            <p:sp>
              <p:nvSpPr>
                <p:cNvPr id="11429" name="AutoShape 165"/>
                <p:cNvSpPr>
                  <a:spLocks noChangeArrowheads="1"/>
                </p:cNvSpPr>
                <p:nvPr/>
              </p:nvSpPr>
              <p:spPr bwMode="auto">
                <a:xfrm>
                  <a:off x="1797" y="3501"/>
                  <a:ext cx="314" cy="247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30" name="AutoShape 166"/>
                <p:cNvSpPr>
                  <a:spLocks noChangeArrowheads="1"/>
                </p:cNvSpPr>
                <p:nvPr/>
              </p:nvSpPr>
              <p:spPr bwMode="auto">
                <a:xfrm>
                  <a:off x="1358" y="3501"/>
                  <a:ext cx="1209" cy="256"/>
                </a:xfrm>
                <a:prstGeom prst="roundRect">
                  <a:avLst>
                    <a:gd name="adj" fmla="val 403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 wrap="none" lIns="90000" tIns="46800" rIns="90000" bIns="46800">
                  <a:spAutoFit/>
                </a:bodyPr>
                <a:lstStyle/>
                <a:p>
                  <a:pPr algn="ctr">
                    <a:lnSpc>
                      <a:spcPct val="99000"/>
                    </a:lnSpc>
                    <a:tabLst>
                      <a:tab pos="0" algn="l"/>
                      <a:tab pos="406086" algn="l"/>
                      <a:tab pos="813612" algn="l"/>
                      <a:tab pos="1221138" algn="l"/>
                      <a:tab pos="1628664" algn="l"/>
                      <a:tab pos="2036190" algn="l"/>
                      <a:tab pos="2443717" algn="l"/>
                      <a:tab pos="2851242" algn="l"/>
                      <a:tab pos="3258769" algn="l"/>
                      <a:tab pos="3666294" algn="l"/>
                      <a:tab pos="4073821" algn="l"/>
                      <a:tab pos="4481346" algn="l"/>
                      <a:tab pos="4888873" algn="l"/>
                      <a:tab pos="5296398" algn="l"/>
                      <a:tab pos="5703925" algn="l"/>
                      <a:tab pos="6111450" algn="l"/>
                      <a:tab pos="6518977" algn="l"/>
                      <a:tab pos="6926502" algn="l"/>
                      <a:tab pos="7334029" algn="l"/>
                      <a:tab pos="7741554" algn="l"/>
                      <a:tab pos="8149081" algn="l"/>
                    </a:tabLst>
                  </a:pPr>
                  <a:r>
                    <a:rPr lang="en-GB" dirty="0">
                      <a:solidFill>
                        <a:srgbClr val="000000"/>
                      </a:solidFill>
                      <a:latin typeface="Tahoma" pitchFamily="34" charset="0"/>
                    </a:rPr>
                    <a:t>www.afnog.org</a:t>
                  </a:r>
                </a:p>
              </p:txBody>
            </p:sp>
          </p:grpSp>
        </p:grp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How is DNS built ?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DNS is hierarchical</a:t>
            </a:r>
            <a:br>
              <a:rPr lang="en-GB" dirty="0"/>
            </a:br>
            <a:endParaRPr lang="en-GB" dirty="0"/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DNS administration is shared – no single central entity administrates all DNS data</a:t>
            </a:r>
            <a:br>
              <a:rPr lang="en-GB" dirty="0"/>
            </a:br>
            <a:endParaRPr lang="en-GB" dirty="0"/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This distribution of the administration is called </a:t>
            </a:r>
            <a:r>
              <a:rPr lang="en-GB" i="1" dirty="0"/>
              <a:t>delegation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How does DNS work ?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5170143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b="1" dirty="0">
                <a:solidFill>
                  <a:srgbClr val="FF0066"/>
                </a:solidFill>
              </a:rPr>
              <a:t>Clients</a:t>
            </a:r>
            <a:r>
              <a:rPr lang="en-GB" dirty="0"/>
              <a:t> use a mechanism called a </a:t>
            </a:r>
            <a:r>
              <a:rPr lang="en-GB" b="1" dirty="0">
                <a:solidFill>
                  <a:srgbClr val="FF0066"/>
                </a:solidFill>
              </a:rPr>
              <a:t>resolver</a:t>
            </a:r>
            <a:r>
              <a:rPr lang="en-GB" dirty="0"/>
              <a:t> and ask </a:t>
            </a:r>
            <a:r>
              <a:rPr lang="en-GB" b="1" dirty="0">
                <a:solidFill>
                  <a:srgbClr val="FF0066"/>
                </a:solidFill>
              </a:rPr>
              <a:t>servers</a:t>
            </a:r>
            <a:r>
              <a:rPr lang="en-GB" dirty="0"/>
              <a:t> – this is called a </a:t>
            </a:r>
            <a:r>
              <a:rPr lang="en-GB" b="1" dirty="0">
                <a:solidFill>
                  <a:srgbClr val="FF0066"/>
                </a:solidFill>
              </a:rPr>
              <a:t>query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The server being queried will try to find the answer on behalf of the client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The server functions recursively, from top (the root) to bottom, until it finds the answer, asking other servers along the way - the server is referred to other servers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How does DNS work ?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The client (web browser, mail program, ...) use the OS’s resolver to find the IP address.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For example, if we go to the webpage www.yahoo.com: </a:t>
            </a:r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the web browser asks the OS « I need the IP for www.yahoo.com »</a:t>
            </a:r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the OS looks in the resolver configuration which server to ask, and sends the query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On UNIX, /etc/</a:t>
            </a:r>
            <a:r>
              <a:rPr lang="en-GB" dirty="0" err="1"/>
              <a:t>resolv.conf</a:t>
            </a:r>
            <a:r>
              <a:rPr lang="en-GB" dirty="0"/>
              <a:t> is where the resolver is configured.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Query detail with </a:t>
            </a:r>
            <a:r>
              <a:rPr lang="en-GB" dirty="0" err="1"/>
              <a:t>tcpdump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Let's lookup </a:t>
            </a:r>
            <a:r>
              <a:rPr lang="en-GB" sz="2400" dirty="0"/>
              <a:t>'h1-web.hosting.catpipe.net'</a:t>
            </a:r>
            <a:br>
              <a:rPr lang="en-GB" sz="2400" dirty="0"/>
            </a:br>
            <a:endParaRPr lang="en-GB" sz="2400" dirty="0"/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On the server, we do: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>
                <a:latin typeface="Courier New" pitchFamily="49" charset="0"/>
              </a:rPr>
              <a:t> # </a:t>
            </a:r>
            <a:r>
              <a:rPr lang="en-GB" dirty="0" err="1">
                <a:latin typeface="Courier New" pitchFamily="49" charset="0"/>
              </a:rPr>
              <a:t>tcpdump</a:t>
            </a:r>
            <a:r>
              <a:rPr lang="en-GB" dirty="0">
                <a:latin typeface="Courier New" pitchFamily="49" charset="0"/>
              </a:rPr>
              <a:t> -n </a:t>
            </a:r>
            <a:r>
              <a:rPr lang="en-GB" dirty="0" err="1">
                <a:latin typeface="Courier New" pitchFamily="49" charset="0"/>
              </a:rPr>
              <a:t>udp</a:t>
            </a:r>
            <a:r>
              <a:rPr lang="en-GB" dirty="0">
                <a:latin typeface="Courier New" pitchFamily="49" charset="0"/>
              </a:rPr>
              <a:t> and port 53</a:t>
            </a:r>
            <a:br>
              <a:rPr lang="en-GB" dirty="0">
                <a:latin typeface="Courier New" pitchFamily="49" charset="0"/>
              </a:rPr>
            </a:br>
            <a:endParaRPr lang="en-GB" dirty="0">
              <a:latin typeface="Courier New" pitchFamily="49" charset="0"/>
            </a:endParaRPr>
          </a:p>
          <a:p>
            <a:pPr>
              <a:lnSpc>
                <a:spcPct val="92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>
                <a:latin typeface="Courier New" pitchFamily="49" charset="0"/>
              </a:rPr>
              <a:t>In another window/screen do:</a:t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/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 # host &lt;something&gt;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Query detail - output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720" y="1532321"/>
            <a:ext cx="8817120" cy="4998765"/>
          </a:xfrm>
          <a:ln/>
        </p:spPr>
        <p:txBody>
          <a:bodyPr/>
          <a:lstStyle/>
          <a:p>
            <a:pPr>
              <a:lnSpc>
                <a:spcPct val="79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  <a:tab pos="8536446" algn="l"/>
              </a:tabLst>
            </a:pPr>
            <a:r>
              <a:rPr lang="en-GB" sz="1800" dirty="0">
                <a:solidFill>
                  <a:srgbClr val="0000FF"/>
                </a:solidFill>
                <a:latin typeface="Courier New" pitchFamily="49" charset="0"/>
              </a:rPr>
              <a:t>1:</a:t>
            </a:r>
            <a:r>
              <a:rPr lang="en-GB" sz="1800" dirty="0">
                <a:latin typeface="Courier New" pitchFamily="49" charset="0"/>
              </a:rPr>
              <a:t> 18:40:38.62 IP </a:t>
            </a:r>
            <a:r>
              <a:rPr lang="en-GB" sz="1800" dirty="0">
                <a:solidFill>
                  <a:srgbClr val="00AE00"/>
                </a:solidFill>
                <a:latin typeface="Courier New" pitchFamily="49" charset="0"/>
              </a:rPr>
              <a:t>192.168.1.1</a:t>
            </a:r>
            <a:r>
              <a:rPr lang="en-GB" sz="1800" dirty="0">
                <a:latin typeface="Courier New" pitchFamily="49" charset="0"/>
              </a:rPr>
              <a:t>.57811 &gt; </a:t>
            </a:r>
            <a:r>
              <a:rPr lang="en-GB" sz="1800" dirty="0">
                <a:solidFill>
                  <a:srgbClr val="0066CC"/>
                </a:solidFill>
                <a:latin typeface="Courier New" pitchFamily="49" charset="0"/>
              </a:rPr>
              <a:t>192.112.36.4</a:t>
            </a:r>
            <a:r>
              <a:rPr lang="en-GB" sz="1800" dirty="0">
                <a:latin typeface="Courier New" pitchFamily="49" charset="0"/>
              </a:rPr>
              <a:t>.53:  29030 [1au] A? h1-web.hosting.catpipe.net. (55)</a:t>
            </a:r>
            <a:r>
              <a:rPr lang="ar-SA" sz="1800" dirty="0">
                <a:latin typeface="Courier New" pitchFamily="49" charset="0"/>
                <a:cs typeface="Courier New" pitchFamily="49" charset="0"/>
              </a:rPr>
              <a:t>‏</a:t>
            </a:r>
            <a:endParaRPr lang="en-GB" sz="1800" dirty="0"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  <a:tab pos="8536446" algn="l"/>
              </a:tabLst>
            </a:pPr>
            <a:r>
              <a:rPr lang="en-GB" sz="1800" dirty="0">
                <a:solidFill>
                  <a:srgbClr val="0000FF"/>
                </a:solidFill>
                <a:latin typeface="Courier New" pitchFamily="49" charset="0"/>
              </a:rPr>
              <a:t>2:</a:t>
            </a:r>
            <a:r>
              <a:rPr lang="en-GB" sz="1800" dirty="0">
                <a:latin typeface="Courier New" pitchFamily="49" charset="0"/>
              </a:rPr>
              <a:t> 18:40:39.24 IP </a:t>
            </a:r>
            <a:r>
              <a:rPr lang="en-GB" sz="1800" dirty="0">
                <a:solidFill>
                  <a:srgbClr val="0047FF"/>
                </a:solidFill>
                <a:latin typeface="Courier New" pitchFamily="49" charset="0"/>
              </a:rPr>
              <a:t>192.112.36.4</a:t>
            </a:r>
            <a:r>
              <a:rPr lang="en-GB" sz="1800" dirty="0">
                <a:latin typeface="Courier New" pitchFamily="49" charset="0"/>
              </a:rPr>
              <a:t>.53 &gt; </a:t>
            </a:r>
            <a:r>
              <a:rPr lang="en-GB" sz="1800" dirty="0">
                <a:solidFill>
                  <a:srgbClr val="00AE00"/>
                </a:solidFill>
                <a:latin typeface="Courier New" pitchFamily="49" charset="0"/>
              </a:rPr>
              <a:t>192.168.1.1</a:t>
            </a:r>
            <a:r>
              <a:rPr lang="en-GB" sz="1800" dirty="0">
                <a:latin typeface="Courier New" pitchFamily="49" charset="0"/>
              </a:rPr>
              <a:t>.57811:  29030- 0/13/16 (540)</a:t>
            </a:r>
            <a:br>
              <a:rPr lang="en-GB" sz="1800" dirty="0">
                <a:latin typeface="Courier New" pitchFamily="49" charset="0"/>
              </a:rPr>
            </a:br>
            <a:endParaRPr lang="en-GB" sz="1800" dirty="0"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  <a:tab pos="8536446" algn="l"/>
              </a:tabLst>
            </a:pPr>
            <a:r>
              <a:rPr lang="en-GB" sz="1800" dirty="0">
                <a:solidFill>
                  <a:srgbClr val="0000FF"/>
                </a:solidFill>
                <a:latin typeface="Courier New" pitchFamily="49" charset="0"/>
              </a:rPr>
              <a:t>3:</a:t>
            </a:r>
            <a:r>
              <a:rPr lang="en-GB" sz="1800" dirty="0">
                <a:latin typeface="Courier New" pitchFamily="49" charset="0"/>
              </a:rPr>
              <a:t> 18:40:39.24 IP </a:t>
            </a:r>
            <a:r>
              <a:rPr lang="en-GB" sz="1800" dirty="0">
                <a:solidFill>
                  <a:srgbClr val="00AE00"/>
                </a:solidFill>
                <a:latin typeface="Courier New" pitchFamily="49" charset="0"/>
              </a:rPr>
              <a:t>192.168.1.1</a:t>
            </a:r>
            <a:r>
              <a:rPr lang="en-GB" sz="1800" dirty="0">
                <a:latin typeface="Courier New" pitchFamily="49" charset="0"/>
              </a:rPr>
              <a:t>.57811 &gt; </a:t>
            </a:r>
            <a:r>
              <a:rPr lang="en-GB" sz="1800" dirty="0">
                <a:solidFill>
                  <a:srgbClr val="FF3366"/>
                </a:solidFill>
                <a:latin typeface="Courier New" pitchFamily="49" charset="0"/>
              </a:rPr>
              <a:t>192.43.172.30</a:t>
            </a:r>
            <a:r>
              <a:rPr lang="en-GB" sz="1800" dirty="0">
                <a:latin typeface="Courier New" pitchFamily="49" charset="0"/>
              </a:rPr>
              <a:t>.53:  7286 [1au] A? h1-web.hosting.catpipe.net. (55)</a:t>
            </a:r>
            <a:r>
              <a:rPr lang="ar-SA" sz="1800" dirty="0">
                <a:latin typeface="Courier New" pitchFamily="49" charset="0"/>
                <a:cs typeface="Courier New" pitchFamily="49" charset="0"/>
              </a:rPr>
              <a:t>‏</a:t>
            </a:r>
            <a:endParaRPr lang="en-GB" sz="1800" dirty="0"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  <a:tab pos="8536446" algn="l"/>
              </a:tabLst>
            </a:pPr>
            <a:r>
              <a:rPr lang="en-GB" sz="1800" dirty="0">
                <a:solidFill>
                  <a:srgbClr val="0000FF"/>
                </a:solidFill>
                <a:latin typeface="Courier New" pitchFamily="49" charset="0"/>
              </a:rPr>
              <a:t>4:</a:t>
            </a:r>
            <a:r>
              <a:rPr lang="en-GB" sz="1800" dirty="0">
                <a:latin typeface="Courier New" pitchFamily="49" charset="0"/>
              </a:rPr>
              <a:t> 18:40:39.93 IP </a:t>
            </a:r>
            <a:r>
              <a:rPr lang="en-GB" sz="1800" dirty="0">
                <a:solidFill>
                  <a:srgbClr val="FF3366"/>
                </a:solidFill>
                <a:latin typeface="Courier New" pitchFamily="49" charset="0"/>
              </a:rPr>
              <a:t>192.43.172.30</a:t>
            </a:r>
            <a:r>
              <a:rPr lang="en-GB" sz="1800" dirty="0">
                <a:latin typeface="Courier New" pitchFamily="49" charset="0"/>
              </a:rPr>
              <a:t>.53 &gt; </a:t>
            </a:r>
            <a:r>
              <a:rPr lang="en-GB" sz="1800" dirty="0">
                <a:solidFill>
                  <a:srgbClr val="00AE00"/>
                </a:solidFill>
                <a:latin typeface="Courier New" pitchFamily="49" charset="0"/>
              </a:rPr>
              <a:t>192.168.1.1</a:t>
            </a:r>
            <a:r>
              <a:rPr lang="en-GB" sz="1800" dirty="0">
                <a:latin typeface="Courier New" pitchFamily="49" charset="0"/>
              </a:rPr>
              <a:t>.57811:  7286 </a:t>
            </a:r>
            <a:r>
              <a:rPr lang="en-GB" sz="1800" dirty="0" err="1">
                <a:latin typeface="Courier New" pitchFamily="49" charset="0"/>
              </a:rPr>
              <a:t>FormErr</a:t>
            </a:r>
            <a:r>
              <a:rPr lang="en-GB" sz="1800" dirty="0">
                <a:latin typeface="Courier New" pitchFamily="49" charset="0"/>
              </a:rPr>
              <a:t>- [0q] 0/0/0 (12)</a:t>
            </a:r>
            <a:br>
              <a:rPr lang="en-GB" sz="1800" dirty="0">
                <a:latin typeface="Courier New" pitchFamily="49" charset="0"/>
              </a:rPr>
            </a:br>
            <a:endParaRPr lang="en-GB" sz="1800" dirty="0"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  <a:tab pos="8536446" algn="l"/>
              </a:tabLst>
            </a:pPr>
            <a:r>
              <a:rPr lang="en-GB" sz="1800" dirty="0">
                <a:solidFill>
                  <a:srgbClr val="0000FF"/>
                </a:solidFill>
                <a:latin typeface="Courier New" pitchFamily="49" charset="0"/>
              </a:rPr>
              <a:t>5:</a:t>
            </a:r>
            <a:r>
              <a:rPr lang="en-GB" sz="1800" dirty="0">
                <a:latin typeface="Courier New" pitchFamily="49" charset="0"/>
              </a:rPr>
              <a:t> 18:40:39.93 IP </a:t>
            </a:r>
            <a:r>
              <a:rPr lang="en-GB" sz="1800" dirty="0">
                <a:solidFill>
                  <a:srgbClr val="00AE00"/>
                </a:solidFill>
                <a:latin typeface="Courier New" pitchFamily="49" charset="0"/>
              </a:rPr>
              <a:t>192.168.1.1</a:t>
            </a:r>
            <a:r>
              <a:rPr lang="en-GB" sz="1800" dirty="0">
                <a:latin typeface="Courier New" pitchFamily="49" charset="0"/>
              </a:rPr>
              <a:t>.57811 &gt; </a:t>
            </a:r>
            <a:r>
              <a:rPr lang="en-GB" sz="1800" dirty="0">
                <a:solidFill>
                  <a:srgbClr val="0066CC"/>
                </a:solidFill>
                <a:latin typeface="Courier New" pitchFamily="49" charset="0"/>
              </a:rPr>
              <a:t>192.43.172.30</a:t>
            </a:r>
            <a:r>
              <a:rPr lang="en-GB" sz="1800" dirty="0">
                <a:latin typeface="Courier New" pitchFamily="49" charset="0"/>
              </a:rPr>
              <a:t>.53:  50994 A? h1-web.hosting.catpipe.net. (44)</a:t>
            </a:r>
            <a:r>
              <a:rPr lang="ar-SA" sz="1800" dirty="0">
                <a:latin typeface="Courier New" pitchFamily="49" charset="0"/>
                <a:cs typeface="Courier New" pitchFamily="49" charset="0"/>
              </a:rPr>
              <a:t>‏</a:t>
            </a:r>
            <a:endParaRPr lang="en-GB" sz="1800" dirty="0"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  <a:tab pos="8536446" algn="l"/>
              </a:tabLst>
            </a:pPr>
            <a:r>
              <a:rPr lang="en-GB" sz="1800" dirty="0">
                <a:solidFill>
                  <a:srgbClr val="0000FF"/>
                </a:solidFill>
                <a:latin typeface="Courier New" pitchFamily="49" charset="0"/>
              </a:rPr>
              <a:t>6:</a:t>
            </a:r>
            <a:r>
              <a:rPr lang="en-GB" sz="1800" dirty="0">
                <a:latin typeface="Courier New" pitchFamily="49" charset="0"/>
              </a:rPr>
              <a:t> 18:40:40.60 IP </a:t>
            </a:r>
            <a:r>
              <a:rPr lang="en-GB" sz="1800" dirty="0">
                <a:solidFill>
                  <a:srgbClr val="0066CC"/>
                </a:solidFill>
                <a:latin typeface="Courier New" pitchFamily="49" charset="0"/>
              </a:rPr>
              <a:t>192.43.172.30</a:t>
            </a:r>
            <a:r>
              <a:rPr lang="en-GB" sz="1800" dirty="0">
                <a:latin typeface="Courier New" pitchFamily="49" charset="0"/>
              </a:rPr>
              <a:t>.53 &gt; </a:t>
            </a:r>
            <a:r>
              <a:rPr lang="en-GB" sz="1800" dirty="0">
                <a:solidFill>
                  <a:srgbClr val="00AE00"/>
                </a:solidFill>
                <a:latin typeface="Courier New" pitchFamily="49" charset="0"/>
              </a:rPr>
              <a:t>192.168.1.1</a:t>
            </a:r>
            <a:r>
              <a:rPr lang="en-GB" sz="1800" dirty="0">
                <a:latin typeface="Courier New" pitchFamily="49" charset="0"/>
              </a:rPr>
              <a:t>.57811:  50994- 0/3/3 (152)</a:t>
            </a:r>
            <a:br>
              <a:rPr lang="en-GB" sz="1800" dirty="0">
                <a:latin typeface="Courier New" pitchFamily="49" charset="0"/>
              </a:rPr>
            </a:br>
            <a:endParaRPr lang="en-GB" sz="1800" dirty="0"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  <a:tab pos="8536446" algn="l"/>
              </a:tabLst>
            </a:pPr>
            <a:r>
              <a:rPr lang="en-GB" sz="1800" dirty="0">
                <a:solidFill>
                  <a:srgbClr val="0000FF"/>
                </a:solidFill>
                <a:latin typeface="Courier New" pitchFamily="49" charset="0"/>
              </a:rPr>
              <a:t>7:</a:t>
            </a:r>
            <a:r>
              <a:rPr lang="en-GB" sz="1800" dirty="0">
                <a:latin typeface="Courier New" pitchFamily="49" charset="0"/>
              </a:rPr>
              <a:t> 18:40:40.60 IP </a:t>
            </a:r>
            <a:r>
              <a:rPr lang="en-GB" sz="1800" dirty="0">
                <a:solidFill>
                  <a:srgbClr val="00AE00"/>
                </a:solidFill>
                <a:latin typeface="Courier New" pitchFamily="49" charset="0"/>
              </a:rPr>
              <a:t>192.168.1.1</a:t>
            </a:r>
            <a:r>
              <a:rPr lang="en-GB" sz="1800" dirty="0">
                <a:latin typeface="Courier New" pitchFamily="49" charset="0"/>
              </a:rPr>
              <a:t>.57811 &gt; </a:t>
            </a:r>
            <a:r>
              <a:rPr lang="en-GB" sz="1800" dirty="0">
                <a:solidFill>
                  <a:srgbClr val="FF6633"/>
                </a:solidFill>
                <a:latin typeface="Courier New" pitchFamily="49" charset="0"/>
              </a:rPr>
              <a:t>83.221.131.7</a:t>
            </a:r>
            <a:r>
              <a:rPr lang="en-GB" sz="1800" dirty="0">
                <a:latin typeface="Courier New" pitchFamily="49" charset="0"/>
              </a:rPr>
              <a:t>.53:  58265 [1au] A? h1-web.hosting.catpipe.net. (55)</a:t>
            </a:r>
            <a:r>
              <a:rPr lang="ar-SA" sz="1800" dirty="0">
                <a:latin typeface="Courier New" pitchFamily="49" charset="0"/>
                <a:cs typeface="Courier New" pitchFamily="49" charset="0"/>
              </a:rPr>
              <a:t>‏</a:t>
            </a:r>
            <a:endParaRPr lang="en-GB" sz="1800" dirty="0"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  <a:tab pos="8536446" algn="l"/>
              </a:tabLst>
            </a:pPr>
            <a:r>
              <a:rPr lang="en-GB" sz="1800" dirty="0">
                <a:solidFill>
                  <a:srgbClr val="0000FF"/>
                </a:solidFill>
                <a:latin typeface="Courier New" pitchFamily="49" charset="0"/>
              </a:rPr>
              <a:t>8:</a:t>
            </a:r>
            <a:r>
              <a:rPr lang="en-GB" sz="1800" dirty="0">
                <a:latin typeface="Courier New" pitchFamily="49" charset="0"/>
              </a:rPr>
              <a:t> 18:40:41.26 IP </a:t>
            </a:r>
            <a:r>
              <a:rPr lang="en-GB" sz="1800" dirty="0">
                <a:solidFill>
                  <a:srgbClr val="FF6633"/>
                </a:solidFill>
                <a:latin typeface="Courier New" pitchFamily="49" charset="0"/>
              </a:rPr>
              <a:t>83.221.131.7</a:t>
            </a:r>
            <a:r>
              <a:rPr lang="en-GB" sz="1800" dirty="0">
                <a:latin typeface="Courier New" pitchFamily="49" charset="0"/>
              </a:rPr>
              <a:t>.53 &gt; </a:t>
            </a:r>
            <a:r>
              <a:rPr lang="en-GB" sz="1800" dirty="0">
                <a:solidFill>
                  <a:srgbClr val="00AE00"/>
                </a:solidFill>
                <a:latin typeface="Courier New" pitchFamily="49" charset="0"/>
              </a:rPr>
              <a:t>192.168.1.1</a:t>
            </a:r>
            <a:r>
              <a:rPr lang="en-GB" sz="1800" dirty="0">
                <a:latin typeface="Courier New" pitchFamily="49" charset="0"/>
              </a:rPr>
              <a:t>.57811:  58265* 1/2/3 A 83.221.131.6 (139)</a:t>
            </a:r>
            <a:r>
              <a:rPr lang="ar-SA" sz="1800" dirty="0">
                <a:latin typeface="Courier New" pitchFamily="49" charset="0"/>
                <a:cs typeface="Courier New" pitchFamily="49" charset="0"/>
              </a:rPr>
              <a:t>‏</a:t>
            </a:r>
            <a:endParaRPr lang="en-GB" sz="1800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Query detail - analysis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We use a packet analyzer (</a:t>
            </a:r>
            <a:r>
              <a:rPr lang="en-GB" dirty="0" err="1"/>
              <a:t>wireshark</a:t>
            </a:r>
            <a:r>
              <a:rPr lang="en-GB" dirty="0"/>
              <a:t> / ethereal) to view the contents of the query...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A DNS query</a:t>
            </a:r>
          </a:p>
        </p:txBody>
      </p:sp>
      <p:sp>
        <p:nvSpPr>
          <p:cNvPr id="15362" name="AutoShape 2"/>
          <p:cNvSpPr>
            <a:spLocks noChangeArrowheads="1"/>
          </p:cNvSpPr>
          <p:nvPr/>
        </p:nvSpPr>
        <p:spPr bwMode="auto">
          <a:xfrm flipV="1">
            <a:off x="162721" y="4082830"/>
            <a:ext cx="653760" cy="164177"/>
          </a:xfrm>
          <a:custGeom>
            <a:avLst/>
            <a:gdLst>
              <a:gd name="G0" fmla="+- 3626 0 0"/>
              <a:gd name="G1" fmla="+- 21600 0 3626"/>
              <a:gd name="G2" fmla="*/ 3626 1 2"/>
              <a:gd name="G3" fmla="+- 21600 0 G2"/>
              <a:gd name="G4" fmla="+/ 3626 21600 2"/>
              <a:gd name="G5" fmla="+/ G1 0 2"/>
              <a:gd name="G6" fmla="*/ 21600 21600 3626"/>
              <a:gd name="G7" fmla="*/ G6 1 2"/>
              <a:gd name="G8" fmla="+- 21600 0 G7"/>
              <a:gd name="G9" fmla="*/ 21600 1 2"/>
              <a:gd name="G10" fmla="+- 3626 0 G9"/>
              <a:gd name="G11" fmla="?: G10 G8 0"/>
              <a:gd name="G12" fmla="?: G10 G7 21600"/>
              <a:gd name="T0" fmla="*/ 19787 w 21600"/>
              <a:gd name="T1" fmla="*/ 10800 h 21600"/>
              <a:gd name="T2" fmla="*/ 10800 w 21600"/>
              <a:gd name="T3" fmla="*/ 21600 h 21600"/>
              <a:gd name="T4" fmla="*/ 1813 w 21600"/>
              <a:gd name="T5" fmla="*/ 10800 h 21600"/>
              <a:gd name="T6" fmla="*/ 10800 w 21600"/>
              <a:gd name="T7" fmla="*/ 0 h 21600"/>
              <a:gd name="T8" fmla="*/ 3613 w 21600"/>
              <a:gd name="T9" fmla="*/ 3613 h 21600"/>
              <a:gd name="T10" fmla="*/ 17987 w 21600"/>
              <a:gd name="T11" fmla="*/ 1798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626" y="21600"/>
                </a:lnTo>
                <a:lnTo>
                  <a:pt x="17974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CCC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62721" y="3591737"/>
            <a:ext cx="653760" cy="489651"/>
          </a:xfrm>
          <a:prstGeom prst="rect">
            <a:avLst/>
          </a:prstGeom>
          <a:solidFill>
            <a:srgbClr val="000000"/>
          </a:solidFill>
          <a:ln w="36000">
            <a:solidFill>
              <a:srgbClr val="333366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265920" y="3354113"/>
            <a:ext cx="489600" cy="980743"/>
          </a:xfrm>
          <a:prstGeom prst="rect">
            <a:avLst/>
          </a:prstGeom>
          <a:solidFill>
            <a:srgbClr val="333366"/>
          </a:solidFill>
          <a:ln w="36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3265920" y="3591737"/>
            <a:ext cx="489600" cy="1441"/>
          </a:xfrm>
          <a:prstGeom prst="line">
            <a:avLst/>
          </a:prstGeom>
          <a:noFill/>
          <a:ln w="9360">
            <a:solidFill>
              <a:srgbClr val="9999CC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3265920" y="3755914"/>
            <a:ext cx="489600" cy="1441"/>
          </a:xfrm>
          <a:prstGeom prst="line">
            <a:avLst/>
          </a:prstGeom>
          <a:noFill/>
          <a:ln w="9360">
            <a:solidFill>
              <a:srgbClr val="9999CC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3265920" y="3918652"/>
            <a:ext cx="489600" cy="1440"/>
          </a:xfrm>
          <a:prstGeom prst="line">
            <a:avLst/>
          </a:prstGeom>
          <a:noFill/>
          <a:ln w="9360">
            <a:solidFill>
              <a:srgbClr val="9999CC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68" name="Freeform 8"/>
          <p:cNvSpPr>
            <a:spLocks/>
          </p:cNvSpPr>
          <p:nvPr/>
        </p:nvSpPr>
        <p:spPr bwMode="auto">
          <a:xfrm>
            <a:off x="3938401" y="1833313"/>
            <a:ext cx="1959840" cy="1474715"/>
          </a:xfrm>
          <a:custGeom>
            <a:avLst/>
            <a:gdLst/>
            <a:ahLst/>
            <a:cxnLst>
              <a:cxn ang="0">
                <a:pos x="0" y="4515"/>
              </a:cxn>
              <a:cxn ang="0">
                <a:pos x="6001" y="0"/>
              </a:cxn>
            </a:cxnLst>
            <a:rect l="0" t="0" r="r" b="b"/>
            <a:pathLst>
              <a:path w="6002" h="4516">
                <a:moveTo>
                  <a:pt x="0" y="4515"/>
                </a:moveTo>
                <a:lnTo>
                  <a:pt x="6001" y="0"/>
                </a:lnTo>
              </a:path>
            </a:pathLst>
          </a:custGeom>
          <a:noFill/>
          <a:ln w="936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 rot="19380000">
            <a:off x="3565441" y="2234932"/>
            <a:ext cx="2452320" cy="279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00"/>
                </a:solidFill>
              </a:rPr>
              <a:t>www.yahoo.com ?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6530401" y="1795869"/>
            <a:ext cx="1241280" cy="33411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00"/>
                </a:solidFill>
              </a:rPr>
              <a:t>« . » (root)</a:t>
            </a:r>
            <a:r>
              <a:rPr lang="ar-SA" dirty="0">
                <a:solidFill>
                  <a:srgbClr val="000000"/>
                </a:solidFill>
                <a:cs typeface="Arial" pitchFamily="34" charset="0"/>
              </a:rPr>
              <a:t>‏</a:t>
            </a: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171360" y="3151051"/>
            <a:ext cx="645120" cy="277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8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 charset="0"/>
              </a:rPr>
              <a:t>client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2986561" y="2988315"/>
            <a:ext cx="770400" cy="2779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8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 charset="0"/>
              </a:rPr>
              <a:t>server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7067521" y="3591737"/>
            <a:ext cx="326880" cy="653829"/>
          </a:xfrm>
          <a:prstGeom prst="rect">
            <a:avLst/>
          </a:prstGeom>
          <a:solidFill>
            <a:srgbClr val="333366"/>
          </a:solidFill>
          <a:ln w="36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7067521" y="3751595"/>
            <a:ext cx="326880" cy="1440"/>
          </a:xfrm>
          <a:prstGeom prst="line">
            <a:avLst/>
          </a:prstGeom>
          <a:noFill/>
          <a:ln w="9360">
            <a:solidFill>
              <a:srgbClr val="9999CC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7067521" y="3859605"/>
            <a:ext cx="326880" cy="1441"/>
          </a:xfrm>
          <a:prstGeom prst="line">
            <a:avLst/>
          </a:prstGeom>
          <a:noFill/>
          <a:ln w="9360">
            <a:solidFill>
              <a:srgbClr val="9999CC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7067521" y="3969057"/>
            <a:ext cx="326880" cy="1441"/>
          </a:xfrm>
          <a:prstGeom prst="line">
            <a:avLst/>
          </a:prstGeom>
          <a:noFill/>
          <a:ln w="9360">
            <a:solidFill>
              <a:srgbClr val="9999CC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7557121" y="3755914"/>
            <a:ext cx="1260000" cy="277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8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 charset="0"/>
              </a:rPr>
              <a:t>.com DNS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082400" y="3581657"/>
            <a:ext cx="2777760" cy="564539"/>
            <a:chOff x="2835" y="2487"/>
            <a:chExt cx="1929" cy="392"/>
          </a:xfrm>
        </p:grpSpPr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2835" y="2721"/>
              <a:ext cx="1928" cy="1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2835" y="2487"/>
              <a:ext cx="1929" cy="3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101000"/>
                </a:lnSpc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www.yahoo.com ?</a:t>
              </a:r>
            </a:p>
            <a:p>
              <a:pPr>
                <a:lnSpc>
                  <a:spcPct val="103000"/>
                </a:lnSpc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6530401" y="5763485"/>
            <a:ext cx="2013120" cy="277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/>
          <a:lstStyle/>
          <a:p>
            <a:pPr>
              <a:lnSpc>
                <a:spcPct val="8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00"/>
                </a:solidFill>
                <a:latin typeface="Arial" pitchFamily="34" charset="0"/>
              </a:rPr>
              <a:t>yahoo.com DNS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6040800" y="5551784"/>
            <a:ext cx="326880" cy="653829"/>
          </a:xfrm>
          <a:prstGeom prst="rect">
            <a:avLst/>
          </a:prstGeom>
          <a:solidFill>
            <a:srgbClr val="333366"/>
          </a:solidFill>
          <a:ln w="36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>
            <a:off x="6040800" y="5710200"/>
            <a:ext cx="326880" cy="1440"/>
          </a:xfrm>
          <a:prstGeom prst="line">
            <a:avLst/>
          </a:prstGeom>
          <a:noFill/>
          <a:ln w="9360">
            <a:solidFill>
              <a:srgbClr val="9999CC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6040800" y="5819652"/>
            <a:ext cx="326880" cy="1440"/>
          </a:xfrm>
          <a:prstGeom prst="line">
            <a:avLst/>
          </a:prstGeom>
          <a:noFill/>
          <a:ln w="9360">
            <a:solidFill>
              <a:srgbClr val="9999CC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6040800" y="5929103"/>
            <a:ext cx="326880" cy="1440"/>
          </a:xfrm>
          <a:prstGeom prst="line">
            <a:avLst/>
          </a:prstGeom>
          <a:noFill/>
          <a:ln w="9360">
            <a:solidFill>
              <a:srgbClr val="9999CC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687840" y="4393902"/>
            <a:ext cx="2352960" cy="1306217"/>
            <a:chOff x="2561" y="3051"/>
            <a:chExt cx="1634" cy="907"/>
          </a:xfrm>
        </p:grpSpPr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2699" y="3051"/>
              <a:ext cx="1247" cy="907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Text Box 28"/>
            <p:cNvSpPr txBox="1">
              <a:spLocks noChangeArrowheads="1"/>
            </p:cNvSpPr>
            <p:nvPr/>
          </p:nvSpPr>
          <p:spPr bwMode="auto">
            <a:xfrm rot="2160000">
              <a:off x="2561" y="3311"/>
              <a:ext cx="1634" cy="39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101000"/>
                </a:lnSpc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>www.yahoo.com ?</a:t>
              </a:r>
            </a:p>
            <a:p>
              <a:pPr>
                <a:lnSpc>
                  <a:spcPct val="103000"/>
                </a:lnSpc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endParaRPr lang="en-GB" dirty="0">
                <a:solidFill>
                  <a:srgbClr val="000000"/>
                </a:solidFill>
              </a:endParaRPr>
            </a:p>
          </p:txBody>
        </p:sp>
      </p:grp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6040800" y="1633132"/>
            <a:ext cx="326880" cy="653829"/>
          </a:xfrm>
          <a:prstGeom prst="rect">
            <a:avLst/>
          </a:prstGeom>
          <a:solidFill>
            <a:srgbClr val="333366"/>
          </a:solidFill>
          <a:ln w="360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6040800" y="1791548"/>
            <a:ext cx="326880" cy="1441"/>
          </a:xfrm>
          <a:prstGeom prst="line">
            <a:avLst/>
          </a:prstGeom>
          <a:noFill/>
          <a:ln w="9360">
            <a:solidFill>
              <a:srgbClr val="9999CC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6040800" y="1900999"/>
            <a:ext cx="326880" cy="1441"/>
          </a:xfrm>
          <a:prstGeom prst="line">
            <a:avLst/>
          </a:prstGeom>
          <a:noFill/>
          <a:ln w="9360">
            <a:solidFill>
              <a:srgbClr val="9999CC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6040800" y="2010451"/>
            <a:ext cx="326880" cy="1441"/>
          </a:xfrm>
          <a:prstGeom prst="line">
            <a:avLst/>
          </a:prstGeom>
          <a:noFill/>
          <a:ln w="9360">
            <a:solidFill>
              <a:srgbClr val="9999CC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93" name="Freeform 33"/>
          <p:cNvSpPr>
            <a:spLocks/>
          </p:cNvSpPr>
          <p:nvPr/>
        </p:nvSpPr>
        <p:spPr bwMode="auto">
          <a:xfrm>
            <a:off x="4115521" y="2086780"/>
            <a:ext cx="1795680" cy="1311977"/>
          </a:xfrm>
          <a:custGeom>
            <a:avLst/>
            <a:gdLst/>
            <a:ahLst/>
            <a:cxnLst>
              <a:cxn ang="0">
                <a:pos x="0" y="4018"/>
              </a:cxn>
              <a:cxn ang="0">
                <a:pos x="5498" y="0"/>
              </a:cxn>
            </a:cxnLst>
            <a:rect l="0" t="0" r="r" b="b"/>
            <a:pathLst>
              <a:path w="5499" h="4019">
                <a:moveTo>
                  <a:pt x="0" y="4018"/>
                </a:moveTo>
                <a:lnTo>
                  <a:pt x="5498" y="0"/>
                </a:lnTo>
              </a:path>
            </a:pathLst>
          </a:custGeom>
          <a:noFill/>
          <a:ln w="9360">
            <a:solidFill>
              <a:srgbClr val="008000"/>
            </a:solidFill>
            <a:round/>
            <a:headEnd type="triangle" w="med" len="med"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 rot="19440000">
            <a:off x="4033440" y="2767788"/>
            <a:ext cx="2223360" cy="279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00"/>
                </a:solidFill>
              </a:rPr>
              <a:t>ask .com DNS</a:t>
            </a:r>
          </a:p>
        </p:txBody>
      </p:sp>
      <p:sp>
        <p:nvSpPr>
          <p:cNvPr id="15395" name="Freeform 35"/>
          <p:cNvSpPr>
            <a:spLocks/>
          </p:cNvSpPr>
          <p:nvPr/>
        </p:nvSpPr>
        <p:spPr bwMode="auto">
          <a:xfrm>
            <a:off x="4082400" y="4082829"/>
            <a:ext cx="2776320" cy="144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502" y="4"/>
              </a:cxn>
            </a:cxnLst>
            <a:rect l="0" t="0" r="r" b="b"/>
            <a:pathLst>
              <a:path w="8503" h="5">
                <a:moveTo>
                  <a:pt x="0" y="0"/>
                </a:moveTo>
                <a:lnTo>
                  <a:pt x="8502" y="4"/>
                </a:lnTo>
              </a:path>
            </a:pathLst>
          </a:custGeom>
          <a:noFill/>
          <a:ln w="9360">
            <a:solidFill>
              <a:srgbClr val="008000"/>
            </a:solidFill>
            <a:round/>
            <a:headEnd type="triangle" w="med" len="med"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4082401" y="4077069"/>
            <a:ext cx="2777760" cy="279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00"/>
                </a:solidFill>
              </a:rPr>
              <a:t>ask Yahoo DNS</a:t>
            </a:r>
          </a:p>
        </p:txBody>
      </p:sp>
      <p:sp>
        <p:nvSpPr>
          <p:cNvPr id="15397" name="Freeform 37"/>
          <p:cNvSpPr>
            <a:spLocks/>
          </p:cNvSpPr>
          <p:nvPr/>
        </p:nvSpPr>
        <p:spPr bwMode="auto">
          <a:xfrm>
            <a:off x="3755521" y="4572480"/>
            <a:ext cx="1795680" cy="130621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498" y="3999"/>
              </a:cxn>
            </a:cxnLst>
            <a:rect l="0" t="0" r="r" b="b"/>
            <a:pathLst>
              <a:path w="5499" h="4000">
                <a:moveTo>
                  <a:pt x="0" y="0"/>
                </a:moveTo>
                <a:lnTo>
                  <a:pt x="5498" y="3999"/>
                </a:lnTo>
              </a:path>
            </a:pathLst>
          </a:custGeom>
          <a:noFill/>
          <a:ln w="9360">
            <a:solidFill>
              <a:srgbClr val="008000"/>
            </a:solidFill>
            <a:round/>
            <a:headEnd type="triangle" w="med" len="med"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 rot="2160000">
            <a:off x="3402721" y="5175721"/>
            <a:ext cx="2220480" cy="279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00"/>
                </a:solidFill>
              </a:rPr>
              <a:t>87.140.2.33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979200" y="3581660"/>
            <a:ext cx="2124000" cy="560219"/>
            <a:chOff x="680" y="2487"/>
            <a:chExt cx="1475" cy="389"/>
          </a:xfrm>
        </p:grpSpPr>
        <p:sp>
          <p:nvSpPr>
            <p:cNvPr id="15400" name="Line 40"/>
            <p:cNvSpPr>
              <a:spLocks noChangeShapeType="1"/>
            </p:cNvSpPr>
            <p:nvPr/>
          </p:nvSpPr>
          <p:spPr bwMode="auto">
            <a:xfrm>
              <a:off x="680" y="2721"/>
              <a:ext cx="1474" cy="1"/>
            </a:xfrm>
            <a:prstGeom prst="line">
              <a:avLst/>
            </a:prstGeom>
            <a:noFill/>
            <a:ln w="9525">
              <a:noFill/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680" y="2487"/>
              <a:ext cx="1475" cy="38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101000"/>
                </a:lnSpc>
                <a:tabLst>
                  <a:tab pos="0" algn="l"/>
                  <a:tab pos="406086" algn="l"/>
                  <a:tab pos="813612" algn="l"/>
                  <a:tab pos="1221138" algn="l"/>
                  <a:tab pos="1628664" algn="l"/>
                  <a:tab pos="2036190" algn="l"/>
                  <a:tab pos="2443717" algn="l"/>
                  <a:tab pos="2851242" algn="l"/>
                  <a:tab pos="3258769" algn="l"/>
                  <a:tab pos="3666294" algn="l"/>
                  <a:tab pos="4073821" algn="l"/>
                  <a:tab pos="4481346" algn="l"/>
                  <a:tab pos="4888873" algn="l"/>
                  <a:tab pos="5296398" algn="l"/>
                  <a:tab pos="5703925" algn="l"/>
                  <a:tab pos="6111450" algn="l"/>
                  <a:tab pos="6518977" algn="l"/>
                  <a:tab pos="6926502" algn="l"/>
                  <a:tab pos="7334029" algn="l"/>
                  <a:tab pos="7741554" algn="l"/>
                  <a:tab pos="8149081" algn="l"/>
                </a:tabLst>
              </a:pPr>
              <a:r>
                <a:rPr lang="en-GB" dirty="0">
                  <a:solidFill>
                    <a:srgbClr val="000000"/>
                  </a:solidFill>
                </a:rPr>
                <a:t/>
              </a:r>
              <a:br>
                <a:rPr lang="en-GB" dirty="0">
                  <a:solidFill>
                    <a:srgbClr val="000000"/>
                  </a:solidFill>
                </a:rPr>
              </a:br>
              <a:r>
                <a:rPr lang="en-GB" dirty="0">
                  <a:solidFill>
                    <a:srgbClr val="000000"/>
                  </a:solidFill>
                </a:rPr>
                <a:t>87.140.2.33</a:t>
              </a:r>
            </a:p>
          </p:txBody>
        </p:sp>
      </p:grpSp>
      <p:sp>
        <p:nvSpPr>
          <p:cNvPr id="15402" name="Freeform 42"/>
          <p:cNvSpPr>
            <a:spLocks/>
          </p:cNvSpPr>
          <p:nvPr/>
        </p:nvSpPr>
        <p:spPr bwMode="auto">
          <a:xfrm>
            <a:off x="979200" y="3755914"/>
            <a:ext cx="2122560" cy="144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00" y="4"/>
              </a:cxn>
            </a:cxnLst>
            <a:rect l="0" t="0" r="r" b="b"/>
            <a:pathLst>
              <a:path w="6501" h="5">
                <a:moveTo>
                  <a:pt x="0" y="0"/>
                </a:moveTo>
                <a:lnTo>
                  <a:pt x="6500" y="4"/>
                </a:lnTo>
              </a:path>
            </a:pathLst>
          </a:custGeom>
          <a:noFill/>
          <a:ln w="936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979201" y="3287866"/>
            <a:ext cx="2285280" cy="27975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00"/>
                </a:solidFill>
              </a:rPr>
              <a:t>www.yahoo.com ?</a:t>
            </a:r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1959840" y="3019998"/>
            <a:ext cx="326880" cy="2779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8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FF"/>
                </a:solidFill>
                <a:latin typeface="Arial" pitchFamily="34" charset="0"/>
              </a:rPr>
              <a:t>Q</a:t>
            </a:r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4428000" y="2030613"/>
            <a:ext cx="326880" cy="29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8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FF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15406" name="Text Box 46"/>
          <p:cNvSpPr txBox="1">
            <a:spLocks noChangeArrowheads="1"/>
          </p:cNvSpPr>
          <p:nvPr/>
        </p:nvSpPr>
        <p:spPr bwMode="auto">
          <a:xfrm>
            <a:off x="5499361" y="2926387"/>
            <a:ext cx="312480" cy="2419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8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FF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5407" name="Text Box 47"/>
          <p:cNvSpPr txBox="1">
            <a:spLocks noChangeArrowheads="1"/>
          </p:cNvSpPr>
          <p:nvPr/>
        </p:nvSpPr>
        <p:spPr bwMode="auto">
          <a:xfrm>
            <a:off x="5715361" y="3429000"/>
            <a:ext cx="325440" cy="32691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8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FF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5830560" y="4441427"/>
            <a:ext cx="374400" cy="457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8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FF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5409" name="Text Box 49"/>
          <p:cNvSpPr txBox="1">
            <a:spLocks noChangeArrowheads="1"/>
          </p:cNvSpPr>
          <p:nvPr/>
        </p:nvSpPr>
        <p:spPr bwMode="auto">
          <a:xfrm>
            <a:off x="5178240" y="4702094"/>
            <a:ext cx="374400" cy="4896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8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FF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4068001" y="5324240"/>
            <a:ext cx="210240" cy="3585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8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FF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1912320" y="4278690"/>
            <a:ext cx="537120" cy="457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>
              <a:lnSpc>
                <a:spcPct val="81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>
                <a:solidFill>
                  <a:srgbClr val="0000FF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15412" name="Freeform 52"/>
          <p:cNvSpPr>
            <a:spLocks noChangeArrowheads="1"/>
          </p:cNvSpPr>
          <p:nvPr/>
        </p:nvSpPr>
        <p:spPr bwMode="auto">
          <a:xfrm>
            <a:off x="246240" y="3686787"/>
            <a:ext cx="489600" cy="326915"/>
          </a:xfrm>
          <a:custGeom>
            <a:avLst/>
            <a:gdLst/>
            <a:ahLst/>
            <a:cxnLst>
              <a:cxn ang="0">
                <a:pos x="0" y="500"/>
              </a:cxn>
              <a:cxn ang="0">
                <a:pos x="500" y="1000"/>
              </a:cxn>
              <a:cxn ang="0">
                <a:pos x="1500" y="0"/>
              </a:cxn>
            </a:cxnLst>
            <a:rect l="0" t="0" r="r" b="b"/>
            <a:pathLst>
              <a:path w="1501" h="1001">
                <a:moveTo>
                  <a:pt x="0" y="500"/>
                </a:moveTo>
                <a:lnTo>
                  <a:pt x="500" y="1000"/>
                </a:lnTo>
                <a:lnTo>
                  <a:pt x="1500" y="0"/>
                </a:lnTo>
              </a:path>
            </a:pathLst>
          </a:custGeom>
          <a:noFill/>
          <a:ln w="36000">
            <a:solidFill>
              <a:srgbClr val="FF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animBg="1"/>
      <p:bldP spid="15393" grpId="0" animBg="1"/>
      <p:bldP spid="15395" grpId="0" animBg="1"/>
      <p:bldP spid="15397" grpId="0" animBg="1"/>
      <p:bldP spid="15402" grpId="0" animBg="1"/>
      <p:bldP spid="154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Introduction to the DNS</a:t>
            </a:r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697760" y="2743489"/>
            <a:ext cx="6140160" cy="1731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 algn="ctr">
              <a:lnSpc>
                <a:spcPct val="96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3300" dirty="0">
                <a:solidFill>
                  <a:srgbClr val="000000"/>
                </a:solidFill>
                <a:latin typeface="Arial" pitchFamily="34" charset="0"/>
              </a:rPr>
              <a:t>AFNOG CHIX </a:t>
            </a:r>
          </a:p>
          <a:p>
            <a:pPr algn="ctr">
              <a:lnSpc>
                <a:spcPct val="96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3300" dirty="0">
                <a:solidFill>
                  <a:srgbClr val="000000"/>
                </a:solidFill>
                <a:latin typeface="Arial" pitchFamily="34" charset="0"/>
              </a:rPr>
              <a:t>October 2008</a:t>
            </a:r>
          </a:p>
          <a:p>
            <a:pPr algn="ctr"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3300" dirty="0">
                <a:solidFill>
                  <a:srgbClr val="000000"/>
                </a:solidFill>
                <a:latin typeface="Arial" pitchFamily="34" charset="0"/>
              </a:rPr>
              <a:t>Accra, Ghana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Resolver configuration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520800"/>
            <a:ext cx="8490240" cy="5174464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So how does your computer know which server to ask to get answers to DNS queries ?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On UNIX, look in </a:t>
            </a:r>
            <a:r>
              <a:rPr lang="en-GB" dirty="0">
                <a:latin typeface="Courier New" pitchFamily="49" charset="0"/>
              </a:rPr>
              <a:t>/etc/</a:t>
            </a:r>
            <a:r>
              <a:rPr lang="en-GB" dirty="0" err="1">
                <a:latin typeface="Courier New" pitchFamily="49" charset="0"/>
              </a:rPr>
              <a:t>resolv.conf</a:t>
            </a:r>
            <a:endParaRPr lang="en-GB" dirty="0">
              <a:latin typeface="Courier New" pitchFamily="49" charset="0"/>
            </a:endParaRP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Look now in the file, and verify that you have a '</a:t>
            </a:r>
            <a:r>
              <a:rPr lang="en-GB" dirty="0" err="1"/>
              <a:t>nameserver</a:t>
            </a:r>
            <a:r>
              <a:rPr lang="en-GB" dirty="0"/>
              <a:t>' statement of the form:</a:t>
            </a:r>
            <a:br>
              <a:rPr lang="en-GB" dirty="0"/>
            </a:br>
            <a:r>
              <a:rPr lang="en-GB" dirty="0"/>
              <a:t>		</a:t>
            </a:r>
            <a:r>
              <a:rPr lang="en-GB" dirty="0" err="1">
                <a:solidFill>
                  <a:srgbClr val="00AE00"/>
                </a:solidFill>
                <a:latin typeface="Courier New" pitchFamily="49" charset="0"/>
              </a:rPr>
              <a:t>nameserver</a:t>
            </a:r>
            <a:r>
              <a:rPr lang="en-GB" dirty="0">
                <a:solidFill>
                  <a:srgbClr val="00AE00"/>
                </a:solidFill>
                <a:latin typeface="Courier New" pitchFamily="49" charset="0"/>
              </a:rPr>
              <a:t> </a:t>
            </a:r>
            <a:r>
              <a:rPr lang="en-GB" dirty="0" err="1">
                <a:solidFill>
                  <a:srgbClr val="00AE00"/>
                </a:solidFill>
                <a:latin typeface="Courier New" pitchFamily="49" charset="0"/>
              </a:rPr>
              <a:t>a.b.c.d</a:t>
            </a:r>
            <a:r>
              <a:rPr lang="en-GB" dirty="0">
                <a:solidFill>
                  <a:srgbClr val="00AE00"/>
                </a:solidFill>
                <a:latin typeface="Courier New" pitchFamily="49" charset="0"/>
              </a:rPr>
              <a:t/>
            </a:r>
            <a:br>
              <a:rPr lang="en-GB" dirty="0">
                <a:solidFill>
                  <a:srgbClr val="00AE00"/>
                </a:solidFill>
                <a:latin typeface="Courier New" pitchFamily="49" charset="0"/>
              </a:rPr>
            </a:br>
            <a:r>
              <a:rPr lang="en-GB" dirty="0">
                <a:solidFill>
                  <a:srgbClr val="000000"/>
                </a:solidFill>
                <a:latin typeface="Arial" pitchFamily="34" charset="0"/>
              </a:rPr>
              <a:t>or</a:t>
            </a:r>
            <a:r>
              <a:rPr lang="en-GB" dirty="0">
                <a:solidFill>
                  <a:srgbClr val="00AE00"/>
                </a:solidFill>
                <a:latin typeface="Courier New" pitchFamily="49" charset="0"/>
              </a:rPr>
              <a:t/>
            </a:r>
            <a:br>
              <a:rPr lang="en-GB" dirty="0">
                <a:solidFill>
                  <a:srgbClr val="00AE00"/>
                </a:solidFill>
                <a:latin typeface="Courier New" pitchFamily="49" charset="0"/>
              </a:rPr>
            </a:br>
            <a:r>
              <a:rPr lang="en-GB" dirty="0">
                <a:solidFill>
                  <a:srgbClr val="00AE00"/>
                </a:solidFill>
                <a:latin typeface="Courier New" pitchFamily="49" charset="0"/>
              </a:rPr>
              <a:t>		</a:t>
            </a:r>
            <a:r>
              <a:rPr lang="en-GB" dirty="0" err="1">
                <a:solidFill>
                  <a:srgbClr val="00AE00"/>
                </a:solidFill>
                <a:latin typeface="Courier New" pitchFamily="49" charset="0"/>
              </a:rPr>
              <a:t>nameserver</a:t>
            </a:r>
            <a:r>
              <a:rPr lang="en-GB" dirty="0">
                <a:solidFill>
                  <a:srgbClr val="00AE00"/>
                </a:solidFill>
                <a:latin typeface="Courier New" pitchFamily="49" charset="0"/>
              </a:rPr>
              <a:t> ip:v6:ad:dr:es:ss</a:t>
            </a:r>
            <a:br>
              <a:rPr lang="en-GB" dirty="0">
                <a:solidFill>
                  <a:srgbClr val="00AE00"/>
                </a:solidFill>
                <a:latin typeface="Courier New" pitchFamily="49" charset="0"/>
              </a:rPr>
            </a:br>
            <a:r>
              <a:rPr lang="en-GB" dirty="0"/>
              <a:t>... where </a:t>
            </a:r>
            <a:r>
              <a:rPr lang="en-GB" dirty="0" err="1"/>
              <a:t>a.b.c.d</a:t>
            </a:r>
            <a:r>
              <a:rPr lang="en-GB" dirty="0"/>
              <a:t> is the IP/IPv6 of a functioning DNS server (it should).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Finding the root...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7"/>
            <a:ext cx="8490240" cy="4785622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6000"/>
              </a:lnSpc>
              <a:tabLst>
                <a:tab pos="406086" algn="l"/>
                <a:tab pos="820812" algn="l"/>
                <a:tab pos="1235538" algn="l"/>
                <a:tab pos="1650264" algn="l"/>
                <a:tab pos="2064990" algn="l"/>
                <a:tab pos="2479717" algn="l"/>
                <a:tab pos="2894443" algn="l"/>
                <a:tab pos="3309169" algn="l"/>
                <a:tab pos="3723895" algn="l"/>
                <a:tab pos="4138621" algn="l"/>
                <a:tab pos="4553347" algn="l"/>
                <a:tab pos="4968073" algn="l"/>
                <a:tab pos="5382799" algn="l"/>
                <a:tab pos="5797526" algn="l"/>
                <a:tab pos="6212252" algn="l"/>
                <a:tab pos="6626978" algn="l"/>
                <a:tab pos="7041704" algn="l"/>
                <a:tab pos="7456430" algn="l"/>
                <a:tab pos="7871156" algn="l"/>
                <a:tab pos="8285882" algn="l"/>
                <a:tab pos="8552287" algn="l"/>
                <a:tab pos="8959812" algn="l"/>
                <a:tab pos="9367339" algn="l"/>
                <a:tab pos="9774864" algn="l"/>
                <a:tab pos="9777744" algn="l"/>
              </a:tabLst>
            </a:pPr>
            <a:r>
              <a:rPr lang="en-GB" dirty="0"/>
              <a:t>The first query is directed to: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		</a:t>
            </a:r>
            <a:r>
              <a:rPr lang="en-GB" sz="2200" dirty="0"/>
              <a:t>192.112.36.4 (G.ROOT-SERVERS.NET.)</a:t>
            </a:r>
            <a:br>
              <a:rPr lang="en-GB" sz="2200" dirty="0"/>
            </a:br>
            <a:endParaRPr lang="en-GB" sz="2200" dirty="0"/>
          </a:p>
          <a:p>
            <a:pPr>
              <a:lnSpc>
                <a:spcPct val="96000"/>
              </a:lnSpc>
              <a:tabLst>
                <a:tab pos="406086" algn="l"/>
                <a:tab pos="820812" algn="l"/>
                <a:tab pos="1235538" algn="l"/>
                <a:tab pos="1650264" algn="l"/>
                <a:tab pos="2064990" algn="l"/>
                <a:tab pos="2479717" algn="l"/>
                <a:tab pos="2894443" algn="l"/>
                <a:tab pos="3309169" algn="l"/>
                <a:tab pos="3723895" algn="l"/>
                <a:tab pos="4138621" algn="l"/>
                <a:tab pos="4553347" algn="l"/>
                <a:tab pos="4968073" algn="l"/>
                <a:tab pos="5382799" algn="l"/>
                <a:tab pos="5797526" algn="l"/>
                <a:tab pos="6212252" algn="l"/>
                <a:tab pos="6626978" algn="l"/>
                <a:tab pos="7041704" algn="l"/>
                <a:tab pos="7456430" algn="l"/>
                <a:tab pos="7871156" algn="l"/>
                <a:tab pos="8285882" algn="l"/>
                <a:tab pos="8552287" algn="l"/>
                <a:tab pos="8959812" algn="l"/>
                <a:tab pos="9367339" algn="l"/>
                <a:tab pos="9774864" algn="l"/>
                <a:tab pos="9777744" algn="l"/>
              </a:tabLst>
            </a:pPr>
            <a:r>
              <a:rPr lang="en-GB" dirty="0"/>
              <a:t>How does the server know where to reach the root servers ?</a:t>
            </a:r>
          </a:p>
          <a:p>
            <a:pPr>
              <a:lnSpc>
                <a:spcPct val="96000"/>
              </a:lnSpc>
              <a:tabLst>
                <a:tab pos="406086" algn="l"/>
                <a:tab pos="820812" algn="l"/>
                <a:tab pos="1235538" algn="l"/>
                <a:tab pos="1650264" algn="l"/>
                <a:tab pos="2064990" algn="l"/>
                <a:tab pos="2479717" algn="l"/>
                <a:tab pos="2894443" algn="l"/>
                <a:tab pos="3309169" algn="l"/>
                <a:tab pos="3723895" algn="l"/>
                <a:tab pos="4138621" algn="l"/>
                <a:tab pos="4553347" algn="l"/>
                <a:tab pos="4968073" algn="l"/>
                <a:tab pos="5382799" algn="l"/>
                <a:tab pos="5797526" algn="l"/>
                <a:tab pos="6212252" algn="l"/>
                <a:tab pos="6626978" algn="l"/>
                <a:tab pos="7041704" algn="l"/>
                <a:tab pos="7456430" algn="l"/>
                <a:tab pos="7871156" algn="l"/>
                <a:tab pos="8285882" algn="l"/>
                <a:tab pos="8552287" algn="l"/>
                <a:tab pos="8959812" algn="l"/>
                <a:tab pos="9367339" algn="l"/>
                <a:tab pos="9774864" algn="l"/>
                <a:tab pos="9777744" algn="l"/>
              </a:tabLst>
            </a:pPr>
            <a:r>
              <a:rPr lang="en-GB" dirty="0"/>
              <a:t>Chicken-and-egg problem</a:t>
            </a:r>
          </a:p>
          <a:p>
            <a:pPr>
              <a:lnSpc>
                <a:spcPct val="96000"/>
              </a:lnSpc>
              <a:tabLst>
                <a:tab pos="406086" algn="l"/>
                <a:tab pos="820812" algn="l"/>
                <a:tab pos="1235538" algn="l"/>
                <a:tab pos="1650264" algn="l"/>
                <a:tab pos="2064990" algn="l"/>
                <a:tab pos="2479717" algn="l"/>
                <a:tab pos="2894443" algn="l"/>
                <a:tab pos="3309169" algn="l"/>
                <a:tab pos="3723895" algn="l"/>
                <a:tab pos="4138621" algn="l"/>
                <a:tab pos="4553347" algn="l"/>
                <a:tab pos="4968073" algn="l"/>
                <a:tab pos="5382799" algn="l"/>
                <a:tab pos="5797526" algn="l"/>
                <a:tab pos="6212252" algn="l"/>
                <a:tab pos="6626978" algn="l"/>
                <a:tab pos="7041704" algn="l"/>
                <a:tab pos="7456430" algn="l"/>
                <a:tab pos="7871156" algn="l"/>
                <a:tab pos="8285882" algn="l"/>
                <a:tab pos="8552287" algn="l"/>
                <a:tab pos="8959812" algn="l"/>
                <a:tab pos="9367339" algn="l"/>
                <a:tab pos="9774864" algn="l"/>
                <a:tab pos="9777744" algn="l"/>
              </a:tabLst>
            </a:pPr>
            <a:r>
              <a:rPr lang="en-GB" dirty="0"/>
              <a:t>Each </a:t>
            </a:r>
            <a:r>
              <a:rPr lang="en-GB" dirty="0" err="1"/>
              <a:t>namerserver</a:t>
            </a:r>
            <a:r>
              <a:rPr lang="en-GB" dirty="0"/>
              <a:t> has a list of the root </a:t>
            </a:r>
            <a:r>
              <a:rPr lang="en-GB" dirty="0" err="1"/>
              <a:t>nameservers</a:t>
            </a:r>
            <a:r>
              <a:rPr lang="en-GB" dirty="0"/>
              <a:t> (A – M.ROOT-SERVERS.NET) and their IP address</a:t>
            </a:r>
          </a:p>
          <a:p>
            <a:pPr>
              <a:lnSpc>
                <a:spcPct val="96000"/>
              </a:lnSpc>
              <a:tabLst>
                <a:tab pos="406086" algn="l"/>
                <a:tab pos="820812" algn="l"/>
                <a:tab pos="1235538" algn="l"/>
                <a:tab pos="1650264" algn="l"/>
                <a:tab pos="2064990" algn="l"/>
                <a:tab pos="2479717" algn="l"/>
                <a:tab pos="2894443" algn="l"/>
                <a:tab pos="3309169" algn="l"/>
                <a:tab pos="3723895" algn="l"/>
                <a:tab pos="4138621" algn="l"/>
                <a:tab pos="4553347" algn="l"/>
                <a:tab pos="4968073" algn="l"/>
                <a:tab pos="5382799" algn="l"/>
                <a:tab pos="5797526" algn="l"/>
                <a:tab pos="6212252" algn="l"/>
                <a:tab pos="6626978" algn="l"/>
                <a:tab pos="7041704" algn="l"/>
                <a:tab pos="7456430" algn="l"/>
                <a:tab pos="7871156" algn="l"/>
                <a:tab pos="8285882" algn="l"/>
                <a:tab pos="8552287" algn="l"/>
                <a:tab pos="8959812" algn="l"/>
                <a:tab pos="9367339" algn="l"/>
                <a:tab pos="9774864" algn="l"/>
                <a:tab pos="9777744" algn="l"/>
              </a:tabLst>
            </a:pPr>
            <a:r>
              <a:rPr lang="en-GB" dirty="0"/>
              <a:t>In BIND, </a:t>
            </a:r>
            <a:r>
              <a:rPr lang="en-GB" dirty="0" err="1">
                <a:latin typeface="Courier New" pitchFamily="49" charset="0"/>
              </a:rPr>
              <a:t>named.root</a:t>
            </a:r>
            <a:endParaRPr lang="en-GB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Using 'dig' to get more details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the 'host' command is limited in its output – good for lookups, but not enough for debugging.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we use the 'dig' command to obtain more details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dig shows a lot of interesting stuff...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905760" y="1468955"/>
            <a:ext cx="7257600" cy="56539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>
            <a:spAutoFit/>
          </a:bodyPr>
          <a:lstStyle/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ns# dig @147.28.0.39 </a:t>
            </a:r>
            <a:r>
              <a:rPr lang="en-GB" sz="1500" b="1" dirty="0">
                <a:solidFill>
                  <a:srgbClr val="FF3366"/>
                </a:solidFill>
                <a:latin typeface="Courier New" pitchFamily="49" charset="0"/>
              </a:rPr>
              <a:t>www.nsrc.org</a:t>
            </a: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. a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GB" sz="15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; &lt;&lt;&gt;&gt; </a:t>
            </a:r>
            <a:r>
              <a:rPr lang="en-GB" sz="1500" b="1" dirty="0" err="1">
                <a:solidFill>
                  <a:srgbClr val="000000"/>
                </a:solidFill>
                <a:latin typeface="Courier New" pitchFamily="49" charset="0"/>
              </a:rPr>
              <a:t>DiG</a:t>
            </a: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 9.3.2 &lt;&lt;&gt;&gt; @147.28.0.39 www.afnog.org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; (1 server found)</a:t>
            </a:r>
            <a:r>
              <a:rPr lang="ar-SA" sz="15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GB" sz="15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;; global options:  </a:t>
            </a:r>
            <a:r>
              <a:rPr lang="en-GB" sz="1500" b="1" dirty="0" err="1">
                <a:solidFill>
                  <a:srgbClr val="000000"/>
                </a:solidFill>
                <a:latin typeface="Courier New" pitchFamily="49" charset="0"/>
              </a:rPr>
              <a:t>printcmd</a:t>
            </a:r>
            <a:endParaRPr lang="en-GB" sz="15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;; Got answer: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;; -&gt;&gt;HEADER&lt;&lt;- </a:t>
            </a:r>
            <a:r>
              <a:rPr lang="en-GB" sz="1500" b="1" dirty="0" err="1">
                <a:solidFill>
                  <a:srgbClr val="000000"/>
                </a:solidFill>
                <a:latin typeface="Courier New" pitchFamily="49" charset="0"/>
              </a:rPr>
              <a:t>opcode</a:t>
            </a: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: QUERY, status: </a:t>
            </a:r>
            <a:r>
              <a:rPr lang="en-GB" sz="1500" b="1" dirty="0">
                <a:solidFill>
                  <a:srgbClr val="FF0066"/>
                </a:solidFill>
                <a:latin typeface="Courier New" pitchFamily="49" charset="0"/>
              </a:rPr>
              <a:t>NOERROR, id: </a:t>
            </a:r>
            <a:r>
              <a:rPr lang="en-GB" sz="1500" b="1" dirty="0">
                <a:solidFill>
                  <a:srgbClr val="FF3366"/>
                </a:solidFill>
                <a:latin typeface="Courier New" pitchFamily="49" charset="0"/>
              </a:rPr>
              <a:t>4620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;; </a:t>
            </a:r>
            <a:r>
              <a:rPr lang="en-GB" sz="1500" b="1" dirty="0">
                <a:solidFill>
                  <a:srgbClr val="FF0066"/>
                </a:solidFill>
                <a:latin typeface="Courier New" pitchFamily="49" charset="0"/>
              </a:rPr>
              <a:t>flags: </a:t>
            </a:r>
            <a:r>
              <a:rPr lang="en-GB" sz="1500" b="1" dirty="0" err="1">
                <a:solidFill>
                  <a:srgbClr val="FF0066"/>
                </a:solidFill>
                <a:latin typeface="Courier New" pitchFamily="49" charset="0"/>
              </a:rPr>
              <a:t>qr</a:t>
            </a:r>
            <a:r>
              <a:rPr lang="en-GB" sz="1500" b="1" dirty="0">
                <a:solidFill>
                  <a:srgbClr val="FF0066"/>
                </a:solidFill>
                <a:latin typeface="Courier New" pitchFamily="49" charset="0"/>
              </a:rPr>
              <a:t> </a:t>
            </a:r>
            <a:r>
              <a:rPr lang="en-GB" sz="1500" b="1" dirty="0" err="1">
                <a:solidFill>
                  <a:srgbClr val="FF0066"/>
                </a:solidFill>
                <a:latin typeface="Courier New" pitchFamily="49" charset="0"/>
              </a:rPr>
              <a:t>aa</a:t>
            </a:r>
            <a:r>
              <a:rPr lang="en-GB" sz="1500" b="1" dirty="0">
                <a:solidFill>
                  <a:srgbClr val="FF0066"/>
                </a:solidFill>
                <a:latin typeface="Courier New" pitchFamily="49" charset="0"/>
              </a:rPr>
              <a:t> rd; QUERY: 1</a:t>
            </a: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, ANSWER: 1, AUTHORITY: 4, ADDITIONAL: 2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GB" sz="15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;; QUESTION SECTION: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;www.afnog.org.                 IN      A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GB" sz="15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;; ANSWER SECTION: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www.afnog.org.          </a:t>
            </a:r>
            <a:r>
              <a:rPr lang="en-GB" sz="1500" b="1" dirty="0">
                <a:solidFill>
                  <a:srgbClr val="FF0066"/>
                </a:solidFill>
                <a:latin typeface="Courier New" pitchFamily="49" charset="0"/>
              </a:rPr>
              <a:t>14400</a:t>
            </a: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   IN      A       128.223.162.29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GB" sz="15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;; AUTHORITY SECTION: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afnog.org.              </a:t>
            </a:r>
            <a:r>
              <a:rPr lang="en-GB" sz="1500" b="1" dirty="0">
                <a:solidFill>
                  <a:srgbClr val="FF0066"/>
                </a:solidFill>
                <a:latin typeface="Courier New" pitchFamily="49" charset="0"/>
              </a:rPr>
              <a:t>14400</a:t>
            </a: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   IN      NS      rip.psg.com.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afnog.org.              </a:t>
            </a:r>
            <a:r>
              <a:rPr lang="en-GB" sz="1500" b="1" dirty="0">
                <a:solidFill>
                  <a:srgbClr val="FF0066"/>
                </a:solidFill>
                <a:latin typeface="Courier New" pitchFamily="49" charset="0"/>
              </a:rPr>
              <a:t>14400</a:t>
            </a: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   IN      NS      arizona.edu.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GB" sz="15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;; ADDITIONAL SECTION: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rip.psg.com.            </a:t>
            </a:r>
            <a:r>
              <a:rPr lang="en-GB" sz="1500" b="1" dirty="0">
                <a:solidFill>
                  <a:srgbClr val="FF0066"/>
                </a:solidFill>
                <a:latin typeface="Courier New" pitchFamily="49" charset="0"/>
              </a:rPr>
              <a:t>77044</a:t>
            </a: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   IN      A       147.28.0.39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arizona.edu.             </a:t>
            </a:r>
            <a:r>
              <a:rPr lang="en-GB" sz="1500" b="1" dirty="0">
                <a:solidFill>
                  <a:srgbClr val="FF0066"/>
                </a:solidFill>
                <a:latin typeface="Courier New" pitchFamily="49" charset="0"/>
              </a:rPr>
              <a:t>2301</a:t>
            </a: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   IN      A       128.196.128.233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GB" sz="15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;; </a:t>
            </a:r>
            <a:r>
              <a:rPr lang="en-GB" sz="1500" b="1" dirty="0">
                <a:solidFill>
                  <a:srgbClr val="FF0066"/>
                </a:solidFill>
                <a:latin typeface="Courier New" pitchFamily="49" charset="0"/>
              </a:rPr>
              <a:t>Query time: 708 </a:t>
            </a:r>
            <a:r>
              <a:rPr lang="en-GB" sz="1500" b="1" dirty="0" err="1">
                <a:solidFill>
                  <a:srgbClr val="FF0066"/>
                </a:solidFill>
                <a:latin typeface="Courier New" pitchFamily="49" charset="0"/>
              </a:rPr>
              <a:t>msec</a:t>
            </a:r>
            <a:endParaRPr lang="en-GB" sz="1500" b="1" dirty="0">
              <a:solidFill>
                <a:srgbClr val="FF0066"/>
              </a:solidFill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;; </a:t>
            </a:r>
            <a:r>
              <a:rPr lang="en-GB" sz="1500" b="1" dirty="0">
                <a:solidFill>
                  <a:srgbClr val="FF0066"/>
                </a:solidFill>
                <a:latin typeface="Courier New" pitchFamily="49" charset="0"/>
              </a:rPr>
              <a:t>SERVER: 147.28.0.39#53(147.28.0.39)</a:t>
            </a:r>
            <a:r>
              <a:rPr lang="ar-SA" sz="1500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GB" sz="1500" b="1" dirty="0">
              <a:solidFill>
                <a:srgbClr val="FF0066"/>
              </a:solidFill>
              <a:latin typeface="Courier New" pitchFamily="49" charset="0"/>
            </a:endParaRP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;; WHEN: Wed May 10 15:05:55 2007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</a:rPr>
              <a:t>;; </a:t>
            </a:r>
            <a:r>
              <a:rPr lang="en-GB" sz="1500" b="1" dirty="0">
                <a:solidFill>
                  <a:srgbClr val="FF0066"/>
                </a:solidFill>
                <a:latin typeface="Courier New" pitchFamily="49" charset="0"/>
              </a:rPr>
              <a:t>MSG SIZE  rcvd: 128</a:t>
            </a:r>
          </a:p>
          <a:p>
            <a:pPr>
              <a:lnSpc>
                <a:spcPct val="79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GB" sz="1500" b="1" dirty="0">
              <a:solidFill>
                <a:srgbClr val="FF0066"/>
              </a:solidFill>
              <a:latin typeface="Courier New" pitchFamily="49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Using 'dig' to get more details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905760" y="1468955"/>
            <a:ext cx="7257600" cy="51946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62720" y="119533"/>
            <a:ext cx="8386560" cy="79136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0820" rIns="81639" bIns="40820"/>
          <a:lstStyle/>
          <a:p>
            <a:pPr>
              <a:lnSpc>
                <a:spcPct val="94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 err="1">
                <a:solidFill>
                  <a:srgbClr val="000000"/>
                </a:solidFill>
                <a:latin typeface="Courier New" pitchFamily="49" charset="0"/>
              </a:rPr>
              <a:t>noc</a:t>
            </a: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# dig www.afrinic.net any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GB" sz="13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; &lt;&lt;&gt;&gt; </a:t>
            </a:r>
            <a:r>
              <a:rPr lang="en-GB" sz="1300" dirty="0" err="1">
                <a:solidFill>
                  <a:srgbClr val="000000"/>
                </a:solidFill>
                <a:latin typeface="Courier New" pitchFamily="49" charset="0"/>
              </a:rPr>
              <a:t>DiG</a:t>
            </a: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 9.4.2 &lt;&lt;&gt;&gt; any www.afrinic.net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;; global options:  </a:t>
            </a:r>
            <a:r>
              <a:rPr lang="en-GB" sz="1300" dirty="0" err="1">
                <a:solidFill>
                  <a:srgbClr val="000000"/>
                </a:solidFill>
                <a:latin typeface="Courier New" pitchFamily="49" charset="0"/>
              </a:rPr>
              <a:t>printcmd</a:t>
            </a:r>
            <a:endParaRPr lang="en-GB" sz="13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;; Got answer: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;; -&gt;&gt;HEADER&lt;&lt;- </a:t>
            </a:r>
            <a:r>
              <a:rPr lang="en-GB" sz="1300" dirty="0" err="1">
                <a:solidFill>
                  <a:srgbClr val="000000"/>
                </a:solidFill>
                <a:latin typeface="Courier New" pitchFamily="49" charset="0"/>
              </a:rPr>
              <a:t>opcode</a:t>
            </a: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: QUERY, status: NOERROR, id: </a:t>
            </a:r>
            <a:r>
              <a:rPr lang="en-GB" sz="1300" b="1" dirty="0">
                <a:solidFill>
                  <a:srgbClr val="B84747"/>
                </a:solidFill>
                <a:latin typeface="Courier New" pitchFamily="49" charset="0"/>
              </a:rPr>
              <a:t>36019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;; flags: </a:t>
            </a:r>
            <a:r>
              <a:rPr lang="en-GB" sz="1300" dirty="0" err="1">
                <a:solidFill>
                  <a:srgbClr val="000000"/>
                </a:solidFill>
                <a:latin typeface="Courier New" pitchFamily="49" charset="0"/>
              </a:rPr>
              <a:t>qr</a:t>
            </a: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 rd </a:t>
            </a:r>
            <a:r>
              <a:rPr lang="en-GB" sz="1300" dirty="0" err="1">
                <a:solidFill>
                  <a:srgbClr val="000000"/>
                </a:solidFill>
                <a:latin typeface="Courier New" pitchFamily="49" charset="0"/>
              </a:rPr>
              <a:t>ra</a:t>
            </a: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; QUERY: 1, ANSWER: 2, AUTHORITY: 6, ADDITIONAL: 10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GB" sz="13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;; QUESTION SECTION: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;www.afrinic.net.		IN	ANY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GB" sz="13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;; ANSWER SECTION: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www.afrinic.net.	477		IN	</a:t>
            </a:r>
            <a:r>
              <a:rPr lang="en-GB" sz="1300" b="1" dirty="0">
                <a:solidFill>
                  <a:srgbClr val="B84747"/>
                </a:solidFill>
                <a:latin typeface="Courier New" pitchFamily="49" charset="0"/>
              </a:rPr>
              <a:t>AAAA</a:t>
            </a: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		2001:42d0::200:80:1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www.afrinic.net.	65423	IN	A		196.216.2.1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GB" sz="13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;; AUTHORITY SECTION: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afrinic.net.		65324	IN	NS		sec1.apnic.net.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afrinic.net.		65324	IN	NS		sec3.apnic.net.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afrinic.net.		65324	IN	NS		ns1.afrinic.net.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afrinic.net.		65324	IN	NS		tinnie.arin.net.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afrinic.net.		65324	IN	NS		ns.lacnic.net.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afrinic.net.		65324	IN	NS		ns-sec.ripe.net.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GB" sz="13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;; ADDITIONAL SECTION: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ns.lacnic.net.	151715	IN	A		200.160.0.7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ns.lacnic.net.	65315	IN	AAAA		2001:12ff::7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ns-sec.ripe.net.	136865	IN	A		193.0.0.196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ns-sec.ripe.net.	136865	IN	AAAA		2001:610:240:0:53::4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ns1.afrinic.net.	65315	IN	A		196.216.2.1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tinnie.arin.net.	151715	IN	A		168.143.101.18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sec1.apnic.net.	151715	IN	A		202.12.29.59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sec1.apnic.net.	151715	IN	AAAA		2001:dc0:2001:a:4608::59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sec3.apnic.net.	151715	IN	A		202.12.28.140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sec3.apnic.net.	151715	IN	AAAA		2001:dc0:1:0:4777::140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en-GB" sz="13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;; Query time: 1 </a:t>
            </a:r>
            <a:r>
              <a:rPr lang="en-GB" sz="1300" dirty="0" err="1">
                <a:solidFill>
                  <a:srgbClr val="000000"/>
                </a:solidFill>
                <a:latin typeface="Courier New" pitchFamily="49" charset="0"/>
              </a:rPr>
              <a:t>msec</a:t>
            </a:r>
            <a:endParaRPr lang="en-GB" sz="13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;; SERVER: 196.200.218.1#53(196.200.218.1)</a:t>
            </a:r>
            <a:r>
              <a:rPr lang="ar-SA" sz="13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GB" sz="130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;; WHEN: Tue May 27 08:48:13 2008</a:t>
            </a:r>
          </a:p>
          <a:p>
            <a:pPr>
              <a:lnSpc>
                <a:spcPct val="98000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1300" dirty="0">
                <a:solidFill>
                  <a:srgbClr val="000000"/>
                </a:solidFill>
                <a:latin typeface="Courier New" pitchFamily="49" charset="0"/>
              </a:rPr>
              <a:t>;; MSG SIZE  rcvd: 423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dig output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523514"/>
          </a:xfrm>
          <a:ln/>
        </p:spPr>
        <p:txBody>
          <a:bodyPr>
            <a:normAutofit fontScale="85000" lnSpcReduction="10000"/>
          </a:bodyPr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Some interesting fields:</a:t>
            </a:r>
            <a:br>
              <a:rPr lang="en-GB" dirty="0"/>
            </a:br>
            <a:endParaRPr lang="en-GB" dirty="0"/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flags section: </a:t>
            </a:r>
            <a:r>
              <a:rPr lang="en-GB" dirty="0" err="1"/>
              <a:t>qr</a:t>
            </a:r>
            <a:r>
              <a:rPr lang="en-GB" dirty="0"/>
              <a:t> </a:t>
            </a:r>
            <a:r>
              <a:rPr lang="en-GB" dirty="0" err="1"/>
              <a:t>aa</a:t>
            </a:r>
            <a:r>
              <a:rPr lang="en-GB" dirty="0"/>
              <a:t> rd</a:t>
            </a:r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status</a:t>
            </a:r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answer section</a:t>
            </a:r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authority section</a:t>
            </a:r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TTL (numbers in the left column)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query time</a:t>
            </a:r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server</a:t>
            </a:r>
            <a:br>
              <a:rPr lang="en-GB" dirty="0"/>
            </a:br>
            <a:endParaRPr lang="en-GB" dirty="0"/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Notice the 'A' and 'AAAA' record type in the output.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Record types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Basic record types: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A, AAAA: 		IPv4, IPv6 address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NS: 				</a:t>
            </a:r>
            <a:r>
              <a:rPr lang="en-GB" dirty="0" err="1"/>
              <a:t>NameServer</a:t>
            </a:r>
            <a:endParaRPr lang="en-GB" dirty="0"/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MX: 				Mail </a:t>
            </a:r>
            <a:r>
              <a:rPr lang="en-GB" dirty="0" err="1"/>
              <a:t>eXchanger</a:t>
            </a:r>
            <a:endParaRPr lang="en-GB" dirty="0"/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CNAME: 			Canonical name (alias)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PTR:				Reverse information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Caching </a:t>
            </a:r>
            <a:r>
              <a:rPr lang="en-GB" dirty="0" err="1"/>
              <a:t>vs</a:t>
            </a:r>
            <a:r>
              <a:rPr lang="en-GB" dirty="0"/>
              <a:t> Authoritative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In the dig output, and in subsequent outputs, we noticed a decrease in query time if we repeated the query.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Answers are being </a:t>
            </a:r>
            <a:r>
              <a:rPr lang="en-GB" b="1" dirty="0">
                <a:solidFill>
                  <a:srgbClr val="FF0066"/>
                </a:solidFill>
              </a:rPr>
              <a:t>cached</a:t>
            </a:r>
            <a:r>
              <a:rPr lang="en-GB" dirty="0"/>
              <a:t> by the querying </a:t>
            </a:r>
            <a:r>
              <a:rPr lang="en-GB" dirty="0" err="1"/>
              <a:t>nameserver</a:t>
            </a:r>
            <a:r>
              <a:rPr lang="en-GB" dirty="0"/>
              <a:t>, to speed up requests and save network </a:t>
            </a:r>
            <a:r>
              <a:rPr lang="en-GB" dirty="0" err="1"/>
              <a:t>ressources</a:t>
            </a:r>
            <a:endParaRPr lang="en-GB" dirty="0"/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The TTL value controls the time an answer can be cached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DNS servers can be put in two categories: </a:t>
            </a:r>
            <a:r>
              <a:rPr lang="en-GB" b="1" dirty="0">
                <a:solidFill>
                  <a:srgbClr val="FF0066"/>
                </a:solidFill>
              </a:rPr>
              <a:t>caching</a:t>
            </a:r>
            <a:r>
              <a:rPr lang="en-GB" dirty="0"/>
              <a:t> and </a:t>
            </a:r>
            <a:r>
              <a:rPr lang="en-GB" b="1" dirty="0">
                <a:solidFill>
                  <a:srgbClr val="FF0066"/>
                </a:solidFill>
              </a:rPr>
              <a:t>authoritative</a:t>
            </a:r>
            <a:r>
              <a:rPr lang="en-GB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Caching </a:t>
            </a:r>
            <a:r>
              <a:rPr lang="en-GB" dirty="0" err="1"/>
              <a:t>vs</a:t>
            </a:r>
            <a:r>
              <a:rPr lang="en-GB" dirty="0"/>
              <a:t> Authoritative: authoritative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Authoritative servers typically only answer queries for data over which they have authority, i.e.: data of which they have an external copy, i.e. from disk (file or database)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If they do not know the answer, they will point to a source of authority, but will not process the query recursively.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Caching </a:t>
            </a:r>
            <a:r>
              <a:rPr lang="en-GB" dirty="0" err="1"/>
              <a:t>vs</a:t>
            </a:r>
            <a:r>
              <a:rPr lang="en-GB" dirty="0"/>
              <a:t> Authoritative: caching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632966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Caching </a:t>
            </a:r>
            <a:r>
              <a:rPr lang="en-GB" dirty="0" err="1"/>
              <a:t>nameservers</a:t>
            </a:r>
            <a:r>
              <a:rPr lang="en-GB" dirty="0"/>
              <a:t> act as query forwarders on behalf of clients, and cache answers for later.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Can be the same software (often is), but mixing functionality (recursive/caching and authoritative) is discouraged (security risks + confusing)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The TTL of the answer is used to determine how long it may be cached without re-querying.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Overview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Goal of this session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What is DNS ?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How is DNS built and how does it work?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How does a query work ?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Record types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Caching and Authoritative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Delegation: domains </a:t>
            </a:r>
            <a:r>
              <a:rPr lang="en-GB" dirty="0" err="1"/>
              <a:t>vs</a:t>
            </a:r>
            <a:r>
              <a:rPr lang="en-GB" dirty="0"/>
              <a:t> zones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Finding the error: where is it broken?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TTL values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TTL values decrement and expire</a:t>
            </a:r>
            <a:br>
              <a:rPr lang="en-GB" dirty="0"/>
            </a:br>
            <a:endParaRPr lang="en-GB" dirty="0"/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Try repeatedly asking for the A record for www.yahoo.com: 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		</a:t>
            </a:r>
            <a:r>
              <a:rPr lang="en-GB" dirty="0">
                <a:solidFill>
                  <a:srgbClr val="00AE00"/>
                </a:solidFill>
                <a:latin typeface="Courier New" pitchFamily="49" charset="0"/>
              </a:rPr>
              <a:t># dig www.yahoo.com </a:t>
            </a:r>
            <a:br>
              <a:rPr lang="en-GB" dirty="0">
                <a:solidFill>
                  <a:srgbClr val="00AE00"/>
                </a:solidFill>
                <a:latin typeface="Courier New" pitchFamily="49" charset="0"/>
              </a:rPr>
            </a:br>
            <a:endParaRPr lang="en-GB" dirty="0">
              <a:solidFill>
                <a:srgbClr val="00AE00"/>
              </a:solidFill>
              <a:latin typeface="Courier New" pitchFamily="49" charset="0"/>
            </a:endParaRP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What do you observe about the query time and the TTL ?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SOA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96000"/>
              </a:lnSpc>
              <a:tabLst>
                <a:tab pos="406086" algn="l"/>
                <a:tab pos="820812" algn="l"/>
                <a:tab pos="1235538" algn="l"/>
                <a:tab pos="1650264" algn="l"/>
                <a:tab pos="2064990" algn="l"/>
                <a:tab pos="2479717" algn="l"/>
                <a:tab pos="2894443" algn="l"/>
                <a:tab pos="3309169" algn="l"/>
                <a:tab pos="3723895" algn="l"/>
                <a:tab pos="4138621" algn="l"/>
                <a:tab pos="4553347" algn="l"/>
                <a:tab pos="4968073" algn="l"/>
                <a:tab pos="5382799" algn="l"/>
                <a:tab pos="5797526" algn="l"/>
                <a:tab pos="6212252" algn="l"/>
                <a:tab pos="6626978" algn="l"/>
                <a:tab pos="7041704" algn="l"/>
                <a:tab pos="7456430" algn="l"/>
                <a:tab pos="7871156" algn="l"/>
                <a:tab pos="8285882" algn="l"/>
                <a:tab pos="8552287" algn="l"/>
                <a:tab pos="8959812" algn="l"/>
                <a:tab pos="9367339" algn="l"/>
                <a:tab pos="9774864" algn="l"/>
                <a:tab pos="9777744" algn="l"/>
              </a:tabLst>
            </a:pPr>
            <a:r>
              <a:rPr lang="en-GB" dirty="0"/>
              <a:t>Let's query the SOA for a domain: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200" dirty="0">
                <a:latin typeface="Courier New" pitchFamily="49" charset="0"/>
              </a:rPr>
              <a:t># dig SOA &lt;domain&gt;</a:t>
            </a:r>
            <a:br>
              <a:rPr lang="en-GB" sz="2200" dirty="0">
                <a:latin typeface="Courier New" pitchFamily="49" charset="0"/>
              </a:rPr>
            </a:br>
            <a:r>
              <a:rPr lang="en-GB" sz="2200" dirty="0">
                <a:latin typeface="Courier New" pitchFamily="49" charset="0"/>
              </a:rPr>
              <a:t>...</a:t>
            </a:r>
            <a:br>
              <a:rPr lang="en-GB" sz="2200" dirty="0">
                <a:latin typeface="Courier New" pitchFamily="49" charset="0"/>
              </a:rPr>
            </a:br>
            <a:r>
              <a:rPr lang="en-GB" sz="2200" dirty="0">
                <a:latin typeface="Courier New" pitchFamily="49" charset="0"/>
              </a:rPr>
              <a:t>;; AUTHORITY SECTION:</a:t>
            </a:r>
            <a:br>
              <a:rPr lang="en-GB" sz="2200" dirty="0">
                <a:latin typeface="Courier New" pitchFamily="49" charset="0"/>
              </a:rPr>
            </a:br>
            <a:r>
              <a:rPr lang="en-GB" sz="2200" dirty="0">
                <a:latin typeface="Courier New" pitchFamily="49" charset="0"/>
              </a:rPr>
              <a:t>&lt;domain&gt;. 860 IN SOA </a:t>
            </a:r>
            <a:r>
              <a:rPr lang="en-GB" sz="2200" dirty="0">
                <a:solidFill>
                  <a:srgbClr val="FF0066"/>
                </a:solidFill>
                <a:latin typeface="Courier New" pitchFamily="49" charset="0"/>
              </a:rPr>
              <a:t>ns.&lt;domain&gt;</a:t>
            </a:r>
            <a:r>
              <a:rPr lang="en-GB" sz="2200" dirty="0">
                <a:latin typeface="Courier New" pitchFamily="49" charset="0"/>
              </a:rPr>
              <a:t>. </a:t>
            </a:r>
            <a:r>
              <a:rPr lang="en-GB" sz="2200" dirty="0">
                <a:solidFill>
                  <a:srgbClr val="FF0066"/>
                </a:solidFill>
                <a:latin typeface="Courier New" pitchFamily="49" charset="0"/>
              </a:rPr>
              <a:t>root.&lt;domain&gt;</a:t>
            </a:r>
            <a:r>
              <a:rPr lang="en-GB" sz="2200" dirty="0">
                <a:latin typeface="Courier New" pitchFamily="49" charset="0"/>
              </a:rPr>
              <a:t>.</a:t>
            </a:r>
            <a:br>
              <a:rPr lang="en-GB" sz="2200" dirty="0">
                <a:latin typeface="Courier New" pitchFamily="49" charset="0"/>
              </a:rPr>
            </a:br>
            <a:r>
              <a:rPr lang="en-GB" sz="2200" dirty="0">
                <a:latin typeface="Courier New" pitchFamily="49" charset="0"/>
              </a:rPr>
              <a:t>										200702270	; serial</a:t>
            </a:r>
            <a:br>
              <a:rPr lang="en-GB" sz="2200" dirty="0">
                <a:latin typeface="Courier New" pitchFamily="49" charset="0"/>
              </a:rPr>
            </a:br>
            <a:r>
              <a:rPr lang="en-GB" sz="2200" dirty="0">
                <a:latin typeface="Courier New" pitchFamily="49" charset="0"/>
              </a:rPr>
              <a:t>										28800			; refresh</a:t>
            </a:r>
            <a:br>
              <a:rPr lang="en-GB" sz="2200" dirty="0">
                <a:latin typeface="Courier New" pitchFamily="49" charset="0"/>
              </a:rPr>
            </a:br>
            <a:r>
              <a:rPr lang="en-GB" sz="2200" dirty="0">
                <a:latin typeface="Courier New" pitchFamily="49" charset="0"/>
              </a:rPr>
              <a:t>										14400			; retry</a:t>
            </a:r>
            <a:br>
              <a:rPr lang="en-GB" sz="2200" dirty="0">
                <a:latin typeface="Courier New" pitchFamily="49" charset="0"/>
              </a:rPr>
            </a:br>
            <a:r>
              <a:rPr lang="en-GB" sz="2200" dirty="0">
                <a:latin typeface="Courier New" pitchFamily="49" charset="0"/>
              </a:rPr>
              <a:t>										3600000		; expire</a:t>
            </a:r>
            <a:br>
              <a:rPr lang="en-GB" sz="2200" dirty="0">
                <a:latin typeface="Courier New" pitchFamily="49" charset="0"/>
              </a:rPr>
            </a:br>
            <a:r>
              <a:rPr lang="en-GB" sz="2200" dirty="0">
                <a:latin typeface="Courier New" pitchFamily="49" charset="0"/>
              </a:rPr>
              <a:t>										86400			; </a:t>
            </a:r>
            <a:r>
              <a:rPr lang="en-GB" sz="2200" dirty="0" err="1">
                <a:latin typeface="Courier New" pitchFamily="49" charset="0"/>
              </a:rPr>
              <a:t>neg</a:t>
            </a:r>
            <a:r>
              <a:rPr lang="en-GB" sz="2200" dirty="0">
                <a:latin typeface="Courier New" pitchFamily="49" charset="0"/>
              </a:rPr>
              <a:t> </a:t>
            </a:r>
            <a:r>
              <a:rPr lang="en-GB" sz="2200" dirty="0" err="1">
                <a:latin typeface="Courier New" pitchFamily="49" charset="0"/>
              </a:rPr>
              <a:t>ttl</a:t>
            </a:r>
            <a:r>
              <a:rPr lang="en-GB" sz="1800" dirty="0">
                <a:latin typeface="Courier New" pitchFamily="49" charset="0"/>
              </a:rPr>
              <a:t/>
            </a:r>
            <a:br>
              <a:rPr lang="en-GB" sz="1800" dirty="0">
                <a:latin typeface="Courier New" pitchFamily="49" charset="0"/>
              </a:rPr>
            </a:br>
            <a:r>
              <a:rPr lang="en-GB" sz="2000" dirty="0">
                <a:latin typeface="Courier New" pitchFamily="49" charset="0"/>
              </a:rPr>
              <a:t>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SOA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The first two fields highlighted are:</a:t>
            </a:r>
            <a:br>
              <a:rPr lang="en-GB" dirty="0"/>
            </a:br>
            <a:endParaRPr lang="en-GB" dirty="0"/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the SOA (Start Of Authority), which the administrator sets to the name of the « source » server for the domain data (this is not always the case)</a:t>
            </a:r>
            <a:br>
              <a:rPr lang="en-GB" dirty="0"/>
            </a:br>
            <a:endParaRPr lang="en-GB" dirty="0"/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the RP (Responsible Person), which is the email address (with the first @ replaced by a '.') to contact in case of technical problems.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SOA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76834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The other fields are:</a:t>
            </a:r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serial: the serial number of the zone: this is used for replication between two </a:t>
            </a:r>
            <a:r>
              <a:rPr lang="en-GB" dirty="0" err="1"/>
              <a:t>nameservers</a:t>
            </a:r>
            <a:endParaRPr lang="en-GB" dirty="0"/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refresh: how often a replica server should check the master to see if there is new data</a:t>
            </a:r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retry: how often to retry if the master server fails to answer after refresh.</a:t>
            </a:r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expire: when the master server has failed to answer for too long, stop answering clients about this data.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Why is expire necessary 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Running a caching </a:t>
            </a:r>
            <a:r>
              <a:rPr lang="en-GB" dirty="0" err="1"/>
              <a:t>nameserver</a:t>
            </a:r>
            <a:endParaRPr lang="en-GB" dirty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5527300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Running a caching </a:t>
            </a:r>
            <a:r>
              <a:rPr lang="en-GB" dirty="0" err="1"/>
              <a:t>nameserver</a:t>
            </a:r>
            <a:r>
              <a:rPr lang="en-GB" dirty="0"/>
              <a:t> locally can be very useful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Easy to setup, for example on FreeBSD:</a:t>
            </a:r>
            <a:br>
              <a:rPr lang="en-GB" dirty="0"/>
            </a:br>
            <a:endParaRPr lang="en-GB" dirty="0"/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add	</a:t>
            </a:r>
            <a:r>
              <a:rPr lang="en-GB" dirty="0" err="1">
                <a:solidFill>
                  <a:srgbClr val="00AE00"/>
                </a:solidFill>
                <a:latin typeface="Courier New" pitchFamily="49" charset="0"/>
              </a:rPr>
              <a:t>named_enable</a:t>
            </a:r>
            <a:r>
              <a:rPr lang="en-GB" dirty="0">
                <a:solidFill>
                  <a:srgbClr val="00AE00"/>
                </a:solidFill>
                <a:latin typeface="Courier New" pitchFamily="49" charset="0"/>
              </a:rPr>
              <a:t>="YES"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/>
              <a:t>to /etc/</a:t>
            </a:r>
            <a:r>
              <a:rPr lang="en-GB" dirty="0" err="1"/>
              <a:t>rc.conf</a:t>
            </a:r>
            <a:endParaRPr lang="en-GB" dirty="0"/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start named:</a:t>
            </a:r>
            <a:br>
              <a:rPr lang="en-GB" dirty="0"/>
            </a:br>
            <a:r>
              <a:rPr lang="en-GB" dirty="0"/>
              <a:t>		</a:t>
            </a:r>
            <a:r>
              <a:rPr lang="en-GB" b="1" dirty="0">
                <a:solidFill>
                  <a:srgbClr val="00AE00"/>
                </a:solidFill>
                <a:latin typeface="Courier New" pitchFamily="49" charset="0"/>
              </a:rPr>
              <a:t>/etc/</a:t>
            </a:r>
            <a:r>
              <a:rPr lang="en-GB" b="1" dirty="0" err="1">
                <a:solidFill>
                  <a:srgbClr val="00AE00"/>
                </a:solidFill>
                <a:latin typeface="Courier New" pitchFamily="49" charset="0"/>
              </a:rPr>
              <a:t>rc.d</a:t>
            </a:r>
            <a:r>
              <a:rPr lang="en-GB" b="1" dirty="0">
                <a:solidFill>
                  <a:srgbClr val="00AE00"/>
                </a:solidFill>
                <a:latin typeface="Courier New" pitchFamily="49" charset="0"/>
              </a:rPr>
              <a:t>/named start</a:t>
            </a:r>
            <a:br>
              <a:rPr lang="en-GB" b="1" dirty="0">
                <a:solidFill>
                  <a:srgbClr val="00AE00"/>
                </a:solidFill>
                <a:latin typeface="Courier New" pitchFamily="49" charset="0"/>
              </a:rPr>
            </a:br>
            <a:endParaRPr lang="en-GB" b="1" dirty="0">
              <a:solidFill>
                <a:srgbClr val="00AE00"/>
              </a:solidFill>
              <a:latin typeface="Courier New" pitchFamily="49" charset="0"/>
            </a:endParaRP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b="1" dirty="0">
                <a:solidFill>
                  <a:srgbClr val="000000"/>
                </a:solidFill>
              </a:rPr>
              <a:t>What is a good test to verify that named is running ?</a:t>
            </a:r>
            <a:r>
              <a:rPr lang="en-GB" b="1" dirty="0">
                <a:solidFill>
                  <a:srgbClr val="00AE00"/>
                </a:solidFill>
                <a:latin typeface="Courier New" pitchFamily="49" charset="0"/>
              </a:rPr>
              <a:t/>
            </a:r>
            <a:br>
              <a:rPr lang="en-GB" b="1" dirty="0">
                <a:solidFill>
                  <a:srgbClr val="00AE00"/>
                </a:solidFill>
                <a:latin typeface="Courier New" pitchFamily="49" charset="0"/>
              </a:rPr>
            </a:br>
            <a:r>
              <a:rPr lang="en-GB" b="1" dirty="0">
                <a:solidFill>
                  <a:srgbClr val="00AE00"/>
                </a:solidFill>
                <a:latin typeface="Courier New" pitchFamily="49" charset="0"/>
              </a:rPr>
              <a:t/>
            </a:r>
            <a:br>
              <a:rPr lang="en-GB" b="1" dirty="0">
                <a:solidFill>
                  <a:srgbClr val="00AE00"/>
                </a:solidFill>
                <a:latin typeface="Courier New" pitchFamily="49" charset="0"/>
              </a:rPr>
            </a:br>
            <a:endParaRPr lang="en-GB" b="1" dirty="0">
              <a:solidFill>
                <a:srgbClr val="00AE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Running a caching </a:t>
            </a:r>
            <a:r>
              <a:rPr lang="en-GB" dirty="0" err="1"/>
              <a:t>nameserver</a:t>
            </a:r>
            <a:endParaRPr lang="en-GB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06086" algn="l"/>
                <a:tab pos="820812" algn="l"/>
                <a:tab pos="1235538" algn="l"/>
                <a:tab pos="1650264" algn="l"/>
                <a:tab pos="2064990" algn="l"/>
                <a:tab pos="2479717" algn="l"/>
                <a:tab pos="2894443" algn="l"/>
                <a:tab pos="3309169" algn="l"/>
                <a:tab pos="3723895" algn="l"/>
                <a:tab pos="4138621" algn="l"/>
                <a:tab pos="4553347" algn="l"/>
                <a:tab pos="4968073" algn="l"/>
                <a:tab pos="5382799" algn="l"/>
                <a:tab pos="5797526" algn="l"/>
                <a:tab pos="6212252" algn="l"/>
                <a:tab pos="6626978" algn="l"/>
                <a:tab pos="7041704" algn="l"/>
                <a:tab pos="7456430" algn="l"/>
                <a:tab pos="7871156" algn="l"/>
                <a:tab pos="8285882" algn="l"/>
                <a:tab pos="8552287" algn="l"/>
                <a:tab pos="8959812" algn="l"/>
                <a:tab pos="9367339" algn="l"/>
                <a:tab pos="9774864" algn="l"/>
                <a:tab pos="9777744" algn="l"/>
              </a:tabLst>
            </a:pPr>
            <a:r>
              <a:rPr lang="en-GB" b="1" dirty="0">
                <a:solidFill>
                  <a:srgbClr val="000000"/>
                </a:solidFill>
              </a:rPr>
              <a:t>When you are confident that your caching </a:t>
            </a:r>
            <a:r>
              <a:rPr lang="en-GB" b="1" dirty="0" err="1">
                <a:solidFill>
                  <a:srgbClr val="000000"/>
                </a:solidFill>
              </a:rPr>
              <a:t>nameserver</a:t>
            </a:r>
            <a:r>
              <a:rPr lang="en-GB" b="1" dirty="0">
                <a:solidFill>
                  <a:srgbClr val="000000"/>
                </a:solidFill>
              </a:rPr>
              <a:t> is working, enable it in your local resolver configuration (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</a:rPr>
              <a:t>/etc/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</a:rPr>
              <a:t>resolv.conf</a:t>
            </a:r>
            <a:r>
              <a:rPr lang="en-GB" b="1" dirty="0">
                <a:solidFill>
                  <a:srgbClr val="000000"/>
                </a:solidFill>
              </a:rPr>
              <a:t>):</a:t>
            </a:r>
            <a:br>
              <a:rPr lang="en-GB" b="1" dirty="0">
                <a:solidFill>
                  <a:srgbClr val="000000"/>
                </a:solidFill>
              </a:rPr>
            </a:br>
            <a:r>
              <a:rPr lang="en-GB" b="1" dirty="0">
                <a:solidFill>
                  <a:srgbClr val="000000"/>
                </a:solidFill>
              </a:rPr>
              <a:t/>
            </a:r>
            <a:br>
              <a:rPr lang="en-GB" b="1" dirty="0">
                <a:solidFill>
                  <a:srgbClr val="000000"/>
                </a:solidFill>
              </a:rPr>
            </a:br>
            <a:r>
              <a:rPr lang="en-GB" b="1" dirty="0">
                <a:solidFill>
                  <a:srgbClr val="000000"/>
                </a:solidFill>
              </a:rPr>
              <a:t>		</a:t>
            </a:r>
            <a:r>
              <a:rPr lang="en-GB" b="1" dirty="0" err="1">
                <a:solidFill>
                  <a:srgbClr val="00AE00"/>
                </a:solidFill>
                <a:latin typeface="Courier New" pitchFamily="49" charset="0"/>
              </a:rPr>
              <a:t>nameserver</a:t>
            </a:r>
            <a:r>
              <a:rPr lang="en-GB" b="1" dirty="0">
                <a:solidFill>
                  <a:srgbClr val="00AE00"/>
                </a:solidFill>
                <a:latin typeface="Courier New" pitchFamily="49" charset="0"/>
              </a:rPr>
              <a:t> 127.0.0.1</a:t>
            </a:r>
            <a:br>
              <a:rPr lang="en-GB" b="1" dirty="0">
                <a:solidFill>
                  <a:srgbClr val="00AE00"/>
                </a:solidFill>
                <a:latin typeface="Courier New" pitchFamily="49" charset="0"/>
              </a:rPr>
            </a:br>
            <a:r>
              <a:rPr lang="en-GB" b="1" dirty="0">
                <a:solidFill>
                  <a:srgbClr val="00AE00"/>
                </a:solidFill>
                <a:latin typeface="Courier New" pitchFamily="49" charset="0"/>
              </a:rPr>
              <a:t/>
            </a:r>
            <a:br>
              <a:rPr lang="en-GB" b="1" dirty="0">
                <a:solidFill>
                  <a:srgbClr val="00AE00"/>
                </a:solidFill>
                <a:latin typeface="Courier New" pitchFamily="49" charset="0"/>
              </a:rPr>
            </a:br>
            <a:endParaRPr lang="en-GB" b="1" dirty="0">
              <a:solidFill>
                <a:srgbClr val="00AE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Delegation</a:t>
            </a: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26880" y="1633132"/>
            <a:ext cx="8490240" cy="473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/>
          <a:lstStyle/>
          <a:p>
            <a:pPr marL="387366" indent="-292325" eaLnBrk="0">
              <a:lnSpc>
                <a:spcPct val="92000"/>
              </a:lnSpc>
              <a:spcBef>
                <a:spcPts val="284"/>
              </a:spcBef>
              <a:buClr>
                <a:srgbClr val="800000"/>
              </a:buClr>
              <a:buFont typeface="Wingdings" pitchFamily="2" charset="2"/>
              <a:buChar char=""/>
              <a:tabLst>
                <a:tab pos="387366" algn="l"/>
                <a:tab pos="793452" algn="l"/>
                <a:tab pos="1200978" algn="l"/>
                <a:tab pos="1608504" algn="l"/>
                <a:tab pos="2016030" algn="l"/>
                <a:tab pos="2423556" algn="l"/>
                <a:tab pos="2831082" algn="l"/>
                <a:tab pos="3238608" algn="l"/>
                <a:tab pos="3646134" algn="l"/>
                <a:tab pos="4053660" algn="l"/>
                <a:tab pos="4461186" algn="l"/>
                <a:tab pos="4868712" algn="l"/>
                <a:tab pos="5276238" algn="l"/>
                <a:tab pos="5683764" algn="l"/>
                <a:tab pos="6091290" algn="l"/>
                <a:tab pos="6498816" algn="l"/>
                <a:tab pos="6906342" algn="l"/>
                <a:tab pos="7313868" algn="l"/>
                <a:tab pos="7721394" algn="l"/>
                <a:tab pos="8128920" algn="l"/>
                <a:tab pos="8536446" algn="l"/>
              </a:tabLst>
            </a:pPr>
            <a:r>
              <a:rPr lang="en-GB" sz="2500" dirty="0">
                <a:solidFill>
                  <a:srgbClr val="333333"/>
                </a:solidFill>
                <a:latin typeface="Lucida Sans Typewriter Regular" pitchFamily="49" charset="0"/>
              </a:rPr>
              <a:t>We mentioned that one of the advantages of DNS was that of distribution through shared administration.  This is called delegation.</a:t>
            </a:r>
            <a:br>
              <a:rPr lang="en-GB" sz="2500" dirty="0">
                <a:solidFill>
                  <a:srgbClr val="333333"/>
                </a:solidFill>
                <a:latin typeface="Lucida Sans Typewriter Regular" pitchFamily="49" charset="0"/>
              </a:rPr>
            </a:br>
            <a:endParaRPr lang="en-GB" sz="2500" dirty="0">
              <a:solidFill>
                <a:srgbClr val="333333"/>
              </a:solidFill>
              <a:latin typeface="Lucida Sans Typewriter Regular" pitchFamily="49" charset="0"/>
            </a:endParaRPr>
          </a:p>
          <a:p>
            <a:pPr marL="387366" indent="-292325" eaLnBrk="0">
              <a:lnSpc>
                <a:spcPct val="92000"/>
              </a:lnSpc>
              <a:spcBef>
                <a:spcPts val="284"/>
              </a:spcBef>
              <a:buClr>
                <a:srgbClr val="800000"/>
              </a:buClr>
              <a:buFont typeface="Wingdings" pitchFamily="2" charset="2"/>
              <a:buChar char=""/>
              <a:tabLst>
                <a:tab pos="387366" algn="l"/>
                <a:tab pos="793452" algn="l"/>
                <a:tab pos="1200978" algn="l"/>
                <a:tab pos="1608504" algn="l"/>
                <a:tab pos="2016030" algn="l"/>
                <a:tab pos="2423556" algn="l"/>
                <a:tab pos="2831082" algn="l"/>
                <a:tab pos="3238608" algn="l"/>
                <a:tab pos="3646134" algn="l"/>
                <a:tab pos="4053660" algn="l"/>
                <a:tab pos="4461186" algn="l"/>
                <a:tab pos="4868712" algn="l"/>
                <a:tab pos="5276238" algn="l"/>
                <a:tab pos="5683764" algn="l"/>
                <a:tab pos="6091290" algn="l"/>
                <a:tab pos="6498816" algn="l"/>
                <a:tab pos="6906342" algn="l"/>
                <a:tab pos="7313868" algn="l"/>
                <a:tab pos="7721394" algn="l"/>
                <a:tab pos="8128920" algn="l"/>
                <a:tab pos="8536446" algn="l"/>
              </a:tabLst>
            </a:pPr>
            <a:r>
              <a:rPr lang="en-GB" sz="2500" dirty="0">
                <a:solidFill>
                  <a:srgbClr val="333333"/>
                </a:solidFill>
                <a:latin typeface="Lucida Sans Typewriter Regular" pitchFamily="49" charset="0"/>
              </a:rPr>
              <a:t>We delegate when there is an administrative boundary and we want to turn over control of a </a:t>
            </a:r>
            <a:r>
              <a:rPr lang="en-GB" sz="2500" dirty="0" err="1">
                <a:solidFill>
                  <a:srgbClr val="333333"/>
                </a:solidFill>
                <a:latin typeface="Lucida Sans Typewriter Regular" pitchFamily="49" charset="0"/>
              </a:rPr>
              <a:t>subdomain</a:t>
            </a:r>
            <a:r>
              <a:rPr lang="en-GB" sz="2500" dirty="0">
                <a:solidFill>
                  <a:srgbClr val="333333"/>
                </a:solidFill>
                <a:latin typeface="Lucida Sans Typewriter Regular" pitchFamily="49" charset="0"/>
              </a:rPr>
              <a:t> to:</a:t>
            </a:r>
          </a:p>
          <a:p>
            <a:pPr marL="779052" lvl="1" indent="-259204">
              <a:lnSpc>
                <a:spcPct val="96000"/>
              </a:lnSpc>
              <a:buClr>
                <a:srgbClr val="800000"/>
              </a:buClr>
              <a:buSzPct val="75000"/>
              <a:buFont typeface="Symbol" pitchFamily="18" charset="2"/>
              <a:buChar char=""/>
              <a:tabLst>
                <a:tab pos="387366" algn="l"/>
                <a:tab pos="793452" algn="l"/>
                <a:tab pos="1200978" algn="l"/>
                <a:tab pos="1608504" algn="l"/>
                <a:tab pos="2016030" algn="l"/>
                <a:tab pos="2423556" algn="l"/>
                <a:tab pos="2831082" algn="l"/>
                <a:tab pos="3238608" algn="l"/>
                <a:tab pos="3646134" algn="l"/>
                <a:tab pos="4053660" algn="l"/>
                <a:tab pos="4461186" algn="l"/>
                <a:tab pos="4868712" algn="l"/>
                <a:tab pos="5276238" algn="l"/>
                <a:tab pos="5683764" algn="l"/>
                <a:tab pos="6091290" algn="l"/>
                <a:tab pos="6498816" algn="l"/>
                <a:tab pos="6906342" algn="l"/>
                <a:tab pos="7313868" algn="l"/>
                <a:tab pos="7721394" algn="l"/>
                <a:tab pos="8128920" algn="l"/>
                <a:tab pos="8536446" algn="l"/>
              </a:tabLst>
            </a:pPr>
            <a:r>
              <a:rPr lang="en-GB" sz="2500" dirty="0">
                <a:solidFill>
                  <a:srgbClr val="333333"/>
                </a:solidFill>
                <a:latin typeface="Lucida Sans Typewriter Regular" pitchFamily="49" charset="0"/>
              </a:rPr>
              <a:t>a department of a larger organization</a:t>
            </a:r>
          </a:p>
          <a:p>
            <a:pPr marL="779052" lvl="1" indent="-259204">
              <a:lnSpc>
                <a:spcPct val="96000"/>
              </a:lnSpc>
              <a:buClr>
                <a:srgbClr val="800000"/>
              </a:buClr>
              <a:buSzPct val="75000"/>
              <a:buFont typeface="Symbol" pitchFamily="18" charset="2"/>
              <a:buChar char=""/>
              <a:tabLst>
                <a:tab pos="387366" algn="l"/>
                <a:tab pos="793452" algn="l"/>
                <a:tab pos="1200978" algn="l"/>
                <a:tab pos="1608504" algn="l"/>
                <a:tab pos="2016030" algn="l"/>
                <a:tab pos="2423556" algn="l"/>
                <a:tab pos="2831082" algn="l"/>
                <a:tab pos="3238608" algn="l"/>
                <a:tab pos="3646134" algn="l"/>
                <a:tab pos="4053660" algn="l"/>
                <a:tab pos="4461186" algn="l"/>
                <a:tab pos="4868712" algn="l"/>
                <a:tab pos="5276238" algn="l"/>
                <a:tab pos="5683764" algn="l"/>
                <a:tab pos="6091290" algn="l"/>
                <a:tab pos="6498816" algn="l"/>
                <a:tab pos="6906342" algn="l"/>
                <a:tab pos="7313868" algn="l"/>
                <a:tab pos="7721394" algn="l"/>
                <a:tab pos="8128920" algn="l"/>
                <a:tab pos="8536446" algn="l"/>
              </a:tabLst>
            </a:pPr>
            <a:r>
              <a:rPr lang="en-GB" sz="2500" dirty="0">
                <a:solidFill>
                  <a:srgbClr val="333333"/>
                </a:solidFill>
                <a:latin typeface="Lucida Sans Typewriter Regular" pitchFamily="49" charset="0"/>
              </a:rPr>
              <a:t>an organization in a country</a:t>
            </a:r>
          </a:p>
          <a:p>
            <a:pPr marL="779052" lvl="1" indent="-259204">
              <a:lnSpc>
                <a:spcPct val="96000"/>
              </a:lnSpc>
              <a:buClr>
                <a:srgbClr val="800000"/>
              </a:buClr>
              <a:buSzPct val="75000"/>
              <a:buFont typeface="Symbol" pitchFamily="18" charset="2"/>
              <a:buChar char=""/>
              <a:tabLst>
                <a:tab pos="387366" algn="l"/>
                <a:tab pos="793452" algn="l"/>
                <a:tab pos="1200978" algn="l"/>
                <a:tab pos="1608504" algn="l"/>
                <a:tab pos="2016030" algn="l"/>
                <a:tab pos="2423556" algn="l"/>
                <a:tab pos="2831082" algn="l"/>
                <a:tab pos="3238608" algn="l"/>
                <a:tab pos="3646134" algn="l"/>
                <a:tab pos="4053660" algn="l"/>
                <a:tab pos="4461186" algn="l"/>
                <a:tab pos="4868712" algn="l"/>
                <a:tab pos="5276238" algn="l"/>
                <a:tab pos="5683764" algn="l"/>
                <a:tab pos="6091290" algn="l"/>
                <a:tab pos="6498816" algn="l"/>
                <a:tab pos="6906342" algn="l"/>
                <a:tab pos="7313868" algn="l"/>
                <a:tab pos="7721394" algn="l"/>
                <a:tab pos="8128920" algn="l"/>
                <a:tab pos="8536446" algn="l"/>
              </a:tabLst>
            </a:pPr>
            <a:r>
              <a:rPr lang="en-GB" sz="2500" dirty="0">
                <a:solidFill>
                  <a:srgbClr val="333333"/>
                </a:solidFill>
                <a:latin typeface="Lucida Sans Typewriter Regular" pitchFamily="49" charset="0"/>
              </a:rPr>
              <a:t>an entity representing a country's domain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Delegation</a:t>
            </a:r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2400" y="1725301"/>
            <a:ext cx="4789440" cy="48057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Delegation: Domains </a:t>
            </a:r>
            <a:r>
              <a:rPr lang="en-GB" dirty="0" err="1"/>
              <a:t>vs</a:t>
            </a:r>
            <a:r>
              <a:rPr lang="en-GB" dirty="0"/>
              <a:t> Zones</a:t>
            </a: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26880" y="1633132"/>
            <a:ext cx="8490240" cy="4735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81639" tIns="42452" rIns="81639" bIns="42452"/>
          <a:lstStyle/>
          <a:p>
            <a:pPr marL="387366" indent="-292325" eaLnBrk="0">
              <a:lnSpc>
                <a:spcPct val="92000"/>
              </a:lnSpc>
              <a:spcBef>
                <a:spcPts val="284"/>
              </a:spcBef>
              <a:buClr>
                <a:srgbClr val="800000"/>
              </a:buClr>
              <a:buFont typeface="Wingdings" pitchFamily="2" charset="2"/>
              <a:buChar char=""/>
              <a:tabLst>
                <a:tab pos="387366" algn="l"/>
                <a:tab pos="793452" algn="l"/>
                <a:tab pos="1200978" algn="l"/>
                <a:tab pos="1608504" algn="l"/>
                <a:tab pos="2016030" algn="l"/>
                <a:tab pos="2423556" algn="l"/>
                <a:tab pos="2831082" algn="l"/>
                <a:tab pos="3238608" algn="l"/>
                <a:tab pos="3646134" algn="l"/>
                <a:tab pos="4053660" algn="l"/>
                <a:tab pos="4461186" algn="l"/>
                <a:tab pos="4868712" algn="l"/>
                <a:tab pos="5276238" algn="l"/>
                <a:tab pos="5683764" algn="l"/>
                <a:tab pos="6091290" algn="l"/>
                <a:tab pos="6498816" algn="l"/>
                <a:tab pos="6906342" algn="l"/>
                <a:tab pos="7313868" algn="l"/>
                <a:tab pos="7721394" algn="l"/>
                <a:tab pos="8128920" algn="l"/>
                <a:tab pos="8536446" algn="l"/>
              </a:tabLst>
            </a:pPr>
            <a:r>
              <a:rPr lang="en-GB" sz="2500" dirty="0">
                <a:solidFill>
                  <a:srgbClr val="333333"/>
                </a:solidFill>
                <a:latin typeface="Lucida Sans Typewriter Regular" pitchFamily="49" charset="0"/>
              </a:rPr>
              <a:t>When we talk about the entire </a:t>
            </a:r>
            <a:r>
              <a:rPr lang="en-GB" sz="2500" dirty="0" err="1">
                <a:solidFill>
                  <a:srgbClr val="333333"/>
                </a:solidFill>
                <a:latin typeface="Lucida Sans Typewriter Regular" pitchFamily="49" charset="0"/>
              </a:rPr>
              <a:t>subtree</a:t>
            </a:r>
            <a:r>
              <a:rPr lang="en-GB" sz="2500" dirty="0">
                <a:solidFill>
                  <a:srgbClr val="333333"/>
                </a:solidFill>
                <a:latin typeface="Lucida Sans Typewriter Regular" pitchFamily="49" charset="0"/>
              </a:rPr>
              <a:t>, we talk about </a:t>
            </a:r>
            <a:r>
              <a:rPr lang="en-GB" sz="2500" i="1" dirty="0">
                <a:solidFill>
                  <a:srgbClr val="333333"/>
                </a:solidFill>
                <a:latin typeface="Lucida Sans Typewriter Regular" pitchFamily="49" charset="0"/>
              </a:rPr>
              <a:t>domains</a:t>
            </a:r>
            <a:br>
              <a:rPr lang="en-GB" sz="2500" i="1" dirty="0">
                <a:solidFill>
                  <a:srgbClr val="333333"/>
                </a:solidFill>
                <a:latin typeface="Lucida Sans Typewriter Regular" pitchFamily="49" charset="0"/>
              </a:rPr>
            </a:br>
            <a:endParaRPr lang="en-GB" sz="2500" i="1" dirty="0">
              <a:solidFill>
                <a:srgbClr val="333333"/>
              </a:solidFill>
              <a:latin typeface="Lucida Sans Typewriter Regular" pitchFamily="49" charset="0"/>
            </a:endParaRPr>
          </a:p>
          <a:p>
            <a:pPr marL="387366" indent="-292325" eaLnBrk="0">
              <a:lnSpc>
                <a:spcPct val="92000"/>
              </a:lnSpc>
              <a:spcBef>
                <a:spcPts val="284"/>
              </a:spcBef>
              <a:buClr>
                <a:srgbClr val="800000"/>
              </a:buClr>
              <a:buFont typeface="Wingdings" pitchFamily="2" charset="2"/>
              <a:buChar char=""/>
              <a:tabLst>
                <a:tab pos="387366" algn="l"/>
                <a:tab pos="793452" algn="l"/>
                <a:tab pos="1200978" algn="l"/>
                <a:tab pos="1608504" algn="l"/>
                <a:tab pos="2016030" algn="l"/>
                <a:tab pos="2423556" algn="l"/>
                <a:tab pos="2831082" algn="l"/>
                <a:tab pos="3238608" algn="l"/>
                <a:tab pos="3646134" algn="l"/>
                <a:tab pos="4053660" algn="l"/>
                <a:tab pos="4461186" algn="l"/>
                <a:tab pos="4868712" algn="l"/>
                <a:tab pos="5276238" algn="l"/>
                <a:tab pos="5683764" algn="l"/>
                <a:tab pos="6091290" algn="l"/>
                <a:tab pos="6498816" algn="l"/>
                <a:tab pos="6906342" algn="l"/>
                <a:tab pos="7313868" algn="l"/>
                <a:tab pos="7721394" algn="l"/>
                <a:tab pos="8128920" algn="l"/>
                <a:tab pos="8536446" algn="l"/>
              </a:tabLst>
            </a:pPr>
            <a:r>
              <a:rPr lang="en-GB" sz="2500" dirty="0">
                <a:solidFill>
                  <a:srgbClr val="333333"/>
                </a:solidFill>
                <a:latin typeface="Lucida Sans Typewriter Regular" pitchFamily="49" charset="0"/>
              </a:rPr>
              <a:t>When we talk about part of a domain that is administered by an entity, we talk about </a:t>
            </a:r>
            <a:r>
              <a:rPr lang="en-GB" sz="2500" i="1" dirty="0">
                <a:solidFill>
                  <a:srgbClr val="333333"/>
                </a:solidFill>
                <a:latin typeface="Lucida Sans Typewriter Regular" pitchFamily="49" charset="0"/>
              </a:rPr>
              <a:t>zones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Delegation: Domains </a:t>
            </a:r>
            <a:r>
              <a:rPr lang="en-GB" dirty="0" err="1"/>
              <a:t>vs</a:t>
            </a:r>
            <a:r>
              <a:rPr lang="en-GB" dirty="0"/>
              <a:t> Zones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9281" y="1800189"/>
            <a:ext cx="6325920" cy="44054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Goal of this session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We will review the basics of DNS, including query mechanisms, delegation, and caching.</a:t>
            </a:r>
            <a:br>
              <a:rPr lang="en-GB" dirty="0"/>
            </a:br>
            <a:endParaRPr lang="en-GB" dirty="0"/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The aim is to be able to understand enough of DNS to be able to configure a caching DNS server, and troubleshoot common DNS problems, both local and remote (on the Internet)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Finding the error: using doc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When you encounter problems with your network, web service or email, you don't always suspect DNS.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When you do, it's not always obvious what the problem is – DNS is tricky.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A great tool for quickly spotting configuration problems is 'doc'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/</a:t>
            </a:r>
            <a:r>
              <a:rPr lang="en-GB" dirty="0" err="1"/>
              <a:t>usr</a:t>
            </a:r>
            <a:r>
              <a:rPr lang="en-GB" dirty="0"/>
              <a:t>/ports/</a:t>
            </a:r>
            <a:r>
              <a:rPr lang="en-GB" dirty="0" err="1"/>
              <a:t>dns</a:t>
            </a:r>
            <a:r>
              <a:rPr lang="en-GB" dirty="0"/>
              <a:t>/doc – install it now!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Let's do a few tests on screen with doc...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Conclusion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DNS is a vast subject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It takes a lot of practice to pinpoint problems accurately the first time – caching and recursion are especially confusing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Remember that there are several servers for the same data, and you don't always talk to the same one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Practice, practice, practice!</a:t>
            </a: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Don't be afraid to ask questions...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493973"/>
            <a:ext cx="7809120" cy="116652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Configuration of Authoritative Name Service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72480" y="1906760"/>
            <a:ext cx="7809120" cy="4321894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>
              <a:buClr>
                <a:srgbClr val="000000"/>
              </a:buCl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err="1">
                <a:latin typeface="Times New Roman" pitchFamily="18" charset="0"/>
              </a:rPr>
              <a:t>AfCHIX</a:t>
            </a:r>
            <a:r>
              <a:rPr lang="en-GB" dirty="0">
                <a:latin typeface="Times New Roman" pitchFamily="18" charset="0"/>
              </a:rPr>
              <a:t> 2008</a:t>
            </a:r>
          </a:p>
          <a:p>
            <a:pPr marL="0" indent="0" algn="ctr">
              <a:buClr>
                <a:srgbClr val="000000"/>
              </a:buCl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latin typeface="Times New Roman" pitchFamily="18" charset="0"/>
              </a:rPr>
              <a:t>Accra, Ghana</a:t>
            </a:r>
          </a:p>
          <a:p>
            <a:pPr marL="0" indent="0" algn="ctr">
              <a:buClr>
                <a:srgbClr val="000000"/>
              </a:buCl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latin typeface="Times New Roman" pitchFamily="18" charset="0"/>
            </a:endParaRPr>
          </a:p>
          <a:p>
            <a:pPr marL="0" indent="0" algn="ctr">
              <a:buClr>
                <a:srgbClr val="000000"/>
              </a:buCl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latin typeface="Times New Roman" pitchFamily="18" charset="0"/>
              </a:rPr>
              <a:t>(based on slides from Brian Candler for NSRC)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Recap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DNS is a distributed database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Resolver asks Cache for information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Cache traverses the DNS delegation tree to find Authoritative </a:t>
            </a:r>
            <a:r>
              <a:rPr lang="en-GB" dirty="0" err="1"/>
              <a:t>nameserver</a:t>
            </a:r>
            <a:r>
              <a:rPr lang="en-GB" dirty="0"/>
              <a:t> which has the information requested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Bad configuration of authoritative servers can result in broken domains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DNS Replication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For every domain, we need more than one authoritative </a:t>
            </a:r>
            <a:r>
              <a:rPr lang="en-GB" dirty="0" err="1"/>
              <a:t>nameserver</a:t>
            </a:r>
            <a:r>
              <a:rPr lang="en-GB" dirty="0"/>
              <a:t> with the same information (RFC 2182)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Data is entered in one server (Master) and replicated to the others (Slave(s))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Outside world cannot tell the difference between master and slave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NS records are returned in random order for equal load sharing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Used to be called "primary" and "secondary"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468960" y="3511089"/>
            <a:ext cx="1686240" cy="1356622"/>
            <a:chOff x="2409" y="2438"/>
            <a:chExt cx="1171" cy="942"/>
          </a:xfrm>
        </p:grpSpPr>
        <p:sp>
          <p:nvSpPr>
            <p:cNvPr id="6146" name="Line 2"/>
            <p:cNvSpPr>
              <a:spLocks noChangeShapeType="1"/>
            </p:cNvSpPr>
            <p:nvPr/>
          </p:nvSpPr>
          <p:spPr bwMode="auto">
            <a:xfrm flipH="1">
              <a:off x="2408" y="3381"/>
              <a:ext cx="1174" cy="1"/>
            </a:xfrm>
            <a:prstGeom prst="line">
              <a:avLst/>
            </a:prstGeom>
            <a:noFill/>
            <a:ln w="36720">
              <a:solidFill>
                <a:srgbClr val="FF3366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47" name="Line 3"/>
            <p:cNvSpPr>
              <a:spLocks noChangeShapeType="1"/>
            </p:cNvSpPr>
            <p:nvPr/>
          </p:nvSpPr>
          <p:spPr bwMode="auto">
            <a:xfrm flipH="1">
              <a:off x="2418" y="2438"/>
              <a:ext cx="831" cy="743"/>
            </a:xfrm>
            <a:prstGeom prst="line">
              <a:avLst/>
            </a:prstGeom>
            <a:noFill/>
            <a:ln w="36720">
              <a:solidFill>
                <a:srgbClr val="FF3366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672480" y="493973"/>
            <a:ext cx="7809120" cy="116652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Slaves connect to Master to retrieve copy of zone data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 master does not "push" data to the slaves</a:t>
            </a:r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2043360" y="4429905"/>
            <a:ext cx="1440000" cy="851130"/>
          </a:xfrm>
          <a:prstGeom prst="roundRect">
            <a:avLst>
              <a:gd name="adj" fmla="val 167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rgbClr val="000000"/>
                </a:solidFill>
                <a:ea typeface="msgothic" charset="0"/>
                <a:cs typeface="msgothic" charset="0"/>
              </a:rPr>
              <a:t>Master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4671360" y="2865901"/>
            <a:ext cx="1440000" cy="851130"/>
          </a:xfrm>
          <a:prstGeom prst="roundRect">
            <a:avLst>
              <a:gd name="adj" fmla="val 167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rgbClr val="000000"/>
                </a:solidFill>
                <a:ea typeface="msgothic" charset="0"/>
                <a:cs typeface="msgothic" charset="0"/>
              </a:rPr>
              <a:t>Slave</a:t>
            </a:r>
          </a:p>
        </p:txBody>
      </p:sp>
      <p:sp>
        <p:nvSpPr>
          <p:cNvPr id="6152" name="AutoShape 8"/>
          <p:cNvSpPr>
            <a:spLocks noChangeArrowheads="1"/>
          </p:cNvSpPr>
          <p:nvPr/>
        </p:nvSpPr>
        <p:spPr bwMode="auto">
          <a:xfrm>
            <a:off x="5129280" y="4445747"/>
            <a:ext cx="1440000" cy="851129"/>
          </a:xfrm>
          <a:prstGeom prst="roundRect">
            <a:avLst>
              <a:gd name="adj" fmla="val 167"/>
            </a:avLst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0" tIns="0" rIns="0" bIns="0" anchor="ctr" anchorCtr="1"/>
          <a:lstStyle/>
          <a:p>
            <a:pPr algn="ctr">
              <a:tabLst>
                <a:tab pos="656650" algn="l"/>
                <a:tab pos="1313299" algn="l"/>
              </a:tabLst>
            </a:pPr>
            <a:r>
              <a:rPr lang="en-GB" dirty="0">
                <a:solidFill>
                  <a:srgbClr val="000000"/>
                </a:solidFill>
                <a:ea typeface="msgothic" charset="0"/>
                <a:cs typeface="msgothic" charset="0"/>
              </a:rPr>
              <a:t>Slave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493973"/>
            <a:ext cx="7809120" cy="116652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When does replication take place?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Slaves poll the master periodically - called the "Refresh Interval" - to check for new data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Originally this was the only mechanism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Master can also notify the slaves when the data changes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Results in quicker updates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 notification is unreliable (e.g. network might lose a packet) so we still need checks at the Refresh Interval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Serial Numbers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Every zone file has a Serial Number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Slave will only copy data when this number </a:t>
            </a:r>
            <a:r>
              <a:rPr lang="en-GB" i="1" dirty="0"/>
              <a:t>INCREASES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Periodic UDP query to check Serial Number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If increased, TCP transfer of zone data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It is your responsibility to increase the serial number after every change, otherwise slaves and master will be inconsistent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493973"/>
            <a:ext cx="7809120" cy="116652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Recommended serial number format: YYYYMMDDNN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YYYY = year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MM = month (01-12)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DD = day (01-31)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NN = number of changes today (00-99)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e.g. if you change the file on 5th March 2004, the serial number will be 2004030500. If you change it again on the same day, it will be 2004030501.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Serial Numbers: Danger 1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If you ever </a:t>
            </a:r>
            <a:r>
              <a:rPr lang="en-GB" i="1" dirty="0"/>
              <a:t>decrease the serial number, the slaves will never update again until the serial number goes above its previous value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1" dirty="0"/>
              <a:t>RFC1912 section 3.1 explains a method to fix this problem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1" dirty="0"/>
              <a:t>At worst, you can contact all your slaves and get them to delete their copy of the zone data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672481" y="256347"/>
            <a:ext cx="780768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ts val="3663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3600" b="1" dirty="0">
                <a:solidFill>
                  <a:srgbClr val="DC2300"/>
                </a:solidFill>
                <a:latin typeface="Helvetica Bold" pitchFamily="32" charset="0"/>
              </a:rPr>
              <a:t>Binary Mathematics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326880" y="1781468"/>
            <a:ext cx="8490240" cy="17785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87366" indent="-292325">
              <a:lnSpc>
                <a:spcPct val="96000"/>
              </a:lnSpc>
              <a:spcBef>
                <a:spcPts val="658"/>
              </a:spcBef>
              <a:buClr>
                <a:srgbClr val="800000"/>
              </a:buClr>
              <a:buFont typeface="Wingdings" pitchFamily="2" charset="2"/>
              <a:buChar char=""/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sz="2700" dirty="0">
                <a:solidFill>
                  <a:srgbClr val="333333"/>
                </a:solidFill>
                <a:latin typeface="Lucida Sans Typewriter Regular" pitchFamily="49" charset="0"/>
              </a:rPr>
              <a:t>Convert the following binary number to decimal number:</a:t>
            </a:r>
          </a:p>
          <a:p>
            <a:pPr marL="387366" indent="-292325">
              <a:lnSpc>
                <a:spcPct val="96000"/>
              </a:lnSpc>
              <a:spcBef>
                <a:spcPts val="658"/>
              </a:spcBef>
              <a:buClr>
                <a:srgbClr val="800000"/>
              </a:buCl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sz="3600" b="1" dirty="0">
                <a:solidFill>
                  <a:srgbClr val="333333"/>
                </a:solidFill>
                <a:latin typeface="Lucida Sans Typewriter Regular" pitchFamily="49" charset="0"/>
              </a:rPr>
              <a:t>		</a:t>
            </a:r>
            <a:r>
              <a:rPr lang="en-GB" sz="5400" b="1" dirty="0">
                <a:solidFill>
                  <a:srgbClr val="333333"/>
                </a:solidFill>
                <a:latin typeface="Lucida Sans Typewriter Regular" pitchFamily="49" charset="0"/>
              </a:rPr>
              <a:t>01010010.11001110.</a:t>
            </a:r>
          </a:p>
          <a:p>
            <a:pPr marL="387366" indent="-292325">
              <a:lnSpc>
                <a:spcPct val="96000"/>
              </a:lnSpc>
              <a:spcBef>
                <a:spcPts val="658"/>
              </a:spcBef>
              <a:buClr>
                <a:srgbClr val="800000"/>
              </a:buCl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sz="5400" b="1" dirty="0">
                <a:solidFill>
                  <a:srgbClr val="333333"/>
                </a:solidFill>
                <a:latin typeface="Lucida Sans Typewriter Regular" pitchFamily="49" charset="0"/>
              </a:rPr>
              <a:t>11101111.10101011</a:t>
            </a:r>
          </a:p>
          <a:p>
            <a:pPr marL="387366" indent="-292325">
              <a:lnSpc>
                <a:spcPct val="96000"/>
              </a:lnSpc>
              <a:spcBef>
                <a:spcPts val="658"/>
              </a:spcBef>
              <a:buClr>
                <a:srgbClr val="800000"/>
              </a:buCl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sz="2700" dirty="0">
                <a:solidFill>
                  <a:srgbClr val="333333"/>
                </a:solidFill>
                <a:latin typeface="Lucida Sans Typewriter Regular" pitchFamily="49" charset="0"/>
              </a:rPr>
              <a:t>Answer:</a:t>
            </a:r>
          </a:p>
          <a:p>
            <a:pPr marL="387366" indent="-292325">
              <a:lnSpc>
                <a:spcPct val="96000"/>
              </a:lnSpc>
              <a:spcBef>
                <a:spcPts val="658"/>
              </a:spcBef>
              <a:buClr>
                <a:srgbClr val="800000"/>
              </a:buCl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endParaRPr lang="en-GB" sz="2700" dirty="0">
              <a:solidFill>
                <a:srgbClr val="333333"/>
              </a:solidFill>
              <a:latin typeface="Lucida Sans Typewriter Regular" pitchFamily="49" charset="0"/>
            </a:endParaRPr>
          </a:p>
          <a:p>
            <a:pPr marL="387366" indent="-292325">
              <a:lnSpc>
                <a:spcPct val="96000"/>
              </a:lnSpc>
              <a:spcBef>
                <a:spcPts val="658"/>
              </a:spcBef>
              <a:buClr>
                <a:srgbClr val="800000"/>
              </a:buCl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sz="2700" dirty="0">
                <a:solidFill>
                  <a:srgbClr val="333333"/>
                </a:solidFill>
                <a:latin typeface="Lucida Sans Typewriter Regular" pitchFamily="49" charset="0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Serial Numbers: Danger 2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Serial no. is a 32-bit unsigned number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Range: 0 to 4,294,967,295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Any value larger than this is silently truncated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e.g. 20040305000 (note extra digit)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1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= 4AA7EC968 (hex)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1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=   AA7EC968 (32 bits)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1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= 2860435816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If you make this mistake, then later correct it, the serial number will have decreased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Configuration of Master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/etc/</a:t>
            </a:r>
            <a:r>
              <a:rPr lang="en-GB" dirty="0" err="1"/>
              <a:t>namedb</a:t>
            </a:r>
            <a:r>
              <a:rPr lang="en-GB" dirty="0"/>
              <a:t>/</a:t>
            </a:r>
            <a:r>
              <a:rPr lang="en-GB" dirty="0" err="1"/>
              <a:t>named.conf</a:t>
            </a:r>
            <a:r>
              <a:rPr lang="en-GB" dirty="0"/>
              <a:t> points to </a:t>
            </a:r>
            <a:r>
              <a:rPr lang="en-GB" u="sng" dirty="0"/>
              <a:t>zone file</a:t>
            </a:r>
            <a:r>
              <a:rPr lang="en-GB" dirty="0"/>
              <a:t> (manually created) containing your RRs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Choose a logical place to keep them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e.g. /etc/</a:t>
            </a:r>
            <a:r>
              <a:rPr lang="en-GB" dirty="0" err="1"/>
              <a:t>namedb</a:t>
            </a:r>
            <a:r>
              <a:rPr lang="en-GB" dirty="0"/>
              <a:t>/master/tiscali.co.uk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or   /etc/</a:t>
            </a:r>
            <a:r>
              <a:rPr lang="en-GB" dirty="0" err="1"/>
              <a:t>namedb</a:t>
            </a:r>
            <a:r>
              <a:rPr lang="en-GB" dirty="0"/>
              <a:t>/master/</a:t>
            </a:r>
            <a:r>
              <a:rPr lang="en-GB" dirty="0" err="1"/>
              <a:t>uk.co.tiscali</a:t>
            </a:r>
            <a:endParaRPr lang="en-GB" dirty="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81920" y="3912891"/>
            <a:ext cx="7418880" cy="2049335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82945" rIns="82945" bIns="82945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zone "example.com" {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type master;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file "master/example.com";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allow-transfer { 192.188.58.126;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            192.188.58.2; };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256347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Configuration of Slave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1" y="1781468"/>
            <a:ext cx="7957440" cy="447887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err="1"/>
              <a:t>named.conf</a:t>
            </a:r>
            <a:r>
              <a:rPr lang="en-GB" dirty="0"/>
              <a:t> points to IP address of master and location where zone file should be created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Slave zone files are transferred automatically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Don't edit them!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81920" y="3912891"/>
            <a:ext cx="7418880" cy="2049335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82945" rIns="82945" bIns="82945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zone "example.com" {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type slave;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masters { 192.188.58.126; };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file "slave/example.com";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allow-transfer { none; };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Master and Slave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It's perfectly OK for one server to be Master for some zones and Slave for others</a:t>
            </a:r>
            <a:br>
              <a:rPr lang="en-GB" dirty="0"/>
            </a:b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That's why we recommend keeping the files in different directories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/etc/</a:t>
            </a:r>
            <a:r>
              <a:rPr lang="en-GB" dirty="0" err="1"/>
              <a:t>namedb</a:t>
            </a:r>
            <a:r>
              <a:rPr lang="en-GB" dirty="0"/>
              <a:t>/master/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/etc/</a:t>
            </a:r>
            <a:r>
              <a:rPr lang="en-GB" dirty="0" err="1"/>
              <a:t>namedb</a:t>
            </a:r>
            <a:r>
              <a:rPr lang="en-GB" dirty="0"/>
              <a:t>/slave/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(also, the slave directory must have appropriate permissions so that the daemon can create files)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allow-transfer { ... }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Remote machines can request a transfer of the entire zone contents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You can control who is allowed to grab a copy of the zone.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By default, only </a:t>
            </a:r>
            <a:r>
              <a:rPr lang="en-GB" dirty="0" err="1"/>
              <a:t>nameservers</a:t>
            </a:r>
            <a:r>
              <a:rPr lang="en-GB" dirty="0"/>
              <a:t> of the zone can  (as declared in the zone)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You can set a global default, and override this for each zone if required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781920" y="5448093"/>
            <a:ext cx="7418880" cy="1107476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82945" rIns="82945" bIns="82945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options {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allow-transfer { 127.0.0.1; };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Structure of a zone file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>
            <a:normAutofit fontScale="85000" lnSpcReduction="1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Global options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$TTL 1d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Sets the default TTL for all other records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SOA RR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"Start Of Authority"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Housekeeping information for the zone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NS RRs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List all the </a:t>
            </a:r>
            <a:r>
              <a:rPr lang="en-GB" dirty="0" err="1"/>
              <a:t>nameservers</a:t>
            </a:r>
            <a:r>
              <a:rPr lang="en-GB" dirty="0"/>
              <a:t> for the zone, master and slaves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Other RRs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 actual data you wish to publish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Format of a Resource Record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1" y="2204872"/>
            <a:ext cx="7957440" cy="4245566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One per line (except SOA can extend over several lines)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If you omit the Domain Name, it is the same as the previous 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TTL shortcuts: e.g. 60s, 30m, 4h, 1w2d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If you omit the TTL, uses the $TTL default value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If you omit the Class, it defaults to IN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Type and Data cannot be omitted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Comments start with SEMICOLON (;)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81920" y="1333580"/>
            <a:ext cx="7418880" cy="796404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82945" rIns="82945" bIns="82945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www      3600  IN      A      212.74.112.80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Domain   TTL   Class   Type   Data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Shortcuts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If the Domain Name does not end in a dot, the zone's own domain ("origin") is appended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Domain Name of "@" means the origin itself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e.g. in zone file for example.com:</a:t>
            </a:r>
          </a:p>
          <a:p>
            <a:pPr lvl="1"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latin typeface="Courier New" pitchFamily="49" charset="0"/>
              </a:rPr>
              <a:t>@</a:t>
            </a:r>
            <a:r>
              <a:rPr lang="en-GB" dirty="0"/>
              <a:t>  </a:t>
            </a:r>
            <a:r>
              <a:rPr lang="en-GB" i="1" dirty="0"/>
              <a:t>means </a:t>
            </a:r>
            <a:r>
              <a:rPr lang="en-GB" dirty="0"/>
              <a:t> </a:t>
            </a:r>
            <a:r>
              <a:rPr lang="en-GB" dirty="0">
                <a:latin typeface="Courier New" pitchFamily="49" charset="0"/>
              </a:rPr>
              <a:t>example.com.</a:t>
            </a:r>
          </a:p>
          <a:p>
            <a:pPr lvl="1"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latin typeface="Courier New" pitchFamily="49" charset="0"/>
              </a:rPr>
              <a:t>www</a:t>
            </a:r>
            <a:r>
              <a:rPr lang="en-GB" dirty="0"/>
              <a:t>  </a:t>
            </a:r>
            <a:r>
              <a:rPr lang="en-GB" i="1" dirty="0"/>
              <a:t>means </a:t>
            </a:r>
            <a:r>
              <a:rPr lang="en-GB" dirty="0"/>
              <a:t> </a:t>
            </a:r>
            <a:r>
              <a:rPr lang="en-GB" dirty="0">
                <a:latin typeface="Courier New" pitchFamily="49" charset="0"/>
              </a:rPr>
              <a:t>www.example.com.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If you write this...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72480" y="3306587"/>
            <a:ext cx="7809120" cy="11463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6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4000" b="1" dirty="0">
                <a:solidFill>
                  <a:srgbClr val="333333"/>
                </a:solidFill>
                <a:latin typeface="Arial" pitchFamily="34" charset="0"/>
                <a:ea typeface="Bitstream Vera Sans" charset="0"/>
                <a:cs typeface="Bitstream Vera Sans" charset="0"/>
              </a:rPr>
              <a:t>... it becomes this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81920" y="1333580"/>
            <a:ext cx="7418880" cy="2004690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82945" rIns="82945" bIns="82945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$TTL 1d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@                       SOA ( ... )</a:t>
            </a:r>
            <a:r>
              <a:rPr lang="ar-SA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           NS  ns0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           NS  ns0.as9105.net.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; Main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webserver</a:t>
            </a: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www                     A   212.74.112.80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           MX  10 mail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781920" y="4285890"/>
            <a:ext cx="7418880" cy="1479036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82945" rIns="82945" bIns="82945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example.com.     86400  IN  SOA ( ... )</a:t>
            </a:r>
            <a:r>
              <a:rPr lang="ar-SA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‏</a:t>
            </a: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example.com.     86400  IN  NS  ns0.example.com.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example.com.     86400  IN  NS  ns0.as9105.net.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www.example.com. 86400  IN  A   212.74.112.80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www.example.com. 86400  IN  MX  10 mail.example.com.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6641" y="4314693"/>
            <a:ext cx="2243520" cy="1284615"/>
            <a:chOff x="581" y="2996"/>
            <a:chExt cx="1558" cy="892"/>
          </a:xfrm>
        </p:grpSpPr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>
              <a:off x="581" y="2996"/>
              <a:ext cx="1182" cy="522"/>
            </a:xfrm>
            <a:prstGeom prst="roundRect">
              <a:avLst>
                <a:gd name="adj" fmla="val 190"/>
              </a:avLst>
            </a:prstGeom>
            <a:noFill/>
            <a:ln w="3672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903" y="3556"/>
              <a:ext cx="1237" cy="333"/>
            </a:xfrm>
            <a:prstGeom prst="roundRect">
              <a:avLst>
                <a:gd name="adj" fmla="val 301"/>
              </a:avLst>
            </a:prstGeom>
            <a:noFill/>
            <a:ln w="3672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709601" y="4558079"/>
            <a:ext cx="2305440" cy="1018186"/>
            <a:chOff x="3965" y="3165"/>
            <a:chExt cx="1601" cy="707"/>
          </a:xfrm>
        </p:grpSpPr>
        <p:sp>
          <p:nvSpPr>
            <p:cNvPr id="19465" name="AutoShape 9"/>
            <p:cNvSpPr>
              <a:spLocks noChangeArrowheads="1"/>
            </p:cNvSpPr>
            <p:nvPr/>
          </p:nvSpPr>
          <p:spPr bwMode="auto">
            <a:xfrm>
              <a:off x="3965" y="3165"/>
              <a:ext cx="1225" cy="163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6" name="AutoShape 10"/>
            <p:cNvSpPr>
              <a:spLocks noChangeArrowheads="1"/>
            </p:cNvSpPr>
            <p:nvPr/>
          </p:nvSpPr>
          <p:spPr bwMode="auto">
            <a:xfrm>
              <a:off x="4342" y="3710"/>
              <a:ext cx="1225" cy="163"/>
            </a:xfrm>
            <a:prstGeom prst="roundRect">
              <a:avLst>
                <a:gd name="adj" fmla="val 616"/>
              </a:avLst>
            </a:prstGeom>
            <a:noFill/>
            <a:ln w="3672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7" name="AutoShape 11"/>
          <p:cNvSpPr>
            <a:spLocks noChangeArrowheads="1"/>
          </p:cNvSpPr>
          <p:nvPr/>
        </p:nvSpPr>
        <p:spPr bwMode="auto">
          <a:xfrm>
            <a:off x="3179521" y="4288771"/>
            <a:ext cx="1363680" cy="1311978"/>
          </a:xfrm>
          <a:prstGeom prst="roundRect">
            <a:avLst>
              <a:gd name="adj" fmla="val 106"/>
            </a:avLst>
          </a:prstGeom>
          <a:noFill/>
          <a:ln w="36720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10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Format of the SOA record</a:t>
            </a: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781920" y="1823232"/>
            <a:ext cx="7418880" cy="3326749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82945" rIns="82945" bIns="82945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$TTL 1d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@  1h  IN  SOA  ns1.example.net. hervey.nsrc.org. (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2004030300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; Serial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8h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; Refresh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1h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; Retry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4w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; Expire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1h )</a:t>
            </a: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; Negative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IN  NS  ns1.example.net.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IN  NS  ns2.example.net.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IN  NS  ns1.othernetwork.com.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672481" y="256347"/>
            <a:ext cx="780768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ts val="3663"/>
              </a:lnSpc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sz="3600" b="1" dirty="0">
                <a:solidFill>
                  <a:srgbClr val="DC2300"/>
                </a:solidFill>
                <a:latin typeface="Helvetica Bold" pitchFamily="32" charset="0"/>
              </a:rPr>
              <a:t>What is DNS ?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326880" y="1781468"/>
            <a:ext cx="8490240" cy="439102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/>
          <a:lstStyle/>
          <a:p>
            <a:pPr marL="387366" indent="-292325">
              <a:lnSpc>
                <a:spcPct val="96000"/>
              </a:lnSpc>
              <a:spcBef>
                <a:spcPts val="658"/>
              </a:spcBef>
              <a:buClr>
                <a:srgbClr val="800000"/>
              </a:buCl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sz="2700" b="1" dirty="0">
                <a:solidFill>
                  <a:srgbClr val="333333"/>
                </a:solidFill>
                <a:latin typeface="Lucida Sans Typewriter Regular" pitchFamily="49" charset="0"/>
              </a:rPr>
              <a:t>DNS server</a:t>
            </a:r>
          </a:p>
          <a:p>
            <a:pPr marL="387366" indent="-292325">
              <a:lnSpc>
                <a:spcPct val="94000"/>
              </a:lnSpc>
              <a:spcBef>
                <a:spcPts val="658"/>
              </a:spcBef>
              <a:buClr>
                <a:srgbClr val="800000"/>
              </a:buCl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sz="2700" dirty="0">
                <a:solidFill>
                  <a:srgbClr val="333333"/>
                </a:solidFill>
                <a:latin typeface="Lucida Sans Typewriter Regular" pitchFamily="49" charset="0"/>
              </a:rPr>
              <a:t>DNS stands for </a:t>
            </a:r>
            <a:r>
              <a:rPr lang="en-GB" sz="2700" b="1" i="1" u="sng" dirty="0">
                <a:solidFill>
                  <a:srgbClr val="333333"/>
                </a:solidFill>
                <a:latin typeface="Lucida Sans Typewriter Regular" pitchFamily="49" charset="0"/>
              </a:rPr>
              <a:t>D</a:t>
            </a:r>
            <a:r>
              <a:rPr lang="en-GB" sz="2700" dirty="0">
                <a:solidFill>
                  <a:srgbClr val="333333"/>
                </a:solidFill>
                <a:latin typeface="Lucida Sans Typewriter Regular" pitchFamily="49" charset="0"/>
              </a:rPr>
              <a:t>omain </a:t>
            </a:r>
            <a:r>
              <a:rPr lang="en-GB" sz="2700" b="1" i="1" u="sng" dirty="0">
                <a:solidFill>
                  <a:srgbClr val="333333"/>
                </a:solidFill>
                <a:latin typeface="Lucida Sans Typewriter Regular" pitchFamily="49" charset="0"/>
              </a:rPr>
              <a:t>N</a:t>
            </a:r>
            <a:r>
              <a:rPr lang="en-GB" sz="2700" dirty="0">
                <a:solidFill>
                  <a:srgbClr val="333333"/>
                </a:solidFill>
                <a:latin typeface="Lucida Sans Typewriter Regular" pitchFamily="49" charset="0"/>
              </a:rPr>
              <a:t>ame </a:t>
            </a:r>
            <a:r>
              <a:rPr lang="en-GB" sz="2700" b="1" i="1" u="sng" dirty="0">
                <a:solidFill>
                  <a:srgbClr val="333333"/>
                </a:solidFill>
                <a:latin typeface="Lucida Sans Typewriter Regular" pitchFamily="49" charset="0"/>
              </a:rPr>
              <a:t>S</a:t>
            </a:r>
            <a:r>
              <a:rPr lang="en-GB" sz="2700" dirty="0">
                <a:solidFill>
                  <a:srgbClr val="333333"/>
                </a:solidFill>
                <a:latin typeface="Lucida Sans Typewriter Regular" pitchFamily="49" charset="0"/>
              </a:rPr>
              <a:t>ystem.</a:t>
            </a:r>
          </a:p>
          <a:p>
            <a:pPr marL="387366" indent="-292325">
              <a:lnSpc>
                <a:spcPct val="94000"/>
              </a:lnSpc>
              <a:spcBef>
                <a:spcPts val="658"/>
              </a:spcBef>
              <a:buClr>
                <a:srgbClr val="800000"/>
              </a:buCl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US" sz="2500" dirty="0">
                <a:solidFill>
                  <a:srgbClr val="333333"/>
                </a:solidFill>
                <a:latin typeface="Lucida Sans Typewriter Regular" pitchFamily="49" charset="0"/>
              </a:rPr>
              <a:t>	They are servers (database) that translate fully qualified domain (such as afnog.org) into a proper IP address (196.200.223.1). This is necessary because computers only understand the IP address for your domain.</a:t>
            </a:r>
          </a:p>
          <a:p>
            <a:pPr marL="387366" indent="-292325">
              <a:lnSpc>
                <a:spcPct val="94000"/>
              </a:lnSpc>
              <a:spcBef>
                <a:spcPts val="658"/>
              </a:spcBef>
              <a:buClr>
                <a:srgbClr val="800000"/>
              </a:buClr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endParaRPr lang="en-GB" sz="2500" dirty="0">
              <a:solidFill>
                <a:srgbClr val="333333"/>
              </a:solidFill>
              <a:latin typeface="Lucida Sans Typewriter Regular" pitchFamily="49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Format of the SOA record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1" y="1781467"/>
            <a:ext cx="7957440" cy="4699213"/>
          </a:xfrm>
          <a:ln/>
        </p:spPr>
        <p:txBody>
          <a:bodyPr>
            <a:normAutofit fontScale="85000" lnSpcReduction="10000"/>
          </a:bodyPr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>
                <a:latin typeface="Courier New" pitchFamily="49" charset="0"/>
              </a:rPr>
              <a:t>ns1.example.net.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hostname of master </a:t>
            </a:r>
            <a:r>
              <a:rPr lang="en-GB" dirty="0" err="1"/>
              <a:t>nameserver</a:t>
            </a:r>
            <a:endParaRPr lang="en-GB" dirty="0"/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>
                <a:latin typeface="Courier New" pitchFamily="49" charset="0"/>
              </a:rPr>
              <a:t>hervey@nsrc.org.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E-mail address of responsible person, with trailing dot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In older versions of "@" changed to dot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Serial number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Refresh interval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How often Slave checks serial number on Master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Retry interval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How often Slave checks serial number if the Master did not respond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Format of the SOA record (cont)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609924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Expiry time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If the slave is unable to contact the master for this period of time, it will delete its copy of the zone data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Negative / Minimum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Old software used this as a minimum value of the TTL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Now it is used for negative caching: indicates how long a cache may store the non-existence of a RR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RIPE-203 has recommended values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http://www.ripe.net/ripe/docs/dns-soa.html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Format of NS records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1" y="1748344"/>
            <a:ext cx="7957440" cy="447887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List all authoritative </a:t>
            </a:r>
            <a:r>
              <a:rPr lang="en-GB" dirty="0" err="1"/>
              <a:t>nameservers</a:t>
            </a:r>
            <a:r>
              <a:rPr lang="en-GB" dirty="0"/>
              <a:t> for the zone - master and slave(s)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Must point to HOSTNAME not IP address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81920" y="3129449"/>
            <a:ext cx="7418880" cy="3322428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82945" rIns="82945" bIns="82945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$TTL 1d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@  1h  IN  SOA  ns1.example.net. brian.nsrc.org. (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2004030300     ; Serial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8h             ; Refresh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1h             ; Retry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4w             ; Expire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1h )           ; Negative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IN  NS  ns1.example.net.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IN  NS  ns2.example.net.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IN  NS  ns1.othernetwork.com.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Format of other RRs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latin typeface="Courier New" pitchFamily="49" charset="0"/>
              </a:rPr>
              <a:t>IN  A   1.2.3.4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latin typeface="Courier New" pitchFamily="49" charset="0"/>
              </a:rPr>
              <a:t>IN  MX  10 mailhost.example.com.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 number is a "preference value". Mail is delivered to the lowest-number MX first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Must point to HOSTNAME not IP address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latin typeface="Courier New" pitchFamily="49" charset="0"/>
              </a:rPr>
              <a:t>IN  CNAME  host.example.com.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latin typeface="Courier New" pitchFamily="49" charset="0"/>
              </a:rPr>
              <a:t>IN  PTR    host.example.com.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latin typeface="Courier New" pitchFamily="49" charset="0"/>
              </a:rPr>
              <a:t>IN  TXT    "any text you like"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493973"/>
            <a:ext cx="7809120" cy="116652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When you have added or changed a zone file: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Remember to increase the serial number!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latin typeface="Courier New" pitchFamily="49" charset="0"/>
              </a:rPr>
              <a:t>named-</a:t>
            </a:r>
            <a:r>
              <a:rPr lang="en-GB" dirty="0" err="1">
                <a:latin typeface="Courier New" pitchFamily="49" charset="0"/>
              </a:rPr>
              <a:t>checkzone</a:t>
            </a:r>
            <a:r>
              <a:rPr lang="en-GB" dirty="0">
                <a:latin typeface="Courier New" pitchFamily="49" charset="0"/>
              </a:rPr>
              <a:t> example.com \</a:t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   /etc/</a:t>
            </a:r>
            <a:r>
              <a:rPr lang="en-GB" dirty="0" err="1">
                <a:latin typeface="Courier New" pitchFamily="49" charset="0"/>
              </a:rPr>
              <a:t>namedb</a:t>
            </a:r>
            <a:r>
              <a:rPr lang="en-GB" dirty="0">
                <a:latin typeface="Courier New" pitchFamily="49" charset="0"/>
              </a:rPr>
              <a:t>/master/example.com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bind 9 feature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reports zone file syntax errors; correct them!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latin typeface="Courier New" pitchFamily="49" charset="0"/>
              </a:rPr>
              <a:t>named-</a:t>
            </a:r>
            <a:r>
              <a:rPr lang="en-GB" dirty="0" err="1">
                <a:latin typeface="Courier New" pitchFamily="49" charset="0"/>
              </a:rPr>
              <a:t>checkconf</a:t>
            </a:r>
            <a:endParaRPr lang="en-GB" dirty="0">
              <a:latin typeface="Courier New" pitchFamily="49" charset="0"/>
            </a:endParaRP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reports errors in </a:t>
            </a:r>
            <a:r>
              <a:rPr lang="en-GB" dirty="0" err="1"/>
              <a:t>named.conf</a:t>
            </a:r>
            <a:endParaRPr lang="en-GB" dirty="0"/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err="1">
                <a:latin typeface="Courier New" pitchFamily="49" charset="0"/>
              </a:rPr>
              <a:t>rndc</a:t>
            </a:r>
            <a:r>
              <a:rPr lang="en-GB" dirty="0">
                <a:latin typeface="Courier New" pitchFamily="49" charset="0"/>
              </a:rPr>
              <a:t> reload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or: </a:t>
            </a:r>
            <a:r>
              <a:rPr lang="en-GB" dirty="0" err="1">
                <a:latin typeface="Courier New" pitchFamily="49" charset="0"/>
              </a:rPr>
              <a:t>rndc</a:t>
            </a:r>
            <a:r>
              <a:rPr lang="en-GB" dirty="0">
                <a:latin typeface="Courier New" pitchFamily="49" charset="0"/>
              </a:rPr>
              <a:t> reload example.com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latin typeface="Courier New" pitchFamily="49" charset="0"/>
              </a:rPr>
              <a:t>tail /</a:t>
            </a:r>
            <a:r>
              <a:rPr lang="en-GB" dirty="0" err="1">
                <a:latin typeface="Courier New" pitchFamily="49" charset="0"/>
              </a:rPr>
              <a:t>var</a:t>
            </a:r>
            <a:r>
              <a:rPr lang="en-GB" dirty="0">
                <a:latin typeface="Courier New" pitchFamily="49" charset="0"/>
              </a:rPr>
              <a:t>/log/messages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These checks are ESSENTIAL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If you have an error in </a:t>
            </a:r>
            <a:r>
              <a:rPr lang="en-GB" dirty="0" err="1"/>
              <a:t>named.conf</a:t>
            </a:r>
            <a:r>
              <a:rPr lang="en-GB" dirty="0"/>
              <a:t> or a zone file, named may continue to run but will not be authoritative for the bad zone(s)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You will be lame for the zone without realising it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Slaves will not be able to contact the master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Eventually (e.g. 4 weeks later) the slaves will expire the zone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Your domain will stop working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Other checks you can do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>
            <a:normAutofit lnSpcReduction="10000"/>
          </a:bodyPr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b="1" dirty="0">
                <a:latin typeface="Courier New" pitchFamily="49" charset="0"/>
              </a:rPr>
              <a:t>dig +</a:t>
            </a:r>
            <a:r>
              <a:rPr lang="en-GB" sz="2500" b="1" dirty="0" err="1">
                <a:latin typeface="Courier New" pitchFamily="49" charset="0"/>
              </a:rPr>
              <a:t>norec</a:t>
            </a:r>
            <a:r>
              <a:rPr lang="en-GB" sz="2500" b="1" dirty="0">
                <a:latin typeface="Courier New" pitchFamily="49" charset="0"/>
              </a:rPr>
              <a:t> @</a:t>
            </a:r>
            <a:r>
              <a:rPr lang="en-GB" sz="2500" b="1" dirty="0" err="1">
                <a:latin typeface="Courier New" pitchFamily="49" charset="0"/>
              </a:rPr>
              <a:t>x.x.x.x</a:t>
            </a:r>
            <a:r>
              <a:rPr lang="en-GB" sz="2500" b="1" dirty="0">
                <a:latin typeface="Courier New" pitchFamily="49" charset="0"/>
              </a:rPr>
              <a:t> example.com. </a:t>
            </a:r>
            <a:r>
              <a:rPr lang="en-GB" sz="2500" b="1" dirty="0" err="1">
                <a:latin typeface="Courier New" pitchFamily="49" charset="0"/>
              </a:rPr>
              <a:t>soa</a:t>
            </a:r>
            <a:endParaRPr lang="en-GB" sz="2500" b="1" dirty="0">
              <a:latin typeface="Courier New" pitchFamily="49" charset="0"/>
            </a:endParaRP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Check the AA flag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Repeat for the master and all the slaves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Check the serial numbers match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500" b="1" dirty="0">
                <a:latin typeface="Courier New" pitchFamily="49" charset="0"/>
              </a:rPr>
              <a:t>dig @</a:t>
            </a:r>
            <a:r>
              <a:rPr lang="en-GB" sz="2500" b="1" dirty="0" err="1">
                <a:latin typeface="Courier New" pitchFamily="49" charset="0"/>
              </a:rPr>
              <a:t>x.x.x.x</a:t>
            </a:r>
            <a:r>
              <a:rPr lang="en-GB" sz="2500" b="1" dirty="0">
                <a:latin typeface="Courier New" pitchFamily="49" charset="0"/>
              </a:rPr>
              <a:t> example.com. </a:t>
            </a:r>
            <a:r>
              <a:rPr lang="en-GB" sz="2500" b="1" dirty="0" err="1">
                <a:latin typeface="Courier New" pitchFamily="49" charset="0"/>
              </a:rPr>
              <a:t>axfr</a:t>
            </a:r>
            <a:endParaRPr lang="en-GB" sz="2500" b="1" dirty="0">
              <a:latin typeface="Courier New" pitchFamily="49" charset="0"/>
            </a:endParaRP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"Authority Transfer"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Requests a full copy of the zone contents over TCP, as slaves do to master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This will only work from IP addresses listed in the allow-transfer {...} section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493973"/>
            <a:ext cx="7809120" cy="116652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So now you have working authoritative </a:t>
            </a:r>
            <a:r>
              <a:rPr lang="en-GB" dirty="0" err="1"/>
              <a:t>nameservers</a:t>
            </a:r>
            <a:r>
              <a:rPr lang="en-GB" dirty="0"/>
              <a:t>!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But none of this will work until you have delegation from the domain above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That is, they put in NS records for your domain, pointing at your </a:t>
            </a:r>
            <a:r>
              <a:rPr lang="en-GB" dirty="0" err="1"/>
              <a:t>nameservers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You have also put NS records within the zone file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 two sets should match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Any questions?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72480" y="1906760"/>
            <a:ext cx="7809120" cy="4321894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>
              <a:buClr>
                <a:srgbClr val="000000"/>
              </a:buCl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8700" dirty="0">
                <a:latin typeface="Times New Roman" pitchFamily="18" charset="0"/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493973"/>
            <a:ext cx="7809120" cy="116652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TOP TEN ERRORS in authoritative </a:t>
            </a:r>
            <a:r>
              <a:rPr lang="en-GB" dirty="0" err="1"/>
              <a:t>nameservers</a:t>
            </a:r>
            <a:endParaRPr lang="en-GB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All operators of auth </a:t>
            </a:r>
            <a:r>
              <a:rPr lang="en-GB" dirty="0" err="1"/>
              <a:t>nameservers</a:t>
            </a:r>
            <a:r>
              <a:rPr lang="en-GB" dirty="0"/>
              <a:t> should read RFC 1912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Common DNS Operational and Configuration Errors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And also RFC 2182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Selection and Operation of Secondary DNS servers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What is DNS ?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7"/>
            <a:ext cx="8490240" cy="4913796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convert names to IP addresses: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>
                <a:latin typeface="Courier New" pitchFamily="49" charset="0"/>
              </a:rPr>
              <a:t>www.afnog.org  →   196.216.2.34</a:t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www.afrinic.net → 2001:42d0::200:80:1</a:t>
            </a:r>
            <a:br>
              <a:rPr lang="en-GB" dirty="0">
                <a:latin typeface="Courier New" pitchFamily="49" charset="0"/>
              </a:rPr>
            </a:br>
            <a:endParaRPr lang="en-GB" dirty="0">
              <a:latin typeface="Courier New" pitchFamily="49" charset="0"/>
            </a:endParaRPr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... and back:</a:t>
            </a:r>
            <a:r>
              <a:rPr lang="en-GB" dirty="0">
                <a:latin typeface="Courier New" pitchFamily="49" charset="0"/>
              </a:rPr>
              <a:t/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/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196.216.2.34 →   www.afnog.org</a:t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1.0.0.0.0.8.0.0.0.0.2.0.0.0.0.0.0.0.0.0.0.0.0.0.0.d.2.4.1.0.0.2.ip6.arpa. →  www.afrinic.net.</a:t>
            </a:r>
            <a:br>
              <a:rPr lang="en-GB" dirty="0">
                <a:latin typeface="Courier New" pitchFamily="49" charset="0"/>
              </a:rPr>
            </a:br>
            <a:endParaRPr lang="en-GB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1. Serial number errors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Forgot to increment serial number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Incremented serial number, then decremented it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Used serial number greater than 2</a:t>
            </a:r>
            <a:r>
              <a:rPr lang="en-GB" baseline="33000" dirty="0"/>
              <a:t>32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Impact: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Slaves do not update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Master and slaves have inconsistent data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Caches will sometimes get the new data and sometimes old - intermittent problem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493973"/>
            <a:ext cx="7809120" cy="116652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2. Comments in zone files starting '#' instead of ';'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Syntax error in zone file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Master is no longer authoritative for the zone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Slaves cannot check SOA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Slaves eventually expire the zone, and your domain stops working entirely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Use "named-</a:t>
            </a:r>
            <a:r>
              <a:rPr lang="en-GB" dirty="0" err="1"/>
              <a:t>checkzone</a:t>
            </a:r>
            <a:r>
              <a:rPr lang="en-GB" dirty="0"/>
              <a:t>"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Use "tail /</a:t>
            </a:r>
            <a:r>
              <a:rPr lang="en-GB" dirty="0" err="1"/>
              <a:t>var</a:t>
            </a:r>
            <a:r>
              <a:rPr lang="en-GB" dirty="0"/>
              <a:t>/log/messages"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493973"/>
            <a:ext cx="7809120" cy="116652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3. Other syntax errors in zone files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e.g. omitting the preference value from MX records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Same impact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4. Missing the trailing dot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781920" y="1627371"/>
            <a:ext cx="7418880" cy="1744024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82945" rIns="82945" bIns="82945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; zone example.com.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@  IN  MX 10  mailhost.example.com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becomes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i="1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@  IN  MX 10 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mailhost.example.com.example.com.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81920" y="3829362"/>
            <a:ext cx="7418880" cy="1744023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82945" rIns="82945" bIns="82945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; zone 2.0.192.in-addr.arpa.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1  IN  PTR    host.example.com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becomes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i="1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1  IN  PTR   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host.example.com.2.0.192.in-addr.arpa.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5770081" y="2281200"/>
            <a:ext cx="329760" cy="288030"/>
          </a:xfrm>
          <a:prstGeom prst="line">
            <a:avLst/>
          </a:prstGeom>
          <a:noFill/>
          <a:ln w="36720">
            <a:solidFill>
              <a:srgbClr val="198A8A"/>
            </a:solidFill>
            <a:round/>
            <a:headEnd type="triangle" w="med" len="med"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5215680" y="4483191"/>
            <a:ext cx="329760" cy="288030"/>
          </a:xfrm>
          <a:prstGeom prst="line">
            <a:avLst/>
          </a:prstGeom>
          <a:noFill/>
          <a:ln w="36720">
            <a:solidFill>
              <a:srgbClr val="198A8A"/>
            </a:solidFill>
            <a:round/>
            <a:headEnd type="triangle" w="med" len="med"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493973"/>
            <a:ext cx="7809120" cy="116652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5. NS or MX records pointing to IP addresses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They must point to hostnames, not IP addresses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Unfortunately, a few mail servers </a:t>
            </a:r>
            <a:r>
              <a:rPr lang="en-GB" i="1" dirty="0"/>
              <a:t>do accept IP addresses in MX records, so you may not see a problem with all remote sites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493973"/>
            <a:ext cx="7809120" cy="116652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6. Slave cannot transfer zone from master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Access restricted by allow-transfer {...} and slave not listed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Or IP filters not configured correctly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Slave will be lame (non-authoritative)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7. Lame delegation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39885"/>
            <a:ext cx="7809120" cy="4321893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You cannot just list any </a:t>
            </a:r>
            <a:r>
              <a:rPr lang="en-GB" dirty="0" err="1"/>
              <a:t>nameserver</a:t>
            </a:r>
            <a:r>
              <a:rPr lang="en-GB" dirty="0"/>
              <a:t> in NS records for your domain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You must get agreement from the </a:t>
            </a:r>
            <a:r>
              <a:rPr lang="en-GB" dirty="0" err="1"/>
              <a:t>nameserver</a:t>
            </a:r>
            <a:r>
              <a:rPr lang="en-GB" dirty="0"/>
              <a:t> operator, and they must configure it as a slave for your zone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At best: slower DNS resolution and lack of resilience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At worst: intermittent failures to resolve your domain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8. No delegation at all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You can configure "example.com" on your </a:t>
            </a:r>
            <a:r>
              <a:rPr lang="en-GB" dirty="0" err="1"/>
              <a:t>nameservers</a:t>
            </a:r>
            <a:r>
              <a:rPr lang="en-GB" dirty="0"/>
              <a:t> but the outside world will not send requests to them until you have delegation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 problem is hidden if your </a:t>
            </a:r>
            <a:r>
              <a:rPr lang="en-GB" dirty="0" err="1"/>
              <a:t>nameserver</a:t>
            </a:r>
            <a:r>
              <a:rPr lang="en-GB" dirty="0"/>
              <a:t> is acting both as your cache and as authoritative </a:t>
            </a:r>
            <a:r>
              <a:rPr lang="en-GB" dirty="0" err="1"/>
              <a:t>nameserver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Your own clients can resolve www.example.com, but the rest of the world cannot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9. Out-of-date glue records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See later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493973"/>
            <a:ext cx="7809120" cy="116652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10. Not managing TTL correctly during changes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e.g. if you have a 24 hour TTL, and you swing www.example.com to point to a new server, then there will be an extended period when some users hit one machine and some hit the other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Follow the procedure: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Reduce TTL to 10 minutes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Wait at least 24 hours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Make the change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Put the TTL back to 24 hours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What is DNS ?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0" y="1781468"/>
            <a:ext cx="8490240" cy="4477430"/>
          </a:xfrm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Other information can be found in DNS:</a:t>
            </a:r>
            <a:br>
              <a:rPr lang="en-GB" dirty="0"/>
            </a:br>
            <a:endParaRPr lang="en-GB" dirty="0"/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where to send mail for a domain</a:t>
            </a:r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who is responsible for this system</a:t>
            </a:r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geographical information</a:t>
            </a:r>
          </a:p>
          <a:p>
            <a:pPr lvl="1"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etc...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</a:tabLst>
            </a:pPr>
            <a:r>
              <a:rPr lang="en-GB" dirty="0"/>
              <a:t>How do we look this information up ?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Practical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Create a new domain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Set up master and slave </a:t>
            </a:r>
            <a:r>
              <a:rPr lang="en-GB" dirty="0" err="1"/>
              <a:t>nameservice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Obtain delegation from the domain above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Test it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Part II – advanced delegation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75360" y="1928364"/>
            <a:ext cx="7809120" cy="4321893"/>
          </a:xfrm>
          <a:prstGeom prst="rect">
            <a:avLst/>
          </a:prstGeom>
          <a:noFill/>
          <a:ln/>
        </p:spPr>
        <p:txBody>
          <a:bodyPr lIns="0" tIns="0" rIns="0" bIns="0" anchor="ctr"/>
          <a:lstStyle/>
          <a:p>
            <a:pPr marL="0" indent="0" algn="ctr">
              <a:buClr>
                <a:srgbClr val="000000"/>
              </a:buCl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err="1">
                <a:latin typeface="Times New Roman" pitchFamily="18" charset="0"/>
              </a:rPr>
              <a:t>AfCHIX</a:t>
            </a:r>
            <a:r>
              <a:rPr lang="en-GB" dirty="0">
                <a:latin typeface="Times New Roman" pitchFamily="18" charset="0"/>
              </a:rPr>
              <a:t> 2008</a:t>
            </a:r>
          </a:p>
          <a:p>
            <a:pPr marL="0" indent="0" algn="ctr">
              <a:buClr>
                <a:srgbClr val="000000"/>
              </a:buCl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latin typeface="Times New Roman" pitchFamily="18" charset="0"/>
              </a:rPr>
              <a:t>Accra, Ghana</a:t>
            </a:r>
          </a:p>
          <a:p>
            <a:pPr marL="0" indent="0" algn="ctr">
              <a:buClr>
                <a:srgbClr val="000000"/>
              </a:buCl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latin typeface="Times New Roman" pitchFamily="18" charset="0"/>
            </a:endParaRPr>
          </a:p>
          <a:p>
            <a:pPr marL="0" indent="0" algn="ctr">
              <a:buClr>
                <a:srgbClr val="000000"/>
              </a:buClr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latin typeface="Times New Roman" pitchFamily="18" charset="0"/>
              </a:rPr>
              <a:t>(based on slides from Brian Candler for NSRC)</a:t>
            </a:r>
            <a:r>
              <a:rPr lang="ar-SA" dirty="0">
                <a:latin typeface="Times New Roman" pitchFamily="18" charset="0"/>
                <a:cs typeface="Times New Roman" pitchFamily="18" charset="0"/>
              </a:rPr>
              <a:t>‏</a:t>
            </a:r>
            <a:endParaRPr lang="en-GB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493973"/>
            <a:ext cx="7809120" cy="116652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Summary: How do you delegate a </a:t>
            </a:r>
            <a:r>
              <a:rPr lang="en-GB" dirty="0" err="1"/>
              <a:t>subdomain</a:t>
            </a:r>
            <a:r>
              <a:rPr lang="en-GB" dirty="0"/>
              <a:t>?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1"/>
            <a:ext cx="7809120" cy="4509114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 principle straightforward: just insert NS records for the </a:t>
            </a:r>
            <a:r>
              <a:rPr lang="en-GB" dirty="0" err="1"/>
              <a:t>subdomain</a:t>
            </a:r>
            <a:r>
              <a:rPr lang="en-GB" dirty="0"/>
              <a:t>, pointing at someone else's servers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If you are being careful, you should first </a:t>
            </a:r>
            <a:r>
              <a:rPr lang="en-GB" i="1" dirty="0"/>
              <a:t>check that those servers are authoritative for the </a:t>
            </a:r>
            <a:r>
              <a:rPr lang="en-GB" i="1" dirty="0" err="1"/>
              <a:t>subdomain</a:t>
            </a:r>
            <a:endParaRPr lang="en-GB" i="1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1" dirty="0"/>
              <a:t>by using "dig +</a:t>
            </a:r>
            <a:r>
              <a:rPr lang="en-GB" i="1" dirty="0" err="1"/>
              <a:t>norec</a:t>
            </a:r>
            <a:r>
              <a:rPr lang="en-GB" i="1" dirty="0"/>
              <a:t>" on all the servers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1" dirty="0"/>
              <a:t>If the </a:t>
            </a:r>
            <a:r>
              <a:rPr lang="en-GB" i="1" dirty="0" err="1"/>
              <a:t>subdomain</a:t>
            </a:r>
            <a:r>
              <a:rPr lang="en-GB" i="1" dirty="0"/>
              <a:t> is managed badly, it reflects badly on you!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i="1" dirty="0"/>
              <a:t>and you don't want to be fielding problem reports when the problem is somewhere else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Zone file for "example.com"</a:t>
            </a: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815040" y="1627371"/>
            <a:ext cx="7418880" cy="5158622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82945" rIns="82945" bIns="82945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$TTL 1d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@  1h  IN  SOA  ns1.example.net. hervey@nsrc.org. (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2007112601     ; Serial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8h             ; Refresh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1h             ; Retry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4w             ; Expire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1h )           ; Negative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IN  NS  ns1.example.net.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IN  NS  ns2.example.net.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IN  NS  ns1.othernetwork.com.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; My own zone data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IN  MX  10  mailhost.example.net.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www    IN  A   212.74.112.80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; A delegated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subdomain</a:t>
            </a: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subdom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IN  NS  ns1.othernet.net.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IN  NS  ns2.othernet.net.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There is one problem here: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NS records point to names, not IPs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if zone "example.com" is delegated to "ns.example.com"?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Someone who is in the process of resolving (say) www.example.com first has to resolve ns.example.com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But in order to resolve ns.example.com they must first resolve ns.example.com !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 this case you need "glue"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"glue record" is an A record for the </a:t>
            </a:r>
            <a:r>
              <a:rPr lang="en-GB" dirty="0" err="1"/>
              <a:t>nameserver</a:t>
            </a:r>
            <a:r>
              <a:rPr lang="en-GB" dirty="0"/>
              <a:t>, held higher in the tree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Example: consider the .com </a:t>
            </a:r>
            <a:r>
              <a:rPr lang="en-GB" dirty="0" err="1"/>
              <a:t>nameservers</a:t>
            </a:r>
            <a:r>
              <a:rPr lang="en-GB" dirty="0"/>
              <a:t>, and a delegation for example.com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781920" y="3816401"/>
            <a:ext cx="7418880" cy="1744024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82945" rIns="82945" bIns="82945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; this is the com. zone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example         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NS  ns.example.com.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     NS  ns.othernet.net.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ns.example.com.  A   192.0.2.1     ; GLUE RECORD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493973"/>
            <a:ext cx="7809120" cy="116652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Don't put in glue records except where necessary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 the previous example, "ns.othernet.net" is not a </a:t>
            </a:r>
            <a:r>
              <a:rPr lang="en-GB" dirty="0" err="1"/>
              <a:t>subdomain</a:t>
            </a:r>
            <a:r>
              <a:rPr lang="en-GB" dirty="0"/>
              <a:t> of "example.com". 	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Therefore no glue is needed.</a:t>
            </a:r>
            <a:br>
              <a:rPr lang="en-GB" dirty="0"/>
            </a:b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Out-of-date glue records are a big source of problems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e.g. after renumbering a </a:t>
            </a:r>
            <a:r>
              <a:rPr lang="en-GB" dirty="0" err="1"/>
              <a:t>nameserver</a:t>
            </a: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Results in intermittent problems, difficult to debug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493973"/>
            <a:ext cx="7809120" cy="1166522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Example where a glue record IS needed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781920" y="2117023"/>
            <a:ext cx="7418880" cy="2272559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82945" rIns="82945" bIns="82945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; My own zone data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IN  MX  10  mailhost.example.net.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www         IN  A   212.74.112.80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; A delegated </a:t>
            </a:r>
            <a:r>
              <a:rPr lang="en-GB" dirty="0" err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subdomain</a:t>
            </a:r>
            <a:endParaRPr lang="en-GB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subdom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IN  NS  ns1.subdom         ; needs glue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           IN  NS  ns2.othernet.net.  ; doesn't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ns1.subdom  IN  A   192.0.2.4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Checking for glue records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dig +</a:t>
            </a:r>
            <a:r>
              <a:rPr lang="en-GB" dirty="0" err="1"/>
              <a:t>norec</a:t>
            </a:r>
            <a:r>
              <a:rPr lang="en-GB" i="1" dirty="0"/>
              <a:t>  ...  and repeat several times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Look for A records in the "Additional" section whose TTL does not count down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781920" y="3162573"/>
            <a:ext cx="7418880" cy="2884623"/>
          </a:xfrm>
          <a:prstGeom prst="rect">
            <a:avLst/>
          </a:prstGeom>
          <a:solidFill>
            <a:srgbClr val="00B8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82945" rIns="82945" bIns="82945"/>
          <a:lstStyle/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$ </a:t>
            </a: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dig +</a:t>
            </a:r>
            <a:r>
              <a:rPr lang="en-GB" sz="1500" b="1" dirty="0" err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norec</a:t>
            </a: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@</a:t>
            </a:r>
            <a:r>
              <a:rPr lang="en-GB" sz="1500" b="1" dirty="0" err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a.gtld-servers.net</a:t>
            </a: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. www.as9105.net. a 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...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;; flags: </a:t>
            </a:r>
            <a:r>
              <a:rPr lang="en-GB" sz="1500" dirty="0" err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qr</a:t>
            </a:r>
            <a:r>
              <a:rPr lang="en-GB" sz="1500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; QUERY: 1, ANSWER: 0, AUTHORITY: 2, ADDITIONAL: 1 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;; QUERY SECTION: 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;;      www.as9105.net, type = A, class = IN 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;; AUTHORITY SECTION: 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as9105.net.          172800  IN    NS        ns0.as9105.com. 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as9105.net.          172800  IN    NS        ns0.tiscali.co.uk. 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;; ADDITIONAL SECTION: 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1500" b="1" dirty="0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ns0.as9105.com.      172800  IN    A         212.139.129.130 </a:t>
            </a:r>
          </a:p>
          <a:p>
            <a:pPr>
              <a:lnSpc>
                <a:spcPct val="83000"/>
              </a:lnSpc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1500" b="1" dirty="0">
              <a:solidFill>
                <a:srgbClr val="000000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3575521" y="5573385"/>
            <a:ext cx="329760" cy="315394"/>
          </a:xfrm>
          <a:prstGeom prst="line">
            <a:avLst/>
          </a:prstGeom>
          <a:noFill/>
          <a:ln w="36720">
            <a:solidFill>
              <a:srgbClr val="198A8A"/>
            </a:solidFill>
            <a:round/>
            <a:headEnd type="triangle" w="med" len="med"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Practical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Delegating a </a:t>
            </a:r>
            <a:r>
              <a:rPr lang="en-GB" dirty="0" err="1"/>
              <a:t>subdomain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1" y="256347"/>
            <a:ext cx="7807680" cy="1143480"/>
          </a:xfrm>
          <a:ln/>
        </p:spPr>
        <p:txBody>
          <a:bodyPr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en-GB" dirty="0"/>
              <a:t>Basic DNS tools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6881" y="1781468"/>
            <a:ext cx="8652960" cy="4061226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6000"/>
              </a:lnSpc>
              <a:tabLst>
                <a:tab pos="404646" algn="l"/>
                <a:tab pos="812172" algn="l"/>
                <a:tab pos="1219698" algn="l"/>
                <a:tab pos="1627224" algn="l"/>
                <a:tab pos="2034750" algn="l"/>
                <a:tab pos="2442276" algn="l"/>
                <a:tab pos="2849803" algn="l"/>
                <a:tab pos="3257328" algn="l"/>
                <a:tab pos="3664855" algn="l"/>
                <a:tab pos="4072380" algn="l"/>
                <a:tab pos="4479907" algn="l"/>
                <a:tab pos="4887432" algn="l"/>
                <a:tab pos="5294959" algn="l"/>
                <a:tab pos="5702484" algn="l"/>
                <a:tab pos="6110011" algn="l"/>
                <a:tab pos="6517536" algn="l"/>
                <a:tab pos="6925063" algn="l"/>
                <a:tab pos="7332588" algn="l"/>
                <a:tab pos="7740115" algn="l"/>
                <a:tab pos="8147640" algn="l"/>
                <a:tab pos="8536446" algn="l"/>
              </a:tabLst>
            </a:pPr>
            <a:r>
              <a:rPr lang="en-GB" dirty="0"/>
              <a:t>Using the host command:</a:t>
            </a:r>
            <a:r>
              <a:rPr lang="en-GB" dirty="0">
                <a:latin typeface="Courier New" pitchFamily="49" charset="0"/>
              </a:rPr>
              <a:t/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/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/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# </a:t>
            </a:r>
            <a:r>
              <a:rPr lang="en-GB" sz="2500" dirty="0">
                <a:latin typeface="Courier New" pitchFamily="49" charset="0"/>
              </a:rPr>
              <a:t>host www.afnog.org.</a:t>
            </a:r>
            <a:br>
              <a:rPr lang="en-GB" sz="2500" dirty="0">
                <a:latin typeface="Courier New" pitchFamily="49" charset="0"/>
              </a:rPr>
            </a:br>
            <a:r>
              <a:rPr lang="en-GB" sz="2500" dirty="0">
                <a:latin typeface="Courier New" pitchFamily="49" charset="0"/>
              </a:rPr>
              <a:t/>
            </a:r>
            <a:br>
              <a:rPr lang="en-GB" sz="2500" dirty="0">
                <a:latin typeface="Courier New" pitchFamily="49" charset="0"/>
              </a:rPr>
            </a:br>
            <a:r>
              <a:rPr lang="en-GB" sz="2500" dirty="0">
                <a:latin typeface="Courier New" pitchFamily="49" charset="0"/>
              </a:rPr>
              <a:t>www.afnog.org has address </a:t>
            </a:r>
            <a:r>
              <a:rPr lang="en-GB" dirty="0">
                <a:latin typeface="Courier New" pitchFamily="49" charset="0"/>
              </a:rPr>
              <a:t>196.216.2.34</a:t>
            </a:r>
            <a:r>
              <a:rPr lang="en-GB" sz="2500" b="1" dirty="0">
                <a:latin typeface="Courier New" pitchFamily="49" charset="0"/>
              </a:rPr>
              <a:t/>
            </a:r>
            <a:br>
              <a:rPr lang="en-GB" sz="2500" b="1" dirty="0">
                <a:latin typeface="Courier New" pitchFamily="49" charset="0"/>
              </a:rPr>
            </a:br>
            <a:r>
              <a:rPr lang="en-GB" sz="2500" b="1" dirty="0">
                <a:latin typeface="Courier New" pitchFamily="49" charset="0"/>
              </a:rPr>
              <a:t/>
            </a:r>
            <a:br>
              <a:rPr lang="en-GB" sz="2500" b="1" dirty="0">
                <a:latin typeface="Courier New" pitchFamily="49" charset="0"/>
              </a:rPr>
            </a:br>
            <a:r>
              <a:rPr lang="en-GB" sz="2500" dirty="0">
                <a:latin typeface="Courier New" pitchFamily="49" charset="0"/>
              </a:rPr>
              <a:t># host </a:t>
            </a:r>
            <a:r>
              <a:rPr lang="en-GB" b="1" dirty="0">
                <a:latin typeface="Courier New" pitchFamily="49" charset="0"/>
              </a:rPr>
              <a:t>196.216.2.34</a:t>
            </a:r>
            <a:r>
              <a:rPr lang="en-GB" sz="2500" dirty="0">
                <a:latin typeface="Courier New" pitchFamily="49" charset="0"/>
              </a:rPr>
              <a:t/>
            </a:r>
            <a:br>
              <a:rPr lang="en-GB" sz="2500" dirty="0">
                <a:latin typeface="Courier New" pitchFamily="49" charset="0"/>
              </a:rPr>
            </a:br>
            <a:r>
              <a:rPr lang="en-GB" sz="2500" dirty="0">
                <a:latin typeface="Courier New" pitchFamily="49" charset="0"/>
              </a:rPr>
              <a:t/>
            </a:r>
            <a:br>
              <a:rPr lang="en-GB" sz="2500" dirty="0">
                <a:latin typeface="Courier New" pitchFamily="49" charset="0"/>
              </a:rPr>
            </a:br>
            <a:r>
              <a:rPr lang="en-GB" sz="2500" dirty="0">
                <a:latin typeface="Courier New" pitchFamily="49" charset="0"/>
              </a:rPr>
              <a:t>34.2.216.196.in-addr.arpa domain name pointer www.afnog.org.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6204960" y="3591737"/>
            <a:ext cx="2776320" cy="489651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959840" y="4245566"/>
            <a:ext cx="2937600" cy="489651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H="1">
            <a:off x="4897441" y="4082829"/>
            <a:ext cx="1308960" cy="162737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lIns="82945" tIns="41473" rIns="82945" bIns="41473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DNS: Summary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1" y="1781468"/>
            <a:ext cx="7957440" cy="4478870"/>
          </a:xfrm>
          <a:ln/>
        </p:spPr>
        <p:txBody>
          <a:bodyPr>
            <a:normAutofit fontScale="85000" lnSpcReduction="1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Distributed database of Resource Records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e.g. A, MX, PTR, ...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Three roles: resolver, cache, authoritative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Resolver statically configured with nearest caches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e.g. /etc/</a:t>
            </a:r>
            <a:r>
              <a:rPr lang="en-GB" dirty="0" err="1"/>
              <a:t>resolv.conf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Caches are seeded with a list of root servers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zone type "hint", /etc/</a:t>
            </a:r>
            <a:r>
              <a:rPr lang="en-GB" dirty="0" err="1"/>
              <a:t>namedb</a:t>
            </a:r>
            <a:r>
              <a:rPr lang="en-GB" dirty="0"/>
              <a:t>/</a:t>
            </a:r>
            <a:r>
              <a:rPr lang="en-GB" dirty="0" err="1"/>
              <a:t>named.root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Authoritative servers contain RRs for certain zones (part of the DNS tree)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replicated for resilience and load-sharing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DNS: Summary (cont)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Root </a:t>
            </a:r>
            <a:r>
              <a:rPr lang="en-GB" dirty="0" err="1"/>
              <a:t>nameservers</a:t>
            </a:r>
            <a:r>
              <a:rPr lang="en-GB" dirty="0"/>
              <a:t> contain delegations (NS records) to </a:t>
            </a:r>
            <a:r>
              <a:rPr lang="en-GB" dirty="0" err="1"/>
              <a:t>gTLD</a:t>
            </a:r>
            <a:r>
              <a:rPr lang="en-GB" dirty="0"/>
              <a:t> or country-level servers (com, </a:t>
            </a:r>
            <a:r>
              <a:rPr lang="en-GB" dirty="0" err="1"/>
              <a:t>uk</a:t>
            </a:r>
            <a:r>
              <a:rPr lang="en-GB" dirty="0"/>
              <a:t> etc)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These contain further delegations to </a:t>
            </a:r>
            <a:r>
              <a:rPr lang="en-GB" dirty="0" err="1"/>
              <a:t>subdomains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Cache finally locates an authoritative server containing the RRs requested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Errors in delegation or in configuration of authoritative servers result in no answer or inconsistent answers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/>
          <p:cNvSpPr>
            <a:spLocks noGrp="1" noChangeArrowheads="1"/>
          </p:cNvSpPr>
          <p:nvPr>
            <p:ph type="title"/>
          </p:nvPr>
        </p:nvSpPr>
        <p:spPr>
          <a:xfrm>
            <a:off x="672480" y="504053"/>
            <a:ext cx="780912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Further reading</a:t>
            </a: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2480" y="1906760"/>
            <a:ext cx="7809120" cy="4321894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"DNS and BIND" (O'Reilly)</a:t>
            </a:r>
            <a:r>
              <a:rPr lang="ar-SA" dirty="0">
                <a:cs typeface="Arial" pitchFamily="34" charset="0"/>
              </a:rPr>
              <a:t>‏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BIND 9 Administrator Reference Manual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/</a:t>
            </a:r>
            <a:r>
              <a:rPr lang="en-GB" dirty="0" err="1"/>
              <a:t>usr</a:t>
            </a:r>
            <a:r>
              <a:rPr lang="en-GB" dirty="0"/>
              <a:t>/share/doc/bind9/arm/Bv9ARM.html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http://www.isc.org/sw/bind/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includes FAQ, security alerts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RFC 1912, RFC 2182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http://www.rfc-editor.org/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3862</Words>
  <Application>Microsoft Office PowerPoint</Application>
  <PresentationFormat>On-screen Show (4:3)</PresentationFormat>
  <Paragraphs>660</Paragraphs>
  <Slides>92</Slides>
  <Notes>89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3" baseType="lpstr">
      <vt:lpstr>Office Theme</vt:lpstr>
      <vt:lpstr>COMP 201 OPEN SOURCE &amp; SYSTEM ADMINISTRATION</vt:lpstr>
      <vt:lpstr>Introduction to the DNS</vt:lpstr>
      <vt:lpstr>Overview</vt:lpstr>
      <vt:lpstr>Goal of this session</vt:lpstr>
      <vt:lpstr>Slide 5</vt:lpstr>
      <vt:lpstr>Slide 6</vt:lpstr>
      <vt:lpstr>What is DNS ?</vt:lpstr>
      <vt:lpstr>What is DNS ?</vt:lpstr>
      <vt:lpstr>Basic DNS tools</vt:lpstr>
      <vt:lpstr>Basic DNS tools</vt:lpstr>
      <vt:lpstr>Basic DNS tools</vt:lpstr>
      <vt:lpstr>How is DNS built ?</vt:lpstr>
      <vt:lpstr>How is DNS built ?</vt:lpstr>
      <vt:lpstr>How does DNS work ?</vt:lpstr>
      <vt:lpstr>How does DNS work ?</vt:lpstr>
      <vt:lpstr>Query detail with tcpdump</vt:lpstr>
      <vt:lpstr>Query detail - output</vt:lpstr>
      <vt:lpstr>Query detail - analysis</vt:lpstr>
      <vt:lpstr>A DNS query</vt:lpstr>
      <vt:lpstr>Resolver configuration</vt:lpstr>
      <vt:lpstr>Finding the root...</vt:lpstr>
      <vt:lpstr>Using 'dig' to get more details</vt:lpstr>
      <vt:lpstr>Using 'dig' to get more details</vt:lpstr>
      <vt:lpstr>Slide 24</vt:lpstr>
      <vt:lpstr>dig output</vt:lpstr>
      <vt:lpstr>Record types</vt:lpstr>
      <vt:lpstr>Caching vs Authoritative</vt:lpstr>
      <vt:lpstr>Caching vs Authoritative: authoritative</vt:lpstr>
      <vt:lpstr>Caching vs Authoritative: caching</vt:lpstr>
      <vt:lpstr>TTL values</vt:lpstr>
      <vt:lpstr>SOA</vt:lpstr>
      <vt:lpstr>SOA</vt:lpstr>
      <vt:lpstr>SOA</vt:lpstr>
      <vt:lpstr>Running a caching nameserver</vt:lpstr>
      <vt:lpstr>Running a caching nameserver</vt:lpstr>
      <vt:lpstr>Delegation</vt:lpstr>
      <vt:lpstr>Delegation</vt:lpstr>
      <vt:lpstr>Delegation: Domains vs Zones</vt:lpstr>
      <vt:lpstr>Delegation: Domains vs Zones</vt:lpstr>
      <vt:lpstr>Finding the error: using doc</vt:lpstr>
      <vt:lpstr>Conclusion</vt:lpstr>
      <vt:lpstr>Configuration of Authoritative Name Service</vt:lpstr>
      <vt:lpstr>Recap</vt:lpstr>
      <vt:lpstr>DNS Replication</vt:lpstr>
      <vt:lpstr>Slaves connect to Master to retrieve copy of zone data</vt:lpstr>
      <vt:lpstr>When does replication take place?</vt:lpstr>
      <vt:lpstr>Serial Numbers</vt:lpstr>
      <vt:lpstr>Recommended serial number format: YYYYMMDDNN</vt:lpstr>
      <vt:lpstr>Serial Numbers: Danger 1</vt:lpstr>
      <vt:lpstr>Serial Numbers: Danger 2</vt:lpstr>
      <vt:lpstr>Configuration of Master</vt:lpstr>
      <vt:lpstr>Configuration of Slave</vt:lpstr>
      <vt:lpstr>Master and Slave</vt:lpstr>
      <vt:lpstr>allow-transfer { ... }</vt:lpstr>
      <vt:lpstr>Structure of a zone file</vt:lpstr>
      <vt:lpstr>Format of a Resource Record</vt:lpstr>
      <vt:lpstr>Shortcuts</vt:lpstr>
      <vt:lpstr>If you write this...</vt:lpstr>
      <vt:lpstr>Format of the SOA record</vt:lpstr>
      <vt:lpstr>Format of the SOA record</vt:lpstr>
      <vt:lpstr>Format of the SOA record (cont)‏</vt:lpstr>
      <vt:lpstr>Format of NS records</vt:lpstr>
      <vt:lpstr>Format of other RRs</vt:lpstr>
      <vt:lpstr>When you have added or changed a zone file:</vt:lpstr>
      <vt:lpstr>These checks are ESSENTIAL</vt:lpstr>
      <vt:lpstr>Other checks you can do</vt:lpstr>
      <vt:lpstr>So now you have working authoritative nameservers!</vt:lpstr>
      <vt:lpstr>Any questions?</vt:lpstr>
      <vt:lpstr>TOP TEN ERRORS in authoritative nameservers</vt:lpstr>
      <vt:lpstr>1. Serial number errors</vt:lpstr>
      <vt:lpstr>2. Comments in zone files starting '#' instead of ';'</vt:lpstr>
      <vt:lpstr>3. Other syntax errors in zone files</vt:lpstr>
      <vt:lpstr>4. Missing the trailing dot</vt:lpstr>
      <vt:lpstr>5. NS or MX records pointing to IP addresses</vt:lpstr>
      <vt:lpstr>6. Slave cannot transfer zone from master</vt:lpstr>
      <vt:lpstr>7. Lame delegation</vt:lpstr>
      <vt:lpstr>8. No delegation at all</vt:lpstr>
      <vt:lpstr>9. Out-of-date glue records</vt:lpstr>
      <vt:lpstr>10. Not managing TTL correctly during changes</vt:lpstr>
      <vt:lpstr>Practical</vt:lpstr>
      <vt:lpstr>Part II – advanced delegation</vt:lpstr>
      <vt:lpstr>Summary: How do you delegate a subdomain?</vt:lpstr>
      <vt:lpstr>Zone file for "example.com"</vt:lpstr>
      <vt:lpstr>There is one problem here:</vt:lpstr>
      <vt:lpstr>In this case you need "glue"</vt:lpstr>
      <vt:lpstr>Don't put in glue records except where necessary</vt:lpstr>
      <vt:lpstr>Example where a glue record IS needed</vt:lpstr>
      <vt:lpstr>Checking for glue records</vt:lpstr>
      <vt:lpstr>Practical</vt:lpstr>
      <vt:lpstr>DNS: Summary</vt:lpstr>
      <vt:lpstr>DNS: Summary (cont)‏</vt:lpstr>
      <vt:lpstr>Further reading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103 INTRODUCTION TO PROGRAMMING</dc:title>
  <dc:creator>user</dc:creator>
  <cp:lastModifiedBy>user</cp:lastModifiedBy>
  <cp:revision>15</cp:revision>
  <dcterms:created xsi:type="dcterms:W3CDTF">2018-02-07T14:49:34Z</dcterms:created>
  <dcterms:modified xsi:type="dcterms:W3CDTF">2018-02-20T23:14:47Z</dcterms:modified>
</cp:coreProperties>
</file>