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Layouts/slideLayout6.xml" ContentType="application/vnd.openxmlformats-officedocument.presentationml.slideLayout+xml"/>
  <Override PartName="/ppt/notesSlides/notesSlide38.xml" ContentType="application/vnd.openxmlformats-officedocument.presentationml.notesSlide+xml"/>
  <Override PartName="/ppt/notesSlides/notesSlide49.xml" ContentType="application/vnd.openxmlformats-officedocument.presentationml.notesSlide+xml"/>
  <Override PartName="/ppt/notesSlides/notesSlide67.xml" ContentType="application/vnd.openxmlformats-officedocument.presentationml.notesSlide+xml"/>
  <Override PartName="/ppt/slides/slide25.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27.xml" ContentType="application/vnd.openxmlformats-officedocument.presentationml.notesSlide+xml"/>
  <Override PartName="/ppt/notesSlides/notesSlide45.xml" ContentType="application/vnd.openxmlformats-officedocument.presentationml.notesSlide+xml"/>
  <Override PartName="/ppt/notesSlides/notesSlide56.xml" ContentType="application/vnd.openxmlformats-officedocument.presentationml.notesSlide+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notesSlides/notesSlide16.xml" ContentType="application/vnd.openxmlformats-officedocument.presentationml.notesSlide+xml"/>
  <Override PartName="/ppt/notesSlides/notesSlide34.xml" ContentType="application/vnd.openxmlformats-officedocument.presentationml.notesSlide+xml"/>
  <Override PartName="/ppt/notesSlides/notesSlide63.xml" ContentType="application/vnd.openxmlformats-officedocument.presentationml.notesSlide+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23.xml" ContentType="application/vnd.openxmlformats-officedocument.presentationml.notesSlide+xml"/>
  <Override PartName="/ppt/notesSlides/notesSlide41.xml" ContentType="application/vnd.openxmlformats-officedocument.presentationml.notesSlide+xml"/>
  <Override PartName="/ppt/notesSlides/notesSlide52.xml" ContentType="application/vnd.openxmlformats-officedocument.presentationml.notesSlide+xml"/>
  <Override PartName="/ppt/notesSlides/notesSlide12.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slides/slide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Layouts/slideLayout7.xml" ContentType="application/vnd.openxmlformats-officedocument.presentationml.slideLayout+xml"/>
  <Override PartName="/ppt/notesSlides/notesSlide3.xml" ContentType="application/vnd.openxmlformats-officedocument.presentationml.notesSlide+xml"/>
  <Default Extension="png" ContentType="image/png"/>
  <Override PartName="/ppt/notesSlides/notesSlide68.xml" ContentType="application/vnd.openxmlformats-officedocument.presentationml.notesSlide+xml"/>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notesSlides/notesSlide39.xml" ContentType="application/vnd.openxmlformats-officedocument.presentationml.notesSlide+xml"/>
  <Override PartName="/ppt/notesSlides/notesSlide57.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Override PartName="/ppt/notesSlides/notesSlide17.xml" ContentType="application/vnd.openxmlformats-officedocument.presentationml.notesSlide+xml"/>
  <Override PartName="/ppt/notesSlides/notesSlide28.xml" ContentType="application/vnd.openxmlformats-officedocument.presentationml.notesSlide+xml"/>
  <Override PartName="/ppt/notesSlides/notesSlide46.xml" ContentType="application/vnd.openxmlformats-officedocument.presentationml.notesSlide+xml"/>
  <Override PartName="/ppt/notesSlides/notesSlide64.xml" ContentType="application/vnd.openxmlformats-officedocument.presentationml.notesSlide+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ppt/slideLayouts/slideLayout14.xml" ContentType="application/vnd.openxmlformats-officedocument.presentationml.slideLayout+xml"/>
  <Override PartName="/ppt/notesSlides/notesSlide24.xml" ContentType="application/vnd.openxmlformats-officedocument.presentationml.notesSlide+xml"/>
  <Override PartName="/ppt/notesSlides/notesSlide35.xml" ContentType="application/vnd.openxmlformats-officedocument.presentationml.notesSlide+xml"/>
  <Override PartName="/ppt/notesSlides/notesSlide53.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notesSlides/notesSlide42.xml" ContentType="application/vnd.openxmlformats-officedocument.presentationml.notesSlide+xml"/>
  <Override PartName="/ppt/notesSlides/notesSlide51.xml" ContentType="application/vnd.openxmlformats-officedocument.presentationml.notesSlide+xml"/>
  <Override PartName="/ppt/notesSlides/notesSlide60.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notesSlides/notesSlide29.xml" ContentType="application/vnd.openxmlformats-officedocument.presentationml.notesSlide+xml"/>
  <Override PartName="/ppt/notesSlides/notesSlide47.xml" ContentType="application/vnd.openxmlformats-officedocument.presentationml.notesSlide+xml"/>
  <Override PartName="/ppt/notesSlides/notesSlide58.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notesSlides/notesSlide18.xml" ContentType="application/vnd.openxmlformats-officedocument.presentationml.notesSlide+xml"/>
  <Override PartName="/ppt/notesSlides/notesSlide36.xml" ContentType="application/vnd.openxmlformats-officedocument.presentationml.notesSlide+xml"/>
  <Override PartName="/ppt/notesSlides/notesSlide65.xml" ContentType="application/vnd.openxmlformats-officedocument.presentationml.notes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notesSlides/notesSlide25.xml" ContentType="application/vnd.openxmlformats-officedocument.presentationml.notesSlide+xml"/>
  <Override PartName="/ppt/notesSlides/notesSlide43.xml" ContentType="application/vnd.openxmlformats-officedocument.presentationml.notesSlide+xml"/>
  <Override PartName="/ppt/notesSlides/notesSlide54.xml" ContentType="application/vnd.openxmlformats-officedocument.presentationml.notes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32.xml" ContentType="application/vnd.openxmlformats-officedocument.presentationml.notesSlide+xml"/>
  <Override PartName="/ppt/notesSlides/notesSlide61.xml" ContentType="application/vnd.openxmlformats-officedocument.presentationml.notesSlide+xml"/>
  <Override PartName="/ppt/notesSlides/notesSlide9.xml" ContentType="application/vnd.openxmlformats-officedocument.presentationml.notesSlide+xml"/>
  <Override PartName="/ppt/notesSlides/notesSlide21.xml" ContentType="application/vnd.openxmlformats-officedocument.presentationml.notesSlide+xml"/>
  <Override PartName="/ppt/notesSlides/notesSlide50.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68.xml" ContentType="application/vnd.openxmlformats-officedocument.presentationml.slide+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notesSlides/notesSlide1.xml" ContentType="application/vnd.openxmlformats-officedocument.presentationml.notesSlide+xml"/>
  <Override PartName="/ppt/notesSlides/notesSlide59.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Layouts/slideLayout5.xml" ContentType="application/vnd.openxmlformats-officedocument.presentationml.slideLayout+xml"/>
  <Override PartName="/ppt/notesSlides/notesSlide19.xml" ContentType="application/vnd.openxmlformats-officedocument.presentationml.notesSlide+xml"/>
  <Override PartName="/ppt/notesSlides/notesSlide48.xml" ContentType="application/vnd.openxmlformats-officedocument.presentationml.notesSlide+xml"/>
  <Override PartName="/ppt/notesSlides/notesSlide66.xml" ContentType="application/vnd.openxmlformats-officedocument.presentationml.notesSlide+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Default Extension="jpeg" ContentType="image/jpeg"/>
  <Override PartName="/ppt/notesSlides/notesSlide37.xml" ContentType="application/vnd.openxmlformats-officedocument.presentationml.notesSlide+xml"/>
  <Override PartName="/ppt/notesSlides/notesSlide55.xml" ContentType="application/vnd.openxmlformats-officedocument.presentationml.notesSlide+xml"/>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6.xml" ContentType="application/vnd.openxmlformats-officedocument.presentationml.notesSlide+xml"/>
  <Override PartName="/ppt/notesSlides/notesSlide44.xml" ContentType="application/vnd.openxmlformats-officedocument.presentationml.notesSlide+xml"/>
  <Override PartName="/ppt/notesSlides/notesSlide62.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104"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62"/>
    </p:cViewPr>
  </p:sorter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898D0C-A0FF-4F70-847D-3E8304343A27}" type="datetimeFigureOut">
              <a:rPr lang="en-US" smtClean="0"/>
              <a:pPr/>
              <a:t>2/20/2018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1A01D0D-BF2C-48D3-A2A1-C367E2A375E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33FC67A-7678-4073-8502-C0AFEC44E6D8}" type="slidenum">
              <a:rPr lang="en-GB"/>
              <a:pPr/>
              <a:t>2</a:t>
            </a:fld>
            <a:endParaRPr lang="en-GB"/>
          </a:p>
        </p:txBody>
      </p:sp>
      <p:sp>
        <p:nvSpPr>
          <p:cNvPr id="2355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355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EBD637E-19EE-4565-89C3-77BB6C2529CE}" type="slidenum">
              <a:rPr lang="en-GB"/>
              <a:pPr/>
              <a:t>11</a:t>
            </a:fld>
            <a:endParaRPr lang="en-GB"/>
          </a:p>
        </p:txBody>
      </p:sp>
      <p:sp>
        <p:nvSpPr>
          <p:cNvPr id="3276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2FC9CB8-469E-477D-A7BC-28D8C9FCA7F2}" type="slidenum">
              <a:rPr lang="en-GB"/>
              <a:pPr/>
              <a:t>12</a:t>
            </a:fld>
            <a:endParaRPr lang="en-GB"/>
          </a:p>
        </p:txBody>
      </p:sp>
      <p:sp>
        <p:nvSpPr>
          <p:cNvPr id="3379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BF45926C-737D-4126-941A-D1BE44559D4E}" type="slidenum">
              <a:rPr lang="en-GB"/>
              <a:pPr/>
              <a:t>13</a:t>
            </a:fld>
            <a:endParaRPr lang="en-GB"/>
          </a:p>
        </p:txBody>
      </p:sp>
      <p:sp>
        <p:nvSpPr>
          <p:cNvPr id="3481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32D870A-2CA1-43FC-BCF2-0CE3C091D1AA}" type="slidenum">
              <a:rPr lang="en-GB"/>
              <a:pPr/>
              <a:t>14</a:t>
            </a:fld>
            <a:endParaRPr lang="en-GB"/>
          </a:p>
        </p:txBody>
      </p:sp>
      <p:sp>
        <p:nvSpPr>
          <p:cNvPr id="3584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7782DDC-63B6-46FA-898E-5DBDF3F26423}" type="slidenum">
              <a:rPr lang="en-GB"/>
              <a:pPr/>
              <a:t>15</a:t>
            </a:fld>
            <a:endParaRPr lang="en-GB"/>
          </a:p>
        </p:txBody>
      </p:sp>
      <p:sp>
        <p:nvSpPr>
          <p:cNvPr id="3686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51DE178-0A2C-427B-A97B-AF2001D34481}" type="slidenum">
              <a:rPr lang="en-GB"/>
              <a:pPr/>
              <a:t>16</a:t>
            </a:fld>
            <a:endParaRPr lang="en-GB"/>
          </a:p>
        </p:txBody>
      </p:sp>
      <p:sp>
        <p:nvSpPr>
          <p:cNvPr id="3788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C08A088-5C22-4DF0-9585-31384AD38A45}" type="slidenum">
              <a:rPr lang="en-GB"/>
              <a:pPr/>
              <a:t>17</a:t>
            </a:fld>
            <a:endParaRPr lang="en-GB"/>
          </a:p>
        </p:txBody>
      </p:sp>
      <p:sp>
        <p:nvSpPr>
          <p:cNvPr id="3891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C57CD24-06B6-4C82-8752-2025C3338D09}" type="slidenum">
              <a:rPr lang="en-GB"/>
              <a:pPr/>
              <a:t>18</a:t>
            </a:fld>
            <a:endParaRPr lang="en-GB"/>
          </a:p>
        </p:txBody>
      </p:sp>
      <p:sp>
        <p:nvSpPr>
          <p:cNvPr id="3993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AC19F21-7278-4D83-81D7-082FBD090650}" type="slidenum">
              <a:rPr lang="en-GB"/>
              <a:pPr/>
              <a:t>19</a:t>
            </a:fld>
            <a:endParaRPr lang="en-GB"/>
          </a:p>
        </p:txBody>
      </p:sp>
      <p:sp>
        <p:nvSpPr>
          <p:cNvPr id="4096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E360388-C93F-4E1F-97D0-4CA44AA29C88}" type="slidenum">
              <a:rPr lang="en-GB"/>
              <a:pPr/>
              <a:t>20</a:t>
            </a:fld>
            <a:endParaRPr lang="en-GB"/>
          </a:p>
        </p:txBody>
      </p:sp>
      <p:sp>
        <p:nvSpPr>
          <p:cNvPr id="4198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B4584C1-C0D4-4F6E-B74E-02D861BC0356}" type="slidenum">
              <a:rPr lang="en-GB"/>
              <a:pPr/>
              <a:t>3</a:t>
            </a:fld>
            <a:endParaRPr lang="en-GB"/>
          </a:p>
        </p:txBody>
      </p:sp>
      <p:sp>
        <p:nvSpPr>
          <p:cNvPr id="2457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9C8D689-8193-4E71-9E6A-3A1DFA426499}" type="slidenum">
              <a:rPr lang="en-GB"/>
              <a:pPr/>
              <a:t>21</a:t>
            </a:fld>
            <a:endParaRPr lang="en-GB"/>
          </a:p>
        </p:txBody>
      </p:sp>
      <p:sp>
        <p:nvSpPr>
          <p:cNvPr id="4300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45EA16D-D7A5-49F7-9702-60F48DE64151}" type="slidenum">
              <a:rPr lang="en-GB"/>
              <a:pPr/>
              <a:t>22</a:t>
            </a:fld>
            <a:endParaRPr lang="en-GB"/>
          </a:p>
        </p:txBody>
      </p:sp>
      <p:sp>
        <p:nvSpPr>
          <p:cNvPr id="2457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457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C3CC595-395A-4BCB-A799-BE8A43BBC9EE}" type="slidenum">
              <a:rPr lang="en-GB"/>
              <a:pPr/>
              <a:t>23</a:t>
            </a:fld>
            <a:endParaRPr lang="en-GB"/>
          </a:p>
        </p:txBody>
      </p:sp>
      <p:sp>
        <p:nvSpPr>
          <p:cNvPr id="2560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F507198-1639-4FAD-9E18-6DECFEE4DC77}" type="slidenum">
              <a:rPr lang="en-GB"/>
              <a:pPr/>
              <a:t>24</a:t>
            </a:fld>
            <a:endParaRPr lang="en-GB"/>
          </a:p>
        </p:txBody>
      </p:sp>
      <p:sp>
        <p:nvSpPr>
          <p:cNvPr id="2662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5BAC442-D65F-4F19-930F-6B4FEE5E4E3E}" type="slidenum">
              <a:rPr lang="en-GB"/>
              <a:pPr/>
              <a:t>25</a:t>
            </a:fld>
            <a:endParaRPr lang="en-GB"/>
          </a:p>
        </p:txBody>
      </p:sp>
      <p:sp>
        <p:nvSpPr>
          <p:cNvPr id="2764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0ABB8C-19B2-4C5D-B0E5-BA8731AEF83D}" type="slidenum">
              <a:rPr lang="en-GB"/>
              <a:pPr/>
              <a:t>26</a:t>
            </a:fld>
            <a:endParaRPr lang="en-GB"/>
          </a:p>
        </p:txBody>
      </p:sp>
      <p:sp>
        <p:nvSpPr>
          <p:cNvPr id="2867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7268F83-A7EA-46AE-B87C-5DD047898E79}" type="slidenum">
              <a:rPr lang="en-GB"/>
              <a:pPr/>
              <a:t>27</a:t>
            </a:fld>
            <a:endParaRPr lang="en-GB"/>
          </a:p>
        </p:txBody>
      </p:sp>
      <p:sp>
        <p:nvSpPr>
          <p:cNvPr id="2969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8BC6EB85-F6A3-4E19-91E1-5C2C52224CDE}" type="slidenum">
              <a:rPr lang="en-GB"/>
              <a:pPr/>
              <a:t>28</a:t>
            </a:fld>
            <a:endParaRPr lang="en-GB"/>
          </a:p>
        </p:txBody>
      </p:sp>
      <p:sp>
        <p:nvSpPr>
          <p:cNvPr id="3072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FEBB9324-3056-4557-A0A6-43587A1A854A}" type="slidenum">
              <a:rPr lang="en-GB"/>
              <a:pPr/>
              <a:t>29</a:t>
            </a:fld>
            <a:endParaRPr lang="en-GB"/>
          </a:p>
        </p:txBody>
      </p:sp>
      <p:sp>
        <p:nvSpPr>
          <p:cNvPr id="3174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C2E7E12-B990-4D15-831C-A8D0A8745A9C}" type="slidenum">
              <a:rPr lang="en-GB"/>
              <a:pPr/>
              <a:t>30</a:t>
            </a:fld>
            <a:endParaRPr lang="en-GB"/>
          </a:p>
        </p:txBody>
      </p:sp>
      <p:sp>
        <p:nvSpPr>
          <p:cNvPr id="3276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277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1C8C6C9-2F16-41B2-BC23-EE8CF03FCBD5}" type="slidenum">
              <a:rPr lang="en-GB"/>
              <a:pPr/>
              <a:t>4</a:t>
            </a:fld>
            <a:endParaRPr lang="en-GB"/>
          </a:p>
        </p:txBody>
      </p:sp>
      <p:sp>
        <p:nvSpPr>
          <p:cNvPr id="2560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560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4310A20-6E74-48C1-B1AB-ED7C9B6E03D9}" type="slidenum">
              <a:rPr lang="en-GB"/>
              <a:pPr/>
              <a:t>31</a:t>
            </a:fld>
            <a:endParaRPr lang="en-GB"/>
          </a:p>
        </p:txBody>
      </p:sp>
      <p:sp>
        <p:nvSpPr>
          <p:cNvPr id="3379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379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69EF5F8-A6A8-4854-8D76-AD8D82C56A71}" type="slidenum">
              <a:rPr lang="en-GB"/>
              <a:pPr/>
              <a:t>32</a:t>
            </a:fld>
            <a:endParaRPr lang="en-GB"/>
          </a:p>
        </p:txBody>
      </p:sp>
      <p:sp>
        <p:nvSpPr>
          <p:cNvPr id="3481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481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C18C45A2-9EB1-4843-9C52-2E37C54AB025}" type="slidenum">
              <a:rPr lang="en-GB"/>
              <a:pPr/>
              <a:t>33</a:t>
            </a:fld>
            <a:endParaRPr lang="en-GB"/>
          </a:p>
        </p:txBody>
      </p:sp>
      <p:sp>
        <p:nvSpPr>
          <p:cNvPr id="3584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584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56816249-1F62-40D0-A08C-B83BE640C4E0}" type="slidenum">
              <a:rPr lang="en-GB"/>
              <a:pPr/>
              <a:t>34</a:t>
            </a:fld>
            <a:endParaRPr lang="en-GB"/>
          </a:p>
        </p:txBody>
      </p:sp>
      <p:sp>
        <p:nvSpPr>
          <p:cNvPr id="3686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686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AE5C428F-DA19-4296-BCD6-C1CBD8854BE2}" type="slidenum">
              <a:rPr lang="en-GB"/>
              <a:pPr/>
              <a:t>35</a:t>
            </a:fld>
            <a:endParaRPr lang="en-GB"/>
          </a:p>
        </p:txBody>
      </p:sp>
      <p:sp>
        <p:nvSpPr>
          <p:cNvPr id="3788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789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F5CC3C1-45CC-4D3A-8CC6-064240EBF331}" type="slidenum">
              <a:rPr lang="en-GB"/>
              <a:pPr/>
              <a:t>36</a:t>
            </a:fld>
            <a:endParaRPr lang="en-GB"/>
          </a:p>
        </p:txBody>
      </p:sp>
      <p:sp>
        <p:nvSpPr>
          <p:cNvPr id="3891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891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ECB48F00-9172-4FB5-8E8B-AA4427E841B5}" type="slidenum">
              <a:rPr lang="en-GB"/>
              <a:pPr/>
              <a:t>37</a:t>
            </a:fld>
            <a:endParaRPr lang="en-GB"/>
          </a:p>
        </p:txBody>
      </p:sp>
      <p:sp>
        <p:nvSpPr>
          <p:cNvPr id="3993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3993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A6C85F-260C-4B20-851A-ECC263160FBB}" type="slidenum">
              <a:rPr lang="en-GB"/>
              <a:pPr/>
              <a:t>38</a:t>
            </a:fld>
            <a:endParaRPr lang="en-GB"/>
          </a:p>
        </p:txBody>
      </p:sp>
      <p:sp>
        <p:nvSpPr>
          <p:cNvPr id="40961"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096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D1E6FD10-071F-4267-8DA2-BBB4BBEE10F1}" type="slidenum">
              <a:rPr lang="en-GB"/>
              <a:pPr/>
              <a:t>39</a:t>
            </a:fld>
            <a:endParaRPr lang="en-GB"/>
          </a:p>
        </p:txBody>
      </p:sp>
      <p:sp>
        <p:nvSpPr>
          <p:cNvPr id="41985"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198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9E380445-1CF0-49C8-AA8D-8CB46809E6C1}" type="slidenum">
              <a:rPr lang="en-GB"/>
              <a:pPr/>
              <a:t>40</a:t>
            </a:fld>
            <a:endParaRPr lang="en-GB"/>
          </a:p>
        </p:txBody>
      </p:sp>
      <p:sp>
        <p:nvSpPr>
          <p:cNvPr id="43009"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301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02619B1A-A827-4B5E-9EE7-B4F494ED4C6C}" type="slidenum">
              <a:rPr lang="en-GB"/>
              <a:pPr/>
              <a:t>5</a:t>
            </a:fld>
            <a:endParaRPr lang="en-GB"/>
          </a:p>
        </p:txBody>
      </p:sp>
      <p:sp>
        <p:nvSpPr>
          <p:cNvPr id="2662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662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6B43B993-FC37-420C-BCF9-2FFECC4181DA}" type="slidenum">
              <a:rPr lang="en-GB"/>
              <a:pPr/>
              <a:t>41</a:t>
            </a:fld>
            <a:endParaRPr lang="en-GB"/>
          </a:p>
        </p:txBody>
      </p:sp>
      <p:sp>
        <p:nvSpPr>
          <p:cNvPr id="44033"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403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74AC0829-52E3-4C76-A7BE-2A2203D58344}" type="slidenum">
              <a:rPr lang="en-GB"/>
              <a:pPr/>
              <a:t>42</a:t>
            </a:fld>
            <a:endParaRPr lang="en-GB"/>
          </a:p>
        </p:txBody>
      </p:sp>
      <p:sp>
        <p:nvSpPr>
          <p:cNvPr id="45057" name="Rectangle 1"/>
          <p:cNvSpPr txBox="1">
            <a:spLocks noGrp="1" noRot="1" noChangeAspect="1" noChangeArrowheads="1"/>
          </p:cNvSpPr>
          <p:nvPr>
            <p:ph type="sldImg"/>
          </p:nvPr>
        </p:nvSpPr>
        <p:spPr bwMode="auto">
          <a:xfrm>
            <a:off x="1143000" y="693738"/>
            <a:ext cx="4572000" cy="3429000"/>
          </a:xfrm>
          <a:prstGeom prst="rect">
            <a:avLst/>
          </a:prstGeom>
          <a:solidFill>
            <a:srgbClr val="FFFFFF"/>
          </a:solidFill>
          <a:ln>
            <a:solidFill>
              <a:srgbClr val="000000"/>
            </a:solidFill>
            <a:miter lim="800000"/>
            <a:headEnd/>
            <a:tailEnd/>
          </a:ln>
        </p:spPr>
      </p:sp>
      <p:sp>
        <p:nvSpPr>
          <p:cNvPr id="4505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6226"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36227"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8274"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38275"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22"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40323"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2370"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42371"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4418"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44419"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6466"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46467"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8514"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48515"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62"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50563"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3C883E72-7D72-49C5-88A6-247E96D21C11}" type="slidenum">
              <a:rPr lang="en-GB"/>
              <a:pPr/>
              <a:t>6</a:t>
            </a:fld>
            <a:endParaRPr lang="en-GB"/>
          </a:p>
        </p:txBody>
      </p:sp>
      <p:sp>
        <p:nvSpPr>
          <p:cNvPr id="27649"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7650"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2610"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52611"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4658"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54659"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6706"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56707"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8754"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58755"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02"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60803"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2850"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62851"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4898"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64899"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6946"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66947"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8994"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68995"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42"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71043"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49A322F5-C93A-467F-B31C-B6023257726C}" type="slidenum">
              <a:rPr lang="en-GB"/>
              <a:pPr/>
              <a:t>7</a:t>
            </a:fld>
            <a:endParaRPr lang="en-GB"/>
          </a:p>
        </p:txBody>
      </p:sp>
      <p:sp>
        <p:nvSpPr>
          <p:cNvPr id="28673"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8674"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3090"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73091"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5138"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75139"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9474"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89475"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22"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91523"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5618"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95619"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7666"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497667"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5858"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505859"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7906"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507907"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9954" name="Rectangle 2"/>
          <p:cNvSpPr>
            <a:spLocks noChangeArrowheads="1" noTextEdit="1"/>
          </p:cNvSpPr>
          <p:nvPr>
            <p:ph type="sldImg"/>
          </p:nvPr>
        </p:nvSpPr>
        <p:spPr bwMode="auto">
          <a:xfrm>
            <a:off x="0" y="303213"/>
            <a:ext cx="0" cy="0"/>
          </a:xfrm>
          <a:prstGeom prst="rect">
            <a:avLst/>
          </a:prstGeom>
          <a:solidFill>
            <a:srgbClr val="FFFFFF"/>
          </a:solidFill>
          <a:ln>
            <a:solidFill>
              <a:srgbClr val="000000"/>
            </a:solidFill>
            <a:miter lim="800000"/>
            <a:headEnd/>
            <a:tailEnd/>
          </a:ln>
        </p:spPr>
      </p:sp>
      <p:sp>
        <p:nvSpPr>
          <p:cNvPr id="509955" name="Rectangle 3"/>
          <p:cNvSpPr txBox="1">
            <a:spLocks noChangeArrowheads="1"/>
          </p:cNvSpPr>
          <p:nvPr>
            <p:ph type="body" idx="1"/>
          </p:nvPr>
        </p:nvSpPr>
        <p:spPr bwMode="auto">
          <a:xfrm>
            <a:off x="503238" y="4316413"/>
            <a:ext cx="5854700" cy="177800"/>
          </a:xfrm>
          <a:prstGeom prst="rect">
            <a:avLst/>
          </a:prstGeom>
          <a:noFill/>
          <a:ln>
            <a:miter lim="800000"/>
            <a:headEnd/>
            <a:tailEnd/>
          </a:ln>
        </p:spPr>
        <p:txBody>
          <a:bodyPr lIns="0" tIns="0" rIns="0" bIns="0">
            <a:spAutoFit/>
          </a:bodyPr>
          <a:lstStyle/>
          <a:p>
            <a:endParaRPr lang="en-AU"/>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28B5F27E-2A7F-43A8-B3C1-F5FCBEC9ADE4}" type="slidenum">
              <a:rPr lang="en-GB"/>
              <a:pPr/>
              <a:t>8</a:t>
            </a:fld>
            <a:endParaRPr lang="en-GB"/>
          </a:p>
        </p:txBody>
      </p:sp>
      <p:sp>
        <p:nvSpPr>
          <p:cNvPr id="29697"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29698"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19BC17B-74AE-4B5F-8F1F-36D46E1C537E}" type="slidenum">
              <a:rPr lang="en-GB"/>
              <a:pPr/>
              <a:t>9</a:t>
            </a:fld>
            <a:endParaRPr lang="en-GB"/>
          </a:p>
        </p:txBody>
      </p:sp>
      <p:sp>
        <p:nvSpPr>
          <p:cNvPr id="30721"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0722"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6"/>
          <p:cNvSpPr>
            <a:spLocks noGrp="1" noChangeArrowheads="1"/>
          </p:cNvSpPr>
          <p:nvPr>
            <p:ph type="sldNum"/>
          </p:nvPr>
        </p:nvSpPr>
        <p:spPr>
          <a:ln/>
        </p:spPr>
        <p:txBody>
          <a:bodyPr/>
          <a:lstStyle/>
          <a:p>
            <a:fld id="{18554FDB-E2EB-47FB-9820-CABAA1A9975D}" type="slidenum">
              <a:rPr lang="en-GB"/>
              <a:pPr/>
              <a:t>10</a:t>
            </a:fld>
            <a:endParaRPr lang="en-GB"/>
          </a:p>
        </p:txBody>
      </p:sp>
      <p:sp>
        <p:nvSpPr>
          <p:cNvPr id="31745" name="Rectangle 1"/>
          <p:cNvSpPr txBox="1">
            <a:spLocks noGrp="1" noRot="1" noChangeAspect="1" noChangeArrowheads="1"/>
          </p:cNvSpPr>
          <p:nvPr>
            <p:ph type="sldImg"/>
          </p:nvPr>
        </p:nvSpPr>
        <p:spPr bwMode="auto">
          <a:xfrm>
            <a:off x="1210236" y="694171"/>
            <a:ext cx="4437529" cy="3429000"/>
          </a:xfrm>
          <a:prstGeom prst="rect">
            <a:avLst/>
          </a:prstGeom>
          <a:solidFill>
            <a:srgbClr val="FFFFFF"/>
          </a:solidFill>
          <a:ln>
            <a:solidFill>
              <a:srgbClr val="000000"/>
            </a:solidFill>
            <a:miter lim="800000"/>
            <a:headEnd/>
            <a:tailEnd/>
          </a:ln>
        </p:spPr>
      </p:sp>
      <p:sp>
        <p:nvSpPr>
          <p:cNvPr id="31746" name="Rectangle 2"/>
          <p:cNvSpPr txBox="1">
            <a:spLocks noGrp="1" noChangeArrowheads="1"/>
          </p:cNvSpPr>
          <p:nvPr>
            <p:ph type="body" idx="1"/>
          </p:nvPr>
        </p:nvSpPr>
        <p:spPr bwMode="auto">
          <a:xfrm>
            <a:off x="686360" y="4342535"/>
            <a:ext cx="5486681" cy="4032250"/>
          </a:xfrm>
          <a:prstGeom prst="rect">
            <a:avLst/>
          </a:prstGeom>
          <a:noFill/>
          <a:ln>
            <a:round/>
            <a:headEnd/>
            <a:tailEnd/>
          </a:ln>
        </p:spPr>
        <p:txBody>
          <a:bodyPr wrap="none" anchor="ct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Date Placeholder 2"/>
          <p:cNvSpPr>
            <a:spLocks noGrp="1"/>
          </p:cNvSpPr>
          <p:nvPr>
            <p:ph type="dt" idx="10"/>
          </p:nvPr>
        </p:nvSpPr>
        <p:spPr>
          <a:xfrm>
            <a:off x="456481" y="6247376"/>
            <a:ext cx="2128320" cy="470930"/>
          </a:xfrm>
        </p:spPr>
        <p:txBody>
          <a:bodyPr/>
          <a:lstStyle>
            <a:lvl1pPr>
              <a:defRPr/>
            </a:lvl1pPr>
          </a:lstStyle>
          <a:p>
            <a:endParaRPr lang="en-GB"/>
          </a:p>
        </p:txBody>
      </p:sp>
      <p:sp>
        <p:nvSpPr>
          <p:cNvPr id="4" name="Footer Placeholder 3"/>
          <p:cNvSpPr>
            <a:spLocks noGrp="1"/>
          </p:cNvSpPr>
          <p:nvPr>
            <p:ph type="ftr" idx="11"/>
          </p:nvPr>
        </p:nvSpPr>
        <p:spPr>
          <a:xfrm>
            <a:off x="3127680" y="6247376"/>
            <a:ext cx="2897280" cy="470930"/>
          </a:xfrm>
        </p:spPr>
        <p:txBody>
          <a:bodyPr/>
          <a:lstStyle>
            <a:lvl1pPr>
              <a:defRPr/>
            </a:lvl1pPr>
          </a:lstStyle>
          <a:p>
            <a:endParaRPr lang="en-GB"/>
          </a:p>
        </p:txBody>
      </p:sp>
      <p:sp>
        <p:nvSpPr>
          <p:cNvPr id="5" name="Slide Number Placeholder 4"/>
          <p:cNvSpPr>
            <a:spLocks noGrp="1"/>
          </p:cNvSpPr>
          <p:nvPr>
            <p:ph type="sldNum" idx="12"/>
          </p:nvPr>
        </p:nvSpPr>
        <p:spPr>
          <a:xfrm>
            <a:off x="6554880" y="6247376"/>
            <a:ext cx="2128320" cy="470930"/>
          </a:xfrm>
        </p:spPr>
        <p:txBody>
          <a:bodyPr/>
          <a:lstStyle>
            <a:lvl1pPr>
              <a:defRPr/>
            </a:lvl1pPr>
          </a:lstStyle>
          <a:p>
            <a:fld id="{5CE3B8ED-C588-4F8B-914E-D3FFEC26B058}"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6480" y="1604329"/>
            <a:ext cx="404352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lipArt Placeholder 3"/>
          <p:cNvSpPr>
            <a:spLocks noGrp="1"/>
          </p:cNvSpPr>
          <p:nvPr>
            <p:ph type="clipArt" sz="half" idx="2"/>
          </p:nvPr>
        </p:nvSpPr>
        <p:spPr>
          <a:xfrm>
            <a:off x="4638241" y="1604329"/>
            <a:ext cx="4044960" cy="4524955"/>
          </a:xfrm>
        </p:spPr>
        <p:txBody>
          <a:bodyPr/>
          <a:lstStyle/>
          <a:p>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endParaRPr lang="en-GB"/>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GB"/>
          </a:p>
        </p:txBody>
      </p:sp>
      <p:sp>
        <p:nvSpPr>
          <p:cNvPr id="7" name="Slide Number Placeholder 6"/>
          <p:cNvSpPr>
            <a:spLocks noGrp="1"/>
          </p:cNvSpPr>
          <p:nvPr>
            <p:ph type="sldNum" idx="12"/>
          </p:nvPr>
        </p:nvSpPr>
        <p:spPr>
          <a:xfrm>
            <a:off x="6554880" y="6247376"/>
            <a:ext cx="2128320" cy="470930"/>
          </a:xfrm>
        </p:spPr>
        <p:txBody>
          <a:bodyPr/>
          <a:lstStyle>
            <a:lvl1pPr>
              <a:defRPr/>
            </a:lvl1pPr>
          </a:lstStyle>
          <a:p>
            <a:fld id="{68E94327-7F5B-4318-9B3F-AB0E71BFC272}" type="slidenum">
              <a:rPr lang="en-GB"/>
              <a:pPr/>
              <a:t>‹#›</a:t>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lipArtAndTx">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6481" y="273629"/>
            <a:ext cx="8226720" cy="114348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6480" y="1604329"/>
            <a:ext cx="4043520" cy="4524955"/>
          </a:xfrm>
        </p:spPr>
        <p:txBody>
          <a:bodyPr/>
          <a:lstStyle/>
          <a:p>
            <a:endParaRPr lang="en-US"/>
          </a:p>
        </p:txBody>
      </p:sp>
      <p:sp>
        <p:nvSpPr>
          <p:cNvPr id="4" name="Text Placeholder 3"/>
          <p:cNvSpPr>
            <a:spLocks noGrp="1"/>
          </p:cNvSpPr>
          <p:nvPr>
            <p:ph type="body" sz="half" idx="2"/>
          </p:nvPr>
        </p:nvSpPr>
        <p:spPr>
          <a:xfrm>
            <a:off x="4638241" y="1604329"/>
            <a:ext cx="4044960" cy="452495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idx="10"/>
          </p:nvPr>
        </p:nvSpPr>
        <p:spPr>
          <a:xfrm>
            <a:off x="456481" y="6247376"/>
            <a:ext cx="2128320" cy="470930"/>
          </a:xfrm>
        </p:spPr>
        <p:txBody>
          <a:bodyPr/>
          <a:lstStyle>
            <a:lvl1pPr>
              <a:defRPr/>
            </a:lvl1pPr>
          </a:lstStyle>
          <a:p>
            <a:endParaRPr lang="en-GB"/>
          </a:p>
        </p:txBody>
      </p:sp>
      <p:sp>
        <p:nvSpPr>
          <p:cNvPr id="6" name="Footer Placeholder 5"/>
          <p:cNvSpPr>
            <a:spLocks noGrp="1"/>
          </p:cNvSpPr>
          <p:nvPr>
            <p:ph type="ftr" idx="11"/>
          </p:nvPr>
        </p:nvSpPr>
        <p:spPr>
          <a:xfrm>
            <a:off x="3127680" y="6247376"/>
            <a:ext cx="2897280" cy="470930"/>
          </a:xfrm>
        </p:spPr>
        <p:txBody>
          <a:bodyPr/>
          <a:lstStyle>
            <a:lvl1pPr>
              <a:defRPr/>
            </a:lvl1pPr>
          </a:lstStyle>
          <a:p>
            <a:endParaRPr lang="en-GB"/>
          </a:p>
        </p:txBody>
      </p:sp>
      <p:sp>
        <p:nvSpPr>
          <p:cNvPr id="7" name="Slide Number Placeholder 6"/>
          <p:cNvSpPr>
            <a:spLocks noGrp="1"/>
          </p:cNvSpPr>
          <p:nvPr>
            <p:ph type="sldNum" idx="12"/>
          </p:nvPr>
        </p:nvSpPr>
        <p:spPr>
          <a:xfrm>
            <a:off x="6554880" y="6247376"/>
            <a:ext cx="2128320" cy="470930"/>
          </a:xfrm>
        </p:spPr>
        <p:txBody>
          <a:bodyPr/>
          <a:lstStyle>
            <a:lvl1pPr>
              <a:defRPr/>
            </a:lvl1pPr>
          </a:lstStyle>
          <a:p>
            <a:fld id="{D92A05F0-F144-468A-B9B5-8DAB2A67BE1E}" type="slidenum">
              <a:rPr lang="en-GB"/>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38189F1-4E66-4A85-8158-3D5B22120262}" type="datetimeFigureOut">
              <a:rPr lang="en-US" smtClean="0"/>
              <a:pPr/>
              <a:t>2/20/2018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38189F1-4E66-4A85-8158-3D5B22120262}"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38189F1-4E66-4A85-8158-3D5B22120262}" type="datetimeFigureOut">
              <a:rPr lang="en-US" smtClean="0"/>
              <a:pPr/>
              <a:t>2/20/2018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38189F1-4E66-4A85-8158-3D5B22120262}" type="datetimeFigureOut">
              <a:rPr lang="en-US" smtClean="0"/>
              <a:pPr/>
              <a:t>2/20/2018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8189F1-4E66-4A85-8158-3D5B22120262}" type="datetimeFigureOut">
              <a:rPr lang="en-US" smtClean="0"/>
              <a:pPr/>
              <a:t>2/20/2018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38189F1-4E66-4A85-8158-3D5B22120262}" type="datetimeFigureOut">
              <a:rPr lang="en-US" smtClean="0"/>
              <a:pPr/>
              <a:t>2/20/2018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CF97C3-962D-451B-88A2-9B05D768B19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8189F1-4E66-4A85-8158-3D5B22120262}" type="datetimeFigureOut">
              <a:rPr lang="en-US" smtClean="0"/>
              <a:pPr/>
              <a:t>2/20/2018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CF97C3-962D-451B-88A2-9B05D768B19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www.example.com/" TargetMode="External"/><Relationship Id="rId2" Type="http://schemas.openxmlformats.org/officeDocument/2006/relationships/notesSlide" Target="../notesSlides/notesSlide24.xml"/><Relationship Id="rId1" Type="http://schemas.openxmlformats.org/officeDocument/2006/relationships/slideLayout" Target="../slideLayouts/slideLayout4.xml"/><Relationship Id="rId4" Type="http://schemas.openxmlformats.org/officeDocument/2006/relationships/hyperlink" Target="http://www.test.com/" TargetMode="Externa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localhost/"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yourIPaddress/" TargetMode="Externa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 201 OPEN SOURCE &amp; SYSTEM ADMINISTRATION</a:t>
            </a:r>
            <a:endParaRPr lang="en-US" dirty="0"/>
          </a:p>
        </p:txBody>
      </p:sp>
      <p:sp>
        <p:nvSpPr>
          <p:cNvPr id="3" name="Subtitle 2"/>
          <p:cNvSpPr>
            <a:spLocks noGrp="1"/>
          </p:cNvSpPr>
          <p:nvPr>
            <p:ph type="subTitle" idx="1"/>
          </p:nvPr>
        </p:nvSpPr>
        <p:spPr/>
        <p:txBody>
          <a:bodyPr/>
          <a:lstStyle/>
          <a:p>
            <a:r>
              <a:rPr lang="en-US" dirty="0" smtClean="0"/>
              <a:t>DANIEL OBUOBI, DCSIT,CU</a:t>
            </a:r>
          </a:p>
          <a:p>
            <a:r>
              <a:rPr lang="en-US" dirty="0" smtClean="0"/>
              <a:t>MAIL SERVER</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1"/>
          <p:cNvSpPr>
            <a:spLocks noGrp="1" noChangeArrowheads="1"/>
          </p:cNvSpPr>
          <p:nvPr>
            <p:ph type="title"/>
          </p:nvPr>
        </p:nvSpPr>
        <p:spPr>
          <a:xfrm>
            <a:off x="456481" y="273629"/>
            <a:ext cx="8228160" cy="1144921"/>
          </a:xfrm>
          <a:ln/>
        </p:spPr>
        <p:txBody>
          <a:bodyP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Mail Delivery Agent (MDA)/ Mail Transfer Agent (MTA)</a:t>
            </a:r>
            <a:r>
              <a:rPr lang="ar-SA" dirty="0">
                <a:cs typeface="Arial" pitchFamily="34" charset="0"/>
              </a:rPr>
              <a:t>‏</a:t>
            </a:r>
            <a:endParaRPr lang="en-GB" dirty="0"/>
          </a:p>
        </p:txBody>
      </p:sp>
      <p:sp>
        <p:nvSpPr>
          <p:cNvPr id="11266" name="Rectangle 2"/>
          <p:cNvSpPr>
            <a:spLocks noGrp="1" noChangeArrowheads="1"/>
          </p:cNvSpPr>
          <p:nvPr>
            <p:ph type="body" idx="1"/>
          </p:nvPr>
        </p:nvSpPr>
        <p:spPr>
          <a:xfrm>
            <a:off x="4672800" y="1604329"/>
            <a:ext cx="4014720" cy="4526396"/>
          </a:xfrm>
          <a:ln/>
        </p:spPr>
        <p:txBody>
          <a:bodyPr>
            <a:normAutofit fontScale="85000" lnSpcReduction="10000"/>
          </a:bodyPr>
          <a:lstStyle/>
          <a:p>
            <a:pPr>
              <a:tabLst>
                <a:tab pos="656650" algn="l"/>
                <a:tab pos="1313299" algn="l"/>
                <a:tab pos="1969949" algn="l"/>
                <a:tab pos="2626599" algn="l"/>
                <a:tab pos="3283248" algn="l"/>
                <a:tab pos="3939898" algn="l"/>
              </a:tabLst>
            </a:pPr>
            <a:r>
              <a:rPr lang="en-GB" dirty="0"/>
              <a:t>MDA/MTA </a:t>
            </a:r>
            <a:r>
              <a:rPr lang="en-GB" b="1" dirty="0">
                <a:solidFill>
                  <a:srgbClr val="0000FF"/>
                </a:solidFill>
              </a:rPr>
              <a:t>accepts the email, then routes it to local mailboxes or forwards</a:t>
            </a:r>
            <a:r>
              <a:rPr lang="en-GB" dirty="0"/>
              <a:t> it if it isn't locally addressed</a:t>
            </a:r>
          </a:p>
          <a:p>
            <a:pPr>
              <a:tabLst>
                <a:tab pos="656650" algn="l"/>
                <a:tab pos="1313299" algn="l"/>
                <a:tab pos="1969949" algn="l"/>
                <a:tab pos="2626599" algn="l"/>
                <a:tab pos="3283248" algn="l"/>
                <a:tab pos="3939898" algn="l"/>
              </a:tabLst>
            </a:pPr>
            <a:r>
              <a:rPr lang="en-GB" dirty="0"/>
              <a:t>An email </a:t>
            </a:r>
            <a:r>
              <a:rPr lang="en-GB" b="1" dirty="0">
                <a:solidFill>
                  <a:srgbClr val="008000"/>
                </a:solidFill>
              </a:rPr>
              <a:t>can encounter a network cloud within a large company</a:t>
            </a:r>
            <a:r>
              <a:rPr lang="en-GB" dirty="0"/>
              <a:t> or ISP, or the largest network cloud in existence: the Internet. </a:t>
            </a:r>
          </a:p>
        </p:txBody>
      </p:sp>
      <p:pic>
        <p:nvPicPr>
          <p:cNvPr id="11267" name="Picture 3"/>
          <p:cNvPicPr>
            <a:picLocks noChangeAspect="1" noChangeArrowheads="1"/>
          </p:cNvPicPr>
          <p:nvPr/>
        </p:nvPicPr>
        <p:blipFill>
          <a:blip r:embed="rId3"/>
          <a:srcRect/>
          <a:stretch>
            <a:fillRect/>
          </a:stretch>
        </p:blipFill>
        <p:spPr bwMode="auto">
          <a:xfrm>
            <a:off x="950400" y="1604329"/>
            <a:ext cx="3029760" cy="452639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456481" y="273629"/>
            <a:ext cx="8228160" cy="1144921"/>
          </a:xfrm>
          <a:ln/>
        </p:spPr>
        <p:txBody>
          <a:bodyP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Mail Delivery Agent (MDA)/ Mail Transfer Agent (MTA)</a:t>
            </a:r>
            <a:r>
              <a:rPr lang="ar-SA" dirty="0">
                <a:cs typeface="Arial" pitchFamily="34" charset="0"/>
              </a:rPr>
              <a:t>‏</a:t>
            </a:r>
            <a:endParaRPr lang="en-GB" dirty="0"/>
          </a:p>
        </p:txBody>
      </p:sp>
      <p:sp>
        <p:nvSpPr>
          <p:cNvPr id="12290" name="Rectangle 2"/>
          <p:cNvSpPr>
            <a:spLocks noGrp="1" noChangeArrowheads="1"/>
          </p:cNvSpPr>
          <p:nvPr>
            <p:ph type="body" idx="1"/>
          </p:nvPr>
        </p:nvSpPr>
        <p:spPr>
          <a:xfrm>
            <a:off x="456481" y="1604328"/>
            <a:ext cx="8228160" cy="4897955"/>
          </a:xfrm>
          <a:ln/>
        </p:spPr>
        <p:txBody>
          <a:bodyPr>
            <a:normAutofit fontScale="925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Headers added by MTAs</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marL="979214" lvl="3">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From: Philip Hazel &lt;ph10@cus.cam.ac.uk&gt;</a:t>
            </a:r>
          </a:p>
          <a:p>
            <a:pPr marL="979214" lvl="3">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To: Julius Caesar &lt;julius@ancient-rome.net&gt;</a:t>
            </a:r>
          </a:p>
          <a:p>
            <a:pPr marL="979214" lvl="3">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cc: Mark Anthony &lt;MarkA@cleo.co.uk&gt;</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a:t>
            </a:r>
          </a:p>
        </p:txBody>
      </p:sp>
      <p:sp>
        <p:nvSpPr>
          <p:cNvPr id="12291" name="AutoShape 3"/>
          <p:cNvSpPr>
            <a:spLocks noChangeArrowheads="1"/>
          </p:cNvSpPr>
          <p:nvPr/>
        </p:nvSpPr>
        <p:spPr bwMode="auto">
          <a:xfrm>
            <a:off x="764641" y="1991730"/>
            <a:ext cx="7224480" cy="3411718"/>
          </a:xfrm>
          <a:prstGeom prst="roundRect">
            <a:avLst>
              <a:gd name="adj" fmla="val 42"/>
            </a:avLst>
          </a:prstGeom>
          <a:solidFill>
            <a:srgbClr val="CCCCCC"/>
          </a:solidFill>
          <a:ln w="9525">
            <a:solidFill>
              <a:srgbClr val="000000"/>
            </a:solidFill>
            <a:round/>
            <a:headEnd/>
            <a:tailEnd/>
          </a:ln>
          <a:effectLst/>
        </p:spPr>
        <p:txBody>
          <a:bodyPr lIns="81639" tIns="40820" rIns="81639" bIns="40820" anchor="ctr" anchorCtr="1"/>
          <a:lstStyle/>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Received: from taurus.cus.cam.ac.uk</a:t>
            </a: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([192.168.34.54] </a:t>
            </a:r>
            <a:r>
              <a:rPr lang="en-GB" dirty="0" err="1">
                <a:solidFill>
                  <a:srgbClr val="000000"/>
                </a:solidFill>
                <a:ea typeface="DejaVu Sans" charset="0"/>
                <a:cs typeface="DejaVu Sans" charset="0"/>
              </a:rPr>
              <a:t>ident</a:t>
            </a:r>
            <a:r>
              <a:rPr lang="en-GB" dirty="0">
                <a:solidFill>
                  <a:srgbClr val="000000"/>
                </a:solidFill>
                <a:ea typeface="DejaVu Sans" charset="0"/>
                <a:cs typeface="DejaVu Sans" charset="0"/>
              </a:rPr>
              <a:t>=</a:t>
            </a:r>
            <a:r>
              <a:rPr lang="en-GB" dirty="0" err="1">
                <a:solidFill>
                  <a:srgbClr val="000000"/>
                </a:solidFill>
                <a:ea typeface="DejaVu Sans" charset="0"/>
                <a:cs typeface="DejaVu Sans" charset="0"/>
              </a:rPr>
              <a:t>exim</a:t>
            </a:r>
            <a:r>
              <a:rPr lang="en-GB" dirty="0">
                <a:solidFill>
                  <a:srgbClr val="000000"/>
                </a:solidFill>
                <a:ea typeface="DejaVu Sans" charset="0"/>
                <a:cs typeface="DejaVu Sans" charset="0"/>
              </a:rPr>
              <a:t>)</a:t>
            </a:r>
            <a:r>
              <a:rPr lang="ar-SA" dirty="0">
                <a:solidFill>
                  <a:srgbClr val="000000"/>
                </a:solidFill>
                <a:cs typeface="Arial" pitchFamily="34" charset="0"/>
              </a:rPr>
              <a:t>‏</a:t>
            </a:r>
            <a:endParaRPr lang="en-GB" dirty="0">
              <a:solidFill>
                <a:srgbClr val="000000"/>
              </a:solidFill>
              <a:ea typeface="DejaVu Sans" charset="0"/>
              <a:cs typeface="DejaVu Sans" charset="0"/>
            </a:endParaRP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by mauve.csi.cam.ac.uk with </a:t>
            </a:r>
            <a:r>
              <a:rPr lang="en-GB" b="1" dirty="0" err="1">
                <a:solidFill>
                  <a:srgbClr val="0000FF"/>
                </a:solidFill>
                <a:ea typeface="DejaVu Sans" charset="0"/>
                <a:cs typeface="DejaVu Sans" charset="0"/>
              </a:rPr>
              <a:t>e</a:t>
            </a:r>
            <a:r>
              <a:rPr lang="en-GB" dirty="0" err="1">
                <a:solidFill>
                  <a:srgbClr val="000000"/>
                </a:solidFill>
                <a:ea typeface="DejaVu Sans" charset="0"/>
                <a:cs typeface="DejaVu Sans" charset="0"/>
              </a:rPr>
              <a:t>smtp</a:t>
            </a:r>
            <a:endParaRPr lang="en-GB" dirty="0">
              <a:solidFill>
                <a:srgbClr val="000000"/>
              </a:solidFill>
              <a:ea typeface="DejaVu Sans" charset="0"/>
              <a:cs typeface="DejaVu Sans" charset="0"/>
            </a:endParaRP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a:t>
            </a:r>
            <a:r>
              <a:rPr lang="en-GB" dirty="0" err="1">
                <a:solidFill>
                  <a:srgbClr val="000000"/>
                </a:solidFill>
                <a:ea typeface="DejaVu Sans" charset="0"/>
                <a:cs typeface="DejaVu Sans" charset="0"/>
              </a:rPr>
              <a:t>Exim</a:t>
            </a:r>
            <a:r>
              <a:rPr lang="en-GB" dirty="0">
                <a:solidFill>
                  <a:srgbClr val="000000"/>
                </a:solidFill>
                <a:ea typeface="DejaVu Sans" charset="0"/>
                <a:cs typeface="DejaVu Sans" charset="0"/>
              </a:rPr>
              <a:t> 4.00) id 101qxX-00011X-00;</a:t>
            </a: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Fri, 10 May 2002 11:50:39 +0100</a:t>
            </a: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endParaRPr lang="en-GB" dirty="0">
              <a:solidFill>
                <a:srgbClr val="000000"/>
              </a:solidFill>
              <a:ea typeface="DejaVu Sans" charset="0"/>
              <a:cs typeface="DejaVu Sans" charset="0"/>
            </a:endParaRP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Received: from ph10 (</a:t>
            </a:r>
            <a:r>
              <a:rPr lang="en-GB" dirty="0" err="1">
                <a:solidFill>
                  <a:srgbClr val="000000"/>
                </a:solidFill>
                <a:ea typeface="DejaVu Sans" charset="0"/>
                <a:cs typeface="DejaVu Sans" charset="0"/>
              </a:rPr>
              <a:t>helo</a:t>
            </a:r>
            <a:r>
              <a:rPr lang="en-GB" dirty="0">
                <a:solidFill>
                  <a:srgbClr val="000000"/>
                </a:solidFill>
                <a:ea typeface="DejaVu Sans" charset="0"/>
                <a:cs typeface="DejaVu Sans" charset="0"/>
              </a:rPr>
              <a:t>=</a:t>
            </a:r>
            <a:r>
              <a:rPr lang="en-GB" dirty="0" err="1">
                <a:solidFill>
                  <a:srgbClr val="000000"/>
                </a:solidFill>
                <a:ea typeface="DejaVu Sans" charset="0"/>
                <a:cs typeface="DejaVu Sans" charset="0"/>
              </a:rPr>
              <a:t>localhost</a:t>
            </a:r>
            <a:r>
              <a:rPr lang="en-GB" dirty="0">
                <a:solidFill>
                  <a:srgbClr val="000000"/>
                </a:solidFill>
                <a:ea typeface="DejaVu Sans" charset="0"/>
                <a:cs typeface="DejaVu Sans" charset="0"/>
              </a:rPr>
              <a:t>)</a:t>
            </a:r>
            <a:r>
              <a:rPr lang="ar-SA" dirty="0">
                <a:solidFill>
                  <a:srgbClr val="000000"/>
                </a:solidFill>
                <a:cs typeface="Arial" pitchFamily="34" charset="0"/>
              </a:rPr>
              <a:t>‏</a:t>
            </a:r>
            <a:endParaRPr lang="en-GB" dirty="0">
              <a:solidFill>
                <a:srgbClr val="000000"/>
              </a:solidFill>
              <a:ea typeface="DejaVu Sans" charset="0"/>
              <a:cs typeface="DejaVu Sans" charset="0"/>
            </a:endParaRP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by taurus.cus.cam.ac.uk with </a:t>
            </a:r>
            <a:r>
              <a:rPr lang="en-GB" b="1" dirty="0">
                <a:solidFill>
                  <a:srgbClr val="0000FF"/>
                </a:solidFill>
                <a:ea typeface="DejaVu Sans" charset="0"/>
                <a:cs typeface="DejaVu Sans" charset="0"/>
              </a:rPr>
              <a:t>local-</a:t>
            </a:r>
            <a:r>
              <a:rPr lang="en-GB" dirty="0" err="1">
                <a:solidFill>
                  <a:srgbClr val="000000"/>
                </a:solidFill>
                <a:ea typeface="DejaVu Sans" charset="0"/>
                <a:cs typeface="DejaVu Sans" charset="0"/>
              </a:rPr>
              <a:t>smtp</a:t>
            </a:r>
            <a:endParaRPr lang="en-GB" dirty="0">
              <a:solidFill>
                <a:srgbClr val="000000"/>
              </a:solidFill>
              <a:ea typeface="DejaVu Sans" charset="0"/>
              <a:cs typeface="DejaVu Sans" charset="0"/>
            </a:endParaRP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a:t>
            </a:r>
            <a:r>
              <a:rPr lang="en-GB" dirty="0" err="1">
                <a:solidFill>
                  <a:srgbClr val="000000"/>
                </a:solidFill>
                <a:ea typeface="DejaVu Sans" charset="0"/>
                <a:cs typeface="DejaVu Sans" charset="0"/>
              </a:rPr>
              <a:t>Exim</a:t>
            </a:r>
            <a:r>
              <a:rPr lang="en-GB" dirty="0">
                <a:solidFill>
                  <a:srgbClr val="000000"/>
                </a:solidFill>
                <a:ea typeface="DejaVu Sans" charset="0"/>
                <a:cs typeface="DejaVu Sans" charset="0"/>
              </a:rPr>
              <a:t> 4.10) id 101qin-0005PB-00;</a:t>
            </a: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Fri, 10 May 2002 11:50:25 +0100</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 message in transit </a:t>
            </a:r>
          </a:p>
        </p:txBody>
      </p:sp>
      <p:sp>
        <p:nvSpPr>
          <p:cNvPr id="13314" name="Rectangle 2"/>
          <p:cNvSpPr>
            <a:spLocks noGrp="1" noChangeArrowheads="1"/>
          </p:cNvSpPr>
          <p:nvPr>
            <p:ph type="body" idx="1"/>
          </p:nvPr>
        </p:nvSpPr>
        <p:spPr>
          <a:xfrm>
            <a:off x="456481" y="1604329"/>
            <a:ext cx="8228160" cy="4444307"/>
          </a:xfrm>
          <a:ln/>
        </p:spPr>
        <p:txBody>
          <a:bodyPr>
            <a:normAutofit fontScale="925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 message is transmitted with an </a:t>
            </a:r>
            <a:r>
              <a:rPr lang="en-GB" i="1" dirty="0"/>
              <a:t>envelope</a:t>
            </a:r>
            <a:r>
              <a:rPr lang="en-GB" dirty="0"/>
              <a:t>:</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MAIL FROM:&lt;ph10@cus.cam.ac.uk&gt;</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RCPT TO:&lt;julius@ancient-rome.net&gt;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The envelope is separate from the RFC 2822 message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Envelope (RFC 2821) fields need not be the same as the    header (RFC 2822) fields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MTAs are (mainly) concerned with envelopes</a:t>
            </a:r>
          </a:p>
          <a:p>
            <a:pPr marL="496808" lvl="1" indent="-7201">
              <a:buSzPct val="4500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Just like the Post Office...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Error (“bounce”) messages have null senders</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MAIL FROM:&lt;&gt;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An SMTP session </a:t>
            </a:r>
          </a:p>
        </p:txBody>
      </p:sp>
      <p:sp>
        <p:nvSpPr>
          <p:cNvPr id="14338" name="Rectangle 2"/>
          <p:cNvSpPr>
            <a:spLocks noGrp="1" noChangeArrowheads="1"/>
          </p:cNvSpPr>
          <p:nvPr>
            <p:ph type="body" idx="1"/>
          </p:nvPr>
        </p:nvSpPr>
        <p:spPr>
          <a:xfrm>
            <a:off x="207360" y="1604329"/>
            <a:ext cx="4561920" cy="4526396"/>
          </a:xfrm>
          <a:ln/>
        </p:spPr>
        <p:txBody>
          <a:bodyPr>
            <a:normAutofit fontScale="92500" lnSpcReduction="20000"/>
          </a:bodyPr>
          <a:lstStyle/>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telnet relay.ancient-rome.net 25</a:t>
            </a:r>
          </a:p>
          <a:p>
            <a:pPr>
              <a:spcAft>
                <a:spcPct val="0"/>
              </a:spcAft>
              <a:buNone/>
              <a:tabLst>
                <a:tab pos="656650" algn="l"/>
                <a:tab pos="1313299" algn="l"/>
                <a:tab pos="1969949" algn="l"/>
                <a:tab pos="2626599" algn="l"/>
                <a:tab pos="3283248" algn="l"/>
                <a:tab pos="3939898" algn="l"/>
              </a:tabLst>
            </a:pPr>
            <a:r>
              <a:rPr lang="en-GB" sz="1800" dirty="0"/>
              <a:t>220 relay.ancient-rome.net ESMTP </a:t>
            </a:r>
            <a:r>
              <a:rPr lang="en-GB" sz="1800" dirty="0" err="1"/>
              <a:t>Exim</a:t>
            </a:r>
            <a:r>
              <a:rPr lang="en-GB" sz="1800" dirty="0"/>
              <a:t> ...</a:t>
            </a:r>
          </a:p>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EHLO taurus.cus.cam.ac.uk</a:t>
            </a:r>
          </a:p>
          <a:p>
            <a:pPr>
              <a:spcAft>
                <a:spcPct val="0"/>
              </a:spcAft>
              <a:buNone/>
              <a:tabLst>
                <a:tab pos="656650" algn="l"/>
                <a:tab pos="1313299" algn="l"/>
                <a:tab pos="1969949" algn="l"/>
                <a:tab pos="2626599" algn="l"/>
                <a:tab pos="3283248" algn="l"/>
                <a:tab pos="3939898" algn="l"/>
              </a:tabLst>
            </a:pPr>
            <a:r>
              <a:rPr lang="en-GB" sz="1800" dirty="0"/>
              <a:t>250-relay.ancient-rome.net ...</a:t>
            </a:r>
          </a:p>
          <a:p>
            <a:pPr>
              <a:spcAft>
                <a:spcPct val="0"/>
              </a:spcAft>
              <a:buNone/>
              <a:tabLst>
                <a:tab pos="656650" algn="l"/>
                <a:tab pos="1313299" algn="l"/>
                <a:tab pos="1969949" algn="l"/>
                <a:tab pos="2626599" algn="l"/>
                <a:tab pos="3283248" algn="l"/>
                <a:tab pos="3939898" algn="l"/>
              </a:tabLst>
            </a:pPr>
            <a:r>
              <a:rPr lang="en-GB" sz="1800" dirty="0"/>
              <a:t>250-SIZE 10485760</a:t>
            </a:r>
          </a:p>
          <a:p>
            <a:pPr>
              <a:spcAft>
                <a:spcPct val="0"/>
              </a:spcAft>
              <a:buNone/>
              <a:tabLst>
                <a:tab pos="656650" algn="l"/>
                <a:tab pos="1313299" algn="l"/>
                <a:tab pos="1969949" algn="l"/>
                <a:tab pos="2626599" algn="l"/>
                <a:tab pos="3283248" algn="l"/>
                <a:tab pos="3939898" algn="l"/>
              </a:tabLst>
            </a:pPr>
            <a:r>
              <a:rPr lang="en-GB" sz="1800" dirty="0"/>
              <a:t>250-PIPELINING</a:t>
            </a:r>
          </a:p>
          <a:p>
            <a:pPr>
              <a:spcAft>
                <a:spcPct val="0"/>
              </a:spcAft>
              <a:buNone/>
              <a:tabLst>
                <a:tab pos="656650" algn="l"/>
                <a:tab pos="1313299" algn="l"/>
                <a:tab pos="1969949" algn="l"/>
                <a:tab pos="2626599" algn="l"/>
                <a:tab pos="3283248" algn="l"/>
                <a:tab pos="3939898" algn="l"/>
              </a:tabLst>
            </a:pPr>
            <a:r>
              <a:rPr lang="en-GB" sz="1800" dirty="0"/>
              <a:t>250 HELP</a:t>
            </a:r>
          </a:p>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MAIL FROM:&lt;ph10@cus.cam.ac.uk&gt;</a:t>
            </a:r>
          </a:p>
          <a:p>
            <a:pPr>
              <a:spcAft>
                <a:spcPct val="0"/>
              </a:spcAft>
              <a:buNone/>
              <a:tabLst>
                <a:tab pos="656650" algn="l"/>
                <a:tab pos="1313299" algn="l"/>
                <a:tab pos="1969949" algn="l"/>
                <a:tab pos="2626599" algn="l"/>
                <a:tab pos="3283248" algn="l"/>
                <a:tab pos="3939898" algn="l"/>
              </a:tabLst>
            </a:pPr>
            <a:r>
              <a:rPr lang="en-GB" sz="1800" dirty="0"/>
              <a:t>250 OK</a:t>
            </a:r>
          </a:p>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RCPT TO:&lt;julius@ancient-rome.net&gt;</a:t>
            </a:r>
          </a:p>
          <a:p>
            <a:pPr>
              <a:spcAft>
                <a:spcPct val="0"/>
              </a:spcAft>
              <a:buNone/>
              <a:tabLst>
                <a:tab pos="656650" algn="l"/>
                <a:tab pos="1313299" algn="l"/>
                <a:tab pos="1969949" algn="l"/>
                <a:tab pos="2626599" algn="l"/>
                <a:tab pos="3283248" algn="l"/>
                <a:tab pos="3939898" algn="l"/>
              </a:tabLst>
            </a:pPr>
            <a:r>
              <a:rPr lang="en-GB" sz="1800" dirty="0"/>
              <a:t>250 Accepted</a:t>
            </a:r>
          </a:p>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DATA</a:t>
            </a:r>
          </a:p>
          <a:p>
            <a:pPr>
              <a:spcAft>
                <a:spcPct val="0"/>
              </a:spcAft>
              <a:buNone/>
              <a:tabLst>
                <a:tab pos="656650" algn="l"/>
                <a:tab pos="1313299" algn="l"/>
                <a:tab pos="1969949" algn="l"/>
                <a:tab pos="2626599" algn="l"/>
                <a:tab pos="3283248" algn="l"/>
                <a:tab pos="3939898" algn="l"/>
              </a:tabLst>
            </a:pPr>
            <a:r>
              <a:rPr lang="en-GB" sz="1800" dirty="0"/>
              <a:t>354 Enter message, ending with “.”</a:t>
            </a:r>
          </a:p>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Received: from ...</a:t>
            </a:r>
          </a:p>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     </a:t>
            </a:r>
          </a:p>
          <a:p>
            <a:pPr>
              <a:spcAft>
                <a:spcPct val="0"/>
              </a:spcAft>
              <a:buNone/>
              <a:tabLst>
                <a:tab pos="656650" algn="l"/>
                <a:tab pos="1313299" algn="l"/>
                <a:tab pos="1969949" algn="l"/>
                <a:tab pos="2626599" algn="l"/>
                <a:tab pos="3283248" algn="l"/>
                <a:tab pos="3939898" algn="l"/>
              </a:tabLst>
            </a:pPr>
            <a:r>
              <a:rPr lang="en-GB" sz="1800" b="1" dirty="0">
                <a:solidFill>
                  <a:srgbClr val="0000FF"/>
                </a:solidFill>
              </a:rPr>
              <a:t>(continued &gt;&gt;&gt;&gt;)</a:t>
            </a:r>
            <a:r>
              <a:rPr lang="ar-SA" sz="1800" b="1" dirty="0">
                <a:solidFill>
                  <a:srgbClr val="0000FF"/>
                </a:solidFill>
                <a:cs typeface="Arial" pitchFamily="34" charset="0"/>
              </a:rPr>
              <a:t>‏</a:t>
            </a:r>
            <a:endParaRPr lang="en-GB" sz="1800" b="1" dirty="0">
              <a:solidFill>
                <a:srgbClr val="0000FF"/>
              </a:solidFill>
            </a:endParaRPr>
          </a:p>
        </p:txBody>
      </p:sp>
      <p:sp>
        <p:nvSpPr>
          <p:cNvPr id="14339" name="Rectangle 3"/>
          <p:cNvSpPr>
            <a:spLocks noGrp="1" noChangeArrowheads="1"/>
          </p:cNvSpPr>
          <p:nvPr>
            <p:ph type="body" idx="2"/>
          </p:nvPr>
        </p:nvSpPr>
        <p:spPr>
          <a:xfrm>
            <a:off x="4890240" y="1659054"/>
            <a:ext cx="4014720" cy="4444307"/>
          </a:xfrm>
          <a:ln/>
        </p:spPr>
        <p:txBody>
          <a:bodyPr>
            <a:normAutofit lnSpcReduction="10000"/>
          </a:bodyPr>
          <a:lstStyle/>
          <a:p>
            <a:pPr marL="0" indent="0">
              <a:buNone/>
              <a:tabLst>
                <a:tab pos="656650" algn="l"/>
                <a:tab pos="1313299" algn="l"/>
                <a:tab pos="1969949" algn="l"/>
                <a:tab pos="2626599" algn="l"/>
                <a:tab pos="3283248" algn="l"/>
                <a:tab pos="3939898" algn="l"/>
              </a:tabLst>
            </a:pPr>
            <a:r>
              <a:rPr lang="en-GB" sz="1800" b="1" dirty="0">
                <a:solidFill>
                  <a:srgbClr val="0000FF"/>
                </a:solidFill>
              </a:rPr>
              <a:t>From: ...</a:t>
            </a:r>
          </a:p>
          <a:p>
            <a:pPr marL="0" lvl="1" indent="0">
              <a:spcAft>
                <a:spcPct val="0"/>
              </a:spcAft>
              <a:buSzPct val="45000"/>
              <a:buNone/>
              <a:tabLst>
                <a:tab pos="656650" algn="l"/>
                <a:tab pos="1313299" algn="l"/>
                <a:tab pos="1969949" algn="l"/>
                <a:tab pos="2626599" algn="l"/>
                <a:tab pos="3283248" algn="l"/>
                <a:tab pos="3939898" algn="l"/>
              </a:tabLst>
            </a:pPr>
            <a:r>
              <a:rPr lang="en-GB" sz="1800" b="1" dirty="0">
                <a:solidFill>
                  <a:srgbClr val="0000FF"/>
                </a:solidFill>
              </a:rPr>
              <a:t>To: ...</a:t>
            </a:r>
          </a:p>
          <a:p>
            <a:pPr marL="0" indent="0">
              <a:spcAft>
                <a:spcPct val="0"/>
              </a:spcAft>
              <a:buNone/>
              <a:tabLst>
                <a:tab pos="656650" algn="l"/>
                <a:tab pos="1313299" algn="l"/>
                <a:tab pos="1969949" algn="l"/>
                <a:tab pos="2626599" algn="l"/>
                <a:tab pos="3283248" algn="l"/>
                <a:tab pos="3939898" algn="l"/>
              </a:tabLst>
            </a:pPr>
            <a:r>
              <a:rPr lang="en-GB" sz="1800" b="1" dirty="0">
                <a:solidFill>
                  <a:srgbClr val="0000FF"/>
                </a:solidFill>
              </a:rPr>
              <a:t>etc...</a:t>
            </a:r>
          </a:p>
          <a:p>
            <a:pPr marL="0" indent="0">
              <a:spcAft>
                <a:spcPct val="0"/>
              </a:spcAft>
              <a:buNone/>
              <a:tabLst>
                <a:tab pos="656650" algn="l"/>
                <a:tab pos="1313299" algn="l"/>
                <a:tab pos="1969949" algn="l"/>
                <a:tab pos="2626599" algn="l"/>
                <a:tab pos="3283248" algn="l"/>
                <a:tab pos="3939898" algn="l"/>
              </a:tabLst>
            </a:pPr>
            <a:r>
              <a:rPr lang="en-GB" sz="1800" dirty="0">
                <a:solidFill>
                  <a:srgbClr val="0000FF"/>
                </a:solidFill>
              </a:rPr>
              <a:t>250 OK id=10sPdr-00034H-00</a:t>
            </a:r>
          </a:p>
          <a:p>
            <a:pPr marL="0" indent="0">
              <a:spcAft>
                <a:spcPct val="0"/>
              </a:spcAft>
              <a:buNone/>
              <a:tabLst>
                <a:tab pos="656650" algn="l"/>
                <a:tab pos="1313299" algn="l"/>
                <a:tab pos="1969949" algn="l"/>
                <a:tab pos="2626599" algn="l"/>
                <a:tab pos="3283248" algn="l"/>
                <a:tab pos="3939898" algn="l"/>
              </a:tabLst>
            </a:pPr>
            <a:r>
              <a:rPr lang="en-GB" sz="1800" b="1" dirty="0">
                <a:solidFill>
                  <a:srgbClr val="0000FF"/>
                </a:solidFill>
              </a:rPr>
              <a:t>quit</a:t>
            </a:r>
          </a:p>
          <a:p>
            <a:pPr marL="0" indent="0">
              <a:spcAft>
                <a:spcPct val="0"/>
              </a:spcAft>
              <a:buNone/>
              <a:tabLst>
                <a:tab pos="656650" algn="l"/>
                <a:tab pos="1313299" algn="l"/>
                <a:tab pos="1969949" algn="l"/>
                <a:tab pos="2626599" algn="l"/>
                <a:tab pos="3283248" algn="l"/>
                <a:tab pos="3939898" algn="l"/>
              </a:tabLst>
            </a:pPr>
            <a:r>
              <a:rPr lang="en-GB" sz="1800" dirty="0">
                <a:solidFill>
                  <a:srgbClr val="0000FF"/>
                </a:solidFill>
              </a:rPr>
              <a:t>221 relay.ancient-rome.net closing </a:t>
            </a:r>
            <a:r>
              <a:rPr lang="en-GB" sz="1800" dirty="0" err="1">
                <a:solidFill>
                  <a:srgbClr val="0000FF"/>
                </a:solidFill>
              </a:rPr>
              <a:t>conn</a:t>
            </a:r>
            <a:r>
              <a:rPr lang="en-GB" sz="1800" dirty="0">
                <a:solidFill>
                  <a:srgbClr val="0000FF"/>
                </a:solidFill>
              </a:rPr>
              <a:t>...</a:t>
            </a:r>
          </a:p>
          <a:p>
            <a:pPr marL="0" indent="0">
              <a:spcAft>
                <a:spcPct val="0"/>
              </a:spcAft>
              <a:buNone/>
              <a:tabLst>
                <a:tab pos="656650" algn="l"/>
                <a:tab pos="1313299" algn="l"/>
                <a:tab pos="1969949" algn="l"/>
                <a:tab pos="2626599" algn="l"/>
                <a:tab pos="3283248" algn="l"/>
                <a:tab pos="3939898" algn="l"/>
              </a:tabLst>
            </a:pPr>
            <a:endParaRPr lang="en-GB" sz="1800" dirty="0"/>
          </a:p>
          <a:p>
            <a:pPr marL="0" indent="0">
              <a:spcAft>
                <a:spcPct val="0"/>
              </a:spcAft>
              <a:buNone/>
              <a:tabLst>
                <a:tab pos="656650" algn="l"/>
                <a:tab pos="1313299" algn="l"/>
                <a:tab pos="1969949" algn="l"/>
                <a:tab pos="2626599" algn="l"/>
                <a:tab pos="3283248" algn="l"/>
                <a:tab pos="3939898" algn="l"/>
              </a:tabLst>
            </a:pPr>
            <a:r>
              <a:rPr lang="en-GB" sz="1800" dirty="0"/>
              <a:t>SMTP return codes</a:t>
            </a:r>
          </a:p>
          <a:p>
            <a:pPr marL="0" indent="0">
              <a:spcAft>
                <a:spcPct val="0"/>
              </a:spcAft>
              <a:buNone/>
              <a:tabLst>
                <a:tab pos="656650" algn="l"/>
                <a:tab pos="1313299" algn="l"/>
                <a:tab pos="1969949" algn="l"/>
                <a:tab pos="2626599" algn="l"/>
                <a:tab pos="3283248" algn="l"/>
                <a:tab pos="3939898" algn="l"/>
              </a:tabLst>
            </a:pPr>
            <a:endParaRPr lang="en-GB" sz="1800" dirty="0"/>
          </a:p>
          <a:p>
            <a:pPr marL="0" indent="0">
              <a:spcAft>
                <a:spcPct val="0"/>
              </a:spcAft>
              <a:buNone/>
              <a:tabLst>
                <a:tab pos="656650" algn="l"/>
                <a:tab pos="1313299" algn="l"/>
                <a:tab pos="1969949" algn="l"/>
                <a:tab pos="2626599" algn="l"/>
                <a:tab pos="3283248" algn="l"/>
                <a:tab pos="3939898" algn="l"/>
              </a:tabLst>
            </a:pPr>
            <a:r>
              <a:rPr lang="en-GB" sz="1800" dirty="0"/>
              <a:t>2</a:t>
            </a:r>
            <a:r>
              <a:rPr lang="en-GB" sz="1800" i="1" dirty="0"/>
              <a:t>xx</a:t>
            </a:r>
            <a:r>
              <a:rPr lang="en-GB" sz="1800" dirty="0"/>
              <a:t>  OK</a:t>
            </a:r>
          </a:p>
          <a:p>
            <a:pPr marL="0" indent="0">
              <a:spcAft>
                <a:spcPct val="0"/>
              </a:spcAft>
              <a:buNone/>
              <a:tabLst>
                <a:tab pos="656650" algn="l"/>
                <a:tab pos="1313299" algn="l"/>
                <a:tab pos="1969949" algn="l"/>
                <a:tab pos="2626599" algn="l"/>
                <a:tab pos="3283248" algn="l"/>
                <a:tab pos="3939898" algn="l"/>
              </a:tabLst>
            </a:pPr>
            <a:r>
              <a:rPr lang="en-GB" sz="1800" dirty="0"/>
              <a:t>3</a:t>
            </a:r>
            <a:r>
              <a:rPr lang="en-GB" sz="1800" i="1" dirty="0"/>
              <a:t>xx  </a:t>
            </a:r>
            <a:r>
              <a:rPr lang="en-GB" sz="1800" dirty="0"/>
              <a:t>send more data</a:t>
            </a:r>
          </a:p>
          <a:p>
            <a:pPr marL="0" indent="0">
              <a:spcAft>
                <a:spcPct val="0"/>
              </a:spcAft>
              <a:buNone/>
              <a:tabLst>
                <a:tab pos="656650" algn="l"/>
                <a:tab pos="1313299" algn="l"/>
                <a:tab pos="1969949" algn="l"/>
                <a:tab pos="2626599" algn="l"/>
                <a:tab pos="3283248" algn="l"/>
                <a:tab pos="3939898" algn="l"/>
              </a:tabLst>
            </a:pPr>
            <a:r>
              <a:rPr lang="en-GB" sz="1800" dirty="0"/>
              <a:t>4</a:t>
            </a:r>
            <a:r>
              <a:rPr lang="en-GB" sz="1800" i="1" dirty="0"/>
              <a:t>xx</a:t>
            </a:r>
            <a:r>
              <a:rPr lang="en-GB" sz="1800" dirty="0"/>
              <a:t>  temporary failure</a:t>
            </a:r>
          </a:p>
          <a:p>
            <a:pPr marL="0" indent="0">
              <a:spcAft>
                <a:spcPct val="0"/>
              </a:spcAft>
              <a:buNone/>
              <a:tabLst>
                <a:tab pos="656650" algn="l"/>
                <a:tab pos="1313299" algn="l"/>
                <a:tab pos="1969949" algn="l"/>
                <a:tab pos="2626599" algn="l"/>
                <a:tab pos="3283248" algn="l"/>
                <a:tab pos="3939898" algn="l"/>
              </a:tabLst>
            </a:pPr>
            <a:r>
              <a:rPr lang="en-GB" sz="1800" dirty="0"/>
              <a:t>5</a:t>
            </a:r>
            <a:r>
              <a:rPr lang="en-GB" sz="1800" i="1" dirty="0"/>
              <a:t>xx</a:t>
            </a:r>
            <a:r>
              <a:rPr lang="en-GB" sz="1800" dirty="0"/>
              <a:t>  permanent failure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Network Cloud</a:t>
            </a:r>
          </a:p>
        </p:txBody>
      </p:sp>
      <p:sp>
        <p:nvSpPr>
          <p:cNvPr id="15362" name="Rectangle 2"/>
          <p:cNvSpPr>
            <a:spLocks noGrp="1" noChangeArrowheads="1"/>
          </p:cNvSpPr>
          <p:nvPr>
            <p:ph type="body" idx="1"/>
          </p:nvPr>
        </p:nvSpPr>
        <p:spPr>
          <a:xfrm>
            <a:off x="456480" y="1604329"/>
            <a:ext cx="4014720" cy="4643047"/>
          </a:xfrm>
          <a:ln/>
        </p:spPr>
        <p:txBody>
          <a:bodyPr>
            <a:normAutofit fontScale="70000" lnSpcReduction="20000"/>
          </a:bodyPr>
          <a:lstStyle/>
          <a:p>
            <a:pPr>
              <a:tabLst>
                <a:tab pos="656650" algn="l"/>
                <a:tab pos="1313299" algn="l"/>
                <a:tab pos="1969949" algn="l"/>
                <a:tab pos="2626599" algn="l"/>
                <a:tab pos="3283248" algn="l"/>
                <a:tab pos="3939898" algn="l"/>
              </a:tabLst>
            </a:pPr>
            <a:r>
              <a:rPr lang="en-GB" dirty="0"/>
              <a:t>large company network or ISP, or the largest network cloud in existence: the Internet.</a:t>
            </a:r>
          </a:p>
          <a:p>
            <a:pPr>
              <a:tabLst>
                <a:tab pos="656650" algn="l"/>
                <a:tab pos="1313299" algn="l"/>
                <a:tab pos="1969949" algn="l"/>
                <a:tab pos="2626599" algn="l"/>
                <a:tab pos="3283248" algn="l"/>
                <a:tab pos="3939898" algn="l"/>
              </a:tabLst>
            </a:pPr>
            <a:r>
              <a:rPr lang="en-GB" dirty="0"/>
              <a:t>may encompass a </a:t>
            </a:r>
            <a:r>
              <a:rPr lang="en-GB" b="1" dirty="0"/>
              <a:t>multitude of mail servers, DNS servers, routers, </a:t>
            </a:r>
            <a:r>
              <a:rPr lang="en-GB" b="1" dirty="0">
                <a:solidFill>
                  <a:srgbClr val="FF0000"/>
                </a:solidFill>
              </a:rPr>
              <a:t>lions, tigers, bears (wolves!)</a:t>
            </a:r>
            <a:r>
              <a:rPr lang="en-GB" dirty="0"/>
              <a:t> and other devices and services</a:t>
            </a:r>
          </a:p>
          <a:p>
            <a:pPr>
              <a:tabLst>
                <a:tab pos="656650" algn="l"/>
                <a:tab pos="1313299" algn="l"/>
                <a:tab pos="1969949" algn="l"/>
                <a:tab pos="2626599" algn="l"/>
                <a:tab pos="3283248" algn="l"/>
                <a:tab pos="3939898" algn="l"/>
              </a:tabLst>
            </a:pPr>
            <a:r>
              <a:rPr lang="en-GB" dirty="0"/>
              <a:t>devices may be </a:t>
            </a:r>
            <a:r>
              <a:rPr lang="en-GB" b="1" dirty="0"/>
              <a:t>protected by firewalls, spam filters and malware detection software</a:t>
            </a:r>
            <a:r>
              <a:rPr lang="en-GB" dirty="0"/>
              <a:t> that may </a:t>
            </a:r>
            <a:r>
              <a:rPr lang="en-GB" b="1" dirty="0">
                <a:solidFill>
                  <a:srgbClr val="008000"/>
                </a:solidFill>
              </a:rPr>
              <a:t>bounce or even delete an email</a:t>
            </a:r>
          </a:p>
        </p:txBody>
      </p:sp>
      <p:pic>
        <p:nvPicPr>
          <p:cNvPr id="15363" name="Picture 3"/>
          <p:cNvPicPr>
            <a:picLocks noChangeAspect="1" noChangeArrowheads="1"/>
          </p:cNvPicPr>
          <p:nvPr/>
        </p:nvPicPr>
        <p:blipFill>
          <a:blip r:embed="rId3"/>
          <a:srcRect/>
          <a:stretch>
            <a:fillRect/>
          </a:stretch>
        </p:blipFill>
        <p:spPr bwMode="auto">
          <a:xfrm>
            <a:off x="4672800" y="2864462"/>
            <a:ext cx="4014720" cy="2007571"/>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Email Queue</a:t>
            </a:r>
          </a:p>
        </p:txBody>
      </p:sp>
      <p:sp>
        <p:nvSpPr>
          <p:cNvPr id="16386" name="Rectangle 2"/>
          <p:cNvSpPr>
            <a:spLocks noGrp="1" noChangeArrowheads="1"/>
          </p:cNvSpPr>
          <p:nvPr>
            <p:ph type="body" idx="1"/>
          </p:nvPr>
        </p:nvSpPr>
        <p:spPr>
          <a:xfrm>
            <a:off x="4672800" y="1604329"/>
            <a:ext cx="4014720" cy="4526396"/>
          </a:xfrm>
          <a:ln/>
        </p:spPr>
        <p:txBody>
          <a:bodyPr>
            <a:normAutofit fontScale="77500" lnSpcReduction="20000"/>
          </a:bodyPr>
          <a:lstStyle/>
          <a:p>
            <a:pPr>
              <a:tabLst>
                <a:tab pos="656650" algn="l"/>
                <a:tab pos="1313299" algn="l"/>
                <a:tab pos="1969949" algn="l"/>
                <a:tab pos="2626599" algn="l"/>
                <a:tab pos="3283248" algn="l"/>
                <a:tab pos="3939898" algn="l"/>
              </a:tabLst>
            </a:pPr>
            <a:r>
              <a:rPr lang="en-GB" dirty="0"/>
              <a:t>The email </a:t>
            </a:r>
            <a:r>
              <a:rPr lang="en-GB" b="1" dirty="0"/>
              <a:t>enters an email queue with other outgoing email messages</a:t>
            </a:r>
            <a:r>
              <a:rPr lang="en-GB" dirty="0"/>
              <a:t>. </a:t>
            </a:r>
          </a:p>
          <a:p>
            <a:pPr>
              <a:tabLst>
                <a:tab pos="656650" algn="l"/>
                <a:tab pos="1313299" algn="l"/>
                <a:tab pos="1969949" algn="l"/>
                <a:tab pos="2626599" algn="l"/>
                <a:tab pos="3283248" algn="l"/>
                <a:tab pos="3939898" algn="l"/>
              </a:tabLst>
            </a:pPr>
            <a:r>
              <a:rPr lang="en-GB" dirty="0"/>
              <a:t>If there is a high volume of mail in the queue—</a:t>
            </a:r>
            <a:r>
              <a:rPr lang="en-GB" b="1" dirty="0"/>
              <a:t>either because there are many messages or the messages are unusually large, or both</a:t>
            </a:r>
            <a:r>
              <a:rPr lang="en-GB" dirty="0"/>
              <a:t>—</a:t>
            </a:r>
          </a:p>
          <a:p>
            <a:pPr>
              <a:tabLst>
                <a:tab pos="656650" algn="l"/>
                <a:tab pos="1313299" algn="l"/>
                <a:tab pos="1969949" algn="l"/>
                <a:tab pos="2626599" algn="l"/>
                <a:tab pos="3283248" algn="l"/>
                <a:tab pos="3939898" algn="l"/>
              </a:tabLst>
            </a:pPr>
            <a:r>
              <a:rPr lang="en-GB" dirty="0"/>
              <a:t>the </a:t>
            </a:r>
            <a:r>
              <a:rPr lang="en-GB" b="1" dirty="0">
                <a:solidFill>
                  <a:srgbClr val="008000"/>
                </a:solidFill>
              </a:rPr>
              <a:t>message will be delayed in the queue until the MTA processes the messages ahead of it</a:t>
            </a:r>
            <a:r>
              <a:rPr lang="en-GB" dirty="0"/>
              <a:t>.</a:t>
            </a:r>
          </a:p>
        </p:txBody>
      </p:sp>
      <p:pic>
        <p:nvPicPr>
          <p:cNvPr id="16387" name="Picture 3"/>
          <p:cNvPicPr>
            <a:picLocks noChangeAspect="1" noChangeArrowheads="1"/>
          </p:cNvPicPr>
          <p:nvPr/>
        </p:nvPicPr>
        <p:blipFill>
          <a:blip r:embed="rId3"/>
          <a:srcRect/>
          <a:stretch>
            <a:fillRect/>
          </a:stretch>
        </p:blipFill>
        <p:spPr bwMode="auto">
          <a:xfrm>
            <a:off x="110880" y="3110727"/>
            <a:ext cx="4844160" cy="174978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MTA to MTA Transfer</a:t>
            </a:r>
          </a:p>
        </p:txBody>
      </p:sp>
      <p:sp>
        <p:nvSpPr>
          <p:cNvPr id="17410"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Email </a:t>
            </a:r>
            <a:r>
              <a:rPr lang="en-GB" sz="2000" b="1" dirty="0">
                <a:solidFill>
                  <a:srgbClr val="FF0000"/>
                </a:solidFill>
              </a:rPr>
              <a:t>clears the queue, enters the Internet network cloud, where it is routed along a host-to-host</a:t>
            </a:r>
            <a:r>
              <a:rPr lang="en-GB" sz="2000" dirty="0"/>
              <a:t> chain of servers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The sending MTA </a:t>
            </a:r>
            <a:r>
              <a:rPr lang="en-GB" sz="2000" b="1" dirty="0">
                <a:solidFill>
                  <a:srgbClr val="0000FF"/>
                </a:solidFill>
              </a:rPr>
              <a:t>handles all aspects of mail delivery until the message has been either accepted or rejected</a:t>
            </a:r>
            <a:r>
              <a:rPr lang="en-GB" sz="2000" dirty="0"/>
              <a:t> by the receiving MTA</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Each MTA needs to </a:t>
            </a:r>
            <a:r>
              <a:rPr lang="en-GB" sz="2000" b="1" dirty="0"/>
              <a:t>"</a:t>
            </a:r>
            <a:r>
              <a:rPr lang="en-GB" sz="2000" b="1" dirty="0">
                <a:solidFill>
                  <a:srgbClr val="008000"/>
                </a:solidFill>
              </a:rPr>
              <a:t>stop and ask directions" from the DNS in order to identify the next MTA in the delivery chain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Exact route </a:t>
            </a:r>
            <a:r>
              <a:rPr lang="en-GB" sz="2000" b="1" dirty="0"/>
              <a:t>depends partly on server availability and mostly on which MTA can be found to accept email</a:t>
            </a:r>
            <a:r>
              <a:rPr lang="en-GB" sz="2000" dirty="0"/>
              <a:t> for the domain specified in the address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t>ABUSE</a:t>
            </a:r>
            <a:r>
              <a:rPr lang="en-GB" sz="2000" dirty="0"/>
              <a:t>: </a:t>
            </a:r>
            <a:r>
              <a:rPr lang="en-GB" sz="2000" i="1" dirty="0"/>
              <a:t>Some spammers specify any part of the path, deliberately routing their message through a series of relay servers in an attempt to obscure the true origin of the message.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456481" y="313953"/>
            <a:ext cx="8228160" cy="1062832"/>
          </a:xfrm>
          <a:ln/>
        </p:spPr>
        <p:txBody>
          <a:bodyP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DNS resolution and transfer process</a:t>
            </a:r>
          </a:p>
        </p:txBody>
      </p:sp>
      <p:sp>
        <p:nvSpPr>
          <p:cNvPr id="18434" name="Rectangle 2"/>
          <p:cNvSpPr>
            <a:spLocks noGrp="1" noChangeArrowheads="1"/>
          </p:cNvSpPr>
          <p:nvPr>
            <p:ph type="body" idx="1"/>
          </p:nvPr>
        </p:nvSpPr>
        <p:spPr>
          <a:xfrm>
            <a:off x="228961" y="1441592"/>
            <a:ext cx="8228160" cy="524791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solidFill>
                  <a:srgbClr val="0000FF"/>
                </a:solidFill>
              </a:rPr>
              <a:t>To find the recipient's IP address and mailbox</a:t>
            </a:r>
            <a:r>
              <a:rPr lang="en-GB" sz="2000" dirty="0"/>
              <a:t>, the MTA must </a:t>
            </a:r>
            <a:r>
              <a:rPr lang="en-GB" sz="2000" b="1" dirty="0">
                <a:solidFill>
                  <a:srgbClr val="FF0000"/>
                </a:solidFill>
              </a:rPr>
              <a:t>drill down through the DNS system</a:t>
            </a:r>
            <a:r>
              <a:rPr lang="en-GB" sz="2000" dirty="0"/>
              <a:t>, which consists of a set of servers distributed across the Internet beginning with the root </a:t>
            </a:r>
            <a:r>
              <a:rPr lang="en-GB" sz="2000" dirty="0" err="1"/>
              <a:t>nameservers</a:t>
            </a:r>
            <a:endParaRPr lang="en-GB" sz="2000"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root servers refer requests for a given domain to the root </a:t>
            </a:r>
            <a:r>
              <a:rPr lang="en-GB" sz="1600" dirty="0" err="1"/>
              <a:t>nameservers</a:t>
            </a:r>
            <a:r>
              <a:rPr lang="en-GB" sz="1600" dirty="0"/>
              <a:t> that handle requests for that </a:t>
            </a:r>
            <a:r>
              <a:rPr lang="en-GB" sz="1600" dirty="0" err="1"/>
              <a:t>tld</a:t>
            </a:r>
            <a:endParaRPr lang="en-GB" sz="1600" dirty="0"/>
          </a:p>
          <a:p>
            <a:pPr lvl="2">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b="1" i="1" dirty="0"/>
              <a:t>MTA can bypass this step because it has already knows which domain </a:t>
            </a:r>
            <a:r>
              <a:rPr lang="en-GB" sz="1600" b="1" i="1" dirty="0" err="1"/>
              <a:t>nameservers</a:t>
            </a:r>
            <a:r>
              <a:rPr lang="en-GB" sz="1600" b="1" i="1" dirty="0"/>
              <a:t> handle requests for these .</a:t>
            </a:r>
            <a:r>
              <a:rPr lang="en-GB" sz="1600" b="1" i="1" dirty="0" err="1"/>
              <a:t>tlds</a:t>
            </a:r>
            <a:r>
              <a:rPr lang="en-GB" sz="1600" b="1" i="1" dirty="0"/>
              <a:t>  e.g. telecom.ma </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solidFill>
                  <a:srgbClr val="000080"/>
                </a:solidFill>
              </a:rPr>
              <a:t>asks the appropriate DNS server which Mail Exchange (MX) servers have knowledge of the </a:t>
            </a:r>
            <a:r>
              <a:rPr lang="en-GB" sz="1600" dirty="0" err="1">
                <a:solidFill>
                  <a:srgbClr val="000080"/>
                </a:solidFill>
              </a:rPr>
              <a:t>subdomain</a:t>
            </a:r>
            <a:r>
              <a:rPr lang="en-GB" sz="1600" dirty="0">
                <a:solidFill>
                  <a:srgbClr val="000080"/>
                </a:solidFill>
              </a:rPr>
              <a:t> or local host in the email address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solidFill>
                  <a:srgbClr val="0000FF"/>
                </a:solidFill>
              </a:rPr>
              <a:t>DNS server responds with an MX record: a prioritized list of MX servers for this domain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solidFill>
                  <a:srgbClr val="C5000B"/>
                </a:solidFill>
              </a:rPr>
              <a:t>To the DNS server, the server that accepts messages is an MX server. When is transferring messages, it is called an MTA.</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solidFill>
                  <a:srgbClr val="6B2394"/>
                </a:solidFill>
              </a:rPr>
              <a:t>MTA contacts the MX servers on the MX record in order of priority until it finds the designated host for that address domain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b="1" dirty="0">
                <a:solidFill>
                  <a:srgbClr val="008000"/>
                </a:solidFill>
              </a:rPr>
              <a:t>sending MTA asks if the host accepts messages for the recipient's username at that domain (i.e., username@domain.tld) and transfers the message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Firewalls, Spam and Virus Filters</a:t>
            </a:r>
          </a:p>
        </p:txBody>
      </p:sp>
      <p:sp>
        <p:nvSpPr>
          <p:cNvPr id="19458" name="Rectangle 2"/>
          <p:cNvSpPr>
            <a:spLocks noGrp="1" noChangeArrowheads="1"/>
          </p:cNvSpPr>
          <p:nvPr>
            <p:ph type="body" idx="1"/>
          </p:nvPr>
        </p:nvSpPr>
        <p:spPr>
          <a:xfrm>
            <a:off x="456480" y="1604329"/>
            <a:ext cx="4014720" cy="4742418"/>
          </a:xfrm>
          <a:ln/>
        </p:spPr>
        <p:txBody>
          <a:bodyPr/>
          <a:lstStyle/>
          <a:p>
            <a:pPr>
              <a:tabLst>
                <a:tab pos="656650" algn="l"/>
                <a:tab pos="1313299" algn="l"/>
                <a:tab pos="1969949" algn="l"/>
                <a:tab pos="2626599" algn="l"/>
                <a:tab pos="3283248" algn="l"/>
                <a:tab pos="3939898" algn="l"/>
              </a:tabLst>
            </a:pPr>
            <a:r>
              <a:rPr lang="en-GB" sz="2000" dirty="0"/>
              <a:t>An email encountering a firewall may be </a:t>
            </a:r>
            <a:r>
              <a:rPr lang="en-GB" sz="2000" b="1" dirty="0"/>
              <a:t>tested by spam and virus filters</a:t>
            </a:r>
            <a:r>
              <a:rPr lang="en-GB" sz="2000" dirty="0"/>
              <a:t> before it is allowed to pass inside the firewall</a:t>
            </a:r>
          </a:p>
          <a:p>
            <a:pPr>
              <a:tabLst>
                <a:tab pos="656650" algn="l"/>
                <a:tab pos="1313299" algn="l"/>
                <a:tab pos="1969949" algn="l"/>
                <a:tab pos="2626599" algn="l"/>
                <a:tab pos="3283248" algn="l"/>
                <a:tab pos="3939898" algn="l"/>
              </a:tabLst>
            </a:pPr>
            <a:r>
              <a:rPr lang="en-GB" sz="2000" dirty="0"/>
              <a:t>filters test to see </a:t>
            </a:r>
            <a:r>
              <a:rPr lang="en-GB" sz="2000" b="1" dirty="0"/>
              <a:t>if the message qualifies as spam or malware</a:t>
            </a:r>
          </a:p>
          <a:p>
            <a:pPr>
              <a:tabLst>
                <a:tab pos="656650" algn="l"/>
                <a:tab pos="1313299" algn="l"/>
                <a:tab pos="1969949" algn="l"/>
                <a:tab pos="2626599" algn="l"/>
                <a:tab pos="3283248" algn="l"/>
                <a:tab pos="3939898" algn="l"/>
              </a:tabLst>
            </a:pPr>
            <a:r>
              <a:rPr lang="en-GB" sz="2000" dirty="0"/>
              <a:t>If the message contains </a:t>
            </a:r>
            <a:r>
              <a:rPr lang="en-GB" sz="2000" b="1" dirty="0"/>
              <a:t>malware, the file is usually quarantined and the sender is notified</a:t>
            </a:r>
          </a:p>
          <a:p>
            <a:pPr>
              <a:tabLst>
                <a:tab pos="656650" algn="l"/>
                <a:tab pos="1313299" algn="l"/>
                <a:tab pos="1969949" algn="l"/>
                <a:tab pos="2626599" algn="l"/>
                <a:tab pos="3283248" algn="l"/>
                <a:tab pos="3939898" algn="l"/>
              </a:tabLst>
            </a:pPr>
            <a:r>
              <a:rPr lang="en-GB" sz="2000" dirty="0"/>
              <a:t>If the message is identified as spam, </a:t>
            </a:r>
            <a:r>
              <a:rPr lang="en-GB" sz="2000" b="1" dirty="0">
                <a:solidFill>
                  <a:srgbClr val="FF0000"/>
                </a:solidFill>
              </a:rPr>
              <a:t>it will probably be deleted without notifying the sender</a:t>
            </a:r>
            <a:r>
              <a:rPr lang="en-GB" sz="2000" dirty="0"/>
              <a:t>.</a:t>
            </a:r>
          </a:p>
        </p:txBody>
      </p:sp>
      <p:pic>
        <p:nvPicPr>
          <p:cNvPr id="19459" name="Picture 3"/>
          <p:cNvPicPr>
            <a:picLocks noChangeAspect="1" noChangeArrowheads="1"/>
          </p:cNvPicPr>
          <p:nvPr/>
        </p:nvPicPr>
        <p:blipFill>
          <a:blip r:embed="rId3"/>
          <a:srcRect/>
          <a:stretch>
            <a:fillRect/>
          </a:stretch>
        </p:blipFill>
        <p:spPr bwMode="auto">
          <a:xfrm>
            <a:off x="4672800" y="2851500"/>
            <a:ext cx="4014720" cy="2032054"/>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Delivery</a:t>
            </a:r>
          </a:p>
        </p:txBody>
      </p:sp>
      <p:sp>
        <p:nvSpPr>
          <p:cNvPr id="20482" name="Rectangle 2"/>
          <p:cNvSpPr>
            <a:spLocks noGrp="1" noChangeArrowheads="1"/>
          </p:cNvSpPr>
          <p:nvPr>
            <p:ph type="body" idx="1"/>
          </p:nvPr>
        </p:nvSpPr>
        <p:spPr>
          <a:xfrm>
            <a:off x="4672800" y="1604329"/>
            <a:ext cx="4014720" cy="4526396"/>
          </a:xfrm>
          <a:ln/>
        </p:spPr>
        <p:txBody>
          <a:bodyPr>
            <a:normAutofit lnSpcReduction="10000"/>
          </a:bodyPr>
          <a:lstStyle/>
          <a:p>
            <a:pPr>
              <a:tabLst>
                <a:tab pos="656650" algn="l"/>
                <a:tab pos="1313299" algn="l"/>
                <a:tab pos="1969949" algn="l"/>
                <a:tab pos="2626599" algn="l"/>
                <a:tab pos="3283248" algn="l"/>
                <a:tab pos="3939898" algn="l"/>
              </a:tabLst>
            </a:pPr>
            <a:r>
              <a:rPr lang="en-GB" dirty="0"/>
              <a:t>If the message makes it past the filters:</a:t>
            </a:r>
          </a:p>
          <a:p>
            <a:pPr lvl="1">
              <a:tabLst>
                <a:tab pos="656650" algn="l"/>
                <a:tab pos="1313299" algn="l"/>
                <a:tab pos="1969949" algn="l"/>
                <a:tab pos="2626599" algn="l"/>
                <a:tab pos="3283248" algn="l"/>
                <a:tab pos="3939898" algn="l"/>
              </a:tabLst>
            </a:pPr>
            <a:r>
              <a:rPr lang="en-GB" b="1" dirty="0"/>
              <a:t>The MTA calls a local MDA to deliver the mail to the correct mailbox, where it will sit until it is retrieved by the recipient's MUA</a:t>
            </a:r>
          </a:p>
        </p:txBody>
      </p:sp>
      <p:pic>
        <p:nvPicPr>
          <p:cNvPr id="20483" name="Picture 3"/>
          <p:cNvPicPr>
            <a:picLocks noChangeAspect="1" noChangeArrowheads="1"/>
          </p:cNvPicPr>
          <p:nvPr/>
        </p:nvPicPr>
        <p:blipFill>
          <a:blip r:embed="rId3"/>
          <a:srcRect/>
          <a:stretch>
            <a:fillRect/>
          </a:stretch>
        </p:blipFill>
        <p:spPr bwMode="auto">
          <a:xfrm>
            <a:off x="1324800" y="1604329"/>
            <a:ext cx="2278080" cy="4526396"/>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1"/>
          <p:cNvSpPr>
            <a:spLocks noGrp="1" noChangeArrowheads="1"/>
          </p:cNvSpPr>
          <p:nvPr>
            <p:ph type="title"/>
          </p:nvPr>
        </p:nvSpPr>
        <p:spPr>
          <a:xfrm>
            <a:off x="456481" y="2327285"/>
            <a:ext cx="8228160" cy="1542402"/>
          </a:xfrm>
          <a:ln/>
        </p:spPr>
        <p:txBody>
          <a:bodyP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Email Introduction</a:t>
            </a:r>
            <a:br>
              <a:rPr lang="en-GB" b="1" dirty="0"/>
            </a:br>
            <a:r>
              <a:rPr lang="en-GB" b="1" dirty="0"/>
              <a:t/>
            </a:r>
            <a:br>
              <a:rPr lang="en-GB" b="1" dirty="0"/>
            </a:br>
            <a:r>
              <a:rPr lang="en-GB" sz="1800" b="1" dirty="0" err="1"/>
              <a:t>Dorcas</a:t>
            </a:r>
            <a:r>
              <a:rPr lang="en-GB" sz="1800" b="1" dirty="0"/>
              <a:t> </a:t>
            </a:r>
            <a:r>
              <a:rPr lang="en-GB" sz="1800" b="1" dirty="0" err="1"/>
              <a:t>Muthoni</a:t>
            </a:r>
            <a:r>
              <a:rPr lang="en-GB" sz="1800" b="1" dirty="0"/>
              <a:t/>
            </a:r>
            <a:br>
              <a:rPr lang="en-GB" sz="1800" b="1" dirty="0"/>
            </a:br>
            <a:endParaRPr lang="en-GB" sz="1800"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RFCs</a:t>
            </a:r>
          </a:p>
        </p:txBody>
      </p:sp>
      <p:sp>
        <p:nvSpPr>
          <p:cNvPr id="21506" name="Rectangle 2"/>
          <p:cNvSpPr>
            <a:spLocks noGrp="1" noChangeArrowheads="1"/>
          </p:cNvSpPr>
          <p:nvPr>
            <p:ph type="body" idx="1"/>
          </p:nvPr>
        </p:nvSpPr>
        <p:spPr>
          <a:xfrm>
            <a:off x="456481" y="1604329"/>
            <a:ext cx="8228160" cy="4444307"/>
          </a:xfrm>
          <a:ln/>
        </p:spPr>
        <p:txBody>
          <a:bodyPr>
            <a:normAutofit fontScale="850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Documents that define email standards are called "Request For Comments (RFCs)"</a:t>
            </a:r>
            <a:r>
              <a:rPr lang="en-GB" dirty="0"/>
              <a:t>, and are</a:t>
            </a:r>
            <a:r>
              <a:rPr lang="en-GB" b="1" dirty="0"/>
              <a:t> </a:t>
            </a:r>
            <a:r>
              <a:rPr lang="en-GB" b="1" dirty="0">
                <a:solidFill>
                  <a:srgbClr val="0000FF"/>
                </a:solidFill>
              </a:rPr>
              <a:t>available on the Internet through the Internet Engineering Task Force (IETF) website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www.ietf.org</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There are </a:t>
            </a:r>
            <a:r>
              <a:rPr lang="en-GB" b="1" dirty="0"/>
              <a:t>many RFCs and they form a somewhat complex, interlocking set of standards</a:t>
            </a:r>
            <a:r>
              <a:rPr lang="en-GB" dirty="0"/>
              <a:t>, great information for anyone interested in gaining a deeper understanding of email.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Most pertinent RFCs: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RFC 822, 2822: Standard for the Format of ARPA Internet Text Messages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RFC 2821: Simple Mail Transfer Protocol</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RFC 1122, 1123, 1651, 1653, 1830, MIME RFCs...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Troubleshooting Email Issues</a:t>
            </a:r>
          </a:p>
        </p:txBody>
      </p:sp>
      <p:sp>
        <p:nvSpPr>
          <p:cNvPr id="22530" name="Rectangle 2"/>
          <p:cNvSpPr>
            <a:spLocks noGrp="1" noChangeArrowheads="1"/>
          </p:cNvSpPr>
          <p:nvPr>
            <p:ph type="body" idx="1"/>
          </p:nvPr>
        </p:nvSpPr>
        <p:spPr>
          <a:xfrm>
            <a:off x="456481" y="1604329"/>
            <a:ext cx="8228160" cy="4444307"/>
          </a:xfrm>
          <a:ln/>
        </p:spPr>
        <p:txBody>
          <a:bodyPr>
            <a:normAutofit fontScale="925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transient failures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If a transient error occurs, the MTA will hang onto the message, periodically retrying the delivery until it either succeeds or fails, or until the MTA decides that the transient issue is really a permanent condition.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permanent failures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If the MTA cannot deliver the message (it has received a fatal error message or failed to complete the transfer after repeated attempts), it bounces the message back to the sender. If the sender is a mailing list, the bounce may be handled by automated bounce-handling software.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3"/>
          <p:cNvSpPr>
            <a:spLocks noGrp="1"/>
          </p:cNvSpPr>
          <p:nvPr>
            <p:ph type="sldNum" idx="12"/>
          </p:nvPr>
        </p:nvSpPr>
        <p:spPr/>
        <p:txBody>
          <a:bodyPr/>
          <a:lstStyle/>
          <a:p>
            <a:fld id="{7945D119-E011-47DD-9811-D3401A423F3F}" type="slidenum">
              <a:rPr lang="en-GB"/>
              <a:pPr/>
              <a:t>22</a:t>
            </a:fld>
            <a:endParaRPr lang="en-GB"/>
          </a:p>
        </p:txBody>
      </p:sp>
      <p:sp>
        <p:nvSpPr>
          <p:cNvPr id="3073" name="Text Box 1"/>
          <p:cNvSpPr txBox="1">
            <a:spLocks noChangeArrowheads="1"/>
          </p:cNvSpPr>
          <p:nvPr/>
        </p:nvSpPr>
        <p:spPr bwMode="auto">
          <a:xfrm>
            <a:off x="456481" y="273629"/>
            <a:ext cx="8228160" cy="5857095"/>
          </a:xfrm>
          <a:prstGeom prst="rect">
            <a:avLst/>
          </a:prstGeom>
          <a:noFill/>
          <a:ln w="9525">
            <a:noFill/>
            <a:round/>
            <a:headEnd/>
            <a:tailEnd/>
          </a:ln>
          <a:effectLst/>
        </p:spPr>
        <p:txBody>
          <a:bodyPr lIns="0" tIns="0" rIns="0" bIns="0" anchor="ctr"/>
          <a:lstStyle/>
          <a:p>
            <a:pPr marL="391686" indent="-293764" algn="ct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300" b="1" dirty="0">
                <a:solidFill>
                  <a:srgbClr val="008000"/>
                </a:solidFill>
                <a:ea typeface="DejaVu Sans" charset="0"/>
                <a:cs typeface="DejaVu Sans" charset="0"/>
              </a:rPr>
              <a:t>Apache and Virtual Sites and SSL</a:t>
            </a:r>
            <a:br>
              <a:rPr lang="en-GB" sz="3300" b="1" dirty="0">
                <a:solidFill>
                  <a:srgbClr val="008000"/>
                </a:solidFill>
                <a:ea typeface="DejaVu Sans" charset="0"/>
                <a:cs typeface="DejaVu Sans" charset="0"/>
              </a:rPr>
            </a:br>
            <a:r>
              <a:rPr lang="en-GB" sz="3300" b="1" dirty="0">
                <a:solidFill>
                  <a:srgbClr val="008000"/>
                </a:solidFill>
                <a:ea typeface="DejaVu Sans" charset="0"/>
                <a:cs typeface="DejaVu Sans" charset="0"/>
              </a:rPr>
              <a:t/>
            </a:r>
            <a:br>
              <a:rPr lang="en-GB" sz="3300" b="1" dirty="0">
                <a:solidFill>
                  <a:srgbClr val="008000"/>
                </a:solidFill>
                <a:ea typeface="DejaVu Sans" charset="0"/>
                <a:cs typeface="DejaVu Sans" charset="0"/>
              </a:rPr>
            </a:br>
            <a:r>
              <a:rPr lang="en-GB" sz="3300" b="1" dirty="0">
                <a:solidFill>
                  <a:srgbClr val="008000"/>
                </a:solidFill>
                <a:ea typeface="DejaVu Sans" charset="0"/>
                <a:cs typeface="DejaVu Sans" charset="0"/>
              </a:rPr>
              <a:t/>
            </a:r>
            <a:br>
              <a:rPr lang="en-GB" sz="3300" b="1" dirty="0">
                <a:solidFill>
                  <a:srgbClr val="008000"/>
                </a:solidFill>
                <a:ea typeface="DejaVu Sans" charset="0"/>
                <a:cs typeface="DejaVu Sans" charset="0"/>
              </a:rPr>
            </a:br>
            <a:r>
              <a:rPr lang="en-GB" sz="3300" b="1" dirty="0">
                <a:solidFill>
                  <a:srgbClr val="008000"/>
                </a:solidFill>
                <a:ea typeface="DejaVu Sans" charset="0"/>
                <a:cs typeface="DejaVu Sans" charset="0"/>
              </a:rPr>
              <a:t/>
            </a:r>
            <a:br>
              <a:rPr lang="en-GB" sz="3300" b="1" dirty="0">
                <a:solidFill>
                  <a:srgbClr val="008000"/>
                </a:solidFill>
                <a:ea typeface="DejaVu Sans" charset="0"/>
                <a:cs typeface="DejaVu Sans" charset="0"/>
              </a:rPr>
            </a:br>
            <a:r>
              <a:rPr lang="en-GB" sz="3300" b="1" dirty="0">
                <a:solidFill>
                  <a:srgbClr val="008000"/>
                </a:solidFill>
                <a:ea typeface="DejaVu Sans" charset="0"/>
                <a:cs typeface="DejaVu Sans" charset="0"/>
              </a:rPr>
              <a:t/>
            </a:r>
            <a:br>
              <a:rPr lang="en-GB" sz="3300" b="1" dirty="0">
                <a:solidFill>
                  <a:srgbClr val="008000"/>
                </a:solidFill>
                <a:ea typeface="DejaVu Sans" charset="0"/>
                <a:cs typeface="DejaVu Sans" charset="0"/>
              </a:rPr>
            </a:br>
            <a:r>
              <a:rPr lang="en-GB" sz="2000" b="1" dirty="0" err="1">
                <a:solidFill>
                  <a:srgbClr val="008000"/>
                </a:solidFill>
                <a:ea typeface="DejaVu Sans" charset="0"/>
                <a:cs typeface="DejaVu Sans" charset="0"/>
              </a:rPr>
              <a:t>Dorcas</a:t>
            </a:r>
            <a:r>
              <a:rPr lang="en-GB" sz="2000" b="1" dirty="0">
                <a:solidFill>
                  <a:srgbClr val="008000"/>
                </a:solidFill>
                <a:ea typeface="DejaVu Sans" charset="0"/>
                <a:cs typeface="DejaVu Sans" charset="0"/>
              </a:rPr>
              <a:t> </a:t>
            </a:r>
            <a:r>
              <a:rPr lang="en-GB" sz="2000" b="1" dirty="0" err="1">
                <a:solidFill>
                  <a:srgbClr val="008000"/>
                </a:solidFill>
                <a:ea typeface="DejaVu Sans" charset="0"/>
                <a:cs typeface="DejaVu Sans" charset="0"/>
              </a:rPr>
              <a:t>Muthoni</a:t>
            </a:r>
            <a:endParaRPr lang="en-GB" sz="2000" b="1" dirty="0">
              <a:solidFill>
                <a:srgbClr val="008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3606E6C7-791F-4D13-BE14-EF9DBC3ECF40}" type="slidenum">
              <a:rPr lang="en-GB"/>
              <a:pPr/>
              <a:t>23</a:t>
            </a:fld>
            <a:endParaRPr lang="en-GB"/>
          </a:p>
        </p:txBody>
      </p:sp>
      <p:sp>
        <p:nvSpPr>
          <p:cNvPr id="4097"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Scope</a:t>
            </a:r>
          </a:p>
        </p:txBody>
      </p:sp>
      <p:sp>
        <p:nvSpPr>
          <p:cNvPr id="4098"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What is Apache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What is </a:t>
            </a:r>
            <a:r>
              <a:rPr lang="en-GB" dirty="0" err="1"/>
              <a:t>Apache+mod_ssl+Vhosts</a:t>
            </a:r>
            <a:endParaRPr lang="en-GB"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Digital Signatures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Installing </a:t>
            </a:r>
            <a:r>
              <a:rPr lang="en-GB" dirty="0" err="1"/>
              <a:t>Apache+mod_ssl</a:t>
            </a:r>
            <a:endParaRPr lang="en-GB"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a:t>
            </a:r>
            <a:r>
              <a:rPr lang="en-GB" dirty="0" err="1"/>
              <a:t>Apache+Vhosts</a:t>
            </a:r>
            <a:endParaRPr lang="en-GB"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Your </a:t>
            </a:r>
            <a:r>
              <a:rPr lang="en-GB" dirty="0" err="1"/>
              <a:t>webserver</a:t>
            </a:r>
            <a:endParaRPr lang="en-GB"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a:t>
            </a:r>
            <a:r>
              <a:rPr lang="en-GB" dirty="0" err="1"/>
              <a:t>Apache+mod_ssl</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4D195E1B-CD78-43B6-BEAA-373AC18F1F6C}" type="slidenum">
              <a:rPr lang="en-GB"/>
              <a:pPr/>
              <a:t>24</a:t>
            </a:fld>
            <a:endParaRPr lang="en-GB"/>
          </a:p>
        </p:txBody>
      </p:sp>
      <p:sp>
        <p:nvSpPr>
          <p:cNvPr id="5121"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What is Apache</a:t>
            </a:r>
          </a:p>
        </p:txBody>
      </p:sp>
      <p:sp>
        <p:nvSpPr>
          <p:cNvPr id="5122" name="Rectangle 2"/>
          <p:cNvSpPr>
            <a:spLocks noGrp="1" noChangeArrowheads="1"/>
          </p:cNvSpPr>
          <p:nvPr>
            <p:ph type="body" idx="1"/>
          </p:nvPr>
        </p:nvSpPr>
        <p:spPr>
          <a:xfrm>
            <a:off x="456481" y="1604329"/>
            <a:ext cx="8228160" cy="4444307"/>
          </a:xfrm>
          <a:ln/>
        </p:spPr>
        <p:txBody>
          <a:bodyPr>
            <a:normAutofit fontScale="925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HTTP </a:t>
            </a:r>
            <a:r>
              <a:rPr lang="en-GB" dirty="0" err="1"/>
              <a:t>Webserver</a:t>
            </a:r>
            <a:r>
              <a:rPr lang="en-GB" dirty="0"/>
              <a:t>: </a:t>
            </a:r>
            <a:r>
              <a:rPr lang="en-GB" b="1" dirty="0">
                <a:solidFill>
                  <a:srgbClr val="0000FF"/>
                </a:solidFill>
              </a:rPr>
              <a:t>accepts HTTP requests from clients (web browsers), and serves them HTTP responses</a:t>
            </a:r>
            <a:r>
              <a:rPr lang="en-GB" dirty="0"/>
              <a:t> along with optional data contents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By Apache Group and originally written for </a:t>
            </a:r>
            <a:r>
              <a:rPr lang="en-GB" dirty="0">
                <a:solidFill>
                  <a:srgbClr val="FF0000"/>
                </a:solidFill>
              </a:rPr>
              <a:t>UNIX, but now runs under Linux, OS/2, Windows and other platforms</a:t>
            </a:r>
            <a:r>
              <a:rPr lang="en-GB" dirty="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As of April 2008 Apache served</a:t>
            </a:r>
            <a:r>
              <a:rPr lang="en-GB" dirty="0">
                <a:solidFill>
                  <a:srgbClr val="008000"/>
                </a:solidFill>
              </a:rPr>
              <a:t> </a:t>
            </a:r>
            <a:r>
              <a:rPr lang="en-GB" b="1" dirty="0">
                <a:solidFill>
                  <a:srgbClr val="008000"/>
                </a:solidFill>
              </a:rPr>
              <a:t>50.42% of all websites</a:t>
            </a:r>
            <a:r>
              <a:rPr lang="en-GB" dirty="0"/>
              <a: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Developed and maintained by an open community of developers under the auspices of the </a:t>
            </a:r>
            <a:r>
              <a:rPr lang="en-GB" b="1" dirty="0">
                <a:solidFill>
                  <a:srgbClr val="FF00FF"/>
                </a:solidFill>
              </a:rPr>
              <a:t>Apache Software Foundation.</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idx="12"/>
          </p:nvPr>
        </p:nvSpPr>
        <p:spPr/>
        <p:txBody>
          <a:bodyPr/>
          <a:lstStyle/>
          <a:p>
            <a:fld id="{DF6372CC-1A7C-4ACE-9607-50497FE675A8}" type="slidenum">
              <a:rPr lang="en-GB"/>
              <a:pPr/>
              <a:t>25</a:t>
            </a:fld>
            <a:endParaRPr lang="en-GB"/>
          </a:p>
        </p:txBody>
      </p:sp>
      <p:sp>
        <p:nvSpPr>
          <p:cNvPr id="6145"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What is </a:t>
            </a:r>
            <a:r>
              <a:rPr lang="en-GB" dirty="0" err="1"/>
              <a:t>Apache+mod_ssl+Vhosts</a:t>
            </a:r>
            <a:endParaRPr lang="en-GB" dirty="0"/>
          </a:p>
        </p:txBody>
      </p:sp>
      <p:sp>
        <p:nvSpPr>
          <p:cNvPr id="6146" name="Rectangle 2"/>
          <p:cNvSpPr>
            <a:spLocks noGrp="1" noChangeArrowheads="1"/>
          </p:cNvSpPr>
          <p:nvPr>
            <p:ph type="body" idx="1"/>
          </p:nvPr>
        </p:nvSpPr>
        <p:spPr>
          <a:xfrm>
            <a:off x="456480" y="1604329"/>
            <a:ext cx="4014720" cy="4526396"/>
          </a:xfrm>
          <a:ln/>
        </p:spPr>
        <p:txBody>
          <a:bodyPr/>
          <a:lstStyle/>
          <a:p>
            <a:pPr marL="0" indent="0">
              <a:tabLst>
                <a:tab pos="656650" algn="l"/>
                <a:tab pos="1313299" algn="l"/>
                <a:tab pos="1969949" algn="l"/>
                <a:tab pos="2626599" algn="l"/>
                <a:tab pos="3283248" algn="l"/>
                <a:tab pos="3939898" algn="l"/>
              </a:tabLst>
            </a:pPr>
            <a:r>
              <a:rPr lang="en-GB" sz="2200" b="1" dirty="0" err="1"/>
              <a:t>mod_ssl</a:t>
            </a:r>
            <a:endParaRPr lang="en-GB" sz="2200" b="1" dirty="0"/>
          </a:p>
          <a:p>
            <a:pPr marL="587529" lvl="1" indent="-195843">
              <a:buSzPct val="45000"/>
              <a:buFont typeface="Wingdings" pitchFamily="2" charset="2"/>
              <a:buChar char=""/>
              <a:tabLst>
                <a:tab pos="656650" algn="l"/>
                <a:tab pos="1313299" algn="l"/>
                <a:tab pos="1969949" algn="l"/>
                <a:tab pos="2626599" algn="l"/>
                <a:tab pos="3283248" algn="l"/>
                <a:tab pos="3939898" algn="l"/>
              </a:tabLst>
            </a:pPr>
            <a:r>
              <a:rPr lang="en-GB" sz="1800" dirty="0"/>
              <a:t>Apache HTTP Server module </a:t>
            </a:r>
            <a:r>
              <a:rPr lang="en-GB" sz="1800" dirty="0" err="1"/>
              <a:t>mod_ssl</a:t>
            </a:r>
            <a:r>
              <a:rPr lang="en-GB" sz="1800" dirty="0">
                <a:solidFill>
                  <a:srgbClr val="CC0000"/>
                </a:solidFill>
              </a:rPr>
              <a:t> </a:t>
            </a:r>
            <a:r>
              <a:rPr lang="en-GB" sz="1800" b="1" dirty="0">
                <a:solidFill>
                  <a:srgbClr val="CC0000"/>
                </a:solidFill>
              </a:rPr>
              <a:t>provides an interface to the </a:t>
            </a:r>
            <a:r>
              <a:rPr lang="en-GB" sz="1800" b="1" dirty="0" err="1">
                <a:solidFill>
                  <a:srgbClr val="CC0000"/>
                </a:solidFill>
              </a:rPr>
              <a:t>OpenSSL</a:t>
            </a:r>
            <a:r>
              <a:rPr lang="en-GB" sz="1800" b="1" dirty="0">
                <a:solidFill>
                  <a:srgbClr val="CC0000"/>
                </a:solidFill>
              </a:rPr>
              <a:t> library</a:t>
            </a:r>
            <a:r>
              <a:rPr lang="en-GB" sz="1800" dirty="0"/>
              <a:t>, which provides Strong Encryption using the Secure Sockets Layer and Transport Layer Security protocols. </a:t>
            </a:r>
          </a:p>
          <a:p>
            <a:pPr marL="587529" lvl="1" indent="-195843">
              <a:buSzPct val="45000"/>
              <a:buFont typeface="Wingdings" pitchFamily="2" charset="2"/>
              <a:buChar char=""/>
              <a:tabLst>
                <a:tab pos="656650" algn="l"/>
                <a:tab pos="1313299" algn="l"/>
                <a:tab pos="1969949" algn="l"/>
                <a:tab pos="2626599" algn="l"/>
                <a:tab pos="3283248" algn="l"/>
                <a:tab pos="3939898" algn="l"/>
              </a:tabLst>
            </a:pPr>
            <a:r>
              <a:rPr lang="en-GB" sz="1800" dirty="0"/>
              <a:t>SSL </a:t>
            </a:r>
            <a:r>
              <a:rPr lang="en-GB" sz="1800" b="1" dirty="0">
                <a:solidFill>
                  <a:srgbClr val="FF0000"/>
                </a:solidFill>
              </a:rPr>
              <a:t>provides for secure communication between client and server by allowing mutual authentication</a:t>
            </a:r>
            <a:r>
              <a:rPr lang="en-GB" sz="1800" dirty="0"/>
              <a:t>, the use of digital signatures for integrity, and encryption for privacy</a:t>
            </a:r>
          </a:p>
        </p:txBody>
      </p:sp>
      <p:sp>
        <p:nvSpPr>
          <p:cNvPr id="6147" name="Rectangle 3"/>
          <p:cNvSpPr>
            <a:spLocks noGrp="1" noChangeArrowheads="1"/>
          </p:cNvSpPr>
          <p:nvPr>
            <p:ph type="body" idx="2"/>
          </p:nvPr>
        </p:nvSpPr>
        <p:spPr>
          <a:xfrm>
            <a:off x="4672800" y="1604329"/>
            <a:ext cx="4014720" cy="4444307"/>
          </a:xfrm>
          <a:ln/>
        </p:spPr>
        <p:txBody>
          <a:bodyPr/>
          <a:lstStyle/>
          <a:p>
            <a:pPr marL="0" indent="0">
              <a:tabLst>
                <a:tab pos="656650" algn="l"/>
                <a:tab pos="1313299" algn="l"/>
                <a:tab pos="1969949" algn="l"/>
                <a:tab pos="2626599" algn="l"/>
                <a:tab pos="3283248" algn="l"/>
                <a:tab pos="3939898" algn="l"/>
              </a:tabLst>
            </a:pPr>
            <a:r>
              <a:rPr lang="en-GB" sz="2200" b="1" dirty="0"/>
              <a:t>virtual hosts</a:t>
            </a:r>
          </a:p>
          <a:p>
            <a:pPr marL="587529" lvl="1" indent="-195843">
              <a:buSzPct val="45000"/>
              <a:buFont typeface="Wingdings" pitchFamily="2" charset="2"/>
              <a:buChar char=""/>
              <a:tabLst>
                <a:tab pos="656650" algn="l"/>
                <a:tab pos="1313299" algn="l"/>
                <a:tab pos="1969949" algn="l"/>
                <a:tab pos="2626599" algn="l"/>
                <a:tab pos="3283248" algn="l"/>
                <a:tab pos="3939898" algn="l"/>
              </a:tabLst>
            </a:pPr>
            <a:r>
              <a:rPr lang="en-GB" dirty="0"/>
              <a:t>allows </a:t>
            </a:r>
            <a:r>
              <a:rPr lang="en-GB" b="1" dirty="0">
                <a:solidFill>
                  <a:srgbClr val="0000FF"/>
                </a:solidFill>
              </a:rPr>
              <a:t>one Apache installation to serve many different actual websites.</a:t>
            </a:r>
            <a:r>
              <a:rPr lang="en-GB" dirty="0"/>
              <a:t> </a:t>
            </a:r>
          </a:p>
          <a:p>
            <a:pPr marL="587529" lvl="1" indent="-195843">
              <a:buSzPct val="45000"/>
              <a:buFont typeface="Wingdings" pitchFamily="2" charset="2"/>
              <a:buChar char=""/>
              <a:tabLst>
                <a:tab pos="656650" algn="l"/>
                <a:tab pos="1313299" algn="l"/>
                <a:tab pos="1969949" algn="l"/>
                <a:tab pos="2626599" algn="l"/>
                <a:tab pos="3283248" algn="l"/>
                <a:tab pos="3939898" algn="l"/>
              </a:tabLst>
            </a:pPr>
            <a:r>
              <a:rPr lang="en-GB" dirty="0"/>
              <a:t>For example, one machine, with one Apache installation could simultaneously serve </a:t>
            </a:r>
            <a:r>
              <a:rPr lang="en-GB" i="1" dirty="0">
                <a:hlinkClick r:id="rId3"/>
              </a:rPr>
              <a:t>www.example.com</a:t>
            </a:r>
            <a:r>
              <a:rPr lang="en-GB" i="1" dirty="0"/>
              <a:t> , </a:t>
            </a:r>
            <a:r>
              <a:rPr lang="en-GB" i="1" dirty="0">
                <a:hlinkClick r:id="rId4"/>
              </a:rPr>
              <a:t>www.test.com</a:t>
            </a:r>
            <a:r>
              <a:rPr lang="en-GB" i="1" dirty="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1C962647-9151-450E-8E8C-48B7F91A188A}" type="slidenum">
              <a:rPr lang="en-GB"/>
              <a:pPr/>
              <a:t>26</a:t>
            </a:fld>
            <a:endParaRPr lang="en-GB"/>
          </a:p>
        </p:txBody>
      </p:sp>
      <p:sp>
        <p:nvSpPr>
          <p:cNvPr id="7169"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Digital Signatures</a:t>
            </a:r>
          </a:p>
        </p:txBody>
      </p:sp>
      <p:sp>
        <p:nvSpPr>
          <p:cNvPr id="7170" name="Rectangle 2"/>
          <p:cNvSpPr>
            <a:spLocks noGrp="1" noChangeArrowheads="1"/>
          </p:cNvSpPr>
          <p:nvPr>
            <p:ph type="body" idx="1"/>
          </p:nvPr>
        </p:nvSpPr>
        <p:spPr>
          <a:xfrm>
            <a:off x="456481" y="1604329"/>
            <a:ext cx="8228160" cy="4444307"/>
          </a:xfrm>
          <a:ln/>
        </p:spPr>
        <p:txBody>
          <a:bodyPr>
            <a:normAutofit fontScale="850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Transport Layer Security (</a:t>
            </a:r>
            <a:r>
              <a:rPr lang="en-GB" b="1" dirty="0">
                <a:solidFill>
                  <a:srgbClr val="0000FF"/>
                </a:solidFill>
              </a:rPr>
              <a:t>TLS</a:t>
            </a:r>
            <a:r>
              <a:rPr lang="en-GB" dirty="0"/>
              <a:t>) and its predecessor, Secure Sockets Layer (</a:t>
            </a:r>
            <a:r>
              <a:rPr lang="en-GB" b="1" dirty="0">
                <a:solidFill>
                  <a:srgbClr val="0000FF"/>
                </a:solidFill>
              </a:rPr>
              <a:t>SSL</a:t>
            </a:r>
            <a:r>
              <a:rPr lang="en-GB" dirty="0"/>
              <a:t>), are .</a:t>
            </a:r>
            <a:r>
              <a:rPr lang="en-GB" b="1" dirty="0">
                <a:solidFill>
                  <a:srgbClr val="FF6633"/>
                </a:solidFill>
              </a:rPr>
              <a:t>cryptographic protocols </a:t>
            </a:r>
            <a:r>
              <a:rPr lang="en-GB" dirty="0"/>
              <a:t>that provide</a:t>
            </a:r>
            <a:r>
              <a:rPr lang="en-GB" b="1" dirty="0">
                <a:solidFill>
                  <a:srgbClr val="FF6633"/>
                </a:solidFill>
              </a:rPr>
              <a:t> secure communications on the Internet </a:t>
            </a:r>
            <a:r>
              <a:rPr lang="en-GB" dirty="0"/>
              <a:t>for such things as </a:t>
            </a:r>
            <a:r>
              <a:rPr lang="en-GB" b="1" dirty="0"/>
              <a:t>web browsing, e-mail, Internet faxing, instant messaging and other data transfers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digital signature: </a:t>
            </a:r>
            <a:r>
              <a:rPr lang="en-GB" dirty="0"/>
              <a:t>type of asymmetric cryptography used to simulate the security properties of a handwritten signature on paper.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one for signing which involves the user's secret or private key, and one for verifying signatures which involves the user's public key.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6"/>
          <p:cNvSpPr>
            <a:spLocks noGrp="1"/>
          </p:cNvSpPr>
          <p:nvPr>
            <p:ph type="sldNum" idx="12"/>
          </p:nvPr>
        </p:nvSpPr>
        <p:spPr/>
        <p:txBody>
          <a:bodyPr/>
          <a:lstStyle/>
          <a:p>
            <a:fld id="{337E8E29-031D-4D39-94A1-9AE335FCA884}" type="slidenum">
              <a:rPr lang="en-GB"/>
              <a:pPr/>
              <a:t>27</a:t>
            </a:fld>
            <a:endParaRPr lang="en-GB"/>
          </a:p>
        </p:txBody>
      </p:sp>
      <p:sp>
        <p:nvSpPr>
          <p:cNvPr id="8193"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Secure Transaction</a:t>
            </a:r>
          </a:p>
        </p:txBody>
      </p:sp>
      <p:pic>
        <p:nvPicPr>
          <p:cNvPr id="8194" name="Picture 2"/>
          <p:cNvPicPr>
            <a:picLocks noChangeAspect="1" noChangeArrowheads="1"/>
          </p:cNvPicPr>
          <p:nvPr/>
        </p:nvPicPr>
        <p:blipFill>
          <a:blip r:embed="rId3"/>
          <a:srcRect/>
          <a:stretch>
            <a:fillRect/>
          </a:stretch>
        </p:blipFill>
        <p:spPr bwMode="auto">
          <a:xfrm>
            <a:off x="2234880" y="1375345"/>
            <a:ext cx="4868640" cy="5449532"/>
          </a:xfrm>
          <a:prstGeom prst="rect">
            <a:avLst/>
          </a:prstGeom>
          <a:noFill/>
          <a:ln w="9525">
            <a:noFill/>
            <a:round/>
            <a:headEnd/>
            <a:tailEnd/>
          </a:ln>
          <a:effectLst/>
        </p:spPr>
      </p:pic>
      <p:sp>
        <p:nvSpPr>
          <p:cNvPr id="8195" name="Text Box 3"/>
          <p:cNvSpPr txBox="1">
            <a:spLocks noChangeArrowheads="1"/>
          </p:cNvSpPr>
          <p:nvPr/>
        </p:nvSpPr>
        <p:spPr bwMode="auto">
          <a:xfrm>
            <a:off x="207360" y="6428835"/>
            <a:ext cx="2073600" cy="236185"/>
          </a:xfrm>
          <a:prstGeom prst="rect">
            <a:avLst/>
          </a:prstGeom>
          <a:noFill/>
          <a:ln w="9525">
            <a:noFill/>
            <a:round/>
            <a:headEnd/>
            <a:tailEnd/>
          </a:ln>
          <a:effectLst/>
        </p:spPr>
        <p:txBody>
          <a:bodyPr lIns="81639" tIns="40820" rIns="81639" bIns="40820"/>
          <a:lstStyle/>
          <a:p>
            <a:pPr>
              <a:tabLst>
                <a:tab pos="656650" algn="l"/>
                <a:tab pos="1313299" algn="l"/>
                <a:tab pos="1969949" algn="l"/>
              </a:tabLst>
            </a:pPr>
            <a:r>
              <a:rPr lang="en-GB" sz="1100" b="1" dirty="0" err="1">
                <a:solidFill>
                  <a:srgbClr val="000000"/>
                </a:solidFill>
                <a:ea typeface="DejaVu Sans" charset="0"/>
                <a:cs typeface="DejaVu Sans" charset="0"/>
              </a:rPr>
              <a:t>src:www.ingeo.com</a:t>
            </a:r>
            <a:endParaRPr lang="en-GB" sz="1100" b="1" dirty="0">
              <a:solidFill>
                <a:srgbClr val="000000"/>
              </a:solidFill>
              <a:ea typeface="DejaVu Sans" charset="0"/>
              <a:cs typeface="DejaVu Sans" charset="0"/>
            </a:endParaRP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51B1029C-0394-4DF7-AA0C-721322B86311}" type="slidenum">
              <a:rPr lang="en-GB"/>
              <a:pPr/>
              <a:t>28</a:t>
            </a:fld>
            <a:endParaRPr lang="en-GB"/>
          </a:p>
        </p:txBody>
      </p:sp>
      <p:sp>
        <p:nvSpPr>
          <p:cNvPr id="9217"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Installing </a:t>
            </a:r>
            <a:r>
              <a:rPr lang="en-GB" dirty="0" err="1"/>
              <a:t>Apache+mod_ssl</a:t>
            </a:r>
            <a:endParaRPr lang="en-GB" dirty="0"/>
          </a:p>
        </p:txBody>
      </p:sp>
      <p:sp>
        <p:nvSpPr>
          <p:cNvPr id="9218" name="Rectangle 2"/>
          <p:cNvSpPr>
            <a:spLocks noGrp="1" noChangeArrowheads="1"/>
          </p:cNvSpPr>
          <p:nvPr>
            <p:ph type="body" idx="1"/>
          </p:nvPr>
        </p:nvSpPr>
        <p:spPr>
          <a:xfrm>
            <a:off x="456481" y="1604329"/>
            <a:ext cx="8228160" cy="4444307"/>
          </a:xfrm>
          <a:ln/>
        </p:spPr>
        <p:txBody>
          <a:bodyPr>
            <a:normAutofit lnSpcReduction="1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Lets install Apache with </a:t>
            </a:r>
            <a:r>
              <a:rPr lang="en-GB" dirty="0" err="1"/>
              <a:t>mod_ssl</a:t>
            </a:r>
            <a:endParaRPr lang="en-GB"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t>mod_ssl</a:t>
            </a:r>
            <a:r>
              <a:rPr lang="en-GB" dirty="0"/>
              <a:t>: module provides strong cryptography for the Apache </a:t>
            </a:r>
            <a:r>
              <a:rPr lang="en-GB" dirty="0" err="1"/>
              <a:t>webserver</a:t>
            </a:r>
            <a:r>
              <a:rPr lang="en-GB" dirty="0"/>
              <a:t> via SSL and TLS protocols by the help of the Open Source SSL/TLS toolkit </a:t>
            </a:r>
            <a:r>
              <a:rPr lang="en-GB" dirty="0" err="1"/>
              <a:t>OpenSSL</a:t>
            </a:r>
            <a:endParaRPr lang="en-GB"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Installation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latin typeface="Liberation Serif;Times New Roma" pitchFamily="16" charset="0"/>
              </a:rPr>
              <a:t># </a:t>
            </a:r>
            <a:r>
              <a:rPr lang="en-GB" sz="2000" b="1" dirty="0" err="1">
                <a:latin typeface="Liberation Serif;Times New Roma" pitchFamily="16" charset="0"/>
              </a:rPr>
              <a:t>portinstall</a:t>
            </a:r>
            <a:r>
              <a:rPr lang="en-GB" sz="2000" b="1" dirty="0">
                <a:latin typeface="Liberation Serif;Times New Roma" pitchFamily="16" charset="0"/>
              </a:rPr>
              <a:t> apache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t>Enable apache to start automatically on boot</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latin typeface="Liberation Serif;Times New Roma" pitchFamily="16" charset="0"/>
              </a:rPr>
              <a:t># vi /etc/</a:t>
            </a:r>
            <a:r>
              <a:rPr lang="en-GB" sz="2000" b="1" dirty="0" err="1">
                <a:latin typeface="Liberation Serif;Times New Roma" pitchFamily="16" charset="0"/>
              </a:rPr>
              <a:t>rc.conf</a:t>
            </a:r>
            <a:endParaRPr lang="en-GB" sz="2000" b="1" dirty="0">
              <a:latin typeface="Liberation Serif;Times New Roma" pitchFamily="16" charset="0"/>
            </a:endParaRPr>
          </a:p>
          <a:p>
            <a:pPr lvl="2">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dirty="0">
                <a:latin typeface="Liberation Serif;Times New Roma" pitchFamily="16" charset="0"/>
              </a:rPr>
              <a:t>Add</a:t>
            </a:r>
            <a:r>
              <a:rPr lang="en-GB" sz="2000" b="1" dirty="0">
                <a:latin typeface="Liberation Serif;Times New Roma" pitchFamily="16" charset="0"/>
              </a:rPr>
              <a:t> </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latin typeface="Liberation Serif;Times New Roma" pitchFamily="16" charset="0"/>
              </a:rPr>
              <a:t>apache22_enable="YES"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12E57619-C97B-4A36-95FF-06759D4E2D49}" type="slidenum">
              <a:rPr lang="en-GB"/>
              <a:pPr/>
              <a:t>29</a:t>
            </a:fld>
            <a:endParaRPr lang="en-GB"/>
          </a:p>
        </p:txBody>
      </p:sp>
      <p:sp>
        <p:nvSpPr>
          <p:cNvPr id="10241"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a:t>
            </a:r>
            <a:r>
              <a:rPr lang="en-GB" dirty="0" err="1"/>
              <a:t>Apache+Vhosts</a:t>
            </a:r>
            <a:endParaRPr lang="en-GB" dirty="0"/>
          </a:p>
        </p:txBody>
      </p:sp>
      <p:sp>
        <p:nvSpPr>
          <p:cNvPr id="10242" name="Rectangle 2"/>
          <p:cNvSpPr>
            <a:spLocks noGrp="1" noChangeArrowheads="1"/>
          </p:cNvSpPr>
          <p:nvPr>
            <p:ph type="body" idx="1"/>
          </p:nvPr>
        </p:nvSpPr>
        <p:spPr>
          <a:xfrm>
            <a:off x="456481" y="1604329"/>
            <a:ext cx="8228160" cy="4444307"/>
          </a:xfrm>
          <a:ln/>
        </p:spPr>
        <p:txBody>
          <a:bodyPr/>
          <a:lstStyle/>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a:t>cd</a:t>
            </a:r>
            <a:r>
              <a:rPr lang="en-GB" b="1" dirty="0"/>
              <a:t> /</a:t>
            </a:r>
            <a:r>
              <a:rPr lang="en-GB" b="1" dirty="0" err="1"/>
              <a:t>usr</a:t>
            </a:r>
            <a:r>
              <a:rPr lang="en-GB" b="1" dirty="0"/>
              <a:t>/local/etc/apache22/</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vi </a:t>
            </a:r>
            <a:r>
              <a:rPr lang="en-GB" b="1" dirty="0" err="1"/>
              <a:t>httpd.conf</a:t>
            </a:r>
            <a:r>
              <a:rPr lang="en-GB" b="1" dirty="0"/>
              <a:t>	</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Review key the conf file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err="1"/>
              <a:t>ServerRoot</a:t>
            </a:r>
            <a:r>
              <a:rPr lang="en-GB" sz="2000" b="1" dirty="0"/>
              <a:t> "/</a:t>
            </a:r>
            <a:r>
              <a:rPr lang="en-GB" sz="2000" b="1" dirty="0" err="1"/>
              <a:t>usr</a:t>
            </a:r>
            <a:r>
              <a:rPr lang="en-GB" sz="2000" b="1" dirty="0"/>
              <a:t>/local"</a:t>
            </a:r>
            <a:r>
              <a:rPr lang="en-GB" sz="2000" dirty="0"/>
              <a:t> :  </a:t>
            </a:r>
            <a:r>
              <a:rPr lang="en-GB" sz="2000" i="1" dirty="0"/>
              <a:t>top of the directory tree under which the server's configuration, error, and log files are kept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t>Listen 80</a:t>
            </a:r>
            <a:r>
              <a:rPr lang="en-GB" sz="2000" dirty="0"/>
              <a:t> : </a:t>
            </a:r>
            <a:r>
              <a:rPr lang="en-GB" sz="2000" i="1" dirty="0"/>
              <a:t>bind Apache to specific IP addresses and/or ports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err="1"/>
              <a:t>ServerAdmin</a:t>
            </a:r>
            <a:r>
              <a:rPr lang="en-GB" sz="2000" b="1" dirty="0"/>
              <a:t>:</a:t>
            </a:r>
            <a:r>
              <a:rPr lang="en-GB" sz="2000" i="1" dirty="0"/>
              <a:t> Your address, where problems with the server should be e-mailed.</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err="1"/>
              <a:t>DocumentRoot</a:t>
            </a:r>
            <a:r>
              <a:rPr lang="en-GB" sz="2000" i="1" dirty="0"/>
              <a:t>: The directory out of which you will serve your documents.</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err="1"/>
              <a:t>ErrorLog</a:t>
            </a:r>
            <a:r>
              <a:rPr lang="en-GB" sz="2000" i="1" dirty="0"/>
              <a:t>: The location of the error log file</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Scope</a:t>
            </a:r>
          </a:p>
        </p:txBody>
      </p:sp>
      <p:sp>
        <p:nvSpPr>
          <p:cNvPr id="4098" name="Rectangle 2"/>
          <p:cNvSpPr>
            <a:spLocks noGrp="1" noChangeArrowheads="1"/>
          </p:cNvSpPr>
          <p:nvPr>
            <p:ph type="body" idx="1"/>
          </p:nvPr>
        </p:nvSpPr>
        <p:spPr>
          <a:xfrm>
            <a:off x="456481" y="1604328"/>
            <a:ext cx="8228160" cy="4460149"/>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How Email Appears to Work</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How Email Really Works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Mail User Agent (MUA)</a:t>
            </a:r>
            <a:r>
              <a:rPr lang="ar-SA" sz="1800" dirty="0">
                <a:cs typeface="Arial" pitchFamily="34" charset="0"/>
              </a:rPr>
              <a:t>‏</a:t>
            </a:r>
            <a:endParaRPr lang="en-GB" sz="1800"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Message Format </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Mail Delivery Agent (MDA)/ Mail Transfer Agent (MTA)</a:t>
            </a:r>
            <a:r>
              <a:rPr lang="ar-SA" sz="1800" dirty="0">
                <a:cs typeface="Arial" pitchFamily="34" charset="0"/>
              </a:rPr>
              <a:t>‏</a:t>
            </a:r>
            <a:endParaRPr lang="en-GB" sz="1800"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Network Cloud</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Email Queue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MTA to MTA Transfer</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Firewalls, Spam and Virus Filters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Delivery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RFCs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1C6F2C6C-9BE6-47D2-821E-3D4BC3E35F3A}" type="slidenum">
              <a:rPr lang="en-GB"/>
              <a:pPr/>
              <a:t>30</a:t>
            </a:fld>
            <a:endParaRPr lang="en-GB"/>
          </a:p>
        </p:txBody>
      </p:sp>
      <p:sp>
        <p:nvSpPr>
          <p:cNvPr id="11265"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a:t>
            </a:r>
            <a:r>
              <a:rPr lang="en-GB" dirty="0" err="1"/>
              <a:t>Apache+Vhosts</a:t>
            </a:r>
            <a:endParaRPr lang="en-GB" dirty="0"/>
          </a:p>
        </p:txBody>
      </p:sp>
      <p:sp>
        <p:nvSpPr>
          <p:cNvPr id="11266" name="Rectangle 2"/>
          <p:cNvSpPr>
            <a:spLocks noGrp="1" noChangeArrowheads="1"/>
          </p:cNvSpPr>
          <p:nvPr>
            <p:ph type="body" idx="1"/>
          </p:nvPr>
        </p:nvSpPr>
        <p:spPr>
          <a:xfrm>
            <a:off x="456481" y="1604329"/>
            <a:ext cx="8228160" cy="4870591"/>
          </a:xfrm>
          <a:ln/>
        </p:spPr>
        <p:txBody>
          <a:bodyPr>
            <a:normAutofit fontScale="92500" lnSpcReduction="1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2000" b="1" dirty="0"/>
              <a:t> Supplemental configuration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The configuration files in the etc/apache22/extra/ directory can be included to add extra features or to modify the default configuration of the server</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Virtual hosts</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 Virtual hosts</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Include etc/apache22/extra/</a:t>
            </a:r>
            <a:r>
              <a:rPr lang="en-GB" sz="1800" b="1" dirty="0" err="1"/>
              <a:t>httpd-vhosts.conf</a:t>
            </a:r>
            <a:endParaRPr lang="en-GB" sz="1800" b="1"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SSL/TLS</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 Secure (SSL/TLS) connections</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solidFill>
                  <a:srgbClr val="008000"/>
                </a:solidFill>
              </a:rPr>
              <a:t># Include etc/apache22/extra/</a:t>
            </a:r>
            <a:r>
              <a:rPr lang="en-GB" sz="1800" b="1" dirty="0" err="1">
                <a:solidFill>
                  <a:srgbClr val="008000"/>
                </a:solidFill>
              </a:rPr>
              <a:t>httpd-ssl.conf</a:t>
            </a:r>
            <a:r>
              <a:rPr lang="en-GB" sz="1800" b="1" dirty="0">
                <a:solidFill>
                  <a:srgbClr val="008000"/>
                </a:solidFill>
              </a:rPr>
              <a:t> (to be enabled in a later session)</a:t>
            </a:r>
            <a:r>
              <a:rPr lang="ar-SA" sz="1800" b="1" dirty="0">
                <a:solidFill>
                  <a:srgbClr val="008000"/>
                </a:solidFill>
                <a:cs typeface="Arial" pitchFamily="34" charset="0"/>
              </a:rPr>
              <a:t>‏</a:t>
            </a:r>
            <a:endParaRPr lang="en-GB" sz="1800" b="1" dirty="0">
              <a:solidFill>
                <a:srgbClr val="008000"/>
              </a:solidFill>
            </a:endParaRP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312920D1-B7B6-4294-BF53-6376F6DD4236}" type="slidenum">
              <a:rPr lang="en-GB"/>
              <a:pPr/>
              <a:t>31</a:t>
            </a:fld>
            <a:endParaRPr lang="en-GB"/>
          </a:p>
        </p:txBody>
      </p:sp>
      <p:sp>
        <p:nvSpPr>
          <p:cNvPr id="12289"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Your </a:t>
            </a:r>
            <a:r>
              <a:rPr lang="en-GB" dirty="0" err="1"/>
              <a:t>webserver</a:t>
            </a:r>
            <a:endParaRPr lang="en-GB" dirty="0"/>
          </a:p>
        </p:txBody>
      </p:sp>
      <p:sp>
        <p:nvSpPr>
          <p:cNvPr id="12290" name="Rectangle 2"/>
          <p:cNvSpPr>
            <a:spLocks noGrp="1" noChangeArrowheads="1"/>
          </p:cNvSpPr>
          <p:nvPr>
            <p:ph type="body" idx="1"/>
          </p:nvPr>
        </p:nvSpPr>
        <p:spPr>
          <a:xfrm>
            <a:off x="456481" y="1604329"/>
            <a:ext cx="8228160" cy="4860511"/>
          </a:xfrm>
          <a:ln/>
        </p:spPr>
        <p:txBody>
          <a:bodyPr>
            <a:normAutofit fontScale="850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Create the directory for your files in the Document Root</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a:t>
            </a:r>
            <a:r>
              <a:rPr lang="en-GB" b="1" dirty="0" err="1"/>
              <a:t>mkdir</a:t>
            </a:r>
            <a:r>
              <a:rPr lang="en-GB" b="1" dirty="0"/>
              <a:t> /</a:t>
            </a:r>
            <a:r>
              <a:rPr lang="en-GB" b="1" dirty="0" err="1"/>
              <a:t>usr</a:t>
            </a:r>
            <a:r>
              <a:rPr lang="en-GB" b="1" dirty="0"/>
              <a:t>/local/www/apache22/data</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Test apache:</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telnet </a:t>
            </a:r>
            <a:r>
              <a:rPr lang="en-GB" b="1" dirty="0" err="1"/>
              <a:t>localhost</a:t>
            </a:r>
            <a:r>
              <a:rPr lang="en-GB" b="1" dirty="0"/>
              <a:t> 80</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i="1" dirty="0"/>
              <a:t>not running</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Start apache</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a:t>
            </a:r>
            <a:r>
              <a:rPr lang="en-GB" b="1" dirty="0" err="1"/>
              <a:t>apachectl</a:t>
            </a:r>
            <a:r>
              <a:rPr lang="en-GB" b="1" dirty="0"/>
              <a:t> start</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Create a page for your home</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 </a:t>
            </a:r>
            <a:r>
              <a:rPr lang="en-GB" dirty="0" err="1"/>
              <a:t>ee</a:t>
            </a:r>
            <a:r>
              <a:rPr lang="en-GB" dirty="0"/>
              <a:t> /</a:t>
            </a:r>
            <a:r>
              <a:rPr lang="en-GB" dirty="0" err="1"/>
              <a:t>usr</a:t>
            </a:r>
            <a:r>
              <a:rPr lang="en-GB" dirty="0"/>
              <a:t>/local/www/apache22/data/index.html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Visit your homepage, on your browser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hlinkClick r:id="rId3"/>
              </a:rPr>
              <a:t>http://localhost</a:t>
            </a:r>
            <a:r>
              <a:rPr lang="en-GB" dirty="0"/>
              <a:t> Or </a:t>
            </a:r>
            <a:r>
              <a:rPr lang="en-GB" dirty="0">
                <a:hlinkClick r:id="rId4"/>
              </a:rPr>
              <a:t>http://yourIPaddress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79A5F03F-CA92-4C97-B59D-364546A4E6AF}" type="slidenum">
              <a:rPr lang="en-GB"/>
              <a:pPr/>
              <a:t>32</a:t>
            </a:fld>
            <a:endParaRPr lang="en-GB"/>
          </a:p>
        </p:txBody>
      </p:sp>
      <p:sp>
        <p:nvSpPr>
          <p:cNvPr id="13313"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Virtual Hosts</a:t>
            </a:r>
          </a:p>
        </p:txBody>
      </p:sp>
      <p:sp>
        <p:nvSpPr>
          <p:cNvPr id="13314" name="Rectangle 2"/>
          <p:cNvSpPr>
            <a:spLocks noGrp="1" noChangeArrowheads="1"/>
          </p:cNvSpPr>
          <p:nvPr>
            <p:ph type="body" idx="1"/>
          </p:nvPr>
        </p:nvSpPr>
        <p:spPr>
          <a:xfrm>
            <a:off x="456481" y="1604328"/>
            <a:ext cx="8228160" cy="4558079"/>
          </a:xfrm>
          <a:ln/>
        </p:spPr>
        <p:txBody>
          <a:bodyPr>
            <a:normAutofit fontScale="85000" lnSpcReduction="2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 Supplemental configuration</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a:t>cd</a:t>
            </a:r>
            <a:r>
              <a:rPr lang="en-GB" b="1" dirty="0"/>
              <a:t> /</a:t>
            </a:r>
            <a:r>
              <a:rPr lang="en-GB" b="1" dirty="0" err="1"/>
              <a:t>usr</a:t>
            </a:r>
            <a:r>
              <a:rPr lang="en-GB" b="1" dirty="0"/>
              <a:t>/local/etc/apache</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err="1"/>
              <a:t>ee</a:t>
            </a:r>
            <a:r>
              <a:rPr lang="en-GB" sz="1800" b="1" dirty="0"/>
              <a:t> extra/</a:t>
            </a:r>
            <a:r>
              <a:rPr lang="en-GB" sz="1800" b="1" dirty="0" err="1"/>
              <a:t>httpd-vhosts.conf</a:t>
            </a:r>
            <a:endParaRPr lang="en-GB" sz="1800" b="1"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i="1" dirty="0"/>
              <a:t>(last directive for those who did not install apache22)</a:t>
            </a:r>
            <a:r>
              <a:rPr lang="ar-SA" sz="1800" i="1" dirty="0">
                <a:cs typeface="Arial" pitchFamily="34" charset="0"/>
              </a:rPr>
              <a:t>‏</a:t>
            </a:r>
            <a:endParaRPr lang="en-GB" sz="1800" i="1"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b="1"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dirty="0"/>
              <a:t>If you want to </a:t>
            </a:r>
            <a:r>
              <a:rPr lang="en-GB" b="1" dirty="0"/>
              <a:t>maintain multiple domains/hostnames on your machine</a:t>
            </a:r>
            <a:r>
              <a:rPr lang="en-GB" dirty="0"/>
              <a:t> you can setup </a:t>
            </a:r>
            <a:r>
              <a:rPr lang="en-GB" dirty="0" err="1"/>
              <a:t>VirtualHost</a:t>
            </a:r>
            <a:r>
              <a:rPr lang="en-GB" dirty="0"/>
              <a:t> containers for them.</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e.g. med.youruni.ac.ke, bs.youruni.ac.ke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With </a:t>
            </a:r>
            <a:r>
              <a:rPr lang="en-GB" b="1" dirty="0"/>
              <a:t>name-based virtual hosts</a:t>
            </a:r>
            <a:r>
              <a:rPr lang="en-GB" dirty="0"/>
              <a:t> the server doesn't need to worry about IP addresses</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Almost any Apache directive may go into a </a:t>
            </a:r>
            <a:r>
              <a:rPr lang="en-GB" b="1" dirty="0" err="1">
                <a:solidFill>
                  <a:srgbClr val="0000FF"/>
                </a:solidFill>
              </a:rPr>
              <a:t>VirtualHost</a:t>
            </a:r>
            <a:r>
              <a:rPr lang="en-GB" b="1" dirty="0">
                <a:solidFill>
                  <a:srgbClr val="0000FF"/>
                </a:solidFill>
              </a:rPr>
              <a:t> container</a:t>
            </a:r>
            <a:r>
              <a:rPr lang="en-GB" b="1" dirty="0">
                <a:solidFill>
                  <a:srgbClr val="999999"/>
                </a:solidFill>
              </a:rPr>
              <a: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CB8B76BD-4082-446C-991D-1EDD9CDD4B16}" type="slidenum">
              <a:rPr lang="en-GB"/>
              <a:pPr/>
              <a:t>33</a:t>
            </a:fld>
            <a:endParaRPr lang="en-GB"/>
          </a:p>
        </p:txBody>
      </p:sp>
      <p:sp>
        <p:nvSpPr>
          <p:cNvPr id="14337"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Virtual Hosts</a:t>
            </a:r>
          </a:p>
        </p:txBody>
      </p:sp>
      <p:sp>
        <p:nvSpPr>
          <p:cNvPr id="14338" name="Rectangle 2"/>
          <p:cNvSpPr>
            <a:spLocks noGrp="1" noChangeArrowheads="1"/>
          </p:cNvSpPr>
          <p:nvPr>
            <p:ph type="body" idx="1"/>
          </p:nvPr>
        </p:nvSpPr>
        <p:spPr>
          <a:xfrm>
            <a:off x="207360" y="1310538"/>
            <a:ext cx="8478720" cy="4533596"/>
          </a:xfrm>
          <a:ln/>
        </p:spPr>
        <p:txBody>
          <a:bodyPr>
            <a:normAutofit fontScale="92500" lnSpcReduction="20000"/>
          </a:bodyPr>
          <a:lstStyle/>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b="1" dirty="0"/>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&lt;</a:t>
            </a:r>
            <a:r>
              <a:rPr lang="en-GB" sz="1800" b="1" dirty="0" err="1"/>
              <a:t>VirtualHost</a:t>
            </a:r>
            <a:r>
              <a:rPr lang="en-GB" sz="1800" b="1" dirty="0"/>
              <a:t> *:80&gt;</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ServerAdmin</a:t>
            </a:r>
            <a:r>
              <a:rPr lang="en-GB" sz="1800" b="1" dirty="0"/>
              <a:t> webmaster@site1.example.com</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DocumentRoot</a:t>
            </a:r>
            <a:r>
              <a:rPr lang="en-GB" sz="1800" b="1" dirty="0"/>
              <a:t> /</a:t>
            </a:r>
            <a:r>
              <a:rPr lang="en-GB" sz="1800" b="1" dirty="0" err="1"/>
              <a:t>usr</a:t>
            </a:r>
            <a:r>
              <a:rPr lang="en-GB" sz="1800" b="1" dirty="0"/>
              <a:t>/local/www/data/site1</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ServerName</a:t>
            </a:r>
            <a:r>
              <a:rPr lang="en-GB" sz="1800" b="1" dirty="0"/>
              <a:t> site1.test.sae.ws.afnog.org</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ErrorLog</a:t>
            </a:r>
            <a:r>
              <a:rPr lang="en-GB" sz="1800" b="1" dirty="0"/>
              <a:t> "/</a:t>
            </a:r>
            <a:r>
              <a:rPr lang="en-GB" sz="1800" b="1" dirty="0" err="1"/>
              <a:t>var</a:t>
            </a:r>
            <a:r>
              <a:rPr lang="en-GB" sz="1800" b="1" dirty="0"/>
              <a:t>/log/site1-error_log"</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CustomLog</a:t>
            </a:r>
            <a:r>
              <a:rPr lang="en-GB" sz="1800" b="1" dirty="0"/>
              <a:t> "/</a:t>
            </a:r>
            <a:r>
              <a:rPr lang="en-GB" sz="1800" b="1" dirty="0" err="1"/>
              <a:t>var</a:t>
            </a:r>
            <a:r>
              <a:rPr lang="en-GB" sz="1800" b="1" dirty="0"/>
              <a:t>/log/site1-access_log"</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&lt;/</a:t>
            </a:r>
            <a:r>
              <a:rPr lang="en-GB" sz="1800" b="1" dirty="0" err="1"/>
              <a:t>VirtualHost</a:t>
            </a:r>
            <a:r>
              <a:rPr lang="en-GB" sz="1800" b="1" dirty="0"/>
              <a:t>&gt;</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b="1" dirty="0"/>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&lt;</a:t>
            </a:r>
            <a:r>
              <a:rPr lang="en-GB" sz="1800" b="1" dirty="0" err="1"/>
              <a:t>VirtualHost</a:t>
            </a:r>
            <a:r>
              <a:rPr lang="en-GB" sz="1800" b="1" dirty="0"/>
              <a:t> *:80&gt;</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ServerAdmin</a:t>
            </a:r>
            <a:r>
              <a:rPr lang="en-GB" sz="1800" b="1" dirty="0"/>
              <a:t> webmaster@site2.example.com</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DocumentRoot</a:t>
            </a:r>
            <a:r>
              <a:rPr lang="en-GB" sz="1800" b="1" dirty="0"/>
              <a:t> /</a:t>
            </a:r>
            <a:r>
              <a:rPr lang="en-GB" sz="1800" b="1" dirty="0" err="1"/>
              <a:t>usr</a:t>
            </a:r>
            <a:r>
              <a:rPr lang="en-GB" sz="1800" b="1" dirty="0"/>
              <a:t>/local/www/data/site2</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ServerName</a:t>
            </a:r>
            <a:r>
              <a:rPr lang="en-GB" sz="1800" b="1" dirty="0"/>
              <a:t> site2.test.sae.ws.afnog.org</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ErrorLog</a:t>
            </a:r>
            <a:r>
              <a:rPr lang="en-GB" sz="1800" b="1" dirty="0"/>
              <a:t> "/</a:t>
            </a:r>
            <a:r>
              <a:rPr lang="en-GB" sz="1800" b="1" dirty="0" err="1"/>
              <a:t>var</a:t>
            </a:r>
            <a:r>
              <a:rPr lang="en-GB" sz="1800" b="1" dirty="0"/>
              <a:t>/log/site2-error_log"</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CustomLog</a:t>
            </a:r>
            <a:r>
              <a:rPr lang="en-GB" sz="1800" b="1" dirty="0"/>
              <a:t> "/</a:t>
            </a:r>
            <a:r>
              <a:rPr lang="en-GB" sz="1800" b="1" dirty="0" err="1"/>
              <a:t>var</a:t>
            </a:r>
            <a:r>
              <a:rPr lang="en-GB" sz="1800" b="1" dirty="0"/>
              <a:t>/log/site2-access_log"</a:t>
            </a:r>
          </a:p>
          <a:p>
            <a:pPr>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&lt;/</a:t>
            </a:r>
            <a:r>
              <a:rPr lang="en-GB" sz="1800" b="1" dirty="0" err="1"/>
              <a:t>VirtualHost</a:t>
            </a:r>
            <a:r>
              <a:rPr lang="en-GB" sz="1800" b="1" dirty="0"/>
              <a:t>&gt;</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F58422FA-4548-4E31-BC3F-3EEFF185951B}" type="slidenum">
              <a:rPr lang="en-GB"/>
              <a:pPr/>
              <a:t>34</a:t>
            </a:fld>
            <a:endParaRPr lang="en-GB"/>
          </a:p>
        </p:txBody>
      </p:sp>
      <p:sp>
        <p:nvSpPr>
          <p:cNvPr id="15361"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a:t>
            </a:r>
            <a:r>
              <a:rPr lang="en-GB" dirty="0" err="1"/>
              <a:t>Apache+mod_ssl</a:t>
            </a:r>
            <a:endParaRPr lang="en-GB" dirty="0"/>
          </a:p>
        </p:txBody>
      </p:sp>
      <p:sp>
        <p:nvSpPr>
          <p:cNvPr id="15362"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 Supplemental configuration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On the </a:t>
            </a:r>
            <a:r>
              <a:rPr lang="en-GB" dirty="0" err="1"/>
              <a:t>httpd.conf</a:t>
            </a:r>
            <a:endParaRPr lang="en-GB"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 Secure (SSL/TLS) connections</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Include etc/apache22/extra/</a:t>
            </a:r>
            <a:r>
              <a:rPr lang="en-GB" sz="1800" b="1" dirty="0" err="1"/>
              <a:t>httpd-ssl.conf</a:t>
            </a:r>
            <a:r>
              <a:rPr lang="en-GB" sz="1800" b="1" dirty="0"/>
              <a:t> (to be enabled in a later session)</a:t>
            </a:r>
            <a:r>
              <a:rPr lang="ar-SA" sz="1800" b="1" dirty="0">
                <a:cs typeface="Arial" pitchFamily="34" charset="0"/>
              </a:rPr>
              <a:t>‏</a:t>
            </a:r>
            <a:endParaRPr lang="en-GB" sz="1800" b="1"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b="1"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ee</a:t>
            </a:r>
            <a:r>
              <a:rPr lang="en-GB" sz="1800" b="1" dirty="0"/>
              <a:t> extra/</a:t>
            </a:r>
            <a:r>
              <a:rPr lang="en-GB" sz="1800" b="1" dirty="0" err="1"/>
              <a:t>httpd-ssl.conf</a:t>
            </a:r>
            <a:endParaRPr lang="en-GB" sz="1800"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A7D6DC60-8742-4468-BB75-21C0E88A50C1}" type="slidenum">
              <a:rPr lang="en-GB"/>
              <a:pPr/>
              <a:t>35</a:t>
            </a:fld>
            <a:endParaRPr lang="en-GB"/>
          </a:p>
        </p:txBody>
      </p:sp>
      <p:sp>
        <p:nvSpPr>
          <p:cNvPr id="16385"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Configuring </a:t>
            </a:r>
            <a:r>
              <a:rPr lang="en-GB" dirty="0" err="1"/>
              <a:t>Apache+mod_ssl</a:t>
            </a:r>
            <a:endParaRPr lang="en-GB" dirty="0"/>
          </a:p>
        </p:txBody>
      </p:sp>
      <p:sp>
        <p:nvSpPr>
          <p:cNvPr id="16386"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 Supplemental configuration</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On the </a:t>
            </a:r>
            <a:r>
              <a:rPr lang="en-GB" dirty="0" err="1"/>
              <a:t>httpd.conf</a:t>
            </a:r>
            <a:endParaRPr lang="en-GB"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 Secure (SSL/TLS) connections</a:t>
            </a:r>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Include etc/apache22/extra/</a:t>
            </a:r>
            <a:r>
              <a:rPr lang="en-GB" sz="1800" b="1" dirty="0" err="1"/>
              <a:t>httpd-ssl.conf</a:t>
            </a:r>
            <a:r>
              <a:rPr lang="en-GB" sz="1800" b="1" dirty="0"/>
              <a:t> (to be enabled in a later session)</a:t>
            </a:r>
            <a:r>
              <a:rPr lang="ar-SA" sz="1800" b="1" dirty="0">
                <a:cs typeface="Arial" pitchFamily="34" charset="0"/>
              </a:rPr>
              <a:t>‏</a:t>
            </a:r>
            <a:endParaRPr lang="en-GB" sz="1800" b="1"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b="1" dirty="0"/>
          </a:p>
          <a:p>
            <a:pPr lvl="2">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b="1" dirty="0"/>
              <a:t># </a:t>
            </a:r>
            <a:r>
              <a:rPr lang="en-GB" sz="1800" b="1" dirty="0" err="1"/>
              <a:t>ee</a:t>
            </a:r>
            <a:r>
              <a:rPr lang="en-GB" sz="1800" b="1" dirty="0"/>
              <a:t> extra/</a:t>
            </a:r>
            <a:r>
              <a:rPr lang="en-GB" sz="1800" b="1" dirty="0" err="1"/>
              <a:t>httpd-ssl.conf</a:t>
            </a:r>
            <a:endParaRPr lang="en-GB" sz="1800"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84D74FD2-D84C-4856-98C9-39CEEE30226A}" type="slidenum">
              <a:rPr lang="en-GB"/>
              <a:pPr/>
              <a:t>36</a:t>
            </a:fld>
            <a:endParaRPr lang="en-GB"/>
          </a:p>
        </p:txBody>
      </p:sp>
      <p:sp>
        <p:nvSpPr>
          <p:cNvPr id="17409"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Key Generation</a:t>
            </a:r>
          </a:p>
        </p:txBody>
      </p:sp>
      <p:sp>
        <p:nvSpPr>
          <p:cNvPr id="17410"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Generate a Private Key</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The </a:t>
            </a:r>
            <a:r>
              <a:rPr lang="en-GB" sz="1800" dirty="0" err="1"/>
              <a:t>openssl</a:t>
            </a:r>
            <a:r>
              <a:rPr lang="en-GB" sz="1800" dirty="0"/>
              <a:t> toolkit is used to generate an RSA Private Key and CSR (Certificate Signing Request). It can also be used to generate self-signed certificates which can be used for testing purposes or internal usage.</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The first step is to create your RSA Private Key. This key is a 1024 bit RSA key which is encrypted using Triple-DES and stored in a PEM format so that it is readable as ASCII text.</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 </a:t>
            </a:r>
            <a:r>
              <a:rPr lang="en-GB" b="1" dirty="0" err="1"/>
              <a:t>openssl</a:t>
            </a:r>
            <a:r>
              <a:rPr lang="en-GB" b="1" dirty="0"/>
              <a:t> </a:t>
            </a:r>
            <a:r>
              <a:rPr lang="en-GB" b="1" dirty="0" err="1"/>
              <a:t>genrsa</a:t>
            </a:r>
            <a:r>
              <a:rPr lang="en-GB" b="1" dirty="0"/>
              <a:t> -des3 -out </a:t>
            </a:r>
            <a:r>
              <a:rPr lang="en-GB" b="1" dirty="0" err="1"/>
              <a:t>server.key</a:t>
            </a:r>
            <a:r>
              <a:rPr lang="en-GB" b="1" dirty="0"/>
              <a:t> 1024</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Enter paraphrase </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Simple paraphrase</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808A40E9-C758-46E0-A6D9-EB1EDAFA8459}" type="slidenum">
              <a:rPr lang="en-GB"/>
              <a:pPr/>
              <a:t>37</a:t>
            </a:fld>
            <a:endParaRPr lang="en-GB"/>
          </a:p>
        </p:txBody>
      </p:sp>
      <p:sp>
        <p:nvSpPr>
          <p:cNvPr id="18433"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300" dirty="0"/>
              <a:t>Generate a CSR (Certificate Signing Request)</a:t>
            </a:r>
            <a:r>
              <a:rPr lang="ar-SA" sz="3300" dirty="0">
                <a:cs typeface="Arial" pitchFamily="34" charset="0"/>
              </a:rPr>
              <a:t>‏</a:t>
            </a:r>
            <a:endParaRPr lang="en-GB" sz="3300" dirty="0"/>
          </a:p>
        </p:txBody>
      </p:sp>
      <p:sp>
        <p:nvSpPr>
          <p:cNvPr id="18434"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Once the private key is generated a Certificate Signing Request can be generated. The CSR is then used in one of two ways. Ideally, the CSR will be sent to a Certificate Authority, such as </a:t>
            </a:r>
            <a:r>
              <a:rPr lang="en-GB" dirty="0" err="1"/>
              <a:t>Thawte</a:t>
            </a:r>
            <a:r>
              <a:rPr lang="en-GB" dirty="0"/>
              <a:t> or </a:t>
            </a:r>
            <a:r>
              <a:rPr lang="en-GB" dirty="0" err="1"/>
              <a:t>Verisign</a:t>
            </a:r>
            <a:r>
              <a:rPr lang="en-GB" dirty="0"/>
              <a:t> who will verify the identity of the requestor and issue a signed certificate.</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a:t>
            </a:r>
            <a:r>
              <a:rPr lang="en-GB" b="1" dirty="0" err="1"/>
              <a:t>openssl</a:t>
            </a:r>
            <a:r>
              <a:rPr lang="en-GB" b="1" dirty="0"/>
              <a:t> </a:t>
            </a:r>
            <a:r>
              <a:rPr lang="en-GB" b="1" dirty="0" err="1"/>
              <a:t>req</a:t>
            </a:r>
            <a:r>
              <a:rPr lang="en-GB" b="1" dirty="0"/>
              <a:t> -new -key </a:t>
            </a:r>
            <a:r>
              <a:rPr lang="en-GB" b="1" dirty="0" err="1"/>
              <a:t>server.key</a:t>
            </a:r>
            <a:r>
              <a:rPr lang="en-GB" b="1" dirty="0"/>
              <a:t> -out server.csr</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0415CF18-A491-408D-83E8-6D788164FDCB}" type="slidenum">
              <a:rPr lang="en-GB"/>
              <a:pPr/>
              <a:t>38</a:t>
            </a:fld>
            <a:endParaRPr lang="en-GB"/>
          </a:p>
        </p:txBody>
      </p:sp>
      <p:sp>
        <p:nvSpPr>
          <p:cNvPr id="19457"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Remove Passphrase from Key</a:t>
            </a:r>
          </a:p>
        </p:txBody>
      </p:sp>
      <p:sp>
        <p:nvSpPr>
          <p:cNvPr id="19458"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Apache will ask for the pass-phrase each time the web server is started</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cp </a:t>
            </a:r>
            <a:r>
              <a:rPr lang="en-GB" b="1" dirty="0" err="1"/>
              <a:t>server.key</a:t>
            </a:r>
            <a:r>
              <a:rPr lang="en-GB" b="1" dirty="0"/>
              <a:t> server.key.org</a:t>
            </a:r>
          </a:p>
          <a:p>
            <a:pPr lvl="1">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a:t>
            </a:r>
            <a:r>
              <a:rPr lang="en-GB" b="1" dirty="0" err="1"/>
              <a:t>openssl</a:t>
            </a:r>
            <a:r>
              <a:rPr lang="en-GB" b="1" dirty="0"/>
              <a:t> </a:t>
            </a:r>
            <a:r>
              <a:rPr lang="en-GB" b="1" dirty="0" err="1"/>
              <a:t>rsa</a:t>
            </a:r>
            <a:r>
              <a:rPr lang="en-GB" b="1" dirty="0"/>
              <a:t> -in server.key.org -out </a:t>
            </a:r>
            <a:r>
              <a:rPr lang="en-GB" b="1" dirty="0" err="1"/>
              <a:t>server.key</a:t>
            </a:r>
            <a:endParaRPr lang="en-GB"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E4861C4E-7B73-48DB-BBB7-35458173A8E3}" type="slidenum">
              <a:rPr lang="en-GB"/>
              <a:pPr/>
              <a:t>39</a:t>
            </a:fld>
            <a:endParaRPr lang="en-GB"/>
          </a:p>
        </p:txBody>
      </p:sp>
      <p:sp>
        <p:nvSpPr>
          <p:cNvPr id="20481"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Generating a Self-Signed Certificate</a:t>
            </a:r>
          </a:p>
        </p:txBody>
      </p:sp>
      <p:sp>
        <p:nvSpPr>
          <p:cNvPr id="20482"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At this point you will need to generate a self-signed certificate because you either don't plan on having your certificate signed by a CA</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a:t>
            </a:r>
            <a:r>
              <a:rPr lang="en-GB" b="1" dirty="0" err="1"/>
              <a:t>openssl</a:t>
            </a:r>
            <a:r>
              <a:rPr lang="en-GB" b="1" dirty="0"/>
              <a:t> x509 -</a:t>
            </a:r>
            <a:r>
              <a:rPr lang="en-GB" b="1" dirty="0" err="1"/>
              <a:t>req</a:t>
            </a:r>
            <a:r>
              <a:rPr lang="en-GB" b="1" dirty="0"/>
              <a:t> -days 365 -in server.csr -</a:t>
            </a:r>
            <a:r>
              <a:rPr lang="en-GB" b="1" dirty="0" err="1"/>
              <a:t>signkey</a:t>
            </a:r>
            <a:r>
              <a:rPr lang="en-GB" b="1" dirty="0"/>
              <a:t> </a:t>
            </a:r>
            <a:r>
              <a:rPr lang="en-GB" b="1" dirty="0" err="1"/>
              <a:t>server.key</a:t>
            </a:r>
            <a:r>
              <a:rPr lang="en-GB" b="1" dirty="0"/>
              <a:t> -out server.crt</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b="1"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How Email Appears to Work</a:t>
            </a:r>
          </a:p>
        </p:txBody>
      </p:sp>
      <p:pic>
        <p:nvPicPr>
          <p:cNvPr id="5122" name="Picture 2"/>
          <p:cNvPicPr>
            <a:picLocks noChangeAspect="1" noChangeArrowheads="1"/>
          </p:cNvPicPr>
          <p:nvPr/>
        </p:nvPicPr>
        <p:blipFill>
          <a:blip r:embed="rId3"/>
          <a:srcRect/>
          <a:stretch>
            <a:fillRect/>
          </a:stretch>
        </p:blipFill>
        <p:spPr bwMode="auto">
          <a:xfrm>
            <a:off x="1075681" y="2661400"/>
            <a:ext cx="7581600" cy="120252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A6CB597D-3239-439D-BE30-D87B385606E3}" type="slidenum">
              <a:rPr lang="en-GB"/>
              <a:pPr/>
              <a:t>40</a:t>
            </a:fld>
            <a:endParaRPr lang="en-GB"/>
          </a:p>
        </p:txBody>
      </p:sp>
      <p:sp>
        <p:nvSpPr>
          <p:cNvPr id="21505" name="Rectangle 1"/>
          <p:cNvSpPr>
            <a:spLocks noGrp="1" noChangeArrowheads="1"/>
          </p:cNvSpPr>
          <p:nvPr>
            <p:ph type="title"/>
          </p:nvPr>
        </p:nvSpPr>
        <p:spPr>
          <a:xfrm>
            <a:off x="456481" y="279389"/>
            <a:ext cx="8228160" cy="1134839"/>
          </a:xfrm>
          <a:ln/>
        </p:spPr>
        <p:txBody>
          <a:bodyPr>
            <a:normAutofit fontScale="9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Installing the Private Key and Certificate</a:t>
            </a:r>
          </a:p>
        </p:txBody>
      </p:sp>
      <p:sp>
        <p:nvSpPr>
          <p:cNvPr id="21506" name="Rectangle 2"/>
          <p:cNvSpPr>
            <a:spLocks noGrp="1" noChangeArrowheads="1"/>
          </p:cNvSpPr>
          <p:nvPr>
            <p:ph type="body" idx="1"/>
          </p:nvPr>
        </p:nvSpPr>
        <p:spPr>
          <a:xfrm>
            <a:off x="456481" y="1604329"/>
            <a:ext cx="8228160" cy="4444307"/>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Ensure </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server.crt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err="1"/>
              <a:t>server.key</a:t>
            </a:r>
            <a:endParaRPr lang="en-GB"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Are in the Apache </a:t>
            </a:r>
            <a:r>
              <a:rPr lang="en-GB" dirty="0" err="1"/>
              <a:t>config</a:t>
            </a:r>
            <a:r>
              <a:rPr lang="en-GB" dirty="0"/>
              <a:t> directory</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01435CDF-D2AF-4374-A861-155A7337636E}" type="slidenum">
              <a:rPr lang="en-GB"/>
              <a:pPr/>
              <a:t>41</a:t>
            </a:fld>
            <a:endParaRPr lang="en-GB"/>
          </a:p>
        </p:txBody>
      </p:sp>
      <p:sp>
        <p:nvSpPr>
          <p:cNvPr id="22529"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Configuring SSL Enabled Virtual Hosts</a:t>
            </a:r>
          </a:p>
        </p:txBody>
      </p:sp>
      <p:sp>
        <p:nvSpPr>
          <p:cNvPr id="22530" name="Rectangle 2"/>
          <p:cNvSpPr>
            <a:spLocks noGrp="1" noChangeArrowheads="1"/>
          </p:cNvSpPr>
          <p:nvPr>
            <p:ph type="body" idx="1"/>
          </p:nvPr>
        </p:nvSpPr>
        <p:spPr>
          <a:xfrm>
            <a:off x="456481" y="1604329"/>
            <a:ext cx="8228160" cy="4444307"/>
          </a:xfrm>
          <a:ln/>
        </p:spPr>
        <p:txBody>
          <a:bodyPr>
            <a:normAutofit fontScale="85000" lnSpcReduction="20000"/>
          </a:bodyPr>
          <a:lstStyle/>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edit  /extra/</a:t>
            </a:r>
            <a:r>
              <a:rPr lang="en-GB" b="1" dirty="0" err="1">
                <a:solidFill>
                  <a:srgbClr val="0000FF"/>
                </a:solidFill>
              </a:rPr>
              <a:t>httpd-ssl.conf</a:t>
            </a:r>
            <a:endParaRPr lang="en-GB" b="1" dirty="0">
              <a:solidFill>
                <a:srgbClr val="0000FF"/>
              </a:solidFill>
            </a:endParaRP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a:t>SSLEngine</a:t>
            </a:r>
            <a:r>
              <a:rPr lang="en-GB" b="1" dirty="0"/>
              <a:t> on</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a:t>SSLCertificateFile</a:t>
            </a:r>
            <a:r>
              <a:rPr lang="en-GB" b="1" dirty="0"/>
              <a:t> /</a:t>
            </a:r>
            <a:r>
              <a:rPr lang="en-GB" b="1" dirty="0" err="1"/>
              <a:t>usr</a:t>
            </a:r>
            <a:r>
              <a:rPr lang="en-GB" b="1" dirty="0"/>
              <a:t>/local/apache/conf/ssl.crt/server.crt</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a:t>SSLCertificateKeyFile</a:t>
            </a:r>
            <a:r>
              <a:rPr lang="en-GB" b="1" dirty="0"/>
              <a:t> /</a:t>
            </a:r>
            <a:r>
              <a:rPr lang="en-GB" b="1" dirty="0" err="1"/>
              <a:t>usr</a:t>
            </a:r>
            <a:r>
              <a:rPr lang="en-GB" b="1" dirty="0"/>
              <a:t>/local/apache/conf/</a:t>
            </a:r>
            <a:r>
              <a:rPr lang="en-GB" b="1" dirty="0" err="1"/>
              <a:t>ssl.key</a:t>
            </a:r>
            <a:r>
              <a:rPr lang="en-GB" b="1" dirty="0"/>
              <a:t>/</a:t>
            </a:r>
            <a:r>
              <a:rPr lang="en-GB" b="1" dirty="0" err="1"/>
              <a:t>server.key</a:t>
            </a:r>
            <a:endParaRPr lang="en-GB" b="1" dirty="0"/>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a:t>SetEnvIf</a:t>
            </a:r>
            <a:r>
              <a:rPr lang="en-GB" b="1" dirty="0"/>
              <a:t> User-Agent ".*MSIE.*" </a:t>
            </a:r>
            <a:r>
              <a:rPr lang="en-GB" b="1" dirty="0" err="1"/>
              <a:t>nokeepalive</a:t>
            </a:r>
            <a:r>
              <a:rPr lang="en-GB" b="1" dirty="0"/>
              <a:t> </a:t>
            </a:r>
            <a:r>
              <a:rPr lang="en-GB" b="1" dirty="0" err="1"/>
              <a:t>ssl</a:t>
            </a:r>
            <a:r>
              <a:rPr lang="en-GB" b="1" dirty="0"/>
              <a:t>-unclean-shutdown</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err="1"/>
              <a:t>CustomLog</a:t>
            </a:r>
            <a:r>
              <a:rPr lang="en-GB" b="1" dirty="0"/>
              <a:t> logs/</a:t>
            </a:r>
            <a:r>
              <a:rPr lang="en-GB" b="1" dirty="0" err="1"/>
              <a:t>ssl_request_log</a:t>
            </a:r>
            <a:r>
              <a:rPr lang="en-GB" b="1" dirty="0"/>
              <a:t> \</a:t>
            </a:r>
          </a:p>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   "%t %h %{SSL_PROTOCOL}x %{SSL_CIPHER}x \"%r\" %b"</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idx="12"/>
          </p:nvPr>
        </p:nvSpPr>
        <p:spPr/>
        <p:txBody>
          <a:bodyPr/>
          <a:lstStyle/>
          <a:p>
            <a:fld id="{1A366F70-49B7-4FB2-8D0F-5A1FCFC2B527}" type="slidenum">
              <a:rPr lang="en-GB"/>
              <a:pPr/>
              <a:t>42</a:t>
            </a:fld>
            <a:endParaRPr lang="en-GB"/>
          </a:p>
        </p:txBody>
      </p:sp>
      <p:sp>
        <p:nvSpPr>
          <p:cNvPr id="23553"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3600" dirty="0"/>
              <a:t>Restart Apache and Test</a:t>
            </a:r>
          </a:p>
        </p:txBody>
      </p:sp>
      <p:sp>
        <p:nvSpPr>
          <p:cNvPr id="23554" name="Rectangle 2"/>
          <p:cNvSpPr>
            <a:spLocks noGrp="1" noChangeArrowheads="1"/>
          </p:cNvSpPr>
          <p:nvPr>
            <p:ph type="body" idx="1"/>
          </p:nvPr>
        </p:nvSpPr>
        <p:spPr>
          <a:xfrm>
            <a:off x="456481" y="1604329"/>
            <a:ext cx="8228160" cy="4444307"/>
          </a:xfrm>
          <a:ln/>
        </p:spPr>
        <p:txBody>
          <a:bodyPr/>
          <a:lstStyle/>
          <a:p>
            <a:pPr>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solidFill>
                  <a:srgbClr val="0000FF"/>
                </a:solidFill>
              </a:rPr>
              <a:t>Restart Apache and Test</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066"/>
          <p:cNvSpPr>
            <a:spLocks noGrp="1" noChangeArrowheads="1"/>
          </p:cNvSpPr>
          <p:nvPr>
            <p:ph type="ftr" sz="quarter" idx="4294967295"/>
          </p:nvPr>
        </p:nvSpPr>
        <p:spPr>
          <a:xfrm>
            <a:off x="3124200" y="6324600"/>
            <a:ext cx="2895600" cy="457200"/>
          </a:xfrm>
          <a:prstGeom prst="rect">
            <a:avLst/>
          </a:prstGeom>
        </p:spPr>
        <p:txBody>
          <a:bodyPr/>
          <a:lstStyle/>
          <a:p>
            <a:r>
              <a:rPr lang="en-US"/>
              <a:t>Godfred Ofori-Som</a:t>
            </a:r>
          </a:p>
        </p:txBody>
      </p:sp>
      <p:sp>
        <p:nvSpPr>
          <p:cNvPr id="6" name="Rectangle 2067"/>
          <p:cNvSpPr>
            <a:spLocks noGrp="1" noChangeArrowheads="1"/>
          </p:cNvSpPr>
          <p:nvPr>
            <p:ph type="sldNum" sz="quarter" idx="4294967295"/>
          </p:nvPr>
        </p:nvSpPr>
        <p:spPr>
          <a:xfrm>
            <a:off x="6858000" y="6324600"/>
            <a:ext cx="1905000" cy="457200"/>
          </a:xfrm>
          <a:prstGeom prst="rect">
            <a:avLst/>
          </a:prstGeom>
        </p:spPr>
        <p:txBody>
          <a:bodyPr/>
          <a:lstStyle/>
          <a:p>
            <a:fld id="{8C329837-8762-4FA4-AF3F-E169D43F948C}" type="slidenum">
              <a:rPr lang="en-US"/>
              <a:pPr/>
              <a:t>43</a:t>
            </a:fld>
            <a:endParaRPr lang="en-US"/>
          </a:p>
        </p:txBody>
      </p:sp>
      <p:sp>
        <p:nvSpPr>
          <p:cNvPr id="4098" name="Rectangle 2"/>
          <p:cNvSpPr>
            <a:spLocks noGrp="1" noChangeArrowheads="1"/>
          </p:cNvSpPr>
          <p:nvPr>
            <p:ph type="ctrTitle"/>
          </p:nvPr>
        </p:nvSpPr>
        <p:spPr>
          <a:xfrm>
            <a:off x="533400" y="914400"/>
            <a:ext cx="7772400" cy="1470025"/>
          </a:xfrm>
        </p:spPr>
        <p:txBody>
          <a:bodyPr>
            <a:normAutofit fontScale="90000"/>
          </a:bodyPr>
          <a:lstStyle/>
          <a:p>
            <a:r>
              <a:rPr lang="en-AU" dirty="0"/>
              <a:t> </a:t>
            </a:r>
            <a:br>
              <a:rPr lang="en-AU" dirty="0"/>
            </a:br>
            <a:r>
              <a:rPr lang="en-AU" dirty="0"/>
              <a:t>Unix Systems Administration and Security (Linux)</a:t>
            </a:r>
          </a:p>
        </p:txBody>
      </p:sp>
      <p:pic>
        <p:nvPicPr>
          <p:cNvPr id="4100" name="Picture 4" descr="officialpenguin"/>
          <p:cNvPicPr>
            <a:picLocks noChangeAspect="1" noChangeArrowheads="1"/>
          </p:cNvPicPr>
          <p:nvPr/>
        </p:nvPicPr>
        <p:blipFill>
          <a:blip r:embed="rId2"/>
          <a:srcRect/>
          <a:stretch>
            <a:fillRect/>
          </a:stretch>
        </p:blipFill>
        <p:spPr bwMode="auto">
          <a:xfrm>
            <a:off x="5867400" y="2924175"/>
            <a:ext cx="1616075" cy="1905000"/>
          </a:xfrm>
          <a:prstGeom prst="rect">
            <a:avLst/>
          </a:prstGeom>
          <a:noFill/>
        </p:spPr>
      </p:pic>
      <p:sp>
        <p:nvSpPr>
          <p:cNvPr id="4099" name="Rectangle 3"/>
          <p:cNvSpPr>
            <a:spLocks noGrp="1" noChangeArrowheads="1"/>
          </p:cNvSpPr>
          <p:nvPr>
            <p:ph type="subTitle" idx="1"/>
          </p:nvPr>
        </p:nvSpPr>
        <p:spPr>
          <a:xfrm>
            <a:off x="990600" y="2971800"/>
            <a:ext cx="7696200" cy="1752600"/>
          </a:xfrm>
        </p:spPr>
        <p:txBody>
          <a:bodyPr/>
          <a:lstStyle/>
          <a:p>
            <a:pPr algn="l"/>
            <a:r>
              <a:rPr lang="en-AU" dirty="0"/>
              <a:t>Application level </a:t>
            </a:r>
            <a:br>
              <a:rPr lang="en-AU" dirty="0"/>
            </a:br>
            <a:r>
              <a:rPr lang="en-AU" dirty="0"/>
              <a:t>services – Web servers, Mail </a:t>
            </a:r>
            <a:br>
              <a:rPr lang="en-AU" dirty="0"/>
            </a:br>
            <a:r>
              <a:rPr lang="en-AU" dirty="0"/>
              <a:t>servers, etc.</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5DB5A005-774B-4DC4-93CC-2BC7EACDC3EA}" type="slidenum">
              <a:rPr lang="en-US"/>
              <a:pPr/>
              <a:t>44</a:t>
            </a:fld>
            <a:endParaRPr lang="en-US"/>
          </a:p>
        </p:txBody>
      </p:sp>
      <p:sp>
        <p:nvSpPr>
          <p:cNvPr id="432130" name="Rectangle 2"/>
          <p:cNvSpPr>
            <a:spLocks noGrp="1" noChangeArrowheads="1"/>
          </p:cNvSpPr>
          <p:nvPr>
            <p:ph type="title"/>
          </p:nvPr>
        </p:nvSpPr>
        <p:spPr/>
        <p:txBody>
          <a:bodyPr/>
          <a:lstStyle/>
          <a:p>
            <a:r>
              <a:rPr lang="en-GB"/>
              <a:t>Network Services</a:t>
            </a:r>
          </a:p>
        </p:txBody>
      </p:sp>
      <p:sp>
        <p:nvSpPr>
          <p:cNvPr id="432131" name="Rectangle 3"/>
          <p:cNvSpPr>
            <a:spLocks noGrp="1" noChangeArrowheads="1"/>
          </p:cNvSpPr>
          <p:nvPr>
            <p:ph type="body" idx="1"/>
          </p:nvPr>
        </p:nvSpPr>
        <p:spPr/>
        <p:txBody>
          <a:bodyPr/>
          <a:lstStyle/>
          <a:p>
            <a:r>
              <a:rPr lang="en-GB"/>
              <a:t>This Week, we are covering:</a:t>
            </a:r>
          </a:p>
          <a:p>
            <a:pPr lvl="1"/>
            <a:r>
              <a:rPr lang="en-GB"/>
              <a:t>Email</a:t>
            </a:r>
          </a:p>
          <a:p>
            <a:pPr lvl="2"/>
            <a:r>
              <a:rPr lang="en-GB"/>
              <a:t>Sending (SMTP, using exim, sendmail, etc.)</a:t>
            </a:r>
          </a:p>
          <a:p>
            <a:pPr lvl="2"/>
            <a:r>
              <a:rPr lang="en-GB"/>
              <a:t>Receiving (using POP, IMAP, etc.)</a:t>
            </a:r>
          </a:p>
          <a:p>
            <a:pPr lvl="1"/>
            <a:r>
              <a:rPr lang="en-GB"/>
              <a:t>Web servers</a:t>
            </a:r>
          </a:p>
          <a:p>
            <a:pPr lvl="2"/>
            <a:r>
              <a:rPr lang="en-GB"/>
              <a:t>Apache, Tux, NSCD, etc.</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551BA67C-4835-442D-82A8-40E3C61D5B64}" type="slidenum">
              <a:rPr lang="en-US"/>
              <a:pPr/>
              <a:t>45</a:t>
            </a:fld>
            <a:endParaRPr lang="en-US"/>
          </a:p>
        </p:txBody>
      </p:sp>
      <p:sp>
        <p:nvSpPr>
          <p:cNvPr id="435202"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Email Services</a:t>
            </a:r>
          </a:p>
        </p:txBody>
      </p:sp>
      <p:sp>
        <p:nvSpPr>
          <p:cNvPr id="435203"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Email services can be broken down into several groups: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Mail Transport Agents</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Sendmail, Postfix, etc.</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Mail Delivery Agents</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Unix Mail, Procmail, etc.</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Mail Readers</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Elm, Mutt, Pine, Outlook.</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B906943C-D43B-4A0A-953A-8DAFE5629A19}" type="slidenum">
              <a:rPr lang="en-US"/>
              <a:pPr/>
              <a:t>46</a:t>
            </a:fld>
            <a:endParaRPr lang="en-US"/>
          </a:p>
        </p:txBody>
      </p:sp>
      <p:sp>
        <p:nvSpPr>
          <p:cNvPr id="437250" name="Rectangle 2"/>
          <p:cNvSpPr>
            <a:spLocks noGrp="1" noChangeArrowheads="1"/>
          </p:cNvSpPr>
          <p:nvPr>
            <p:ph type="title"/>
          </p:nvPr>
        </p:nvSpPr>
        <p:spPr>
          <a:xfrm>
            <a:off x="838200" y="201613"/>
            <a:ext cx="7770813" cy="1385887"/>
          </a:xfrm>
          <a:ln/>
        </p:spPr>
        <p:txBody>
          <a:bodyPr lIns="92160" tIns="46080" rIns="92160" bIns="46080">
            <a:normAutofit fontScale="90000"/>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Mail Transport </a:t>
            </a:r>
            <a:br>
              <a:rPr lang="en-GB"/>
            </a:br>
            <a:r>
              <a:rPr lang="en-GB"/>
              <a:t>Agents (MTA)</a:t>
            </a:r>
          </a:p>
        </p:txBody>
      </p:sp>
      <p:sp>
        <p:nvSpPr>
          <p:cNvPr id="437251"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Mail Transport Agents primarily deal with transporting email from one system to another. </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They don't handle the local delivery of the email. That task is handled by Mail Delivery Agents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Sendmail, Postfix and Exim are all examples of MTA's. </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128C6394-9C39-477D-A6CE-2846768EC6B4}" type="slidenum">
              <a:rPr lang="en-US"/>
              <a:pPr/>
              <a:t>47</a:t>
            </a:fld>
            <a:endParaRPr lang="en-US"/>
          </a:p>
        </p:txBody>
      </p:sp>
      <p:sp>
        <p:nvSpPr>
          <p:cNvPr id="439298"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Sendmail</a:t>
            </a:r>
          </a:p>
        </p:txBody>
      </p:sp>
      <p:sp>
        <p:nvSpPr>
          <p:cNvPr id="439299" name="Rectangle 3"/>
          <p:cNvSpPr>
            <a:spLocks noGrp="1" noChangeArrowheads="1"/>
          </p:cNvSpPr>
          <p:nvPr>
            <p:ph type="body" idx="1"/>
          </p:nvPr>
        </p:nvSpPr>
        <p:spPr>
          <a:xfrm>
            <a:off x="838200" y="1752600"/>
            <a:ext cx="7770813" cy="4367213"/>
          </a:xfrm>
          <a:ln/>
        </p:spPr>
        <p:txBody>
          <a:bodyPr lIns="92160" tIns="46080" rIns="92160" bIns="46080"/>
          <a:lstStyle/>
          <a:p>
            <a:pPr marL="341313" indent="-341313" defTabSz="457200">
              <a:lnSpc>
                <a:spcPct val="70000"/>
              </a:lnSpc>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Sendmail is probably the most common Mail Transport Agent (MTA) in existance.</a:t>
            </a:r>
          </a:p>
          <a:p>
            <a:pPr marL="341313" indent="-341313" defTabSz="457200">
              <a:lnSpc>
                <a:spcPct val="70000"/>
              </a:lnSpc>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It has a long and chequered history in terms of security.</a:t>
            </a:r>
          </a:p>
          <a:p>
            <a:pPr marL="741363" lvl="1" indent="-284163" defTabSz="457200">
              <a:lnSpc>
                <a:spcPct val="70000"/>
              </a:lnSpc>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At one point, the common question was "So what is this week's Sendmail bug?"</a:t>
            </a:r>
          </a:p>
          <a:p>
            <a:pPr marL="341313" indent="-341313" defTabSz="457200">
              <a:lnSpc>
                <a:spcPct val="70000"/>
              </a:lnSpc>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Has improved dramatically since Sendmail Inc. was founded.</a:t>
            </a:r>
          </a:p>
          <a:p>
            <a:pPr marL="741363" lvl="1" indent="-284163" defTabSz="457200">
              <a:lnSpc>
                <a:spcPct val="70000"/>
              </a:lnSpc>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Provides commercial versions of Sendmail for more complex environments and additional monitoring software.</a:t>
            </a:r>
            <a:endParaRPr lang="en-GB" sz="240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70A56982-4803-497B-A496-7422A5CB5617}" type="slidenum">
              <a:rPr lang="en-US"/>
              <a:pPr/>
              <a:t>48</a:t>
            </a:fld>
            <a:endParaRPr lang="en-US"/>
          </a:p>
        </p:txBody>
      </p:sp>
      <p:sp>
        <p:nvSpPr>
          <p:cNvPr id="441346"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Sendmail (2)</a:t>
            </a:r>
          </a:p>
        </p:txBody>
      </p:sp>
      <p:sp>
        <p:nvSpPr>
          <p:cNvPr id="441347"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Sendmail can link into the following external information sources: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DNS, hosts file, NIS</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Locating and verifying hosts. MX records.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LDAP, NIS, /etc/passwd, SASL</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Locating and verifying users</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C4D87E81-085D-40D2-81CF-C6B486E8EE28}" type="slidenum">
              <a:rPr lang="en-US"/>
              <a:pPr/>
              <a:t>49</a:t>
            </a:fld>
            <a:endParaRPr lang="en-US"/>
          </a:p>
        </p:txBody>
      </p:sp>
      <p:sp>
        <p:nvSpPr>
          <p:cNvPr id="443394"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Sendmail - Operation</a:t>
            </a:r>
          </a:p>
        </p:txBody>
      </p:sp>
      <p:sp>
        <p:nvSpPr>
          <p:cNvPr id="443395" name="Rectangle 3"/>
          <p:cNvSpPr>
            <a:spLocks noGrp="1" noChangeArrowheads="1"/>
          </p:cNvSpPr>
          <p:nvPr>
            <p:ph type="body" idx="1"/>
          </p:nvPr>
        </p:nvSpPr>
        <p:spPr>
          <a:xfrm>
            <a:off x="838200" y="1752600"/>
            <a:ext cx="7770813" cy="4370388"/>
          </a:xfrm>
          <a:ln/>
        </p:spPr>
        <p:txBody>
          <a:bodyPr lIns="92160" tIns="46080" rIns="92160" bIns="46080"/>
          <a:lstStyle/>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Listens on TCP port 25 (which means it requires root access to start up)</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Recent development is looking to reduce the reliance on root access, as this is the source of a lot of the security problems with Sendmail.</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Talks SMTP/ESMTP protocol between MTA's (does not have to be Sendmail, that is why we have SMTP)</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Calls appropriate mail delivery agent to deliver mail (eg. procmail, unix mail)</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How Email Really Works</a:t>
            </a:r>
          </a:p>
        </p:txBody>
      </p:sp>
      <p:pic>
        <p:nvPicPr>
          <p:cNvPr id="6146" name="Picture 2"/>
          <p:cNvPicPr>
            <a:picLocks noChangeAspect="1" noChangeArrowheads="1"/>
          </p:cNvPicPr>
          <p:nvPr/>
        </p:nvPicPr>
        <p:blipFill>
          <a:blip r:embed="rId3"/>
          <a:srcRect/>
          <a:stretch>
            <a:fillRect/>
          </a:stretch>
        </p:blipFill>
        <p:spPr bwMode="auto">
          <a:xfrm>
            <a:off x="897121" y="1500638"/>
            <a:ext cx="7588800" cy="4355017"/>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3A4E5E50-F4AD-4EB9-A3DF-EF0B9FD6A4B9}" type="slidenum">
              <a:rPr lang="en-US"/>
              <a:pPr/>
              <a:t>50</a:t>
            </a:fld>
            <a:endParaRPr lang="en-US"/>
          </a:p>
        </p:txBody>
      </p:sp>
      <p:sp>
        <p:nvSpPr>
          <p:cNvPr id="445442"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Sendmail Configuration</a:t>
            </a:r>
          </a:p>
        </p:txBody>
      </p:sp>
      <p:sp>
        <p:nvSpPr>
          <p:cNvPr id="445443" name="Rectangle 3"/>
          <p:cNvSpPr>
            <a:spLocks noGrp="1" noChangeArrowheads="1"/>
          </p:cNvSpPr>
          <p:nvPr>
            <p:ph type="body" idx="1"/>
          </p:nvPr>
        </p:nvSpPr>
        <p:spPr>
          <a:xfrm>
            <a:off x="838200" y="1752600"/>
            <a:ext cx="7770813" cy="4443413"/>
          </a:xfrm>
          <a:ln/>
        </p:spPr>
        <p:txBody>
          <a:bodyPr lIns="92160" tIns="46080" rIns="92160" bIns="46080">
            <a:normAutofit lnSpcReduction="10000"/>
          </a:bodyPr>
          <a:lstStyle/>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Sendmail configuration files are often compared to modem line noise. Eg:</a:t>
            </a:r>
          </a:p>
          <a:p>
            <a:pPr marL="341313" indent="-341313" defTabSz="457200">
              <a:spcBef>
                <a:spcPts val="463"/>
              </a:spcBef>
              <a:buClrTx/>
              <a:buSzPct val="73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R$* &lt; @ localhost &gt; $*      $: $1 &lt; @ $j . &gt; $2     no domain at all</a:t>
            </a:r>
          </a:p>
          <a:p>
            <a:pPr marL="341313" indent="-341313" defTabSz="457200">
              <a:spcBef>
                <a:spcPts val="463"/>
              </a:spcBef>
              <a:buClrTx/>
              <a:buSzPct val="73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R$* &lt; @ localhost . $m &gt; $* $: $1 &lt; @ $j . &gt; $2     local domain</a:t>
            </a:r>
          </a:p>
          <a:p>
            <a:pPr marL="341313" indent="-341313" defTabSz="457200">
              <a:spcBef>
                <a:spcPts val="463"/>
              </a:spcBef>
              <a:buClrTx/>
              <a:buSzPct val="73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R$* &lt; @ localhost . UUCP &gt; $*   $: $1 &lt; @ $j . &gt; $2     .UUCP domain</a:t>
            </a:r>
          </a:p>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These are rulesets for matching email addresses. In these examples, it is matching against user@localhost, user@localhost.domain and user@localhost.UUCP email addresses and rewriting them to be user@domain.com.au ($j is the domain the MTA is looking after)</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B7856D3D-5802-4F03-84B2-B00DD4AB96CF}" type="slidenum">
              <a:rPr lang="en-US"/>
              <a:pPr/>
              <a:t>51</a:t>
            </a:fld>
            <a:endParaRPr lang="en-US"/>
          </a:p>
        </p:txBody>
      </p:sp>
      <p:sp>
        <p:nvSpPr>
          <p:cNvPr id="447490" name="Rectangle 2"/>
          <p:cNvSpPr>
            <a:spLocks noGrp="1" noChangeArrowheads="1"/>
          </p:cNvSpPr>
          <p:nvPr>
            <p:ph type="title"/>
          </p:nvPr>
        </p:nvSpPr>
        <p:spPr>
          <a:xfrm>
            <a:off x="838200" y="201613"/>
            <a:ext cx="7770813" cy="1385887"/>
          </a:xfrm>
          <a:ln/>
        </p:spPr>
        <p:txBody>
          <a:bodyPr lIns="92160" tIns="46080" rIns="92160" bIns="46080">
            <a:normAutofit fontScale="90000"/>
          </a:bodyPr>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Sendmail Configuration</a:t>
            </a:r>
            <a:br>
              <a:rPr lang="en-GB"/>
            </a:br>
            <a:r>
              <a:rPr lang="en-GB"/>
              <a:t>(2)</a:t>
            </a:r>
          </a:p>
        </p:txBody>
      </p:sp>
      <p:sp>
        <p:nvSpPr>
          <p:cNvPr id="447491" name="Rectangle 3"/>
          <p:cNvSpPr>
            <a:spLocks noGrp="1" noChangeArrowheads="1"/>
          </p:cNvSpPr>
          <p:nvPr>
            <p:ph type="body" idx="1"/>
          </p:nvPr>
        </p:nvSpPr>
        <p:spPr>
          <a:xfrm>
            <a:off x="838200" y="1752600"/>
            <a:ext cx="7770813" cy="4241800"/>
          </a:xfrm>
          <a:ln/>
        </p:spPr>
        <p:txBody>
          <a:bodyPr lIns="92160" tIns="46080" rIns="92160" bIns="46080">
            <a:normAutofit fontScale="92500"/>
          </a:bodyPr>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Thankfully, the sendmail configuration isn't something we need to touch</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M4 macros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macroset in m4 that translates to a full sendmail.cf file.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Distributed as part of the sendmail distribution.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RedHat hides this facility quite nicely. (separate package called sendmail-cf which hides on the second CDROM)</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9FDB8D06-1DD5-4905-9C98-4942FB20C389}" type="slidenum">
              <a:rPr lang="en-US"/>
              <a:pPr/>
              <a:t>52</a:t>
            </a:fld>
            <a:endParaRPr lang="en-US"/>
          </a:p>
        </p:txBody>
      </p:sp>
      <p:sp>
        <p:nvSpPr>
          <p:cNvPr id="449538"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Sendmail m4 Macro</a:t>
            </a:r>
            <a:br>
              <a:rPr lang="en-GB"/>
            </a:br>
            <a:r>
              <a:rPr lang="en-GB"/>
              <a:t>Example</a:t>
            </a:r>
          </a:p>
        </p:txBody>
      </p:sp>
      <p:sp>
        <p:nvSpPr>
          <p:cNvPr id="449539" name="Rectangle 3"/>
          <p:cNvSpPr>
            <a:spLocks noGrp="1" noChangeArrowheads="1"/>
          </p:cNvSpPr>
          <p:nvPr>
            <p:ph type="body" idx="1"/>
          </p:nvPr>
        </p:nvSpPr>
        <p:spPr>
          <a:ln/>
        </p:spPr>
        <p:txBody>
          <a:bodyPr lIns="92160" tIns="46080" rIns="92160" bIns="46080"/>
          <a:lstStyle/>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OSTYPE(`linux')</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define(`confDEF_USER_ID',``8:12'')dnl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undefine(`UUCP_RELAY')dnl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undefine(`BITNET_RELAY')dnl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define(`confAUTO_REBUILD')dnl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define(`confTO_CONNECT', `1m')dnl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define(`confTRY_NULL_MX_LIST',true)dnl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define(`confDONT_PROBE_INTERFACES',true)dnl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define(`PROCMAIL_MAILER_PATH',`/usr/bin/procmail')dnl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define('ALIAS_FILE','/etc/aliases')dnl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define(`STATUS_FILE', `/var/log/sendmail.st')dnl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define(`UUCP_MAILER_MAX', `2000000')dnl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define(`confUSERDB_SPEC', `/etc/mail/userdb.db')dnl</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F517C0D0-617B-43A7-95F6-66A9A14A6EDA}" type="slidenum">
              <a:rPr lang="en-US"/>
              <a:pPr/>
              <a:t>53</a:t>
            </a:fld>
            <a:endParaRPr lang="en-US"/>
          </a:p>
        </p:txBody>
      </p:sp>
      <p:sp>
        <p:nvSpPr>
          <p:cNvPr id="451586"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Sendmail m4 Macro</a:t>
            </a:r>
            <a:br>
              <a:rPr lang="en-GB"/>
            </a:br>
            <a:r>
              <a:rPr lang="en-GB"/>
              <a:t>Example (2)</a:t>
            </a:r>
          </a:p>
        </p:txBody>
      </p:sp>
      <p:sp>
        <p:nvSpPr>
          <p:cNvPr id="451587" name="Rectangle 3"/>
          <p:cNvSpPr>
            <a:spLocks noGrp="1" noChangeArrowheads="1"/>
          </p:cNvSpPr>
          <p:nvPr>
            <p:ph type="body" idx="1"/>
          </p:nvPr>
        </p:nvSpPr>
        <p:spPr>
          <a:ln/>
        </p:spPr>
        <p:txBody>
          <a:bodyPr lIns="92160" tIns="46080" rIns="92160" bIns="46080"/>
          <a:lstStyle/>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FEATURE(`smrsh',`/usr/sbin/smrsh')dnl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FEATURE(`mailertable',`hash -o /etc/mail/mailertable')dnl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FEATURE(`virtusertable',`hash -o /etc/mail/virtusertable')dnl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FEATURE(redirect)dnl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FEATURE(always_add_domain)dnl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FEATURE(use_cw_file)dnl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FEATURE(local_procmail)dnl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FEATURE(`access_db')dnl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FEATURE(`blacklist_recipients')dnl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MAILER(smtp)dnl</a:t>
            </a:r>
          </a:p>
          <a:p>
            <a:pPr marL="341313" indent="-341313" defTabSz="457200">
              <a:spcBef>
                <a:spcPts val="413"/>
              </a:spcBef>
              <a:buClrTx/>
              <a:buSzPct val="74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MAILER(procmail)dnl</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434DF49F-9BC3-4F2C-9646-A72B0455F69F}" type="slidenum">
              <a:rPr lang="en-US"/>
              <a:pPr/>
              <a:t>54</a:t>
            </a:fld>
            <a:endParaRPr lang="en-US"/>
          </a:p>
        </p:txBody>
      </p:sp>
      <p:sp>
        <p:nvSpPr>
          <p:cNvPr id="453634"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Other MTA's</a:t>
            </a:r>
          </a:p>
        </p:txBody>
      </p:sp>
      <p:sp>
        <p:nvSpPr>
          <p:cNvPr id="453635" name="Rectangle 3"/>
          <p:cNvSpPr>
            <a:spLocks noGrp="1" noChangeArrowheads="1"/>
          </p:cNvSpPr>
          <p:nvPr>
            <p:ph type="body" idx="1"/>
          </p:nvPr>
        </p:nvSpPr>
        <p:spPr>
          <a:xfrm>
            <a:off x="838200" y="1752600"/>
            <a:ext cx="7770813" cy="4343400"/>
          </a:xfrm>
          <a:ln/>
        </p:spPr>
        <p:txBody>
          <a:bodyPr lIns="92160" tIns="46080" rIns="92160" bIns="46080"/>
          <a:lstStyle/>
          <a:p>
            <a:pPr marL="341313" indent="-34131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Postfix</a:t>
            </a:r>
          </a:p>
          <a:p>
            <a:pPr marL="741363" lvl="1" indent="-28416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Originally designed in IBM</a:t>
            </a:r>
          </a:p>
          <a:p>
            <a:pPr marL="741363" lvl="1" indent="-28416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Easy to configure</a:t>
            </a:r>
          </a:p>
          <a:p>
            <a:pPr marL="741363" lvl="1" indent="-28416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Relatively secure (It learnt from Sendmail's initial mistakes)</a:t>
            </a:r>
          </a:p>
          <a:p>
            <a:pPr marL="741363" lvl="1" indent="-28416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Has some spam filtering built in</a:t>
            </a:r>
          </a:p>
          <a:p>
            <a:pPr marL="741363" lvl="1" indent="-28416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Can utilise RBL lists (open relay block lists)</a:t>
            </a:r>
          </a:p>
          <a:p>
            <a:pPr marL="341313" indent="-34131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Exim</a:t>
            </a:r>
          </a:p>
          <a:p>
            <a:pPr marL="741363" lvl="1" indent="-28416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Contains some spam killing facilities</a:t>
            </a:r>
          </a:p>
          <a:p>
            <a:pPr marL="741363" lvl="1" indent="-284163" defTabSz="457200">
              <a:lnSpc>
                <a:spcPct val="8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Claims an "extremely efficient" queue processing system.</a:t>
            </a: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C3D16B25-C9BE-48A4-ADA7-65862E99749F}" type="slidenum">
              <a:rPr lang="en-US"/>
              <a:pPr/>
              <a:t>55</a:t>
            </a:fld>
            <a:endParaRPr lang="en-US"/>
          </a:p>
        </p:txBody>
      </p:sp>
      <p:sp>
        <p:nvSpPr>
          <p:cNvPr id="455682"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Procmail, unix mail and </a:t>
            </a:r>
            <a:br>
              <a:rPr lang="en-GB"/>
            </a:br>
            <a:r>
              <a:rPr lang="en-GB"/>
              <a:t>other MDA's...</a:t>
            </a:r>
          </a:p>
        </p:txBody>
      </p:sp>
      <p:sp>
        <p:nvSpPr>
          <p:cNvPr id="455683"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Mail delivery agent's are the programs that take email from an MTA and deliver it to a user.</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Most common one is unix mail, which simply places the new email at the end of the users mail file </a:t>
            </a:r>
          </a:p>
          <a:p>
            <a:pPr marL="741363" lvl="1" indent="-284163" defTabSz="457200">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most Linux distro's put this mail in /var/spool/mail</a:t>
            </a:r>
          </a:p>
          <a:p>
            <a:pPr marL="741363" lvl="1" indent="-284163" defTabSz="457200">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Solaris puts it in /var/mail by default.</a:t>
            </a: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397AC28F-8FF0-4F19-86B7-1C0B905EB083}" type="slidenum">
              <a:rPr lang="en-US"/>
              <a:pPr/>
              <a:t>56</a:t>
            </a:fld>
            <a:endParaRPr lang="en-US"/>
          </a:p>
        </p:txBody>
      </p:sp>
      <p:sp>
        <p:nvSpPr>
          <p:cNvPr id="457730"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Procmail</a:t>
            </a:r>
          </a:p>
        </p:txBody>
      </p:sp>
      <p:sp>
        <p:nvSpPr>
          <p:cNvPr id="457731" name="Rectangle 3"/>
          <p:cNvSpPr>
            <a:spLocks noGrp="1" noChangeArrowheads="1"/>
          </p:cNvSpPr>
          <p:nvPr>
            <p:ph type="body" idx="1"/>
          </p:nvPr>
        </p:nvSpPr>
        <p:spPr>
          <a:ln/>
        </p:spPr>
        <p:txBody>
          <a:bodyPr lIns="92160" tIns="46080" rIns="92160" bIns="46080"/>
          <a:lstStyle/>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Procmail allows the creation of complex rules for mail delivery, including running programs to generate responses, etc.</a:t>
            </a:r>
          </a:p>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User defined rules live in $HOME/.procmailrc</a:t>
            </a:r>
          </a:p>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Example procmail rule:</a:t>
            </a:r>
          </a:p>
          <a:p>
            <a:pPr marL="341313" indent="-341313" defTabSz="457200">
              <a:spcBef>
                <a:spcPts val="463"/>
              </a:spcBef>
              <a:buClrTx/>
              <a:buSzPct val="73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:0 c:</a:t>
            </a:r>
          </a:p>
          <a:p>
            <a:pPr marL="341313" indent="-341313" defTabSz="457200">
              <a:spcBef>
                <a:spcPts val="463"/>
              </a:spcBef>
              <a:buClrTx/>
              <a:buSzPct val="73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 ^From:.*gboug@cs.rmit.edu.au</a:t>
            </a:r>
          </a:p>
          <a:p>
            <a:pPr marL="341313" indent="-341313" defTabSz="457200">
              <a:spcBef>
                <a:spcPts val="463"/>
              </a:spcBef>
              <a:buClrTx/>
              <a:buSzPct val="73000"/>
              <a:buFontTx/>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/dev/null</a:t>
            </a:r>
          </a:p>
          <a:p>
            <a:pPr marL="741363" lvl="1" indent="-284163" defTabSz="457200">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This rule sends all email from gboug@cs.rmit.edu.au to /dev/null</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1BF6070D-308F-4A5D-8EF9-D223B6227959}" type="slidenum">
              <a:rPr lang="en-US"/>
              <a:pPr/>
              <a:t>57</a:t>
            </a:fld>
            <a:endParaRPr lang="en-US"/>
          </a:p>
        </p:txBody>
      </p:sp>
      <p:sp>
        <p:nvSpPr>
          <p:cNvPr id="459778"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Procmail (2)</a:t>
            </a:r>
          </a:p>
        </p:txBody>
      </p:sp>
      <p:sp>
        <p:nvSpPr>
          <p:cNvPr id="459779"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System level procmail rules can be defined in /etc/procmailrc</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They take the same syntax, but apply to </a:t>
            </a:r>
            <a:r>
              <a:rPr lang="en-GB" b="1"/>
              <a:t>all</a:t>
            </a:r>
            <a:r>
              <a:rPr lang="en-GB"/>
              <a:t> messages</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Should really only be used to divert all emails to another location. Should keep the username of the to field intact.</a:t>
            </a: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0F3763E9-4C15-476A-8F0B-8B84DDE22DD8}" type="slidenum">
              <a:rPr lang="en-US"/>
              <a:pPr/>
              <a:t>58</a:t>
            </a:fld>
            <a:endParaRPr lang="en-US"/>
          </a:p>
        </p:txBody>
      </p:sp>
      <p:sp>
        <p:nvSpPr>
          <p:cNvPr id="461826"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Mail delivery services:</a:t>
            </a:r>
            <a:br>
              <a:rPr lang="en-GB"/>
            </a:br>
            <a:r>
              <a:rPr lang="en-GB"/>
              <a:t>POP and IMAP</a:t>
            </a:r>
          </a:p>
        </p:txBody>
      </p:sp>
      <p:sp>
        <p:nvSpPr>
          <p:cNvPr id="461827"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Running a mail server whilst having a large number of users running mail clients isn't a clever idea. </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CPU and other resource limits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Users using Windows machines to read email</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POP and IMAP are protocols that allow having email clients away from the email server.</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6421C6AA-AAFA-4D35-AF64-877EDDCA4888}" type="slidenum">
              <a:rPr lang="en-US"/>
              <a:pPr/>
              <a:t>59</a:t>
            </a:fld>
            <a:endParaRPr lang="en-US"/>
          </a:p>
        </p:txBody>
      </p:sp>
      <p:sp>
        <p:nvSpPr>
          <p:cNvPr id="463874"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Snap, Crackle, POP</a:t>
            </a:r>
          </a:p>
        </p:txBody>
      </p:sp>
      <p:sp>
        <p:nvSpPr>
          <p:cNvPr id="463875" name="Rectangle 3"/>
          <p:cNvSpPr>
            <a:spLocks noGrp="1" noChangeArrowheads="1"/>
          </p:cNvSpPr>
          <p:nvPr>
            <p:ph type="body" idx="1"/>
          </p:nvPr>
        </p:nvSpPr>
        <p:spPr>
          <a:xfrm>
            <a:off x="838200" y="1752600"/>
            <a:ext cx="7770813" cy="4689475"/>
          </a:xfrm>
          <a:ln/>
        </p:spPr>
        <p:txBody>
          <a:bodyPr lIns="92160" tIns="46080" rIns="92160" bIns="46080"/>
          <a:lstStyle/>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POP (Post Office Protocol) is currently at version 3. Version 2 is still common, however. </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Version 2 uses port 109 and v3 uses port 110</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POP is a message retrieval protocol. It transfers messages to the email client. Messages are usually deleted after transmission. </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POP has no ability to parse messages for header information, etc.</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Mail User Agent (MUA)</a:t>
            </a:r>
            <a:r>
              <a:rPr lang="ar-SA" dirty="0">
                <a:cs typeface="Arial" pitchFamily="34" charset="0"/>
              </a:rPr>
              <a:t>‏</a:t>
            </a:r>
            <a:endParaRPr lang="en-GB" dirty="0"/>
          </a:p>
        </p:txBody>
      </p:sp>
      <p:sp>
        <p:nvSpPr>
          <p:cNvPr id="7170" name="Rectangle 2"/>
          <p:cNvSpPr>
            <a:spLocks noGrp="1" noChangeArrowheads="1"/>
          </p:cNvSpPr>
          <p:nvPr>
            <p:ph type="body" idx="1"/>
          </p:nvPr>
        </p:nvSpPr>
        <p:spPr>
          <a:xfrm>
            <a:off x="456480" y="1604329"/>
            <a:ext cx="4014720" cy="4526396"/>
          </a:xfrm>
          <a:ln/>
        </p:spPr>
        <p:txBody>
          <a:bodyPr>
            <a:normAutofit fontScale="77500" lnSpcReduction="20000"/>
          </a:bodyPr>
          <a:lstStyle/>
          <a:p>
            <a:pPr>
              <a:tabLst>
                <a:tab pos="656650" algn="l"/>
                <a:tab pos="1313299" algn="l"/>
                <a:tab pos="1969949" algn="l"/>
                <a:tab pos="2626599" algn="l"/>
                <a:tab pos="3283248" algn="l"/>
                <a:tab pos="3939898" algn="l"/>
              </a:tabLst>
            </a:pPr>
            <a:r>
              <a:rPr lang="en-GB" dirty="0"/>
              <a:t>Application the originating sender uses to compose and read email</a:t>
            </a:r>
          </a:p>
          <a:p>
            <a:pPr>
              <a:buNone/>
              <a:tabLst>
                <a:tab pos="656650" algn="l"/>
                <a:tab pos="1313299" algn="l"/>
                <a:tab pos="1969949" algn="l"/>
                <a:tab pos="2626599" algn="l"/>
                <a:tab pos="3283248" algn="l"/>
                <a:tab pos="3939898" algn="l"/>
              </a:tabLst>
            </a:pPr>
            <a:r>
              <a:rPr lang="en-GB" b="1" dirty="0">
                <a:solidFill>
                  <a:srgbClr val="0000FF"/>
                </a:solidFill>
              </a:rPr>
              <a:t>Pine, MH, Elm, mutt, mail, Eudora, Marcel, </a:t>
            </a:r>
            <a:r>
              <a:rPr lang="en-GB" b="1" dirty="0" err="1">
                <a:solidFill>
                  <a:srgbClr val="0000FF"/>
                </a:solidFill>
              </a:rPr>
              <a:t>Mailstrom</a:t>
            </a:r>
            <a:r>
              <a:rPr lang="en-GB" b="1" dirty="0">
                <a:solidFill>
                  <a:srgbClr val="0000FF"/>
                </a:solidFill>
              </a:rPr>
              <a:t>, </a:t>
            </a:r>
          </a:p>
          <a:p>
            <a:pPr>
              <a:buNone/>
              <a:tabLst>
                <a:tab pos="656650" algn="l"/>
                <a:tab pos="1313299" algn="l"/>
                <a:tab pos="1969949" algn="l"/>
                <a:tab pos="2626599" algn="l"/>
                <a:tab pos="3283248" algn="l"/>
                <a:tab pos="3939898" algn="l"/>
              </a:tabLst>
            </a:pPr>
            <a:r>
              <a:rPr lang="en-GB" b="1" dirty="0">
                <a:solidFill>
                  <a:srgbClr val="0000FF"/>
                </a:solidFill>
              </a:rPr>
              <a:t>Thunderbird, Pegasus, Express, Netscape, Outlook, ...</a:t>
            </a:r>
          </a:p>
          <a:p>
            <a:pPr>
              <a:tabLst>
                <a:tab pos="656650" algn="l"/>
                <a:tab pos="1313299" algn="l"/>
                <a:tab pos="1969949" algn="l"/>
                <a:tab pos="2626599" algn="l"/>
                <a:tab pos="3283248" algn="l"/>
                <a:tab pos="3939898" algn="l"/>
              </a:tabLst>
            </a:pPr>
            <a:r>
              <a:rPr lang="en-GB" dirty="0"/>
              <a:t>You can have multiple MUAs on one system - end user choice</a:t>
            </a:r>
          </a:p>
        </p:txBody>
      </p:sp>
      <p:pic>
        <p:nvPicPr>
          <p:cNvPr id="7171" name="Picture 3"/>
          <p:cNvPicPr>
            <a:picLocks noChangeAspect="1" noChangeArrowheads="1"/>
          </p:cNvPicPr>
          <p:nvPr/>
        </p:nvPicPr>
        <p:blipFill>
          <a:blip r:embed="rId3"/>
          <a:srcRect/>
          <a:stretch>
            <a:fillRect/>
          </a:stretch>
        </p:blipFill>
        <p:spPr bwMode="auto">
          <a:xfrm>
            <a:off x="4802400" y="1866436"/>
            <a:ext cx="4014720" cy="3279225"/>
          </a:xfrm>
          <a:prstGeom prst="rect">
            <a:avLst/>
          </a:prstGeom>
          <a:noFill/>
          <a:ln w="9525">
            <a:noFill/>
            <a:round/>
            <a:headEnd/>
            <a:tailEnd/>
          </a:ln>
          <a:effec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r>
              <a:rPr lang="en-US"/>
              <a:t>Godfred Ofori-Som</a:t>
            </a:r>
          </a:p>
        </p:txBody>
      </p:sp>
      <p:sp>
        <p:nvSpPr>
          <p:cNvPr id="6" name="Slide Number Placeholder 5"/>
          <p:cNvSpPr>
            <a:spLocks noGrp="1"/>
          </p:cNvSpPr>
          <p:nvPr>
            <p:ph type="sldNum" sz="quarter" idx="12"/>
          </p:nvPr>
        </p:nvSpPr>
        <p:spPr/>
        <p:txBody>
          <a:bodyPr/>
          <a:lstStyle/>
          <a:p>
            <a:fld id="{537AF271-112E-4432-80D0-E2DC8E111E39}" type="slidenum">
              <a:rPr lang="en-US"/>
              <a:pPr/>
              <a:t>60</a:t>
            </a:fld>
            <a:endParaRPr lang="en-US"/>
          </a:p>
        </p:txBody>
      </p:sp>
      <p:sp>
        <p:nvSpPr>
          <p:cNvPr id="465922"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POP (2)</a:t>
            </a:r>
          </a:p>
        </p:txBody>
      </p:sp>
      <p:sp>
        <p:nvSpPr>
          <p:cNvPr id="465923"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POP-3 Server examples: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Cucipop - Basic and fast POP Server</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IMAP - The IMAP server package has a POP server as well.</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Ipopd - Washington Uni's POP-2 and POP-3 servers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Qpopper - Qualcomm's enhanced POP-3 daemon (adds support for bulletins, etc)</a:t>
            </a:r>
          </a:p>
        </p:txBody>
      </p:sp>
      <p:pic>
        <p:nvPicPr>
          <p:cNvPr id="465924" name="Picture 4"/>
          <p:cNvPicPr>
            <a:picLocks noChangeAspect="1" noChangeArrowheads="1"/>
          </p:cNvPicPr>
          <p:nvPr/>
        </p:nvPicPr>
        <p:blipFill>
          <a:blip r:embed="rId3"/>
          <a:srcRect/>
          <a:stretch>
            <a:fillRect/>
          </a:stretch>
        </p:blipFill>
        <p:spPr bwMode="auto">
          <a:xfrm>
            <a:off x="7450138" y="4876800"/>
            <a:ext cx="1158875" cy="1303338"/>
          </a:xfrm>
          <a:prstGeom prst="rect">
            <a:avLst/>
          </a:prstGeom>
          <a:noFill/>
        </p:spPr>
      </p:pic>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4B97AE2B-093F-47B0-8574-1095500C0E03}" type="slidenum">
              <a:rPr lang="en-US"/>
              <a:pPr/>
              <a:t>61</a:t>
            </a:fld>
            <a:endParaRPr lang="en-US"/>
          </a:p>
        </p:txBody>
      </p:sp>
      <p:sp>
        <p:nvSpPr>
          <p:cNvPr id="467970"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IMAP - Internet Message </a:t>
            </a:r>
            <a:br>
              <a:rPr lang="en-GB"/>
            </a:br>
            <a:r>
              <a:rPr lang="en-GB"/>
              <a:t>Access Protocol</a:t>
            </a:r>
          </a:p>
        </p:txBody>
      </p:sp>
      <p:sp>
        <p:nvSpPr>
          <p:cNvPr id="467971" name="Rectangle 3"/>
          <p:cNvSpPr>
            <a:spLocks noGrp="1" noChangeArrowheads="1"/>
          </p:cNvSpPr>
          <p:nvPr>
            <p:ph type="body" idx="1"/>
          </p:nvPr>
        </p:nvSpPr>
        <p:spPr>
          <a:xfrm>
            <a:off x="838200" y="1752600"/>
            <a:ext cx="7770813" cy="4260850"/>
          </a:xfrm>
          <a:ln/>
        </p:spPr>
        <p:txBody>
          <a:bodyPr lIns="92160" tIns="46080" rIns="92160" bIns="46080"/>
          <a:lstStyle/>
          <a:p>
            <a:pPr marL="341313" indent="-341313" defTabSz="457200">
              <a:lnSpc>
                <a:spcPct val="80000"/>
              </a:lnSpc>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Another method of storing and accessing email</a:t>
            </a:r>
          </a:p>
          <a:p>
            <a:pPr marL="341313" indent="-341313" defTabSz="457200">
              <a:lnSpc>
                <a:spcPct val="80000"/>
              </a:lnSpc>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Current protocol version is 4. Read RFC 1730 for more info</a:t>
            </a:r>
          </a:p>
          <a:p>
            <a:pPr marL="341313" indent="-341313" defTabSz="457200">
              <a:lnSpc>
                <a:spcPct val="80000"/>
              </a:lnSpc>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Is able to send headers seperately to message bodies, so message is transferred only when access is required.</a:t>
            </a:r>
          </a:p>
          <a:p>
            <a:pPr marL="341313" indent="-341313" defTabSz="457200">
              <a:lnSpc>
                <a:spcPct val="80000"/>
              </a:lnSpc>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Available IMAP software examples:</a:t>
            </a:r>
          </a:p>
          <a:p>
            <a:pPr marL="741363" lvl="1" indent="-284163" defTabSz="457200">
              <a:lnSpc>
                <a:spcPct val="80000"/>
              </a:lnSpc>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Cyrus - POP-3 and IMAP server, includes additional tools to maintain. Users don't need login accounts to have email using this (uses SASL for authentication)</a:t>
            </a:r>
          </a:p>
          <a:p>
            <a:pPr marL="741363" lvl="1" indent="-284163" defTabSz="457200">
              <a:lnSpc>
                <a:spcPct val="80000"/>
              </a:lnSpc>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IMAPd - POP and IMAP</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96DFC887-546E-47D0-9797-1AC0EEEE9AE6}" type="slidenum">
              <a:rPr lang="en-US"/>
              <a:pPr/>
              <a:t>62</a:t>
            </a:fld>
            <a:endParaRPr lang="en-US"/>
          </a:p>
        </p:txBody>
      </p:sp>
      <p:sp>
        <p:nvSpPr>
          <p:cNvPr id="470018"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Setting up a Mail system</a:t>
            </a:r>
          </a:p>
        </p:txBody>
      </p:sp>
      <p:sp>
        <p:nvSpPr>
          <p:cNvPr id="470019" name="Rectangle 3"/>
          <p:cNvSpPr>
            <a:spLocks noGrp="1" noChangeArrowheads="1"/>
          </p:cNvSpPr>
          <p:nvPr>
            <p:ph type="body" idx="1"/>
          </p:nvPr>
        </p:nvSpPr>
        <p:spPr>
          <a:xfrm>
            <a:off x="838200" y="1752600"/>
            <a:ext cx="7770813" cy="4260850"/>
          </a:xfrm>
          <a:ln/>
        </p:spPr>
        <p:txBody>
          <a:bodyPr lIns="92160" tIns="46080" rIns="92160" bIns="46080"/>
          <a:lstStyle/>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Determine how many users will use the system. Use this to guess how much storage space and bandwidth will be required for mail</a:t>
            </a:r>
          </a:p>
          <a:p>
            <a:pPr marL="741363" lvl="1" indent="-284163" defTabSz="457200">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There are no set figures for this. Guess. </a:t>
            </a:r>
          </a:p>
          <a:p>
            <a:pPr marL="741363" lvl="1" indent="-284163" defTabSz="457200">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At best, users will not take up much storage if system is POP only, but a few hundred meg up your sleeve never goes astray</a:t>
            </a:r>
          </a:p>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Determine the access methods for getting Email</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IMAP? POP? Unix Mail readers? Procmail?</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TCP/IP? (Probably a good idea :)</a:t>
            </a: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99DF7486-8F8B-462A-8204-4AF27B2AEDCE}" type="slidenum">
              <a:rPr lang="en-US"/>
              <a:pPr/>
              <a:t>63</a:t>
            </a:fld>
            <a:endParaRPr lang="en-US"/>
          </a:p>
        </p:txBody>
      </p:sp>
      <p:sp>
        <p:nvSpPr>
          <p:cNvPr id="472066"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Setting up a Mail system</a:t>
            </a:r>
            <a:br>
              <a:rPr lang="en-GB"/>
            </a:br>
            <a:r>
              <a:rPr lang="en-GB"/>
              <a:t>(2)</a:t>
            </a:r>
          </a:p>
        </p:txBody>
      </p:sp>
      <p:sp>
        <p:nvSpPr>
          <p:cNvPr id="472067" name="Rectangle 3"/>
          <p:cNvSpPr>
            <a:spLocks noGrp="1" noChangeArrowheads="1"/>
          </p:cNvSpPr>
          <p:nvPr>
            <p:ph type="body" idx="1"/>
          </p:nvPr>
        </p:nvSpPr>
        <p:spPr>
          <a:ln/>
        </p:spPr>
        <p:txBody>
          <a:bodyPr lIns="92160" tIns="46080" rIns="92160" bIns="46080"/>
          <a:lstStyle/>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Set up SMTP server for outgoing and incoming email.</a:t>
            </a:r>
          </a:p>
          <a:p>
            <a:pPr marL="741363" lvl="1" indent="-284163" defTabSz="457200">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Bear in mind access methods when setting up MTA. Eg. POP software probably requires email living in a specific location, such as /var/spool/mail.</a:t>
            </a:r>
          </a:p>
          <a:p>
            <a:pPr marL="341313" indent="-341313" defTabSz="457200">
              <a:spcBef>
                <a:spcPts val="650"/>
              </a:spcBef>
              <a:buSzPct val="65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a:t>Standardise attachment method</a:t>
            </a:r>
          </a:p>
          <a:p>
            <a:pPr marL="741363" lvl="1" indent="-284163" defTabSz="457200">
              <a:spcBef>
                <a:spcPts val="56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MIME - Because that's what everyone else uses. Using other formats just makes users lives  harder. And when users lives are harder, sysadmins are usually the ones they complain to/about.</a:t>
            </a: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72A1D216-DDEA-4742-9DFD-4AA27EC84DF9}" type="slidenum">
              <a:rPr lang="en-US"/>
              <a:pPr/>
              <a:t>64</a:t>
            </a:fld>
            <a:endParaRPr lang="en-US"/>
          </a:p>
        </p:txBody>
      </p:sp>
      <p:sp>
        <p:nvSpPr>
          <p:cNvPr id="474114"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Setting up a Mail system</a:t>
            </a:r>
            <a:br>
              <a:rPr lang="en-GB"/>
            </a:br>
            <a:r>
              <a:rPr lang="en-GB"/>
              <a:t>(3)</a:t>
            </a:r>
          </a:p>
        </p:txBody>
      </p:sp>
      <p:sp>
        <p:nvSpPr>
          <p:cNvPr id="474115"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Letting everyone know the setup</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Make sure all users know the standards and procedures.</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Let them know that if they want anything else, its unsupported and has to work with the current system. </a:t>
            </a: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1725EFCE-BA5D-4F58-8461-902F83BD82F5}" type="slidenum">
              <a:rPr lang="en-US"/>
              <a:pPr/>
              <a:t>65</a:t>
            </a:fld>
            <a:endParaRPr lang="en-US"/>
          </a:p>
        </p:txBody>
      </p:sp>
      <p:sp>
        <p:nvSpPr>
          <p:cNvPr id="488450"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Oh, what a tangled web we</a:t>
            </a:r>
            <a:br>
              <a:rPr lang="en-GB"/>
            </a:br>
            <a:r>
              <a:rPr lang="en-GB"/>
              <a:t>weave</a:t>
            </a:r>
          </a:p>
        </p:txBody>
      </p:sp>
      <p:sp>
        <p:nvSpPr>
          <p:cNvPr id="488451"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Web servers are, well, fairly common. </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Serves HTTP "content" (for varied definitions of "content")</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Most common web server: Apache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Runs on ~65% of web servers worldwide</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Can be configured to do anything from encryption to running ASP. </a:t>
            </a: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5FE84422-30F2-4B09-B001-3431A0AC7037}" type="slidenum">
              <a:rPr lang="en-US"/>
              <a:pPr/>
              <a:t>66</a:t>
            </a:fld>
            <a:endParaRPr lang="en-US"/>
          </a:p>
        </p:txBody>
      </p:sp>
      <p:sp>
        <p:nvSpPr>
          <p:cNvPr id="490498"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Apache: A Patchy Web </a:t>
            </a:r>
            <a:br>
              <a:rPr lang="en-GB"/>
            </a:br>
            <a:r>
              <a:rPr lang="en-GB"/>
              <a:t>server </a:t>
            </a:r>
          </a:p>
        </p:txBody>
      </p:sp>
      <p:sp>
        <p:nvSpPr>
          <p:cNvPr id="490499" name="Rectangle 3"/>
          <p:cNvSpPr>
            <a:spLocks noGrp="1" noChangeArrowheads="1"/>
          </p:cNvSpPr>
          <p:nvPr>
            <p:ph type="body" idx="1"/>
          </p:nvPr>
        </p:nvSpPr>
        <p:spPr>
          <a:xfrm>
            <a:off x="838200" y="1752600"/>
            <a:ext cx="7770813" cy="4471988"/>
          </a:xfrm>
          <a:ln/>
        </p:spPr>
        <p:txBody>
          <a:bodyPr lIns="92160" tIns="46080" rIns="92160" bIns="46080"/>
          <a:lstStyle/>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Apache started life as a set of patches on the NCSA web server.</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Is now one of open-source's greatest achievements.</a:t>
            </a:r>
          </a:p>
          <a:p>
            <a:pPr marL="341313" indent="-34131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It is:</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easy to configure</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modular - so can import modules to do lots of nifty things. </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Available for pretty much any OS</a:t>
            </a:r>
          </a:p>
          <a:p>
            <a:pPr marL="341313" indent="-341313" defTabSz="457200">
              <a:lnSpc>
                <a:spcPct val="90000"/>
              </a:lnSpc>
              <a:buClrTx/>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400"/>
              <a:t>Apache 2.0</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Apache 2.0 is the standard webserver on the internet (approx. 60% market share)</a:t>
            </a:r>
          </a:p>
          <a:p>
            <a:pPr lvl="2"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(Old Apache 1.3 releases now only contain bugfixes and security fixes on the old releases)</a:t>
            </a:r>
          </a:p>
          <a:p>
            <a:pPr marL="741363" lvl="1" indent="-284163" defTabSz="457200">
              <a:lnSpc>
                <a:spcPct val="90000"/>
              </a:lnSpc>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t>Config files commonly stored in /etc/apache or /etc/httpd</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814E95C0-568C-4A13-9CC5-6C0FC8D12BE9}" type="slidenum">
              <a:rPr lang="en-US"/>
              <a:pPr/>
              <a:t>67</a:t>
            </a:fld>
            <a:endParaRPr lang="en-US"/>
          </a:p>
        </p:txBody>
      </p:sp>
      <p:sp>
        <p:nvSpPr>
          <p:cNvPr id="494594"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Sample "bits" from </a:t>
            </a:r>
            <a:br>
              <a:rPr lang="en-GB"/>
            </a:br>
            <a:r>
              <a:rPr lang="en-GB"/>
              <a:t>httpd.conf</a:t>
            </a:r>
          </a:p>
        </p:txBody>
      </p:sp>
      <p:sp>
        <p:nvSpPr>
          <p:cNvPr id="494595" name="Rectangle 3"/>
          <p:cNvSpPr>
            <a:spLocks noGrp="1" noChangeArrowheads="1"/>
          </p:cNvSpPr>
          <p:nvPr>
            <p:ph type="body" idx="1"/>
          </p:nvPr>
        </p:nvSpPr>
        <p:spPr>
          <a:xfrm>
            <a:off x="838200" y="1752600"/>
            <a:ext cx="7770813" cy="4400550"/>
          </a:xfrm>
          <a:ln/>
        </p:spPr>
        <p:txBody>
          <a:bodyPr lIns="92160" tIns="46080" rIns="92160" bIns="46080"/>
          <a:lstStyle/>
          <a:p>
            <a:pPr marL="341313" indent="-341313" defTabSz="457200">
              <a:lnSpc>
                <a:spcPct val="90000"/>
              </a:lnSpc>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ServerRoot "/etc/httpd"</a:t>
            </a:r>
          </a:p>
          <a:p>
            <a:pPr marL="741363" lvl="1" indent="-284163" defTabSz="457200">
              <a:lnSpc>
                <a:spcPct val="90000"/>
              </a:lnSpc>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Tells Apache where the root of the SERVER is. Not the location of the content! (That is "DocumentRoot")</a:t>
            </a:r>
          </a:p>
          <a:p>
            <a:pPr marL="341313" indent="-341313" defTabSz="457200">
              <a:lnSpc>
                <a:spcPct val="90000"/>
              </a:lnSpc>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MaxClients 150</a:t>
            </a:r>
          </a:p>
          <a:p>
            <a:pPr marL="741363" lvl="1" indent="-284163" defTabSz="457200">
              <a:lnSpc>
                <a:spcPct val="90000"/>
              </a:lnSpc>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Tells Apache how many simultaneous clients to allow</a:t>
            </a:r>
          </a:p>
          <a:p>
            <a:pPr marL="341313" indent="-341313" defTabSz="457200">
              <a:lnSpc>
                <a:spcPct val="90000"/>
              </a:lnSpc>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Listen 80</a:t>
            </a:r>
          </a:p>
          <a:p>
            <a:pPr marL="341313" indent="-341313" defTabSz="457200">
              <a:lnSpc>
                <a:spcPct val="90000"/>
              </a:lnSpc>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Port 80</a:t>
            </a:r>
          </a:p>
          <a:p>
            <a:pPr marL="741363" lvl="1" indent="-284163" defTabSz="457200">
              <a:lnSpc>
                <a:spcPct val="90000"/>
              </a:lnSpc>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Which port to listen on. Listen allows multiple ports/addresses to be specified</a:t>
            </a:r>
          </a:p>
          <a:p>
            <a:pPr marL="341313" indent="-341313" defTabSz="457200">
              <a:lnSpc>
                <a:spcPct val="90000"/>
              </a:lnSpc>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User apache</a:t>
            </a:r>
          </a:p>
          <a:p>
            <a:pPr marL="341313" indent="-341313" defTabSz="457200">
              <a:lnSpc>
                <a:spcPct val="90000"/>
              </a:lnSpc>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Group apache</a:t>
            </a:r>
          </a:p>
          <a:p>
            <a:pPr marL="741363" lvl="1" indent="-284163" defTabSz="457200">
              <a:lnSpc>
                <a:spcPct val="90000"/>
              </a:lnSpc>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Which user/group to run the server as</a:t>
            </a:r>
          </a:p>
          <a:p>
            <a:pPr marL="341313" indent="-341313" defTabSz="457200">
              <a:lnSpc>
                <a:spcPct val="90000"/>
              </a:lnSpc>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ServerAdmin root@localhost</a:t>
            </a:r>
          </a:p>
          <a:p>
            <a:pPr marL="741363" lvl="1" indent="-284163" defTabSz="457200">
              <a:lnSpc>
                <a:spcPct val="90000"/>
              </a:lnSpc>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Who to blame when things go wrong.</a:t>
            </a:r>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BA83270C-C4F5-4271-AE3F-9572109077E4}" type="slidenum">
              <a:rPr lang="en-US"/>
              <a:pPr/>
              <a:t>68</a:t>
            </a:fld>
            <a:endParaRPr lang="en-US"/>
          </a:p>
        </p:txBody>
      </p:sp>
      <p:sp>
        <p:nvSpPr>
          <p:cNvPr id="496642"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Sample "bits" from </a:t>
            </a:r>
            <a:br>
              <a:rPr lang="en-GB"/>
            </a:br>
            <a:r>
              <a:rPr lang="en-GB"/>
              <a:t>httpd.conf (2)</a:t>
            </a:r>
          </a:p>
        </p:txBody>
      </p:sp>
      <p:sp>
        <p:nvSpPr>
          <p:cNvPr id="496643" name="Rectangle 3"/>
          <p:cNvSpPr>
            <a:spLocks noGrp="1" noChangeArrowheads="1"/>
          </p:cNvSpPr>
          <p:nvPr>
            <p:ph type="body" idx="1"/>
          </p:nvPr>
        </p:nvSpPr>
        <p:spPr>
          <a:ln/>
        </p:spPr>
        <p:txBody>
          <a:bodyPr lIns="92160" tIns="46080" rIns="92160" bIns="46080"/>
          <a:lstStyle/>
          <a:p>
            <a:pPr marL="341313" indent="-341313" defTabSz="457200">
              <a:spcBef>
                <a:spcPts val="463"/>
              </a:spcBef>
              <a:buSzPct val="73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latin typeface="Courier New" pitchFamily="49" charset="0"/>
              </a:rPr>
              <a:t>DocumentRoot "/var/www/html"</a:t>
            </a:r>
          </a:p>
          <a:p>
            <a:pPr marL="741363" lvl="1" indent="-284163" defTabSz="457200">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Location of the base of the HTML content</a:t>
            </a:r>
          </a:p>
          <a:p>
            <a:pPr marL="341313" indent="-341313" defTabSz="457200">
              <a:spcBef>
                <a:spcPts val="413"/>
              </a:spcBef>
              <a:buSzPct val="74000"/>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&lt;Directory "/var/www/html"&gt;</a:t>
            </a:r>
          </a:p>
          <a:p>
            <a:pPr marL="341313" indent="-341313" defTabSz="457200">
              <a:spcBef>
                <a:spcPts val="413"/>
              </a:spcBef>
              <a:buSzPct val="74000"/>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Options Indexes Includes FollowSymLinks</a:t>
            </a:r>
          </a:p>
          <a:p>
            <a:pPr marL="341313" indent="-341313" defTabSz="457200">
              <a:spcBef>
                <a:spcPts val="413"/>
              </a:spcBef>
              <a:buSzPct val="74000"/>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AllowOverride None</a:t>
            </a:r>
          </a:p>
          <a:p>
            <a:pPr marL="341313" indent="-341313" defTabSz="457200">
              <a:spcBef>
                <a:spcPts val="413"/>
              </a:spcBef>
              <a:buSzPct val="74000"/>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 Order allow,deny</a:t>
            </a:r>
          </a:p>
          <a:p>
            <a:pPr marL="341313" indent="-341313" defTabSz="457200">
              <a:spcBef>
                <a:spcPts val="413"/>
              </a:spcBef>
              <a:buSzPct val="74000"/>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    Allow from all</a:t>
            </a:r>
          </a:p>
          <a:p>
            <a:pPr marL="341313" indent="-341313" defTabSz="457200">
              <a:spcBef>
                <a:spcPts val="413"/>
              </a:spcBef>
              <a:buSzPct val="74000"/>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&lt;/Directory&gt;</a:t>
            </a:r>
          </a:p>
          <a:p>
            <a:pPr marL="741363" lvl="1" indent="-284163" defTabSz="457200">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Permissions to the directory</a:t>
            </a:r>
          </a:p>
          <a:p>
            <a:pPr marL="341313" indent="-341313" defTabSz="457200">
              <a:spcBef>
                <a:spcPts val="413"/>
              </a:spcBef>
              <a:buSzPct val="74000"/>
              <a:buFont typeface="Monotype Sorts" pitchFamily="2" charset="2"/>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DirectoryIndex index.html index.htm </a:t>
            </a:r>
          </a:p>
          <a:p>
            <a:pPr marL="741363" lvl="1" indent="-284163" defTabSz="457200">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t>What files are the indexes?</a:t>
            </a:r>
          </a:p>
          <a:p>
            <a:pPr marL="341313" indent="-341313" defTabSz="457200">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Alias /icons/ "/var/www/icons/"</a:t>
            </a:r>
          </a:p>
          <a:p>
            <a:pPr marL="341313" indent="-341313" defTabSz="457200">
              <a:spcBef>
                <a:spcPts val="413"/>
              </a:spcBef>
              <a:buSzPct val="740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1800">
                <a:latin typeface="Courier New" pitchFamily="49" charset="0"/>
              </a:rPr>
              <a:t>ScriptAlias /cgi-bin/ "/var/www/cgi-bin/"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85D6C323-80CC-4222-BE55-565CF16E7D92}" type="slidenum">
              <a:rPr lang="en-US"/>
              <a:pPr/>
              <a:t>69</a:t>
            </a:fld>
            <a:endParaRPr lang="en-US"/>
          </a:p>
        </p:txBody>
      </p:sp>
      <p:sp>
        <p:nvSpPr>
          <p:cNvPr id="504834" name="Rectangle 2"/>
          <p:cNvSpPr>
            <a:spLocks noGrp="1" noChangeArrowheads="1"/>
          </p:cNvSpPr>
          <p:nvPr>
            <p:ph type="title"/>
          </p:nvPr>
        </p:nvSpPr>
        <p:spPr>
          <a:xfrm>
            <a:off x="838200" y="201613"/>
            <a:ext cx="7770813" cy="1385887"/>
          </a:xfrm>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Other network services: </a:t>
            </a:r>
            <a:br>
              <a:rPr lang="en-GB"/>
            </a:br>
            <a:r>
              <a:rPr lang="en-GB"/>
              <a:t>Squid</a:t>
            </a:r>
          </a:p>
        </p:txBody>
      </p:sp>
      <p:sp>
        <p:nvSpPr>
          <p:cNvPr id="504835" name="Rectangle 3"/>
          <p:cNvSpPr>
            <a:spLocks noGrp="1" noChangeArrowheads="1"/>
          </p:cNvSpPr>
          <p:nvPr>
            <p:ph type="body" idx="1"/>
          </p:nvPr>
        </p:nvSpPr>
        <p:spPr>
          <a:xfrm>
            <a:off x="838200" y="1752600"/>
            <a:ext cx="7770813" cy="4583113"/>
          </a:xfrm>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Squid is a web proxying service</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Very useful to limit the amount of bandwidth chewing done by Netscape and IE. </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It grabs the URL on the browsers behalf and stores a copy of it. </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When another user requests the same page, the previously downloaded copy is sent instead.</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Message Format </a:t>
            </a:r>
          </a:p>
        </p:txBody>
      </p:sp>
      <p:sp>
        <p:nvSpPr>
          <p:cNvPr id="8194" name="Rectangle 2"/>
          <p:cNvSpPr>
            <a:spLocks noGrp="1" noChangeArrowheads="1"/>
          </p:cNvSpPr>
          <p:nvPr>
            <p:ph type="body" idx="1"/>
          </p:nvPr>
        </p:nvSpPr>
        <p:spPr>
          <a:xfrm>
            <a:off x="456481" y="1604329"/>
            <a:ext cx="8228160" cy="4444307"/>
          </a:xfrm>
          <a:ln/>
        </p:spPr>
        <p:txBody>
          <a:bodyPr>
            <a:normAutofit lnSpcReduction="1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Envelope</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Routing information for the "postman"</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Message Header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Sender</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Recipients (simple, lists, copies, blind copies)</a:t>
            </a:r>
            <a:r>
              <a:rPr lang="ar-SA" dirty="0">
                <a:cs typeface="Arial" pitchFamily="34" charset="0"/>
              </a:rPr>
              <a:t>‏</a:t>
            </a:r>
            <a:endParaRPr lang="en-GB" dirty="0"/>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Other fields of control (date, subject)</a:t>
            </a:r>
            <a:r>
              <a:rPr lang="ar-SA" dirty="0">
                <a:cs typeface="Arial" pitchFamily="34" charset="0"/>
              </a:rPr>
              <a:t>‏</a:t>
            </a:r>
            <a:endParaRPr lang="en-GB" dirty="0"/>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b="1" dirty="0"/>
              <a:t>Message Body</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Free text</a:t>
            </a:r>
          </a:p>
          <a:p>
            <a:pPr lvl="1">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Structured document (i.e.: MIME)</a:t>
            </a:r>
            <a:r>
              <a:rPr lang="ar-SA" dirty="0">
                <a:cs typeface="Arial" pitchFamily="34" charset="0"/>
              </a:rPr>
              <a:t>‏</a:t>
            </a:r>
            <a:endParaRPr lang="en-GB" dirty="0"/>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70405E5A-6FE3-4381-A56E-5CD63BAE72D6}" type="slidenum">
              <a:rPr lang="en-US"/>
              <a:pPr/>
              <a:t>70</a:t>
            </a:fld>
            <a:endParaRPr lang="en-US"/>
          </a:p>
        </p:txBody>
      </p:sp>
      <p:sp>
        <p:nvSpPr>
          <p:cNvPr id="506882"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Squid (2)</a:t>
            </a:r>
          </a:p>
        </p:txBody>
      </p:sp>
      <p:sp>
        <p:nvSpPr>
          <p:cNvPr id="506883" name="Rectangle 3"/>
          <p:cNvSpPr>
            <a:spLocks noGrp="1" noChangeArrowheads="1"/>
          </p:cNvSpPr>
          <p:nvPr>
            <p:ph type="body" idx="1"/>
          </p:nvPr>
        </p:nvSpPr>
        <p:spPr>
          <a:xfrm>
            <a:off x="838200" y="1752600"/>
            <a:ext cx="7770813" cy="4433888"/>
          </a:xfrm>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Configuration:</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atin typeface="Courier New" pitchFamily="49" charset="0"/>
              </a:rPr>
              <a:t>/etc/squid.conf</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Note: Basically, the only useful documentation on this file is inside the file itself.</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Suggestion:</a:t>
            </a:r>
          </a:p>
          <a:p>
            <a:pPr lvl="2"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Only allow internal addresses to use the squid service. Don't want (h|cr)ackers using your bandwidth.</a:t>
            </a: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t>Godfred Ofori-Som</a:t>
            </a:r>
          </a:p>
        </p:txBody>
      </p:sp>
      <p:sp>
        <p:nvSpPr>
          <p:cNvPr id="5" name="Slide Number Placeholder 5"/>
          <p:cNvSpPr>
            <a:spLocks noGrp="1"/>
          </p:cNvSpPr>
          <p:nvPr>
            <p:ph type="sldNum" sz="quarter" idx="12"/>
          </p:nvPr>
        </p:nvSpPr>
        <p:spPr/>
        <p:txBody>
          <a:bodyPr/>
          <a:lstStyle/>
          <a:p>
            <a:fld id="{1ACE4160-28C8-4D1C-8924-07605087D8F4}" type="slidenum">
              <a:rPr lang="en-US"/>
              <a:pPr/>
              <a:t>71</a:t>
            </a:fld>
            <a:endParaRPr lang="en-US"/>
          </a:p>
        </p:txBody>
      </p:sp>
      <p:sp>
        <p:nvSpPr>
          <p:cNvPr id="508930" name="Rectangle 2"/>
          <p:cNvSpPr>
            <a:spLocks noGrp="1" noChangeArrowheads="1"/>
          </p:cNvSpPr>
          <p:nvPr>
            <p:ph type="title"/>
          </p:nvPr>
        </p:nvSpPr>
        <p:spPr>
          <a:ln/>
        </p:spPr>
        <p:txBody>
          <a:bodyPr lIns="92160" tIns="46080" rIns="92160" bIns="46080"/>
          <a:lstStyle/>
          <a:p>
            <a:pPr defTabSz="457200">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Squid (3)</a:t>
            </a:r>
          </a:p>
        </p:txBody>
      </p:sp>
      <p:sp>
        <p:nvSpPr>
          <p:cNvPr id="508931" name="Rectangle 3"/>
          <p:cNvSpPr>
            <a:spLocks noGrp="1" noChangeArrowheads="1"/>
          </p:cNvSpPr>
          <p:nvPr>
            <p:ph type="body" idx="1"/>
          </p:nvPr>
        </p:nvSpPr>
        <p:spPr>
          <a:ln/>
        </p:spPr>
        <p:txBody>
          <a:bodyPr lIns="92160" tIns="46080" rIns="92160" bIns="46080"/>
          <a:lstStyle/>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Restart squid with options set</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Voila!</a:t>
            </a:r>
          </a:p>
          <a:p>
            <a:pPr marL="341313" indent="-34131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Other things you can do with Squid</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Limit speeds of transfers/limit access to web</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Transparent proxying</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User/Passwd access to web </a:t>
            </a:r>
          </a:p>
          <a:p>
            <a:pPr marL="741363" lvl="1" indent="-284163" defTabSz="457200">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t>Make use of multiple squid servers farmed together.</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456481" y="313953"/>
            <a:ext cx="8228160" cy="1062832"/>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Message Format </a:t>
            </a:r>
          </a:p>
        </p:txBody>
      </p:sp>
      <p:sp>
        <p:nvSpPr>
          <p:cNvPr id="9218" name="Rectangle 2"/>
          <p:cNvSpPr>
            <a:spLocks noGrp="1" noChangeArrowheads="1"/>
          </p:cNvSpPr>
          <p:nvPr>
            <p:ph type="body" idx="1"/>
          </p:nvPr>
        </p:nvSpPr>
        <p:spPr>
          <a:xfrm>
            <a:off x="456481" y="1604329"/>
            <a:ext cx="8228160" cy="4713615"/>
          </a:xfrm>
          <a:ln/>
        </p:spPr>
        <p:txBody>
          <a:bodyPr/>
          <a:lstStyle/>
          <a:p>
            <a:pPr marL="529928"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solidFill>
                  <a:srgbClr val="0000FF"/>
                </a:solidFill>
              </a:rPr>
              <a:t>From: Philip Hazel &lt;ph10@cus.cam.ac.uk&gt;</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solidFill>
                  <a:srgbClr val="008000"/>
                </a:solidFill>
              </a:rPr>
              <a:t>To: Julius Caesar &lt;julius@ancient-rome.net&gt;</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solidFill>
                  <a:srgbClr val="008000"/>
                </a:solidFill>
              </a:rPr>
              <a:t>Cc: Mark Anthony &lt;MarkA@cleo.co.uk&gt;</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solidFill>
                  <a:srgbClr val="008000"/>
                </a:solidFill>
              </a:rPr>
              <a:t>Subject: How Internet mail works</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800" dirty="0"/>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solidFill>
                  <a:srgbClr val="FF00FF"/>
                </a:solidFill>
              </a:rPr>
              <a:t>Julius,</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solidFill>
                  <a:srgbClr val="FF00FF"/>
                </a:solidFill>
              </a:rPr>
              <a:t>  I'm going to be running a course on ...</a:t>
            </a:r>
          </a:p>
          <a:p>
            <a:pPr marL="529928"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Format was originally defined by RFC 822 in 1982</a:t>
            </a:r>
          </a:p>
          <a:p>
            <a:pPr marL="529928"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Now superseded by RFC 2822</a:t>
            </a:r>
          </a:p>
          <a:p>
            <a:pPr marL="529928" indent="0">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Message consists of</a:t>
            </a:r>
          </a:p>
          <a:p>
            <a:pPr marL="979214" lvl="3">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Header lines</a:t>
            </a:r>
          </a:p>
          <a:p>
            <a:pPr marL="979214" lvl="3">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A blank line</a:t>
            </a:r>
          </a:p>
          <a:p>
            <a:pPr marL="979214" lvl="3">
              <a:buSzPct val="45000"/>
              <a:buFont typeface="Wingdings" pitchFamily="2" charset="2"/>
              <a:buChar cha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800" dirty="0"/>
              <a:t>Body lines</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456481" y="273629"/>
            <a:ext cx="8228160" cy="1144921"/>
          </a:xfrm>
          <a:ln/>
        </p:spPr>
        <p:txBody>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Message Format </a:t>
            </a:r>
          </a:p>
        </p:txBody>
      </p:sp>
      <p:sp>
        <p:nvSpPr>
          <p:cNvPr id="10242" name="Rectangle 2"/>
          <p:cNvSpPr>
            <a:spLocks noGrp="1" noChangeArrowheads="1"/>
          </p:cNvSpPr>
          <p:nvPr>
            <p:ph type="body" idx="1"/>
          </p:nvPr>
        </p:nvSpPr>
        <p:spPr>
          <a:xfrm>
            <a:off x="456481" y="1604328"/>
            <a:ext cx="8228160" cy="4995885"/>
          </a:xfrm>
          <a:ln/>
        </p:spPr>
        <p:txBody>
          <a:bodyPr>
            <a:normAutofit fontScale="85000" lnSpcReduction="10000"/>
          </a:bodyPr>
          <a:lstStyle/>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Embedded MUA uses </a:t>
            </a:r>
            <a:r>
              <a:rPr lang="en-GB" dirty="0" err="1"/>
              <a:t>inter­process</a:t>
            </a:r>
            <a:r>
              <a:rPr lang="en-GB" dirty="0"/>
              <a:t> call to send to MTA</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Freestanding MUA uses SMTP to send mail</a:t>
            </a:r>
          </a:p>
          <a:p>
            <a:pPr>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dirty="0"/>
              <a:t>Headers added by the MUA before sending</a:t>
            </a:r>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From: Philip Hazel &lt;ph10@cus.cam.ac.uk&gt;</a:t>
            </a:r>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To: Julius Caesar &lt;julius@ancient-rome.net&gt;</a:t>
            </a:r>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cc: Mark Anthony &lt;MarkA@cleo.co.uk&gt;</a:t>
            </a:r>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Subject: How Internet mail works</a:t>
            </a:r>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spcAft>
                <a:spcPct val="0"/>
              </a:spcAft>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endParaRPr lang="en-GB" sz="1600" dirty="0"/>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Julius, </a:t>
            </a:r>
          </a:p>
          <a:p>
            <a:pPr marL="529928" lvl="2" indent="0">
              <a:buNone/>
              <a:tabLst>
                <a:tab pos="656650" algn="l"/>
                <a:tab pos="1313299" algn="l"/>
                <a:tab pos="1969949" algn="l"/>
                <a:tab pos="2626599" algn="l"/>
                <a:tab pos="3283248" algn="l"/>
                <a:tab pos="3939898" algn="l"/>
                <a:tab pos="4596548" algn="l"/>
                <a:tab pos="5253198" algn="l"/>
                <a:tab pos="5909847" algn="l"/>
                <a:tab pos="6566497" algn="l"/>
                <a:tab pos="7223147" algn="l"/>
                <a:tab pos="7879796" algn="l"/>
              </a:tabLst>
            </a:pPr>
            <a:r>
              <a:rPr lang="en-GB" sz="1600" dirty="0"/>
              <a:t>  I'm going to be running a course on ...</a:t>
            </a:r>
          </a:p>
        </p:txBody>
      </p:sp>
      <p:sp>
        <p:nvSpPr>
          <p:cNvPr id="10243" name="AutoShape 3"/>
          <p:cNvSpPr>
            <a:spLocks noChangeArrowheads="1"/>
          </p:cNvSpPr>
          <p:nvPr/>
        </p:nvSpPr>
        <p:spPr bwMode="auto">
          <a:xfrm>
            <a:off x="817920" y="3980578"/>
            <a:ext cx="7464960" cy="1899560"/>
          </a:xfrm>
          <a:prstGeom prst="roundRect">
            <a:avLst>
              <a:gd name="adj" fmla="val 74"/>
            </a:avLst>
          </a:prstGeom>
          <a:solidFill>
            <a:srgbClr val="CCCCCC"/>
          </a:solidFill>
          <a:ln w="9525">
            <a:solidFill>
              <a:srgbClr val="000000"/>
            </a:solidFill>
            <a:round/>
            <a:headEnd/>
            <a:tailEnd/>
          </a:ln>
          <a:effectLst/>
        </p:spPr>
        <p:txBody>
          <a:bodyPr lIns="81639" tIns="40820" rIns="81639" bIns="40820" anchor="ctr" anchorCtr="1"/>
          <a:lstStyle/>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Date: Fri, 10 May 2002 11:29:24 +0100 (BST)</a:t>
            </a:r>
            <a:r>
              <a:rPr lang="ar-SA" dirty="0">
                <a:solidFill>
                  <a:srgbClr val="000000"/>
                </a:solidFill>
                <a:cs typeface="Arial" pitchFamily="34" charset="0"/>
              </a:rPr>
              <a:t>‏</a:t>
            </a:r>
            <a:endParaRPr lang="en-GB" dirty="0">
              <a:solidFill>
                <a:srgbClr val="000000"/>
              </a:solidFill>
              <a:ea typeface="DejaVu Sans" charset="0"/>
              <a:cs typeface="DejaVu Sans" charset="0"/>
            </a:endParaRP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Message-ID: &lt;Pine.SOL.3.96.990117111343.</a:t>
            </a: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  19032A-100000@taurus.cus.cam.ac.uk&gt;</a:t>
            </a: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MIME-Version: 1.0</a:t>
            </a:r>
          </a:p>
          <a:p>
            <a:pPr marL="0" lvl="3">
              <a:tabLst>
                <a:tab pos="656650" algn="l"/>
                <a:tab pos="1313299" algn="l"/>
                <a:tab pos="1969949" algn="l"/>
                <a:tab pos="2626599" algn="l"/>
                <a:tab pos="3283248" algn="l"/>
                <a:tab pos="3939898" algn="l"/>
                <a:tab pos="4596548" algn="l"/>
                <a:tab pos="5253198" algn="l"/>
                <a:tab pos="5909847" algn="l"/>
                <a:tab pos="6566497" algn="l"/>
                <a:tab pos="7223147" algn="l"/>
              </a:tabLst>
            </a:pPr>
            <a:r>
              <a:rPr lang="en-GB" dirty="0">
                <a:solidFill>
                  <a:srgbClr val="000000"/>
                </a:solidFill>
                <a:ea typeface="DejaVu Sans" charset="0"/>
                <a:cs typeface="DejaVu Sans" charset="0"/>
              </a:rPr>
              <a:t>Content-Type: TEXT/PLAIN; </a:t>
            </a:r>
            <a:r>
              <a:rPr lang="en-GB" dirty="0" err="1">
                <a:solidFill>
                  <a:srgbClr val="000000"/>
                </a:solidFill>
                <a:ea typeface="DejaVu Sans" charset="0"/>
                <a:cs typeface="DejaVu Sans" charset="0"/>
              </a:rPr>
              <a:t>charset</a:t>
            </a:r>
            <a:r>
              <a:rPr lang="en-GB" dirty="0">
                <a:solidFill>
                  <a:srgbClr val="000000"/>
                </a:solidFill>
                <a:ea typeface="DejaVu Sans" charset="0"/>
                <a:cs typeface="DejaVu Sans" charset="0"/>
              </a:rPr>
              <a:t>=US-ASCII</a:t>
            </a:r>
          </a:p>
        </p:txBody>
      </p:sp>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TotalTime>
  <Words>4261</Words>
  <Application>Microsoft Office PowerPoint</Application>
  <PresentationFormat>On-screen Show (4:3)</PresentationFormat>
  <Paragraphs>647</Paragraphs>
  <Slides>71</Slides>
  <Notes>68</Notes>
  <HiddenSlides>0</HiddenSlides>
  <MMClips>0</MMClips>
  <ScaleCrop>false</ScaleCrop>
  <HeadingPairs>
    <vt:vector size="4" baseType="variant">
      <vt:variant>
        <vt:lpstr>Theme</vt:lpstr>
      </vt:variant>
      <vt:variant>
        <vt:i4>1</vt:i4>
      </vt:variant>
      <vt:variant>
        <vt:lpstr>Slide Titles</vt:lpstr>
      </vt:variant>
      <vt:variant>
        <vt:i4>71</vt:i4>
      </vt:variant>
    </vt:vector>
  </HeadingPairs>
  <TitlesOfParts>
    <vt:vector size="72" baseType="lpstr">
      <vt:lpstr>Office Theme</vt:lpstr>
      <vt:lpstr>COMP 201 OPEN SOURCE &amp; SYSTEM ADMINISTRATION</vt:lpstr>
      <vt:lpstr>Email Introduction  Dorcas Muthoni </vt:lpstr>
      <vt:lpstr>Scope</vt:lpstr>
      <vt:lpstr>How Email Appears to Work</vt:lpstr>
      <vt:lpstr>How Email Really Works</vt:lpstr>
      <vt:lpstr>Mail User Agent (MUA)‏</vt:lpstr>
      <vt:lpstr>Message Format </vt:lpstr>
      <vt:lpstr>Message Format </vt:lpstr>
      <vt:lpstr>Message Format </vt:lpstr>
      <vt:lpstr>Mail Delivery Agent (MDA)/ Mail Transfer Agent (MTA)‏</vt:lpstr>
      <vt:lpstr>Mail Delivery Agent (MDA)/ Mail Transfer Agent (MTA)‏</vt:lpstr>
      <vt:lpstr>A message in transit </vt:lpstr>
      <vt:lpstr>An SMTP session </vt:lpstr>
      <vt:lpstr>Network Cloud</vt:lpstr>
      <vt:lpstr>Email Queue</vt:lpstr>
      <vt:lpstr>MTA to MTA Transfer</vt:lpstr>
      <vt:lpstr>DNS resolution and transfer process</vt:lpstr>
      <vt:lpstr>Firewalls, Spam and Virus Filters</vt:lpstr>
      <vt:lpstr>Delivery</vt:lpstr>
      <vt:lpstr>RFCs</vt:lpstr>
      <vt:lpstr>Troubleshooting Email Issues</vt:lpstr>
      <vt:lpstr>Slide 22</vt:lpstr>
      <vt:lpstr>Scope</vt:lpstr>
      <vt:lpstr>What is Apache</vt:lpstr>
      <vt:lpstr>What is Apache+mod_ssl+Vhosts</vt:lpstr>
      <vt:lpstr>Digital Signatures</vt:lpstr>
      <vt:lpstr>Secure Transaction</vt:lpstr>
      <vt:lpstr>Installing Apache+mod_ssl</vt:lpstr>
      <vt:lpstr>Configuring Apache+Vhosts</vt:lpstr>
      <vt:lpstr>Configuring Apache+Vhosts</vt:lpstr>
      <vt:lpstr>Your webserver</vt:lpstr>
      <vt:lpstr>Configuring Virtual Hosts</vt:lpstr>
      <vt:lpstr>Configuring Virtual Hosts</vt:lpstr>
      <vt:lpstr>Configuring Apache+mod_ssl</vt:lpstr>
      <vt:lpstr>Configuring Apache+mod_ssl</vt:lpstr>
      <vt:lpstr>Key Generation</vt:lpstr>
      <vt:lpstr>Generate a CSR (Certificate Signing Request)‏</vt:lpstr>
      <vt:lpstr>Remove Passphrase from Key</vt:lpstr>
      <vt:lpstr>Generating a Self-Signed Certificate</vt:lpstr>
      <vt:lpstr>Installing the Private Key and Certificate</vt:lpstr>
      <vt:lpstr>Configuring SSL Enabled Virtual Hosts</vt:lpstr>
      <vt:lpstr>Restart Apache and Test</vt:lpstr>
      <vt:lpstr>  Unix Systems Administration and Security (Linux)</vt:lpstr>
      <vt:lpstr>Network Services</vt:lpstr>
      <vt:lpstr>Email Services</vt:lpstr>
      <vt:lpstr>Mail Transport  Agents (MTA)</vt:lpstr>
      <vt:lpstr>Sendmail</vt:lpstr>
      <vt:lpstr>Sendmail (2)</vt:lpstr>
      <vt:lpstr>Sendmail - Operation</vt:lpstr>
      <vt:lpstr>Sendmail Configuration</vt:lpstr>
      <vt:lpstr>Sendmail Configuration (2)</vt:lpstr>
      <vt:lpstr>Sendmail m4 Macro Example</vt:lpstr>
      <vt:lpstr>Sendmail m4 Macro Example (2)</vt:lpstr>
      <vt:lpstr>Other MTA's</vt:lpstr>
      <vt:lpstr>Procmail, unix mail and  other MDA's...</vt:lpstr>
      <vt:lpstr>Procmail</vt:lpstr>
      <vt:lpstr>Procmail (2)</vt:lpstr>
      <vt:lpstr>Mail delivery services: POP and IMAP</vt:lpstr>
      <vt:lpstr>Snap, Crackle, POP</vt:lpstr>
      <vt:lpstr>POP (2)</vt:lpstr>
      <vt:lpstr>IMAP - Internet Message  Access Protocol</vt:lpstr>
      <vt:lpstr>Setting up a Mail system</vt:lpstr>
      <vt:lpstr>Setting up a Mail system (2)</vt:lpstr>
      <vt:lpstr>Setting up a Mail system (3)</vt:lpstr>
      <vt:lpstr>Oh, what a tangled web we weave</vt:lpstr>
      <vt:lpstr>Apache: A Patchy Web  server </vt:lpstr>
      <vt:lpstr>Sample "bits" from  httpd.conf</vt:lpstr>
      <vt:lpstr>Sample "bits" from  httpd.conf (2)</vt:lpstr>
      <vt:lpstr>Other network services:  Squid</vt:lpstr>
      <vt:lpstr>Squid (2)</vt:lpstr>
      <vt:lpstr>Squid (3)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103 INTRODUCTION TO PROGRAMMING</dc:title>
  <dc:creator>user</dc:creator>
  <cp:lastModifiedBy>user</cp:lastModifiedBy>
  <cp:revision>16</cp:revision>
  <dcterms:created xsi:type="dcterms:W3CDTF">2018-02-07T14:49:34Z</dcterms:created>
  <dcterms:modified xsi:type="dcterms:W3CDTF">2018-02-20T23:42:42Z</dcterms:modified>
</cp:coreProperties>
</file>