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257" r:id="rId43"/>
    <p:sldId id="258" r:id="rId44"/>
    <p:sldId id="259" r:id="rId45"/>
    <p:sldId id="260" r:id="rId46"/>
    <p:sldId id="261" r:id="rId47"/>
    <p:sldId id="262" r:id="rId48"/>
    <p:sldId id="263" r:id="rId49"/>
    <p:sldId id="264" r:id="rId50"/>
    <p:sldId id="265" r:id="rId51"/>
    <p:sldId id="266" r:id="rId52"/>
    <p:sldId id="267"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943791-2344-4BC2-88F6-1C525B8DA6FC}" type="slidenum">
              <a:rPr lang="en-US"/>
              <a:pPr/>
              <a:t>47</a:t>
            </a:fld>
            <a:endParaRPr lang="en-US"/>
          </a:p>
        </p:txBody>
      </p:sp>
      <p:sp>
        <p:nvSpPr>
          <p:cNvPr id="5122" name="Text Box 2"/>
          <p:cNvSpPr txBox="1">
            <a:spLocks noChangeArrowheads="1"/>
          </p:cNvSpPr>
          <p:nvPr/>
        </p:nvSpPr>
        <p:spPr bwMode="auto">
          <a:xfrm>
            <a:off x="1400175" y="914400"/>
            <a:ext cx="4056063" cy="3135313"/>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5123" name="Rectangle 3"/>
          <p:cNvSpPr txBox="1">
            <a:spLocks noGrp="1" noChangeArrowheads="1"/>
          </p:cNvSpPr>
          <p:nvPr>
            <p:ph type="body"/>
          </p:nvPr>
        </p:nvSpPr>
        <p:spPr>
          <a:xfrm>
            <a:off x="1046163" y="4352925"/>
            <a:ext cx="4770437" cy="3478213"/>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481" y="504053"/>
            <a:ext cx="7806240" cy="1142040"/>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taobackup.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snor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DCSIT,CU</a:t>
            </a:r>
          </a:p>
          <a:p>
            <a:r>
              <a:rPr lang="en-US" dirty="0" smtClean="0"/>
              <a:t>SECURITY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788852A-9486-48A4-A0B4-D973A51A6A0A}" type="slidenum">
              <a:rPr lang="en-US"/>
              <a:pPr/>
              <a:t>10</a:t>
            </a:fld>
            <a:endParaRPr lang="en-US"/>
          </a:p>
        </p:txBody>
      </p:sp>
      <p:sp>
        <p:nvSpPr>
          <p:cNvPr id="167938" name="Rectangle 2"/>
          <p:cNvSpPr>
            <a:spLocks noGrp="1" noChangeArrowheads="1"/>
          </p:cNvSpPr>
          <p:nvPr>
            <p:ph type="title"/>
          </p:nvPr>
        </p:nvSpPr>
        <p:spPr/>
        <p:txBody>
          <a:bodyPr/>
          <a:lstStyle/>
          <a:p>
            <a:r>
              <a:rPr lang="en-US"/>
              <a:t>…. Account Security</a:t>
            </a:r>
          </a:p>
        </p:txBody>
      </p:sp>
      <p:sp>
        <p:nvSpPr>
          <p:cNvPr id="167939" name="Rectangle 3"/>
          <p:cNvSpPr>
            <a:spLocks noGrp="1" noChangeArrowheads="1"/>
          </p:cNvSpPr>
          <p:nvPr>
            <p:ph type="body" idx="1"/>
          </p:nvPr>
        </p:nvSpPr>
        <p:spPr/>
        <p:txBody>
          <a:bodyPr/>
          <a:lstStyle/>
          <a:p>
            <a:pPr marL="609600" indent="-609600">
              <a:lnSpc>
                <a:spcPct val="80000"/>
              </a:lnSpc>
            </a:pPr>
            <a:r>
              <a:rPr lang="en-US" sz="2400" b="1"/>
              <a:t>Guest Accounts</a:t>
            </a:r>
            <a:r>
              <a:rPr lang="en-US" sz="2400"/>
              <a:t> </a:t>
            </a:r>
          </a:p>
          <a:p>
            <a:pPr marL="990600" lvl="1" indent="-533400">
              <a:lnSpc>
                <a:spcPct val="80000"/>
              </a:lnSpc>
            </a:pPr>
            <a:r>
              <a:rPr lang="en-US" sz="2000"/>
              <a:t>Limited time, only when needed </a:t>
            </a:r>
          </a:p>
          <a:p>
            <a:pPr marL="990600" lvl="1" indent="-533400">
              <a:lnSpc>
                <a:spcPct val="80000"/>
              </a:lnSpc>
            </a:pPr>
            <a:r>
              <a:rPr lang="en-US" sz="2000"/>
              <a:t>Use non-standard names - not guest </a:t>
            </a:r>
          </a:p>
          <a:p>
            <a:pPr marL="990600" lvl="1" indent="-533400">
              <a:lnSpc>
                <a:spcPct val="80000"/>
              </a:lnSpc>
            </a:pPr>
            <a:r>
              <a:rPr lang="en-US" sz="2000"/>
              <a:t>Use strong passwd </a:t>
            </a:r>
          </a:p>
          <a:p>
            <a:pPr marL="990600" lvl="1" indent="-533400">
              <a:lnSpc>
                <a:spcPct val="80000"/>
              </a:lnSpc>
            </a:pPr>
            <a:r>
              <a:rPr lang="en-US" sz="2000"/>
              <a:t>Use a restricted shell </a:t>
            </a:r>
          </a:p>
          <a:p>
            <a:pPr marL="990600" lvl="1" indent="-533400">
              <a:lnSpc>
                <a:spcPct val="80000"/>
              </a:lnSpc>
            </a:pPr>
            <a:r>
              <a:rPr lang="en-US" sz="2000"/>
              <a:t>Sensible umasks (077 if possible) </a:t>
            </a:r>
          </a:p>
          <a:p>
            <a:pPr marL="609600" indent="-609600">
              <a:lnSpc>
                <a:spcPct val="80000"/>
              </a:lnSpc>
            </a:pPr>
            <a:r>
              <a:rPr lang="en-US" sz="2400" b="1"/>
              <a:t>User Accounts</a:t>
            </a:r>
            <a:r>
              <a:rPr lang="en-US" sz="2400"/>
              <a:t> </a:t>
            </a:r>
          </a:p>
          <a:p>
            <a:pPr marL="990600" lvl="1" indent="-533400">
              <a:lnSpc>
                <a:spcPct val="80000"/>
              </a:lnSpc>
            </a:pPr>
            <a:r>
              <a:rPr lang="en-US" sz="2000"/>
              <a:t>Remove accounts upon termination </a:t>
            </a:r>
          </a:p>
          <a:p>
            <a:pPr marL="990600" lvl="1" indent="-533400">
              <a:lnSpc>
                <a:spcPct val="80000"/>
              </a:lnSpc>
            </a:pPr>
            <a:r>
              <a:rPr lang="en-US" sz="2000"/>
              <a:t>Accounts should NOT be shared </a:t>
            </a:r>
          </a:p>
          <a:p>
            <a:pPr marL="990600" lvl="1" indent="-533400">
              <a:lnSpc>
                <a:spcPct val="80000"/>
              </a:lnSpc>
            </a:pPr>
            <a:r>
              <a:rPr lang="en-US" sz="2000"/>
              <a:t>Disable login for well known accounts (bin,sys,uucp) </a:t>
            </a:r>
          </a:p>
          <a:p>
            <a:pPr marL="990600" lvl="1" indent="-533400">
              <a:lnSpc>
                <a:spcPct val="80000"/>
              </a:lnSpc>
            </a:pPr>
            <a:r>
              <a:rPr lang="en-US" sz="2000"/>
              <a:t>Sensible umasks (077 if possible) </a:t>
            </a:r>
          </a:p>
          <a:p>
            <a:pPr marL="990600" lvl="1" indent="-533400">
              <a:lnSpc>
                <a:spcPct val="80000"/>
              </a:lnSpc>
            </a:pPr>
            <a:r>
              <a:rPr lang="en-US" sz="2000"/>
              <a:t>Use a restricted shell when possible </a:t>
            </a:r>
          </a:p>
          <a:p>
            <a:pPr marL="609600" indent="-609600">
              <a:lnSpc>
                <a:spcPct val="80000"/>
              </a:lnSpc>
            </a:pP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82101FC-6F5E-48C6-A172-D6BFA2F4E56A}" type="slidenum">
              <a:rPr lang="en-US"/>
              <a:pPr/>
              <a:t>11</a:t>
            </a:fld>
            <a:endParaRPr lang="en-US"/>
          </a:p>
        </p:txBody>
      </p:sp>
      <p:sp>
        <p:nvSpPr>
          <p:cNvPr id="168962" name="Rectangle 2"/>
          <p:cNvSpPr>
            <a:spLocks noGrp="1" noChangeArrowheads="1"/>
          </p:cNvSpPr>
          <p:nvPr>
            <p:ph type="title"/>
          </p:nvPr>
        </p:nvSpPr>
        <p:spPr/>
        <p:txBody>
          <a:bodyPr>
            <a:normAutofit fontScale="90000"/>
          </a:bodyPr>
          <a:lstStyle/>
          <a:p>
            <a:r>
              <a:rPr lang="en-US" sz="4000" b="1"/>
              <a:t>File System Security</a:t>
            </a:r>
            <a:br>
              <a:rPr lang="en-US" sz="4000" b="1"/>
            </a:br>
            <a:endParaRPr lang="en-US" sz="4000" b="1"/>
          </a:p>
        </p:txBody>
      </p:sp>
      <p:sp>
        <p:nvSpPr>
          <p:cNvPr id="168963" name="Rectangle 3"/>
          <p:cNvSpPr>
            <a:spLocks noGrp="1" noChangeArrowheads="1"/>
          </p:cNvSpPr>
          <p:nvPr>
            <p:ph type="body" idx="1"/>
          </p:nvPr>
        </p:nvSpPr>
        <p:spPr/>
        <p:txBody>
          <a:bodyPr/>
          <a:lstStyle/>
          <a:p>
            <a:pPr marL="609600" indent="-609600">
              <a:lnSpc>
                <a:spcPct val="90000"/>
              </a:lnSpc>
            </a:pPr>
            <a:r>
              <a:rPr lang="en-US" sz="2400" b="1"/>
              <a:t>NFS Security</a:t>
            </a:r>
            <a:r>
              <a:rPr lang="en-US" sz="2400"/>
              <a:t> </a:t>
            </a:r>
          </a:p>
          <a:p>
            <a:pPr marL="990600" lvl="1" indent="-533400">
              <a:lnSpc>
                <a:spcPct val="90000"/>
              </a:lnSpc>
            </a:pPr>
            <a:r>
              <a:rPr lang="en-US" sz="2000"/>
              <a:t>Only run NFS as needed, apply latest patches </a:t>
            </a:r>
          </a:p>
          <a:p>
            <a:pPr marL="990600" lvl="1" indent="-533400">
              <a:lnSpc>
                <a:spcPct val="90000"/>
              </a:lnSpc>
            </a:pPr>
            <a:r>
              <a:rPr lang="en-US" sz="2000"/>
              <a:t>Careful use of /etc/exports (or /etc/dfs/dfstab for SUN) </a:t>
            </a:r>
          </a:p>
          <a:p>
            <a:pPr marL="990600" lvl="1" indent="-533400">
              <a:lnSpc>
                <a:spcPct val="90000"/>
              </a:lnSpc>
            </a:pPr>
            <a:r>
              <a:rPr lang="en-US" sz="2000"/>
              <a:t>Read-only if possible </a:t>
            </a:r>
          </a:p>
          <a:p>
            <a:pPr marL="990600" lvl="1" indent="-533400">
              <a:lnSpc>
                <a:spcPct val="90000"/>
              </a:lnSpc>
            </a:pPr>
            <a:r>
              <a:rPr lang="en-US" sz="2000"/>
              <a:t>No suid if possible </a:t>
            </a:r>
          </a:p>
          <a:p>
            <a:pPr marL="990600" lvl="1" indent="-533400">
              <a:lnSpc>
                <a:spcPct val="90000"/>
              </a:lnSpc>
            </a:pPr>
            <a:r>
              <a:rPr lang="en-US" sz="2000"/>
              <a:t>Fully qualified hostnames </a:t>
            </a:r>
          </a:p>
          <a:p>
            <a:pPr marL="609600" indent="-609600">
              <a:lnSpc>
                <a:spcPct val="90000"/>
              </a:lnSpc>
            </a:pPr>
            <a:r>
              <a:rPr lang="en-US" sz="2400" b="1"/>
              <a:t>Device Security</a:t>
            </a:r>
            <a:r>
              <a:rPr lang="en-US" sz="2400"/>
              <a:t> </a:t>
            </a:r>
          </a:p>
          <a:p>
            <a:pPr marL="990600" lvl="1" indent="-533400">
              <a:lnSpc>
                <a:spcPct val="90000"/>
              </a:lnSpc>
            </a:pPr>
            <a:r>
              <a:rPr lang="en-US" sz="2000"/>
              <a:t>Device files /dev/null, /dev/tty &amp; /dev/console should be world writeable but NEVER executable </a:t>
            </a:r>
          </a:p>
          <a:p>
            <a:pPr marL="990600" lvl="1" indent="-533400">
              <a:lnSpc>
                <a:spcPct val="90000"/>
              </a:lnSpc>
            </a:pPr>
            <a:r>
              <a:rPr lang="en-US" sz="2000"/>
              <a:t>Most other device files should be unreadable and unwriteable by regular users </a:t>
            </a:r>
          </a:p>
          <a:p>
            <a:pPr marL="609600" indent="-609600">
              <a:lnSpc>
                <a:spcPct val="90000"/>
              </a:lnSpc>
            </a:pP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2A0112-2772-4081-88D9-886962E5DCA0}" type="slidenum">
              <a:rPr lang="en-US"/>
              <a:pPr/>
              <a:t>12</a:t>
            </a:fld>
            <a:endParaRPr lang="en-US"/>
          </a:p>
        </p:txBody>
      </p:sp>
      <p:sp>
        <p:nvSpPr>
          <p:cNvPr id="169986" name="Rectangle 2"/>
          <p:cNvSpPr>
            <a:spLocks noGrp="1" noChangeArrowheads="1"/>
          </p:cNvSpPr>
          <p:nvPr>
            <p:ph type="title"/>
          </p:nvPr>
        </p:nvSpPr>
        <p:spPr/>
        <p:txBody>
          <a:bodyPr/>
          <a:lstStyle/>
          <a:p>
            <a:r>
              <a:rPr lang="en-US"/>
              <a:t>…File System Security cont</a:t>
            </a:r>
          </a:p>
        </p:txBody>
      </p:sp>
      <p:sp>
        <p:nvSpPr>
          <p:cNvPr id="169987" name="Rectangle 3"/>
          <p:cNvSpPr>
            <a:spLocks noGrp="1" noChangeArrowheads="1"/>
          </p:cNvSpPr>
          <p:nvPr>
            <p:ph type="body" idx="1"/>
          </p:nvPr>
        </p:nvSpPr>
        <p:spPr/>
        <p:txBody>
          <a:bodyPr/>
          <a:lstStyle/>
          <a:p>
            <a:pPr marL="609600" indent="-609600">
              <a:lnSpc>
                <a:spcPct val="90000"/>
              </a:lnSpc>
            </a:pPr>
            <a:r>
              <a:rPr lang="en-US" sz="2800" b="1"/>
              <a:t>Script Security</a:t>
            </a:r>
            <a:r>
              <a:rPr lang="en-US" sz="2800"/>
              <a:t> </a:t>
            </a:r>
          </a:p>
          <a:p>
            <a:pPr marL="990600" lvl="1" indent="-533400">
              <a:lnSpc>
                <a:spcPct val="90000"/>
              </a:lnSpc>
            </a:pPr>
            <a:r>
              <a:rPr lang="en-US" sz="2400"/>
              <a:t>Never write setuid/setgid shell scripts (can break out); write C programs instead </a:t>
            </a:r>
          </a:p>
          <a:p>
            <a:pPr marL="990600" lvl="1" indent="-533400">
              <a:lnSpc>
                <a:spcPct val="90000"/>
              </a:lnSpc>
            </a:pPr>
            <a:r>
              <a:rPr lang="en-US" sz="2400"/>
              <a:t>Scripts should ALWAYS have full pathnames </a:t>
            </a:r>
          </a:p>
          <a:p>
            <a:pPr marL="990600" lvl="1" indent="-533400">
              <a:lnSpc>
                <a:spcPct val="90000"/>
              </a:lnSpc>
            </a:pPr>
            <a:r>
              <a:rPr lang="en-US" sz="2400"/>
              <a:t>Minimal writable filesystems (esp. system files/directories!) </a:t>
            </a:r>
          </a:p>
          <a:p>
            <a:pPr marL="990600" lvl="1" indent="-533400">
              <a:lnSpc>
                <a:spcPct val="90000"/>
              </a:lnSpc>
            </a:pPr>
            <a:r>
              <a:rPr lang="en-US" sz="2400"/>
              <a:t>Use setuid/setgid only where necessary </a:t>
            </a:r>
          </a:p>
          <a:p>
            <a:pPr marL="990600" lvl="1" indent="-533400">
              <a:lnSpc>
                <a:spcPct val="90000"/>
              </a:lnSpc>
            </a:pPr>
            <a:r>
              <a:rPr lang="en-US" sz="2400"/>
              <a:t>Make sure that important files are only accessible by authorized personnel </a:t>
            </a:r>
          </a:p>
          <a:p>
            <a:pPr marL="990600" lvl="1" indent="-533400">
              <a:lnSpc>
                <a:spcPct val="90000"/>
              </a:lnSpc>
            </a:pPr>
            <a:r>
              <a:rPr lang="en-US" sz="2400"/>
              <a:t>COPS will find many of these problems </a:t>
            </a:r>
          </a:p>
          <a:p>
            <a:pPr marL="609600" indent="-609600">
              <a:lnSpc>
                <a:spcPct val="90000"/>
              </a:lnSpc>
            </a:pP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16F406-89C1-413C-A0E6-A3DB2D92AEE6}" type="slidenum">
              <a:rPr lang="en-US"/>
              <a:pPr/>
              <a:t>13</a:t>
            </a:fld>
            <a:endParaRPr lang="en-US"/>
          </a:p>
        </p:txBody>
      </p:sp>
      <p:sp>
        <p:nvSpPr>
          <p:cNvPr id="171010" name="Rectangle 2"/>
          <p:cNvSpPr>
            <a:spLocks noGrp="1" noChangeArrowheads="1"/>
          </p:cNvSpPr>
          <p:nvPr>
            <p:ph type="title"/>
          </p:nvPr>
        </p:nvSpPr>
        <p:spPr/>
        <p:txBody>
          <a:bodyPr>
            <a:normAutofit fontScale="90000"/>
          </a:bodyPr>
          <a:lstStyle/>
          <a:p>
            <a:r>
              <a:rPr lang="en-US" sz="4000" b="1"/>
              <a:t>Security Testing</a:t>
            </a:r>
            <a:br>
              <a:rPr lang="en-US" sz="4000" b="1"/>
            </a:br>
            <a:endParaRPr lang="en-US" sz="4000" b="1"/>
          </a:p>
        </p:txBody>
      </p:sp>
      <p:sp>
        <p:nvSpPr>
          <p:cNvPr id="171011" name="Rectangle 3"/>
          <p:cNvSpPr>
            <a:spLocks noGrp="1" noChangeArrowheads="1"/>
          </p:cNvSpPr>
          <p:nvPr>
            <p:ph type="body" idx="1"/>
          </p:nvPr>
        </p:nvSpPr>
        <p:spPr/>
        <p:txBody>
          <a:bodyPr/>
          <a:lstStyle/>
          <a:p>
            <a:pPr marL="609600" indent="-609600">
              <a:lnSpc>
                <a:spcPct val="80000"/>
              </a:lnSpc>
            </a:pPr>
            <a:r>
              <a:rPr lang="en-US" sz="2000"/>
              <a:t>Always have latest security OS patches installed </a:t>
            </a:r>
          </a:p>
          <a:p>
            <a:pPr marL="609600" indent="-609600">
              <a:lnSpc>
                <a:spcPct val="80000"/>
              </a:lnSpc>
            </a:pPr>
            <a:r>
              <a:rPr lang="en-US" sz="2000"/>
              <a:t>Subscribe to security mailing lists/newsgroups </a:t>
            </a:r>
          </a:p>
          <a:p>
            <a:pPr marL="609600" indent="-609600">
              <a:lnSpc>
                <a:spcPct val="80000"/>
              </a:lnSpc>
            </a:pPr>
            <a:r>
              <a:rPr lang="en-US" sz="2000"/>
              <a:t>If you do NOT use NIS or NIS+, make your system a trusted system for easier system security </a:t>
            </a:r>
          </a:p>
          <a:p>
            <a:pPr marL="609600" indent="-609600">
              <a:lnSpc>
                <a:spcPct val="80000"/>
              </a:lnSpc>
            </a:pPr>
            <a:r>
              <a:rPr lang="en-US" sz="2000"/>
              <a:t>Test w/ SATAN (network security) </a:t>
            </a:r>
          </a:p>
          <a:p>
            <a:pPr marL="609600" indent="-609600">
              <a:lnSpc>
                <a:spcPct val="80000"/>
              </a:lnSpc>
            </a:pPr>
            <a:r>
              <a:rPr lang="en-US" sz="2000"/>
              <a:t>Test w/ COPS (Various system checks) </a:t>
            </a:r>
          </a:p>
          <a:p>
            <a:pPr marL="609600" indent="-609600">
              <a:lnSpc>
                <a:spcPct val="80000"/>
              </a:lnSpc>
            </a:pPr>
            <a:r>
              <a:rPr lang="en-US" sz="2000"/>
              <a:t>Test w/ TIGER (ways for root to be compromised) </a:t>
            </a:r>
          </a:p>
          <a:p>
            <a:pPr marL="609600" indent="-609600">
              <a:lnSpc>
                <a:spcPct val="80000"/>
              </a:lnSpc>
            </a:pPr>
            <a:r>
              <a:rPr lang="en-US" sz="2000"/>
              <a:t>Test w/ CRACK (passwd checker) </a:t>
            </a:r>
          </a:p>
          <a:p>
            <a:pPr marL="609600" indent="-609600">
              <a:lnSpc>
                <a:spcPct val="80000"/>
              </a:lnSpc>
            </a:pPr>
            <a:r>
              <a:rPr lang="en-US" sz="2000"/>
              <a:t>Tripwire (detects changes to files) </a:t>
            </a:r>
          </a:p>
          <a:p>
            <a:pPr marL="609600" indent="-609600">
              <a:lnSpc>
                <a:spcPct val="80000"/>
              </a:lnSpc>
            </a:pPr>
            <a:r>
              <a:rPr lang="en-US" sz="2000"/>
              <a:t>Check btmp, wtmp, syslog, sulog etc. regularly </a:t>
            </a:r>
          </a:p>
          <a:p>
            <a:pPr marL="609600" indent="-609600">
              <a:lnSpc>
                <a:spcPct val="80000"/>
              </a:lnSpc>
            </a:pPr>
            <a:r>
              <a:rPr lang="en-US" sz="2000"/>
              <a:t>Set up automatic email or paging to warn system administrators of any suspicious behavior. </a:t>
            </a:r>
          </a:p>
          <a:p>
            <a:pPr marL="609600" indent="-609600">
              <a:lnSpc>
                <a:spcPct val="80000"/>
              </a:lnSpc>
              <a:buFont typeface="Monotype Sorts" pitchFamily="2" charset="2"/>
              <a:buNone/>
            </a:pPr>
            <a:endParaRPr lang="en-US"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66"/>
          <p:cNvSpPr>
            <a:spLocks noGrp="1" noChangeArrowheads="1"/>
          </p:cNvSpPr>
          <p:nvPr>
            <p:ph type="ftr" sz="quarter" idx="4294967295"/>
          </p:nvPr>
        </p:nvSpPr>
        <p:spPr>
          <a:xfrm>
            <a:off x="3124200" y="6324600"/>
            <a:ext cx="2895600" cy="457200"/>
          </a:xfrm>
          <a:prstGeom prst="rect">
            <a:avLst/>
          </a:prstGeom>
        </p:spPr>
        <p:txBody>
          <a:bodyPr/>
          <a:lstStyle/>
          <a:p>
            <a:r>
              <a:rPr lang="en-US"/>
              <a:t>Godfred Ofori-Som</a:t>
            </a:r>
          </a:p>
        </p:txBody>
      </p:sp>
      <p:sp>
        <p:nvSpPr>
          <p:cNvPr id="6" name="Rectangle 2067"/>
          <p:cNvSpPr>
            <a:spLocks noGrp="1" noChangeArrowheads="1"/>
          </p:cNvSpPr>
          <p:nvPr>
            <p:ph type="sldNum" sz="quarter" idx="4294967295"/>
          </p:nvPr>
        </p:nvSpPr>
        <p:spPr>
          <a:xfrm>
            <a:off x="6858000" y="6324600"/>
            <a:ext cx="1905000" cy="457200"/>
          </a:xfrm>
          <a:prstGeom prst="rect">
            <a:avLst/>
          </a:prstGeom>
        </p:spPr>
        <p:txBody>
          <a:bodyPr/>
          <a:lstStyle/>
          <a:p>
            <a:fld id="{414ABD54-01AE-4507-BF10-DEBDCA98849D}" type="slidenum">
              <a:rPr lang="en-US"/>
              <a:pPr/>
              <a:t>14</a:t>
            </a:fld>
            <a:endParaRPr lang="en-US"/>
          </a:p>
        </p:txBody>
      </p:sp>
      <p:sp>
        <p:nvSpPr>
          <p:cNvPr id="4098" name="Rectangle 2"/>
          <p:cNvSpPr>
            <a:spLocks noGrp="1" noChangeArrowheads="1"/>
          </p:cNvSpPr>
          <p:nvPr>
            <p:ph type="ctrTitle"/>
          </p:nvPr>
        </p:nvSpPr>
        <p:spPr>
          <a:xfrm>
            <a:off x="609600" y="1143000"/>
            <a:ext cx="7772400" cy="1470025"/>
          </a:xfrm>
        </p:spPr>
        <p:txBody>
          <a:bodyPr>
            <a:normAutofit fontScale="90000"/>
          </a:bodyPr>
          <a:lstStyle/>
          <a:p>
            <a:r>
              <a:rPr lang="en-AU"/>
              <a:t> </a:t>
            </a:r>
            <a:br>
              <a:rPr lang="en-AU"/>
            </a:br>
            <a:r>
              <a:rPr lang="en-AU"/>
              <a:t>Unix Systems Administration and Security (Linux)</a:t>
            </a:r>
          </a:p>
        </p:txBody>
      </p:sp>
      <p:pic>
        <p:nvPicPr>
          <p:cNvPr id="4100" name="Picture 4" descr="officialpenguin"/>
          <p:cNvPicPr>
            <a:picLocks noChangeAspect="1" noChangeArrowheads="1"/>
          </p:cNvPicPr>
          <p:nvPr/>
        </p:nvPicPr>
        <p:blipFill>
          <a:blip r:embed="rId2"/>
          <a:srcRect/>
          <a:stretch>
            <a:fillRect/>
          </a:stretch>
        </p:blipFill>
        <p:spPr bwMode="auto">
          <a:xfrm>
            <a:off x="5867400" y="2924175"/>
            <a:ext cx="1616075" cy="1905000"/>
          </a:xfrm>
          <a:prstGeom prst="rect">
            <a:avLst/>
          </a:prstGeom>
          <a:noFill/>
        </p:spPr>
      </p:pic>
      <p:sp>
        <p:nvSpPr>
          <p:cNvPr id="4099" name="Rectangle 3"/>
          <p:cNvSpPr>
            <a:spLocks noGrp="1" noChangeArrowheads="1"/>
          </p:cNvSpPr>
          <p:nvPr>
            <p:ph type="subTitle" idx="1"/>
          </p:nvPr>
        </p:nvSpPr>
        <p:spPr>
          <a:xfrm>
            <a:off x="990600" y="3429000"/>
            <a:ext cx="7696200" cy="1295400"/>
          </a:xfrm>
        </p:spPr>
        <p:txBody>
          <a:bodyPr/>
          <a:lstStyle/>
          <a:p>
            <a:pPr algn="l"/>
            <a:r>
              <a:rPr lang="en-AU"/>
              <a:t> Enterprise Linux</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2E99CEEE-6B41-48B3-B787-6D9CB464927A}" type="slidenum">
              <a:rPr lang="en-US"/>
              <a:pPr/>
              <a:t>15</a:t>
            </a:fld>
            <a:endParaRPr lang="en-US"/>
          </a:p>
        </p:txBody>
      </p:sp>
      <p:sp>
        <p:nvSpPr>
          <p:cNvPr id="197634" name="Rectangle 2"/>
          <p:cNvSpPr>
            <a:spLocks noGrp="1" noChangeArrowheads="1"/>
          </p:cNvSpPr>
          <p:nvPr>
            <p:ph type="title"/>
          </p:nvPr>
        </p:nvSpPr>
        <p:spPr/>
        <p:txBody>
          <a:bodyPr/>
          <a:lstStyle/>
          <a:p>
            <a:r>
              <a:rPr lang="en-AU"/>
              <a:t>Putting it all together</a:t>
            </a:r>
          </a:p>
        </p:txBody>
      </p:sp>
      <p:sp>
        <p:nvSpPr>
          <p:cNvPr id="197635" name="Rectangle 3"/>
          <p:cNvSpPr>
            <a:spLocks noGrp="1" noChangeArrowheads="1"/>
          </p:cNvSpPr>
          <p:nvPr>
            <p:ph type="body" idx="1"/>
          </p:nvPr>
        </p:nvSpPr>
        <p:spPr/>
        <p:txBody>
          <a:bodyPr/>
          <a:lstStyle/>
          <a:p>
            <a:r>
              <a:rPr lang="en-AU"/>
              <a:t>Physical environment</a:t>
            </a:r>
          </a:p>
          <a:p>
            <a:r>
              <a:rPr lang="en-AU"/>
              <a:t>Support</a:t>
            </a:r>
          </a:p>
          <a:p>
            <a:r>
              <a:rPr lang="en-AU"/>
              <a:t>Patches</a:t>
            </a:r>
          </a:p>
          <a:p>
            <a:r>
              <a:rPr lang="en-AU"/>
              <a:t>Network (and links to other networks)</a:t>
            </a:r>
          </a:p>
          <a:p>
            <a:r>
              <a:rPr lang="en-AU"/>
              <a:t>Network services</a:t>
            </a:r>
          </a:p>
          <a:p>
            <a:r>
              <a:rPr lang="en-AU"/>
              <a:t>Workstations</a:t>
            </a:r>
          </a:p>
          <a:p>
            <a:r>
              <a:rPr lang="en-AU"/>
              <a:t>Environment services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AA14355-BD3C-4BD0-B2B7-E74DDD20BA75}" type="slidenum">
              <a:rPr lang="en-US"/>
              <a:pPr/>
              <a:t>16</a:t>
            </a:fld>
            <a:endParaRPr lang="en-US"/>
          </a:p>
        </p:txBody>
      </p:sp>
      <p:sp>
        <p:nvSpPr>
          <p:cNvPr id="202754" name="Rectangle 2"/>
          <p:cNvSpPr>
            <a:spLocks noGrp="1" noChangeArrowheads="1"/>
          </p:cNvSpPr>
          <p:nvPr>
            <p:ph type="title"/>
          </p:nvPr>
        </p:nvSpPr>
        <p:spPr/>
        <p:txBody>
          <a:bodyPr/>
          <a:lstStyle/>
          <a:p>
            <a:r>
              <a:rPr lang="en-AU"/>
              <a:t>Physical Environment</a:t>
            </a:r>
          </a:p>
        </p:txBody>
      </p:sp>
      <p:sp>
        <p:nvSpPr>
          <p:cNvPr id="202755" name="Rectangle 3"/>
          <p:cNvSpPr>
            <a:spLocks noGrp="1" noChangeArrowheads="1"/>
          </p:cNvSpPr>
          <p:nvPr>
            <p:ph type="body" idx="1"/>
          </p:nvPr>
        </p:nvSpPr>
        <p:spPr/>
        <p:txBody>
          <a:bodyPr/>
          <a:lstStyle/>
          <a:p>
            <a:pPr>
              <a:lnSpc>
                <a:spcPct val="90000"/>
              </a:lnSpc>
            </a:pPr>
            <a:r>
              <a:rPr lang="en-AU" sz="2800"/>
              <a:t>Machine room design considerations</a:t>
            </a:r>
          </a:p>
          <a:p>
            <a:pPr lvl="1">
              <a:lnSpc>
                <a:spcPct val="90000"/>
              </a:lnSpc>
            </a:pPr>
            <a:r>
              <a:rPr lang="en-AU" sz="2400"/>
              <a:t>Air conditioning</a:t>
            </a:r>
          </a:p>
          <a:p>
            <a:pPr lvl="2">
              <a:lnSpc>
                <a:spcPct val="90000"/>
              </a:lnSpc>
            </a:pPr>
            <a:r>
              <a:rPr lang="en-AU" sz="2000"/>
              <a:t>Computers generate lots of heat. Need air conditioning 24/7 to keep them from overheating</a:t>
            </a:r>
          </a:p>
          <a:p>
            <a:pPr lvl="2">
              <a:lnSpc>
                <a:spcPct val="90000"/>
              </a:lnSpc>
            </a:pPr>
            <a:r>
              <a:rPr lang="en-AU" sz="2000"/>
              <a:t>Probably need multiple air conditioners as they do fail. </a:t>
            </a:r>
          </a:p>
          <a:p>
            <a:pPr lvl="1">
              <a:lnSpc>
                <a:spcPct val="90000"/>
              </a:lnSpc>
            </a:pPr>
            <a:r>
              <a:rPr lang="en-AU" sz="2400"/>
              <a:t>Power</a:t>
            </a:r>
          </a:p>
          <a:p>
            <a:pPr lvl="2">
              <a:lnSpc>
                <a:spcPct val="90000"/>
              </a:lnSpc>
            </a:pPr>
            <a:r>
              <a:rPr lang="en-AU" sz="2000"/>
              <a:t>Computers collectively consume lots of power.</a:t>
            </a:r>
          </a:p>
          <a:p>
            <a:pPr lvl="2">
              <a:lnSpc>
                <a:spcPct val="90000"/>
              </a:lnSpc>
            </a:pPr>
            <a:r>
              <a:rPr lang="en-AU" sz="2000"/>
              <a:t>Need to ensure enough power is supplied to computers </a:t>
            </a:r>
          </a:p>
          <a:p>
            <a:pPr lvl="1">
              <a:lnSpc>
                <a:spcPct val="90000"/>
              </a:lnSpc>
            </a:pPr>
            <a:r>
              <a:rPr lang="en-AU" sz="2400"/>
              <a:t>Cabling</a:t>
            </a:r>
          </a:p>
          <a:p>
            <a:pPr lvl="2">
              <a:lnSpc>
                <a:spcPct val="90000"/>
              </a:lnSpc>
            </a:pPr>
            <a:r>
              <a:rPr lang="en-AU" sz="2000"/>
              <a:t>Need cabling to network computers, and for power.</a:t>
            </a:r>
          </a:p>
          <a:p>
            <a:pPr lvl="2">
              <a:lnSpc>
                <a:spcPct val="90000"/>
              </a:lnSpc>
            </a:pPr>
            <a:r>
              <a:rPr lang="en-AU" sz="2000"/>
              <a:t>Often routed through floor, which requires a raised floor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5A1E96A7-AFB4-428F-9C25-C2D76FB095A4}" type="slidenum">
              <a:rPr lang="en-US"/>
              <a:pPr/>
              <a:t>17</a:t>
            </a:fld>
            <a:endParaRPr lang="en-US"/>
          </a:p>
        </p:txBody>
      </p:sp>
      <p:sp>
        <p:nvSpPr>
          <p:cNvPr id="209922" name="Rectangle 2"/>
          <p:cNvSpPr>
            <a:spLocks noGrp="1" noChangeArrowheads="1"/>
          </p:cNvSpPr>
          <p:nvPr>
            <p:ph type="title"/>
          </p:nvPr>
        </p:nvSpPr>
        <p:spPr/>
        <p:txBody>
          <a:bodyPr/>
          <a:lstStyle/>
          <a:p>
            <a:r>
              <a:rPr lang="en-AU"/>
              <a:t>Physical Environment (2)</a:t>
            </a:r>
          </a:p>
        </p:txBody>
      </p:sp>
      <p:sp>
        <p:nvSpPr>
          <p:cNvPr id="209923" name="Rectangle 3"/>
          <p:cNvSpPr>
            <a:spLocks noGrp="1" noChangeArrowheads="1"/>
          </p:cNvSpPr>
          <p:nvPr>
            <p:ph type="body" idx="1"/>
          </p:nvPr>
        </p:nvSpPr>
        <p:spPr/>
        <p:txBody>
          <a:bodyPr/>
          <a:lstStyle/>
          <a:p>
            <a:pPr lvl="1">
              <a:lnSpc>
                <a:spcPct val="80000"/>
              </a:lnSpc>
            </a:pPr>
            <a:r>
              <a:rPr lang="en-AU" sz="2400"/>
              <a:t>Fitting in lots of computers (racking)</a:t>
            </a:r>
          </a:p>
          <a:p>
            <a:pPr lvl="2">
              <a:lnSpc>
                <a:spcPct val="80000"/>
              </a:lnSpc>
            </a:pPr>
            <a:r>
              <a:rPr lang="en-AU" sz="2000"/>
              <a:t>Racks provide the ability to pack computers into a smaller space</a:t>
            </a:r>
          </a:p>
          <a:p>
            <a:pPr lvl="2">
              <a:lnSpc>
                <a:spcPct val="80000"/>
              </a:lnSpc>
            </a:pPr>
            <a:r>
              <a:rPr lang="en-AU" sz="2000"/>
              <a:t>Computer casing usually must be designed to fit into a rack</a:t>
            </a:r>
          </a:p>
          <a:p>
            <a:pPr lvl="2">
              <a:lnSpc>
                <a:spcPct val="80000"/>
              </a:lnSpc>
            </a:pPr>
            <a:r>
              <a:rPr lang="en-AU" sz="2000"/>
              <a:t>Trays can be put in racks for other devices</a:t>
            </a:r>
          </a:p>
          <a:p>
            <a:pPr lvl="1">
              <a:lnSpc>
                <a:spcPct val="80000"/>
              </a:lnSpc>
            </a:pPr>
            <a:r>
              <a:rPr lang="en-AU" sz="2400"/>
              <a:t>Access to computer to service</a:t>
            </a:r>
          </a:p>
          <a:p>
            <a:pPr lvl="2">
              <a:lnSpc>
                <a:spcPct val="80000"/>
              </a:lnSpc>
            </a:pPr>
            <a:r>
              <a:rPr lang="en-AU" sz="2000"/>
              <a:t>When racked, usually slide out to be serviced</a:t>
            </a:r>
          </a:p>
          <a:p>
            <a:pPr lvl="2">
              <a:lnSpc>
                <a:spcPct val="80000"/>
              </a:lnSpc>
            </a:pPr>
            <a:r>
              <a:rPr lang="en-AU" sz="2000"/>
              <a:t>Every device must be easily serviceable</a:t>
            </a:r>
          </a:p>
          <a:p>
            <a:pPr lvl="1">
              <a:lnSpc>
                <a:spcPct val="80000"/>
              </a:lnSpc>
            </a:pPr>
            <a:r>
              <a:rPr lang="en-AU" sz="2400"/>
              <a:t>Computer in machine room</a:t>
            </a:r>
          </a:p>
          <a:p>
            <a:pPr lvl="2">
              <a:lnSpc>
                <a:spcPct val="80000"/>
              </a:lnSpc>
            </a:pPr>
            <a:r>
              <a:rPr lang="en-AU" sz="2000"/>
              <a:t>Set up a workstation (or a few if required) for accessing servers. </a:t>
            </a:r>
          </a:p>
          <a:p>
            <a:pPr lvl="2">
              <a:lnSpc>
                <a:spcPct val="80000"/>
              </a:lnSpc>
            </a:pPr>
            <a:r>
              <a:rPr lang="en-AU" sz="2000"/>
              <a:t>KVM switches are useful here. Some can be networked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F763860C-123C-44DE-BF26-83BBD4FA2F05}" type="slidenum">
              <a:rPr lang="en-US"/>
              <a:pPr/>
              <a:t>18</a:t>
            </a:fld>
            <a:endParaRPr lang="en-US"/>
          </a:p>
        </p:txBody>
      </p:sp>
      <p:sp>
        <p:nvSpPr>
          <p:cNvPr id="210946" name="Rectangle 2"/>
          <p:cNvSpPr>
            <a:spLocks noGrp="1" noChangeArrowheads="1"/>
          </p:cNvSpPr>
          <p:nvPr>
            <p:ph type="title"/>
          </p:nvPr>
        </p:nvSpPr>
        <p:spPr/>
        <p:txBody>
          <a:bodyPr/>
          <a:lstStyle/>
          <a:p>
            <a:r>
              <a:rPr lang="en-AU"/>
              <a:t>Physical Environment (3)</a:t>
            </a:r>
          </a:p>
        </p:txBody>
      </p:sp>
      <p:sp>
        <p:nvSpPr>
          <p:cNvPr id="210947" name="Rectangle 3"/>
          <p:cNvSpPr>
            <a:spLocks noGrp="1" noChangeArrowheads="1"/>
          </p:cNvSpPr>
          <p:nvPr>
            <p:ph type="body" idx="1"/>
          </p:nvPr>
        </p:nvSpPr>
        <p:spPr/>
        <p:txBody>
          <a:bodyPr/>
          <a:lstStyle/>
          <a:p>
            <a:r>
              <a:rPr lang="en-AU"/>
              <a:t>Workstations also have requirements, though not as many:</a:t>
            </a:r>
          </a:p>
          <a:p>
            <a:pPr lvl="1"/>
            <a:r>
              <a:rPr lang="en-AU"/>
              <a:t>Power</a:t>
            </a:r>
          </a:p>
          <a:p>
            <a:pPr lvl="1"/>
            <a:r>
              <a:rPr lang="en-AU"/>
              <a:t>Network connection</a:t>
            </a:r>
          </a:p>
          <a:p>
            <a:pPr lvl="1"/>
            <a:r>
              <a:rPr lang="en-AU"/>
              <a:t>Screen, keyboard, mouse, etc.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7A22EF72-C499-4E26-B7E3-4C1AEEBBF826}" type="slidenum">
              <a:rPr lang="en-US"/>
              <a:pPr/>
              <a:t>19</a:t>
            </a:fld>
            <a:endParaRPr lang="en-US"/>
          </a:p>
        </p:txBody>
      </p:sp>
      <p:sp>
        <p:nvSpPr>
          <p:cNvPr id="198658" name="Rectangle 2"/>
          <p:cNvSpPr>
            <a:spLocks noGrp="1" noChangeArrowheads="1"/>
          </p:cNvSpPr>
          <p:nvPr>
            <p:ph type="title"/>
          </p:nvPr>
        </p:nvSpPr>
        <p:spPr/>
        <p:txBody>
          <a:bodyPr/>
          <a:lstStyle/>
          <a:p>
            <a:r>
              <a:rPr lang="en-AU"/>
              <a:t>Enterprise Linux</a:t>
            </a:r>
          </a:p>
        </p:txBody>
      </p:sp>
      <p:sp>
        <p:nvSpPr>
          <p:cNvPr id="198659" name="Rectangle 3"/>
          <p:cNvSpPr>
            <a:spLocks noGrp="1" noChangeArrowheads="1"/>
          </p:cNvSpPr>
          <p:nvPr>
            <p:ph type="body" idx="1"/>
          </p:nvPr>
        </p:nvSpPr>
        <p:spPr/>
        <p:txBody>
          <a:bodyPr/>
          <a:lstStyle/>
          <a:p>
            <a:pPr>
              <a:lnSpc>
                <a:spcPct val="90000"/>
              </a:lnSpc>
            </a:pPr>
            <a:r>
              <a:rPr lang="en-AU" sz="2400"/>
              <a:t>When using Linux in a commercial venture, you will need support.</a:t>
            </a:r>
          </a:p>
          <a:p>
            <a:pPr lvl="1">
              <a:lnSpc>
                <a:spcPct val="90000"/>
              </a:lnSpc>
            </a:pPr>
            <a:r>
              <a:rPr lang="en-AU" sz="2000"/>
              <a:t>Patches</a:t>
            </a:r>
          </a:p>
          <a:p>
            <a:pPr lvl="1">
              <a:lnSpc>
                <a:spcPct val="90000"/>
              </a:lnSpc>
            </a:pPr>
            <a:r>
              <a:rPr lang="en-AU" sz="2000"/>
              <a:t>Fault resolution</a:t>
            </a:r>
          </a:p>
          <a:p>
            <a:pPr lvl="1">
              <a:lnSpc>
                <a:spcPct val="90000"/>
              </a:lnSpc>
            </a:pPr>
            <a:r>
              <a:rPr lang="en-AU" sz="2000"/>
              <a:t>Etc.</a:t>
            </a:r>
          </a:p>
          <a:p>
            <a:pPr>
              <a:lnSpc>
                <a:spcPct val="90000"/>
              </a:lnSpc>
            </a:pPr>
            <a:r>
              <a:rPr lang="en-AU" sz="2400"/>
              <a:t>Support must go for the life of the installation</a:t>
            </a:r>
          </a:p>
          <a:p>
            <a:pPr>
              <a:lnSpc>
                <a:spcPct val="90000"/>
              </a:lnSpc>
            </a:pPr>
            <a:r>
              <a:rPr lang="en-AU" sz="2400"/>
              <a:t>Most Linux distributions only have limited support for a limited time</a:t>
            </a:r>
          </a:p>
          <a:p>
            <a:pPr>
              <a:lnSpc>
                <a:spcPct val="90000"/>
              </a:lnSpc>
            </a:pPr>
            <a:r>
              <a:rPr lang="en-AU" sz="2400"/>
              <a:t>Enterprise Linux distributions (Eg. RedHat Enterprise or SuSE SLES) provide more comprehensive support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67"/>
          <p:cNvSpPr>
            <a:spLocks noGrp="1" noChangeArrowheads="1"/>
          </p:cNvSpPr>
          <p:nvPr>
            <p:ph type="sldNum" sz="quarter" idx="4294967295"/>
          </p:nvPr>
        </p:nvSpPr>
        <p:spPr>
          <a:xfrm>
            <a:off x="6858000" y="6324600"/>
            <a:ext cx="1905000" cy="457200"/>
          </a:xfrm>
          <a:prstGeom prst="rect">
            <a:avLst/>
          </a:prstGeom>
        </p:spPr>
        <p:txBody>
          <a:bodyPr/>
          <a:lstStyle/>
          <a:p>
            <a:fld id="{45AF2E84-0FB7-431B-9F9A-29BE1749581F}" type="slidenum">
              <a:rPr lang="en-US"/>
              <a:pPr/>
              <a:t>2</a:t>
            </a:fld>
            <a:endParaRPr lang="en-US"/>
          </a:p>
        </p:txBody>
      </p:sp>
      <p:sp>
        <p:nvSpPr>
          <p:cNvPr id="4098" name="Rectangle 2"/>
          <p:cNvSpPr>
            <a:spLocks noGrp="1" noChangeArrowheads="1"/>
          </p:cNvSpPr>
          <p:nvPr>
            <p:ph type="ctrTitle"/>
          </p:nvPr>
        </p:nvSpPr>
        <p:spPr/>
        <p:txBody>
          <a:bodyPr>
            <a:normAutofit fontScale="90000"/>
          </a:bodyPr>
          <a:lstStyle/>
          <a:p>
            <a:r>
              <a:rPr lang="en-AU"/>
              <a:t/>
            </a:r>
            <a:br>
              <a:rPr lang="en-AU"/>
            </a:br>
            <a:r>
              <a:rPr lang="en-AU"/>
              <a:t>Unix Systems Administration &amp; Network Security(Linux)</a:t>
            </a:r>
          </a:p>
        </p:txBody>
      </p:sp>
      <p:pic>
        <p:nvPicPr>
          <p:cNvPr id="4100" name="Picture 4" descr="officialpenguin"/>
          <p:cNvPicPr>
            <a:picLocks noChangeAspect="1" noChangeArrowheads="1"/>
          </p:cNvPicPr>
          <p:nvPr/>
        </p:nvPicPr>
        <p:blipFill>
          <a:blip r:embed="rId2"/>
          <a:srcRect/>
          <a:stretch>
            <a:fillRect/>
          </a:stretch>
        </p:blipFill>
        <p:spPr bwMode="auto">
          <a:xfrm>
            <a:off x="5867400" y="2924175"/>
            <a:ext cx="1616075" cy="1905000"/>
          </a:xfrm>
          <a:prstGeom prst="rect">
            <a:avLst/>
          </a:prstGeom>
          <a:noFill/>
        </p:spPr>
      </p:pic>
      <p:sp>
        <p:nvSpPr>
          <p:cNvPr id="4099" name="Rectangle 3"/>
          <p:cNvSpPr>
            <a:spLocks noGrp="1" noChangeArrowheads="1"/>
          </p:cNvSpPr>
          <p:nvPr>
            <p:ph type="subTitle" idx="1"/>
          </p:nvPr>
        </p:nvSpPr>
        <p:spPr>
          <a:xfrm>
            <a:off x="990600" y="5181600"/>
            <a:ext cx="7696200" cy="914400"/>
          </a:xfrm>
        </p:spPr>
        <p:txBody>
          <a:bodyPr/>
          <a:lstStyle/>
          <a:p>
            <a:pPr algn="l"/>
            <a:r>
              <a:rPr lang="en-AU" dirty="0"/>
              <a:t>Network Security</a:t>
            </a:r>
          </a:p>
          <a:p>
            <a:pPr algn="l"/>
            <a:endParaRPr lang="en-A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8A1CFB70-49AD-44D3-B954-0C5D7168D38B}" type="slidenum">
              <a:rPr lang="en-US"/>
              <a:pPr/>
              <a:t>20</a:t>
            </a:fld>
            <a:endParaRPr lang="en-US"/>
          </a:p>
        </p:txBody>
      </p:sp>
      <p:sp>
        <p:nvSpPr>
          <p:cNvPr id="227330" name="Rectangle 2"/>
          <p:cNvSpPr>
            <a:spLocks noGrp="1" noChangeArrowheads="1"/>
          </p:cNvSpPr>
          <p:nvPr>
            <p:ph type="title"/>
          </p:nvPr>
        </p:nvSpPr>
        <p:spPr/>
        <p:txBody>
          <a:bodyPr/>
          <a:lstStyle/>
          <a:p>
            <a:r>
              <a:rPr lang="en-AU"/>
              <a:t>Enterprise-level support</a:t>
            </a:r>
          </a:p>
        </p:txBody>
      </p:sp>
      <p:sp>
        <p:nvSpPr>
          <p:cNvPr id="227331" name="Rectangle 3"/>
          <p:cNvSpPr>
            <a:spLocks noGrp="1" noChangeArrowheads="1"/>
          </p:cNvSpPr>
          <p:nvPr>
            <p:ph type="body" idx="1"/>
          </p:nvPr>
        </p:nvSpPr>
        <p:spPr/>
        <p:txBody>
          <a:bodyPr/>
          <a:lstStyle/>
          <a:p>
            <a:pPr>
              <a:lnSpc>
                <a:spcPct val="90000"/>
              </a:lnSpc>
            </a:pPr>
            <a:r>
              <a:rPr lang="en-AU" sz="2400"/>
              <a:t>Systems requiring good uptime require good support</a:t>
            </a:r>
          </a:p>
          <a:p>
            <a:pPr>
              <a:lnSpc>
                <a:spcPct val="90000"/>
              </a:lnSpc>
            </a:pPr>
            <a:r>
              <a:rPr lang="en-AU" sz="2400"/>
              <a:t>Most Linux distributions do not provide good support</a:t>
            </a:r>
          </a:p>
          <a:p>
            <a:pPr lvl="1">
              <a:lnSpc>
                <a:spcPct val="90000"/>
              </a:lnSpc>
            </a:pPr>
            <a:r>
              <a:rPr lang="en-AU" sz="2000"/>
              <a:t>Providing patches != providing support</a:t>
            </a:r>
          </a:p>
          <a:p>
            <a:pPr>
              <a:lnSpc>
                <a:spcPct val="90000"/>
              </a:lnSpc>
            </a:pPr>
            <a:r>
              <a:rPr lang="en-AU" sz="2400"/>
              <a:t>Must provide fault response for good support</a:t>
            </a:r>
          </a:p>
          <a:p>
            <a:pPr lvl="1">
              <a:lnSpc>
                <a:spcPct val="90000"/>
              </a:lnSpc>
            </a:pPr>
            <a:r>
              <a:rPr lang="en-AU" sz="2000"/>
              <a:t>Ask yourself: What can be done if you or your SA team can’t fix the problem?</a:t>
            </a:r>
          </a:p>
          <a:p>
            <a:pPr>
              <a:lnSpc>
                <a:spcPct val="90000"/>
              </a:lnSpc>
            </a:pPr>
            <a:r>
              <a:rPr lang="en-AU" sz="2400"/>
              <a:t>Not all situations require enterprise level support. Ask yourself:</a:t>
            </a:r>
          </a:p>
          <a:p>
            <a:pPr lvl="1">
              <a:lnSpc>
                <a:spcPct val="90000"/>
              </a:lnSpc>
            </a:pPr>
            <a:r>
              <a:rPr lang="en-AU" sz="2000"/>
              <a:t>Does this system need more than patches?</a:t>
            </a:r>
          </a:p>
          <a:p>
            <a:pPr lvl="1">
              <a:lnSpc>
                <a:spcPct val="90000"/>
              </a:lnSpc>
            </a:pPr>
            <a:r>
              <a:rPr lang="en-AU" sz="2000"/>
              <a:t>What are the uptime requirements?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04238CF-E565-4A35-B175-ADA13F03DDD7}" type="slidenum">
              <a:rPr lang="en-US"/>
              <a:pPr/>
              <a:t>21</a:t>
            </a:fld>
            <a:endParaRPr lang="en-US"/>
          </a:p>
        </p:txBody>
      </p:sp>
      <p:sp>
        <p:nvSpPr>
          <p:cNvPr id="205826" name="Rectangle 2"/>
          <p:cNvSpPr>
            <a:spLocks noGrp="1" noChangeArrowheads="1"/>
          </p:cNvSpPr>
          <p:nvPr>
            <p:ph type="title"/>
          </p:nvPr>
        </p:nvSpPr>
        <p:spPr/>
        <p:txBody>
          <a:bodyPr/>
          <a:lstStyle/>
          <a:p>
            <a:r>
              <a:rPr lang="en-AU"/>
              <a:t>Support options</a:t>
            </a:r>
          </a:p>
        </p:txBody>
      </p:sp>
      <p:sp>
        <p:nvSpPr>
          <p:cNvPr id="205827" name="Rectangle 3"/>
          <p:cNvSpPr>
            <a:spLocks noGrp="1" noChangeArrowheads="1"/>
          </p:cNvSpPr>
          <p:nvPr>
            <p:ph type="body" idx="1"/>
          </p:nvPr>
        </p:nvSpPr>
        <p:spPr/>
        <p:txBody>
          <a:bodyPr/>
          <a:lstStyle/>
          <a:p>
            <a:pPr>
              <a:lnSpc>
                <a:spcPct val="80000"/>
              </a:lnSpc>
              <a:buFont typeface="Monotype Sorts" pitchFamily="2" charset="2"/>
              <a:buNone/>
            </a:pPr>
            <a:r>
              <a:rPr lang="en-AU" sz="2400"/>
              <a:t>(Note: There are others. These are just the main 2 players)</a:t>
            </a:r>
          </a:p>
          <a:p>
            <a:pPr>
              <a:lnSpc>
                <a:spcPct val="80000"/>
              </a:lnSpc>
            </a:pPr>
            <a:r>
              <a:rPr lang="en-AU" sz="2400"/>
              <a:t>SuSE</a:t>
            </a:r>
          </a:p>
          <a:p>
            <a:pPr lvl="1">
              <a:lnSpc>
                <a:spcPct val="80000"/>
              </a:lnSpc>
            </a:pPr>
            <a:r>
              <a:rPr lang="en-AU" sz="2000"/>
              <a:t>Annual/Bi-annual maintenance costs</a:t>
            </a:r>
          </a:p>
          <a:p>
            <a:pPr lvl="1">
              <a:lnSpc>
                <a:spcPct val="80000"/>
              </a:lnSpc>
            </a:pPr>
            <a:r>
              <a:rPr lang="en-AU" sz="2000"/>
              <a:t>Email based issue response</a:t>
            </a:r>
          </a:p>
          <a:p>
            <a:pPr lvl="1">
              <a:lnSpc>
                <a:spcPct val="80000"/>
              </a:lnSpc>
            </a:pPr>
            <a:r>
              <a:rPr lang="en-AU" sz="2000"/>
              <a:t>Security patches</a:t>
            </a:r>
          </a:p>
          <a:p>
            <a:pPr lvl="1">
              <a:lnSpc>
                <a:spcPct val="80000"/>
              </a:lnSpc>
            </a:pPr>
            <a:r>
              <a:rPr lang="en-AU" sz="2000"/>
              <a:t>Products supported for 5 years from date of release</a:t>
            </a:r>
          </a:p>
          <a:p>
            <a:pPr>
              <a:lnSpc>
                <a:spcPct val="80000"/>
              </a:lnSpc>
            </a:pPr>
            <a:r>
              <a:rPr lang="en-AU" sz="2400"/>
              <a:t>RedHat</a:t>
            </a:r>
          </a:p>
          <a:p>
            <a:pPr lvl="1">
              <a:lnSpc>
                <a:spcPct val="80000"/>
              </a:lnSpc>
            </a:pPr>
            <a:r>
              <a:rPr lang="en-AU" sz="2000"/>
              <a:t>Annual maintenance costs</a:t>
            </a:r>
          </a:p>
          <a:p>
            <a:pPr lvl="1">
              <a:lnSpc>
                <a:spcPct val="80000"/>
              </a:lnSpc>
            </a:pPr>
            <a:r>
              <a:rPr lang="en-AU" sz="2000"/>
              <a:t>Security patches</a:t>
            </a:r>
          </a:p>
          <a:p>
            <a:pPr lvl="1">
              <a:lnSpc>
                <a:spcPct val="80000"/>
              </a:lnSpc>
            </a:pPr>
            <a:r>
              <a:rPr lang="en-AU" sz="2000"/>
              <a:t>Centralised patch management for all covered systems</a:t>
            </a:r>
          </a:p>
          <a:p>
            <a:pPr lvl="1">
              <a:lnSpc>
                <a:spcPct val="80000"/>
              </a:lnSpc>
            </a:pPr>
            <a:r>
              <a:rPr lang="en-AU" sz="2000"/>
              <a:t>Products supported for 7 years fro</a:t>
            </a:r>
            <a:r>
              <a:rPr lang="en-AU" altLang="ii-CN" sz="2000"/>
              <a:t>m</a:t>
            </a:r>
            <a:r>
              <a:rPr lang="en-AU" sz="2000"/>
              <a:t> da</a:t>
            </a:r>
            <a:r>
              <a:rPr lang="en-AU" altLang="lt-LT" sz="2000"/>
              <a:t>t</a:t>
            </a:r>
            <a:r>
              <a:rPr lang="en-AU" sz="2000"/>
              <a:t>e of release</a:t>
            </a:r>
          </a:p>
          <a:p>
            <a:pPr lvl="1">
              <a:lnSpc>
                <a:spcPct val="80000"/>
              </a:lnSpc>
            </a:pPr>
            <a:r>
              <a:rPr lang="en-AU" sz="2000"/>
              <a:t>Incident response is an optional extra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F932344E-8510-4C6F-A9F1-178C368CBA06}" type="slidenum">
              <a:rPr lang="en-US"/>
              <a:pPr/>
              <a:t>22</a:t>
            </a:fld>
            <a:endParaRPr lang="en-US"/>
          </a:p>
        </p:txBody>
      </p:sp>
      <p:sp>
        <p:nvSpPr>
          <p:cNvPr id="220162" name="Rectangle 2"/>
          <p:cNvSpPr>
            <a:spLocks noGrp="1" noChangeArrowheads="1"/>
          </p:cNvSpPr>
          <p:nvPr>
            <p:ph type="title"/>
          </p:nvPr>
        </p:nvSpPr>
        <p:spPr/>
        <p:txBody>
          <a:bodyPr/>
          <a:lstStyle/>
          <a:p>
            <a:r>
              <a:rPr lang="en-AU"/>
              <a:t>Automated installations</a:t>
            </a:r>
          </a:p>
        </p:txBody>
      </p:sp>
      <p:sp>
        <p:nvSpPr>
          <p:cNvPr id="220163" name="Rectangle 3"/>
          <p:cNvSpPr>
            <a:spLocks noGrp="1" noChangeArrowheads="1"/>
          </p:cNvSpPr>
          <p:nvPr>
            <p:ph type="body" idx="1"/>
          </p:nvPr>
        </p:nvSpPr>
        <p:spPr/>
        <p:txBody>
          <a:bodyPr/>
          <a:lstStyle/>
          <a:p>
            <a:pPr>
              <a:lnSpc>
                <a:spcPct val="90000"/>
              </a:lnSpc>
            </a:pPr>
            <a:r>
              <a:rPr lang="en-AU" sz="2800"/>
              <a:t>Manual installations are error prone and time consuming</a:t>
            </a:r>
          </a:p>
          <a:p>
            <a:pPr>
              <a:lnSpc>
                <a:spcPct val="90000"/>
              </a:lnSpc>
            </a:pPr>
            <a:r>
              <a:rPr lang="en-AU" sz="2800"/>
              <a:t>Automating installations provide standardised, more consistent installations</a:t>
            </a:r>
          </a:p>
          <a:p>
            <a:pPr>
              <a:lnSpc>
                <a:spcPct val="90000"/>
              </a:lnSpc>
            </a:pPr>
            <a:r>
              <a:rPr lang="en-AU" sz="2800"/>
              <a:t>All hosts start with the exact same configuration</a:t>
            </a:r>
          </a:p>
          <a:p>
            <a:pPr>
              <a:lnSpc>
                <a:spcPct val="90000"/>
              </a:lnSpc>
            </a:pPr>
            <a:r>
              <a:rPr lang="en-AU" sz="2800"/>
              <a:t>Various systems for automated installations</a:t>
            </a:r>
          </a:p>
          <a:p>
            <a:pPr lvl="1">
              <a:lnSpc>
                <a:spcPct val="90000"/>
              </a:lnSpc>
            </a:pPr>
            <a:r>
              <a:rPr lang="en-AU" sz="2400"/>
              <a:t>Kickstart (RedHat systems)</a:t>
            </a:r>
          </a:p>
          <a:p>
            <a:pPr lvl="1">
              <a:lnSpc>
                <a:spcPct val="90000"/>
              </a:lnSpc>
            </a:pPr>
            <a:r>
              <a:rPr lang="en-AU" sz="2400"/>
              <a:t>SuSE automated install (via YaST)</a:t>
            </a:r>
          </a:p>
          <a:p>
            <a:pPr lvl="1">
              <a:lnSpc>
                <a:spcPct val="90000"/>
              </a:lnSpc>
            </a:pPr>
            <a:r>
              <a:rPr lang="en-AU" sz="2400"/>
              <a:t>Disk imaging systems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DA1124DD-EDAA-4B7B-B132-AB086B8B00ED}" type="slidenum">
              <a:rPr lang="en-US"/>
              <a:pPr/>
              <a:t>23</a:t>
            </a:fld>
            <a:endParaRPr lang="en-US"/>
          </a:p>
        </p:txBody>
      </p:sp>
      <p:sp>
        <p:nvSpPr>
          <p:cNvPr id="206850" name="Rectangle 2"/>
          <p:cNvSpPr>
            <a:spLocks noGrp="1" noChangeArrowheads="1"/>
          </p:cNvSpPr>
          <p:nvPr>
            <p:ph type="title"/>
          </p:nvPr>
        </p:nvSpPr>
        <p:spPr/>
        <p:txBody>
          <a:bodyPr/>
          <a:lstStyle/>
          <a:p>
            <a:r>
              <a:rPr lang="en-AU"/>
              <a:t>Patches</a:t>
            </a:r>
          </a:p>
        </p:txBody>
      </p:sp>
      <p:sp>
        <p:nvSpPr>
          <p:cNvPr id="206851" name="Rectangle 3"/>
          <p:cNvSpPr>
            <a:spLocks noGrp="1" noChangeArrowheads="1"/>
          </p:cNvSpPr>
          <p:nvPr>
            <p:ph type="body" idx="1"/>
          </p:nvPr>
        </p:nvSpPr>
        <p:spPr/>
        <p:txBody>
          <a:bodyPr/>
          <a:lstStyle/>
          <a:p>
            <a:r>
              <a:rPr lang="en-AU" sz="2800"/>
              <a:t>Software faults are found and fixed regularly</a:t>
            </a:r>
          </a:p>
          <a:p>
            <a:pPr lvl="1"/>
            <a:r>
              <a:rPr lang="en-AU" sz="2400"/>
              <a:t>Security fixes</a:t>
            </a:r>
          </a:p>
          <a:p>
            <a:pPr lvl="1"/>
            <a:r>
              <a:rPr lang="en-AU" sz="2400"/>
              <a:t>Software bugs</a:t>
            </a:r>
          </a:p>
          <a:p>
            <a:pPr lvl="1"/>
            <a:r>
              <a:rPr lang="en-AU" sz="2400"/>
              <a:t>Enhancements</a:t>
            </a:r>
          </a:p>
          <a:p>
            <a:r>
              <a:rPr lang="en-AU" sz="2800"/>
              <a:t>Keeping all systems up to date takes planning</a:t>
            </a:r>
          </a:p>
          <a:p>
            <a:pPr lvl="1"/>
            <a:r>
              <a:rPr lang="en-AU" sz="2400"/>
              <a:t>Some patches require outage time</a:t>
            </a:r>
          </a:p>
          <a:p>
            <a:pPr lvl="1"/>
            <a:r>
              <a:rPr lang="en-AU" sz="2400"/>
              <a:t>Not all patches apply to all hosts</a:t>
            </a:r>
          </a:p>
          <a:p>
            <a:pPr lvl="1"/>
            <a:r>
              <a:rPr lang="en-AU" sz="2400"/>
              <a:t>Patches should be tested before deployment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EEFA6A74-1CBF-4064-98F0-EA93086A408C}" type="slidenum">
              <a:rPr lang="en-US"/>
              <a:pPr/>
              <a:t>24</a:t>
            </a:fld>
            <a:endParaRPr lang="en-US"/>
          </a:p>
        </p:txBody>
      </p:sp>
      <p:sp>
        <p:nvSpPr>
          <p:cNvPr id="215042" name="Rectangle 2"/>
          <p:cNvSpPr>
            <a:spLocks noGrp="1" noChangeArrowheads="1"/>
          </p:cNvSpPr>
          <p:nvPr>
            <p:ph type="title"/>
          </p:nvPr>
        </p:nvSpPr>
        <p:spPr/>
        <p:txBody>
          <a:bodyPr/>
          <a:lstStyle/>
          <a:p>
            <a:r>
              <a:rPr lang="en-AU" sz="4000"/>
              <a:t>Network (and links to other networks)</a:t>
            </a:r>
          </a:p>
        </p:txBody>
      </p:sp>
      <p:sp>
        <p:nvSpPr>
          <p:cNvPr id="215043" name="Rectangle 3"/>
          <p:cNvSpPr>
            <a:spLocks noGrp="1" noChangeArrowheads="1"/>
          </p:cNvSpPr>
          <p:nvPr>
            <p:ph type="body" idx="1"/>
          </p:nvPr>
        </p:nvSpPr>
        <p:spPr/>
        <p:txBody>
          <a:bodyPr/>
          <a:lstStyle/>
          <a:p>
            <a:r>
              <a:rPr lang="en-AU" sz="2800"/>
              <a:t>Network design determines how well a network of computer will function</a:t>
            </a:r>
          </a:p>
          <a:p>
            <a:r>
              <a:rPr lang="en-AU" sz="2800"/>
              <a:t>Based on physical elements and logical ones</a:t>
            </a:r>
          </a:p>
          <a:p>
            <a:pPr lvl="1"/>
            <a:r>
              <a:rPr lang="en-AU" sz="2400"/>
              <a:t>Physical: Geography, ability to get networking to a particular area, same rack(s), etc.</a:t>
            </a:r>
          </a:p>
          <a:p>
            <a:pPr lvl="1"/>
            <a:r>
              <a:rPr lang="en-AU" sz="2400"/>
              <a:t>Logical: Some formulated arrangement, eg. Servers all grouped together</a:t>
            </a:r>
          </a:p>
          <a:p>
            <a:r>
              <a:rPr lang="en-AU" sz="2800"/>
              <a:t>VPN’s can come into play here, but are out of the scope of this course.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2EDBAB63-2237-4BF4-A658-4E1200ABEB3F}" type="slidenum">
              <a:rPr lang="en-US"/>
              <a:pPr/>
              <a:t>25</a:t>
            </a:fld>
            <a:endParaRPr lang="en-US"/>
          </a:p>
        </p:txBody>
      </p:sp>
      <p:sp>
        <p:nvSpPr>
          <p:cNvPr id="234498" name="Rectangle 2"/>
          <p:cNvSpPr>
            <a:spLocks noGrp="1" noChangeArrowheads="1"/>
          </p:cNvSpPr>
          <p:nvPr>
            <p:ph type="title"/>
          </p:nvPr>
        </p:nvSpPr>
        <p:spPr/>
        <p:txBody>
          <a:bodyPr/>
          <a:lstStyle/>
          <a:p>
            <a:r>
              <a:rPr lang="en-AU"/>
              <a:t>Sample network design</a:t>
            </a:r>
          </a:p>
        </p:txBody>
      </p:sp>
      <p:pic>
        <p:nvPicPr>
          <p:cNvPr id="234501" name="Picture 5" descr="COSC2222-12-1-sample network"/>
          <p:cNvPicPr>
            <a:picLocks noChangeAspect="1" noChangeArrowheads="1"/>
          </p:cNvPicPr>
          <p:nvPr>
            <p:ph idx="1"/>
          </p:nvPr>
        </p:nvPicPr>
        <p:blipFill>
          <a:blip r:embed="rId2"/>
          <a:srcRect/>
          <a:stretch>
            <a:fillRect/>
          </a:stretch>
        </p:blipFill>
        <p:spPr>
          <a:xfrm>
            <a:off x="1187450" y="1700213"/>
            <a:ext cx="6985000" cy="4533900"/>
          </a:xfrm>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7E9E76F5-84E4-4A12-A977-FF893F7386BB}" type="slidenum">
              <a:rPr lang="en-US"/>
              <a:pPr/>
              <a:t>26</a:t>
            </a:fld>
            <a:endParaRPr lang="en-US"/>
          </a:p>
        </p:txBody>
      </p:sp>
      <p:sp>
        <p:nvSpPr>
          <p:cNvPr id="216066" name="Rectangle 2"/>
          <p:cNvSpPr>
            <a:spLocks noGrp="1" noChangeArrowheads="1"/>
          </p:cNvSpPr>
          <p:nvPr>
            <p:ph type="title"/>
          </p:nvPr>
        </p:nvSpPr>
        <p:spPr/>
        <p:txBody>
          <a:bodyPr/>
          <a:lstStyle/>
          <a:p>
            <a:r>
              <a:rPr lang="en-AU"/>
              <a:t>Network services</a:t>
            </a:r>
          </a:p>
        </p:txBody>
      </p:sp>
      <p:sp>
        <p:nvSpPr>
          <p:cNvPr id="216067" name="Rectangle 3"/>
          <p:cNvSpPr>
            <a:spLocks noGrp="1" noChangeArrowheads="1"/>
          </p:cNvSpPr>
          <p:nvPr>
            <p:ph type="body" idx="1"/>
          </p:nvPr>
        </p:nvSpPr>
        <p:spPr/>
        <p:txBody>
          <a:bodyPr/>
          <a:lstStyle/>
          <a:p>
            <a:r>
              <a:rPr lang="en-AU"/>
              <a:t>Basic services</a:t>
            </a:r>
          </a:p>
          <a:p>
            <a:pPr lvl="1"/>
            <a:r>
              <a:rPr lang="en-AU"/>
              <a:t>DNS – Host database</a:t>
            </a:r>
          </a:p>
          <a:p>
            <a:pPr lvl="1"/>
            <a:r>
              <a:rPr lang="en-AU"/>
              <a:t>DHCP – Centralise IP address configuration</a:t>
            </a:r>
          </a:p>
          <a:p>
            <a:pPr lvl="1"/>
            <a:r>
              <a:rPr lang="en-AU"/>
              <a:t>LDAP/NIS – Centralise authentication</a:t>
            </a:r>
          </a:p>
          <a:p>
            <a:pPr lvl="1"/>
            <a:r>
              <a:rPr lang="en-AU"/>
              <a:t>NFS/SAMBA – Centralise access to files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F7344C63-B9C7-4FA4-805F-E662B37A39A2}" type="slidenum">
              <a:rPr lang="en-US"/>
              <a:pPr/>
              <a:t>27</a:t>
            </a:fld>
            <a:endParaRPr lang="en-US"/>
          </a:p>
        </p:txBody>
      </p:sp>
      <p:sp>
        <p:nvSpPr>
          <p:cNvPr id="232450" name="Rectangle 2"/>
          <p:cNvSpPr>
            <a:spLocks noGrp="1" noChangeArrowheads="1"/>
          </p:cNvSpPr>
          <p:nvPr>
            <p:ph type="title"/>
          </p:nvPr>
        </p:nvSpPr>
        <p:spPr/>
        <p:txBody>
          <a:bodyPr/>
          <a:lstStyle/>
          <a:p>
            <a:r>
              <a:rPr lang="en-AU"/>
              <a:t>Network Services (2)</a:t>
            </a:r>
          </a:p>
        </p:txBody>
      </p:sp>
      <p:sp>
        <p:nvSpPr>
          <p:cNvPr id="232451" name="Rectangle 3"/>
          <p:cNvSpPr>
            <a:spLocks noGrp="1" noChangeArrowheads="1"/>
          </p:cNvSpPr>
          <p:nvPr>
            <p:ph type="body" idx="1"/>
          </p:nvPr>
        </p:nvSpPr>
        <p:spPr/>
        <p:txBody>
          <a:bodyPr/>
          <a:lstStyle/>
          <a:p>
            <a:r>
              <a:rPr lang="en-AU"/>
              <a:t>Larger services</a:t>
            </a:r>
          </a:p>
          <a:p>
            <a:pPr lvl="1"/>
            <a:r>
              <a:rPr lang="en-AU"/>
              <a:t>Email </a:t>
            </a:r>
          </a:p>
          <a:p>
            <a:pPr lvl="2"/>
            <a:r>
              <a:rPr lang="en-AU"/>
              <a:t>SMTP</a:t>
            </a:r>
          </a:p>
          <a:p>
            <a:pPr lvl="2"/>
            <a:r>
              <a:rPr lang="en-AU"/>
              <a:t>POP/IMAP/etc.</a:t>
            </a:r>
          </a:p>
          <a:p>
            <a:pPr lvl="2"/>
            <a:r>
              <a:rPr lang="en-AU"/>
              <a:t>Spam and virus scanners</a:t>
            </a:r>
          </a:p>
          <a:p>
            <a:pPr lvl="1"/>
            <a:r>
              <a:rPr lang="en-AU"/>
              <a:t>Web, USENET and other proxies/servers</a:t>
            </a:r>
          </a:p>
          <a:p>
            <a:pPr lvl="2"/>
            <a:r>
              <a:rPr lang="en-AU"/>
              <a:t>Depends on environment requirements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1069FDB7-12F1-4D95-9D80-C31996B9494D}" type="slidenum">
              <a:rPr lang="en-US"/>
              <a:pPr/>
              <a:t>28</a:t>
            </a:fld>
            <a:endParaRPr lang="en-US"/>
          </a:p>
        </p:txBody>
      </p:sp>
      <p:sp>
        <p:nvSpPr>
          <p:cNvPr id="230402" name="Rectangle 2"/>
          <p:cNvSpPr>
            <a:spLocks noGrp="1" noChangeArrowheads="1"/>
          </p:cNvSpPr>
          <p:nvPr>
            <p:ph type="title"/>
          </p:nvPr>
        </p:nvSpPr>
        <p:spPr/>
        <p:txBody>
          <a:bodyPr/>
          <a:lstStyle/>
          <a:p>
            <a:r>
              <a:rPr lang="en-AU"/>
              <a:t>Authentication</a:t>
            </a:r>
          </a:p>
        </p:txBody>
      </p:sp>
      <p:sp>
        <p:nvSpPr>
          <p:cNvPr id="230403" name="Rectangle 3"/>
          <p:cNvSpPr>
            <a:spLocks noGrp="1" noChangeArrowheads="1"/>
          </p:cNvSpPr>
          <p:nvPr>
            <p:ph type="body" idx="1"/>
          </p:nvPr>
        </p:nvSpPr>
        <p:spPr/>
        <p:txBody>
          <a:bodyPr/>
          <a:lstStyle/>
          <a:p>
            <a:pPr>
              <a:lnSpc>
                <a:spcPct val="90000"/>
              </a:lnSpc>
            </a:pPr>
            <a:r>
              <a:rPr lang="en-AU" sz="2800"/>
              <a:t>There are several options for authentication</a:t>
            </a:r>
          </a:p>
          <a:p>
            <a:pPr lvl="1">
              <a:lnSpc>
                <a:spcPct val="90000"/>
              </a:lnSpc>
            </a:pPr>
            <a:r>
              <a:rPr lang="en-AU" sz="2400"/>
              <a:t>Each system maintains own</a:t>
            </a:r>
          </a:p>
          <a:p>
            <a:pPr lvl="2">
              <a:lnSpc>
                <a:spcPct val="90000"/>
              </a:lnSpc>
            </a:pPr>
            <a:r>
              <a:rPr lang="en-AU" sz="2000"/>
              <a:t>Not good as users have to remember authentication details of many systems</a:t>
            </a:r>
          </a:p>
          <a:p>
            <a:pPr lvl="2">
              <a:lnSpc>
                <a:spcPct val="90000"/>
              </a:lnSpc>
            </a:pPr>
            <a:r>
              <a:rPr lang="en-AU" sz="2000"/>
              <a:t>Changing authentication on multiple systems is difficult and the user is likely to mess one or two up.</a:t>
            </a:r>
          </a:p>
          <a:p>
            <a:pPr lvl="2">
              <a:lnSpc>
                <a:spcPct val="90000"/>
              </a:lnSpc>
            </a:pPr>
            <a:r>
              <a:rPr lang="en-AU" sz="2000"/>
              <a:t>Some systems may have to do this</a:t>
            </a:r>
          </a:p>
          <a:p>
            <a:pPr lvl="2">
              <a:lnSpc>
                <a:spcPct val="90000"/>
              </a:lnSpc>
            </a:pPr>
            <a:r>
              <a:rPr lang="en-AU" sz="2000"/>
              <a:t>Avoid where possible</a:t>
            </a:r>
          </a:p>
          <a:p>
            <a:pPr lvl="1">
              <a:lnSpc>
                <a:spcPct val="90000"/>
              </a:lnSpc>
            </a:pPr>
            <a:r>
              <a:rPr lang="en-AU" sz="2400"/>
              <a:t>Same Sign-on</a:t>
            </a:r>
          </a:p>
          <a:p>
            <a:pPr lvl="2">
              <a:lnSpc>
                <a:spcPct val="90000"/>
              </a:lnSpc>
            </a:pPr>
            <a:r>
              <a:rPr lang="en-AU" sz="2000"/>
              <a:t>Using a central scheme to ensure login details are the same across all systems</a:t>
            </a:r>
          </a:p>
          <a:p>
            <a:pPr lvl="2">
              <a:lnSpc>
                <a:spcPct val="90000"/>
              </a:lnSpc>
            </a:pPr>
            <a:r>
              <a:rPr lang="en-AU" sz="2000"/>
              <a:t>Eg. LDAP, NIS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555537F7-69AB-4FCD-9B0F-33A101993E82}" type="slidenum">
              <a:rPr lang="en-US"/>
              <a:pPr/>
              <a:t>29</a:t>
            </a:fld>
            <a:endParaRPr lang="en-US"/>
          </a:p>
        </p:txBody>
      </p:sp>
      <p:sp>
        <p:nvSpPr>
          <p:cNvPr id="250882" name="Rectangle 2"/>
          <p:cNvSpPr>
            <a:spLocks noGrp="1" noChangeArrowheads="1"/>
          </p:cNvSpPr>
          <p:nvPr>
            <p:ph type="title"/>
          </p:nvPr>
        </p:nvSpPr>
        <p:spPr/>
        <p:txBody>
          <a:bodyPr/>
          <a:lstStyle/>
          <a:p>
            <a:r>
              <a:rPr lang="en-AU"/>
              <a:t>Authentication (2)</a:t>
            </a:r>
          </a:p>
        </p:txBody>
      </p:sp>
      <p:sp>
        <p:nvSpPr>
          <p:cNvPr id="250883" name="Rectangle 3"/>
          <p:cNvSpPr>
            <a:spLocks noGrp="1" noChangeArrowheads="1"/>
          </p:cNvSpPr>
          <p:nvPr>
            <p:ph type="body" idx="1"/>
          </p:nvPr>
        </p:nvSpPr>
        <p:spPr/>
        <p:txBody>
          <a:bodyPr/>
          <a:lstStyle/>
          <a:p>
            <a:pPr>
              <a:lnSpc>
                <a:spcPct val="90000"/>
              </a:lnSpc>
            </a:pPr>
            <a:r>
              <a:rPr lang="en-AU"/>
              <a:t>Single Sign-on</a:t>
            </a:r>
          </a:p>
          <a:p>
            <a:pPr lvl="1">
              <a:lnSpc>
                <a:spcPct val="90000"/>
              </a:lnSpc>
            </a:pPr>
            <a:r>
              <a:rPr lang="en-AU"/>
              <a:t>Users sign on at the start of their session and this provides authentication to all services</a:t>
            </a:r>
          </a:p>
          <a:p>
            <a:pPr lvl="1">
              <a:lnSpc>
                <a:spcPct val="90000"/>
              </a:lnSpc>
            </a:pPr>
            <a:r>
              <a:rPr lang="en-AU"/>
              <a:t>Authentication tokens are passed around without user intervention</a:t>
            </a:r>
          </a:p>
          <a:p>
            <a:pPr lvl="1">
              <a:lnSpc>
                <a:spcPct val="90000"/>
              </a:lnSpc>
            </a:pPr>
            <a:r>
              <a:rPr lang="en-AU"/>
              <a:t>Applications must support Kerberos for this to work.</a:t>
            </a:r>
          </a:p>
          <a:p>
            <a:pPr lvl="1">
              <a:lnSpc>
                <a:spcPct val="90000"/>
              </a:lnSpc>
            </a:pPr>
            <a:r>
              <a:rPr lang="en-AU"/>
              <a:t>Considered an ideal environment for authentication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181994-7B81-478A-8685-6D0AA4963D24}" type="slidenum">
              <a:rPr lang="en-US"/>
              <a:pPr/>
              <a:t>3</a:t>
            </a:fld>
            <a:endParaRPr lang="en-US"/>
          </a:p>
        </p:txBody>
      </p:sp>
      <p:sp>
        <p:nvSpPr>
          <p:cNvPr id="155650" name="Rectangle 2"/>
          <p:cNvSpPr>
            <a:spLocks noGrp="1" noChangeArrowheads="1"/>
          </p:cNvSpPr>
          <p:nvPr>
            <p:ph type="title"/>
          </p:nvPr>
        </p:nvSpPr>
        <p:spPr/>
        <p:txBody>
          <a:bodyPr/>
          <a:lstStyle/>
          <a:p>
            <a:endParaRPr lang="en-US"/>
          </a:p>
        </p:txBody>
      </p:sp>
      <p:sp>
        <p:nvSpPr>
          <p:cNvPr id="155651" name="Rectangle 3"/>
          <p:cNvSpPr>
            <a:spLocks noGrp="1" noChangeArrowheads="1"/>
          </p:cNvSpPr>
          <p:nvPr>
            <p:ph type="body" idx="1"/>
          </p:nvPr>
        </p:nvSpPr>
        <p:spPr/>
        <p:txBody>
          <a:bodyPr/>
          <a:lstStyle/>
          <a:p>
            <a:r>
              <a:rPr lang="en-US" sz="2800"/>
              <a:t>Once you put a computer on a network, you allow many more people potential access to the machine. Without networks, often a machine is not useful. </a:t>
            </a:r>
          </a:p>
          <a:p>
            <a:r>
              <a:rPr lang="en-US" sz="2800"/>
              <a:t>The key to network security is to allow only those functions that the users actually need. Make those services as secure as possible. By disabling non-used functions, you have much less monitoring/securing.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373E9FA-3C12-492C-A290-5684680E9D1E}" type="slidenum">
              <a:rPr lang="en-US"/>
              <a:pPr/>
              <a:t>30</a:t>
            </a:fld>
            <a:endParaRPr lang="en-US"/>
          </a:p>
        </p:txBody>
      </p:sp>
      <p:sp>
        <p:nvSpPr>
          <p:cNvPr id="223234" name="Rectangle 2"/>
          <p:cNvSpPr>
            <a:spLocks noGrp="1" noChangeArrowheads="1"/>
          </p:cNvSpPr>
          <p:nvPr>
            <p:ph type="title"/>
          </p:nvPr>
        </p:nvSpPr>
        <p:spPr/>
        <p:txBody>
          <a:bodyPr/>
          <a:lstStyle/>
          <a:p>
            <a:r>
              <a:rPr lang="en-AU"/>
              <a:t>Security</a:t>
            </a:r>
          </a:p>
        </p:txBody>
      </p:sp>
      <p:sp>
        <p:nvSpPr>
          <p:cNvPr id="223235" name="Rectangle 3"/>
          <p:cNvSpPr>
            <a:spLocks noGrp="1" noChangeArrowheads="1"/>
          </p:cNvSpPr>
          <p:nvPr>
            <p:ph type="body" idx="1"/>
          </p:nvPr>
        </p:nvSpPr>
        <p:spPr/>
        <p:txBody>
          <a:bodyPr/>
          <a:lstStyle/>
          <a:p>
            <a:r>
              <a:rPr lang="en-AU"/>
              <a:t>Security must be viewed both from the perspective of individual systems as well as the whole network</a:t>
            </a:r>
          </a:p>
          <a:p>
            <a:r>
              <a:rPr lang="en-AU"/>
              <a:t>Weakest link will be most likely cause of security incident</a:t>
            </a:r>
          </a:p>
          <a:p>
            <a:pPr lvl="1"/>
            <a:r>
              <a:rPr lang="en-AU"/>
              <a:t>People</a:t>
            </a:r>
          </a:p>
          <a:p>
            <a:pPr lvl="1"/>
            <a:r>
              <a:rPr lang="en-AU"/>
              <a:t>Old and improperly maintained systems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43A65858-A82A-4043-97AC-7EEECD9C78FE}" type="slidenum">
              <a:rPr lang="en-US"/>
              <a:pPr/>
              <a:t>31</a:t>
            </a:fld>
            <a:endParaRPr lang="en-US"/>
          </a:p>
        </p:txBody>
      </p:sp>
      <p:sp>
        <p:nvSpPr>
          <p:cNvPr id="214018" name="Rectangle 2"/>
          <p:cNvSpPr>
            <a:spLocks noGrp="1" noChangeArrowheads="1"/>
          </p:cNvSpPr>
          <p:nvPr>
            <p:ph type="title"/>
          </p:nvPr>
        </p:nvSpPr>
        <p:spPr/>
        <p:txBody>
          <a:bodyPr/>
          <a:lstStyle/>
          <a:p>
            <a:r>
              <a:rPr lang="en-AU"/>
              <a:t>Workstations</a:t>
            </a:r>
          </a:p>
        </p:txBody>
      </p:sp>
      <p:sp>
        <p:nvSpPr>
          <p:cNvPr id="214019" name="Rectangle 3"/>
          <p:cNvSpPr>
            <a:spLocks noGrp="1" noChangeArrowheads="1"/>
          </p:cNvSpPr>
          <p:nvPr>
            <p:ph type="body" idx="1"/>
          </p:nvPr>
        </p:nvSpPr>
        <p:spPr/>
        <p:txBody>
          <a:bodyPr/>
          <a:lstStyle/>
          <a:p>
            <a:r>
              <a:rPr lang="en-AU"/>
              <a:t>Workstations are the easiest to manage</a:t>
            </a:r>
          </a:p>
          <a:p>
            <a:r>
              <a:rPr lang="en-AU"/>
              <a:t>Configure them to all be the same via automated installations</a:t>
            </a:r>
          </a:p>
          <a:p>
            <a:pPr lvl="1"/>
            <a:r>
              <a:rPr lang="en-AU"/>
              <a:t>New systems are easily added by running or re-running the automated install</a:t>
            </a:r>
          </a:p>
          <a:p>
            <a:r>
              <a:rPr lang="en-AU"/>
              <a:t>Prevent changes to configuration.</a:t>
            </a:r>
          </a:p>
          <a:p>
            <a:pPr lvl="1"/>
            <a:r>
              <a:rPr lang="en-AU"/>
              <a:t>Changes should be done centrally to all workstations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E2E3B16B-5666-42BE-9A69-951B94991137}" type="slidenum">
              <a:rPr lang="en-US"/>
              <a:pPr/>
              <a:t>32</a:t>
            </a:fld>
            <a:endParaRPr lang="en-US"/>
          </a:p>
        </p:txBody>
      </p:sp>
      <p:sp>
        <p:nvSpPr>
          <p:cNvPr id="217090" name="Rectangle 2"/>
          <p:cNvSpPr>
            <a:spLocks noGrp="1" noChangeArrowheads="1"/>
          </p:cNvSpPr>
          <p:nvPr>
            <p:ph type="title"/>
          </p:nvPr>
        </p:nvSpPr>
        <p:spPr/>
        <p:txBody>
          <a:bodyPr/>
          <a:lstStyle/>
          <a:p>
            <a:r>
              <a:rPr lang="en-AU"/>
              <a:t>Environment services</a:t>
            </a:r>
          </a:p>
        </p:txBody>
      </p:sp>
      <p:sp>
        <p:nvSpPr>
          <p:cNvPr id="217091" name="Rectangle 3"/>
          <p:cNvSpPr>
            <a:spLocks noGrp="1" noChangeArrowheads="1"/>
          </p:cNvSpPr>
          <p:nvPr>
            <p:ph type="body" idx="1"/>
          </p:nvPr>
        </p:nvSpPr>
        <p:spPr/>
        <p:txBody>
          <a:bodyPr/>
          <a:lstStyle/>
          <a:p>
            <a:r>
              <a:rPr lang="en-AU"/>
              <a:t>Ticketing systems</a:t>
            </a:r>
          </a:p>
          <a:p>
            <a:r>
              <a:rPr lang="en-AU"/>
              <a:t>Helpdesks</a:t>
            </a:r>
          </a:p>
          <a:p>
            <a:r>
              <a:rPr lang="en-AU"/>
              <a:t>System integration</a:t>
            </a:r>
          </a:p>
          <a:p>
            <a:r>
              <a:rPr lang="en-AU"/>
              <a:t>Enterprise backup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A7EADE93-1723-4207-8DC8-99D3340D2D9F}" type="slidenum">
              <a:rPr lang="en-US"/>
              <a:pPr/>
              <a:t>33</a:t>
            </a:fld>
            <a:endParaRPr lang="en-US"/>
          </a:p>
        </p:txBody>
      </p:sp>
      <p:sp>
        <p:nvSpPr>
          <p:cNvPr id="239618" name="Rectangle 2"/>
          <p:cNvSpPr>
            <a:spLocks noGrp="1" noChangeArrowheads="1"/>
          </p:cNvSpPr>
          <p:nvPr>
            <p:ph type="title"/>
          </p:nvPr>
        </p:nvSpPr>
        <p:spPr/>
        <p:txBody>
          <a:bodyPr/>
          <a:lstStyle/>
          <a:p>
            <a:r>
              <a:rPr lang="en-AU"/>
              <a:t>Ticketing systems</a:t>
            </a:r>
          </a:p>
        </p:txBody>
      </p:sp>
      <p:sp>
        <p:nvSpPr>
          <p:cNvPr id="239619" name="Rectangle 3"/>
          <p:cNvSpPr>
            <a:spLocks noGrp="1" noChangeArrowheads="1"/>
          </p:cNvSpPr>
          <p:nvPr>
            <p:ph type="body" idx="1"/>
          </p:nvPr>
        </p:nvSpPr>
        <p:spPr/>
        <p:txBody>
          <a:bodyPr/>
          <a:lstStyle/>
          <a:p>
            <a:pPr>
              <a:lnSpc>
                <a:spcPct val="90000"/>
              </a:lnSpc>
            </a:pPr>
            <a:r>
              <a:rPr lang="en-AU" sz="2400"/>
              <a:t>Ticketing systems are essentially a database of faults and enhancement requests for a network</a:t>
            </a:r>
          </a:p>
          <a:p>
            <a:pPr>
              <a:lnSpc>
                <a:spcPct val="90000"/>
              </a:lnSpc>
            </a:pPr>
            <a:r>
              <a:rPr lang="en-AU" sz="2400"/>
              <a:t>They track the status of requests, along with correspondence and what is done to resolve them</a:t>
            </a:r>
          </a:p>
          <a:p>
            <a:pPr>
              <a:lnSpc>
                <a:spcPct val="90000"/>
              </a:lnSpc>
            </a:pPr>
            <a:r>
              <a:rPr lang="en-AU" sz="2400"/>
              <a:t>Essential to provide any level of service to users</a:t>
            </a:r>
          </a:p>
          <a:p>
            <a:pPr>
              <a:lnSpc>
                <a:spcPct val="90000"/>
              </a:lnSpc>
            </a:pPr>
            <a:r>
              <a:rPr lang="en-AU" sz="2400"/>
              <a:t>Not all issues need a ticket, eg. Password changes and other trivial issues that can be handled on the spot.</a:t>
            </a:r>
          </a:p>
          <a:p>
            <a:pPr>
              <a:lnSpc>
                <a:spcPct val="90000"/>
              </a:lnSpc>
            </a:pPr>
            <a:r>
              <a:rPr lang="en-AU" sz="2400" b="1"/>
              <a:t>REMEMBER: </a:t>
            </a:r>
            <a:r>
              <a:rPr lang="en-AU" sz="2400"/>
              <a:t>Issues are sought from users. It’s not users complaining, its users informing you of faults</a:t>
            </a:r>
            <a:endParaRPr lang="en-AU" sz="2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0CDDDEEB-BD38-4683-B7AB-A305B107F724}" type="slidenum">
              <a:rPr lang="en-US"/>
              <a:pPr/>
              <a:t>34</a:t>
            </a:fld>
            <a:endParaRPr lang="en-US"/>
          </a:p>
        </p:txBody>
      </p:sp>
      <p:sp>
        <p:nvSpPr>
          <p:cNvPr id="245762" name="Rectangle 2"/>
          <p:cNvSpPr>
            <a:spLocks noGrp="1" noChangeArrowheads="1"/>
          </p:cNvSpPr>
          <p:nvPr>
            <p:ph type="title"/>
          </p:nvPr>
        </p:nvSpPr>
        <p:spPr/>
        <p:txBody>
          <a:bodyPr/>
          <a:lstStyle/>
          <a:p>
            <a:r>
              <a:rPr lang="en-AU" sz="4000"/>
              <a:t>Ticketing systems – How do they work?</a:t>
            </a:r>
          </a:p>
        </p:txBody>
      </p:sp>
      <p:sp>
        <p:nvSpPr>
          <p:cNvPr id="245763" name="Rectangle 3"/>
          <p:cNvSpPr>
            <a:spLocks noGrp="1" noChangeArrowheads="1"/>
          </p:cNvSpPr>
          <p:nvPr>
            <p:ph type="body" idx="1"/>
          </p:nvPr>
        </p:nvSpPr>
        <p:spPr/>
        <p:txBody>
          <a:bodyPr/>
          <a:lstStyle/>
          <a:p>
            <a:pPr>
              <a:lnSpc>
                <a:spcPct val="80000"/>
              </a:lnSpc>
            </a:pPr>
            <a:r>
              <a:rPr lang="en-AU" sz="2400"/>
              <a:t>Customer enters request into system - Problem identification</a:t>
            </a:r>
          </a:p>
          <a:p>
            <a:pPr>
              <a:lnSpc>
                <a:spcPct val="80000"/>
              </a:lnSpc>
            </a:pPr>
            <a:r>
              <a:rPr lang="en-AU" sz="2400"/>
              <a:t>Depending on configuration, automatically assigned to an SA or to a pool</a:t>
            </a:r>
          </a:p>
          <a:p>
            <a:pPr>
              <a:lnSpc>
                <a:spcPct val="80000"/>
              </a:lnSpc>
            </a:pPr>
            <a:r>
              <a:rPr lang="en-AU" sz="2400"/>
              <a:t>SA evaluates issue, requests additional information if required, then fixes the problem – Classification and Execution </a:t>
            </a:r>
          </a:p>
          <a:p>
            <a:pPr>
              <a:lnSpc>
                <a:spcPct val="80000"/>
              </a:lnSpc>
            </a:pPr>
            <a:r>
              <a:rPr lang="en-AU" sz="2400"/>
              <a:t>SA sends response to problem </a:t>
            </a:r>
          </a:p>
          <a:p>
            <a:pPr>
              <a:lnSpc>
                <a:spcPct val="80000"/>
              </a:lnSpc>
            </a:pPr>
            <a:r>
              <a:rPr lang="en-AU" sz="2400"/>
              <a:t>Customer verifies issue is closed – Verification</a:t>
            </a:r>
          </a:p>
          <a:p>
            <a:pPr lvl="1">
              <a:lnSpc>
                <a:spcPct val="80000"/>
              </a:lnSpc>
            </a:pPr>
            <a:r>
              <a:rPr lang="en-AU" sz="2000"/>
              <a:t>Closed does not always mean “fixed”. Sometimes no solution exists for a problem, or the request should not be done for a reason, such as security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EFDD6A9-83D2-4636-B2FE-FC1F707175D4}" type="slidenum">
              <a:rPr lang="en-US"/>
              <a:pPr/>
              <a:t>35</a:t>
            </a:fld>
            <a:endParaRPr lang="en-US"/>
          </a:p>
        </p:txBody>
      </p:sp>
      <p:sp>
        <p:nvSpPr>
          <p:cNvPr id="247810" name="Rectangle 2"/>
          <p:cNvSpPr>
            <a:spLocks noGrp="1" noChangeArrowheads="1"/>
          </p:cNvSpPr>
          <p:nvPr>
            <p:ph type="title"/>
          </p:nvPr>
        </p:nvSpPr>
        <p:spPr/>
        <p:txBody>
          <a:bodyPr/>
          <a:lstStyle/>
          <a:p>
            <a:r>
              <a:rPr lang="en-AU"/>
              <a:t>Ticketing system – Issues</a:t>
            </a:r>
          </a:p>
        </p:txBody>
      </p:sp>
      <p:sp>
        <p:nvSpPr>
          <p:cNvPr id="247811" name="Rectangle 3"/>
          <p:cNvSpPr>
            <a:spLocks noGrp="1" noChangeArrowheads="1"/>
          </p:cNvSpPr>
          <p:nvPr>
            <p:ph type="body" idx="1"/>
          </p:nvPr>
        </p:nvSpPr>
        <p:spPr/>
        <p:txBody>
          <a:bodyPr/>
          <a:lstStyle/>
          <a:p>
            <a:r>
              <a:rPr lang="en-AU"/>
              <a:t>Ticketing systems raise their own issues as well:</a:t>
            </a:r>
          </a:p>
          <a:p>
            <a:pPr lvl="1"/>
            <a:r>
              <a:rPr lang="en-AU"/>
              <a:t>Promotes a fire-fighting strategy rather than a fire prevention strategy</a:t>
            </a:r>
          </a:p>
          <a:p>
            <a:pPr lvl="1"/>
            <a:r>
              <a:rPr lang="en-AU"/>
              <a:t>Relies on user providing information in a text form, unless images or other data can be attached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64706D0D-3817-4F37-B2FF-080837E61454}" type="slidenum">
              <a:rPr lang="en-US"/>
              <a:pPr/>
              <a:t>36</a:t>
            </a:fld>
            <a:endParaRPr lang="en-US"/>
          </a:p>
        </p:txBody>
      </p:sp>
      <p:sp>
        <p:nvSpPr>
          <p:cNvPr id="241666" name="Rectangle 2"/>
          <p:cNvSpPr>
            <a:spLocks noGrp="1" noChangeArrowheads="1"/>
          </p:cNvSpPr>
          <p:nvPr>
            <p:ph type="title"/>
          </p:nvPr>
        </p:nvSpPr>
        <p:spPr/>
        <p:txBody>
          <a:bodyPr/>
          <a:lstStyle/>
          <a:p>
            <a:r>
              <a:rPr lang="en-AU"/>
              <a:t>Helpdesks</a:t>
            </a:r>
          </a:p>
        </p:txBody>
      </p:sp>
      <p:sp>
        <p:nvSpPr>
          <p:cNvPr id="241667" name="Rectangle 3"/>
          <p:cNvSpPr>
            <a:spLocks noGrp="1" noChangeArrowheads="1"/>
          </p:cNvSpPr>
          <p:nvPr>
            <p:ph type="body" idx="1"/>
          </p:nvPr>
        </p:nvSpPr>
        <p:spPr/>
        <p:txBody>
          <a:bodyPr/>
          <a:lstStyle/>
          <a:p>
            <a:pPr>
              <a:lnSpc>
                <a:spcPct val="90000"/>
              </a:lnSpc>
            </a:pPr>
            <a:r>
              <a:rPr lang="en-AU" sz="2400"/>
              <a:t>Larger organisations will need some form of helpdesk. </a:t>
            </a:r>
          </a:p>
          <a:p>
            <a:pPr>
              <a:lnSpc>
                <a:spcPct val="90000"/>
              </a:lnSpc>
            </a:pPr>
            <a:r>
              <a:rPr lang="en-AU" sz="2400"/>
              <a:t>Smaller organisations will merge SA’s responsibilities with that of a helpdesk</a:t>
            </a:r>
          </a:p>
          <a:p>
            <a:pPr>
              <a:lnSpc>
                <a:spcPct val="90000"/>
              </a:lnSpc>
            </a:pPr>
            <a:r>
              <a:rPr lang="en-AU" sz="2400"/>
              <a:t>Helpdesk role is to be a front desk. </a:t>
            </a:r>
          </a:p>
          <a:p>
            <a:pPr lvl="1">
              <a:lnSpc>
                <a:spcPct val="90000"/>
              </a:lnSpc>
            </a:pPr>
            <a:r>
              <a:rPr lang="en-AU" sz="2000"/>
              <a:t>Manage smaller issues (eg. Password change, etc.)</a:t>
            </a:r>
          </a:p>
          <a:p>
            <a:pPr lvl="1">
              <a:lnSpc>
                <a:spcPct val="90000"/>
              </a:lnSpc>
            </a:pPr>
            <a:r>
              <a:rPr lang="en-AU" sz="2000"/>
              <a:t>Manage interaction with SA’s for larger issues. Ensuring ticketing system is up to date, etc.</a:t>
            </a:r>
          </a:p>
          <a:p>
            <a:pPr>
              <a:lnSpc>
                <a:spcPct val="90000"/>
              </a:lnSpc>
            </a:pPr>
            <a:r>
              <a:rPr lang="en-AU" sz="2400"/>
              <a:t>Helpdesk staff require some access to administrative functionality</a:t>
            </a:r>
          </a:p>
          <a:p>
            <a:pPr lvl="1">
              <a:lnSpc>
                <a:spcPct val="90000"/>
              </a:lnSpc>
            </a:pPr>
            <a:r>
              <a:rPr lang="en-AU" sz="2000"/>
              <a:t>Scripting administrative tools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ECC26638-AAFF-4AE0-8E01-D981B0920178}" type="slidenum">
              <a:rPr lang="en-US"/>
              <a:pPr/>
              <a:t>37</a:t>
            </a:fld>
            <a:endParaRPr lang="en-US"/>
          </a:p>
        </p:txBody>
      </p:sp>
      <p:sp>
        <p:nvSpPr>
          <p:cNvPr id="257026" name="Rectangle 2"/>
          <p:cNvSpPr>
            <a:spLocks noGrp="1" noChangeArrowheads="1"/>
          </p:cNvSpPr>
          <p:nvPr>
            <p:ph type="title"/>
          </p:nvPr>
        </p:nvSpPr>
        <p:spPr/>
        <p:txBody>
          <a:bodyPr/>
          <a:lstStyle/>
          <a:p>
            <a:r>
              <a:rPr lang="en-AU"/>
              <a:t>Organisation level backup</a:t>
            </a:r>
          </a:p>
        </p:txBody>
      </p:sp>
      <p:sp>
        <p:nvSpPr>
          <p:cNvPr id="257027" name="Rectangle 3"/>
          <p:cNvSpPr>
            <a:spLocks noGrp="1" noChangeArrowheads="1"/>
          </p:cNvSpPr>
          <p:nvPr>
            <p:ph type="body" idx="1"/>
          </p:nvPr>
        </p:nvSpPr>
        <p:spPr/>
        <p:txBody>
          <a:bodyPr/>
          <a:lstStyle/>
          <a:p>
            <a:r>
              <a:rPr lang="en-AU" sz="2800"/>
              <a:t>Backups are most logically managed at an organisational level</a:t>
            </a:r>
          </a:p>
          <a:p>
            <a:pPr lvl="1"/>
            <a:r>
              <a:rPr lang="en-AU" sz="2400"/>
              <a:t>Different systems will have different backup requirements, but the overall execution and management should be handled at a higher level</a:t>
            </a:r>
          </a:p>
          <a:p>
            <a:r>
              <a:rPr lang="en-AU" sz="2800"/>
              <a:t>Backups should manage all possible systems</a:t>
            </a:r>
          </a:p>
          <a:p>
            <a:r>
              <a:rPr lang="en-AU" sz="2800"/>
              <a:t>Restoration of data from backups should be simple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21F4BD0-F3E0-454A-9440-296D5B0D7FED}" type="slidenum">
              <a:rPr lang="en-US"/>
              <a:pPr/>
              <a:t>38</a:t>
            </a:fld>
            <a:endParaRPr lang="en-US"/>
          </a:p>
        </p:txBody>
      </p:sp>
      <p:sp>
        <p:nvSpPr>
          <p:cNvPr id="258050" name="Rectangle 2"/>
          <p:cNvSpPr>
            <a:spLocks noGrp="1" noChangeArrowheads="1"/>
          </p:cNvSpPr>
          <p:nvPr>
            <p:ph type="title"/>
          </p:nvPr>
        </p:nvSpPr>
        <p:spPr/>
        <p:txBody>
          <a:bodyPr/>
          <a:lstStyle/>
          <a:p>
            <a:r>
              <a:rPr lang="en-AU"/>
              <a:t>7 parts of Backup</a:t>
            </a:r>
          </a:p>
        </p:txBody>
      </p:sp>
      <p:sp>
        <p:nvSpPr>
          <p:cNvPr id="258051" name="Rectangle 3"/>
          <p:cNvSpPr>
            <a:spLocks noGrp="1" noChangeArrowheads="1"/>
          </p:cNvSpPr>
          <p:nvPr>
            <p:ph type="body" idx="1"/>
          </p:nvPr>
        </p:nvSpPr>
        <p:spPr/>
        <p:txBody>
          <a:bodyPr/>
          <a:lstStyle/>
          <a:p>
            <a:pPr>
              <a:lnSpc>
                <a:spcPct val="90000"/>
              </a:lnSpc>
            </a:pPr>
            <a:r>
              <a:rPr lang="en-AU"/>
              <a:t>Coverage</a:t>
            </a:r>
          </a:p>
          <a:p>
            <a:pPr lvl="1">
              <a:lnSpc>
                <a:spcPct val="90000"/>
              </a:lnSpc>
            </a:pPr>
            <a:r>
              <a:rPr lang="en-AU"/>
              <a:t>What do you need to back up?</a:t>
            </a:r>
          </a:p>
          <a:p>
            <a:pPr lvl="1">
              <a:lnSpc>
                <a:spcPct val="90000"/>
              </a:lnSpc>
            </a:pPr>
            <a:r>
              <a:rPr lang="en-AU"/>
              <a:t>Back up everything</a:t>
            </a:r>
          </a:p>
          <a:p>
            <a:pPr>
              <a:lnSpc>
                <a:spcPct val="90000"/>
              </a:lnSpc>
            </a:pPr>
            <a:r>
              <a:rPr lang="en-AU"/>
              <a:t>Frequency</a:t>
            </a:r>
          </a:p>
          <a:p>
            <a:pPr lvl="1">
              <a:lnSpc>
                <a:spcPct val="90000"/>
              </a:lnSpc>
            </a:pPr>
            <a:r>
              <a:rPr lang="en-AU"/>
              <a:t>How often do you need to back up your data?</a:t>
            </a:r>
          </a:p>
          <a:p>
            <a:pPr lvl="1">
              <a:lnSpc>
                <a:spcPct val="90000"/>
              </a:lnSpc>
            </a:pPr>
            <a:r>
              <a:rPr lang="en-AU"/>
              <a:t>How often does the data change? </a:t>
            </a:r>
          </a:p>
          <a:p>
            <a:pPr lvl="1">
              <a:lnSpc>
                <a:spcPct val="90000"/>
              </a:lnSpc>
            </a:pPr>
            <a:r>
              <a:rPr lang="en-AU"/>
              <a:t>Usually, some form of backup will need to happen daily, at the very least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89ACB924-3C4D-446A-9770-5466962CF294}" type="slidenum">
              <a:rPr lang="en-US"/>
              <a:pPr/>
              <a:t>39</a:t>
            </a:fld>
            <a:endParaRPr lang="en-US"/>
          </a:p>
        </p:txBody>
      </p:sp>
      <p:sp>
        <p:nvSpPr>
          <p:cNvPr id="266242" name="Rectangle 2"/>
          <p:cNvSpPr>
            <a:spLocks noGrp="1" noChangeArrowheads="1"/>
          </p:cNvSpPr>
          <p:nvPr>
            <p:ph type="title"/>
          </p:nvPr>
        </p:nvSpPr>
        <p:spPr/>
        <p:txBody>
          <a:bodyPr/>
          <a:lstStyle/>
          <a:p>
            <a:r>
              <a:rPr lang="en-AU"/>
              <a:t>7 parts of Backup (2)</a:t>
            </a:r>
          </a:p>
        </p:txBody>
      </p:sp>
      <p:sp>
        <p:nvSpPr>
          <p:cNvPr id="266243" name="Rectangle 3"/>
          <p:cNvSpPr>
            <a:spLocks noGrp="1" noChangeArrowheads="1"/>
          </p:cNvSpPr>
          <p:nvPr>
            <p:ph type="body" idx="1"/>
          </p:nvPr>
        </p:nvSpPr>
        <p:spPr/>
        <p:txBody>
          <a:bodyPr/>
          <a:lstStyle/>
          <a:p>
            <a:pPr>
              <a:lnSpc>
                <a:spcPct val="80000"/>
              </a:lnSpc>
            </a:pPr>
            <a:r>
              <a:rPr lang="en-AU" sz="2800"/>
              <a:t>Separation</a:t>
            </a:r>
          </a:p>
          <a:p>
            <a:pPr lvl="1">
              <a:lnSpc>
                <a:spcPct val="80000"/>
              </a:lnSpc>
            </a:pPr>
            <a:r>
              <a:rPr lang="en-AU" sz="2400"/>
              <a:t>Keeping your backups away from the original instance. This includes storing them on separate computers, offsite backups, etc.</a:t>
            </a:r>
          </a:p>
          <a:p>
            <a:pPr lvl="1">
              <a:lnSpc>
                <a:spcPct val="80000"/>
              </a:lnSpc>
            </a:pPr>
            <a:r>
              <a:rPr lang="en-AU" sz="2400"/>
              <a:t>Backups should never solely be stored on the computer. </a:t>
            </a:r>
          </a:p>
          <a:p>
            <a:pPr lvl="1">
              <a:lnSpc>
                <a:spcPct val="80000"/>
              </a:lnSpc>
            </a:pPr>
            <a:r>
              <a:rPr lang="en-AU" sz="2400"/>
              <a:t>Disk mirrors and snapshots are not fully backups as they cannot be separated from their data. </a:t>
            </a:r>
          </a:p>
          <a:p>
            <a:pPr>
              <a:lnSpc>
                <a:spcPct val="80000"/>
              </a:lnSpc>
            </a:pPr>
            <a:r>
              <a:rPr lang="en-AU" sz="2800"/>
              <a:t>History</a:t>
            </a:r>
          </a:p>
          <a:p>
            <a:pPr lvl="1">
              <a:lnSpc>
                <a:spcPct val="80000"/>
              </a:lnSpc>
            </a:pPr>
            <a:r>
              <a:rPr lang="en-AU" sz="2400"/>
              <a:t>Keep multiple backups</a:t>
            </a:r>
          </a:p>
          <a:p>
            <a:pPr lvl="1">
              <a:lnSpc>
                <a:spcPct val="80000"/>
              </a:lnSpc>
            </a:pPr>
            <a:r>
              <a:rPr lang="en-AU" sz="2400"/>
              <a:t>Data can be corrupted and not noticed. Older backups mean an older copy that is still intact can be used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559EBB6-50E9-42D6-A636-A16FDA9C5B10}" type="slidenum">
              <a:rPr lang="en-US"/>
              <a:pPr/>
              <a:t>4</a:t>
            </a:fld>
            <a:endParaRPr lang="en-US"/>
          </a:p>
        </p:txBody>
      </p:sp>
      <p:sp>
        <p:nvSpPr>
          <p:cNvPr id="161794" name="Rectangle 2"/>
          <p:cNvSpPr>
            <a:spLocks noGrp="1" noChangeArrowheads="1"/>
          </p:cNvSpPr>
          <p:nvPr>
            <p:ph type="title"/>
          </p:nvPr>
        </p:nvSpPr>
        <p:spPr/>
        <p:txBody>
          <a:bodyPr>
            <a:normAutofit fontScale="90000"/>
          </a:bodyPr>
          <a:lstStyle/>
          <a:p>
            <a:r>
              <a:rPr lang="en-US" sz="4000" b="1"/>
              <a:t>Physical Security</a:t>
            </a:r>
            <a:br>
              <a:rPr lang="en-US" sz="4000" b="1"/>
            </a:br>
            <a:endParaRPr lang="en-US" sz="4000" b="1"/>
          </a:p>
        </p:txBody>
      </p:sp>
      <p:sp>
        <p:nvSpPr>
          <p:cNvPr id="161795" name="Rectangle 3"/>
          <p:cNvSpPr>
            <a:spLocks noGrp="1" noChangeArrowheads="1"/>
          </p:cNvSpPr>
          <p:nvPr>
            <p:ph type="body" idx="1"/>
          </p:nvPr>
        </p:nvSpPr>
        <p:spPr/>
        <p:txBody>
          <a:bodyPr/>
          <a:lstStyle/>
          <a:p>
            <a:pPr marL="609600" indent="-609600">
              <a:lnSpc>
                <a:spcPct val="80000"/>
              </a:lnSpc>
            </a:pPr>
            <a:r>
              <a:rPr lang="en-US" sz="2000" b="1"/>
              <a:t>Console security</a:t>
            </a:r>
            <a:r>
              <a:rPr lang="en-US" sz="2000"/>
              <a:t> </a:t>
            </a:r>
          </a:p>
          <a:p>
            <a:pPr marL="990600" lvl="1" indent="-533400">
              <a:lnSpc>
                <a:spcPct val="80000"/>
              </a:lnSpc>
            </a:pPr>
            <a:r>
              <a:rPr lang="en-US" sz="1800"/>
              <a:t>Locked room (with limited number of keys) </a:t>
            </a:r>
          </a:p>
          <a:p>
            <a:pPr marL="990600" lvl="1" indent="-533400">
              <a:lnSpc>
                <a:spcPct val="80000"/>
              </a:lnSpc>
            </a:pPr>
            <a:r>
              <a:rPr lang="en-US" sz="1800"/>
              <a:t>No alternate way into room (raised floors/ceilings) </a:t>
            </a:r>
          </a:p>
          <a:p>
            <a:pPr marL="609600" indent="-609600">
              <a:lnSpc>
                <a:spcPct val="80000"/>
              </a:lnSpc>
            </a:pPr>
            <a:r>
              <a:rPr lang="en-US" sz="2000" b="1"/>
              <a:t>Data Security</a:t>
            </a:r>
            <a:r>
              <a:rPr lang="en-US" sz="2000"/>
              <a:t> </a:t>
            </a:r>
          </a:p>
          <a:p>
            <a:pPr marL="990600" lvl="1" indent="-533400">
              <a:lnSpc>
                <a:spcPct val="80000"/>
              </a:lnSpc>
            </a:pPr>
            <a:r>
              <a:rPr lang="en-US" sz="1800"/>
              <a:t>Backups stored in safe place &amp; offsite data recovery scheme in place </a:t>
            </a:r>
          </a:p>
          <a:p>
            <a:pPr marL="990600" lvl="1" indent="-533400">
              <a:lnSpc>
                <a:spcPct val="80000"/>
              </a:lnSpc>
            </a:pPr>
            <a:r>
              <a:rPr lang="en-US" sz="1800"/>
              <a:t>Computers on a UPS to guarantee stable power </a:t>
            </a:r>
          </a:p>
          <a:p>
            <a:pPr marL="990600" lvl="1" indent="-533400">
              <a:lnSpc>
                <a:spcPct val="80000"/>
              </a:lnSpc>
            </a:pPr>
            <a:r>
              <a:rPr lang="en-US" sz="1800"/>
              <a:t>Secure network cables from exposure </a:t>
            </a:r>
          </a:p>
          <a:p>
            <a:pPr marL="990600" lvl="1" indent="-533400">
              <a:lnSpc>
                <a:spcPct val="80000"/>
              </a:lnSpc>
            </a:pPr>
            <a:r>
              <a:rPr lang="en-US" sz="1800"/>
              <a:t>Lock cabinets with sensitive information </a:t>
            </a:r>
          </a:p>
          <a:p>
            <a:pPr marL="990600" lvl="1" indent="-533400">
              <a:lnSpc>
                <a:spcPct val="80000"/>
              </a:lnSpc>
            </a:pPr>
            <a:r>
              <a:rPr lang="en-US" sz="1800"/>
              <a:t>Destroy sensitive printouts/tapes </a:t>
            </a:r>
          </a:p>
          <a:p>
            <a:pPr marL="609600" indent="-609600">
              <a:lnSpc>
                <a:spcPct val="80000"/>
              </a:lnSpc>
            </a:pPr>
            <a:r>
              <a:rPr lang="en-US" sz="2000" b="1"/>
              <a:t>Users practice secure measures</a:t>
            </a:r>
            <a:r>
              <a:rPr lang="en-US" sz="2000"/>
              <a:t> </a:t>
            </a:r>
          </a:p>
          <a:p>
            <a:pPr marL="990600" lvl="1" indent="-533400">
              <a:lnSpc>
                <a:spcPct val="80000"/>
              </a:lnSpc>
            </a:pPr>
            <a:r>
              <a:rPr lang="en-US" sz="1800"/>
              <a:t>Lock screen (or logout) when away from desk </a:t>
            </a:r>
          </a:p>
          <a:p>
            <a:pPr marL="990600" lvl="1" indent="-533400">
              <a:lnSpc>
                <a:spcPct val="80000"/>
              </a:lnSpc>
            </a:pPr>
            <a:r>
              <a:rPr lang="en-US" sz="1800"/>
              <a:t>No written passwds/passwd hints on desk </a:t>
            </a:r>
          </a:p>
          <a:p>
            <a:pPr marL="990600" lvl="1" indent="-533400">
              <a:lnSpc>
                <a:spcPct val="80000"/>
              </a:lnSpc>
            </a:pPr>
            <a:r>
              <a:rPr lang="en-US" sz="1800"/>
              <a:t>Careful use of xauth/xhost so others can not read screen </a:t>
            </a:r>
          </a:p>
          <a:p>
            <a:pPr marL="609600" indent="-609600">
              <a:lnSpc>
                <a:spcPct val="80000"/>
              </a:lnSpc>
            </a:pPr>
            <a:r>
              <a:rPr lang="en-US" sz="2000" b="1"/>
              <a:t>NO welcome banner on site (Only authorized access allowed)</a:t>
            </a:r>
            <a:r>
              <a:rPr lang="en-US" sz="2000"/>
              <a:t> </a:t>
            </a:r>
          </a:p>
          <a:p>
            <a:pPr marL="609600" indent="-609600">
              <a:lnSpc>
                <a:spcPct val="80000"/>
              </a:lnSpc>
              <a:buFont typeface="Monotype Sorts" pitchFamily="2" charset="2"/>
              <a:buNone/>
            </a:pPr>
            <a:endParaRPr 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AB59900-947B-48BD-B3AF-02621D04A07E}" type="slidenum">
              <a:rPr lang="en-US"/>
              <a:pPr/>
              <a:t>40</a:t>
            </a:fld>
            <a:endParaRPr lang="en-US"/>
          </a:p>
        </p:txBody>
      </p:sp>
      <p:sp>
        <p:nvSpPr>
          <p:cNvPr id="267266" name="Rectangle 2"/>
          <p:cNvSpPr>
            <a:spLocks noGrp="1" noChangeArrowheads="1"/>
          </p:cNvSpPr>
          <p:nvPr>
            <p:ph type="title"/>
          </p:nvPr>
        </p:nvSpPr>
        <p:spPr/>
        <p:txBody>
          <a:bodyPr/>
          <a:lstStyle/>
          <a:p>
            <a:r>
              <a:rPr lang="en-AU"/>
              <a:t>7 parts of Backup (3)</a:t>
            </a:r>
          </a:p>
        </p:txBody>
      </p:sp>
      <p:sp>
        <p:nvSpPr>
          <p:cNvPr id="267267" name="Rectangle 3"/>
          <p:cNvSpPr>
            <a:spLocks noGrp="1" noChangeArrowheads="1"/>
          </p:cNvSpPr>
          <p:nvPr>
            <p:ph type="body" idx="1"/>
          </p:nvPr>
        </p:nvSpPr>
        <p:spPr/>
        <p:txBody>
          <a:bodyPr/>
          <a:lstStyle/>
          <a:p>
            <a:pPr>
              <a:lnSpc>
                <a:spcPct val="90000"/>
              </a:lnSpc>
            </a:pPr>
            <a:r>
              <a:rPr lang="en-AU" sz="2800"/>
              <a:t>Testing</a:t>
            </a:r>
          </a:p>
          <a:p>
            <a:pPr lvl="1">
              <a:lnSpc>
                <a:spcPct val="90000"/>
              </a:lnSpc>
            </a:pPr>
            <a:r>
              <a:rPr lang="en-AU" sz="2400"/>
              <a:t>Test backups regularly to prove that they work.</a:t>
            </a:r>
          </a:p>
          <a:p>
            <a:pPr lvl="1">
              <a:lnSpc>
                <a:spcPct val="90000"/>
              </a:lnSpc>
            </a:pPr>
            <a:r>
              <a:rPr lang="en-AU" sz="2400"/>
              <a:t>Exercising restore procedures helps to ensure that</a:t>
            </a:r>
          </a:p>
          <a:p>
            <a:pPr lvl="2">
              <a:lnSpc>
                <a:spcPct val="90000"/>
              </a:lnSpc>
            </a:pPr>
            <a:r>
              <a:rPr lang="en-AU" sz="2000"/>
              <a:t>They work</a:t>
            </a:r>
          </a:p>
          <a:p>
            <a:pPr lvl="2">
              <a:lnSpc>
                <a:spcPct val="90000"/>
              </a:lnSpc>
            </a:pPr>
            <a:r>
              <a:rPr lang="en-AU" sz="2000"/>
              <a:t>The procedures to use them are known</a:t>
            </a:r>
          </a:p>
          <a:p>
            <a:pPr>
              <a:lnSpc>
                <a:spcPct val="90000"/>
              </a:lnSpc>
            </a:pPr>
            <a:r>
              <a:rPr lang="en-AU" sz="2800"/>
              <a:t>Security</a:t>
            </a:r>
          </a:p>
          <a:p>
            <a:pPr lvl="1">
              <a:lnSpc>
                <a:spcPct val="90000"/>
              </a:lnSpc>
            </a:pPr>
            <a:r>
              <a:rPr lang="en-AU" sz="2400"/>
              <a:t>Ensure backups are secure, and that they cannot be tampered with, lost or stolen</a:t>
            </a:r>
          </a:p>
          <a:p>
            <a:pPr lvl="2">
              <a:lnSpc>
                <a:spcPct val="90000"/>
              </a:lnSpc>
            </a:pPr>
            <a:r>
              <a:rPr lang="en-AU" sz="2000"/>
              <a:t>Backups are a compact copy of all data in the organisation – sensitive and not</a:t>
            </a:r>
          </a:p>
          <a:p>
            <a:pPr lvl="2">
              <a:lnSpc>
                <a:spcPct val="90000"/>
              </a:lnSpc>
            </a:pPr>
            <a:r>
              <a:rPr lang="en-AU" sz="2000"/>
              <a:t>Theft of a backup is as severe as theft of the original copy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F4EB83D-ABD5-42A3-8FE1-E2ABCF03046E}" type="slidenum">
              <a:rPr lang="en-US"/>
              <a:pPr/>
              <a:t>41</a:t>
            </a:fld>
            <a:endParaRPr lang="en-US"/>
          </a:p>
        </p:txBody>
      </p:sp>
      <p:sp>
        <p:nvSpPr>
          <p:cNvPr id="268290" name="Rectangle 2"/>
          <p:cNvSpPr>
            <a:spLocks noGrp="1" noChangeArrowheads="1"/>
          </p:cNvSpPr>
          <p:nvPr>
            <p:ph type="title"/>
          </p:nvPr>
        </p:nvSpPr>
        <p:spPr/>
        <p:txBody>
          <a:bodyPr/>
          <a:lstStyle/>
          <a:p>
            <a:r>
              <a:rPr lang="en-AU"/>
              <a:t>7 parts of Backup (4)</a:t>
            </a:r>
          </a:p>
        </p:txBody>
      </p:sp>
      <p:sp>
        <p:nvSpPr>
          <p:cNvPr id="268291" name="Rectangle 3"/>
          <p:cNvSpPr>
            <a:spLocks noGrp="1" noChangeArrowheads="1"/>
          </p:cNvSpPr>
          <p:nvPr>
            <p:ph type="body" idx="1"/>
          </p:nvPr>
        </p:nvSpPr>
        <p:spPr/>
        <p:txBody>
          <a:bodyPr/>
          <a:lstStyle/>
          <a:p>
            <a:pPr>
              <a:lnSpc>
                <a:spcPct val="90000"/>
              </a:lnSpc>
            </a:pPr>
            <a:r>
              <a:rPr lang="en-AU" sz="2800"/>
              <a:t>Integrity</a:t>
            </a:r>
          </a:p>
          <a:p>
            <a:pPr lvl="1">
              <a:lnSpc>
                <a:spcPct val="90000"/>
              </a:lnSpc>
            </a:pPr>
            <a:r>
              <a:rPr lang="en-AU" sz="2400"/>
              <a:t>Backups only as good as the data they back up</a:t>
            </a:r>
          </a:p>
          <a:p>
            <a:pPr lvl="1">
              <a:lnSpc>
                <a:spcPct val="90000"/>
              </a:lnSpc>
            </a:pPr>
            <a:r>
              <a:rPr lang="en-AU" sz="2400"/>
              <a:t>Ensure backups contain a true copy of the data. </a:t>
            </a:r>
          </a:p>
          <a:p>
            <a:pPr lvl="1">
              <a:lnSpc>
                <a:spcPct val="90000"/>
              </a:lnSpc>
            </a:pPr>
            <a:r>
              <a:rPr lang="en-AU" sz="2400"/>
              <a:t>If data becomes corrupt, backups of the data can become corrupt. </a:t>
            </a:r>
          </a:p>
          <a:p>
            <a:pPr lvl="1">
              <a:lnSpc>
                <a:spcPct val="90000"/>
              </a:lnSpc>
            </a:pPr>
            <a:endParaRPr lang="en-AU" sz="2400"/>
          </a:p>
          <a:p>
            <a:pPr>
              <a:lnSpc>
                <a:spcPct val="90000"/>
              </a:lnSpc>
            </a:pPr>
            <a:r>
              <a:rPr lang="en-AU" sz="2800"/>
              <a:t>Website: Humorous, but covers the reasons why for all of this extremely well:</a:t>
            </a:r>
          </a:p>
          <a:p>
            <a:pPr lvl="1">
              <a:lnSpc>
                <a:spcPct val="90000"/>
              </a:lnSpc>
              <a:buFontTx/>
              <a:buNone/>
            </a:pPr>
            <a:r>
              <a:rPr lang="en-AU" sz="2400">
                <a:hlinkClick r:id="rId2"/>
              </a:rPr>
              <a:t>http://www.taobackup.com</a:t>
            </a:r>
            <a:r>
              <a:rPr lang="en-AU" sz="2400"/>
              <a:t> </a:t>
            </a:r>
          </a:p>
          <a:p>
            <a:pPr lvl="1">
              <a:lnSpc>
                <a:spcPct val="90000"/>
              </a:lnSpc>
            </a:pPr>
            <a:r>
              <a:rPr lang="en-AU" sz="2400"/>
              <a:t>Read some of the horror stories posted there as well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868363" y="2060575"/>
            <a:ext cx="7807325" cy="4248150"/>
          </a:xfrm>
          <a:prstGeom prst="rect">
            <a:avLst/>
          </a:prstGeom>
          <a:noFill/>
          <a:ln w="9525">
            <a:noFill/>
            <a:round/>
            <a:headEnd/>
            <a:tailEnd/>
          </a:ln>
          <a:effectLst/>
        </p:spPr>
        <p:txBody>
          <a:bodyPr lIns="0" tIns="0" rIns="0" bIns="0"/>
          <a:lstStyle/>
          <a:p>
            <a:pPr marL="430213" indent="-323850" defTabSz="457200">
              <a:spcBef>
                <a:spcPct val="20000"/>
              </a:spcBef>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dirty="0"/>
              <a:t>Digital </a:t>
            </a:r>
            <a:r>
              <a:rPr lang="en-GB" sz="3200" dirty="0" smtClean="0"/>
              <a:t>signatures  (Read)</a:t>
            </a:r>
            <a:endParaRPr lang="en-GB" sz="3200" dirty="0"/>
          </a:p>
          <a:p>
            <a:pPr marL="430213" indent="-323850" defTabSz="457200">
              <a:spcBef>
                <a:spcPct val="20000"/>
              </a:spcBef>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dirty="0" smtClean="0"/>
              <a:t>TLS/SSL (Read)</a:t>
            </a:r>
            <a:endParaRPr lang="en-GB" sz="3200" dirty="0"/>
          </a:p>
          <a:p>
            <a:pPr marL="430213" indent="-323850" defTabSz="457200">
              <a:spcBef>
                <a:spcPct val="20000"/>
              </a:spcBef>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b="1" u="sng" dirty="0">
                <a:effectLst>
                  <a:outerShdw blurRad="38100" dist="38100" dir="2700000" algn="tl">
                    <a:srgbClr val="C0C0C0"/>
                  </a:outerShdw>
                </a:effectLst>
              </a:rPr>
              <a:t>SSH</a:t>
            </a:r>
          </a:p>
          <a:p>
            <a:pPr marL="430213" indent="-323850" defTabSz="457200">
              <a:spcBef>
                <a:spcPct val="20000"/>
              </a:spcBef>
              <a:buFontTx/>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dirty="0"/>
              <a:t>PGP</a:t>
            </a:r>
          </a:p>
        </p:txBody>
      </p:sp>
      <p:pic>
        <p:nvPicPr>
          <p:cNvPr id="2053" name="Picture 5"/>
          <p:cNvPicPr>
            <a:picLocks noChangeAspect="1" noChangeArrowheads="1"/>
          </p:cNvPicPr>
          <p:nvPr/>
        </p:nvPicPr>
        <p:blipFill>
          <a:blip r:embed="rId2"/>
          <a:srcRect/>
          <a:stretch>
            <a:fillRect/>
          </a:stretch>
        </p:blipFill>
        <p:spPr bwMode="auto">
          <a:xfrm>
            <a:off x="5457825" y="3397250"/>
            <a:ext cx="3178175" cy="2501900"/>
          </a:xfrm>
          <a:prstGeom prst="rect">
            <a:avLst/>
          </a:prstGeom>
          <a:noFill/>
          <a:ln w="9525">
            <a:noFill/>
            <a:round/>
            <a:headEnd/>
            <a:tailEnd/>
          </a:ln>
          <a:effectLst/>
        </p:spPr>
      </p:pic>
      <p:sp>
        <p:nvSpPr>
          <p:cNvPr id="2054" name="Rectangle 6"/>
          <p:cNvSpPr>
            <a:spLocks noChangeArrowheads="1"/>
          </p:cNvSpPr>
          <p:nvPr/>
        </p:nvSpPr>
        <p:spPr bwMode="auto">
          <a:xfrm>
            <a:off x="285750" y="365125"/>
            <a:ext cx="8607425" cy="1263650"/>
          </a:xfrm>
          <a:prstGeom prst="rect">
            <a:avLst/>
          </a:prstGeom>
          <a:noFill/>
          <a:ln w="9525">
            <a:noFill/>
            <a:round/>
            <a:headEnd/>
            <a:tailEnd/>
          </a:ln>
          <a:effectLst/>
        </p:spPr>
        <p:txBody>
          <a:bodyPr lIns="0" tIns="0" rIns="0" bIns="0" anchor="ctr"/>
          <a:lstStyle/>
          <a:p>
            <a:pPr algn="ctr" defTabSz="457200">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400" dirty="0" smtClean="0">
                <a:solidFill>
                  <a:schemeClr val="tx2"/>
                </a:solidFill>
                <a:latin typeface="Utopia" pitchFamily="16" charset="0"/>
              </a:rPr>
              <a:t>SECURITY TOPICS</a:t>
            </a:r>
            <a:endParaRPr lang="en-GB" sz="4400" dirty="0">
              <a:solidFill>
                <a:schemeClr val="tx2"/>
              </a:solidFill>
              <a:latin typeface="Utopia" pitchFamily="16"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684213" y="2466975"/>
            <a:ext cx="7343775" cy="822325"/>
          </a:xfrm>
          <a:prstGeom prst="rect">
            <a:avLst/>
          </a:prstGeom>
          <a:noFill/>
          <a:ln w="9525">
            <a:noFill/>
            <a:miter lim="800000"/>
            <a:headEnd/>
            <a:tailEnd/>
          </a:ln>
          <a:effectLst/>
        </p:spPr>
        <p:txBody>
          <a:bodyPr>
            <a:spAutoFit/>
          </a:bodyPr>
          <a:lstStyle/>
          <a:p>
            <a:r>
              <a:rPr lang="en-US" sz="2400" u="sng"/>
              <a:t>APPROACH ONE </a:t>
            </a:r>
          </a:p>
          <a:p>
            <a:r>
              <a:rPr lang="en-US" sz="2400"/>
              <a:t># adduser -s -q </a:t>
            </a:r>
            <a:endParaRPr lang="en-GB" sz="2400"/>
          </a:p>
        </p:txBody>
      </p:sp>
      <p:sp>
        <p:nvSpPr>
          <p:cNvPr id="3077" name="Text Box 5"/>
          <p:cNvSpPr txBox="1">
            <a:spLocks noChangeArrowheads="1"/>
          </p:cNvSpPr>
          <p:nvPr/>
        </p:nvSpPr>
        <p:spPr bwMode="auto">
          <a:xfrm>
            <a:off x="684213" y="4956175"/>
            <a:ext cx="8135937" cy="1281113"/>
          </a:xfrm>
          <a:prstGeom prst="rect">
            <a:avLst/>
          </a:prstGeom>
          <a:noFill/>
          <a:ln w="9525">
            <a:noFill/>
            <a:miter lim="800000"/>
            <a:headEnd/>
            <a:tailEnd/>
          </a:ln>
          <a:effectLst/>
        </p:spPr>
        <p:txBody>
          <a:bodyPr>
            <a:spAutoFit/>
          </a:bodyPr>
          <a:lstStyle/>
          <a:p>
            <a:r>
              <a:rPr lang="en-GB" sz="2400" u="sng" dirty="0"/>
              <a:t>APPROACH THREE</a:t>
            </a:r>
            <a:endParaRPr lang="en-US" sz="2400" u="sng" dirty="0"/>
          </a:p>
          <a:p>
            <a:r>
              <a:rPr lang="en-US" dirty="0"/>
              <a:t>#pw user add -n </a:t>
            </a:r>
            <a:r>
              <a:rPr lang="en-US" dirty="0" err="1"/>
              <a:t>cucu</a:t>
            </a:r>
            <a:r>
              <a:rPr lang="en-US" dirty="0"/>
              <a:t> -c "</a:t>
            </a:r>
            <a:r>
              <a:rPr lang="en-US" dirty="0" smtClean="0"/>
              <a:t>Martha" </a:t>
            </a:r>
            <a:r>
              <a:rPr lang="en-US" dirty="0"/>
              <a:t>–m -s /</a:t>
            </a:r>
            <a:r>
              <a:rPr lang="en-US" dirty="0" err="1"/>
              <a:t>usr</a:t>
            </a:r>
            <a:r>
              <a:rPr lang="en-US" dirty="0"/>
              <a:t>/local/bin/bash</a:t>
            </a:r>
          </a:p>
          <a:p>
            <a:endParaRPr lang="en-US" dirty="0"/>
          </a:p>
          <a:p>
            <a:r>
              <a:rPr lang="en-US" dirty="0"/>
              <a:t>#</a:t>
            </a:r>
            <a:r>
              <a:rPr lang="en-US" dirty="0" err="1"/>
              <a:t>passwd</a:t>
            </a:r>
            <a:r>
              <a:rPr lang="en-US" dirty="0"/>
              <a:t> </a:t>
            </a:r>
            <a:r>
              <a:rPr lang="en-US" dirty="0" err="1"/>
              <a:t>cucu</a:t>
            </a:r>
            <a:endParaRPr lang="en-US" dirty="0"/>
          </a:p>
        </p:txBody>
      </p:sp>
      <p:sp>
        <p:nvSpPr>
          <p:cNvPr id="3078" name="Text Box 6"/>
          <p:cNvSpPr txBox="1">
            <a:spLocks noChangeArrowheads="1"/>
          </p:cNvSpPr>
          <p:nvPr/>
        </p:nvSpPr>
        <p:spPr bwMode="auto">
          <a:xfrm>
            <a:off x="900113" y="620713"/>
            <a:ext cx="7343775" cy="519112"/>
          </a:xfrm>
          <a:prstGeom prst="rect">
            <a:avLst/>
          </a:prstGeom>
          <a:noFill/>
          <a:ln w="9525">
            <a:noFill/>
            <a:miter lim="800000"/>
            <a:headEnd/>
            <a:tailEnd/>
          </a:ln>
          <a:effectLst/>
        </p:spPr>
        <p:txBody>
          <a:bodyPr>
            <a:spAutoFit/>
          </a:bodyPr>
          <a:lstStyle/>
          <a:p>
            <a:pPr algn="ctr"/>
            <a:r>
              <a:rPr lang="en-US" sz="2800" b="1"/>
              <a:t>USER CREATION</a:t>
            </a:r>
            <a:endParaRPr lang="en-GB" b="1"/>
          </a:p>
        </p:txBody>
      </p:sp>
      <p:sp>
        <p:nvSpPr>
          <p:cNvPr id="3079" name="Text Box 7"/>
          <p:cNvSpPr txBox="1">
            <a:spLocks noChangeArrowheads="1"/>
          </p:cNvSpPr>
          <p:nvPr/>
        </p:nvSpPr>
        <p:spPr bwMode="auto">
          <a:xfrm>
            <a:off x="684213" y="3633788"/>
            <a:ext cx="7848600" cy="731837"/>
          </a:xfrm>
          <a:prstGeom prst="rect">
            <a:avLst/>
          </a:prstGeom>
          <a:noFill/>
          <a:ln w="9525">
            <a:noFill/>
            <a:miter lim="800000"/>
            <a:headEnd/>
            <a:tailEnd/>
          </a:ln>
          <a:effectLst/>
        </p:spPr>
        <p:txBody>
          <a:bodyPr>
            <a:spAutoFit/>
          </a:bodyPr>
          <a:lstStyle/>
          <a:p>
            <a:r>
              <a:rPr lang="en-US" sz="2400" u="sng" dirty="0"/>
              <a:t>APPROACH </a:t>
            </a:r>
            <a:r>
              <a:rPr lang="en-GB" sz="2400" u="sng" dirty="0"/>
              <a:t>TWO</a:t>
            </a:r>
          </a:p>
          <a:p>
            <a:r>
              <a:rPr lang="en-GB" dirty="0"/>
              <a:t># </a:t>
            </a:r>
            <a:r>
              <a:rPr lang="en-GB" dirty="0" err="1"/>
              <a:t>pw</a:t>
            </a:r>
            <a:r>
              <a:rPr lang="en-GB" dirty="0"/>
              <a:t> user add -n </a:t>
            </a:r>
            <a:r>
              <a:rPr lang="en-GB" dirty="0" err="1"/>
              <a:t>cucu</a:t>
            </a:r>
            <a:r>
              <a:rPr lang="en-GB" dirty="0"/>
              <a:t> -c "</a:t>
            </a:r>
            <a:r>
              <a:rPr lang="en-US" dirty="0" smtClean="0"/>
              <a:t>Martha</a:t>
            </a:r>
            <a:r>
              <a:rPr lang="en-GB" dirty="0" smtClean="0"/>
              <a:t>" </a:t>
            </a:r>
            <a:r>
              <a:rPr lang="en-GB" dirty="0"/>
              <a:t>-m -h 0</a:t>
            </a:r>
            <a:endParaRPr lang="en-US" dirty="0"/>
          </a:p>
        </p:txBody>
      </p:sp>
      <p:sp>
        <p:nvSpPr>
          <p:cNvPr id="3080" name="Text Box 8"/>
          <p:cNvSpPr txBox="1">
            <a:spLocks noChangeArrowheads="1"/>
          </p:cNvSpPr>
          <p:nvPr/>
        </p:nvSpPr>
        <p:spPr bwMode="auto">
          <a:xfrm>
            <a:off x="755650" y="1700213"/>
            <a:ext cx="7343775" cy="457200"/>
          </a:xfrm>
          <a:prstGeom prst="rect">
            <a:avLst/>
          </a:prstGeom>
          <a:noFill/>
          <a:ln w="9525">
            <a:noFill/>
            <a:miter lim="800000"/>
            <a:headEnd/>
            <a:tailEnd/>
          </a:ln>
          <a:effectLst/>
        </p:spPr>
        <p:txBody>
          <a:bodyPr>
            <a:spAutoFit/>
          </a:bodyPr>
          <a:lstStyle/>
          <a:p>
            <a:r>
              <a:rPr lang="en-US" sz="2400" b="1"/>
              <a:t>Three approaches</a:t>
            </a:r>
            <a:endParaRPr lang="en-GB" sz="2400"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1066801" y="2009775"/>
            <a:ext cx="7539038" cy="2123658"/>
          </a:xfrm>
          <a:prstGeom prst="rect">
            <a:avLst/>
          </a:prstGeom>
          <a:noFill/>
          <a:ln w="9525">
            <a:noFill/>
            <a:miter lim="800000"/>
            <a:headEnd/>
            <a:tailEnd/>
          </a:ln>
          <a:effectLst/>
        </p:spPr>
        <p:txBody>
          <a:bodyPr wrap="square">
            <a:spAutoFit/>
          </a:bodyPr>
          <a:lstStyle/>
          <a:p>
            <a:pPr>
              <a:spcBef>
                <a:spcPct val="50000"/>
              </a:spcBef>
            </a:pPr>
            <a:r>
              <a:rPr lang="en-US" sz="2400" dirty="0"/>
              <a:t>SSH (Secure </a:t>
            </a:r>
            <a:r>
              <a:rPr lang="en-US" sz="2400" dirty="0" err="1"/>
              <a:t>SHell</a:t>
            </a:r>
            <a:r>
              <a:rPr lang="en-US" sz="2400" dirty="0"/>
              <a:t>) is a network protocol which provides a replacement for insecure remote login and command execution facilities, such as telnet, rlogin and </a:t>
            </a:r>
            <a:r>
              <a:rPr lang="en-US" sz="2400" dirty="0" err="1"/>
              <a:t>rsh</a:t>
            </a:r>
            <a:r>
              <a:rPr lang="en-US" sz="2400" dirty="0"/>
              <a:t>. </a:t>
            </a:r>
            <a:endParaRPr lang="en-US" sz="2400" dirty="0" smtClean="0"/>
          </a:p>
          <a:p>
            <a:pPr>
              <a:spcBef>
                <a:spcPct val="50000"/>
              </a:spcBef>
            </a:pPr>
            <a:r>
              <a:rPr lang="en-US" sz="2400" dirty="0" smtClean="0"/>
              <a:t>SSH </a:t>
            </a:r>
            <a:r>
              <a:rPr lang="en-US" sz="2400" dirty="0"/>
              <a:t>encrypts traffic in both directions, preventing traffic sniffing and password theft.</a:t>
            </a:r>
          </a:p>
        </p:txBody>
      </p:sp>
      <p:sp>
        <p:nvSpPr>
          <p:cNvPr id="8197" name="Text Box 5"/>
          <p:cNvSpPr txBox="1">
            <a:spLocks noChangeArrowheads="1"/>
          </p:cNvSpPr>
          <p:nvPr/>
        </p:nvSpPr>
        <p:spPr bwMode="auto">
          <a:xfrm>
            <a:off x="900113" y="620713"/>
            <a:ext cx="7200900" cy="519112"/>
          </a:xfrm>
          <a:prstGeom prst="rect">
            <a:avLst/>
          </a:prstGeom>
          <a:noFill/>
          <a:ln w="9525">
            <a:noFill/>
            <a:miter lim="800000"/>
            <a:headEnd/>
            <a:tailEnd/>
          </a:ln>
          <a:effectLst/>
        </p:spPr>
        <p:txBody>
          <a:bodyPr>
            <a:spAutoFit/>
          </a:bodyPr>
          <a:lstStyle/>
          <a:p>
            <a:pPr>
              <a:spcBef>
                <a:spcPct val="50000"/>
              </a:spcBef>
            </a:pPr>
            <a:r>
              <a:rPr lang="en-US" sz="2800" b="1"/>
              <a:t>Basic SSH usage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p:cNvSpPr txBox="1">
            <a:spLocks noChangeArrowheads="1"/>
          </p:cNvSpPr>
          <p:nvPr/>
        </p:nvSpPr>
        <p:spPr bwMode="auto">
          <a:xfrm>
            <a:off x="1331913" y="2276475"/>
            <a:ext cx="6769100" cy="1917700"/>
          </a:xfrm>
          <a:prstGeom prst="rect">
            <a:avLst/>
          </a:prstGeom>
          <a:noFill/>
          <a:ln w="9525">
            <a:noFill/>
            <a:miter lim="800000"/>
            <a:headEnd/>
            <a:tailEnd/>
          </a:ln>
          <a:effectLst/>
        </p:spPr>
        <p:txBody>
          <a:bodyPr>
            <a:spAutoFit/>
          </a:bodyPr>
          <a:lstStyle/>
          <a:p>
            <a:r>
              <a:rPr lang="de-DE" sz="2400" b="1"/>
              <a:t>ssh hostname</a:t>
            </a:r>
          </a:p>
          <a:p>
            <a:endParaRPr lang="de-DE" sz="2400" b="1"/>
          </a:p>
          <a:p>
            <a:r>
              <a:rPr lang="de-DE" sz="2400" b="1"/>
              <a:t>ssh user@hostname</a:t>
            </a:r>
          </a:p>
          <a:p>
            <a:endParaRPr lang="de-DE" sz="2400" b="1"/>
          </a:p>
          <a:p>
            <a:r>
              <a:rPr lang="de-DE" sz="2400" b="1"/>
              <a:t>ssh user@hostname "ls -C /bin"</a:t>
            </a:r>
            <a:endParaRPr lang="en-US" sz="24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971550" y="981075"/>
            <a:ext cx="7343775" cy="4367213"/>
          </a:xfrm>
          <a:prstGeom prst="rect">
            <a:avLst/>
          </a:prstGeom>
          <a:noFill/>
          <a:ln w="9525">
            <a:noFill/>
            <a:miter lim="800000"/>
            <a:headEnd/>
            <a:tailEnd/>
          </a:ln>
          <a:effectLst/>
        </p:spPr>
        <p:txBody>
          <a:bodyPr>
            <a:spAutoFit/>
          </a:bodyPr>
          <a:lstStyle/>
          <a:p>
            <a:pPr>
              <a:spcBef>
                <a:spcPct val="50000"/>
              </a:spcBef>
            </a:pPr>
            <a:r>
              <a:rPr lang="en-GB" sz="2800" b="1"/>
              <a:t>vi /etc/rc.conf</a:t>
            </a:r>
          </a:p>
          <a:p>
            <a:pPr>
              <a:spcBef>
                <a:spcPct val="50000"/>
              </a:spcBef>
            </a:pPr>
            <a:endParaRPr lang="en-GB" sz="2800" b="1"/>
          </a:p>
          <a:p>
            <a:pPr>
              <a:spcBef>
                <a:spcPct val="50000"/>
              </a:spcBef>
            </a:pPr>
            <a:r>
              <a:rPr lang="en-GB" sz="2800" b="1"/>
              <a:t>add the line below if it does not exist </a:t>
            </a:r>
          </a:p>
          <a:p>
            <a:pPr>
              <a:spcBef>
                <a:spcPct val="50000"/>
              </a:spcBef>
            </a:pPr>
            <a:endParaRPr lang="en-GB" sz="2800" b="1"/>
          </a:p>
          <a:p>
            <a:pPr>
              <a:spcBef>
                <a:spcPct val="50000"/>
              </a:spcBef>
            </a:pPr>
            <a:r>
              <a:rPr lang="en-GB" sz="2800" b="1"/>
              <a:t>sshd_enable=“YES”</a:t>
            </a:r>
          </a:p>
          <a:p>
            <a:pPr>
              <a:spcBef>
                <a:spcPct val="50000"/>
              </a:spcBef>
            </a:pPr>
            <a:endParaRPr lang="en-GB" sz="2800" b="1"/>
          </a:p>
          <a:p>
            <a:pPr>
              <a:spcBef>
                <a:spcPct val="50000"/>
              </a:spcBef>
            </a:pPr>
            <a:r>
              <a:rPr lang="en-GB" sz="2800" b="1"/>
              <a:t>and reboot your PC</a:t>
            </a:r>
            <a:endParaRPr lang="en-US" sz="2800" b="1"/>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71513" y="1130300"/>
            <a:ext cx="7807325" cy="1146175"/>
          </a:xfrm>
          <a:ln/>
        </p:spPr>
        <p:txBody>
          <a:bodyPr lIns="0" tIns="0" rIns="0" bIns="0"/>
          <a:lstStyle/>
          <a:p>
            <a:pPr defTabSz="414338">
              <a:lnSpc>
                <a:spcPct val="93000"/>
              </a:lnSpc>
              <a:buClr>
                <a:srgbClr val="000000"/>
              </a:buClr>
              <a:buSzPct val="45000"/>
              <a:buFont typeface="Wingdings" pitchFamily="2" charset="2"/>
              <a:buNone/>
              <a:tabLst>
                <a:tab pos="0" algn="l"/>
                <a:tab pos="406400" algn="l"/>
                <a:tab pos="814388" algn="l"/>
                <a:tab pos="1220788" algn="l"/>
                <a:tab pos="1628775" algn="l"/>
                <a:tab pos="2036763" algn="l"/>
                <a:tab pos="2443163" algn="l"/>
                <a:tab pos="2851150" algn="l"/>
                <a:tab pos="3259138" algn="l"/>
                <a:tab pos="3665538" algn="l"/>
                <a:tab pos="4073525" algn="l"/>
                <a:tab pos="4481513" algn="l"/>
                <a:tab pos="4889500" algn="l"/>
                <a:tab pos="5295900" algn="l"/>
                <a:tab pos="5703888" algn="l"/>
                <a:tab pos="6111875" algn="l"/>
                <a:tab pos="6518275" algn="l"/>
                <a:tab pos="6926263" algn="l"/>
                <a:tab pos="7334250" algn="l"/>
                <a:tab pos="7742238" algn="l"/>
                <a:tab pos="8148638" algn="l"/>
              </a:tabLst>
            </a:pPr>
            <a:r>
              <a:rPr lang="en-GB" sz="4000">
                <a:solidFill>
                  <a:srgbClr val="000000"/>
                </a:solidFill>
                <a:latin typeface="Times New Roman" pitchFamily="18" charset="0"/>
              </a:rPr>
              <a:t>Security through Cryptography</a:t>
            </a:r>
          </a:p>
        </p:txBody>
      </p:sp>
      <p:sp>
        <p:nvSpPr>
          <p:cNvPr id="3075" name="Rectangle 3"/>
          <p:cNvSpPr>
            <a:spLocks noGrp="1" noChangeArrowheads="1"/>
          </p:cNvSpPr>
          <p:nvPr>
            <p:ph type="subTitle" idx="4294967295"/>
          </p:nvPr>
        </p:nvSpPr>
        <p:spPr bwMode="auto">
          <a:xfrm>
            <a:off x="671513" y="2420938"/>
            <a:ext cx="7807325" cy="3576637"/>
          </a:xfrm>
          <a:prstGeom prst="rect">
            <a:avLst/>
          </a:prstGeom>
          <a:noFill/>
          <a:ln/>
        </p:spPr>
        <p:txBody>
          <a:bodyPr lIns="0" tIns="0" rIns="0" bIns="0" anchor="ctr"/>
          <a:lstStyle/>
          <a:p>
            <a:pPr marL="214313" lvl="1" indent="0" algn="ctr" defTabSz="457200">
              <a:lnSpc>
                <a:spcPct val="98000"/>
              </a:lnSpc>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en-GB">
                <a:latin typeface="Utopia" pitchFamily="16" charset="0"/>
              </a:rPr>
              <a:t>AFNOG CHIX</a:t>
            </a:r>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en-GB" sz="2000"/>
              <a:t>October, 2008</a:t>
            </a:r>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r>
              <a:rPr lang="en-GB" sz="2000"/>
              <a:t>Accra</a:t>
            </a:r>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en-GB" sz="2000"/>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en-GB" sz="2000"/>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en-GB" sz="2000"/>
          </a:p>
          <a:p>
            <a:pPr marL="214313" lvl="1" indent="0" algn="ctr" defTabSz="457200">
              <a:buFontTx/>
              <a:buNone/>
              <a:tabLst>
                <a:tab pos="430213" algn="l"/>
                <a:tab pos="877888" algn="l"/>
                <a:tab pos="1327150" algn="l"/>
                <a:tab pos="1776413" algn="l"/>
                <a:tab pos="2225675" algn="l"/>
                <a:tab pos="2674938" algn="l"/>
                <a:tab pos="3124200" algn="l"/>
                <a:tab pos="3573463" algn="l"/>
                <a:tab pos="4022725" algn="l"/>
                <a:tab pos="4471988" algn="l"/>
                <a:tab pos="4921250" algn="l"/>
                <a:tab pos="5370513" algn="l"/>
                <a:tab pos="5819775" algn="l"/>
                <a:tab pos="6269038" algn="l"/>
                <a:tab pos="6718300" algn="l"/>
                <a:tab pos="7167563" algn="l"/>
                <a:tab pos="7616825" algn="l"/>
                <a:tab pos="8066088" algn="l"/>
                <a:tab pos="8515350" algn="l"/>
                <a:tab pos="8964613" algn="l"/>
                <a:tab pos="9413875" algn="l"/>
              </a:tabLst>
            </a:pPr>
            <a:endParaRPr lang="en-GB" sz="2000"/>
          </a:p>
        </p:txBody>
      </p:sp>
      <p:pic>
        <p:nvPicPr>
          <p:cNvPr id="3077" name="Picture 5"/>
          <p:cNvPicPr>
            <a:picLocks noChangeAspect="1" noChangeArrowheads="1"/>
          </p:cNvPicPr>
          <p:nvPr/>
        </p:nvPicPr>
        <p:blipFill>
          <a:blip r:embed="rId3"/>
          <a:srcRect/>
          <a:stretch>
            <a:fillRect/>
          </a:stretch>
        </p:blipFill>
        <p:spPr bwMode="auto">
          <a:xfrm>
            <a:off x="6481763" y="5876925"/>
            <a:ext cx="2662237" cy="47625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0"/>
                      </p:stCondLst>
                      <p:childTnLst>
                        <p:par>
                          <p:cTn id="4" fill="hold">
                            <p:stCondLst>
                              <p:cond delay="0"/>
                            </p:stCondLst>
                            <p:childTnLst>
                              <p:par>
                                <p:cTn id="5" presetID="53" presetClass="entr" fill="hold" nodeType="afterEffect">
                                  <p:stCondLst>
                                    <p:cond delay="0"/>
                                  </p:stCondLst>
                                  <p:childTnLst>
                                    <p:set>
                                      <p:cBhvr additive="repl">
                                        <p:cTn id="6" dur="2" fill="hold">
                                          <p:stCondLst>
                                            <p:cond delay="0"/>
                                          </p:stCondLst>
                                        </p:cTn>
                                        <p:tgtEl>
                                          <p:spTgt spid="3074"/>
                                        </p:tgtEl>
                                        <p:attrNameLst>
                                          <p:attrName>style.visibility</p:attrName>
                                        </p:attrNameLst>
                                      </p:cBhvr>
                                      <p:to>
                                        <p:strVal val="visible"/>
                                      </p:to>
                                    </p:set>
                                    <p:anim calcmode="lin" valueType="num">
                                      <p:cBhvr additive="repl">
                                        <p:cTn id="7" dur="1000" fill="hold"/>
                                        <p:tgtEl>
                                          <p:spTgt spid="3074"/>
                                        </p:tgtEl>
                                        <p:attrNameLst>
                                          <p:attrName>ppt_w</p:attrName>
                                        </p:attrNameLst>
                                      </p:cBhvr>
                                      <p:tavLst>
                                        <p:tav tm="100000">
                                          <p:val>
                                            <p:strVal val="0"/>
                                          </p:val>
                                        </p:tav>
                                        <p:tav tm="100000">
                                          <p:val>
                                            <p:strVal val="#ppt_w"/>
                                          </p:val>
                                        </p:tav>
                                      </p:tavLst>
                                    </p:anim>
                                    <p:anim calcmode="lin" valueType="num">
                                      <p:cBhvr additive="repl">
                                        <p:cTn id="8" dur="1000" fill="hold"/>
                                        <p:tgtEl>
                                          <p:spTgt spid="3074"/>
                                        </p:tgtEl>
                                        <p:attrNameLst>
                                          <p:attrName>ppt_h</p:attrName>
                                        </p:attrNameLst>
                                      </p:cBhvr>
                                      <p:tavLst>
                                        <p:tav tm="100000">
                                          <p:val>
                                            <p:strVal val="0"/>
                                          </p:val>
                                        </p:tav>
                                        <p:tav tm="100000">
                                          <p:val>
                                            <p:strVal val="#ppt_h"/>
                                          </p:val>
                                        </p:tav>
                                      </p:tavLst>
                                    </p:anim>
                                    <p:animEffect transition="in" filter="fade">
                                      <p:cBhvr additive="repl">
                                        <p:cTn id="9" dur="1000"/>
                                        <p:tgtEl>
                                          <p:spTgt spid="3074"/>
                                        </p:tgtEl>
                                      </p:cBhvr>
                                    </p:animEffect>
                                  </p:childTnLst>
                                </p:cTn>
                              </p:par>
                            </p:childTnLst>
                          </p:cTn>
                        </p:par>
                        <p:par>
                          <p:cTn id="10" fill="hold">
                            <p:stCondLst>
                              <p:cond delay="0"/>
                            </p:stCondLst>
                            <p:childTnLst>
                              <p:par>
                                <p:cTn id="11" presetID="15" presetClass="entr" fill="hold" nodeType="afterEffect">
                                  <p:stCondLst>
                                    <p:cond delay="0"/>
                                  </p:stCondLst>
                                  <p:childTnLst>
                                    <p:set>
                                      <p:cBhvr additive="repl">
                                        <p:cTn id="12" dur="1" fill="hold">
                                          <p:stCondLst>
                                            <p:cond delay="0"/>
                                          </p:stCondLst>
                                        </p:cTn>
                                        <p:tgtEl>
                                          <p:spTgt spid="3075"/>
                                        </p:tgtEl>
                                        <p:attrNameLst>
                                          <p:attrName>style.visibility</p:attrName>
                                        </p:attrNameLst>
                                      </p:cBhvr>
                                      <p:to>
                                        <p:strVal val="visible"/>
                                      </p:to>
                                    </p:set>
                                    <p:anim calcmode="lin" valueType="num">
                                      <p:cBhvr additive="repl">
                                        <p:cTn id="13" dur="1000" fill="hold"/>
                                        <p:tgtEl>
                                          <p:spTgt spid="3075"/>
                                        </p:tgtEl>
                                        <p:attrNameLst>
                                          <p:attrName>ppt_w</p:attrName>
                                        </p:attrNameLst>
                                      </p:cBhvr>
                                      <p:tavLst>
                                        <p:tav tm="100000">
                                          <p:val>
                                            <p:strVal val="0"/>
                                          </p:val>
                                        </p:tav>
                                        <p:tav tm="100000">
                                          <p:val>
                                            <p:strVal val="#ppt_w"/>
                                          </p:val>
                                        </p:tav>
                                      </p:tavLst>
                                    </p:anim>
                                    <p:anim calcmode="lin" valueType="num">
                                      <p:cBhvr additive="repl">
                                        <p:cTn id="14" dur="1000" fill="hold"/>
                                        <p:tgtEl>
                                          <p:spTgt spid="3075"/>
                                        </p:tgtEl>
                                        <p:attrNameLst>
                                          <p:attrName>ppt_h</p:attrName>
                                        </p:attrNameLst>
                                      </p:cBhvr>
                                      <p:tavLst>
                                        <p:tav tm="100000">
                                          <p:val>
                                            <p:strVal val="0"/>
                                          </p:val>
                                        </p:tav>
                                        <p:tav tm="100000">
                                          <p:val>
                                            <p:strVal val="#ppt_h"/>
                                          </p:val>
                                        </p:tav>
                                      </p:tavLst>
                                    </p:anim>
                                    <p:anim calcmode="lin" valueType="num">
                                      <p:cBhvr additive="repl">
                                        <p:cTn id="15" dur="1000" fill="hold"/>
                                        <p:tgtEl>
                                          <p:spTgt spid="3075"/>
                                        </p:tgtEl>
                                        <p:attrNameLst>
                                          <p:attrName>ppt_x</p:attrName>
                                        </p:attrNameLst>
                                      </p:cBhvr>
                                      <p:tavLst>
                                        <p:tav tm="0" fmla="#ppt_x+(cos(-2*pi*(1-$))*-#ppt_x-sin(-2*pi*(1-$))*(1-#ppt_y))*(1-$)">
                                          <p:val>
                                            <p:strVal val="0"/>
                                          </p:val>
                                        </p:tav>
                                        <p:tav tm="100000">
                                          <p:val>
                                            <p:strVal val="1"/>
                                          </p:val>
                                        </p:tav>
                                      </p:tavLst>
                                    </p:anim>
                                    <p:anim calcmode="lin" valueType="num">
                                      <p:cBhvr additive="repl">
                                        <p:cTn id="16" dur="1000" fill="hold"/>
                                        <p:tgtEl>
                                          <p:spTgt spid="3075"/>
                                        </p:tgtEl>
                                        <p:attrNameLst>
                                          <p:attrName>ppt_y</p:attrName>
                                        </p:attrNameLst>
                                      </p:cBhvr>
                                      <p:tavLst>
                                        <p:tav tm="0" fmla="#ppt_y+(sin(-2*pi*(1-$))*-#ppt_x+cos(-2*pi*(1-$))*(1-#ppt_y))*(1-$)">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257175" y="1557338"/>
            <a:ext cx="8607425" cy="3735387"/>
          </a:xfrm>
          <a:prstGeom prst="rect">
            <a:avLst/>
          </a:prstGeom>
          <a:noFill/>
          <a:ln w="9525">
            <a:noFill/>
            <a:round/>
            <a:headEnd/>
            <a:tailEnd/>
          </a:ln>
          <a:effectLst/>
        </p:spPr>
        <p:txBody>
          <a:bodyPr lIns="0" tIns="0" rIns="0" bIns="0"/>
          <a:lstStyle/>
          <a:p>
            <a:pPr marL="430213" indent="-323850" defTabSz="457200">
              <a:lnSpc>
                <a:spcPct val="83000"/>
              </a:lnSpc>
              <a:spcBef>
                <a:spcPct val="20000"/>
              </a:spcBef>
              <a:buFont typeface="Wingdings" pitchFamily="2" charset="2"/>
              <a:buAutoNum type="arabicParenBoth"/>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0"/>
              <a:t>--</a:t>
            </a:r>
            <a:r>
              <a:rPr lang="en-GB" sz="3600"/>
              <a:t> C</a:t>
            </a:r>
            <a:r>
              <a:rPr lang="en-GB" sz="3200" b="0"/>
              <a:t>onfidentiality</a:t>
            </a:r>
          </a:p>
          <a:p>
            <a:pPr marL="430213" indent="-323850" defTabSz="457200">
              <a:lnSpc>
                <a:spcPct val="83000"/>
              </a:lnSpc>
              <a:spcBef>
                <a:spcPct val="20000"/>
              </a:spcBef>
              <a:buFont typeface="Wingdings" pitchFamily="2" charset="2"/>
              <a:buAutoNum type="arabicParenBoth"/>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0"/>
              <a:t>--</a:t>
            </a:r>
            <a:r>
              <a:rPr lang="en-GB" sz="3600"/>
              <a:t> I</a:t>
            </a:r>
            <a:r>
              <a:rPr lang="en-GB" sz="3200" b="0"/>
              <a:t>ntegrity</a:t>
            </a:r>
          </a:p>
          <a:p>
            <a:pPr marL="430213" indent="-323850" defTabSz="457200">
              <a:lnSpc>
                <a:spcPct val="83000"/>
              </a:lnSpc>
              <a:spcBef>
                <a:spcPct val="20000"/>
              </a:spcBef>
              <a:buFont typeface="Wingdings" pitchFamily="2" charset="2"/>
              <a:buAutoNum type="arabicParenBoth"/>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0"/>
              <a:t>--</a:t>
            </a:r>
            <a:r>
              <a:rPr lang="en-GB" sz="3600"/>
              <a:t> A</a:t>
            </a:r>
            <a:r>
              <a:rPr lang="en-GB" sz="3200" b="0"/>
              <a:t>uthentication</a:t>
            </a:r>
            <a:br>
              <a:rPr lang="en-GB" sz="3200" b="0"/>
            </a:br>
            <a:r>
              <a:rPr lang="en-GB" sz="3200" b="0"/>
              <a:t>		  	</a:t>
            </a:r>
            <a:r>
              <a:rPr lang="en-GB" sz="2000" b="0"/>
              <a:t>- Access Control</a:t>
            </a:r>
            <a:r>
              <a:rPr lang="en-GB" sz="3200" b="0"/>
              <a:t/>
            </a:r>
            <a:br>
              <a:rPr lang="en-GB" sz="3200" b="0"/>
            </a:br>
            <a:r>
              <a:rPr lang="en-GB" sz="3200" b="0"/>
              <a:t>			</a:t>
            </a:r>
            <a:r>
              <a:rPr lang="en-GB" sz="2000" b="0"/>
              <a:t>- Verification</a:t>
            </a:r>
            <a:br>
              <a:rPr lang="en-GB" sz="2000" b="0"/>
            </a:br>
            <a:r>
              <a:rPr lang="en-GB" sz="2000" b="0"/>
              <a:t/>
            </a:r>
            <a:br>
              <a:rPr lang="en-GB" sz="2000" b="0"/>
            </a:br>
            <a:r>
              <a:rPr lang="en-GB" sz="2000" b="0"/>
              <a:t>			- Repudiation</a:t>
            </a:r>
          </a:p>
          <a:p>
            <a:pPr marL="430213" indent="-323850" defTabSz="457200">
              <a:lnSpc>
                <a:spcPct val="83000"/>
              </a:lnSpc>
              <a:spcBef>
                <a:spcPct val="20000"/>
              </a:spcBef>
              <a:buFont typeface="Wingdings" pitchFamily="2" charset="2"/>
              <a:buAutoNum type="arabicParenBoth"/>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0"/>
              <a:t>--</a:t>
            </a:r>
            <a:r>
              <a:rPr lang="en-GB" sz="3600"/>
              <a:t> A</a:t>
            </a:r>
            <a:r>
              <a:rPr lang="en-GB" sz="3200" b="0"/>
              <a:t>vailability</a:t>
            </a:r>
          </a:p>
        </p:txBody>
      </p:sp>
      <p:pic>
        <p:nvPicPr>
          <p:cNvPr id="7173" name="Picture 5"/>
          <p:cNvPicPr>
            <a:picLocks noChangeAspect="1" noChangeArrowheads="1"/>
          </p:cNvPicPr>
          <p:nvPr/>
        </p:nvPicPr>
        <p:blipFill>
          <a:blip r:embed="rId2"/>
          <a:srcRect/>
          <a:stretch>
            <a:fillRect/>
          </a:stretch>
        </p:blipFill>
        <p:spPr bwMode="auto">
          <a:xfrm>
            <a:off x="5461000" y="2497138"/>
            <a:ext cx="3503613" cy="2757487"/>
          </a:xfrm>
          <a:prstGeom prst="rect">
            <a:avLst/>
          </a:prstGeom>
          <a:noFill/>
          <a:ln w="9525">
            <a:noFill/>
            <a:round/>
            <a:headEnd/>
            <a:tailEnd/>
          </a:ln>
          <a:effectLst/>
        </p:spPr>
      </p:pic>
      <p:sp>
        <p:nvSpPr>
          <p:cNvPr id="7174" name="Text Box 6"/>
          <p:cNvSpPr txBox="1">
            <a:spLocks noChangeArrowheads="1"/>
          </p:cNvSpPr>
          <p:nvPr/>
        </p:nvSpPr>
        <p:spPr bwMode="auto">
          <a:xfrm>
            <a:off x="106363" y="549275"/>
            <a:ext cx="6842125" cy="579438"/>
          </a:xfrm>
          <a:prstGeom prst="rect">
            <a:avLst/>
          </a:prstGeom>
          <a:noFill/>
          <a:ln w="9525">
            <a:noFill/>
            <a:miter lim="800000"/>
            <a:headEnd/>
            <a:tailEnd/>
          </a:ln>
          <a:effectLst/>
        </p:spPr>
        <p:txBody>
          <a:bodyPr>
            <a:spAutoFit/>
          </a:bodyPr>
          <a:lstStyle/>
          <a:p>
            <a:pPr>
              <a:spcBef>
                <a:spcPct val="50000"/>
              </a:spcBef>
            </a:pPr>
            <a:r>
              <a:rPr lang="en-GB" sz="3200"/>
              <a:t>Do you need the following:</a:t>
            </a:r>
            <a:endParaRPr lang="en-US" sz="3200"/>
          </a:p>
        </p:txBody>
      </p:sp>
      <p:sp>
        <p:nvSpPr>
          <p:cNvPr id="7175" name="Text Box 7"/>
          <p:cNvSpPr txBox="1">
            <a:spLocks noChangeArrowheads="1"/>
          </p:cNvSpPr>
          <p:nvPr/>
        </p:nvSpPr>
        <p:spPr bwMode="auto">
          <a:xfrm>
            <a:off x="2124075" y="5589588"/>
            <a:ext cx="6842125" cy="1066800"/>
          </a:xfrm>
          <a:prstGeom prst="rect">
            <a:avLst/>
          </a:prstGeom>
          <a:noFill/>
          <a:ln w="9525">
            <a:noFill/>
            <a:miter lim="800000"/>
            <a:headEnd/>
            <a:tailEnd/>
          </a:ln>
          <a:effectLst/>
        </p:spPr>
        <p:txBody>
          <a:bodyPr>
            <a:spAutoFit/>
          </a:bodyPr>
          <a:lstStyle/>
          <a:p>
            <a:pPr>
              <a:spcBef>
                <a:spcPct val="50000"/>
              </a:spcBef>
            </a:pPr>
            <a:r>
              <a:rPr lang="en-GB" sz="3200"/>
              <a:t>for your computer systems and communication networks?</a:t>
            </a:r>
            <a:endParaRPr lang="en-US" sz="3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1908175" y="908050"/>
            <a:ext cx="5256213" cy="641350"/>
          </a:xfrm>
          <a:prstGeom prst="rect">
            <a:avLst/>
          </a:prstGeom>
          <a:noFill/>
          <a:ln w="9525">
            <a:noFill/>
            <a:miter lim="800000"/>
            <a:headEnd/>
            <a:tailEnd/>
          </a:ln>
          <a:effectLst/>
        </p:spPr>
        <p:txBody>
          <a:bodyPr>
            <a:spAutoFit/>
          </a:bodyPr>
          <a:lstStyle/>
          <a:p>
            <a:pPr algn="ctr">
              <a:spcBef>
                <a:spcPct val="50000"/>
              </a:spcBef>
            </a:pPr>
            <a:r>
              <a:rPr lang="en-GB" sz="3600"/>
              <a:t>CRYPTOGRAPHY</a:t>
            </a:r>
            <a:endParaRPr lang="en-US" sz="3600"/>
          </a:p>
        </p:txBody>
      </p:sp>
      <p:sp>
        <p:nvSpPr>
          <p:cNvPr id="8198" name="Text Box 6"/>
          <p:cNvSpPr txBox="1">
            <a:spLocks noChangeArrowheads="1"/>
          </p:cNvSpPr>
          <p:nvPr/>
        </p:nvSpPr>
        <p:spPr bwMode="auto">
          <a:xfrm>
            <a:off x="468313" y="2205038"/>
            <a:ext cx="8388350" cy="1862137"/>
          </a:xfrm>
          <a:prstGeom prst="rect">
            <a:avLst/>
          </a:prstGeom>
          <a:noFill/>
          <a:ln w="9525">
            <a:noFill/>
            <a:miter lim="800000"/>
            <a:headEnd/>
            <a:tailEnd/>
          </a:ln>
          <a:effectLst/>
        </p:spPr>
        <p:txBody>
          <a:bodyPr>
            <a:spAutoFit/>
          </a:bodyPr>
          <a:lstStyle/>
          <a:p>
            <a:pPr>
              <a:spcBef>
                <a:spcPct val="50000"/>
              </a:spcBef>
            </a:pPr>
            <a:r>
              <a:rPr lang="en-GB" sz="3200" b="0"/>
              <a:t>What is cryptography?</a:t>
            </a:r>
          </a:p>
          <a:p>
            <a:pPr>
              <a:spcBef>
                <a:spcPct val="50000"/>
              </a:spcBef>
            </a:pPr>
            <a:r>
              <a:rPr lang="en-GB" sz="2800" b="0" i="1"/>
              <a:t>“The art and science of keeping messages secure”</a:t>
            </a:r>
          </a:p>
          <a:p>
            <a:pPr algn="r">
              <a:spcBef>
                <a:spcPct val="50000"/>
              </a:spcBef>
            </a:pPr>
            <a:r>
              <a:rPr lang="en-GB" sz="2800" b="0"/>
              <a:t>Bruce Schneier</a:t>
            </a:r>
            <a:endParaRPr lang="en-US" sz="2800" b="0"/>
          </a:p>
        </p:txBody>
      </p:sp>
      <p:sp>
        <p:nvSpPr>
          <p:cNvPr id="8199" name="Text Box 7"/>
          <p:cNvSpPr txBox="1">
            <a:spLocks noChangeArrowheads="1"/>
          </p:cNvSpPr>
          <p:nvPr/>
        </p:nvSpPr>
        <p:spPr bwMode="auto">
          <a:xfrm>
            <a:off x="468313" y="5300663"/>
            <a:ext cx="7991475" cy="822325"/>
          </a:xfrm>
          <a:prstGeom prst="rect">
            <a:avLst/>
          </a:prstGeom>
          <a:noFill/>
          <a:ln w="9525">
            <a:noFill/>
            <a:miter lim="800000"/>
            <a:headEnd/>
            <a:tailEnd/>
          </a:ln>
          <a:effectLst/>
        </p:spPr>
        <p:txBody>
          <a:bodyPr>
            <a:spAutoFit/>
          </a:bodyPr>
          <a:lstStyle/>
          <a:p>
            <a:pPr>
              <a:spcBef>
                <a:spcPct val="50000"/>
              </a:spcBef>
            </a:pPr>
            <a:r>
              <a:rPr lang="en-GB" sz="2400" b="0"/>
              <a:t>Cryptography involves two processes: Encryption and Decryption</a:t>
            </a:r>
            <a:endParaRPr lang="en-US"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4E8160-091F-4182-9F4E-63222DE6FCB9}" type="slidenum">
              <a:rPr lang="en-US"/>
              <a:pPr/>
              <a:t>5</a:t>
            </a:fld>
            <a:endParaRPr lang="en-US"/>
          </a:p>
        </p:txBody>
      </p:sp>
      <p:sp>
        <p:nvSpPr>
          <p:cNvPr id="162818" name="Rectangle 2"/>
          <p:cNvSpPr>
            <a:spLocks noGrp="1" noChangeArrowheads="1"/>
          </p:cNvSpPr>
          <p:nvPr>
            <p:ph type="title"/>
          </p:nvPr>
        </p:nvSpPr>
        <p:spPr/>
        <p:txBody>
          <a:bodyPr>
            <a:normAutofit fontScale="90000"/>
          </a:bodyPr>
          <a:lstStyle/>
          <a:p>
            <a:r>
              <a:rPr lang="en-US" sz="4000" b="1"/>
              <a:t>Network Security</a:t>
            </a:r>
            <a:br>
              <a:rPr lang="en-US" sz="4000" b="1"/>
            </a:br>
            <a:endParaRPr lang="en-US" sz="4000" b="1"/>
          </a:p>
        </p:txBody>
      </p:sp>
      <p:sp>
        <p:nvSpPr>
          <p:cNvPr id="162819" name="Rectangle 3"/>
          <p:cNvSpPr>
            <a:spLocks noGrp="1" noChangeArrowheads="1"/>
          </p:cNvSpPr>
          <p:nvPr>
            <p:ph type="body" idx="1"/>
          </p:nvPr>
        </p:nvSpPr>
        <p:spPr/>
        <p:txBody>
          <a:bodyPr/>
          <a:lstStyle/>
          <a:p>
            <a:pPr marL="609600" indent="-609600">
              <a:lnSpc>
                <a:spcPct val="80000"/>
              </a:lnSpc>
            </a:pPr>
            <a:r>
              <a:rPr lang="en-US" sz="2000" b="1"/>
              <a:t>Filtering</a:t>
            </a:r>
            <a:r>
              <a:rPr lang="en-US" sz="2000"/>
              <a:t> </a:t>
            </a:r>
          </a:p>
          <a:p>
            <a:pPr marL="990600" lvl="1" indent="-533400">
              <a:lnSpc>
                <a:spcPct val="80000"/>
              </a:lnSpc>
            </a:pPr>
            <a:r>
              <a:rPr lang="en-US" sz="1600"/>
              <a:t>Do not enable services you are not using (inetd.conf) </a:t>
            </a:r>
          </a:p>
          <a:p>
            <a:pPr marL="990600" lvl="1" indent="-533400">
              <a:lnSpc>
                <a:spcPct val="80000"/>
              </a:lnSpc>
            </a:pPr>
            <a:r>
              <a:rPr lang="en-US" sz="1600"/>
              <a:t>Create access control lists  to say what hosts can connect </a:t>
            </a:r>
          </a:p>
          <a:p>
            <a:pPr marL="990600" lvl="1" indent="-533400">
              <a:lnSpc>
                <a:spcPct val="80000"/>
              </a:lnSpc>
            </a:pPr>
            <a:r>
              <a:rPr lang="en-US" sz="1600"/>
              <a:t>Filter out unnecessary services at router - only allow services you want </a:t>
            </a:r>
          </a:p>
          <a:p>
            <a:pPr marL="990600" lvl="1" indent="-533400">
              <a:lnSpc>
                <a:spcPct val="80000"/>
              </a:lnSpc>
            </a:pPr>
            <a:r>
              <a:rPr lang="en-US" sz="1600"/>
              <a:t>TCP wrappers for logging as needed </a:t>
            </a:r>
          </a:p>
          <a:p>
            <a:pPr marL="990600" lvl="1" indent="-533400">
              <a:lnSpc>
                <a:spcPct val="80000"/>
              </a:lnSpc>
            </a:pPr>
            <a:r>
              <a:rPr lang="en-US" sz="1600"/>
              <a:t>If you are on the Internet, build a firewall </a:t>
            </a:r>
            <a:endParaRPr lang="en-US" sz="1600" b="1"/>
          </a:p>
          <a:p>
            <a:pPr marL="609600" indent="-609600">
              <a:lnSpc>
                <a:spcPct val="80000"/>
              </a:lnSpc>
            </a:pPr>
            <a:r>
              <a:rPr lang="en-US" sz="2000" b="1"/>
              <a:t>Prevent spoofing</a:t>
            </a:r>
            <a:r>
              <a:rPr lang="en-US" sz="2000"/>
              <a:t> </a:t>
            </a:r>
          </a:p>
          <a:p>
            <a:pPr marL="990600" lvl="1" indent="-533400">
              <a:lnSpc>
                <a:spcPct val="80000"/>
              </a:lnSpc>
            </a:pPr>
            <a:r>
              <a:rPr lang="en-US" sz="1800"/>
              <a:t>Router Modes </a:t>
            </a:r>
          </a:p>
          <a:p>
            <a:pPr marL="1371600" lvl="2" indent="-457200">
              <a:lnSpc>
                <a:spcPct val="80000"/>
              </a:lnSpc>
            </a:pPr>
            <a:r>
              <a:rPr lang="en-US" sz="1600"/>
              <a:t>Turn off source routing </a:t>
            </a:r>
          </a:p>
          <a:p>
            <a:pPr marL="1371600" lvl="2" indent="-457200">
              <a:lnSpc>
                <a:spcPct val="80000"/>
              </a:lnSpc>
            </a:pPr>
            <a:r>
              <a:rPr lang="en-US" sz="1600"/>
              <a:t>Apply a filter that guarantees that packets coming in from the outside network do not have a source IP address that matches the inside network </a:t>
            </a:r>
          </a:p>
          <a:p>
            <a:pPr marL="990600" lvl="1" indent="-533400">
              <a:lnSpc>
                <a:spcPct val="80000"/>
              </a:lnSpc>
            </a:pPr>
            <a:r>
              <a:rPr lang="en-US" sz="1800"/>
              <a:t>Qualified hostnames only in any system file (NFS, hosts.equiv ....) </a:t>
            </a:r>
          </a:p>
          <a:p>
            <a:pPr marL="990600" lvl="1" indent="-533400">
              <a:lnSpc>
                <a:spcPct val="80000"/>
              </a:lnSpc>
            </a:pPr>
            <a:r>
              <a:rPr lang="en-US" sz="1800"/>
              <a:t>No hosts.equiv or .rhosts if possible (cron job remove non-agreed upon ones) </a:t>
            </a:r>
          </a:p>
          <a:p>
            <a:pPr marL="990600" lvl="1" indent="-533400">
              <a:lnSpc>
                <a:spcPct val="80000"/>
              </a:lnSpc>
            </a:pPr>
            <a:r>
              <a:rPr lang="en-US" sz="1800"/>
              <a:t>.rhost  (if allowed), permissions must be 600</a:t>
            </a:r>
            <a:r>
              <a:rPr lang="en-US" sz="200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900113" y="476250"/>
            <a:ext cx="7343775" cy="519113"/>
          </a:xfrm>
          <a:prstGeom prst="rect">
            <a:avLst/>
          </a:prstGeom>
          <a:noFill/>
          <a:ln w="9525">
            <a:noFill/>
            <a:miter lim="800000"/>
            <a:headEnd/>
            <a:tailEnd/>
          </a:ln>
          <a:effectLst/>
        </p:spPr>
        <p:txBody>
          <a:bodyPr>
            <a:spAutoFit/>
          </a:bodyPr>
          <a:lstStyle/>
          <a:p>
            <a:pPr algn="ctr">
              <a:spcBef>
                <a:spcPct val="50000"/>
              </a:spcBef>
            </a:pPr>
            <a:r>
              <a:rPr lang="en-GB" sz="2800"/>
              <a:t>ENCRYPTION AND DECRIPTION</a:t>
            </a:r>
            <a:endParaRPr lang="en-US" sz="2800"/>
          </a:p>
        </p:txBody>
      </p:sp>
      <p:sp>
        <p:nvSpPr>
          <p:cNvPr id="9221" name="Text Box 5"/>
          <p:cNvSpPr txBox="1">
            <a:spLocks noChangeArrowheads="1"/>
          </p:cNvSpPr>
          <p:nvPr/>
        </p:nvSpPr>
        <p:spPr bwMode="auto">
          <a:xfrm>
            <a:off x="900113" y="1557338"/>
            <a:ext cx="7488237" cy="2654300"/>
          </a:xfrm>
          <a:prstGeom prst="rect">
            <a:avLst/>
          </a:prstGeom>
          <a:noFill/>
          <a:ln w="9525">
            <a:noFill/>
            <a:miter lim="800000"/>
            <a:headEnd/>
            <a:tailEnd/>
          </a:ln>
          <a:effectLst/>
        </p:spPr>
        <p:txBody>
          <a:bodyPr>
            <a:spAutoFit/>
          </a:bodyPr>
          <a:lstStyle/>
          <a:p>
            <a:pPr>
              <a:spcBef>
                <a:spcPct val="50000"/>
              </a:spcBef>
            </a:pPr>
            <a:r>
              <a:rPr lang="en-GB" sz="2800" b="0"/>
              <a:t>A message is a </a:t>
            </a:r>
            <a:r>
              <a:rPr lang="en-GB" sz="2800"/>
              <a:t>plaintext</a:t>
            </a:r>
            <a:r>
              <a:rPr lang="en-GB" sz="2800" b="0"/>
              <a:t> (sometimes called </a:t>
            </a:r>
            <a:r>
              <a:rPr lang="en-GB" sz="2800"/>
              <a:t>clairtext</a:t>
            </a:r>
            <a:r>
              <a:rPr lang="en-GB" sz="2800" b="0"/>
              <a:t>). The process of disguising a message in such a way to hide its substance is </a:t>
            </a:r>
            <a:r>
              <a:rPr lang="en-GB" sz="2800"/>
              <a:t>encryption</a:t>
            </a:r>
            <a:r>
              <a:rPr lang="en-GB" sz="2800" b="0"/>
              <a:t>. An encrypted message is a </a:t>
            </a:r>
            <a:r>
              <a:rPr lang="en-GB" sz="2800"/>
              <a:t>ciphertext</a:t>
            </a:r>
            <a:r>
              <a:rPr lang="en-GB" sz="2800" b="0"/>
              <a:t>. The process of turning the ciphertext back into plaintext is </a:t>
            </a:r>
            <a:r>
              <a:rPr lang="en-GB" sz="2800"/>
              <a:t>decryption</a:t>
            </a:r>
            <a:r>
              <a:rPr lang="en-GB" sz="2800" b="0"/>
              <a:t>. </a:t>
            </a:r>
            <a:endParaRPr lang="en-US" sz="2800" b="0"/>
          </a:p>
        </p:txBody>
      </p:sp>
      <p:grpSp>
        <p:nvGrpSpPr>
          <p:cNvPr id="2" name="Group 14"/>
          <p:cNvGrpSpPr>
            <a:grpSpLocks/>
          </p:cNvGrpSpPr>
          <p:nvPr/>
        </p:nvGrpSpPr>
        <p:grpSpPr bwMode="auto">
          <a:xfrm>
            <a:off x="538163" y="4652963"/>
            <a:ext cx="8137525" cy="865187"/>
            <a:chOff x="249" y="2976"/>
            <a:chExt cx="5126" cy="545"/>
          </a:xfrm>
        </p:grpSpPr>
        <p:sp>
          <p:nvSpPr>
            <p:cNvPr id="9222" name="Rectangle 6"/>
            <p:cNvSpPr>
              <a:spLocks noChangeArrowheads="1"/>
            </p:cNvSpPr>
            <p:nvPr/>
          </p:nvSpPr>
          <p:spPr bwMode="auto">
            <a:xfrm>
              <a:off x="1202" y="3249"/>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encryption</a:t>
              </a:r>
              <a:endParaRPr lang="en-US" b="0"/>
            </a:p>
          </p:txBody>
        </p:sp>
        <p:sp>
          <p:nvSpPr>
            <p:cNvPr id="9223" name="Rectangle 7"/>
            <p:cNvSpPr>
              <a:spLocks noChangeArrowheads="1"/>
            </p:cNvSpPr>
            <p:nvPr/>
          </p:nvSpPr>
          <p:spPr bwMode="auto">
            <a:xfrm>
              <a:off x="3288" y="3249"/>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decryption</a:t>
              </a:r>
              <a:endParaRPr lang="en-US" b="0"/>
            </a:p>
          </p:txBody>
        </p:sp>
        <p:sp>
          <p:nvSpPr>
            <p:cNvPr id="9224" name="Rectangle 8"/>
            <p:cNvSpPr>
              <a:spLocks noChangeArrowheads="1"/>
            </p:cNvSpPr>
            <p:nvPr/>
          </p:nvSpPr>
          <p:spPr bwMode="auto">
            <a:xfrm>
              <a:off x="249" y="3113"/>
              <a:ext cx="726" cy="272"/>
            </a:xfrm>
            <a:prstGeom prst="rect">
              <a:avLst/>
            </a:prstGeom>
            <a:solidFill>
              <a:schemeClr val="bg1"/>
            </a:solidFill>
            <a:ln w="9525">
              <a:noFill/>
              <a:miter lim="800000"/>
              <a:headEnd/>
              <a:tailEnd/>
            </a:ln>
            <a:effectLst/>
          </p:spPr>
          <p:txBody>
            <a:bodyPr wrap="none" anchor="ctr"/>
            <a:lstStyle/>
            <a:p>
              <a:pPr algn="ctr"/>
              <a:r>
                <a:rPr lang="en-GB" b="0"/>
                <a:t>Plaintext</a:t>
              </a:r>
              <a:endParaRPr lang="en-US" b="0"/>
            </a:p>
          </p:txBody>
        </p:sp>
        <p:sp>
          <p:nvSpPr>
            <p:cNvPr id="9225" name="Rectangle 9"/>
            <p:cNvSpPr>
              <a:spLocks noChangeArrowheads="1"/>
            </p:cNvSpPr>
            <p:nvPr/>
          </p:nvSpPr>
          <p:spPr bwMode="auto">
            <a:xfrm>
              <a:off x="2472" y="3113"/>
              <a:ext cx="726" cy="272"/>
            </a:xfrm>
            <a:prstGeom prst="rect">
              <a:avLst/>
            </a:prstGeom>
            <a:solidFill>
              <a:schemeClr val="bg1"/>
            </a:solidFill>
            <a:ln w="9525">
              <a:noFill/>
              <a:miter lim="800000"/>
              <a:headEnd/>
              <a:tailEnd/>
            </a:ln>
            <a:effectLst/>
          </p:spPr>
          <p:txBody>
            <a:bodyPr wrap="none" anchor="ctr"/>
            <a:lstStyle/>
            <a:p>
              <a:pPr algn="ctr"/>
              <a:r>
                <a:rPr lang="en-GB" b="0"/>
                <a:t>Ciphertext</a:t>
              </a:r>
              <a:endParaRPr lang="en-US" b="0"/>
            </a:p>
          </p:txBody>
        </p:sp>
        <p:sp>
          <p:nvSpPr>
            <p:cNvPr id="9226" name="Rectangle 10"/>
            <p:cNvSpPr>
              <a:spLocks noChangeArrowheads="1"/>
            </p:cNvSpPr>
            <p:nvPr/>
          </p:nvSpPr>
          <p:spPr bwMode="auto">
            <a:xfrm>
              <a:off x="4513" y="2976"/>
              <a:ext cx="726" cy="409"/>
            </a:xfrm>
            <a:prstGeom prst="rect">
              <a:avLst/>
            </a:prstGeom>
            <a:solidFill>
              <a:schemeClr val="bg1"/>
            </a:solidFill>
            <a:ln w="9525">
              <a:noFill/>
              <a:miter lim="800000"/>
              <a:headEnd/>
              <a:tailEnd/>
            </a:ln>
            <a:effectLst/>
          </p:spPr>
          <p:txBody>
            <a:bodyPr wrap="none" anchor="ctr"/>
            <a:lstStyle/>
            <a:p>
              <a:pPr algn="ctr"/>
              <a:r>
                <a:rPr lang="en-GB" b="0"/>
                <a:t>Original </a:t>
              </a:r>
            </a:p>
            <a:p>
              <a:pPr algn="ctr"/>
              <a:r>
                <a:rPr lang="en-GB" b="0"/>
                <a:t>Plaintext</a:t>
              </a:r>
              <a:endParaRPr lang="en-US" b="0"/>
            </a:p>
          </p:txBody>
        </p:sp>
        <p:sp>
          <p:nvSpPr>
            <p:cNvPr id="9227" name="Line 11"/>
            <p:cNvSpPr>
              <a:spLocks noChangeShapeType="1"/>
            </p:cNvSpPr>
            <p:nvPr/>
          </p:nvSpPr>
          <p:spPr bwMode="auto">
            <a:xfrm>
              <a:off x="295" y="3385"/>
              <a:ext cx="907" cy="0"/>
            </a:xfrm>
            <a:prstGeom prst="line">
              <a:avLst/>
            </a:prstGeom>
            <a:noFill/>
            <a:ln w="9525">
              <a:solidFill>
                <a:schemeClr val="tx1"/>
              </a:solidFill>
              <a:round/>
              <a:headEnd/>
              <a:tailEnd type="triangle" w="med" len="med"/>
            </a:ln>
            <a:effectLst/>
          </p:spPr>
          <p:txBody>
            <a:bodyPr/>
            <a:lstStyle/>
            <a:p>
              <a:endParaRPr lang="en-US"/>
            </a:p>
          </p:txBody>
        </p:sp>
        <p:sp>
          <p:nvSpPr>
            <p:cNvPr id="9228" name="Line 12"/>
            <p:cNvSpPr>
              <a:spLocks noChangeShapeType="1"/>
            </p:cNvSpPr>
            <p:nvPr/>
          </p:nvSpPr>
          <p:spPr bwMode="auto">
            <a:xfrm>
              <a:off x="4468" y="3385"/>
              <a:ext cx="907" cy="0"/>
            </a:xfrm>
            <a:prstGeom prst="line">
              <a:avLst/>
            </a:prstGeom>
            <a:noFill/>
            <a:ln w="9525">
              <a:solidFill>
                <a:schemeClr val="tx1"/>
              </a:solidFill>
              <a:round/>
              <a:headEnd/>
              <a:tailEnd type="triangle" w="med" len="med"/>
            </a:ln>
            <a:effectLst/>
          </p:spPr>
          <p:txBody>
            <a:bodyPr/>
            <a:lstStyle/>
            <a:p>
              <a:endParaRPr lang="en-US"/>
            </a:p>
          </p:txBody>
        </p:sp>
        <p:sp>
          <p:nvSpPr>
            <p:cNvPr id="9229" name="Line 13"/>
            <p:cNvSpPr>
              <a:spLocks noChangeShapeType="1"/>
            </p:cNvSpPr>
            <p:nvPr/>
          </p:nvSpPr>
          <p:spPr bwMode="auto">
            <a:xfrm>
              <a:off x="2381" y="3385"/>
              <a:ext cx="907"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684213" y="620713"/>
            <a:ext cx="7920037" cy="519112"/>
          </a:xfrm>
          <a:prstGeom prst="rect">
            <a:avLst/>
          </a:prstGeom>
          <a:noFill/>
          <a:ln w="9525">
            <a:noFill/>
            <a:miter lim="800000"/>
            <a:headEnd/>
            <a:tailEnd/>
          </a:ln>
          <a:effectLst/>
        </p:spPr>
        <p:txBody>
          <a:bodyPr>
            <a:spAutoFit/>
          </a:bodyPr>
          <a:lstStyle/>
          <a:p>
            <a:pPr>
              <a:spcBef>
                <a:spcPct val="50000"/>
              </a:spcBef>
            </a:pPr>
            <a:r>
              <a:rPr lang="en-GB" sz="2800"/>
              <a:t>CRYPTOGRAPHIC ALGORITHMS AND KEYS</a:t>
            </a:r>
            <a:endParaRPr lang="en-US" sz="2800"/>
          </a:p>
        </p:txBody>
      </p:sp>
      <p:sp>
        <p:nvSpPr>
          <p:cNvPr id="10245" name="Text Box 5"/>
          <p:cNvSpPr txBox="1">
            <a:spLocks noChangeArrowheads="1"/>
          </p:cNvSpPr>
          <p:nvPr/>
        </p:nvSpPr>
        <p:spPr bwMode="auto">
          <a:xfrm>
            <a:off x="900113" y="1557338"/>
            <a:ext cx="7488237" cy="1552575"/>
          </a:xfrm>
          <a:prstGeom prst="rect">
            <a:avLst/>
          </a:prstGeom>
          <a:noFill/>
          <a:ln w="9525">
            <a:noFill/>
            <a:miter lim="800000"/>
            <a:headEnd/>
            <a:tailEnd/>
          </a:ln>
          <a:effectLst/>
        </p:spPr>
        <p:txBody>
          <a:bodyPr>
            <a:spAutoFit/>
          </a:bodyPr>
          <a:lstStyle/>
          <a:p>
            <a:pPr>
              <a:spcBef>
                <a:spcPct val="50000"/>
              </a:spcBef>
            </a:pPr>
            <a:r>
              <a:rPr lang="en-GB" sz="2400"/>
              <a:t>Cryptographic algorithm</a:t>
            </a:r>
            <a:r>
              <a:rPr lang="en-GB" sz="2400" b="0"/>
              <a:t> is a mathematical function used for encryptions and decryption. Generally, they are related functions: one for encryption and the other for decryption</a:t>
            </a:r>
            <a:endParaRPr lang="en-US" sz="2400" b="0"/>
          </a:p>
        </p:txBody>
      </p:sp>
      <p:sp>
        <p:nvSpPr>
          <p:cNvPr id="10246" name="Text Box 6"/>
          <p:cNvSpPr txBox="1">
            <a:spLocks noChangeArrowheads="1"/>
          </p:cNvSpPr>
          <p:nvPr/>
        </p:nvSpPr>
        <p:spPr bwMode="auto">
          <a:xfrm>
            <a:off x="827088" y="3213100"/>
            <a:ext cx="7561262" cy="822325"/>
          </a:xfrm>
          <a:prstGeom prst="rect">
            <a:avLst/>
          </a:prstGeom>
          <a:noFill/>
          <a:ln w="9525">
            <a:noFill/>
            <a:miter lim="800000"/>
            <a:headEnd/>
            <a:tailEnd/>
          </a:ln>
          <a:effectLst/>
        </p:spPr>
        <p:txBody>
          <a:bodyPr>
            <a:spAutoFit/>
          </a:bodyPr>
          <a:lstStyle/>
          <a:p>
            <a:pPr>
              <a:spcBef>
                <a:spcPct val="50000"/>
              </a:spcBef>
            </a:pPr>
            <a:r>
              <a:rPr lang="en-GB" sz="2400" b="0"/>
              <a:t>Modern Cryptography, for encryption and decryption, uses </a:t>
            </a:r>
            <a:r>
              <a:rPr lang="en-GB" sz="2400"/>
              <a:t>key </a:t>
            </a:r>
            <a:r>
              <a:rPr lang="en-GB" sz="2400" b="0"/>
              <a:t>or</a:t>
            </a:r>
            <a:r>
              <a:rPr lang="en-GB" sz="2400"/>
              <a:t> passphrase</a:t>
            </a:r>
            <a:endParaRPr lang="en-US" sz="2400"/>
          </a:p>
        </p:txBody>
      </p:sp>
      <p:sp>
        <p:nvSpPr>
          <p:cNvPr id="10247" name="Text Box 7"/>
          <p:cNvSpPr txBox="1">
            <a:spLocks noChangeArrowheads="1"/>
          </p:cNvSpPr>
          <p:nvPr/>
        </p:nvSpPr>
        <p:spPr bwMode="auto">
          <a:xfrm>
            <a:off x="827088" y="4221163"/>
            <a:ext cx="7561262" cy="1552575"/>
          </a:xfrm>
          <a:prstGeom prst="rect">
            <a:avLst/>
          </a:prstGeom>
          <a:noFill/>
          <a:ln w="9525">
            <a:noFill/>
            <a:miter lim="800000"/>
            <a:headEnd/>
            <a:tailEnd/>
          </a:ln>
          <a:effectLst/>
        </p:spPr>
        <p:txBody>
          <a:bodyPr>
            <a:spAutoFit/>
          </a:bodyPr>
          <a:lstStyle/>
          <a:p>
            <a:pPr>
              <a:spcBef>
                <a:spcPct val="50000"/>
              </a:spcBef>
            </a:pPr>
            <a:r>
              <a:rPr lang="en-GB" sz="2400" b="0"/>
              <a:t>There exist two types of Cryptographic algorithms:</a:t>
            </a:r>
          </a:p>
          <a:p>
            <a:pPr>
              <a:spcBef>
                <a:spcPct val="50000"/>
              </a:spcBef>
              <a:buFontTx/>
              <a:buChar char="•"/>
            </a:pPr>
            <a:r>
              <a:rPr lang="en-GB" sz="2400"/>
              <a:t>Symmetric-Key  Algorithm</a:t>
            </a:r>
          </a:p>
          <a:p>
            <a:pPr>
              <a:spcBef>
                <a:spcPct val="50000"/>
              </a:spcBef>
              <a:buFontTx/>
              <a:buChar char="•"/>
            </a:pPr>
            <a:r>
              <a:rPr lang="en-GB" sz="2400"/>
              <a:t>Asymmetric-Key Algorithm </a:t>
            </a:r>
            <a:endParaRPr lang="en-US" sz="2400" b="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827088" y="620713"/>
            <a:ext cx="7705725" cy="579437"/>
          </a:xfrm>
          <a:prstGeom prst="rect">
            <a:avLst/>
          </a:prstGeom>
          <a:noFill/>
          <a:ln w="9525">
            <a:noFill/>
            <a:miter lim="800000"/>
            <a:headEnd/>
            <a:tailEnd/>
          </a:ln>
          <a:effectLst/>
        </p:spPr>
        <p:txBody>
          <a:bodyPr>
            <a:spAutoFit/>
          </a:bodyPr>
          <a:lstStyle/>
          <a:p>
            <a:pPr algn="ctr">
              <a:spcBef>
                <a:spcPct val="50000"/>
              </a:spcBef>
            </a:pPr>
            <a:r>
              <a:rPr lang="en-GB" sz="3200"/>
              <a:t>SYMMETRIC-KEY ALGORITHM</a:t>
            </a:r>
            <a:endParaRPr lang="en-US" sz="3200" b="0"/>
          </a:p>
        </p:txBody>
      </p:sp>
      <p:sp>
        <p:nvSpPr>
          <p:cNvPr id="13317" name="Text Box 5"/>
          <p:cNvSpPr txBox="1">
            <a:spLocks noChangeArrowheads="1"/>
          </p:cNvSpPr>
          <p:nvPr/>
        </p:nvSpPr>
        <p:spPr bwMode="auto">
          <a:xfrm>
            <a:off x="900113" y="1484313"/>
            <a:ext cx="7848600" cy="2647950"/>
          </a:xfrm>
          <a:prstGeom prst="rect">
            <a:avLst/>
          </a:prstGeom>
          <a:noFill/>
          <a:ln w="9525">
            <a:noFill/>
            <a:miter lim="800000"/>
            <a:headEnd/>
            <a:tailEnd/>
          </a:ln>
          <a:effectLst/>
        </p:spPr>
        <p:txBody>
          <a:bodyPr>
            <a:spAutoFit/>
          </a:bodyPr>
          <a:lstStyle/>
          <a:p>
            <a:pPr>
              <a:spcBef>
                <a:spcPct val="50000"/>
              </a:spcBef>
            </a:pPr>
            <a:r>
              <a:rPr lang="en-US" sz="2400" b="0"/>
              <a:t>Symmetric-key Algorithms, also called single key algorithms or secret key algorithms have for their encryption and decryption. The sender and the recipient must agree on a key before the can communicate securely confidentiality of the transmitted message resides in the key. In order for the communication to be secure the key must also remain secret.</a:t>
            </a:r>
          </a:p>
        </p:txBody>
      </p:sp>
      <p:grpSp>
        <p:nvGrpSpPr>
          <p:cNvPr id="2" name="Group 19"/>
          <p:cNvGrpSpPr>
            <a:grpSpLocks/>
          </p:cNvGrpSpPr>
          <p:nvPr/>
        </p:nvGrpSpPr>
        <p:grpSpPr bwMode="auto">
          <a:xfrm>
            <a:off x="539750" y="4724400"/>
            <a:ext cx="8137525" cy="1225550"/>
            <a:chOff x="340" y="2976"/>
            <a:chExt cx="5126" cy="772"/>
          </a:xfrm>
        </p:grpSpPr>
        <p:sp>
          <p:nvSpPr>
            <p:cNvPr id="13319" name="Rectangle 7"/>
            <p:cNvSpPr>
              <a:spLocks noChangeArrowheads="1"/>
            </p:cNvSpPr>
            <p:nvPr/>
          </p:nvSpPr>
          <p:spPr bwMode="auto">
            <a:xfrm>
              <a:off x="1293" y="3476"/>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encryption</a:t>
              </a:r>
              <a:endParaRPr lang="en-US" b="0"/>
            </a:p>
          </p:txBody>
        </p:sp>
        <p:sp>
          <p:nvSpPr>
            <p:cNvPr id="13320" name="Rectangle 8"/>
            <p:cNvSpPr>
              <a:spLocks noChangeArrowheads="1"/>
            </p:cNvSpPr>
            <p:nvPr/>
          </p:nvSpPr>
          <p:spPr bwMode="auto">
            <a:xfrm>
              <a:off x="3379" y="3476"/>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decryption</a:t>
              </a:r>
              <a:endParaRPr lang="en-US" b="0"/>
            </a:p>
          </p:txBody>
        </p:sp>
        <p:sp>
          <p:nvSpPr>
            <p:cNvPr id="13321" name="Rectangle 9"/>
            <p:cNvSpPr>
              <a:spLocks noChangeArrowheads="1"/>
            </p:cNvSpPr>
            <p:nvPr/>
          </p:nvSpPr>
          <p:spPr bwMode="auto">
            <a:xfrm>
              <a:off x="340" y="3340"/>
              <a:ext cx="726" cy="272"/>
            </a:xfrm>
            <a:prstGeom prst="rect">
              <a:avLst/>
            </a:prstGeom>
            <a:solidFill>
              <a:schemeClr val="bg1"/>
            </a:solidFill>
            <a:ln w="9525">
              <a:noFill/>
              <a:miter lim="800000"/>
              <a:headEnd/>
              <a:tailEnd/>
            </a:ln>
            <a:effectLst/>
          </p:spPr>
          <p:txBody>
            <a:bodyPr wrap="none" anchor="ctr"/>
            <a:lstStyle/>
            <a:p>
              <a:pPr algn="ctr"/>
              <a:r>
                <a:rPr lang="en-GB" b="0"/>
                <a:t>Plaintext</a:t>
              </a:r>
              <a:endParaRPr lang="en-US" b="0"/>
            </a:p>
          </p:txBody>
        </p:sp>
        <p:sp>
          <p:nvSpPr>
            <p:cNvPr id="13322" name="Rectangle 10"/>
            <p:cNvSpPr>
              <a:spLocks noChangeArrowheads="1"/>
            </p:cNvSpPr>
            <p:nvPr/>
          </p:nvSpPr>
          <p:spPr bwMode="auto">
            <a:xfrm>
              <a:off x="2563" y="3340"/>
              <a:ext cx="726" cy="272"/>
            </a:xfrm>
            <a:prstGeom prst="rect">
              <a:avLst/>
            </a:prstGeom>
            <a:solidFill>
              <a:schemeClr val="bg1"/>
            </a:solidFill>
            <a:ln w="9525">
              <a:noFill/>
              <a:miter lim="800000"/>
              <a:headEnd/>
              <a:tailEnd/>
            </a:ln>
            <a:effectLst/>
          </p:spPr>
          <p:txBody>
            <a:bodyPr wrap="none" anchor="ctr"/>
            <a:lstStyle/>
            <a:p>
              <a:pPr algn="ctr"/>
              <a:r>
                <a:rPr lang="en-GB" b="0"/>
                <a:t>Ciphertext</a:t>
              </a:r>
              <a:endParaRPr lang="en-US" b="0"/>
            </a:p>
          </p:txBody>
        </p:sp>
        <p:sp>
          <p:nvSpPr>
            <p:cNvPr id="13323" name="Rectangle 11"/>
            <p:cNvSpPr>
              <a:spLocks noChangeArrowheads="1"/>
            </p:cNvSpPr>
            <p:nvPr/>
          </p:nvSpPr>
          <p:spPr bwMode="auto">
            <a:xfrm>
              <a:off x="4604" y="3203"/>
              <a:ext cx="726" cy="409"/>
            </a:xfrm>
            <a:prstGeom prst="rect">
              <a:avLst/>
            </a:prstGeom>
            <a:solidFill>
              <a:schemeClr val="bg1"/>
            </a:solidFill>
            <a:ln w="9525">
              <a:noFill/>
              <a:miter lim="800000"/>
              <a:headEnd/>
              <a:tailEnd/>
            </a:ln>
            <a:effectLst/>
          </p:spPr>
          <p:txBody>
            <a:bodyPr wrap="none" anchor="ctr"/>
            <a:lstStyle/>
            <a:p>
              <a:pPr algn="ctr"/>
              <a:r>
                <a:rPr lang="en-GB" b="0"/>
                <a:t>Original </a:t>
              </a:r>
            </a:p>
            <a:p>
              <a:pPr algn="ctr"/>
              <a:r>
                <a:rPr lang="en-GB" b="0"/>
                <a:t>Plaintext</a:t>
              </a:r>
              <a:endParaRPr lang="en-US" b="0"/>
            </a:p>
          </p:txBody>
        </p:sp>
        <p:sp>
          <p:nvSpPr>
            <p:cNvPr id="13324" name="Line 12"/>
            <p:cNvSpPr>
              <a:spLocks noChangeShapeType="1"/>
            </p:cNvSpPr>
            <p:nvPr/>
          </p:nvSpPr>
          <p:spPr bwMode="auto">
            <a:xfrm>
              <a:off x="386"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3325" name="Line 13"/>
            <p:cNvSpPr>
              <a:spLocks noChangeShapeType="1"/>
            </p:cNvSpPr>
            <p:nvPr/>
          </p:nvSpPr>
          <p:spPr bwMode="auto">
            <a:xfrm>
              <a:off x="4559"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3326" name="Line 14"/>
            <p:cNvSpPr>
              <a:spLocks noChangeShapeType="1"/>
            </p:cNvSpPr>
            <p:nvPr/>
          </p:nvSpPr>
          <p:spPr bwMode="auto">
            <a:xfrm>
              <a:off x="2472"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3327" name="Rectangle 15"/>
            <p:cNvSpPr>
              <a:spLocks noChangeArrowheads="1"/>
            </p:cNvSpPr>
            <p:nvPr/>
          </p:nvSpPr>
          <p:spPr bwMode="auto">
            <a:xfrm>
              <a:off x="1292" y="2976"/>
              <a:ext cx="1179" cy="272"/>
            </a:xfrm>
            <a:prstGeom prst="rect">
              <a:avLst/>
            </a:prstGeom>
            <a:solidFill>
              <a:schemeClr val="bg1"/>
            </a:solidFill>
            <a:ln w="9525">
              <a:noFill/>
              <a:miter lim="800000"/>
              <a:headEnd/>
              <a:tailEnd/>
            </a:ln>
            <a:effectLst/>
          </p:spPr>
          <p:txBody>
            <a:bodyPr wrap="none" anchor="ctr"/>
            <a:lstStyle/>
            <a:p>
              <a:pPr algn="ctr"/>
              <a:r>
                <a:rPr lang="en-GB" b="0"/>
                <a:t>Symmetric Key</a:t>
              </a:r>
              <a:endParaRPr lang="en-US" b="0"/>
            </a:p>
          </p:txBody>
        </p:sp>
        <p:sp>
          <p:nvSpPr>
            <p:cNvPr id="13328" name="Rectangle 16"/>
            <p:cNvSpPr>
              <a:spLocks noChangeArrowheads="1"/>
            </p:cNvSpPr>
            <p:nvPr/>
          </p:nvSpPr>
          <p:spPr bwMode="auto">
            <a:xfrm>
              <a:off x="3334" y="2977"/>
              <a:ext cx="1179" cy="272"/>
            </a:xfrm>
            <a:prstGeom prst="rect">
              <a:avLst/>
            </a:prstGeom>
            <a:solidFill>
              <a:schemeClr val="bg1"/>
            </a:solidFill>
            <a:ln w="9525">
              <a:noFill/>
              <a:miter lim="800000"/>
              <a:headEnd/>
              <a:tailEnd/>
            </a:ln>
            <a:effectLst/>
          </p:spPr>
          <p:txBody>
            <a:bodyPr wrap="none" anchor="ctr"/>
            <a:lstStyle/>
            <a:p>
              <a:pPr algn="ctr"/>
              <a:r>
                <a:rPr lang="en-GB" b="0"/>
                <a:t>Symmetric Key</a:t>
              </a:r>
              <a:endParaRPr lang="en-US" b="0"/>
            </a:p>
          </p:txBody>
        </p:sp>
        <p:sp>
          <p:nvSpPr>
            <p:cNvPr id="13329" name="Line 17"/>
            <p:cNvSpPr>
              <a:spLocks noChangeShapeType="1"/>
            </p:cNvSpPr>
            <p:nvPr/>
          </p:nvSpPr>
          <p:spPr bwMode="auto">
            <a:xfrm>
              <a:off x="1791" y="3158"/>
              <a:ext cx="0" cy="317"/>
            </a:xfrm>
            <a:prstGeom prst="line">
              <a:avLst/>
            </a:prstGeom>
            <a:noFill/>
            <a:ln w="9525">
              <a:solidFill>
                <a:schemeClr val="tx1"/>
              </a:solidFill>
              <a:round/>
              <a:headEnd/>
              <a:tailEnd type="triangle" w="med" len="med"/>
            </a:ln>
            <a:effectLst/>
          </p:spPr>
          <p:txBody>
            <a:bodyPr/>
            <a:lstStyle/>
            <a:p>
              <a:endParaRPr lang="en-US"/>
            </a:p>
          </p:txBody>
        </p:sp>
        <p:sp>
          <p:nvSpPr>
            <p:cNvPr id="13330" name="Line 18"/>
            <p:cNvSpPr>
              <a:spLocks noChangeShapeType="1"/>
            </p:cNvSpPr>
            <p:nvPr/>
          </p:nvSpPr>
          <p:spPr bwMode="auto">
            <a:xfrm>
              <a:off x="3923" y="3158"/>
              <a:ext cx="0" cy="317"/>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50825" y="476250"/>
            <a:ext cx="8605838" cy="576263"/>
          </a:xfrm>
          <a:prstGeom prst="rect">
            <a:avLst/>
          </a:prstGeom>
          <a:noFill/>
          <a:ln w="9525">
            <a:noFill/>
            <a:round/>
            <a:headEnd/>
            <a:tailEnd/>
          </a:ln>
          <a:effectLst/>
        </p:spPr>
        <p:txBody>
          <a:bodyPr lIns="0" tIns="0" rIns="0" bIns="0"/>
          <a:lstStyle/>
          <a:p>
            <a:pPr marL="430213" indent="-323850" defTabSz="457200">
              <a:spcBef>
                <a:spcPct val="200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a:t>Mathematically we have:</a:t>
            </a:r>
          </a:p>
        </p:txBody>
      </p:sp>
      <p:sp>
        <p:nvSpPr>
          <p:cNvPr id="15365" name="Text Box 5"/>
          <p:cNvSpPr txBox="1">
            <a:spLocks noChangeArrowheads="1"/>
          </p:cNvSpPr>
          <p:nvPr/>
        </p:nvSpPr>
        <p:spPr bwMode="auto">
          <a:xfrm>
            <a:off x="611188" y="1555750"/>
            <a:ext cx="7200900" cy="1801813"/>
          </a:xfrm>
          <a:prstGeom prst="rect">
            <a:avLst/>
          </a:prstGeom>
          <a:noFill/>
          <a:ln w="9525">
            <a:noFill/>
            <a:miter lim="800000"/>
            <a:headEnd/>
            <a:tailEnd/>
          </a:ln>
          <a:effectLst/>
        </p:spPr>
        <p:txBody>
          <a:bodyPr>
            <a:spAutoFit/>
          </a:bodyPr>
          <a:lstStyle/>
          <a:p>
            <a:pPr>
              <a:spcBef>
                <a:spcPct val="50000"/>
              </a:spcBef>
            </a:pPr>
            <a:r>
              <a:rPr lang="en-GB" sz="2800"/>
              <a:t>Encryption: </a:t>
            </a:r>
            <a:r>
              <a:rPr lang="en-GB" sz="2800">
                <a:solidFill>
                  <a:srgbClr val="FF0066"/>
                </a:solidFill>
              </a:rPr>
              <a:t>E</a:t>
            </a:r>
            <a:r>
              <a:rPr lang="en-GB" sz="2800" baseline="-25000">
                <a:solidFill>
                  <a:srgbClr val="FF0066"/>
                </a:solidFill>
              </a:rPr>
              <a:t>k</a:t>
            </a:r>
            <a:r>
              <a:rPr lang="en-GB" sz="2800">
                <a:solidFill>
                  <a:srgbClr val="FF0066"/>
                </a:solidFill>
              </a:rPr>
              <a:t>(M) = C</a:t>
            </a:r>
          </a:p>
          <a:p>
            <a:pPr>
              <a:spcBef>
                <a:spcPct val="50000"/>
              </a:spcBef>
            </a:pPr>
            <a:r>
              <a:rPr lang="en-GB" sz="2800"/>
              <a:t>and </a:t>
            </a:r>
          </a:p>
          <a:p>
            <a:pPr>
              <a:spcBef>
                <a:spcPct val="50000"/>
              </a:spcBef>
            </a:pPr>
            <a:r>
              <a:rPr lang="en-GB" sz="2800"/>
              <a:t>Decryption: </a:t>
            </a:r>
            <a:r>
              <a:rPr lang="en-GB" sz="2800">
                <a:solidFill>
                  <a:srgbClr val="FF0066"/>
                </a:solidFill>
              </a:rPr>
              <a:t>D</a:t>
            </a:r>
            <a:r>
              <a:rPr lang="en-GB" sz="2800" baseline="-25000">
                <a:solidFill>
                  <a:srgbClr val="FF0066"/>
                </a:solidFill>
              </a:rPr>
              <a:t>k</a:t>
            </a:r>
            <a:r>
              <a:rPr lang="en-GB" sz="2800">
                <a:solidFill>
                  <a:srgbClr val="FF0066"/>
                </a:solidFill>
              </a:rPr>
              <a:t>(C) = M</a:t>
            </a:r>
            <a:endParaRPr lang="en-US" sz="2800">
              <a:solidFill>
                <a:srgbClr val="FF0066"/>
              </a:solidFill>
            </a:endParaRPr>
          </a:p>
        </p:txBody>
      </p:sp>
      <p:sp>
        <p:nvSpPr>
          <p:cNvPr id="15366" name="Text Box 6"/>
          <p:cNvSpPr txBox="1">
            <a:spLocks noChangeArrowheads="1"/>
          </p:cNvSpPr>
          <p:nvPr/>
        </p:nvSpPr>
        <p:spPr bwMode="auto">
          <a:xfrm>
            <a:off x="2268538" y="3644900"/>
            <a:ext cx="6624637" cy="2282825"/>
          </a:xfrm>
          <a:prstGeom prst="rect">
            <a:avLst/>
          </a:prstGeom>
          <a:noFill/>
          <a:ln w="9525">
            <a:noFill/>
            <a:miter lim="800000"/>
            <a:headEnd/>
            <a:tailEnd/>
          </a:ln>
          <a:effectLst/>
        </p:spPr>
        <p:txBody>
          <a:bodyPr>
            <a:spAutoFit/>
          </a:bodyPr>
          <a:lstStyle/>
          <a:p>
            <a:pPr lvl="2"/>
            <a:r>
              <a:rPr lang="en-GB" sz="2400"/>
              <a:t>Where: </a:t>
            </a:r>
          </a:p>
          <a:p>
            <a:pPr lvl="4"/>
            <a:r>
              <a:rPr lang="en-GB" sz="2400"/>
              <a:t>E = the encryption function</a:t>
            </a:r>
          </a:p>
          <a:p>
            <a:pPr lvl="4"/>
            <a:r>
              <a:rPr lang="en-GB" sz="2400"/>
              <a:t>C = ciphertext</a:t>
            </a:r>
          </a:p>
          <a:p>
            <a:pPr lvl="4"/>
            <a:r>
              <a:rPr lang="en-GB" sz="2400"/>
              <a:t>M=Message </a:t>
            </a:r>
          </a:p>
          <a:p>
            <a:pPr lvl="4"/>
            <a:r>
              <a:rPr lang="en-GB" sz="2400"/>
              <a:t>D = decryption function</a:t>
            </a:r>
          </a:p>
          <a:p>
            <a:pPr lvl="4"/>
            <a:r>
              <a:rPr lang="en-GB" sz="2400"/>
              <a:t>K = symmetric key</a:t>
            </a:r>
            <a:endParaRPr 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descr="ImageHacker"/>
          <p:cNvSpPr>
            <a:spLocks noChangeArrowheads="1"/>
          </p:cNvSpPr>
          <p:nvPr/>
        </p:nvSpPr>
        <p:spPr bwMode="auto">
          <a:xfrm>
            <a:off x="179388" y="1844675"/>
            <a:ext cx="1584325" cy="2808288"/>
          </a:xfrm>
          <a:prstGeom prst="rect">
            <a:avLst/>
          </a:prstGeom>
          <a:blipFill dpi="0" rotWithShape="1">
            <a:blip r:embed="rId2"/>
            <a:srcRect/>
            <a:stretch>
              <a:fillRect/>
            </a:stretch>
          </a:blipFill>
          <a:ln w="9525">
            <a:noFill/>
            <a:miter lim="800000"/>
            <a:headEnd/>
            <a:tailEnd/>
          </a:ln>
          <a:effectLst/>
        </p:spPr>
        <p:txBody>
          <a:bodyPr wrap="none" anchor="ctr"/>
          <a:lstStyle/>
          <a:p>
            <a:endParaRPr lang="en-US"/>
          </a:p>
        </p:txBody>
      </p:sp>
      <p:sp>
        <p:nvSpPr>
          <p:cNvPr id="17413" name="Rectangle 5" descr="hacker"/>
          <p:cNvSpPr>
            <a:spLocks noChangeArrowheads="1"/>
          </p:cNvSpPr>
          <p:nvPr/>
        </p:nvSpPr>
        <p:spPr bwMode="auto">
          <a:xfrm>
            <a:off x="7524750" y="2132013"/>
            <a:ext cx="1368425" cy="2305050"/>
          </a:xfrm>
          <a:prstGeom prst="rect">
            <a:avLst/>
          </a:prstGeom>
          <a:blipFill dpi="0" rotWithShape="1">
            <a:blip r:embed="rId3"/>
            <a:srcRect/>
            <a:stretch>
              <a:fillRect/>
            </a:stretch>
          </a:blipFill>
          <a:ln w="9525">
            <a:noFill/>
            <a:miter lim="800000"/>
            <a:headEnd/>
            <a:tailEnd/>
          </a:ln>
          <a:effectLst/>
        </p:spPr>
        <p:txBody>
          <a:bodyPr wrap="none" anchor="ctr"/>
          <a:lstStyle/>
          <a:p>
            <a:endParaRPr lang="en-US"/>
          </a:p>
        </p:txBody>
      </p:sp>
      <p:sp>
        <p:nvSpPr>
          <p:cNvPr id="17414" name="Rectangle 6"/>
          <p:cNvSpPr>
            <a:spLocks noChangeArrowheads="1"/>
          </p:cNvSpPr>
          <p:nvPr/>
        </p:nvSpPr>
        <p:spPr bwMode="auto">
          <a:xfrm>
            <a:off x="1619250" y="1268413"/>
            <a:ext cx="1584325" cy="649287"/>
          </a:xfrm>
          <a:prstGeom prst="rect">
            <a:avLst/>
          </a:prstGeom>
          <a:noFill/>
          <a:ln w="9525">
            <a:solidFill>
              <a:schemeClr val="tx1"/>
            </a:solidFill>
            <a:miter lim="800000"/>
            <a:headEnd/>
            <a:tailEnd/>
          </a:ln>
          <a:effectLst/>
        </p:spPr>
        <p:txBody>
          <a:bodyPr wrap="none" anchor="ctr"/>
          <a:lstStyle/>
          <a:p>
            <a:pPr algn="ctr"/>
            <a:r>
              <a:rPr lang="en-GB" b="0"/>
              <a:t>I discovered </a:t>
            </a:r>
          </a:p>
          <a:p>
            <a:pPr algn="ctr"/>
            <a:r>
              <a:rPr lang="en-GB" b="0"/>
              <a:t>Gold in Ghana</a:t>
            </a:r>
            <a:endParaRPr lang="en-US" b="0"/>
          </a:p>
        </p:txBody>
      </p:sp>
      <p:sp>
        <p:nvSpPr>
          <p:cNvPr id="17415" name="Rectangle 7"/>
          <p:cNvSpPr>
            <a:spLocks noChangeArrowheads="1"/>
          </p:cNvSpPr>
          <p:nvPr/>
        </p:nvSpPr>
        <p:spPr bwMode="auto">
          <a:xfrm>
            <a:off x="6011863" y="1266825"/>
            <a:ext cx="1584325" cy="649288"/>
          </a:xfrm>
          <a:prstGeom prst="rect">
            <a:avLst/>
          </a:prstGeom>
          <a:noFill/>
          <a:ln w="9525">
            <a:solidFill>
              <a:schemeClr val="tx1"/>
            </a:solidFill>
            <a:miter lim="800000"/>
            <a:headEnd/>
            <a:tailEnd/>
          </a:ln>
          <a:effectLst/>
        </p:spPr>
        <p:txBody>
          <a:bodyPr wrap="none" anchor="ctr"/>
          <a:lstStyle/>
          <a:p>
            <a:pPr algn="ctr"/>
            <a:r>
              <a:rPr lang="en-GB" b="0"/>
              <a:t>I discovered </a:t>
            </a:r>
          </a:p>
          <a:p>
            <a:pPr algn="ctr"/>
            <a:r>
              <a:rPr lang="en-GB" b="0"/>
              <a:t>Gold in Ghana</a:t>
            </a:r>
            <a:endParaRPr lang="en-US" b="0"/>
          </a:p>
        </p:txBody>
      </p:sp>
      <p:sp>
        <p:nvSpPr>
          <p:cNvPr id="17416" name="Rectangle 8" descr="cloud_is_the_internet"/>
          <p:cNvSpPr>
            <a:spLocks noChangeArrowheads="1"/>
          </p:cNvSpPr>
          <p:nvPr/>
        </p:nvSpPr>
        <p:spPr bwMode="auto">
          <a:xfrm>
            <a:off x="3492500" y="4870450"/>
            <a:ext cx="2374900" cy="1871663"/>
          </a:xfrm>
          <a:prstGeom prst="rect">
            <a:avLst/>
          </a:prstGeom>
          <a:blipFill dpi="0" rotWithShape="1">
            <a:blip r:embed="rId4"/>
            <a:srcRect/>
            <a:stretch>
              <a:fillRect/>
            </a:stretch>
          </a:blipFill>
          <a:ln w="9525">
            <a:noFill/>
            <a:miter lim="800000"/>
            <a:headEnd/>
            <a:tailEnd/>
          </a:ln>
          <a:effectLst/>
        </p:spPr>
        <p:txBody>
          <a:bodyPr wrap="none" anchor="ctr"/>
          <a:lstStyle/>
          <a:p>
            <a:endParaRPr lang="en-US"/>
          </a:p>
        </p:txBody>
      </p:sp>
      <p:sp>
        <p:nvSpPr>
          <p:cNvPr id="17417" name="Line 9"/>
          <p:cNvSpPr>
            <a:spLocks noChangeShapeType="1"/>
          </p:cNvSpPr>
          <p:nvPr/>
        </p:nvSpPr>
        <p:spPr bwMode="auto">
          <a:xfrm>
            <a:off x="1763713" y="3284538"/>
            <a:ext cx="1871662" cy="2160587"/>
          </a:xfrm>
          <a:prstGeom prst="line">
            <a:avLst/>
          </a:prstGeom>
          <a:noFill/>
          <a:ln w="9525">
            <a:solidFill>
              <a:schemeClr val="tx1"/>
            </a:solidFill>
            <a:round/>
            <a:headEnd/>
            <a:tailEnd type="triangle" w="med" len="med"/>
          </a:ln>
          <a:effectLst/>
        </p:spPr>
        <p:txBody>
          <a:bodyPr/>
          <a:lstStyle/>
          <a:p>
            <a:endParaRPr lang="en-US"/>
          </a:p>
        </p:txBody>
      </p:sp>
      <p:sp>
        <p:nvSpPr>
          <p:cNvPr id="17418" name="Line 10"/>
          <p:cNvSpPr>
            <a:spLocks noChangeShapeType="1"/>
          </p:cNvSpPr>
          <p:nvPr/>
        </p:nvSpPr>
        <p:spPr bwMode="auto">
          <a:xfrm flipH="1">
            <a:off x="5795963" y="3429000"/>
            <a:ext cx="1871662" cy="2160588"/>
          </a:xfrm>
          <a:prstGeom prst="line">
            <a:avLst/>
          </a:prstGeom>
          <a:noFill/>
          <a:ln w="9525">
            <a:solidFill>
              <a:schemeClr val="tx1"/>
            </a:solidFill>
            <a:round/>
            <a:headEnd/>
            <a:tailEnd type="triangle" w="med" len="med"/>
          </a:ln>
          <a:effectLst/>
        </p:spPr>
        <p:txBody>
          <a:bodyPr/>
          <a:lstStyle/>
          <a:p>
            <a:endParaRPr lang="en-US"/>
          </a:p>
        </p:txBody>
      </p:sp>
      <p:sp>
        <p:nvSpPr>
          <p:cNvPr id="17419" name="Rectangle 11"/>
          <p:cNvSpPr>
            <a:spLocks noChangeArrowheads="1"/>
          </p:cNvSpPr>
          <p:nvPr/>
        </p:nvSpPr>
        <p:spPr bwMode="auto">
          <a:xfrm>
            <a:off x="3276600" y="4508500"/>
            <a:ext cx="2808288" cy="504825"/>
          </a:xfrm>
          <a:prstGeom prst="rect">
            <a:avLst/>
          </a:prstGeom>
          <a:noFill/>
          <a:ln w="9525">
            <a:solidFill>
              <a:schemeClr val="tx1"/>
            </a:solidFill>
            <a:miter lim="800000"/>
            <a:headEnd/>
            <a:tailEnd/>
          </a:ln>
          <a:effectLst/>
        </p:spPr>
        <p:txBody>
          <a:bodyPr wrap="none" anchor="ctr"/>
          <a:lstStyle/>
          <a:p>
            <a:pPr algn="ctr"/>
            <a:r>
              <a:rPr lang="en-GB" b="0"/>
              <a:t>Seosnfk isaaifi weaidj a </a:t>
            </a:r>
            <a:endParaRPr lang="en-US" b="0"/>
          </a:p>
        </p:txBody>
      </p:sp>
      <p:sp>
        <p:nvSpPr>
          <p:cNvPr id="17420" name="Rectangle 12" descr="464-key-charm-image-1"/>
          <p:cNvSpPr>
            <a:spLocks noChangeArrowheads="1"/>
          </p:cNvSpPr>
          <p:nvPr/>
        </p:nvSpPr>
        <p:spPr bwMode="auto">
          <a:xfrm flipV="1">
            <a:off x="1835150" y="1989138"/>
            <a:ext cx="1584325" cy="1152525"/>
          </a:xfrm>
          <a:prstGeom prst="rect">
            <a:avLst/>
          </a:prstGeom>
          <a:blipFill dpi="0" rotWithShape="1">
            <a:blip r:embed="rId5"/>
            <a:srcRect/>
            <a:stretch>
              <a:fillRect/>
            </a:stretch>
          </a:blipFill>
          <a:ln w="9525">
            <a:noFill/>
            <a:miter lim="800000"/>
            <a:headEnd/>
            <a:tailEnd/>
          </a:ln>
          <a:effectLst/>
        </p:spPr>
        <p:txBody>
          <a:bodyPr wrap="none" anchor="ctr"/>
          <a:lstStyle/>
          <a:p>
            <a:endParaRPr lang="en-US"/>
          </a:p>
        </p:txBody>
      </p:sp>
      <p:sp>
        <p:nvSpPr>
          <p:cNvPr id="17421" name="Rectangle 13" descr="464-key-charm-image-1"/>
          <p:cNvSpPr>
            <a:spLocks noChangeArrowheads="1"/>
          </p:cNvSpPr>
          <p:nvPr/>
        </p:nvSpPr>
        <p:spPr bwMode="auto">
          <a:xfrm flipV="1">
            <a:off x="5940425" y="1989138"/>
            <a:ext cx="1584325" cy="1152525"/>
          </a:xfrm>
          <a:prstGeom prst="rect">
            <a:avLst/>
          </a:prstGeom>
          <a:blipFill dpi="0" rotWithShape="1">
            <a:blip r:embed="rId5"/>
            <a:srcRect/>
            <a:stretch>
              <a:fillRect/>
            </a:stretch>
          </a:blipFill>
          <a:ln w="9525">
            <a:noFill/>
            <a:miter lim="800000"/>
            <a:headEnd/>
            <a:tailEnd/>
          </a:ln>
          <a:effectLst/>
        </p:spPr>
        <p:txBody>
          <a:bodyPr wrap="none" anchor="ctr"/>
          <a:lstStyle/>
          <a:p>
            <a:endParaRPr lang="en-US"/>
          </a:p>
        </p:txBody>
      </p:sp>
      <p:sp>
        <p:nvSpPr>
          <p:cNvPr id="17422" name="AutoShape 14"/>
          <p:cNvSpPr>
            <a:spLocks noChangeArrowheads="1"/>
          </p:cNvSpPr>
          <p:nvPr/>
        </p:nvSpPr>
        <p:spPr bwMode="auto">
          <a:xfrm>
            <a:off x="7667625" y="1196975"/>
            <a:ext cx="1258888" cy="719138"/>
          </a:xfrm>
          <a:prstGeom prst="cloudCallout">
            <a:avLst>
              <a:gd name="adj1" fmla="val 14944"/>
              <a:gd name="adj2" fmla="val 123069"/>
            </a:avLst>
          </a:prstGeom>
          <a:noFill/>
          <a:ln w="9525">
            <a:solidFill>
              <a:schemeClr val="tx1"/>
            </a:solidFill>
            <a:round/>
            <a:headEnd/>
            <a:tailEnd/>
          </a:ln>
          <a:effectLst/>
        </p:spPr>
        <p:txBody>
          <a:bodyPr/>
          <a:lstStyle/>
          <a:p>
            <a:pPr algn="ctr"/>
            <a:r>
              <a:rPr lang="en-GB" sz="1600" b="0"/>
              <a:t>Woaoh</a:t>
            </a:r>
            <a:endParaRPr lang="en-US" sz="1600" b="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395288" y="546100"/>
            <a:ext cx="7993062" cy="579438"/>
          </a:xfrm>
          <a:prstGeom prst="rect">
            <a:avLst/>
          </a:prstGeom>
          <a:noFill/>
          <a:ln w="9525">
            <a:noFill/>
            <a:miter lim="800000"/>
            <a:headEnd/>
            <a:tailEnd/>
          </a:ln>
          <a:effectLst/>
        </p:spPr>
        <p:txBody>
          <a:bodyPr>
            <a:spAutoFit/>
          </a:bodyPr>
          <a:lstStyle/>
          <a:p>
            <a:pPr>
              <a:spcBef>
                <a:spcPct val="50000"/>
              </a:spcBef>
            </a:pPr>
            <a:r>
              <a:rPr lang="en-GB" sz="3200"/>
              <a:t>Examples of Symmetric-key Algorithm</a:t>
            </a:r>
            <a:endParaRPr lang="en-US" sz="3200"/>
          </a:p>
        </p:txBody>
      </p:sp>
      <p:sp>
        <p:nvSpPr>
          <p:cNvPr id="18437" name="Text Box 5"/>
          <p:cNvSpPr txBox="1">
            <a:spLocks noChangeArrowheads="1"/>
          </p:cNvSpPr>
          <p:nvPr/>
        </p:nvSpPr>
        <p:spPr bwMode="auto">
          <a:xfrm>
            <a:off x="1476375" y="1773238"/>
            <a:ext cx="6840538" cy="3743325"/>
          </a:xfrm>
          <a:prstGeom prst="rect">
            <a:avLst/>
          </a:prstGeom>
          <a:noFill/>
          <a:ln w="9525">
            <a:noFill/>
            <a:miter lim="800000"/>
            <a:headEnd/>
            <a:tailEnd/>
          </a:ln>
          <a:effectLst/>
        </p:spPr>
        <p:txBody>
          <a:bodyPr>
            <a:spAutoFit/>
          </a:bodyPr>
          <a:lstStyle/>
          <a:p>
            <a:pPr>
              <a:spcBef>
                <a:spcPct val="50000"/>
              </a:spcBef>
            </a:pPr>
            <a:r>
              <a:rPr lang="en-GB" sz="2400"/>
              <a:t>DES </a:t>
            </a:r>
          </a:p>
          <a:p>
            <a:pPr>
              <a:spcBef>
                <a:spcPct val="50000"/>
              </a:spcBef>
            </a:pPr>
            <a:r>
              <a:rPr lang="en-GB" sz="2400"/>
              <a:t>AES</a:t>
            </a:r>
          </a:p>
          <a:p>
            <a:pPr>
              <a:spcBef>
                <a:spcPct val="50000"/>
              </a:spcBef>
            </a:pPr>
            <a:r>
              <a:rPr lang="en-GB" sz="2400"/>
              <a:t>Blowfish</a:t>
            </a:r>
          </a:p>
          <a:p>
            <a:pPr>
              <a:spcBef>
                <a:spcPct val="50000"/>
              </a:spcBef>
            </a:pPr>
            <a:r>
              <a:rPr lang="en-GB" sz="2400"/>
              <a:t>Twofish</a:t>
            </a:r>
          </a:p>
          <a:p>
            <a:pPr>
              <a:spcBef>
                <a:spcPct val="50000"/>
              </a:spcBef>
            </a:pPr>
            <a:r>
              <a:rPr lang="en-GB" sz="2400"/>
              <a:t>IDEA</a:t>
            </a:r>
          </a:p>
          <a:p>
            <a:pPr>
              <a:spcBef>
                <a:spcPct val="50000"/>
              </a:spcBef>
            </a:pPr>
            <a:r>
              <a:rPr lang="en-GB" sz="2400"/>
              <a:t>GOST</a:t>
            </a:r>
          </a:p>
          <a:p>
            <a:pPr>
              <a:spcBef>
                <a:spcPct val="50000"/>
              </a:spcBef>
            </a:pPr>
            <a:r>
              <a:rPr lang="en-GB" sz="2400"/>
              <a:t>LUCIFER</a:t>
            </a: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5"/>
          <p:cNvSpPr txBox="1">
            <a:spLocks noChangeArrowheads="1"/>
          </p:cNvSpPr>
          <p:nvPr/>
        </p:nvSpPr>
        <p:spPr bwMode="auto">
          <a:xfrm>
            <a:off x="827088" y="476250"/>
            <a:ext cx="7705725" cy="579438"/>
          </a:xfrm>
          <a:prstGeom prst="rect">
            <a:avLst/>
          </a:prstGeom>
          <a:noFill/>
          <a:ln w="9525">
            <a:noFill/>
            <a:miter lim="800000"/>
            <a:headEnd/>
            <a:tailEnd/>
          </a:ln>
          <a:effectLst/>
        </p:spPr>
        <p:txBody>
          <a:bodyPr>
            <a:spAutoFit/>
          </a:bodyPr>
          <a:lstStyle/>
          <a:p>
            <a:pPr algn="ctr">
              <a:spcBef>
                <a:spcPct val="50000"/>
              </a:spcBef>
            </a:pPr>
            <a:r>
              <a:rPr lang="en-GB" sz="3200"/>
              <a:t>ASYMMETRIC-KEY ALGORITHM</a:t>
            </a:r>
            <a:endParaRPr lang="en-US" sz="3200" b="0"/>
          </a:p>
        </p:txBody>
      </p:sp>
      <p:sp>
        <p:nvSpPr>
          <p:cNvPr id="14342" name="Text Box 6"/>
          <p:cNvSpPr txBox="1">
            <a:spLocks noChangeArrowheads="1"/>
          </p:cNvSpPr>
          <p:nvPr/>
        </p:nvSpPr>
        <p:spPr bwMode="auto">
          <a:xfrm>
            <a:off x="684213" y="1125538"/>
            <a:ext cx="8172450" cy="3560762"/>
          </a:xfrm>
          <a:prstGeom prst="rect">
            <a:avLst/>
          </a:prstGeom>
          <a:noFill/>
          <a:ln w="9525">
            <a:noFill/>
            <a:miter lim="800000"/>
            <a:headEnd/>
            <a:tailEnd/>
          </a:ln>
          <a:effectLst/>
        </p:spPr>
        <p:txBody>
          <a:bodyPr>
            <a:spAutoFit/>
          </a:bodyPr>
          <a:lstStyle/>
          <a:p>
            <a:pPr>
              <a:spcBef>
                <a:spcPct val="50000"/>
              </a:spcBef>
            </a:pPr>
            <a:r>
              <a:rPr lang="en-GB" sz="2400" b="0"/>
              <a:t>Symmetric-key Algorithms, also called public-key algorithms, use two keys. The one used for the encryption, say K</a:t>
            </a:r>
            <a:r>
              <a:rPr lang="en-GB" sz="2400" b="0" baseline="-25000"/>
              <a:t>1</a:t>
            </a:r>
            <a:r>
              <a:rPr lang="en-GB" sz="2400" b="0"/>
              <a:t>, is different from the one used for the decryption, K</a:t>
            </a:r>
            <a:r>
              <a:rPr lang="en-GB" sz="2400" b="0" baseline="-25000"/>
              <a:t>2</a:t>
            </a:r>
            <a:r>
              <a:rPr lang="en-GB" sz="2400" b="0"/>
              <a:t>. The key, K1, used to encrypt is called public key and key, K</a:t>
            </a:r>
            <a:r>
              <a:rPr lang="en-GB" sz="2400" b="0" baseline="-25000"/>
              <a:t>2</a:t>
            </a:r>
            <a:r>
              <a:rPr lang="en-GB" sz="2400" b="0"/>
              <a:t>, used to decrypt is called private key.</a:t>
            </a:r>
          </a:p>
          <a:p>
            <a:pPr>
              <a:spcBef>
                <a:spcPct val="50000"/>
              </a:spcBef>
            </a:pPr>
            <a:r>
              <a:rPr lang="en-GB" sz="2400" b="0"/>
              <a:t>The public key can be given to anyone but the private key is kept secret and the strength of this algorithm resides in the private key. This must be kept secret as long as the communication is confidential</a:t>
            </a:r>
            <a:endParaRPr lang="en-US" sz="2400" b="0"/>
          </a:p>
        </p:txBody>
      </p:sp>
      <p:grpSp>
        <p:nvGrpSpPr>
          <p:cNvPr id="2" name="Group 7"/>
          <p:cNvGrpSpPr>
            <a:grpSpLocks/>
          </p:cNvGrpSpPr>
          <p:nvPr/>
        </p:nvGrpSpPr>
        <p:grpSpPr bwMode="auto">
          <a:xfrm>
            <a:off x="539750" y="4940300"/>
            <a:ext cx="8137525" cy="1225550"/>
            <a:chOff x="340" y="2976"/>
            <a:chExt cx="5126" cy="772"/>
          </a:xfrm>
        </p:grpSpPr>
        <p:sp>
          <p:nvSpPr>
            <p:cNvPr id="14344" name="Rectangle 8"/>
            <p:cNvSpPr>
              <a:spLocks noChangeArrowheads="1"/>
            </p:cNvSpPr>
            <p:nvPr/>
          </p:nvSpPr>
          <p:spPr bwMode="auto">
            <a:xfrm>
              <a:off x="1293" y="3476"/>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encryption</a:t>
              </a:r>
              <a:endParaRPr lang="en-US" b="0"/>
            </a:p>
          </p:txBody>
        </p:sp>
        <p:sp>
          <p:nvSpPr>
            <p:cNvPr id="14345" name="Rectangle 9"/>
            <p:cNvSpPr>
              <a:spLocks noChangeArrowheads="1"/>
            </p:cNvSpPr>
            <p:nvPr/>
          </p:nvSpPr>
          <p:spPr bwMode="auto">
            <a:xfrm>
              <a:off x="3379" y="3476"/>
              <a:ext cx="1179" cy="272"/>
            </a:xfrm>
            <a:prstGeom prst="rect">
              <a:avLst/>
            </a:prstGeom>
            <a:solidFill>
              <a:schemeClr val="bg1"/>
            </a:solidFill>
            <a:ln w="9525">
              <a:solidFill>
                <a:schemeClr val="tx1"/>
              </a:solidFill>
              <a:miter lim="800000"/>
              <a:headEnd/>
              <a:tailEnd/>
            </a:ln>
            <a:effectLst/>
          </p:spPr>
          <p:txBody>
            <a:bodyPr wrap="none" anchor="ctr"/>
            <a:lstStyle/>
            <a:p>
              <a:pPr algn="ctr"/>
              <a:r>
                <a:rPr lang="en-GB" b="0"/>
                <a:t>decryption</a:t>
              </a:r>
              <a:endParaRPr lang="en-US" b="0"/>
            </a:p>
          </p:txBody>
        </p:sp>
        <p:sp>
          <p:nvSpPr>
            <p:cNvPr id="14346" name="Rectangle 10"/>
            <p:cNvSpPr>
              <a:spLocks noChangeArrowheads="1"/>
            </p:cNvSpPr>
            <p:nvPr/>
          </p:nvSpPr>
          <p:spPr bwMode="auto">
            <a:xfrm>
              <a:off x="340" y="3340"/>
              <a:ext cx="726" cy="272"/>
            </a:xfrm>
            <a:prstGeom prst="rect">
              <a:avLst/>
            </a:prstGeom>
            <a:solidFill>
              <a:schemeClr val="bg1"/>
            </a:solidFill>
            <a:ln w="9525">
              <a:noFill/>
              <a:miter lim="800000"/>
              <a:headEnd/>
              <a:tailEnd/>
            </a:ln>
            <a:effectLst/>
          </p:spPr>
          <p:txBody>
            <a:bodyPr wrap="none" anchor="ctr"/>
            <a:lstStyle/>
            <a:p>
              <a:pPr algn="ctr"/>
              <a:r>
                <a:rPr lang="en-GB" b="0"/>
                <a:t>Plaintext</a:t>
              </a:r>
              <a:endParaRPr lang="en-US" b="0"/>
            </a:p>
          </p:txBody>
        </p:sp>
        <p:sp>
          <p:nvSpPr>
            <p:cNvPr id="14347" name="Rectangle 11"/>
            <p:cNvSpPr>
              <a:spLocks noChangeArrowheads="1"/>
            </p:cNvSpPr>
            <p:nvPr/>
          </p:nvSpPr>
          <p:spPr bwMode="auto">
            <a:xfrm>
              <a:off x="2563" y="3340"/>
              <a:ext cx="726" cy="272"/>
            </a:xfrm>
            <a:prstGeom prst="rect">
              <a:avLst/>
            </a:prstGeom>
            <a:solidFill>
              <a:schemeClr val="bg1"/>
            </a:solidFill>
            <a:ln w="9525">
              <a:noFill/>
              <a:miter lim="800000"/>
              <a:headEnd/>
              <a:tailEnd/>
            </a:ln>
            <a:effectLst/>
          </p:spPr>
          <p:txBody>
            <a:bodyPr wrap="none" anchor="ctr"/>
            <a:lstStyle/>
            <a:p>
              <a:pPr algn="ctr"/>
              <a:r>
                <a:rPr lang="en-GB" b="0"/>
                <a:t>Ciphertext</a:t>
              </a:r>
              <a:endParaRPr lang="en-US" b="0"/>
            </a:p>
          </p:txBody>
        </p:sp>
        <p:sp>
          <p:nvSpPr>
            <p:cNvPr id="14348" name="Rectangle 12"/>
            <p:cNvSpPr>
              <a:spLocks noChangeArrowheads="1"/>
            </p:cNvSpPr>
            <p:nvPr/>
          </p:nvSpPr>
          <p:spPr bwMode="auto">
            <a:xfrm>
              <a:off x="4604" y="3203"/>
              <a:ext cx="726" cy="409"/>
            </a:xfrm>
            <a:prstGeom prst="rect">
              <a:avLst/>
            </a:prstGeom>
            <a:solidFill>
              <a:schemeClr val="bg1"/>
            </a:solidFill>
            <a:ln w="9525">
              <a:noFill/>
              <a:miter lim="800000"/>
              <a:headEnd/>
              <a:tailEnd/>
            </a:ln>
            <a:effectLst/>
          </p:spPr>
          <p:txBody>
            <a:bodyPr wrap="none" anchor="ctr"/>
            <a:lstStyle/>
            <a:p>
              <a:pPr algn="ctr"/>
              <a:r>
                <a:rPr lang="en-GB" b="0"/>
                <a:t>Original </a:t>
              </a:r>
            </a:p>
            <a:p>
              <a:pPr algn="ctr"/>
              <a:r>
                <a:rPr lang="en-GB" b="0"/>
                <a:t>Plaintext</a:t>
              </a:r>
              <a:endParaRPr lang="en-US" b="0"/>
            </a:p>
          </p:txBody>
        </p:sp>
        <p:sp>
          <p:nvSpPr>
            <p:cNvPr id="14349" name="Line 13"/>
            <p:cNvSpPr>
              <a:spLocks noChangeShapeType="1"/>
            </p:cNvSpPr>
            <p:nvPr/>
          </p:nvSpPr>
          <p:spPr bwMode="auto">
            <a:xfrm>
              <a:off x="386"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4350" name="Line 14"/>
            <p:cNvSpPr>
              <a:spLocks noChangeShapeType="1"/>
            </p:cNvSpPr>
            <p:nvPr/>
          </p:nvSpPr>
          <p:spPr bwMode="auto">
            <a:xfrm>
              <a:off x="4559"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4351" name="Line 15"/>
            <p:cNvSpPr>
              <a:spLocks noChangeShapeType="1"/>
            </p:cNvSpPr>
            <p:nvPr/>
          </p:nvSpPr>
          <p:spPr bwMode="auto">
            <a:xfrm>
              <a:off x="2472" y="3612"/>
              <a:ext cx="907" cy="0"/>
            </a:xfrm>
            <a:prstGeom prst="line">
              <a:avLst/>
            </a:prstGeom>
            <a:noFill/>
            <a:ln w="9525">
              <a:solidFill>
                <a:schemeClr val="tx1"/>
              </a:solidFill>
              <a:round/>
              <a:headEnd/>
              <a:tailEnd type="triangle" w="med" len="med"/>
            </a:ln>
            <a:effectLst/>
          </p:spPr>
          <p:txBody>
            <a:bodyPr/>
            <a:lstStyle/>
            <a:p>
              <a:endParaRPr lang="en-US"/>
            </a:p>
          </p:txBody>
        </p:sp>
        <p:sp>
          <p:nvSpPr>
            <p:cNvPr id="14352" name="Rectangle 16"/>
            <p:cNvSpPr>
              <a:spLocks noChangeArrowheads="1"/>
            </p:cNvSpPr>
            <p:nvPr/>
          </p:nvSpPr>
          <p:spPr bwMode="auto">
            <a:xfrm>
              <a:off x="1292" y="2976"/>
              <a:ext cx="1179" cy="272"/>
            </a:xfrm>
            <a:prstGeom prst="rect">
              <a:avLst/>
            </a:prstGeom>
            <a:solidFill>
              <a:schemeClr val="bg1"/>
            </a:solidFill>
            <a:ln w="9525">
              <a:noFill/>
              <a:miter lim="800000"/>
              <a:headEnd/>
              <a:tailEnd/>
            </a:ln>
            <a:effectLst/>
          </p:spPr>
          <p:txBody>
            <a:bodyPr wrap="none" anchor="ctr"/>
            <a:lstStyle/>
            <a:p>
              <a:pPr algn="ctr"/>
              <a:r>
                <a:rPr lang="en-GB" b="0"/>
                <a:t>Public Key (K</a:t>
              </a:r>
              <a:r>
                <a:rPr lang="en-GB" b="0" baseline="-25000"/>
                <a:t>1</a:t>
              </a:r>
              <a:r>
                <a:rPr lang="en-GB" b="0"/>
                <a:t>)</a:t>
              </a:r>
              <a:endParaRPr lang="en-US" b="0"/>
            </a:p>
          </p:txBody>
        </p:sp>
        <p:sp>
          <p:nvSpPr>
            <p:cNvPr id="14353" name="Rectangle 17"/>
            <p:cNvSpPr>
              <a:spLocks noChangeArrowheads="1"/>
            </p:cNvSpPr>
            <p:nvPr/>
          </p:nvSpPr>
          <p:spPr bwMode="auto">
            <a:xfrm>
              <a:off x="3334" y="2977"/>
              <a:ext cx="1179" cy="272"/>
            </a:xfrm>
            <a:prstGeom prst="rect">
              <a:avLst/>
            </a:prstGeom>
            <a:solidFill>
              <a:schemeClr val="bg1"/>
            </a:solidFill>
            <a:ln w="9525">
              <a:noFill/>
              <a:miter lim="800000"/>
              <a:headEnd/>
              <a:tailEnd/>
            </a:ln>
            <a:effectLst/>
          </p:spPr>
          <p:txBody>
            <a:bodyPr wrap="none" anchor="ctr"/>
            <a:lstStyle/>
            <a:p>
              <a:pPr algn="ctr"/>
              <a:r>
                <a:rPr lang="en-GB" b="0"/>
                <a:t>Private Key (K</a:t>
              </a:r>
              <a:r>
                <a:rPr lang="en-GB" b="0" baseline="-25000"/>
                <a:t>2</a:t>
              </a:r>
              <a:r>
                <a:rPr lang="en-GB" b="0"/>
                <a:t>)</a:t>
              </a:r>
              <a:endParaRPr lang="en-US" b="0"/>
            </a:p>
          </p:txBody>
        </p:sp>
        <p:sp>
          <p:nvSpPr>
            <p:cNvPr id="14354" name="Line 18"/>
            <p:cNvSpPr>
              <a:spLocks noChangeShapeType="1"/>
            </p:cNvSpPr>
            <p:nvPr/>
          </p:nvSpPr>
          <p:spPr bwMode="auto">
            <a:xfrm>
              <a:off x="1791" y="3158"/>
              <a:ext cx="0" cy="317"/>
            </a:xfrm>
            <a:prstGeom prst="line">
              <a:avLst/>
            </a:prstGeom>
            <a:noFill/>
            <a:ln w="9525">
              <a:solidFill>
                <a:schemeClr val="tx1"/>
              </a:solidFill>
              <a:round/>
              <a:headEnd/>
              <a:tailEnd type="triangle" w="med" len="med"/>
            </a:ln>
            <a:effectLst/>
          </p:spPr>
          <p:txBody>
            <a:bodyPr/>
            <a:lstStyle/>
            <a:p>
              <a:endParaRPr lang="en-US"/>
            </a:p>
          </p:txBody>
        </p:sp>
        <p:sp>
          <p:nvSpPr>
            <p:cNvPr id="14355" name="Line 19"/>
            <p:cNvSpPr>
              <a:spLocks noChangeShapeType="1"/>
            </p:cNvSpPr>
            <p:nvPr/>
          </p:nvSpPr>
          <p:spPr bwMode="auto">
            <a:xfrm>
              <a:off x="3923" y="3158"/>
              <a:ext cx="0" cy="317"/>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174625" y="1412875"/>
            <a:ext cx="8861425" cy="1800225"/>
          </a:xfrm>
          <a:prstGeom prst="rect">
            <a:avLst/>
          </a:prstGeom>
          <a:noFill/>
          <a:ln w="9525">
            <a:noFill/>
            <a:round/>
            <a:headEnd/>
            <a:tailEnd/>
          </a:ln>
          <a:effectLst/>
        </p:spPr>
        <p:txBody>
          <a:bodyPr lIns="0" tIns="0" rIns="0" bIns="0"/>
          <a:lstStyle/>
          <a:p>
            <a:pPr marL="430213" indent="-323850" defTabSz="457200">
              <a:lnSpc>
                <a:spcPct val="88000"/>
              </a:lnSpc>
              <a:spcBef>
                <a:spcPct val="200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200" b="0"/>
              <a:t>Mathematically we have:</a:t>
            </a:r>
          </a:p>
          <a:p>
            <a:pPr marL="1293813" lvl="2" indent="-215900" defTabSz="457200">
              <a:lnSpc>
                <a:spcPct val="88000"/>
              </a:lnSpc>
              <a:spcBef>
                <a:spcPct val="200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0"/>
              <a:t>Encryption: E</a:t>
            </a:r>
            <a:r>
              <a:rPr lang="en-GB" sz="2400" b="0" baseline="-33000"/>
              <a:t>K1</a:t>
            </a:r>
            <a:r>
              <a:rPr lang="en-GB" sz="2400" b="0"/>
              <a:t>(M) = C</a:t>
            </a:r>
          </a:p>
          <a:p>
            <a:pPr marL="1293813" lvl="2" indent="-215900" defTabSz="457200">
              <a:lnSpc>
                <a:spcPct val="88000"/>
              </a:lnSpc>
              <a:spcBef>
                <a:spcPct val="200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0"/>
              <a:t>Decryption: D</a:t>
            </a:r>
            <a:r>
              <a:rPr lang="en-GB" sz="2400" b="0" baseline="-33000"/>
              <a:t>K2</a:t>
            </a:r>
            <a:r>
              <a:rPr lang="en-GB" sz="2400" b="0"/>
              <a:t>(C) = M or D</a:t>
            </a:r>
            <a:r>
              <a:rPr lang="en-GB" sz="2400" b="0" baseline="-33000"/>
              <a:t>K2</a:t>
            </a:r>
            <a:r>
              <a:rPr lang="en-GB" sz="2400" b="0"/>
              <a:t>(E</a:t>
            </a:r>
            <a:r>
              <a:rPr lang="en-GB" sz="2400" b="0" baseline="-33000"/>
              <a:t>K1</a:t>
            </a:r>
            <a:r>
              <a:rPr lang="en-GB" sz="2400" b="0"/>
              <a:t>(M)) = M</a:t>
            </a:r>
          </a:p>
        </p:txBody>
      </p:sp>
      <p:sp>
        <p:nvSpPr>
          <p:cNvPr id="16389" name="Text Box 5"/>
          <p:cNvSpPr txBox="1">
            <a:spLocks noChangeArrowheads="1"/>
          </p:cNvSpPr>
          <p:nvPr/>
        </p:nvSpPr>
        <p:spPr bwMode="auto">
          <a:xfrm>
            <a:off x="1908175" y="3517900"/>
            <a:ext cx="6624638" cy="2647950"/>
          </a:xfrm>
          <a:prstGeom prst="rect">
            <a:avLst/>
          </a:prstGeom>
          <a:noFill/>
          <a:ln w="9525">
            <a:noFill/>
            <a:miter lim="800000"/>
            <a:headEnd/>
            <a:tailEnd/>
          </a:ln>
          <a:effectLst/>
        </p:spPr>
        <p:txBody>
          <a:bodyPr>
            <a:spAutoFit/>
          </a:bodyPr>
          <a:lstStyle/>
          <a:p>
            <a:pPr lvl="2"/>
            <a:r>
              <a:rPr lang="en-GB" sz="2400"/>
              <a:t>Where: </a:t>
            </a:r>
          </a:p>
          <a:p>
            <a:pPr lvl="4"/>
            <a:r>
              <a:rPr lang="en-GB" sz="2400"/>
              <a:t>E = encryption function</a:t>
            </a:r>
          </a:p>
          <a:p>
            <a:pPr lvl="4"/>
            <a:r>
              <a:rPr lang="en-GB" sz="2400"/>
              <a:t>C = ciphertext</a:t>
            </a:r>
          </a:p>
          <a:p>
            <a:pPr lvl="4"/>
            <a:r>
              <a:rPr lang="en-GB" sz="2400"/>
              <a:t>M = Message </a:t>
            </a:r>
          </a:p>
          <a:p>
            <a:pPr lvl="4"/>
            <a:r>
              <a:rPr lang="en-GB" sz="2400"/>
              <a:t>D = decryption function</a:t>
            </a:r>
          </a:p>
          <a:p>
            <a:pPr lvl="4"/>
            <a:r>
              <a:rPr lang="en-GB" sz="2400"/>
              <a:t>K</a:t>
            </a:r>
            <a:r>
              <a:rPr lang="en-GB" sz="2400" baseline="-25000"/>
              <a:t>1</a:t>
            </a:r>
            <a:r>
              <a:rPr lang="en-GB" sz="2400"/>
              <a:t> = Public Key</a:t>
            </a:r>
          </a:p>
          <a:p>
            <a:pPr lvl="4"/>
            <a:r>
              <a:rPr lang="en-GB" sz="2400"/>
              <a:t>K</a:t>
            </a:r>
            <a:r>
              <a:rPr lang="en-GB" sz="2400" baseline="-25000"/>
              <a:t>2</a:t>
            </a:r>
            <a:r>
              <a:rPr lang="en-GB" sz="2400"/>
              <a:t> = Private Key</a:t>
            </a:r>
            <a:endParaRPr lang="en-US" sz="24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395288" y="546100"/>
            <a:ext cx="7993062" cy="579438"/>
          </a:xfrm>
          <a:prstGeom prst="rect">
            <a:avLst/>
          </a:prstGeom>
          <a:noFill/>
          <a:ln w="9525">
            <a:noFill/>
            <a:miter lim="800000"/>
            <a:headEnd/>
            <a:tailEnd/>
          </a:ln>
          <a:effectLst/>
        </p:spPr>
        <p:txBody>
          <a:bodyPr>
            <a:spAutoFit/>
          </a:bodyPr>
          <a:lstStyle/>
          <a:p>
            <a:pPr>
              <a:spcBef>
                <a:spcPct val="50000"/>
              </a:spcBef>
            </a:pPr>
            <a:r>
              <a:rPr lang="en-GB" sz="3200"/>
              <a:t>Examples of Asymmetric-key Algorithm</a:t>
            </a:r>
            <a:endParaRPr lang="en-US" sz="3200"/>
          </a:p>
        </p:txBody>
      </p:sp>
      <p:sp>
        <p:nvSpPr>
          <p:cNvPr id="12294" name="Text Box 6"/>
          <p:cNvSpPr txBox="1">
            <a:spLocks noChangeArrowheads="1"/>
          </p:cNvSpPr>
          <p:nvPr/>
        </p:nvSpPr>
        <p:spPr bwMode="auto">
          <a:xfrm>
            <a:off x="1187450" y="2149475"/>
            <a:ext cx="6840538" cy="2647950"/>
          </a:xfrm>
          <a:prstGeom prst="rect">
            <a:avLst/>
          </a:prstGeom>
          <a:noFill/>
          <a:ln w="9525">
            <a:noFill/>
            <a:miter lim="800000"/>
            <a:headEnd/>
            <a:tailEnd/>
          </a:ln>
          <a:effectLst/>
        </p:spPr>
        <p:txBody>
          <a:bodyPr>
            <a:spAutoFit/>
          </a:bodyPr>
          <a:lstStyle/>
          <a:p>
            <a:pPr>
              <a:spcBef>
                <a:spcPct val="50000"/>
              </a:spcBef>
            </a:pPr>
            <a:r>
              <a:rPr lang="en-GB" sz="2400" b="0"/>
              <a:t>Diffie-Hellman</a:t>
            </a:r>
          </a:p>
          <a:p>
            <a:pPr>
              <a:spcBef>
                <a:spcPct val="50000"/>
              </a:spcBef>
            </a:pPr>
            <a:r>
              <a:rPr lang="en-GB" sz="2400" b="0"/>
              <a:t>POHLIG-Hellman</a:t>
            </a:r>
          </a:p>
          <a:p>
            <a:pPr>
              <a:spcBef>
                <a:spcPct val="50000"/>
              </a:spcBef>
            </a:pPr>
            <a:r>
              <a:rPr lang="en-GB" sz="2400" b="0"/>
              <a:t>LUC</a:t>
            </a:r>
          </a:p>
          <a:p>
            <a:pPr>
              <a:spcBef>
                <a:spcPct val="50000"/>
              </a:spcBef>
            </a:pPr>
            <a:r>
              <a:rPr lang="en-GB" sz="2400" b="0"/>
              <a:t>Elgamal</a:t>
            </a:r>
          </a:p>
          <a:p>
            <a:pPr>
              <a:spcBef>
                <a:spcPct val="50000"/>
              </a:spcBef>
            </a:pPr>
            <a:r>
              <a:rPr lang="en-GB" sz="2400" b="0"/>
              <a:t>RSA</a:t>
            </a:r>
            <a:endParaRPr lang="en-US" sz="2400"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395288" y="546100"/>
            <a:ext cx="7993062" cy="579438"/>
          </a:xfrm>
          <a:prstGeom prst="rect">
            <a:avLst/>
          </a:prstGeom>
          <a:noFill/>
          <a:ln w="9525">
            <a:noFill/>
            <a:miter lim="800000"/>
            <a:headEnd/>
            <a:tailEnd/>
          </a:ln>
          <a:effectLst/>
        </p:spPr>
        <p:txBody>
          <a:bodyPr>
            <a:spAutoFit/>
          </a:bodyPr>
          <a:lstStyle/>
          <a:p>
            <a:pPr>
              <a:spcBef>
                <a:spcPct val="50000"/>
              </a:spcBef>
            </a:pPr>
            <a:r>
              <a:rPr lang="en-GB" sz="3200"/>
              <a:t>Hash Functions</a:t>
            </a:r>
            <a:endParaRPr lang="en-US" sz="3200"/>
          </a:p>
        </p:txBody>
      </p:sp>
      <p:sp>
        <p:nvSpPr>
          <p:cNvPr id="19461" name="Text Box 5"/>
          <p:cNvSpPr txBox="1">
            <a:spLocks noChangeArrowheads="1"/>
          </p:cNvSpPr>
          <p:nvPr/>
        </p:nvSpPr>
        <p:spPr bwMode="auto">
          <a:xfrm>
            <a:off x="468313" y="1484313"/>
            <a:ext cx="7991475" cy="822325"/>
          </a:xfrm>
          <a:prstGeom prst="rect">
            <a:avLst/>
          </a:prstGeom>
          <a:noFill/>
          <a:ln w="9525">
            <a:noFill/>
            <a:miter lim="800000"/>
            <a:headEnd/>
            <a:tailEnd/>
          </a:ln>
          <a:effectLst/>
        </p:spPr>
        <p:txBody>
          <a:bodyPr>
            <a:spAutoFit/>
          </a:bodyPr>
          <a:lstStyle/>
          <a:p>
            <a:pPr>
              <a:spcBef>
                <a:spcPct val="50000"/>
              </a:spcBef>
            </a:pPr>
            <a:r>
              <a:rPr lang="en-GB" sz="2400" b="0"/>
              <a:t>Hash Functions are relatively easy to perform in one direction but harder in opposite direction</a:t>
            </a:r>
            <a:endParaRPr lang="en-US" sz="2400" b="0"/>
          </a:p>
        </p:txBody>
      </p:sp>
      <p:sp>
        <p:nvSpPr>
          <p:cNvPr id="19462" name="Text Box 6"/>
          <p:cNvSpPr txBox="1">
            <a:spLocks noChangeArrowheads="1"/>
          </p:cNvSpPr>
          <p:nvPr/>
        </p:nvSpPr>
        <p:spPr bwMode="auto">
          <a:xfrm>
            <a:off x="755650" y="2708275"/>
            <a:ext cx="7704138" cy="3195638"/>
          </a:xfrm>
          <a:prstGeom prst="rect">
            <a:avLst/>
          </a:prstGeom>
          <a:noFill/>
          <a:ln w="9525">
            <a:noFill/>
            <a:miter lim="800000"/>
            <a:headEnd/>
            <a:tailEnd/>
          </a:ln>
          <a:effectLst/>
        </p:spPr>
        <p:txBody>
          <a:bodyPr>
            <a:spAutoFit/>
          </a:bodyPr>
          <a:lstStyle/>
          <a:p>
            <a:pPr>
              <a:spcBef>
                <a:spcPct val="50000"/>
              </a:spcBef>
            </a:pPr>
            <a:r>
              <a:rPr lang="en-GB" sz="2400" b="0"/>
              <a:t>Basic requirements for a cryptographic functions are:</a:t>
            </a:r>
          </a:p>
          <a:p>
            <a:pPr>
              <a:spcBef>
                <a:spcPct val="50000"/>
              </a:spcBef>
              <a:buFontTx/>
              <a:buChar char="•"/>
            </a:pPr>
            <a:r>
              <a:rPr lang="en-GB" sz="2400" b="0"/>
              <a:t>The input can be any length</a:t>
            </a:r>
          </a:p>
          <a:p>
            <a:pPr>
              <a:spcBef>
                <a:spcPct val="50000"/>
              </a:spcBef>
              <a:buFontTx/>
              <a:buChar char="•"/>
            </a:pPr>
            <a:r>
              <a:rPr lang="en-GB" sz="2400" b="0"/>
              <a:t>The output has a fixed length</a:t>
            </a:r>
          </a:p>
          <a:p>
            <a:pPr>
              <a:spcBef>
                <a:spcPct val="50000"/>
              </a:spcBef>
              <a:buFontTx/>
              <a:buChar char="•"/>
            </a:pPr>
            <a:r>
              <a:rPr lang="en-GB" sz="2400" b="0"/>
              <a:t>It is relatively easy to compute from a given message</a:t>
            </a:r>
          </a:p>
          <a:p>
            <a:pPr>
              <a:spcBef>
                <a:spcPct val="50000"/>
              </a:spcBef>
              <a:buFontTx/>
              <a:buChar char="•"/>
            </a:pPr>
            <a:r>
              <a:rPr lang="en-GB" sz="2400" b="0"/>
              <a:t>It is one way</a:t>
            </a:r>
          </a:p>
          <a:p>
            <a:pPr>
              <a:spcBef>
                <a:spcPct val="50000"/>
              </a:spcBef>
              <a:buFontTx/>
              <a:buChar char="•"/>
            </a:pPr>
            <a:r>
              <a:rPr lang="en-GB" sz="2400" b="0"/>
              <a:t>It is collusion free</a:t>
            </a:r>
            <a:endParaRPr lang="en-US" sz="24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19471CD-538E-4A5D-AAFF-60905012EDB1}" type="slidenum">
              <a:rPr lang="en-US"/>
              <a:pPr/>
              <a:t>6</a:t>
            </a:fld>
            <a:endParaRPr lang="en-US"/>
          </a:p>
        </p:txBody>
      </p:sp>
      <p:sp>
        <p:nvSpPr>
          <p:cNvPr id="163842" name="Rectangle 2"/>
          <p:cNvSpPr>
            <a:spLocks noGrp="1" noChangeArrowheads="1"/>
          </p:cNvSpPr>
          <p:nvPr>
            <p:ph type="title"/>
          </p:nvPr>
        </p:nvSpPr>
        <p:spPr/>
        <p:txBody>
          <a:bodyPr/>
          <a:lstStyle/>
          <a:p>
            <a:r>
              <a:rPr lang="en-US"/>
              <a:t>Network Security cont …</a:t>
            </a:r>
          </a:p>
        </p:txBody>
      </p:sp>
      <p:sp>
        <p:nvSpPr>
          <p:cNvPr id="163843" name="Rectangle 3"/>
          <p:cNvSpPr>
            <a:spLocks noGrp="1" noChangeArrowheads="1"/>
          </p:cNvSpPr>
          <p:nvPr>
            <p:ph type="body" idx="1"/>
          </p:nvPr>
        </p:nvSpPr>
        <p:spPr/>
        <p:txBody>
          <a:bodyPr/>
          <a:lstStyle/>
          <a:p>
            <a:pPr marL="609600" indent="-609600">
              <a:lnSpc>
                <a:spcPct val="80000"/>
              </a:lnSpc>
            </a:pPr>
            <a:r>
              <a:rPr lang="en-US" sz="1800" b="1"/>
              <a:t>Telnet Security</a:t>
            </a:r>
            <a:r>
              <a:rPr lang="en-US" sz="1800"/>
              <a:t> </a:t>
            </a:r>
          </a:p>
          <a:p>
            <a:pPr marL="990600" lvl="1" indent="-533400">
              <a:lnSpc>
                <a:spcPct val="80000"/>
              </a:lnSpc>
            </a:pPr>
            <a:r>
              <a:rPr lang="en-US" sz="1600"/>
              <a:t>Use ssh instead. </a:t>
            </a:r>
          </a:p>
          <a:p>
            <a:pPr marL="990600" lvl="1" indent="-533400">
              <a:lnSpc>
                <a:spcPct val="80000"/>
              </a:lnSpc>
            </a:pPr>
            <a:r>
              <a:rPr lang="en-US" sz="1600"/>
              <a:t>Limit telnet to specific IPs (if you MUST use it) </a:t>
            </a:r>
          </a:p>
          <a:p>
            <a:pPr marL="990600" lvl="1" indent="-533400">
              <a:lnSpc>
                <a:spcPct val="80000"/>
              </a:lnSpc>
            </a:pPr>
            <a:r>
              <a:rPr lang="en-US" sz="1600"/>
              <a:t>Turn off permissions for root to login directly (except console). </a:t>
            </a:r>
            <a:endParaRPr lang="en-US" sz="1600" b="1"/>
          </a:p>
          <a:p>
            <a:pPr marL="609600" indent="-609600">
              <a:lnSpc>
                <a:spcPct val="80000"/>
              </a:lnSpc>
            </a:pPr>
            <a:r>
              <a:rPr lang="en-US" sz="1800" b="1"/>
              <a:t>FTP Security</a:t>
            </a:r>
            <a:r>
              <a:rPr lang="en-US" sz="1800"/>
              <a:t> </a:t>
            </a:r>
          </a:p>
          <a:p>
            <a:pPr marL="990600" lvl="1" indent="-533400">
              <a:lnSpc>
                <a:spcPct val="80000"/>
              </a:lnSpc>
            </a:pPr>
            <a:r>
              <a:rPr lang="en-US" sz="1600"/>
              <a:t>Make sure you have /etc/ftpusers with all system accounts (uucp, bin. root ..) </a:t>
            </a:r>
          </a:p>
          <a:p>
            <a:pPr marL="990600" lvl="1" indent="-533400">
              <a:lnSpc>
                <a:spcPct val="80000"/>
              </a:lnSpc>
            </a:pPr>
            <a:r>
              <a:rPr lang="en-US" sz="1600"/>
              <a:t>Minimal permissions/minimal accounts </a:t>
            </a:r>
          </a:p>
          <a:p>
            <a:pPr marL="990600" lvl="1" indent="-533400">
              <a:lnSpc>
                <a:spcPct val="80000"/>
              </a:lnSpc>
            </a:pPr>
            <a:r>
              <a:rPr lang="en-US" sz="1600"/>
              <a:t>Always use FTP logging and look at logs </a:t>
            </a:r>
          </a:p>
          <a:p>
            <a:pPr marL="990600" lvl="1" indent="-533400">
              <a:lnSpc>
                <a:spcPct val="80000"/>
              </a:lnSpc>
            </a:pPr>
            <a:r>
              <a:rPr lang="en-US" sz="1600"/>
              <a:t>Make directories unwriteable if possible </a:t>
            </a:r>
            <a:endParaRPr lang="en-US" sz="1600" b="1"/>
          </a:p>
          <a:p>
            <a:pPr marL="609600" indent="-609600">
              <a:lnSpc>
                <a:spcPct val="80000"/>
              </a:lnSpc>
            </a:pPr>
            <a:r>
              <a:rPr lang="en-US" sz="1800" b="1"/>
              <a:t>Modem Security</a:t>
            </a:r>
            <a:r>
              <a:rPr lang="en-US" sz="1800"/>
              <a:t> </a:t>
            </a:r>
          </a:p>
          <a:p>
            <a:pPr marL="990600" lvl="1" indent="-533400">
              <a:lnSpc>
                <a:spcPct val="80000"/>
              </a:lnSpc>
            </a:pPr>
            <a:r>
              <a:rPr lang="en-US" sz="1600"/>
              <a:t>All modems should have additional dial-up passwd </a:t>
            </a:r>
          </a:p>
          <a:p>
            <a:pPr marL="1371600" lvl="2" indent="-457200">
              <a:lnSpc>
                <a:spcPct val="80000"/>
              </a:lnSpc>
            </a:pPr>
            <a:r>
              <a:rPr lang="en-US" sz="1400"/>
              <a:t>make sure /etc/d_passwd passwds are non-guessable using CRACK </a:t>
            </a:r>
          </a:p>
          <a:p>
            <a:pPr marL="1371600" lvl="2" indent="-457200">
              <a:lnSpc>
                <a:spcPct val="80000"/>
              </a:lnSpc>
            </a:pPr>
            <a:r>
              <a:rPr lang="en-US" sz="1400"/>
              <a:t>One passwd per user; disable when user no longer needs access </a:t>
            </a:r>
          </a:p>
          <a:p>
            <a:pPr marL="990600" lvl="1" indent="-533400">
              <a:lnSpc>
                <a:spcPct val="80000"/>
              </a:lnSpc>
            </a:pPr>
            <a:r>
              <a:rPr lang="en-US" sz="1600"/>
              <a:t>All dial-up modems should log users out upon disconnect (hupcl in /etc/gettydefs)</a:t>
            </a:r>
            <a:r>
              <a:rPr lang="en-US" sz="180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395288" y="1916113"/>
            <a:ext cx="8424862" cy="3743325"/>
          </a:xfrm>
          <a:prstGeom prst="rect">
            <a:avLst/>
          </a:prstGeom>
          <a:noFill/>
          <a:ln w="9525">
            <a:noFill/>
            <a:miter lim="800000"/>
            <a:headEnd/>
            <a:tailEnd/>
          </a:ln>
          <a:effectLst/>
        </p:spPr>
        <p:txBody>
          <a:bodyPr>
            <a:spAutoFit/>
          </a:bodyPr>
          <a:lstStyle/>
          <a:p>
            <a:r>
              <a:rPr lang="en-GB" sz="2400" b="0"/>
              <a:t>A major benefit of public key cryptography is that it provides a method for employing digital signatures.</a:t>
            </a:r>
          </a:p>
          <a:p>
            <a:endParaRPr lang="en-GB" sz="2400" b="0"/>
          </a:p>
          <a:p>
            <a:r>
              <a:rPr lang="en-GB" sz="2400" b="0"/>
              <a:t>Digital signatures enable the recipient of information to verify the authenticity of the information's origin, and also verify that the information is intact. </a:t>
            </a:r>
          </a:p>
          <a:p>
            <a:endParaRPr lang="en-GB" sz="2400" b="0"/>
          </a:p>
          <a:p>
            <a:r>
              <a:rPr lang="en-GB" sz="2400" b="0"/>
              <a:t>A digital signature also provides non-repudiation, which means that it prevents the sender from claiming that he or she did not actually send the information.</a:t>
            </a:r>
            <a:endParaRPr lang="en-US" sz="2400" b="0"/>
          </a:p>
        </p:txBody>
      </p:sp>
      <p:sp>
        <p:nvSpPr>
          <p:cNvPr id="20485" name="Text Box 5"/>
          <p:cNvSpPr txBox="1">
            <a:spLocks noChangeArrowheads="1"/>
          </p:cNvSpPr>
          <p:nvPr/>
        </p:nvSpPr>
        <p:spPr bwMode="auto">
          <a:xfrm>
            <a:off x="395288" y="765175"/>
            <a:ext cx="8137525" cy="519113"/>
          </a:xfrm>
          <a:prstGeom prst="rect">
            <a:avLst/>
          </a:prstGeom>
          <a:noFill/>
          <a:ln w="9525">
            <a:noFill/>
            <a:miter lim="800000"/>
            <a:headEnd/>
            <a:tailEnd/>
          </a:ln>
          <a:effectLst/>
        </p:spPr>
        <p:txBody>
          <a:bodyPr>
            <a:spAutoFit/>
          </a:bodyPr>
          <a:lstStyle/>
          <a:p>
            <a:pPr>
              <a:spcBef>
                <a:spcPct val="50000"/>
              </a:spcBef>
            </a:pPr>
            <a:r>
              <a:rPr lang="en-GB" sz="2800"/>
              <a:t>DIGITAL SIGNATURES</a:t>
            </a:r>
            <a:endParaRPr lang="en-US" sz="28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395288" y="1196975"/>
            <a:ext cx="8353425" cy="4108450"/>
          </a:xfrm>
          <a:prstGeom prst="rect">
            <a:avLst/>
          </a:prstGeom>
          <a:noFill/>
          <a:ln w="9525">
            <a:noFill/>
            <a:miter lim="800000"/>
            <a:headEnd/>
            <a:tailEnd/>
          </a:ln>
          <a:effectLst/>
        </p:spPr>
        <p:txBody>
          <a:bodyPr>
            <a:spAutoFit/>
          </a:bodyPr>
          <a:lstStyle/>
          <a:p>
            <a:pPr>
              <a:spcBef>
                <a:spcPct val="50000"/>
              </a:spcBef>
            </a:pPr>
            <a:r>
              <a:rPr lang="en-GB" sz="2400" b="0"/>
              <a:t>A digital signature serves the same purpose as a handwritten signature. However, a handwritten signature is easy to counterfeit. A digital signature is superior to a handwritten signature in that it is nearly impossible to counterfeit.</a:t>
            </a:r>
          </a:p>
          <a:p>
            <a:pPr>
              <a:spcBef>
                <a:spcPct val="50000"/>
              </a:spcBef>
            </a:pPr>
            <a:r>
              <a:rPr lang="en-GB" sz="2400" b="0"/>
              <a:t> </a:t>
            </a:r>
          </a:p>
          <a:p>
            <a:pPr>
              <a:spcBef>
                <a:spcPct val="50000"/>
              </a:spcBef>
            </a:pPr>
            <a:r>
              <a:rPr lang="en-GB" sz="2400" b="0"/>
              <a:t>Instead of encrypting information using someone else's public key, you encrypt it with your private key. If the information can be decrypted with your public key, then it must have originated with you.</a:t>
            </a:r>
            <a:endParaRPr lang="en-US" sz="2400" b="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323850" y="692150"/>
            <a:ext cx="8496300" cy="822325"/>
          </a:xfrm>
          <a:prstGeom prst="rect">
            <a:avLst/>
          </a:prstGeom>
          <a:noFill/>
          <a:ln w="9525">
            <a:noFill/>
            <a:miter lim="800000"/>
            <a:headEnd/>
            <a:tailEnd/>
          </a:ln>
          <a:effectLst/>
        </p:spPr>
        <p:txBody>
          <a:bodyPr>
            <a:spAutoFit/>
          </a:bodyPr>
          <a:lstStyle/>
          <a:p>
            <a:pPr>
              <a:spcBef>
                <a:spcPct val="50000"/>
              </a:spcBef>
            </a:pPr>
            <a:r>
              <a:rPr lang="en-GB" sz="2400" b="0"/>
              <a:t>The basic manner in which digital signatures are created is illustrated as follow</a:t>
            </a:r>
            <a:endParaRPr lang="en-US" sz="2400" b="0"/>
          </a:p>
        </p:txBody>
      </p:sp>
      <p:pic>
        <p:nvPicPr>
          <p:cNvPr id="22534" name="Picture 6" descr="fig1-6"/>
          <p:cNvPicPr>
            <a:picLocks noChangeAspect="1" noChangeArrowheads="1"/>
          </p:cNvPicPr>
          <p:nvPr/>
        </p:nvPicPr>
        <p:blipFill>
          <a:blip r:embed="rId2"/>
          <a:srcRect/>
          <a:stretch>
            <a:fillRect/>
          </a:stretch>
        </p:blipFill>
        <p:spPr bwMode="auto">
          <a:xfrm>
            <a:off x="827088" y="2266950"/>
            <a:ext cx="7345362" cy="36830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684213" y="765175"/>
            <a:ext cx="7991475" cy="1917700"/>
          </a:xfrm>
          <a:prstGeom prst="rect">
            <a:avLst/>
          </a:prstGeom>
          <a:noFill/>
          <a:ln w="9525">
            <a:noFill/>
            <a:miter lim="800000"/>
            <a:headEnd/>
            <a:tailEnd/>
          </a:ln>
          <a:effectLst/>
        </p:spPr>
        <p:txBody>
          <a:bodyPr>
            <a:spAutoFit/>
          </a:bodyPr>
          <a:lstStyle/>
          <a:p>
            <a:pPr>
              <a:spcBef>
                <a:spcPct val="50000"/>
              </a:spcBef>
            </a:pPr>
            <a:r>
              <a:rPr lang="en-US" sz="2400" b="0"/>
              <a:t>The system described above has some problems. It is slow, and it produces an enormous volume of data — at least double the size of the original information. An improvement on the above scheme is the addition of a hash function in the process. </a:t>
            </a:r>
          </a:p>
        </p:txBody>
      </p:sp>
      <p:pic>
        <p:nvPicPr>
          <p:cNvPr id="23558" name="Picture 6" descr="fig1-7"/>
          <p:cNvPicPr>
            <a:picLocks noChangeAspect="1" noChangeArrowheads="1"/>
          </p:cNvPicPr>
          <p:nvPr/>
        </p:nvPicPr>
        <p:blipFill>
          <a:blip r:embed="rId2"/>
          <a:srcRect/>
          <a:stretch>
            <a:fillRect/>
          </a:stretch>
        </p:blipFill>
        <p:spPr bwMode="auto">
          <a:xfrm>
            <a:off x="755650" y="2852738"/>
            <a:ext cx="7704138" cy="363855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395288" y="404813"/>
            <a:ext cx="8137525" cy="519112"/>
          </a:xfrm>
          <a:prstGeom prst="rect">
            <a:avLst/>
          </a:prstGeom>
          <a:noFill/>
          <a:ln w="9525">
            <a:noFill/>
            <a:miter lim="800000"/>
            <a:headEnd/>
            <a:tailEnd/>
          </a:ln>
          <a:effectLst/>
        </p:spPr>
        <p:txBody>
          <a:bodyPr>
            <a:spAutoFit/>
          </a:bodyPr>
          <a:lstStyle/>
          <a:p>
            <a:pPr>
              <a:spcBef>
                <a:spcPct val="50000"/>
              </a:spcBef>
            </a:pPr>
            <a:r>
              <a:rPr lang="en-GB" sz="2800"/>
              <a:t>DIGITAL CERTIFICATE</a:t>
            </a:r>
            <a:endParaRPr lang="en-US" sz="2800"/>
          </a:p>
        </p:txBody>
      </p:sp>
      <p:sp>
        <p:nvSpPr>
          <p:cNvPr id="24581" name="Text Box 5"/>
          <p:cNvSpPr txBox="1">
            <a:spLocks noChangeArrowheads="1"/>
          </p:cNvSpPr>
          <p:nvPr/>
        </p:nvSpPr>
        <p:spPr bwMode="auto">
          <a:xfrm>
            <a:off x="323850" y="1706563"/>
            <a:ext cx="8569325" cy="3378200"/>
          </a:xfrm>
          <a:prstGeom prst="rect">
            <a:avLst/>
          </a:prstGeom>
          <a:noFill/>
          <a:ln w="9525">
            <a:noFill/>
            <a:miter lim="800000"/>
            <a:headEnd/>
            <a:tailEnd/>
          </a:ln>
          <a:effectLst/>
        </p:spPr>
        <p:txBody>
          <a:bodyPr>
            <a:spAutoFit/>
          </a:bodyPr>
          <a:lstStyle/>
          <a:p>
            <a:r>
              <a:rPr lang="en-GB" sz="2400" b="0"/>
              <a:t>Digital certificates are electronic files that simply work as an online passport. A Digital Certificate typically contains the:</a:t>
            </a:r>
          </a:p>
          <a:p>
            <a:endParaRPr lang="en-US" sz="2400" b="0"/>
          </a:p>
          <a:p>
            <a:pPr>
              <a:buFontTx/>
              <a:buChar char="•"/>
            </a:pPr>
            <a:r>
              <a:rPr lang="en-GB" sz="2400" b="0"/>
              <a:t>Owner's public key</a:t>
            </a:r>
            <a:endParaRPr lang="en-US" sz="2400" b="0"/>
          </a:p>
          <a:p>
            <a:pPr>
              <a:buFontTx/>
              <a:buChar char="•"/>
            </a:pPr>
            <a:r>
              <a:rPr lang="en-GB" sz="2400" b="0"/>
              <a:t>Owner's name</a:t>
            </a:r>
            <a:endParaRPr lang="en-US" sz="2400" b="0"/>
          </a:p>
          <a:p>
            <a:pPr>
              <a:buFontTx/>
              <a:buChar char="•"/>
            </a:pPr>
            <a:r>
              <a:rPr lang="en-GB" sz="2400" b="0"/>
              <a:t>Expiration date of the public key</a:t>
            </a:r>
            <a:endParaRPr lang="en-US" sz="2400" b="0"/>
          </a:p>
          <a:p>
            <a:pPr>
              <a:buFontTx/>
              <a:buChar char="•"/>
            </a:pPr>
            <a:r>
              <a:rPr lang="en-GB" sz="2400" b="0"/>
              <a:t>Name of the issuer (the CA that issued the Digital Certificate</a:t>
            </a:r>
            <a:endParaRPr lang="en-US" sz="2400" b="0"/>
          </a:p>
          <a:p>
            <a:pPr>
              <a:buFontTx/>
              <a:buChar char="•"/>
            </a:pPr>
            <a:r>
              <a:rPr lang="en-GB" sz="2400" b="0"/>
              <a:t>Serial number of the Digital Certificate</a:t>
            </a:r>
            <a:endParaRPr lang="en-US" sz="2400" b="0"/>
          </a:p>
          <a:p>
            <a:pPr>
              <a:buFontTx/>
              <a:buChar char="•"/>
            </a:pPr>
            <a:r>
              <a:rPr lang="en-GB" sz="2400" b="0"/>
              <a:t>Digital signature of the issuer</a:t>
            </a:r>
            <a:endParaRPr lang="en-US" sz="2400" b="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395288" y="1916113"/>
            <a:ext cx="8280400" cy="3416320"/>
          </a:xfrm>
          <a:prstGeom prst="rect">
            <a:avLst/>
          </a:prstGeom>
          <a:noFill/>
          <a:ln w="9525">
            <a:noFill/>
            <a:miter lim="800000"/>
            <a:headEnd/>
            <a:tailEnd/>
          </a:ln>
          <a:effectLst/>
        </p:spPr>
        <p:txBody>
          <a:bodyPr>
            <a:spAutoFit/>
          </a:bodyPr>
          <a:lstStyle/>
          <a:p>
            <a:r>
              <a:rPr lang="en-GB" sz="2400" b="0" dirty="0"/>
              <a:t>Digital certificates have two basic functions</a:t>
            </a:r>
            <a:r>
              <a:rPr lang="en-GB" sz="2400" b="0" dirty="0" smtClean="0"/>
              <a:t>.</a:t>
            </a:r>
          </a:p>
          <a:p>
            <a:r>
              <a:rPr lang="en-GB" sz="2400" b="0" dirty="0" smtClean="0"/>
              <a:t> </a:t>
            </a:r>
            <a:endParaRPr lang="en-GB" sz="2400" b="0" dirty="0"/>
          </a:p>
          <a:p>
            <a:r>
              <a:rPr lang="en-GB" sz="2400" b="0" dirty="0"/>
              <a:t>The first is to certify that the people, the website, and the network resources such as servers and routers are reliable sources, in other words, who or what they claim to be. </a:t>
            </a:r>
            <a:endParaRPr lang="en-GB" sz="2400" b="0" dirty="0" smtClean="0"/>
          </a:p>
          <a:p>
            <a:endParaRPr lang="en-GB" sz="2400" b="0" dirty="0"/>
          </a:p>
          <a:p>
            <a:r>
              <a:rPr lang="en-GB" sz="2400" b="0" dirty="0"/>
              <a:t>The second function is to provide protection for the data exchanged from the visitor and the website from tampering or even theft, such as credit card information.</a:t>
            </a:r>
            <a:endParaRPr lang="en-US" sz="2400" b="0" dirty="0"/>
          </a:p>
        </p:txBody>
      </p:sp>
      <p:sp>
        <p:nvSpPr>
          <p:cNvPr id="3" name="Text Box 4"/>
          <p:cNvSpPr txBox="1">
            <a:spLocks noChangeArrowheads="1"/>
          </p:cNvSpPr>
          <p:nvPr/>
        </p:nvSpPr>
        <p:spPr bwMode="auto">
          <a:xfrm>
            <a:off x="395288" y="404813"/>
            <a:ext cx="8137525" cy="519112"/>
          </a:xfrm>
          <a:prstGeom prst="rect">
            <a:avLst/>
          </a:prstGeom>
          <a:noFill/>
          <a:ln w="9525">
            <a:noFill/>
            <a:miter lim="800000"/>
            <a:headEnd/>
            <a:tailEnd/>
          </a:ln>
          <a:effectLst/>
        </p:spPr>
        <p:txBody>
          <a:bodyPr>
            <a:spAutoFit/>
          </a:bodyPr>
          <a:lstStyle/>
          <a:p>
            <a:pPr>
              <a:spcBef>
                <a:spcPct val="50000"/>
              </a:spcBef>
            </a:pPr>
            <a:r>
              <a:rPr lang="en-GB" sz="2800"/>
              <a:t>DIGITAL CERTIFICATE</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56276A5-64DC-4597-87C1-AD176AAA573A}" type="slidenum">
              <a:rPr lang="en-US"/>
              <a:pPr/>
              <a:t>7</a:t>
            </a:fld>
            <a:endParaRPr lang="en-US"/>
          </a:p>
        </p:txBody>
      </p:sp>
      <p:sp>
        <p:nvSpPr>
          <p:cNvPr id="164866" name="Rectangle 2"/>
          <p:cNvSpPr>
            <a:spLocks noGrp="1" noChangeArrowheads="1"/>
          </p:cNvSpPr>
          <p:nvPr>
            <p:ph type="title"/>
          </p:nvPr>
        </p:nvSpPr>
        <p:spPr/>
        <p:txBody>
          <a:bodyPr/>
          <a:lstStyle/>
          <a:p>
            <a:r>
              <a:rPr lang="en-US"/>
              <a:t>… cont Network Security</a:t>
            </a:r>
          </a:p>
        </p:txBody>
      </p:sp>
      <p:sp>
        <p:nvSpPr>
          <p:cNvPr id="164867" name="Rectangle 3"/>
          <p:cNvSpPr>
            <a:spLocks noGrp="1" noChangeArrowheads="1"/>
          </p:cNvSpPr>
          <p:nvPr>
            <p:ph type="body" idx="1"/>
          </p:nvPr>
        </p:nvSpPr>
        <p:spPr/>
        <p:txBody>
          <a:bodyPr/>
          <a:lstStyle/>
          <a:p>
            <a:pPr marL="609600" indent="-609600"/>
            <a:r>
              <a:rPr lang="en-US"/>
              <a:t>SATAN will find many of these problems </a:t>
            </a:r>
            <a:endParaRPr lang="en-US">
              <a:hlinkClick r:id="rId2"/>
            </a:endParaRPr>
          </a:p>
          <a:p>
            <a:pPr marL="609600" indent="-609600"/>
            <a:r>
              <a:rPr lang="en-US">
                <a:hlinkClick r:id="rId2"/>
              </a:rPr>
              <a:t>SNORT</a:t>
            </a:r>
            <a:r>
              <a:rPr lang="en-US"/>
              <a:t> will monitor to see if you are being attacked (freeware IDS)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A0D2F1B-5CD3-4F39-8231-6E5B809EA90F}" type="slidenum">
              <a:rPr lang="en-US"/>
              <a:pPr/>
              <a:t>8</a:t>
            </a:fld>
            <a:endParaRPr lang="en-US"/>
          </a:p>
        </p:txBody>
      </p:sp>
      <p:sp>
        <p:nvSpPr>
          <p:cNvPr id="165890" name="Rectangle 2"/>
          <p:cNvSpPr>
            <a:spLocks noGrp="1" noChangeArrowheads="1"/>
          </p:cNvSpPr>
          <p:nvPr>
            <p:ph type="title"/>
          </p:nvPr>
        </p:nvSpPr>
        <p:spPr/>
        <p:txBody>
          <a:bodyPr>
            <a:normAutofit fontScale="90000"/>
          </a:bodyPr>
          <a:lstStyle/>
          <a:p>
            <a:r>
              <a:rPr lang="en-US" sz="4000" b="1"/>
              <a:t>Account Security</a:t>
            </a:r>
            <a:br>
              <a:rPr lang="en-US" sz="4000" b="1"/>
            </a:br>
            <a:endParaRPr lang="en-US" sz="4000" b="1"/>
          </a:p>
        </p:txBody>
      </p:sp>
      <p:sp>
        <p:nvSpPr>
          <p:cNvPr id="165891" name="Rectangle 3"/>
          <p:cNvSpPr>
            <a:spLocks noGrp="1" noChangeArrowheads="1"/>
          </p:cNvSpPr>
          <p:nvPr>
            <p:ph type="body" idx="1"/>
          </p:nvPr>
        </p:nvSpPr>
        <p:spPr/>
        <p:txBody>
          <a:bodyPr/>
          <a:lstStyle/>
          <a:p>
            <a:pPr marL="609600" indent="-609600">
              <a:lnSpc>
                <a:spcPct val="90000"/>
              </a:lnSpc>
            </a:pPr>
            <a:r>
              <a:rPr lang="en-US" sz="2800" b="1"/>
              <a:t>Password Security</a:t>
            </a:r>
            <a:r>
              <a:rPr lang="en-US" sz="2800"/>
              <a:t> </a:t>
            </a:r>
          </a:p>
          <a:p>
            <a:pPr marL="990600" lvl="1" indent="-533400">
              <a:lnSpc>
                <a:spcPct val="90000"/>
              </a:lnSpc>
            </a:pPr>
            <a:r>
              <a:rPr lang="en-US" sz="2400"/>
              <a:t>All accounts MUST have passwd field filled </a:t>
            </a:r>
          </a:p>
          <a:p>
            <a:pPr marL="990600" lvl="1" indent="-533400">
              <a:lnSpc>
                <a:spcPct val="90000"/>
              </a:lnSpc>
            </a:pPr>
            <a:r>
              <a:rPr lang="en-US" sz="2400"/>
              <a:t>Only root should have UID 0 </a:t>
            </a:r>
          </a:p>
          <a:p>
            <a:pPr marL="990600" lvl="1" indent="-533400">
              <a:lnSpc>
                <a:spcPct val="90000"/>
              </a:lnSpc>
            </a:pPr>
            <a:r>
              <a:rPr lang="en-US" sz="2400"/>
              <a:t>Password not guessable (crack on regular basis) </a:t>
            </a:r>
          </a:p>
          <a:p>
            <a:pPr marL="990600" lvl="1" indent="-533400">
              <a:lnSpc>
                <a:spcPct val="90000"/>
              </a:lnSpc>
            </a:pPr>
            <a:r>
              <a:rPr lang="en-US" sz="2400"/>
              <a:t>Password not written down </a:t>
            </a:r>
          </a:p>
          <a:p>
            <a:pPr marL="990600" lvl="1" indent="-533400">
              <a:lnSpc>
                <a:spcPct val="90000"/>
              </a:lnSpc>
            </a:pPr>
            <a:r>
              <a:rPr lang="en-US" sz="2400"/>
              <a:t>No pictures on desk that are password </a:t>
            </a:r>
          </a:p>
          <a:p>
            <a:pPr marL="990600" lvl="1" indent="-533400">
              <a:lnSpc>
                <a:spcPct val="90000"/>
              </a:lnSpc>
            </a:pPr>
            <a:r>
              <a:rPr lang="en-US" sz="2400"/>
              <a:t>Password aging </a:t>
            </a:r>
          </a:p>
          <a:p>
            <a:pPr marL="990600" lvl="1" indent="-533400">
              <a:lnSpc>
                <a:spcPct val="90000"/>
              </a:lnSpc>
            </a:pPr>
            <a:r>
              <a:rPr lang="en-US" sz="2400"/>
              <a:t>One-time use passwords </a:t>
            </a:r>
          </a:p>
          <a:p>
            <a:pPr marL="990600" lvl="1" indent="-533400">
              <a:lnSpc>
                <a:spcPct val="90000"/>
              </a:lnSpc>
            </a:pPr>
            <a:r>
              <a:rPr lang="en-US" sz="2400"/>
              <a:t>Accounts should be disabled when there are several bad logins in a row </a:t>
            </a:r>
          </a:p>
          <a:p>
            <a:pPr marL="609600" indent="-609600">
              <a:lnSpc>
                <a:spcPct val="90000"/>
              </a:lnSpc>
            </a:pPr>
            <a:endParaRPr lang="en-US" sz="2800"/>
          </a:p>
          <a:p>
            <a:pPr marL="609600" indent="-609600">
              <a:lnSpc>
                <a:spcPct val="90000"/>
              </a:lnSpc>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FD5392-B6CB-4419-BEBC-F1E22C9AA2AF}" type="slidenum">
              <a:rPr lang="en-US"/>
              <a:pPr/>
              <a:t>9</a:t>
            </a:fld>
            <a:endParaRPr lang="en-US"/>
          </a:p>
        </p:txBody>
      </p:sp>
      <p:sp>
        <p:nvSpPr>
          <p:cNvPr id="166914" name="Rectangle 2"/>
          <p:cNvSpPr>
            <a:spLocks noGrp="1" noChangeArrowheads="1"/>
          </p:cNvSpPr>
          <p:nvPr>
            <p:ph type="title"/>
          </p:nvPr>
        </p:nvSpPr>
        <p:spPr/>
        <p:txBody>
          <a:bodyPr/>
          <a:lstStyle/>
          <a:p>
            <a:r>
              <a:rPr lang="en-US"/>
              <a:t>… Account Security cont</a:t>
            </a:r>
          </a:p>
        </p:txBody>
      </p:sp>
      <p:sp>
        <p:nvSpPr>
          <p:cNvPr id="166915" name="Rectangle 3"/>
          <p:cNvSpPr>
            <a:spLocks noGrp="1" noChangeArrowheads="1"/>
          </p:cNvSpPr>
          <p:nvPr>
            <p:ph type="body" idx="1"/>
          </p:nvPr>
        </p:nvSpPr>
        <p:spPr/>
        <p:txBody>
          <a:bodyPr/>
          <a:lstStyle/>
          <a:p>
            <a:pPr marL="609600" indent="-609600">
              <a:lnSpc>
                <a:spcPct val="80000"/>
              </a:lnSpc>
            </a:pPr>
            <a:r>
              <a:rPr lang="en-US" sz="2000" b="1"/>
              <a:t>Root Accounts</a:t>
            </a:r>
            <a:r>
              <a:rPr lang="en-US" sz="2000"/>
              <a:t> </a:t>
            </a:r>
          </a:p>
          <a:p>
            <a:pPr marL="990600" lvl="1" indent="-533400">
              <a:lnSpc>
                <a:spcPct val="80000"/>
              </a:lnSpc>
            </a:pPr>
            <a:r>
              <a:rPr lang="en-US" sz="1800"/>
              <a:t>Root can only log into console  </a:t>
            </a:r>
          </a:p>
          <a:p>
            <a:pPr marL="990600" lvl="1" indent="-533400">
              <a:lnSpc>
                <a:spcPct val="80000"/>
              </a:lnSpc>
            </a:pPr>
            <a:r>
              <a:rPr lang="en-US" sz="1800"/>
              <a:t>Check root dot files; NEVER have "." in path </a:t>
            </a:r>
          </a:p>
          <a:p>
            <a:pPr marL="990600" lvl="1" indent="-533400">
              <a:lnSpc>
                <a:spcPct val="80000"/>
              </a:lnSpc>
            </a:pPr>
            <a:r>
              <a:rPr lang="en-US" sz="1800"/>
              <a:t>Limited number of users </a:t>
            </a:r>
          </a:p>
          <a:p>
            <a:pPr marL="990600" lvl="1" indent="-533400">
              <a:lnSpc>
                <a:spcPct val="80000"/>
              </a:lnSpc>
            </a:pPr>
            <a:r>
              <a:rPr lang="en-US" sz="1800"/>
              <a:t>Use strong passwd </a:t>
            </a:r>
          </a:p>
          <a:p>
            <a:pPr marL="990600" lvl="1" indent="-533400">
              <a:lnSpc>
                <a:spcPct val="80000"/>
              </a:lnSpc>
            </a:pPr>
            <a:r>
              <a:rPr lang="en-US" sz="1800"/>
              <a:t>ALWAYS logout of root shells; never leave root shells unattended </a:t>
            </a:r>
          </a:p>
          <a:p>
            <a:pPr marL="990600" lvl="1" indent="-533400">
              <a:lnSpc>
                <a:spcPct val="80000"/>
              </a:lnSpc>
            </a:pPr>
            <a:r>
              <a:rPr lang="en-US" sz="1800"/>
              <a:t>Change root passwd every 3 months &amp; whenever someone leaves company </a:t>
            </a:r>
          </a:p>
          <a:p>
            <a:pPr marL="990600" lvl="1" indent="-533400">
              <a:lnSpc>
                <a:spcPct val="80000"/>
              </a:lnSpc>
            </a:pPr>
            <a:r>
              <a:rPr lang="en-US" sz="1800"/>
              <a:t>Login as normal user &amp; use "su"  or “sudo”</a:t>
            </a:r>
          </a:p>
          <a:p>
            <a:pPr marL="990600" lvl="1" indent="-533400">
              <a:lnSpc>
                <a:spcPct val="80000"/>
              </a:lnSpc>
            </a:pPr>
            <a:r>
              <a:rPr lang="en-US" sz="1800"/>
              <a:t>Sensible umasks (077 if possible) [though many times it is more practical to have it be 022] </a:t>
            </a:r>
          </a:p>
          <a:p>
            <a:pPr marL="990600" lvl="1" indent="-533400">
              <a:lnSpc>
                <a:spcPct val="80000"/>
              </a:lnSpc>
            </a:pPr>
            <a:r>
              <a:rPr lang="en-US" sz="1800"/>
              <a:t>Always use full path when not at console </a:t>
            </a:r>
          </a:p>
          <a:p>
            <a:pPr marL="990600" lvl="1" indent="-533400">
              <a:lnSpc>
                <a:spcPct val="80000"/>
              </a:lnSpc>
            </a:pPr>
            <a:r>
              <a:rPr lang="en-US" sz="1800"/>
              <a:t>Never allow non-root write access to ANY directories in root's path </a:t>
            </a:r>
          </a:p>
          <a:p>
            <a:pPr marL="990600" lvl="1" indent="-533400">
              <a:lnSpc>
                <a:spcPct val="80000"/>
              </a:lnSpc>
            </a:pPr>
            <a:r>
              <a:rPr lang="en-US" sz="1800"/>
              <a:t>No tmp files in publically writable directories (if possible) </a:t>
            </a:r>
          </a:p>
          <a:p>
            <a:pPr marL="609600" indent="-609600">
              <a:lnSpc>
                <a:spcPct val="80000"/>
              </a:lnSpc>
            </a:pP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3443</Words>
  <Application>Microsoft Office PowerPoint</Application>
  <PresentationFormat>On-screen Show (4:3)</PresentationFormat>
  <Paragraphs>546</Paragraphs>
  <Slides>65</Slides>
  <Notes>1</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COMP 201 OPEN SOURCE &amp; SYSTEM ADMINISTRATION</vt:lpstr>
      <vt:lpstr> Unix Systems Administration &amp; Network Security(Linux)</vt:lpstr>
      <vt:lpstr>Slide 3</vt:lpstr>
      <vt:lpstr>Physical Security </vt:lpstr>
      <vt:lpstr>Network Security </vt:lpstr>
      <vt:lpstr>Network Security cont …</vt:lpstr>
      <vt:lpstr>… cont Network Security</vt:lpstr>
      <vt:lpstr>Account Security </vt:lpstr>
      <vt:lpstr>… Account Security cont</vt:lpstr>
      <vt:lpstr>…. Account Security</vt:lpstr>
      <vt:lpstr>File System Security </vt:lpstr>
      <vt:lpstr>…File System Security cont</vt:lpstr>
      <vt:lpstr>Security Testing </vt:lpstr>
      <vt:lpstr>  Unix Systems Administration and Security (Linux)</vt:lpstr>
      <vt:lpstr>Putting it all together</vt:lpstr>
      <vt:lpstr>Physical Environment</vt:lpstr>
      <vt:lpstr>Physical Environment (2)</vt:lpstr>
      <vt:lpstr>Physical Environment (3)</vt:lpstr>
      <vt:lpstr>Enterprise Linux</vt:lpstr>
      <vt:lpstr>Enterprise-level support</vt:lpstr>
      <vt:lpstr>Support options</vt:lpstr>
      <vt:lpstr>Automated installations</vt:lpstr>
      <vt:lpstr>Patches</vt:lpstr>
      <vt:lpstr>Network (and links to other networks)</vt:lpstr>
      <vt:lpstr>Sample network design</vt:lpstr>
      <vt:lpstr>Network services</vt:lpstr>
      <vt:lpstr>Network Services (2)</vt:lpstr>
      <vt:lpstr>Authentication</vt:lpstr>
      <vt:lpstr>Authentication (2)</vt:lpstr>
      <vt:lpstr>Security</vt:lpstr>
      <vt:lpstr>Workstations</vt:lpstr>
      <vt:lpstr>Environment services</vt:lpstr>
      <vt:lpstr>Ticketing systems</vt:lpstr>
      <vt:lpstr>Ticketing systems – How do they work?</vt:lpstr>
      <vt:lpstr>Ticketing system – Issues</vt:lpstr>
      <vt:lpstr>Helpdesks</vt:lpstr>
      <vt:lpstr>Organisation level backup</vt:lpstr>
      <vt:lpstr>7 parts of Backup</vt:lpstr>
      <vt:lpstr>7 parts of Backup (2)</vt:lpstr>
      <vt:lpstr>7 parts of Backup (3)</vt:lpstr>
      <vt:lpstr>7 parts of Backup (4)</vt:lpstr>
      <vt:lpstr>Slide 42</vt:lpstr>
      <vt:lpstr>Slide 43</vt:lpstr>
      <vt:lpstr>Slide 44</vt:lpstr>
      <vt:lpstr>Slide 45</vt:lpstr>
      <vt:lpstr>Slide 46</vt:lpstr>
      <vt:lpstr>Security through Cryptography</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18</cp:revision>
  <dcterms:created xsi:type="dcterms:W3CDTF">2018-02-07T14:49:34Z</dcterms:created>
  <dcterms:modified xsi:type="dcterms:W3CDTF">2018-02-20T23:48:20Z</dcterms:modified>
</cp:coreProperties>
</file>