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96" r:id="rId27"/>
    <p:sldId id="301" r:id="rId28"/>
    <p:sldId id="302" r:id="rId29"/>
    <p:sldId id="303" r:id="rId30"/>
    <p:sldId id="304" r:id="rId31"/>
    <p:sldId id="305" r:id="rId32"/>
    <p:sldId id="306" r:id="rId33"/>
    <p:sldId id="307" r:id="rId34"/>
    <p:sldId id="308" r:id="rId35"/>
    <p:sldId id="258"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opensource.org/licens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netartcommons.ne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sf.org/" TargetMode="External"/><Relationship Id="rId2" Type="http://schemas.openxmlformats.org/officeDocument/2006/relationships/hyperlink" Target="http://www.opensource.org/docs/osd"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opensource.org/" TargetMode="External"/><Relationship Id="rId2" Type="http://schemas.openxmlformats.org/officeDocument/2006/relationships/hyperlink" Target="http://www.fsf.org/" TargetMode="External"/><Relationship Id="rId1" Type="http://schemas.openxmlformats.org/officeDocument/2006/relationships/slideLayout" Target="../slideLayouts/slideLayout2.xml"/><Relationship Id="rId5" Type="http://schemas.openxmlformats.org/officeDocument/2006/relationships/hyperlink" Target="http://www.cpan.org/" TargetMode="External"/><Relationship Id="rId4" Type="http://schemas.openxmlformats.org/officeDocument/2006/relationships/hyperlink" Target="http://www.apache.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201 OPEN SOURCE &amp; SYSTEM ADMINISTRATION</a:t>
            </a:r>
            <a:endParaRPr lang="en-US" dirty="0"/>
          </a:p>
        </p:txBody>
      </p:sp>
      <p:sp>
        <p:nvSpPr>
          <p:cNvPr id="3" name="Subtitle 2"/>
          <p:cNvSpPr>
            <a:spLocks noGrp="1"/>
          </p:cNvSpPr>
          <p:nvPr>
            <p:ph type="subTitle" idx="1"/>
          </p:nvPr>
        </p:nvSpPr>
        <p:spPr/>
        <p:txBody>
          <a:bodyPr/>
          <a:lstStyle/>
          <a:p>
            <a:r>
              <a:rPr lang="en-US" dirty="0" smtClean="0"/>
              <a:t>DANIEL OBUOBI</a:t>
            </a:r>
          </a:p>
          <a:p>
            <a:r>
              <a:rPr lang="en-US" dirty="0" smtClean="0"/>
              <a:t>OPEN SOURCE SOFTWARE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76200"/>
            <a:ext cx="8763000" cy="838200"/>
          </a:xfrm>
        </p:spPr>
        <p:txBody>
          <a:bodyPr>
            <a:normAutofit fontScale="90000"/>
          </a:bodyPr>
          <a:lstStyle/>
          <a:p>
            <a:r>
              <a:rPr lang="en-US" smtClean="0"/>
              <a:t>conventional models </a:t>
            </a:r>
            <a:br>
              <a:rPr lang="en-US" smtClean="0"/>
            </a:br>
            <a:r>
              <a:rPr lang="en-US" smtClean="0"/>
              <a:t>of software development</a:t>
            </a:r>
          </a:p>
        </p:txBody>
      </p:sp>
      <p:sp>
        <p:nvSpPr>
          <p:cNvPr id="14339" name="Rectangle 3"/>
          <p:cNvSpPr>
            <a:spLocks noGrp="1" noChangeArrowheads="1"/>
          </p:cNvSpPr>
          <p:nvPr>
            <p:ph type="body" idx="1"/>
          </p:nvPr>
        </p:nvSpPr>
        <p:spPr>
          <a:xfrm>
            <a:off x="381000" y="1143000"/>
            <a:ext cx="8153400" cy="5715000"/>
          </a:xfrm>
        </p:spPr>
        <p:txBody>
          <a:bodyPr/>
          <a:lstStyle/>
          <a:p>
            <a:r>
              <a:rPr lang="en-US" smtClean="0"/>
              <a:t>waterfall</a:t>
            </a:r>
          </a:p>
          <a:p>
            <a:pPr lvl="1"/>
            <a:r>
              <a:rPr lang="en-US" smtClean="0"/>
              <a:t>from requirements to code without a backward turn</a:t>
            </a:r>
          </a:p>
          <a:p>
            <a:pPr lvl="2"/>
            <a:r>
              <a:rPr lang="en-US" smtClean="0"/>
              <a:t>historically used for large military and corporate software productions; originally used because computing time was expensive</a:t>
            </a:r>
          </a:p>
          <a:p>
            <a:r>
              <a:rPr lang="en-US" smtClean="0"/>
              <a:t>spiral</a:t>
            </a:r>
          </a:p>
          <a:p>
            <a:pPr lvl="1"/>
            <a:r>
              <a:rPr lang="en-US" smtClean="0"/>
              <a:t>iterative cycles of requirements, development, testing, redrafting of requirements, etc.</a:t>
            </a:r>
          </a:p>
          <a:p>
            <a:pPr lvl="2"/>
            <a:r>
              <a:rPr lang="en-US" smtClean="0"/>
              <a:t>B. W. Boehm. “A spiral model of software development and enhancement”. </a:t>
            </a:r>
            <a:r>
              <a:rPr lang="en-US" i="1" smtClean="0"/>
              <a:t>IEEE Computer</a:t>
            </a:r>
            <a:r>
              <a:rPr lang="en-US" smtClean="0"/>
              <a:t>, 21(5):61--72, 1988</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smtClean="0"/>
              <a:t>open source software development</a:t>
            </a:r>
          </a:p>
        </p:txBody>
      </p:sp>
      <p:sp>
        <p:nvSpPr>
          <p:cNvPr id="15363" name="Rectangle 3"/>
          <p:cNvSpPr>
            <a:spLocks noGrp="1" noChangeArrowheads="1"/>
          </p:cNvSpPr>
          <p:nvPr>
            <p:ph type="body" idx="1"/>
          </p:nvPr>
        </p:nvSpPr>
        <p:spPr/>
        <p:txBody>
          <a:bodyPr>
            <a:normAutofit lnSpcReduction="10000"/>
          </a:bodyPr>
          <a:lstStyle/>
          <a:p>
            <a:r>
              <a:rPr lang="en-US" smtClean="0"/>
              <a:t>bazaar</a:t>
            </a:r>
          </a:p>
          <a:p>
            <a:pPr lvl="1"/>
            <a:r>
              <a:rPr lang="en-US" smtClean="0"/>
              <a:t>“Treating your users as co-developers is your least-hassle route to rapid code improvement and effective debugging.”</a:t>
            </a:r>
          </a:p>
          <a:p>
            <a:pPr lvl="1"/>
            <a:r>
              <a:rPr lang="en-US" smtClean="0"/>
              <a:t>Linus’s Law: “Given enough eyeballs, all bugs are shallow.”</a:t>
            </a:r>
          </a:p>
          <a:p>
            <a:pPr lvl="1"/>
            <a:r>
              <a:rPr lang="en-US" smtClean="0"/>
              <a:t>Eric Steven Raymond, </a:t>
            </a:r>
            <a:r>
              <a:rPr lang="en-US" i="1" smtClean="0"/>
              <a:t>The Cathedral and the Bazaar</a:t>
            </a:r>
            <a:r>
              <a:rPr lang="en-US" smtClean="0"/>
              <a:t>, http://www.catb.org/~esr/writings/cathedral-bazaar/cathedral-bazaar/</a:t>
            </a:r>
          </a:p>
          <a:p>
            <a:endParaRPr lang="en-US"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normAutofit fontScale="90000"/>
          </a:bodyPr>
          <a:lstStyle/>
          <a:p>
            <a:r>
              <a:rPr lang="en-US" smtClean="0"/>
              <a:t>open source software development</a:t>
            </a:r>
          </a:p>
        </p:txBody>
      </p:sp>
      <p:graphicFrame>
        <p:nvGraphicFramePr>
          <p:cNvPr id="1026" name="Object 4"/>
          <p:cNvGraphicFramePr>
            <a:graphicFrameLocks noChangeAspect="1"/>
          </p:cNvGraphicFramePr>
          <p:nvPr/>
        </p:nvGraphicFramePr>
        <p:xfrm>
          <a:off x="762000" y="914400"/>
          <a:ext cx="7772400" cy="5911850"/>
        </p:xfrm>
        <a:graphic>
          <a:graphicData uri="http://schemas.openxmlformats.org/presentationml/2006/ole">
            <p:oleObj spid="_x0000_s1026" name="Document" r:id="rId3" imgW="4754880" imgH="3617976" progId="Word.Document.8">
              <p:embed/>
            </p:oleObj>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open source business models</a:t>
            </a:r>
          </a:p>
        </p:txBody>
      </p:sp>
      <p:sp>
        <p:nvSpPr>
          <p:cNvPr id="16387" name="Rectangle 3"/>
          <p:cNvSpPr>
            <a:spLocks noGrp="1" noChangeArrowheads="1"/>
          </p:cNvSpPr>
          <p:nvPr>
            <p:ph type="body" idx="1"/>
          </p:nvPr>
        </p:nvSpPr>
        <p:spPr/>
        <p:txBody>
          <a:bodyPr/>
          <a:lstStyle/>
          <a:p>
            <a:r>
              <a:rPr lang="en-US" smtClean="0"/>
              <a:t>service</a:t>
            </a:r>
          </a:p>
          <a:p>
            <a:r>
              <a:rPr lang="en-US" smtClean="0"/>
              <a:t>support</a:t>
            </a:r>
          </a:p>
          <a:p>
            <a:r>
              <a:rPr lang="en-US" smtClean="0"/>
              <a:t>education</a:t>
            </a:r>
          </a:p>
          <a:p>
            <a:r>
              <a:rPr lang="en-US" smtClean="0"/>
              <a:t>extensions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open source companies</a:t>
            </a:r>
          </a:p>
        </p:txBody>
      </p:sp>
      <p:sp>
        <p:nvSpPr>
          <p:cNvPr id="17411" name="Rectangle 3"/>
          <p:cNvSpPr>
            <a:spLocks noGrp="1" noChangeArrowheads="1"/>
          </p:cNvSpPr>
          <p:nvPr>
            <p:ph type="body" idx="1"/>
          </p:nvPr>
        </p:nvSpPr>
        <p:spPr>
          <a:xfrm>
            <a:off x="304800" y="1143000"/>
            <a:ext cx="8229600" cy="5334000"/>
          </a:xfrm>
        </p:spPr>
        <p:txBody>
          <a:bodyPr>
            <a:normAutofit lnSpcReduction="10000"/>
          </a:bodyPr>
          <a:lstStyle/>
          <a:p>
            <a:pPr>
              <a:lnSpc>
                <a:spcPct val="90000"/>
              </a:lnSpc>
            </a:pPr>
            <a:r>
              <a:rPr lang="en-US" smtClean="0"/>
              <a:t>IBM</a:t>
            </a:r>
          </a:p>
          <a:p>
            <a:pPr lvl="2">
              <a:lnSpc>
                <a:spcPct val="90000"/>
              </a:lnSpc>
            </a:pPr>
            <a:r>
              <a:rPr lang="en-US" smtClean="0"/>
              <a:t>uses and develops Apache and Linux; created Secure Mailer and created other software on AlphaWorks</a:t>
            </a:r>
          </a:p>
          <a:p>
            <a:pPr>
              <a:lnSpc>
                <a:spcPct val="90000"/>
              </a:lnSpc>
            </a:pPr>
            <a:r>
              <a:rPr lang="en-US" smtClean="0"/>
              <a:t>Apple</a:t>
            </a:r>
          </a:p>
          <a:p>
            <a:pPr lvl="2">
              <a:lnSpc>
                <a:spcPct val="90000"/>
              </a:lnSpc>
            </a:pPr>
            <a:r>
              <a:rPr lang="en-US" smtClean="0"/>
              <a:t>released core layers of Mac OS X Server as an open source BSD operating system called Darwin; open sourced the QuickTime Streaming Server, the OpenPlay network gaming toolkit, etc.</a:t>
            </a:r>
          </a:p>
          <a:p>
            <a:pPr>
              <a:lnSpc>
                <a:spcPct val="90000"/>
              </a:lnSpc>
            </a:pPr>
            <a:r>
              <a:rPr lang="en-US" smtClean="0"/>
              <a:t>HP</a:t>
            </a:r>
          </a:p>
          <a:p>
            <a:pPr lvl="2">
              <a:lnSpc>
                <a:spcPct val="90000"/>
              </a:lnSpc>
            </a:pPr>
            <a:r>
              <a:rPr lang="en-US" smtClean="0"/>
              <a:t>uses and releases products running Linux</a:t>
            </a:r>
          </a:p>
          <a:p>
            <a:pPr>
              <a:lnSpc>
                <a:spcPct val="90000"/>
              </a:lnSpc>
            </a:pPr>
            <a:r>
              <a:rPr lang="en-US" smtClean="0"/>
              <a:t>Sun</a:t>
            </a:r>
          </a:p>
          <a:p>
            <a:pPr lvl="2">
              <a:lnSpc>
                <a:spcPct val="90000"/>
              </a:lnSpc>
            </a:pPr>
            <a:r>
              <a:rPr lang="en-US" smtClean="0"/>
              <a:t>uses Linux; supports some open source development efforts(Forte IDE for Java and the Mozilla web browser)</a:t>
            </a:r>
          </a:p>
          <a:p>
            <a:pPr>
              <a:lnSpc>
                <a:spcPct val="90000"/>
              </a:lnSpc>
              <a:buFontTx/>
              <a:buNone/>
            </a:pPr>
            <a:endParaRPr lang="en-US"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open source companies</a:t>
            </a:r>
          </a:p>
        </p:txBody>
      </p:sp>
      <p:sp>
        <p:nvSpPr>
          <p:cNvPr id="18435" name="Rectangle 3"/>
          <p:cNvSpPr>
            <a:spLocks noGrp="1" noChangeArrowheads="1"/>
          </p:cNvSpPr>
          <p:nvPr>
            <p:ph type="body" idx="1"/>
          </p:nvPr>
        </p:nvSpPr>
        <p:spPr/>
        <p:txBody>
          <a:bodyPr/>
          <a:lstStyle/>
          <a:p>
            <a:r>
              <a:rPr lang="en-US" smtClean="0"/>
              <a:t>Red Hat Software</a:t>
            </a:r>
          </a:p>
          <a:p>
            <a:pPr lvl="1"/>
            <a:r>
              <a:rPr lang="en-US" smtClean="0"/>
              <a:t>Linux vendor </a:t>
            </a:r>
          </a:p>
          <a:p>
            <a:r>
              <a:rPr lang="en-US" smtClean="0"/>
              <a:t>ActiveState</a:t>
            </a:r>
          </a:p>
          <a:p>
            <a:pPr lvl="1"/>
            <a:r>
              <a:rPr lang="en-US" smtClean="0"/>
              <a:t>develops and sells professional tools for Perl, Python, and Tcl/tk developers.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open source licensing</a:t>
            </a:r>
            <a:endParaRPr lang="en-US" sz="1300" smtClean="0">
              <a:solidFill>
                <a:srgbClr val="000000"/>
              </a:solidFill>
              <a:latin typeface="Lucida Grande" charset="0"/>
            </a:endParaRPr>
          </a:p>
        </p:txBody>
      </p:sp>
      <p:sp>
        <p:nvSpPr>
          <p:cNvPr id="19459" name="Rectangle 3"/>
          <p:cNvSpPr>
            <a:spLocks noGrp="1" noChangeArrowheads="1"/>
          </p:cNvSpPr>
          <p:nvPr>
            <p:ph type="body" idx="1"/>
          </p:nvPr>
        </p:nvSpPr>
        <p:spPr>
          <a:xfrm>
            <a:off x="685800" y="1143000"/>
            <a:ext cx="8458200" cy="4648200"/>
          </a:xfrm>
        </p:spPr>
        <p:txBody>
          <a:bodyPr/>
          <a:lstStyle/>
          <a:p>
            <a:r>
              <a:rPr lang="en-US" smtClean="0"/>
              <a:t>see </a:t>
            </a:r>
            <a:r>
              <a:rPr lang="en-US" smtClean="0">
                <a:hlinkClick r:id="rId2"/>
              </a:rPr>
              <a:t>http://www.opensource.org/licenses/</a:t>
            </a:r>
            <a:endParaRPr lang="en-US" smtClean="0"/>
          </a:p>
          <a:p>
            <a:pPr lvl="1"/>
            <a:r>
              <a:rPr lang="en-US" smtClean="0"/>
              <a:t>apache software license</a:t>
            </a:r>
          </a:p>
          <a:p>
            <a:pPr lvl="1"/>
            <a:r>
              <a:rPr lang="en-US" smtClean="0"/>
              <a:t>python license</a:t>
            </a:r>
          </a:p>
          <a:p>
            <a:pPr lvl="1"/>
            <a:r>
              <a:rPr lang="en-US" smtClean="0"/>
              <a:t>ibm public license</a:t>
            </a:r>
          </a:p>
          <a:p>
            <a:pPr lvl="1"/>
            <a:r>
              <a:rPr lang="en-US" smtClean="0"/>
              <a:t>apple public source license</a:t>
            </a:r>
          </a:p>
          <a:p>
            <a:pPr lvl="1"/>
            <a:r>
              <a:rPr lang="en-US" smtClean="0"/>
              <a:t>etc.</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GNU General Public License</a:t>
            </a:r>
          </a:p>
        </p:txBody>
      </p:sp>
      <p:sp>
        <p:nvSpPr>
          <p:cNvPr id="20483" name="Rectangle 3"/>
          <p:cNvSpPr>
            <a:spLocks noGrp="1" noChangeArrowheads="1"/>
          </p:cNvSpPr>
          <p:nvPr>
            <p:ph type="body" idx="1"/>
          </p:nvPr>
        </p:nvSpPr>
        <p:spPr>
          <a:xfrm>
            <a:off x="381000" y="1143000"/>
            <a:ext cx="8763000" cy="4648200"/>
          </a:xfrm>
        </p:spPr>
        <p:txBody>
          <a:bodyPr/>
          <a:lstStyle/>
          <a:p>
            <a:r>
              <a:rPr lang="en-US" smtClean="0"/>
              <a:t>see http://www.opensource.org/licenses/gpl-3.0.html</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creative commons</a:t>
            </a:r>
          </a:p>
        </p:txBody>
      </p:sp>
      <p:sp>
        <p:nvSpPr>
          <p:cNvPr id="21507" name="Rectangle 3"/>
          <p:cNvSpPr>
            <a:spLocks noGrp="1" noChangeArrowheads="1"/>
          </p:cNvSpPr>
          <p:nvPr>
            <p:ph type="body" idx="1"/>
          </p:nvPr>
        </p:nvSpPr>
        <p:spPr>
          <a:xfrm>
            <a:off x="381000" y="1143000"/>
            <a:ext cx="8763000" cy="4648200"/>
          </a:xfrm>
        </p:spPr>
        <p:txBody>
          <a:bodyPr/>
          <a:lstStyle/>
          <a:p>
            <a:r>
              <a:rPr lang="en-US" smtClean="0"/>
              <a:t>non-software licenses: see larry lessig’s “creative commons” project (http://www.creativecommons.org/learn/licenses)</a:t>
            </a:r>
          </a:p>
          <a:p>
            <a:endParaRPr lang="en-US"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76200"/>
            <a:ext cx="8763000" cy="838200"/>
          </a:xfrm>
        </p:spPr>
        <p:txBody>
          <a:bodyPr/>
          <a:lstStyle/>
          <a:p>
            <a:r>
              <a:rPr lang="en-US" smtClean="0"/>
              <a:t>creative commons’ licenses explained</a:t>
            </a:r>
          </a:p>
        </p:txBody>
      </p:sp>
      <p:sp>
        <p:nvSpPr>
          <p:cNvPr id="22531" name="Rectangle 3"/>
          <p:cNvSpPr>
            <a:spLocks noGrp="1" noChangeArrowheads="1"/>
          </p:cNvSpPr>
          <p:nvPr>
            <p:ph type="body" idx="1"/>
          </p:nvPr>
        </p:nvSpPr>
        <p:spPr/>
        <p:txBody>
          <a:bodyPr>
            <a:normAutofit fontScale="92500" lnSpcReduction="10000"/>
          </a:bodyPr>
          <a:lstStyle/>
          <a:p>
            <a:r>
              <a:rPr lang="en-US" smtClean="0"/>
              <a:t>Attribution. You let others copy, distribute, display, and perform your copyrighted work — and derivative works based upon it — but only if they give you credit.</a:t>
            </a:r>
          </a:p>
          <a:p>
            <a:pPr lvl="1"/>
            <a:r>
              <a:rPr lang="en-US" smtClean="0"/>
              <a:t>Example: Jane publishes her photograph with an Attribution license, because she wants the world to use her pictures provided they give her credit. Bob finds her photograph online and wants to display it on the front page of his website. Bob puts Jane's picture on his site, and clearly indicates Jane's authorship.</a:t>
            </a:r>
          </a:p>
          <a:p>
            <a:pPr lvl="1"/>
            <a:r>
              <a:rPr lang="en-US" smtClean="0"/>
              <a:t>www.creativecommons.org/learn/licenses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what is open source software?</a:t>
            </a:r>
          </a:p>
        </p:txBody>
      </p:sp>
      <p:sp>
        <p:nvSpPr>
          <p:cNvPr id="6147" name="Rectangle 3"/>
          <p:cNvSpPr>
            <a:spLocks noGrp="1" noChangeArrowheads="1"/>
          </p:cNvSpPr>
          <p:nvPr>
            <p:ph type="body" idx="1"/>
          </p:nvPr>
        </p:nvSpPr>
        <p:spPr>
          <a:xfrm>
            <a:off x="381000" y="1143000"/>
            <a:ext cx="8153400" cy="5410200"/>
          </a:xfrm>
        </p:spPr>
        <p:txBody>
          <a:bodyPr>
            <a:normAutofit fontScale="92500" lnSpcReduction="20000"/>
          </a:bodyPr>
          <a:lstStyle/>
          <a:p>
            <a:r>
              <a:rPr lang="en-US" dirty="0" smtClean="0"/>
              <a:t>Open Source software is distributed with its source code. The Open Source Definition has three essential features:</a:t>
            </a:r>
          </a:p>
          <a:p>
            <a:pPr lvl="1"/>
            <a:r>
              <a:rPr lang="en-US" dirty="0" smtClean="0"/>
              <a:t>It allows free re-distribution of the software without royalties or licensing fees to the author</a:t>
            </a:r>
          </a:p>
          <a:p>
            <a:pPr lvl="1"/>
            <a:r>
              <a:rPr lang="en-US" dirty="0" smtClean="0"/>
              <a:t>It requires that source code be distributed with the software or otherwise made available for no more  than the cost of distribution</a:t>
            </a:r>
          </a:p>
          <a:p>
            <a:pPr lvl="1"/>
            <a:r>
              <a:rPr lang="en-US" dirty="0" smtClean="0"/>
              <a:t>It allows anyone to modify the software or derive other software from it, and to redistribute the modified software under the same terms.</a:t>
            </a:r>
          </a:p>
          <a:p>
            <a:pPr lvl="2"/>
            <a:r>
              <a:rPr lang="en-US" dirty="0" smtClean="0"/>
              <a:t>Steven Weber, </a:t>
            </a:r>
            <a:r>
              <a:rPr lang="en-US" i="1" dirty="0" smtClean="0"/>
              <a:t>The Political Economy of Open Source Software</a:t>
            </a:r>
            <a:r>
              <a:rPr lang="en-US" dirty="0" smtClean="0"/>
              <a:t>, BRIE Working Paper 140, </a:t>
            </a:r>
          </a:p>
          <a:p>
            <a:pPr lvl="2"/>
            <a:r>
              <a:rPr lang="en-US" dirty="0" smtClean="0"/>
              <a:t>http://brie.berkeley.edu/~briewww/pubs/pubs/wp/wp140.pdf</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76200"/>
            <a:ext cx="8763000" cy="838200"/>
          </a:xfrm>
        </p:spPr>
        <p:txBody>
          <a:bodyPr/>
          <a:lstStyle/>
          <a:p>
            <a:r>
              <a:rPr lang="en-US" smtClean="0"/>
              <a:t>creative commons’ licenses explained</a:t>
            </a:r>
          </a:p>
        </p:txBody>
      </p:sp>
      <p:sp>
        <p:nvSpPr>
          <p:cNvPr id="23555" name="Rectangle 3"/>
          <p:cNvSpPr>
            <a:spLocks noGrp="1" noChangeArrowheads="1"/>
          </p:cNvSpPr>
          <p:nvPr>
            <p:ph type="body" idx="1"/>
          </p:nvPr>
        </p:nvSpPr>
        <p:spPr/>
        <p:txBody>
          <a:bodyPr>
            <a:normAutofit lnSpcReduction="10000"/>
          </a:bodyPr>
          <a:lstStyle/>
          <a:p>
            <a:r>
              <a:rPr lang="en-US" smtClean="0"/>
              <a:t>Noncommercial. You let others copy, distribute, display, and perform your work — and derivative works based upon it — but for noncommercial purposes only.</a:t>
            </a:r>
          </a:p>
          <a:p>
            <a:pPr lvl="1"/>
            <a:r>
              <a:rPr lang="en-US" smtClean="0"/>
              <a:t>Examples: Gus publishes his photograph with a Noncommercial license. Camille incorporates a piece of Gus's image into a collage poster. Camille is not allowed to sell her collage poster without Gus's permission.</a:t>
            </a:r>
          </a:p>
          <a:p>
            <a:pPr lvl="1"/>
            <a:r>
              <a:rPr lang="en-US" smtClean="0"/>
              <a:t>www.creativecommons.org/learn/licenses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76200"/>
            <a:ext cx="8763000" cy="838200"/>
          </a:xfrm>
        </p:spPr>
        <p:txBody>
          <a:bodyPr/>
          <a:lstStyle/>
          <a:p>
            <a:r>
              <a:rPr lang="en-US" smtClean="0"/>
              <a:t>creative commons’ licenses explained</a:t>
            </a:r>
          </a:p>
        </p:txBody>
      </p:sp>
      <p:sp>
        <p:nvSpPr>
          <p:cNvPr id="24579" name="Rectangle 3"/>
          <p:cNvSpPr>
            <a:spLocks noGrp="1" noChangeArrowheads="1"/>
          </p:cNvSpPr>
          <p:nvPr>
            <p:ph type="body" idx="1"/>
          </p:nvPr>
        </p:nvSpPr>
        <p:spPr/>
        <p:txBody>
          <a:bodyPr>
            <a:normAutofit fontScale="92500"/>
          </a:bodyPr>
          <a:lstStyle/>
          <a:p>
            <a:r>
              <a:rPr lang="en-US" smtClean="0"/>
              <a:t>No Derivative Works. You let others copy, distribute, display, and perform only verbatim copies of your work, not derivative works based upon it.</a:t>
            </a:r>
          </a:p>
          <a:p>
            <a:pPr lvl="1"/>
            <a:r>
              <a:rPr lang="en-US" smtClean="0"/>
              <a:t>Example: Sara licenses a recording of her song with a No Derivative Works license. Joe would like to cut Sara's track and mix it with his own to produce an entirely new song. Joe cannot do this without Jane's permission (unless his song amounts to fair use).</a:t>
            </a:r>
          </a:p>
          <a:p>
            <a:pPr lvl="1"/>
            <a:r>
              <a:rPr lang="en-US" smtClean="0"/>
              <a:t>www.creativecommons.org/learn/licenses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76200"/>
            <a:ext cx="8763000" cy="838200"/>
          </a:xfrm>
        </p:spPr>
        <p:txBody>
          <a:bodyPr/>
          <a:lstStyle/>
          <a:p>
            <a:r>
              <a:rPr lang="en-US" smtClean="0"/>
              <a:t>creative commons’ licenses explained</a:t>
            </a:r>
          </a:p>
        </p:txBody>
      </p:sp>
      <p:sp>
        <p:nvSpPr>
          <p:cNvPr id="25603" name="Rectangle 3"/>
          <p:cNvSpPr>
            <a:spLocks noGrp="1" noChangeArrowheads="1"/>
          </p:cNvSpPr>
          <p:nvPr>
            <p:ph type="body" idx="1"/>
          </p:nvPr>
        </p:nvSpPr>
        <p:spPr/>
        <p:txBody>
          <a:bodyPr/>
          <a:lstStyle/>
          <a:p>
            <a:r>
              <a:rPr lang="en-US" smtClean="0"/>
              <a:t>Share Alike. You allow others to distribute derivative works only under a license identical to the license that governs your work.</a:t>
            </a:r>
          </a:p>
          <a:p>
            <a:pPr lvl="1"/>
            <a:r>
              <a:rPr lang="en-US" smtClean="0"/>
              <a:t>www.creativecommons.org/learn/licenses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open source as art</a:t>
            </a:r>
          </a:p>
        </p:txBody>
      </p:sp>
      <p:sp>
        <p:nvSpPr>
          <p:cNvPr id="26627" name="Rectangle 3"/>
          <p:cNvSpPr>
            <a:spLocks noGrp="1" noChangeArrowheads="1"/>
          </p:cNvSpPr>
          <p:nvPr>
            <p:ph type="body" idx="1"/>
          </p:nvPr>
        </p:nvSpPr>
        <p:spPr/>
        <p:txBody>
          <a:bodyPr/>
          <a:lstStyle/>
          <a:p>
            <a:pPr>
              <a:lnSpc>
                <a:spcPct val="90000"/>
              </a:lnSpc>
            </a:pPr>
            <a:endParaRPr lang="en-US" sz="2400" smtClean="0"/>
          </a:p>
          <a:p>
            <a:pPr>
              <a:lnSpc>
                <a:spcPct val="90000"/>
              </a:lnSpc>
            </a:pPr>
            <a:r>
              <a:rPr lang="en-US" sz="2400" smtClean="0"/>
              <a:t>2004 golden nica award from ars electronica to the creative commons project</a:t>
            </a:r>
          </a:p>
          <a:p>
            <a:pPr>
              <a:lnSpc>
                <a:spcPct val="90000"/>
              </a:lnSpc>
              <a:buFontTx/>
              <a:buNone/>
            </a:pPr>
            <a:endParaRPr lang="en-US" sz="2400" smtClean="0"/>
          </a:p>
          <a:p>
            <a:pPr>
              <a:lnSpc>
                <a:spcPct val="90000"/>
              </a:lnSpc>
            </a:pPr>
            <a:r>
              <a:rPr lang="en-US" sz="2400" smtClean="0"/>
              <a:t>1999 golden nica award from ars electronica to the linux operating system</a:t>
            </a:r>
          </a:p>
          <a:p>
            <a:pPr>
              <a:lnSpc>
                <a:spcPct val="90000"/>
              </a:lnSpc>
            </a:pPr>
            <a:endParaRPr lang="en-US" sz="2400" smtClean="0"/>
          </a:p>
          <a:p>
            <a:pPr>
              <a:lnSpc>
                <a:spcPct val="90000"/>
              </a:lnSpc>
            </a:pPr>
            <a:r>
              <a:rPr lang="en-US" sz="2400" smtClean="0"/>
              <a:t>See the ‘Takeovers &amp; Makeovers’ conference, November 7 &amp; 8, 2008 @ UC Berkeley</a:t>
            </a:r>
          </a:p>
          <a:p>
            <a:pPr lvl="1">
              <a:lnSpc>
                <a:spcPct val="90000"/>
              </a:lnSpc>
            </a:pPr>
            <a:r>
              <a:rPr lang="en-US" sz="2000" smtClean="0"/>
              <a:t>http://bcnm.berkeley.edu/takeovers/</a:t>
            </a:r>
          </a:p>
          <a:p>
            <a:pPr>
              <a:lnSpc>
                <a:spcPct val="90000"/>
              </a:lnSpc>
            </a:pPr>
            <a:endParaRPr lang="en-US" sz="2400" smtClean="0"/>
          </a:p>
          <a:p>
            <a:pPr>
              <a:lnSpc>
                <a:spcPct val="90000"/>
              </a:lnSpc>
            </a:pPr>
            <a:endParaRPr lang="en-US" sz="2400"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smtClean="0"/>
              <a:t>art as open source</a:t>
            </a:r>
          </a:p>
        </p:txBody>
      </p:sp>
      <p:sp>
        <p:nvSpPr>
          <p:cNvPr id="27651" name="Rectangle 3"/>
          <p:cNvSpPr>
            <a:spLocks noGrp="1" noChangeArrowheads="1"/>
          </p:cNvSpPr>
          <p:nvPr>
            <p:ph type="body" idx="1"/>
          </p:nvPr>
        </p:nvSpPr>
        <p:spPr/>
        <p:txBody>
          <a:bodyPr/>
          <a:lstStyle/>
          <a:p>
            <a:r>
              <a:rPr lang="en-US" smtClean="0"/>
              <a:t>open_source_art_hack, 2002</a:t>
            </a:r>
          </a:p>
          <a:p>
            <a:pPr lvl="1"/>
            <a:r>
              <a:rPr lang="en-US" smtClean="0"/>
              <a:t>steve dietz and jenny marketou</a:t>
            </a:r>
          </a:p>
          <a:p>
            <a:pPr lvl="1"/>
            <a:r>
              <a:rPr lang="en-US" smtClean="0">
                <a:hlinkClick r:id="rId2"/>
              </a:rPr>
              <a:t>http://www.netartcommons.net/</a:t>
            </a:r>
            <a:endParaRPr lang="en-US" smtClean="0"/>
          </a:p>
          <a:p>
            <a:pPr lvl="1"/>
            <a:endParaRPr lang="en-US" smtClean="0"/>
          </a:p>
          <a:p>
            <a:r>
              <a:rPr lang="en-US" smtClean="0"/>
              <a:t>florian cramer essay</a:t>
            </a:r>
          </a:p>
          <a:p>
            <a:pPr algn="ctr"/>
            <a:endParaRPr lang="en-US" smtClean="0"/>
          </a:p>
          <a:p>
            <a:endParaRPr lang="en-US" smtClean="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is software a form of politics?</a:t>
            </a:r>
          </a:p>
        </p:txBody>
      </p:sp>
      <p:sp>
        <p:nvSpPr>
          <p:cNvPr id="28675" name="Rectangle 3"/>
          <p:cNvSpPr>
            <a:spLocks noGrp="1" noChangeArrowheads="1"/>
          </p:cNvSpPr>
          <p:nvPr>
            <p:ph type="body" idx="1"/>
          </p:nvPr>
        </p:nvSpPr>
        <p:spPr>
          <a:xfrm>
            <a:off x="381000" y="1143000"/>
            <a:ext cx="8153400" cy="5486400"/>
          </a:xfrm>
        </p:spPr>
        <p:txBody>
          <a:bodyPr/>
          <a:lstStyle/>
          <a:p>
            <a:r>
              <a:rPr lang="en-US" sz="2000" b="1" dirty="0" smtClean="0"/>
              <a:t>The code of cyberspace -- whether the Internet, or net within the Internet -- the code of cyberspace defines that space.  It constitutes that space.  And as with any constitution, it builds within itself a set of values, and possibilities, that governs life there ... I've been selling the idea that we should assure that our values get architected into this code.</a:t>
            </a:r>
            <a:r>
              <a:rPr lang="en-US" sz="2000" dirty="0" smtClean="0"/>
              <a:t>  That if this code reflects values, then we should identify the values that come from our tradition -- privacy, free speech, anonymity, access -- and insist that this code embrace them if it is to embrace values at all.  Or more specifically still: I've been arguing that we should look to the structure of our constitutional tradition, and extract from it the values that are constituted by it, and carry these values into the world of the Internet's governance -- whether the governance is through code, or the governance is through people.</a:t>
            </a:r>
          </a:p>
          <a:p>
            <a:endParaRPr lang="en-US" sz="2000" dirty="0" smtClean="0"/>
          </a:p>
          <a:p>
            <a:r>
              <a:rPr lang="en-US" sz="2000" dirty="0" smtClean="0"/>
              <a:t>“Open Code and Open Societies: Values of Internet Governance,” Larry </a:t>
            </a:r>
            <a:r>
              <a:rPr lang="en-US" sz="2000" dirty="0" err="1" smtClean="0"/>
              <a:t>Lessig</a:t>
            </a:r>
            <a:r>
              <a:rPr lang="en-US" sz="2000" dirty="0" smtClean="0"/>
              <a:t> (1999)</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 Complete Guide to Linux System Administration</a:t>
            </a:r>
          </a:p>
        </p:txBody>
      </p:sp>
      <p:sp>
        <p:nvSpPr>
          <p:cNvPr id="5" name="Slide Number Placeholder 4"/>
          <p:cNvSpPr>
            <a:spLocks noGrp="1"/>
          </p:cNvSpPr>
          <p:nvPr>
            <p:ph type="sldNum" sz="quarter" idx="11"/>
          </p:nvPr>
        </p:nvSpPr>
        <p:spPr/>
        <p:txBody>
          <a:bodyPr/>
          <a:lstStyle/>
          <a:p>
            <a:pPr>
              <a:defRPr/>
            </a:pPr>
            <a:fld id="{6E10DA43-BF14-491A-8D57-ECA0C175BCE2}" type="slidenum">
              <a:rPr lang="en-US"/>
              <a:pPr>
                <a:defRPr/>
              </a:pPr>
              <a:t>26</a:t>
            </a:fld>
            <a:endParaRPr lang="en-US"/>
          </a:p>
        </p:txBody>
      </p:sp>
      <p:sp>
        <p:nvSpPr>
          <p:cNvPr id="11268" name="Rectangle 2"/>
          <p:cNvSpPr>
            <a:spLocks noGrp="1" noChangeArrowheads="1"/>
          </p:cNvSpPr>
          <p:nvPr>
            <p:ph type="title"/>
          </p:nvPr>
        </p:nvSpPr>
        <p:spPr/>
        <p:txBody>
          <a:bodyPr/>
          <a:lstStyle/>
          <a:p>
            <a:pPr eaLnBrk="1" hangingPunct="1"/>
            <a:r>
              <a:rPr lang="en-US" smtClean="0"/>
              <a:t>A Brief History</a:t>
            </a:r>
          </a:p>
        </p:txBody>
      </p:sp>
      <p:sp>
        <p:nvSpPr>
          <p:cNvPr id="11269" name="Rectangle 3"/>
          <p:cNvSpPr>
            <a:spLocks noGrp="1" noChangeArrowheads="1"/>
          </p:cNvSpPr>
          <p:nvPr>
            <p:ph type="body" idx="1"/>
          </p:nvPr>
        </p:nvSpPr>
        <p:spPr/>
        <p:txBody>
          <a:bodyPr/>
          <a:lstStyle/>
          <a:p>
            <a:pPr eaLnBrk="1" hangingPunct="1"/>
            <a:r>
              <a:rPr lang="en-US" smtClean="0"/>
              <a:t>Popular graphical computers</a:t>
            </a:r>
          </a:p>
          <a:p>
            <a:pPr lvl="1" eaLnBrk="1" hangingPunct="1"/>
            <a:r>
              <a:rPr lang="en-US" smtClean="0"/>
              <a:t>Apple Macintosh</a:t>
            </a:r>
          </a:p>
          <a:p>
            <a:pPr lvl="1" eaLnBrk="1" hangingPunct="1"/>
            <a:r>
              <a:rPr lang="en-US" smtClean="0"/>
              <a:t>Microsoft Windows</a:t>
            </a:r>
          </a:p>
          <a:p>
            <a:pPr eaLnBrk="1" hangingPunct="1"/>
            <a:r>
              <a:rPr lang="en-US" smtClean="0"/>
              <a:t>Linux</a:t>
            </a:r>
          </a:p>
          <a:p>
            <a:pPr lvl="1" eaLnBrk="1" hangingPunct="1"/>
            <a:r>
              <a:rPr lang="en-US" smtClean="0"/>
              <a:t>Alternative for people whose computing needs require something different</a:t>
            </a:r>
          </a:p>
          <a:p>
            <a:pPr lvl="1"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 Complete Guide to Linux System Administration</a:t>
            </a:r>
          </a:p>
        </p:txBody>
      </p:sp>
      <p:sp>
        <p:nvSpPr>
          <p:cNvPr id="5" name="Slide Number Placeholder 4"/>
          <p:cNvSpPr>
            <a:spLocks noGrp="1"/>
          </p:cNvSpPr>
          <p:nvPr>
            <p:ph type="sldNum" sz="quarter" idx="11"/>
          </p:nvPr>
        </p:nvSpPr>
        <p:spPr/>
        <p:txBody>
          <a:bodyPr/>
          <a:lstStyle/>
          <a:p>
            <a:pPr>
              <a:defRPr/>
            </a:pPr>
            <a:fld id="{179C5464-89F0-4D25-9CEE-200BCF60B521}" type="slidenum">
              <a:rPr lang="en-US"/>
              <a:pPr>
                <a:defRPr/>
              </a:pPr>
              <a:t>27</a:t>
            </a:fld>
            <a:endParaRPr lang="en-US"/>
          </a:p>
        </p:txBody>
      </p:sp>
      <p:sp>
        <p:nvSpPr>
          <p:cNvPr id="16388" name="Rectangle 2"/>
          <p:cNvSpPr>
            <a:spLocks noGrp="1" noChangeArrowheads="1"/>
          </p:cNvSpPr>
          <p:nvPr>
            <p:ph type="title"/>
          </p:nvPr>
        </p:nvSpPr>
        <p:spPr/>
        <p:txBody>
          <a:bodyPr/>
          <a:lstStyle/>
          <a:p>
            <a:pPr eaLnBrk="1" hangingPunct="1"/>
            <a:r>
              <a:rPr lang="en-US" smtClean="0"/>
              <a:t>The UNIX Operating System</a:t>
            </a:r>
          </a:p>
        </p:txBody>
      </p:sp>
      <p:sp>
        <p:nvSpPr>
          <p:cNvPr id="16389" name="Rectangle 3"/>
          <p:cNvSpPr>
            <a:spLocks noGrp="1" noChangeArrowheads="1"/>
          </p:cNvSpPr>
          <p:nvPr>
            <p:ph type="body" idx="1"/>
          </p:nvPr>
        </p:nvSpPr>
        <p:spPr/>
        <p:txBody>
          <a:bodyPr/>
          <a:lstStyle/>
          <a:p>
            <a:pPr eaLnBrk="1" hangingPunct="1"/>
            <a:r>
              <a:rPr lang="en-US" smtClean="0"/>
              <a:t>UNIX </a:t>
            </a:r>
          </a:p>
          <a:p>
            <a:pPr lvl="1" eaLnBrk="1" hangingPunct="1"/>
            <a:r>
              <a:rPr lang="en-US" smtClean="0"/>
              <a:t>Operating system </a:t>
            </a:r>
          </a:p>
          <a:p>
            <a:pPr lvl="1" eaLnBrk="1" hangingPunct="1"/>
            <a:r>
              <a:rPr lang="en-US" smtClean="0"/>
              <a:t>Originally created at AT&amp;T Bell Labs in </a:t>
            </a:r>
            <a:br>
              <a:rPr lang="en-US" smtClean="0"/>
            </a:br>
            <a:r>
              <a:rPr lang="en-US" smtClean="0"/>
              <a:t>early 1970s</a:t>
            </a:r>
          </a:p>
          <a:p>
            <a:pPr lvl="1" eaLnBrk="1" hangingPunct="1"/>
            <a:r>
              <a:rPr lang="en-US" smtClean="0"/>
              <a:t>Designed to control networked computers that were shared by many users</a:t>
            </a:r>
          </a:p>
          <a:p>
            <a:pPr lvl="1" eaLnBrk="1" hangingPunct="1"/>
            <a:r>
              <a:rPr lang="en-US" smtClean="0"/>
              <a:t>Features and low cost of Linux effectively driving UNIX out of market</a:t>
            </a:r>
          </a:p>
          <a:p>
            <a:pPr lvl="1" eaLnBrk="1" hangingPunct="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 Complete Guide to Linux System Administration</a:t>
            </a:r>
          </a:p>
        </p:txBody>
      </p:sp>
      <p:sp>
        <p:nvSpPr>
          <p:cNvPr id="5" name="Slide Number Placeholder 4"/>
          <p:cNvSpPr>
            <a:spLocks noGrp="1"/>
          </p:cNvSpPr>
          <p:nvPr>
            <p:ph type="sldNum" sz="quarter" idx="11"/>
          </p:nvPr>
        </p:nvSpPr>
        <p:spPr/>
        <p:txBody>
          <a:bodyPr/>
          <a:lstStyle/>
          <a:p>
            <a:pPr>
              <a:defRPr/>
            </a:pPr>
            <a:fld id="{118E80C8-45AD-4EAA-9C4B-A8FE30136A0E}" type="slidenum">
              <a:rPr lang="en-US"/>
              <a:pPr>
                <a:defRPr/>
              </a:pPr>
              <a:t>28</a:t>
            </a:fld>
            <a:endParaRPr lang="en-US"/>
          </a:p>
        </p:txBody>
      </p:sp>
      <p:sp>
        <p:nvSpPr>
          <p:cNvPr id="17412" name="Rectangle 2"/>
          <p:cNvSpPr>
            <a:spLocks noGrp="1" noChangeArrowheads="1"/>
          </p:cNvSpPr>
          <p:nvPr>
            <p:ph type="title"/>
          </p:nvPr>
        </p:nvSpPr>
        <p:spPr/>
        <p:txBody>
          <a:bodyPr>
            <a:normAutofit fontScale="90000"/>
          </a:bodyPr>
          <a:lstStyle/>
          <a:p>
            <a:pPr eaLnBrk="1" hangingPunct="1"/>
            <a:r>
              <a:rPr lang="en-US" smtClean="0"/>
              <a:t>The Free Software Foundation </a:t>
            </a:r>
            <a:br>
              <a:rPr lang="en-US" smtClean="0"/>
            </a:br>
            <a:r>
              <a:rPr lang="en-US" smtClean="0"/>
              <a:t>and the GNU Project</a:t>
            </a:r>
          </a:p>
        </p:txBody>
      </p:sp>
      <p:sp>
        <p:nvSpPr>
          <p:cNvPr id="17413" name="Rectangle 3"/>
          <p:cNvSpPr>
            <a:spLocks noGrp="1" noChangeArrowheads="1"/>
          </p:cNvSpPr>
          <p:nvPr>
            <p:ph type="body" idx="1"/>
          </p:nvPr>
        </p:nvSpPr>
        <p:spPr/>
        <p:txBody>
          <a:bodyPr/>
          <a:lstStyle/>
          <a:p>
            <a:pPr eaLnBrk="1" hangingPunct="1"/>
            <a:r>
              <a:rPr lang="en-US" smtClean="0"/>
              <a:t>Free software foundation (FSF)</a:t>
            </a:r>
          </a:p>
          <a:p>
            <a:pPr lvl="1" eaLnBrk="1" hangingPunct="1"/>
            <a:r>
              <a:rPr lang="en-US" smtClean="0"/>
              <a:t>Software itself should not be restricted in distribution by standard commercial license agreement</a:t>
            </a:r>
          </a:p>
          <a:p>
            <a:pPr eaLnBrk="1" hangingPunct="1"/>
            <a:r>
              <a:rPr lang="en-US" smtClean="0"/>
              <a:t>GNU project</a:t>
            </a:r>
          </a:p>
          <a:p>
            <a:pPr lvl="1" eaLnBrk="1" hangingPunct="1"/>
            <a:r>
              <a:rPr lang="en-US" smtClean="0"/>
              <a:t>Completely free version of UNIX</a:t>
            </a:r>
          </a:p>
          <a:p>
            <a:pPr lvl="1" eaLnBrk="1" hangingPunct="1"/>
            <a:r>
              <a:rPr lang="en-US" smtClean="0"/>
              <a:t>Written from scratch</a:t>
            </a:r>
          </a:p>
          <a:p>
            <a:pPr eaLnBrk="1" hangingPunct="1"/>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 Complete Guide to Linux System Administration</a:t>
            </a:r>
          </a:p>
        </p:txBody>
      </p:sp>
      <p:sp>
        <p:nvSpPr>
          <p:cNvPr id="5" name="Slide Number Placeholder 4"/>
          <p:cNvSpPr>
            <a:spLocks noGrp="1"/>
          </p:cNvSpPr>
          <p:nvPr>
            <p:ph type="sldNum" sz="quarter" idx="11"/>
          </p:nvPr>
        </p:nvSpPr>
        <p:spPr/>
        <p:txBody>
          <a:bodyPr/>
          <a:lstStyle/>
          <a:p>
            <a:pPr>
              <a:defRPr/>
            </a:pPr>
            <a:fld id="{9304DA25-313A-4876-92B4-7FF9335DAC45}" type="slidenum">
              <a:rPr lang="en-US"/>
              <a:pPr>
                <a:defRPr/>
              </a:pPr>
              <a:t>29</a:t>
            </a:fld>
            <a:endParaRPr lang="en-US"/>
          </a:p>
        </p:txBody>
      </p:sp>
      <p:sp>
        <p:nvSpPr>
          <p:cNvPr id="18436" name="Rectangle 2"/>
          <p:cNvSpPr>
            <a:spLocks noGrp="1" noChangeArrowheads="1"/>
          </p:cNvSpPr>
          <p:nvPr>
            <p:ph type="title"/>
          </p:nvPr>
        </p:nvSpPr>
        <p:spPr/>
        <p:txBody>
          <a:bodyPr>
            <a:normAutofit fontScale="90000"/>
          </a:bodyPr>
          <a:lstStyle/>
          <a:p>
            <a:pPr eaLnBrk="1" hangingPunct="1"/>
            <a:r>
              <a:rPr lang="en-US" smtClean="0"/>
              <a:t>The Free Software Foundation and the GNU Project (continued)</a:t>
            </a:r>
          </a:p>
        </p:txBody>
      </p:sp>
      <p:sp>
        <p:nvSpPr>
          <p:cNvPr id="18437" name="Rectangle 3"/>
          <p:cNvSpPr>
            <a:spLocks noGrp="1" noChangeArrowheads="1"/>
          </p:cNvSpPr>
          <p:nvPr>
            <p:ph type="body" idx="1"/>
          </p:nvPr>
        </p:nvSpPr>
        <p:spPr/>
        <p:txBody>
          <a:bodyPr/>
          <a:lstStyle/>
          <a:p>
            <a:pPr eaLnBrk="1" hangingPunct="1"/>
            <a:r>
              <a:rPr lang="en-US" smtClean="0"/>
              <a:t>Software license</a:t>
            </a:r>
          </a:p>
          <a:p>
            <a:pPr lvl="1" eaLnBrk="1" hangingPunct="1"/>
            <a:r>
              <a:rPr lang="en-US" smtClean="0"/>
              <a:t>Legal definition of who can use software and how it can be used</a:t>
            </a:r>
          </a:p>
          <a:p>
            <a:pPr eaLnBrk="1" hangingPunct="1"/>
            <a:r>
              <a:rPr lang="en-US" smtClean="0"/>
              <a:t>GNU general public license (GPL) </a:t>
            </a:r>
          </a:p>
          <a:p>
            <a:pPr lvl="1" eaLnBrk="1" hangingPunct="1"/>
            <a:r>
              <a:rPr lang="en-US" smtClean="0"/>
              <a:t>Very different from standard commercial software license</a:t>
            </a:r>
          </a:p>
          <a:p>
            <a:pPr lvl="1" eaLnBrk="1" hangingPunct="1"/>
            <a:r>
              <a:rPr lang="en-US" smtClean="0"/>
              <a:t>Author agrees to give away source code</a:t>
            </a:r>
          </a:p>
          <a:p>
            <a:pPr lvl="1" eaLnBrk="1" hangingPunct="1"/>
            <a:r>
              <a:rPr lang="en-US" smtClean="0"/>
              <a:t>Anyone is licensed to redistribute it in any form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r>
              <a:rPr lang="en-US" smtClean="0"/>
              <a:t>what is free/libre/open source software?</a:t>
            </a:r>
          </a:p>
        </p:txBody>
      </p:sp>
      <p:sp>
        <p:nvSpPr>
          <p:cNvPr id="7171" name="Rectangle 3"/>
          <p:cNvSpPr>
            <a:spLocks noGrp="1" noChangeArrowheads="1"/>
          </p:cNvSpPr>
          <p:nvPr>
            <p:ph type="body" idx="1"/>
          </p:nvPr>
        </p:nvSpPr>
        <p:spPr/>
        <p:txBody>
          <a:bodyPr>
            <a:normAutofit fontScale="92500" lnSpcReduction="10000"/>
          </a:bodyPr>
          <a:lstStyle/>
          <a:p>
            <a:pPr>
              <a:lnSpc>
                <a:spcPct val="90000"/>
              </a:lnSpc>
            </a:pPr>
            <a:r>
              <a:rPr lang="en-US" smtClean="0"/>
              <a:t>Users are allowed to run the software for any purpose.</a:t>
            </a:r>
          </a:p>
          <a:p>
            <a:pPr>
              <a:lnSpc>
                <a:spcPct val="90000"/>
              </a:lnSpc>
            </a:pPr>
            <a:r>
              <a:rPr lang="en-US" smtClean="0"/>
              <a:t>Users are able to closely examine and study the software and are able to freely modify and improve it to fill their needs better.</a:t>
            </a:r>
          </a:p>
          <a:p>
            <a:pPr>
              <a:lnSpc>
                <a:spcPct val="90000"/>
              </a:lnSpc>
            </a:pPr>
            <a:r>
              <a:rPr lang="en-US" smtClean="0"/>
              <a:t>Users are able to give copies of the software to other people to whom the software will be useful</a:t>
            </a:r>
          </a:p>
          <a:p>
            <a:pPr>
              <a:lnSpc>
                <a:spcPct val="90000"/>
              </a:lnSpc>
            </a:pPr>
            <a:r>
              <a:rPr lang="en-US" smtClean="0"/>
              <a:t>Users are able to improve the software and freely distribute their improvements to the broader public so that they, as a whole, benefit.</a:t>
            </a:r>
          </a:p>
          <a:p>
            <a:pPr lvl="1">
              <a:lnSpc>
                <a:spcPct val="90000"/>
              </a:lnSpc>
            </a:pPr>
            <a:r>
              <a:rPr lang="en-US" i="1" smtClean="0"/>
              <a:t>FLOSS Is Not Just Good for Your Teeth</a:t>
            </a:r>
            <a:endParaRPr lang="en-US" smtClean="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 Complete Guide to Linux System Administration</a:t>
            </a:r>
          </a:p>
        </p:txBody>
      </p:sp>
      <p:sp>
        <p:nvSpPr>
          <p:cNvPr id="5" name="Slide Number Placeholder 4"/>
          <p:cNvSpPr>
            <a:spLocks noGrp="1"/>
          </p:cNvSpPr>
          <p:nvPr>
            <p:ph type="sldNum" sz="quarter" idx="11"/>
          </p:nvPr>
        </p:nvSpPr>
        <p:spPr/>
        <p:txBody>
          <a:bodyPr/>
          <a:lstStyle/>
          <a:p>
            <a:pPr>
              <a:defRPr/>
            </a:pPr>
            <a:fld id="{78D4AFC4-D5AC-4B32-9A93-AA78C049489D}" type="slidenum">
              <a:rPr lang="en-US"/>
              <a:pPr>
                <a:defRPr/>
              </a:pPr>
              <a:t>30</a:t>
            </a:fld>
            <a:endParaRPr lang="en-US"/>
          </a:p>
        </p:txBody>
      </p:sp>
      <p:sp>
        <p:nvSpPr>
          <p:cNvPr id="19460" name="Rectangle 2"/>
          <p:cNvSpPr>
            <a:spLocks noGrp="1" noChangeArrowheads="1"/>
          </p:cNvSpPr>
          <p:nvPr>
            <p:ph type="title"/>
          </p:nvPr>
        </p:nvSpPr>
        <p:spPr/>
        <p:txBody>
          <a:bodyPr>
            <a:normAutofit fontScale="90000"/>
          </a:bodyPr>
          <a:lstStyle/>
          <a:p>
            <a:pPr eaLnBrk="1" hangingPunct="1"/>
            <a:r>
              <a:rPr lang="en-US" smtClean="0"/>
              <a:t>The Free Software Foundation and the GNU Project (continued)</a:t>
            </a:r>
          </a:p>
        </p:txBody>
      </p:sp>
      <p:sp>
        <p:nvSpPr>
          <p:cNvPr id="19461" name="Rectangle 3"/>
          <p:cNvSpPr>
            <a:spLocks noGrp="1" noChangeArrowheads="1"/>
          </p:cNvSpPr>
          <p:nvPr>
            <p:ph type="body" idx="1"/>
          </p:nvPr>
        </p:nvSpPr>
        <p:spPr/>
        <p:txBody>
          <a:bodyPr>
            <a:normAutofit lnSpcReduction="10000"/>
          </a:bodyPr>
          <a:lstStyle/>
          <a:p>
            <a:pPr eaLnBrk="1" hangingPunct="1"/>
            <a:r>
              <a:rPr lang="en-US" smtClean="0"/>
              <a:t>GNU GPL</a:t>
            </a:r>
          </a:p>
          <a:p>
            <a:pPr lvl="1" eaLnBrk="1" hangingPunct="1"/>
            <a:r>
              <a:rPr lang="en-US" smtClean="0"/>
              <a:t>Any modifications to the source code must be licensed under the GPL</a:t>
            </a:r>
          </a:p>
          <a:p>
            <a:pPr lvl="1" eaLnBrk="1" hangingPunct="1"/>
            <a:r>
              <a:rPr lang="en-US" smtClean="0"/>
              <a:t>Sometimes called copyleft</a:t>
            </a:r>
          </a:p>
          <a:p>
            <a:pPr lvl="1" eaLnBrk="1" hangingPunct="1"/>
            <a:r>
              <a:rPr lang="en-US" smtClean="0"/>
              <a:t>OpenSource </a:t>
            </a:r>
          </a:p>
          <a:p>
            <a:pPr lvl="2" eaLnBrk="1" hangingPunct="1"/>
            <a:r>
              <a:rPr lang="en-US" smtClean="0"/>
              <a:t>Refers to software licensed under GPL</a:t>
            </a:r>
          </a:p>
          <a:p>
            <a:pPr eaLnBrk="1" hangingPunct="1"/>
            <a:r>
              <a:rPr lang="en-US" smtClean="0"/>
              <a:t>Public domain </a:t>
            </a:r>
          </a:p>
          <a:p>
            <a:pPr lvl="1" eaLnBrk="1" hangingPunct="1"/>
            <a:r>
              <a:rPr lang="en-US" smtClean="0"/>
              <a:t>No one has copyright to software</a:t>
            </a:r>
          </a:p>
          <a:p>
            <a:pPr lvl="1" eaLnBrk="1" hangingPunct="1"/>
            <a:r>
              <a:rPr lang="en-US" smtClean="0"/>
              <a:t>Not same as GPL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 Complete Guide to Linux System Administration</a:t>
            </a:r>
          </a:p>
        </p:txBody>
      </p:sp>
      <p:sp>
        <p:nvSpPr>
          <p:cNvPr id="5" name="Slide Number Placeholder 4"/>
          <p:cNvSpPr>
            <a:spLocks noGrp="1"/>
          </p:cNvSpPr>
          <p:nvPr>
            <p:ph type="sldNum" sz="quarter" idx="11"/>
          </p:nvPr>
        </p:nvSpPr>
        <p:spPr/>
        <p:txBody>
          <a:bodyPr/>
          <a:lstStyle/>
          <a:p>
            <a:pPr>
              <a:defRPr/>
            </a:pPr>
            <a:fld id="{19E24E37-54A0-41F5-A27F-2126900FCBB8}" type="slidenum">
              <a:rPr lang="en-US"/>
              <a:pPr>
                <a:defRPr/>
              </a:pPr>
              <a:t>31</a:t>
            </a:fld>
            <a:endParaRPr lang="en-US"/>
          </a:p>
        </p:txBody>
      </p:sp>
      <p:sp>
        <p:nvSpPr>
          <p:cNvPr id="20484" name="Rectangle 2"/>
          <p:cNvSpPr>
            <a:spLocks noGrp="1" noChangeArrowheads="1"/>
          </p:cNvSpPr>
          <p:nvPr>
            <p:ph type="title"/>
          </p:nvPr>
        </p:nvSpPr>
        <p:spPr/>
        <p:txBody>
          <a:bodyPr/>
          <a:lstStyle/>
          <a:p>
            <a:pPr eaLnBrk="1" hangingPunct="1"/>
            <a:r>
              <a:rPr lang="en-US" smtClean="0"/>
              <a:t>Linux Arrives</a:t>
            </a:r>
          </a:p>
        </p:txBody>
      </p:sp>
      <p:sp>
        <p:nvSpPr>
          <p:cNvPr id="20485" name="Rectangle 3"/>
          <p:cNvSpPr>
            <a:spLocks noGrp="1" noChangeArrowheads="1"/>
          </p:cNvSpPr>
          <p:nvPr>
            <p:ph type="body" idx="1"/>
          </p:nvPr>
        </p:nvSpPr>
        <p:spPr/>
        <p:txBody>
          <a:bodyPr/>
          <a:lstStyle/>
          <a:p>
            <a:pPr eaLnBrk="1" hangingPunct="1"/>
            <a:r>
              <a:rPr lang="en-US" smtClean="0"/>
              <a:t>Linus Torvalds</a:t>
            </a:r>
          </a:p>
          <a:p>
            <a:pPr lvl="1" eaLnBrk="1" hangingPunct="1"/>
            <a:r>
              <a:rPr lang="en-US" smtClean="0"/>
              <a:t>Decided to create UNIX-like operating system kernel for IBM-compatible PC</a:t>
            </a:r>
          </a:p>
          <a:p>
            <a:pPr lvl="1" eaLnBrk="1" hangingPunct="1"/>
            <a:r>
              <a:rPr lang="en-US" smtClean="0"/>
              <a:t>Solicited help via Internet</a:t>
            </a:r>
          </a:p>
          <a:p>
            <a:pPr lvl="1" eaLnBrk="1" hangingPunct="1"/>
            <a:r>
              <a:rPr lang="en-US" smtClean="0"/>
              <a:t>Released Linux kernel under GPL</a:t>
            </a:r>
          </a:p>
          <a:p>
            <a:pPr eaLnBrk="1" hangingPunct="1"/>
            <a:r>
              <a:rPr lang="en-US" smtClean="0"/>
              <a:t>Linux development method</a:t>
            </a:r>
          </a:p>
          <a:p>
            <a:pPr lvl="1" eaLnBrk="1" hangingPunct="1"/>
            <a:r>
              <a:rPr lang="en-US" smtClean="0"/>
              <a:t>Person identifies need and begins writing program</a:t>
            </a:r>
          </a:p>
          <a:p>
            <a:pPr lvl="1" eaLnBrk="1" hangingPunct="1"/>
            <a:r>
              <a:rPr lang="en-US" smtClean="0"/>
              <a:t>Developer announces project on Internet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 Complete Guide to Linux System Administration</a:t>
            </a:r>
          </a:p>
        </p:txBody>
      </p:sp>
      <p:sp>
        <p:nvSpPr>
          <p:cNvPr id="5" name="Slide Number Placeholder 4"/>
          <p:cNvSpPr>
            <a:spLocks noGrp="1"/>
          </p:cNvSpPr>
          <p:nvPr>
            <p:ph type="sldNum" sz="quarter" idx="11"/>
          </p:nvPr>
        </p:nvSpPr>
        <p:spPr/>
        <p:txBody>
          <a:bodyPr/>
          <a:lstStyle/>
          <a:p>
            <a:pPr>
              <a:defRPr/>
            </a:pPr>
            <a:fld id="{67C033B6-85BC-4166-9A05-0A3778119DB1}" type="slidenum">
              <a:rPr lang="en-US"/>
              <a:pPr>
                <a:defRPr/>
              </a:pPr>
              <a:t>32</a:t>
            </a:fld>
            <a:endParaRPr lang="en-US"/>
          </a:p>
        </p:txBody>
      </p:sp>
      <p:sp>
        <p:nvSpPr>
          <p:cNvPr id="21508" name="Rectangle 2"/>
          <p:cNvSpPr>
            <a:spLocks noGrp="1" noChangeArrowheads="1"/>
          </p:cNvSpPr>
          <p:nvPr>
            <p:ph type="title"/>
          </p:nvPr>
        </p:nvSpPr>
        <p:spPr/>
        <p:txBody>
          <a:bodyPr/>
          <a:lstStyle/>
          <a:p>
            <a:pPr eaLnBrk="1" hangingPunct="1"/>
            <a:r>
              <a:rPr lang="en-US" smtClean="0"/>
              <a:t>Linux Arrives (continued)</a:t>
            </a:r>
          </a:p>
        </p:txBody>
      </p:sp>
      <p:sp>
        <p:nvSpPr>
          <p:cNvPr id="21509" name="Rectangle 3"/>
          <p:cNvSpPr>
            <a:spLocks noGrp="1" noChangeArrowheads="1"/>
          </p:cNvSpPr>
          <p:nvPr>
            <p:ph type="body" idx="1"/>
          </p:nvPr>
        </p:nvSpPr>
        <p:spPr>
          <a:xfrm>
            <a:off x="685800" y="1752600"/>
            <a:ext cx="7772400" cy="4343400"/>
          </a:xfrm>
        </p:spPr>
        <p:txBody>
          <a:bodyPr>
            <a:normAutofit fontScale="92500" lnSpcReduction="10000"/>
          </a:bodyPr>
          <a:lstStyle/>
          <a:p>
            <a:pPr eaLnBrk="1" hangingPunct="1"/>
            <a:r>
              <a:rPr lang="en-US" smtClean="0"/>
              <a:t>Linux development method (continued)</a:t>
            </a:r>
          </a:p>
          <a:p>
            <a:pPr lvl="1" eaLnBrk="1" hangingPunct="1"/>
            <a:r>
              <a:rPr lang="en-US" smtClean="0"/>
              <a:t>Others respond and work on different parts of project</a:t>
            </a:r>
          </a:p>
          <a:p>
            <a:pPr lvl="1" eaLnBrk="1" hangingPunct="1"/>
            <a:r>
              <a:rPr lang="en-US" smtClean="0"/>
              <a:t>Person leading project releases software</a:t>
            </a:r>
          </a:p>
          <a:p>
            <a:pPr lvl="1" eaLnBrk="1" hangingPunct="1"/>
            <a:r>
              <a:rPr lang="en-US" smtClean="0"/>
              <a:t>People download source code and try program; send back information about problems </a:t>
            </a:r>
          </a:p>
          <a:p>
            <a:pPr lvl="1" eaLnBrk="1" hangingPunct="1"/>
            <a:r>
              <a:rPr lang="en-US" smtClean="0"/>
              <a:t>Developers fix bugs</a:t>
            </a:r>
          </a:p>
          <a:p>
            <a:pPr eaLnBrk="1" hangingPunct="1"/>
            <a:r>
              <a:rPr lang="en-US" smtClean="0"/>
              <a:t>Forking</a:t>
            </a:r>
          </a:p>
          <a:p>
            <a:pPr lvl="1" eaLnBrk="1" hangingPunct="1"/>
            <a:r>
              <a:rPr lang="en-US" smtClean="0"/>
              <a:t>Creating new project based on existing source code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 Complete Guide to Linux System Administration</a:t>
            </a:r>
          </a:p>
        </p:txBody>
      </p:sp>
      <p:sp>
        <p:nvSpPr>
          <p:cNvPr id="5" name="Slide Number Placeholder 4"/>
          <p:cNvSpPr>
            <a:spLocks noGrp="1"/>
          </p:cNvSpPr>
          <p:nvPr>
            <p:ph type="sldNum" sz="quarter" idx="11"/>
          </p:nvPr>
        </p:nvSpPr>
        <p:spPr/>
        <p:txBody>
          <a:bodyPr/>
          <a:lstStyle/>
          <a:p>
            <a:pPr>
              <a:defRPr/>
            </a:pPr>
            <a:fld id="{FCD569BE-4A42-42BA-802B-09CB59745501}" type="slidenum">
              <a:rPr lang="en-US"/>
              <a:pPr>
                <a:defRPr/>
              </a:pPr>
              <a:t>33</a:t>
            </a:fld>
            <a:endParaRPr lang="en-US"/>
          </a:p>
        </p:txBody>
      </p:sp>
      <p:sp>
        <p:nvSpPr>
          <p:cNvPr id="22532" name="Rectangle 2"/>
          <p:cNvSpPr>
            <a:spLocks noGrp="1" noChangeArrowheads="1"/>
          </p:cNvSpPr>
          <p:nvPr>
            <p:ph type="title"/>
          </p:nvPr>
        </p:nvSpPr>
        <p:spPr/>
        <p:txBody>
          <a:bodyPr>
            <a:normAutofit fontScale="90000"/>
          </a:bodyPr>
          <a:lstStyle/>
          <a:p>
            <a:pPr eaLnBrk="1" hangingPunct="1"/>
            <a:r>
              <a:rPr lang="en-US" smtClean="0"/>
              <a:t>Motivating Free Software Developers</a:t>
            </a:r>
          </a:p>
        </p:txBody>
      </p:sp>
      <p:sp>
        <p:nvSpPr>
          <p:cNvPr id="22533" name="Rectangle 3"/>
          <p:cNvSpPr>
            <a:spLocks noGrp="1" noChangeArrowheads="1"/>
          </p:cNvSpPr>
          <p:nvPr>
            <p:ph type="body" idx="1"/>
          </p:nvPr>
        </p:nvSpPr>
        <p:spPr/>
        <p:txBody>
          <a:bodyPr/>
          <a:lstStyle/>
          <a:p>
            <a:pPr eaLnBrk="1" hangingPunct="1"/>
            <a:r>
              <a:rPr lang="en-US" smtClean="0"/>
              <a:t>Why would so many people devote so much effort to something without expecting any reward?</a:t>
            </a:r>
          </a:p>
          <a:p>
            <a:pPr lvl="1" eaLnBrk="1" hangingPunct="1"/>
            <a:r>
              <a:rPr lang="en-US" smtClean="0"/>
              <a:t>Fills developer’s specific technical need</a:t>
            </a:r>
          </a:p>
          <a:p>
            <a:pPr lvl="1" eaLnBrk="1" hangingPunct="1"/>
            <a:r>
              <a:rPr lang="en-US" smtClean="0"/>
              <a:t>Respect of like-minded professionals</a:t>
            </a:r>
          </a:p>
          <a:p>
            <a:pPr lvl="1" eaLnBrk="1" hangingPunct="1"/>
            <a:r>
              <a:rPr lang="en-US" smtClean="0"/>
              <a:t>Sense of contribution and community</a:t>
            </a:r>
          </a:p>
          <a:p>
            <a:pPr lvl="1" eaLnBrk="1" hangingPunct="1"/>
            <a:r>
              <a:rPr lang="en-US" smtClean="0"/>
              <a:t>Valuable boost to developer’s resume</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The Complete Guide to Linux System Administration</a:t>
            </a:r>
          </a:p>
        </p:txBody>
      </p:sp>
      <p:sp>
        <p:nvSpPr>
          <p:cNvPr id="5" name="Slide Number Placeholder 4"/>
          <p:cNvSpPr>
            <a:spLocks noGrp="1"/>
          </p:cNvSpPr>
          <p:nvPr>
            <p:ph type="sldNum" sz="quarter" idx="11"/>
          </p:nvPr>
        </p:nvSpPr>
        <p:spPr/>
        <p:txBody>
          <a:bodyPr/>
          <a:lstStyle/>
          <a:p>
            <a:pPr>
              <a:defRPr/>
            </a:pPr>
            <a:fld id="{F1EEF636-2A47-46A1-A85F-B1CFFC037358}" type="slidenum">
              <a:rPr lang="en-US"/>
              <a:pPr>
                <a:defRPr/>
              </a:pPr>
              <a:t>34</a:t>
            </a:fld>
            <a:endParaRPr lang="en-US"/>
          </a:p>
        </p:txBody>
      </p:sp>
      <p:sp>
        <p:nvSpPr>
          <p:cNvPr id="23556" name="Rectangle 2"/>
          <p:cNvSpPr>
            <a:spLocks noGrp="1" noChangeArrowheads="1"/>
          </p:cNvSpPr>
          <p:nvPr>
            <p:ph type="title"/>
          </p:nvPr>
        </p:nvSpPr>
        <p:spPr/>
        <p:txBody>
          <a:bodyPr/>
          <a:lstStyle/>
          <a:p>
            <a:pPr eaLnBrk="1" hangingPunct="1"/>
            <a:r>
              <a:rPr lang="en-US" smtClean="0"/>
              <a:t>The Strengths Of Linux</a:t>
            </a:r>
          </a:p>
        </p:txBody>
      </p:sp>
      <p:sp>
        <p:nvSpPr>
          <p:cNvPr id="23557" name="Rectangle 3"/>
          <p:cNvSpPr>
            <a:spLocks noGrp="1" noChangeArrowheads="1"/>
          </p:cNvSpPr>
          <p:nvPr>
            <p:ph type="body" idx="1"/>
          </p:nvPr>
        </p:nvSpPr>
        <p:spPr/>
        <p:txBody>
          <a:bodyPr/>
          <a:lstStyle/>
          <a:p>
            <a:pPr eaLnBrk="1" hangingPunct="1"/>
            <a:r>
              <a:rPr lang="en-US" smtClean="0"/>
              <a:t>Stability</a:t>
            </a:r>
          </a:p>
          <a:p>
            <a:pPr eaLnBrk="1" hangingPunct="1"/>
            <a:r>
              <a:rPr lang="en-US" smtClean="0"/>
              <a:t>Security</a:t>
            </a:r>
          </a:p>
          <a:p>
            <a:pPr eaLnBrk="1" hangingPunct="1"/>
            <a:r>
              <a:rPr lang="en-US" smtClean="0"/>
              <a:t>Speed</a:t>
            </a:r>
          </a:p>
          <a:p>
            <a:pPr eaLnBrk="1" hangingPunct="1"/>
            <a:r>
              <a:rPr lang="en-US" smtClean="0"/>
              <a:t>Cost</a:t>
            </a:r>
          </a:p>
          <a:p>
            <a:pPr eaLnBrk="1" hangingPunct="1"/>
            <a:r>
              <a:rPr lang="en-US" smtClean="0"/>
              <a:t>Multiprocessing and other high-end features</a:t>
            </a:r>
          </a:p>
          <a:p>
            <a:pPr eaLnBrk="1" hangingPunct="1"/>
            <a:r>
              <a:rPr lang="en-US" smtClean="0"/>
              <a:t>Applications</a:t>
            </a:r>
          </a:p>
          <a:p>
            <a:pPr eaLnBrk="1" hangingPunct="1"/>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NOW READ THE REST YOURSELF</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p:cNvPicPr>
            <a:picLocks noChangeAspect="1" noChangeArrowheads="1"/>
          </p:cNvPicPr>
          <p:nvPr/>
        </p:nvPicPr>
        <p:blipFill>
          <a:blip r:embed="rId2"/>
          <a:srcRect/>
          <a:stretch>
            <a:fillRect/>
          </a:stretch>
        </p:blipFill>
        <p:spPr bwMode="auto">
          <a:xfrm>
            <a:off x="0" y="228600"/>
            <a:ext cx="9144000" cy="4286250"/>
          </a:xfrm>
          <a:prstGeom prst="rect">
            <a:avLst/>
          </a:prstGeom>
          <a:noFill/>
          <a:ln w="9525">
            <a:noFill/>
            <a:miter lim="800000"/>
            <a:headEnd/>
            <a:tailEnd/>
          </a:ln>
        </p:spPr>
      </p:pic>
      <p:sp>
        <p:nvSpPr>
          <p:cNvPr id="2051" name="TextBox 2"/>
          <p:cNvSpPr txBox="1">
            <a:spLocks noChangeArrowheads="1"/>
          </p:cNvSpPr>
          <p:nvPr/>
        </p:nvSpPr>
        <p:spPr bwMode="auto">
          <a:xfrm>
            <a:off x="4724400" y="5105400"/>
            <a:ext cx="3962400" cy="1600200"/>
          </a:xfrm>
          <a:prstGeom prst="rect">
            <a:avLst/>
          </a:prstGeom>
          <a:noFill/>
          <a:ln w="9525">
            <a:noFill/>
            <a:miter lim="800000"/>
            <a:headEnd/>
            <a:tailEnd/>
          </a:ln>
        </p:spPr>
        <p:txBody>
          <a:bodyPr>
            <a:spAutoFit/>
          </a:bodyPr>
          <a:lstStyle/>
          <a:p>
            <a:r>
              <a:rPr lang="en-US" sz="2800"/>
              <a:t>Presented By:</a:t>
            </a:r>
          </a:p>
          <a:p>
            <a:endParaRPr lang="en-US" sz="1100"/>
          </a:p>
          <a:p>
            <a:pPr lvl="1"/>
            <a:r>
              <a:rPr lang="en-US" sz="2800"/>
              <a:t>Avijit Gupta</a:t>
            </a:r>
          </a:p>
          <a:p>
            <a:pPr lvl="1"/>
            <a:r>
              <a:rPr lang="en-US" sz="2800"/>
              <a:t>V. SaiSantosh</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6"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3075" name="Rectangle 11"/>
          <p:cNvSpPr>
            <a:spLocks noChangeArrowheads="1"/>
          </p:cNvSpPr>
          <p:nvPr/>
        </p:nvSpPr>
        <p:spPr bwMode="auto">
          <a:xfrm>
            <a:off x="533400" y="1905000"/>
            <a:ext cx="8305800" cy="4032250"/>
          </a:xfrm>
          <a:prstGeom prst="rect">
            <a:avLst/>
          </a:prstGeom>
          <a:noFill/>
          <a:ln w="9525">
            <a:noFill/>
            <a:miter lim="800000"/>
            <a:headEnd/>
            <a:tailEnd/>
          </a:ln>
        </p:spPr>
        <p:txBody>
          <a:bodyPr>
            <a:spAutoFit/>
          </a:bodyPr>
          <a:lstStyle/>
          <a:p>
            <a:pPr algn="just"/>
            <a:r>
              <a:rPr lang="en-US" sz="3200" b="1">
                <a:latin typeface="Calibri" pitchFamily="34" charset="0"/>
              </a:rPr>
              <a:t>Open Source Software </a:t>
            </a:r>
            <a:r>
              <a:rPr lang="en-US" sz="3200">
                <a:latin typeface="Calibri" pitchFamily="34" charset="0"/>
              </a:rPr>
              <a:t>can be defined as computer software for which the human readable source code is made available under a copyright license that meets the Open Source Definition. This permits users to use, change, and improve the software, and to redistribute it in modified or unmodified form. It is very often developed in a public, collaborative manner.</a:t>
            </a:r>
          </a:p>
        </p:txBody>
      </p:sp>
      <p:sp>
        <p:nvSpPr>
          <p:cNvPr id="3076" name="TextBox 12"/>
          <p:cNvSpPr txBox="1">
            <a:spLocks noChangeArrowheads="1"/>
          </p:cNvSpPr>
          <p:nvPr/>
        </p:nvSpPr>
        <p:spPr bwMode="auto">
          <a:xfrm>
            <a:off x="1447800" y="685800"/>
            <a:ext cx="5942013" cy="646113"/>
          </a:xfrm>
          <a:prstGeom prst="rect">
            <a:avLst/>
          </a:prstGeom>
          <a:noFill/>
          <a:ln w="9525">
            <a:noFill/>
            <a:miter lim="800000"/>
            <a:headEnd/>
            <a:tailEnd/>
          </a:ln>
        </p:spPr>
        <p:txBody>
          <a:bodyPr wrap="none">
            <a:spAutoFit/>
          </a:bodyPr>
          <a:lstStyle/>
          <a:p>
            <a:r>
              <a:rPr lang="en-US" sz="3600" b="1" i="1">
                <a:solidFill>
                  <a:srgbClr val="00B050"/>
                </a:solidFill>
                <a:latin typeface="Tempus Sans ITC" pitchFamily="82" charset="0"/>
              </a:rPr>
              <a:t>About</a:t>
            </a:r>
            <a:r>
              <a:rPr lang="en-US" sz="3600" i="1">
                <a:solidFill>
                  <a:srgbClr val="00B050"/>
                </a:solidFill>
                <a:latin typeface="Tempus Sans ITC" pitchFamily="82" charset="0"/>
              </a:rPr>
              <a:t> </a:t>
            </a:r>
            <a:r>
              <a:rPr lang="en-US" sz="3600" b="1" i="1">
                <a:solidFill>
                  <a:srgbClr val="00B050"/>
                </a:solidFill>
                <a:latin typeface="Tempus Sans ITC" pitchFamily="82" charset="0"/>
              </a:rPr>
              <a:t>Open Source Software</a:t>
            </a:r>
            <a:r>
              <a:rPr lang="en-US" sz="3600" i="1">
                <a:solidFill>
                  <a:srgbClr val="00B050"/>
                </a:solidFill>
                <a:latin typeface="Tempus Sans ITC" pitchFamily="82"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4099" name="Title 1"/>
          <p:cNvSpPr>
            <a:spLocks noGrp="1"/>
          </p:cNvSpPr>
          <p:nvPr>
            <p:ph type="title"/>
          </p:nvPr>
        </p:nvSpPr>
        <p:spPr>
          <a:xfrm>
            <a:off x="304800" y="381000"/>
            <a:ext cx="8229600" cy="1143000"/>
          </a:xfrm>
        </p:spPr>
        <p:txBody>
          <a:bodyPr/>
          <a:lstStyle/>
          <a:p>
            <a:pPr eaLnBrk="1" hangingPunct="1"/>
            <a:r>
              <a:rPr lang="en-US" sz="3600" b="1" i="1" smtClean="0">
                <a:solidFill>
                  <a:srgbClr val="00B050"/>
                </a:solidFill>
                <a:latin typeface="Tempus Sans ITC" pitchFamily="82" charset="0"/>
              </a:rPr>
              <a:t>About</a:t>
            </a:r>
            <a:r>
              <a:rPr lang="en-US" sz="3600" i="1" smtClean="0">
                <a:solidFill>
                  <a:srgbClr val="00B050"/>
                </a:solidFill>
                <a:latin typeface="Tempus Sans ITC" pitchFamily="82" charset="0"/>
              </a:rPr>
              <a:t> </a:t>
            </a:r>
            <a:r>
              <a:rPr lang="en-US" sz="3600" b="1" i="1" smtClean="0">
                <a:solidFill>
                  <a:srgbClr val="00B050"/>
                </a:solidFill>
                <a:latin typeface="Tempus Sans ITC" pitchFamily="82" charset="0"/>
              </a:rPr>
              <a:t>Open Source Software</a:t>
            </a:r>
            <a:endParaRPr lang="en-US" sz="3600" smtClean="0"/>
          </a:p>
        </p:txBody>
      </p:sp>
      <p:sp>
        <p:nvSpPr>
          <p:cNvPr id="4100" name="Content Placeholder 2"/>
          <p:cNvSpPr>
            <a:spLocks noGrp="1"/>
          </p:cNvSpPr>
          <p:nvPr>
            <p:ph idx="1"/>
          </p:nvPr>
        </p:nvSpPr>
        <p:spPr>
          <a:xfrm>
            <a:off x="152400" y="1752600"/>
            <a:ext cx="8229600" cy="4525963"/>
          </a:xfrm>
        </p:spPr>
        <p:txBody>
          <a:bodyPr/>
          <a:lstStyle/>
          <a:p>
            <a:pPr algn="just" eaLnBrk="1" hangingPunct="1">
              <a:buFont typeface="Arial" charset="0"/>
              <a:buNone/>
            </a:pPr>
            <a:r>
              <a:rPr lang="en-US" smtClean="0"/>
              <a:t>	Open source software generally allows anyone to make a new version of the software, port it to new operating systems and processor architectures, share it with others or market it. The aim of open source is to let the product be more understandable, modifiable, reliable or simply accessible, while it is still marketable.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5123" name="Title 1"/>
          <p:cNvSpPr>
            <a:spLocks noGrp="1"/>
          </p:cNvSpPr>
          <p:nvPr>
            <p:ph type="title"/>
          </p:nvPr>
        </p:nvSpPr>
        <p:spPr>
          <a:xfrm>
            <a:off x="304800" y="381000"/>
            <a:ext cx="8229600" cy="1143000"/>
          </a:xfrm>
        </p:spPr>
        <p:txBody>
          <a:bodyPr/>
          <a:lstStyle/>
          <a:p>
            <a:pPr eaLnBrk="1" hangingPunct="1"/>
            <a:r>
              <a:rPr lang="en-US" sz="3600" b="1" smtClean="0">
                <a:solidFill>
                  <a:srgbClr val="00B050"/>
                </a:solidFill>
                <a:latin typeface="Tempus Sans ITC" pitchFamily="82" charset="0"/>
              </a:rPr>
              <a:t>Philosophy</a:t>
            </a:r>
          </a:p>
        </p:txBody>
      </p:sp>
      <p:sp>
        <p:nvSpPr>
          <p:cNvPr id="5124" name="Content Placeholder 2"/>
          <p:cNvSpPr>
            <a:spLocks noGrp="1"/>
          </p:cNvSpPr>
          <p:nvPr>
            <p:ph idx="1"/>
          </p:nvPr>
        </p:nvSpPr>
        <p:spPr>
          <a:xfrm>
            <a:off x="152400" y="1600200"/>
            <a:ext cx="8229600" cy="4678363"/>
          </a:xfrm>
        </p:spPr>
        <p:txBody>
          <a:bodyPr/>
          <a:lstStyle/>
          <a:p>
            <a:pPr algn="just" eaLnBrk="1" hangingPunct="1"/>
            <a:endParaRPr lang="en-US" smtClean="0"/>
          </a:p>
          <a:p>
            <a:pPr algn="just" eaLnBrk="1" hangingPunct="1"/>
            <a:r>
              <a:rPr lang="en-US" smtClean="0"/>
              <a:t>Users should be treated as co-developers</a:t>
            </a:r>
          </a:p>
          <a:p>
            <a:pPr algn="just" eaLnBrk="1" hangingPunct="1"/>
            <a:r>
              <a:rPr lang="en-US" smtClean="0"/>
              <a:t>Early releases</a:t>
            </a:r>
          </a:p>
          <a:p>
            <a:pPr algn="just" eaLnBrk="1" hangingPunct="1"/>
            <a:r>
              <a:rPr lang="en-US" smtClean="0"/>
              <a:t>Frequent integration</a:t>
            </a:r>
          </a:p>
          <a:p>
            <a:pPr algn="just" eaLnBrk="1" hangingPunct="1"/>
            <a:r>
              <a:rPr lang="en-US" smtClean="0"/>
              <a:t>Several versions</a:t>
            </a:r>
          </a:p>
          <a:p>
            <a:pPr algn="just" eaLnBrk="1" hangingPunct="1"/>
            <a:r>
              <a:rPr lang="en-US" smtClean="0"/>
              <a:t>High modularization</a:t>
            </a:r>
          </a:p>
          <a:p>
            <a:pPr algn="just" eaLnBrk="1" hangingPunct="1"/>
            <a:r>
              <a:rPr lang="en-US" smtClean="0"/>
              <a:t>Dynamic decision making structure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Other definitions of OSS</a:t>
            </a:r>
          </a:p>
        </p:txBody>
      </p:sp>
      <p:sp>
        <p:nvSpPr>
          <p:cNvPr id="8195" name="Rectangle 3"/>
          <p:cNvSpPr>
            <a:spLocks noGrp="1" noChangeArrowheads="1"/>
          </p:cNvSpPr>
          <p:nvPr>
            <p:ph type="body" idx="1"/>
          </p:nvPr>
        </p:nvSpPr>
        <p:spPr/>
        <p:txBody>
          <a:bodyPr>
            <a:normAutofit/>
          </a:bodyPr>
          <a:lstStyle/>
          <a:p>
            <a:r>
              <a:rPr lang="en-US" dirty="0" smtClean="0">
                <a:hlinkClick r:id="rId2"/>
              </a:rPr>
              <a:t>http://www.opensource.org/docs/osd</a:t>
            </a:r>
            <a:endParaRPr lang="en-US" dirty="0" smtClean="0"/>
          </a:p>
          <a:p>
            <a:r>
              <a:rPr lang="en-US" dirty="0" smtClean="0">
                <a:hlinkClick r:id="rId3"/>
              </a:rPr>
              <a:t>http://www.fsf.org</a:t>
            </a:r>
            <a:endParaRPr lang="en-US" dirty="0" smtClean="0"/>
          </a:p>
          <a:p>
            <a:endParaRPr lang="en-US" dirty="0" smtClean="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6147" name="Title 1"/>
          <p:cNvSpPr>
            <a:spLocks noGrp="1"/>
          </p:cNvSpPr>
          <p:nvPr>
            <p:ph type="title"/>
          </p:nvPr>
        </p:nvSpPr>
        <p:spPr>
          <a:xfrm>
            <a:off x="-304800" y="304800"/>
            <a:ext cx="8229600" cy="1295400"/>
          </a:xfrm>
        </p:spPr>
        <p:txBody>
          <a:bodyPr/>
          <a:lstStyle/>
          <a:p>
            <a:pPr eaLnBrk="1" hangingPunct="1"/>
            <a:r>
              <a:rPr lang="en-US" sz="3600" b="1" smtClean="0">
                <a:solidFill>
                  <a:srgbClr val="00B050"/>
                </a:solidFill>
                <a:latin typeface="Tempus Sans ITC" pitchFamily="82" charset="0"/>
              </a:rPr>
              <a:t>Licensing Of Open Source Software</a:t>
            </a:r>
          </a:p>
        </p:txBody>
      </p:sp>
      <p:sp>
        <p:nvSpPr>
          <p:cNvPr id="6" name="Content Placeholder 2"/>
          <p:cNvSpPr>
            <a:spLocks noGrp="1"/>
          </p:cNvSpPr>
          <p:nvPr>
            <p:ph idx="1"/>
          </p:nvPr>
        </p:nvSpPr>
        <p:spPr>
          <a:xfrm>
            <a:off x="0" y="2179638"/>
            <a:ext cx="8839200" cy="4678362"/>
          </a:xfrm>
        </p:spPr>
        <p:txBody>
          <a:bodyPr rtlCol="0">
            <a:normAutofit fontScale="85000" lnSpcReduction="20000"/>
          </a:bodyPr>
          <a:lstStyle/>
          <a:p>
            <a:pPr algn="just" eaLnBrk="1" fontAlgn="auto" hangingPunct="1">
              <a:spcAft>
                <a:spcPts val="0"/>
              </a:spcAft>
              <a:buFont typeface="Arial" pitchFamily="34" charset="0"/>
              <a:buChar char="•"/>
              <a:defRPr/>
            </a:pPr>
            <a:r>
              <a:rPr lang="en-US" dirty="0" smtClean="0"/>
              <a:t>Open source licenses define the privileges and restrictions a licensor must follow in order to use, modify or redistribute the open source software. Open source software includes software with source code in the public domain and software distributed under an open source license.</a:t>
            </a:r>
          </a:p>
          <a:p>
            <a:pPr algn="just" eaLnBrk="1" fontAlgn="auto" hangingPunct="1">
              <a:spcAft>
                <a:spcPts val="0"/>
              </a:spcAft>
              <a:buFont typeface="Arial" pitchFamily="34" charset="0"/>
              <a:buChar char="•"/>
              <a:defRPr/>
            </a:pPr>
            <a:r>
              <a:rPr lang="en-US" dirty="0" smtClean="0"/>
              <a:t>Examples of open source licenses include Apache License, BSD license, GNU General Public License etc.</a:t>
            </a:r>
          </a:p>
          <a:p>
            <a:pPr algn="just" eaLnBrk="1" fontAlgn="auto" hangingPunct="1">
              <a:spcAft>
                <a:spcPts val="0"/>
              </a:spcAft>
              <a:buFont typeface="Arial" pitchFamily="34" charset="0"/>
              <a:buChar char="•"/>
              <a:defRPr/>
            </a:pPr>
            <a:r>
              <a:rPr lang="en-US" dirty="0" smtClean="0"/>
              <a:t>The proliferation of open source licenses is one of the few negative aspects of the open source movement because it is often difficult to understand the legal implications of the differences between licenses.</a:t>
            </a:r>
          </a:p>
          <a:p>
            <a:pPr algn="just" eaLnBrk="1" fontAlgn="auto" hangingPunct="1">
              <a:spcAft>
                <a:spcPts val="0"/>
              </a:spcAft>
              <a:buFont typeface="Arial" pitchFamily="34" charset="0"/>
              <a:buNone/>
              <a:defRPr/>
            </a:pPr>
            <a:r>
              <a:rPr lang="en-US" dirty="0" smtClean="0"/>
              <a:t> </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7171" name="Title 1"/>
          <p:cNvSpPr>
            <a:spLocks noGrp="1"/>
          </p:cNvSpPr>
          <p:nvPr>
            <p:ph type="title"/>
          </p:nvPr>
        </p:nvSpPr>
        <p:spPr>
          <a:xfrm>
            <a:off x="304800" y="381000"/>
            <a:ext cx="8229600" cy="1143000"/>
          </a:xfrm>
        </p:spPr>
        <p:txBody>
          <a:bodyPr/>
          <a:lstStyle/>
          <a:p>
            <a:pPr eaLnBrk="1" hangingPunct="1"/>
            <a:r>
              <a:rPr lang="en-US" sz="3600" b="1" smtClean="0">
                <a:solidFill>
                  <a:srgbClr val="00B050"/>
                </a:solidFill>
                <a:latin typeface="Tempus Sans ITC" pitchFamily="82" charset="0"/>
              </a:rPr>
              <a:t>Open Source Products</a:t>
            </a:r>
          </a:p>
        </p:txBody>
      </p:sp>
      <p:sp>
        <p:nvSpPr>
          <p:cNvPr id="7172" name="Content Placeholder 2"/>
          <p:cNvSpPr>
            <a:spLocks noGrp="1"/>
          </p:cNvSpPr>
          <p:nvPr>
            <p:ph idx="1"/>
          </p:nvPr>
        </p:nvSpPr>
        <p:spPr>
          <a:xfrm>
            <a:off x="152400" y="1752600"/>
            <a:ext cx="8229600" cy="4678363"/>
          </a:xfrm>
        </p:spPr>
        <p:txBody>
          <a:bodyPr/>
          <a:lstStyle/>
          <a:p>
            <a:pPr algn="just" eaLnBrk="1" hangingPunct="1">
              <a:buFont typeface="Arial" charset="0"/>
              <a:buNone/>
            </a:pPr>
            <a:r>
              <a:rPr lang="en-US" smtClean="0"/>
              <a:t>	Many FOSS products like LINUX, APACHE, and FIREFOX etc. have begun to gain mainstream acceptance and many companies are also releasing their own software under open source.  As the internet is transforming much of the software business into a service, very large parts of the software that enables this to happen are expected to become free and open.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8195" name="Title 1"/>
          <p:cNvSpPr>
            <a:spLocks noGrp="1"/>
          </p:cNvSpPr>
          <p:nvPr>
            <p:ph type="title"/>
          </p:nvPr>
        </p:nvSpPr>
        <p:spPr>
          <a:xfrm>
            <a:off x="-152400" y="304800"/>
            <a:ext cx="8229600" cy="1295400"/>
          </a:xfrm>
        </p:spPr>
        <p:txBody>
          <a:bodyPr/>
          <a:lstStyle/>
          <a:p>
            <a:pPr eaLnBrk="1" hangingPunct="1"/>
            <a:r>
              <a:rPr lang="en-US" sz="3600" b="1" smtClean="0">
                <a:solidFill>
                  <a:srgbClr val="00B050"/>
                </a:solidFill>
                <a:latin typeface="Tempus Sans ITC" pitchFamily="82" charset="0"/>
              </a:rPr>
              <a:t>About Linux…</a:t>
            </a:r>
            <a:br>
              <a:rPr lang="en-US" sz="3600" b="1" smtClean="0">
                <a:solidFill>
                  <a:srgbClr val="00B050"/>
                </a:solidFill>
                <a:latin typeface="Tempus Sans ITC" pitchFamily="82" charset="0"/>
              </a:rPr>
            </a:br>
            <a:r>
              <a:rPr lang="en-US" sz="3600" b="1" smtClean="0">
                <a:solidFill>
                  <a:srgbClr val="00B050"/>
                </a:solidFill>
                <a:latin typeface="Tempus Sans ITC" pitchFamily="82" charset="0"/>
              </a:rPr>
              <a:t> The Open Source  Operating System</a:t>
            </a:r>
          </a:p>
        </p:txBody>
      </p:sp>
      <p:sp>
        <p:nvSpPr>
          <p:cNvPr id="8196" name="Content Placeholder 2"/>
          <p:cNvSpPr>
            <a:spLocks noGrp="1"/>
          </p:cNvSpPr>
          <p:nvPr>
            <p:ph idx="1"/>
          </p:nvPr>
        </p:nvSpPr>
        <p:spPr>
          <a:xfrm>
            <a:off x="304800" y="1905000"/>
            <a:ext cx="8229600" cy="4678363"/>
          </a:xfrm>
        </p:spPr>
        <p:txBody>
          <a:bodyPr/>
          <a:lstStyle/>
          <a:p>
            <a:pPr algn="just" eaLnBrk="1" hangingPunct="1"/>
            <a:r>
              <a:rPr lang="en-US" b="1" smtClean="0"/>
              <a:t>Linux</a:t>
            </a:r>
            <a:r>
              <a:rPr lang="en-US" smtClean="0"/>
              <a:t> is the name usually given to any Unix-like computer operating system that uses the Linux kernel. Linux is one of the most prominent examples of free software and open source development: typically all underlying source code can be freely modified, used, and redistributed by anyone.</a:t>
            </a:r>
          </a:p>
          <a:p>
            <a:pPr algn="just" eaLnBrk="1" hangingPunct="1">
              <a:buFont typeface="Arial" charset="0"/>
              <a:buNone/>
            </a:pPr>
            <a:r>
              <a:rPr lang="en-US" smtClean="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ChangeArrowheads="1"/>
          </p:cNvSpPr>
          <p:nvPr/>
        </p:nvSpPr>
        <p:spPr bwMode="auto">
          <a:xfrm>
            <a:off x="2514600" y="1905000"/>
            <a:ext cx="6324600" cy="4524375"/>
          </a:xfrm>
          <a:prstGeom prst="rect">
            <a:avLst/>
          </a:prstGeom>
          <a:noFill/>
          <a:ln w="9525">
            <a:noFill/>
            <a:miter lim="800000"/>
            <a:headEnd/>
            <a:tailEnd/>
          </a:ln>
        </p:spPr>
        <p:txBody>
          <a:bodyPr>
            <a:spAutoFit/>
          </a:bodyPr>
          <a:lstStyle/>
          <a:p>
            <a:pPr algn="just"/>
            <a:r>
              <a:rPr lang="en-US" sz="3200">
                <a:latin typeface="Calibri" pitchFamily="34" charset="0"/>
              </a:rPr>
              <a:t>The name "Linux" comes from the Linux kernel, originally written in 1991 by Linus Torvalds. The system's utilities and libraries usually come from the GNU operating system, announced in 1983 by Richard Stallman. The GNU contribution is the basis for the alternative name </a:t>
            </a:r>
            <a:r>
              <a:rPr lang="en-US" sz="3200" b="1">
                <a:latin typeface="Calibri" pitchFamily="34" charset="0"/>
              </a:rPr>
              <a:t>GNU/Linux</a:t>
            </a:r>
            <a:endParaRPr lang="en-US" sz="3200">
              <a:latin typeface="Calibri" pitchFamily="34" charset="0"/>
            </a:endParaRPr>
          </a:p>
        </p:txBody>
      </p:sp>
      <p:pic>
        <p:nvPicPr>
          <p:cNvPr id="9219" name="Picture 4"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9220" name="Title 1"/>
          <p:cNvSpPr>
            <a:spLocks noGrp="1"/>
          </p:cNvSpPr>
          <p:nvPr>
            <p:ph type="title"/>
          </p:nvPr>
        </p:nvSpPr>
        <p:spPr>
          <a:xfrm>
            <a:off x="-152400" y="304800"/>
            <a:ext cx="8229600" cy="1295400"/>
          </a:xfrm>
        </p:spPr>
        <p:txBody>
          <a:bodyPr/>
          <a:lstStyle/>
          <a:p>
            <a:pPr eaLnBrk="1" hangingPunct="1"/>
            <a:r>
              <a:rPr lang="en-US" sz="3600" b="1" smtClean="0">
                <a:solidFill>
                  <a:srgbClr val="00B050"/>
                </a:solidFill>
                <a:latin typeface="Tempus Sans ITC" pitchFamily="82" charset="0"/>
              </a:rPr>
              <a:t>About Linux…</a:t>
            </a:r>
            <a:br>
              <a:rPr lang="en-US" sz="3600" b="1" smtClean="0">
                <a:solidFill>
                  <a:srgbClr val="00B050"/>
                </a:solidFill>
                <a:latin typeface="Tempus Sans ITC" pitchFamily="82" charset="0"/>
              </a:rPr>
            </a:br>
            <a:r>
              <a:rPr lang="en-US" sz="3600" b="1" smtClean="0">
                <a:solidFill>
                  <a:srgbClr val="00B050"/>
                </a:solidFill>
                <a:latin typeface="Tempus Sans ITC" pitchFamily="82" charset="0"/>
              </a:rPr>
              <a:t> The Open Source  Operating System</a:t>
            </a:r>
          </a:p>
        </p:txBody>
      </p:sp>
      <p:pic>
        <p:nvPicPr>
          <p:cNvPr id="9221" name="Picture 1" descr="Richard Stallman, founder of the GNU project, and Linus Torvalds, creator of the Linux kernel"/>
          <p:cNvPicPr>
            <a:picLocks noChangeAspect="1" noChangeArrowheads="1"/>
          </p:cNvPicPr>
          <p:nvPr/>
        </p:nvPicPr>
        <p:blipFill>
          <a:blip r:embed="rId3"/>
          <a:srcRect/>
          <a:stretch>
            <a:fillRect/>
          </a:stretch>
        </p:blipFill>
        <p:spPr bwMode="auto">
          <a:xfrm>
            <a:off x="304800" y="1524000"/>
            <a:ext cx="1730375" cy="1687513"/>
          </a:xfrm>
          <a:prstGeom prst="rect">
            <a:avLst/>
          </a:prstGeom>
          <a:noFill/>
          <a:ln w="9525">
            <a:noFill/>
            <a:miter lim="800000"/>
            <a:headEnd/>
            <a:tailEnd/>
          </a:ln>
        </p:spPr>
      </p:pic>
      <p:pic>
        <p:nvPicPr>
          <p:cNvPr id="9222" name="Picture 2" descr="Richard Stallman, founder of the GNU project, and Linus Torvalds, creator of the Linux kernel"/>
          <p:cNvPicPr>
            <a:picLocks noChangeAspect="1" noChangeArrowheads="1"/>
          </p:cNvPicPr>
          <p:nvPr/>
        </p:nvPicPr>
        <p:blipFill>
          <a:blip r:embed="rId4"/>
          <a:srcRect/>
          <a:stretch>
            <a:fillRect/>
          </a:stretch>
        </p:blipFill>
        <p:spPr bwMode="auto">
          <a:xfrm>
            <a:off x="304800" y="4073525"/>
            <a:ext cx="1271588" cy="1946275"/>
          </a:xfrm>
          <a:prstGeom prst="rect">
            <a:avLst/>
          </a:prstGeom>
          <a:noFill/>
          <a:ln w="9525">
            <a:noFill/>
            <a:miter lim="800000"/>
            <a:headEnd/>
            <a:tailEnd/>
          </a:ln>
        </p:spPr>
      </p:pic>
      <p:sp>
        <p:nvSpPr>
          <p:cNvPr id="9223" name="Rectangle 13"/>
          <p:cNvSpPr>
            <a:spLocks noChangeArrowheads="1"/>
          </p:cNvSpPr>
          <p:nvPr/>
        </p:nvSpPr>
        <p:spPr bwMode="auto">
          <a:xfrm>
            <a:off x="228600" y="3200400"/>
            <a:ext cx="1828800" cy="923925"/>
          </a:xfrm>
          <a:prstGeom prst="rect">
            <a:avLst/>
          </a:prstGeom>
          <a:noFill/>
          <a:ln w="9525">
            <a:noFill/>
            <a:miter lim="800000"/>
            <a:headEnd/>
            <a:tailEnd/>
          </a:ln>
        </p:spPr>
        <p:txBody>
          <a:bodyPr>
            <a:spAutoFit/>
          </a:bodyPr>
          <a:lstStyle/>
          <a:p>
            <a:pPr algn="just"/>
            <a:r>
              <a:rPr lang="en-US">
                <a:latin typeface="Calibri" pitchFamily="34" charset="0"/>
              </a:rPr>
              <a:t>Richard Stallman, founder of the GNU project.</a:t>
            </a:r>
          </a:p>
        </p:txBody>
      </p:sp>
      <p:sp>
        <p:nvSpPr>
          <p:cNvPr id="9224" name="Rectangle 14"/>
          <p:cNvSpPr>
            <a:spLocks noChangeArrowheads="1"/>
          </p:cNvSpPr>
          <p:nvPr/>
        </p:nvSpPr>
        <p:spPr bwMode="auto">
          <a:xfrm>
            <a:off x="304800" y="5943600"/>
            <a:ext cx="1676400" cy="923925"/>
          </a:xfrm>
          <a:prstGeom prst="rect">
            <a:avLst/>
          </a:prstGeom>
          <a:noFill/>
          <a:ln w="9525">
            <a:noFill/>
            <a:miter lim="800000"/>
            <a:headEnd/>
            <a:tailEnd/>
          </a:ln>
        </p:spPr>
        <p:txBody>
          <a:bodyPr>
            <a:spAutoFit/>
          </a:bodyPr>
          <a:lstStyle/>
          <a:p>
            <a:r>
              <a:rPr lang="en-US">
                <a:latin typeface="Calibri" pitchFamily="34" charset="0"/>
              </a:rPr>
              <a:t>Linus Torvalds, creator of the Linux kernel</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10243" name="Title 1"/>
          <p:cNvSpPr>
            <a:spLocks noGrp="1"/>
          </p:cNvSpPr>
          <p:nvPr>
            <p:ph type="title"/>
          </p:nvPr>
        </p:nvSpPr>
        <p:spPr>
          <a:xfrm>
            <a:off x="-152400" y="304800"/>
            <a:ext cx="8229600" cy="1295400"/>
          </a:xfrm>
        </p:spPr>
        <p:txBody>
          <a:bodyPr/>
          <a:lstStyle/>
          <a:p>
            <a:pPr eaLnBrk="1" hangingPunct="1"/>
            <a:r>
              <a:rPr lang="en-US" sz="3600" b="1" smtClean="0">
                <a:solidFill>
                  <a:srgbClr val="00B050"/>
                </a:solidFill>
                <a:latin typeface="Tempus Sans ITC" pitchFamily="82" charset="0"/>
              </a:rPr>
              <a:t>About Linux…</a:t>
            </a:r>
            <a:br>
              <a:rPr lang="en-US" sz="3600" b="1" smtClean="0">
                <a:solidFill>
                  <a:srgbClr val="00B050"/>
                </a:solidFill>
                <a:latin typeface="Tempus Sans ITC" pitchFamily="82" charset="0"/>
              </a:rPr>
            </a:br>
            <a:r>
              <a:rPr lang="en-US" sz="3600" b="1" smtClean="0">
                <a:solidFill>
                  <a:srgbClr val="00B050"/>
                </a:solidFill>
                <a:latin typeface="Tempus Sans ITC" pitchFamily="82" charset="0"/>
              </a:rPr>
              <a:t> The Open Source  Operating System</a:t>
            </a:r>
          </a:p>
        </p:txBody>
      </p:sp>
      <p:sp>
        <p:nvSpPr>
          <p:cNvPr id="6" name="Content Placeholder 2"/>
          <p:cNvSpPr>
            <a:spLocks noGrp="1"/>
          </p:cNvSpPr>
          <p:nvPr>
            <p:ph idx="1"/>
          </p:nvPr>
        </p:nvSpPr>
        <p:spPr>
          <a:xfrm>
            <a:off x="304800" y="1905000"/>
            <a:ext cx="8229600" cy="4678363"/>
          </a:xfrm>
        </p:spPr>
        <p:txBody>
          <a:bodyPr rtlCol="0">
            <a:normAutofit fontScale="92500" lnSpcReduction="20000"/>
          </a:bodyPr>
          <a:lstStyle/>
          <a:p>
            <a:pPr algn="just" eaLnBrk="1" fontAlgn="auto" hangingPunct="1">
              <a:spcAft>
                <a:spcPts val="0"/>
              </a:spcAft>
              <a:buFont typeface="Arial" pitchFamily="34" charset="0"/>
              <a:buChar char="•"/>
              <a:defRPr/>
            </a:pPr>
            <a:r>
              <a:rPr lang="en-US" dirty="0" smtClean="0"/>
              <a:t>The primary difference between Linux and many other popular contemporary operating systems is that the Linux kernel and other components are free and open source software. Linux is not the only such operating system, although it is the best-known and most widely used. </a:t>
            </a:r>
          </a:p>
          <a:p>
            <a:pPr algn="just" eaLnBrk="1" fontAlgn="auto" hangingPunct="1">
              <a:spcAft>
                <a:spcPts val="0"/>
              </a:spcAft>
              <a:buFont typeface="Arial" pitchFamily="34" charset="0"/>
              <a:buChar char="•"/>
              <a:defRPr/>
            </a:pPr>
            <a:r>
              <a:rPr lang="en-US" dirty="0" smtClean="0"/>
              <a:t>As an operating system underdog competing with mainstream operating systems, Linux cannot rely on a monopoly advantage; in order for Linux to be convenient for users, Linux aims for interoperability</a:t>
            </a:r>
            <a:r>
              <a:rPr lang="en-US" dirty="0"/>
              <a:t> </a:t>
            </a:r>
            <a:r>
              <a:rPr lang="en-US" dirty="0" smtClean="0"/>
              <a:t>with other operating systems and established computing standards.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11267" name="Title 1"/>
          <p:cNvSpPr>
            <a:spLocks noGrp="1"/>
          </p:cNvSpPr>
          <p:nvPr>
            <p:ph type="title"/>
          </p:nvPr>
        </p:nvSpPr>
        <p:spPr>
          <a:xfrm>
            <a:off x="-152400" y="381000"/>
            <a:ext cx="8229600" cy="1295400"/>
          </a:xfrm>
        </p:spPr>
        <p:txBody>
          <a:bodyPr/>
          <a:lstStyle/>
          <a:p>
            <a:pPr eaLnBrk="1" hangingPunct="1"/>
            <a:r>
              <a:rPr lang="en-US" sz="3600" b="1" smtClean="0">
                <a:solidFill>
                  <a:srgbClr val="00B050"/>
                </a:solidFill>
                <a:latin typeface="Tempus Sans ITC" pitchFamily="82" charset="0"/>
              </a:rPr>
              <a:t>Advantages of Open Source Software </a:t>
            </a:r>
          </a:p>
        </p:txBody>
      </p:sp>
      <p:sp>
        <p:nvSpPr>
          <p:cNvPr id="6" name="Content Placeholder 2"/>
          <p:cNvSpPr>
            <a:spLocks noGrp="1"/>
          </p:cNvSpPr>
          <p:nvPr>
            <p:ph idx="1"/>
          </p:nvPr>
        </p:nvSpPr>
        <p:spPr>
          <a:xfrm>
            <a:off x="304800" y="1905000"/>
            <a:ext cx="8229600" cy="4678363"/>
          </a:xfrm>
        </p:spPr>
        <p:txBody>
          <a:bodyPr rtlCol="0">
            <a:normAutofit fontScale="77500" lnSpcReduction="20000"/>
          </a:bodyPr>
          <a:lstStyle/>
          <a:p>
            <a:pPr algn="just" eaLnBrk="1" fontAlgn="auto" hangingPunct="1">
              <a:spcAft>
                <a:spcPts val="0"/>
              </a:spcAft>
              <a:buFont typeface="Arial" pitchFamily="34" charset="0"/>
              <a:buNone/>
              <a:defRPr/>
            </a:pPr>
            <a:r>
              <a:rPr lang="en-US" dirty="0" smtClean="0"/>
              <a:t>	Software experts and researchers on open source software have identified several advantages</a:t>
            </a:r>
          </a:p>
          <a:p>
            <a:pPr algn="just" eaLnBrk="1" fontAlgn="auto" hangingPunct="1">
              <a:spcAft>
                <a:spcPts val="0"/>
              </a:spcAft>
              <a:buFont typeface="Arial" pitchFamily="34" charset="0"/>
              <a:buNone/>
              <a:defRPr/>
            </a:pPr>
            <a:endParaRPr lang="en-US" dirty="0" smtClean="0"/>
          </a:p>
          <a:p>
            <a:pPr algn="just" eaLnBrk="1" fontAlgn="auto" hangingPunct="1">
              <a:spcAft>
                <a:spcPts val="0"/>
              </a:spcAft>
              <a:buFont typeface="Arial" pitchFamily="34" charset="0"/>
              <a:buChar char="•"/>
              <a:defRPr/>
            </a:pPr>
            <a:r>
              <a:rPr lang="en-US" dirty="0" smtClean="0"/>
              <a:t>The main advantage for business is that open source is a good way for business to achieve greater penetration of the market.</a:t>
            </a:r>
          </a:p>
          <a:p>
            <a:pPr algn="just" eaLnBrk="1" fontAlgn="auto" hangingPunct="1">
              <a:spcAft>
                <a:spcPts val="0"/>
              </a:spcAft>
              <a:buFont typeface="Arial" pitchFamily="34" charset="0"/>
              <a:buChar char="•"/>
              <a:defRPr/>
            </a:pPr>
            <a:r>
              <a:rPr lang="en-US" dirty="0" smtClean="0"/>
              <a:t>it offers the potential for a more flexible technology and quicker innovation.</a:t>
            </a:r>
          </a:p>
          <a:p>
            <a:pPr algn="just" eaLnBrk="1" fontAlgn="auto" hangingPunct="1">
              <a:spcAft>
                <a:spcPts val="0"/>
              </a:spcAft>
              <a:buFont typeface="Arial" pitchFamily="34" charset="0"/>
              <a:buChar char="•"/>
              <a:defRPr/>
            </a:pPr>
            <a:r>
              <a:rPr lang="en-US" dirty="0" smtClean="0"/>
              <a:t>It is flexible because modular systems allow programmers to build custom interfaces, or add new abilities to it and it is innovative since open source programs are the product of collaboration among a large number of different programmers</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12291" name="Title 1"/>
          <p:cNvSpPr>
            <a:spLocks noGrp="1"/>
          </p:cNvSpPr>
          <p:nvPr>
            <p:ph type="title"/>
          </p:nvPr>
        </p:nvSpPr>
        <p:spPr>
          <a:xfrm>
            <a:off x="-152400" y="381000"/>
            <a:ext cx="8229600" cy="1295400"/>
          </a:xfrm>
        </p:spPr>
        <p:txBody>
          <a:bodyPr/>
          <a:lstStyle/>
          <a:p>
            <a:pPr eaLnBrk="1" hangingPunct="1"/>
            <a:r>
              <a:rPr lang="en-US" sz="3600" b="1" smtClean="0">
                <a:solidFill>
                  <a:srgbClr val="00B050"/>
                </a:solidFill>
                <a:latin typeface="Tempus Sans ITC" pitchFamily="82" charset="0"/>
              </a:rPr>
              <a:t>Disadvantages of Open Source Software </a:t>
            </a:r>
          </a:p>
        </p:txBody>
      </p:sp>
      <p:sp>
        <p:nvSpPr>
          <p:cNvPr id="6" name="Content Placeholder 2"/>
          <p:cNvSpPr>
            <a:spLocks noGrp="1"/>
          </p:cNvSpPr>
          <p:nvPr>
            <p:ph idx="1"/>
          </p:nvPr>
        </p:nvSpPr>
        <p:spPr>
          <a:xfrm>
            <a:off x="304800" y="1905000"/>
            <a:ext cx="8229600" cy="4678363"/>
          </a:xfrm>
        </p:spPr>
        <p:txBody>
          <a:bodyPr rtlCol="0">
            <a:normAutofit fontScale="85000" lnSpcReduction="20000"/>
          </a:bodyPr>
          <a:lstStyle/>
          <a:p>
            <a:pPr algn="just" eaLnBrk="1" fontAlgn="auto" hangingPunct="1">
              <a:spcAft>
                <a:spcPts val="0"/>
              </a:spcAft>
              <a:buFont typeface="Arial" pitchFamily="34" charset="0"/>
              <a:buNone/>
              <a:defRPr/>
            </a:pPr>
            <a:r>
              <a:rPr lang="en-US" dirty="0" smtClean="0"/>
              <a:t>	Software experts and researchers on open source software have identified some disadvantages:</a:t>
            </a:r>
          </a:p>
          <a:p>
            <a:pPr algn="just" eaLnBrk="1" fontAlgn="auto" hangingPunct="1">
              <a:spcAft>
                <a:spcPts val="0"/>
              </a:spcAft>
              <a:buFont typeface="Arial" pitchFamily="34" charset="0"/>
              <a:buChar char="•"/>
              <a:defRPr/>
            </a:pPr>
            <a:r>
              <a:rPr lang="en-US" dirty="0" smtClean="0"/>
              <a:t>It is sometimes said that the open source development process may not be well defined and the stages in the development process, such as system testing and documentation may be ignored.</a:t>
            </a:r>
          </a:p>
          <a:p>
            <a:pPr algn="just" eaLnBrk="1" fontAlgn="auto" hangingPunct="1">
              <a:spcAft>
                <a:spcPts val="0"/>
              </a:spcAft>
              <a:buFont typeface="Arial" pitchFamily="34" charset="0"/>
              <a:buChar char="•"/>
              <a:defRPr/>
            </a:pPr>
            <a:r>
              <a:rPr lang="en-US" dirty="0" smtClean="0"/>
              <a:t>Not all OSS initiatives have been successful, for example, </a:t>
            </a:r>
            <a:r>
              <a:rPr lang="en-US" dirty="0" err="1" smtClean="0"/>
              <a:t>SourceXchange</a:t>
            </a:r>
            <a:r>
              <a:rPr lang="en-US" dirty="0" smtClean="0"/>
              <a:t> and </a:t>
            </a:r>
            <a:r>
              <a:rPr lang="en-US" dirty="0" err="1" smtClean="0"/>
              <a:t>Eazel</a:t>
            </a:r>
            <a:r>
              <a:rPr lang="en-US" dirty="0" smtClean="0"/>
              <a:t>. Software experts and researchers who are not convinced by open source’s ability to produce quality systems identify the unclear process, the late defect discovery and the lack of any empirical evidence as the most important problems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610600" cy="4876800"/>
          </a:xfrm>
        </p:spPr>
        <p:txBody>
          <a:bodyPr rtlCol="0">
            <a:normAutofit fontScale="92500" lnSpcReduction="10000"/>
          </a:bodyPr>
          <a:lstStyle/>
          <a:p>
            <a:pPr eaLnBrk="1" fontAlgn="auto" hangingPunct="1">
              <a:spcAft>
                <a:spcPts val="0"/>
              </a:spcAft>
              <a:buFont typeface="Arial" pitchFamily="34" charset="0"/>
              <a:buNone/>
              <a:defRPr/>
            </a:pPr>
            <a:r>
              <a:rPr lang="en-US" dirty="0" smtClean="0"/>
              <a:t>	</a:t>
            </a:r>
          </a:p>
          <a:p>
            <a:pPr eaLnBrk="1" fontAlgn="auto" hangingPunct="1">
              <a:spcAft>
                <a:spcPts val="0"/>
              </a:spcAft>
              <a:buFont typeface="Arial" pitchFamily="34" charset="0"/>
              <a:buNone/>
              <a:defRPr/>
            </a:pPr>
            <a:r>
              <a:rPr lang="en-US" dirty="0"/>
              <a:t>	</a:t>
            </a:r>
            <a:r>
              <a:rPr lang="en-US" dirty="0" smtClean="0"/>
              <a:t>As </a:t>
            </a:r>
            <a:r>
              <a:rPr lang="en-US" dirty="0"/>
              <a:t>the internet is transforming much of the software business into a service, very large parts of the software that enables this to happen are expected to become free and open. However, there are many hurdles to be crossed before this potential becomes a reality, such as lack of awareness, absence of standards and inter operability criterion, lack of the required skill, training, absence of appropriate business models, insufficient user confidence, and its very newness itself. </a:t>
            </a:r>
          </a:p>
          <a:p>
            <a:pPr eaLnBrk="1" fontAlgn="auto" hangingPunct="1">
              <a:spcAft>
                <a:spcPts val="0"/>
              </a:spcAft>
              <a:buFont typeface="Arial" pitchFamily="34" charset="0"/>
              <a:buNone/>
              <a:defRPr/>
            </a:pPr>
            <a:endParaRPr lang="en-US" dirty="0"/>
          </a:p>
        </p:txBody>
      </p:sp>
      <p:pic>
        <p:nvPicPr>
          <p:cNvPr id="13315" name="Picture 3" descr="C:\Documents and Settings\avijit\Desktop\sf-foss\images\logo.jpg"/>
          <p:cNvPicPr>
            <a:picLocks noChangeAspect="1" noChangeArrowheads="1"/>
          </p:cNvPicPr>
          <p:nvPr/>
        </p:nvPicPr>
        <p:blipFill>
          <a:blip r:embed="rId2"/>
          <a:srcRect/>
          <a:stretch>
            <a:fillRect/>
          </a:stretch>
        </p:blipFill>
        <p:spPr bwMode="auto">
          <a:xfrm>
            <a:off x="7340600" y="0"/>
            <a:ext cx="1803400" cy="1866900"/>
          </a:xfrm>
          <a:prstGeom prst="rect">
            <a:avLst/>
          </a:prstGeom>
          <a:noFill/>
          <a:ln w="9525">
            <a:noFill/>
            <a:miter lim="800000"/>
            <a:headEnd/>
            <a:tailEnd/>
          </a:ln>
        </p:spPr>
      </p:pic>
      <p:sp>
        <p:nvSpPr>
          <p:cNvPr id="13316" name="Title 1"/>
          <p:cNvSpPr>
            <a:spLocks noGrp="1"/>
          </p:cNvSpPr>
          <p:nvPr>
            <p:ph type="title"/>
          </p:nvPr>
        </p:nvSpPr>
        <p:spPr>
          <a:xfrm>
            <a:off x="228600" y="381000"/>
            <a:ext cx="8229600" cy="1295400"/>
          </a:xfrm>
        </p:spPr>
        <p:txBody>
          <a:bodyPr/>
          <a:lstStyle/>
          <a:p>
            <a:pPr eaLnBrk="1" hangingPunct="1"/>
            <a:r>
              <a:rPr lang="en-US" sz="3600" b="1" smtClean="0">
                <a:solidFill>
                  <a:srgbClr val="00B050"/>
                </a:solidFill>
                <a:latin typeface="Tempus Sans ITC" pitchFamily="82" charset="0"/>
              </a:rPr>
              <a:t>Conclusion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990600"/>
            <a:ext cx="8229600" cy="4525963"/>
          </a:xfrm>
        </p:spPr>
        <p:txBody>
          <a:bodyPr/>
          <a:lstStyle/>
          <a:p>
            <a:pPr eaLnBrk="1" hangingPunct="1">
              <a:buFont typeface="Arial" charset="0"/>
              <a:buNone/>
            </a:pPr>
            <a:endParaRPr lang="en-US" smtClean="0"/>
          </a:p>
          <a:p>
            <a:pPr eaLnBrk="1" hangingPunct="1">
              <a:buFont typeface="Arial" charset="0"/>
              <a:buNone/>
            </a:pPr>
            <a:endParaRPr lang="en-US" smtClean="0"/>
          </a:p>
          <a:p>
            <a:pPr eaLnBrk="1" hangingPunct="1">
              <a:buFont typeface="Arial" charset="0"/>
              <a:buNone/>
            </a:pPr>
            <a:r>
              <a:rPr lang="en-US" smtClean="0"/>
              <a:t>					</a:t>
            </a:r>
          </a:p>
          <a:p>
            <a:pPr eaLnBrk="1" hangingPunct="1">
              <a:buFont typeface="Arial" charset="0"/>
              <a:buNone/>
            </a:pPr>
            <a:r>
              <a:rPr lang="en-US" smtClean="0"/>
              <a:t>				</a:t>
            </a:r>
            <a:r>
              <a:rPr lang="en-US" sz="4800" smtClean="0"/>
              <a:t> 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t>examples of open source software</a:t>
            </a:r>
          </a:p>
        </p:txBody>
      </p:sp>
      <p:sp>
        <p:nvSpPr>
          <p:cNvPr id="9219" name="Rectangle 3"/>
          <p:cNvSpPr>
            <a:spLocks noGrp="1" noChangeArrowheads="1"/>
          </p:cNvSpPr>
          <p:nvPr>
            <p:ph type="body" idx="1"/>
          </p:nvPr>
        </p:nvSpPr>
        <p:spPr/>
        <p:txBody>
          <a:bodyPr/>
          <a:lstStyle/>
          <a:p>
            <a:r>
              <a:rPr lang="en-US" smtClean="0"/>
              <a:t>Operating Systems</a:t>
            </a:r>
          </a:p>
          <a:p>
            <a:pPr lvl="1"/>
            <a:r>
              <a:rPr lang="en-US" smtClean="0"/>
              <a:t>Linux</a:t>
            </a:r>
          </a:p>
          <a:p>
            <a:pPr lvl="1"/>
            <a:r>
              <a:rPr lang="en-US" smtClean="0"/>
              <a:t>FreeBSD, OpenBSD, and NetBSD: The BSDs are all based on the Berkeley Systems Distribution of Unix, developed at the University of California, Berkeley.  Another BSD based open source project is Darwin, which is the foundation of Apple's Mac OS X.</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examples of open source software</a:t>
            </a:r>
          </a:p>
        </p:txBody>
      </p:sp>
      <p:sp>
        <p:nvSpPr>
          <p:cNvPr id="10243" name="Rectangle 3"/>
          <p:cNvSpPr>
            <a:spLocks noGrp="1" noChangeArrowheads="1"/>
          </p:cNvSpPr>
          <p:nvPr>
            <p:ph type="body" idx="1"/>
          </p:nvPr>
        </p:nvSpPr>
        <p:spPr>
          <a:xfrm>
            <a:off x="381000" y="1143000"/>
            <a:ext cx="8153400" cy="5410200"/>
          </a:xfrm>
        </p:spPr>
        <p:txBody>
          <a:bodyPr>
            <a:normAutofit lnSpcReduction="10000"/>
          </a:bodyPr>
          <a:lstStyle/>
          <a:p>
            <a:r>
              <a:rPr lang="en-US" smtClean="0"/>
              <a:t>Internet</a:t>
            </a:r>
          </a:p>
          <a:p>
            <a:pPr lvl="1"/>
            <a:r>
              <a:rPr lang="en-US" smtClean="0"/>
              <a:t>Apache, which runs over 50% of the world's web servers.</a:t>
            </a:r>
          </a:p>
          <a:p>
            <a:pPr lvl="1"/>
            <a:r>
              <a:rPr lang="en-US" smtClean="0"/>
              <a:t>BIND, the software that provides the DNS (domain name service) for the entire Internet.</a:t>
            </a:r>
          </a:p>
          <a:p>
            <a:pPr lvl="1"/>
            <a:r>
              <a:rPr lang="en-US" smtClean="0"/>
              <a:t>sendmail, the most important and widely used email transport software on the Internet.</a:t>
            </a:r>
          </a:p>
          <a:p>
            <a:pPr lvl="1"/>
            <a:r>
              <a:rPr lang="en-US" smtClean="0"/>
              <a:t>Mozilla, the open source redesign of the Netscape Browser</a:t>
            </a:r>
          </a:p>
          <a:p>
            <a:pPr lvl="1"/>
            <a:r>
              <a:rPr lang="en-US" smtClean="0"/>
              <a:t>OpenSSL is the standard for secure communication (strong encryption) over the Internet.categories.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example of open source software</a:t>
            </a:r>
          </a:p>
        </p:txBody>
      </p:sp>
      <p:sp>
        <p:nvSpPr>
          <p:cNvPr id="11267" name="Rectangle 3"/>
          <p:cNvSpPr>
            <a:spLocks noGrp="1" noChangeArrowheads="1"/>
          </p:cNvSpPr>
          <p:nvPr>
            <p:ph type="body" idx="1"/>
          </p:nvPr>
        </p:nvSpPr>
        <p:spPr>
          <a:xfrm>
            <a:off x="381000" y="1143000"/>
            <a:ext cx="8153400" cy="5715000"/>
          </a:xfrm>
        </p:spPr>
        <p:txBody>
          <a:bodyPr>
            <a:normAutofit fontScale="92500" lnSpcReduction="10000"/>
          </a:bodyPr>
          <a:lstStyle/>
          <a:p>
            <a:r>
              <a:rPr lang="en-US" smtClean="0"/>
              <a:t>Programming Tools</a:t>
            </a:r>
          </a:p>
          <a:p>
            <a:pPr lvl="1"/>
            <a:r>
              <a:rPr lang="en-US" smtClean="0"/>
              <a:t>Zope, and PHP, are popular engines behind the "live content" on the World Wide Web.</a:t>
            </a:r>
          </a:p>
          <a:p>
            <a:pPr lvl="1"/>
            <a:r>
              <a:rPr lang="en-US" smtClean="0"/>
              <a:t>Languages:</a:t>
            </a:r>
          </a:p>
          <a:p>
            <a:pPr lvl="2"/>
            <a:r>
              <a:rPr lang="en-US" smtClean="0"/>
              <a:t>Perl</a:t>
            </a:r>
          </a:p>
          <a:p>
            <a:pPr lvl="2"/>
            <a:r>
              <a:rPr lang="en-US" smtClean="0"/>
              <a:t>Python</a:t>
            </a:r>
          </a:p>
          <a:p>
            <a:pPr lvl="2"/>
            <a:r>
              <a:rPr lang="en-US" smtClean="0"/>
              <a:t>Ruby</a:t>
            </a:r>
          </a:p>
          <a:p>
            <a:pPr lvl="2"/>
            <a:r>
              <a:rPr lang="en-US" smtClean="0"/>
              <a:t>Tcl/Tk</a:t>
            </a:r>
          </a:p>
          <a:p>
            <a:pPr lvl="1"/>
            <a:r>
              <a:rPr lang="en-US" smtClean="0"/>
              <a:t>GNU compilers and tools</a:t>
            </a:r>
          </a:p>
          <a:p>
            <a:pPr lvl="2"/>
            <a:r>
              <a:rPr lang="en-US" smtClean="0"/>
              <a:t>GCC</a:t>
            </a:r>
          </a:p>
          <a:p>
            <a:pPr lvl="2"/>
            <a:r>
              <a:rPr lang="en-US" smtClean="0"/>
              <a:t>Make</a:t>
            </a:r>
          </a:p>
          <a:p>
            <a:pPr lvl="2"/>
            <a:r>
              <a:rPr lang="en-US" smtClean="0"/>
              <a:t>Autoconf</a:t>
            </a:r>
          </a:p>
          <a:p>
            <a:pPr lvl="2"/>
            <a:r>
              <a:rPr lang="en-US" smtClean="0"/>
              <a:t>Automake</a:t>
            </a:r>
          </a:p>
          <a:p>
            <a:pPr lvl="2"/>
            <a:r>
              <a:rPr lang="en-US" smtClean="0"/>
              <a:t>etc.</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open source software sites</a:t>
            </a:r>
          </a:p>
        </p:txBody>
      </p:sp>
      <p:sp>
        <p:nvSpPr>
          <p:cNvPr id="12291" name="Rectangle 3"/>
          <p:cNvSpPr>
            <a:spLocks noGrp="1" noChangeArrowheads="1"/>
          </p:cNvSpPr>
          <p:nvPr>
            <p:ph type="body" idx="1"/>
          </p:nvPr>
        </p:nvSpPr>
        <p:spPr/>
        <p:txBody>
          <a:bodyPr>
            <a:normAutofit fontScale="92500" lnSpcReduction="10000"/>
          </a:bodyPr>
          <a:lstStyle/>
          <a:p>
            <a:r>
              <a:rPr lang="en-US" smtClean="0"/>
              <a:t>Free Software Foundation </a:t>
            </a:r>
            <a:r>
              <a:rPr lang="en-US" smtClean="0">
                <a:hlinkClick r:id="rId2"/>
              </a:rPr>
              <a:t>www.fsf.org</a:t>
            </a:r>
            <a:endParaRPr lang="en-US" smtClean="0"/>
          </a:p>
          <a:p>
            <a:r>
              <a:rPr lang="en-US" smtClean="0"/>
              <a:t>Open Source Initiative </a:t>
            </a:r>
            <a:r>
              <a:rPr lang="en-US" smtClean="0">
                <a:hlinkClick r:id="rId3"/>
              </a:rPr>
              <a:t>www.opensource.org</a:t>
            </a:r>
            <a:endParaRPr lang="en-US" smtClean="0"/>
          </a:p>
          <a:p>
            <a:r>
              <a:rPr lang="en-US" smtClean="0"/>
              <a:t>Freshmeat.net</a:t>
            </a:r>
          </a:p>
          <a:p>
            <a:r>
              <a:rPr lang="en-US" smtClean="0"/>
              <a:t>SourceForge.net</a:t>
            </a:r>
          </a:p>
          <a:p>
            <a:r>
              <a:rPr lang="en-US" smtClean="0"/>
              <a:t>OSDir.com</a:t>
            </a:r>
          </a:p>
          <a:p>
            <a:r>
              <a:rPr lang="en-US" smtClean="0"/>
              <a:t>developer.BerliOS.de</a:t>
            </a:r>
          </a:p>
          <a:p>
            <a:r>
              <a:rPr lang="en-US" smtClean="0"/>
              <a:t>Bioinformatics.org</a:t>
            </a:r>
          </a:p>
          <a:p>
            <a:r>
              <a:rPr lang="en-US" smtClean="0"/>
              <a:t>see also individual project sites; e.g., </a:t>
            </a:r>
            <a:r>
              <a:rPr lang="en-US" smtClean="0">
                <a:hlinkClick r:id="rId4"/>
              </a:rPr>
              <a:t>www.apache.org</a:t>
            </a:r>
            <a:r>
              <a:rPr lang="en-US" smtClean="0"/>
              <a:t>; </a:t>
            </a:r>
            <a:r>
              <a:rPr lang="en-US" smtClean="0">
                <a:hlinkClick r:id="rId5"/>
              </a:rPr>
              <a:t>www.cpan.org</a:t>
            </a:r>
            <a:r>
              <a:rPr lang="en-US" smtClean="0"/>
              <a:t>; etc.</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76200"/>
            <a:ext cx="8763000" cy="838200"/>
          </a:xfrm>
        </p:spPr>
        <p:txBody>
          <a:bodyPr>
            <a:normAutofit fontScale="90000"/>
          </a:bodyPr>
          <a:lstStyle/>
          <a:p>
            <a:r>
              <a:rPr lang="en-US" smtClean="0"/>
              <a:t>some dates from the history of open source</a:t>
            </a:r>
          </a:p>
        </p:txBody>
      </p:sp>
      <p:sp>
        <p:nvSpPr>
          <p:cNvPr id="13315" name="Rectangle 3"/>
          <p:cNvSpPr>
            <a:spLocks noGrp="1" noChangeArrowheads="1"/>
          </p:cNvSpPr>
          <p:nvPr>
            <p:ph type="body" idx="1"/>
          </p:nvPr>
        </p:nvSpPr>
        <p:spPr>
          <a:xfrm>
            <a:off x="381000" y="1143000"/>
            <a:ext cx="8153400" cy="5715000"/>
          </a:xfrm>
        </p:spPr>
        <p:txBody>
          <a:bodyPr>
            <a:normAutofit fontScale="92500"/>
          </a:bodyPr>
          <a:lstStyle/>
          <a:p>
            <a:r>
              <a:rPr lang="en-US" smtClean="0"/>
              <a:t>1970s: UNIX operating system developed at Bell Labs and by a diverse group of contributors outside of Bell Labs; later AT&amp;T enforces intellectual property rights and “closes” the code</a:t>
            </a:r>
          </a:p>
          <a:p>
            <a:r>
              <a:rPr lang="en-US" smtClean="0"/>
              <a:t>1983: Richard Stallman founds the Free Software Foundation</a:t>
            </a:r>
          </a:p>
          <a:p>
            <a:r>
              <a:rPr lang="en-US" smtClean="0"/>
              <a:t>1993: Linus Torvalds releases first version of Linux built</a:t>
            </a:r>
          </a:p>
          <a:p>
            <a:r>
              <a:rPr lang="en-US" smtClean="0"/>
              <a:t>1997: Debian Free Software Guidelines released</a:t>
            </a:r>
          </a:p>
          <a:p>
            <a:r>
              <a:rPr lang="en-US" smtClean="0"/>
              <a:t>1998: Netscape releases Navigator in source</a:t>
            </a:r>
          </a:p>
          <a:p>
            <a:endParaRPr lang="en-US" smtClean="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2160</Words>
  <Application>Microsoft Office PowerPoint</Application>
  <PresentationFormat>On-screen Show (4:3)</PresentationFormat>
  <Paragraphs>267</Paragraphs>
  <Slides>48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Document</vt:lpstr>
      <vt:lpstr>COMP 201 OPEN SOURCE &amp; SYSTEM ADMINISTRATION</vt:lpstr>
      <vt:lpstr>what is open source software?</vt:lpstr>
      <vt:lpstr>what is free/libre/open source software?</vt:lpstr>
      <vt:lpstr>Other definitions of OSS</vt:lpstr>
      <vt:lpstr>examples of open source software</vt:lpstr>
      <vt:lpstr>examples of open source software</vt:lpstr>
      <vt:lpstr>example of open source software</vt:lpstr>
      <vt:lpstr>open source software sites</vt:lpstr>
      <vt:lpstr>some dates from the history of open source</vt:lpstr>
      <vt:lpstr>conventional models  of software development</vt:lpstr>
      <vt:lpstr>open source software development</vt:lpstr>
      <vt:lpstr>open source software development</vt:lpstr>
      <vt:lpstr>open source business models</vt:lpstr>
      <vt:lpstr>open source companies</vt:lpstr>
      <vt:lpstr>open source companies</vt:lpstr>
      <vt:lpstr>open source licensing</vt:lpstr>
      <vt:lpstr>GNU General Public License</vt:lpstr>
      <vt:lpstr>creative commons</vt:lpstr>
      <vt:lpstr>creative commons’ licenses explained</vt:lpstr>
      <vt:lpstr>creative commons’ licenses explained</vt:lpstr>
      <vt:lpstr>creative commons’ licenses explained</vt:lpstr>
      <vt:lpstr>creative commons’ licenses explained</vt:lpstr>
      <vt:lpstr>open source as art</vt:lpstr>
      <vt:lpstr>art as open source</vt:lpstr>
      <vt:lpstr>is software a form of politics?</vt:lpstr>
      <vt:lpstr>A Brief History</vt:lpstr>
      <vt:lpstr>The UNIX Operating System</vt:lpstr>
      <vt:lpstr>The Free Software Foundation  and the GNU Project</vt:lpstr>
      <vt:lpstr>The Free Software Foundation and the GNU Project (continued)</vt:lpstr>
      <vt:lpstr>The Free Software Foundation and the GNU Project (continued)</vt:lpstr>
      <vt:lpstr>Linux Arrives</vt:lpstr>
      <vt:lpstr>Linux Arrives (continued)</vt:lpstr>
      <vt:lpstr>Motivating Free Software Developers</vt:lpstr>
      <vt:lpstr>The Strengths Of Linux</vt:lpstr>
      <vt:lpstr>Slide 35</vt:lpstr>
      <vt:lpstr>Slide 36</vt:lpstr>
      <vt:lpstr>Slide 37</vt:lpstr>
      <vt:lpstr>About Open Source Software</vt:lpstr>
      <vt:lpstr>Philosophy</vt:lpstr>
      <vt:lpstr>Licensing Of Open Source Software</vt:lpstr>
      <vt:lpstr>Open Source Products</vt:lpstr>
      <vt:lpstr>About Linux…  The Open Source  Operating System</vt:lpstr>
      <vt:lpstr>About Linux…  The Open Source  Operating System</vt:lpstr>
      <vt:lpstr>About Linux…  The Open Source  Operating System</vt:lpstr>
      <vt:lpstr>Advantages of Open Source Software </vt:lpstr>
      <vt:lpstr>Disadvantages of Open Source Software </vt:lpstr>
      <vt:lpstr>Conclusion</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15</cp:revision>
  <dcterms:created xsi:type="dcterms:W3CDTF">2018-02-07T14:49:34Z</dcterms:created>
  <dcterms:modified xsi:type="dcterms:W3CDTF">2018-09-08T09:48:58Z</dcterms:modified>
</cp:coreProperties>
</file>