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a:spLocks noGrp="1" noRot="1" noChangeAspect="1" noChangeArrowheads="1" noTextEdit="1"/>
          </p:cNvSpPr>
          <p:nvPr>
            <p:ph type="sldImg"/>
          </p:nvPr>
        </p:nvSpPr>
        <p:spPr>
          <a:xfrm>
            <a:off x="1319213" y="877888"/>
            <a:ext cx="4219575" cy="3165475"/>
          </a:xfrm>
          <a:solidFill>
            <a:srgbClr val="FFFFFF"/>
          </a:solidFill>
          <a:ln>
            <a:solidFill>
              <a:srgbClr val="000000"/>
            </a:solidFill>
            <a:miter lim="800000"/>
          </a:ln>
        </p:spPr>
      </p:sp>
      <p:sp>
        <p:nvSpPr>
          <p:cNvPr id="25603" name="Text Box 2"/>
          <p:cNvSpPr>
            <a:spLocks noGrp="1" noChangeArrowheads="1"/>
          </p:cNvSpPr>
          <p:nvPr>
            <p:ph type="body" idx="1"/>
          </p:nvPr>
        </p:nvSpPr>
        <p:spPr>
          <a:xfrm>
            <a:off x="1061030" y="4349258"/>
            <a:ext cx="4741031" cy="3513969"/>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24579"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26627"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28675"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p:cNvSpPr txBox="1">
            <a:spLocks noGrp="1" noRot="1" noChangeAspect="1" noChangeArrowheads="1"/>
          </p:cNvSpPr>
          <p:nvPr>
            <p:ph type="sldImg"/>
          </p:nvPr>
        </p:nvSpPr>
        <p:spPr>
          <a:xfrm>
            <a:off x="1319213" y="877888"/>
            <a:ext cx="4217987" cy="3163887"/>
          </a:xfrm>
          <a:solidFill>
            <a:srgbClr val="FFFFFF"/>
          </a:solidFill>
          <a:ln>
            <a:solidFill>
              <a:srgbClr val="000000"/>
            </a:solidFill>
            <a:miter lim="800000"/>
          </a:ln>
        </p:spPr>
      </p:sp>
      <p:sp>
        <p:nvSpPr>
          <p:cNvPr id="30723"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32771"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34819"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36867"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38915"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40963"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43011"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a:spLocks noGrp="1" noRot="1" noChangeAspect="1" noChangeArrowheads="1" noTextEdit="1"/>
          </p:cNvSpPr>
          <p:nvPr>
            <p:ph type="sldImg"/>
          </p:nvPr>
        </p:nvSpPr>
        <p:spPr>
          <a:xfrm>
            <a:off x="2216759" y="877533"/>
            <a:ext cx="2424483" cy="3166412"/>
          </a:xfrm>
          <a:solidFill>
            <a:srgbClr val="FFFFFF"/>
          </a:solidFill>
          <a:ln>
            <a:solidFill>
              <a:srgbClr val="000000"/>
            </a:solidFill>
            <a:miter lim="800000"/>
          </a:ln>
        </p:spPr>
      </p:sp>
      <p:sp>
        <p:nvSpPr>
          <p:cNvPr id="26627" name="Text Box 2"/>
          <p:cNvSpPr>
            <a:spLocks noGrp="1" noChangeArrowheads="1"/>
          </p:cNvSpPr>
          <p:nvPr>
            <p:ph type="body" idx="1"/>
          </p:nvPr>
        </p:nvSpPr>
        <p:spPr>
          <a:xfrm>
            <a:off x="1061030" y="4349258"/>
            <a:ext cx="4741031" cy="3513969"/>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45059"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47107"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49155"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51203"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53251"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a:spLocks noGrp="1" noRot="1" noChangeAspect="1" noChangeArrowheads="1" noTextEdit="1"/>
          </p:cNvSpPr>
          <p:nvPr>
            <p:ph type="sldImg"/>
          </p:nvPr>
        </p:nvSpPr>
        <p:spPr>
          <a:xfrm>
            <a:off x="2216759" y="877533"/>
            <a:ext cx="2424483" cy="3166412"/>
          </a:xfrm>
          <a:solidFill>
            <a:srgbClr val="FFFFFF"/>
          </a:solidFill>
          <a:ln>
            <a:solidFill>
              <a:srgbClr val="000000"/>
            </a:solidFill>
            <a:miter lim="800000"/>
          </a:ln>
        </p:spPr>
      </p:sp>
      <p:sp>
        <p:nvSpPr>
          <p:cNvPr id="27651" name="Text Box 2"/>
          <p:cNvSpPr>
            <a:spLocks noGrp="1" noChangeArrowheads="1"/>
          </p:cNvSpPr>
          <p:nvPr>
            <p:ph type="body" idx="1"/>
          </p:nvPr>
        </p:nvSpPr>
        <p:spPr>
          <a:xfrm>
            <a:off x="1061030" y="4349258"/>
            <a:ext cx="4741031" cy="3513969"/>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a:spLocks noGrp="1" noRot="1" noChangeAspect="1" noChangeArrowheads="1" noTextEdit="1"/>
          </p:cNvSpPr>
          <p:nvPr>
            <p:ph type="sldImg"/>
          </p:nvPr>
        </p:nvSpPr>
        <p:spPr>
          <a:xfrm>
            <a:off x="2216759" y="877533"/>
            <a:ext cx="2424483" cy="3166412"/>
          </a:xfrm>
          <a:solidFill>
            <a:srgbClr val="FFFFFF"/>
          </a:solidFill>
          <a:ln>
            <a:solidFill>
              <a:srgbClr val="000000"/>
            </a:solidFill>
            <a:miter lim="800000"/>
          </a:ln>
        </p:spPr>
      </p:sp>
      <p:sp>
        <p:nvSpPr>
          <p:cNvPr id="28675" name="Text Box 2"/>
          <p:cNvSpPr>
            <a:spLocks noGrp="1" noChangeArrowheads="1"/>
          </p:cNvSpPr>
          <p:nvPr>
            <p:ph type="body" idx="1"/>
          </p:nvPr>
        </p:nvSpPr>
        <p:spPr>
          <a:xfrm>
            <a:off x="1061030" y="4349258"/>
            <a:ext cx="4741031" cy="3513969"/>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176618" y="914977"/>
            <a:ext cx="4504765" cy="313459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16387" name="Text Box 2"/>
          <p:cNvSpPr txBox="1">
            <a:spLocks noGrp="1" noChangeArrowheads="1"/>
          </p:cNvSpPr>
          <p:nvPr>
            <p:ph type="body"/>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18435"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20483"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Grp="1" noRot="1" noChangeAspect="1" noChangeArrowheads="1"/>
          </p:cNvSpPr>
          <p:nvPr>
            <p:ph type="sldImg"/>
          </p:nvPr>
        </p:nvSpPr>
        <p:spPr>
          <a:xfrm>
            <a:off x="1379725" y="877455"/>
            <a:ext cx="4097150" cy="3164898"/>
          </a:xfrm>
          <a:solidFill>
            <a:srgbClr val="FFFFFF"/>
          </a:solidFill>
          <a:ln>
            <a:solidFill>
              <a:srgbClr val="000000"/>
            </a:solidFill>
            <a:miter lim="800000"/>
          </a:ln>
        </p:spPr>
      </p:sp>
      <p:sp>
        <p:nvSpPr>
          <p:cNvPr id="22531" name="Text Box 2"/>
          <p:cNvSpPr txBox="1">
            <a:spLocks noGrp="1" noChangeArrowheads="1"/>
          </p:cNvSpPr>
          <p:nvPr>
            <p:ph type="body" idx="1"/>
          </p:nvPr>
        </p:nvSpPr>
        <p:spPr>
          <a:xfrm>
            <a:off x="1046350" y="4352637"/>
            <a:ext cx="4772305" cy="3478068"/>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8241" y="269195"/>
            <a:ext cx="8526162" cy="1035034"/>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201 OPEN SOURCE &amp; SYSTEM ADMINISTRATION</a:t>
            </a:r>
            <a:endParaRPr lang="en-US" dirty="0"/>
          </a:p>
        </p:txBody>
      </p:sp>
      <p:sp>
        <p:nvSpPr>
          <p:cNvPr id="3" name="Subtitle 2"/>
          <p:cNvSpPr>
            <a:spLocks noGrp="1"/>
          </p:cNvSpPr>
          <p:nvPr>
            <p:ph type="subTitle" idx="1"/>
          </p:nvPr>
        </p:nvSpPr>
        <p:spPr/>
        <p:txBody>
          <a:bodyPr/>
          <a:lstStyle/>
          <a:p>
            <a:r>
              <a:rPr lang="en-US" dirty="0" smtClean="0"/>
              <a:t>DANIEL OBUOBI, DCSIT, CU</a:t>
            </a:r>
          </a:p>
          <a:p>
            <a:r>
              <a:rPr lang="en-US" dirty="0" smtClean="0"/>
              <a:t>Free BSD Installation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a:r>
              <a:rPr lang="en-US" smtClean="0"/>
              <a:t>Partitions</a:t>
            </a:r>
          </a:p>
        </p:txBody>
      </p:sp>
      <p:sp>
        <p:nvSpPr>
          <p:cNvPr id="10243" name="Content Placeholder 2"/>
          <p:cNvSpPr>
            <a:spLocks noGrp="1"/>
          </p:cNvSpPr>
          <p:nvPr>
            <p:ph idx="1"/>
          </p:nvPr>
        </p:nvSpPr>
        <p:spPr>
          <a:xfrm>
            <a:off x="461597" y="1304925"/>
            <a:ext cx="8313126" cy="1157288"/>
          </a:xfrm>
        </p:spPr>
        <p:txBody>
          <a:bodyPr>
            <a:normAutofit lnSpcReduction="10000"/>
          </a:bodyPr>
          <a:lstStyle/>
          <a:p>
            <a:pPr eaLnBrk="1"/>
            <a:r>
              <a:rPr lang="en-US" sz="2400" smtClean="0">
                <a:latin typeface="Calibri" pitchFamily="34" charset="0"/>
                <a:cs typeface="Helvetica" charset="0"/>
              </a:rPr>
              <a:t>Fdisk is launched again to create partitions inside the slice you created. Use “a” to automatically create partitions, watch the screen for a demo on how you’d do it yourself.</a:t>
            </a:r>
          </a:p>
        </p:txBody>
      </p:sp>
      <p:pic>
        <p:nvPicPr>
          <p:cNvPr id="10244" name="Picture 3" descr="partition2.tiff"/>
          <p:cNvPicPr>
            <a:picLocks noChangeAspect="1"/>
          </p:cNvPicPr>
          <p:nvPr/>
        </p:nvPicPr>
        <p:blipFill>
          <a:blip r:embed="rId2"/>
          <a:srcRect l="24339" t="27190" r="27904" b="30592"/>
          <a:stretch>
            <a:fillRect/>
          </a:stretch>
        </p:blipFill>
        <p:spPr bwMode="auto">
          <a:xfrm>
            <a:off x="987669" y="2462214"/>
            <a:ext cx="6605954" cy="386873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a:r>
              <a:rPr lang="en-US" smtClean="0"/>
              <a:t>Multiple Disks</a:t>
            </a:r>
          </a:p>
        </p:txBody>
      </p:sp>
      <p:sp>
        <p:nvSpPr>
          <p:cNvPr id="11267" name="Content Placeholder 2"/>
          <p:cNvSpPr>
            <a:spLocks noGrp="1"/>
          </p:cNvSpPr>
          <p:nvPr>
            <p:ph idx="1"/>
          </p:nvPr>
        </p:nvSpPr>
        <p:spPr/>
        <p:txBody>
          <a:bodyPr/>
          <a:lstStyle/>
          <a:p>
            <a:pPr eaLnBrk="1"/>
            <a:r>
              <a:rPr lang="en-US" sz="2300" smtClean="0">
                <a:latin typeface="Calibri" pitchFamily="34" charset="0"/>
                <a:cs typeface="Helvetica" charset="0"/>
              </a:rPr>
              <a:t>On computers with more than one disk you are returned to the menu where you choose which disk you want to slice and partition.</a:t>
            </a:r>
          </a:p>
          <a:p>
            <a:pPr eaLnBrk="1"/>
            <a:r>
              <a:rPr lang="en-US" sz="2300" smtClean="0">
                <a:latin typeface="Calibri" pitchFamily="34" charset="0"/>
                <a:cs typeface="Helvetica" charset="0"/>
              </a:rPr>
              <a:t>If you plan to you use both disks you can put some partitions on the second disk (like /usr or /var or /data) by going selecting the second disk and slicinging it and using fdisk to put partitions in there as was demoed on the screen.</a:t>
            </a:r>
          </a:p>
          <a:p>
            <a:pPr eaLnBrk="1"/>
            <a:r>
              <a:rPr lang="en-US" sz="2300" smtClean="0">
                <a:latin typeface="Calibri" pitchFamily="34" charset="0"/>
                <a:cs typeface="Helvetica" charset="0"/>
              </a:rPr>
              <a:t>In our case we use tab to go to ok and continue with the installation. We’ll leave the second disk blank in case we get the chance to do actual mirrors later in the week.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a:r>
              <a:rPr lang="en-US" smtClean="0"/>
              <a:t>Choice of packages</a:t>
            </a:r>
          </a:p>
        </p:txBody>
      </p:sp>
      <p:sp>
        <p:nvSpPr>
          <p:cNvPr id="12291" name="Content Placeholder 2"/>
          <p:cNvSpPr>
            <a:spLocks noGrp="1"/>
          </p:cNvSpPr>
          <p:nvPr>
            <p:ph idx="1"/>
          </p:nvPr>
        </p:nvSpPr>
        <p:spPr/>
        <p:txBody>
          <a:bodyPr/>
          <a:lstStyle/>
          <a:p>
            <a:pPr eaLnBrk="1"/>
            <a:r>
              <a:rPr lang="en-US" sz="2300" smtClean="0">
                <a:latin typeface="Calibri" pitchFamily="34" charset="0"/>
                <a:cs typeface="Helvetica" charset="0"/>
              </a:rPr>
              <a:t>Next we get to chose which packages we want installed. You can either choose predefined package groups or make your own selection. For our case we’ll choose a small distribution and add packages we need during the week.</a:t>
            </a:r>
          </a:p>
          <a:p>
            <a:pPr eaLnBrk="1"/>
            <a:r>
              <a:rPr lang="en-US" sz="2300" smtClean="0">
                <a:latin typeface="Calibri" pitchFamily="34" charset="0"/>
                <a:cs typeface="Helvetica" charset="0"/>
              </a:rPr>
              <a:t>In this window use the arrow keys to move to a distribution, use the space bar to select the distribution.</a:t>
            </a:r>
          </a:p>
          <a:p>
            <a:pPr eaLnBrk="1"/>
            <a:r>
              <a:rPr lang="en-US" sz="2300" smtClean="0">
                <a:latin typeface="Calibri" pitchFamily="34" charset="0"/>
                <a:cs typeface="Helvetica" charset="0"/>
              </a:rPr>
              <a:t>Our distribution is going to be X-User so scroll down and select it with the space bar.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a:r>
              <a:rPr lang="en-US" smtClean="0"/>
              <a:t>FreeBSD Distribution</a:t>
            </a:r>
          </a:p>
        </p:txBody>
      </p:sp>
      <p:pic>
        <p:nvPicPr>
          <p:cNvPr id="13315" name="Content Placeholder 3" descr="distro-choice.tiff"/>
          <p:cNvPicPr>
            <a:picLocks noGrp="1" noChangeAspect="1"/>
          </p:cNvPicPr>
          <p:nvPr>
            <p:ph idx="1"/>
          </p:nvPr>
        </p:nvPicPr>
        <p:blipFill>
          <a:blip r:embed="rId2"/>
          <a:srcRect l="25491" t="28316" r="24992" b="27974"/>
          <a:stretch>
            <a:fillRect/>
          </a:stretch>
        </p:blipFill>
        <p:spPr>
          <a:xfrm>
            <a:off x="303335" y="1149351"/>
            <a:ext cx="8505092" cy="497522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a:r>
              <a:rPr lang="en-US" smtClean="0"/>
              <a:t>Ports</a:t>
            </a:r>
          </a:p>
        </p:txBody>
      </p:sp>
      <p:sp>
        <p:nvSpPr>
          <p:cNvPr id="14339" name="Content Placeholder 2"/>
          <p:cNvSpPr>
            <a:spLocks noGrp="1"/>
          </p:cNvSpPr>
          <p:nvPr>
            <p:ph idx="1"/>
          </p:nvPr>
        </p:nvSpPr>
        <p:spPr/>
        <p:txBody>
          <a:bodyPr/>
          <a:lstStyle/>
          <a:p>
            <a:pPr eaLnBrk="1"/>
            <a:r>
              <a:rPr lang="en-US" sz="2400" smtClean="0">
                <a:latin typeface="Calibri" pitchFamily="34" charset="0"/>
                <a:cs typeface="Helvetica" charset="0"/>
              </a:rPr>
              <a:t>You will be asked if you want to install the ports system. Hit the “Enter” key to say “yes” we will discuss how to use the ports system in the next session.</a:t>
            </a:r>
          </a:p>
          <a:p>
            <a:pPr eaLnBrk="1"/>
            <a:r>
              <a:rPr lang="en-US" sz="2400" smtClean="0">
                <a:latin typeface="Calibri" pitchFamily="34" charset="0"/>
                <a:cs typeface="Helvetica" charset="0"/>
              </a:rPr>
              <a:t>Once that is done you need to exit the distribution selection. Use the tab key to select “OK” and move on to the media selection.</a:t>
            </a:r>
          </a:p>
          <a:p>
            <a:pPr eaLnBrk="1"/>
            <a:r>
              <a:rPr lang="en-US" sz="2400" smtClean="0">
                <a:latin typeface="Calibri" pitchFamily="34" charset="0"/>
                <a:cs typeface="Helvetica" charset="0"/>
              </a:rPr>
              <a:t>FreeBSD can install these packages from all kinds of media – CDROM, FTP, HTTP, NFS mounts, even a huge stack of floppies.</a:t>
            </a:r>
          </a:p>
          <a:p>
            <a:pPr eaLnBrk="1"/>
            <a:r>
              <a:rPr lang="en-US" sz="2400" smtClean="0">
                <a:latin typeface="Calibri" pitchFamily="34" charset="0"/>
                <a:cs typeface="Helvetica" charset="0"/>
              </a:rPr>
              <a:t>In our case we’ll use the CDROM for now, FTP will be used in the next session.</a:t>
            </a:r>
          </a:p>
          <a:p>
            <a:pPr eaLnBrk="1">
              <a:buFont typeface="Wingdings" pitchFamily="2" charset="2"/>
              <a:buNone/>
            </a:pPr>
            <a:r>
              <a:rPr lang="en-US" sz="2400" smtClean="0">
                <a:latin typeface="Calibri" pitchFamily="34" charset="0"/>
                <a:cs typeface="Helvetica"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a:r>
              <a:rPr lang="en-US" smtClean="0"/>
              <a:t>Media Selection</a:t>
            </a:r>
          </a:p>
        </p:txBody>
      </p:sp>
      <p:pic>
        <p:nvPicPr>
          <p:cNvPr id="15363" name="Content Placeholder 3" descr="media-choice.tiff"/>
          <p:cNvPicPr>
            <a:picLocks noGrp="1" noChangeAspect="1"/>
          </p:cNvPicPr>
          <p:nvPr>
            <p:ph idx="1"/>
          </p:nvPr>
        </p:nvPicPr>
        <p:blipFill>
          <a:blip r:embed="rId2"/>
          <a:srcRect l="25491" t="28316" r="24992" b="27974"/>
          <a:stretch>
            <a:fillRect/>
          </a:stretch>
        </p:blipFill>
        <p:spPr>
          <a:xfrm>
            <a:off x="269631" y="1149351"/>
            <a:ext cx="8538797" cy="499427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a:r>
              <a:rPr lang="en-US" smtClean="0"/>
              <a:t>Point of no return</a:t>
            </a:r>
          </a:p>
        </p:txBody>
      </p:sp>
      <p:sp>
        <p:nvSpPr>
          <p:cNvPr id="16387" name="Content Placeholder 2"/>
          <p:cNvSpPr>
            <a:spLocks noGrp="1"/>
          </p:cNvSpPr>
          <p:nvPr>
            <p:ph idx="1"/>
          </p:nvPr>
        </p:nvSpPr>
        <p:spPr>
          <a:xfrm>
            <a:off x="461597" y="1304926"/>
            <a:ext cx="8313126" cy="1571625"/>
          </a:xfrm>
        </p:spPr>
        <p:txBody>
          <a:bodyPr>
            <a:normAutofit fontScale="92500"/>
          </a:bodyPr>
          <a:lstStyle/>
          <a:p>
            <a:pPr eaLnBrk="1"/>
            <a:r>
              <a:rPr lang="en-US" sz="2400" smtClean="0">
                <a:latin typeface="Calibri" pitchFamily="34" charset="0"/>
                <a:cs typeface="Helvetica" charset="0"/>
              </a:rPr>
              <a:t>You are now presented with an important prompt. Prior to this, no actual data has been written to disk. If you chose no, you can have your system unmodified. If you chose yes, then every thing from the partitioning starts to happen. Chose yes and watch.</a:t>
            </a:r>
          </a:p>
        </p:txBody>
      </p:sp>
      <p:pic>
        <p:nvPicPr>
          <p:cNvPr id="16388" name="Picture 3" descr="no-return.tiff"/>
          <p:cNvPicPr>
            <a:picLocks noChangeAspect="1"/>
          </p:cNvPicPr>
          <p:nvPr/>
        </p:nvPicPr>
        <p:blipFill>
          <a:blip r:embed="rId2"/>
          <a:srcRect l="27904" t="37456" r="26479" b="36314"/>
          <a:stretch>
            <a:fillRect/>
          </a:stretch>
        </p:blipFill>
        <p:spPr bwMode="auto">
          <a:xfrm>
            <a:off x="530470" y="2944813"/>
            <a:ext cx="8162192" cy="31099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a:r>
              <a:rPr lang="en-US" smtClean="0"/>
              <a:t>Post Installation Tasks</a:t>
            </a:r>
          </a:p>
        </p:txBody>
      </p:sp>
      <p:sp>
        <p:nvSpPr>
          <p:cNvPr id="17411" name="Content Placeholder 2"/>
          <p:cNvSpPr>
            <a:spLocks noGrp="1"/>
          </p:cNvSpPr>
          <p:nvPr>
            <p:ph idx="1"/>
          </p:nvPr>
        </p:nvSpPr>
        <p:spPr/>
        <p:txBody>
          <a:bodyPr>
            <a:normAutofit fontScale="92500" lnSpcReduction="10000"/>
          </a:bodyPr>
          <a:lstStyle/>
          <a:p>
            <a:pPr eaLnBrk="1"/>
            <a:r>
              <a:rPr lang="en-US" sz="2400" smtClean="0">
                <a:latin typeface="Calibri" pitchFamily="34" charset="0"/>
                <a:cs typeface="Helvetica" charset="0"/>
              </a:rPr>
              <a:t>At this point, the FreeBSD operating system has been installed on your computer. We shall now do some post installation tasks to get some attributes of your system working.</a:t>
            </a:r>
          </a:p>
          <a:p>
            <a:pPr eaLnBrk="1"/>
            <a:r>
              <a:rPr lang="en-US" sz="2400" smtClean="0">
                <a:latin typeface="Calibri" pitchFamily="34" charset="0"/>
                <a:cs typeface="Helvetica" charset="0"/>
              </a:rPr>
              <a:t>Say “Yes” to configuring your ethernet device. You are presented with a menu, select the first one which should be em0 – your ethernet card.</a:t>
            </a:r>
          </a:p>
          <a:p>
            <a:pPr eaLnBrk="1"/>
            <a:r>
              <a:rPr lang="en-US" sz="2400" smtClean="0">
                <a:latin typeface="Calibri" pitchFamily="34" charset="0"/>
                <a:cs typeface="Helvetica" charset="0"/>
              </a:rPr>
              <a:t>You will be asked if you want to try IPv6 configuration for your card, say “yes”</a:t>
            </a:r>
          </a:p>
          <a:p>
            <a:pPr eaLnBrk="1"/>
            <a:r>
              <a:rPr lang="en-US" sz="2400" smtClean="0">
                <a:latin typeface="Calibri" pitchFamily="34" charset="0"/>
                <a:cs typeface="Helvetica" charset="0"/>
              </a:rPr>
              <a:t>You will be asked if you want to try DHCP configuration for your card, say “no”</a:t>
            </a:r>
          </a:p>
          <a:p>
            <a:pPr eaLnBrk="1"/>
            <a:r>
              <a:rPr lang="en-US" sz="2400" smtClean="0">
                <a:latin typeface="Calibri" pitchFamily="34" charset="0"/>
                <a:cs typeface="Helvetica" charset="0"/>
              </a:rPr>
              <a:t>Next is the IPv4 configuration which you should set similar to this. Substitute the IPv4 address and hostname fields as relevant.</a:t>
            </a:r>
          </a:p>
          <a:p>
            <a:pPr eaLnBrk="1"/>
            <a:r>
              <a:rPr lang="en-US" sz="2400" smtClean="0">
                <a:latin typeface="Calibri" pitchFamily="34" charset="0"/>
                <a:cs typeface="Helvetica" charset="0"/>
              </a:rPr>
              <a:t>Leave the gateway, domain, and name server fields constant.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a:r>
              <a:rPr lang="en-US" smtClean="0"/>
              <a:t>IPv4 configuration</a:t>
            </a:r>
          </a:p>
        </p:txBody>
      </p:sp>
      <p:pic>
        <p:nvPicPr>
          <p:cNvPr id="18435" name="Content Placeholder 5" descr="card-ipv4-conf.tiff"/>
          <p:cNvPicPr>
            <a:picLocks noGrp="1" noChangeAspect="1"/>
          </p:cNvPicPr>
          <p:nvPr>
            <p:ph idx="1"/>
          </p:nvPr>
        </p:nvPicPr>
        <p:blipFill>
          <a:blip r:embed="rId2"/>
          <a:srcRect l="24637" t="25583" r="24139" b="27974"/>
          <a:stretch>
            <a:fillRect/>
          </a:stretch>
        </p:blipFill>
        <p:spPr>
          <a:xfrm>
            <a:off x="335574" y="1149350"/>
            <a:ext cx="8396654" cy="504348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IPV4 Configuration</a:t>
            </a:r>
          </a:p>
        </p:txBody>
      </p:sp>
      <p:sp>
        <p:nvSpPr>
          <p:cNvPr id="19459" name="Content Placeholder 2"/>
          <p:cNvSpPr>
            <a:spLocks noGrp="1"/>
          </p:cNvSpPr>
          <p:nvPr>
            <p:ph idx="1"/>
          </p:nvPr>
        </p:nvSpPr>
        <p:spPr/>
        <p:txBody>
          <a:bodyPr/>
          <a:lstStyle/>
          <a:p>
            <a:r>
              <a:rPr lang="en-US" smtClean="0">
                <a:latin typeface="Helvetica" charset="0"/>
                <a:cs typeface="Helvetica" charset="0"/>
              </a:rPr>
              <a:t>ipv4 gateway= 41.204.44.254</a:t>
            </a:r>
          </a:p>
          <a:p>
            <a:r>
              <a:rPr lang="en-US" smtClean="0">
                <a:latin typeface="Helvetica" charset="0"/>
                <a:cs typeface="Helvetica" charset="0"/>
              </a:rPr>
              <a:t>ipv4 address= 41.204.44.x    here x=101,102,etc</a:t>
            </a:r>
          </a:p>
          <a:p>
            <a:r>
              <a:rPr lang="en-US" smtClean="0">
                <a:latin typeface="Helvetica" charset="0"/>
                <a:cs typeface="Helvetica" charset="0"/>
              </a:rPr>
              <a:t>Netmask =255.255.255.0</a:t>
            </a:r>
          </a:p>
          <a:p>
            <a:r>
              <a:rPr lang="en-US" smtClean="0">
                <a:latin typeface="Helvetica" charset="0"/>
                <a:cs typeface="Helvetica" charset="0"/>
              </a:rPr>
              <a:t>Name server =63.216.0.5</a:t>
            </a:r>
          </a:p>
          <a:p>
            <a:endParaRPr lang="en-US" smtClean="0">
              <a:latin typeface="Helvetica" charset="0"/>
              <a:cs typeface="Helvetic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307731" y="269875"/>
            <a:ext cx="8528538" cy="1035050"/>
          </a:xfrm>
        </p:spPr>
        <p:txBody>
          <a:bodyPr/>
          <a:lstStyle/>
          <a:p>
            <a:pPr eaLnBrk="1"/>
            <a:r>
              <a:rPr lang="en-GB" smtClean="0"/>
              <a:t>FreeBSD Installation</a:t>
            </a:r>
          </a:p>
        </p:txBody>
      </p:sp>
      <p:sp>
        <p:nvSpPr>
          <p:cNvPr id="2052" name="Text Box 3"/>
          <p:cNvSpPr txBox="1">
            <a:spLocks noChangeArrowheads="1"/>
          </p:cNvSpPr>
          <p:nvPr/>
        </p:nvSpPr>
        <p:spPr bwMode="auto">
          <a:xfrm>
            <a:off x="1905000" y="2743200"/>
            <a:ext cx="4953000" cy="1273175"/>
          </a:xfrm>
          <a:prstGeom prst="rect">
            <a:avLst/>
          </a:prstGeom>
          <a:noFill/>
          <a:ln w="9525">
            <a:noFill/>
            <a:round/>
            <a:headEnd/>
            <a:tailEnd/>
          </a:ln>
        </p:spPr>
        <p:txBody>
          <a:bodyPr lIns="0" tIns="0" rIns="0" bIns="0"/>
          <a:lstStyle/>
          <a:p>
            <a:pPr algn="ctr">
              <a:tabLst>
                <a:tab pos="663575" algn="l"/>
                <a:tab pos="1328738" algn="l"/>
                <a:tab pos="1993900" algn="l"/>
                <a:tab pos="2659063" algn="l"/>
              </a:tabLst>
            </a:pPr>
            <a:r>
              <a:rPr lang="en-GB" sz="2900" dirty="0">
                <a:solidFill>
                  <a:srgbClr val="000000"/>
                </a:solidFill>
                <a:latin typeface="Arial" pitchFamily="34" charset="0"/>
              </a:rPr>
              <a:t>AFNOG CHIX, Accra Ghana</a:t>
            </a:r>
          </a:p>
          <a:p>
            <a:pPr algn="ctr">
              <a:tabLst>
                <a:tab pos="663575" algn="l"/>
                <a:tab pos="1328738" algn="l"/>
                <a:tab pos="1993900" algn="l"/>
                <a:tab pos="2659063" algn="l"/>
              </a:tabLst>
            </a:pPr>
            <a:r>
              <a:rPr lang="en-GB" sz="2900" dirty="0">
                <a:solidFill>
                  <a:srgbClr val="000000"/>
                </a:solidFill>
                <a:latin typeface="Arial" pitchFamily="34" charset="0"/>
              </a:rPr>
              <a:t>OCTOBER 2008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a:r>
              <a:rPr lang="en-US" smtClean="0"/>
              <a:t>Startup Options</a:t>
            </a:r>
          </a:p>
        </p:txBody>
      </p:sp>
      <p:sp>
        <p:nvSpPr>
          <p:cNvPr id="20483" name="Content Placeholder 2"/>
          <p:cNvSpPr>
            <a:spLocks noGrp="1"/>
          </p:cNvSpPr>
          <p:nvPr>
            <p:ph idx="1"/>
          </p:nvPr>
        </p:nvSpPr>
        <p:spPr/>
        <p:txBody>
          <a:bodyPr/>
          <a:lstStyle/>
          <a:p>
            <a:pPr eaLnBrk="1"/>
            <a:r>
              <a:rPr lang="en-US" sz="2400" smtClean="0">
                <a:latin typeface="Calibri" pitchFamily="34" charset="0"/>
                <a:cs typeface="Helvetica" charset="0"/>
              </a:rPr>
              <a:t>You are then presented with options to start different services on boot.</a:t>
            </a:r>
          </a:p>
          <a:p>
            <a:pPr eaLnBrk="1"/>
            <a:r>
              <a:rPr lang="en-US" sz="2400" smtClean="0">
                <a:latin typeface="Calibri" pitchFamily="34" charset="0"/>
                <a:cs typeface="Helvetica" charset="0"/>
              </a:rPr>
              <a:t>Say “NO” to all of them except ssh.</a:t>
            </a:r>
          </a:p>
          <a:p>
            <a:pPr eaLnBrk="1"/>
            <a:r>
              <a:rPr lang="en-US" sz="2400" smtClean="0">
                <a:latin typeface="Calibri" pitchFamily="34" charset="0"/>
                <a:cs typeface="Helvetica" charset="0"/>
              </a:rPr>
              <a:t>You will also be asked if your clock is set to UTC – say “yes”. </a:t>
            </a:r>
          </a:p>
          <a:p>
            <a:pPr eaLnBrk="1"/>
            <a:r>
              <a:rPr lang="en-US" sz="2400" smtClean="0">
                <a:latin typeface="Calibri" pitchFamily="34" charset="0"/>
                <a:cs typeface="Helvetica" charset="0"/>
              </a:rPr>
              <a:t>You then need to set the timezone on your machine, say yes to that, select “Africa” then select “Ghana” and you should end up with a prompt like the one which follows. – say “yes” to the prompt.</a:t>
            </a:r>
          </a:p>
          <a:p>
            <a:pPr eaLnBrk="1"/>
            <a:endParaRPr lang="en-US" sz="2400" smtClean="0">
              <a:latin typeface="Calibri" pitchFamily="34" charset="0"/>
              <a:cs typeface="Helvetica"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a:r>
              <a:rPr lang="en-US" smtClean="0"/>
              <a:t>Timezone</a:t>
            </a:r>
          </a:p>
        </p:txBody>
      </p:sp>
      <p:pic>
        <p:nvPicPr>
          <p:cNvPr id="21507" name="Content Placeholder 3" descr="timezone-last.tiff"/>
          <p:cNvPicPr>
            <a:picLocks noGrp="1" noChangeAspect="1"/>
          </p:cNvPicPr>
          <p:nvPr>
            <p:ph idx="1"/>
          </p:nvPr>
        </p:nvPicPr>
        <p:blipFill>
          <a:blip r:embed="rId3"/>
          <a:srcRect l="25491" t="28316" r="24992" b="27974"/>
          <a:stretch>
            <a:fillRect/>
          </a:stretch>
        </p:blipFill>
        <p:spPr>
          <a:xfrm>
            <a:off x="303335" y="1149351"/>
            <a:ext cx="8505092" cy="497522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a:r>
              <a:rPr lang="en-US" smtClean="0"/>
              <a:t>Additional Steps</a:t>
            </a:r>
          </a:p>
        </p:txBody>
      </p:sp>
      <p:sp>
        <p:nvSpPr>
          <p:cNvPr id="22531" name="Content Placeholder 2"/>
          <p:cNvSpPr>
            <a:spLocks noGrp="1"/>
          </p:cNvSpPr>
          <p:nvPr>
            <p:ph idx="1"/>
          </p:nvPr>
        </p:nvSpPr>
        <p:spPr/>
        <p:txBody>
          <a:bodyPr>
            <a:normAutofit lnSpcReduction="10000"/>
          </a:bodyPr>
          <a:lstStyle/>
          <a:p>
            <a:pPr eaLnBrk="1"/>
            <a:r>
              <a:rPr lang="en-US" sz="2400" smtClean="0">
                <a:latin typeface="Calibri" pitchFamily="34" charset="0"/>
                <a:cs typeface="Helvetica" charset="0"/>
              </a:rPr>
              <a:t>Say “Yes” to enable linux binary compatibility (this allows your FreeBSD to run linux applications natively)</a:t>
            </a:r>
          </a:p>
          <a:p>
            <a:pPr eaLnBrk="1"/>
            <a:r>
              <a:rPr lang="en-US" sz="2400" smtClean="0">
                <a:latin typeface="Calibri" pitchFamily="34" charset="0"/>
                <a:cs typeface="Helvetica" charset="0"/>
              </a:rPr>
              <a:t>Say “yes” to whether you have a mouse connected.</a:t>
            </a:r>
          </a:p>
          <a:p>
            <a:pPr eaLnBrk="1"/>
            <a:r>
              <a:rPr lang="en-US" sz="2400" smtClean="0">
                <a:latin typeface="Calibri" pitchFamily="34" charset="0"/>
                <a:cs typeface="Helvetica" charset="0"/>
              </a:rPr>
              <a:t>The default settings (autoprobe) work fine, just go down to enable and select that.</a:t>
            </a:r>
          </a:p>
          <a:p>
            <a:pPr eaLnBrk="1"/>
            <a:r>
              <a:rPr lang="en-US" sz="2400" smtClean="0">
                <a:latin typeface="Calibri" pitchFamily="34" charset="0"/>
                <a:cs typeface="Helvetica" charset="0"/>
              </a:rPr>
              <a:t>When done go to exit to leave this menu.</a:t>
            </a:r>
          </a:p>
          <a:p>
            <a:pPr eaLnBrk="1"/>
            <a:r>
              <a:rPr lang="en-US" sz="2400" smtClean="0">
                <a:latin typeface="Calibri" pitchFamily="34" charset="0"/>
                <a:cs typeface="Helvetica" charset="0"/>
              </a:rPr>
              <a:t>Answer “NO” to browsing the package selection</a:t>
            </a:r>
          </a:p>
          <a:p>
            <a:pPr eaLnBrk="1"/>
            <a:r>
              <a:rPr lang="en-US" sz="2400" smtClean="0">
                <a:latin typeface="Calibri" pitchFamily="34" charset="0"/>
                <a:cs typeface="Helvetica" charset="0"/>
              </a:rPr>
              <a:t>Do not add a user account at this point, one of the exercises that follows does this.</a:t>
            </a:r>
          </a:p>
          <a:p>
            <a:pPr eaLnBrk="1"/>
            <a:r>
              <a:rPr lang="en-US" sz="2400" smtClean="0">
                <a:latin typeface="Calibri" pitchFamily="34" charset="0"/>
                <a:cs typeface="Helvetica" charset="0"/>
              </a:rPr>
              <a:t>Set your root password to afnogchix08 . Please leave this password as is so instructors can fix your machines if the need arises..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a:r>
              <a:rPr lang="en-US" smtClean="0"/>
              <a:t>First Boot</a:t>
            </a:r>
          </a:p>
        </p:txBody>
      </p:sp>
      <p:sp>
        <p:nvSpPr>
          <p:cNvPr id="23555" name="Content Placeholder 2"/>
          <p:cNvSpPr>
            <a:spLocks noGrp="1"/>
          </p:cNvSpPr>
          <p:nvPr>
            <p:ph idx="1"/>
          </p:nvPr>
        </p:nvSpPr>
        <p:spPr>
          <a:xfrm>
            <a:off x="400051" y="1149350"/>
            <a:ext cx="8313126" cy="5181600"/>
          </a:xfrm>
        </p:spPr>
        <p:txBody>
          <a:bodyPr/>
          <a:lstStyle/>
          <a:p>
            <a:pPr eaLnBrk="1"/>
            <a:r>
              <a:rPr lang="en-US" sz="2300" smtClean="0">
                <a:latin typeface="Calibri" pitchFamily="34" charset="0"/>
                <a:cs typeface="Helvetica" charset="0"/>
              </a:rPr>
              <a:t>Next you’ll be asked if you want to visit the configuration menu for the last time, say no.</a:t>
            </a:r>
          </a:p>
          <a:p>
            <a:pPr eaLnBrk="1"/>
            <a:r>
              <a:rPr lang="en-US" sz="2300" smtClean="0">
                <a:latin typeface="Calibri" pitchFamily="34" charset="0"/>
                <a:cs typeface="Helvetica" charset="0"/>
              </a:rPr>
              <a:t>Press the x key to exit systinstall press enter, and remove your disk from the drive as the machine reboots.</a:t>
            </a:r>
          </a:p>
          <a:p>
            <a:pPr eaLnBrk="1"/>
            <a:r>
              <a:rPr lang="en-US" sz="2300" smtClean="0">
                <a:latin typeface="Calibri" pitchFamily="34" charset="0"/>
                <a:cs typeface="Helvetica" charset="0"/>
              </a:rPr>
              <a:t>Log in with the username root ; password afnogchix08 (use the numeric keypad) and type the following commands. Include all the quotation marks and don’t forget the double “&gt;&gt;” not a single “&gt;” replace 100 with the last part of your real IP address. The ‘#’ just means you type the commands as root.</a:t>
            </a:r>
          </a:p>
          <a:p>
            <a:pPr eaLnBrk="1"/>
            <a:endParaRPr lang="en-US" sz="2300" smtClean="0">
              <a:latin typeface="Calibri" pitchFamily="34" charset="0"/>
              <a:cs typeface="Helvetica" charset="0"/>
            </a:endParaRPr>
          </a:p>
          <a:p>
            <a:pPr eaLnBrk="1">
              <a:buFont typeface="Wingdings" pitchFamily="2" charset="2"/>
              <a:buNone/>
            </a:pPr>
            <a:r>
              <a:rPr lang="en-US" sz="2000" smtClean="0">
                <a:latin typeface="Calibri" pitchFamily="34" charset="0"/>
                <a:cs typeface="Helvetica" charset="0"/>
              </a:rPr>
              <a:t># echo ‘ipv6_ifconfig_em0=“2001:4438:0:218:196:200:218:</a:t>
            </a:r>
            <a:r>
              <a:rPr lang="en-US" sz="2000" smtClean="0">
                <a:solidFill>
                  <a:srgbClr val="FF0000"/>
                </a:solidFill>
                <a:latin typeface="Calibri" pitchFamily="34" charset="0"/>
                <a:cs typeface="Helvetica" charset="0"/>
              </a:rPr>
              <a:t>100</a:t>
            </a:r>
            <a:r>
              <a:rPr lang="en-US" sz="2000" smtClean="0">
                <a:latin typeface="Calibri" pitchFamily="34" charset="0"/>
                <a:cs typeface="Helvetica" charset="0"/>
              </a:rPr>
              <a:t>”’ &gt;&gt; /etc/rc.conf</a:t>
            </a:r>
          </a:p>
          <a:p>
            <a:pPr eaLnBrk="1">
              <a:buFont typeface="Wingdings" pitchFamily="2" charset="2"/>
              <a:buNone/>
            </a:pPr>
            <a:r>
              <a:rPr lang="en-US" sz="2000" smtClean="0">
                <a:latin typeface="Calibri" pitchFamily="34" charset="0"/>
                <a:cs typeface="Helvetica" charset="0"/>
              </a:rPr>
              <a:t># /etc/netstart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672481" y="60487"/>
            <a:ext cx="7807680" cy="114348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FreeBSD ports &amp; packages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FreeBSD ports &amp; packages - overview</a:t>
            </a:r>
          </a:p>
        </p:txBody>
      </p:sp>
      <p:sp>
        <p:nvSpPr>
          <p:cNvPr id="17411" name="Rectangle 2"/>
          <p:cNvSpPr>
            <a:spLocks noGrp="1" noChangeArrowheads="1"/>
          </p:cNvSpPr>
          <p:nvPr>
            <p:ph type="body" idx="1"/>
          </p:nvPr>
        </p:nvSpPr>
        <p:spPr>
          <a:xfrm>
            <a:off x="148320" y="1424310"/>
            <a:ext cx="8778240" cy="2626836"/>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dirty="0" smtClean="0">
                <a:solidFill>
                  <a:srgbClr val="333333"/>
                </a:solidFill>
                <a:latin typeface="Calibri" pitchFamily="34" charset="0"/>
                <a:cs typeface="Calibri" pitchFamily="34" charset="0"/>
              </a:rPr>
              <a:t>Different UNIX distributions use different package systems for distributing software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dirty="0" err="1" smtClean="0">
                <a:solidFill>
                  <a:srgbClr val="333333"/>
                </a:solidFill>
                <a:latin typeface="Calibri" pitchFamily="34" charset="0"/>
                <a:cs typeface="Calibri" pitchFamily="34" charset="0"/>
              </a:rPr>
              <a:t>Debian</a:t>
            </a:r>
            <a:r>
              <a:rPr lang="en-GB" sz="1900" dirty="0" smtClean="0">
                <a:solidFill>
                  <a:srgbClr val="333333"/>
                </a:solidFill>
                <a:latin typeface="Calibri" pitchFamily="34" charset="0"/>
                <a:cs typeface="Calibri" pitchFamily="34" charset="0"/>
              </a:rPr>
              <a:t> GNU/Linux and </a:t>
            </a:r>
            <a:r>
              <a:rPr lang="en-GB" sz="1900" dirty="0" err="1" smtClean="0">
                <a:solidFill>
                  <a:srgbClr val="333333"/>
                </a:solidFill>
                <a:latin typeface="Calibri" pitchFamily="34" charset="0"/>
                <a:cs typeface="Calibri" pitchFamily="34" charset="0"/>
              </a:rPr>
              <a:t>Ubuntu</a:t>
            </a:r>
            <a:r>
              <a:rPr lang="en-GB" sz="1900" dirty="0" smtClean="0">
                <a:solidFill>
                  <a:srgbClr val="333333"/>
                </a:solidFill>
                <a:latin typeface="Calibri" pitchFamily="34" charset="0"/>
                <a:cs typeface="Calibri" pitchFamily="34" charset="0"/>
              </a:rPr>
              <a:t> use .DEB</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dirty="0" err="1" smtClean="0">
                <a:solidFill>
                  <a:srgbClr val="333333"/>
                </a:solidFill>
                <a:latin typeface="Calibri" pitchFamily="34" charset="0"/>
                <a:cs typeface="Calibri" pitchFamily="34" charset="0"/>
              </a:rPr>
              <a:t>SuSE</a:t>
            </a:r>
            <a:r>
              <a:rPr lang="en-GB" sz="1900" dirty="0" smtClean="0">
                <a:solidFill>
                  <a:srgbClr val="333333"/>
                </a:solidFill>
                <a:latin typeface="Calibri" pitchFamily="34" charset="0"/>
                <a:cs typeface="Calibri" pitchFamily="34" charset="0"/>
              </a:rPr>
              <a:t>, </a:t>
            </a:r>
            <a:r>
              <a:rPr lang="en-GB" sz="1900" dirty="0" err="1" smtClean="0">
                <a:solidFill>
                  <a:srgbClr val="333333"/>
                </a:solidFill>
                <a:latin typeface="Calibri" pitchFamily="34" charset="0"/>
                <a:cs typeface="Calibri" pitchFamily="34" charset="0"/>
              </a:rPr>
              <a:t>RedHat</a:t>
            </a:r>
            <a:r>
              <a:rPr lang="en-GB" sz="1900" dirty="0" smtClean="0">
                <a:solidFill>
                  <a:srgbClr val="333333"/>
                </a:solidFill>
                <a:latin typeface="Calibri" pitchFamily="34" charset="0"/>
                <a:cs typeface="Calibri" pitchFamily="34" charset="0"/>
              </a:rPr>
              <a:t>, Fedora use .RPM</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dirty="0" smtClean="0">
                <a:solidFill>
                  <a:srgbClr val="333333"/>
                </a:solidFill>
                <a:latin typeface="Calibri" pitchFamily="34" charset="0"/>
                <a:cs typeface="Calibri" pitchFamily="34" charset="0"/>
              </a:rPr>
              <a:t>etc..</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dirty="0" smtClean="0">
                <a:solidFill>
                  <a:srgbClr val="333333"/>
                </a:solidFill>
                <a:latin typeface="Calibri" pitchFamily="34" charset="0"/>
                <a:cs typeface="Calibri" pitchFamily="34" charset="0"/>
              </a:rPr>
              <a:t>FreeBSD uses a simple format (.TGZ)</a:t>
            </a:r>
            <a:r>
              <a:rPr lang="ar-SA" sz="1900" dirty="0" smtClean="0">
                <a:solidFill>
                  <a:srgbClr val="333333"/>
                </a:solidFill>
                <a:latin typeface="Calibri" pitchFamily="34" charset="0"/>
                <a:cs typeface="Calibri" pitchFamily="34" charset="0"/>
              </a:rPr>
              <a:t>‏</a:t>
            </a:r>
            <a:endParaRPr lang="en-GB" sz="1900" dirty="0" smtClean="0">
              <a:solidFill>
                <a:srgbClr val="333333"/>
              </a:solidFill>
              <a:latin typeface="Calibri" pitchFamily="34" charset="0"/>
              <a:cs typeface="Calibri" pitchFamily="34"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900" dirty="0" smtClean="0">
                <a:solidFill>
                  <a:srgbClr val="333333"/>
                </a:solidFill>
                <a:latin typeface="Calibri" pitchFamily="34" charset="0"/>
                <a:cs typeface="Calibri" pitchFamily="34" charset="0"/>
              </a:rPr>
              <a:t>Where do they come from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Installing software on FreeBSD</a:t>
            </a:r>
          </a:p>
        </p:txBody>
      </p:sp>
      <p:sp>
        <p:nvSpPr>
          <p:cNvPr id="19459" name="Rectangle 2"/>
          <p:cNvSpPr>
            <a:spLocks noGrp="1" noChangeArrowheads="1"/>
          </p:cNvSpPr>
          <p:nvPr>
            <p:ph type="body" idx="1"/>
          </p:nvPr>
        </p:nvSpPr>
        <p:spPr>
          <a:xfrm>
            <a:off x="453601" y="1781468"/>
            <a:ext cx="8174880" cy="447743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latin typeface="Calibri" pitchFamily="34" charset="0"/>
                <a:cs typeface="Calibri" pitchFamily="34" charset="0"/>
              </a:rPr>
              <a:t>Normally 3 ways to install software on FreeBSD: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latin typeface="Calibri" pitchFamily="34" charset="0"/>
                <a:cs typeface="Calibri" pitchFamily="34" charset="0"/>
              </a:rPr>
              <a:t>from the « source »</a:t>
            </a:r>
            <a:br>
              <a:rPr lang="en-GB" sz="2700" dirty="0" smtClean="0">
                <a:solidFill>
                  <a:srgbClr val="333333"/>
                </a:solidFill>
                <a:latin typeface="Calibri" pitchFamily="34" charset="0"/>
                <a:cs typeface="Calibri" pitchFamily="34" charset="0"/>
              </a:rPr>
            </a:br>
            <a:r>
              <a:rPr lang="en-GB" sz="2700" dirty="0" smtClean="0">
                <a:solidFill>
                  <a:srgbClr val="2323DC"/>
                </a:solidFill>
                <a:latin typeface="Calibri" pitchFamily="34" charset="0"/>
                <a:cs typeface="Calibri" pitchFamily="34" charset="0"/>
              </a:rPr>
              <a:t># ./configure; make; make install</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latin typeface="Calibri" pitchFamily="34" charset="0"/>
                <a:cs typeface="Calibri" pitchFamily="34" charset="0"/>
              </a:rPr>
              <a:t>from the port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latin typeface="Calibri" pitchFamily="34" charset="0"/>
                <a:cs typeface="Calibri" pitchFamily="34" charset="0"/>
              </a:rPr>
              <a:t>from the package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The FreeBSD ports collection</a:t>
            </a:r>
          </a:p>
        </p:txBody>
      </p:sp>
      <p:sp>
        <p:nvSpPr>
          <p:cNvPr id="21507" name="Rectangle 2"/>
          <p:cNvSpPr>
            <a:spLocks noGrp="1" noChangeArrowheads="1"/>
          </p:cNvSpPr>
          <p:nvPr>
            <p:ph type="body" idx="1"/>
          </p:nvPr>
        </p:nvSpPr>
        <p:spPr>
          <a:xfrm>
            <a:off x="453601" y="1781468"/>
            <a:ext cx="8174880" cy="447743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Described in detail at </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http://www.freebsd.org/doc/en_US.ISO8859-1/books/handbook/ports.html </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The ports is a collection of « skeleton » instructions (</a:t>
            </a:r>
            <a:r>
              <a:rPr lang="en-GB" sz="2200" dirty="0" err="1" smtClean="0">
                <a:solidFill>
                  <a:srgbClr val="333333"/>
                </a:solidFill>
                <a:latin typeface="Calibri" pitchFamily="34" charset="0"/>
                <a:cs typeface="Calibri" pitchFamily="34" charset="0"/>
              </a:rPr>
              <a:t>Makefile</a:t>
            </a:r>
            <a:r>
              <a:rPr lang="en-GB" sz="2200" dirty="0" smtClean="0">
                <a:solidFill>
                  <a:srgbClr val="333333"/>
                </a:solidFill>
                <a:latin typeface="Calibri" pitchFamily="34" charset="0"/>
                <a:cs typeface="Calibri" pitchFamily="34" charset="0"/>
              </a:rPr>
              <a:t>, patches) to retrieve, configure, build and install software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The ports collection contains instructions for over 16.000 software programs as of 2007, and it is still growing.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Installing software ...</a:t>
            </a:r>
          </a:p>
        </p:txBody>
      </p:sp>
      <p:sp>
        <p:nvSpPr>
          <p:cNvPr id="23555" name="Rectangle 2"/>
          <p:cNvSpPr>
            <a:spLocks noGrp="1" noChangeArrowheads="1"/>
          </p:cNvSpPr>
          <p:nvPr>
            <p:ph type="body" idx="1"/>
          </p:nvPr>
        </p:nvSpPr>
        <p:spPr>
          <a:xfrm>
            <a:off x="453600" y="1781468"/>
            <a:ext cx="8426880" cy="4477430"/>
          </a:xfrm>
        </p:spPr>
        <p:txBody>
          <a:bodyPr/>
          <a:lstStyle/>
          <a:p>
            <a:pPr marL="512648" indent="-414726">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smtClean="0">
                <a:solidFill>
                  <a:srgbClr val="333333"/>
                </a:solidFill>
                <a:latin typeface="Calibri" pitchFamily="34" charset="0"/>
                <a:cs typeface="Calibri" pitchFamily="34" charset="0"/>
              </a:rPr>
              <a:t>Open source software is shipped in source form; to be usable on a system</a:t>
            </a:r>
          </a:p>
          <a:p>
            <a:pPr marL="512648" indent="-414726">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200" dirty="0" smtClean="0">
              <a:solidFill>
                <a:srgbClr val="333333"/>
              </a:solidFill>
              <a:latin typeface="Calibri" pitchFamily="34" charset="0"/>
              <a:cs typeface="Calibri" pitchFamily="34" charset="0"/>
            </a:endParaRPr>
          </a:p>
          <a:p>
            <a:pPr marL="904333" lvl="1" indent="-414726">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1. It must be unpacked</a:t>
            </a:r>
          </a:p>
          <a:p>
            <a:pPr marL="904333" lvl="1" indent="-414726">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2. It must be adapted to the system one is running on (« porting »)</a:t>
            </a:r>
            <a:r>
              <a:rPr lang="ar-SA" sz="2200" dirty="0" smtClean="0">
                <a:solidFill>
                  <a:srgbClr val="333333"/>
                </a:solidFill>
                <a:latin typeface="Calibri" pitchFamily="34" charset="0"/>
                <a:cs typeface="Calibri" pitchFamily="34" charset="0"/>
              </a:rPr>
              <a:t>‏</a:t>
            </a:r>
            <a:endParaRPr lang="en-GB" sz="2200" dirty="0" smtClean="0">
              <a:solidFill>
                <a:srgbClr val="333333"/>
              </a:solidFill>
              <a:latin typeface="Calibri" pitchFamily="34" charset="0"/>
              <a:cs typeface="Calibri" pitchFamily="34" charset="0"/>
            </a:endParaRPr>
          </a:p>
          <a:p>
            <a:pPr marL="904333" lvl="1" indent="-414726">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3. It may be compiled (source -&gt; binary)</a:t>
            </a:r>
            <a:r>
              <a:rPr lang="ar-SA" sz="2200" dirty="0" smtClean="0">
                <a:solidFill>
                  <a:srgbClr val="333333"/>
                </a:solidFill>
                <a:latin typeface="Calibri" pitchFamily="34" charset="0"/>
                <a:cs typeface="Calibri" pitchFamily="34" charset="0"/>
              </a:rPr>
              <a:t>‏</a:t>
            </a:r>
            <a:endParaRPr lang="en-GB" sz="2200" dirty="0" smtClean="0">
              <a:solidFill>
                <a:srgbClr val="333333"/>
              </a:solidFill>
              <a:latin typeface="Calibri" pitchFamily="34" charset="0"/>
              <a:cs typeface="Calibri" pitchFamily="34" charset="0"/>
            </a:endParaRPr>
          </a:p>
          <a:p>
            <a:pPr marL="904333" lvl="1" indent="-414726">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4. It must installed</a:t>
            </a:r>
          </a:p>
          <a:p>
            <a:pPr marL="904333" lvl="1" indent="-414726">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5. It may need to be configured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Installing software ...</a:t>
            </a:r>
          </a:p>
        </p:txBody>
      </p:sp>
      <p:sp>
        <p:nvSpPr>
          <p:cNvPr id="25603" name="TextBox 3"/>
          <p:cNvSpPr txBox="1">
            <a:spLocks noChangeArrowheads="1"/>
          </p:cNvSpPr>
          <p:nvPr/>
        </p:nvSpPr>
        <p:spPr bwMode="auto">
          <a:xfrm>
            <a:off x="355680" y="1216928"/>
            <a:ext cx="8363520" cy="2853745"/>
          </a:xfrm>
          <a:prstGeom prst="rect">
            <a:avLst/>
          </a:prstGeom>
          <a:noFill/>
          <a:ln w="9525">
            <a:noFill/>
            <a:miter lim="800000"/>
            <a:headEnd/>
            <a:tailEnd/>
          </a:ln>
        </p:spPr>
        <p:txBody>
          <a:bodyPr lIns="82945" tIns="41473" rIns="82945" bIns="41473">
            <a:spAutoFit/>
          </a:bodyPr>
          <a:lstStyle/>
          <a:p>
            <a:r>
              <a:rPr lang="en-US">
                <a:solidFill>
                  <a:schemeClr val="tx1"/>
                </a:solidFill>
                <a:latin typeface="Calibri" pitchFamily="34" charset="0"/>
                <a:cs typeface="Calibri" pitchFamily="34" charset="0"/>
              </a:rPr>
              <a:t>The ports system takes care of steps  1 – 4, and sometimes 5</a:t>
            </a:r>
          </a:p>
          <a:p>
            <a:r>
              <a:rPr lang="en-US">
                <a:solidFill>
                  <a:schemeClr val="tx1"/>
                </a:solidFill>
                <a:latin typeface="Calibri" pitchFamily="34" charset="0"/>
                <a:cs typeface="Calibri" pitchFamily="34" charset="0"/>
              </a:rPr>
              <a:t>(preconfiguration)</a:t>
            </a:r>
            <a:r>
              <a:rPr lang="ar-SA">
                <a:solidFill>
                  <a:schemeClr val="tx1"/>
                </a:solidFill>
                <a:latin typeface="Calibri" pitchFamily="34" charset="0"/>
                <a:cs typeface="Calibri" pitchFamily="34" charset="0"/>
              </a:rPr>
              <a:t>‏</a:t>
            </a:r>
            <a:endParaRPr lang="en-US">
              <a:solidFill>
                <a:schemeClr val="tx1"/>
              </a:solidFill>
              <a:latin typeface="Calibri" pitchFamily="34" charset="0"/>
              <a:cs typeface="Calibri" pitchFamily="34" charset="0"/>
            </a:endParaRPr>
          </a:p>
          <a:p>
            <a:endParaRPr lang="en-US">
              <a:solidFill>
                <a:schemeClr val="tx1"/>
              </a:solidFill>
              <a:latin typeface="Calibri" pitchFamily="34" charset="0"/>
              <a:cs typeface="Calibri" pitchFamily="34" charset="0"/>
            </a:endParaRPr>
          </a:p>
          <a:p>
            <a:r>
              <a:rPr lang="en-US">
                <a:solidFill>
                  <a:schemeClr val="tx1"/>
                </a:solidFill>
                <a:latin typeface="Calibri" pitchFamily="34" charset="0"/>
                <a:cs typeface="Calibri" pitchFamily="34" charset="0"/>
              </a:rPr>
              <a:t>The build and installation process might trigger the build and </a:t>
            </a:r>
          </a:p>
          <a:p>
            <a:r>
              <a:rPr lang="en-US">
                <a:solidFill>
                  <a:schemeClr val="tx1"/>
                </a:solidFill>
                <a:latin typeface="Calibri" pitchFamily="34" charset="0"/>
                <a:cs typeface="Calibri" pitchFamily="34" charset="0"/>
              </a:rPr>
              <a:t>Installation of other required software </a:t>
            </a:r>
          </a:p>
          <a:p>
            <a:r>
              <a:rPr lang="en-US">
                <a:solidFill>
                  <a:schemeClr val="tx1"/>
                </a:solidFill>
                <a:latin typeface="Calibri" pitchFamily="34" charset="0"/>
                <a:cs typeface="Calibri" pitchFamily="34" charset="0"/>
              </a:rPr>
              <a:t>– this is known as « dependencies ».</a:t>
            </a:r>
          </a:p>
          <a:p>
            <a:endParaRPr lang="en-US">
              <a:solidFill>
                <a:schemeClr val="tx1"/>
              </a:solidFill>
              <a:latin typeface="Calibri" pitchFamily="34" charset="0"/>
              <a:cs typeface="Calibri" pitchFamily="34" charset="0"/>
            </a:endParaRPr>
          </a:p>
          <a:p>
            <a:r>
              <a:rPr lang="en-US">
                <a:solidFill>
                  <a:schemeClr val="tx1"/>
                </a:solidFill>
                <a:latin typeface="Calibri" pitchFamily="34" charset="0"/>
                <a:cs typeface="Calibri" pitchFamily="34" charset="0"/>
              </a:rPr>
              <a:t>For example, a graphics program might need </a:t>
            </a:r>
          </a:p>
          <a:p>
            <a:r>
              <a:rPr lang="en-US">
                <a:solidFill>
                  <a:schemeClr val="tx1"/>
                </a:solidFill>
                <a:latin typeface="Calibri" pitchFamily="34" charset="0"/>
                <a:cs typeface="Calibri" pitchFamily="34" charset="0"/>
              </a:rPr>
              <a:t>a JPEG software library to be able to read and write JPEG images</a:t>
            </a:r>
          </a:p>
          <a:p>
            <a:endParaRPr lang="en-US">
              <a:solidFill>
                <a:schemeClr val="tx1"/>
              </a:solidFill>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307731" y="269875"/>
            <a:ext cx="8528538" cy="1035050"/>
          </a:xfrm>
        </p:spPr>
        <p:txBody>
          <a:bodyPr/>
          <a:lstStyle/>
          <a:p>
            <a:pPr eaLnBrk="1">
              <a:tabLst>
                <a:tab pos="663575" algn="l"/>
                <a:tab pos="1328738" algn="l"/>
                <a:tab pos="1993900" algn="l"/>
                <a:tab pos="2659063" algn="l"/>
                <a:tab pos="3322638" algn="l"/>
                <a:tab pos="3987800" algn="l"/>
                <a:tab pos="4652963" algn="l"/>
                <a:tab pos="5318125" algn="l"/>
                <a:tab pos="5983288" algn="l"/>
                <a:tab pos="6646863" algn="l"/>
                <a:tab pos="7312025" algn="l"/>
                <a:tab pos="7977188" algn="l"/>
                <a:tab pos="8642350" algn="l"/>
              </a:tabLst>
            </a:pPr>
            <a:r>
              <a:rPr lang="en-GB" smtClean="0"/>
              <a:t>Boot Off CD</a:t>
            </a:r>
          </a:p>
        </p:txBody>
      </p:sp>
      <p:sp>
        <p:nvSpPr>
          <p:cNvPr id="3075" name="Rectangle 2"/>
          <p:cNvSpPr>
            <a:spLocks noGrp="1" noChangeArrowheads="1"/>
          </p:cNvSpPr>
          <p:nvPr>
            <p:ph type="body" idx="1"/>
          </p:nvPr>
        </p:nvSpPr>
        <p:spPr>
          <a:xfrm>
            <a:off x="461597" y="1304925"/>
            <a:ext cx="8314592" cy="5060950"/>
          </a:xfrm>
        </p:spPr>
        <p:txBody>
          <a:bodyPr/>
          <a:lstStyle/>
          <a:p>
            <a:pPr eaLnBrk="1">
              <a:tabLst>
                <a:tab pos="663575" algn="l"/>
                <a:tab pos="1328738" algn="l"/>
                <a:tab pos="1993900" algn="l"/>
                <a:tab pos="2659063" algn="l"/>
                <a:tab pos="3322638" algn="l"/>
                <a:tab pos="3987800" algn="l"/>
                <a:tab pos="4652963" algn="l"/>
                <a:tab pos="5318125" algn="l"/>
                <a:tab pos="5983288" algn="l"/>
                <a:tab pos="6646863" algn="l"/>
                <a:tab pos="7312025" algn="l"/>
                <a:tab pos="7977188" algn="l"/>
                <a:tab pos="8642350" algn="l"/>
              </a:tabLst>
            </a:pPr>
            <a:r>
              <a:rPr lang="en-GB" sz="2400" smtClean="0">
                <a:latin typeface="Calibri" pitchFamily="34" charset="0"/>
                <a:cs typeface="Helvetica" charset="0"/>
              </a:rPr>
              <a:t>Insert the FreeBSD 7.0 CD1 on your machines into your CD-ROM drive and (re)boot the machine</a:t>
            </a:r>
          </a:p>
          <a:p>
            <a:pPr eaLnBrk="1">
              <a:tabLst>
                <a:tab pos="663575" algn="l"/>
                <a:tab pos="1328738" algn="l"/>
                <a:tab pos="1993900" algn="l"/>
                <a:tab pos="2659063" algn="l"/>
                <a:tab pos="3322638" algn="l"/>
                <a:tab pos="3987800" algn="l"/>
                <a:tab pos="4652963" algn="l"/>
                <a:tab pos="5318125" algn="l"/>
                <a:tab pos="5983288" algn="l"/>
                <a:tab pos="6646863" algn="l"/>
                <a:tab pos="7312025" algn="l"/>
                <a:tab pos="7977188" algn="l"/>
                <a:tab pos="8642350" algn="l"/>
              </a:tabLst>
            </a:pPr>
            <a:endParaRPr lang="en-GB" sz="2400" smtClean="0">
              <a:latin typeface="Calibri" pitchFamily="34" charset="0"/>
              <a:cs typeface="Helvetica" charset="0"/>
            </a:endParaRPr>
          </a:p>
        </p:txBody>
      </p:sp>
      <p:pic>
        <p:nvPicPr>
          <p:cNvPr id="3076" name="Picture 3"/>
          <p:cNvPicPr>
            <a:picLocks noChangeAspect="1" noChangeArrowheads="1"/>
          </p:cNvPicPr>
          <p:nvPr/>
        </p:nvPicPr>
        <p:blipFill>
          <a:blip r:embed="rId3"/>
          <a:srcRect t="5243" b="4869"/>
          <a:stretch>
            <a:fillRect/>
          </a:stretch>
        </p:blipFill>
        <p:spPr bwMode="auto">
          <a:xfrm>
            <a:off x="791308" y="2254250"/>
            <a:ext cx="7039708" cy="41465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From port to package</a:t>
            </a:r>
          </a:p>
        </p:txBody>
      </p:sp>
      <p:sp>
        <p:nvSpPr>
          <p:cNvPr id="27651" name="Rectangle 2"/>
          <p:cNvSpPr>
            <a:spLocks noGrp="1" noChangeArrowheads="1"/>
          </p:cNvSpPr>
          <p:nvPr>
            <p:ph type="body" idx="1"/>
          </p:nvPr>
        </p:nvSpPr>
        <p:spPr>
          <a:xfrm>
            <a:off x="453600" y="1500637"/>
            <a:ext cx="8426880" cy="4477431"/>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rPr>
              <a:t>Once the port is built, one can make a </a:t>
            </a:r>
            <a:r>
              <a:rPr lang="en-GB" sz="2700" b="1" dirty="0" smtClean="0">
                <a:solidFill>
                  <a:srgbClr val="333333"/>
                </a:solidFill>
              </a:rPr>
              <a:t>package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rPr>
              <a:t>A package is a pre-built port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rPr>
              <a:t>Packages can be installed...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rPr>
              <a:t>from the network via FTP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rPr>
              <a:t>from the FreeBSD CDROM</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700" dirty="0" smtClean="0">
                <a:solidFill>
                  <a:srgbClr val="333333"/>
                </a:solidFill>
              </a:rPr>
              <a:t>Packages can be those built by the FreeBSD project or your own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Ports </a:t>
            </a:r>
            <a:r>
              <a:rPr lang="en-GB" dirty="0" err="1" smtClean="0"/>
              <a:t>vs</a:t>
            </a:r>
            <a:r>
              <a:rPr lang="en-GB" dirty="0" smtClean="0"/>
              <a:t> packages</a:t>
            </a:r>
          </a:p>
        </p:txBody>
      </p:sp>
      <p:sp>
        <p:nvSpPr>
          <p:cNvPr id="29700" name="Rectangle 2"/>
          <p:cNvSpPr>
            <a:spLocks noGrp="1" noChangeArrowheads="1"/>
          </p:cNvSpPr>
          <p:nvPr>
            <p:ph type="body" idx="1"/>
          </p:nvPr>
        </p:nvSpPr>
        <p:spPr>
          <a:xfrm>
            <a:off x="671040" y="1906760"/>
            <a:ext cx="3810240" cy="4320454"/>
          </a:xfrm>
        </p:spPr>
        <p:txBody>
          <a:bodyPr/>
          <a:lstStyle/>
          <a:p>
            <a:pPr>
              <a:tabLst>
                <a:tab pos="656650" algn="l"/>
                <a:tab pos="1313299" algn="l"/>
                <a:tab pos="1969949" algn="l"/>
                <a:tab pos="2626599" algn="l"/>
                <a:tab pos="3283248" algn="l"/>
              </a:tabLst>
            </a:pPr>
            <a:r>
              <a:rPr lang="en-GB" sz="2700" dirty="0" smtClean="0">
                <a:solidFill>
                  <a:srgbClr val="333333"/>
                </a:solidFill>
              </a:rPr>
              <a:t>	</a:t>
            </a:r>
          </a:p>
        </p:txBody>
      </p:sp>
      <p:graphicFrame>
        <p:nvGraphicFramePr>
          <p:cNvPr id="29698" name="Object 2"/>
          <p:cNvGraphicFramePr>
            <a:graphicFrameLocks noChangeAspect="1"/>
          </p:cNvGraphicFramePr>
          <p:nvPr/>
        </p:nvGraphicFramePr>
        <p:xfrm>
          <a:off x="3127680" y="3068963"/>
          <a:ext cx="2949120" cy="737357"/>
        </p:xfrm>
        <a:graphic>
          <a:graphicData uri="http://schemas.openxmlformats.org/presentationml/2006/ole">
            <p:oleObj spid="_x0000_s1026" r:id="rId4" imgW="3251520" imgH="812880" progId="">
              <p:embed/>
            </p:oleObj>
          </a:graphicData>
        </a:graphic>
      </p:graphicFrame>
      <p:sp>
        <p:nvSpPr>
          <p:cNvPr id="29701" name="Text Box 4"/>
          <p:cNvSpPr txBox="1">
            <a:spLocks noChangeArrowheads="1"/>
          </p:cNvSpPr>
          <p:nvPr/>
        </p:nvSpPr>
        <p:spPr bwMode="auto">
          <a:xfrm>
            <a:off x="4672801" y="1906760"/>
            <a:ext cx="3810240" cy="4320454"/>
          </a:xfrm>
          <a:prstGeom prst="rect">
            <a:avLst/>
          </a:prstGeom>
          <a:noFill/>
          <a:ln w="9525">
            <a:noFill/>
            <a:round/>
            <a:headEnd/>
            <a:tailEnd/>
          </a:ln>
        </p:spPr>
        <p:txBody>
          <a:bodyPr lIns="0" tIns="0" rIns="0" bIns="0"/>
          <a:lstStyle/>
          <a:p>
            <a:pPr marL="391686" indent="-293764" algn="ctr">
              <a:lnSpc>
                <a:spcPct val="96000"/>
              </a:lnSpc>
              <a:buClr>
                <a:srgbClr val="0E594D"/>
              </a:buClr>
              <a:tabLst>
                <a:tab pos="656650" algn="l"/>
                <a:tab pos="1313299" algn="l"/>
                <a:tab pos="1969949" algn="l"/>
                <a:tab pos="2626599" algn="l"/>
                <a:tab pos="3283248" algn="l"/>
              </a:tabLst>
            </a:pPr>
            <a:r>
              <a:rPr lang="en-GB" b="1" dirty="0">
                <a:solidFill>
                  <a:srgbClr val="000000"/>
                </a:solidFill>
                <a:latin typeface="Calibri" pitchFamily="34" charset="0"/>
                <a:cs typeface="Calibri" pitchFamily="34" charset="0"/>
              </a:rPr>
              <a:t>PORTS</a:t>
            </a:r>
          </a:p>
          <a:p>
            <a:pPr marL="391686" indent="-293764">
              <a:lnSpc>
                <a:spcPct val="96000"/>
              </a:lnSpc>
              <a:buClr>
                <a:srgbClr val="0E594D"/>
              </a:buClr>
              <a:tabLst>
                <a:tab pos="656650" algn="l"/>
                <a:tab pos="1313299" algn="l"/>
                <a:tab pos="1969949" algn="l"/>
                <a:tab pos="2626599" algn="l"/>
                <a:tab pos="3283248" algn="l"/>
              </a:tabLst>
            </a:pPr>
            <a:r>
              <a:rPr lang="en-GB" dirty="0">
                <a:solidFill>
                  <a:srgbClr val="000000"/>
                </a:solidFill>
                <a:latin typeface="Calibri" pitchFamily="34" charset="0"/>
                <a:cs typeface="Calibri" pitchFamily="34" charset="0"/>
              </a:rPr>
              <a:t>more and better configuration </a:t>
            </a:r>
          </a:p>
          <a:p>
            <a:pPr marL="391686" indent="-293764">
              <a:lnSpc>
                <a:spcPct val="96000"/>
              </a:lnSpc>
              <a:buClr>
                <a:srgbClr val="0E594D"/>
              </a:buClr>
              <a:tabLst>
                <a:tab pos="656650" algn="l"/>
                <a:tab pos="1313299" algn="l"/>
                <a:tab pos="1969949" algn="l"/>
                <a:tab pos="2626599" algn="l"/>
                <a:tab pos="3283248" algn="l"/>
              </a:tabLst>
            </a:pPr>
            <a:r>
              <a:rPr lang="en-GB" dirty="0">
                <a:solidFill>
                  <a:srgbClr val="000000"/>
                </a:solidFill>
                <a:latin typeface="Calibri" pitchFamily="34" charset="0"/>
                <a:cs typeface="Calibri" pitchFamily="34" charset="0"/>
              </a:rPr>
              <a:t>control / options </a:t>
            </a:r>
          </a:p>
          <a:p>
            <a:pPr marL="391686" indent="-293764">
              <a:lnSpc>
                <a:spcPct val="96000"/>
              </a:lnSpc>
              <a:buClr>
                <a:srgbClr val="0E594D"/>
              </a:buClr>
              <a:tabLst>
                <a:tab pos="656650" algn="l"/>
                <a:tab pos="1313299" algn="l"/>
                <a:tab pos="1969949" algn="l"/>
                <a:tab pos="2626599" algn="l"/>
                <a:tab pos="3283248" algn="l"/>
              </a:tabLst>
            </a:pPr>
            <a:endParaRPr lang="en-GB" dirty="0">
              <a:solidFill>
                <a:srgbClr val="000000"/>
              </a:solidFill>
              <a:latin typeface="Calibri" pitchFamily="34" charset="0"/>
              <a:cs typeface="Calibri" pitchFamily="34" charset="0"/>
            </a:endParaRPr>
          </a:p>
          <a:p>
            <a:pPr marL="391686" indent="-293764">
              <a:lnSpc>
                <a:spcPct val="96000"/>
              </a:lnSpc>
              <a:buClr>
                <a:srgbClr val="0E594D"/>
              </a:buClr>
              <a:tabLst>
                <a:tab pos="656650" algn="l"/>
                <a:tab pos="1313299" algn="l"/>
                <a:tab pos="1969949" algn="l"/>
                <a:tab pos="2626599" algn="l"/>
                <a:tab pos="3283248" algn="l"/>
              </a:tabLst>
            </a:pPr>
            <a:r>
              <a:rPr lang="en-GB" dirty="0">
                <a:solidFill>
                  <a:srgbClr val="000000"/>
                </a:solidFill>
                <a:latin typeface="Calibri" pitchFamily="34" charset="0"/>
                <a:cs typeface="Calibri" pitchFamily="34" charset="0"/>
              </a:rPr>
              <a:t>(for example Apache and PHP)</a:t>
            </a:r>
            <a:r>
              <a:rPr lang="ar-SA" dirty="0">
                <a:solidFill>
                  <a:srgbClr val="000000"/>
                </a:solidFill>
                <a:latin typeface="Calibri" pitchFamily="34" charset="0"/>
                <a:cs typeface="Calibri" pitchFamily="34" charset="0"/>
              </a:rPr>
              <a:t>‏</a:t>
            </a:r>
            <a:endParaRPr lang="en-GB" dirty="0">
              <a:solidFill>
                <a:srgbClr val="000000"/>
              </a:solidFill>
              <a:latin typeface="Calibri" pitchFamily="34" charset="0"/>
              <a:cs typeface="Calibri" pitchFamily="34" charset="0"/>
            </a:endParaRPr>
          </a:p>
          <a:p>
            <a:pPr marL="391686" indent="-293764">
              <a:lnSpc>
                <a:spcPct val="96000"/>
              </a:lnSpc>
              <a:buClr>
                <a:srgbClr val="0E594D"/>
              </a:buClr>
              <a:tabLst>
                <a:tab pos="656650" algn="l"/>
                <a:tab pos="1313299" algn="l"/>
                <a:tab pos="1969949" algn="l"/>
                <a:tab pos="2626599" algn="l"/>
                <a:tab pos="3283248" algn="l"/>
              </a:tabLst>
            </a:pPr>
            <a:r>
              <a:rPr lang="en-GB" dirty="0">
                <a:solidFill>
                  <a:srgbClr val="000000"/>
                </a:solidFill>
                <a:latin typeface="Calibri" pitchFamily="34" charset="0"/>
                <a:cs typeface="Calibri" pitchFamily="34" charset="0"/>
              </a:rPr>
              <a:t>local patches possible</a:t>
            </a:r>
          </a:p>
          <a:p>
            <a:pPr marL="391686" indent="-293764">
              <a:lnSpc>
                <a:spcPct val="96000"/>
              </a:lnSpc>
              <a:buClr>
                <a:srgbClr val="0E594D"/>
              </a:buClr>
              <a:tabLst>
                <a:tab pos="656650" algn="l"/>
                <a:tab pos="1313299" algn="l"/>
                <a:tab pos="1969949" algn="l"/>
                <a:tab pos="2626599" algn="l"/>
                <a:tab pos="3283248" algn="l"/>
              </a:tabLst>
            </a:pPr>
            <a:r>
              <a:rPr lang="en-GB" dirty="0">
                <a:solidFill>
                  <a:srgbClr val="000000"/>
                </a:solidFill>
                <a:latin typeface="Calibri" pitchFamily="34" charset="0"/>
                <a:cs typeface="Calibri" pitchFamily="34" charset="0"/>
              </a:rPr>
              <a:t>tuning options</a:t>
            </a:r>
          </a:p>
        </p:txBody>
      </p:sp>
      <p:sp>
        <p:nvSpPr>
          <p:cNvPr id="29702" name="Text Box 5"/>
          <p:cNvSpPr txBox="1">
            <a:spLocks noChangeArrowheads="1"/>
          </p:cNvSpPr>
          <p:nvPr/>
        </p:nvSpPr>
        <p:spPr bwMode="auto">
          <a:xfrm>
            <a:off x="489600" y="1795869"/>
            <a:ext cx="3988800" cy="4477430"/>
          </a:xfrm>
          <a:prstGeom prst="rect">
            <a:avLst/>
          </a:prstGeom>
          <a:noFill/>
          <a:ln w="9525">
            <a:noFill/>
            <a:round/>
            <a:headEnd/>
            <a:tailEnd/>
          </a:ln>
        </p:spPr>
        <p:txBody>
          <a:bodyPr lIns="0" tIns="0" rIns="0" bIns="0"/>
          <a:lstStyle/>
          <a:p>
            <a:pPr marL="391686" indent="-293764" algn="ctr">
              <a:lnSpc>
                <a:spcPct val="96000"/>
              </a:lnSpc>
              <a:buClr>
                <a:srgbClr val="0E594D"/>
              </a:buClr>
              <a:tabLst>
                <a:tab pos="656650" algn="l"/>
                <a:tab pos="1313299" algn="l"/>
                <a:tab pos="1969949" algn="l"/>
                <a:tab pos="2626599" algn="l"/>
                <a:tab pos="3283248" algn="l"/>
                <a:tab pos="3939898" algn="l"/>
              </a:tabLst>
            </a:pPr>
            <a:r>
              <a:rPr lang="en-GB" b="1" dirty="0">
                <a:solidFill>
                  <a:srgbClr val="000000"/>
                </a:solidFill>
                <a:latin typeface="Calibri" pitchFamily="34" charset="0"/>
                <a:cs typeface="Calibri" pitchFamily="34" charset="0"/>
              </a:rPr>
              <a:t>PACKAGES	</a:t>
            </a:r>
          </a:p>
          <a:p>
            <a:pPr marL="391686" indent="-293764">
              <a:lnSpc>
                <a:spcPct val="96000"/>
              </a:lnSpc>
              <a:buClr>
                <a:srgbClr val="0E594D"/>
              </a:buClr>
              <a:tabLst>
                <a:tab pos="656650" algn="l"/>
                <a:tab pos="1313299" algn="l"/>
                <a:tab pos="1969949" algn="l"/>
                <a:tab pos="2626599" algn="l"/>
                <a:tab pos="3283248" algn="l"/>
                <a:tab pos="3939898" algn="l"/>
              </a:tabLst>
            </a:pPr>
            <a:r>
              <a:rPr lang="en-GB" dirty="0">
                <a:solidFill>
                  <a:srgbClr val="000000"/>
                </a:solidFill>
                <a:latin typeface="Calibri" pitchFamily="34" charset="0"/>
                <a:cs typeface="Calibri" pitchFamily="34" charset="0"/>
              </a:rPr>
              <a:t>precompiled</a:t>
            </a:r>
          </a:p>
          <a:p>
            <a:pPr marL="391686" indent="-293764">
              <a:lnSpc>
                <a:spcPct val="96000"/>
              </a:lnSpc>
              <a:buClr>
                <a:srgbClr val="0E594D"/>
              </a:buClr>
              <a:tabLst>
                <a:tab pos="656650" algn="l"/>
                <a:tab pos="1313299" algn="l"/>
                <a:tab pos="1969949" algn="l"/>
                <a:tab pos="2626599" algn="l"/>
                <a:tab pos="3283248" algn="l"/>
                <a:tab pos="3939898" algn="l"/>
              </a:tabLst>
            </a:pPr>
            <a:r>
              <a:rPr lang="en-GB" dirty="0">
                <a:solidFill>
                  <a:srgbClr val="000000"/>
                </a:solidFill>
                <a:latin typeface="Calibri" pitchFamily="34" charset="0"/>
                <a:cs typeface="Calibri" pitchFamily="34" charset="0"/>
              </a:rPr>
              <a:t>easy to install</a:t>
            </a:r>
          </a:p>
          <a:p>
            <a:pPr marL="391686" indent="-293764">
              <a:lnSpc>
                <a:spcPct val="96000"/>
              </a:lnSpc>
              <a:buClr>
                <a:srgbClr val="0E594D"/>
              </a:buClr>
              <a:tabLst>
                <a:tab pos="656650" algn="l"/>
                <a:tab pos="1313299" algn="l"/>
                <a:tab pos="1969949" algn="l"/>
                <a:tab pos="2626599" algn="l"/>
                <a:tab pos="3283248" algn="l"/>
                <a:tab pos="3939898" algn="l"/>
              </a:tabLst>
            </a:pPr>
            <a:r>
              <a:rPr lang="en-GB" dirty="0">
                <a:solidFill>
                  <a:srgbClr val="000000"/>
                </a:solidFill>
                <a:latin typeface="Calibri" pitchFamily="34" charset="0"/>
                <a:cs typeface="Calibri" pitchFamily="34" charset="0"/>
              </a:rPr>
              <a:t>no need to have ports collection installed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Installing packages</a:t>
            </a:r>
          </a:p>
        </p:txBody>
      </p:sp>
      <p:sp>
        <p:nvSpPr>
          <p:cNvPr id="31747" name="Rectangle 2"/>
          <p:cNvSpPr>
            <a:spLocks noGrp="1" noChangeArrowheads="1"/>
          </p:cNvSpPr>
          <p:nvPr>
            <p:ph type="body" idx="1"/>
          </p:nvPr>
        </p:nvSpPr>
        <p:spPr>
          <a:xfrm>
            <a:off x="671041" y="1906760"/>
            <a:ext cx="7809120" cy="4320454"/>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err="1" smtClean="0">
                <a:latin typeface="Calibri" pitchFamily="34" charset="0"/>
                <a:cs typeface="Calibri" pitchFamily="34" charset="0"/>
              </a:rPr>
              <a:t>pkg_add</a:t>
            </a:r>
            <a:r>
              <a:rPr lang="en-GB" sz="2200" dirty="0" smtClean="0">
                <a:latin typeface="Calibri" pitchFamily="34" charset="0"/>
                <a:cs typeface="Calibri" pitchFamily="34" charset="0"/>
              </a:rPr>
              <a:t> [-r] &lt;package name&gt;</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smtClean="0">
                <a:latin typeface="Calibri" pitchFamily="34" charset="0"/>
                <a:cs typeface="Calibri" pitchFamily="34" charset="0"/>
              </a:rPr>
              <a:t>For instance:</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pkg_add</a:t>
            </a:r>
            <a:r>
              <a:rPr lang="en-GB" sz="2200" dirty="0" smtClean="0">
                <a:solidFill>
                  <a:srgbClr val="2323DC"/>
                </a:solidFill>
                <a:latin typeface="Calibri" pitchFamily="34" charset="0"/>
                <a:cs typeface="Calibri" pitchFamily="34" charset="0"/>
              </a:rPr>
              <a:t> -r bash</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smtClean="0">
                <a:latin typeface="Calibri" pitchFamily="34" charset="0"/>
                <a:cs typeface="Calibri" pitchFamily="34" charset="0"/>
              </a:rPr>
              <a:t>This will attempt to install the bash package from the network</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smtClean="0">
                <a:latin typeface="Calibri" pitchFamily="34" charset="0"/>
                <a:cs typeface="Calibri" pitchFamily="34" charset="0"/>
              </a:rPr>
              <a:t>Problems:</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smtClean="0">
                <a:latin typeface="Calibri" pitchFamily="34" charset="0"/>
                <a:cs typeface="Calibri" pitchFamily="34" charset="0"/>
              </a:rPr>
              <a:t>what if bash depends on other software ?</a:t>
            </a:r>
          </a:p>
          <a:p>
            <a:pPr lvl="1">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smtClean="0">
                <a:latin typeface="Calibri" pitchFamily="34" charset="0"/>
                <a:cs typeface="Calibri" pitchFamily="34" charset="0"/>
              </a:rPr>
              <a:t>which version of bash ? 2 or 3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err="1" smtClean="0">
                <a:latin typeface="Calibri" pitchFamily="34" charset="0"/>
                <a:cs typeface="Calibri" pitchFamily="34" charset="0"/>
              </a:rPr>
              <a:t>pkg_add</a:t>
            </a:r>
            <a:r>
              <a:rPr lang="en-GB" sz="2200" dirty="0" smtClean="0">
                <a:latin typeface="Calibri" pitchFamily="34" charset="0"/>
                <a:cs typeface="Calibri" pitchFamily="34" charset="0"/>
              </a:rPr>
              <a:t> will try to install dependencies, if they are available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Installing packages</a:t>
            </a:r>
          </a:p>
        </p:txBody>
      </p:sp>
      <p:sp>
        <p:nvSpPr>
          <p:cNvPr id="33795" name="Rectangle 2"/>
          <p:cNvSpPr>
            <a:spLocks noGrp="1" noChangeArrowheads="1"/>
          </p:cNvSpPr>
          <p:nvPr>
            <p:ph type="body" idx="1"/>
          </p:nvPr>
        </p:nvSpPr>
        <p:spPr>
          <a:xfrm>
            <a:off x="453601" y="1781468"/>
            <a:ext cx="8174880" cy="447743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If you have the package on CD, and the CD is mounted, you can install it directly, for instance:</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pkg_add</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cdrom</a:t>
            </a:r>
            <a:r>
              <a:rPr lang="en-GB" sz="2200" dirty="0" smtClean="0">
                <a:solidFill>
                  <a:srgbClr val="2323DC"/>
                </a:solidFill>
                <a:latin typeface="Calibri" pitchFamily="34" charset="0"/>
                <a:cs typeface="Calibri" pitchFamily="34" charset="0"/>
              </a:rPr>
              <a:t>/packages/All/bash-3.1.10_1.tbz</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If you know the URL (Link) to the package on the Internet, you could:</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pkg_add</a:t>
            </a:r>
            <a:r>
              <a:rPr lang="en-GB" sz="2200" dirty="0" smtClean="0">
                <a:solidFill>
                  <a:srgbClr val="2323DC"/>
                </a:solidFill>
                <a:latin typeface="Calibri" pitchFamily="34" charset="0"/>
                <a:cs typeface="Calibri" pitchFamily="34" charset="0"/>
              </a:rPr>
              <a:t> ftp://ftp.freebsd.org/pub/FreeBSD/releases/i386/6.1-RELEASE/packages/All/bash-3.1.10_1.tbz</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Ports</a:t>
            </a:r>
          </a:p>
        </p:txBody>
      </p:sp>
      <p:sp>
        <p:nvSpPr>
          <p:cNvPr id="35843" name="Rectangle 2"/>
          <p:cNvSpPr>
            <a:spLocks noGrp="1" noChangeArrowheads="1"/>
          </p:cNvSpPr>
          <p:nvPr>
            <p:ph type="body" idx="1"/>
          </p:nvPr>
        </p:nvSpPr>
        <p:spPr>
          <a:xfrm>
            <a:off x="453600" y="1781468"/>
            <a:ext cx="8363520" cy="4477430"/>
          </a:xfrm>
        </p:spPr>
        <p:txBody>
          <a:bodyPr>
            <a:normAutofit fontScale="925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To install a port, you can search by name or keyword:</a:t>
            </a:r>
            <a:br>
              <a:rPr lang="en-GB" dirty="0" smtClean="0">
                <a:latin typeface="Calibri" pitchFamily="34" charset="0"/>
                <a:cs typeface="Calibri" pitchFamily="34" charset="0"/>
              </a:rPr>
            </a:br>
            <a:r>
              <a:rPr lang="en-GB" dirty="0" smtClean="0">
                <a:latin typeface="Calibri" pitchFamily="34" charset="0"/>
                <a:cs typeface="Calibri" pitchFamily="34" charset="0"/>
              </a:rPr>
              <a:t>		</a:t>
            </a:r>
            <a:r>
              <a:rPr lang="en-GB" sz="2400" dirty="0" smtClean="0">
                <a:solidFill>
                  <a:srgbClr val="2323DC"/>
                </a:solidFill>
                <a:latin typeface="Calibri" pitchFamily="34" charset="0"/>
                <a:cs typeface="Calibri" pitchFamily="34" charset="0"/>
              </a:rPr>
              <a:t># </a:t>
            </a:r>
            <a:r>
              <a:rPr lang="en-GB" sz="2400" dirty="0" err="1" smtClean="0">
                <a:solidFill>
                  <a:srgbClr val="2323DC"/>
                </a:solidFill>
                <a:latin typeface="Calibri" pitchFamily="34" charset="0"/>
                <a:cs typeface="Calibri" pitchFamily="34" charset="0"/>
              </a:rPr>
              <a:t>cd</a:t>
            </a:r>
            <a:r>
              <a:rPr lang="en-GB" sz="2400" dirty="0" smtClean="0">
                <a:solidFill>
                  <a:srgbClr val="2323DC"/>
                </a:solidFill>
                <a:latin typeface="Calibri" pitchFamily="34" charset="0"/>
                <a:cs typeface="Calibri" pitchFamily="34" charset="0"/>
              </a:rPr>
              <a:t> /</a:t>
            </a:r>
            <a:r>
              <a:rPr lang="en-GB" sz="2400" dirty="0" err="1" smtClean="0">
                <a:solidFill>
                  <a:srgbClr val="2323DC"/>
                </a:solidFill>
                <a:latin typeface="Calibri" pitchFamily="34" charset="0"/>
                <a:cs typeface="Calibri" pitchFamily="34" charset="0"/>
              </a:rPr>
              <a:t>usr</a:t>
            </a:r>
            <a:r>
              <a:rPr lang="en-GB" sz="2400" dirty="0" smtClean="0">
                <a:solidFill>
                  <a:srgbClr val="2323DC"/>
                </a:solidFill>
                <a:latin typeface="Calibri" pitchFamily="34" charset="0"/>
                <a:cs typeface="Calibri" pitchFamily="34" charset="0"/>
              </a:rPr>
              <a:t>/ports; make search name=&lt;name&gt;</a:t>
            </a:r>
            <a:br>
              <a:rPr lang="en-GB" sz="2400" dirty="0" smtClean="0">
                <a:solidFill>
                  <a:srgbClr val="2323DC"/>
                </a:solidFill>
                <a:latin typeface="Calibri" pitchFamily="34" charset="0"/>
                <a:cs typeface="Calibri" pitchFamily="34" charset="0"/>
              </a:rPr>
            </a:br>
            <a:r>
              <a:rPr lang="en-GB" sz="2400" dirty="0" smtClean="0">
                <a:solidFill>
                  <a:srgbClr val="2323DC"/>
                </a:solidFill>
                <a:latin typeface="Calibri" pitchFamily="34" charset="0"/>
                <a:cs typeface="Calibri" pitchFamily="34" charset="0"/>
              </a:rPr>
              <a:t>		# </a:t>
            </a:r>
            <a:r>
              <a:rPr lang="en-GB" sz="2400" dirty="0" err="1" smtClean="0">
                <a:solidFill>
                  <a:srgbClr val="2323DC"/>
                </a:solidFill>
                <a:latin typeface="Calibri" pitchFamily="34" charset="0"/>
                <a:cs typeface="Calibri" pitchFamily="34" charset="0"/>
              </a:rPr>
              <a:t>cd</a:t>
            </a:r>
            <a:r>
              <a:rPr lang="en-GB" sz="2400" dirty="0" smtClean="0">
                <a:solidFill>
                  <a:srgbClr val="2323DC"/>
                </a:solidFill>
                <a:latin typeface="Calibri" pitchFamily="34" charset="0"/>
                <a:cs typeface="Calibri" pitchFamily="34" charset="0"/>
              </a:rPr>
              <a:t> /</a:t>
            </a:r>
            <a:r>
              <a:rPr lang="en-GB" sz="2400" dirty="0" err="1" smtClean="0">
                <a:solidFill>
                  <a:srgbClr val="2323DC"/>
                </a:solidFill>
                <a:latin typeface="Calibri" pitchFamily="34" charset="0"/>
                <a:cs typeface="Calibri" pitchFamily="34" charset="0"/>
              </a:rPr>
              <a:t>usr</a:t>
            </a:r>
            <a:r>
              <a:rPr lang="en-GB" sz="2400" dirty="0" smtClean="0">
                <a:solidFill>
                  <a:srgbClr val="2323DC"/>
                </a:solidFill>
                <a:latin typeface="Calibri" pitchFamily="34" charset="0"/>
                <a:cs typeface="Calibri" pitchFamily="34" charset="0"/>
              </a:rPr>
              <a:t>/ports; make search key=&lt;</a:t>
            </a:r>
            <a:r>
              <a:rPr lang="en-GB" sz="2400" dirty="0" err="1" smtClean="0">
                <a:solidFill>
                  <a:srgbClr val="2323DC"/>
                </a:solidFill>
                <a:latin typeface="Calibri" pitchFamily="34" charset="0"/>
                <a:cs typeface="Calibri" pitchFamily="34" charset="0"/>
              </a:rPr>
              <a:t>keywrd</a:t>
            </a:r>
            <a:r>
              <a:rPr lang="en-GB" sz="2400" dirty="0" smtClean="0">
                <a:solidFill>
                  <a:srgbClr val="2323DC"/>
                </a:solidFill>
                <a:latin typeface="Calibri" pitchFamily="34" charset="0"/>
                <a:cs typeface="Calibri" pitchFamily="34" charset="0"/>
              </a:rPr>
              <a:t>&gt;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Once you know where the port resides (its </a:t>
            </a:r>
            <a:r>
              <a:rPr lang="en-GB" b="1" dirty="0" smtClean="0">
                <a:latin typeface="Calibri" pitchFamily="34" charset="0"/>
                <a:cs typeface="Calibri" pitchFamily="34" charset="0"/>
              </a:rPr>
              <a:t>category</a:t>
            </a:r>
            <a:r>
              <a:rPr lang="en-GB" dirty="0" smtClean="0">
                <a:latin typeface="Calibri" pitchFamily="34" charset="0"/>
                <a:cs typeface="Calibri" pitchFamily="34" charset="0"/>
              </a:rPr>
              <a:t>), you can go to that directory, and install it:</a:t>
            </a:r>
            <a:br>
              <a:rPr lang="en-GB" dirty="0" smtClean="0">
                <a:latin typeface="Calibri" pitchFamily="34" charset="0"/>
                <a:cs typeface="Calibri" pitchFamily="34" charset="0"/>
              </a:rPr>
            </a:br>
            <a:r>
              <a:rPr lang="en-GB" dirty="0" smtClean="0">
                <a:latin typeface="Calibri" pitchFamily="34" charset="0"/>
                <a:cs typeface="Calibri" pitchFamily="34" charset="0"/>
              </a:rPr>
              <a:t>		</a:t>
            </a:r>
            <a:r>
              <a:rPr lang="en-GB" sz="2400" dirty="0" smtClean="0">
                <a:solidFill>
                  <a:srgbClr val="2323DC"/>
                </a:solidFill>
                <a:latin typeface="Calibri" pitchFamily="34" charset="0"/>
                <a:cs typeface="Calibri" pitchFamily="34" charset="0"/>
              </a:rPr>
              <a:t># </a:t>
            </a:r>
            <a:r>
              <a:rPr lang="en-GB" sz="2400" dirty="0" err="1" smtClean="0">
                <a:solidFill>
                  <a:srgbClr val="2323DC"/>
                </a:solidFill>
                <a:latin typeface="Calibri" pitchFamily="34" charset="0"/>
                <a:cs typeface="Calibri" pitchFamily="34" charset="0"/>
              </a:rPr>
              <a:t>cd</a:t>
            </a:r>
            <a:r>
              <a:rPr lang="en-GB" sz="2400" dirty="0" smtClean="0">
                <a:solidFill>
                  <a:srgbClr val="2323DC"/>
                </a:solidFill>
                <a:latin typeface="Calibri" pitchFamily="34" charset="0"/>
                <a:cs typeface="Calibri" pitchFamily="34" charset="0"/>
              </a:rPr>
              <a:t> /</a:t>
            </a:r>
            <a:r>
              <a:rPr lang="en-GB" sz="2400" dirty="0" err="1" smtClean="0">
                <a:solidFill>
                  <a:srgbClr val="2323DC"/>
                </a:solidFill>
                <a:latin typeface="Calibri" pitchFamily="34" charset="0"/>
                <a:cs typeface="Calibri" pitchFamily="34" charset="0"/>
              </a:rPr>
              <a:t>usr</a:t>
            </a:r>
            <a:r>
              <a:rPr lang="en-GB" sz="2400" dirty="0" smtClean="0">
                <a:solidFill>
                  <a:srgbClr val="2323DC"/>
                </a:solidFill>
                <a:latin typeface="Calibri" pitchFamily="34" charset="0"/>
                <a:cs typeface="Calibri" pitchFamily="34" charset="0"/>
              </a:rPr>
              <a:t>/ports/</a:t>
            </a:r>
            <a:r>
              <a:rPr lang="en-GB" sz="2400" b="1" dirty="0" smtClean="0">
                <a:solidFill>
                  <a:srgbClr val="2323DC"/>
                </a:solidFill>
                <a:latin typeface="Calibri" pitchFamily="34" charset="0"/>
                <a:cs typeface="Calibri" pitchFamily="34" charset="0"/>
              </a:rPr>
              <a:t>shells</a:t>
            </a:r>
            <a:r>
              <a:rPr lang="en-GB" sz="2400" dirty="0" smtClean="0">
                <a:solidFill>
                  <a:srgbClr val="2323DC"/>
                </a:solidFill>
                <a:latin typeface="Calibri" pitchFamily="34" charset="0"/>
                <a:cs typeface="Calibri" pitchFamily="34" charset="0"/>
              </a:rPr>
              <a:t>/bash3</a:t>
            </a:r>
            <a:br>
              <a:rPr lang="en-GB" sz="2400" dirty="0" smtClean="0">
                <a:solidFill>
                  <a:srgbClr val="2323DC"/>
                </a:solidFill>
                <a:latin typeface="Calibri" pitchFamily="34" charset="0"/>
                <a:cs typeface="Calibri" pitchFamily="34" charset="0"/>
              </a:rPr>
            </a:br>
            <a:r>
              <a:rPr lang="en-GB" sz="2400" dirty="0" smtClean="0">
                <a:solidFill>
                  <a:srgbClr val="2323DC"/>
                </a:solidFill>
                <a:latin typeface="Calibri" pitchFamily="34" charset="0"/>
                <a:cs typeface="Calibri" pitchFamily="34" charset="0"/>
              </a:rPr>
              <a:t>		# make</a:t>
            </a:r>
            <a:br>
              <a:rPr lang="en-GB" sz="2400" dirty="0" smtClean="0">
                <a:solidFill>
                  <a:srgbClr val="2323DC"/>
                </a:solidFill>
                <a:latin typeface="Calibri" pitchFamily="34" charset="0"/>
                <a:cs typeface="Calibri" pitchFamily="34" charset="0"/>
              </a:rPr>
            </a:br>
            <a:r>
              <a:rPr lang="en-GB" sz="2400" dirty="0" smtClean="0">
                <a:solidFill>
                  <a:srgbClr val="2323DC"/>
                </a:solidFill>
                <a:latin typeface="Calibri" pitchFamily="34" charset="0"/>
                <a:cs typeface="Calibri" pitchFamily="34" charset="0"/>
              </a:rPr>
              <a:t>		# make install</a:t>
            </a:r>
            <a:br>
              <a:rPr lang="en-GB" sz="2400" dirty="0" smtClean="0">
                <a:solidFill>
                  <a:srgbClr val="2323DC"/>
                </a:solidFill>
                <a:latin typeface="Calibri" pitchFamily="34" charset="0"/>
                <a:cs typeface="Calibri" pitchFamily="34" charset="0"/>
              </a:rPr>
            </a:br>
            <a:r>
              <a:rPr lang="en-GB" sz="2400" dirty="0" smtClean="0">
                <a:solidFill>
                  <a:srgbClr val="2323DC"/>
                </a:solidFill>
                <a:latin typeface="Calibri" pitchFamily="34" charset="0"/>
                <a:cs typeface="Calibri" pitchFamily="34" charset="0"/>
              </a:rPr>
              <a:t>		# make clean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That's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Ports</a:t>
            </a:r>
          </a:p>
        </p:txBody>
      </p:sp>
      <p:sp>
        <p:nvSpPr>
          <p:cNvPr id="37891" name="Rectangle 2"/>
          <p:cNvSpPr>
            <a:spLocks noGrp="1" noChangeArrowheads="1"/>
          </p:cNvSpPr>
          <p:nvPr>
            <p:ph type="body" idx="1"/>
          </p:nvPr>
        </p:nvSpPr>
        <p:spPr>
          <a:xfrm>
            <a:off x="453601" y="1781468"/>
            <a:ext cx="8174880" cy="447743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If you want to build a </a:t>
            </a:r>
            <a:r>
              <a:rPr lang="en-GB" b="1" dirty="0" smtClean="0">
                <a:latin typeface="Calibri" pitchFamily="34" charset="0"/>
                <a:cs typeface="Calibri" pitchFamily="34" charset="0"/>
              </a:rPr>
              <a:t>package</a:t>
            </a:r>
            <a:r>
              <a:rPr lang="en-GB" dirty="0" smtClean="0">
                <a:latin typeface="Calibri" pitchFamily="34" charset="0"/>
                <a:cs typeface="Calibri" pitchFamily="34" charset="0"/>
              </a:rPr>
              <a:t>, you just need to type:</a:t>
            </a:r>
            <a:br>
              <a:rPr lang="en-GB" dirty="0" smtClean="0">
                <a:latin typeface="Calibri" pitchFamily="34" charset="0"/>
                <a:cs typeface="Calibri" pitchFamily="34" charset="0"/>
              </a:rPr>
            </a:br>
            <a:r>
              <a:rPr lang="en-GB" sz="2400" dirty="0" smtClean="0">
                <a:solidFill>
                  <a:srgbClr val="2323DC"/>
                </a:solidFill>
                <a:latin typeface="Calibri" pitchFamily="34" charset="0"/>
                <a:cs typeface="Calibri" pitchFamily="34" charset="0"/>
              </a:rPr>
              <a:t/>
            </a:r>
            <a:br>
              <a:rPr lang="en-GB" sz="2400" dirty="0" smtClean="0">
                <a:solidFill>
                  <a:srgbClr val="2323DC"/>
                </a:solidFill>
                <a:latin typeface="Calibri" pitchFamily="34" charset="0"/>
                <a:cs typeface="Calibri" pitchFamily="34" charset="0"/>
              </a:rPr>
            </a:br>
            <a:r>
              <a:rPr lang="en-GB" sz="2400" dirty="0" smtClean="0">
                <a:solidFill>
                  <a:srgbClr val="2323DC"/>
                </a:solidFill>
                <a:latin typeface="Calibri" pitchFamily="34" charset="0"/>
                <a:cs typeface="Calibri" pitchFamily="34" charset="0"/>
              </a:rPr>
              <a:t>		# make package</a:t>
            </a:r>
            <a:r>
              <a:rPr lang="en-GB" dirty="0" smtClean="0">
                <a:latin typeface="Calibri" pitchFamily="34" charset="0"/>
                <a:cs typeface="Calibri" pitchFamily="34" charset="0"/>
              </a:rPr>
              <a:t/>
            </a:r>
            <a:br>
              <a:rPr lang="en-GB" dirty="0" smtClean="0">
                <a:latin typeface="Calibri" pitchFamily="34" charset="0"/>
                <a:cs typeface="Calibri" pitchFamily="34" charset="0"/>
              </a:rPr>
            </a:br>
            <a:endParaRPr lang="en-GB" dirty="0" smtClean="0">
              <a:latin typeface="Calibri" pitchFamily="34" charset="0"/>
              <a:cs typeface="Calibri" pitchFamily="34"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 from the directory where you built the port from.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Best of  both worlds</a:t>
            </a:r>
          </a:p>
        </p:txBody>
      </p:sp>
      <p:sp>
        <p:nvSpPr>
          <p:cNvPr id="39939" name="Rectangle 2"/>
          <p:cNvSpPr>
            <a:spLocks noGrp="1" noChangeArrowheads="1"/>
          </p:cNvSpPr>
          <p:nvPr>
            <p:ph type="body" idx="1"/>
          </p:nvPr>
        </p:nvSpPr>
        <p:spPr>
          <a:xfrm>
            <a:off x="453601" y="1781468"/>
            <a:ext cx="8174880" cy="4477430"/>
          </a:xfrm>
        </p:spPr>
        <p:txBody>
          <a:bodyPr>
            <a:normAutofit fontScale="92500" lnSpcReduction="1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But what if...</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you don't know in which category the port is located or which version you want;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you can't find up-to-date packages for the version of FreeBSD you are running (maybe it's a bit older) ;</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you want to upgrade a package, but other packages depend on it ;</a:t>
            </a:r>
            <a:br>
              <a:rPr lang="en-GB" dirty="0" smtClean="0">
                <a:latin typeface="Calibri" pitchFamily="34" charset="0"/>
                <a:cs typeface="Calibri" pitchFamily="34" charset="0"/>
              </a:rPr>
            </a:br>
            <a:endParaRPr lang="en-GB" dirty="0" smtClean="0">
              <a:latin typeface="Calibri" pitchFamily="34" charset="0"/>
              <a:cs typeface="Calibri" pitchFamily="34"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latin typeface="Calibri" pitchFamily="34" charset="0"/>
                <a:cs typeface="Calibri" pitchFamily="34" charset="0"/>
              </a:rPr>
              <a:t>For all the above reasons, it is strongly recommended to use a tool called </a:t>
            </a:r>
            <a:r>
              <a:rPr lang="en-GB" b="1" dirty="0" err="1" smtClean="0">
                <a:latin typeface="Calibri" pitchFamily="34" charset="0"/>
                <a:cs typeface="Calibri" pitchFamily="34" charset="0"/>
              </a:rPr>
              <a:t>portupgrade</a:t>
            </a:r>
            <a:endParaRPr lang="en-GB" b="1" dirty="0" smtClean="0">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err="1" smtClean="0"/>
              <a:t>Portupgrade</a:t>
            </a:r>
            <a:endParaRPr lang="en-GB" dirty="0" smtClean="0"/>
          </a:p>
        </p:txBody>
      </p:sp>
      <p:sp>
        <p:nvSpPr>
          <p:cNvPr id="41987" name="Rectangle 2"/>
          <p:cNvSpPr>
            <a:spLocks noGrp="1" noChangeArrowheads="1"/>
          </p:cNvSpPr>
          <p:nvPr>
            <p:ph type="body" idx="1"/>
          </p:nvPr>
        </p:nvSpPr>
        <p:spPr>
          <a:xfrm>
            <a:off x="453601" y="1781468"/>
            <a:ext cx="8174880" cy="447743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err="1" smtClean="0">
                <a:latin typeface="Calibri" pitchFamily="34" charset="0"/>
                <a:cs typeface="Calibri" pitchFamily="34" charset="0"/>
              </a:rPr>
              <a:t>Portupgrade</a:t>
            </a:r>
            <a:r>
              <a:rPr lang="en-GB" b="1" dirty="0" smtClean="0">
                <a:latin typeface="Calibri" pitchFamily="34" charset="0"/>
                <a:cs typeface="Calibri" pitchFamily="34" charset="0"/>
              </a:rPr>
              <a:t> </a:t>
            </a:r>
            <a:r>
              <a:rPr lang="en-GB" dirty="0" smtClean="0">
                <a:latin typeface="Calibri" pitchFamily="34" charset="0"/>
                <a:cs typeface="Calibri" pitchFamily="34" charset="0"/>
              </a:rPr>
              <a:t>is a « meta » package manager.  It sits on a layer above the ports and package system, and makes your life easier</a:t>
            </a:r>
            <a:br>
              <a:rPr lang="en-GB" dirty="0" smtClean="0">
                <a:latin typeface="Calibri" pitchFamily="34" charset="0"/>
                <a:cs typeface="Calibri" pitchFamily="34" charset="0"/>
              </a:rPr>
            </a:br>
            <a:endParaRPr lang="en-GB" dirty="0" smtClean="0">
              <a:latin typeface="Calibri" pitchFamily="34" charset="0"/>
              <a:cs typeface="Calibri" pitchFamily="34"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smtClean="0">
                <a:latin typeface="Calibri" pitchFamily="34" charset="0"/>
                <a:cs typeface="Calibri" pitchFamily="34" charset="0"/>
              </a:rPr>
              <a:t>Portupgrade</a:t>
            </a:r>
            <a:r>
              <a:rPr lang="en-GB" dirty="0" smtClean="0">
                <a:latin typeface="Calibri" pitchFamily="34" charset="0"/>
                <a:cs typeface="Calibri" pitchFamily="34" charset="0"/>
              </a:rPr>
              <a:t> greatly simplifies package installation, upgrades.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The big picture</a:t>
            </a:r>
          </a:p>
        </p:txBody>
      </p:sp>
      <p:pic>
        <p:nvPicPr>
          <p:cNvPr id="44035" name="Picture 2"/>
          <p:cNvPicPr>
            <a:picLocks noChangeAspect="1" noChangeArrowheads="1"/>
          </p:cNvPicPr>
          <p:nvPr/>
        </p:nvPicPr>
        <p:blipFill>
          <a:blip r:embed="rId3"/>
          <a:srcRect/>
          <a:stretch>
            <a:fillRect/>
          </a:stretch>
        </p:blipFill>
        <p:spPr bwMode="auto">
          <a:xfrm>
            <a:off x="424800" y="1126199"/>
            <a:ext cx="8316000" cy="520614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Installing </a:t>
            </a:r>
            <a:r>
              <a:rPr lang="en-GB" dirty="0" err="1" smtClean="0"/>
              <a:t>portupgrade</a:t>
            </a:r>
            <a:endParaRPr lang="en-GB" dirty="0" smtClean="0"/>
          </a:p>
        </p:txBody>
      </p:sp>
      <p:sp>
        <p:nvSpPr>
          <p:cNvPr id="46083" name="Rectangle 2"/>
          <p:cNvSpPr>
            <a:spLocks noGrp="1" noChangeArrowheads="1"/>
          </p:cNvSpPr>
          <p:nvPr>
            <p:ph type="body" idx="1"/>
          </p:nvPr>
        </p:nvSpPr>
        <p:spPr>
          <a:xfrm>
            <a:off x="453600" y="1781468"/>
            <a:ext cx="8542080" cy="4477430"/>
          </a:xfrm>
        </p:spPr>
        <p:txBody>
          <a:bodyPr/>
          <a:lstStyle/>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err="1" smtClean="0">
                <a:latin typeface="Calibri" pitchFamily="34" charset="0"/>
                <a:cs typeface="Calibri" pitchFamily="34" charset="0"/>
              </a:rPr>
              <a:t>Portupgrade</a:t>
            </a:r>
            <a:r>
              <a:rPr lang="en-GB" sz="2200" dirty="0" smtClean="0">
                <a:latin typeface="Calibri" pitchFamily="34" charset="0"/>
                <a:cs typeface="Calibri" pitchFamily="34" charset="0"/>
              </a:rPr>
              <a:t> is itself a port, and can be installed as such,  or as a package:</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 </a:t>
            </a:r>
            <a:r>
              <a:rPr lang="en-GB" sz="2200" dirty="0" err="1" smtClean="0">
                <a:solidFill>
                  <a:srgbClr val="2323DC"/>
                </a:solidFill>
                <a:latin typeface="Calibri" pitchFamily="34" charset="0"/>
                <a:cs typeface="Calibri" pitchFamily="34" charset="0"/>
              </a:rPr>
              <a:t>cd</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usr</a:t>
            </a:r>
            <a:r>
              <a:rPr lang="en-GB" sz="2200" dirty="0" smtClean="0">
                <a:solidFill>
                  <a:srgbClr val="2323DC"/>
                </a:solidFill>
                <a:latin typeface="Calibri" pitchFamily="34" charset="0"/>
                <a:cs typeface="Calibri" pitchFamily="34" charset="0"/>
              </a:rPr>
              <a:t>/ports/</a:t>
            </a:r>
            <a:r>
              <a:rPr lang="en-GB" sz="2200" dirty="0" err="1" smtClean="0">
                <a:solidFill>
                  <a:srgbClr val="2323DC"/>
                </a:solidFill>
                <a:latin typeface="Calibri" pitchFamily="34" charset="0"/>
                <a:cs typeface="Calibri" pitchFamily="34" charset="0"/>
              </a:rPr>
              <a:t>sysutils</a:t>
            </a:r>
            <a:r>
              <a:rPr lang="en-GB" sz="2200" dirty="0" smtClean="0">
                <a:solidFill>
                  <a:srgbClr val="2323DC"/>
                </a:solidFill>
                <a:latin typeface="Calibri" pitchFamily="34" charset="0"/>
                <a:cs typeface="Calibri" pitchFamily="34" charset="0"/>
              </a:rPr>
              <a:t>/</a:t>
            </a:r>
            <a:r>
              <a:rPr lang="en-GB" sz="2200" dirty="0" err="1" smtClean="0">
                <a:solidFill>
                  <a:srgbClr val="2323DC"/>
                </a:solidFill>
                <a:latin typeface="Calibri" pitchFamily="34" charset="0"/>
                <a:cs typeface="Calibri" pitchFamily="34" charset="0"/>
              </a:rPr>
              <a:t>portupgrade</a:t>
            </a:r>
            <a:r>
              <a:rPr lang="en-GB" sz="2200" dirty="0" smtClean="0">
                <a:solidFill>
                  <a:srgbClr val="2323DC"/>
                </a:solidFill>
                <a:latin typeface="Calibri" pitchFamily="34" charset="0"/>
                <a:cs typeface="Calibri" pitchFamily="34" charset="0"/>
              </a:rPr>
              <a:t/>
            </a:r>
            <a:br>
              <a:rPr lang="en-GB" sz="2200" dirty="0" smtClean="0">
                <a:solidFill>
                  <a:srgbClr val="2323DC"/>
                </a:solidFill>
                <a:latin typeface="Calibri" pitchFamily="34" charset="0"/>
                <a:cs typeface="Calibri" pitchFamily="34" charset="0"/>
              </a:rPr>
            </a:br>
            <a:r>
              <a:rPr lang="en-GB" sz="2200" dirty="0" smtClean="0">
                <a:solidFill>
                  <a:srgbClr val="2323DC"/>
                </a:solidFill>
                <a:latin typeface="Calibri" pitchFamily="34" charset="0"/>
                <a:cs typeface="Calibri" pitchFamily="34" charset="0"/>
              </a:rPr>
              <a:t>		# make</a:t>
            </a:r>
            <a:br>
              <a:rPr lang="en-GB" sz="2200" dirty="0" smtClean="0">
                <a:solidFill>
                  <a:srgbClr val="2323DC"/>
                </a:solidFill>
                <a:latin typeface="Calibri" pitchFamily="34" charset="0"/>
                <a:cs typeface="Calibri" pitchFamily="34" charset="0"/>
              </a:rPr>
            </a:br>
            <a:r>
              <a:rPr lang="en-GB" sz="2200" dirty="0" smtClean="0">
                <a:solidFill>
                  <a:srgbClr val="2323DC"/>
                </a:solidFill>
                <a:latin typeface="Calibri" pitchFamily="34" charset="0"/>
                <a:cs typeface="Calibri" pitchFamily="34" charset="0"/>
              </a:rPr>
              <a:t>		# make install</a:t>
            </a:r>
            <a:br>
              <a:rPr lang="en-GB" sz="2200" dirty="0" smtClean="0">
                <a:solidFill>
                  <a:srgbClr val="2323DC"/>
                </a:solidFill>
                <a:latin typeface="Calibri" pitchFamily="34" charset="0"/>
                <a:cs typeface="Calibri" pitchFamily="34" charset="0"/>
              </a:rPr>
            </a:br>
            <a:r>
              <a:rPr lang="en-GB" sz="2200" dirty="0" smtClean="0">
                <a:solidFill>
                  <a:srgbClr val="2323DC"/>
                </a:solidFill>
                <a:latin typeface="Calibri" pitchFamily="34" charset="0"/>
                <a:cs typeface="Calibri" pitchFamily="34" charset="0"/>
              </a:rPr>
              <a:t>		# make clean</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solidFill>
                  <a:srgbClr val="333333"/>
                </a:solidFill>
                <a:latin typeface="Calibri" pitchFamily="34" charset="0"/>
                <a:cs typeface="Calibri" pitchFamily="34" charset="0"/>
              </a:rPr>
              <a:t>or</a:t>
            </a:r>
            <a:r>
              <a:rPr lang="en-GB" sz="2200" dirty="0" smtClean="0">
                <a:solidFill>
                  <a:srgbClr val="2323DC"/>
                </a:solidFill>
                <a:latin typeface="Calibri" pitchFamily="34" charset="0"/>
                <a:cs typeface="Calibri" pitchFamily="34" charset="0"/>
              </a:rPr>
              <a:t/>
            </a:r>
            <a:br>
              <a:rPr lang="en-GB" sz="2200" dirty="0" smtClean="0">
                <a:solidFill>
                  <a:srgbClr val="2323DC"/>
                </a:solidFill>
                <a:latin typeface="Calibri" pitchFamily="34" charset="0"/>
                <a:cs typeface="Calibri" pitchFamily="34" charset="0"/>
              </a:rPr>
            </a:br>
            <a:r>
              <a:rPr lang="en-GB" sz="2200" dirty="0" smtClean="0">
                <a:solidFill>
                  <a:srgbClr val="2323DC"/>
                </a:solidFill>
                <a:latin typeface="Calibri" pitchFamily="34" charset="0"/>
                <a:cs typeface="Calibri" pitchFamily="34" charset="0"/>
              </a:rPr>
              <a:t>		# </a:t>
            </a:r>
            <a:r>
              <a:rPr lang="en-GB" sz="2200" dirty="0" err="1" smtClean="0">
                <a:solidFill>
                  <a:srgbClr val="2323DC"/>
                </a:solidFill>
                <a:latin typeface="Calibri" pitchFamily="34" charset="0"/>
                <a:cs typeface="Calibri" pitchFamily="34" charset="0"/>
              </a:rPr>
              <a:t>pkg_add</a:t>
            </a:r>
            <a:r>
              <a:rPr lang="en-GB" sz="2200" dirty="0" smtClean="0">
                <a:solidFill>
                  <a:srgbClr val="2323DC"/>
                </a:solidFill>
                <a:latin typeface="Calibri" pitchFamily="34" charset="0"/>
                <a:cs typeface="Calibri" pitchFamily="34" charset="0"/>
              </a:rPr>
              <a:t> -r </a:t>
            </a:r>
            <a:r>
              <a:rPr lang="en-GB" sz="2200" dirty="0" err="1" smtClean="0">
                <a:solidFill>
                  <a:srgbClr val="2323DC"/>
                </a:solidFill>
                <a:latin typeface="Calibri" pitchFamily="34" charset="0"/>
                <a:cs typeface="Calibri" pitchFamily="34" charset="0"/>
              </a:rPr>
              <a:t>portupgrade</a:t>
            </a: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endParaRPr lang="en-GB" sz="2200" dirty="0" smtClean="0">
              <a:latin typeface="Calibri" pitchFamily="34" charset="0"/>
              <a:cs typeface="Calibri" pitchFamily="34" charset="0"/>
            </a:endParaRP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It can also be installed at system install time (via </a:t>
            </a:r>
            <a:r>
              <a:rPr lang="en-GB" sz="2200" dirty="0" err="1" smtClean="0">
                <a:latin typeface="Calibri" pitchFamily="34" charset="0"/>
                <a:cs typeface="Calibri" pitchFamily="34" charset="0"/>
              </a:rPr>
              <a:t>sysinstall</a:t>
            </a:r>
            <a:r>
              <a:rPr lang="en-GB" sz="2200" dirty="0" smtClean="0">
                <a:latin typeface="Calibri" pitchFamily="34" charset="0"/>
                <a:cs typeface="Calibri" pitchFamily="34" charset="0"/>
              </a:rPr>
              <a:t>)</a:t>
            </a:r>
            <a:r>
              <a:rPr lang="ar-SA" sz="2200" dirty="0" smtClean="0">
                <a:latin typeface="Calibri" pitchFamily="34" charset="0"/>
                <a:cs typeface="Calibri" pitchFamily="34" charset="0"/>
              </a:rPr>
              <a:t>‏</a:t>
            </a:r>
            <a:endParaRPr lang="en-GB" sz="2200" dirty="0" smtClean="0">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307731" y="269875"/>
            <a:ext cx="8528538" cy="1035050"/>
          </a:xfrm>
        </p:spPr>
        <p:txBody>
          <a:bodyPr/>
          <a:lstStyle/>
          <a:p>
            <a:pPr eaLnBrk="1">
              <a:tabLst>
                <a:tab pos="663575" algn="l"/>
                <a:tab pos="1328738" algn="l"/>
                <a:tab pos="1993900" algn="l"/>
                <a:tab pos="2659063" algn="l"/>
                <a:tab pos="3322638" algn="l"/>
                <a:tab pos="3987800" algn="l"/>
                <a:tab pos="4652963" algn="l"/>
                <a:tab pos="5318125" algn="l"/>
                <a:tab pos="5983288" algn="l"/>
                <a:tab pos="6646863" algn="l"/>
                <a:tab pos="7312025" algn="l"/>
                <a:tab pos="7977188" algn="l"/>
                <a:tab pos="8642350" algn="l"/>
              </a:tabLst>
            </a:pPr>
            <a:r>
              <a:rPr lang="en-GB" smtClean="0"/>
              <a:t>KeyMap</a:t>
            </a:r>
          </a:p>
        </p:txBody>
      </p:sp>
      <p:sp>
        <p:nvSpPr>
          <p:cNvPr id="4099" name="Rectangle 2"/>
          <p:cNvSpPr>
            <a:spLocks noGrp="1" noChangeArrowheads="1"/>
          </p:cNvSpPr>
          <p:nvPr>
            <p:ph type="body" idx="1"/>
          </p:nvPr>
        </p:nvSpPr>
        <p:spPr>
          <a:xfrm>
            <a:off x="461597" y="1304925"/>
            <a:ext cx="8314592" cy="4749800"/>
          </a:xfrm>
        </p:spPr>
        <p:txBody>
          <a:bodyPr/>
          <a:lstStyle/>
          <a:p>
            <a:pPr eaLnBrk="1">
              <a:tabLst>
                <a:tab pos="663575" algn="l"/>
                <a:tab pos="1328738" algn="l"/>
                <a:tab pos="1993900" algn="l"/>
                <a:tab pos="2659063" algn="l"/>
                <a:tab pos="3322638" algn="l"/>
                <a:tab pos="3987800" algn="l"/>
                <a:tab pos="4652963" algn="l"/>
                <a:tab pos="5318125" algn="l"/>
                <a:tab pos="5983288" algn="l"/>
                <a:tab pos="6646863" algn="l"/>
                <a:tab pos="7312025" algn="l"/>
                <a:tab pos="7977188" algn="l"/>
                <a:tab pos="8642350" algn="l"/>
              </a:tabLst>
            </a:pPr>
            <a:r>
              <a:rPr lang="en-GB" smtClean="0">
                <a:latin typeface="Calibri" pitchFamily="34" charset="0"/>
                <a:cs typeface="Helvetica" charset="0"/>
              </a:rPr>
              <a:t>You then need to say what country you are in. Choose Ghana from the list (scroll up with the up arrow) so it will allow you to choose what your keymap looks like.</a:t>
            </a:r>
          </a:p>
          <a:p>
            <a:pPr eaLnBrk="1">
              <a:tabLst>
                <a:tab pos="663575" algn="l"/>
                <a:tab pos="1328738" algn="l"/>
                <a:tab pos="1993900" algn="l"/>
                <a:tab pos="2659063" algn="l"/>
                <a:tab pos="3322638" algn="l"/>
                <a:tab pos="3987800" algn="l"/>
                <a:tab pos="4652963" algn="l"/>
                <a:tab pos="5318125" algn="l"/>
                <a:tab pos="5983288" algn="l"/>
                <a:tab pos="6646863" algn="l"/>
                <a:tab pos="7312025" algn="l"/>
                <a:tab pos="7977188" algn="l"/>
                <a:tab pos="8642350" algn="l"/>
              </a:tabLst>
            </a:pPr>
            <a:r>
              <a:rPr lang="en-GB" smtClean="0">
                <a:latin typeface="Calibri" pitchFamily="34" charset="0"/>
                <a:cs typeface="Helvetica" charset="0"/>
              </a:rPr>
              <a:t>The Keyboard map tells the Operating system what characters are printed on your keyboard. Scroll up and choose english.iso   ( the screenshot is in the next slide).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Using </a:t>
            </a:r>
            <a:r>
              <a:rPr lang="en-GB" dirty="0" err="1" smtClean="0"/>
              <a:t>portupgrade</a:t>
            </a:r>
            <a:endParaRPr lang="en-GB" dirty="0" smtClean="0"/>
          </a:p>
        </p:txBody>
      </p:sp>
      <p:sp>
        <p:nvSpPr>
          <p:cNvPr id="48131" name="Rectangle 2"/>
          <p:cNvSpPr>
            <a:spLocks noGrp="1" noChangeArrowheads="1"/>
          </p:cNvSpPr>
          <p:nvPr>
            <p:ph type="body" idx="1"/>
          </p:nvPr>
        </p:nvSpPr>
        <p:spPr>
          <a:xfrm>
            <a:off x="453601" y="1781468"/>
            <a:ext cx="8174880" cy="447743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To install a program with </a:t>
            </a:r>
            <a:r>
              <a:rPr lang="en-GB" sz="2200" dirty="0" err="1" smtClean="0">
                <a:latin typeface="Calibri" pitchFamily="34" charset="0"/>
                <a:cs typeface="Calibri" pitchFamily="34" charset="0"/>
              </a:rPr>
              <a:t>portupgrade</a:t>
            </a: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portinstall</a:t>
            </a:r>
            <a:r>
              <a:rPr lang="en-GB" sz="2200" dirty="0" smtClean="0">
                <a:solidFill>
                  <a:srgbClr val="2323DC"/>
                </a:solidFill>
                <a:latin typeface="Calibri" pitchFamily="34" charset="0"/>
                <a:cs typeface="Calibri" pitchFamily="34" charset="0"/>
              </a:rPr>
              <a:t> &lt;port name&gt;</a:t>
            </a: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endParaRPr lang="en-GB" sz="2200" dirty="0" smtClean="0">
              <a:latin typeface="Calibri" pitchFamily="34" charset="0"/>
              <a:cs typeface="Calibri" pitchFamily="34"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For instance:</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portinstall</a:t>
            </a:r>
            <a:r>
              <a:rPr lang="en-GB" sz="2200" dirty="0" smtClean="0">
                <a:solidFill>
                  <a:srgbClr val="2323DC"/>
                </a:solidFill>
                <a:latin typeface="Calibri" pitchFamily="34" charset="0"/>
                <a:cs typeface="Calibri" pitchFamily="34" charset="0"/>
              </a:rPr>
              <a:t> bash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Using </a:t>
            </a:r>
            <a:r>
              <a:rPr lang="en-GB" dirty="0" err="1" smtClean="0"/>
              <a:t>portupgrade</a:t>
            </a:r>
            <a:endParaRPr lang="en-GB" dirty="0" smtClean="0"/>
          </a:p>
        </p:txBody>
      </p:sp>
      <p:sp>
        <p:nvSpPr>
          <p:cNvPr id="50179" name="Rectangle 2"/>
          <p:cNvSpPr>
            <a:spLocks noGrp="1" noChangeArrowheads="1"/>
          </p:cNvSpPr>
          <p:nvPr>
            <p:ph type="body" idx="1"/>
          </p:nvPr>
        </p:nvSpPr>
        <p:spPr>
          <a:xfrm>
            <a:off x="453601" y="1781468"/>
            <a:ext cx="8174880" cy="447743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err="1" smtClean="0">
                <a:latin typeface="Calibri" pitchFamily="34" charset="0"/>
                <a:cs typeface="Calibri" pitchFamily="34" charset="0"/>
              </a:rPr>
              <a:t>Portupgrade</a:t>
            </a:r>
            <a:r>
              <a:rPr lang="en-GB" sz="2200" dirty="0" smtClean="0">
                <a:latin typeface="Calibri" pitchFamily="34" charset="0"/>
                <a:cs typeface="Calibri" pitchFamily="34" charset="0"/>
              </a:rPr>
              <a:t> can be told to try and install a pre-built package, using the -P option, one or more times:</a:t>
            </a:r>
            <a:br>
              <a:rPr lang="en-GB" sz="2200" dirty="0" smtClean="0">
                <a:latin typeface="Calibri" pitchFamily="34" charset="0"/>
                <a:cs typeface="Calibri" pitchFamily="34" charset="0"/>
              </a:rPr>
            </a:br>
            <a:endParaRPr lang="en-GB" sz="2200" dirty="0" smtClean="0">
              <a:latin typeface="Calibri" pitchFamily="34" charset="0"/>
              <a:cs typeface="Calibri" pitchFamily="34" charset="0"/>
            </a:endParaRP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Try and install from a package, fallback to the port if the package isn't found:</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portinstall</a:t>
            </a:r>
            <a:r>
              <a:rPr lang="en-GB" sz="2200" dirty="0" smtClean="0">
                <a:solidFill>
                  <a:srgbClr val="2323DC"/>
                </a:solidFill>
                <a:latin typeface="Calibri" pitchFamily="34" charset="0"/>
                <a:cs typeface="Calibri" pitchFamily="34" charset="0"/>
              </a:rPr>
              <a:t> -P  &lt;port name&gt;</a:t>
            </a:r>
            <a:br>
              <a:rPr lang="en-GB" sz="2200" dirty="0" smtClean="0">
                <a:solidFill>
                  <a:srgbClr val="2323DC"/>
                </a:solidFill>
                <a:latin typeface="Calibri" pitchFamily="34" charset="0"/>
                <a:cs typeface="Calibri" pitchFamily="34" charset="0"/>
              </a:rPr>
            </a:br>
            <a:endParaRPr lang="en-GB" sz="2200" dirty="0" smtClean="0">
              <a:solidFill>
                <a:srgbClr val="2323DC"/>
              </a:solidFill>
              <a:latin typeface="Calibri" pitchFamily="34" charset="0"/>
              <a:cs typeface="Calibri" pitchFamily="34" charset="0"/>
            </a:endParaRP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Try and install from a package, stop if it's not found:</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portinstall</a:t>
            </a:r>
            <a:r>
              <a:rPr lang="en-GB" sz="2200" dirty="0" smtClean="0">
                <a:solidFill>
                  <a:srgbClr val="2323DC"/>
                </a:solidFill>
                <a:latin typeface="Calibri" pitchFamily="34" charset="0"/>
                <a:cs typeface="Calibri" pitchFamily="34" charset="0"/>
              </a:rPr>
              <a:t> -P -P  &lt;port name&gt;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0" y="0"/>
            <a:ext cx="91440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Using </a:t>
            </a:r>
            <a:r>
              <a:rPr lang="en-GB" dirty="0" err="1" smtClean="0"/>
              <a:t>portupgrade</a:t>
            </a:r>
            <a:endParaRPr lang="en-GB" dirty="0" smtClean="0"/>
          </a:p>
        </p:txBody>
      </p:sp>
      <p:sp>
        <p:nvSpPr>
          <p:cNvPr id="52227" name="Rectangle 2"/>
          <p:cNvSpPr>
            <a:spLocks noGrp="1" noChangeArrowheads="1"/>
          </p:cNvSpPr>
          <p:nvPr>
            <p:ph type="body" idx="1"/>
          </p:nvPr>
        </p:nvSpPr>
        <p:spPr>
          <a:xfrm>
            <a:off x="453601" y="1781468"/>
            <a:ext cx="8174880" cy="447743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To upgrade an already installed software package:</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portupgrade</a:t>
            </a:r>
            <a:r>
              <a:rPr lang="en-GB" sz="2200" dirty="0" smtClean="0">
                <a:solidFill>
                  <a:srgbClr val="2323DC"/>
                </a:solidFill>
                <a:latin typeface="Calibri" pitchFamily="34" charset="0"/>
                <a:cs typeface="Calibri" pitchFamily="34" charset="0"/>
              </a:rPr>
              <a:t> &lt;package name&gt;</a:t>
            </a: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endParaRPr lang="en-GB" sz="2200" dirty="0" smtClean="0">
              <a:latin typeface="Calibri" pitchFamily="34" charset="0"/>
              <a:cs typeface="Calibri" pitchFamily="34"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Calibri" pitchFamily="34" charset="0"/>
                <a:cs typeface="Calibri" pitchFamily="34" charset="0"/>
              </a:rPr>
              <a:t>For instance:</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r>
            <a:br>
              <a:rPr lang="en-GB" sz="2200" dirty="0" smtClean="0">
                <a:latin typeface="Calibri" pitchFamily="34" charset="0"/>
                <a:cs typeface="Calibri" pitchFamily="34" charset="0"/>
              </a:rPr>
            </a:br>
            <a:r>
              <a:rPr lang="en-GB" sz="2200" dirty="0" smtClean="0">
                <a:latin typeface="Calibri" pitchFamily="34" charset="0"/>
                <a:cs typeface="Calibri" pitchFamily="34" charset="0"/>
              </a:rPr>
              <a:t>		</a:t>
            </a:r>
            <a:r>
              <a:rPr lang="en-GB" sz="2200" dirty="0" smtClean="0">
                <a:solidFill>
                  <a:srgbClr val="2323DC"/>
                </a:solidFill>
                <a:latin typeface="Calibri" pitchFamily="34" charset="0"/>
                <a:cs typeface="Calibri" pitchFamily="34" charset="0"/>
              </a:rPr>
              <a:t># </a:t>
            </a:r>
            <a:r>
              <a:rPr lang="en-GB" sz="2200" dirty="0" err="1" smtClean="0">
                <a:solidFill>
                  <a:srgbClr val="2323DC"/>
                </a:solidFill>
                <a:latin typeface="Calibri" pitchFamily="34" charset="0"/>
                <a:cs typeface="Calibri" pitchFamily="34" charset="0"/>
              </a:rPr>
              <a:t>portupgrade</a:t>
            </a:r>
            <a:r>
              <a:rPr lang="en-GB" sz="2200" dirty="0" smtClean="0">
                <a:solidFill>
                  <a:srgbClr val="2323DC"/>
                </a:solidFill>
                <a:latin typeface="Calibri" pitchFamily="34" charset="0"/>
                <a:cs typeface="Calibri" pitchFamily="34" charset="0"/>
              </a:rPr>
              <a:t> apache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307731" y="269875"/>
            <a:ext cx="8528538" cy="1035050"/>
          </a:xfrm>
        </p:spPr>
        <p:txBody>
          <a:bodyPr/>
          <a:lstStyle/>
          <a:p>
            <a:pPr eaLnBrk="1"/>
            <a:endParaRPr lang="en-US" smtClean="0"/>
          </a:p>
        </p:txBody>
      </p:sp>
      <p:pic>
        <p:nvPicPr>
          <p:cNvPr id="5123" name="Picture 2"/>
          <p:cNvPicPr>
            <a:picLocks noChangeAspect="1" noChangeArrowheads="1"/>
          </p:cNvPicPr>
          <p:nvPr/>
        </p:nvPicPr>
        <p:blipFill>
          <a:blip r:embed="rId3"/>
          <a:srcRect l="25284" t="27567" r="25439" b="27872"/>
          <a:stretch>
            <a:fillRect/>
          </a:stretch>
        </p:blipFill>
        <p:spPr bwMode="auto">
          <a:xfrm>
            <a:off x="596412" y="1217613"/>
            <a:ext cx="8071338" cy="48371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a:r>
              <a:rPr lang="en-US" smtClean="0"/>
              <a:t>Sysinstall</a:t>
            </a:r>
          </a:p>
        </p:txBody>
      </p:sp>
      <p:sp>
        <p:nvSpPr>
          <p:cNvPr id="6147" name="Content Placeholder 2"/>
          <p:cNvSpPr>
            <a:spLocks noGrp="1"/>
          </p:cNvSpPr>
          <p:nvPr>
            <p:ph idx="1"/>
          </p:nvPr>
        </p:nvSpPr>
        <p:spPr/>
        <p:txBody>
          <a:bodyPr>
            <a:normAutofit fontScale="92500" lnSpcReduction="20000"/>
          </a:bodyPr>
          <a:lstStyle/>
          <a:p>
            <a:pPr eaLnBrk="1"/>
            <a:r>
              <a:rPr lang="en-US" smtClean="0">
                <a:latin typeface="Calibri" pitchFamily="34" charset="0"/>
                <a:cs typeface="Helvetica" charset="0"/>
              </a:rPr>
              <a:t>Finally you’ll get to the sysinstall menu. Sysinstall is the installer tool used to get FreeBSD onto your machine – and optionally configure it later.</a:t>
            </a:r>
          </a:p>
          <a:p>
            <a:pPr eaLnBrk="1"/>
            <a:r>
              <a:rPr lang="en-US" smtClean="0">
                <a:latin typeface="Calibri" pitchFamily="34" charset="0"/>
                <a:cs typeface="Helvetica" charset="0"/>
              </a:rPr>
              <a:t>Move through it by using your up and down arrow keys, use the space or enter key to choose the highlighted option.</a:t>
            </a:r>
          </a:p>
          <a:p>
            <a:pPr eaLnBrk="1"/>
            <a:r>
              <a:rPr lang="en-US" smtClean="0">
                <a:latin typeface="Calibri" pitchFamily="34" charset="0"/>
                <a:cs typeface="Helvetica" charset="0"/>
              </a:rPr>
              <a:t>If there are “buttons” at the bottom of the screen, you can navigate to it by using the tab key then using the enter key.</a:t>
            </a:r>
          </a:p>
          <a:p>
            <a:pPr eaLnBrk="1"/>
            <a:r>
              <a:rPr lang="en-US" smtClean="0">
                <a:latin typeface="Calibri" pitchFamily="34" charset="0"/>
                <a:cs typeface="Helvetica" charset="0"/>
              </a:rPr>
              <a:t>Select a standard installation and the next thing we need to do is partition our disk.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a:r>
              <a:rPr lang="en-US" smtClean="0"/>
              <a:t>Disk Partitioning/installation</a:t>
            </a:r>
          </a:p>
        </p:txBody>
      </p:sp>
      <p:sp>
        <p:nvSpPr>
          <p:cNvPr id="7171" name="Content Placeholder 2"/>
          <p:cNvSpPr>
            <a:spLocks noGrp="1"/>
          </p:cNvSpPr>
          <p:nvPr>
            <p:ph idx="1"/>
          </p:nvPr>
        </p:nvSpPr>
        <p:spPr/>
        <p:txBody>
          <a:bodyPr>
            <a:normAutofit fontScale="85000" lnSpcReduction="10000"/>
          </a:bodyPr>
          <a:lstStyle/>
          <a:p>
            <a:pPr eaLnBrk="1"/>
            <a:r>
              <a:rPr lang="en-US" smtClean="0">
                <a:latin typeface="Calibri" pitchFamily="34" charset="0"/>
                <a:cs typeface="Helvetica" charset="0"/>
              </a:rPr>
              <a:t>In your case, you are presented with a choice of disks to partition. We will use just the first 80GB disk.</a:t>
            </a:r>
          </a:p>
          <a:p>
            <a:pPr eaLnBrk="1"/>
            <a:r>
              <a:rPr lang="en-US" smtClean="0">
                <a:latin typeface="Calibri" pitchFamily="34" charset="0"/>
                <a:cs typeface="Helvetica" charset="0"/>
              </a:rPr>
              <a:t>Select it with the space button so we can start </a:t>
            </a:r>
            <a:r>
              <a:rPr lang="en-US" smtClean="0">
                <a:solidFill>
                  <a:srgbClr val="FF0000"/>
                </a:solidFill>
                <a:latin typeface="Calibri" pitchFamily="34" charset="0"/>
                <a:cs typeface="Helvetica" charset="0"/>
              </a:rPr>
              <a:t>slicing </a:t>
            </a:r>
            <a:r>
              <a:rPr lang="en-US" smtClean="0">
                <a:latin typeface="Calibri" pitchFamily="34" charset="0"/>
                <a:cs typeface="Helvetica" charset="0"/>
              </a:rPr>
              <a:t>the disk.</a:t>
            </a:r>
          </a:p>
          <a:p>
            <a:pPr eaLnBrk="1"/>
            <a:r>
              <a:rPr lang="en-US" smtClean="0">
                <a:latin typeface="Calibri" pitchFamily="34" charset="0"/>
                <a:cs typeface="Helvetica" charset="0"/>
              </a:rPr>
              <a:t>In our case we are going to use the entire disk so use “a” to tell FreeBSD to use as much of the disk as it can.</a:t>
            </a:r>
          </a:p>
          <a:p>
            <a:pPr eaLnBrk="1"/>
            <a:r>
              <a:rPr lang="en-US" smtClean="0">
                <a:latin typeface="Calibri" pitchFamily="34" charset="0"/>
                <a:cs typeface="Helvetica" charset="0"/>
              </a:rPr>
              <a:t>If you plan to use multiple operating disks you need to create different slices for the other operating systems.</a:t>
            </a:r>
          </a:p>
          <a:p>
            <a:pPr eaLnBrk="1"/>
            <a:r>
              <a:rPr lang="en-US" smtClean="0">
                <a:latin typeface="Calibri" pitchFamily="34" charset="0"/>
                <a:cs typeface="Helvetica" charset="0"/>
              </a:rPr>
              <a:t>When done with the slicing, then use “q” to quit the fdisk partition editor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a:r>
              <a:rPr lang="en-US" smtClean="0"/>
              <a:t>Slicing</a:t>
            </a:r>
          </a:p>
        </p:txBody>
      </p:sp>
      <p:pic>
        <p:nvPicPr>
          <p:cNvPr id="8195" name="Content Placeholder 5" descr="slicing.tiff"/>
          <p:cNvPicPr>
            <a:picLocks noGrp="1" noChangeAspect="1"/>
          </p:cNvPicPr>
          <p:nvPr>
            <p:ph idx="1"/>
          </p:nvPr>
        </p:nvPicPr>
        <p:blipFill>
          <a:blip r:embed="rId2"/>
          <a:srcRect l="23730" t="26949" r="25046" b="25243"/>
          <a:stretch>
            <a:fillRect/>
          </a:stretch>
        </p:blipFill>
        <p:spPr>
          <a:xfrm>
            <a:off x="857251" y="1287463"/>
            <a:ext cx="7728438" cy="477837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a:r>
              <a:rPr lang="en-US" smtClean="0"/>
              <a:t>Boot Blocks</a:t>
            </a:r>
          </a:p>
        </p:txBody>
      </p:sp>
      <p:sp>
        <p:nvSpPr>
          <p:cNvPr id="9219" name="Content Placeholder 2"/>
          <p:cNvSpPr>
            <a:spLocks noGrp="1"/>
          </p:cNvSpPr>
          <p:nvPr>
            <p:ph idx="1"/>
          </p:nvPr>
        </p:nvSpPr>
        <p:spPr>
          <a:xfrm>
            <a:off x="461597" y="1304925"/>
            <a:ext cx="8313126" cy="1295400"/>
          </a:xfrm>
        </p:spPr>
        <p:txBody>
          <a:bodyPr>
            <a:normAutofit fontScale="92500"/>
          </a:bodyPr>
          <a:lstStyle/>
          <a:p>
            <a:pPr eaLnBrk="1"/>
            <a:r>
              <a:rPr lang="en-US" sz="2300" smtClean="0">
                <a:latin typeface="Calibri" pitchFamily="34" charset="0"/>
                <a:cs typeface="Helvetica" charset="0"/>
              </a:rPr>
              <a:t>Next you decide what FreeBSD will put in your MBR. If you have multiple operating systems you want a boot manager. In our case, standard MBR will do. (none is for if you have GRUB or something else)</a:t>
            </a:r>
          </a:p>
        </p:txBody>
      </p:sp>
      <p:pic>
        <p:nvPicPr>
          <p:cNvPr id="9220" name="Picture 3" descr="bootmanager.tiff"/>
          <p:cNvPicPr>
            <a:picLocks noChangeAspect="1"/>
          </p:cNvPicPr>
          <p:nvPr/>
        </p:nvPicPr>
        <p:blipFill>
          <a:blip r:embed="rId2"/>
          <a:srcRect l="25764" t="32892" r="25052" b="30612"/>
          <a:stretch>
            <a:fillRect/>
          </a:stretch>
        </p:blipFill>
        <p:spPr bwMode="auto">
          <a:xfrm>
            <a:off x="851389" y="2514600"/>
            <a:ext cx="7448550" cy="36623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1693</Words>
  <Application>Microsoft Office PowerPoint</Application>
  <PresentationFormat>On-screen Show (4:3)</PresentationFormat>
  <Paragraphs>178</Paragraphs>
  <Slides>42</Slides>
  <Notes>24</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42</vt:i4>
      </vt:variant>
    </vt:vector>
  </HeadingPairs>
  <TitlesOfParts>
    <vt:vector size="43" baseType="lpstr">
      <vt:lpstr>Office Theme</vt:lpstr>
      <vt:lpstr>COMP 201 OPEN SOURCE &amp; SYSTEM ADMINISTRATION</vt:lpstr>
      <vt:lpstr>FreeBSD Installation</vt:lpstr>
      <vt:lpstr>Boot Off CD</vt:lpstr>
      <vt:lpstr>KeyMap</vt:lpstr>
      <vt:lpstr>Slide 5</vt:lpstr>
      <vt:lpstr>Sysinstall</vt:lpstr>
      <vt:lpstr>Disk Partitioning/installation</vt:lpstr>
      <vt:lpstr>Slicing</vt:lpstr>
      <vt:lpstr>Boot Blocks</vt:lpstr>
      <vt:lpstr>Partitions</vt:lpstr>
      <vt:lpstr>Multiple Disks</vt:lpstr>
      <vt:lpstr>Choice of packages</vt:lpstr>
      <vt:lpstr>FreeBSD Distribution</vt:lpstr>
      <vt:lpstr>Ports</vt:lpstr>
      <vt:lpstr>Media Selection</vt:lpstr>
      <vt:lpstr>Point of no return</vt:lpstr>
      <vt:lpstr>Post Installation Tasks</vt:lpstr>
      <vt:lpstr>IPv4 configuration</vt:lpstr>
      <vt:lpstr>IPV4 Configuration</vt:lpstr>
      <vt:lpstr>Startup Options</vt:lpstr>
      <vt:lpstr>Timezone</vt:lpstr>
      <vt:lpstr>Additional Steps</vt:lpstr>
      <vt:lpstr>First Boot</vt:lpstr>
      <vt:lpstr>FreeBSD ports &amp; packages</vt:lpstr>
      <vt:lpstr>FreeBSD ports &amp; packages - overview</vt:lpstr>
      <vt:lpstr>Installing software on FreeBSD</vt:lpstr>
      <vt:lpstr>The FreeBSD ports collection</vt:lpstr>
      <vt:lpstr>Installing software ...</vt:lpstr>
      <vt:lpstr>Installing software ...</vt:lpstr>
      <vt:lpstr>From port to package</vt:lpstr>
      <vt:lpstr>Ports vs packages</vt:lpstr>
      <vt:lpstr>Installing packages</vt:lpstr>
      <vt:lpstr>Installing packages</vt:lpstr>
      <vt:lpstr>Ports</vt:lpstr>
      <vt:lpstr>Ports</vt:lpstr>
      <vt:lpstr>Best of  both worlds</vt:lpstr>
      <vt:lpstr>Portupgrade</vt:lpstr>
      <vt:lpstr>The big picture</vt:lpstr>
      <vt:lpstr>Installing portupgrade</vt:lpstr>
      <vt:lpstr>Using portupgrade</vt:lpstr>
      <vt:lpstr>Using portupgrade</vt:lpstr>
      <vt:lpstr>Using portupgrade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13</cp:revision>
  <dcterms:created xsi:type="dcterms:W3CDTF">2018-02-07T14:49:34Z</dcterms:created>
  <dcterms:modified xsi:type="dcterms:W3CDTF">2018-09-08T09:41:02Z</dcterms:modified>
</cp:coreProperties>
</file>