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emf" ContentType="image/x-emf"/>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9"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38" d="100"/>
          <a:sy n="38" d="100"/>
        </p:scale>
        <p:origin x="-75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898D0C-A0FF-4F70-847D-3E8304343A27}" type="datetimeFigureOut">
              <a:rPr lang="en-US" smtClean="0"/>
              <a:pPr/>
              <a:t>9/8/2018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01D0D-BF2C-48D3-A2A1-C367E2A375E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2075CA-A7DB-4AED-AF50-7C03DAD49199}" type="slidenum">
              <a:rPr lang="en-US" altLang="zh-CN"/>
              <a:pPr/>
              <a:t>2</a:t>
            </a:fld>
            <a:endParaRPr lang="en-US" altLang="zh-CN"/>
          </a:p>
        </p:txBody>
      </p:sp>
      <p:sp>
        <p:nvSpPr>
          <p:cNvPr id="185346" name="Rectangle 2"/>
          <p:cNvSpPr>
            <a:spLocks noGrp="1" noRot="1" noChangeAspect="1" noChangeArrowheads="1" noTextEdit="1"/>
          </p:cNvSpPr>
          <p:nvPr>
            <p:ph type="sldImg"/>
          </p:nvPr>
        </p:nvSpPr>
        <p:spPr>
          <a:xfrm>
            <a:off x="958464" y="686474"/>
            <a:ext cx="4942606" cy="3428114"/>
          </a:xfrm>
          <a:ln/>
        </p:spPr>
      </p:sp>
      <p:sp>
        <p:nvSpPr>
          <p:cNvPr id="185347"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274BF2-A5C8-44B9-A261-4CBB8C46AD9F}" type="slidenum">
              <a:rPr lang="en-US" altLang="zh-CN"/>
              <a:pPr/>
              <a:t>16</a:t>
            </a:fld>
            <a:endParaRPr lang="en-US" altLang="zh-CN"/>
          </a:p>
        </p:txBody>
      </p:sp>
      <p:sp>
        <p:nvSpPr>
          <p:cNvPr id="196610" name="Rectangle 2"/>
          <p:cNvSpPr>
            <a:spLocks noGrp="1" noRot="1" noChangeAspect="1" noChangeArrowheads="1" noTextEdit="1"/>
          </p:cNvSpPr>
          <p:nvPr>
            <p:ph type="sldImg"/>
          </p:nvPr>
        </p:nvSpPr>
        <p:spPr>
          <a:xfrm>
            <a:off x="958464" y="686474"/>
            <a:ext cx="4942606" cy="3428114"/>
          </a:xfrm>
          <a:ln/>
        </p:spPr>
      </p:sp>
      <p:sp>
        <p:nvSpPr>
          <p:cNvPr id="196611"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4F5248-2097-43CF-B0DA-A53ED430678F}" type="slidenum">
              <a:rPr lang="en-US" altLang="zh-CN"/>
              <a:pPr/>
              <a:t>19</a:t>
            </a:fld>
            <a:endParaRPr lang="en-US" altLang="zh-CN"/>
          </a:p>
        </p:txBody>
      </p:sp>
      <p:sp>
        <p:nvSpPr>
          <p:cNvPr id="197634" name="Rectangle 2"/>
          <p:cNvSpPr>
            <a:spLocks noGrp="1" noRot="1" noChangeAspect="1" noChangeArrowheads="1" noTextEdit="1"/>
          </p:cNvSpPr>
          <p:nvPr>
            <p:ph type="sldImg"/>
          </p:nvPr>
        </p:nvSpPr>
        <p:spPr>
          <a:xfrm>
            <a:off x="958464" y="686474"/>
            <a:ext cx="4942606" cy="3428114"/>
          </a:xfrm>
          <a:ln/>
        </p:spPr>
      </p:sp>
      <p:sp>
        <p:nvSpPr>
          <p:cNvPr id="197635"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E7AACA-6340-4B84-BC02-3C395C53A8A2}" type="slidenum">
              <a:rPr lang="en-US" altLang="zh-CN"/>
              <a:pPr/>
              <a:t>20</a:t>
            </a:fld>
            <a:endParaRPr lang="en-US" altLang="zh-CN"/>
          </a:p>
        </p:txBody>
      </p:sp>
      <p:sp>
        <p:nvSpPr>
          <p:cNvPr id="198658" name="Rectangle 2"/>
          <p:cNvSpPr>
            <a:spLocks noGrp="1" noRot="1" noChangeAspect="1" noChangeArrowheads="1" noTextEdit="1"/>
          </p:cNvSpPr>
          <p:nvPr>
            <p:ph type="sldImg"/>
          </p:nvPr>
        </p:nvSpPr>
        <p:spPr>
          <a:xfrm>
            <a:off x="958464" y="686474"/>
            <a:ext cx="4942606" cy="3428114"/>
          </a:xfrm>
          <a:ln/>
        </p:spPr>
      </p:sp>
      <p:sp>
        <p:nvSpPr>
          <p:cNvPr id="198659"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3D7073-17E1-4D0B-940A-F51ADB315B7B}" type="slidenum">
              <a:rPr lang="en-US" altLang="zh-CN"/>
              <a:pPr/>
              <a:t>21</a:t>
            </a:fld>
            <a:endParaRPr lang="en-US" altLang="zh-CN"/>
          </a:p>
        </p:txBody>
      </p:sp>
      <p:sp>
        <p:nvSpPr>
          <p:cNvPr id="199682" name="Rectangle 2"/>
          <p:cNvSpPr>
            <a:spLocks noGrp="1" noRot="1" noChangeAspect="1" noChangeArrowheads="1" noTextEdit="1"/>
          </p:cNvSpPr>
          <p:nvPr>
            <p:ph type="sldImg"/>
          </p:nvPr>
        </p:nvSpPr>
        <p:spPr>
          <a:xfrm>
            <a:off x="958464" y="686474"/>
            <a:ext cx="4942606" cy="3428114"/>
          </a:xfrm>
          <a:ln/>
        </p:spPr>
      </p:sp>
      <p:sp>
        <p:nvSpPr>
          <p:cNvPr id="199683"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00F76E-D6A8-4F23-93B8-B3E5DB4D2F31}" type="slidenum">
              <a:rPr lang="en-US" altLang="zh-CN"/>
              <a:pPr/>
              <a:t>22</a:t>
            </a:fld>
            <a:endParaRPr lang="en-US" altLang="zh-CN"/>
          </a:p>
        </p:txBody>
      </p:sp>
      <p:sp>
        <p:nvSpPr>
          <p:cNvPr id="200706" name="Rectangle 2"/>
          <p:cNvSpPr>
            <a:spLocks noGrp="1" noRot="1" noChangeAspect="1" noChangeArrowheads="1" noTextEdit="1"/>
          </p:cNvSpPr>
          <p:nvPr>
            <p:ph type="sldImg"/>
          </p:nvPr>
        </p:nvSpPr>
        <p:spPr>
          <a:xfrm>
            <a:off x="958464" y="686474"/>
            <a:ext cx="4942606" cy="3428114"/>
          </a:xfrm>
          <a:ln/>
        </p:spPr>
      </p:sp>
      <p:sp>
        <p:nvSpPr>
          <p:cNvPr id="200707"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42C54E-A767-4F66-A78B-6A2A8F5535BF}" type="slidenum">
              <a:rPr lang="en-US" altLang="zh-CN"/>
              <a:pPr/>
              <a:t>24</a:t>
            </a:fld>
            <a:endParaRPr lang="en-US" altLang="zh-CN"/>
          </a:p>
        </p:txBody>
      </p:sp>
      <p:sp>
        <p:nvSpPr>
          <p:cNvPr id="201730" name="Rectangle 2"/>
          <p:cNvSpPr>
            <a:spLocks noGrp="1" noRot="1" noChangeAspect="1" noChangeArrowheads="1" noTextEdit="1"/>
          </p:cNvSpPr>
          <p:nvPr>
            <p:ph type="sldImg"/>
          </p:nvPr>
        </p:nvSpPr>
        <p:spPr>
          <a:xfrm>
            <a:off x="958464" y="686474"/>
            <a:ext cx="4942606" cy="3428114"/>
          </a:xfrm>
          <a:ln/>
        </p:spPr>
      </p:sp>
      <p:sp>
        <p:nvSpPr>
          <p:cNvPr id="201731"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D3BAB5-8FBA-42BC-BCA6-F9F5C14F2CFD}" type="slidenum">
              <a:rPr lang="en-US" altLang="zh-CN"/>
              <a:pPr/>
              <a:t>25</a:t>
            </a:fld>
            <a:endParaRPr lang="en-US" altLang="zh-CN"/>
          </a:p>
        </p:txBody>
      </p:sp>
      <p:sp>
        <p:nvSpPr>
          <p:cNvPr id="202754" name="Rectangle 2"/>
          <p:cNvSpPr>
            <a:spLocks noGrp="1" noRot="1" noChangeAspect="1" noChangeArrowheads="1" noTextEdit="1"/>
          </p:cNvSpPr>
          <p:nvPr>
            <p:ph type="sldImg"/>
          </p:nvPr>
        </p:nvSpPr>
        <p:spPr>
          <a:xfrm>
            <a:off x="958464" y="686474"/>
            <a:ext cx="4942606" cy="3428114"/>
          </a:xfrm>
          <a:ln/>
        </p:spPr>
      </p:sp>
      <p:sp>
        <p:nvSpPr>
          <p:cNvPr id="202755"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AD35A9-B778-4C53-BEBE-3EB3A5EFB624}" type="slidenum">
              <a:rPr lang="en-US" altLang="zh-CN"/>
              <a:pPr/>
              <a:t>39</a:t>
            </a:fld>
            <a:endParaRPr lang="en-US" altLang="zh-CN"/>
          </a:p>
        </p:txBody>
      </p:sp>
      <p:sp>
        <p:nvSpPr>
          <p:cNvPr id="167938" name="Rectangle 2"/>
          <p:cNvSpPr>
            <a:spLocks noGrp="1" noRot="1" noChangeAspect="1" noChangeArrowheads="1" noTextEdit="1"/>
          </p:cNvSpPr>
          <p:nvPr>
            <p:ph type="sldImg"/>
          </p:nvPr>
        </p:nvSpPr>
        <p:spPr>
          <a:xfrm>
            <a:off x="958464" y="686474"/>
            <a:ext cx="4942606" cy="3428114"/>
          </a:xfrm>
          <a:ln/>
        </p:spPr>
      </p:sp>
      <p:sp>
        <p:nvSpPr>
          <p:cNvPr id="1679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343417-C0C0-42F0-A3A0-490A079DF73E}" type="slidenum">
              <a:rPr lang="en-US" altLang="zh-CN"/>
              <a:pPr/>
              <a:t>42</a:t>
            </a:fld>
            <a:endParaRPr lang="en-US" altLang="zh-CN"/>
          </a:p>
        </p:txBody>
      </p:sp>
      <p:sp>
        <p:nvSpPr>
          <p:cNvPr id="99330" name="Rectangle 2"/>
          <p:cNvSpPr>
            <a:spLocks noGrp="1" noRot="1" noChangeAspect="1" noChangeArrowheads="1" noTextEdit="1"/>
          </p:cNvSpPr>
          <p:nvPr>
            <p:ph type="sldImg"/>
          </p:nvPr>
        </p:nvSpPr>
        <p:spPr>
          <a:xfrm>
            <a:off x="959998" y="686474"/>
            <a:ext cx="4939539" cy="3426695"/>
          </a:xfrm>
          <a:ln/>
        </p:spPr>
      </p:sp>
      <p:sp>
        <p:nvSpPr>
          <p:cNvPr id="99331" name="Rectangle 3"/>
          <p:cNvSpPr>
            <a:spLocks noGrp="1" noChangeArrowheads="1"/>
          </p:cNvSpPr>
          <p:nvPr>
            <p:ph type="body" idx="1"/>
          </p:nvPr>
        </p:nvSpPr>
        <p:spPr>
          <a:xfrm>
            <a:off x="685494" y="4341522"/>
            <a:ext cx="5487013" cy="4116005"/>
          </a:xfrm>
        </p:spPr>
        <p:txBody>
          <a:bodyPr/>
          <a:lstStyle/>
          <a:p>
            <a:r>
              <a:rPr lang="en-US" altLang="zh-CN"/>
              <a:t>This lecture covers some part of Chapters 0, 7, and 8.</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EF7837-AA2F-4F0B-BF67-4E4DD081159F}" type="slidenum">
              <a:rPr lang="en-US" altLang="zh-CN"/>
              <a:pPr/>
              <a:t>43</a:t>
            </a:fld>
            <a:endParaRPr lang="en-US" altLang="zh-CN"/>
          </a:p>
        </p:txBody>
      </p:sp>
      <p:sp>
        <p:nvSpPr>
          <p:cNvPr id="136194" name="Rectangle 2"/>
          <p:cNvSpPr>
            <a:spLocks noGrp="1" noRot="1" noChangeAspect="1" noChangeArrowheads="1" noTextEdit="1"/>
          </p:cNvSpPr>
          <p:nvPr>
            <p:ph type="sldImg"/>
          </p:nvPr>
        </p:nvSpPr>
        <p:spPr>
          <a:xfrm>
            <a:off x="958465" y="686474"/>
            <a:ext cx="4941072" cy="3428114"/>
          </a:xfrm>
          <a:ln/>
        </p:spPr>
      </p:sp>
      <p:sp>
        <p:nvSpPr>
          <p:cNvPr id="136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17A212-C59C-4163-BCC3-5F711F3D2DF6}" type="slidenum">
              <a:rPr lang="en-US" altLang="zh-CN"/>
              <a:pPr/>
              <a:t>6</a:t>
            </a:fld>
            <a:endParaRPr lang="en-US" altLang="zh-CN"/>
          </a:p>
        </p:txBody>
      </p:sp>
      <p:sp>
        <p:nvSpPr>
          <p:cNvPr id="188418" name="Rectangle 2"/>
          <p:cNvSpPr>
            <a:spLocks noGrp="1" noRot="1" noChangeAspect="1" noChangeArrowheads="1" noTextEdit="1"/>
          </p:cNvSpPr>
          <p:nvPr>
            <p:ph type="sldImg"/>
          </p:nvPr>
        </p:nvSpPr>
        <p:spPr>
          <a:xfrm>
            <a:off x="958464" y="686474"/>
            <a:ext cx="4942606" cy="3428114"/>
          </a:xfrm>
          <a:ln/>
        </p:spPr>
      </p:sp>
      <p:sp>
        <p:nvSpPr>
          <p:cNvPr id="188419"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989B8A-EE77-434A-BBFA-7BA49CEC9D3D}" type="slidenum">
              <a:rPr lang="en-US" altLang="zh-CN"/>
              <a:pPr/>
              <a:t>44</a:t>
            </a:fld>
            <a:endParaRPr lang="en-US" altLang="zh-CN"/>
          </a:p>
        </p:txBody>
      </p:sp>
      <p:sp>
        <p:nvSpPr>
          <p:cNvPr id="137218" name="Rectangle 2"/>
          <p:cNvSpPr>
            <a:spLocks noGrp="1" noRot="1" noChangeAspect="1" noChangeArrowheads="1" noTextEdit="1"/>
          </p:cNvSpPr>
          <p:nvPr>
            <p:ph type="sldImg"/>
          </p:nvPr>
        </p:nvSpPr>
        <p:spPr>
          <a:xfrm>
            <a:off x="958465" y="686474"/>
            <a:ext cx="4941072" cy="3428114"/>
          </a:xfrm>
          <a:ln/>
        </p:spPr>
      </p:sp>
      <p:sp>
        <p:nvSpPr>
          <p:cNvPr id="137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614E12-5E8C-4467-A397-1799E644DD0E}" type="slidenum">
              <a:rPr lang="en-US" altLang="zh-CN"/>
              <a:pPr/>
              <a:t>45</a:t>
            </a:fld>
            <a:endParaRPr lang="en-US" altLang="zh-CN"/>
          </a:p>
        </p:txBody>
      </p:sp>
      <p:sp>
        <p:nvSpPr>
          <p:cNvPr id="138242" name="Rectangle 2"/>
          <p:cNvSpPr>
            <a:spLocks noGrp="1" noRot="1" noChangeAspect="1" noChangeArrowheads="1" noTextEdit="1"/>
          </p:cNvSpPr>
          <p:nvPr>
            <p:ph type="sldImg"/>
          </p:nvPr>
        </p:nvSpPr>
        <p:spPr>
          <a:xfrm>
            <a:off x="958465" y="686474"/>
            <a:ext cx="4941072" cy="3428114"/>
          </a:xfrm>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D6D7E7-84B8-4407-BFAC-376B320DE89D}" type="slidenum">
              <a:rPr lang="en-US" altLang="zh-CN"/>
              <a:pPr/>
              <a:t>46</a:t>
            </a:fld>
            <a:endParaRPr lang="en-US" altLang="zh-CN"/>
          </a:p>
        </p:txBody>
      </p:sp>
      <p:sp>
        <p:nvSpPr>
          <p:cNvPr id="139266" name="Rectangle 2"/>
          <p:cNvSpPr>
            <a:spLocks noGrp="1" noRot="1" noChangeAspect="1" noChangeArrowheads="1" noTextEdit="1"/>
          </p:cNvSpPr>
          <p:nvPr>
            <p:ph type="sldImg"/>
          </p:nvPr>
        </p:nvSpPr>
        <p:spPr>
          <a:xfrm>
            <a:off x="958465" y="686474"/>
            <a:ext cx="4941072" cy="3428114"/>
          </a:xfrm>
          <a:ln/>
        </p:spPr>
      </p:sp>
      <p:sp>
        <p:nvSpPr>
          <p:cNvPr id="13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7D60A3-A1A6-46E9-B54C-D73494024DEB}" type="slidenum">
              <a:rPr lang="en-US" altLang="zh-CN"/>
              <a:pPr/>
              <a:t>47</a:t>
            </a:fld>
            <a:endParaRPr lang="en-US" altLang="zh-CN"/>
          </a:p>
        </p:txBody>
      </p:sp>
      <p:sp>
        <p:nvSpPr>
          <p:cNvPr id="109570" name="Rectangle 2"/>
          <p:cNvSpPr>
            <a:spLocks noGrp="1" noRot="1" noChangeAspect="1" noChangeArrowheads="1" noTextEdit="1"/>
          </p:cNvSpPr>
          <p:nvPr>
            <p:ph type="sldImg"/>
          </p:nvPr>
        </p:nvSpPr>
        <p:spPr>
          <a:xfrm>
            <a:off x="958465" y="686474"/>
            <a:ext cx="4941072" cy="3428114"/>
          </a:xfrm>
          <a:ln/>
        </p:spPr>
      </p:sp>
      <p:sp>
        <p:nvSpPr>
          <p:cNvPr id="109571"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30545-CB38-4EC0-9AAE-CD5F635EA3E2}" type="slidenum">
              <a:rPr lang="en-US" altLang="zh-CN"/>
              <a:pPr/>
              <a:t>48</a:t>
            </a:fld>
            <a:endParaRPr lang="en-US" altLang="zh-CN"/>
          </a:p>
        </p:txBody>
      </p:sp>
      <p:sp>
        <p:nvSpPr>
          <p:cNvPr id="107522" name="Rectangle 2"/>
          <p:cNvSpPr>
            <a:spLocks noGrp="1" noRot="1" noChangeAspect="1" noChangeArrowheads="1" noTextEdit="1"/>
          </p:cNvSpPr>
          <p:nvPr>
            <p:ph type="sldImg"/>
          </p:nvPr>
        </p:nvSpPr>
        <p:spPr>
          <a:xfrm>
            <a:off x="958465" y="686474"/>
            <a:ext cx="4941072" cy="3428114"/>
          </a:xfrm>
          <a:ln/>
        </p:spPr>
      </p:sp>
      <p:sp>
        <p:nvSpPr>
          <p:cNvPr id="107523"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2F974A-AFF7-4A53-B91C-CBFD74C79A18}" type="slidenum">
              <a:rPr lang="en-US" altLang="zh-CN"/>
              <a:pPr/>
              <a:t>49</a:t>
            </a:fld>
            <a:endParaRPr lang="en-US" altLang="zh-CN"/>
          </a:p>
        </p:txBody>
      </p:sp>
      <p:sp>
        <p:nvSpPr>
          <p:cNvPr id="115714" name="Rectangle 2"/>
          <p:cNvSpPr>
            <a:spLocks noGrp="1" noRot="1" noChangeAspect="1" noChangeArrowheads="1" noTextEdit="1"/>
          </p:cNvSpPr>
          <p:nvPr>
            <p:ph type="sldImg"/>
          </p:nvPr>
        </p:nvSpPr>
        <p:spPr>
          <a:xfrm>
            <a:off x="958465" y="686474"/>
            <a:ext cx="4941072" cy="3428114"/>
          </a:xfrm>
          <a:ln/>
        </p:spPr>
      </p:sp>
      <p:sp>
        <p:nvSpPr>
          <p:cNvPr id="115715"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743A3A-0C25-4727-9854-D6A764FFC86A}" type="slidenum">
              <a:rPr lang="en-US" altLang="zh-CN"/>
              <a:pPr/>
              <a:t>50</a:t>
            </a:fld>
            <a:endParaRPr lang="en-US" altLang="zh-CN"/>
          </a:p>
        </p:txBody>
      </p:sp>
      <p:sp>
        <p:nvSpPr>
          <p:cNvPr id="117762" name="Rectangle 2"/>
          <p:cNvSpPr>
            <a:spLocks noGrp="1" noRot="1" noChangeAspect="1" noChangeArrowheads="1" noTextEdit="1"/>
          </p:cNvSpPr>
          <p:nvPr>
            <p:ph type="sldImg"/>
          </p:nvPr>
        </p:nvSpPr>
        <p:spPr>
          <a:xfrm>
            <a:off x="958465" y="686474"/>
            <a:ext cx="4941072" cy="3428114"/>
          </a:xfrm>
          <a:ln/>
        </p:spPr>
      </p:sp>
      <p:sp>
        <p:nvSpPr>
          <p:cNvPr id="117763"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A91091-B8CC-4663-8F65-C02DF9714821}" type="slidenum">
              <a:rPr lang="en-US" altLang="zh-CN"/>
              <a:pPr/>
              <a:t>51</a:t>
            </a:fld>
            <a:endParaRPr lang="en-US" altLang="zh-CN"/>
          </a:p>
        </p:txBody>
      </p:sp>
      <p:sp>
        <p:nvSpPr>
          <p:cNvPr id="79874" name="Rectangle 2"/>
          <p:cNvSpPr>
            <a:spLocks noGrp="1" noRot="1" noChangeAspect="1" noChangeArrowheads="1" noTextEdit="1"/>
          </p:cNvSpPr>
          <p:nvPr>
            <p:ph type="sldImg"/>
          </p:nvPr>
        </p:nvSpPr>
        <p:spPr>
          <a:xfrm>
            <a:off x="958465" y="686474"/>
            <a:ext cx="4941072" cy="3428114"/>
          </a:xfrm>
          <a:ln/>
        </p:spPr>
      </p:sp>
      <p:sp>
        <p:nvSpPr>
          <p:cNvPr id="79875" name="Rectangle 3"/>
          <p:cNvSpPr>
            <a:spLocks noGrp="1" noChangeArrowheads="1"/>
          </p:cNvSpPr>
          <p:nvPr>
            <p:ph type="body" idx="1"/>
          </p:nvPr>
        </p:nvSpPr>
        <p:spPr/>
        <p:txBody>
          <a:bodyPr/>
          <a:lstStyle/>
          <a:p>
            <a:endParaRPr lang="en-US" altLang="zh-CN" b="1">
              <a:latin typeface="Arial" pitchFamily="34" charset="0"/>
            </a:endParaRPr>
          </a:p>
          <a:p>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FD3420-228B-4F42-ABD6-00AD28819B87}" type="slidenum">
              <a:rPr lang="en-US" altLang="zh-CN"/>
              <a:pPr/>
              <a:t>52</a:t>
            </a:fld>
            <a:endParaRPr lang="en-US" altLang="zh-CN"/>
          </a:p>
        </p:txBody>
      </p:sp>
      <p:sp>
        <p:nvSpPr>
          <p:cNvPr id="140290" name="Rectangle 2"/>
          <p:cNvSpPr>
            <a:spLocks noGrp="1" noRot="1" noChangeAspect="1" noChangeArrowheads="1" noTextEdit="1"/>
          </p:cNvSpPr>
          <p:nvPr>
            <p:ph type="sldImg"/>
          </p:nvPr>
        </p:nvSpPr>
        <p:spPr>
          <a:xfrm>
            <a:off x="958465" y="686474"/>
            <a:ext cx="4941072" cy="3428114"/>
          </a:xfrm>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77FA23-55D4-44F4-ADA9-824D3547873E}" type="slidenum">
              <a:rPr lang="en-US" altLang="zh-CN"/>
              <a:pPr/>
              <a:t>53</a:t>
            </a:fld>
            <a:endParaRPr lang="en-US" altLang="zh-CN"/>
          </a:p>
        </p:txBody>
      </p:sp>
      <p:sp>
        <p:nvSpPr>
          <p:cNvPr id="141314" name="Rectangle 2"/>
          <p:cNvSpPr>
            <a:spLocks noGrp="1" noRot="1" noChangeAspect="1" noChangeArrowheads="1" noTextEdit="1"/>
          </p:cNvSpPr>
          <p:nvPr>
            <p:ph type="sldImg"/>
          </p:nvPr>
        </p:nvSpPr>
        <p:spPr>
          <a:xfrm>
            <a:off x="958465" y="686474"/>
            <a:ext cx="4941072" cy="3428114"/>
          </a:xfrm>
          <a:ln/>
        </p:spPr>
      </p:sp>
      <p:sp>
        <p:nvSpPr>
          <p:cNvPr id="141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94F711-658D-4E5C-AE54-FDC717F609A3}" type="slidenum">
              <a:rPr lang="en-US" altLang="zh-CN"/>
              <a:pPr/>
              <a:t>7</a:t>
            </a:fld>
            <a:endParaRPr lang="en-US" altLang="zh-CN"/>
          </a:p>
        </p:txBody>
      </p:sp>
      <p:sp>
        <p:nvSpPr>
          <p:cNvPr id="190466" name="Rectangle 2"/>
          <p:cNvSpPr>
            <a:spLocks noGrp="1" noRot="1" noChangeAspect="1" noChangeArrowheads="1" noTextEdit="1"/>
          </p:cNvSpPr>
          <p:nvPr>
            <p:ph type="sldImg"/>
          </p:nvPr>
        </p:nvSpPr>
        <p:spPr>
          <a:xfrm>
            <a:off x="958464" y="686474"/>
            <a:ext cx="4942606" cy="3428114"/>
          </a:xfrm>
          <a:ln/>
        </p:spPr>
      </p:sp>
      <p:sp>
        <p:nvSpPr>
          <p:cNvPr id="190467"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AF507A-9764-4CFE-A3B2-9CA85335CD7D}" type="slidenum">
              <a:rPr lang="en-US" altLang="zh-CN"/>
              <a:pPr/>
              <a:t>54</a:t>
            </a:fld>
            <a:endParaRPr lang="en-US" altLang="zh-CN"/>
          </a:p>
        </p:txBody>
      </p:sp>
      <p:sp>
        <p:nvSpPr>
          <p:cNvPr id="142338" name="Rectangle 2"/>
          <p:cNvSpPr>
            <a:spLocks noGrp="1" noRot="1" noChangeAspect="1" noChangeArrowheads="1" noTextEdit="1"/>
          </p:cNvSpPr>
          <p:nvPr>
            <p:ph type="sldImg"/>
          </p:nvPr>
        </p:nvSpPr>
        <p:spPr>
          <a:xfrm>
            <a:off x="958465" y="686474"/>
            <a:ext cx="4941072" cy="3428114"/>
          </a:xfrm>
          <a:ln/>
        </p:spPr>
      </p:sp>
      <p:sp>
        <p:nvSpPr>
          <p:cNvPr id="14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426DA-0FC1-4AB2-BE3A-5FACC65793D6}" type="slidenum">
              <a:rPr lang="en-US" altLang="zh-CN"/>
              <a:pPr/>
              <a:t>55</a:t>
            </a:fld>
            <a:endParaRPr lang="en-US" altLang="zh-CN"/>
          </a:p>
        </p:txBody>
      </p:sp>
      <p:sp>
        <p:nvSpPr>
          <p:cNvPr id="143362" name="Rectangle 2"/>
          <p:cNvSpPr>
            <a:spLocks noGrp="1" noRot="1" noChangeAspect="1" noChangeArrowheads="1" noTextEdit="1"/>
          </p:cNvSpPr>
          <p:nvPr>
            <p:ph type="sldImg"/>
          </p:nvPr>
        </p:nvSpPr>
        <p:spPr>
          <a:xfrm>
            <a:off x="958465" y="686474"/>
            <a:ext cx="4941072" cy="3428114"/>
          </a:xfrm>
          <a:ln/>
        </p:spPr>
      </p:sp>
      <p:sp>
        <p:nvSpPr>
          <p:cNvPr id="143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4DBB0E-0018-4321-BA13-5DD4F971782C}" type="slidenum">
              <a:rPr lang="en-US" altLang="zh-CN"/>
              <a:pPr/>
              <a:t>56</a:t>
            </a:fld>
            <a:endParaRPr lang="en-US" altLang="zh-CN"/>
          </a:p>
        </p:txBody>
      </p:sp>
      <p:sp>
        <p:nvSpPr>
          <p:cNvPr id="144386" name="Rectangle 2"/>
          <p:cNvSpPr>
            <a:spLocks noGrp="1" noRot="1" noChangeAspect="1" noChangeArrowheads="1" noTextEdit="1"/>
          </p:cNvSpPr>
          <p:nvPr>
            <p:ph type="sldImg"/>
          </p:nvPr>
        </p:nvSpPr>
        <p:spPr>
          <a:xfrm>
            <a:off x="958465" y="686474"/>
            <a:ext cx="4941072" cy="3428114"/>
          </a:xfrm>
          <a:ln/>
        </p:spPr>
      </p:sp>
      <p:sp>
        <p:nvSpPr>
          <p:cNvPr id="144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8BC389-5B6E-4082-B445-BE1CDC3EB1B6}" type="slidenum">
              <a:rPr lang="en-US" altLang="zh-CN"/>
              <a:pPr/>
              <a:t>57</a:t>
            </a:fld>
            <a:endParaRPr lang="en-US" altLang="zh-CN"/>
          </a:p>
        </p:txBody>
      </p:sp>
      <p:sp>
        <p:nvSpPr>
          <p:cNvPr id="145410" name="Rectangle 2"/>
          <p:cNvSpPr>
            <a:spLocks noGrp="1" noRot="1" noChangeAspect="1" noChangeArrowheads="1" noTextEdit="1"/>
          </p:cNvSpPr>
          <p:nvPr>
            <p:ph type="sldImg"/>
          </p:nvPr>
        </p:nvSpPr>
        <p:spPr>
          <a:xfrm>
            <a:off x="958465" y="686474"/>
            <a:ext cx="4941072" cy="3428114"/>
          </a:xfrm>
          <a:ln/>
        </p:spPr>
      </p:sp>
      <p:sp>
        <p:nvSpPr>
          <p:cNvPr id="145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57F58-8847-4410-AD7A-70E4B29EB8C4}" type="slidenum">
              <a:rPr lang="en-US" altLang="zh-CN"/>
              <a:pPr/>
              <a:t>58</a:t>
            </a:fld>
            <a:endParaRPr lang="en-US" altLang="zh-CN"/>
          </a:p>
        </p:txBody>
      </p:sp>
      <p:sp>
        <p:nvSpPr>
          <p:cNvPr id="146434" name="Rectangle 2"/>
          <p:cNvSpPr>
            <a:spLocks noGrp="1" noRot="1" noChangeAspect="1" noChangeArrowheads="1" noTextEdit="1"/>
          </p:cNvSpPr>
          <p:nvPr>
            <p:ph type="sldImg"/>
          </p:nvPr>
        </p:nvSpPr>
        <p:spPr>
          <a:xfrm>
            <a:off x="958465" y="686474"/>
            <a:ext cx="4941072" cy="3428114"/>
          </a:xfrm>
          <a:ln/>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FBCB09-7C77-4E9D-ABFA-07F2828D8863}" type="slidenum">
              <a:rPr lang="en-US" altLang="zh-CN"/>
              <a:pPr/>
              <a:t>59</a:t>
            </a:fld>
            <a:endParaRPr lang="en-US" altLang="zh-CN"/>
          </a:p>
        </p:txBody>
      </p:sp>
      <p:sp>
        <p:nvSpPr>
          <p:cNvPr id="147458" name="Rectangle 2"/>
          <p:cNvSpPr>
            <a:spLocks noGrp="1" noRot="1" noChangeAspect="1" noChangeArrowheads="1" noTextEdit="1"/>
          </p:cNvSpPr>
          <p:nvPr>
            <p:ph type="sldImg"/>
          </p:nvPr>
        </p:nvSpPr>
        <p:spPr>
          <a:xfrm>
            <a:off x="958465" y="686474"/>
            <a:ext cx="4941072" cy="3428114"/>
          </a:xfrm>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09D436-B04C-4998-B057-4C1E082D81A6}" type="slidenum">
              <a:rPr lang="en-US" altLang="zh-CN"/>
              <a:pPr/>
              <a:t>60</a:t>
            </a:fld>
            <a:endParaRPr lang="en-US" altLang="zh-CN"/>
          </a:p>
        </p:txBody>
      </p:sp>
      <p:sp>
        <p:nvSpPr>
          <p:cNvPr id="148482" name="Rectangle 2"/>
          <p:cNvSpPr>
            <a:spLocks noGrp="1" noRot="1" noChangeAspect="1" noChangeArrowheads="1" noTextEdit="1"/>
          </p:cNvSpPr>
          <p:nvPr>
            <p:ph type="sldImg"/>
          </p:nvPr>
        </p:nvSpPr>
        <p:spPr>
          <a:xfrm>
            <a:off x="958465" y="686474"/>
            <a:ext cx="4941072" cy="3428114"/>
          </a:xfrm>
          <a:ln/>
        </p:spPr>
      </p:sp>
      <p:sp>
        <p:nvSpPr>
          <p:cNvPr id="14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CA816A-9DBE-4EE3-91AF-7F01F34A3917}" type="slidenum">
              <a:rPr lang="en-US" altLang="zh-CN"/>
              <a:pPr/>
              <a:t>61</a:t>
            </a:fld>
            <a:endParaRPr lang="en-US" altLang="zh-CN"/>
          </a:p>
        </p:txBody>
      </p:sp>
      <p:sp>
        <p:nvSpPr>
          <p:cNvPr id="149506" name="Rectangle 2"/>
          <p:cNvSpPr>
            <a:spLocks noGrp="1" noRot="1" noChangeAspect="1" noChangeArrowheads="1" noTextEdit="1"/>
          </p:cNvSpPr>
          <p:nvPr>
            <p:ph type="sldImg"/>
          </p:nvPr>
        </p:nvSpPr>
        <p:spPr>
          <a:xfrm>
            <a:off x="958465" y="686474"/>
            <a:ext cx="4941072" cy="3428114"/>
          </a:xfrm>
          <a:ln/>
        </p:spPr>
      </p:sp>
      <p:sp>
        <p:nvSpPr>
          <p:cNvPr id="149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0FF359-B8B6-4476-A4CC-C77389864A96}" type="slidenum">
              <a:rPr lang="en-US" altLang="zh-CN"/>
              <a:pPr/>
              <a:t>62</a:t>
            </a:fld>
            <a:endParaRPr lang="en-US" altLang="zh-CN"/>
          </a:p>
        </p:txBody>
      </p:sp>
      <p:sp>
        <p:nvSpPr>
          <p:cNvPr id="150530" name="Rectangle 2"/>
          <p:cNvSpPr>
            <a:spLocks noGrp="1" noRot="1" noChangeAspect="1" noChangeArrowheads="1" noTextEdit="1"/>
          </p:cNvSpPr>
          <p:nvPr>
            <p:ph type="sldImg"/>
          </p:nvPr>
        </p:nvSpPr>
        <p:spPr>
          <a:xfrm>
            <a:off x="958465" y="686474"/>
            <a:ext cx="4941072" cy="3428114"/>
          </a:xfrm>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51D546-715D-4A0D-814D-246754062ECF}" type="slidenum">
              <a:rPr lang="en-US" altLang="zh-CN"/>
              <a:pPr/>
              <a:t>63</a:t>
            </a:fld>
            <a:endParaRPr lang="en-US" altLang="zh-CN"/>
          </a:p>
        </p:txBody>
      </p:sp>
      <p:sp>
        <p:nvSpPr>
          <p:cNvPr id="151554" name="Rectangle 2"/>
          <p:cNvSpPr>
            <a:spLocks noGrp="1" noRot="1" noChangeAspect="1" noChangeArrowheads="1" noTextEdit="1"/>
          </p:cNvSpPr>
          <p:nvPr>
            <p:ph type="sldImg"/>
          </p:nvPr>
        </p:nvSpPr>
        <p:spPr>
          <a:xfrm>
            <a:off x="958465" y="686474"/>
            <a:ext cx="4941072" cy="3428114"/>
          </a:xfrm>
          <a:ln/>
        </p:spPr>
      </p:sp>
      <p:sp>
        <p:nvSpPr>
          <p:cNvPr id="15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81DBF-7F7F-4296-AA2A-FBDAA151CD5A}" type="slidenum">
              <a:rPr lang="en-US" altLang="zh-CN"/>
              <a:pPr/>
              <a:t>9</a:t>
            </a:fld>
            <a:endParaRPr lang="en-US" altLang="zh-CN"/>
          </a:p>
        </p:txBody>
      </p:sp>
      <p:sp>
        <p:nvSpPr>
          <p:cNvPr id="88066" name="Rectangle 2"/>
          <p:cNvSpPr>
            <a:spLocks noGrp="1" noRot="1" noChangeAspect="1" noChangeArrowheads="1" noTextEdit="1"/>
          </p:cNvSpPr>
          <p:nvPr>
            <p:ph type="sldImg"/>
          </p:nvPr>
        </p:nvSpPr>
        <p:spPr>
          <a:xfrm>
            <a:off x="958464" y="686474"/>
            <a:ext cx="4942606" cy="3428114"/>
          </a:xfrm>
          <a:ln/>
        </p:spPr>
      </p:sp>
      <p:sp>
        <p:nvSpPr>
          <p:cNvPr id="88067"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05F7A4-DABC-41EC-AE57-8EEAA722218B}" type="slidenum">
              <a:rPr lang="en-US" altLang="zh-CN"/>
              <a:pPr/>
              <a:t>64</a:t>
            </a:fld>
            <a:endParaRPr lang="en-US" altLang="zh-CN"/>
          </a:p>
        </p:txBody>
      </p:sp>
      <p:sp>
        <p:nvSpPr>
          <p:cNvPr id="152578" name="Rectangle 2"/>
          <p:cNvSpPr>
            <a:spLocks noGrp="1" noRot="1" noChangeAspect="1" noChangeArrowheads="1" noTextEdit="1"/>
          </p:cNvSpPr>
          <p:nvPr>
            <p:ph type="sldImg"/>
          </p:nvPr>
        </p:nvSpPr>
        <p:spPr>
          <a:xfrm>
            <a:off x="958465" y="686474"/>
            <a:ext cx="4941072" cy="3428114"/>
          </a:xfrm>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032695-F9C8-4937-A219-1AED7B2EBA49}" type="slidenum">
              <a:rPr lang="en-US" altLang="zh-CN"/>
              <a:pPr/>
              <a:t>65</a:t>
            </a:fld>
            <a:endParaRPr lang="en-US" altLang="zh-CN"/>
          </a:p>
        </p:txBody>
      </p:sp>
      <p:sp>
        <p:nvSpPr>
          <p:cNvPr id="153602" name="Rectangle 2"/>
          <p:cNvSpPr>
            <a:spLocks noGrp="1" noRot="1" noChangeAspect="1" noChangeArrowheads="1" noTextEdit="1"/>
          </p:cNvSpPr>
          <p:nvPr>
            <p:ph type="sldImg"/>
          </p:nvPr>
        </p:nvSpPr>
        <p:spPr>
          <a:xfrm>
            <a:off x="1143000" y="685800"/>
            <a:ext cx="4572000" cy="3429000"/>
          </a:xfrm>
          <a:ln/>
        </p:spPr>
      </p:sp>
      <p:sp>
        <p:nvSpPr>
          <p:cNvPr id="153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F95558-3434-4AC3-8981-AB35A07F46C9}" type="slidenum">
              <a:rPr lang="en-US" altLang="zh-CN"/>
              <a:pPr/>
              <a:t>66</a:t>
            </a:fld>
            <a:endParaRPr lang="en-US" altLang="zh-CN"/>
          </a:p>
        </p:txBody>
      </p:sp>
      <p:sp>
        <p:nvSpPr>
          <p:cNvPr id="154626" name="Rectangle 2"/>
          <p:cNvSpPr>
            <a:spLocks noGrp="1" noRot="1" noChangeAspect="1" noChangeArrowheads="1" noTextEdit="1"/>
          </p:cNvSpPr>
          <p:nvPr>
            <p:ph type="sldImg"/>
          </p:nvPr>
        </p:nvSpPr>
        <p:spPr>
          <a:xfrm>
            <a:off x="958465" y="686474"/>
            <a:ext cx="4941072" cy="3428114"/>
          </a:xfrm>
          <a:ln/>
        </p:spPr>
      </p:sp>
      <p:sp>
        <p:nvSpPr>
          <p:cNvPr id="15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56955-8D59-44EF-A143-E39FD9145C39}" type="slidenum">
              <a:rPr lang="en-US" altLang="zh-CN"/>
              <a:pPr/>
              <a:t>67</a:t>
            </a:fld>
            <a:endParaRPr lang="en-US" altLang="zh-CN"/>
          </a:p>
        </p:txBody>
      </p:sp>
      <p:sp>
        <p:nvSpPr>
          <p:cNvPr id="155650" name="Rectangle 2"/>
          <p:cNvSpPr>
            <a:spLocks noGrp="1" noRot="1" noChangeAspect="1" noChangeArrowheads="1" noTextEdit="1"/>
          </p:cNvSpPr>
          <p:nvPr>
            <p:ph type="sldImg"/>
          </p:nvPr>
        </p:nvSpPr>
        <p:spPr>
          <a:xfrm>
            <a:off x="958465" y="686474"/>
            <a:ext cx="4941072" cy="3428114"/>
          </a:xfrm>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9E0676-0467-46E5-883E-F9E7CABB9AFD}" type="slidenum">
              <a:rPr lang="en-US" altLang="zh-CN"/>
              <a:pPr/>
              <a:t>68</a:t>
            </a:fld>
            <a:endParaRPr lang="en-US" altLang="zh-CN"/>
          </a:p>
        </p:txBody>
      </p:sp>
      <p:sp>
        <p:nvSpPr>
          <p:cNvPr id="156674" name="Rectangle 2"/>
          <p:cNvSpPr>
            <a:spLocks noGrp="1" noRot="1" noChangeAspect="1" noChangeArrowheads="1" noTextEdit="1"/>
          </p:cNvSpPr>
          <p:nvPr>
            <p:ph type="sldImg"/>
          </p:nvPr>
        </p:nvSpPr>
        <p:spPr>
          <a:xfrm>
            <a:off x="958465" y="686474"/>
            <a:ext cx="4941072" cy="3428114"/>
          </a:xfrm>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F20558-AA5D-4515-810F-0233F3320673}" type="slidenum">
              <a:rPr lang="en-US" altLang="zh-CN"/>
              <a:pPr/>
              <a:t>69</a:t>
            </a:fld>
            <a:endParaRPr lang="en-US" altLang="zh-CN"/>
          </a:p>
        </p:txBody>
      </p:sp>
      <p:sp>
        <p:nvSpPr>
          <p:cNvPr id="157698" name="Rectangle 2"/>
          <p:cNvSpPr>
            <a:spLocks noGrp="1" noRot="1" noChangeAspect="1" noChangeArrowheads="1" noTextEdit="1"/>
          </p:cNvSpPr>
          <p:nvPr>
            <p:ph type="sldImg"/>
          </p:nvPr>
        </p:nvSpPr>
        <p:spPr>
          <a:xfrm>
            <a:off x="958465" y="686474"/>
            <a:ext cx="4941072" cy="3428114"/>
          </a:xfrm>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41F599-AC7C-4D99-9BBB-8A199A7F43F0}" type="slidenum">
              <a:rPr lang="en-US" altLang="zh-CN"/>
              <a:pPr/>
              <a:t>70</a:t>
            </a:fld>
            <a:endParaRPr lang="en-US" altLang="zh-CN"/>
          </a:p>
        </p:txBody>
      </p:sp>
      <p:sp>
        <p:nvSpPr>
          <p:cNvPr id="158722" name="Rectangle 2"/>
          <p:cNvSpPr>
            <a:spLocks noGrp="1" noRot="1" noChangeAspect="1" noChangeArrowheads="1" noTextEdit="1"/>
          </p:cNvSpPr>
          <p:nvPr>
            <p:ph type="sldImg"/>
          </p:nvPr>
        </p:nvSpPr>
        <p:spPr>
          <a:xfrm>
            <a:off x="958465" y="686474"/>
            <a:ext cx="4941072" cy="3428114"/>
          </a:xfrm>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0CE042-818D-407A-9089-EB8F08FC2463}" type="slidenum">
              <a:rPr lang="en-US" altLang="zh-CN"/>
              <a:pPr/>
              <a:t>71</a:t>
            </a:fld>
            <a:endParaRPr lang="en-US" altLang="zh-CN"/>
          </a:p>
        </p:txBody>
      </p:sp>
      <p:sp>
        <p:nvSpPr>
          <p:cNvPr id="159746" name="Rectangle 2"/>
          <p:cNvSpPr>
            <a:spLocks noGrp="1" noRot="1" noChangeAspect="1" noChangeArrowheads="1" noTextEdit="1"/>
          </p:cNvSpPr>
          <p:nvPr>
            <p:ph type="sldImg"/>
          </p:nvPr>
        </p:nvSpPr>
        <p:spPr>
          <a:xfrm>
            <a:off x="958465" y="686474"/>
            <a:ext cx="4941072" cy="3428114"/>
          </a:xfrm>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9968BD-8AF4-4479-BCB9-12A6D63FEA52}" type="slidenum">
              <a:rPr lang="en-US" altLang="zh-CN"/>
              <a:pPr/>
              <a:t>72</a:t>
            </a:fld>
            <a:endParaRPr lang="en-US" altLang="zh-CN"/>
          </a:p>
        </p:txBody>
      </p:sp>
      <p:sp>
        <p:nvSpPr>
          <p:cNvPr id="160770" name="Rectangle 2"/>
          <p:cNvSpPr>
            <a:spLocks noGrp="1" noRot="1" noChangeAspect="1" noChangeArrowheads="1" noTextEdit="1"/>
          </p:cNvSpPr>
          <p:nvPr>
            <p:ph type="sldImg"/>
          </p:nvPr>
        </p:nvSpPr>
        <p:spPr>
          <a:xfrm>
            <a:off x="958465" y="686474"/>
            <a:ext cx="4941072" cy="3428114"/>
          </a:xfrm>
          <a:ln/>
        </p:spPr>
      </p:sp>
      <p:sp>
        <p:nvSpPr>
          <p:cNvPr id="16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94B477-1367-4C66-A210-23CA992B065B}" type="slidenum">
              <a:rPr lang="en-US" altLang="zh-CN"/>
              <a:pPr/>
              <a:t>73</a:t>
            </a:fld>
            <a:endParaRPr lang="en-US" altLang="zh-CN"/>
          </a:p>
        </p:txBody>
      </p:sp>
      <p:sp>
        <p:nvSpPr>
          <p:cNvPr id="161794" name="Rectangle 2"/>
          <p:cNvSpPr>
            <a:spLocks noGrp="1" noRot="1" noChangeAspect="1" noChangeArrowheads="1" noTextEdit="1"/>
          </p:cNvSpPr>
          <p:nvPr>
            <p:ph type="sldImg"/>
          </p:nvPr>
        </p:nvSpPr>
        <p:spPr>
          <a:xfrm>
            <a:off x="958465" y="686474"/>
            <a:ext cx="4941072" cy="3428114"/>
          </a:xfrm>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9B8071-D259-4681-BD09-33802B06EE6C}" type="slidenum">
              <a:rPr lang="en-US" altLang="zh-CN"/>
              <a:pPr/>
              <a:t>10</a:t>
            </a:fld>
            <a:endParaRPr lang="en-US" altLang="zh-CN"/>
          </a:p>
        </p:txBody>
      </p:sp>
      <p:sp>
        <p:nvSpPr>
          <p:cNvPr id="191490" name="Rectangle 2"/>
          <p:cNvSpPr>
            <a:spLocks noGrp="1" noRot="1" noChangeAspect="1" noChangeArrowheads="1" noTextEdit="1"/>
          </p:cNvSpPr>
          <p:nvPr>
            <p:ph type="sldImg"/>
          </p:nvPr>
        </p:nvSpPr>
        <p:spPr>
          <a:xfrm>
            <a:off x="958464" y="686474"/>
            <a:ext cx="4942606" cy="3428114"/>
          </a:xfrm>
          <a:ln/>
        </p:spPr>
      </p:sp>
      <p:sp>
        <p:nvSpPr>
          <p:cNvPr id="191491"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A27213-FAA7-4058-BFB4-6C93BBDD8CC1}" type="slidenum">
              <a:rPr lang="en-US" altLang="zh-CN"/>
              <a:pPr/>
              <a:t>74</a:t>
            </a:fld>
            <a:endParaRPr lang="en-US" altLang="zh-CN"/>
          </a:p>
        </p:txBody>
      </p:sp>
      <p:sp>
        <p:nvSpPr>
          <p:cNvPr id="162818" name="Rectangle 2"/>
          <p:cNvSpPr>
            <a:spLocks noGrp="1" noRot="1" noChangeAspect="1" noChangeArrowheads="1" noTextEdit="1"/>
          </p:cNvSpPr>
          <p:nvPr>
            <p:ph type="sldImg"/>
          </p:nvPr>
        </p:nvSpPr>
        <p:spPr>
          <a:xfrm>
            <a:off x="958465" y="686474"/>
            <a:ext cx="4941072" cy="3428114"/>
          </a:xfrm>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12C486-2A4F-4370-8CFC-DD9121800495}" type="slidenum">
              <a:rPr lang="en-US" altLang="zh-CN"/>
              <a:pPr/>
              <a:t>11</a:t>
            </a:fld>
            <a:endParaRPr lang="en-US" altLang="zh-CN"/>
          </a:p>
        </p:txBody>
      </p:sp>
      <p:sp>
        <p:nvSpPr>
          <p:cNvPr id="189442" name="Rectangle 2"/>
          <p:cNvSpPr>
            <a:spLocks noGrp="1" noRot="1" noChangeAspect="1" noChangeArrowheads="1" noTextEdit="1"/>
          </p:cNvSpPr>
          <p:nvPr>
            <p:ph type="sldImg"/>
          </p:nvPr>
        </p:nvSpPr>
        <p:spPr>
          <a:xfrm>
            <a:off x="958464" y="686474"/>
            <a:ext cx="4942606" cy="3428114"/>
          </a:xfrm>
          <a:ln/>
        </p:spPr>
      </p:sp>
      <p:sp>
        <p:nvSpPr>
          <p:cNvPr id="189443"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F1E775-7FB6-4A74-808E-54034BBE085C}" type="slidenum">
              <a:rPr lang="en-US" altLang="zh-CN"/>
              <a:pPr/>
              <a:t>12</a:t>
            </a:fld>
            <a:endParaRPr lang="en-US" altLang="zh-CN"/>
          </a:p>
        </p:txBody>
      </p:sp>
      <p:sp>
        <p:nvSpPr>
          <p:cNvPr id="192514" name="Rectangle 2"/>
          <p:cNvSpPr>
            <a:spLocks noGrp="1" noRot="1" noChangeAspect="1" noChangeArrowheads="1" noTextEdit="1"/>
          </p:cNvSpPr>
          <p:nvPr>
            <p:ph type="sldImg"/>
          </p:nvPr>
        </p:nvSpPr>
        <p:spPr>
          <a:xfrm>
            <a:off x="958464" y="686474"/>
            <a:ext cx="4942606" cy="3428114"/>
          </a:xfrm>
          <a:ln/>
        </p:spPr>
      </p:sp>
      <p:sp>
        <p:nvSpPr>
          <p:cNvPr id="192515"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75528A-BEF5-423F-9BFC-853C1AF4CB4E}" type="slidenum">
              <a:rPr lang="en-US" altLang="zh-CN"/>
              <a:pPr/>
              <a:t>13</a:t>
            </a:fld>
            <a:endParaRPr lang="en-US" altLang="zh-CN"/>
          </a:p>
        </p:txBody>
      </p:sp>
      <p:sp>
        <p:nvSpPr>
          <p:cNvPr id="193538" name="Rectangle 2"/>
          <p:cNvSpPr>
            <a:spLocks noGrp="1" noRot="1" noChangeAspect="1" noChangeArrowheads="1" noTextEdit="1"/>
          </p:cNvSpPr>
          <p:nvPr>
            <p:ph type="sldImg"/>
          </p:nvPr>
        </p:nvSpPr>
        <p:spPr>
          <a:xfrm>
            <a:off x="958464" y="686474"/>
            <a:ext cx="4942606" cy="3428114"/>
          </a:xfrm>
          <a:ln/>
        </p:spPr>
      </p:sp>
      <p:sp>
        <p:nvSpPr>
          <p:cNvPr id="193539"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F05B98-D617-4850-A6A7-206224712365}" type="slidenum">
              <a:rPr lang="en-US" altLang="zh-CN"/>
              <a:pPr/>
              <a:t>14</a:t>
            </a:fld>
            <a:endParaRPr lang="en-US" altLang="zh-CN"/>
          </a:p>
        </p:txBody>
      </p:sp>
      <p:sp>
        <p:nvSpPr>
          <p:cNvPr id="195586" name="Rectangle 2"/>
          <p:cNvSpPr>
            <a:spLocks noGrp="1" noRot="1" noChangeAspect="1" noChangeArrowheads="1" noTextEdit="1"/>
          </p:cNvSpPr>
          <p:nvPr>
            <p:ph type="sldImg"/>
          </p:nvPr>
        </p:nvSpPr>
        <p:spPr>
          <a:xfrm>
            <a:off x="958464" y="686474"/>
            <a:ext cx="4942606" cy="3428114"/>
          </a:xfrm>
          <a:ln/>
        </p:spPr>
      </p:sp>
      <p:sp>
        <p:nvSpPr>
          <p:cNvPr id="195587"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78F3C03C-746F-4ED1-BB23-14B5F34B662D}" type="slidenum">
              <a:rPr lang="zh-CN" altLang="en-US"/>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934B9C0C-2DBC-48F8-8E6E-AEF9B0EF1F9A}"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8189F1-4E66-4A85-8158-3D5B22120262}" type="datetimeFigureOut">
              <a:rPr lang="en-US" smtClean="0"/>
              <a:pPr/>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8189F1-4E66-4A85-8158-3D5B22120262}" type="datetimeFigureOut">
              <a:rPr lang="en-US" smtClean="0"/>
              <a:pPr/>
              <a:t>9/8/2018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8189F1-4E66-4A85-8158-3D5B22120262}" type="datetimeFigureOut">
              <a:rPr lang="en-US" smtClean="0"/>
              <a:pPr/>
              <a:t>9/8/2018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189F1-4E66-4A85-8158-3D5B22120262}" type="datetimeFigureOut">
              <a:rPr lang="en-US" smtClean="0"/>
              <a:pPr/>
              <a:t>9/8/2018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189F1-4E66-4A85-8158-3D5B22120262}" type="datetimeFigureOut">
              <a:rPr lang="en-US" smtClean="0"/>
              <a:pPr/>
              <a:t>9/8/2018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F97C3-962D-451B-88A2-9B05D768B1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 </a:t>
            </a:r>
            <a:r>
              <a:rPr lang="en-US" smtClean="0"/>
              <a:t>201 OPEN SOURCE </a:t>
            </a:r>
            <a:r>
              <a:rPr lang="en-US" dirty="0" smtClean="0"/>
              <a:t>&amp; SYSTEM ADMINISTRATION</a:t>
            </a:r>
            <a:endParaRPr lang="en-US" dirty="0"/>
          </a:p>
        </p:txBody>
      </p:sp>
      <p:sp>
        <p:nvSpPr>
          <p:cNvPr id="3" name="Subtitle 2"/>
          <p:cNvSpPr>
            <a:spLocks noGrp="1"/>
          </p:cNvSpPr>
          <p:nvPr>
            <p:ph type="subTitle" idx="1"/>
          </p:nvPr>
        </p:nvSpPr>
        <p:spPr/>
        <p:txBody>
          <a:bodyPr/>
          <a:lstStyle/>
          <a:p>
            <a:r>
              <a:rPr lang="en-US" dirty="0" smtClean="0"/>
              <a:t>DANIEL OBUOBI</a:t>
            </a:r>
          </a:p>
          <a:p>
            <a:r>
              <a:rPr lang="en-US" dirty="0" smtClean="0"/>
              <a:t>BASIC OF UNIX &amp; FILE SYSTEM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A Brief History of UNIX</a:t>
            </a:r>
          </a:p>
        </p:txBody>
      </p:sp>
      <p:sp>
        <p:nvSpPr>
          <p:cNvPr id="44035" name="Rectangle 1027"/>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spcBef>
                <a:spcPct val="40000"/>
              </a:spcBef>
            </a:pPr>
            <a:r>
              <a:rPr lang="en-US" altLang="zh-CN" sz="2900" b="0"/>
              <a:t>A group of programmers at </a:t>
            </a:r>
            <a:r>
              <a:rPr lang="en-US" altLang="zh-CN" sz="2900" b="0">
                <a:solidFill>
                  <a:srgbClr val="3366CC"/>
                </a:solidFill>
              </a:rPr>
              <a:t>Bell Labs</a:t>
            </a:r>
            <a:r>
              <a:rPr lang="en-US" altLang="zh-CN" sz="2900" b="0"/>
              <a:t> originally developed UNIX in the </a:t>
            </a:r>
            <a:r>
              <a:rPr lang="en-US" altLang="zh-CN" sz="2900" b="0">
                <a:solidFill>
                  <a:srgbClr val="CC0000"/>
                </a:solidFill>
              </a:rPr>
              <a:t>early 1970s.</a:t>
            </a:r>
          </a:p>
          <a:p>
            <a:pPr>
              <a:lnSpc>
                <a:spcPct val="80000"/>
              </a:lnSpc>
              <a:spcBef>
                <a:spcPct val="40000"/>
              </a:spcBef>
            </a:pPr>
            <a:r>
              <a:rPr lang="en-US" altLang="zh-CN" sz="2900" b="0"/>
              <a:t>Bell Labs distributed UNIX in its source code form, so anyone who used UNIX could customize it as needed.</a:t>
            </a:r>
          </a:p>
          <a:p>
            <a:pPr>
              <a:lnSpc>
                <a:spcPct val="80000"/>
              </a:lnSpc>
              <a:spcBef>
                <a:spcPct val="40000"/>
              </a:spcBef>
            </a:pPr>
            <a:r>
              <a:rPr lang="en-US" altLang="zh-CN" sz="2900" b="0"/>
              <a:t>Eventually, two standard version of UNIX evolved:</a:t>
            </a:r>
          </a:p>
          <a:p>
            <a:pPr lvl="1">
              <a:lnSpc>
                <a:spcPct val="80000"/>
              </a:lnSpc>
              <a:spcBef>
                <a:spcPct val="40000"/>
              </a:spcBef>
            </a:pPr>
            <a:r>
              <a:rPr lang="en-US" altLang="zh-CN" sz="2700" b="0"/>
              <a:t>AT&amp;T produced </a:t>
            </a:r>
            <a:r>
              <a:rPr lang="en-US" altLang="zh-CN" sz="2700" b="0">
                <a:solidFill>
                  <a:srgbClr val="3366CC"/>
                </a:solidFill>
              </a:rPr>
              <a:t>System V (1983)</a:t>
            </a:r>
          </a:p>
          <a:p>
            <a:pPr lvl="1">
              <a:lnSpc>
                <a:spcPct val="80000"/>
              </a:lnSpc>
              <a:spcBef>
                <a:spcPct val="40000"/>
              </a:spcBef>
            </a:pPr>
            <a:r>
              <a:rPr lang="en-US" altLang="zh-CN" sz="2700" b="0"/>
              <a:t>University of California at Berkeley developed </a:t>
            </a:r>
            <a:r>
              <a:rPr lang="en-US" altLang="zh-CN" sz="2700" b="0">
                <a:solidFill>
                  <a:srgbClr val="3366CC"/>
                </a:solidFill>
              </a:rPr>
              <a:t>BSD </a:t>
            </a:r>
            <a:r>
              <a:rPr lang="en-US" altLang="zh-CN" sz="2700" b="0"/>
              <a:t>(</a:t>
            </a:r>
            <a:r>
              <a:rPr lang="en-US" altLang="zh-CN" sz="2400" b="0"/>
              <a:t>Berkeley System Distribution, 2BSD, 1978</a:t>
            </a:r>
            <a:r>
              <a:rPr lang="en-US" altLang="zh-CN" sz="2700" b="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3" name="Picture 5" descr="sarwar_32062x_c02f01"/>
          <p:cNvPicPr preferRelativeResize="0">
            <a:picLocks noChangeAspect="1" noChangeArrowheads="1"/>
          </p:cNvPicPr>
          <p:nvPr/>
        </p:nvPicPr>
        <p:blipFill>
          <a:blip r:embed="rId3"/>
          <a:srcRect/>
          <a:stretch>
            <a:fillRect/>
          </a:stretch>
        </p:blipFill>
        <p:spPr bwMode="auto">
          <a:xfrm>
            <a:off x="1219200" y="434975"/>
            <a:ext cx="7089775" cy="5737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Layers of a UNIX System</a:t>
            </a:r>
          </a:p>
        </p:txBody>
      </p:sp>
      <p:sp>
        <p:nvSpPr>
          <p:cNvPr id="14343" name="Oval 1031"/>
          <p:cNvSpPr>
            <a:spLocks noChangeArrowheads="1"/>
          </p:cNvSpPr>
          <p:nvPr/>
        </p:nvSpPr>
        <p:spPr bwMode="auto">
          <a:xfrm>
            <a:off x="3124200" y="2667000"/>
            <a:ext cx="2819400" cy="914400"/>
          </a:xfrm>
          <a:prstGeom prst="ellipse">
            <a:avLst/>
          </a:prstGeom>
          <a:noFill/>
          <a:ln w="9525">
            <a:solidFill>
              <a:schemeClr val="tx1"/>
            </a:solidFill>
            <a:round/>
            <a:headEnd/>
            <a:tailEnd/>
          </a:ln>
          <a:effectLst/>
        </p:spPr>
        <p:txBody>
          <a:bodyPr wrap="none" anchor="ctr"/>
          <a:lstStyle/>
          <a:p>
            <a:endParaRPr lang="en-US"/>
          </a:p>
        </p:txBody>
      </p:sp>
      <p:sp>
        <p:nvSpPr>
          <p:cNvPr id="14344" name="Text Box 1032"/>
          <p:cNvSpPr txBox="1">
            <a:spLocks noChangeArrowheads="1"/>
          </p:cNvSpPr>
          <p:nvPr/>
        </p:nvSpPr>
        <p:spPr bwMode="auto">
          <a:xfrm>
            <a:off x="3810000" y="2895600"/>
            <a:ext cx="1577975" cy="457200"/>
          </a:xfrm>
          <a:prstGeom prst="rect">
            <a:avLst/>
          </a:prstGeom>
          <a:noFill/>
          <a:ln w="9525">
            <a:noFill/>
            <a:miter lim="800000"/>
            <a:headEnd/>
            <a:tailEnd/>
          </a:ln>
          <a:effectLst/>
        </p:spPr>
        <p:txBody>
          <a:bodyPr>
            <a:spAutoFit/>
          </a:bodyPr>
          <a:lstStyle/>
          <a:p>
            <a:pPr>
              <a:spcBef>
                <a:spcPct val="50000"/>
              </a:spcBef>
            </a:pPr>
            <a:r>
              <a:rPr lang="en-US" altLang="zh-CN" sz="2400">
                <a:latin typeface="Times New Roman" pitchFamily="18" charset="0"/>
              </a:rPr>
              <a:t>Hardware</a:t>
            </a:r>
          </a:p>
        </p:txBody>
      </p:sp>
      <p:sp>
        <p:nvSpPr>
          <p:cNvPr id="14345" name="Oval 1033"/>
          <p:cNvSpPr>
            <a:spLocks noChangeArrowheads="1"/>
          </p:cNvSpPr>
          <p:nvPr/>
        </p:nvSpPr>
        <p:spPr bwMode="auto">
          <a:xfrm>
            <a:off x="2819400" y="2514600"/>
            <a:ext cx="3505200" cy="1752600"/>
          </a:xfrm>
          <a:prstGeom prst="ellipse">
            <a:avLst/>
          </a:prstGeom>
          <a:noFill/>
          <a:ln w="9525">
            <a:solidFill>
              <a:schemeClr val="tx1"/>
            </a:solidFill>
            <a:round/>
            <a:headEnd/>
            <a:tailEnd/>
          </a:ln>
          <a:effectLst/>
        </p:spPr>
        <p:txBody>
          <a:bodyPr wrap="none" anchor="ctr"/>
          <a:lstStyle/>
          <a:p>
            <a:endParaRPr lang="en-US"/>
          </a:p>
        </p:txBody>
      </p:sp>
      <p:sp>
        <p:nvSpPr>
          <p:cNvPr id="14346" name="Text Box 1034"/>
          <p:cNvSpPr txBox="1">
            <a:spLocks noChangeArrowheads="1"/>
          </p:cNvSpPr>
          <p:nvPr/>
        </p:nvSpPr>
        <p:spPr bwMode="auto">
          <a:xfrm>
            <a:off x="3962400" y="3733800"/>
            <a:ext cx="1295400" cy="457200"/>
          </a:xfrm>
          <a:prstGeom prst="rect">
            <a:avLst/>
          </a:prstGeom>
          <a:noFill/>
          <a:ln w="9525">
            <a:noFill/>
            <a:miter lim="800000"/>
            <a:headEnd/>
            <a:tailEnd/>
          </a:ln>
          <a:effectLst/>
        </p:spPr>
        <p:txBody>
          <a:bodyPr>
            <a:spAutoFit/>
          </a:bodyPr>
          <a:lstStyle/>
          <a:p>
            <a:pPr>
              <a:spcBef>
                <a:spcPct val="50000"/>
              </a:spcBef>
            </a:pPr>
            <a:r>
              <a:rPr lang="en-US" altLang="zh-CN" sz="2400">
                <a:latin typeface="Times New Roman" pitchFamily="18" charset="0"/>
              </a:rPr>
              <a:t>Kernel</a:t>
            </a:r>
          </a:p>
        </p:txBody>
      </p:sp>
      <p:sp>
        <p:nvSpPr>
          <p:cNvPr id="14347" name="Oval 1035"/>
          <p:cNvSpPr>
            <a:spLocks noChangeArrowheads="1"/>
          </p:cNvSpPr>
          <p:nvPr/>
        </p:nvSpPr>
        <p:spPr bwMode="auto">
          <a:xfrm>
            <a:off x="1981200" y="2362200"/>
            <a:ext cx="5181600" cy="2590800"/>
          </a:xfrm>
          <a:prstGeom prst="ellipse">
            <a:avLst/>
          </a:prstGeom>
          <a:noFill/>
          <a:ln w="9525">
            <a:solidFill>
              <a:schemeClr val="tx1"/>
            </a:solidFill>
            <a:round/>
            <a:headEnd/>
            <a:tailEnd/>
          </a:ln>
          <a:effectLst/>
        </p:spPr>
        <p:txBody>
          <a:bodyPr wrap="none" anchor="ctr"/>
          <a:lstStyle/>
          <a:p>
            <a:endParaRPr lang="en-US"/>
          </a:p>
        </p:txBody>
      </p:sp>
      <p:sp>
        <p:nvSpPr>
          <p:cNvPr id="14348" name="Text Box 1036"/>
          <p:cNvSpPr txBox="1">
            <a:spLocks noChangeArrowheads="1"/>
          </p:cNvSpPr>
          <p:nvPr/>
        </p:nvSpPr>
        <p:spPr bwMode="auto">
          <a:xfrm>
            <a:off x="3657600" y="4343400"/>
            <a:ext cx="1905000" cy="457200"/>
          </a:xfrm>
          <a:prstGeom prst="rect">
            <a:avLst/>
          </a:prstGeom>
          <a:noFill/>
          <a:ln w="9525">
            <a:noFill/>
            <a:miter lim="800000"/>
            <a:headEnd/>
            <a:tailEnd/>
          </a:ln>
          <a:effectLst/>
        </p:spPr>
        <p:txBody>
          <a:bodyPr>
            <a:spAutoFit/>
          </a:bodyPr>
          <a:lstStyle/>
          <a:p>
            <a:pPr>
              <a:spcBef>
                <a:spcPct val="50000"/>
              </a:spcBef>
            </a:pPr>
            <a:r>
              <a:rPr lang="en-US" altLang="zh-CN" sz="2400">
                <a:latin typeface="Times New Roman" pitchFamily="18" charset="0"/>
              </a:rPr>
              <a:t>System Calls</a:t>
            </a:r>
          </a:p>
        </p:txBody>
      </p:sp>
      <p:sp>
        <p:nvSpPr>
          <p:cNvPr id="14349" name="Oval 1037"/>
          <p:cNvSpPr>
            <a:spLocks noChangeArrowheads="1"/>
          </p:cNvSpPr>
          <p:nvPr/>
        </p:nvSpPr>
        <p:spPr bwMode="auto">
          <a:xfrm>
            <a:off x="1600200" y="2057400"/>
            <a:ext cx="6019800" cy="3733800"/>
          </a:xfrm>
          <a:prstGeom prst="ellipse">
            <a:avLst/>
          </a:prstGeom>
          <a:noFill/>
          <a:ln w="9525">
            <a:solidFill>
              <a:schemeClr val="tx1"/>
            </a:solidFill>
            <a:round/>
            <a:headEnd/>
            <a:tailEnd/>
          </a:ln>
          <a:effectLst/>
        </p:spPr>
        <p:txBody>
          <a:bodyPr wrap="none" anchor="ctr"/>
          <a:lstStyle/>
          <a:p>
            <a:endParaRPr lang="en-US"/>
          </a:p>
        </p:txBody>
      </p:sp>
      <p:sp>
        <p:nvSpPr>
          <p:cNvPr id="14350" name="Text Box 1038"/>
          <p:cNvSpPr txBox="1">
            <a:spLocks noChangeArrowheads="1"/>
          </p:cNvSpPr>
          <p:nvPr/>
        </p:nvSpPr>
        <p:spPr bwMode="auto">
          <a:xfrm>
            <a:off x="3429000" y="5105400"/>
            <a:ext cx="2362200" cy="457200"/>
          </a:xfrm>
          <a:prstGeom prst="rect">
            <a:avLst/>
          </a:prstGeom>
          <a:noFill/>
          <a:ln w="9525">
            <a:noFill/>
            <a:miter lim="800000"/>
            <a:headEnd/>
            <a:tailEnd/>
          </a:ln>
          <a:effectLst/>
        </p:spPr>
        <p:txBody>
          <a:bodyPr>
            <a:spAutoFit/>
          </a:bodyPr>
          <a:lstStyle/>
          <a:p>
            <a:pPr>
              <a:spcBef>
                <a:spcPct val="50000"/>
              </a:spcBef>
            </a:pPr>
            <a:r>
              <a:rPr lang="en-US" altLang="zh-CN" sz="2400">
                <a:latin typeface="Times New Roman" pitchFamily="18" charset="0"/>
              </a:rPr>
              <a:t>Shells, ls, cp, etc.</a:t>
            </a:r>
          </a:p>
        </p:txBody>
      </p:sp>
      <p:sp>
        <p:nvSpPr>
          <p:cNvPr id="14351" name="Oval 1039"/>
          <p:cNvSpPr>
            <a:spLocks noChangeArrowheads="1"/>
          </p:cNvSpPr>
          <p:nvPr/>
        </p:nvSpPr>
        <p:spPr bwMode="auto">
          <a:xfrm>
            <a:off x="1066800" y="1905000"/>
            <a:ext cx="7086600" cy="4648200"/>
          </a:xfrm>
          <a:prstGeom prst="ellipse">
            <a:avLst/>
          </a:prstGeom>
          <a:noFill/>
          <a:ln w="9525">
            <a:solidFill>
              <a:schemeClr val="tx1"/>
            </a:solidFill>
            <a:round/>
            <a:headEnd/>
            <a:tailEnd/>
          </a:ln>
          <a:effectLst/>
        </p:spPr>
        <p:txBody>
          <a:bodyPr wrap="none" anchor="ctr"/>
          <a:lstStyle/>
          <a:p>
            <a:endParaRPr lang="en-US"/>
          </a:p>
        </p:txBody>
      </p:sp>
      <p:sp>
        <p:nvSpPr>
          <p:cNvPr id="14352" name="Text Box 1040"/>
          <p:cNvSpPr txBox="1">
            <a:spLocks noChangeArrowheads="1"/>
          </p:cNvSpPr>
          <p:nvPr/>
        </p:nvSpPr>
        <p:spPr bwMode="auto">
          <a:xfrm>
            <a:off x="3124200" y="5867400"/>
            <a:ext cx="3352800" cy="457200"/>
          </a:xfrm>
          <a:prstGeom prst="rect">
            <a:avLst/>
          </a:prstGeom>
          <a:noFill/>
          <a:ln w="9525">
            <a:noFill/>
            <a:miter lim="800000"/>
            <a:headEnd/>
            <a:tailEnd/>
          </a:ln>
          <a:effectLst/>
        </p:spPr>
        <p:txBody>
          <a:bodyPr>
            <a:spAutoFit/>
          </a:bodyPr>
          <a:lstStyle/>
          <a:p>
            <a:pPr>
              <a:spcBef>
                <a:spcPct val="50000"/>
              </a:spcBef>
            </a:pPr>
            <a:r>
              <a:rPr lang="en-US" altLang="zh-CN" sz="2400">
                <a:latin typeface="Times New Roman" pitchFamily="18" charset="0"/>
              </a:rPr>
              <a:t>Netscape, vi, pine, etc.</a:t>
            </a:r>
          </a:p>
        </p:txBody>
      </p:sp>
      <p:sp>
        <p:nvSpPr>
          <p:cNvPr id="14353" name="Line 1041"/>
          <p:cNvSpPr>
            <a:spLocks noChangeShapeType="1"/>
          </p:cNvSpPr>
          <p:nvPr/>
        </p:nvSpPr>
        <p:spPr bwMode="auto">
          <a:xfrm flipV="1">
            <a:off x="2895600" y="4495800"/>
            <a:ext cx="381000" cy="1219200"/>
          </a:xfrm>
          <a:prstGeom prst="line">
            <a:avLst/>
          </a:prstGeom>
          <a:noFill/>
          <a:ln w="9525">
            <a:solidFill>
              <a:schemeClr val="tx1"/>
            </a:solidFill>
            <a:round/>
            <a:headEnd/>
            <a:tailEnd type="triangle" w="med" len="med"/>
          </a:ln>
          <a:effectLst/>
        </p:spPr>
        <p:txBody>
          <a:bodyPr/>
          <a:lstStyle/>
          <a:p>
            <a:endParaRPr lang="en-US"/>
          </a:p>
        </p:txBody>
      </p:sp>
      <p:sp>
        <p:nvSpPr>
          <p:cNvPr id="14354" name="Line 1042"/>
          <p:cNvSpPr>
            <a:spLocks noChangeShapeType="1"/>
          </p:cNvSpPr>
          <p:nvPr/>
        </p:nvSpPr>
        <p:spPr bwMode="auto">
          <a:xfrm flipH="1" flipV="1">
            <a:off x="6096000" y="5334000"/>
            <a:ext cx="228600" cy="533400"/>
          </a:xfrm>
          <a:prstGeom prst="line">
            <a:avLst/>
          </a:prstGeom>
          <a:noFill/>
          <a:ln w="9525">
            <a:solidFill>
              <a:schemeClr val="tx1"/>
            </a:solidFill>
            <a:round/>
            <a:headEnd/>
            <a:tailEnd type="triangle" w="med" len="med"/>
          </a:ln>
          <a:effectLst/>
        </p:spPr>
        <p:txBody>
          <a:bodyPr/>
          <a:lstStyle/>
          <a:p>
            <a:endParaRPr lang="en-US"/>
          </a:p>
        </p:txBody>
      </p:sp>
      <p:sp>
        <p:nvSpPr>
          <p:cNvPr id="14355" name="Line 1043"/>
          <p:cNvSpPr>
            <a:spLocks noChangeShapeType="1"/>
          </p:cNvSpPr>
          <p:nvPr/>
        </p:nvSpPr>
        <p:spPr bwMode="auto">
          <a:xfrm flipH="1">
            <a:off x="2667000" y="4419600"/>
            <a:ext cx="381000" cy="1143000"/>
          </a:xfrm>
          <a:prstGeom prst="line">
            <a:avLst/>
          </a:prstGeom>
          <a:noFill/>
          <a:ln w="9525">
            <a:solidFill>
              <a:schemeClr val="tx1"/>
            </a:solidFill>
            <a:round/>
            <a:headEnd/>
            <a:tailEnd type="triangle" w="med" len="med"/>
          </a:ln>
          <a:effectLst/>
        </p:spPr>
        <p:txBody>
          <a:bodyPr/>
          <a:lstStyle/>
          <a:p>
            <a:endParaRPr lang="en-US"/>
          </a:p>
        </p:txBody>
      </p:sp>
      <p:sp>
        <p:nvSpPr>
          <p:cNvPr id="14356" name="Line 1044"/>
          <p:cNvSpPr>
            <a:spLocks noChangeShapeType="1"/>
          </p:cNvSpPr>
          <p:nvPr/>
        </p:nvSpPr>
        <p:spPr bwMode="auto">
          <a:xfrm>
            <a:off x="6324600" y="5257800"/>
            <a:ext cx="152400" cy="381000"/>
          </a:xfrm>
          <a:prstGeom prst="line">
            <a:avLst/>
          </a:prstGeom>
          <a:noFill/>
          <a:ln w="9525">
            <a:solidFill>
              <a:schemeClr val="tx1"/>
            </a:solidFill>
            <a:round/>
            <a:headEnd/>
            <a:tailEnd type="triangle" w="med" len="med"/>
          </a:ln>
          <a:effectLst/>
        </p:spPr>
        <p:txBody>
          <a:bodyPr/>
          <a:lstStyle/>
          <a:p>
            <a:endParaRPr lang="en-US"/>
          </a:p>
        </p:txBody>
      </p:sp>
      <p:sp>
        <p:nvSpPr>
          <p:cNvPr id="14357" name="Line 1045"/>
          <p:cNvSpPr>
            <a:spLocks noChangeShapeType="1"/>
          </p:cNvSpPr>
          <p:nvPr/>
        </p:nvSpPr>
        <p:spPr bwMode="auto">
          <a:xfrm flipH="1" flipV="1">
            <a:off x="5715000" y="4648200"/>
            <a:ext cx="76200" cy="304800"/>
          </a:xfrm>
          <a:prstGeom prst="line">
            <a:avLst/>
          </a:prstGeom>
          <a:noFill/>
          <a:ln w="9525">
            <a:solidFill>
              <a:schemeClr val="tx1"/>
            </a:solidFill>
            <a:round/>
            <a:headEnd/>
            <a:tailEnd type="triangle" w="med" len="med"/>
          </a:ln>
          <a:effectLst/>
        </p:spPr>
        <p:txBody>
          <a:bodyPr/>
          <a:lstStyle/>
          <a:p>
            <a:endParaRPr lang="en-US"/>
          </a:p>
        </p:txBody>
      </p:sp>
      <p:sp>
        <p:nvSpPr>
          <p:cNvPr id="14358" name="Line 1046"/>
          <p:cNvSpPr>
            <a:spLocks noChangeShapeType="1"/>
          </p:cNvSpPr>
          <p:nvPr/>
        </p:nvSpPr>
        <p:spPr bwMode="auto">
          <a:xfrm>
            <a:off x="5943600" y="4572000"/>
            <a:ext cx="76200" cy="304800"/>
          </a:xfrm>
          <a:prstGeom prst="line">
            <a:avLst/>
          </a:prstGeom>
          <a:noFill/>
          <a:ln w="9525">
            <a:solidFill>
              <a:schemeClr val="tx1"/>
            </a:solidFill>
            <a:round/>
            <a:headEnd/>
            <a:tailEnd type="triangle" w="med" len="med"/>
          </a:ln>
          <a:effectLst/>
        </p:spPr>
        <p:txBody>
          <a:bodyPr/>
          <a:lstStyle/>
          <a:p>
            <a:endParaRPr lang="en-US"/>
          </a:p>
        </p:txBody>
      </p:sp>
      <p:sp>
        <p:nvSpPr>
          <p:cNvPr id="14359" name="Line 1047"/>
          <p:cNvSpPr>
            <a:spLocks noChangeShapeType="1"/>
          </p:cNvSpPr>
          <p:nvPr/>
        </p:nvSpPr>
        <p:spPr bwMode="auto">
          <a:xfrm flipH="1" flipV="1">
            <a:off x="5410200" y="3962400"/>
            <a:ext cx="152400" cy="381000"/>
          </a:xfrm>
          <a:prstGeom prst="line">
            <a:avLst/>
          </a:prstGeom>
          <a:noFill/>
          <a:ln w="9525">
            <a:solidFill>
              <a:schemeClr val="tx1"/>
            </a:solidFill>
            <a:round/>
            <a:headEnd/>
            <a:tailEnd type="triangle" w="med" len="med"/>
          </a:ln>
          <a:effectLst/>
        </p:spPr>
        <p:txBody>
          <a:bodyPr/>
          <a:lstStyle/>
          <a:p>
            <a:endParaRPr lang="en-US"/>
          </a:p>
        </p:txBody>
      </p:sp>
      <p:sp>
        <p:nvSpPr>
          <p:cNvPr id="14360" name="Line 1048"/>
          <p:cNvSpPr>
            <a:spLocks noChangeShapeType="1"/>
          </p:cNvSpPr>
          <p:nvPr/>
        </p:nvSpPr>
        <p:spPr bwMode="auto">
          <a:xfrm>
            <a:off x="5562600" y="3886200"/>
            <a:ext cx="152400" cy="381000"/>
          </a:xfrm>
          <a:prstGeom prst="line">
            <a:avLst/>
          </a:prstGeom>
          <a:noFill/>
          <a:ln w="9525">
            <a:solidFill>
              <a:schemeClr val="tx1"/>
            </a:solidFill>
            <a:round/>
            <a:headEnd/>
            <a:tailEnd type="triangle" w="med" len="med"/>
          </a:ln>
          <a:effectLst/>
        </p:spPr>
        <p:txBody>
          <a:bodyPr/>
          <a:lstStyle/>
          <a:p>
            <a:endParaRPr lang="en-US"/>
          </a:p>
        </p:txBody>
      </p:sp>
      <p:sp>
        <p:nvSpPr>
          <p:cNvPr id="14361" name="Line 1049"/>
          <p:cNvSpPr>
            <a:spLocks noChangeShapeType="1"/>
          </p:cNvSpPr>
          <p:nvPr/>
        </p:nvSpPr>
        <p:spPr bwMode="auto">
          <a:xfrm flipV="1">
            <a:off x="5257800" y="3352800"/>
            <a:ext cx="0" cy="304800"/>
          </a:xfrm>
          <a:prstGeom prst="line">
            <a:avLst/>
          </a:prstGeom>
          <a:noFill/>
          <a:ln w="9525">
            <a:solidFill>
              <a:schemeClr val="tx1"/>
            </a:solidFill>
            <a:round/>
            <a:headEnd/>
            <a:tailEnd type="triangle" w="med" len="med"/>
          </a:ln>
          <a:effectLst/>
        </p:spPr>
        <p:txBody>
          <a:bodyPr/>
          <a:lstStyle/>
          <a:p>
            <a:endParaRPr lang="en-US"/>
          </a:p>
        </p:txBody>
      </p:sp>
      <p:sp>
        <p:nvSpPr>
          <p:cNvPr id="14362" name="Line 1050"/>
          <p:cNvSpPr>
            <a:spLocks noChangeShapeType="1"/>
          </p:cNvSpPr>
          <p:nvPr/>
        </p:nvSpPr>
        <p:spPr bwMode="auto">
          <a:xfrm>
            <a:off x="5486400" y="3200400"/>
            <a:ext cx="0" cy="4572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838200" y="228600"/>
            <a:ext cx="7772400" cy="1143000"/>
          </a:xfrm>
          <a:prstGeom prst="rect">
            <a:avLst/>
          </a:prstGeom>
          <a:noFill/>
          <a:ln w="9525">
            <a:noFill/>
            <a:miter lim="800000"/>
            <a:headEnd/>
            <a:tailEnd/>
          </a:ln>
          <a:effectLst/>
        </p:spPr>
        <p:txBody>
          <a:bodyPr/>
          <a:lstStyle/>
          <a:p>
            <a:pPr algn="ctr"/>
            <a:r>
              <a:rPr lang="en-US" altLang="zh-CN" sz="4400" b="1"/>
              <a:t>UNIX Software Architecture (Contd)</a:t>
            </a:r>
          </a:p>
        </p:txBody>
      </p:sp>
      <p:pic>
        <p:nvPicPr>
          <p:cNvPr id="134147" name="Picture 3" descr="sarwar_32062x_c03f04"/>
          <p:cNvPicPr preferRelativeResize="0">
            <a:picLocks noChangeAspect="1" noChangeArrowheads="1"/>
          </p:cNvPicPr>
          <p:nvPr/>
        </p:nvPicPr>
        <p:blipFill>
          <a:blip r:embed="rId3"/>
          <a:srcRect/>
          <a:stretch>
            <a:fillRect/>
          </a:stretch>
        </p:blipFill>
        <p:spPr bwMode="auto">
          <a:xfrm>
            <a:off x="2241550" y="914400"/>
            <a:ext cx="4660900" cy="5524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Introducing UNIX Shells</a:t>
            </a:r>
          </a:p>
        </p:txBody>
      </p:sp>
      <p:sp>
        <p:nvSpPr>
          <p:cNvPr id="175107" name="Rectangle 3"/>
          <p:cNvSpPr>
            <a:spLocks noGrp="1" noChangeArrowheads="1"/>
          </p:cNvSpPr>
          <p:nvPr>
            <p:ph type="body" idx="1"/>
          </p:nvPr>
        </p:nvSpPr>
        <p:spPr>
          <a:xfrm>
            <a:off x="381000" y="1524000"/>
            <a:ext cx="8305800" cy="14478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normAutofit lnSpcReduction="10000"/>
            <a:flatTx/>
          </a:bodyPr>
          <a:lstStyle/>
          <a:p>
            <a:pPr>
              <a:lnSpc>
                <a:spcPct val="110000"/>
              </a:lnSpc>
              <a:spcBef>
                <a:spcPct val="60000"/>
              </a:spcBef>
            </a:pPr>
            <a:r>
              <a:rPr lang="en-US" altLang="zh-CN" sz="2800" b="0"/>
              <a:t>The UNIX </a:t>
            </a:r>
            <a:r>
              <a:rPr lang="en-US" altLang="zh-CN" sz="2800" b="0">
                <a:solidFill>
                  <a:srgbClr val="3366CC"/>
                </a:solidFill>
              </a:rPr>
              <a:t>shell</a:t>
            </a:r>
            <a:r>
              <a:rPr lang="en-US" altLang="zh-CN" sz="2800" b="0"/>
              <a:t> is a program that starts running when you log on and interprets the commands that you enter from the keyboard.</a:t>
            </a:r>
          </a:p>
        </p:txBody>
      </p:sp>
      <p:pic>
        <p:nvPicPr>
          <p:cNvPr id="175108" name="Picture 4"/>
          <p:cNvPicPr>
            <a:picLocks noChangeAspect="1" noChangeArrowheads="1"/>
          </p:cNvPicPr>
          <p:nvPr/>
        </p:nvPicPr>
        <p:blipFill>
          <a:blip r:embed="rId3"/>
          <a:srcRect/>
          <a:stretch>
            <a:fillRect/>
          </a:stretch>
        </p:blipFill>
        <p:spPr bwMode="auto">
          <a:xfrm>
            <a:off x="2743200" y="3155950"/>
            <a:ext cx="4800600" cy="370205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Introducing UNIX Shells (Contd)</a:t>
            </a:r>
          </a:p>
        </p:txBody>
      </p:sp>
      <p:sp>
        <p:nvSpPr>
          <p:cNvPr id="194563"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110000"/>
              </a:lnSpc>
              <a:spcBef>
                <a:spcPct val="60000"/>
              </a:spcBef>
            </a:pPr>
            <a:r>
              <a:rPr lang="en-US" altLang="zh-CN" b="0"/>
              <a:t>UNIX provides several shells, including the Bourne shell </a:t>
            </a:r>
            <a:r>
              <a:rPr lang="en-US" altLang="zh-CN" b="0">
                <a:solidFill>
                  <a:srgbClr val="3366CC"/>
                </a:solidFill>
              </a:rPr>
              <a:t>(sh),</a:t>
            </a:r>
            <a:r>
              <a:rPr lang="en-US" altLang="zh-CN" b="0"/>
              <a:t> the Korn shell </a:t>
            </a:r>
            <a:r>
              <a:rPr lang="en-US" altLang="zh-CN" b="0">
                <a:solidFill>
                  <a:srgbClr val="3366CC"/>
                </a:solidFill>
              </a:rPr>
              <a:t>(ksh),</a:t>
            </a:r>
            <a:r>
              <a:rPr lang="en-US" altLang="zh-CN" b="0"/>
              <a:t> and the C shell </a:t>
            </a:r>
            <a:r>
              <a:rPr lang="en-US" altLang="zh-CN" b="0">
                <a:solidFill>
                  <a:srgbClr val="3366CC"/>
                </a:solidFill>
              </a:rPr>
              <a:t>(csh).</a:t>
            </a:r>
          </a:p>
          <a:p>
            <a:pPr>
              <a:lnSpc>
                <a:spcPct val="110000"/>
              </a:lnSpc>
              <a:spcBef>
                <a:spcPct val="60000"/>
              </a:spcBef>
            </a:pPr>
            <a:r>
              <a:rPr lang="en-US" altLang="zh-CN" b="0"/>
              <a:t>The Bourne Again shell </a:t>
            </a:r>
            <a:r>
              <a:rPr lang="en-US" altLang="zh-CN" b="0">
                <a:solidFill>
                  <a:srgbClr val="3366CC"/>
                </a:solidFill>
              </a:rPr>
              <a:t>(bash),</a:t>
            </a:r>
            <a:r>
              <a:rPr lang="en-US" altLang="zh-CN" b="0"/>
              <a:t> TC shell </a:t>
            </a:r>
            <a:r>
              <a:rPr lang="en-US" altLang="zh-CN" b="0">
                <a:solidFill>
                  <a:srgbClr val="3366CC"/>
                </a:solidFill>
              </a:rPr>
              <a:t>(tcsh)</a:t>
            </a:r>
            <a:r>
              <a:rPr lang="en-US" altLang="zh-CN" b="0"/>
              <a:t> and Z shell </a:t>
            </a:r>
            <a:r>
              <a:rPr lang="en-US" altLang="zh-CN" b="0">
                <a:solidFill>
                  <a:srgbClr val="3366CC"/>
                </a:solidFill>
              </a:rPr>
              <a:t>(zsh)</a:t>
            </a:r>
            <a:r>
              <a:rPr lang="en-US" altLang="zh-CN" b="0"/>
              <a:t> are relatively new and are more popular with LINUX systems.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Various UNIX Shells</a:t>
            </a:r>
          </a:p>
        </p:txBody>
      </p:sp>
      <p:pic>
        <p:nvPicPr>
          <p:cNvPr id="184325" name="Picture 5" descr="sarwar_32062x_c04f01"/>
          <p:cNvPicPr preferRelativeResize="0">
            <a:picLocks noChangeAspect="1" noChangeArrowheads="1"/>
          </p:cNvPicPr>
          <p:nvPr/>
        </p:nvPicPr>
        <p:blipFill>
          <a:blip r:embed="rId3"/>
          <a:srcRect/>
          <a:stretch>
            <a:fillRect/>
          </a:stretch>
        </p:blipFill>
        <p:spPr bwMode="auto">
          <a:xfrm>
            <a:off x="1524000" y="1600200"/>
            <a:ext cx="5189538" cy="4911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050"/>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Logging On to UNIX</a:t>
            </a:r>
          </a:p>
        </p:txBody>
      </p:sp>
      <p:sp>
        <p:nvSpPr>
          <p:cNvPr id="52227" name="Rectangle 2051"/>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140000"/>
              </a:lnSpc>
              <a:spcBef>
                <a:spcPct val="80000"/>
              </a:spcBef>
            </a:pPr>
            <a:r>
              <a:rPr lang="en-US" altLang="zh-CN" b="0"/>
              <a:t>After you connect to a UNIX system, you must log on by entering your user name and password.</a:t>
            </a:r>
          </a:p>
          <a:p>
            <a:pPr>
              <a:lnSpc>
                <a:spcPct val="140000"/>
              </a:lnSpc>
              <a:spcBef>
                <a:spcPct val="80000"/>
              </a:spcBef>
            </a:pPr>
            <a:r>
              <a:rPr lang="en-US" altLang="zh-CN" b="0"/>
              <a:t>For security reasons, the password does not appear on the screen as you type it.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Connecting to UNIX using PuTTY or Telnet</a:t>
            </a:r>
          </a:p>
        </p:txBody>
      </p:sp>
      <p:sp>
        <p:nvSpPr>
          <p:cNvPr id="23555" name="Rectangle 3"/>
          <p:cNvSpPr>
            <a:spLocks noGrp="1" noChangeArrowheads="1"/>
          </p:cNvSpPr>
          <p:nvPr>
            <p:ph type="body" idx="1"/>
          </p:nvPr>
        </p:nvSpPr>
        <p:spPr>
          <a:xfrm>
            <a:off x="685800" y="1981200"/>
            <a:ext cx="7772400" cy="45720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spcBef>
                <a:spcPct val="40000"/>
              </a:spcBef>
            </a:pPr>
            <a:r>
              <a:rPr lang="en-US" altLang="zh-CN" sz="2000" b="0"/>
              <a:t>PuTTY is a free implementation of Telnet and SSH for Win32 and Unix platforms. </a:t>
            </a:r>
          </a:p>
          <a:p>
            <a:pPr lvl="1">
              <a:lnSpc>
                <a:spcPct val="80000"/>
              </a:lnSpc>
              <a:spcBef>
                <a:spcPct val="40000"/>
              </a:spcBef>
            </a:pPr>
            <a:r>
              <a:rPr lang="en-US" altLang="zh-CN" sz="1800" b="0"/>
              <a:t>Much better than using Telnet, more secure and easier to use</a:t>
            </a:r>
          </a:p>
          <a:p>
            <a:pPr>
              <a:lnSpc>
                <a:spcPct val="80000"/>
              </a:lnSpc>
              <a:spcBef>
                <a:spcPct val="40000"/>
              </a:spcBef>
            </a:pPr>
            <a:r>
              <a:rPr lang="en-US" altLang="zh-CN" sz="2000" b="0">
                <a:solidFill>
                  <a:srgbClr val="CC0000"/>
                </a:solidFill>
              </a:rPr>
              <a:t>Telnet</a:t>
            </a:r>
            <a:r>
              <a:rPr lang="en-US" altLang="zh-CN" sz="2000" b="0"/>
              <a:t> is a terminal emulation program for the Internet.</a:t>
            </a:r>
          </a:p>
          <a:p>
            <a:pPr>
              <a:lnSpc>
                <a:spcPct val="80000"/>
              </a:lnSpc>
            </a:pPr>
            <a:r>
              <a:rPr lang="en-US" altLang="zh-CN" sz="2000" b="0">
                <a:solidFill>
                  <a:srgbClr val="CC0000"/>
                </a:solidFill>
              </a:rPr>
              <a:t>SSH</a:t>
            </a:r>
            <a:r>
              <a:rPr lang="en-US" altLang="zh-CN" sz="2000" b="0"/>
              <a:t> (Secure Shell) is for UNIX/LINUX systems to provide </a:t>
            </a:r>
            <a:r>
              <a:rPr lang="en-US" altLang="zh-CN" sz="2000" b="0">
                <a:solidFill>
                  <a:srgbClr val="3366CC"/>
                </a:solidFill>
              </a:rPr>
              <a:t>authentication security</a:t>
            </a:r>
            <a:r>
              <a:rPr lang="en-US" altLang="zh-CN" sz="2000" b="0"/>
              <a:t> for TCP/IP applications, such as FTP and Telnet. It can encrypt communications as they go across a network or the Internet.</a:t>
            </a:r>
          </a:p>
          <a:p>
            <a:pPr>
              <a:lnSpc>
                <a:spcPct val="80000"/>
              </a:lnSpc>
            </a:pPr>
            <a:endParaRPr lang="en-US" altLang="zh-CN" sz="2000" b="0"/>
          </a:p>
          <a:p>
            <a:pPr>
              <a:lnSpc>
                <a:spcPct val="80000"/>
              </a:lnSpc>
              <a:spcBef>
                <a:spcPct val="40000"/>
              </a:spcBef>
            </a:pPr>
            <a:r>
              <a:rPr lang="en-US" altLang="zh-CN" sz="2000" b="0"/>
              <a:t>Each computer on the Internet has an </a:t>
            </a:r>
            <a:r>
              <a:rPr lang="en-US" altLang="zh-CN" sz="2000" b="0">
                <a:solidFill>
                  <a:srgbClr val="3366CC"/>
                </a:solidFill>
              </a:rPr>
              <a:t>Internet Protocol (IP)</a:t>
            </a:r>
            <a:r>
              <a:rPr lang="en-US" altLang="zh-CN" sz="2000" b="0"/>
              <a:t> address.</a:t>
            </a:r>
          </a:p>
          <a:p>
            <a:pPr>
              <a:lnSpc>
                <a:spcPct val="80000"/>
              </a:lnSpc>
              <a:spcBef>
                <a:spcPct val="40000"/>
              </a:spcBef>
            </a:pPr>
            <a:r>
              <a:rPr lang="en-US" altLang="zh-CN" sz="2000" b="0"/>
              <a:t>An IP address is a set of four numbers separated by periods, such as </a:t>
            </a:r>
            <a:r>
              <a:rPr lang="en-US" altLang="zh-CN" sz="2000" b="0">
                <a:solidFill>
                  <a:srgbClr val="CC0000"/>
                </a:solidFill>
              </a:rPr>
              <a:t>129.93.165.2</a:t>
            </a:r>
            <a:endParaRPr lang="en-US" altLang="zh-CN" sz="2000" b="0"/>
          </a:p>
          <a:p>
            <a:pPr>
              <a:lnSpc>
                <a:spcPct val="80000"/>
              </a:lnSpc>
              <a:spcBef>
                <a:spcPct val="40000"/>
              </a:spcBef>
            </a:pPr>
            <a:r>
              <a:rPr lang="en-US" altLang="zh-CN" sz="2000" b="0"/>
              <a:t>Most systems on the Internet also have a </a:t>
            </a:r>
            <a:r>
              <a:rPr lang="en-US" altLang="zh-CN" sz="2000" b="0">
                <a:solidFill>
                  <a:srgbClr val="3366CC"/>
                </a:solidFill>
              </a:rPr>
              <a:t>domain name</a:t>
            </a:r>
            <a:r>
              <a:rPr lang="en-US" altLang="zh-CN" sz="2000" b="0"/>
              <a:t> such as </a:t>
            </a:r>
            <a:r>
              <a:rPr lang="en-US" altLang="zh-CN" sz="2000" b="0">
                <a:solidFill>
                  <a:srgbClr val="CC0000"/>
                </a:solidFill>
              </a:rPr>
              <a:t>cse.unl.edu.</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Connecting to UNIX via PuTTY</a:t>
            </a:r>
          </a:p>
        </p:txBody>
      </p:sp>
      <p:pic>
        <p:nvPicPr>
          <p:cNvPr id="50183" name="Picture 1031"/>
          <p:cNvPicPr>
            <a:picLocks noChangeAspect="1" noChangeArrowheads="1"/>
          </p:cNvPicPr>
          <p:nvPr/>
        </p:nvPicPr>
        <p:blipFill>
          <a:blip r:embed="rId3"/>
          <a:srcRect/>
          <a:stretch>
            <a:fillRect/>
          </a:stretch>
        </p:blipFill>
        <p:spPr bwMode="auto">
          <a:xfrm>
            <a:off x="2057400" y="1447800"/>
            <a:ext cx="5181600" cy="510857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subTitle" idx="1"/>
          </p:nvPr>
        </p:nvSpPr>
        <p:spPr>
          <a:xfrm>
            <a:off x="609600" y="2819400"/>
            <a:ext cx="7620000" cy="17526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endParaRPr lang="en-US" altLang="zh-CN" b="0">
              <a:solidFill>
                <a:srgbClr val="CCFFFF"/>
              </a:solidFill>
            </a:endParaRPr>
          </a:p>
          <a:p>
            <a:r>
              <a:rPr lang="en-US" altLang="zh-CN" sz="4000" b="0">
                <a:solidFill>
                  <a:srgbClr val="CCFFFF"/>
                </a:solidFill>
              </a:rPr>
              <a:t>Basics of UNIX</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Connecting to UNIX via PuTTY (Contd)</a:t>
            </a:r>
          </a:p>
        </p:txBody>
      </p:sp>
      <p:pic>
        <p:nvPicPr>
          <p:cNvPr id="150532" name="Picture 4"/>
          <p:cNvPicPr>
            <a:picLocks noChangeAspect="1" noChangeArrowheads="1"/>
          </p:cNvPicPr>
          <p:nvPr/>
        </p:nvPicPr>
        <p:blipFill>
          <a:blip r:embed="rId3"/>
          <a:srcRect/>
          <a:stretch>
            <a:fillRect/>
          </a:stretch>
        </p:blipFill>
        <p:spPr bwMode="auto">
          <a:xfrm>
            <a:off x="533400" y="1905000"/>
            <a:ext cx="3352800" cy="1760538"/>
          </a:xfrm>
          <a:prstGeom prst="rect">
            <a:avLst/>
          </a:prstGeom>
          <a:noFill/>
        </p:spPr>
      </p:pic>
      <p:pic>
        <p:nvPicPr>
          <p:cNvPr id="150533" name="Picture 5"/>
          <p:cNvPicPr>
            <a:picLocks noChangeAspect="1" noChangeArrowheads="1"/>
          </p:cNvPicPr>
          <p:nvPr/>
        </p:nvPicPr>
        <p:blipFill>
          <a:blip r:embed="rId4"/>
          <a:srcRect/>
          <a:stretch>
            <a:fillRect/>
          </a:stretch>
        </p:blipFill>
        <p:spPr bwMode="auto">
          <a:xfrm>
            <a:off x="533400" y="4191000"/>
            <a:ext cx="3352800" cy="1565275"/>
          </a:xfrm>
          <a:prstGeom prst="rect">
            <a:avLst/>
          </a:prstGeom>
          <a:noFill/>
        </p:spPr>
      </p:pic>
      <p:pic>
        <p:nvPicPr>
          <p:cNvPr id="150534" name="Picture 6"/>
          <p:cNvPicPr>
            <a:picLocks noChangeAspect="1" noChangeArrowheads="1"/>
          </p:cNvPicPr>
          <p:nvPr/>
        </p:nvPicPr>
        <p:blipFill>
          <a:blip r:embed="rId5"/>
          <a:srcRect/>
          <a:stretch>
            <a:fillRect/>
          </a:stretch>
        </p:blipFill>
        <p:spPr bwMode="auto">
          <a:xfrm>
            <a:off x="4419600" y="1905000"/>
            <a:ext cx="4343400" cy="3879850"/>
          </a:xfrm>
          <a:prstGeom prst="rect">
            <a:avLst/>
          </a:prstGeom>
          <a:noFill/>
        </p:spPr>
      </p:pic>
      <p:sp>
        <p:nvSpPr>
          <p:cNvPr id="150535" name="Line 7"/>
          <p:cNvSpPr>
            <a:spLocks noChangeShapeType="1"/>
          </p:cNvSpPr>
          <p:nvPr/>
        </p:nvSpPr>
        <p:spPr bwMode="auto">
          <a:xfrm>
            <a:off x="2057400" y="3657600"/>
            <a:ext cx="0" cy="457200"/>
          </a:xfrm>
          <a:prstGeom prst="line">
            <a:avLst/>
          </a:prstGeom>
          <a:noFill/>
          <a:ln w="76200">
            <a:solidFill>
              <a:srgbClr val="CC0000"/>
            </a:solidFill>
            <a:round/>
            <a:headEnd/>
            <a:tailEnd type="triangle" w="med" len="med"/>
          </a:ln>
          <a:effectLst/>
        </p:spPr>
        <p:txBody>
          <a:bodyPr/>
          <a:lstStyle/>
          <a:p>
            <a:endParaRPr lang="en-US"/>
          </a:p>
        </p:txBody>
      </p:sp>
      <p:sp>
        <p:nvSpPr>
          <p:cNvPr id="150536" name="Line 8"/>
          <p:cNvSpPr>
            <a:spLocks noChangeShapeType="1"/>
          </p:cNvSpPr>
          <p:nvPr/>
        </p:nvSpPr>
        <p:spPr bwMode="auto">
          <a:xfrm>
            <a:off x="3962400" y="4724400"/>
            <a:ext cx="457200" cy="0"/>
          </a:xfrm>
          <a:prstGeom prst="line">
            <a:avLst/>
          </a:prstGeom>
          <a:noFill/>
          <a:ln w="76200">
            <a:solidFill>
              <a:srgbClr val="CC0000"/>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05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05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05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5" grpId="0" animBg="1"/>
      <p:bldP spid="15053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Connecting to UNIX via Telnet</a:t>
            </a:r>
          </a:p>
        </p:txBody>
      </p:sp>
      <p:pic>
        <p:nvPicPr>
          <p:cNvPr id="154627" name="Picture 3"/>
          <p:cNvPicPr>
            <a:picLocks noChangeAspect="1" noChangeArrowheads="1"/>
          </p:cNvPicPr>
          <p:nvPr/>
        </p:nvPicPr>
        <p:blipFill>
          <a:blip r:embed="rId3"/>
          <a:srcRect/>
          <a:stretch>
            <a:fillRect/>
          </a:stretch>
        </p:blipFill>
        <p:spPr bwMode="auto">
          <a:xfrm>
            <a:off x="990600" y="2133600"/>
            <a:ext cx="6553200" cy="3522663"/>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Connecting to UNIX via Telnet (Contd)</a:t>
            </a:r>
          </a:p>
        </p:txBody>
      </p:sp>
      <p:pic>
        <p:nvPicPr>
          <p:cNvPr id="144389" name="Picture 5"/>
          <p:cNvPicPr>
            <a:picLocks noChangeAspect="1" noChangeArrowheads="1"/>
          </p:cNvPicPr>
          <p:nvPr/>
        </p:nvPicPr>
        <p:blipFill>
          <a:blip r:embed="rId3"/>
          <a:srcRect/>
          <a:stretch>
            <a:fillRect/>
          </a:stretch>
        </p:blipFill>
        <p:spPr bwMode="auto">
          <a:xfrm>
            <a:off x="762000" y="1905000"/>
            <a:ext cx="3124200" cy="1898650"/>
          </a:xfrm>
          <a:prstGeom prst="rect">
            <a:avLst/>
          </a:prstGeom>
          <a:noFill/>
        </p:spPr>
      </p:pic>
      <p:pic>
        <p:nvPicPr>
          <p:cNvPr id="144390" name="Picture 6"/>
          <p:cNvPicPr>
            <a:picLocks noChangeAspect="1" noChangeArrowheads="1"/>
          </p:cNvPicPr>
          <p:nvPr/>
        </p:nvPicPr>
        <p:blipFill>
          <a:blip r:embed="rId4"/>
          <a:srcRect/>
          <a:stretch>
            <a:fillRect/>
          </a:stretch>
        </p:blipFill>
        <p:spPr bwMode="auto">
          <a:xfrm>
            <a:off x="762000" y="4267200"/>
            <a:ext cx="3200400" cy="1965325"/>
          </a:xfrm>
          <a:prstGeom prst="rect">
            <a:avLst/>
          </a:prstGeom>
          <a:noFill/>
        </p:spPr>
      </p:pic>
      <p:pic>
        <p:nvPicPr>
          <p:cNvPr id="144391" name="Picture 7"/>
          <p:cNvPicPr>
            <a:picLocks noChangeAspect="1" noChangeArrowheads="1"/>
          </p:cNvPicPr>
          <p:nvPr/>
        </p:nvPicPr>
        <p:blipFill>
          <a:blip r:embed="rId5"/>
          <a:srcRect/>
          <a:stretch>
            <a:fillRect/>
          </a:stretch>
        </p:blipFill>
        <p:spPr bwMode="auto">
          <a:xfrm>
            <a:off x="4648200" y="1905000"/>
            <a:ext cx="3609975" cy="4248150"/>
          </a:xfrm>
          <a:prstGeom prst="rect">
            <a:avLst/>
          </a:prstGeom>
          <a:noFill/>
        </p:spPr>
      </p:pic>
      <p:sp>
        <p:nvSpPr>
          <p:cNvPr id="144392" name="Line 8"/>
          <p:cNvSpPr>
            <a:spLocks noChangeShapeType="1"/>
          </p:cNvSpPr>
          <p:nvPr/>
        </p:nvSpPr>
        <p:spPr bwMode="auto">
          <a:xfrm>
            <a:off x="2133600" y="3810000"/>
            <a:ext cx="0" cy="457200"/>
          </a:xfrm>
          <a:prstGeom prst="line">
            <a:avLst/>
          </a:prstGeom>
          <a:noFill/>
          <a:ln w="76200">
            <a:solidFill>
              <a:srgbClr val="CC0000"/>
            </a:solidFill>
            <a:round/>
            <a:headEnd/>
            <a:tailEnd type="triangle" w="med" len="med"/>
          </a:ln>
          <a:effectLst/>
        </p:spPr>
        <p:txBody>
          <a:bodyPr/>
          <a:lstStyle/>
          <a:p>
            <a:endParaRPr lang="en-US"/>
          </a:p>
        </p:txBody>
      </p:sp>
      <p:sp>
        <p:nvSpPr>
          <p:cNvPr id="144393" name="Line 9"/>
          <p:cNvSpPr>
            <a:spLocks noChangeShapeType="1"/>
          </p:cNvSpPr>
          <p:nvPr/>
        </p:nvSpPr>
        <p:spPr bwMode="auto">
          <a:xfrm>
            <a:off x="4038600" y="4953000"/>
            <a:ext cx="533400" cy="0"/>
          </a:xfrm>
          <a:prstGeom prst="line">
            <a:avLst/>
          </a:prstGeom>
          <a:noFill/>
          <a:ln w="76200">
            <a:solidFill>
              <a:srgbClr val="CC0000"/>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3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3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43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43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4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2" grpId="0" animBg="1"/>
      <p:bldP spid="14439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Entering Commands</a:t>
            </a:r>
          </a:p>
        </p:txBody>
      </p:sp>
      <p:sp>
        <p:nvSpPr>
          <p:cNvPr id="155651"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spcBef>
                <a:spcPct val="35000"/>
              </a:spcBef>
            </a:pPr>
            <a:r>
              <a:rPr lang="en-US" altLang="zh-CN" sz="2800" b="0">
                <a:solidFill>
                  <a:srgbClr val="CC0000"/>
                </a:solidFill>
              </a:rPr>
              <a:t>UNIX philosophy: it assumes users know what they are doing.</a:t>
            </a:r>
          </a:p>
          <a:p>
            <a:pPr>
              <a:lnSpc>
                <a:spcPct val="80000"/>
              </a:lnSpc>
              <a:spcBef>
                <a:spcPct val="35000"/>
              </a:spcBef>
            </a:pPr>
            <a:r>
              <a:rPr lang="en-US" altLang="zh-CN" sz="2800" b="0"/>
              <a:t>UNIX is </a:t>
            </a:r>
            <a:r>
              <a:rPr lang="en-US" altLang="zh-CN" sz="2800" b="0">
                <a:solidFill>
                  <a:srgbClr val="3366CC"/>
                </a:solidFill>
              </a:rPr>
              <a:t>command-line based system</a:t>
            </a:r>
            <a:r>
              <a:rPr lang="en-US" altLang="zh-CN" sz="2800" b="0"/>
              <a:t>. It is important to remember commands and their usage.</a:t>
            </a:r>
          </a:p>
          <a:p>
            <a:pPr>
              <a:lnSpc>
                <a:spcPct val="80000"/>
              </a:lnSpc>
            </a:pPr>
            <a:r>
              <a:rPr lang="en-US" altLang="zh-CN" sz="2800" b="0"/>
              <a:t>Commands in UNIX are programs.</a:t>
            </a:r>
          </a:p>
          <a:p>
            <a:pPr>
              <a:lnSpc>
                <a:spcPct val="80000"/>
              </a:lnSpc>
              <a:spcBef>
                <a:spcPct val="35000"/>
              </a:spcBef>
            </a:pPr>
            <a:r>
              <a:rPr lang="en-US" altLang="zh-CN" sz="3000" b="0"/>
              <a:t>UNIX is </a:t>
            </a:r>
            <a:r>
              <a:rPr lang="en-US" altLang="zh-CN" sz="3000" b="0">
                <a:solidFill>
                  <a:srgbClr val="3366CC"/>
                </a:solidFill>
              </a:rPr>
              <a:t>case-sensitive</a:t>
            </a:r>
            <a:r>
              <a:rPr lang="en-US" altLang="zh-CN" sz="2900" b="0"/>
              <a:t>, that is, it distinguishes between uppercase and lowercase letters, so that </a:t>
            </a:r>
            <a:r>
              <a:rPr lang="en-US" altLang="zh-CN" sz="2900" b="0" i="1">
                <a:solidFill>
                  <a:srgbClr val="CC0000"/>
                </a:solidFill>
              </a:rPr>
              <a:t>date</a:t>
            </a:r>
            <a:r>
              <a:rPr lang="en-US" altLang="zh-CN" sz="2900" b="0"/>
              <a:t> differs from </a:t>
            </a:r>
            <a:r>
              <a:rPr lang="en-US" altLang="zh-CN" sz="2900" b="0" i="1">
                <a:solidFill>
                  <a:srgbClr val="CC0000"/>
                </a:solidFill>
              </a:rPr>
              <a:t>Date</a:t>
            </a:r>
            <a:endParaRPr lang="en-US" altLang="zh-CN" sz="2900" b="0">
              <a:solidFill>
                <a:srgbClr val="CC0000"/>
              </a:solidFill>
            </a:endParaRPr>
          </a:p>
          <a:p>
            <a:pPr>
              <a:lnSpc>
                <a:spcPct val="80000"/>
              </a:lnSpc>
              <a:spcBef>
                <a:spcPct val="35000"/>
              </a:spcBef>
            </a:pPr>
            <a:r>
              <a:rPr lang="en-US" altLang="zh-CN" sz="2900" b="0"/>
              <a:t>You type most UNIX commands in </a:t>
            </a:r>
            <a:r>
              <a:rPr lang="en-US" altLang="zh-CN" sz="2900" b="0">
                <a:solidFill>
                  <a:srgbClr val="3366CC"/>
                </a:solidFill>
              </a:rPr>
              <a:t>lowercase.</a:t>
            </a:r>
          </a:p>
          <a:p>
            <a:pPr>
              <a:lnSpc>
                <a:spcPct val="80000"/>
              </a:lnSpc>
            </a:pPr>
            <a:endParaRPr lang="en-US" altLang="zh-CN" sz="2800" b="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Structure of a UNIX command</a:t>
            </a:r>
          </a:p>
        </p:txBody>
      </p:sp>
      <p:sp>
        <p:nvSpPr>
          <p:cNvPr id="83971"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buFontTx/>
              <a:buNone/>
            </a:pPr>
            <a:endParaRPr lang="en-US" altLang="zh-CN" sz="1500">
              <a:latin typeface="Times New Roman" pitchFamily="18" charset="0"/>
            </a:endParaRPr>
          </a:p>
          <a:p>
            <a:pPr>
              <a:lnSpc>
                <a:spcPct val="80000"/>
              </a:lnSpc>
              <a:buFontTx/>
              <a:buNone/>
            </a:pPr>
            <a:r>
              <a:rPr lang="en-US" altLang="zh-CN" sz="1700">
                <a:latin typeface="Times New Roman" pitchFamily="18" charset="0"/>
              </a:rPr>
              <a:t>$ command [ - option (s) ]    [ option argument (s) ]    [ command argument (s) ]</a:t>
            </a:r>
          </a:p>
          <a:p>
            <a:pPr>
              <a:lnSpc>
                <a:spcPct val="80000"/>
              </a:lnSpc>
              <a:buFontTx/>
              <a:buNone/>
            </a:pPr>
            <a:endParaRPr lang="en-US" altLang="zh-CN" sz="1700" b="0">
              <a:latin typeface="Times New Roman" pitchFamily="18" charset="0"/>
            </a:endParaRPr>
          </a:p>
          <a:p>
            <a:pPr>
              <a:lnSpc>
                <a:spcPct val="80000"/>
              </a:lnSpc>
              <a:buFontTx/>
              <a:buNone/>
            </a:pPr>
            <a:r>
              <a:rPr lang="en-US" altLang="zh-CN" sz="1700" b="0"/>
              <a:t>where:</a:t>
            </a:r>
          </a:p>
          <a:p>
            <a:pPr>
              <a:lnSpc>
                <a:spcPct val="80000"/>
              </a:lnSpc>
              <a:buFontTx/>
              <a:buNone/>
            </a:pPr>
            <a:r>
              <a:rPr lang="en-US" altLang="zh-CN" sz="1700"/>
              <a:t>$</a:t>
            </a:r>
            <a:r>
              <a:rPr lang="en-US" altLang="zh-CN" sz="1700" b="0"/>
              <a:t> is system prompt ($ for Bourne Shell, % for C shell)</a:t>
            </a:r>
          </a:p>
          <a:p>
            <a:pPr>
              <a:lnSpc>
                <a:spcPct val="80000"/>
              </a:lnSpc>
              <a:buFontTx/>
              <a:buNone/>
            </a:pPr>
            <a:r>
              <a:rPr lang="en-US" altLang="zh-CN" sz="1900"/>
              <a:t>command </a:t>
            </a:r>
            <a:r>
              <a:rPr lang="en-US" altLang="zh-CN" sz="1900" b="0"/>
              <a:t>is the name of the valid UNIX command for that shell in lowercase letters</a:t>
            </a:r>
          </a:p>
          <a:p>
            <a:pPr>
              <a:lnSpc>
                <a:spcPct val="80000"/>
              </a:lnSpc>
              <a:buFontTx/>
              <a:buNone/>
            </a:pPr>
            <a:r>
              <a:rPr lang="en-US" altLang="zh-CN" sz="1900"/>
              <a:t>[-option(s)]</a:t>
            </a:r>
            <a:r>
              <a:rPr lang="en-US" altLang="zh-CN" sz="1900" b="0"/>
              <a:t> is one or more modifiers that change the behavior of command</a:t>
            </a:r>
          </a:p>
          <a:p>
            <a:pPr>
              <a:lnSpc>
                <a:spcPct val="80000"/>
              </a:lnSpc>
              <a:buFontTx/>
              <a:buNone/>
            </a:pPr>
            <a:r>
              <a:rPr lang="en-US" altLang="zh-CN" sz="1900" b="0"/>
              <a:t>[</a:t>
            </a:r>
            <a:r>
              <a:rPr lang="en-US" altLang="zh-CN" sz="1900"/>
              <a:t>option argument(s)]</a:t>
            </a:r>
            <a:r>
              <a:rPr lang="en-US" altLang="zh-CN" sz="1900" b="0"/>
              <a:t> is one or more modifiers that change the behavior of [-option(s)]</a:t>
            </a:r>
          </a:p>
          <a:p>
            <a:pPr>
              <a:lnSpc>
                <a:spcPct val="80000"/>
              </a:lnSpc>
              <a:buFontTx/>
              <a:buNone/>
            </a:pPr>
            <a:r>
              <a:rPr lang="en-US" altLang="zh-CN" sz="1900" b="0"/>
              <a:t>[</a:t>
            </a:r>
            <a:r>
              <a:rPr lang="en-US" altLang="zh-CN" sz="1900"/>
              <a:t>command argument(s)]</a:t>
            </a:r>
            <a:r>
              <a:rPr lang="en-US" altLang="zh-CN" sz="1900" b="0"/>
              <a:t> is one or more objects that are affected by command, generally, files or pathnames</a:t>
            </a:r>
          </a:p>
          <a:p>
            <a:pPr>
              <a:lnSpc>
                <a:spcPct val="80000"/>
              </a:lnSpc>
              <a:buFontTx/>
              <a:buNone/>
            </a:pPr>
            <a:endParaRPr lang="en-US" altLang="zh-CN" sz="1900" b="0"/>
          </a:p>
          <a:p>
            <a:pPr>
              <a:lnSpc>
                <a:spcPct val="80000"/>
              </a:lnSpc>
              <a:buFontTx/>
              <a:buNone/>
            </a:pPr>
            <a:r>
              <a:rPr lang="en-US" altLang="zh-CN" sz="1700" b="0"/>
              <a:t>A space seperates command, options, option arguments and command arguments, but no space is necessary between multiple options or multiple option arguments. And a space is optional between the option and option argument.</a:t>
            </a:r>
            <a:endParaRPr lang="en-US" altLang="zh-CN" b="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Structure of a UNIX command (Contd)</a:t>
            </a:r>
          </a:p>
        </p:txBody>
      </p:sp>
      <p:sp>
        <p:nvSpPr>
          <p:cNvPr id="103435" name="Rectangle 11"/>
          <p:cNvSpPr>
            <a:spLocks noChangeArrowheads="1"/>
          </p:cNvSpPr>
          <p:nvPr/>
        </p:nvSpPr>
        <p:spPr bwMode="auto">
          <a:xfrm>
            <a:off x="381000" y="1828800"/>
            <a:ext cx="8382000" cy="4572000"/>
          </a:xfrm>
          <a:prstGeom prst="rect">
            <a:avLst/>
          </a:prstGeom>
          <a:noFill/>
          <a:ln w="9525">
            <a:noFill/>
            <a:miter lim="800000"/>
            <a:headEnd/>
            <a:tailEnd/>
          </a:ln>
          <a:effectLst/>
        </p:spPr>
        <p:txBody>
          <a:bodyPr/>
          <a:lstStyle/>
          <a:p>
            <a:pPr marL="342900" indent="-342900">
              <a:lnSpc>
                <a:spcPct val="80000"/>
              </a:lnSpc>
              <a:spcBef>
                <a:spcPct val="20000"/>
              </a:spcBef>
            </a:pPr>
            <a:endParaRPr lang="en-US" altLang="zh-CN" sz="1700" b="1">
              <a:latin typeface="Times New Roman" pitchFamily="18" charset="0"/>
            </a:endParaRPr>
          </a:p>
          <a:p>
            <a:pPr marL="342900" indent="-342900">
              <a:lnSpc>
                <a:spcPct val="80000"/>
              </a:lnSpc>
              <a:spcBef>
                <a:spcPct val="20000"/>
              </a:spcBef>
            </a:pPr>
            <a:r>
              <a:rPr lang="en-US" altLang="zh-CN" sz="1900" b="1">
                <a:latin typeface="Times New Roman" pitchFamily="18" charset="0"/>
              </a:rPr>
              <a:t>$ command [ -option (s) ]    [ option argument (s) ]    [ command argument (s) ]</a:t>
            </a:r>
          </a:p>
          <a:p>
            <a:pPr marL="342900" indent="-342900">
              <a:lnSpc>
                <a:spcPct val="80000"/>
              </a:lnSpc>
              <a:spcBef>
                <a:spcPct val="20000"/>
              </a:spcBef>
            </a:pPr>
            <a:endParaRPr lang="en-US" altLang="zh-CN" sz="1700">
              <a:latin typeface="Times New Roman" pitchFamily="18" charset="0"/>
            </a:endParaRPr>
          </a:p>
          <a:p>
            <a:pPr marL="342900" indent="-342900">
              <a:lnSpc>
                <a:spcPct val="80000"/>
              </a:lnSpc>
              <a:spcBef>
                <a:spcPct val="20000"/>
              </a:spcBef>
            </a:pPr>
            <a:r>
              <a:rPr lang="en-US" altLang="zh-CN" sz="1700" b="1"/>
              <a:t>Examples:</a:t>
            </a:r>
          </a:p>
          <a:p>
            <a:pPr marL="342900" indent="-342900">
              <a:lnSpc>
                <a:spcPct val="80000"/>
              </a:lnSpc>
              <a:spcBef>
                <a:spcPct val="20000"/>
              </a:spcBef>
              <a:buFontTx/>
              <a:buChar char="•"/>
            </a:pPr>
            <a:r>
              <a:rPr lang="en-US" altLang="zh-CN" sz="2000" b="1">
                <a:latin typeface="Courier New" pitchFamily="49" charset="0"/>
              </a:rPr>
              <a:t>$ </a:t>
            </a:r>
            <a:r>
              <a:rPr lang="en-US" altLang="zh-CN" sz="2400" b="1">
                <a:latin typeface="Courier New" pitchFamily="49" charset="0"/>
              </a:rPr>
              <a:t>ls</a:t>
            </a:r>
          </a:p>
          <a:p>
            <a:pPr marL="742950" lvl="1" indent="-285750">
              <a:lnSpc>
                <a:spcPct val="80000"/>
              </a:lnSpc>
              <a:spcBef>
                <a:spcPct val="20000"/>
              </a:spcBef>
              <a:buFontTx/>
              <a:buChar char="–"/>
            </a:pPr>
            <a:r>
              <a:rPr lang="en-US" altLang="zh-CN" sz="2000">
                <a:latin typeface="Courier New" pitchFamily="49" charset="0"/>
              </a:rPr>
              <a:t>Contains only the command ls</a:t>
            </a:r>
          </a:p>
          <a:p>
            <a:pPr marL="342900" indent="-342900">
              <a:lnSpc>
                <a:spcPct val="80000"/>
              </a:lnSpc>
              <a:spcBef>
                <a:spcPct val="20000"/>
              </a:spcBef>
              <a:buFontTx/>
              <a:buChar char="•"/>
            </a:pPr>
            <a:r>
              <a:rPr lang="en-US" altLang="zh-CN" sz="2400" b="1">
                <a:latin typeface="Courier New" pitchFamily="49" charset="0"/>
              </a:rPr>
              <a:t>$ ls   -la</a:t>
            </a:r>
          </a:p>
          <a:p>
            <a:pPr marL="742950" lvl="1" indent="-285750">
              <a:lnSpc>
                <a:spcPct val="80000"/>
              </a:lnSpc>
              <a:spcBef>
                <a:spcPct val="20000"/>
              </a:spcBef>
              <a:buFontTx/>
              <a:buChar char="–"/>
            </a:pPr>
            <a:r>
              <a:rPr lang="en-US" altLang="zh-CN" sz="2000">
                <a:latin typeface="Courier New" pitchFamily="49" charset="0"/>
              </a:rPr>
              <a:t>Contains the command ls and two options, l and a</a:t>
            </a:r>
          </a:p>
          <a:p>
            <a:pPr marL="342900" indent="-342900">
              <a:lnSpc>
                <a:spcPct val="80000"/>
              </a:lnSpc>
              <a:spcBef>
                <a:spcPct val="20000"/>
              </a:spcBef>
              <a:buFontTx/>
              <a:buChar char="•"/>
            </a:pPr>
            <a:r>
              <a:rPr lang="en-US" altLang="zh-CN" sz="2400" b="1">
                <a:latin typeface="Courier New" pitchFamily="49" charset="0"/>
              </a:rPr>
              <a:t>$ ls   -la  m*</a:t>
            </a:r>
          </a:p>
          <a:p>
            <a:pPr marL="742950" lvl="1" indent="-285750">
              <a:lnSpc>
                <a:spcPct val="80000"/>
              </a:lnSpc>
              <a:spcBef>
                <a:spcPct val="20000"/>
              </a:spcBef>
              <a:buFontTx/>
              <a:buChar char="–"/>
            </a:pPr>
            <a:r>
              <a:rPr lang="en-US" altLang="zh-CN" sz="2000">
                <a:latin typeface="Courier New" pitchFamily="49" charset="0"/>
              </a:rPr>
              <a:t>Contains the command ls; two options, l and a; and a command argument, m*</a:t>
            </a:r>
          </a:p>
          <a:p>
            <a:pPr marL="342900" indent="-342900">
              <a:lnSpc>
                <a:spcPct val="80000"/>
              </a:lnSpc>
              <a:spcBef>
                <a:spcPct val="20000"/>
              </a:spcBef>
              <a:buFontTx/>
              <a:buChar char="•"/>
            </a:pPr>
            <a:r>
              <a:rPr lang="en-US" altLang="zh-CN" sz="2400" b="1">
                <a:latin typeface="Courier New" pitchFamily="49" charset="0"/>
              </a:rPr>
              <a:t>$ lpr  -Pspr  -n  3  proposal.ps</a:t>
            </a:r>
          </a:p>
          <a:p>
            <a:pPr marL="742950" lvl="1" indent="-285750">
              <a:lnSpc>
                <a:spcPct val="80000"/>
              </a:lnSpc>
              <a:spcBef>
                <a:spcPct val="20000"/>
              </a:spcBef>
              <a:buFontTx/>
              <a:buChar char="–"/>
            </a:pPr>
            <a:r>
              <a:rPr lang="en-US" altLang="zh-CN" sz="2000">
                <a:latin typeface="Courier New" pitchFamily="49" charset="0"/>
              </a:rPr>
              <a:t>Contains the command lpr; two options, P and n; two option arguments, spr and 3; and a command argument, proposal.ps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3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435">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43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43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43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43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3435">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4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26"/>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The date Command</a:t>
            </a:r>
          </a:p>
        </p:txBody>
      </p:sp>
      <p:sp>
        <p:nvSpPr>
          <p:cNvPr id="49155" name="Rectangle 1027"/>
          <p:cNvSpPr>
            <a:spLocks noGrp="1" noChangeArrowheads="1"/>
          </p:cNvSpPr>
          <p:nvPr>
            <p:ph type="body" sz="half" idx="1"/>
          </p:nvPr>
        </p:nvSpPr>
        <p:spPr>
          <a:xfrm>
            <a:off x="457200" y="1600200"/>
            <a:ext cx="8229600" cy="4525963"/>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8000"/>
              </a:lnSpc>
            </a:pPr>
            <a:r>
              <a:rPr lang="en-US" altLang="zh-CN" sz="3500" b="0"/>
              <a:t>Use the UNIX </a:t>
            </a:r>
            <a:r>
              <a:rPr lang="en-US" altLang="zh-CN" sz="3500" b="0">
                <a:solidFill>
                  <a:srgbClr val="CC0000"/>
                </a:solidFill>
              </a:rPr>
              <a:t>date</a:t>
            </a:r>
            <a:r>
              <a:rPr lang="en-US" altLang="zh-CN" sz="3500" b="0"/>
              <a:t> command to display the system date, which the system administrator maintains</a:t>
            </a:r>
          </a:p>
          <a:p>
            <a:pPr lvl="1">
              <a:lnSpc>
                <a:spcPct val="88000"/>
              </a:lnSpc>
              <a:buFontTx/>
              <a:buNone/>
            </a:pPr>
            <a:r>
              <a:rPr lang="en-US" altLang="zh-CN" sz="3200" b="0">
                <a:solidFill>
                  <a:srgbClr val="CC0000"/>
                </a:solidFill>
              </a:rPr>
              <a:t>date</a:t>
            </a:r>
          </a:p>
          <a:p>
            <a:pPr>
              <a:lnSpc>
                <a:spcPct val="88000"/>
              </a:lnSpc>
            </a:pPr>
            <a:endParaRPr lang="en-US" altLang="zh-CN" sz="3500" b="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rPr>
              <a:t>The cal Command</a:t>
            </a:r>
          </a:p>
        </p:txBody>
      </p:sp>
      <p:sp>
        <p:nvSpPr>
          <p:cNvPr id="30728" name="Rectangle 8"/>
          <p:cNvSpPr>
            <a:spLocks noChangeArrowheads="1"/>
          </p:cNvSpPr>
          <p:nvPr/>
        </p:nvSpPr>
        <p:spPr bwMode="auto">
          <a:xfrm>
            <a:off x="685800" y="1981200"/>
            <a:ext cx="7772400" cy="4114800"/>
          </a:xfrm>
          <a:prstGeom prst="rect">
            <a:avLst/>
          </a:prstGeom>
          <a:solidFill>
            <a:srgbClr val="CCFFFF"/>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marL="342900" indent="-342900">
              <a:lnSpc>
                <a:spcPct val="88000"/>
              </a:lnSpc>
              <a:spcBef>
                <a:spcPct val="20000"/>
              </a:spcBef>
              <a:buFontTx/>
              <a:buChar char="•"/>
            </a:pPr>
            <a:r>
              <a:rPr lang="en-US" altLang="zh-CN" sz="3100"/>
              <a:t>Display the calendar of current month</a:t>
            </a:r>
          </a:p>
          <a:p>
            <a:pPr marL="742950" lvl="1" indent="-285750">
              <a:lnSpc>
                <a:spcPct val="88000"/>
              </a:lnSpc>
              <a:spcBef>
                <a:spcPct val="20000"/>
              </a:spcBef>
            </a:pPr>
            <a:r>
              <a:rPr lang="en-US" altLang="zh-CN" sz="3200">
                <a:solidFill>
                  <a:srgbClr val="CC0000"/>
                </a:solidFill>
              </a:rPr>
              <a:t>cal</a:t>
            </a:r>
          </a:p>
          <a:p>
            <a:pPr marL="342900" indent="-342900">
              <a:lnSpc>
                <a:spcPct val="88000"/>
              </a:lnSpc>
              <a:spcBef>
                <a:spcPct val="20000"/>
              </a:spcBef>
              <a:buFontTx/>
              <a:buChar char="•"/>
            </a:pPr>
            <a:r>
              <a:rPr lang="en-US" altLang="zh-CN" sz="3100"/>
              <a:t>Display the calendar of 2004</a:t>
            </a:r>
          </a:p>
          <a:p>
            <a:pPr marL="742950" lvl="1" indent="-285750">
              <a:lnSpc>
                <a:spcPct val="88000"/>
              </a:lnSpc>
              <a:spcBef>
                <a:spcPct val="20000"/>
              </a:spcBef>
            </a:pPr>
            <a:r>
              <a:rPr lang="en-US" altLang="zh-CN" sz="3200">
                <a:solidFill>
                  <a:srgbClr val="CC0000"/>
                </a:solidFill>
              </a:rPr>
              <a:t>cal 2004</a:t>
            </a:r>
          </a:p>
          <a:p>
            <a:pPr marL="342900" indent="-342900">
              <a:lnSpc>
                <a:spcPct val="88000"/>
              </a:lnSpc>
              <a:spcBef>
                <a:spcPct val="20000"/>
              </a:spcBef>
              <a:buFontTx/>
              <a:buChar char="•"/>
            </a:pPr>
            <a:r>
              <a:rPr lang="en-US" altLang="zh-CN" sz="3200"/>
              <a:t>Display the calendar of July 1775</a:t>
            </a:r>
          </a:p>
          <a:p>
            <a:pPr marL="742950" lvl="1" indent="-285750">
              <a:lnSpc>
                <a:spcPct val="88000"/>
              </a:lnSpc>
              <a:spcBef>
                <a:spcPct val="20000"/>
              </a:spcBef>
            </a:pPr>
            <a:r>
              <a:rPr lang="en-US" altLang="zh-CN" sz="2800">
                <a:solidFill>
                  <a:srgbClr val="CC0000"/>
                </a:solidFill>
              </a:rPr>
              <a:t>cal 7 1775</a:t>
            </a:r>
            <a:endParaRPr lang="en-US" altLang="zh-CN" sz="2700">
              <a:solidFill>
                <a:srgbClr val="CC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rPr>
              <a:t>The who and finger Commands</a:t>
            </a:r>
          </a:p>
        </p:txBody>
      </p:sp>
      <p:sp>
        <p:nvSpPr>
          <p:cNvPr id="157699" name="Rectangle 3"/>
          <p:cNvSpPr>
            <a:spLocks noChangeArrowheads="1"/>
          </p:cNvSpPr>
          <p:nvPr/>
        </p:nvSpPr>
        <p:spPr bwMode="auto">
          <a:xfrm>
            <a:off x="685800" y="1981200"/>
            <a:ext cx="7772400" cy="4114800"/>
          </a:xfrm>
          <a:prstGeom prst="rect">
            <a:avLst/>
          </a:prstGeom>
          <a:solidFill>
            <a:srgbClr val="CCFFFF"/>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marL="342900" indent="-342900">
              <a:lnSpc>
                <a:spcPct val="88000"/>
              </a:lnSpc>
              <a:spcBef>
                <a:spcPct val="20000"/>
              </a:spcBef>
              <a:buFontTx/>
              <a:buChar char="•"/>
            </a:pPr>
            <a:r>
              <a:rPr lang="en-US" altLang="zh-CN" sz="2800"/>
              <a:t>In a multi-user system, knowing who is logged on to the system may be helpful</a:t>
            </a:r>
          </a:p>
          <a:p>
            <a:pPr marL="342900" indent="-342900">
              <a:lnSpc>
                <a:spcPct val="88000"/>
              </a:lnSpc>
              <a:spcBef>
                <a:spcPct val="20000"/>
              </a:spcBef>
              <a:buFontTx/>
              <a:buChar char="•"/>
            </a:pPr>
            <a:endParaRPr lang="en-US" altLang="zh-CN" sz="2800">
              <a:solidFill>
                <a:srgbClr val="CC0000"/>
              </a:solidFill>
            </a:endParaRPr>
          </a:p>
          <a:p>
            <a:pPr marL="342900" indent="-342900">
              <a:lnSpc>
                <a:spcPct val="88000"/>
              </a:lnSpc>
              <a:spcBef>
                <a:spcPct val="20000"/>
              </a:spcBef>
              <a:buFontTx/>
              <a:buChar char="•"/>
            </a:pPr>
            <a:r>
              <a:rPr lang="en-US" altLang="zh-CN" sz="2800"/>
              <a:t>Use the </a:t>
            </a:r>
            <a:r>
              <a:rPr lang="en-US" altLang="zh-CN" sz="2800">
                <a:solidFill>
                  <a:srgbClr val="CC0000"/>
                </a:solidFill>
              </a:rPr>
              <a:t>who</a:t>
            </a:r>
            <a:r>
              <a:rPr lang="en-US" altLang="zh-CN" sz="2800"/>
              <a:t> command to see who is using the system and their current location</a:t>
            </a:r>
            <a:r>
              <a:rPr lang="en-US" altLang="zh-CN" sz="2800" b="1"/>
              <a:t> </a:t>
            </a:r>
          </a:p>
          <a:p>
            <a:pPr marL="742950" lvl="1" indent="-285750">
              <a:lnSpc>
                <a:spcPct val="88000"/>
              </a:lnSpc>
              <a:spcBef>
                <a:spcPct val="20000"/>
              </a:spcBef>
            </a:pPr>
            <a:r>
              <a:rPr lang="en-US" altLang="zh-CN" sz="2400" b="1">
                <a:solidFill>
                  <a:srgbClr val="CC0000"/>
                </a:solidFill>
              </a:rPr>
              <a:t>who</a:t>
            </a:r>
          </a:p>
          <a:p>
            <a:pPr marL="742950" lvl="1" indent="-285750">
              <a:lnSpc>
                <a:spcPct val="88000"/>
              </a:lnSpc>
              <a:spcBef>
                <a:spcPct val="20000"/>
              </a:spcBef>
            </a:pPr>
            <a:endParaRPr lang="en-US" altLang="zh-CN" sz="1600">
              <a:solidFill>
                <a:srgbClr val="CC0000"/>
              </a:solidFill>
            </a:endParaRPr>
          </a:p>
          <a:p>
            <a:pPr marL="342900" indent="-342900">
              <a:lnSpc>
                <a:spcPct val="88000"/>
              </a:lnSpc>
              <a:spcBef>
                <a:spcPct val="20000"/>
              </a:spcBef>
              <a:buFontTx/>
              <a:buChar char="•"/>
            </a:pPr>
            <a:r>
              <a:rPr lang="en-US" altLang="zh-CN" sz="2800"/>
              <a:t>User </a:t>
            </a:r>
            <a:r>
              <a:rPr lang="en-US" altLang="zh-CN" sz="2800">
                <a:solidFill>
                  <a:srgbClr val="CC0000"/>
                </a:solidFill>
              </a:rPr>
              <a:t>finger</a:t>
            </a:r>
            <a:r>
              <a:rPr lang="en-US" altLang="zh-CN" sz="2800"/>
              <a:t> command to know the detailed information for a specific user</a:t>
            </a:r>
            <a:r>
              <a:rPr lang="en-US" altLang="zh-CN" sz="2800" b="1"/>
              <a:t> </a:t>
            </a:r>
            <a:endParaRPr lang="en-US" altLang="zh-CN" sz="3200"/>
          </a:p>
          <a:p>
            <a:pPr marL="742950" lvl="1" indent="-285750">
              <a:lnSpc>
                <a:spcPct val="88000"/>
              </a:lnSpc>
              <a:spcBef>
                <a:spcPct val="20000"/>
              </a:spcBef>
            </a:pPr>
            <a:r>
              <a:rPr lang="en-US" altLang="zh-CN" sz="2800">
                <a:solidFill>
                  <a:srgbClr val="CC0000"/>
                </a:solidFill>
              </a:rPr>
              <a:t>finger username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rPr>
              <a:t>The clear Command</a:t>
            </a:r>
          </a:p>
        </p:txBody>
      </p:sp>
      <p:sp>
        <p:nvSpPr>
          <p:cNvPr id="159747" name="Rectangle 3"/>
          <p:cNvSpPr>
            <a:spLocks noChangeArrowheads="1"/>
          </p:cNvSpPr>
          <p:nvPr/>
        </p:nvSpPr>
        <p:spPr bwMode="auto">
          <a:xfrm>
            <a:off x="685800" y="1981200"/>
            <a:ext cx="7772400" cy="4114800"/>
          </a:xfrm>
          <a:prstGeom prst="rect">
            <a:avLst/>
          </a:prstGeom>
          <a:solidFill>
            <a:srgbClr val="CCFFFF"/>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marL="342900" indent="-342900">
              <a:lnSpc>
                <a:spcPct val="88000"/>
              </a:lnSpc>
              <a:spcBef>
                <a:spcPct val="20000"/>
              </a:spcBef>
              <a:buFontTx/>
              <a:buChar char="•"/>
            </a:pPr>
            <a:r>
              <a:rPr lang="en-US" altLang="zh-CN" sz="3600"/>
              <a:t>You can use the </a:t>
            </a:r>
            <a:r>
              <a:rPr lang="en-US" altLang="zh-CN" sz="3600">
                <a:solidFill>
                  <a:srgbClr val="CC0000"/>
                </a:solidFill>
              </a:rPr>
              <a:t>clear</a:t>
            </a:r>
            <a:r>
              <a:rPr lang="en-US" altLang="zh-CN" sz="3600"/>
              <a:t> command to clear your screen; it has no options or arguments</a:t>
            </a:r>
            <a:r>
              <a:rPr lang="en-US" altLang="zh-CN" sz="3600" b="1"/>
              <a:t>.</a:t>
            </a:r>
          </a:p>
          <a:p>
            <a:pPr marL="742950" lvl="1" indent="-285750">
              <a:lnSpc>
                <a:spcPct val="88000"/>
              </a:lnSpc>
              <a:spcBef>
                <a:spcPct val="20000"/>
              </a:spcBef>
            </a:pPr>
            <a:r>
              <a:rPr lang="en-US" altLang="zh-CN" sz="3500">
                <a:solidFill>
                  <a:srgbClr val="CC0000"/>
                </a:solidFill>
              </a:rPr>
              <a:t>clear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Getting Started With UNIX</a:t>
            </a:r>
            <a:br>
              <a:rPr lang="en-US" altLang="zh-CN" sz="3200" b="1">
                <a:solidFill>
                  <a:srgbClr val="CCFFFF"/>
                </a:solidFill>
              </a:rPr>
            </a:br>
            <a:r>
              <a:rPr lang="en-US" altLang="zh-CN" sz="3200" b="1">
                <a:solidFill>
                  <a:srgbClr val="CCFFFF"/>
                </a:solidFill>
              </a:rPr>
              <a:t>Section A:  Objectives</a:t>
            </a:r>
          </a:p>
        </p:txBody>
      </p:sp>
      <p:sp>
        <p:nvSpPr>
          <p:cNvPr id="93187"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8000"/>
              </a:lnSpc>
              <a:buFontTx/>
              <a:buNone/>
            </a:pPr>
            <a:r>
              <a:rPr lang="en-US" altLang="zh-CN" b="0"/>
              <a:t>After studying this lesson, you should be able to:</a:t>
            </a:r>
          </a:p>
          <a:p>
            <a:pPr lvl="1">
              <a:lnSpc>
                <a:spcPct val="98000"/>
              </a:lnSpc>
            </a:pPr>
            <a:r>
              <a:rPr lang="en-US" altLang="zh-CN" sz="3200" b="0"/>
              <a:t>Define operating systems in general</a:t>
            </a:r>
          </a:p>
          <a:p>
            <a:pPr lvl="1">
              <a:lnSpc>
                <a:spcPct val="98000"/>
              </a:lnSpc>
            </a:pPr>
            <a:r>
              <a:rPr lang="en-US" altLang="zh-CN" sz="3200" b="0"/>
              <a:t>Describe what a UNIX shell is</a:t>
            </a:r>
          </a:p>
          <a:p>
            <a:pPr lvl="1">
              <a:lnSpc>
                <a:spcPct val="98000"/>
              </a:lnSpc>
            </a:pPr>
            <a:r>
              <a:rPr lang="en-US" altLang="zh-CN" sz="3200" b="0"/>
              <a:t>Describe the options for connecting to a UNIX system</a:t>
            </a:r>
          </a:p>
          <a:p>
            <a:pPr lvl="1">
              <a:spcBef>
                <a:spcPct val="30000"/>
              </a:spcBef>
            </a:pPr>
            <a:r>
              <a:rPr lang="en-US" altLang="zh-CN" sz="3200" b="0"/>
              <a:t>Log on to and log out of UNIX</a:t>
            </a:r>
          </a:p>
          <a:p>
            <a:pPr lvl="1">
              <a:lnSpc>
                <a:spcPct val="98000"/>
              </a:lnSpc>
            </a:pPr>
            <a:endParaRPr lang="en-US" altLang="zh-CN" sz="3200" b="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Command-line History</a:t>
            </a:r>
          </a:p>
        </p:txBody>
      </p:sp>
      <p:sp>
        <p:nvSpPr>
          <p:cNvPr id="51203" name="Rectangle 1027"/>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8000"/>
              </a:lnSpc>
              <a:buFontTx/>
              <a:buNone/>
            </a:pPr>
            <a:r>
              <a:rPr lang="en-US" altLang="zh-CN" sz="2800" b="0"/>
              <a:t>The Command-line History</a:t>
            </a:r>
          </a:p>
          <a:p>
            <a:pPr lvl="1">
              <a:lnSpc>
                <a:spcPct val="98000"/>
              </a:lnSpc>
            </a:pPr>
            <a:r>
              <a:rPr lang="en-US" altLang="zh-CN" b="0"/>
              <a:t>Access the command history with the </a:t>
            </a:r>
            <a:r>
              <a:rPr lang="en-US" altLang="zh-CN" b="0">
                <a:solidFill>
                  <a:srgbClr val="CC0000"/>
                </a:solidFill>
              </a:rPr>
              <a:t>up</a:t>
            </a:r>
            <a:r>
              <a:rPr lang="en-US" altLang="zh-CN" b="0"/>
              <a:t> and </a:t>
            </a:r>
            <a:r>
              <a:rPr lang="en-US" altLang="zh-CN" b="0">
                <a:solidFill>
                  <a:srgbClr val="CC0000"/>
                </a:solidFill>
              </a:rPr>
              <a:t>down arrow keys</a:t>
            </a:r>
          </a:p>
          <a:p>
            <a:pPr lvl="1">
              <a:lnSpc>
                <a:spcPct val="98000"/>
              </a:lnSpc>
            </a:pPr>
            <a:r>
              <a:rPr lang="en-US" altLang="zh-CN" b="0"/>
              <a:t>Pressing the up arrow key once recalls the most recently used command</a:t>
            </a:r>
          </a:p>
          <a:p>
            <a:pPr lvl="1">
              <a:lnSpc>
                <a:spcPct val="98000"/>
              </a:lnSpc>
            </a:pPr>
            <a:r>
              <a:rPr lang="en-US" altLang="zh-CN" b="0"/>
              <a:t>Each time you press the up arrow key, you recall an older command</a:t>
            </a:r>
          </a:p>
          <a:p>
            <a:pPr lvl="1">
              <a:lnSpc>
                <a:spcPct val="98000"/>
              </a:lnSpc>
            </a:pPr>
            <a:r>
              <a:rPr lang="en-US" altLang="zh-CN" b="0"/>
              <a:t>Each time you press the down arrow key, you scroll forward in the command history</a:t>
            </a:r>
          </a:p>
          <a:p>
            <a:pPr lvl="1">
              <a:lnSpc>
                <a:spcPct val="98000"/>
              </a:lnSpc>
            </a:pPr>
            <a:endParaRPr lang="en-US" altLang="zh-CN" b="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The man Program</a:t>
            </a:r>
          </a:p>
        </p:txBody>
      </p:sp>
      <p:sp>
        <p:nvSpPr>
          <p:cNvPr id="160771"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spcBef>
                <a:spcPct val="40000"/>
              </a:spcBef>
            </a:pPr>
            <a:r>
              <a:rPr lang="en-US" altLang="zh-CN" sz="2400" b="0"/>
              <a:t>For reference, UNIX includes an online manual that contains all commands, including their options and arguments</a:t>
            </a:r>
            <a:r>
              <a:rPr lang="en-US" altLang="zh-CN" sz="2400"/>
              <a:t> </a:t>
            </a:r>
          </a:p>
          <a:p>
            <a:pPr>
              <a:lnSpc>
                <a:spcPct val="90000"/>
              </a:lnSpc>
              <a:spcBef>
                <a:spcPct val="40000"/>
              </a:spcBef>
            </a:pPr>
            <a:r>
              <a:rPr lang="en-US" altLang="zh-CN" sz="2400" b="0"/>
              <a:t>The </a:t>
            </a:r>
            <a:r>
              <a:rPr lang="en-US" altLang="zh-CN" sz="2400" b="0">
                <a:solidFill>
                  <a:srgbClr val="CC0000"/>
                </a:solidFill>
              </a:rPr>
              <a:t>man</a:t>
            </a:r>
            <a:r>
              <a:rPr lang="en-US" altLang="zh-CN" sz="2400" b="0"/>
              <a:t> program in UNIX displays this online manual, called the man pages, for command-line assistance</a:t>
            </a:r>
          </a:p>
          <a:p>
            <a:pPr lvl="1">
              <a:lnSpc>
                <a:spcPct val="90000"/>
              </a:lnSpc>
              <a:spcBef>
                <a:spcPct val="40000"/>
              </a:spcBef>
              <a:buFontTx/>
              <a:buNone/>
            </a:pPr>
            <a:r>
              <a:rPr lang="en-US" altLang="zh-CN" sz="2000" b="0">
                <a:solidFill>
                  <a:srgbClr val="CC0000"/>
                </a:solidFill>
              </a:rPr>
              <a:t>man who</a:t>
            </a:r>
          </a:p>
          <a:p>
            <a:pPr lvl="1">
              <a:lnSpc>
                <a:spcPct val="90000"/>
              </a:lnSpc>
              <a:spcBef>
                <a:spcPct val="40000"/>
              </a:spcBef>
              <a:buFontTx/>
              <a:buNone/>
            </a:pPr>
            <a:endParaRPr lang="en-US" altLang="zh-CN" sz="2000"/>
          </a:p>
          <a:p>
            <a:pPr lvl="1">
              <a:lnSpc>
                <a:spcPct val="90000"/>
              </a:lnSpc>
              <a:spcBef>
                <a:spcPct val="40000"/>
              </a:spcBef>
            </a:pPr>
            <a:r>
              <a:rPr lang="en-US" altLang="zh-CN" sz="2000" b="0"/>
              <a:t>Press the &lt;</a:t>
            </a:r>
            <a:r>
              <a:rPr lang="en-US" altLang="zh-CN" sz="2000" b="0">
                <a:solidFill>
                  <a:srgbClr val="CC0000"/>
                </a:solidFill>
              </a:rPr>
              <a:t>Space</a:t>
            </a:r>
            <a:r>
              <a:rPr lang="en-US" altLang="zh-CN" sz="2000" b="0"/>
              <a:t>&gt; key on the keyboard shows you more manual pages, one screen at a time</a:t>
            </a:r>
          </a:p>
          <a:p>
            <a:pPr lvl="1">
              <a:lnSpc>
                <a:spcPct val="90000"/>
              </a:lnSpc>
              <a:spcBef>
                <a:spcPct val="40000"/>
              </a:spcBef>
            </a:pPr>
            <a:r>
              <a:rPr lang="en-US" altLang="zh-CN" sz="2000" b="0"/>
              <a:t>Press Ctrl+B to go back to previous screen</a:t>
            </a:r>
          </a:p>
          <a:p>
            <a:pPr lvl="1">
              <a:lnSpc>
                <a:spcPct val="90000"/>
              </a:lnSpc>
              <a:spcBef>
                <a:spcPct val="40000"/>
              </a:spcBef>
            </a:pPr>
            <a:r>
              <a:rPr lang="en-US" altLang="zh-CN" sz="2000" b="0"/>
              <a:t>Press &lt;</a:t>
            </a:r>
            <a:r>
              <a:rPr lang="en-US" altLang="zh-CN" sz="2000" b="0">
                <a:solidFill>
                  <a:srgbClr val="CC0000"/>
                </a:solidFill>
              </a:rPr>
              <a:t>q</a:t>
            </a:r>
            <a:r>
              <a:rPr lang="en-US" altLang="zh-CN" sz="2000" b="0"/>
              <a:t>&gt; to quit man pages and return to the command line prompt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The whatis Command</a:t>
            </a:r>
          </a:p>
        </p:txBody>
      </p:sp>
      <p:sp>
        <p:nvSpPr>
          <p:cNvPr id="25603"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spcBef>
                <a:spcPct val="40000"/>
              </a:spcBef>
            </a:pPr>
            <a:r>
              <a:rPr lang="en-US" altLang="zh-CN" sz="2900" b="0"/>
              <a:t>Sometimes you find that the man pages contain more information than you want to see</a:t>
            </a:r>
          </a:p>
          <a:p>
            <a:pPr>
              <a:spcBef>
                <a:spcPct val="40000"/>
              </a:spcBef>
            </a:pPr>
            <a:r>
              <a:rPr lang="en-US" altLang="zh-CN" sz="2900" b="0"/>
              <a:t>To display a brief summary of a command, use the </a:t>
            </a:r>
            <a:r>
              <a:rPr lang="en-US" altLang="zh-CN" sz="2900" b="0">
                <a:solidFill>
                  <a:srgbClr val="CC0000"/>
                </a:solidFill>
              </a:rPr>
              <a:t>whatis</a:t>
            </a:r>
            <a:r>
              <a:rPr lang="en-US" altLang="zh-CN" sz="2900" b="0"/>
              <a:t> command</a:t>
            </a:r>
          </a:p>
          <a:p>
            <a:pPr>
              <a:spcBef>
                <a:spcPct val="40000"/>
              </a:spcBef>
            </a:pPr>
            <a:r>
              <a:rPr lang="en-US" altLang="zh-CN" sz="2900" b="0"/>
              <a:t>The whatis command shows only the name and brief description that appears near the top of a command’s man page</a:t>
            </a:r>
          </a:p>
          <a:p>
            <a:pPr lvl="1">
              <a:spcBef>
                <a:spcPct val="40000"/>
              </a:spcBef>
              <a:buFontTx/>
              <a:buNone/>
            </a:pPr>
            <a:r>
              <a:rPr lang="en-US" altLang="zh-CN" sz="2500" b="0">
                <a:solidFill>
                  <a:srgbClr val="CC0000"/>
                </a:solidFill>
              </a:rPr>
              <a:t>whatis who</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The whereis Command</a:t>
            </a:r>
          </a:p>
        </p:txBody>
      </p:sp>
      <p:sp>
        <p:nvSpPr>
          <p:cNvPr id="162819"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spcBef>
                <a:spcPct val="40000"/>
              </a:spcBef>
            </a:pPr>
            <a:r>
              <a:rPr lang="en-US" altLang="zh-CN" sz="3700" b="0"/>
              <a:t>Locate the binary, source, and man page files for a command</a:t>
            </a:r>
          </a:p>
          <a:p>
            <a:pPr lvl="1">
              <a:spcBef>
                <a:spcPct val="40000"/>
              </a:spcBef>
              <a:buFontTx/>
              <a:buNone/>
            </a:pPr>
            <a:r>
              <a:rPr lang="en-US" altLang="zh-CN" sz="3300" b="0">
                <a:solidFill>
                  <a:srgbClr val="CC0000"/>
                </a:solidFill>
              </a:rPr>
              <a:t>whereis who</a:t>
            </a:r>
          </a:p>
          <a:p>
            <a:pPr lvl="1">
              <a:spcBef>
                <a:spcPct val="40000"/>
              </a:spcBef>
              <a:buFontTx/>
              <a:buNone/>
            </a:pPr>
            <a:endParaRPr lang="en-US" altLang="zh-CN" sz="3300" b="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The whoami Command</a:t>
            </a:r>
          </a:p>
        </p:txBody>
      </p:sp>
      <p:sp>
        <p:nvSpPr>
          <p:cNvPr id="161795"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spcBef>
                <a:spcPct val="40000"/>
              </a:spcBef>
            </a:pPr>
            <a:r>
              <a:rPr lang="en-US" altLang="zh-CN" sz="3700" b="0"/>
              <a:t>Display the effective current username</a:t>
            </a:r>
          </a:p>
          <a:p>
            <a:pPr lvl="1">
              <a:spcBef>
                <a:spcPct val="40000"/>
              </a:spcBef>
              <a:buFontTx/>
              <a:buNone/>
            </a:pPr>
            <a:r>
              <a:rPr lang="en-US" altLang="zh-CN" sz="3300" b="0">
                <a:solidFill>
                  <a:srgbClr val="CC0000"/>
                </a:solidFill>
              </a:rPr>
              <a:t>whoami</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Changing Passwords</a:t>
            </a:r>
          </a:p>
        </p:txBody>
      </p:sp>
      <p:sp>
        <p:nvSpPr>
          <p:cNvPr id="61443"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spcBef>
                <a:spcPct val="35000"/>
              </a:spcBef>
            </a:pPr>
            <a:r>
              <a:rPr lang="en-US" altLang="zh-CN" b="0"/>
              <a:t>A user name is unique, but not confidential, and may be provided to other users. The password, on the other hand, is confidential and secures your work on the system</a:t>
            </a:r>
          </a:p>
          <a:p>
            <a:pPr>
              <a:spcBef>
                <a:spcPct val="35000"/>
              </a:spcBef>
            </a:pPr>
            <a:r>
              <a:rPr lang="en-US" altLang="zh-CN" b="0"/>
              <a:t>Using the </a:t>
            </a:r>
            <a:r>
              <a:rPr lang="en-US" altLang="zh-CN" b="0">
                <a:solidFill>
                  <a:srgbClr val="CC0000"/>
                </a:solidFill>
              </a:rPr>
              <a:t>passwd</a:t>
            </a:r>
            <a:r>
              <a:rPr lang="en-US" altLang="zh-CN" b="0"/>
              <a:t> command to change password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Logging Out of UNIX</a:t>
            </a:r>
          </a:p>
        </p:txBody>
      </p:sp>
      <p:sp>
        <p:nvSpPr>
          <p:cNvPr id="47107"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spcBef>
                <a:spcPct val="40000"/>
              </a:spcBef>
            </a:pPr>
            <a:r>
              <a:rPr lang="en-US" altLang="zh-CN" b="0">
                <a:solidFill>
                  <a:srgbClr val="3366CC"/>
                </a:solidFill>
              </a:rPr>
              <a:t>Logging out</a:t>
            </a:r>
            <a:r>
              <a:rPr lang="en-US" altLang="zh-CN" b="0"/>
              <a:t> ends your current process and indicates to UNIX that you are finished.</a:t>
            </a:r>
          </a:p>
          <a:p>
            <a:pPr>
              <a:lnSpc>
                <a:spcPct val="90000"/>
              </a:lnSpc>
              <a:spcBef>
                <a:spcPct val="40000"/>
              </a:spcBef>
            </a:pPr>
            <a:r>
              <a:rPr lang="en-US" altLang="zh-CN" b="0"/>
              <a:t>How you log out depends on the shell you are using.</a:t>
            </a:r>
          </a:p>
          <a:p>
            <a:pPr>
              <a:lnSpc>
                <a:spcPct val="90000"/>
              </a:lnSpc>
              <a:spcBef>
                <a:spcPct val="40000"/>
              </a:spcBef>
            </a:pPr>
            <a:r>
              <a:rPr lang="en-US" altLang="zh-CN" b="0"/>
              <a:t>For the Bourne, Korn, or Bash shells, type </a:t>
            </a:r>
            <a:r>
              <a:rPr lang="en-US" altLang="zh-CN" b="0">
                <a:solidFill>
                  <a:srgbClr val="CC0000"/>
                </a:solidFill>
              </a:rPr>
              <a:t>exit</a:t>
            </a:r>
            <a:r>
              <a:rPr lang="en-US" altLang="zh-CN" b="0"/>
              <a:t> on the command line or press </a:t>
            </a:r>
            <a:r>
              <a:rPr lang="en-US" altLang="zh-CN" b="0">
                <a:solidFill>
                  <a:srgbClr val="CC0000"/>
                </a:solidFill>
              </a:rPr>
              <a:t>Ctrl+D.</a:t>
            </a:r>
          </a:p>
          <a:p>
            <a:pPr>
              <a:lnSpc>
                <a:spcPct val="90000"/>
              </a:lnSpc>
              <a:spcBef>
                <a:spcPct val="40000"/>
              </a:spcBef>
            </a:pPr>
            <a:r>
              <a:rPr lang="en-US" altLang="zh-CN" b="0"/>
              <a:t>In the C shell, type </a:t>
            </a:r>
            <a:r>
              <a:rPr lang="en-US" altLang="zh-CN" b="0">
                <a:solidFill>
                  <a:srgbClr val="CC0000"/>
                </a:solidFill>
              </a:rPr>
              <a:t>logout</a:t>
            </a:r>
            <a:r>
              <a:rPr lang="en-US" altLang="zh-CN" b="0"/>
              <a:t> on the command line.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Pine: Checking Emails on CSE</a:t>
            </a:r>
          </a:p>
        </p:txBody>
      </p:sp>
      <p:sp>
        <p:nvSpPr>
          <p:cNvPr id="105475"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spcBef>
                <a:spcPct val="40000"/>
              </a:spcBef>
            </a:pPr>
            <a:r>
              <a:rPr lang="en-US" altLang="zh-CN" sz="2800" b="0"/>
              <a:t>You can use </a:t>
            </a:r>
            <a:r>
              <a:rPr lang="en-US" altLang="zh-CN" sz="2800" b="0">
                <a:solidFill>
                  <a:srgbClr val="CC0000"/>
                </a:solidFill>
              </a:rPr>
              <a:t>pine</a:t>
            </a:r>
            <a:r>
              <a:rPr lang="en-US" altLang="zh-CN" sz="2800" b="0"/>
              <a:t> program to check your email.</a:t>
            </a:r>
          </a:p>
          <a:p>
            <a:pPr lvl="1">
              <a:lnSpc>
                <a:spcPct val="80000"/>
              </a:lnSpc>
              <a:spcBef>
                <a:spcPct val="40000"/>
              </a:spcBef>
            </a:pPr>
            <a:r>
              <a:rPr lang="en-US" altLang="zh-CN" sz="2400" b="0"/>
              <a:t>Pine is probably the most extensive and friendly e-mail program available for UNIX.</a:t>
            </a:r>
          </a:p>
          <a:p>
            <a:pPr>
              <a:lnSpc>
                <a:spcPct val="80000"/>
              </a:lnSpc>
              <a:spcBef>
                <a:spcPct val="40000"/>
              </a:spcBef>
            </a:pPr>
            <a:r>
              <a:rPr lang="en-US" altLang="zh-CN" sz="2800" b="0">
                <a:solidFill>
                  <a:srgbClr val="CC0000"/>
                </a:solidFill>
              </a:rPr>
              <a:t>To start Pine</a:t>
            </a:r>
          </a:p>
          <a:p>
            <a:pPr lvl="1">
              <a:lnSpc>
                <a:spcPct val="80000"/>
              </a:lnSpc>
              <a:spcBef>
                <a:spcPct val="40000"/>
              </a:spcBef>
              <a:buFontTx/>
              <a:buNone/>
            </a:pPr>
            <a:r>
              <a:rPr lang="en-US" altLang="zh-CN" sz="2000" b="0"/>
              <a:t>Type </a:t>
            </a:r>
            <a:r>
              <a:rPr lang="en-US" altLang="zh-CN" sz="2000"/>
              <a:t>pine</a:t>
            </a:r>
            <a:r>
              <a:rPr lang="en-US" altLang="zh-CN" sz="2000" b="0"/>
              <a:t> and then press </a:t>
            </a:r>
            <a:r>
              <a:rPr lang="en-US" altLang="zh-CN" sz="2000"/>
              <a:t>&lt;Enter&gt;,</a:t>
            </a:r>
            <a:r>
              <a:rPr lang="en-US" altLang="zh-CN" sz="2000" b="0"/>
              <a:t> the following pine Main Menu screen appears.</a:t>
            </a:r>
          </a:p>
          <a:p>
            <a:pPr>
              <a:lnSpc>
                <a:spcPct val="80000"/>
              </a:lnSpc>
              <a:spcBef>
                <a:spcPct val="40000"/>
              </a:spcBef>
            </a:pPr>
            <a:r>
              <a:rPr lang="en-US" altLang="zh-CN" sz="2800" b="0">
                <a:solidFill>
                  <a:srgbClr val="CC0000"/>
                </a:solidFill>
              </a:rPr>
              <a:t>To quit Pine</a:t>
            </a:r>
          </a:p>
          <a:p>
            <a:pPr lvl="1">
              <a:lnSpc>
                <a:spcPct val="80000"/>
              </a:lnSpc>
              <a:buFontTx/>
              <a:buNone/>
            </a:pPr>
            <a:r>
              <a:rPr lang="en-US" altLang="zh-CN" sz="2000" b="0"/>
              <a:t>1. At almost any place in Pine, press </a:t>
            </a:r>
            <a:r>
              <a:rPr lang="en-US" altLang="zh-CN" sz="2000"/>
              <a:t>q </a:t>
            </a:r>
            <a:r>
              <a:rPr lang="en-US" altLang="zh-CN" sz="2000" b="0"/>
              <a:t>(Quit). You are asked: Really quit pine? </a:t>
            </a:r>
          </a:p>
          <a:p>
            <a:pPr lvl="1">
              <a:lnSpc>
                <a:spcPct val="80000"/>
              </a:lnSpc>
              <a:buFontTx/>
              <a:buNone/>
            </a:pPr>
            <a:r>
              <a:rPr lang="en-US" altLang="zh-CN" sz="2000" b="0"/>
              <a:t>2. Press </a:t>
            </a:r>
            <a:r>
              <a:rPr lang="en-US" altLang="zh-CN" sz="2000"/>
              <a:t>y</a:t>
            </a:r>
            <a:r>
              <a:rPr lang="en-US" altLang="zh-CN" sz="2000" b="0"/>
              <a:t> (yes) or press </a:t>
            </a:r>
            <a:r>
              <a:rPr lang="en-US" altLang="zh-CN" sz="2000"/>
              <a:t>&lt;Enter&gt;</a:t>
            </a:r>
            <a:r>
              <a:rPr lang="en-US" altLang="zh-CN" sz="2000" b="0"/>
              <a:t> to quit.</a:t>
            </a:r>
            <a:r>
              <a:rPr lang="en-US" altLang="zh-CN" sz="2000"/>
              <a:t> </a:t>
            </a:r>
            <a:endParaRPr lang="en-US" altLang="zh-CN" sz="2000" b="0"/>
          </a:p>
          <a:p>
            <a:pPr>
              <a:lnSpc>
                <a:spcPct val="80000"/>
              </a:lnSpc>
              <a:spcBef>
                <a:spcPct val="40000"/>
              </a:spcBef>
            </a:pPr>
            <a:r>
              <a:rPr lang="en-US" altLang="zh-CN" sz="2800" b="0"/>
              <a:t>You can also use the </a:t>
            </a:r>
            <a:r>
              <a:rPr lang="en-US" altLang="zh-CN" sz="2800" b="0">
                <a:solidFill>
                  <a:srgbClr val="CC0000"/>
                </a:solidFill>
              </a:rPr>
              <a:t>up</a:t>
            </a:r>
            <a:r>
              <a:rPr lang="en-US" altLang="zh-CN" sz="2800" b="0"/>
              <a:t> and </a:t>
            </a:r>
            <a:r>
              <a:rPr lang="en-US" altLang="zh-CN" sz="2800" b="0">
                <a:solidFill>
                  <a:srgbClr val="CC0000"/>
                </a:solidFill>
              </a:rPr>
              <a:t>down</a:t>
            </a:r>
            <a:r>
              <a:rPr lang="en-US" altLang="zh-CN" sz="2800" b="0"/>
              <a:t> </a:t>
            </a:r>
            <a:r>
              <a:rPr lang="en-US" altLang="zh-CN" sz="2800" b="0">
                <a:solidFill>
                  <a:srgbClr val="CC0000"/>
                </a:solidFill>
              </a:rPr>
              <a:t>arrow key</a:t>
            </a:r>
            <a:r>
              <a:rPr lang="en-US" altLang="zh-CN" sz="2800" b="0"/>
              <a:t> to move the cursor to each field.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2" name="Picture 4"/>
          <p:cNvPicPr>
            <a:picLocks noChangeAspect="1" noChangeArrowheads="1"/>
          </p:cNvPicPr>
          <p:nvPr/>
        </p:nvPicPr>
        <p:blipFill>
          <a:blip r:embed="rId2"/>
          <a:srcRect/>
          <a:stretch>
            <a:fillRect/>
          </a:stretch>
        </p:blipFill>
        <p:spPr bwMode="auto">
          <a:xfrm>
            <a:off x="990600" y="1219200"/>
            <a:ext cx="7010400" cy="4252913"/>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Writing a Message in Pine</a:t>
            </a:r>
            <a:r>
              <a:rPr lang="en-US" altLang="zh-CN"/>
              <a:t> </a:t>
            </a:r>
          </a:p>
        </p:txBody>
      </p:sp>
      <p:sp>
        <p:nvSpPr>
          <p:cNvPr id="166915" name="Rectangle 3"/>
          <p:cNvSpPr>
            <a:spLocks noGrp="1" noChangeArrowheads="1"/>
          </p:cNvSpPr>
          <p:nvPr>
            <p:ph type="body" idx="1"/>
          </p:nvPr>
        </p:nvSpPr>
        <p:spPr>
          <a:xfrm>
            <a:off x="457200" y="1600200"/>
            <a:ext cx="7924800" cy="5334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spcBef>
                <a:spcPct val="30000"/>
              </a:spcBef>
            </a:pPr>
            <a:r>
              <a:rPr lang="en-US" altLang="zh-CN" b="0"/>
              <a:t>To write a message, press </a:t>
            </a:r>
            <a:r>
              <a:rPr lang="en-US" altLang="zh-CN"/>
              <a:t>C</a:t>
            </a:r>
            <a:r>
              <a:rPr lang="en-US" altLang="zh-CN" b="0"/>
              <a:t> (Compose).</a:t>
            </a:r>
            <a:r>
              <a:rPr lang="en-US" altLang="zh-CN"/>
              <a:t> </a:t>
            </a:r>
          </a:p>
        </p:txBody>
      </p:sp>
      <p:pic>
        <p:nvPicPr>
          <p:cNvPr id="166916" name="Picture 4"/>
          <p:cNvPicPr>
            <a:picLocks noChangeAspect="1" noChangeArrowheads="1"/>
          </p:cNvPicPr>
          <p:nvPr/>
        </p:nvPicPr>
        <p:blipFill>
          <a:blip r:embed="rId3"/>
          <a:srcRect/>
          <a:stretch>
            <a:fillRect/>
          </a:stretch>
        </p:blipFill>
        <p:spPr bwMode="auto">
          <a:xfrm>
            <a:off x="1295400" y="2209800"/>
            <a:ext cx="6553200" cy="2725738"/>
          </a:xfrm>
          <a:prstGeom prst="rect">
            <a:avLst/>
          </a:prstGeom>
          <a:noFill/>
        </p:spPr>
      </p:pic>
      <p:sp>
        <p:nvSpPr>
          <p:cNvPr id="166917" name="Rectangle 5"/>
          <p:cNvSpPr>
            <a:spLocks noChangeArrowheads="1"/>
          </p:cNvSpPr>
          <p:nvPr/>
        </p:nvSpPr>
        <p:spPr bwMode="auto">
          <a:xfrm>
            <a:off x="533400" y="5257800"/>
            <a:ext cx="7924800" cy="1066800"/>
          </a:xfrm>
          <a:prstGeom prst="rect">
            <a:avLst/>
          </a:prstGeom>
          <a:solidFill>
            <a:srgbClr val="CCFFFF"/>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marL="342900" indent="-342900">
              <a:lnSpc>
                <a:spcPct val="90000"/>
              </a:lnSpc>
              <a:spcBef>
                <a:spcPct val="30000"/>
              </a:spcBef>
              <a:buFontTx/>
              <a:buChar char="•"/>
            </a:pPr>
            <a:r>
              <a:rPr lang="en-US" altLang="zh-CN" sz="2400" b="1"/>
              <a:t>The ^ character indicates the Control key. You must hold down the Control key while you press the letter for each command.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Getting Started With UNIX</a:t>
            </a:r>
            <a:br>
              <a:rPr lang="en-US" altLang="zh-CN" sz="3200" b="1">
                <a:solidFill>
                  <a:srgbClr val="CCFFFF"/>
                </a:solidFill>
              </a:rPr>
            </a:br>
            <a:r>
              <a:rPr lang="en-US" altLang="zh-CN" sz="3200" b="1">
                <a:solidFill>
                  <a:srgbClr val="CCFFFF"/>
                </a:solidFill>
              </a:rPr>
              <a:t>Section A:  Objectives (Contd)</a:t>
            </a:r>
          </a:p>
        </p:txBody>
      </p:sp>
      <p:sp>
        <p:nvSpPr>
          <p:cNvPr id="179203"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8000"/>
              </a:lnSpc>
              <a:buFontTx/>
              <a:buNone/>
            </a:pPr>
            <a:r>
              <a:rPr lang="en-US" altLang="zh-CN" b="0"/>
              <a:t>After studying this lesson, you should be able to:</a:t>
            </a:r>
          </a:p>
          <a:p>
            <a:pPr lvl="1">
              <a:spcBef>
                <a:spcPct val="30000"/>
              </a:spcBef>
            </a:pPr>
            <a:r>
              <a:rPr lang="en-US" altLang="zh-CN" sz="3200" b="0"/>
              <a:t>Use the </a:t>
            </a:r>
            <a:r>
              <a:rPr lang="en-US" altLang="zh-CN" sz="3200" b="0">
                <a:solidFill>
                  <a:srgbClr val="CC0000"/>
                </a:solidFill>
              </a:rPr>
              <a:t>date</a:t>
            </a:r>
            <a:r>
              <a:rPr lang="en-US" altLang="zh-CN" sz="3200" b="0"/>
              <a:t>, </a:t>
            </a:r>
            <a:r>
              <a:rPr lang="en-US" altLang="zh-CN" sz="3200" b="0">
                <a:solidFill>
                  <a:srgbClr val="CC0000"/>
                </a:solidFill>
              </a:rPr>
              <a:t>cal</a:t>
            </a:r>
            <a:r>
              <a:rPr lang="en-US" altLang="zh-CN" sz="3200" b="0"/>
              <a:t>, </a:t>
            </a:r>
            <a:r>
              <a:rPr lang="en-US" altLang="zh-CN" sz="3200" b="0">
                <a:solidFill>
                  <a:srgbClr val="CC0000"/>
                </a:solidFill>
              </a:rPr>
              <a:t>who</a:t>
            </a:r>
            <a:r>
              <a:rPr lang="en-US" altLang="zh-CN" sz="3200" b="0"/>
              <a:t>, </a:t>
            </a:r>
            <a:r>
              <a:rPr lang="en-US" altLang="zh-CN" sz="3200" b="0">
                <a:solidFill>
                  <a:srgbClr val="CC0000"/>
                </a:solidFill>
              </a:rPr>
              <a:t>finger</a:t>
            </a:r>
            <a:r>
              <a:rPr lang="en-US" altLang="zh-CN" sz="3200" b="0"/>
              <a:t>, </a:t>
            </a:r>
            <a:r>
              <a:rPr lang="en-US" altLang="zh-CN" sz="3200" b="0">
                <a:solidFill>
                  <a:srgbClr val="CC0000"/>
                </a:solidFill>
              </a:rPr>
              <a:t>clear</a:t>
            </a:r>
            <a:r>
              <a:rPr lang="en-US" altLang="zh-CN" sz="3200" b="0"/>
              <a:t>, </a:t>
            </a:r>
            <a:r>
              <a:rPr lang="en-US" altLang="zh-CN" sz="3200" b="0">
                <a:solidFill>
                  <a:srgbClr val="CC0000"/>
                </a:solidFill>
              </a:rPr>
              <a:t>man</a:t>
            </a:r>
            <a:r>
              <a:rPr lang="en-US" altLang="zh-CN" sz="3200" b="0"/>
              <a:t>, </a:t>
            </a:r>
            <a:r>
              <a:rPr lang="en-US" altLang="zh-CN" sz="3200" b="0">
                <a:solidFill>
                  <a:srgbClr val="CC0000"/>
                </a:solidFill>
              </a:rPr>
              <a:t>whatis</a:t>
            </a:r>
            <a:r>
              <a:rPr lang="en-US" altLang="zh-CN" sz="3200" b="0"/>
              <a:t>, </a:t>
            </a:r>
            <a:r>
              <a:rPr lang="en-US" altLang="zh-CN" sz="3200" b="0">
                <a:solidFill>
                  <a:srgbClr val="CC0000"/>
                </a:solidFill>
              </a:rPr>
              <a:t>whereis</a:t>
            </a:r>
            <a:r>
              <a:rPr lang="en-US" altLang="zh-CN" sz="3200" b="0"/>
              <a:t>, </a:t>
            </a:r>
            <a:r>
              <a:rPr lang="en-US" altLang="zh-CN" sz="3200" b="0">
                <a:solidFill>
                  <a:srgbClr val="CC0000"/>
                </a:solidFill>
              </a:rPr>
              <a:t>whoami</a:t>
            </a:r>
            <a:r>
              <a:rPr lang="en-US" altLang="zh-CN" sz="3200" b="0"/>
              <a:t>, and </a:t>
            </a:r>
            <a:r>
              <a:rPr lang="en-US" altLang="zh-CN" sz="3200" b="0">
                <a:solidFill>
                  <a:srgbClr val="CC0000"/>
                </a:solidFill>
              </a:rPr>
              <a:t>passwd</a:t>
            </a:r>
            <a:r>
              <a:rPr lang="en-US" altLang="zh-CN" sz="3200" b="0"/>
              <a:t> commands</a:t>
            </a:r>
          </a:p>
          <a:p>
            <a:pPr lvl="1">
              <a:spcBef>
                <a:spcPct val="30000"/>
              </a:spcBef>
            </a:pPr>
            <a:r>
              <a:rPr lang="en-US" altLang="zh-CN" sz="3200" b="0"/>
              <a:t>Recall a command from the command history</a:t>
            </a:r>
          </a:p>
          <a:p>
            <a:pPr lvl="1">
              <a:spcBef>
                <a:spcPct val="30000"/>
              </a:spcBef>
            </a:pPr>
            <a:r>
              <a:rPr lang="en-US" altLang="zh-CN" sz="3200" b="0"/>
              <a:t>Use </a:t>
            </a:r>
            <a:r>
              <a:rPr lang="en-US" altLang="zh-CN" sz="3200" b="0">
                <a:solidFill>
                  <a:srgbClr val="CC0000"/>
                </a:solidFill>
              </a:rPr>
              <a:t>Pine</a:t>
            </a:r>
            <a:r>
              <a:rPr lang="en-US" altLang="zh-CN" sz="3200" b="0"/>
              <a:t> to check email on CSE</a:t>
            </a:r>
          </a:p>
          <a:p>
            <a:pPr lvl="1">
              <a:lnSpc>
                <a:spcPct val="98000"/>
              </a:lnSpc>
            </a:pPr>
            <a:endParaRPr lang="en-US" altLang="zh-CN" sz="3200" b="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Writing and Sending a Test Message to Yourself</a:t>
            </a:r>
            <a:r>
              <a:rPr lang="en-US" altLang="zh-CN"/>
              <a:t> </a:t>
            </a:r>
          </a:p>
        </p:txBody>
      </p:sp>
      <p:sp>
        <p:nvSpPr>
          <p:cNvPr id="168963"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marL="457200" indent="-457200">
              <a:buFontTx/>
              <a:buNone/>
            </a:pPr>
            <a:r>
              <a:rPr lang="en-US" altLang="zh-CN" sz="2000" b="0"/>
              <a:t>1. Press </a:t>
            </a:r>
            <a:r>
              <a:rPr lang="en-US" altLang="zh-CN" sz="2000"/>
              <a:t>C</a:t>
            </a:r>
            <a:r>
              <a:rPr lang="en-US" altLang="zh-CN" sz="2000" b="0"/>
              <a:t> (Compose). You see the Compose Message screen.</a:t>
            </a:r>
          </a:p>
          <a:p>
            <a:pPr marL="457200" indent="-457200">
              <a:buFontTx/>
              <a:buNone/>
            </a:pPr>
            <a:r>
              <a:rPr lang="en-US" altLang="zh-CN" sz="2000" b="0"/>
              <a:t>2. In the To field, type your email address and press &lt;</a:t>
            </a:r>
            <a:r>
              <a:rPr lang="en-US" altLang="zh-CN" sz="2000"/>
              <a:t>Enter</a:t>
            </a:r>
            <a:r>
              <a:rPr lang="en-US" altLang="zh-CN" sz="2000" b="0"/>
              <a:t>&gt;. </a:t>
            </a:r>
          </a:p>
          <a:p>
            <a:pPr marL="457200" indent="-457200">
              <a:buFontTx/>
              <a:buNone/>
            </a:pPr>
            <a:r>
              <a:rPr lang="en-US" altLang="zh-CN" sz="2000" b="0"/>
              <a:t>3. In the Cc field, press &lt;</a:t>
            </a:r>
            <a:r>
              <a:rPr lang="en-US" altLang="zh-CN" sz="2000"/>
              <a:t>Enter</a:t>
            </a:r>
            <a:r>
              <a:rPr lang="en-US" altLang="zh-CN" sz="2000" b="0"/>
              <a:t>&gt;. </a:t>
            </a:r>
          </a:p>
          <a:p>
            <a:pPr marL="457200" indent="-457200">
              <a:buFontTx/>
              <a:buNone/>
            </a:pPr>
            <a:r>
              <a:rPr lang="en-US" altLang="zh-CN" sz="2000" b="0"/>
              <a:t>4. In the Attachment field, press &lt;</a:t>
            </a:r>
            <a:r>
              <a:rPr lang="en-US" altLang="zh-CN" sz="2000"/>
              <a:t>Enter</a:t>
            </a:r>
            <a:r>
              <a:rPr lang="en-US" altLang="zh-CN" sz="2000" b="0"/>
              <a:t>&gt;. </a:t>
            </a:r>
          </a:p>
          <a:p>
            <a:pPr marL="457200" indent="-457200">
              <a:buFontTx/>
              <a:buNone/>
            </a:pPr>
            <a:r>
              <a:rPr lang="en-US" altLang="zh-CN" sz="2000" b="0"/>
              <a:t>5. In the Subject field, type </a:t>
            </a:r>
            <a:r>
              <a:rPr lang="en-US" altLang="zh-CN" sz="2000"/>
              <a:t>Test</a:t>
            </a:r>
            <a:r>
              <a:rPr lang="en-US" altLang="zh-CN" sz="2000" b="0"/>
              <a:t> and press &lt;</a:t>
            </a:r>
            <a:r>
              <a:rPr lang="en-US" altLang="zh-CN" sz="2000"/>
              <a:t>Enter</a:t>
            </a:r>
            <a:r>
              <a:rPr lang="en-US" altLang="zh-CN" sz="2000" b="0"/>
              <a:t>&gt;. </a:t>
            </a:r>
          </a:p>
          <a:p>
            <a:pPr marL="457200" indent="-457200">
              <a:buFontTx/>
              <a:buNone/>
            </a:pPr>
            <a:r>
              <a:rPr lang="en-US" altLang="zh-CN" sz="2000" b="0"/>
              <a:t>6. Below the Message Text line, type </a:t>
            </a:r>
            <a:r>
              <a:rPr lang="en-US" altLang="zh-CN" sz="2000"/>
              <a:t>This is a test</a:t>
            </a:r>
            <a:r>
              <a:rPr lang="en-US" altLang="zh-CN" sz="2000" b="0"/>
              <a:t>. </a:t>
            </a:r>
          </a:p>
          <a:p>
            <a:pPr marL="457200" indent="-457200">
              <a:buFontTx/>
              <a:buNone/>
            </a:pPr>
            <a:r>
              <a:rPr lang="en-US" altLang="zh-CN" sz="2000" b="0"/>
              <a:t>7. To send your message, type </a:t>
            </a:r>
            <a:r>
              <a:rPr lang="en-US" altLang="zh-CN" sz="2000"/>
              <a:t>&lt;Control&gt;X</a:t>
            </a:r>
            <a:r>
              <a:rPr lang="en-US" altLang="zh-CN" sz="2000" b="0"/>
              <a:t>.</a:t>
            </a:r>
          </a:p>
          <a:p>
            <a:pPr marL="838200" lvl="1" indent="-381000">
              <a:buFontTx/>
              <a:buNone/>
            </a:pPr>
            <a:r>
              <a:rPr lang="en-US" altLang="zh-CN" sz="2000" b="0"/>
              <a:t>You are asked:</a:t>
            </a:r>
          </a:p>
          <a:p>
            <a:pPr marL="1257300" lvl="2" indent="-342900">
              <a:buFontTx/>
              <a:buNone/>
            </a:pPr>
            <a:r>
              <a:rPr lang="en-US" altLang="zh-CN" sz="2000"/>
              <a:t>Send message? </a:t>
            </a:r>
          </a:p>
          <a:p>
            <a:pPr marL="457200" indent="-457200">
              <a:buFontTx/>
              <a:buNone/>
            </a:pPr>
            <a:r>
              <a:rPr lang="en-US" altLang="zh-CN" sz="2000" b="0"/>
              <a:t>8. Press </a:t>
            </a:r>
            <a:r>
              <a:rPr lang="en-US" altLang="zh-CN" sz="2000"/>
              <a:t>y</a:t>
            </a:r>
            <a:r>
              <a:rPr lang="en-US" altLang="zh-CN" sz="2000" b="0"/>
              <a:t> (yes) or press &lt;</a:t>
            </a:r>
            <a:r>
              <a:rPr lang="en-US" altLang="zh-CN" sz="2000"/>
              <a:t>Enter</a:t>
            </a:r>
            <a:r>
              <a:rPr lang="en-US" altLang="zh-CN" sz="2000" b="0"/>
              <a:t>&gt;.</a:t>
            </a:r>
          </a:p>
          <a:p>
            <a:pPr marL="457200" indent="-457200"/>
            <a:endParaRPr lang="en-US" altLang="zh-CN" sz="2000" b="0"/>
          </a:p>
        </p:txBody>
      </p:sp>
      <p:pic>
        <p:nvPicPr>
          <p:cNvPr id="168965" name="Picture 5"/>
          <p:cNvPicPr>
            <a:picLocks noChangeAspect="1" noChangeArrowheads="1"/>
          </p:cNvPicPr>
          <p:nvPr/>
        </p:nvPicPr>
        <p:blipFill>
          <a:blip r:embed="rId2"/>
          <a:srcRect/>
          <a:stretch>
            <a:fillRect/>
          </a:stretch>
        </p:blipFill>
        <p:spPr bwMode="auto">
          <a:xfrm>
            <a:off x="5791200" y="3810000"/>
            <a:ext cx="2819400" cy="2314575"/>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Sending/Replying/Forwarding a Message</a:t>
            </a:r>
          </a:p>
        </p:txBody>
      </p:sp>
      <p:sp>
        <p:nvSpPr>
          <p:cNvPr id="171011" name="Rectangle 3"/>
          <p:cNvSpPr>
            <a:spLocks noGrp="1" noChangeArrowheads="1"/>
          </p:cNvSpPr>
          <p:nvPr>
            <p:ph type="body" idx="1"/>
          </p:nvPr>
        </p:nvSpPr>
        <p:spPr>
          <a:xfrm>
            <a:off x="457200" y="1600200"/>
            <a:ext cx="8305800" cy="48006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pPr>
            <a:r>
              <a:rPr lang="en-US" altLang="zh-CN" sz="2400"/>
              <a:t>Sending a Message</a:t>
            </a:r>
          </a:p>
          <a:p>
            <a:pPr lvl="1">
              <a:lnSpc>
                <a:spcPct val="80000"/>
              </a:lnSpc>
            </a:pPr>
            <a:r>
              <a:rPr lang="en-US" altLang="zh-CN" sz="2000" b="0"/>
              <a:t>After your message is composed, type </a:t>
            </a:r>
            <a:r>
              <a:rPr lang="en-US" altLang="zh-CN" sz="2000"/>
              <a:t>&lt;Control&gt;X</a:t>
            </a:r>
            <a:r>
              <a:rPr lang="en-US" altLang="zh-CN" sz="2000" b="0"/>
              <a:t>, and then press </a:t>
            </a:r>
            <a:r>
              <a:rPr lang="en-US" altLang="zh-CN" sz="2000"/>
              <a:t>y</a:t>
            </a:r>
            <a:r>
              <a:rPr lang="en-US" altLang="zh-CN" sz="2000" b="0"/>
              <a:t> or press </a:t>
            </a:r>
            <a:r>
              <a:rPr lang="en-US" altLang="zh-CN" sz="2000"/>
              <a:t>&lt;Enter&gt;</a:t>
            </a:r>
            <a:r>
              <a:rPr lang="en-US" altLang="zh-CN" sz="2000" b="0"/>
              <a:t>. Your message is sent and a copy is saved to the sent-mail folder</a:t>
            </a:r>
          </a:p>
          <a:p>
            <a:pPr lvl="1">
              <a:lnSpc>
                <a:spcPct val="80000"/>
              </a:lnSpc>
              <a:buFontTx/>
              <a:buNone/>
            </a:pPr>
            <a:endParaRPr lang="en-US" altLang="zh-CN" sz="2000"/>
          </a:p>
          <a:p>
            <a:pPr>
              <a:lnSpc>
                <a:spcPct val="80000"/>
              </a:lnSpc>
            </a:pPr>
            <a:r>
              <a:rPr lang="en-US" altLang="zh-CN" sz="2400"/>
              <a:t>Replying a Message</a:t>
            </a:r>
          </a:p>
          <a:p>
            <a:pPr lvl="1">
              <a:lnSpc>
                <a:spcPct val="80000"/>
              </a:lnSpc>
            </a:pPr>
            <a:r>
              <a:rPr lang="en-US" altLang="zh-CN" sz="2000" b="0"/>
              <a:t>To reply to a message that you have selected at the Message Index screen or that you are viewing: Press </a:t>
            </a:r>
            <a:r>
              <a:rPr lang="en-US" altLang="zh-CN" sz="2000"/>
              <a:t>R</a:t>
            </a:r>
          </a:p>
          <a:p>
            <a:pPr lvl="1">
              <a:lnSpc>
                <a:spcPct val="80000"/>
              </a:lnSpc>
            </a:pPr>
            <a:r>
              <a:rPr lang="en-US" altLang="zh-CN" sz="2000" b="0"/>
              <a:t>You are asked whether you want to include the original message in your reply. Also, if the original message was sent to more than one person, you are asked if you want to reply to all recipients. </a:t>
            </a:r>
          </a:p>
          <a:p>
            <a:pPr lvl="1">
              <a:lnSpc>
                <a:spcPct val="80000"/>
              </a:lnSpc>
            </a:pPr>
            <a:endParaRPr lang="en-US" altLang="zh-CN" sz="2000" b="0"/>
          </a:p>
          <a:p>
            <a:pPr>
              <a:lnSpc>
                <a:spcPct val="80000"/>
              </a:lnSpc>
            </a:pPr>
            <a:r>
              <a:rPr lang="en-US" altLang="zh-CN" sz="2400"/>
              <a:t>Forward a Message</a:t>
            </a:r>
          </a:p>
          <a:p>
            <a:pPr lvl="1">
              <a:lnSpc>
                <a:spcPct val="80000"/>
              </a:lnSpc>
            </a:pPr>
            <a:r>
              <a:rPr lang="en-US" altLang="zh-CN" sz="2000" b="0"/>
              <a:t>Press</a:t>
            </a:r>
            <a:r>
              <a:rPr lang="en-US" altLang="zh-CN" sz="2000"/>
              <a:t> F</a:t>
            </a:r>
          </a:p>
          <a:p>
            <a:pPr lvl="1">
              <a:lnSpc>
                <a:spcPct val="80000"/>
              </a:lnSpc>
            </a:pPr>
            <a:r>
              <a:rPr lang="en-US" altLang="zh-CN" sz="2000" b="0"/>
              <a:t>Enter the address of your recipient and send the message as usual.</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subTitle" idx="1"/>
          </p:nvPr>
        </p:nvSpPr>
        <p:spPr>
          <a:xfrm>
            <a:off x="609600" y="2819400"/>
            <a:ext cx="7620000" cy="17526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endParaRPr lang="en-US" altLang="zh-CN" b="1">
              <a:solidFill>
                <a:srgbClr val="CCFFFF"/>
              </a:solidFill>
              <a:ea typeface="SimSun" pitchFamily="2" charset="-122"/>
            </a:endParaRPr>
          </a:p>
          <a:p>
            <a:r>
              <a:rPr lang="en-US" altLang="zh-CN" sz="4000" b="1">
                <a:solidFill>
                  <a:srgbClr val="CCFFFF"/>
                </a:solidFill>
                <a:latin typeface="Arial" pitchFamily="34" charset="0"/>
                <a:ea typeface="SimSun" pitchFamily="2" charset="-122"/>
              </a:rPr>
              <a:t>File and File Systems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latin typeface="Arial" pitchFamily="34" charset="0"/>
                <a:ea typeface="SimSun" pitchFamily="2" charset="-122"/>
              </a:rPr>
              <a:t>Understanding Files and Directories: Objectives</a:t>
            </a:r>
          </a:p>
        </p:txBody>
      </p:sp>
      <p:sp>
        <p:nvSpPr>
          <p:cNvPr id="3075"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spcBef>
                <a:spcPct val="30000"/>
              </a:spcBef>
            </a:pPr>
            <a:r>
              <a:rPr lang="en-US" altLang="zh-CN">
                <a:latin typeface="Arial" pitchFamily="34" charset="0"/>
                <a:ea typeface="SimSun" pitchFamily="2" charset="-122"/>
              </a:rPr>
              <a:t>After studying this lesson, you should be able to:</a:t>
            </a:r>
          </a:p>
          <a:p>
            <a:pPr lvl="1"/>
            <a:r>
              <a:rPr lang="en-US" altLang="zh-CN" sz="3200">
                <a:latin typeface="Arial" pitchFamily="34" charset="0"/>
                <a:ea typeface="SimSun" pitchFamily="2" charset="-122"/>
              </a:rPr>
              <a:t>File system structure</a:t>
            </a:r>
          </a:p>
          <a:p>
            <a:pPr lvl="1"/>
            <a:r>
              <a:rPr lang="en-US" altLang="zh-CN" sz="3200">
                <a:latin typeface="Arial" pitchFamily="34" charset="0"/>
                <a:ea typeface="SimSun" pitchFamily="2" charset="-122"/>
              </a:rPr>
              <a:t>Navigating, creating and deleting…</a:t>
            </a:r>
          </a:p>
          <a:p>
            <a:pPr lvl="1"/>
            <a:r>
              <a:rPr lang="en-US" altLang="zh-CN" sz="3200">
                <a:latin typeface="Arial" pitchFamily="34" charset="0"/>
                <a:ea typeface="SimSun" pitchFamily="2" charset="-122"/>
              </a:rPr>
              <a:t>Unix permissions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latin typeface="Arial" pitchFamily="34" charset="0"/>
                <a:ea typeface="SimSun" pitchFamily="2" charset="-122"/>
              </a:rPr>
              <a:t>Understanding the UNIX File System</a:t>
            </a:r>
          </a:p>
        </p:txBody>
      </p:sp>
      <p:sp>
        <p:nvSpPr>
          <p:cNvPr id="4099"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110000"/>
              </a:lnSpc>
              <a:spcBef>
                <a:spcPct val="30000"/>
              </a:spcBef>
            </a:pPr>
            <a:r>
              <a:rPr lang="en-US" altLang="zh-CN" sz="2800">
                <a:latin typeface="Arial" pitchFamily="34" charset="0"/>
                <a:ea typeface="SimSun" pitchFamily="2" charset="-122"/>
              </a:rPr>
              <a:t>In UNIX, a </a:t>
            </a:r>
            <a:r>
              <a:rPr lang="en-US" altLang="zh-CN" sz="2800">
                <a:solidFill>
                  <a:srgbClr val="3366CC"/>
                </a:solidFill>
                <a:latin typeface="Arial" pitchFamily="34" charset="0"/>
                <a:ea typeface="SimSun" pitchFamily="2" charset="-122"/>
              </a:rPr>
              <a:t>file</a:t>
            </a:r>
            <a:r>
              <a:rPr lang="en-US" altLang="zh-CN" sz="2800">
                <a:latin typeface="Arial" pitchFamily="34" charset="0"/>
                <a:ea typeface="SimSun" pitchFamily="2" charset="-122"/>
              </a:rPr>
              <a:t> is the basic component for data storage.</a:t>
            </a:r>
          </a:p>
          <a:p>
            <a:pPr>
              <a:lnSpc>
                <a:spcPct val="110000"/>
              </a:lnSpc>
              <a:spcBef>
                <a:spcPct val="30000"/>
              </a:spcBef>
            </a:pPr>
            <a:r>
              <a:rPr lang="en-US" altLang="zh-CN" sz="2800">
                <a:latin typeface="Arial" pitchFamily="34" charset="0"/>
                <a:ea typeface="SimSun" pitchFamily="2" charset="-122"/>
              </a:rPr>
              <a:t>UNIX considers everything it interacts with as a file, even attached devices such as monitors.</a:t>
            </a:r>
          </a:p>
          <a:p>
            <a:pPr>
              <a:lnSpc>
                <a:spcPct val="110000"/>
              </a:lnSpc>
              <a:spcBef>
                <a:spcPct val="30000"/>
              </a:spcBef>
            </a:pPr>
            <a:r>
              <a:rPr lang="en-US" altLang="zh-CN" sz="2800">
                <a:latin typeface="Arial" pitchFamily="34" charset="0"/>
                <a:ea typeface="SimSun" pitchFamily="2" charset="-122"/>
              </a:rPr>
              <a:t>A </a:t>
            </a:r>
            <a:r>
              <a:rPr lang="en-US" altLang="zh-CN" sz="2800">
                <a:solidFill>
                  <a:srgbClr val="3366CC"/>
                </a:solidFill>
                <a:latin typeface="Arial" pitchFamily="34" charset="0"/>
                <a:ea typeface="SimSun" pitchFamily="2" charset="-122"/>
              </a:rPr>
              <a:t>file system</a:t>
            </a:r>
            <a:r>
              <a:rPr lang="en-US" altLang="zh-CN" sz="2800">
                <a:latin typeface="Arial" pitchFamily="34" charset="0"/>
                <a:ea typeface="SimSun" pitchFamily="2" charset="-122"/>
              </a:rPr>
              <a:t> is the UNIX system’s way of organizing files on mass storage devices such as hard and floppy disks.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Unix File System Structure</a:t>
            </a:r>
          </a:p>
        </p:txBody>
      </p:sp>
      <p:sp>
        <p:nvSpPr>
          <p:cNvPr id="73731" name="Rectangle 3"/>
          <p:cNvSpPr>
            <a:spLocks noGrp="1" noChangeArrowheads="1"/>
          </p:cNvSpPr>
          <p:nvPr>
            <p:ph type="body" idx="1"/>
          </p:nvPr>
        </p:nvSpPr>
        <p:spPr>
          <a:xfrm>
            <a:off x="685800" y="1981200"/>
            <a:ext cx="7924800" cy="44958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110000"/>
              </a:lnSpc>
              <a:spcBef>
                <a:spcPct val="30000"/>
              </a:spcBef>
            </a:pPr>
            <a:r>
              <a:rPr lang="en-US" altLang="zh-CN">
                <a:latin typeface="Arial" pitchFamily="34" charset="0"/>
                <a:ea typeface="SimSun" pitchFamily="2" charset="-122"/>
              </a:rPr>
              <a:t>The </a:t>
            </a:r>
            <a:r>
              <a:rPr lang="en-US" altLang="zh-CN">
                <a:solidFill>
                  <a:srgbClr val="0000FF"/>
                </a:solidFill>
                <a:latin typeface="Arial" pitchFamily="34" charset="0"/>
                <a:ea typeface="SimSun" pitchFamily="2" charset="-122"/>
              </a:rPr>
              <a:t>file system</a:t>
            </a:r>
            <a:r>
              <a:rPr lang="en-US" altLang="zh-CN">
                <a:latin typeface="Arial" pitchFamily="34" charset="0"/>
                <a:ea typeface="SimSun" pitchFamily="2" charset="-122"/>
              </a:rPr>
              <a:t> is a hierarchical structure resembling a rooted tree, anchored at the root (“</a:t>
            </a:r>
            <a:r>
              <a:rPr lang="en-US" altLang="zh-CN">
                <a:solidFill>
                  <a:srgbClr val="CC0000"/>
                </a:solidFill>
                <a:latin typeface="Arial" pitchFamily="34" charset="0"/>
                <a:ea typeface="SimSun" pitchFamily="2" charset="-122"/>
              </a:rPr>
              <a:t>/</a:t>
            </a:r>
            <a:r>
              <a:rPr lang="en-US" altLang="zh-CN">
                <a:latin typeface="Arial" pitchFamily="34" charset="0"/>
                <a:ea typeface="SimSun" pitchFamily="2" charset="-122"/>
              </a:rPr>
              <a:t>”).</a:t>
            </a:r>
          </a:p>
          <a:p>
            <a:pPr>
              <a:lnSpc>
                <a:spcPct val="110000"/>
              </a:lnSpc>
              <a:spcBef>
                <a:spcPct val="30000"/>
              </a:spcBef>
            </a:pPr>
            <a:r>
              <a:rPr lang="en-US" altLang="zh-CN">
                <a:latin typeface="Arial" pitchFamily="34" charset="0"/>
                <a:ea typeface="SimSun" pitchFamily="2" charset="-122"/>
              </a:rPr>
              <a:t>A typical UNIX system contains hundreds of files and directories.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Unix File System Structure (Contd)</a:t>
            </a:r>
          </a:p>
        </p:txBody>
      </p:sp>
      <p:sp>
        <p:nvSpPr>
          <p:cNvPr id="71683" name="Rectangle 3"/>
          <p:cNvSpPr>
            <a:spLocks noGrp="1" noChangeArrowheads="1"/>
          </p:cNvSpPr>
          <p:nvPr>
            <p:ph type="body" idx="1"/>
          </p:nvPr>
        </p:nvSpPr>
        <p:spPr>
          <a:xfrm>
            <a:off x="685800" y="1981200"/>
            <a:ext cx="7924800" cy="44958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a:latin typeface="Arial" pitchFamily="34" charset="0"/>
                <a:ea typeface="SimSun" pitchFamily="2" charset="-122"/>
              </a:rPr>
              <a:t>Every item in the file system is a file (or a link).</a:t>
            </a:r>
          </a:p>
          <a:p>
            <a:pPr>
              <a:lnSpc>
                <a:spcPct val="90000"/>
              </a:lnSpc>
            </a:pPr>
            <a:r>
              <a:rPr lang="en-US" altLang="zh-CN">
                <a:latin typeface="Arial" pitchFamily="34" charset="0"/>
                <a:ea typeface="SimSun" pitchFamily="2" charset="-122"/>
              </a:rPr>
              <a:t>A </a:t>
            </a:r>
            <a:r>
              <a:rPr lang="en-US" altLang="zh-CN">
                <a:solidFill>
                  <a:srgbClr val="0066FF"/>
                </a:solidFill>
                <a:latin typeface="Arial" pitchFamily="34" charset="0"/>
                <a:ea typeface="SimSun" pitchFamily="2" charset="-122"/>
              </a:rPr>
              <a:t>directory</a:t>
            </a:r>
            <a:r>
              <a:rPr lang="en-US" altLang="zh-CN">
                <a:latin typeface="Arial" pitchFamily="34" charset="0"/>
                <a:ea typeface="SimSun" pitchFamily="2" charset="-122"/>
              </a:rPr>
              <a:t> is a special kind of file can contain other files and directories (called </a:t>
            </a:r>
            <a:r>
              <a:rPr lang="en-US" altLang="zh-CN">
                <a:solidFill>
                  <a:srgbClr val="0066FF"/>
                </a:solidFill>
                <a:latin typeface="Arial" pitchFamily="34" charset="0"/>
                <a:ea typeface="SimSun" pitchFamily="2" charset="-122"/>
              </a:rPr>
              <a:t>subdirectories</a:t>
            </a:r>
            <a:r>
              <a:rPr lang="en-US" altLang="zh-CN">
                <a:latin typeface="Arial" pitchFamily="34" charset="0"/>
                <a:ea typeface="SimSun" pitchFamily="2" charset="-122"/>
              </a:rPr>
              <a:t>). </a:t>
            </a:r>
          </a:p>
          <a:p>
            <a:pPr>
              <a:lnSpc>
                <a:spcPct val="90000"/>
              </a:lnSpc>
            </a:pPr>
            <a:r>
              <a:rPr lang="en-US" altLang="zh-CN">
                <a:latin typeface="Arial" pitchFamily="34" charset="0"/>
                <a:ea typeface="SimSun" pitchFamily="2" charset="-122"/>
              </a:rPr>
              <a:t>The subdirectory is considered as the </a:t>
            </a:r>
            <a:r>
              <a:rPr lang="en-US" altLang="zh-CN">
                <a:solidFill>
                  <a:srgbClr val="3366CC"/>
                </a:solidFill>
                <a:latin typeface="Arial" pitchFamily="34" charset="0"/>
                <a:ea typeface="SimSun" pitchFamily="2" charset="-122"/>
              </a:rPr>
              <a:t>child</a:t>
            </a:r>
            <a:r>
              <a:rPr lang="en-US" altLang="zh-CN">
                <a:latin typeface="Arial" pitchFamily="34" charset="0"/>
                <a:ea typeface="SimSun" pitchFamily="2" charset="-122"/>
              </a:rPr>
              <a:t> of the </a:t>
            </a:r>
            <a:r>
              <a:rPr lang="en-US" altLang="zh-CN">
                <a:solidFill>
                  <a:srgbClr val="3366CC"/>
                </a:solidFill>
                <a:latin typeface="Arial" pitchFamily="34" charset="0"/>
                <a:ea typeface="SimSun" pitchFamily="2" charset="-122"/>
              </a:rPr>
              <a:t>parent</a:t>
            </a:r>
            <a:r>
              <a:rPr lang="en-US" altLang="zh-CN">
                <a:latin typeface="Arial" pitchFamily="34" charset="0"/>
                <a:ea typeface="SimSun" pitchFamily="2" charset="-122"/>
              </a:rPr>
              <a:t> directory.</a:t>
            </a:r>
          </a:p>
          <a:p>
            <a:pPr>
              <a:lnSpc>
                <a:spcPct val="90000"/>
              </a:lnSpc>
            </a:pPr>
            <a:r>
              <a:rPr lang="en-US" altLang="zh-CN">
                <a:latin typeface="Arial" pitchFamily="34" charset="0"/>
                <a:ea typeface="SimSun" pitchFamily="2" charset="-122"/>
              </a:rPr>
              <a:t>Each directory may have </a:t>
            </a:r>
            <a:r>
              <a:rPr lang="en-US" altLang="zh-CN">
                <a:solidFill>
                  <a:srgbClr val="0000FF"/>
                </a:solidFill>
                <a:latin typeface="Arial" pitchFamily="34" charset="0"/>
                <a:ea typeface="SimSun" pitchFamily="2" charset="-122"/>
              </a:rPr>
              <a:t>only one</a:t>
            </a:r>
            <a:r>
              <a:rPr lang="en-US" altLang="zh-CN">
                <a:latin typeface="Arial" pitchFamily="34" charset="0"/>
                <a:ea typeface="SimSun" pitchFamily="2" charset="-122"/>
              </a:rPr>
              <a:t> parent.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9" name="Picture 5" descr="sarwar_32062x_c07f02"/>
          <p:cNvPicPr preferRelativeResize="0">
            <a:picLocks noChangeAspect="1" noChangeArrowheads="1"/>
          </p:cNvPicPr>
          <p:nvPr/>
        </p:nvPicPr>
        <p:blipFill>
          <a:blip r:embed="rId3"/>
          <a:srcRect/>
          <a:stretch>
            <a:fillRect/>
          </a:stretch>
        </p:blipFill>
        <p:spPr bwMode="auto">
          <a:xfrm>
            <a:off x="1219200" y="373063"/>
            <a:ext cx="6781800" cy="6080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Some Standard Directories</a:t>
            </a:r>
          </a:p>
        </p:txBody>
      </p:sp>
      <p:sp>
        <p:nvSpPr>
          <p:cNvPr id="106499" name="Rectangle 3"/>
          <p:cNvSpPr>
            <a:spLocks noGrp="1" noChangeArrowheads="1"/>
          </p:cNvSpPr>
          <p:nvPr>
            <p:ph type="body" idx="1"/>
          </p:nvPr>
        </p:nvSpPr>
        <p:spPr>
          <a:xfrm>
            <a:off x="685800" y="1981200"/>
            <a:ext cx="7924800" cy="44958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110000"/>
              </a:lnSpc>
              <a:spcBef>
                <a:spcPct val="30000"/>
              </a:spcBef>
            </a:pPr>
            <a:r>
              <a:rPr lang="en-US" altLang="zh-CN" sz="2000" b="1">
                <a:solidFill>
                  <a:srgbClr val="CC0000"/>
                </a:solidFill>
                <a:latin typeface="Arial" pitchFamily="34" charset="0"/>
                <a:ea typeface="SimSun" pitchFamily="2" charset="-122"/>
              </a:rPr>
              <a:t>Root directory (/)</a:t>
            </a:r>
            <a:r>
              <a:rPr lang="en-US" altLang="zh-CN" sz="2000">
                <a:solidFill>
                  <a:srgbClr val="CC0000"/>
                </a:solidFill>
                <a:latin typeface="Arial" pitchFamily="34" charset="0"/>
                <a:ea typeface="SimSun" pitchFamily="2" charset="-122"/>
              </a:rPr>
              <a:t>	</a:t>
            </a:r>
          </a:p>
          <a:p>
            <a:pPr lvl="1">
              <a:lnSpc>
                <a:spcPct val="110000"/>
              </a:lnSpc>
              <a:spcBef>
                <a:spcPct val="30000"/>
              </a:spcBef>
            </a:pPr>
            <a:r>
              <a:rPr lang="en-US" altLang="zh-CN" sz="1800">
                <a:latin typeface="Arial" pitchFamily="34" charset="0"/>
                <a:ea typeface="SimSun" pitchFamily="2" charset="-122"/>
              </a:rPr>
              <a:t>at the top of the file system hierarchy. Contains some standard files and directories.</a:t>
            </a:r>
          </a:p>
          <a:p>
            <a:pPr>
              <a:lnSpc>
                <a:spcPct val="110000"/>
              </a:lnSpc>
              <a:spcBef>
                <a:spcPct val="30000"/>
              </a:spcBef>
            </a:pPr>
            <a:r>
              <a:rPr lang="en-US" altLang="zh-CN" sz="2000" b="1">
                <a:solidFill>
                  <a:srgbClr val="CC0000"/>
                </a:solidFill>
                <a:latin typeface="Arial" pitchFamily="34" charset="0"/>
                <a:ea typeface="SimSun" pitchFamily="2" charset="-122"/>
              </a:rPr>
              <a:t>/bin</a:t>
            </a:r>
            <a:r>
              <a:rPr lang="en-US" altLang="zh-CN" sz="2000">
                <a:latin typeface="Arial" pitchFamily="34" charset="0"/>
                <a:ea typeface="SimSun" pitchFamily="2" charset="-122"/>
              </a:rPr>
              <a:t>	     </a:t>
            </a:r>
          </a:p>
          <a:p>
            <a:pPr lvl="1">
              <a:lnSpc>
                <a:spcPct val="110000"/>
              </a:lnSpc>
              <a:spcBef>
                <a:spcPct val="30000"/>
              </a:spcBef>
            </a:pPr>
            <a:r>
              <a:rPr lang="en-US" altLang="zh-CN" sz="1800">
                <a:latin typeface="Arial" pitchFamily="34" charset="0"/>
                <a:ea typeface="SimSun" pitchFamily="2" charset="-122"/>
              </a:rPr>
              <a:t>binaries, or executables, which are the programs needed to start the system and perform other essential system tasks.</a:t>
            </a:r>
          </a:p>
          <a:p>
            <a:pPr>
              <a:lnSpc>
                <a:spcPct val="110000"/>
              </a:lnSpc>
              <a:spcBef>
                <a:spcPct val="30000"/>
              </a:spcBef>
            </a:pPr>
            <a:r>
              <a:rPr lang="en-US" altLang="zh-CN" sz="2000" b="1">
                <a:solidFill>
                  <a:srgbClr val="CC0000"/>
                </a:solidFill>
                <a:latin typeface="Arial" pitchFamily="34" charset="0"/>
                <a:ea typeface="SimSun" pitchFamily="2" charset="-122"/>
              </a:rPr>
              <a:t>/dev</a:t>
            </a:r>
            <a:r>
              <a:rPr lang="en-US" altLang="zh-CN" sz="2000">
                <a:latin typeface="Arial" pitchFamily="34" charset="0"/>
                <a:ea typeface="SimSun" pitchFamily="2" charset="-122"/>
              </a:rPr>
              <a:t>     </a:t>
            </a:r>
          </a:p>
          <a:p>
            <a:pPr lvl="1">
              <a:lnSpc>
                <a:spcPct val="110000"/>
              </a:lnSpc>
              <a:spcBef>
                <a:spcPct val="30000"/>
              </a:spcBef>
            </a:pPr>
            <a:r>
              <a:rPr lang="en-US" altLang="zh-CN" sz="1800">
                <a:latin typeface="Arial" pitchFamily="34" charset="0"/>
                <a:ea typeface="SimSun" pitchFamily="2" charset="-122"/>
              </a:rPr>
              <a:t>Files in /dev references system devices. They access system devices and resources such as hard disks, printers, …</a:t>
            </a:r>
          </a:p>
          <a:p>
            <a:pPr>
              <a:lnSpc>
                <a:spcPct val="110000"/>
              </a:lnSpc>
              <a:spcBef>
                <a:spcPct val="30000"/>
              </a:spcBef>
            </a:pPr>
            <a:r>
              <a:rPr lang="en-US" altLang="zh-CN" sz="2000" b="1">
                <a:solidFill>
                  <a:srgbClr val="CC0000"/>
                </a:solidFill>
                <a:latin typeface="Arial" pitchFamily="34" charset="0"/>
                <a:ea typeface="SimSun" pitchFamily="2" charset="-122"/>
              </a:rPr>
              <a:t>/etc</a:t>
            </a:r>
            <a:r>
              <a:rPr lang="en-US" altLang="zh-CN" sz="2000" b="1">
                <a:latin typeface="Arial" pitchFamily="34" charset="0"/>
                <a:ea typeface="SimSun" pitchFamily="2" charset="-122"/>
              </a:rPr>
              <a:t>	</a:t>
            </a:r>
            <a:r>
              <a:rPr lang="en-US" altLang="zh-CN" sz="2000">
                <a:latin typeface="Arial" pitchFamily="34" charset="0"/>
                <a:ea typeface="SimSun" pitchFamily="2" charset="-122"/>
              </a:rPr>
              <a:t>     </a:t>
            </a:r>
          </a:p>
          <a:p>
            <a:pPr lvl="1">
              <a:lnSpc>
                <a:spcPct val="110000"/>
              </a:lnSpc>
              <a:spcBef>
                <a:spcPct val="30000"/>
              </a:spcBef>
            </a:pPr>
            <a:r>
              <a:rPr lang="en-US" altLang="zh-CN" sz="1800">
                <a:latin typeface="Arial" pitchFamily="34" charset="0"/>
                <a:ea typeface="SimSun" pitchFamily="2" charset="-122"/>
              </a:rPr>
              <a:t>configuration files that the system uses when the computer starts, such as passwd (user info file), rc (scripts or directories of scripts)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649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64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49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649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649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64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latin typeface="Arial" pitchFamily="34" charset="0"/>
                <a:ea typeface="SimSun" pitchFamily="2" charset="-122"/>
              </a:rPr>
              <a:t>Some Standard Directories (Contd)</a:t>
            </a:r>
          </a:p>
        </p:txBody>
      </p:sp>
      <p:sp>
        <p:nvSpPr>
          <p:cNvPr id="114691" name="Rectangle 3"/>
          <p:cNvSpPr>
            <a:spLocks noGrp="1" noChangeArrowheads="1"/>
          </p:cNvSpPr>
          <p:nvPr>
            <p:ph type="body" idx="1"/>
          </p:nvPr>
        </p:nvSpPr>
        <p:spPr>
          <a:xfrm>
            <a:off x="685800" y="1981200"/>
            <a:ext cx="7924800" cy="44958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110000"/>
              </a:lnSpc>
              <a:spcBef>
                <a:spcPct val="30000"/>
              </a:spcBef>
            </a:pPr>
            <a:r>
              <a:rPr lang="en-US" altLang="zh-CN" sz="2400" b="1">
                <a:solidFill>
                  <a:srgbClr val="CC0000"/>
                </a:solidFill>
                <a:latin typeface="Arial" pitchFamily="34" charset="0"/>
                <a:ea typeface="SimSun" pitchFamily="2" charset="-122"/>
              </a:rPr>
              <a:t>/lib</a:t>
            </a:r>
            <a:r>
              <a:rPr lang="en-US" altLang="zh-CN" sz="1800">
                <a:latin typeface="Arial" pitchFamily="34" charset="0"/>
                <a:ea typeface="SimSun" pitchFamily="2" charset="-122"/>
              </a:rPr>
              <a:t>		</a:t>
            </a:r>
            <a:r>
              <a:rPr lang="en-US" altLang="zh-CN" sz="2000">
                <a:latin typeface="Arial" pitchFamily="34" charset="0"/>
                <a:ea typeface="SimSun" pitchFamily="2" charset="-122"/>
              </a:rPr>
              <a:t>a collection of related files for a given language in a single file called an archive. Some libraries are also stored in the /usr/lib directory, but /lib contains all essential libraries.</a:t>
            </a:r>
          </a:p>
          <a:p>
            <a:pPr>
              <a:lnSpc>
                <a:spcPct val="110000"/>
              </a:lnSpc>
              <a:spcBef>
                <a:spcPct val="30000"/>
              </a:spcBef>
            </a:pPr>
            <a:r>
              <a:rPr lang="en-US" altLang="zh-CN" sz="2400" b="1">
                <a:solidFill>
                  <a:srgbClr val="CC0000"/>
                </a:solidFill>
                <a:latin typeface="Arial" pitchFamily="34" charset="0"/>
                <a:ea typeface="SimSun" pitchFamily="2" charset="-122"/>
              </a:rPr>
              <a:t>/users</a:t>
            </a:r>
            <a:r>
              <a:rPr lang="en-US" altLang="zh-CN" sz="2000">
                <a:solidFill>
                  <a:srgbClr val="CC0000"/>
                </a:solidFill>
                <a:latin typeface="Arial" pitchFamily="34" charset="0"/>
                <a:ea typeface="SimSun" pitchFamily="2" charset="-122"/>
              </a:rPr>
              <a:t>	</a:t>
            </a:r>
            <a:r>
              <a:rPr lang="en-US" altLang="zh-CN" sz="2000">
                <a:latin typeface="Arial" pitchFamily="34" charset="0"/>
                <a:ea typeface="SimSun" pitchFamily="2" charset="-122"/>
              </a:rPr>
              <a:t>normally used to hold the home directories of all the users of the system. On CSE a similar directory is /home.</a:t>
            </a:r>
          </a:p>
          <a:p>
            <a:pPr>
              <a:lnSpc>
                <a:spcPct val="110000"/>
              </a:lnSpc>
              <a:spcBef>
                <a:spcPct val="30000"/>
              </a:spcBef>
            </a:pPr>
            <a:r>
              <a:rPr lang="en-US" altLang="zh-CN" sz="2400" b="1">
                <a:solidFill>
                  <a:srgbClr val="CC0000"/>
                </a:solidFill>
                <a:latin typeface="Arial" pitchFamily="34" charset="0"/>
                <a:ea typeface="SimSun" pitchFamily="2" charset="-122"/>
              </a:rPr>
              <a:t>/usr</a:t>
            </a:r>
            <a:r>
              <a:rPr lang="en-US" altLang="zh-CN" sz="2000">
                <a:solidFill>
                  <a:srgbClr val="CC0000"/>
                </a:solidFill>
                <a:latin typeface="Arial" pitchFamily="34" charset="0"/>
                <a:ea typeface="SimSun" pitchFamily="2" charset="-122"/>
              </a:rPr>
              <a:t>		</a:t>
            </a:r>
            <a:r>
              <a:rPr lang="en-US" altLang="zh-CN" sz="2000">
                <a:latin typeface="Arial" pitchFamily="34" charset="0"/>
                <a:ea typeface="SimSun" pitchFamily="2" charset="-122"/>
              </a:rPr>
              <a:t>contains subdirectories that hold the UNIX utilities, tools, language libraries, and manual pages.</a:t>
            </a:r>
          </a:p>
          <a:p>
            <a:pPr>
              <a:lnSpc>
                <a:spcPct val="110000"/>
              </a:lnSpc>
              <a:spcBef>
                <a:spcPct val="30000"/>
              </a:spcBef>
            </a:pPr>
            <a:r>
              <a:rPr lang="en-US" altLang="zh-CN" sz="2400" b="1">
                <a:solidFill>
                  <a:srgbClr val="CC0000"/>
                </a:solidFill>
                <a:latin typeface="Arial" pitchFamily="34" charset="0"/>
                <a:ea typeface="SimSun" pitchFamily="2" charset="-122"/>
              </a:rPr>
              <a:t>/tmp</a:t>
            </a:r>
            <a:r>
              <a:rPr lang="en-US" altLang="zh-CN" sz="2400">
                <a:latin typeface="Arial" pitchFamily="34" charset="0"/>
                <a:ea typeface="SimSun" pitchFamily="2" charset="-122"/>
              </a:rPr>
              <a:t>	</a:t>
            </a:r>
            <a:r>
              <a:rPr lang="en-US" altLang="zh-CN" sz="2000">
                <a:latin typeface="Arial" pitchFamily="34" charset="0"/>
                <a:ea typeface="SimSun" pitchFamily="2" charset="-122"/>
              </a:rPr>
              <a:t> many programs need a temporary place to store data during processing cycle. /tmp is the traditional location for these files.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What is an Operating System?</a:t>
            </a:r>
          </a:p>
        </p:txBody>
      </p:sp>
      <p:sp>
        <p:nvSpPr>
          <p:cNvPr id="4099"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110000"/>
              </a:lnSpc>
              <a:spcBef>
                <a:spcPct val="40000"/>
              </a:spcBef>
            </a:pPr>
            <a:r>
              <a:rPr lang="en-US" altLang="zh-CN" b="0"/>
              <a:t>An </a:t>
            </a:r>
            <a:r>
              <a:rPr lang="en-US" altLang="zh-CN" b="0">
                <a:solidFill>
                  <a:srgbClr val="3366CC"/>
                </a:solidFill>
              </a:rPr>
              <a:t>operating system (OS)</a:t>
            </a:r>
            <a:r>
              <a:rPr lang="en-US" altLang="zh-CN" b="0"/>
              <a:t> is the most important program that runs on a computer.</a:t>
            </a:r>
          </a:p>
          <a:p>
            <a:pPr>
              <a:lnSpc>
                <a:spcPct val="90000"/>
              </a:lnSpc>
            </a:pPr>
            <a:r>
              <a:rPr lang="en-US" altLang="zh-CN" b="0"/>
              <a:t>Primary purpose is to facilitate:</a:t>
            </a:r>
          </a:p>
          <a:p>
            <a:pPr lvl="1">
              <a:lnSpc>
                <a:spcPct val="90000"/>
              </a:lnSpc>
            </a:pPr>
            <a:r>
              <a:rPr lang="en-US" altLang="zh-CN" sz="2400" b="0"/>
              <a:t>Easy, efficient, fair, orderly and secure use of hardware and software resources.</a:t>
            </a:r>
          </a:p>
          <a:p>
            <a:pPr>
              <a:lnSpc>
                <a:spcPct val="90000"/>
              </a:lnSpc>
            </a:pPr>
            <a:r>
              <a:rPr lang="en-US" altLang="zh-CN" b="0"/>
              <a:t>Allows users to employ application software, language libraries, system calls and program generation tools.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latin typeface="Arial" pitchFamily="34" charset="0"/>
                <a:ea typeface="SimSun" pitchFamily="2" charset="-122"/>
              </a:rPr>
              <a:t>Home and Current Working Directories</a:t>
            </a:r>
          </a:p>
        </p:txBody>
      </p:sp>
      <p:sp>
        <p:nvSpPr>
          <p:cNvPr id="116739" name="Rectangle 3"/>
          <p:cNvSpPr>
            <a:spLocks noGrp="1" noChangeArrowheads="1"/>
          </p:cNvSpPr>
          <p:nvPr>
            <p:ph type="body" idx="1"/>
          </p:nvPr>
        </p:nvSpPr>
        <p:spPr>
          <a:xfrm>
            <a:off x="685800" y="1981200"/>
            <a:ext cx="7924800" cy="4495800"/>
          </a:xfrm>
          <a:solidFill>
            <a:srgbClr val="CCFFFF"/>
          </a:solidFill>
          <a:ln/>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sz="2800">
                <a:latin typeface="Arial" pitchFamily="34" charset="0"/>
                <a:ea typeface="SimSun" pitchFamily="2" charset="-122"/>
              </a:rPr>
              <a:t>When you log in, the UNIX system puts you in a specific directory, called your </a:t>
            </a:r>
            <a:r>
              <a:rPr lang="en-US" altLang="zh-CN" sz="2800">
                <a:solidFill>
                  <a:srgbClr val="0066FF"/>
                </a:solidFill>
                <a:latin typeface="Arial" pitchFamily="34" charset="0"/>
                <a:ea typeface="SimSun" pitchFamily="2" charset="-122"/>
              </a:rPr>
              <a:t>home directory</a:t>
            </a:r>
            <a:r>
              <a:rPr lang="en-US" altLang="zh-CN" sz="2800">
                <a:latin typeface="Arial" pitchFamily="34" charset="0"/>
                <a:ea typeface="SimSun" pitchFamily="2" charset="-122"/>
              </a:rPr>
              <a:t>.</a:t>
            </a:r>
          </a:p>
          <a:p>
            <a:pPr lvl="1">
              <a:lnSpc>
                <a:spcPct val="90000"/>
              </a:lnSpc>
            </a:pPr>
            <a:r>
              <a:rPr lang="en-US" altLang="zh-CN" sz="2400">
                <a:latin typeface="Arial" pitchFamily="34" charset="0"/>
                <a:ea typeface="SimSun" pitchFamily="2" charset="-122"/>
              </a:rPr>
              <a:t>The tilda (</a:t>
            </a:r>
            <a:r>
              <a:rPr lang="en-US" altLang="zh-CN" sz="2400">
                <a:solidFill>
                  <a:srgbClr val="CC0000"/>
                </a:solidFill>
                <a:latin typeface="Arial" pitchFamily="34" charset="0"/>
                <a:ea typeface="SimSun" pitchFamily="2" charset="-122"/>
              </a:rPr>
              <a:t>~</a:t>
            </a:r>
            <a:r>
              <a:rPr lang="en-US" altLang="zh-CN" sz="2400">
                <a:latin typeface="Arial" pitchFamily="34" charset="0"/>
                <a:ea typeface="SimSun" pitchFamily="2" charset="-122"/>
              </a:rPr>
              <a:t>) represents the home directory</a:t>
            </a:r>
          </a:p>
          <a:p>
            <a:pPr lvl="1">
              <a:lnSpc>
                <a:spcPct val="90000"/>
              </a:lnSpc>
            </a:pPr>
            <a:endParaRPr lang="en-US" altLang="zh-CN" sz="2400">
              <a:latin typeface="Arial" pitchFamily="34" charset="0"/>
              <a:ea typeface="SimSun" pitchFamily="2" charset="-122"/>
            </a:endParaRPr>
          </a:p>
          <a:p>
            <a:pPr>
              <a:lnSpc>
                <a:spcPct val="90000"/>
              </a:lnSpc>
            </a:pPr>
            <a:r>
              <a:rPr lang="en-US" altLang="zh-CN" sz="2800">
                <a:latin typeface="Arial" pitchFamily="34" charset="0"/>
                <a:ea typeface="SimSun" pitchFamily="2" charset="-122"/>
              </a:rPr>
              <a:t>Whatever directory you are presently in is known as the </a:t>
            </a:r>
            <a:r>
              <a:rPr lang="en-US" altLang="zh-CN" sz="2800">
                <a:solidFill>
                  <a:srgbClr val="0066FF"/>
                </a:solidFill>
                <a:latin typeface="Arial" pitchFamily="34" charset="0"/>
                <a:ea typeface="SimSun" pitchFamily="2" charset="-122"/>
              </a:rPr>
              <a:t>current working directory</a:t>
            </a:r>
            <a:r>
              <a:rPr lang="en-US" altLang="zh-CN" sz="2800">
                <a:latin typeface="Arial" pitchFamily="34" charset="0"/>
                <a:ea typeface="SimSun" pitchFamily="2" charset="-122"/>
              </a:rPr>
              <a:t>.</a:t>
            </a:r>
          </a:p>
          <a:p>
            <a:pPr lvl="1">
              <a:lnSpc>
                <a:spcPct val="90000"/>
              </a:lnSpc>
            </a:pPr>
            <a:r>
              <a:rPr lang="en-US" altLang="zh-CN" sz="2400">
                <a:latin typeface="Arial" pitchFamily="34" charset="0"/>
                <a:ea typeface="SimSun" pitchFamily="2" charset="-122"/>
              </a:rPr>
              <a:t>A single dot (</a:t>
            </a:r>
            <a:r>
              <a:rPr lang="en-US" altLang="zh-CN" sz="2400">
                <a:solidFill>
                  <a:srgbClr val="CC0000"/>
                </a:solidFill>
                <a:latin typeface="Arial" pitchFamily="34" charset="0"/>
                <a:ea typeface="SimSun" pitchFamily="2" charset="-122"/>
              </a:rPr>
              <a:t>.</a:t>
            </a:r>
            <a:r>
              <a:rPr lang="en-US" altLang="zh-CN" sz="2400">
                <a:latin typeface="Arial" pitchFamily="34" charset="0"/>
                <a:ea typeface="SimSun" pitchFamily="2" charset="-122"/>
              </a:rPr>
              <a:t>) denotes the current working directory</a:t>
            </a:r>
          </a:p>
          <a:p>
            <a:pPr lvl="1">
              <a:lnSpc>
                <a:spcPct val="90000"/>
              </a:lnSpc>
            </a:pPr>
            <a:r>
              <a:rPr lang="en-US" altLang="zh-CN" sz="2400">
                <a:latin typeface="Arial" pitchFamily="34" charset="0"/>
                <a:ea typeface="SimSun" pitchFamily="2" charset="-122"/>
              </a:rPr>
              <a:t>Two consecutive dots (</a:t>
            </a:r>
            <a:r>
              <a:rPr lang="en-US" altLang="zh-CN" sz="2400">
                <a:solidFill>
                  <a:srgbClr val="CC0000"/>
                </a:solidFill>
                <a:latin typeface="Arial" pitchFamily="34" charset="0"/>
                <a:ea typeface="SimSun" pitchFamily="2" charset="-122"/>
              </a:rPr>
              <a:t>..</a:t>
            </a:r>
            <a:r>
              <a:rPr lang="en-US" altLang="zh-CN" sz="2400">
                <a:latin typeface="Arial" pitchFamily="34" charset="0"/>
                <a:ea typeface="SimSun" pitchFamily="2" charset="-122"/>
              </a:rPr>
              <a:t>) denotes the parent of the current working directory</a:t>
            </a:r>
          </a:p>
          <a:p>
            <a:pPr lvl="1">
              <a:lnSpc>
                <a:spcPct val="90000"/>
              </a:lnSpc>
            </a:pPr>
            <a:endParaRPr lang="en-US" altLang="zh-CN" sz="2400">
              <a:solidFill>
                <a:srgbClr val="CC0000"/>
              </a:solidFill>
              <a:latin typeface="Arial" pitchFamily="34"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7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7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7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67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050"/>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Absolute &amp; Relative Paths</a:t>
            </a:r>
          </a:p>
        </p:txBody>
      </p:sp>
      <p:sp>
        <p:nvSpPr>
          <p:cNvPr id="52227" name="Rectangle 2051"/>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sz="2800">
                <a:latin typeface="Arial" pitchFamily="34" charset="0"/>
                <a:ea typeface="SimSun" pitchFamily="2" charset="-122"/>
              </a:rPr>
              <a:t>To describe an object in the file system you specify a </a:t>
            </a:r>
            <a:r>
              <a:rPr lang="en-US" altLang="zh-CN" sz="2800">
                <a:solidFill>
                  <a:srgbClr val="0066FF"/>
                </a:solidFill>
                <a:latin typeface="Arial" pitchFamily="34" charset="0"/>
                <a:ea typeface="SimSun" pitchFamily="2" charset="-122"/>
              </a:rPr>
              <a:t>path</a:t>
            </a:r>
            <a:r>
              <a:rPr lang="en-US" altLang="zh-CN" sz="2800">
                <a:latin typeface="Arial" pitchFamily="34" charset="0"/>
                <a:ea typeface="SimSun" pitchFamily="2" charset="-122"/>
              </a:rPr>
              <a:t>.</a:t>
            </a:r>
          </a:p>
          <a:p>
            <a:pPr>
              <a:lnSpc>
                <a:spcPct val="90000"/>
              </a:lnSpc>
            </a:pPr>
            <a:r>
              <a:rPr lang="en-US" altLang="zh-CN" sz="2800">
                <a:latin typeface="Arial" pitchFamily="34" charset="0"/>
                <a:ea typeface="SimSun" pitchFamily="2" charset="-122"/>
              </a:rPr>
              <a:t>Paths are either </a:t>
            </a:r>
            <a:r>
              <a:rPr lang="en-US" altLang="zh-CN" sz="2800" i="1">
                <a:solidFill>
                  <a:srgbClr val="0066FF"/>
                </a:solidFill>
                <a:latin typeface="Arial" pitchFamily="34" charset="0"/>
                <a:ea typeface="SimSun" pitchFamily="2" charset="-122"/>
              </a:rPr>
              <a:t>absolute</a:t>
            </a:r>
            <a:r>
              <a:rPr lang="en-US" altLang="zh-CN" sz="2800">
                <a:latin typeface="Arial" pitchFamily="34" charset="0"/>
                <a:ea typeface="SimSun" pitchFamily="2" charset="-122"/>
              </a:rPr>
              <a:t>, starting with the root level:</a:t>
            </a:r>
          </a:p>
          <a:p>
            <a:pPr lvl="1">
              <a:lnSpc>
                <a:spcPct val="90000"/>
              </a:lnSpc>
              <a:buFontTx/>
              <a:buNone/>
            </a:pPr>
            <a:r>
              <a:rPr lang="en-US" altLang="zh-CN" sz="2400">
                <a:solidFill>
                  <a:srgbClr val="CC0000"/>
                </a:solidFill>
                <a:latin typeface="Arial" pitchFamily="34" charset="0"/>
                <a:ea typeface="SimSun" pitchFamily="2" charset="-122"/>
              </a:rPr>
              <a:t>/users/faculty/sarwar/courses/ee446</a:t>
            </a:r>
          </a:p>
          <a:p>
            <a:pPr>
              <a:lnSpc>
                <a:spcPct val="90000"/>
              </a:lnSpc>
            </a:pPr>
            <a:r>
              <a:rPr lang="en-US" altLang="zh-CN" sz="2800">
                <a:latin typeface="Arial" pitchFamily="34" charset="0"/>
                <a:ea typeface="SimSun" pitchFamily="2" charset="-122"/>
              </a:rPr>
              <a:t>Or they are </a:t>
            </a:r>
            <a:r>
              <a:rPr lang="en-US" altLang="zh-CN" sz="2800" i="1">
                <a:solidFill>
                  <a:srgbClr val="0066FF"/>
                </a:solidFill>
                <a:latin typeface="Arial" pitchFamily="34" charset="0"/>
                <a:ea typeface="SimSun" pitchFamily="2" charset="-122"/>
              </a:rPr>
              <a:t>relative</a:t>
            </a:r>
            <a:r>
              <a:rPr lang="en-US" altLang="zh-CN" sz="2800">
                <a:latin typeface="Arial" pitchFamily="34" charset="0"/>
                <a:ea typeface="SimSun" pitchFamily="2" charset="-122"/>
              </a:rPr>
              <a:t>, staring with the current working directory or a user’s home directory</a:t>
            </a:r>
          </a:p>
          <a:p>
            <a:pPr lvl="1">
              <a:lnSpc>
                <a:spcPct val="90000"/>
              </a:lnSpc>
              <a:buFontTx/>
              <a:buNone/>
            </a:pPr>
            <a:r>
              <a:rPr lang="en-US" altLang="zh-CN" sz="2400">
                <a:solidFill>
                  <a:srgbClr val="CC0000"/>
                </a:solidFill>
                <a:latin typeface="Arial" pitchFamily="34" charset="0"/>
                <a:ea typeface="SimSun" pitchFamily="2" charset="-122"/>
              </a:rPr>
              <a:t>~/courses/ee446</a:t>
            </a:r>
          </a:p>
          <a:p>
            <a:pPr lvl="1">
              <a:lnSpc>
                <a:spcPct val="90000"/>
              </a:lnSpc>
              <a:buFontTx/>
              <a:buNone/>
            </a:pPr>
            <a:r>
              <a:rPr lang="en-US" altLang="zh-CN" sz="2400">
                <a:solidFill>
                  <a:srgbClr val="CC0000"/>
                </a:solidFill>
                <a:latin typeface="Arial" pitchFamily="34" charset="0"/>
                <a:ea typeface="SimSun" pitchFamily="2" charset="-122"/>
              </a:rPr>
              <a:t>./courses/ee446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2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Navigating the File System</a:t>
            </a:r>
          </a:p>
        </p:txBody>
      </p:sp>
      <p:sp>
        <p:nvSpPr>
          <p:cNvPr id="74755"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buFontTx/>
              <a:buNone/>
            </a:pPr>
            <a:r>
              <a:rPr lang="en-US" altLang="zh-CN" sz="2400">
                <a:solidFill>
                  <a:srgbClr val="CC0000"/>
                </a:solidFill>
                <a:latin typeface="Arial" pitchFamily="34" charset="0"/>
                <a:ea typeface="SimSun" pitchFamily="2" charset="-122"/>
              </a:rPr>
              <a:t>pwd</a:t>
            </a:r>
            <a:r>
              <a:rPr lang="en-US" altLang="zh-CN" sz="2400">
                <a:latin typeface="Arial" pitchFamily="34" charset="0"/>
                <a:ea typeface="SimSun" pitchFamily="2" charset="-122"/>
              </a:rPr>
              <a:t>	print working directory name</a:t>
            </a:r>
            <a:endParaRPr lang="en-US" altLang="zh-CN" sz="2400">
              <a:solidFill>
                <a:srgbClr val="CC0000"/>
              </a:solidFill>
              <a:latin typeface="Arial" pitchFamily="34" charset="0"/>
              <a:ea typeface="SimSun" pitchFamily="2" charset="-122"/>
            </a:endParaRPr>
          </a:p>
          <a:p>
            <a:pPr>
              <a:lnSpc>
                <a:spcPct val="90000"/>
              </a:lnSpc>
              <a:buFontTx/>
              <a:buNone/>
            </a:pPr>
            <a:r>
              <a:rPr lang="en-US" altLang="zh-CN" sz="2400">
                <a:solidFill>
                  <a:srgbClr val="CC0000"/>
                </a:solidFill>
                <a:latin typeface="Arial" pitchFamily="34" charset="0"/>
                <a:ea typeface="SimSun" pitchFamily="2" charset="-122"/>
              </a:rPr>
              <a:t>cd </a:t>
            </a:r>
            <a:r>
              <a:rPr lang="en-US" altLang="zh-CN" sz="2400">
                <a:solidFill>
                  <a:srgbClr val="0066FF"/>
                </a:solidFill>
                <a:latin typeface="Arial" pitchFamily="34" charset="0"/>
                <a:ea typeface="SimSun" pitchFamily="2" charset="-122"/>
              </a:rPr>
              <a:t>&lt;dir&gt;	</a:t>
            </a:r>
            <a:r>
              <a:rPr lang="en-US" altLang="zh-CN" sz="2400">
                <a:latin typeface="Arial" pitchFamily="34" charset="0"/>
                <a:ea typeface="SimSun" pitchFamily="2" charset="-122"/>
              </a:rPr>
              <a:t>change to &lt;dir&gt;</a:t>
            </a:r>
          </a:p>
          <a:p>
            <a:pPr>
              <a:lnSpc>
                <a:spcPct val="90000"/>
              </a:lnSpc>
              <a:buFontTx/>
              <a:buNone/>
            </a:pPr>
            <a:r>
              <a:rPr lang="en-US" altLang="zh-CN" sz="2400">
                <a:solidFill>
                  <a:srgbClr val="CC0000"/>
                </a:solidFill>
                <a:latin typeface="Arial" pitchFamily="34" charset="0"/>
                <a:ea typeface="SimSun" pitchFamily="2" charset="-122"/>
              </a:rPr>
              <a:t>cd ..</a:t>
            </a:r>
            <a:r>
              <a:rPr lang="en-US" altLang="zh-CN" sz="2400">
                <a:latin typeface="Arial" pitchFamily="34" charset="0"/>
                <a:ea typeface="SimSun" pitchFamily="2" charset="-122"/>
              </a:rPr>
              <a:t>	change to parent dir</a:t>
            </a:r>
          </a:p>
          <a:p>
            <a:pPr>
              <a:lnSpc>
                <a:spcPct val="90000"/>
              </a:lnSpc>
              <a:buFontTx/>
              <a:buNone/>
            </a:pPr>
            <a:r>
              <a:rPr lang="en-US" altLang="zh-CN" sz="2400">
                <a:solidFill>
                  <a:srgbClr val="CC0000"/>
                </a:solidFill>
                <a:latin typeface="Arial" pitchFamily="34" charset="0"/>
                <a:ea typeface="SimSun" pitchFamily="2" charset="-122"/>
              </a:rPr>
              <a:t>ls</a:t>
            </a:r>
            <a:r>
              <a:rPr lang="en-US" altLang="zh-CN" sz="2400">
                <a:latin typeface="Arial" pitchFamily="34" charset="0"/>
                <a:ea typeface="SimSun" pitchFamily="2" charset="-122"/>
              </a:rPr>
              <a:t>		list directory contents</a:t>
            </a:r>
          </a:p>
          <a:p>
            <a:pPr>
              <a:lnSpc>
                <a:spcPct val="90000"/>
              </a:lnSpc>
              <a:buFontTx/>
              <a:buNone/>
            </a:pPr>
            <a:r>
              <a:rPr lang="en-US" altLang="zh-CN" sz="2400">
                <a:solidFill>
                  <a:srgbClr val="CC0000"/>
                </a:solidFill>
                <a:latin typeface="Arial" pitchFamily="34" charset="0"/>
                <a:ea typeface="SimSun" pitchFamily="2" charset="-122"/>
              </a:rPr>
              <a:t>ls -l</a:t>
            </a:r>
            <a:r>
              <a:rPr lang="en-US" altLang="zh-CN" sz="2400">
                <a:latin typeface="Arial" pitchFamily="34" charset="0"/>
                <a:ea typeface="SimSun" pitchFamily="2" charset="-122"/>
              </a:rPr>
              <a:t>	long listing</a:t>
            </a:r>
          </a:p>
          <a:p>
            <a:pPr>
              <a:lnSpc>
                <a:spcPct val="90000"/>
              </a:lnSpc>
              <a:buFontTx/>
              <a:buNone/>
            </a:pPr>
            <a:r>
              <a:rPr lang="en-US" altLang="zh-CN" sz="2400">
                <a:solidFill>
                  <a:srgbClr val="CC0000"/>
                </a:solidFill>
                <a:latin typeface="Arial" pitchFamily="34" charset="0"/>
                <a:ea typeface="SimSun" pitchFamily="2" charset="-122"/>
              </a:rPr>
              <a:t>ls -a</a:t>
            </a:r>
            <a:r>
              <a:rPr lang="en-US" altLang="zh-CN" sz="2400">
                <a:latin typeface="Arial" pitchFamily="34" charset="0"/>
                <a:ea typeface="SimSun" pitchFamily="2" charset="-122"/>
              </a:rPr>
              <a:t> 	list all files</a:t>
            </a:r>
          </a:p>
          <a:p>
            <a:pPr>
              <a:lnSpc>
                <a:spcPct val="90000"/>
              </a:lnSpc>
              <a:buFontTx/>
              <a:buNone/>
            </a:pPr>
            <a:r>
              <a:rPr lang="en-US" altLang="zh-CN" sz="2400">
                <a:solidFill>
                  <a:srgbClr val="CC0000"/>
                </a:solidFill>
                <a:latin typeface="Arial" pitchFamily="34" charset="0"/>
                <a:ea typeface="SimSun" pitchFamily="2" charset="-122"/>
              </a:rPr>
              <a:t>ls -al</a:t>
            </a:r>
            <a:r>
              <a:rPr lang="en-US" altLang="zh-CN" sz="2400">
                <a:latin typeface="Arial" pitchFamily="34" charset="0"/>
                <a:ea typeface="SimSun" pitchFamily="2" charset="-122"/>
              </a:rPr>
              <a:t>	long listing all files</a:t>
            </a:r>
          </a:p>
          <a:p>
            <a:pPr>
              <a:lnSpc>
                <a:spcPct val="90000"/>
              </a:lnSpc>
              <a:buFontTx/>
              <a:buNone/>
            </a:pPr>
            <a:r>
              <a:rPr lang="en-US" altLang="zh-CN" sz="2400">
                <a:solidFill>
                  <a:srgbClr val="CC0000"/>
                </a:solidFill>
                <a:latin typeface="Arial" pitchFamily="34" charset="0"/>
                <a:ea typeface="SimSun" pitchFamily="2" charset="-122"/>
              </a:rPr>
              <a:t>ls –F 	</a:t>
            </a:r>
            <a:r>
              <a:rPr lang="en-US" altLang="zh-CN" sz="2400">
                <a:latin typeface="Arial" pitchFamily="34" charset="0"/>
                <a:ea typeface="SimSun" pitchFamily="2" charset="-122"/>
              </a:rPr>
              <a:t>mark directories with /, executable files with *</a:t>
            </a:r>
          </a:p>
          <a:p>
            <a:pPr>
              <a:lnSpc>
                <a:spcPct val="90000"/>
              </a:lnSpc>
              <a:buFontTx/>
              <a:buNone/>
            </a:pPr>
            <a:r>
              <a:rPr lang="en-US" altLang="zh-CN" sz="2400">
                <a:solidFill>
                  <a:srgbClr val="CC0000"/>
                </a:solidFill>
                <a:latin typeface="Arial" pitchFamily="34" charset="0"/>
                <a:ea typeface="SimSun" pitchFamily="2" charset="-122"/>
              </a:rPr>
              <a:t>ls –R</a:t>
            </a:r>
            <a:r>
              <a:rPr lang="en-US" altLang="zh-CN" sz="2400">
                <a:latin typeface="Arial" pitchFamily="34" charset="0"/>
                <a:ea typeface="SimSun" pitchFamily="2" charset="-122"/>
              </a:rPr>
              <a:t>	Recursively lists subdirectories encountered</a:t>
            </a:r>
          </a:p>
          <a:p>
            <a:pPr>
              <a:lnSpc>
                <a:spcPct val="90000"/>
              </a:lnSpc>
              <a:buFontTx/>
              <a:buNone/>
            </a:pPr>
            <a:endParaRPr lang="en-US" altLang="zh-CN" sz="2400">
              <a:latin typeface="Arial" pitchFamily="34" charset="0"/>
              <a:ea typeface="SimSun"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The pwd Command</a:t>
            </a:r>
          </a:p>
        </p:txBody>
      </p:sp>
      <p:sp>
        <p:nvSpPr>
          <p:cNvPr id="118789" name="Rectangle 5"/>
          <p:cNvSpPr>
            <a:spLocks noGrp="1" noChangeArrowheads="1"/>
          </p:cNvSpPr>
          <p:nvPr>
            <p:ph type="body" idx="1"/>
          </p:nvPr>
        </p:nvSpPr>
        <p:spPr>
          <a:solidFill>
            <a:srgbClr val="CCFFFF"/>
          </a:solidFill>
          <a:ln/>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a:latin typeface="Arial" pitchFamily="34" charset="0"/>
                <a:ea typeface="SimSun" pitchFamily="2" charset="-122"/>
              </a:rPr>
              <a:t>You can</a:t>
            </a:r>
            <a:r>
              <a:rPr lang="en-US" altLang="zh-CN" sz="3600">
                <a:latin typeface="Arial" pitchFamily="34" charset="0"/>
                <a:ea typeface="SimSun" pitchFamily="2" charset="-122"/>
              </a:rPr>
              <a:t> </a:t>
            </a:r>
            <a:r>
              <a:rPr lang="en-US" altLang="zh-CN">
                <a:latin typeface="Arial" pitchFamily="34" charset="0"/>
                <a:ea typeface="SimSun" pitchFamily="2" charset="-122"/>
              </a:rPr>
              <a:t>use the UNIX </a:t>
            </a:r>
            <a:r>
              <a:rPr lang="en-US" altLang="zh-CN">
                <a:solidFill>
                  <a:srgbClr val="CC0000"/>
                </a:solidFill>
                <a:latin typeface="Arial" pitchFamily="34" charset="0"/>
                <a:ea typeface="SimSun" pitchFamily="2" charset="-122"/>
              </a:rPr>
              <a:t>pwd</a:t>
            </a:r>
            <a:r>
              <a:rPr lang="en-US" altLang="zh-CN">
                <a:latin typeface="Arial" pitchFamily="34" charset="0"/>
                <a:ea typeface="SimSun" pitchFamily="2" charset="-122"/>
              </a:rPr>
              <a:t> command to display your current path (pwd stands for </a:t>
            </a:r>
            <a:r>
              <a:rPr lang="en-US" altLang="zh-CN" b="1">
                <a:latin typeface="Arial" pitchFamily="34" charset="0"/>
                <a:ea typeface="SimSun" pitchFamily="2" charset="-122"/>
              </a:rPr>
              <a:t>print working directory</a:t>
            </a:r>
            <a:r>
              <a:rPr lang="en-US" altLang="zh-CN">
                <a:latin typeface="Arial" pitchFamily="34" charset="0"/>
                <a:ea typeface="SimSun" pitchFamily="2" charset="-122"/>
              </a:rPr>
              <a:t>)</a:t>
            </a:r>
          </a:p>
          <a:p>
            <a:pPr lvl="1">
              <a:buFontTx/>
              <a:buNone/>
            </a:pPr>
            <a:r>
              <a:rPr lang="en-US" altLang="zh-CN">
                <a:solidFill>
                  <a:srgbClr val="CC0000"/>
                </a:solidFill>
                <a:latin typeface="Arial" pitchFamily="34" charset="0"/>
                <a:ea typeface="SimSun" pitchFamily="2" charset="-122"/>
              </a:rPr>
              <a:t>pwd</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The cd Command</a:t>
            </a:r>
          </a:p>
        </p:txBody>
      </p:sp>
      <p:sp>
        <p:nvSpPr>
          <p:cNvPr id="120835" name="Rectangle 3"/>
          <p:cNvSpPr>
            <a:spLocks noGrp="1" noChangeArrowheads="1"/>
          </p:cNvSpPr>
          <p:nvPr>
            <p:ph type="body" idx="1"/>
          </p:nvPr>
        </p:nvSpPr>
        <p:spPr>
          <a:solidFill>
            <a:srgbClr val="CCFFFF"/>
          </a:solidFill>
          <a:ln/>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sz="2800">
                <a:solidFill>
                  <a:srgbClr val="CC0000"/>
                </a:solidFill>
                <a:latin typeface="Arial" pitchFamily="34" charset="0"/>
                <a:ea typeface="SimSun" pitchFamily="2" charset="-122"/>
              </a:rPr>
              <a:t>cd [dir]	</a:t>
            </a:r>
            <a:r>
              <a:rPr lang="en-US" altLang="zh-CN" sz="2800">
                <a:latin typeface="Arial" pitchFamily="34" charset="0"/>
                <a:ea typeface="SimSun" pitchFamily="2" charset="-122"/>
              </a:rPr>
              <a:t>Change the current working directory to ‘</a:t>
            </a:r>
            <a:r>
              <a:rPr lang="en-US" altLang="zh-CN" sz="2800">
                <a:solidFill>
                  <a:srgbClr val="CC0000"/>
                </a:solidFill>
                <a:latin typeface="Arial" pitchFamily="34" charset="0"/>
                <a:ea typeface="SimSun" pitchFamily="2" charset="-122"/>
              </a:rPr>
              <a:t>dir</a:t>
            </a:r>
            <a:r>
              <a:rPr lang="en-US" altLang="zh-CN" sz="2800">
                <a:latin typeface="Arial" pitchFamily="34" charset="0"/>
                <a:ea typeface="SimSun" pitchFamily="2" charset="-122"/>
              </a:rPr>
              <a:t>’</a:t>
            </a:r>
            <a:endParaRPr lang="en-US" altLang="zh-CN" sz="2800">
              <a:solidFill>
                <a:srgbClr val="CC0000"/>
              </a:solidFill>
              <a:latin typeface="Arial" pitchFamily="34" charset="0"/>
              <a:ea typeface="SimSun" pitchFamily="2" charset="-122"/>
            </a:endParaRPr>
          </a:p>
          <a:p>
            <a:pPr>
              <a:buFontTx/>
              <a:buNone/>
            </a:pPr>
            <a:r>
              <a:rPr lang="en-US" altLang="zh-CN" sz="2800">
                <a:latin typeface="Arial" pitchFamily="34" charset="0"/>
                <a:ea typeface="SimSun" pitchFamily="2" charset="-122"/>
              </a:rPr>
              <a:t>	</a:t>
            </a:r>
            <a:endParaRPr lang="en-US" altLang="zh-CN" sz="1200">
              <a:latin typeface="Arial" pitchFamily="34" charset="0"/>
              <a:ea typeface="SimSun" pitchFamily="2" charset="-122"/>
            </a:endParaRPr>
          </a:p>
          <a:p>
            <a:pPr>
              <a:buFontTx/>
              <a:buNone/>
            </a:pPr>
            <a:r>
              <a:rPr lang="en-US" altLang="zh-CN" sz="2800">
                <a:latin typeface="Arial" pitchFamily="34" charset="0"/>
                <a:ea typeface="SimSun" pitchFamily="2" charset="-122"/>
              </a:rPr>
              <a:t>	</a:t>
            </a:r>
            <a:r>
              <a:rPr lang="en-US" altLang="zh-CN" sz="2800">
                <a:solidFill>
                  <a:srgbClr val="CC0000"/>
                </a:solidFill>
                <a:latin typeface="Arial" pitchFamily="34" charset="0"/>
                <a:ea typeface="SimSun" pitchFamily="2" charset="-122"/>
              </a:rPr>
              <a:t>cd	</a:t>
            </a:r>
            <a:r>
              <a:rPr lang="en-US" altLang="zh-CN" sz="2800">
                <a:latin typeface="Arial" pitchFamily="34" charset="0"/>
                <a:ea typeface="SimSun" pitchFamily="2" charset="-122"/>
              </a:rPr>
              <a:t>   Return to your home directory</a:t>
            </a:r>
          </a:p>
          <a:p>
            <a:pPr>
              <a:buFontTx/>
              <a:buNone/>
            </a:pPr>
            <a:r>
              <a:rPr lang="en-US" altLang="zh-CN" sz="2800">
                <a:latin typeface="Arial" pitchFamily="34" charset="0"/>
                <a:ea typeface="SimSun" pitchFamily="2" charset="-122"/>
              </a:rPr>
              <a:t>	</a:t>
            </a:r>
            <a:r>
              <a:rPr lang="en-US" altLang="zh-CN" sz="2800">
                <a:solidFill>
                  <a:srgbClr val="CC0000"/>
                </a:solidFill>
                <a:latin typeface="Arial" pitchFamily="34" charset="0"/>
                <a:ea typeface="SimSun" pitchFamily="2" charset="-122"/>
              </a:rPr>
              <a:t>cd ..</a:t>
            </a:r>
            <a:r>
              <a:rPr lang="en-US" altLang="zh-CN" sz="2800">
                <a:latin typeface="Arial" pitchFamily="34" charset="0"/>
                <a:ea typeface="SimSun" pitchFamily="2" charset="-122"/>
              </a:rPr>
              <a:t>  Move back to the parent directory</a:t>
            </a:r>
          </a:p>
          <a:p>
            <a:pPr>
              <a:buFontTx/>
              <a:buNone/>
            </a:pPr>
            <a:r>
              <a:rPr lang="en-US" altLang="zh-CN" sz="2800">
                <a:latin typeface="Arial" pitchFamily="34" charset="0"/>
                <a:ea typeface="SimSun" pitchFamily="2" charset="-122"/>
              </a:rPr>
              <a:t>	</a:t>
            </a:r>
            <a:r>
              <a:rPr lang="en-US" altLang="zh-CN" sz="2800">
                <a:solidFill>
                  <a:srgbClr val="CC0000"/>
                </a:solidFill>
                <a:latin typeface="Arial" pitchFamily="34" charset="0"/>
                <a:ea typeface="SimSun" pitchFamily="2" charset="-122"/>
              </a:rPr>
              <a:t>cd .</a:t>
            </a:r>
            <a:r>
              <a:rPr lang="en-US" altLang="zh-CN" sz="2800">
                <a:latin typeface="Arial" pitchFamily="34" charset="0"/>
                <a:ea typeface="SimSun" pitchFamily="2" charset="-122"/>
              </a:rPr>
              <a:t>   Keep you in the current directory</a:t>
            </a:r>
          </a:p>
          <a:p>
            <a:pPr>
              <a:buFontTx/>
              <a:buNone/>
            </a:pPr>
            <a:r>
              <a:rPr lang="en-US" altLang="zh-CN" sz="2800">
                <a:latin typeface="Arial" pitchFamily="34" charset="0"/>
                <a:ea typeface="SimSun" pitchFamily="2" charset="-122"/>
              </a:rPr>
              <a:t>	</a:t>
            </a:r>
            <a:r>
              <a:rPr lang="en-US" altLang="zh-CN" sz="2800">
                <a:solidFill>
                  <a:srgbClr val="CC0000"/>
                </a:solidFill>
                <a:latin typeface="Arial" pitchFamily="34" charset="0"/>
                <a:ea typeface="SimSun" pitchFamily="2" charset="-122"/>
              </a:rPr>
              <a:t>cd ~</a:t>
            </a:r>
            <a:r>
              <a:rPr lang="en-US" altLang="zh-CN" sz="2800">
                <a:latin typeface="Arial" pitchFamily="34" charset="0"/>
                <a:ea typeface="SimSun" pitchFamily="2" charset="-122"/>
              </a:rPr>
              <a:t>  Enter your home directory</a:t>
            </a:r>
          </a:p>
          <a:p>
            <a:pPr>
              <a:buFontTx/>
              <a:buNone/>
            </a:pPr>
            <a:r>
              <a:rPr lang="en-US" altLang="zh-CN" sz="2800">
                <a:latin typeface="Arial" pitchFamily="34" charset="0"/>
                <a:ea typeface="SimSun" pitchFamily="2" charset="-122"/>
              </a:rPr>
              <a:t>	</a:t>
            </a:r>
            <a:r>
              <a:rPr lang="en-US" altLang="zh-CN" sz="2800">
                <a:solidFill>
                  <a:srgbClr val="CC0000"/>
                </a:solidFill>
                <a:latin typeface="Arial" pitchFamily="34" charset="0"/>
                <a:ea typeface="SimSun" pitchFamily="2" charset="-122"/>
              </a:rPr>
              <a:t>cd ~jgao</a:t>
            </a:r>
            <a:r>
              <a:rPr lang="en-US" altLang="zh-CN" sz="2800">
                <a:latin typeface="Arial" pitchFamily="34" charset="0"/>
                <a:ea typeface="SimSun" pitchFamily="2" charset="-122"/>
              </a:rPr>
              <a:t>	Enter the home directory of jgao	</a:t>
            </a:r>
            <a:endParaRPr lang="en-US" altLang="zh-CN" sz="2800">
              <a:solidFill>
                <a:srgbClr val="CC0000"/>
              </a:solidFill>
              <a:latin typeface="Arial" pitchFamily="34"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83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8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083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8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The ls Command</a:t>
            </a:r>
          </a:p>
        </p:txBody>
      </p:sp>
      <p:sp>
        <p:nvSpPr>
          <p:cNvPr id="121859" name="Rectangle 3"/>
          <p:cNvSpPr>
            <a:spLocks noGrp="1" noChangeArrowheads="1"/>
          </p:cNvSpPr>
          <p:nvPr>
            <p:ph type="body" idx="1"/>
          </p:nvPr>
        </p:nvSpPr>
        <p:spPr>
          <a:solidFill>
            <a:srgbClr val="CCFFFF"/>
          </a:solidFill>
          <a:ln/>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a:latin typeface="Arial" pitchFamily="34" charset="0"/>
                <a:ea typeface="SimSun" pitchFamily="2" charset="-122"/>
              </a:rPr>
              <a:t>Use the </a:t>
            </a:r>
            <a:r>
              <a:rPr lang="en-US" altLang="zh-CN">
                <a:solidFill>
                  <a:srgbClr val="CC0000"/>
                </a:solidFill>
                <a:latin typeface="Arial" pitchFamily="34" charset="0"/>
                <a:ea typeface="SimSun" pitchFamily="2" charset="-122"/>
              </a:rPr>
              <a:t>ls</a:t>
            </a:r>
            <a:r>
              <a:rPr lang="en-US" altLang="zh-CN">
                <a:latin typeface="Arial" pitchFamily="34" charset="0"/>
                <a:ea typeface="SimSun" pitchFamily="2" charset="-122"/>
              </a:rPr>
              <a:t> command to list a directory’s contents, including files and directories.</a:t>
            </a:r>
          </a:p>
          <a:p>
            <a:r>
              <a:rPr lang="en-US" altLang="zh-CN">
                <a:latin typeface="Arial" pitchFamily="34" charset="0"/>
                <a:ea typeface="SimSun" pitchFamily="2" charset="-122"/>
              </a:rPr>
              <a:t>If the ls command is used without any argument, it displays the names of files and directories in the current working directory.</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The ls Command (Contd)</a:t>
            </a:r>
          </a:p>
        </p:txBody>
      </p:sp>
      <p:sp>
        <p:nvSpPr>
          <p:cNvPr id="122883" name="Rectangle 3"/>
          <p:cNvSpPr>
            <a:spLocks noGrp="1" noChangeArrowheads="1"/>
          </p:cNvSpPr>
          <p:nvPr>
            <p:ph type="body" idx="1"/>
          </p:nvPr>
        </p:nvSpPr>
        <p:spPr>
          <a:solidFill>
            <a:srgbClr val="CCFFFF"/>
          </a:solidFill>
          <a:ln/>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buFontTx/>
              <a:buNone/>
            </a:pPr>
            <a:r>
              <a:rPr lang="en-US" altLang="zh-CN" sz="2800">
                <a:solidFill>
                  <a:srgbClr val="CC0000"/>
                </a:solidFill>
                <a:latin typeface="Arial" pitchFamily="34" charset="0"/>
                <a:ea typeface="SimSun" pitchFamily="2" charset="-122"/>
              </a:rPr>
              <a:t>	ls -l</a:t>
            </a:r>
            <a:r>
              <a:rPr lang="en-US" altLang="zh-CN" sz="2800">
                <a:latin typeface="Arial" pitchFamily="34" charset="0"/>
                <a:ea typeface="SimSun" pitchFamily="2" charset="-122"/>
              </a:rPr>
              <a:t>		long listing</a:t>
            </a:r>
          </a:p>
          <a:p>
            <a:pPr>
              <a:lnSpc>
                <a:spcPct val="90000"/>
              </a:lnSpc>
              <a:buFontTx/>
              <a:buNone/>
            </a:pPr>
            <a:r>
              <a:rPr lang="en-US" altLang="zh-CN" sz="2800">
                <a:solidFill>
                  <a:srgbClr val="CC0000"/>
                </a:solidFill>
                <a:latin typeface="Arial" pitchFamily="34" charset="0"/>
                <a:ea typeface="SimSun" pitchFamily="2" charset="-122"/>
              </a:rPr>
              <a:t>	ls -a</a:t>
            </a:r>
            <a:r>
              <a:rPr lang="en-US" altLang="zh-CN" sz="2800">
                <a:latin typeface="Arial" pitchFamily="34" charset="0"/>
                <a:ea typeface="SimSun" pitchFamily="2" charset="-122"/>
              </a:rPr>
              <a:t> 	list all files</a:t>
            </a:r>
          </a:p>
          <a:p>
            <a:pPr>
              <a:lnSpc>
                <a:spcPct val="90000"/>
              </a:lnSpc>
              <a:buFontTx/>
              <a:buNone/>
            </a:pPr>
            <a:r>
              <a:rPr lang="en-US" altLang="zh-CN" sz="2800">
                <a:solidFill>
                  <a:srgbClr val="CC0000"/>
                </a:solidFill>
                <a:latin typeface="Arial" pitchFamily="34" charset="0"/>
                <a:ea typeface="SimSun" pitchFamily="2" charset="-122"/>
              </a:rPr>
              <a:t>	ls -al</a:t>
            </a:r>
            <a:r>
              <a:rPr lang="en-US" altLang="zh-CN" sz="2800">
                <a:latin typeface="Arial" pitchFamily="34" charset="0"/>
                <a:ea typeface="SimSun" pitchFamily="2" charset="-122"/>
              </a:rPr>
              <a:t>	long listing all files</a:t>
            </a:r>
          </a:p>
          <a:p>
            <a:pPr>
              <a:lnSpc>
                <a:spcPct val="90000"/>
              </a:lnSpc>
              <a:buFontTx/>
              <a:buNone/>
            </a:pPr>
            <a:r>
              <a:rPr lang="en-US" altLang="zh-CN" sz="2800">
                <a:solidFill>
                  <a:srgbClr val="CC0000"/>
                </a:solidFill>
                <a:latin typeface="Arial" pitchFamily="34" charset="0"/>
                <a:ea typeface="SimSun" pitchFamily="2" charset="-122"/>
              </a:rPr>
              <a:t>	ls –F 	</a:t>
            </a:r>
            <a:r>
              <a:rPr lang="en-US" altLang="zh-CN" sz="2800">
                <a:latin typeface="Arial" pitchFamily="34" charset="0"/>
                <a:ea typeface="SimSun" pitchFamily="2" charset="-122"/>
              </a:rPr>
              <a:t>mark directories with /, 			          executable files with *</a:t>
            </a:r>
          </a:p>
          <a:p>
            <a:pPr>
              <a:lnSpc>
                <a:spcPct val="90000"/>
              </a:lnSpc>
              <a:buFontTx/>
              <a:buNone/>
            </a:pPr>
            <a:r>
              <a:rPr lang="en-US" altLang="zh-CN" sz="2800">
                <a:latin typeface="Arial" pitchFamily="34" charset="0"/>
                <a:ea typeface="SimSun" pitchFamily="2" charset="-122"/>
              </a:rPr>
              <a:t>	</a:t>
            </a:r>
            <a:r>
              <a:rPr lang="en-US" altLang="zh-CN" sz="2800">
                <a:solidFill>
                  <a:srgbClr val="CC0000"/>
                </a:solidFill>
                <a:latin typeface="Arial" pitchFamily="34" charset="0"/>
                <a:ea typeface="SimSun" pitchFamily="2" charset="-122"/>
              </a:rPr>
              <a:t>ls –R</a:t>
            </a:r>
            <a:r>
              <a:rPr lang="en-US" altLang="zh-CN" sz="2800">
                <a:latin typeface="Arial" pitchFamily="34" charset="0"/>
                <a:ea typeface="SimSun" pitchFamily="2" charset="-122"/>
              </a:rPr>
              <a:t>	Recursively lists subdirectories 			encountered</a:t>
            </a:r>
          </a:p>
          <a:p>
            <a:pPr>
              <a:lnSpc>
                <a:spcPct val="90000"/>
              </a:lnSpc>
              <a:buFontTx/>
              <a:buNone/>
            </a:pPr>
            <a:r>
              <a:rPr lang="en-US" altLang="zh-CN" sz="2800">
                <a:latin typeface="Arial" pitchFamily="34" charset="0"/>
                <a:ea typeface="SimSun" pitchFamily="2" charset="-122"/>
              </a:rPr>
              <a:t>	e.g. </a:t>
            </a:r>
          </a:p>
          <a:p>
            <a:pPr>
              <a:lnSpc>
                <a:spcPct val="90000"/>
              </a:lnSpc>
              <a:buFontTx/>
              <a:buNone/>
            </a:pPr>
            <a:r>
              <a:rPr lang="en-US" altLang="zh-CN" sz="2800">
                <a:latin typeface="Arial" pitchFamily="34" charset="0"/>
                <a:ea typeface="SimSun" pitchFamily="2" charset="-122"/>
              </a:rPr>
              <a:t>	ls –l /etc	long list the /etc directory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8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8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8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8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88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28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Creating &amp; Deleting Files</a:t>
            </a:r>
          </a:p>
        </p:txBody>
      </p:sp>
      <p:sp>
        <p:nvSpPr>
          <p:cNvPr id="76803"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buFontTx/>
              <a:buNone/>
            </a:pPr>
            <a:r>
              <a:rPr lang="en-US" altLang="zh-CN">
                <a:solidFill>
                  <a:srgbClr val="CC0000"/>
                </a:solidFill>
                <a:latin typeface="Arial" pitchFamily="34" charset="0"/>
                <a:ea typeface="SimSun" pitchFamily="2" charset="-122"/>
              </a:rPr>
              <a:t>cp</a:t>
            </a:r>
            <a:r>
              <a:rPr lang="en-US" altLang="zh-CN">
                <a:latin typeface="Arial" pitchFamily="34" charset="0"/>
                <a:ea typeface="SimSun" pitchFamily="2" charset="-122"/>
              </a:rPr>
              <a:t>		copy files or directories</a:t>
            </a:r>
          </a:p>
          <a:p>
            <a:pPr>
              <a:buFontTx/>
              <a:buNone/>
            </a:pPr>
            <a:r>
              <a:rPr lang="en-US" altLang="zh-CN">
                <a:solidFill>
                  <a:srgbClr val="CC0000"/>
                </a:solidFill>
                <a:latin typeface="Arial" pitchFamily="34" charset="0"/>
                <a:ea typeface="SimSun" pitchFamily="2" charset="-122"/>
              </a:rPr>
              <a:t>mv</a:t>
            </a:r>
            <a:r>
              <a:rPr lang="en-US" altLang="zh-CN">
                <a:latin typeface="Arial" pitchFamily="34" charset="0"/>
                <a:ea typeface="SimSun" pitchFamily="2" charset="-122"/>
              </a:rPr>
              <a:t>		move files or directories</a:t>
            </a:r>
          </a:p>
          <a:p>
            <a:pPr>
              <a:buFontTx/>
              <a:buNone/>
            </a:pPr>
            <a:r>
              <a:rPr lang="en-US" altLang="zh-CN">
                <a:solidFill>
                  <a:srgbClr val="CC0000"/>
                </a:solidFill>
                <a:latin typeface="Arial" pitchFamily="34" charset="0"/>
                <a:ea typeface="SimSun" pitchFamily="2" charset="-122"/>
              </a:rPr>
              <a:t>mkdir</a:t>
            </a:r>
            <a:r>
              <a:rPr lang="en-US" altLang="zh-CN">
                <a:latin typeface="Arial" pitchFamily="34" charset="0"/>
                <a:ea typeface="SimSun" pitchFamily="2" charset="-122"/>
              </a:rPr>
              <a:t>	create directories</a:t>
            </a:r>
          </a:p>
          <a:p>
            <a:pPr>
              <a:buFontTx/>
              <a:buNone/>
            </a:pPr>
            <a:r>
              <a:rPr lang="en-US" altLang="zh-CN">
                <a:solidFill>
                  <a:srgbClr val="CC0000"/>
                </a:solidFill>
                <a:latin typeface="Arial" pitchFamily="34" charset="0"/>
                <a:ea typeface="SimSun" pitchFamily="2" charset="-122"/>
              </a:rPr>
              <a:t>rmdir</a:t>
            </a:r>
            <a:r>
              <a:rPr lang="en-US" altLang="zh-CN">
                <a:latin typeface="Arial" pitchFamily="34" charset="0"/>
                <a:ea typeface="SimSun" pitchFamily="2" charset="-122"/>
              </a:rPr>
              <a:t>	delete empty directories</a:t>
            </a:r>
          </a:p>
          <a:p>
            <a:pPr>
              <a:buFontTx/>
              <a:buNone/>
            </a:pPr>
            <a:r>
              <a:rPr lang="en-US" altLang="zh-CN">
                <a:solidFill>
                  <a:srgbClr val="CC0000"/>
                </a:solidFill>
                <a:latin typeface="Arial" pitchFamily="34" charset="0"/>
                <a:ea typeface="SimSun" pitchFamily="2" charset="-122"/>
              </a:rPr>
              <a:t>rm</a:t>
            </a:r>
            <a:r>
              <a:rPr lang="en-US" altLang="zh-CN">
                <a:latin typeface="Arial" pitchFamily="34" charset="0"/>
                <a:ea typeface="SimSun" pitchFamily="2" charset="-122"/>
              </a:rPr>
              <a:t> 		delete a file</a:t>
            </a:r>
          </a:p>
          <a:p>
            <a:pPr>
              <a:buFontTx/>
              <a:buNone/>
            </a:pPr>
            <a:r>
              <a:rPr lang="en-US" altLang="zh-CN">
                <a:solidFill>
                  <a:srgbClr val="CC0000"/>
                </a:solidFill>
                <a:latin typeface="Arial" pitchFamily="34" charset="0"/>
                <a:ea typeface="SimSun" pitchFamily="2" charset="-122"/>
              </a:rPr>
              <a:t>rm –r	</a:t>
            </a:r>
            <a:r>
              <a:rPr lang="en-US" altLang="zh-CN">
                <a:latin typeface="Arial" pitchFamily="34" charset="0"/>
                <a:ea typeface="SimSun" pitchFamily="2" charset="-122"/>
              </a:rPr>
              <a:t>delete recursively</a:t>
            </a:r>
          </a:p>
          <a:p>
            <a:pPr>
              <a:buFontTx/>
              <a:buNone/>
            </a:pPr>
            <a:r>
              <a:rPr lang="en-US" altLang="zh-CN">
                <a:solidFill>
                  <a:srgbClr val="CC0000"/>
                </a:solidFill>
                <a:latin typeface="Arial" pitchFamily="34" charset="0"/>
                <a:ea typeface="SimSun" pitchFamily="2" charset="-122"/>
              </a:rPr>
              <a:t>rm -rf</a:t>
            </a:r>
            <a:r>
              <a:rPr lang="en-US" altLang="zh-CN">
                <a:latin typeface="Arial" pitchFamily="34" charset="0"/>
                <a:ea typeface="SimSun" pitchFamily="2" charset="-122"/>
              </a:rPr>
              <a:t>	force recursive delete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Copying Files</a:t>
            </a:r>
          </a:p>
        </p:txBody>
      </p:sp>
      <p:sp>
        <p:nvSpPr>
          <p:cNvPr id="87043" name="Rectangle 3"/>
          <p:cNvSpPr>
            <a:spLocks noGrp="1" noChangeArrowheads="1"/>
          </p:cNvSpPr>
          <p:nvPr>
            <p:ph type="body" idx="1"/>
          </p:nvPr>
        </p:nvSpPr>
        <p:spPr>
          <a:xfrm>
            <a:off x="685800" y="1981200"/>
            <a:ext cx="7924800" cy="45720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pPr>
            <a:r>
              <a:rPr lang="en-US" altLang="zh-CN">
                <a:solidFill>
                  <a:srgbClr val="CC0000"/>
                </a:solidFill>
                <a:latin typeface="Arial" pitchFamily="34" charset="0"/>
                <a:ea typeface="SimSun" pitchFamily="2" charset="-122"/>
              </a:rPr>
              <a:t>cp</a:t>
            </a:r>
            <a:r>
              <a:rPr lang="en-US" altLang="zh-CN">
                <a:latin typeface="Arial" pitchFamily="34" charset="0"/>
                <a:ea typeface="SimSun" pitchFamily="2" charset="-122"/>
              </a:rPr>
              <a:t> [</a:t>
            </a:r>
            <a:r>
              <a:rPr lang="en-US" altLang="zh-CN">
                <a:solidFill>
                  <a:srgbClr val="0066FF"/>
                </a:solidFill>
                <a:latin typeface="Arial" pitchFamily="34" charset="0"/>
                <a:ea typeface="SimSun" pitchFamily="2" charset="-122"/>
              </a:rPr>
              <a:t>options</a:t>
            </a:r>
            <a:r>
              <a:rPr lang="en-US" altLang="zh-CN">
                <a:latin typeface="Arial" pitchFamily="34" charset="0"/>
                <a:ea typeface="SimSun" pitchFamily="2" charset="-122"/>
              </a:rPr>
              <a:t>] </a:t>
            </a:r>
            <a:r>
              <a:rPr lang="en-US" altLang="zh-CN">
                <a:solidFill>
                  <a:srgbClr val="0066FF"/>
                </a:solidFill>
                <a:latin typeface="Arial" pitchFamily="34" charset="0"/>
                <a:ea typeface="SimSun" pitchFamily="2" charset="-122"/>
              </a:rPr>
              <a:t>source</a:t>
            </a:r>
            <a:r>
              <a:rPr lang="en-US" altLang="zh-CN">
                <a:latin typeface="Arial" pitchFamily="34" charset="0"/>
                <a:ea typeface="SimSun" pitchFamily="2" charset="-122"/>
              </a:rPr>
              <a:t>  </a:t>
            </a:r>
            <a:r>
              <a:rPr lang="en-US" altLang="zh-CN">
                <a:solidFill>
                  <a:srgbClr val="0066FF"/>
                </a:solidFill>
                <a:latin typeface="Arial" pitchFamily="34" charset="0"/>
                <a:ea typeface="SimSun" pitchFamily="2" charset="-122"/>
              </a:rPr>
              <a:t>target</a:t>
            </a:r>
            <a:endParaRPr lang="en-US" altLang="zh-CN" sz="1000">
              <a:solidFill>
                <a:srgbClr val="0066FF"/>
              </a:solidFill>
              <a:latin typeface="Arial" pitchFamily="34" charset="0"/>
              <a:ea typeface="SimSun" pitchFamily="2" charset="-122"/>
            </a:endParaRPr>
          </a:p>
          <a:p>
            <a:pPr>
              <a:lnSpc>
                <a:spcPct val="80000"/>
              </a:lnSpc>
            </a:pPr>
            <a:endParaRPr lang="en-US" altLang="zh-CN" sz="2800" b="1">
              <a:latin typeface="Arial" pitchFamily="34" charset="0"/>
              <a:ea typeface="SimSun" pitchFamily="2" charset="-122"/>
            </a:endParaRPr>
          </a:p>
          <a:p>
            <a:pPr>
              <a:lnSpc>
                <a:spcPct val="80000"/>
              </a:lnSpc>
            </a:pPr>
            <a:r>
              <a:rPr lang="en-US" altLang="zh-CN" sz="2800">
                <a:solidFill>
                  <a:srgbClr val="CC0000"/>
                </a:solidFill>
                <a:latin typeface="Arial" pitchFamily="34" charset="0"/>
                <a:ea typeface="SimSun" pitchFamily="2" charset="-122"/>
              </a:rPr>
              <a:t>cp [-i] source_file  target_file</a:t>
            </a:r>
          </a:p>
          <a:p>
            <a:pPr lvl="1">
              <a:lnSpc>
                <a:spcPct val="80000"/>
              </a:lnSpc>
            </a:pPr>
            <a:r>
              <a:rPr lang="en-US" altLang="zh-CN" sz="2400">
                <a:latin typeface="Arial" pitchFamily="34" charset="0"/>
                <a:ea typeface="SimSun" pitchFamily="2" charset="-122"/>
              </a:rPr>
              <a:t>copy the contents of source_file to the destination path named by target_file</a:t>
            </a:r>
          </a:p>
          <a:p>
            <a:pPr>
              <a:lnSpc>
                <a:spcPct val="80000"/>
              </a:lnSpc>
            </a:pPr>
            <a:r>
              <a:rPr lang="en-US" altLang="zh-CN" sz="2800">
                <a:solidFill>
                  <a:srgbClr val="CC0000"/>
                </a:solidFill>
                <a:latin typeface="Arial" pitchFamily="34" charset="0"/>
                <a:ea typeface="SimSun" pitchFamily="2" charset="-122"/>
              </a:rPr>
              <a:t>cp [-i] source_file…  target</a:t>
            </a:r>
          </a:p>
          <a:p>
            <a:pPr lvl="1">
              <a:lnSpc>
                <a:spcPct val="80000"/>
              </a:lnSpc>
            </a:pPr>
            <a:r>
              <a:rPr lang="en-US" altLang="zh-CN" sz="2400">
                <a:latin typeface="Arial" pitchFamily="34" charset="0"/>
                <a:ea typeface="SimSun" pitchFamily="2" charset="-122"/>
              </a:rPr>
              <a:t>copy one or more source_files to the directory  specified by target</a:t>
            </a:r>
          </a:p>
          <a:p>
            <a:pPr>
              <a:lnSpc>
                <a:spcPct val="80000"/>
              </a:lnSpc>
            </a:pPr>
            <a:r>
              <a:rPr lang="en-US" altLang="zh-CN" sz="2800">
                <a:solidFill>
                  <a:srgbClr val="CC0000"/>
                </a:solidFill>
                <a:latin typeface="Arial" pitchFamily="34" charset="0"/>
                <a:ea typeface="SimSun" pitchFamily="2" charset="-122"/>
              </a:rPr>
              <a:t>cp –r [-i] source_dir…  target</a:t>
            </a:r>
          </a:p>
          <a:p>
            <a:pPr lvl="1">
              <a:lnSpc>
                <a:spcPct val="80000"/>
              </a:lnSpc>
            </a:pPr>
            <a:r>
              <a:rPr lang="en-US" altLang="zh-CN" sz="2400">
                <a:latin typeface="Arial" pitchFamily="34" charset="0"/>
                <a:ea typeface="SimSun" pitchFamily="2" charset="-122"/>
              </a:rPr>
              <a:t>copy one or more directories specified by source_dir to the directory specified by target </a:t>
            </a:r>
          </a:p>
          <a:p>
            <a:pPr>
              <a:lnSpc>
                <a:spcPct val="80000"/>
              </a:lnSpc>
              <a:buFontTx/>
              <a:buNone/>
            </a:pPr>
            <a:endParaRPr lang="en-US" altLang="zh-CN" sz="2800">
              <a:solidFill>
                <a:srgbClr val="0066FF"/>
              </a:solidFill>
              <a:latin typeface="Arial" pitchFamily="34"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04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704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704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04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0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Copying Files (Contd)</a:t>
            </a:r>
          </a:p>
        </p:txBody>
      </p:sp>
      <p:sp>
        <p:nvSpPr>
          <p:cNvPr id="123907" name="Rectangle 3"/>
          <p:cNvSpPr>
            <a:spLocks noGrp="1" noChangeArrowheads="1"/>
          </p:cNvSpPr>
          <p:nvPr>
            <p:ph type="body" idx="1"/>
          </p:nvPr>
        </p:nvSpPr>
        <p:spPr>
          <a:xfrm>
            <a:off x="685800" y="1981200"/>
            <a:ext cx="7924800" cy="45720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sz="2400">
                <a:latin typeface="Arial" pitchFamily="34" charset="0"/>
                <a:ea typeface="SimSun" pitchFamily="2" charset="-122"/>
              </a:rPr>
              <a:t>Common options:</a:t>
            </a:r>
          </a:p>
          <a:p>
            <a:pPr lvl="1">
              <a:lnSpc>
                <a:spcPct val="90000"/>
              </a:lnSpc>
              <a:buFontTx/>
              <a:buNone/>
            </a:pPr>
            <a:r>
              <a:rPr lang="en-US" altLang="zh-CN" sz="2400">
                <a:solidFill>
                  <a:srgbClr val="CC0000"/>
                </a:solidFill>
                <a:latin typeface="Arial" pitchFamily="34" charset="0"/>
                <a:ea typeface="SimSun" pitchFamily="2" charset="-122"/>
              </a:rPr>
              <a:t>-i</a:t>
            </a:r>
            <a:r>
              <a:rPr lang="en-US" altLang="zh-CN" sz="2400">
                <a:latin typeface="Arial" pitchFamily="34" charset="0"/>
                <a:ea typeface="SimSun" pitchFamily="2" charset="-122"/>
              </a:rPr>
              <a:t> : interactive; prompts before overwriting an existing file</a:t>
            </a:r>
          </a:p>
          <a:p>
            <a:pPr lvl="1">
              <a:lnSpc>
                <a:spcPct val="90000"/>
              </a:lnSpc>
              <a:buFontTx/>
              <a:buNone/>
            </a:pPr>
            <a:r>
              <a:rPr lang="en-US" altLang="zh-CN" sz="2400">
                <a:solidFill>
                  <a:srgbClr val="CC0000"/>
                </a:solidFill>
                <a:latin typeface="Arial" pitchFamily="34" charset="0"/>
                <a:ea typeface="SimSun" pitchFamily="2" charset="-122"/>
              </a:rPr>
              <a:t>-r</a:t>
            </a:r>
            <a:r>
              <a:rPr lang="en-US" altLang="zh-CN" sz="2400">
                <a:latin typeface="Arial" pitchFamily="34" charset="0"/>
                <a:ea typeface="SimSun" pitchFamily="2" charset="-122"/>
              </a:rPr>
              <a:t> : recursive; cp will copy the directory and all its files, including any subdirectories and their files to target</a:t>
            </a:r>
          </a:p>
          <a:p>
            <a:pPr>
              <a:lnSpc>
                <a:spcPct val="90000"/>
              </a:lnSpc>
              <a:buFontTx/>
              <a:buNone/>
            </a:pPr>
            <a:r>
              <a:rPr lang="en-US" altLang="zh-CN" sz="2400">
                <a:latin typeface="Arial" pitchFamily="34" charset="0"/>
                <a:ea typeface="SimSun" pitchFamily="2" charset="-122"/>
              </a:rPr>
              <a:t>	</a:t>
            </a:r>
            <a:r>
              <a:rPr lang="en-US" altLang="zh-CN" sz="2000" b="1">
                <a:latin typeface="Arial" pitchFamily="34" charset="0"/>
                <a:ea typeface="SimSun" pitchFamily="2" charset="-122"/>
              </a:rPr>
              <a:t>Example 1: Copying a file</a:t>
            </a:r>
          </a:p>
          <a:p>
            <a:pPr>
              <a:lnSpc>
                <a:spcPct val="90000"/>
              </a:lnSpc>
              <a:buFontTx/>
              <a:buNone/>
            </a:pPr>
            <a:r>
              <a:rPr lang="en-US" altLang="zh-CN" sz="2400">
                <a:latin typeface="Arial" pitchFamily="34" charset="0"/>
                <a:ea typeface="SimSun" pitchFamily="2" charset="-122"/>
              </a:rPr>
              <a:t>		</a:t>
            </a:r>
            <a:r>
              <a:rPr lang="en-US" altLang="zh-CN" sz="2400">
                <a:solidFill>
                  <a:srgbClr val="0066FF"/>
                </a:solidFill>
                <a:latin typeface="Arial" pitchFamily="34" charset="0"/>
                <a:ea typeface="SimSun" pitchFamily="2" charset="-122"/>
              </a:rPr>
              <a:t>cp goodies goodies.old</a:t>
            </a:r>
          </a:p>
          <a:p>
            <a:pPr>
              <a:lnSpc>
                <a:spcPct val="90000"/>
              </a:lnSpc>
              <a:buFontTx/>
              <a:buNone/>
            </a:pPr>
            <a:r>
              <a:rPr lang="en-US" altLang="zh-CN" sz="2400">
                <a:latin typeface="Arial" pitchFamily="34" charset="0"/>
                <a:ea typeface="SimSun" pitchFamily="2" charset="-122"/>
              </a:rPr>
              <a:t>	</a:t>
            </a:r>
            <a:r>
              <a:rPr lang="en-US" altLang="zh-CN" sz="2000" b="1">
                <a:latin typeface="Arial" pitchFamily="34" charset="0"/>
                <a:ea typeface="SimSun" pitchFamily="2" charset="-122"/>
              </a:rPr>
              <a:t>Example 2: Copying a list of files to a destination directory</a:t>
            </a:r>
          </a:p>
          <a:p>
            <a:pPr>
              <a:lnSpc>
                <a:spcPct val="90000"/>
              </a:lnSpc>
              <a:buFontTx/>
              <a:buNone/>
            </a:pPr>
            <a:r>
              <a:rPr lang="en-US" altLang="zh-CN" sz="2400">
                <a:latin typeface="Arial" pitchFamily="34" charset="0"/>
                <a:ea typeface="SimSun" pitchFamily="2" charset="-122"/>
              </a:rPr>
              <a:t>		</a:t>
            </a:r>
            <a:r>
              <a:rPr lang="en-US" altLang="zh-CN" sz="2400">
                <a:solidFill>
                  <a:srgbClr val="0066FF"/>
                </a:solidFill>
                <a:latin typeface="Arial" pitchFamily="34" charset="0"/>
                <a:ea typeface="SimSun" pitchFamily="2" charset="-122"/>
              </a:rPr>
              <a:t>cp result1, result2, result3 /tmp</a:t>
            </a:r>
          </a:p>
          <a:p>
            <a:pPr>
              <a:lnSpc>
                <a:spcPct val="90000"/>
              </a:lnSpc>
              <a:buFontTx/>
              <a:buNone/>
            </a:pPr>
            <a:r>
              <a:rPr lang="en-US" altLang="zh-CN" sz="2400">
                <a:latin typeface="Arial" pitchFamily="34" charset="0"/>
                <a:ea typeface="SimSun" pitchFamily="2" charset="-122"/>
              </a:rPr>
              <a:t>	</a:t>
            </a:r>
            <a:r>
              <a:rPr lang="en-US" altLang="zh-CN" sz="2000" b="1">
                <a:latin typeface="Arial" pitchFamily="34" charset="0"/>
                <a:ea typeface="SimSun" pitchFamily="2" charset="-122"/>
              </a:rPr>
              <a:t>Example 3: Copying a directory to a destination directory</a:t>
            </a:r>
          </a:p>
          <a:p>
            <a:pPr lvl="1">
              <a:lnSpc>
                <a:spcPct val="90000"/>
              </a:lnSpc>
              <a:buFontTx/>
              <a:buNone/>
            </a:pPr>
            <a:r>
              <a:rPr lang="en-US" altLang="zh-CN" sz="2400">
                <a:solidFill>
                  <a:srgbClr val="CC0000"/>
                </a:solidFill>
                <a:latin typeface="Arial" pitchFamily="34" charset="0"/>
                <a:ea typeface="SimSun" pitchFamily="2" charset="-122"/>
              </a:rPr>
              <a:t>		</a:t>
            </a:r>
            <a:r>
              <a:rPr lang="en-US" altLang="zh-CN" sz="2400">
                <a:solidFill>
                  <a:srgbClr val="0066FF"/>
                </a:solidFill>
                <a:latin typeface="Arial" pitchFamily="34" charset="0"/>
                <a:ea typeface="SimSun" pitchFamily="2" charset="-122"/>
              </a:rPr>
              <a:t>cp -r /etc/xml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39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390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90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39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Layered View of a Computer System</a:t>
            </a:r>
          </a:p>
        </p:txBody>
      </p:sp>
      <p:pic>
        <p:nvPicPr>
          <p:cNvPr id="110598" name="Picture 6" descr="sarwar_32062x_c01f01"/>
          <p:cNvPicPr preferRelativeResize="0">
            <a:picLocks noChangeAspect="1" noChangeArrowheads="1"/>
          </p:cNvPicPr>
          <p:nvPr/>
        </p:nvPicPr>
        <p:blipFill>
          <a:blip r:embed="rId3"/>
          <a:srcRect/>
          <a:stretch>
            <a:fillRect/>
          </a:stretch>
        </p:blipFill>
        <p:spPr bwMode="auto">
          <a:xfrm>
            <a:off x="1123950" y="1752600"/>
            <a:ext cx="6896100" cy="45069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Move or Rename Files</a:t>
            </a:r>
          </a:p>
        </p:txBody>
      </p:sp>
      <p:sp>
        <p:nvSpPr>
          <p:cNvPr id="124931" name="Rectangle 3"/>
          <p:cNvSpPr>
            <a:spLocks noGrp="1" noChangeArrowheads="1"/>
          </p:cNvSpPr>
          <p:nvPr>
            <p:ph type="body" idx="1"/>
          </p:nvPr>
        </p:nvSpPr>
        <p:spPr>
          <a:xfrm>
            <a:off x="685800" y="1981200"/>
            <a:ext cx="7924800" cy="45720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sz="2800">
                <a:solidFill>
                  <a:srgbClr val="CC0000"/>
                </a:solidFill>
                <a:latin typeface="Arial" pitchFamily="34" charset="0"/>
                <a:ea typeface="SimSun" pitchFamily="2" charset="-122"/>
              </a:rPr>
              <a:t>mv [-fi] source target_file</a:t>
            </a:r>
          </a:p>
          <a:p>
            <a:pPr lvl="1">
              <a:lnSpc>
                <a:spcPct val="90000"/>
              </a:lnSpc>
            </a:pPr>
            <a:r>
              <a:rPr lang="en-US" altLang="zh-CN" sz="2400">
                <a:latin typeface="Arial" pitchFamily="34" charset="0"/>
                <a:ea typeface="SimSun" pitchFamily="2" charset="-122"/>
              </a:rPr>
              <a:t>moves the file named by source to the destination specified by target_file.</a:t>
            </a:r>
          </a:p>
          <a:p>
            <a:pPr>
              <a:lnSpc>
                <a:spcPct val="90000"/>
              </a:lnSpc>
            </a:pPr>
            <a:r>
              <a:rPr lang="en-US" altLang="zh-CN" sz="2800">
                <a:solidFill>
                  <a:srgbClr val="CC0000"/>
                </a:solidFill>
                <a:latin typeface="Arial" pitchFamily="34" charset="0"/>
                <a:ea typeface="SimSun" pitchFamily="2" charset="-122"/>
              </a:rPr>
              <a:t>mv [-fi] source... target_dir</a:t>
            </a:r>
          </a:p>
          <a:p>
            <a:pPr lvl="1">
              <a:lnSpc>
                <a:spcPct val="90000"/>
              </a:lnSpc>
            </a:pPr>
            <a:r>
              <a:rPr lang="en-US" altLang="zh-CN" sz="2400">
                <a:latin typeface="Arial" pitchFamily="34" charset="0"/>
                <a:ea typeface="SimSun" pitchFamily="2" charset="-122"/>
              </a:rPr>
              <a:t>moves each file named by source to a destination file in the existing directory named by target_dir.</a:t>
            </a:r>
          </a:p>
          <a:p>
            <a:pPr lvl="1">
              <a:lnSpc>
                <a:spcPct val="90000"/>
              </a:lnSpc>
              <a:buFontTx/>
              <a:buNone/>
            </a:pPr>
            <a:endParaRPr lang="en-US" altLang="zh-CN" sz="2400">
              <a:latin typeface="Arial" pitchFamily="34" charset="0"/>
              <a:ea typeface="SimSun" pitchFamily="2" charset="-122"/>
            </a:endParaRPr>
          </a:p>
          <a:p>
            <a:pPr>
              <a:lnSpc>
                <a:spcPct val="90000"/>
              </a:lnSpc>
              <a:buFontTx/>
              <a:buNone/>
            </a:pPr>
            <a:r>
              <a:rPr lang="en-US" altLang="zh-CN" sz="2800">
                <a:latin typeface="Arial" pitchFamily="34" charset="0"/>
                <a:ea typeface="SimSun" pitchFamily="2" charset="-122"/>
              </a:rPr>
              <a:t>	</a:t>
            </a:r>
            <a:r>
              <a:rPr lang="en-US" altLang="zh-CN" sz="2400">
                <a:solidFill>
                  <a:srgbClr val="CC0000"/>
                </a:solidFill>
                <a:latin typeface="Arial" pitchFamily="34" charset="0"/>
                <a:ea typeface="SimSun" pitchFamily="2" charset="-122"/>
              </a:rPr>
              <a:t>-f</a:t>
            </a:r>
            <a:r>
              <a:rPr lang="en-US" altLang="zh-CN" sz="2400">
                <a:latin typeface="Arial" pitchFamily="34" charset="0"/>
                <a:ea typeface="SimSun" pitchFamily="2" charset="-122"/>
              </a:rPr>
              <a:t>  move the file(s) without prompting even if it is writing over an existing target. </a:t>
            </a:r>
          </a:p>
          <a:p>
            <a:pPr>
              <a:lnSpc>
                <a:spcPct val="90000"/>
              </a:lnSpc>
              <a:buFontTx/>
              <a:buNone/>
            </a:pPr>
            <a:r>
              <a:rPr lang="en-US" altLang="zh-CN" sz="2400">
                <a:solidFill>
                  <a:srgbClr val="CC0000"/>
                </a:solidFill>
                <a:latin typeface="Arial" pitchFamily="34" charset="0"/>
                <a:ea typeface="SimSun" pitchFamily="2" charset="-122"/>
              </a:rPr>
              <a:t>	-i</a:t>
            </a:r>
            <a:r>
              <a:rPr lang="en-US" altLang="zh-CN" sz="2400">
                <a:latin typeface="Arial" pitchFamily="34" charset="0"/>
                <a:ea typeface="SimSun" pitchFamily="2" charset="-122"/>
              </a:rPr>
              <a:t>  prompt for confirmation whenever the move would  overwrite an existing target.</a:t>
            </a:r>
            <a:r>
              <a:rPr lang="en-US" altLang="zh-CN" sz="2800">
                <a:latin typeface="Arial" pitchFamily="34" charset="0"/>
                <a:ea typeface="SimSun"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9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493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49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49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49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Move or Rename Files (Contd)</a:t>
            </a:r>
          </a:p>
        </p:txBody>
      </p:sp>
      <p:sp>
        <p:nvSpPr>
          <p:cNvPr id="90115" name="Rectangle 3"/>
          <p:cNvSpPr>
            <a:spLocks noGrp="1" noChangeArrowheads="1"/>
          </p:cNvSpPr>
          <p:nvPr>
            <p:ph type="body" idx="1"/>
          </p:nvPr>
        </p:nvSpPr>
        <p:spPr>
          <a:xfrm>
            <a:off x="685800" y="1981200"/>
            <a:ext cx="7924800" cy="45720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buFontTx/>
              <a:buNone/>
            </a:pPr>
            <a:r>
              <a:rPr lang="en-US" altLang="zh-CN">
                <a:latin typeface="Arial" pitchFamily="34" charset="0"/>
                <a:ea typeface="SimSun" pitchFamily="2" charset="-122"/>
              </a:rPr>
              <a:t>Examples:</a:t>
            </a:r>
          </a:p>
          <a:p>
            <a:r>
              <a:rPr lang="en-US" altLang="zh-CN">
                <a:solidFill>
                  <a:srgbClr val="0066FF"/>
                </a:solidFill>
                <a:latin typeface="Arial" pitchFamily="34" charset="0"/>
                <a:ea typeface="SimSun" pitchFamily="2" charset="-122"/>
              </a:rPr>
              <a:t>mv file1 file2</a:t>
            </a:r>
          </a:p>
          <a:p>
            <a:pPr lvl="1"/>
            <a:r>
              <a:rPr lang="en-US" altLang="zh-CN">
                <a:latin typeface="Arial" pitchFamily="34" charset="0"/>
                <a:ea typeface="SimSun" pitchFamily="2" charset="-122"/>
              </a:rPr>
              <a:t>Rename the file named file1 in the current working directory to file2</a:t>
            </a:r>
          </a:p>
          <a:p>
            <a:pPr lvl="1"/>
            <a:endParaRPr lang="en-US" altLang="zh-CN">
              <a:latin typeface="Arial" pitchFamily="34" charset="0"/>
              <a:ea typeface="SimSun" pitchFamily="2" charset="-122"/>
            </a:endParaRPr>
          </a:p>
          <a:p>
            <a:r>
              <a:rPr lang="en-US" altLang="zh-CN">
                <a:solidFill>
                  <a:srgbClr val="0066FF"/>
                </a:solidFill>
                <a:latin typeface="Arial" pitchFamily="34" charset="0"/>
                <a:ea typeface="SimSun" pitchFamily="2" charset="-122"/>
              </a:rPr>
              <a:t>mv file2 ..</a:t>
            </a:r>
          </a:p>
          <a:p>
            <a:pPr lvl="1"/>
            <a:r>
              <a:rPr lang="en-US" altLang="zh-CN">
                <a:latin typeface="Arial" pitchFamily="34" charset="0"/>
                <a:ea typeface="SimSun" pitchFamily="2" charset="-122"/>
              </a:rPr>
              <a:t>Push or move the file named file2 up to the parent of the current working director</a:t>
            </a:r>
          </a:p>
          <a:p>
            <a:pPr lvl="1"/>
            <a:endParaRPr lang="en-US" altLang="zh-CN">
              <a:latin typeface="Arial" pitchFamily="34"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011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4000" b="1">
                <a:solidFill>
                  <a:srgbClr val="CCFFFF"/>
                </a:solidFill>
                <a:latin typeface="Arial" pitchFamily="34" charset="0"/>
                <a:ea typeface="SimSun" pitchFamily="2" charset="-122"/>
              </a:rPr>
              <a:t>Create and Remove Directories</a:t>
            </a:r>
          </a:p>
        </p:txBody>
      </p:sp>
      <p:sp>
        <p:nvSpPr>
          <p:cNvPr id="125955" name="Rectangle 3"/>
          <p:cNvSpPr>
            <a:spLocks noGrp="1" noChangeArrowheads="1"/>
          </p:cNvSpPr>
          <p:nvPr>
            <p:ph type="body" idx="1"/>
          </p:nvPr>
        </p:nvSpPr>
        <p:spPr>
          <a:xfrm>
            <a:off x="685800" y="1981200"/>
            <a:ext cx="7924800" cy="45720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a:solidFill>
                  <a:srgbClr val="CC0000"/>
                </a:solidFill>
                <a:latin typeface="Arial" pitchFamily="34" charset="0"/>
                <a:ea typeface="SimSun" pitchFamily="2" charset="-122"/>
              </a:rPr>
              <a:t>mkdir dirnames</a:t>
            </a:r>
          </a:p>
          <a:p>
            <a:pPr lvl="1"/>
            <a:r>
              <a:rPr lang="en-US" altLang="zh-CN">
                <a:latin typeface="Arial" pitchFamily="34" charset="0"/>
                <a:ea typeface="SimSun" pitchFamily="2" charset="-122"/>
              </a:rPr>
              <a:t>Create directories specified in ‘dirnames’</a:t>
            </a:r>
          </a:p>
          <a:p>
            <a:endParaRPr lang="en-US" altLang="zh-CN">
              <a:latin typeface="Arial" pitchFamily="34" charset="0"/>
              <a:ea typeface="SimSun" pitchFamily="2" charset="-122"/>
            </a:endParaRPr>
          </a:p>
          <a:p>
            <a:r>
              <a:rPr lang="en-US" altLang="zh-CN">
                <a:solidFill>
                  <a:srgbClr val="CC0000"/>
                </a:solidFill>
                <a:latin typeface="Arial" pitchFamily="34" charset="0"/>
                <a:ea typeface="SimSun" pitchFamily="2" charset="-122"/>
              </a:rPr>
              <a:t>rmdir dirnames</a:t>
            </a:r>
          </a:p>
          <a:p>
            <a:pPr lvl="1"/>
            <a:r>
              <a:rPr lang="en-US" altLang="zh-CN">
                <a:latin typeface="Arial" pitchFamily="34" charset="0"/>
                <a:ea typeface="SimSun" pitchFamily="2" charset="-122"/>
              </a:rPr>
              <a:t>Remove the </a:t>
            </a:r>
            <a:r>
              <a:rPr lang="en-US" altLang="zh-CN">
                <a:solidFill>
                  <a:srgbClr val="CC0000"/>
                </a:solidFill>
                <a:latin typeface="Arial" pitchFamily="34" charset="0"/>
                <a:ea typeface="SimSun" pitchFamily="2" charset="-122"/>
              </a:rPr>
              <a:t>empty</a:t>
            </a:r>
            <a:r>
              <a:rPr lang="en-US" altLang="zh-CN">
                <a:latin typeface="Arial" pitchFamily="34" charset="0"/>
                <a:ea typeface="SimSun" pitchFamily="2" charset="-122"/>
              </a:rPr>
              <a:t> directories specified in ‘dirnames’</a:t>
            </a:r>
          </a:p>
          <a:p>
            <a:pPr lvl="1">
              <a:buFontTx/>
              <a:buNone/>
            </a:pPr>
            <a:endParaRPr lang="en-US" altLang="zh-CN">
              <a:latin typeface="Arial" pitchFamily="34" charset="0"/>
              <a:ea typeface="SimSun" pitchFamily="2" charset="-122"/>
            </a:endParaRPr>
          </a:p>
          <a:p>
            <a:pPr lvl="1"/>
            <a:endParaRPr lang="en-US" altLang="zh-CN">
              <a:latin typeface="Arial" pitchFamily="34"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59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95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595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59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Remove Files</a:t>
            </a:r>
          </a:p>
        </p:txBody>
      </p:sp>
      <p:sp>
        <p:nvSpPr>
          <p:cNvPr id="92163" name="Rectangle 3"/>
          <p:cNvSpPr>
            <a:spLocks noGrp="1" noChangeArrowheads="1"/>
          </p:cNvSpPr>
          <p:nvPr>
            <p:ph type="body" idx="1"/>
          </p:nvPr>
        </p:nvSpPr>
        <p:spPr>
          <a:xfrm>
            <a:off x="685800" y="1981200"/>
            <a:ext cx="7924800" cy="45720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buFontTx/>
              <a:buNone/>
            </a:pPr>
            <a:r>
              <a:rPr lang="en-US" altLang="zh-CN">
                <a:solidFill>
                  <a:srgbClr val="CC0000"/>
                </a:solidFill>
                <a:latin typeface="Arial" pitchFamily="34" charset="0"/>
                <a:ea typeface="SimSun" pitchFamily="2" charset="-122"/>
              </a:rPr>
              <a:t>rm </a:t>
            </a:r>
            <a:r>
              <a:rPr lang="en-US" altLang="zh-CN">
                <a:latin typeface="Arial" pitchFamily="34" charset="0"/>
                <a:ea typeface="SimSun" pitchFamily="2" charset="-122"/>
              </a:rPr>
              <a:t>remove file or directory</a:t>
            </a:r>
          </a:p>
          <a:p>
            <a:pPr>
              <a:lnSpc>
                <a:spcPct val="90000"/>
              </a:lnSpc>
            </a:pPr>
            <a:r>
              <a:rPr lang="en-US" altLang="zh-CN">
                <a:solidFill>
                  <a:srgbClr val="CC0000"/>
                </a:solidFill>
                <a:latin typeface="Arial" pitchFamily="34" charset="0"/>
                <a:ea typeface="SimSun" pitchFamily="2" charset="-122"/>
              </a:rPr>
              <a:t>This is destructive! </a:t>
            </a:r>
          </a:p>
          <a:p>
            <a:pPr>
              <a:lnSpc>
                <a:spcPct val="90000"/>
              </a:lnSpc>
            </a:pPr>
            <a:r>
              <a:rPr lang="en-US" altLang="zh-CN">
                <a:solidFill>
                  <a:srgbClr val="CC0000"/>
                </a:solidFill>
                <a:latin typeface="Arial" pitchFamily="34" charset="0"/>
                <a:ea typeface="SimSun" pitchFamily="2" charset="-122"/>
              </a:rPr>
              <a:t>They are gone! </a:t>
            </a:r>
          </a:p>
          <a:p>
            <a:pPr>
              <a:lnSpc>
                <a:spcPct val="90000"/>
              </a:lnSpc>
            </a:pPr>
            <a:r>
              <a:rPr lang="en-US" altLang="zh-CN">
                <a:solidFill>
                  <a:srgbClr val="CC0000"/>
                </a:solidFill>
                <a:latin typeface="Arial" pitchFamily="34" charset="0"/>
                <a:ea typeface="SimSun" pitchFamily="2" charset="-122"/>
              </a:rPr>
              <a:t>They cannot be retrieved!!!</a:t>
            </a:r>
          </a:p>
          <a:p>
            <a:pPr>
              <a:lnSpc>
                <a:spcPct val="90000"/>
              </a:lnSpc>
              <a:buFontTx/>
              <a:buNone/>
            </a:pPr>
            <a:r>
              <a:rPr lang="en-US" altLang="zh-CN">
                <a:latin typeface="Arial" pitchFamily="34" charset="0"/>
                <a:ea typeface="SimSun" pitchFamily="2" charset="-122"/>
              </a:rPr>
              <a:t>Syntax: </a:t>
            </a:r>
            <a:r>
              <a:rPr lang="en-US" altLang="zh-CN">
                <a:solidFill>
                  <a:srgbClr val="CC0000"/>
                </a:solidFill>
                <a:latin typeface="Arial" pitchFamily="34" charset="0"/>
                <a:ea typeface="SimSun" pitchFamily="2" charset="-122"/>
              </a:rPr>
              <a:t>rm</a:t>
            </a:r>
            <a:r>
              <a:rPr lang="en-US" altLang="zh-CN">
                <a:latin typeface="Arial" pitchFamily="34" charset="0"/>
                <a:ea typeface="SimSun" pitchFamily="2" charset="-122"/>
              </a:rPr>
              <a:t> [</a:t>
            </a:r>
            <a:r>
              <a:rPr lang="en-US" altLang="zh-CN">
                <a:solidFill>
                  <a:srgbClr val="0066FF"/>
                </a:solidFill>
                <a:latin typeface="Arial" pitchFamily="34" charset="0"/>
                <a:ea typeface="SimSun" pitchFamily="2" charset="-122"/>
              </a:rPr>
              <a:t>options</a:t>
            </a:r>
            <a:r>
              <a:rPr lang="en-US" altLang="zh-CN">
                <a:latin typeface="Arial" pitchFamily="34" charset="0"/>
                <a:ea typeface="SimSun" pitchFamily="2" charset="-122"/>
              </a:rPr>
              <a:t>] file… </a:t>
            </a:r>
          </a:p>
          <a:p>
            <a:pPr>
              <a:lnSpc>
                <a:spcPct val="90000"/>
              </a:lnSpc>
              <a:buFontTx/>
              <a:buNone/>
            </a:pPr>
            <a:r>
              <a:rPr lang="en-US" altLang="zh-CN">
                <a:latin typeface="Arial" pitchFamily="34" charset="0"/>
                <a:ea typeface="SimSun" pitchFamily="2" charset="-122"/>
              </a:rPr>
              <a:t>	Note: the above does not generally work with directories. </a:t>
            </a:r>
          </a:p>
          <a:p>
            <a:pPr>
              <a:lnSpc>
                <a:spcPct val="90000"/>
              </a:lnSpc>
              <a:buFontTx/>
              <a:buNone/>
            </a:pPr>
            <a:r>
              <a:rPr lang="en-US" altLang="zh-CN" sz="3600">
                <a:solidFill>
                  <a:srgbClr val="CC0000"/>
                </a:solidFill>
                <a:latin typeface="Arial" pitchFamily="34" charset="0"/>
                <a:ea typeface="SimSun" pitchFamily="2" charset="-122"/>
              </a:rPr>
              <a:t>rm –r</a:t>
            </a:r>
            <a:r>
              <a:rPr lang="en-US" altLang="zh-CN" sz="3600">
                <a:latin typeface="Arial" pitchFamily="34" charset="0"/>
                <a:ea typeface="SimSun" pitchFamily="2" charset="-122"/>
              </a:rPr>
              <a:t> dirname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6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latin typeface="Arial" pitchFamily="34" charset="0"/>
                <a:ea typeface="SimSun" pitchFamily="2" charset="-122"/>
              </a:rPr>
              <a:t>Unix File Permissions</a:t>
            </a:r>
          </a:p>
        </p:txBody>
      </p:sp>
      <p:sp>
        <p:nvSpPr>
          <p:cNvPr id="58371"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105000"/>
              </a:lnSpc>
              <a:spcBef>
                <a:spcPct val="40000"/>
              </a:spcBef>
            </a:pPr>
            <a:r>
              <a:rPr lang="en-US" altLang="zh-CN" sz="2800">
                <a:latin typeface="Arial" pitchFamily="34" charset="0"/>
                <a:ea typeface="SimSun" pitchFamily="2" charset="-122"/>
              </a:rPr>
              <a:t>Because UNIX is a </a:t>
            </a:r>
            <a:r>
              <a:rPr lang="en-US" altLang="zh-CN" sz="2800">
                <a:solidFill>
                  <a:srgbClr val="0066FF"/>
                </a:solidFill>
                <a:latin typeface="Arial" pitchFamily="34" charset="0"/>
                <a:ea typeface="SimSun" pitchFamily="2" charset="-122"/>
              </a:rPr>
              <a:t>multi-user</a:t>
            </a:r>
            <a:r>
              <a:rPr lang="en-US" altLang="zh-CN" sz="2800">
                <a:latin typeface="Arial" pitchFamily="34" charset="0"/>
                <a:ea typeface="SimSun" pitchFamily="2" charset="-122"/>
              </a:rPr>
              <a:t> system, users can set permissions for files they own so that others can read, write, or execute their files.</a:t>
            </a:r>
          </a:p>
          <a:p>
            <a:pPr>
              <a:lnSpc>
                <a:spcPct val="105000"/>
              </a:lnSpc>
              <a:spcBef>
                <a:spcPct val="40000"/>
              </a:spcBef>
            </a:pPr>
            <a:r>
              <a:rPr lang="en-US" altLang="zh-CN" sz="2800">
                <a:latin typeface="Arial" pitchFamily="34" charset="0"/>
                <a:ea typeface="SimSun" pitchFamily="2" charset="-122"/>
              </a:rPr>
              <a:t>A file’s </a:t>
            </a:r>
            <a:r>
              <a:rPr lang="en-US" altLang="zh-CN" sz="2800">
                <a:solidFill>
                  <a:srgbClr val="0066FF"/>
                </a:solidFill>
                <a:latin typeface="Arial" pitchFamily="34" charset="0"/>
                <a:ea typeface="SimSun" pitchFamily="2" charset="-122"/>
              </a:rPr>
              <a:t>owner</a:t>
            </a:r>
            <a:r>
              <a:rPr lang="en-US" altLang="zh-CN" sz="2800">
                <a:latin typeface="Arial" pitchFamily="34" charset="0"/>
                <a:ea typeface="SimSun" pitchFamily="2" charset="-122"/>
              </a:rPr>
              <a:t> is the person who created it.</a:t>
            </a:r>
          </a:p>
          <a:p>
            <a:pPr>
              <a:lnSpc>
                <a:spcPct val="105000"/>
              </a:lnSpc>
              <a:spcBef>
                <a:spcPct val="40000"/>
              </a:spcBef>
            </a:pPr>
            <a:r>
              <a:rPr lang="en-US" altLang="zh-CN" sz="2800">
                <a:latin typeface="Arial" pitchFamily="34" charset="0"/>
                <a:ea typeface="SimSun" pitchFamily="2" charset="-122"/>
              </a:rPr>
              <a:t>The permissions the owner sets are listed as part of the file description.</a:t>
            </a:r>
          </a:p>
          <a:p>
            <a:pPr>
              <a:lnSpc>
                <a:spcPct val="105000"/>
              </a:lnSpc>
              <a:spcBef>
                <a:spcPct val="40000"/>
              </a:spcBef>
            </a:pPr>
            <a:r>
              <a:rPr lang="en-US" altLang="zh-CN" sz="2800">
                <a:latin typeface="Arial" pitchFamily="34" charset="0"/>
                <a:ea typeface="SimSun" pitchFamily="2" charset="-122"/>
              </a:rPr>
              <a:t>The first section of file permission specifiers indicates the owner’s permissions.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latin typeface="Arial" pitchFamily="34" charset="0"/>
                <a:ea typeface="SimSun" pitchFamily="2" charset="-122"/>
              </a:rPr>
              <a:t>Unix File Permissions (Contd)</a:t>
            </a:r>
          </a:p>
        </p:txBody>
      </p:sp>
      <p:sp>
        <p:nvSpPr>
          <p:cNvPr id="126979" name="Rectangle 3"/>
          <p:cNvSpPr>
            <a:spLocks noGrp="1" noChangeArrowheads="1"/>
          </p:cNvSpPr>
          <p:nvPr>
            <p:ph type="body" sz="half" idx="1"/>
          </p:nvPr>
        </p:nvSpPr>
        <p:spPr>
          <a:xfrm>
            <a:off x="685800" y="1981200"/>
            <a:ext cx="8077200" cy="20574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pPr>
            <a:r>
              <a:rPr lang="en-US" altLang="zh-CN" sz="2400">
                <a:latin typeface="Arial" pitchFamily="34" charset="0"/>
                <a:ea typeface="SimSun" pitchFamily="2" charset="-122"/>
              </a:rPr>
              <a:t>Each file and directory has permissions that support access control.</a:t>
            </a:r>
          </a:p>
          <a:p>
            <a:pPr>
              <a:lnSpc>
                <a:spcPct val="80000"/>
              </a:lnSpc>
            </a:pPr>
            <a:r>
              <a:rPr lang="en-US" altLang="zh-CN" sz="2400">
                <a:latin typeface="Arial" pitchFamily="34" charset="0"/>
                <a:ea typeface="SimSun" pitchFamily="2" charset="-122"/>
              </a:rPr>
              <a:t>Types of users</a:t>
            </a:r>
          </a:p>
          <a:p>
            <a:pPr lvl="1">
              <a:lnSpc>
                <a:spcPct val="80000"/>
              </a:lnSpc>
            </a:pPr>
            <a:r>
              <a:rPr lang="en-US" altLang="zh-CN" sz="2000">
                <a:latin typeface="Arial" pitchFamily="34" charset="0"/>
                <a:ea typeface="SimSun" pitchFamily="2" charset="-122"/>
              </a:rPr>
              <a:t>User (owner), group, others</a:t>
            </a:r>
          </a:p>
          <a:p>
            <a:pPr>
              <a:lnSpc>
                <a:spcPct val="80000"/>
              </a:lnSpc>
            </a:pPr>
            <a:r>
              <a:rPr lang="en-US" altLang="zh-CN" sz="2400">
                <a:latin typeface="Arial" pitchFamily="34" charset="0"/>
                <a:ea typeface="SimSun" pitchFamily="2" charset="-122"/>
              </a:rPr>
              <a:t>Types of Access Permissions</a:t>
            </a:r>
          </a:p>
          <a:p>
            <a:pPr lvl="1">
              <a:lnSpc>
                <a:spcPct val="80000"/>
              </a:lnSpc>
            </a:pPr>
            <a:r>
              <a:rPr lang="en-US" altLang="zh-CN" sz="2000">
                <a:latin typeface="Arial" pitchFamily="34" charset="0"/>
                <a:ea typeface="SimSun" pitchFamily="2" charset="-122"/>
              </a:rPr>
              <a:t>Read, write, and execute</a:t>
            </a:r>
          </a:p>
        </p:txBody>
      </p:sp>
      <p:graphicFrame>
        <p:nvGraphicFramePr>
          <p:cNvPr id="127007" name="Object 31"/>
          <p:cNvGraphicFramePr>
            <a:graphicFrameLocks noChangeAspect="1"/>
          </p:cNvGraphicFramePr>
          <p:nvPr>
            <p:ph sz="half" idx="2"/>
          </p:nvPr>
        </p:nvGraphicFramePr>
        <p:xfrm>
          <a:off x="2608263" y="4340225"/>
          <a:ext cx="3768725" cy="1727200"/>
        </p:xfrm>
        <a:graphic>
          <a:graphicData uri="http://schemas.openxmlformats.org/presentationml/2006/ole">
            <p:oleObj spid="_x0000_s1026" name="Document" r:id="rId4" imgW="4537646" imgH="2079414"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0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85800" y="381000"/>
            <a:ext cx="7772400" cy="11430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latin typeface="Arial" pitchFamily="34" charset="0"/>
                <a:ea typeface="SimSun" pitchFamily="2" charset="-122"/>
              </a:rPr>
              <a:t>Unix File Permissions (Contd)</a:t>
            </a:r>
          </a:p>
        </p:txBody>
      </p:sp>
      <p:sp>
        <p:nvSpPr>
          <p:cNvPr id="80899" name="Rectangle 3"/>
          <p:cNvSpPr>
            <a:spLocks noGrp="1" noChangeArrowheads="1"/>
          </p:cNvSpPr>
          <p:nvPr>
            <p:ph type="body" idx="1"/>
          </p:nvPr>
        </p:nvSpPr>
        <p:spPr>
          <a:xfrm>
            <a:off x="685800" y="1828800"/>
            <a:ext cx="7772400" cy="48006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sz="2500">
                <a:solidFill>
                  <a:srgbClr val="0066FF"/>
                </a:solidFill>
                <a:latin typeface="Arial" pitchFamily="34" charset="0"/>
                <a:ea typeface="SimSun" pitchFamily="2" charset="-122"/>
              </a:rPr>
              <a:t>read</a:t>
            </a:r>
            <a:r>
              <a:rPr lang="en-US" altLang="zh-CN" sz="2500">
                <a:latin typeface="Arial" pitchFamily="34" charset="0"/>
                <a:ea typeface="SimSun" pitchFamily="2" charset="-122"/>
              </a:rPr>
              <a:t> (‘</a:t>
            </a:r>
            <a:r>
              <a:rPr lang="en-US" altLang="zh-CN" sz="2500">
                <a:solidFill>
                  <a:srgbClr val="CC0000"/>
                </a:solidFill>
                <a:latin typeface="Arial" pitchFamily="34" charset="0"/>
                <a:ea typeface="SimSun" pitchFamily="2" charset="-122"/>
              </a:rPr>
              <a:t>r</a:t>
            </a:r>
            <a:r>
              <a:rPr lang="en-US" altLang="zh-CN" sz="2500">
                <a:latin typeface="Arial" pitchFamily="34" charset="0"/>
                <a:ea typeface="SimSun" pitchFamily="2" charset="-122"/>
              </a:rPr>
              <a:t>’) </a:t>
            </a:r>
          </a:p>
          <a:p>
            <a:pPr lvl="1"/>
            <a:r>
              <a:rPr lang="en-US" altLang="zh-CN" sz="2400">
                <a:latin typeface="Arial" pitchFamily="34" charset="0"/>
                <a:ea typeface="SimSun" pitchFamily="2" charset="-122"/>
              </a:rPr>
              <a:t>For file: can view file contents</a:t>
            </a:r>
          </a:p>
          <a:p>
            <a:pPr lvl="1"/>
            <a:r>
              <a:rPr lang="en-US" altLang="zh-CN" sz="2400">
                <a:latin typeface="Arial" pitchFamily="34" charset="0"/>
                <a:ea typeface="SimSun" pitchFamily="2" charset="-122"/>
              </a:rPr>
              <a:t>For directory: can read directory contents (‘ls’)</a:t>
            </a:r>
          </a:p>
          <a:p>
            <a:r>
              <a:rPr lang="en-US" altLang="zh-CN" sz="2500">
                <a:solidFill>
                  <a:srgbClr val="0066FF"/>
                </a:solidFill>
                <a:latin typeface="Arial" pitchFamily="34" charset="0"/>
                <a:ea typeface="SimSun" pitchFamily="2" charset="-122"/>
              </a:rPr>
              <a:t>write</a:t>
            </a:r>
            <a:r>
              <a:rPr lang="en-US" altLang="zh-CN" sz="2500">
                <a:latin typeface="Arial" pitchFamily="34" charset="0"/>
                <a:ea typeface="SimSun" pitchFamily="2" charset="-122"/>
              </a:rPr>
              <a:t> (‘</a:t>
            </a:r>
            <a:r>
              <a:rPr lang="en-US" altLang="zh-CN" sz="2500">
                <a:solidFill>
                  <a:srgbClr val="CC0000"/>
                </a:solidFill>
                <a:latin typeface="Arial" pitchFamily="34" charset="0"/>
                <a:ea typeface="SimSun" pitchFamily="2" charset="-122"/>
              </a:rPr>
              <a:t>w</a:t>
            </a:r>
            <a:r>
              <a:rPr lang="en-US" altLang="zh-CN" sz="2500">
                <a:latin typeface="Arial" pitchFamily="34" charset="0"/>
                <a:ea typeface="SimSun" pitchFamily="2" charset="-122"/>
              </a:rPr>
              <a:t>’) </a:t>
            </a:r>
          </a:p>
          <a:p>
            <a:pPr lvl="1"/>
            <a:r>
              <a:rPr lang="en-US" altLang="zh-CN" sz="2400">
                <a:latin typeface="Arial" pitchFamily="34" charset="0"/>
                <a:ea typeface="SimSun" pitchFamily="2" charset="-122"/>
              </a:rPr>
              <a:t>For file: can write to or remove the file</a:t>
            </a:r>
          </a:p>
          <a:p>
            <a:pPr lvl="1"/>
            <a:r>
              <a:rPr lang="en-US" altLang="zh-CN" sz="2400">
                <a:latin typeface="Arial" pitchFamily="34" charset="0"/>
                <a:ea typeface="SimSun" pitchFamily="2" charset="-122"/>
              </a:rPr>
              <a:t>For directory: can create a new directory or file in it or remove an existing entry from it</a:t>
            </a:r>
            <a:endParaRPr lang="en-US" altLang="zh-CN" sz="2100">
              <a:latin typeface="Arial" pitchFamily="34" charset="0"/>
              <a:ea typeface="SimSun" pitchFamily="2" charset="-122"/>
            </a:endParaRPr>
          </a:p>
          <a:p>
            <a:r>
              <a:rPr lang="en-US" altLang="zh-CN" sz="2500">
                <a:solidFill>
                  <a:srgbClr val="0066FF"/>
                </a:solidFill>
                <a:latin typeface="Arial" pitchFamily="34" charset="0"/>
                <a:ea typeface="SimSun" pitchFamily="2" charset="-122"/>
              </a:rPr>
              <a:t>execute</a:t>
            </a:r>
            <a:r>
              <a:rPr lang="en-US" altLang="zh-CN" sz="2500">
                <a:latin typeface="Arial" pitchFamily="34" charset="0"/>
                <a:ea typeface="SimSun" pitchFamily="2" charset="-122"/>
              </a:rPr>
              <a:t> (‘</a:t>
            </a:r>
            <a:r>
              <a:rPr lang="en-US" altLang="zh-CN" sz="2500">
                <a:solidFill>
                  <a:srgbClr val="CC0000"/>
                </a:solidFill>
                <a:latin typeface="Arial" pitchFamily="34" charset="0"/>
                <a:ea typeface="SimSun" pitchFamily="2" charset="-122"/>
              </a:rPr>
              <a:t>x</a:t>
            </a:r>
            <a:r>
              <a:rPr lang="en-US" altLang="zh-CN" sz="2500">
                <a:latin typeface="Arial" pitchFamily="34" charset="0"/>
                <a:ea typeface="SimSun" pitchFamily="2" charset="-122"/>
              </a:rPr>
              <a:t>’) </a:t>
            </a:r>
          </a:p>
          <a:p>
            <a:pPr lvl="1"/>
            <a:r>
              <a:rPr lang="en-US" altLang="zh-CN" sz="2400">
                <a:latin typeface="Arial" pitchFamily="34" charset="0"/>
                <a:ea typeface="SimSun" pitchFamily="2" charset="-122"/>
              </a:rPr>
              <a:t>For file: can execute (run) file</a:t>
            </a:r>
          </a:p>
          <a:p>
            <a:pPr lvl="1"/>
            <a:r>
              <a:rPr lang="en-US" altLang="zh-CN" sz="2400">
                <a:latin typeface="Arial" pitchFamily="34" charset="0"/>
                <a:ea typeface="SimSun" pitchFamily="2" charset="-122"/>
              </a:rPr>
              <a:t>For directory: can search, ‘cd’ into the directory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89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89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089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85800" y="381000"/>
            <a:ext cx="7772400" cy="11430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latin typeface="Arial" pitchFamily="34" charset="0"/>
                <a:ea typeface="SimSun" pitchFamily="2" charset="-122"/>
              </a:rPr>
              <a:t>Unix File Permissions (Contd)</a:t>
            </a:r>
          </a:p>
        </p:txBody>
      </p:sp>
      <p:pic>
        <p:nvPicPr>
          <p:cNvPr id="130053" name="Picture 5"/>
          <p:cNvPicPr>
            <a:picLocks noChangeAspect="1" noChangeArrowheads="1"/>
          </p:cNvPicPr>
          <p:nvPr/>
        </p:nvPicPr>
        <p:blipFill>
          <a:blip r:embed="rId3"/>
          <a:srcRect/>
          <a:stretch>
            <a:fillRect/>
          </a:stretch>
        </p:blipFill>
        <p:spPr bwMode="auto">
          <a:xfrm>
            <a:off x="1219200" y="3810000"/>
            <a:ext cx="6629400" cy="2403475"/>
          </a:xfrm>
          <a:prstGeom prst="rect">
            <a:avLst/>
          </a:prstGeom>
          <a:noFill/>
        </p:spPr>
      </p:pic>
      <p:sp>
        <p:nvSpPr>
          <p:cNvPr id="130054" name="Rectangle 6"/>
          <p:cNvSpPr>
            <a:spLocks noGrp="1" noChangeArrowheads="1"/>
          </p:cNvSpPr>
          <p:nvPr>
            <p:ph type="body" sz="half" idx="1"/>
          </p:nvPr>
        </p:nvSpPr>
        <p:spPr>
          <a:xfrm>
            <a:off x="609600" y="1752600"/>
            <a:ext cx="8077200" cy="2057400"/>
          </a:xfrm>
          <a:solidFill>
            <a:srgbClr val="CCFFFF"/>
          </a:solidFill>
          <a:ln/>
          <a:scene3d>
            <a:camera prst="legacyObliqueTopRight"/>
            <a:lightRig rig="legacyFlat3" dir="b"/>
          </a:scene3d>
          <a:sp3d extrusionH="430200" prstMaterial="legacyMatte">
            <a:bevelT w="13500" h="13500" prst="angle"/>
            <a:bevelB w="13500" h="13500" prst="angle"/>
            <a:extrusionClr>
              <a:srgbClr val="CCFFFF"/>
            </a:extrusionClr>
          </a:sp3d>
        </p:spPr>
        <p:txBody>
          <a:bodyPr>
            <a:normAutofit lnSpcReduction="10000"/>
            <a:flatTx/>
          </a:bodyPr>
          <a:lstStyle/>
          <a:p>
            <a:r>
              <a:rPr lang="en-US" altLang="zh-CN" sz="2400">
                <a:latin typeface="Arial" pitchFamily="34" charset="0"/>
                <a:ea typeface="SimSun" pitchFamily="2" charset="-122"/>
              </a:rPr>
              <a:t>Permissions are defined in three sets, for the user (owner), group, and others.  </a:t>
            </a:r>
          </a:p>
          <a:p>
            <a:r>
              <a:rPr lang="en-US" altLang="zh-CN" sz="2400">
                <a:latin typeface="Arial" pitchFamily="34" charset="0"/>
                <a:ea typeface="SimSun" pitchFamily="2" charset="-122"/>
              </a:rPr>
              <a:t>1st character: file type, ‘-’ for file, ‘d’ directory, ‘s’ special, ‘l’ link</a:t>
            </a:r>
          </a:p>
          <a:p>
            <a:r>
              <a:rPr lang="en-US" altLang="zh-CN" sz="2400">
                <a:latin typeface="Arial" pitchFamily="34" charset="0"/>
                <a:ea typeface="SimSun" pitchFamily="2" charset="-122"/>
              </a:rPr>
              <a:t>Character means permission granted, ‘-’ means denied.</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View Permissions</a:t>
            </a:r>
          </a:p>
        </p:txBody>
      </p:sp>
      <p:pic>
        <p:nvPicPr>
          <p:cNvPr id="131087" name="Picture 15"/>
          <p:cNvPicPr>
            <a:picLocks noChangeAspect="1" noChangeArrowheads="1"/>
          </p:cNvPicPr>
          <p:nvPr/>
        </p:nvPicPr>
        <p:blipFill>
          <a:blip r:embed="rId3"/>
          <a:srcRect/>
          <a:stretch>
            <a:fillRect/>
          </a:stretch>
        </p:blipFill>
        <p:spPr bwMode="auto">
          <a:xfrm>
            <a:off x="762000" y="1981200"/>
            <a:ext cx="7620000" cy="2219325"/>
          </a:xfrm>
          <a:prstGeom prst="rect">
            <a:avLst/>
          </a:prstGeom>
          <a:noFill/>
          <a:ln w="9525">
            <a:noFill/>
            <a:miter lim="800000"/>
            <a:headEnd/>
            <a:tailEnd/>
          </a:ln>
          <a:effectLst/>
        </p:spPr>
      </p:pic>
      <p:pic>
        <p:nvPicPr>
          <p:cNvPr id="131088" name="Picture 16" descr="sarwar_32062x_c08t03"/>
          <p:cNvPicPr preferRelativeResize="0">
            <a:picLocks noChangeAspect="1" noChangeArrowheads="1"/>
          </p:cNvPicPr>
          <p:nvPr/>
        </p:nvPicPr>
        <p:blipFill>
          <a:blip r:embed="rId4"/>
          <a:srcRect/>
          <a:stretch>
            <a:fillRect/>
          </a:stretch>
        </p:blipFill>
        <p:spPr bwMode="auto">
          <a:xfrm>
            <a:off x="914400" y="4267200"/>
            <a:ext cx="7315200" cy="21780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latin typeface="Arial" pitchFamily="34" charset="0"/>
                <a:ea typeface="SimSun" pitchFamily="2" charset="-122"/>
              </a:rPr>
              <a:t>File Permissions: Examples</a:t>
            </a:r>
          </a:p>
        </p:txBody>
      </p:sp>
      <p:sp>
        <p:nvSpPr>
          <p:cNvPr id="81923"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buFontTx/>
              <a:buNone/>
            </a:pPr>
            <a:r>
              <a:rPr lang="en-US" altLang="zh-CN" sz="2800">
                <a:solidFill>
                  <a:srgbClr val="0066FF"/>
                </a:solidFill>
                <a:latin typeface="Arial" pitchFamily="34" charset="0"/>
                <a:ea typeface="SimSun" pitchFamily="2" charset="-122"/>
              </a:rPr>
              <a:t>-rw-------</a:t>
            </a:r>
          </a:p>
          <a:p>
            <a:pPr>
              <a:buFontTx/>
              <a:buNone/>
            </a:pPr>
            <a:r>
              <a:rPr lang="en-US" altLang="zh-CN" sz="2800">
                <a:latin typeface="Arial" pitchFamily="34" charset="0"/>
                <a:ea typeface="SimSun" pitchFamily="2" charset="-122"/>
              </a:rPr>
              <a:t>Only owner can read and write</a:t>
            </a:r>
          </a:p>
          <a:p>
            <a:pPr>
              <a:buFontTx/>
              <a:buNone/>
            </a:pPr>
            <a:r>
              <a:rPr lang="en-US" altLang="zh-CN" sz="2800">
                <a:solidFill>
                  <a:srgbClr val="0066FF"/>
                </a:solidFill>
                <a:latin typeface="Arial" pitchFamily="34" charset="0"/>
                <a:ea typeface="SimSun" pitchFamily="2" charset="-122"/>
              </a:rPr>
              <a:t>-rwxrwxrwx</a:t>
            </a:r>
          </a:p>
          <a:p>
            <a:pPr>
              <a:buFontTx/>
              <a:buNone/>
            </a:pPr>
            <a:r>
              <a:rPr lang="en-US" altLang="zh-CN" sz="2800">
                <a:latin typeface="Arial" pitchFamily="34" charset="0"/>
                <a:ea typeface="SimSun" pitchFamily="2" charset="-122"/>
              </a:rPr>
              <a:t>Everyone can read, write and execute (not very common!)</a:t>
            </a:r>
          </a:p>
          <a:p>
            <a:pPr>
              <a:buFontTx/>
              <a:buNone/>
            </a:pPr>
            <a:r>
              <a:rPr lang="en-US" altLang="zh-CN" sz="2800">
                <a:solidFill>
                  <a:srgbClr val="0066FF"/>
                </a:solidFill>
                <a:latin typeface="Arial" pitchFamily="34" charset="0"/>
                <a:ea typeface="SimSun" pitchFamily="2" charset="-122"/>
              </a:rPr>
              <a:t>-rw-r--r--</a:t>
            </a:r>
          </a:p>
          <a:p>
            <a:pPr>
              <a:buFontTx/>
              <a:buNone/>
            </a:pPr>
            <a:r>
              <a:rPr lang="en-US" altLang="zh-CN" sz="2800">
                <a:latin typeface="Arial" pitchFamily="34" charset="0"/>
                <a:ea typeface="SimSun" pitchFamily="2" charset="-122"/>
              </a:rPr>
              <a:t>Everyone can read, but only owner can write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92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2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2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2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Types of Operating Systems</a:t>
            </a:r>
          </a:p>
        </p:txBody>
      </p:sp>
      <p:sp>
        <p:nvSpPr>
          <p:cNvPr id="126979"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b="0"/>
              <a:t>Single-user, single-process system</a:t>
            </a:r>
          </a:p>
          <a:p>
            <a:pPr lvl="1"/>
            <a:r>
              <a:rPr lang="en-US" altLang="zh-CN" sz="2400" b="0"/>
              <a:t>Historic, but rare (only a few PDAs use this)</a:t>
            </a:r>
            <a:endParaRPr lang="en-US" altLang="zh-CN" b="0"/>
          </a:p>
          <a:p>
            <a:r>
              <a:rPr lang="en-US" altLang="zh-CN" b="0"/>
              <a:t>Single-user, multiprocess system</a:t>
            </a:r>
          </a:p>
          <a:p>
            <a:pPr lvl="1"/>
            <a:r>
              <a:rPr lang="en-US" altLang="zh-CN" sz="2400" b="0"/>
              <a:t>Some PCs and workstations may be configured like this. e.g., Windows 95, OS/2</a:t>
            </a:r>
            <a:endParaRPr lang="en-US" altLang="zh-CN" b="0"/>
          </a:p>
          <a:p>
            <a:r>
              <a:rPr lang="en-US" altLang="zh-CN" b="0"/>
              <a:t>Multiuser, multiprocess system</a:t>
            </a:r>
          </a:p>
          <a:p>
            <a:pPr lvl="1"/>
            <a:r>
              <a:rPr lang="en-US" altLang="zh-CN" sz="2400" b="0"/>
              <a:t>Commonly used on computers that support multiple users in organizations such as universities and large businesses . e.g. UNIX, Linux, WindowsNT Server</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latin typeface="Arial" pitchFamily="34" charset="0"/>
                <a:ea typeface="SimSun" pitchFamily="2" charset="-122"/>
              </a:rPr>
              <a:t>Directory Permissions: Examples</a:t>
            </a:r>
          </a:p>
        </p:txBody>
      </p:sp>
      <p:sp>
        <p:nvSpPr>
          <p:cNvPr id="82947"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buFontTx/>
              <a:buNone/>
            </a:pPr>
            <a:r>
              <a:rPr lang="en-US" altLang="zh-CN" sz="2800">
                <a:solidFill>
                  <a:srgbClr val="0066FF"/>
                </a:solidFill>
                <a:latin typeface="Arial" pitchFamily="34" charset="0"/>
                <a:ea typeface="SimSun" pitchFamily="2" charset="-122"/>
              </a:rPr>
              <a:t>drwx------</a:t>
            </a:r>
          </a:p>
          <a:p>
            <a:pPr>
              <a:lnSpc>
                <a:spcPct val="80000"/>
              </a:lnSpc>
              <a:buFontTx/>
              <a:buNone/>
            </a:pPr>
            <a:r>
              <a:rPr lang="en-US" altLang="zh-CN" sz="2800">
                <a:latin typeface="Arial" pitchFamily="34" charset="0"/>
                <a:ea typeface="SimSun" pitchFamily="2" charset="-122"/>
              </a:rPr>
              <a:t>Only owner can view, delete/create files, and cd into that directory</a:t>
            </a:r>
          </a:p>
          <a:p>
            <a:pPr>
              <a:lnSpc>
                <a:spcPct val="80000"/>
              </a:lnSpc>
              <a:buFontTx/>
              <a:buNone/>
            </a:pPr>
            <a:r>
              <a:rPr lang="en-US" altLang="zh-CN" sz="2800">
                <a:solidFill>
                  <a:srgbClr val="0066FF"/>
                </a:solidFill>
                <a:latin typeface="Arial" pitchFamily="34" charset="0"/>
                <a:ea typeface="SimSun" pitchFamily="2" charset="-122"/>
              </a:rPr>
              <a:t>drwxrwx---</a:t>
            </a:r>
          </a:p>
          <a:p>
            <a:pPr>
              <a:lnSpc>
                <a:spcPct val="80000"/>
              </a:lnSpc>
              <a:buFontTx/>
              <a:buNone/>
            </a:pPr>
            <a:r>
              <a:rPr lang="en-US" altLang="zh-CN" sz="2800">
                <a:latin typeface="Arial" pitchFamily="34" charset="0"/>
                <a:ea typeface="SimSun" pitchFamily="2" charset="-122"/>
              </a:rPr>
              <a:t>Owner and group can view, create/delete files, cd, etc.</a:t>
            </a:r>
          </a:p>
          <a:p>
            <a:pPr>
              <a:lnSpc>
                <a:spcPct val="80000"/>
              </a:lnSpc>
              <a:buFontTx/>
              <a:buNone/>
            </a:pPr>
            <a:r>
              <a:rPr lang="en-US" altLang="zh-CN" sz="2800">
                <a:solidFill>
                  <a:srgbClr val="0066FF"/>
                </a:solidFill>
                <a:latin typeface="Arial" pitchFamily="34" charset="0"/>
                <a:ea typeface="SimSun" pitchFamily="2" charset="-122"/>
              </a:rPr>
              <a:t>drwxr-xr-x</a:t>
            </a:r>
          </a:p>
          <a:p>
            <a:pPr>
              <a:lnSpc>
                <a:spcPct val="80000"/>
              </a:lnSpc>
              <a:buFontTx/>
              <a:buNone/>
            </a:pPr>
            <a:r>
              <a:rPr lang="en-US" altLang="zh-CN" sz="2800">
                <a:latin typeface="Arial" pitchFamily="34" charset="0"/>
                <a:ea typeface="SimSun" pitchFamily="2" charset="-122"/>
              </a:rPr>
              <a:t>Everyone can view and cd into, but only owner can modify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294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4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94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294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29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94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29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latin typeface="Arial" pitchFamily="34" charset="0"/>
                <a:ea typeface="SimSun" pitchFamily="2" charset="-122"/>
              </a:rPr>
              <a:t>Changing Permissions</a:t>
            </a:r>
          </a:p>
        </p:txBody>
      </p:sp>
      <p:sp>
        <p:nvSpPr>
          <p:cNvPr id="84995"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buFontTx/>
              <a:buNone/>
            </a:pPr>
            <a:r>
              <a:rPr lang="en-US" altLang="zh-CN">
                <a:latin typeface="Arial" pitchFamily="34" charset="0"/>
                <a:ea typeface="SimSun" pitchFamily="2" charset="-122"/>
              </a:rPr>
              <a:t>$ </a:t>
            </a:r>
            <a:r>
              <a:rPr lang="en-US" altLang="zh-CN">
                <a:solidFill>
                  <a:srgbClr val="CC0000"/>
                </a:solidFill>
                <a:latin typeface="Arial" pitchFamily="34" charset="0"/>
                <a:ea typeface="SimSun" pitchFamily="2" charset="-122"/>
              </a:rPr>
              <a:t>chmod [ugoa(+/-/=)rwx] &lt;dir&gt;</a:t>
            </a:r>
          </a:p>
          <a:p>
            <a:pPr>
              <a:buFontTx/>
              <a:buNone/>
            </a:pPr>
            <a:endParaRPr lang="en-US" altLang="zh-CN">
              <a:latin typeface="Arial" pitchFamily="34" charset="0"/>
              <a:ea typeface="SimSun" pitchFamily="2" charset="-122"/>
            </a:endParaRPr>
          </a:p>
          <a:p>
            <a:pPr>
              <a:buFontTx/>
              <a:buNone/>
            </a:pPr>
            <a:r>
              <a:rPr lang="en-US" altLang="zh-CN">
                <a:latin typeface="Arial" pitchFamily="34" charset="0"/>
                <a:ea typeface="SimSun" pitchFamily="2" charset="-122"/>
              </a:rPr>
              <a:t>Where </a:t>
            </a:r>
          </a:p>
          <a:p>
            <a:r>
              <a:rPr lang="en-US" altLang="zh-CN">
                <a:solidFill>
                  <a:srgbClr val="0066FF"/>
                </a:solidFill>
                <a:latin typeface="Arial" pitchFamily="34" charset="0"/>
                <a:ea typeface="SimSun" pitchFamily="2" charset="-122"/>
              </a:rPr>
              <a:t>u</a:t>
            </a:r>
            <a:r>
              <a:rPr lang="en-US" altLang="zh-CN">
                <a:latin typeface="Arial" pitchFamily="34" charset="0"/>
                <a:ea typeface="SimSun" pitchFamily="2" charset="-122"/>
              </a:rPr>
              <a:t> user, </a:t>
            </a:r>
            <a:r>
              <a:rPr lang="en-US" altLang="zh-CN">
                <a:solidFill>
                  <a:srgbClr val="0066FF"/>
                </a:solidFill>
                <a:latin typeface="Arial" pitchFamily="34" charset="0"/>
                <a:ea typeface="SimSun" pitchFamily="2" charset="-122"/>
              </a:rPr>
              <a:t>g</a:t>
            </a:r>
            <a:r>
              <a:rPr lang="en-US" altLang="zh-CN">
                <a:latin typeface="Arial" pitchFamily="34" charset="0"/>
                <a:ea typeface="SimSun" pitchFamily="2" charset="-122"/>
              </a:rPr>
              <a:t> group, </a:t>
            </a:r>
            <a:r>
              <a:rPr lang="en-US" altLang="zh-CN">
                <a:solidFill>
                  <a:srgbClr val="0066FF"/>
                </a:solidFill>
                <a:latin typeface="Arial" pitchFamily="34" charset="0"/>
                <a:ea typeface="SimSun" pitchFamily="2" charset="-122"/>
              </a:rPr>
              <a:t>o</a:t>
            </a:r>
            <a:r>
              <a:rPr lang="en-US" altLang="zh-CN">
                <a:latin typeface="Arial" pitchFamily="34" charset="0"/>
                <a:ea typeface="SimSun" pitchFamily="2" charset="-122"/>
              </a:rPr>
              <a:t> others, </a:t>
            </a:r>
            <a:r>
              <a:rPr lang="en-US" altLang="zh-CN">
                <a:solidFill>
                  <a:srgbClr val="0066FF"/>
                </a:solidFill>
                <a:latin typeface="Arial" pitchFamily="34" charset="0"/>
                <a:ea typeface="SimSun" pitchFamily="2" charset="-122"/>
              </a:rPr>
              <a:t>a</a:t>
            </a:r>
            <a:r>
              <a:rPr lang="en-US" altLang="zh-CN">
                <a:latin typeface="Arial" pitchFamily="34" charset="0"/>
                <a:ea typeface="SimSun" pitchFamily="2" charset="-122"/>
              </a:rPr>
              <a:t> all (user, group, and others);</a:t>
            </a:r>
          </a:p>
          <a:p>
            <a:r>
              <a:rPr lang="en-US" altLang="zh-CN">
                <a:solidFill>
                  <a:srgbClr val="0066FF"/>
                </a:solidFill>
                <a:latin typeface="Arial" pitchFamily="34" charset="0"/>
                <a:ea typeface="SimSun" pitchFamily="2" charset="-122"/>
              </a:rPr>
              <a:t>+</a:t>
            </a:r>
            <a:r>
              <a:rPr lang="en-US" altLang="zh-CN">
                <a:latin typeface="Arial" pitchFamily="34" charset="0"/>
                <a:ea typeface="SimSun" pitchFamily="2" charset="-122"/>
              </a:rPr>
              <a:t> add permission, </a:t>
            </a:r>
            <a:r>
              <a:rPr lang="en-US" altLang="zh-CN">
                <a:solidFill>
                  <a:srgbClr val="0066FF"/>
                </a:solidFill>
                <a:latin typeface="Arial" pitchFamily="34" charset="0"/>
                <a:ea typeface="SimSun" pitchFamily="2" charset="-122"/>
              </a:rPr>
              <a:t>-</a:t>
            </a:r>
            <a:r>
              <a:rPr lang="en-US" altLang="zh-CN">
                <a:latin typeface="Arial" pitchFamily="34" charset="0"/>
                <a:ea typeface="SimSun" pitchFamily="2" charset="-122"/>
              </a:rPr>
              <a:t> take away permission, </a:t>
            </a:r>
            <a:r>
              <a:rPr lang="en-US" altLang="zh-CN">
                <a:solidFill>
                  <a:srgbClr val="0066FF"/>
                </a:solidFill>
                <a:latin typeface="Arial" pitchFamily="34" charset="0"/>
                <a:ea typeface="SimSun" pitchFamily="2" charset="-122"/>
              </a:rPr>
              <a:t>=</a:t>
            </a:r>
            <a:r>
              <a:rPr lang="en-US" altLang="zh-CN">
                <a:latin typeface="Arial" pitchFamily="34" charset="0"/>
                <a:ea typeface="SimSun" pitchFamily="2" charset="-122"/>
              </a:rPr>
              <a:t> assign permission</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latin typeface="Arial" pitchFamily="34" charset="0"/>
                <a:ea typeface="SimSun" pitchFamily="2" charset="-122"/>
              </a:rPr>
              <a:t>Changing Permissions: Examples</a:t>
            </a:r>
          </a:p>
        </p:txBody>
      </p:sp>
      <p:sp>
        <p:nvSpPr>
          <p:cNvPr id="132099"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a:latin typeface="Arial" pitchFamily="34" charset="0"/>
                <a:ea typeface="SimSun" pitchFamily="2" charset="-122"/>
              </a:rPr>
              <a:t>Denying execute permission to everyone</a:t>
            </a:r>
          </a:p>
          <a:p>
            <a:pPr lvl="1">
              <a:buFontTx/>
              <a:buNone/>
            </a:pPr>
            <a:r>
              <a:rPr lang="en-US" altLang="zh-CN">
                <a:solidFill>
                  <a:srgbClr val="CC0000"/>
                </a:solidFill>
                <a:latin typeface="Arial" pitchFamily="34" charset="0"/>
                <a:ea typeface="SimSun" pitchFamily="2" charset="-122"/>
              </a:rPr>
              <a:t>chmod a-x file</a:t>
            </a:r>
          </a:p>
          <a:p>
            <a:pPr lvl="1"/>
            <a:endParaRPr lang="en-US" altLang="zh-CN">
              <a:solidFill>
                <a:srgbClr val="CC0000"/>
              </a:solidFill>
              <a:latin typeface="Arial" pitchFamily="34" charset="0"/>
              <a:ea typeface="SimSun" pitchFamily="2" charset="-122"/>
            </a:endParaRPr>
          </a:p>
          <a:p>
            <a:r>
              <a:rPr lang="en-US" altLang="zh-CN">
                <a:latin typeface="Arial" pitchFamily="34" charset="0"/>
                <a:ea typeface="SimSun" pitchFamily="2" charset="-122"/>
              </a:rPr>
              <a:t>Making a file readable and writable by the  group and other</a:t>
            </a:r>
          </a:p>
          <a:p>
            <a:pPr lvl="1">
              <a:buFontTx/>
              <a:buNone/>
            </a:pPr>
            <a:r>
              <a:rPr lang="en-US" altLang="zh-CN">
                <a:solidFill>
                  <a:srgbClr val="CC0000"/>
                </a:solidFill>
                <a:latin typeface="Arial" pitchFamily="34" charset="0"/>
                <a:ea typeface="SimSun" pitchFamily="2" charset="-122"/>
              </a:rPr>
              <a:t>chmod go+rw file</a:t>
            </a:r>
          </a:p>
          <a:p>
            <a:endParaRPr lang="en-US" altLang="zh-CN">
              <a:solidFill>
                <a:srgbClr val="CC0000"/>
              </a:solidFill>
              <a:latin typeface="Arial" pitchFamily="34"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latin typeface="Arial" pitchFamily="34" charset="0"/>
                <a:ea typeface="SimSun" pitchFamily="2" charset="-122"/>
              </a:rPr>
              <a:t>Changing Permissions (Numeric Approach)</a:t>
            </a:r>
          </a:p>
        </p:txBody>
      </p:sp>
      <p:sp>
        <p:nvSpPr>
          <p:cNvPr id="96259" name="Rectangle 3"/>
          <p:cNvSpPr>
            <a:spLocks noGrp="1" noChangeArrowheads="1"/>
          </p:cNvSpPr>
          <p:nvPr>
            <p:ph type="body" idx="1"/>
          </p:nvPr>
        </p:nvSpPr>
        <p:spPr>
          <a:xfrm>
            <a:off x="685800" y="1981200"/>
            <a:ext cx="7772400" cy="46482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sz="2400">
                <a:latin typeface="Arial" pitchFamily="34" charset="0"/>
                <a:ea typeface="SimSun" pitchFamily="2" charset="-122"/>
              </a:rPr>
              <a:t>Each access given an octal value</a:t>
            </a:r>
          </a:p>
          <a:p>
            <a:pPr lvl="1">
              <a:lnSpc>
                <a:spcPct val="90000"/>
              </a:lnSpc>
              <a:buFontTx/>
              <a:buNone/>
            </a:pPr>
            <a:r>
              <a:rPr lang="en-US" altLang="zh-CN" sz="2400">
                <a:solidFill>
                  <a:srgbClr val="0066FF"/>
                </a:solidFill>
                <a:latin typeface="Arial" pitchFamily="34" charset="0"/>
                <a:ea typeface="SimSun" pitchFamily="2" charset="-122"/>
              </a:rPr>
              <a:t>r = read = 4; </a:t>
            </a:r>
          </a:p>
          <a:p>
            <a:pPr lvl="1">
              <a:lnSpc>
                <a:spcPct val="90000"/>
              </a:lnSpc>
              <a:buFontTx/>
              <a:buNone/>
            </a:pPr>
            <a:r>
              <a:rPr lang="en-US" altLang="zh-CN" sz="2400">
                <a:solidFill>
                  <a:srgbClr val="0066FF"/>
                </a:solidFill>
                <a:latin typeface="Arial" pitchFamily="34" charset="0"/>
                <a:ea typeface="SimSun" pitchFamily="2" charset="-122"/>
              </a:rPr>
              <a:t>w = write = 2; </a:t>
            </a:r>
          </a:p>
          <a:p>
            <a:pPr lvl="1">
              <a:lnSpc>
                <a:spcPct val="90000"/>
              </a:lnSpc>
              <a:buFontTx/>
              <a:buNone/>
            </a:pPr>
            <a:r>
              <a:rPr lang="en-US" altLang="zh-CN" sz="2400">
                <a:solidFill>
                  <a:srgbClr val="0066FF"/>
                </a:solidFill>
                <a:latin typeface="Arial" pitchFamily="34" charset="0"/>
                <a:ea typeface="SimSun" pitchFamily="2" charset="-122"/>
              </a:rPr>
              <a:t>x = execute = 1</a:t>
            </a:r>
          </a:p>
          <a:p>
            <a:pPr>
              <a:lnSpc>
                <a:spcPct val="90000"/>
              </a:lnSpc>
            </a:pPr>
            <a:r>
              <a:rPr lang="en-US" altLang="zh-CN" sz="2400">
                <a:latin typeface="Arial" pitchFamily="34" charset="0"/>
                <a:ea typeface="SimSun" pitchFamily="2" charset="-122"/>
              </a:rPr>
              <a:t>Sum the access for each permission domain</a:t>
            </a:r>
          </a:p>
          <a:p>
            <a:pPr>
              <a:lnSpc>
                <a:spcPct val="90000"/>
              </a:lnSpc>
            </a:pPr>
            <a:r>
              <a:rPr lang="en-US" altLang="zh-CN" sz="2400">
                <a:latin typeface="Arial" pitchFamily="34" charset="0"/>
                <a:ea typeface="SimSun" pitchFamily="2" charset="-122"/>
              </a:rPr>
              <a:t>Example:</a:t>
            </a:r>
          </a:p>
          <a:p>
            <a:pPr lvl="1">
              <a:lnSpc>
                <a:spcPct val="90000"/>
              </a:lnSpc>
            </a:pPr>
            <a:r>
              <a:rPr lang="en-US" altLang="zh-CN" sz="2000">
                <a:latin typeface="Arial" pitchFamily="34" charset="0"/>
                <a:ea typeface="SimSun" pitchFamily="2" charset="-122"/>
              </a:rPr>
              <a:t>Approach 1</a:t>
            </a:r>
          </a:p>
          <a:p>
            <a:pPr lvl="1">
              <a:lnSpc>
                <a:spcPct val="90000"/>
              </a:lnSpc>
              <a:buFontTx/>
              <a:buNone/>
            </a:pPr>
            <a:r>
              <a:rPr lang="en-US" altLang="zh-CN" sz="2000">
                <a:solidFill>
                  <a:srgbClr val="CC0000"/>
                </a:solidFill>
                <a:latin typeface="Arial" pitchFamily="34" charset="0"/>
                <a:ea typeface="SimSun" pitchFamily="2" charset="-122"/>
              </a:rPr>
              <a:t>chmod a+rxw myfile.txt</a:t>
            </a:r>
          </a:p>
          <a:p>
            <a:pPr lvl="1">
              <a:lnSpc>
                <a:spcPct val="90000"/>
              </a:lnSpc>
              <a:buFontTx/>
              <a:buNone/>
            </a:pPr>
            <a:r>
              <a:rPr lang="en-US" altLang="zh-CN" sz="2000">
                <a:solidFill>
                  <a:srgbClr val="CC0000"/>
                </a:solidFill>
                <a:latin typeface="Arial" pitchFamily="34" charset="0"/>
                <a:ea typeface="SimSun" pitchFamily="2" charset="-122"/>
              </a:rPr>
              <a:t>chmod o-rxw myfile.txt</a:t>
            </a:r>
          </a:p>
          <a:p>
            <a:pPr lvl="1">
              <a:lnSpc>
                <a:spcPct val="90000"/>
              </a:lnSpc>
              <a:buFontTx/>
              <a:buNone/>
            </a:pPr>
            <a:r>
              <a:rPr lang="en-US" altLang="zh-CN" sz="2000">
                <a:solidFill>
                  <a:srgbClr val="CC0000"/>
                </a:solidFill>
                <a:latin typeface="Arial" pitchFamily="34" charset="0"/>
                <a:ea typeface="SimSun" pitchFamily="2" charset="-122"/>
              </a:rPr>
              <a:t>chmod g-w myfile.txt</a:t>
            </a:r>
          </a:p>
          <a:p>
            <a:pPr lvl="1">
              <a:lnSpc>
                <a:spcPct val="90000"/>
              </a:lnSpc>
            </a:pPr>
            <a:r>
              <a:rPr lang="en-US" altLang="zh-CN" sz="2000">
                <a:latin typeface="Arial" pitchFamily="34" charset="0"/>
                <a:ea typeface="SimSun" pitchFamily="2" charset="-122"/>
              </a:rPr>
              <a:t>Approach 2</a:t>
            </a:r>
          </a:p>
          <a:p>
            <a:pPr lvl="1">
              <a:lnSpc>
                <a:spcPct val="90000"/>
              </a:lnSpc>
              <a:buFontTx/>
              <a:buNone/>
            </a:pPr>
            <a:r>
              <a:rPr lang="en-US" altLang="zh-CN" sz="2000">
                <a:solidFill>
                  <a:srgbClr val="CC0000"/>
                </a:solidFill>
                <a:latin typeface="Arial" pitchFamily="34" charset="0"/>
                <a:ea typeface="SimSun" pitchFamily="2" charset="-122"/>
              </a:rPr>
              <a:t>chmod 750 myfile.txt</a:t>
            </a:r>
          </a:p>
        </p:txBody>
      </p:sp>
      <p:grpSp>
        <p:nvGrpSpPr>
          <p:cNvPr id="2" name="Group 4"/>
          <p:cNvGrpSpPr>
            <a:grpSpLocks/>
          </p:cNvGrpSpPr>
          <p:nvPr/>
        </p:nvGrpSpPr>
        <p:grpSpPr bwMode="auto">
          <a:xfrm>
            <a:off x="4638675" y="4103688"/>
            <a:ext cx="3362325" cy="2449512"/>
            <a:chOff x="720" y="2477"/>
            <a:chExt cx="2118" cy="1543"/>
          </a:xfrm>
        </p:grpSpPr>
        <p:grpSp>
          <p:nvGrpSpPr>
            <p:cNvPr id="3" name="Group 5"/>
            <p:cNvGrpSpPr>
              <a:grpSpLocks/>
            </p:cNvGrpSpPr>
            <p:nvPr/>
          </p:nvGrpSpPr>
          <p:grpSpPr bwMode="auto">
            <a:xfrm>
              <a:off x="720" y="2477"/>
              <a:ext cx="2118" cy="1219"/>
              <a:chOff x="720" y="2477"/>
              <a:chExt cx="2118" cy="1219"/>
            </a:xfrm>
          </p:grpSpPr>
          <p:grpSp>
            <p:nvGrpSpPr>
              <p:cNvPr id="4" name="Group 6"/>
              <p:cNvGrpSpPr>
                <a:grpSpLocks/>
              </p:cNvGrpSpPr>
              <p:nvPr/>
            </p:nvGrpSpPr>
            <p:grpSpPr bwMode="auto">
              <a:xfrm>
                <a:off x="720" y="2477"/>
                <a:ext cx="2118" cy="643"/>
                <a:chOff x="720" y="2477"/>
                <a:chExt cx="2118" cy="643"/>
              </a:xfrm>
            </p:grpSpPr>
            <p:sp>
              <p:nvSpPr>
                <p:cNvPr id="96263" name="Rectangle 7"/>
                <p:cNvSpPr>
                  <a:spLocks noChangeArrowheads="1"/>
                </p:cNvSpPr>
                <p:nvPr/>
              </p:nvSpPr>
              <p:spPr bwMode="auto">
                <a:xfrm>
                  <a:off x="720" y="2477"/>
                  <a:ext cx="2118" cy="298"/>
                </a:xfrm>
                <a:prstGeom prst="rect">
                  <a:avLst/>
                </a:prstGeom>
                <a:noFill/>
                <a:ln w="12700">
                  <a:noFill/>
                  <a:miter lim="800000"/>
                  <a:headEnd/>
                  <a:tailEnd/>
                </a:ln>
                <a:effectLst/>
              </p:spPr>
              <p:txBody>
                <a:bodyPr lIns="90488" tIns="44450" rIns="90488" bIns="44450">
                  <a:spAutoFit/>
                </a:bodyPr>
                <a:lstStyle/>
                <a:p>
                  <a:pPr lvl="1" algn="l">
                    <a:lnSpc>
                      <a:spcPct val="90000"/>
                    </a:lnSpc>
                    <a:spcBef>
                      <a:spcPct val="30000"/>
                    </a:spcBef>
                  </a:pPr>
                  <a:r>
                    <a:rPr lang="en-US" altLang="zh-CN" sz="2800" b="1">
                      <a:effectLst>
                        <a:outerShdw blurRad="38100" dist="38100" dir="2700000" algn="tl">
                          <a:srgbClr val="C0C0C0"/>
                        </a:outerShdw>
                      </a:effectLst>
                      <a:latin typeface="Courier New" pitchFamily="49" charset="0"/>
                      <a:ea typeface="SimSun" pitchFamily="2" charset="-122"/>
                    </a:rPr>
                    <a:t>-rwxr-x---</a:t>
                  </a:r>
                </a:p>
              </p:txBody>
            </p:sp>
            <p:sp>
              <p:nvSpPr>
                <p:cNvPr id="96264" name="Freeform 8"/>
                <p:cNvSpPr>
                  <a:spLocks/>
                </p:cNvSpPr>
                <p:nvPr/>
              </p:nvSpPr>
              <p:spPr bwMode="auto">
                <a:xfrm>
                  <a:off x="1248" y="2736"/>
                  <a:ext cx="337" cy="145"/>
                </a:xfrm>
                <a:custGeom>
                  <a:avLst/>
                  <a:gdLst/>
                  <a:ahLst/>
                  <a:cxnLst>
                    <a:cxn ang="0">
                      <a:pos x="0" y="0"/>
                    </a:cxn>
                    <a:cxn ang="0">
                      <a:pos x="0" y="144"/>
                    </a:cxn>
                    <a:cxn ang="0">
                      <a:pos x="336" y="144"/>
                    </a:cxn>
                    <a:cxn ang="0">
                      <a:pos x="336" y="0"/>
                    </a:cxn>
                  </a:cxnLst>
                  <a:rect l="0" t="0" r="r" b="b"/>
                  <a:pathLst>
                    <a:path w="337" h="145">
                      <a:moveTo>
                        <a:pt x="0" y="0"/>
                      </a:moveTo>
                      <a:lnTo>
                        <a:pt x="0" y="144"/>
                      </a:lnTo>
                      <a:lnTo>
                        <a:pt x="336" y="144"/>
                      </a:lnTo>
                      <a:lnTo>
                        <a:pt x="336"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96265" name="Freeform 9"/>
                <p:cNvSpPr>
                  <a:spLocks/>
                </p:cNvSpPr>
                <p:nvPr/>
              </p:nvSpPr>
              <p:spPr bwMode="auto">
                <a:xfrm>
                  <a:off x="1632" y="2736"/>
                  <a:ext cx="337" cy="145"/>
                </a:xfrm>
                <a:custGeom>
                  <a:avLst/>
                  <a:gdLst/>
                  <a:ahLst/>
                  <a:cxnLst>
                    <a:cxn ang="0">
                      <a:pos x="0" y="0"/>
                    </a:cxn>
                    <a:cxn ang="0">
                      <a:pos x="0" y="144"/>
                    </a:cxn>
                    <a:cxn ang="0">
                      <a:pos x="336" y="144"/>
                    </a:cxn>
                    <a:cxn ang="0">
                      <a:pos x="336" y="0"/>
                    </a:cxn>
                  </a:cxnLst>
                  <a:rect l="0" t="0" r="r" b="b"/>
                  <a:pathLst>
                    <a:path w="337" h="145">
                      <a:moveTo>
                        <a:pt x="0" y="0"/>
                      </a:moveTo>
                      <a:lnTo>
                        <a:pt x="0" y="144"/>
                      </a:lnTo>
                      <a:lnTo>
                        <a:pt x="336" y="144"/>
                      </a:lnTo>
                      <a:lnTo>
                        <a:pt x="336"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96266" name="Freeform 10"/>
                <p:cNvSpPr>
                  <a:spLocks/>
                </p:cNvSpPr>
                <p:nvPr/>
              </p:nvSpPr>
              <p:spPr bwMode="auto">
                <a:xfrm>
                  <a:off x="2016" y="2736"/>
                  <a:ext cx="337" cy="145"/>
                </a:xfrm>
                <a:custGeom>
                  <a:avLst/>
                  <a:gdLst/>
                  <a:ahLst/>
                  <a:cxnLst>
                    <a:cxn ang="0">
                      <a:pos x="0" y="0"/>
                    </a:cxn>
                    <a:cxn ang="0">
                      <a:pos x="0" y="144"/>
                    </a:cxn>
                    <a:cxn ang="0">
                      <a:pos x="336" y="144"/>
                    </a:cxn>
                    <a:cxn ang="0">
                      <a:pos x="336" y="0"/>
                    </a:cxn>
                  </a:cxnLst>
                  <a:rect l="0" t="0" r="r" b="b"/>
                  <a:pathLst>
                    <a:path w="337" h="145">
                      <a:moveTo>
                        <a:pt x="0" y="0"/>
                      </a:moveTo>
                      <a:lnTo>
                        <a:pt x="0" y="144"/>
                      </a:lnTo>
                      <a:lnTo>
                        <a:pt x="336" y="144"/>
                      </a:lnTo>
                      <a:lnTo>
                        <a:pt x="336" y="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96267" name="Line 11"/>
                <p:cNvSpPr>
                  <a:spLocks noChangeShapeType="1"/>
                </p:cNvSpPr>
                <p:nvPr/>
              </p:nvSpPr>
              <p:spPr bwMode="auto">
                <a:xfrm flipV="1">
                  <a:off x="1392" y="2880"/>
                  <a:ext cx="0" cy="240"/>
                </a:xfrm>
                <a:prstGeom prst="line">
                  <a:avLst/>
                </a:prstGeom>
                <a:noFill/>
                <a:ln w="12700">
                  <a:solidFill>
                    <a:schemeClr val="tx1"/>
                  </a:solidFill>
                  <a:round/>
                  <a:headEnd type="triangle" w="med" len="med"/>
                  <a:tailEnd/>
                </a:ln>
                <a:effectLst/>
              </p:spPr>
              <p:txBody>
                <a:bodyPr/>
                <a:lstStyle/>
                <a:p>
                  <a:endParaRPr lang="en-US"/>
                </a:p>
              </p:txBody>
            </p:sp>
            <p:sp>
              <p:nvSpPr>
                <p:cNvPr id="96268" name="Line 12"/>
                <p:cNvSpPr>
                  <a:spLocks noChangeShapeType="1"/>
                </p:cNvSpPr>
                <p:nvPr/>
              </p:nvSpPr>
              <p:spPr bwMode="auto">
                <a:xfrm flipV="1">
                  <a:off x="1776" y="2880"/>
                  <a:ext cx="0" cy="240"/>
                </a:xfrm>
                <a:prstGeom prst="line">
                  <a:avLst/>
                </a:prstGeom>
                <a:noFill/>
                <a:ln w="12700">
                  <a:solidFill>
                    <a:schemeClr val="tx1"/>
                  </a:solidFill>
                  <a:round/>
                  <a:headEnd type="triangle" w="med" len="med"/>
                  <a:tailEnd/>
                </a:ln>
                <a:effectLst/>
              </p:spPr>
              <p:txBody>
                <a:bodyPr/>
                <a:lstStyle/>
                <a:p>
                  <a:endParaRPr lang="en-US"/>
                </a:p>
              </p:txBody>
            </p:sp>
            <p:sp>
              <p:nvSpPr>
                <p:cNvPr id="96269" name="Line 13"/>
                <p:cNvSpPr>
                  <a:spLocks noChangeShapeType="1"/>
                </p:cNvSpPr>
                <p:nvPr/>
              </p:nvSpPr>
              <p:spPr bwMode="auto">
                <a:xfrm flipV="1">
                  <a:off x="2160" y="2880"/>
                  <a:ext cx="0" cy="240"/>
                </a:xfrm>
                <a:prstGeom prst="line">
                  <a:avLst/>
                </a:prstGeom>
                <a:noFill/>
                <a:ln w="12700">
                  <a:solidFill>
                    <a:schemeClr val="tx1"/>
                  </a:solidFill>
                  <a:round/>
                  <a:headEnd type="triangle" w="med" len="med"/>
                  <a:tailEnd/>
                </a:ln>
                <a:effectLst/>
              </p:spPr>
              <p:txBody>
                <a:bodyPr/>
                <a:lstStyle/>
                <a:p>
                  <a:endParaRPr lang="en-US"/>
                </a:p>
              </p:txBody>
            </p:sp>
          </p:grpSp>
          <p:sp>
            <p:nvSpPr>
              <p:cNvPr id="96270" name="Rectangle 14"/>
              <p:cNvSpPr>
                <a:spLocks noChangeArrowheads="1"/>
              </p:cNvSpPr>
              <p:nvPr/>
            </p:nvSpPr>
            <p:spPr bwMode="auto">
              <a:xfrm>
                <a:off x="902" y="3158"/>
                <a:ext cx="620" cy="286"/>
              </a:xfrm>
              <a:prstGeom prst="rect">
                <a:avLst/>
              </a:prstGeom>
              <a:noFill/>
              <a:ln w="12700">
                <a:noFill/>
                <a:miter lim="800000"/>
                <a:headEnd/>
                <a:tailEnd/>
              </a:ln>
              <a:effectLst/>
            </p:spPr>
            <p:txBody>
              <a:bodyPr wrap="none" lIns="90488" tIns="44450" rIns="90488" bIns="44450">
                <a:spAutoFit/>
              </a:bodyPr>
              <a:lstStyle/>
              <a:p>
                <a:pPr algn="l"/>
                <a:r>
                  <a:rPr lang="en-US" altLang="zh-CN" b="1">
                    <a:ea typeface="SimSun" pitchFamily="2" charset="-122"/>
                  </a:rPr>
                  <a:t>4+2+1</a:t>
                </a:r>
              </a:p>
            </p:txBody>
          </p:sp>
          <p:sp>
            <p:nvSpPr>
              <p:cNvPr id="96271" name="Rectangle 15"/>
              <p:cNvSpPr>
                <a:spLocks noChangeArrowheads="1"/>
              </p:cNvSpPr>
              <p:nvPr/>
            </p:nvSpPr>
            <p:spPr bwMode="auto">
              <a:xfrm>
                <a:off x="1574" y="3158"/>
                <a:ext cx="415" cy="286"/>
              </a:xfrm>
              <a:prstGeom prst="rect">
                <a:avLst/>
              </a:prstGeom>
              <a:noFill/>
              <a:ln w="12700">
                <a:noFill/>
                <a:miter lim="800000"/>
                <a:headEnd/>
                <a:tailEnd/>
              </a:ln>
              <a:effectLst/>
            </p:spPr>
            <p:txBody>
              <a:bodyPr wrap="none" lIns="90488" tIns="44450" rIns="90488" bIns="44450">
                <a:spAutoFit/>
              </a:bodyPr>
              <a:lstStyle/>
              <a:p>
                <a:pPr algn="l"/>
                <a:r>
                  <a:rPr lang="en-US" altLang="zh-CN" b="1">
                    <a:ea typeface="SimSun" pitchFamily="2" charset="-122"/>
                  </a:rPr>
                  <a:t>4+1</a:t>
                </a:r>
              </a:p>
            </p:txBody>
          </p:sp>
          <p:sp>
            <p:nvSpPr>
              <p:cNvPr id="96272" name="Rectangle 16"/>
              <p:cNvSpPr>
                <a:spLocks noChangeArrowheads="1"/>
              </p:cNvSpPr>
              <p:nvPr/>
            </p:nvSpPr>
            <p:spPr bwMode="auto">
              <a:xfrm>
                <a:off x="2102" y="3158"/>
                <a:ext cx="210" cy="286"/>
              </a:xfrm>
              <a:prstGeom prst="rect">
                <a:avLst/>
              </a:prstGeom>
              <a:noFill/>
              <a:ln w="12700">
                <a:noFill/>
                <a:miter lim="800000"/>
                <a:headEnd/>
                <a:tailEnd/>
              </a:ln>
              <a:effectLst/>
            </p:spPr>
            <p:txBody>
              <a:bodyPr wrap="none" lIns="90488" tIns="44450" rIns="90488" bIns="44450">
                <a:spAutoFit/>
              </a:bodyPr>
              <a:lstStyle/>
              <a:p>
                <a:pPr algn="l"/>
                <a:r>
                  <a:rPr lang="en-US" altLang="zh-CN" b="1">
                    <a:ea typeface="SimSun" pitchFamily="2" charset="-122"/>
                  </a:rPr>
                  <a:t>0</a:t>
                </a:r>
              </a:p>
            </p:txBody>
          </p:sp>
          <p:grpSp>
            <p:nvGrpSpPr>
              <p:cNvPr id="5" name="Group 17"/>
              <p:cNvGrpSpPr>
                <a:grpSpLocks/>
              </p:cNvGrpSpPr>
              <p:nvPr/>
            </p:nvGrpSpPr>
            <p:grpSpPr bwMode="auto">
              <a:xfrm>
                <a:off x="1392" y="3456"/>
                <a:ext cx="768" cy="240"/>
                <a:chOff x="1392" y="3456"/>
                <a:chExt cx="768" cy="240"/>
              </a:xfrm>
            </p:grpSpPr>
            <p:sp>
              <p:nvSpPr>
                <p:cNvPr id="96274" name="Line 18"/>
                <p:cNvSpPr>
                  <a:spLocks noChangeShapeType="1"/>
                </p:cNvSpPr>
                <p:nvPr/>
              </p:nvSpPr>
              <p:spPr bwMode="auto">
                <a:xfrm flipV="1">
                  <a:off x="1392" y="3456"/>
                  <a:ext cx="0" cy="240"/>
                </a:xfrm>
                <a:prstGeom prst="line">
                  <a:avLst/>
                </a:prstGeom>
                <a:noFill/>
                <a:ln w="12700">
                  <a:solidFill>
                    <a:schemeClr val="tx1"/>
                  </a:solidFill>
                  <a:round/>
                  <a:headEnd type="triangle" w="med" len="med"/>
                  <a:tailEnd/>
                </a:ln>
                <a:effectLst/>
              </p:spPr>
              <p:txBody>
                <a:bodyPr/>
                <a:lstStyle/>
                <a:p>
                  <a:endParaRPr lang="en-US"/>
                </a:p>
              </p:txBody>
            </p:sp>
            <p:sp>
              <p:nvSpPr>
                <p:cNvPr id="96275" name="Line 19"/>
                <p:cNvSpPr>
                  <a:spLocks noChangeShapeType="1"/>
                </p:cNvSpPr>
                <p:nvPr/>
              </p:nvSpPr>
              <p:spPr bwMode="auto">
                <a:xfrm flipV="1">
                  <a:off x="1776" y="3456"/>
                  <a:ext cx="0" cy="240"/>
                </a:xfrm>
                <a:prstGeom prst="line">
                  <a:avLst/>
                </a:prstGeom>
                <a:noFill/>
                <a:ln w="12700">
                  <a:solidFill>
                    <a:schemeClr val="tx1"/>
                  </a:solidFill>
                  <a:round/>
                  <a:headEnd type="triangle" w="med" len="med"/>
                  <a:tailEnd/>
                </a:ln>
                <a:effectLst/>
              </p:spPr>
              <p:txBody>
                <a:bodyPr/>
                <a:lstStyle/>
                <a:p>
                  <a:endParaRPr lang="en-US"/>
                </a:p>
              </p:txBody>
            </p:sp>
            <p:sp>
              <p:nvSpPr>
                <p:cNvPr id="96276" name="Line 20"/>
                <p:cNvSpPr>
                  <a:spLocks noChangeShapeType="1"/>
                </p:cNvSpPr>
                <p:nvPr/>
              </p:nvSpPr>
              <p:spPr bwMode="auto">
                <a:xfrm flipV="1">
                  <a:off x="2160" y="3456"/>
                  <a:ext cx="0" cy="240"/>
                </a:xfrm>
                <a:prstGeom prst="line">
                  <a:avLst/>
                </a:prstGeom>
                <a:noFill/>
                <a:ln w="12700">
                  <a:solidFill>
                    <a:schemeClr val="tx1"/>
                  </a:solidFill>
                  <a:round/>
                  <a:headEnd type="triangle" w="med" len="med"/>
                  <a:tailEnd/>
                </a:ln>
                <a:effectLst/>
              </p:spPr>
              <p:txBody>
                <a:bodyPr/>
                <a:lstStyle/>
                <a:p>
                  <a:endParaRPr lang="en-US"/>
                </a:p>
              </p:txBody>
            </p:sp>
          </p:grpSp>
        </p:grpSp>
        <p:sp>
          <p:nvSpPr>
            <p:cNvPr id="96277" name="Rectangle 21"/>
            <p:cNvSpPr>
              <a:spLocks noChangeArrowheads="1"/>
            </p:cNvSpPr>
            <p:nvPr/>
          </p:nvSpPr>
          <p:spPr bwMode="auto">
            <a:xfrm>
              <a:off x="1334" y="3734"/>
              <a:ext cx="210" cy="286"/>
            </a:xfrm>
            <a:prstGeom prst="rect">
              <a:avLst/>
            </a:prstGeom>
            <a:noFill/>
            <a:ln w="12700">
              <a:noFill/>
              <a:miter lim="800000"/>
              <a:headEnd/>
              <a:tailEnd/>
            </a:ln>
            <a:effectLst/>
          </p:spPr>
          <p:txBody>
            <a:bodyPr wrap="none" lIns="90488" tIns="44450" rIns="90488" bIns="44450">
              <a:spAutoFit/>
            </a:bodyPr>
            <a:lstStyle/>
            <a:p>
              <a:pPr algn="l"/>
              <a:r>
                <a:rPr lang="en-US" altLang="zh-CN" b="1">
                  <a:ea typeface="SimSun" pitchFamily="2" charset="-122"/>
                </a:rPr>
                <a:t>7</a:t>
              </a:r>
            </a:p>
          </p:txBody>
        </p:sp>
        <p:sp>
          <p:nvSpPr>
            <p:cNvPr id="96278" name="Rectangle 22"/>
            <p:cNvSpPr>
              <a:spLocks noChangeArrowheads="1"/>
            </p:cNvSpPr>
            <p:nvPr/>
          </p:nvSpPr>
          <p:spPr bwMode="auto">
            <a:xfrm>
              <a:off x="1718" y="3734"/>
              <a:ext cx="210" cy="286"/>
            </a:xfrm>
            <a:prstGeom prst="rect">
              <a:avLst/>
            </a:prstGeom>
            <a:noFill/>
            <a:ln w="12700">
              <a:noFill/>
              <a:miter lim="800000"/>
              <a:headEnd/>
              <a:tailEnd/>
            </a:ln>
            <a:effectLst/>
          </p:spPr>
          <p:txBody>
            <a:bodyPr wrap="none" lIns="90488" tIns="44450" rIns="90488" bIns="44450">
              <a:spAutoFit/>
            </a:bodyPr>
            <a:lstStyle/>
            <a:p>
              <a:pPr algn="l"/>
              <a:r>
                <a:rPr lang="en-US" altLang="zh-CN" b="1">
                  <a:ea typeface="SimSun" pitchFamily="2" charset="-122"/>
                </a:rPr>
                <a:t>5</a:t>
              </a:r>
            </a:p>
          </p:txBody>
        </p:sp>
        <p:sp>
          <p:nvSpPr>
            <p:cNvPr id="96279" name="Rectangle 23"/>
            <p:cNvSpPr>
              <a:spLocks noChangeArrowheads="1"/>
            </p:cNvSpPr>
            <p:nvPr/>
          </p:nvSpPr>
          <p:spPr bwMode="auto">
            <a:xfrm>
              <a:off x="2102" y="3734"/>
              <a:ext cx="210" cy="286"/>
            </a:xfrm>
            <a:prstGeom prst="rect">
              <a:avLst/>
            </a:prstGeom>
            <a:noFill/>
            <a:ln w="12700">
              <a:noFill/>
              <a:miter lim="800000"/>
              <a:headEnd/>
              <a:tailEnd/>
            </a:ln>
            <a:effectLst/>
          </p:spPr>
          <p:txBody>
            <a:bodyPr wrap="none" lIns="90488" tIns="44450" rIns="90488" bIns="44450">
              <a:spAutoFit/>
            </a:bodyPr>
            <a:lstStyle/>
            <a:p>
              <a:pPr algn="l"/>
              <a:r>
                <a:rPr lang="en-US" altLang="zh-CN" b="1">
                  <a:ea typeface="SimSun" pitchFamily="2" charset="-122"/>
                </a:rPr>
                <a:t>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625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625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625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6259">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259">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2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latin typeface="Arial" pitchFamily="34" charset="0"/>
                <a:ea typeface="SimSun" pitchFamily="2" charset="-122"/>
              </a:rPr>
              <a:t>More Examples</a:t>
            </a:r>
          </a:p>
        </p:txBody>
      </p:sp>
      <p:sp>
        <p:nvSpPr>
          <p:cNvPr id="97283" name="Rectangle 3"/>
          <p:cNvSpPr>
            <a:spLocks noGrp="1" noChangeArrowheads="1"/>
          </p:cNvSpPr>
          <p:nvPr>
            <p:ph type="body" idx="1"/>
          </p:nvPr>
        </p:nvSpPr>
        <p:spPr>
          <a:xfrm>
            <a:off x="685800" y="1981200"/>
            <a:ext cx="7772400" cy="46482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en-US" sz="2600">
                <a:latin typeface="Arial" pitchFamily="34" charset="0"/>
              </a:rPr>
              <a:t>To give yourself read &amp; write permission and no permission to anyone else:</a:t>
            </a:r>
          </a:p>
          <a:p>
            <a:pPr lvl="1">
              <a:buFontTx/>
              <a:buNone/>
            </a:pPr>
            <a:r>
              <a:rPr lang="en-US" altLang="en-US" sz="2600">
                <a:solidFill>
                  <a:srgbClr val="CC0000"/>
                </a:solidFill>
                <a:latin typeface="Arial" pitchFamily="34" charset="0"/>
              </a:rPr>
              <a:t>chmod 600 foobar.txt</a:t>
            </a:r>
          </a:p>
          <a:p>
            <a:r>
              <a:rPr lang="en-US" altLang="en-US" sz="2600">
                <a:latin typeface="Arial" pitchFamily="34" charset="0"/>
              </a:rPr>
              <a:t>To give yourself read &amp; write permission and everyone else read permission only:</a:t>
            </a:r>
          </a:p>
          <a:p>
            <a:pPr lvl="1">
              <a:buFontTx/>
              <a:buNone/>
            </a:pPr>
            <a:r>
              <a:rPr lang="en-US" altLang="en-US" sz="2600">
                <a:solidFill>
                  <a:srgbClr val="CC0000"/>
                </a:solidFill>
                <a:latin typeface="Arial" pitchFamily="34" charset="0"/>
              </a:rPr>
              <a:t>chmod 644 index.html</a:t>
            </a:r>
          </a:p>
          <a:p>
            <a:r>
              <a:rPr lang="en-US" altLang="en-US" sz="2600">
                <a:latin typeface="Arial" pitchFamily="34" charset="0"/>
              </a:rPr>
              <a:t>To give yourself full access to a directory, and everyone else read &amp; execute permission only: </a:t>
            </a:r>
          </a:p>
          <a:p>
            <a:pPr lvl="1">
              <a:buFontTx/>
              <a:buNone/>
            </a:pPr>
            <a:r>
              <a:rPr lang="en-US" altLang="en-US" sz="2600">
                <a:solidFill>
                  <a:srgbClr val="CC0000"/>
                </a:solidFill>
                <a:latin typeface="Arial" pitchFamily="34" charset="0"/>
              </a:rPr>
              <a:t>chmod 755 homeDirectory</a:t>
            </a:r>
            <a:endParaRPr lang="en-US" altLang="zh-CN" sz="2600">
              <a:solidFill>
                <a:srgbClr val="CC0000"/>
              </a:solidFill>
              <a:latin typeface="Arial" pitchFamily="34"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728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28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28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728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28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2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Introducing the UNIX Operating System</a:t>
            </a:r>
          </a:p>
        </p:txBody>
      </p:sp>
      <p:sp>
        <p:nvSpPr>
          <p:cNvPr id="10243"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spcBef>
                <a:spcPct val="30000"/>
              </a:spcBef>
            </a:pPr>
            <a:r>
              <a:rPr lang="en-US" altLang="zh-CN" sz="3300" b="0"/>
              <a:t>UNIX is a </a:t>
            </a:r>
            <a:r>
              <a:rPr lang="en-US" altLang="zh-CN" sz="3300" b="0" u="sng">
                <a:solidFill>
                  <a:srgbClr val="CC0000"/>
                </a:solidFill>
              </a:rPr>
              <a:t>multi-user</a:t>
            </a:r>
            <a:r>
              <a:rPr lang="en-US" altLang="zh-CN" sz="3300" b="0"/>
              <a:t>, </a:t>
            </a:r>
            <a:r>
              <a:rPr lang="en-US" altLang="zh-CN" sz="3300" b="0" u="sng">
                <a:solidFill>
                  <a:srgbClr val="CC0000"/>
                </a:solidFill>
              </a:rPr>
              <a:t>multiprocess</a:t>
            </a:r>
            <a:r>
              <a:rPr lang="en-US" altLang="zh-CN" sz="3300" b="0"/>
              <a:t> operating system.</a:t>
            </a:r>
          </a:p>
          <a:p>
            <a:pPr>
              <a:spcBef>
                <a:spcPct val="30000"/>
              </a:spcBef>
            </a:pPr>
            <a:r>
              <a:rPr lang="en-US" altLang="zh-CN" b="0"/>
              <a:t>A </a:t>
            </a:r>
            <a:r>
              <a:rPr lang="en-US" altLang="zh-CN" b="0">
                <a:solidFill>
                  <a:srgbClr val="3366CC"/>
                </a:solidFill>
              </a:rPr>
              <a:t>multi-user system</a:t>
            </a:r>
            <a:r>
              <a:rPr lang="en-US" altLang="zh-CN" b="0"/>
              <a:t> lets many people simultaneously access and share the resources of a server computer.</a:t>
            </a:r>
          </a:p>
          <a:p>
            <a:pPr>
              <a:spcBef>
                <a:spcPct val="30000"/>
              </a:spcBef>
            </a:pPr>
            <a:r>
              <a:rPr lang="en-US" altLang="zh-CN" b="0"/>
              <a:t>A </a:t>
            </a:r>
            <a:r>
              <a:rPr lang="en-US" altLang="zh-CN" b="0">
                <a:solidFill>
                  <a:srgbClr val="3366CC"/>
                </a:solidFill>
              </a:rPr>
              <a:t>multiprocess system</a:t>
            </a:r>
            <a:r>
              <a:rPr lang="en-US" altLang="zh-CN" b="0"/>
              <a:t> lets one user run more than one process at a time.</a:t>
            </a:r>
          </a:p>
          <a:p>
            <a:pPr>
              <a:spcBef>
                <a:spcPct val="30000"/>
              </a:spcBef>
            </a:pPr>
            <a:r>
              <a:rPr lang="en-US" altLang="zh-CN" b="0"/>
              <a:t>UNIX is also a </a:t>
            </a:r>
            <a:r>
              <a:rPr lang="en-US" altLang="zh-CN" b="0">
                <a:solidFill>
                  <a:srgbClr val="3366CC"/>
                </a:solidFill>
              </a:rPr>
              <a:t>portable</a:t>
            </a:r>
            <a:r>
              <a:rPr lang="en-US" altLang="zh-CN" b="0"/>
              <a:t> operating system.</a:t>
            </a:r>
            <a:endParaRPr lang="en-US" altLang="zh-CN" sz="3300" b="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rPr>
              <a:t>Introducing the UNIX Operating System (Contd)</a:t>
            </a:r>
          </a:p>
        </p:txBody>
      </p:sp>
      <p:sp>
        <p:nvSpPr>
          <p:cNvPr id="12291"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spcBef>
                <a:spcPct val="40000"/>
              </a:spcBef>
            </a:pPr>
            <a:r>
              <a:rPr lang="en-US" altLang="zh-CN" sz="2800" b="0"/>
              <a:t>Its </a:t>
            </a:r>
            <a:r>
              <a:rPr lang="en-US" altLang="zh-CN" sz="2800" b="0">
                <a:solidFill>
                  <a:srgbClr val="3366CC"/>
                </a:solidFill>
              </a:rPr>
              <a:t>portability</a:t>
            </a:r>
            <a:r>
              <a:rPr lang="en-US" altLang="zh-CN" sz="2800" b="0"/>
              <a:t> means it can be used in a variety of computing environments. </a:t>
            </a:r>
          </a:p>
          <a:p>
            <a:pPr lvl="1">
              <a:lnSpc>
                <a:spcPct val="90000"/>
              </a:lnSpc>
              <a:spcBef>
                <a:spcPct val="40000"/>
              </a:spcBef>
            </a:pPr>
            <a:r>
              <a:rPr lang="en-US" altLang="zh-CN" sz="2000" b="0"/>
              <a:t>Traditionally, most operating systems were written in </a:t>
            </a:r>
            <a:r>
              <a:rPr lang="en-US" altLang="zh-CN" sz="2000" b="0">
                <a:solidFill>
                  <a:srgbClr val="3366CC"/>
                </a:solidFill>
              </a:rPr>
              <a:t>Assembler</a:t>
            </a:r>
            <a:r>
              <a:rPr lang="en-US" altLang="zh-CN" sz="2000" b="0"/>
              <a:t>, for a specific architecture. </a:t>
            </a:r>
          </a:p>
          <a:p>
            <a:pPr lvl="1">
              <a:lnSpc>
                <a:spcPct val="90000"/>
              </a:lnSpc>
              <a:spcBef>
                <a:spcPct val="40000"/>
              </a:spcBef>
            </a:pPr>
            <a:r>
              <a:rPr lang="en-US" altLang="zh-CN" sz="2000" b="0"/>
              <a:t>VERY painful - if at all possible - to ‘port' the operating system to other architectures</a:t>
            </a:r>
            <a:r>
              <a:rPr lang="en-US" altLang="zh-CN" sz="2000"/>
              <a:t>. </a:t>
            </a:r>
          </a:p>
          <a:p>
            <a:pPr>
              <a:lnSpc>
                <a:spcPct val="90000"/>
              </a:lnSpc>
              <a:spcBef>
                <a:spcPct val="40000"/>
              </a:spcBef>
            </a:pPr>
            <a:r>
              <a:rPr lang="en-US" altLang="zh-CN" sz="2800" b="0"/>
              <a:t>UNIX is mostly written in the </a:t>
            </a:r>
            <a:r>
              <a:rPr lang="en-US" altLang="zh-CN" sz="2800" b="0">
                <a:solidFill>
                  <a:srgbClr val="3366CC"/>
                </a:solidFill>
              </a:rPr>
              <a:t>C language</a:t>
            </a:r>
            <a:r>
              <a:rPr lang="en-US" altLang="zh-CN" sz="2800" b="0"/>
              <a:t>. This alone allows UNIX to be portable to many architectures.</a:t>
            </a:r>
          </a:p>
          <a:p>
            <a:pPr>
              <a:lnSpc>
                <a:spcPct val="90000"/>
              </a:lnSpc>
              <a:spcBef>
                <a:spcPct val="40000"/>
              </a:spcBef>
            </a:pPr>
            <a:r>
              <a:rPr lang="en-US" altLang="zh-CN" sz="2800" b="0"/>
              <a:t>UNIX/LINUX runs on a wider variety of computers than any other operating system.</a:t>
            </a:r>
          </a:p>
          <a:p>
            <a:pPr>
              <a:lnSpc>
                <a:spcPct val="90000"/>
              </a:lnSpc>
              <a:spcBef>
                <a:spcPct val="40000"/>
              </a:spcBef>
              <a:buFontTx/>
              <a:buNone/>
            </a:pPr>
            <a:endParaRPr lang="en-US" altLang="zh-CN" sz="2800" b="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3183</Words>
  <Application>Microsoft Office PowerPoint</Application>
  <PresentationFormat>On-screen Show (4:3)</PresentationFormat>
  <Paragraphs>459</Paragraphs>
  <Slides>74</Slides>
  <Notes>50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76" baseType="lpstr">
      <vt:lpstr>Office Theme</vt:lpstr>
      <vt:lpstr>Document</vt:lpstr>
      <vt:lpstr>COMP 201 OPEN SOURCE &amp; SYSTEM ADMINISTRATION</vt:lpstr>
      <vt:lpstr>Slide 2</vt:lpstr>
      <vt:lpstr>Getting Started With UNIX Section A:  Objectives</vt:lpstr>
      <vt:lpstr>Getting Started With UNIX Section A:  Objectives (Contd)</vt:lpstr>
      <vt:lpstr>What is an Operating System?</vt:lpstr>
      <vt:lpstr>Layered View of a Computer System</vt:lpstr>
      <vt:lpstr>Types of Operating Systems</vt:lpstr>
      <vt:lpstr>Introducing the UNIX Operating System</vt:lpstr>
      <vt:lpstr>Introducing the UNIX Operating System (Contd)</vt:lpstr>
      <vt:lpstr>A Brief History of UNIX</vt:lpstr>
      <vt:lpstr>Slide 11</vt:lpstr>
      <vt:lpstr>Layers of a UNIX System</vt:lpstr>
      <vt:lpstr>Slide 13</vt:lpstr>
      <vt:lpstr>Introducing UNIX Shells</vt:lpstr>
      <vt:lpstr>Introducing UNIX Shells (Contd)</vt:lpstr>
      <vt:lpstr>Various UNIX Shells</vt:lpstr>
      <vt:lpstr>Logging On to UNIX</vt:lpstr>
      <vt:lpstr>Connecting to UNIX using PuTTY or Telnet</vt:lpstr>
      <vt:lpstr>Connecting to UNIX via PuTTY</vt:lpstr>
      <vt:lpstr>Connecting to UNIX via PuTTY (Contd)</vt:lpstr>
      <vt:lpstr>Connecting to UNIX via Telnet</vt:lpstr>
      <vt:lpstr>Connecting to UNIX via Telnet (Contd)</vt:lpstr>
      <vt:lpstr>Entering Commands</vt:lpstr>
      <vt:lpstr>Structure of a UNIX command</vt:lpstr>
      <vt:lpstr>Structure of a UNIX command (Contd)</vt:lpstr>
      <vt:lpstr>The date Command</vt:lpstr>
      <vt:lpstr>The cal Command</vt:lpstr>
      <vt:lpstr>The who and finger Commands</vt:lpstr>
      <vt:lpstr>The clear Command</vt:lpstr>
      <vt:lpstr>Command-line History</vt:lpstr>
      <vt:lpstr>The man Program</vt:lpstr>
      <vt:lpstr>The whatis Command</vt:lpstr>
      <vt:lpstr>The whereis Command</vt:lpstr>
      <vt:lpstr>The whoami Command</vt:lpstr>
      <vt:lpstr>Changing Passwords</vt:lpstr>
      <vt:lpstr>Logging Out of UNIX</vt:lpstr>
      <vt:lpstr>Pine: Checking Emails on CSE</vt:lpstr>
      <vt:lpstr>Slide 38</vt:lpstr>
      <vt:lpstr>Writing a Message in Pine </vt:lpstr>
      <vt:lpstr>Writing and Sending a Test Message to Yourself </vt:lpstr>
      <vt:lpstr>Sending/Replying/Forwarding a Message</vt:lpstr>
      <vt:lpstr>Slide 42</vt:lpstr>
      <vt:lpstr>Understanding Files and Directories: Objectives</vt:lpstr>
      <vt:lpstr>Understanding the UNIX File System</vt:lpstr>
      <vt:lpstr>Unix File System Structure</vt:lpstr>
      <vt:lpstr>Unix File System Structure (Contd)</vt:lpstr>
      <vt:lpstr>Slide 47</vt:lpstr>
      <vt:lpstr>Some Standard Directories</vt:lpstr>
      <vt:lpstr>Some Standard Directories (Contd)</vt:lpstr>
      <vt:lpstr>Home and Current Working Directories</vt:lpstr>
      <vt:lpstr>Absolute &amp; Relative Paths</vt:lpstr>
      <vt:lpstr>Navigating the File System</vt:lpstr>
      <vt:lpstr>The pwd Command</vt:lpstr>
      <vt:lpstr>The cd Command</vt:lpstr>
      <vt:lpstr>The ls Command</vt:lpstr>
      <vt:lpstr>The ls Command (Contd)</vt:lpstr>
      <vt:lpstr>Creating &amp; Deleting Files</vt:lpstr>
      <vt:lpstr>Copying Files</vt:lpstr>
      <vt:lpstr>Copying Files (Contd)</vt:lpstr>
      <vt:lpstr>Move or Rename Files</vt:lpstr>
      <vt:lpstr>Move or Rename Files (Contd)</vt:lpstr>
      <vt:lpstr>Create and Remove Directories</vt:lpstr>
      <vt:lpstr>Remove Files</vt:lpstr>
      <vt:lpstr>Unix File Permissions</vt:lpstr>
      <vt:lpstr>Unix File Permissions (Contd)</vt:lpstr>
      <vt:lpstr>Unix File Permissions (Contd)</vt:lpstr>
      <vt:lpstr>Unix File Permissions (Contd)</vt:lpstr>
      <vt:lpstr>View Permissions</vt:lpstr>
      <vt:lpstr>File Permissions: Examples</vt:lpstr>
      <vt:lpstr>Directory Permissions: Examples</vt:lpstr>
      <vt:lpstr>Changing Permissions</vt:lpstr>
      <vt:lpstr>Changing Permissions: Examples</vt:lpstr>
      <vt:lpstr>Changing Permissions (Numeric Approach)</vt:lpstr>
      <vt:lpstr>More Examples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103 INTRODUCTION TO PROGRAMMING</dc:title>
  <dc:creator>user</dc:creator>
  <cp:lastModifiedBy>user</cp:lastModifiedBy>
  <cp:revision>14</cp:revision>
  <dcterms:created xsi:type="dcterms:W3CDTF">2018-02-07T14:49:34Z</dcterms:created>
  <dcterms:modified xsi:type="dcterms:W3CDTF">2018-09-08T09:40:42Z</dcterms:modified>
</cp:coreProperties>
</file>