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3FA9C-A558-498D-ABCD-358859614A82}" type="slidenum">
              <a:rPr lang="en-US" altLang="zh-CN"/>
              <a:pPr/>
              <a:t>2</a:t>
            </a:fld>
            <a:endParaRPr lang="en-US" altLang="zh-CN"/>
          </a:p>
        </p:txBody>
      </p:sp>
      <p:sp>
        <p:nvSpPr>
          <p:cNvPr id="140290" name="Rectangle 2"/>
          <p:cNvSpPr>
            <a:spLocks noGrp="1" noRot="1" noChangeAspect="1" noChangeArrowheads="1" noTextEdit="1"/>
          </p:cNvSpPr>
          <p:nvPr>
            <p:ph type="sldImg"/>
          </p:nvPr>
        </p:nvSpPr>
        <p:spPr>
          <a:xfrm>
            <a:off x="958464" y="686474"/>
            <a:ext cx="4942606" cy="3428114"/>
          </a:xfrm>
          <a:ln/>
        </p:spPr>
      </p:sp>
      <p:sp>
        <p:nvSpPr>
          <p:cNvPr id="140291" name="Rectangle 3"/>
          <p:cNvSpPr>
            <a:spLocks noGrp="1" noChangeArrowheads="1"/>
          </p:cNvSpPr>
          <p:nvPr>
            <p:ph type="body" idx="1"/>
          </p:nvPr>
        </p:nvSpPr>
        <p:spPr>
          <a:xfrm>
            <a:off x="685494" y="4341522"/>
            <a:ext cx="5487013" cy="4116005"/>
          </a:xfrm>
        </p:spPr>
        <p:txBody>
          <a:bodyPr/>
          <a:lstStyle/>
          <a:p>
            <a:r>
              <a:rPr lang="en-US" altLang="zh-CN"/>
              <a:t>This lecture covers Chapter 5 Section 5.3.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DFD6-B7D8-439D-937D-9B5F06D34311}" type="slidenum">
              <a:rPr lang="en-US" altLang="zh-CN"/>
              <a:pPr/>
              <a:t>12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6D7074-5321-452C-8CA4-EF98CA343A5A}" type="slidenum">
              <a:rPr lang="en-US" altLang="zh-CN"/>
              <a:pPr/>
              <a:t>13</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4EE4C-0C1A-4818-BB43-EDAA9E647AB6}" type="slidenum">
              <a:rPr lang="en-US" altLang="zh-CN"/>
              <a:pPr/>
              <a:t>14</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C133B4-C3A9-4E1A-91B1-B0A9A1E92594}" type="slidenum">
              <a:rPr lang="en-US" altLang="zh-CN"/>
              <a:pPr/>
              <a:t>15</a:t>
            </a:fld>
            <a:endParaRPr lang="en-US" altLang="zh-CN"/>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65543-0FD4-425F-88E6-D8F80B408D1C}" type="slidenum">
              <a:rPr lang="en-US" altLang="zh-CN"/>
              <a:pPr/>
              <a:t>16</a:t>
            </a:fld>
            <a:endParaRPr lang="en-US" altLang="zh-CN"/>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E4A7E-3231-4E5A-9D6E-81D8BC38035A}" type="slidenum">
              <a:rPr lang="en-US" altLang="zh-CN"/>
              <a:pPr/>
              <a:t>17</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621C5-5E10-4105-8623-9213AEE69DFF}" type="slidenum">
              <a:rPr lang="en-US" altLang="zh-CN"/>
              <a:pPr/>
              <a:t>18</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67560-2EB7-45DF-9A27-A08A265B9B30}" type="slidenum">
              <a:rPr lang="en-US" altLang="zh-CN"/>
              <a:pPr/>
              <a:t>19</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6410F-8573-48DA-89C2-5150B3666D3C}" type="slidenum">
              <a:rPr lang="en-US" altLang="zh-CN"/>
              <a:pPr/>
              <a:t>20</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8F91-15DD-4A1F-9438-059E38ED721A}" type="slidenum">
              <a:rPr lang="en-US" altLang="zh-CN"/>
              <a:pPr/>
              <a:t>21</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66244-0F58-4671-99EA-C78C91F06EF9}" type="slidenum">
              <a:rPr lang="en-US" altLang="zh-CN"/>
              <a:pPr/>
              <a:t>4</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40D5BD-6671-4BC1-B483-5195D04BF31B}" type="slidenum">
              <a:rPr lang="en-US" altLang="zh-CN"/>
              <a:pPr/>
              <a:t>22</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806BD-DB7F-4478-8576-D33E9BFCC243}" type="slidenum">
              <a:rPr lang="en-US" altLang="zh-CN"/>
              <a:pPr/>
              <a:t>23</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74A1A2-0042-4D42-B723-549138BD2891}" type="slidenum">
              <a:rPr lang="en-US" altLang="zh-CN"/>
              <a:pPr/>
              <a:t>24</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E6065-3AD1-4D81-A1E7-1D59D9F215C7}" type="slidenum">
              <a:rPr lang="en-US" altLang="zh-CN"/>
              <a:pPr/>
              <a:t>25</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E4BA8-3FA2-4F33-B12D-2BB69890A2E9}" type="slidenum">
              <a:rPr lang="en-US" altLang="zh-CN"/>
              <a:pPr/>
              <a:t>27</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137B9-4EE9-40A7-B7C5-015F6DBB9A01}" type="slidenum">
              <a:rPr lang="en-US" altLang="zh-CN"/>
              <a:pPr/>
              <a:t>28</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zh-CN">
              <a:solidFill>
                <a:schemeClr val="bg1"/>
              </a:solidFill>
              <a:latin typeface="Verdana"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CF474-B646-43CE-A483-75AC1D143FAD}" type="slidenum">
              <a:rPr lang="zh-CN" altLang="en-US"/>
              <a:pPr/>
              <a:t>36</a:t>
            </a:fld>
            <a:endParaRPr lang="en-US" altLang="zh-CN"/>
          </a:p>
        </p:txBody>
      </p:sp>
      <p:sp>
        <p:nvSpPr>
          <p:cNvPr id="116738" name="Rectangle 2"/>
          <p:cNvSpPr>
            <a:spLocks noGrp="1" noRot="1" noChangeAspect="1" noChangeArrowheads="1" noTextEdit="1"/>
          </p:cNvSpPr>
          <p:nvPr>
            <p:ph type="sldImg"/>
          </p:nvPr>
        </p:nvSpPr>
        <p:spPr>
          <a:xfrm>
            <a:off x="958464" y="686474"/>
            <a:ext cx="4942606" cy="3428114"/>
          </a:xfrm>
          <a:ln/>
        </p:spPr>
      </p:sp>
      <p:sp>
        <p:nvSpPr>
          <p:cNvPr id="116739" name="Rectangle 3"/>
          <p:cNvSpPr>
            <a:spLocks noGrp="1" noChangeArrowheads="1"/>
          </p:cNvSpPr>
          <p:nvPr>
            <p:ph type="body" idx="1"/>
          </p:nvPr>
        </p:nvSpPr>
        <p:spPr>
          <a:xfrm>
            <a:off x="685494" y="4341522"/>
            <a:ext cx="5487013" cy="4116005"/>
          </a:xfrm>
        </p:spPr>
        <p:txBody>
          <a:bodyPr/>
          <a:lstStyle/>
          <a:p>
            <a:pPr lvl="1">
              <a:lnSpc>
                <a:spcPct val="105000"/>
              </a:lnSpc>
              <a:spcBef>
                <a:spcPct val="40000"/>
              </a:spcBef>
            </a:pPr>
            <a:r>
              <a:rPr lang="en-US" altLang="zh-CN" sz="1300" dirty="0">
                <a:latin typeface="Arial" pitchFamily="34" charset="0"/>
              </a:rPr>
              <a:t>Redirection and piping (Chap 12 </a:t>
            </a:r>
            <a:r>
              <a:rPr lang="en-US" altLang="zh-CN" sz="1300" dirty="0" err="1">
                <a:latin typeface="Arial" pitchFamily="34" charset="0"/>
              </a:rPr>
              <a:t>Secs</a:t>
            </a:r>
            <a:r>
              <a:rPr lang="en-US" altLang="zh-CN" sz="1300" dirty="0">
                <a:latin typeface="Arial" pitchFamily="34" charset="0"/>
              </a:rPr>
              <a:t> 12.1-12.12)</a:t>
            </a:r>
          </a:p>
          <a:p>
            <a:pPr lvl="1">
              <a:lnSpc>
                <a:spcPct val="105000"/>
              </a:lnSpc>
              <a:spcBef>
                <a:spcPct val="40000"/>
              </a:spcBef>
            </a:pPr>
            <a:r>
              <a:rPr lang="en-US" altLang="zh-CN" sz="1300" dirty="0">
                <a:latin typeface="Arial" pitchFamily="34" charset="0"/>
              </a:rPr>
              <a:t>Regular expressions (Chap 10 Sec 10.2)</a:t>
            </a:r>
          </a:p>
          <a:p>
            <a:pPr lvl="1">
              <a:lnSpc>
                <a:spcPct val="105000"/>
              </a:lnSpc>
              <a:spcBef>
                <a:spcPct val="40000"/>
              </a:spcBef>
            </a:pPr>
            <a:r>
              <a:rPr lang="en-US" altLang="zh-CN" sz="1300" dirty="0">
                <a:latin typeface="Arial" pitchFamily="34" charset="0"/>
              </a:rPr>
              <a:t>Sort, find, </a:t>
            </a:r>
            <a:r>
              <a:rPr lang="en-US" altLang="zh-CN" sz="1300" dirty="0" err="1">
                <a:latin typeface="Arial" pitchFamily="34" charset="0"/>
              </a:rPr>
              <a:t>grep</a:t>
            </a:r>
            <a:r>
              <a:rPr lang="en-US" altLang="zh-CN" sz="1300" dirty="0">
                <a:latin typeface="Arial" pitchFamily="34" charset="0"/>
              </a:rPr>
              <a:t> (Chap 10 </a:t>
            </a:r>
            <a:r>
              <a:rPr lang="en-US" altLang="zh-CN" sz="1300" dirty="0" err="1">
                <a:latin typeface="Arial" pitchFamily="34" charset="0"/>
              </a:rPr>
              <a:t>Secs</a:t>
            </a:r>
            <a:r>
              <a:rPr lang="en-US" altLang="zh-CN" sz="1300" dirty="0">
                <a:latin typeface="Arial" pitchFamily="34" charset="0"/>
              </a:rPr>
              <a:t> 10.4-10.6)</a:t>
            </a:r>
          </a:p>
          <a:p>
            <a:pPr lvl="1">
              <a:lnSpc>
                <a:spcPct val="105000"/>
              </a:lnSpc>
              <a:spcBef>
                <a:spcPct val="40000"/>
              </a:spcBef>
            </a:pPr>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CD2C8-687E-43C9-A22A-84BC0BD9228C}" type="slidenum">
              <a:rPr lang="zh-CN" altLang="en-US"/>
              <a:pPr/>
              <a:t>38</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BA6F2-980D-459B-BB55-EF9D9F3A1F50}" type="slidenum">
              <a:rPr lang="zh-CN" altLang="en-US"/>
              <a:pPr/>
              <a:t>39</a:t>
            </a:fld>
            <a:endParaRPr lang="en-US" altLang="zh-CN"/>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159C5-7F5F-4B1A-BFFF-8B0B5AEA081B}" type="slidenum">
              <a:rPr lang="zh-CN" altLang="en-US"/>
              <a:pPr/>
              <a:t>40</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altLang="zh-CN"/>
              <a:t>The 0 and 1 file descriptors are implied, and not used explicitly for the C shell. The C shell representation for standard error (2) is an ampersand (&amp;). STDERR can only be redirected when redirecting STDOUT.</a:t>
            </a:r>
            <a:endParaRPr lang="en-US" altLang="zh-CN" b="1"/>
          </a:p>
          <a:p>
            <a:r>
              <a:rPr lang="en-US" altLang="zh-CN"/>
              <a:t> Redirect STDOUT and STDERR to file &gt;&amp; </a:t>
            </a:r>
            <a:r>
              <a:rPr lang="en-US" altLang="zh-CN" i="1"/>
              <a:t>file</a:t>
            </a:r>
          </a:p>
          <a:p>
            <a:r>
              <a:rPr lang="en-US" altLang="zh-CN"/>
              <a:t> Append STDOUT and STDERR to file &gt;&gt;&amp; </a:t>
            </a:r>
            <a:r>
              <a:rPr lang="en-US" altLang="zh-CN" i="1"/>
              <a:t>file</a:t>
            </a:r>
            <a:r>
              <a:rPr lang="en-US" altLang="zh-CN"/>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8A12C-3E8C-4F1E-A0E5-25D037711038}" type="slidenum">
              <a:rPr lang="en-US" altLang="zh-CN"/>
              <a:pPr/>
              <a:t>5</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B3ABFE-B7BA-4E8E-9B8D-1C35F80FC216}" type="slidenum">
              <a:rPr lang="zh-CN" altLang="en-US"/>
              <a:pPr/>
              <a:t>41</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E288CB-5847-4D3F-8678-02D2C77452D1}" type="slidenum">
              <a:rPr lang="zh-CN" altLang="en-US"/>
              <a:pPr/>
              <a:t>42</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0FD85A-D56E-42EB-AA32-DF53D4DDCE8B}" type="slidenum">
              <a:rPr lang="zh-CN" altLang="en-US"/>
              <a:pPr/>
              <a:t>43</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D61440-84AB-4528-844F-FB9D0241CB35}" type="slidenum">
              <a:rPr lang="zh-CN" altLang="en-US"/>
              <a:pPr/>
              <a:t>44</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0FA85-F2CB-4D52-89D4-C5FC0F11F4A9}" type="slidenum">
              <a:rPr lang="zh-CN" altLang="en-US"/>
              <a:pPr/>
              <a:t>45</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EE7793-DE32-4F31-9BA9-254FBC5EE72C}" type="slidenum">
              <a:rPr lang="zh-CN" altLang="en-US"/>
              <a:pPr/>
              <a:t>54</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440A4-0871-4F30-B13C-ED12B8E019D9}" type="slidenum">
              <a:rPr lang="zh-CN" altLang="en-US"/>
              <a:pPr/>
              <a:t>55</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24F42-51E9-4F2E-9051-12005C70765A}" type="slidenum">
              <a:rPr lang="zh-CN" altLang="en-US"/>
              <a:pPr/>
              <a:t>56</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1F814-C525-4F85-8E16-B284C0D474F8}" type="slidenum">
              <a:rPr lang="zh-CN" altLang="en-US"/>
              <a:pPr/>
              <a:t>57</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BE0F5-2BA3-4DDE-95D9-D5264EEDDAD4}" type="slidenum">
              <a:rPr lang="en-US" altLang="zh-CN"/>
              <a:pPr/>
              <a:t>6</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6D0F1-3076-4E0A-8A5F-77FF696D1666}" type="slidenum">
              <a:rPr lang="en-US" altLang="zh-CN"/>
              <a:pPr/>
              <a:t>7</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2B73A-B51C-454B-9F3B-391228AAE9FF}" type="slidenum">
              <a:rPr lang="en-US" altLang="zh-CN"/>
              <a:pPr/>
              <a:t>8</a:t>
            </a:fld>
            <a:endParaRPr lang="en-US" altLang="zh-CN"/>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A38629-423B-4A7B-9E74-28949D60D271}" type="slidenum">
              <a:rPr lang="en-US" altLang="zh-CN"/>
              <a:pPr/>
              <a:t>9</a:t>
            </a:fld>
            <a:endParaRPr lang="en-US" altLang="zh-CN"/>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293E50-BA13-466C-A117-132B90B0439C}" type="slidenum">
              <a:rPr lang="en-US" altLang="zh-CN"/>
              <a:pPr/>
              <a:t>10</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B49A2D-966B-4532-97E2-DDA79B8EAE32}" type="slidenum">
              <a:rPr lang="en-US" altLang="zh-CN"/>
              <a:pPr/>
              <a:t>11</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CB6F670-2A8A-46D0-B104-BBD0F0121948}"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Vi &amp; File Processing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Command Mode (Contd)</a:t>
            </a:r>
          </a:p>
        </p:txBody>
      </p:sp>
      <p:sp>
        <p:nvSpPr>
          <p:cNvPr id="143363"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lvl="1">
              <a:lnSpc>
                <a:spcPct val="90000"/>
              </a:lnSpc>
              <a:buFontTx/>
              <a:buNone/>
            </a:pPr>
            <a:endParaRPr lang="en-US" altLang="zh-CN" sz="200">
              <a:latin typeface="Arial" pitchFamily="34" charset="0"/>
              <a:ea typeface="SimSun" pitchFamily="2" charset="-122"/>
            </a:endParaRPr>
          </a:p>
          <a:p>
            <a:pPr>
              <a:lnSpc>
                <a:spcPct val="90000"/>
              </a:lnSpc>
            </a:pPr>
            <a:r>
              <a:rPr lang="en-US" altLang="zh-CN">
                <a:latin typeface="Arial" pitchFamily="34" charset="0"/>
                <a:ea typeface="SimSun" pitchFamily="2" charset="-122"/>
              </a:rPr>
              <a:t>Most vi commands do not require that you press </a:t>
            </a:r>
            <a:r>
              <a:rPr lang="en-US" altLang="zh-CN">
                <a:solidFill>
                  <a:srgbClr val="0066FF"/>
                </a:solidFill>
                <a:latin typeface="Arial" pitchFamily="34" charset="0"/>
                <a:ea typeface="SimSun" pitchFamily="2" charset="-122"/>
              </a:rPr>
              <a:t>Enter</a:t>
            </a:r>
            <a:r>
              <a:rPr lang="en-US" altLang="zh-CN">
                <a:latin typeface="Arial" pitchFamily="34" charset="0"/>
                <a:ea typeface="SimSun" pitchFamily="2" charset="-122"/>
              </a:rPr>
              <a:t> to execute them. </a:t>
            </a:r>
          </a:p>
          <a:p>
            <a:pPr>
              <a:lnSpc>
                <a:spcPct val="90000"/>
              </a:lnSpc>
            </a:pPr>
            <a:r>
              <a:rPr lang="en-US" altLang="zh-CN">
                <a:latin typeface="Arial" pitchFamily="34" charset="0"/>
                <a:ea typeface="SimSun" pitchFamily="2" charset="-122"/>
              </a:rPr>
              <a:t>However, commands beginning with a colon (:) do require that you press Enter after the command. </a:t>
            </a:r>
          </a:p>
          <a:p>
            <a:pPr lvl="1">
              <a:lnSpc>
                <a:spcPct val="90000"/>
              </a:lnSpc>
            </a:pPr>
            <a:r>
              <a:rPr lang="en-US" altLang="zh-CN" sz="2400">
                <a:latin typeface="Arial" pitchFamily="34" charset="0"/>
                <a:ea typeface="SimSun" pitchFamily="2" charset="-122"/>
              </a:rPr>
              <a:t>Some books refer to these commands as </a:t>
            </a:r>
            <a:r>
              <a:rPr lang="en-US" altLang="zh-CN" sz="2400" i="1">
                <a:solidFill>
                  <a:srgbClr val="0066FF"/>
                </a:solidFill>
                <a:latin typeface="Arial" pitchFamily="34" charset="0"/>
                <a:ea typeface="SimSun" pitchFamily="2" charset="-122"/>
              </a:rPr>
              <a:t>last-line mode </a:t>
            </a:r>
            <a:r>
              <a:rPr lang="en-US" altLang="zh-CN" sz="2400">
                <a:latin typeface="Arial" pitchFamily="34" charset="0"/>
                <a:ea typeface="SimSun" pitchFamily="2" charset="-122"/>
              </a:rPr>
              <a:t>commands, since when you type the colon while in command mode, the colon and the remainder of what is typed appear on the bottom line of the screen.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Insert Mode</a:t>
            </a:r>
          </a:p>
        </p:txBody>
      </p:sp>
      <p:sp>
        <p:nvSpPr>
          <p:cNvPr id="145411"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800">
                <a:latin typeface="Arial" pitchFamily="34" charset="0"/>
                <a:ea typeface="SimSun" pitchFamily="2" charset="-122"/>
              </a:rPr>
              <a:t>To type text in a file, type the vi "insert" command </a:t>
            </a:r>
            <a:r>
              <a:rPr lang="en-US" altLang="zh-CN" sz="2800">
                <a:solidFill>
                  <a:srgbClr val="CC0000"/>
                </a:solidFill>
                <a:latin typeface="Arial" pitchFamily="34" charset="0"/>
                <a:ea typeface="SimSun" pitchFamily="2" charset="-122"/>
              </a:rPr>
              <a:t>i</a:t>
            </a:r>
            <a:r>
              <a:rPr lang="en-US" altLang="zh-CN" sz="2800">
                <a:latin typeface="Arial" pitchFamily="34" charset="0"/>
                <a:ea typeface="SimSun" pitchFamily="2" charset="-122"/>
              </a:rPr>
              <a:t>. This command removes vi from command mode and puts it into insert mode. </a:t>
            </a:r>
          </a:p>
          <a:p>
            <a:pPr lvl="1">
              <a:lnSpc>
                <a:spcPct val="80000"/>
              </a:lnSpc>
            </a:pPr>
            <a:r>
              <a:rPr lang="en-US" altLang="zh-CN" sz="2400">
                <a:latin typeface="Arial" pitchFamily="34" charset="0"/>
                <a:ea typeface="SimSun" pitchFamily="2" charset="-122"/>
              </a:rPr>
              <a:t>There are other vi insert commands which are covered later.</a:t>
            </a:r>
          </a:p>
          <a:p>
            <a:pPr lvl="1">
              <a:lnSpc>
                <a:spcPct val="80000"/>
              </a:lnSpc>
            </a:pPr>
            <a:endParaRPr lang="en-US" altLang="zh-CN" sz="1600">
              <a:latin typeface="Arial" pitchFamily="34" charset="0"/>
              <a:ea typeface="SimSun" pitchFamily="2" charset="-122"/>
            </a:endParaRPr>
          </a:p>
          <a:p>
            <a:pPr>
              <a:lnSpc>
                <a:spcPct val="80000"/>
              </a:lnSpc>
            </a:pPr>
            <a:r>
              <a:rPr lang="en-US" altLang="zh-CN" sz="2800">
                <a:latin typeface="Arial" pitchFamily="34" charset="0"/>
                <a:ea typeface="SimSun" pitchFamily="2" charset="-122"/>
              </a:rPr>
              <a:t>When you finish typing text, press </a:t>
            </a:r>
            <a:r>
              <a:rPr lang="en-US" altLang="zh-CN" sz="2800" b="1">
                <a:solidFill>
                  <a:srgbClr val="CC0000"/>
                </a:solidFill>
                <a:latin typeface="Arial" pitchFamily="34" charset="0"/>
                <a:ea typeface="SimSun" pitchFamily="2" charset="-122"/>
              </a:rPr>
              <a:t>Esc</a:t>
            </a:r>
            <a:r>
              <a:rPr lang="en-US" altLang="zh-CN" sz="2800">
                <a:latin typeface="Arial" pitchFamily="34" charset="0"/>
                <a:ea typeface="SimSun" pitchFamily="2" charset="-122"/>
              </a:rPr>
              <a:t> to return to command mode. Then you can type more vi commands.</a:t>
            </a:r>
          </a:p>
          <a:p>
            <a:pPr>
              <a:lnSpc>
                <a:spcPct val="80000"/>
              </a:lnSpc>
            </a:pPr>
            <a:endParaRPr lang="en-US" altLang="zh-CN" sz="1800">
              <a:latin typeface="Arial" pitchFamily="34" charset="0"/>
              <a:ea typeface="SimSun" pitchFamily="2" charset="-122"/>
            </a:endParaRPr>
          </a:p>
          <a:p>
            <a:pPr>
              <a:lnSpc>
                <a:spcPct val="80000"/>
              </a:lnSpc>
            </a:pPr>
            <a:r>
              <a:rPr lang="en-US" altLang="zh-CN" sz="2800">
                <a:latin typeface="Arial" pitchFamily="34" charset="0"/>
                <a:ea typeface="SimSun" pitchFamily="2" charset="-122"/>
              </a:rPr>
              <a:t>If vi seems to act unpredictably, make sure that you are not in </a:t>
            </a:r>
            <a:r>
              <a:rPr lang="en-US" altLang="zh-CN" sz="2800">
                <a:solidFill>
                  <a:srgbClr val="0066FF"/>
                </a:solidFill>
                <a:latin typeface="Arial" pitchFamily="34" charset="0"/>
                <a:ea typeface="SimSun" pitchFamily="2" charset="-122"/>
              </a:rPr>
              <a:t>"Caps Lock"</a:t>
            </a:r>
            <a:r>
              <a:rPr lang="en-US" altLang="zh-CN" sz="2800">
                <a:latin typeface="Arial" pitchFamily="34" charset="0"/>
                <a:ea typeface="SimSun" pitchFamily="2" charset="-122"/>
              </a:rPr>
              <a:t>, which would cause your entries to be all capital letters.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Starting and Quitting vi</a:t>
            </a:r>
          </a:p>
        </p:txBody>
      </p:sp>
      <p:sp>
        <p:nvSpPr>
          <p:cNvPr id="1126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400">
                <a:latin typeface="Arial" pitchFamily="34" charset="0"/>
                <a:ea typeface="SimSun" pitchFamily="2" charset="-122"/>
              </a:rPr>
              <a:t>Starting:</a:t>
            </a:r>
          </a:p>
          <a:p>
            <a:pPr lvl="1"/>
            <a:r>
              <a:rPr lang="en-US" altLang="zh-CN" sz="2000" b="1">
                <a:solidFill>
                  <a:srgbClr val="CC0000"/>
                </a:solidFill>
                <a:latin typeface="Arial" pitchFamily="34" charset="0"/>
                <a:ea typeface="SimSun" pitchFamily="2" charset="-122"/>
              </a:rPr>
              <a:t>vi paint</a:t>
            </a:r>
            <a:r>
              <a:rPr lang="en-US" altLang="zh-CN" sz="2000" b="1">
                <a:latin typeface="Arial" pitchFamily="34" charset="0"/>
                <a:ea typeface="SimSun" pitchFamily="2" charset="-122"/>
              </a:rPr>
              <a:t> </a:t>
            </a:r>
            <a:r>
              <a:rPr lang="en-US" altLang="zh-CN" sz="2000">
                <a:latin typeface="Arial" pitchFamily="34" charset="0"/>
                <a:ea typeface="SimSun" pitchFamily="2" charset="-122"/>
              </a:rPr>
              <a:t>begin editing the file paint</a:t>
            </a:r>
            <a:r>
              <a:rPr lang="en-US" altLang="zh-CN" sz="2000" b="1">
                <a:latin typeface="Arial" pitchFamily="34" charset="0"/>
                <a:ea typeface="SimSun" pitchFamily="2" charset="-122"/>
              </a:rPr>
              <a:t> </a:t>
            </a:r>
          </a:p>
          <a:p>
            <a:pPr lvl="1"/>
            <a:r>
              <a:rPr lang="en-US" altLang="zh-CN" sz="2000" b="1">
                <a:solidFill>
                  <a:srgbClr val="CC0000"/>
                </a:solidFill>
                <a:latin typeface="Arial" pitchFamily="34" charset="0"/>
                <a:ea typeface="SimSun" pitchFamily="2" charset="-122"/>
              </a:rPr>
              <a:t>vi</a:t>
            </a:r>
            <a:r>
              <a:rPr lang="en-US" altLang="zh-CN" sz="2000" b="1">
                <a:latin typeface="Arial" pitchFamily="34" charset="0"/>
                <a:ea typeface="SimSun" pitchFamily="2" charset="-122"/>
              </a:rPr>
              <a:t> </a:t>
            </a:r>
            <a:r>
              <a:rPr lang="en-US" altLang="zh-CN" sz="2000">
                <a:latin typeface="Arial" pitchFamily="34" charset="0"/>
                <a:ea typeface="SimSun" pitchFamily="2" charset="-122"/>
              </a:rPr>
              <a:t>you can name the file later</a:t>
            </a:r>
          </a:p>
        </p:txBody>
      </p:sp>
      <p:pic>
        <p:nvPicPr>
          <p:cNvPr id="11268" name="Picture 4"/>
          <p:cNvPicPr>
            <a:picLocks noChangeAspect="1" noChangeArrowheads="1"/>
          </p:cNvPicPr>
          <p:nvPr/>
        </p:nvPicPr>
        <p:blipFill>
          <a:blip r:embed="rId3"/>
          <a:srcRect/>
          <a:stretch>
            <a:fillRect/>
          </a:stretch>
        </p:blipFill>
        <p:spPr bwMode="auto">
          <a:xfrm>
            <a:off x="2209800" y="3200400"/>
            <a:ext cx="3429000" cy="2828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Starting and Quitting vi (Contd)</a:t>
            </a:r>
          </a:p>
        </p:txBody>
      </p:sp>
      <p:sp>
        <p:nvSpPr>
          <p:cNvPr id="15155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Quitting (</a:t>
            </a:r>
            <a:r>
              <a:rPr lang="en-US" altLang="zh-CN" sz="2800">
                <a:solidFill>
                  <a:srgbClr val="0066FF"/>
                </a:solidFill>
                <a:latin typeface="Arial" pitchFamily="34" charset="0"/>
                <a:ea typeface="SimSun" pitchFamily="2" charset="-122"/>
              </a:rPr>
              <a:t>used only in command mode</a:t>
            </a:r>
            <a:r>
              <a:rPr lang="en-US" altLang="zh-CN" sz="2800">
                <a:latin typeface="Arial" pitchFamily="34" charset="0"/>
                <a:ea typeface="SimSun" pitchFamily="2" charset="-122"/>
              </a:rPr>
              <a:t>):</a:t>
            </a:r>
          </a:p>
          <a:p>
            <a:pPr lvl="1">
              <a:lnSpc>
                <a:spcPct val="90000"/>
              </a:lnSpc>
            </a:pPr>
            <a:r>
              <a:rPr lang="en-US" altLang="zh-CN" sz="2400">
                <a:latin typeface="Arial" pitchFamily="34" charset="0"/>
                <a:ea typeface="SimSun" pitchFamily="2" charset="-122"/>
              </a:rPr>
              <a:t>Saving</a:t>
            </a:r>
            <a:r>
              <a:rPr lang="en-US" altLang="zh-CN" sz="2400" b="1">
                <a:latin typeface="Arial" pitchFamily="34" charset="0"/>
                <a:ea typeface="SimSun" pitchFamily="2" charset="-122"/>
              </a:rPr>
              <a:t>	</a:t>
            </a:r>
          </a:p>
          <a:p>
            <a:pPr lvl="2">
              <a:lnSpc>
                <a:spcPct val="90000"/>
              </a:lnSpc>
              <a:buFontTx/>
              <a:buNone/>
            </a:pPr>
            <a:r>
              <a:rPr lang="en-US" altLang="zh-CN" sz="2000" b="1">
                <a:solidFill>
                  <a:srgbClr val="CC0000"/>
                </a:solidFill>
                <a:latin typeface="Arial" pitchFamily="34" charset="0"/>
                <a:ea typeface="SimSun" pitchFamily="2" charset="-122"/>
              </a:rPr>
              <a:t>:w 	</a:t>
            </a:r>
            <a:r>
              <a:rPr lang="en-US" altLang="zh-CN" sz="2000">
                <a:solidFill>
                  <a:srgbClr val="0066FF"/>
                </a:solidFill>
                <a:latin typeface="Arial" pitchFamily="34" charset="0"/>
                <a:ea typeface="SimSun" pitchFamily="2" charset="-122"/>
              </a:rPr>
              <a:t>(when you are entering in long files, please use :w 	to save them often)</a:t>
            </a:r>
          </a:p>
          <a:p>
            <a:pPr lvl="2">
              <a:lnSpc>
                <a:spcPct val="90000"/>
              </a:lnSpc>
              <a:buFontTx/>
              <a:buNone/>
            </a:pPr>
            <a:r>
              <a:rPr lang="en-US" altLang="zh-CN" sz="2000" b="1">
                <a:solidFill>
                  <a:srgbClr val="CC0000"/>
                </a:solidFill>
                <a:latin typeface="Arial" pitchFamily="34" charset="0"/>
                <a:ea typeface="SimSun" pitchFamily="2" charset="-122"/>
              </a:rPr>
              <a:t>:w filename </a:t>
            </a:r>
            <a:r>
              <a:rPr lang="en-US" altLang="zh-CN" sz="2000">
                <a:latin typeface="Arial" pitchFamily="34" charset="0"/>
                <a:ea typeface="SimSun" pitchFamily="2" charset="-122"/>
              </a:rPr>
              <a:t>(save to filename)</a:t>
            </a:r>
          </a:p>
          <a:p>
            <a:pPr lvl="1">
              <a:lnSpc>
                <a:spcPct val="90000"/>
              </a:lnSpc>
            </a:pPr>
            <a:r>
              <a:rPr lang="en-US" altLang="zh-CN" sz="2400">
                <a:latin typeface="Arial" pitchFamily="34" charset="0"/>
                <a:ea typeface="SimSun" pitchFamily="2" charset="-122"/>
              </a:rPr>
              <a:t>Saving and Quitting 	</a:t>
            </a:r>
          </a:p>
          <a:p>
            <a:pPr lvl="2">
              <a:lnSpc>
                <a:spcPct val="90000"/>
              </a:lnSpc>
              <a:buFontTx/>
              <a:buNone/>
            </a:pPr>
            <a:r>
              <a:rPr lang="en-US" altLang="zh-CN" sz="2000" b="1">
                <a:solidFill>
                  <a:srgbClr val="CC0000"/>
                </a:solidFill>
                <a:latin typeface="Arial" pitchFamily="34" charset="0"/>
                <a:ea typeface="SimSun" pitchFamily="2" charset="-122"/>
              </a:rPr>
              <a:t>:wq</a:t>
            </a:r>
          </a:p>
          <a:p>
            <a:pPr lvl="2">
              <a:lnSpc>
                <a:spcPct val="90000"/>
              </a:lnSpc>
              <a:buFontTx/>
              <a:buNone/>
            </a:pPr>
            <a:r>
              <a:rPr lang="en-US" altLang="zh-CN" sz="2000">
                <a:latin typeface="Arial" pitchFamily="34" charset="0"/>
                <a:ea typeface="SimSun" pitchFamily="2" charset="-122"/>
              </a:rPr>
              <a:t>Alternatively, type </a:t>
            </a:r>
            <a:r>
              <a:rPr lang="en-US" altLang="zh-CN" sz="2000" b="1">
                <a:solidFill>
                  <a:srgbClr val="CC0000"/>
                </a:solidFill>
                <a:latin typeface="Arial" pitchFamily="34" charset="0"/>
                <a:ea typeface="SimSun" pitchFamily="2" charset="-122"/>
              </a:rPr>
              <a:t>ZZ</a:t>
            </a:r>
          </a:p>
          <a:p>
            <a:pPr lvl="1">
              <a:lnSpc>
                <a:spcPct val="90000"/>
              </a:lnSpc>
            </a:pPr>
            <a:r>
              <a:rPr lang="en-US" altLang="zh-CN" sz="2400">
                <a:latin typeface="Arial" pitchFamily="34" charset="0"/>
                <a:ea typeface="SimSun" pitchFamily="2" charset="-122"/>
              </a:rPr>
              <a:t>Quitting Without Saving </a:t>
            </a:r>
          </a:p>
          <a:p>
            <a:pPr lvl="2">
              <a:lnSpc>
                <a:spcPct val="90000"/>
              </a:lnSpc>
              <a:buFontTx/>
              <a:buNone/>
            </a:pPr>
            <a:r>
              <a:rPr lang="en-US" altLang="zh-CN" sz="2000" b="1">
                <a:solidFill>
                  <a:srgbClr val="CC0000"/>
                </a:solidFill>
                <a:latin typeface="Arial" pitchFamily="34" charset="0"/>
                <a:ea typeface="SimSun" pitchFamily="2" charset="-122"/>
              </a:rPr>
              <a:t>:q</a:t>
            </a:r>
            <a:r>
              <a:rPr lang="en-US" altLang="zh-CN" sz="2000" b="1">
                <a:latin typeface="Arial" pitchFamily="34" charset="0"/>
                <a:ea typeface="SimSun" pitchFamily="2" charset="-122"/>
              </a:rPr>
              <a:t>  </a:t>
            </a:r>
            <a:r>
              <a:rPr lang="en-US" altLang="zh-CN" sz="2000">
                <a:latin typeface="Arial" pitchFamily="34" charset="0"/>
                <a:ea typeface="SimSun" pitchFamily="2" charset="-122"/>
              </a:rPr>
              <a:t>(assumes no changes made)</a:t>
            </a:r>
          </a:p>
          <a:p>
            <a:pPr lvl="2">
              <a:lnSpc>
                <a:spcPct val="90000"/>
              </a:lnSpc>
              <a:buFontTx/>
              <a:buNone/>
            </a:pPr>
            <a:r>
              <a:rPr lang="en-US" altLang="zh-CN" sz="2000" b="1">
                <a:solidFill>
                  <a:srgbClr val="CC0000"/>
                </a:solidFill>
                <a:latin typeface="Arial" pitchFamily="34" charset="0"/>
                <a:ea typeface="SimSun" pitchFamily="2" charset="-122"/>
              </a:rPr>
              <a:t>:q!</a:t>
            </a:r>
            <a:r>
              <a:rPr lang="en-US" altLang="zh-CN" sz="2000" b="1">
                <a:latin typeface="Arial" pitchFamily="34" charset="0"/>
                <a:ea typeface="SimSun" pitchFamily="2" charset="-122"/>
              </a:rPr>
              <a:t> </a:t>
            </a:r>
            <a:r>
              <a:rPr lang="en-US" altLang="zh-CN" sz="2000">
                <a:latin typeface="Arial" pitchFamily="34" charset="0"/>
                <a:ea typeface="SimSun" pitchFamily="2" charset="-122"/>
              </a:rPr>
              <a:t>(discard any changes that were made)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155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155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155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155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15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60" name="Picture 4" descr="sarwar_32062x_c05f05"/>
          <p:cNvPicPr preferRelativeResize="0">
            <a:picLocks noChangeAspect="1" noChangeArrowheads="1"/>
          </p:cNvPicPr>
          <p:nvPr/>
        </p:nvPicPr>
        <p:blipFill>
          <a:blip r:embed="rId3"/>
          <a:srcRect/>
          <a:stretch>
            <a:fillRect/>
          </a:stretch>
        </p:blipFill>
        <p:spPr bwMode="auto">
          <a:xfrm>
            <a:off x="914400" y="381000"/>
            <a:ext cx="7315200" cy="622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Moving Around in a File</a:t>
            </a:r>
          </a:p>
        </p:txBody>
      </p:sp>
      <p:sp>
        <p:nvSpPr>
          <p:cNvPr id="11776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Although the &lt;PageUp&gt; and &lt;PageDown&gt; arrow keys work on some systems, the following commands are guaranteed to work properly on all systems. </a:t>
            </a:r>
          </a:p>
          <a:p>
            <a:r>
              <a:rPr lang="en-US" altLang="zh-CN" sz="2800" b="1">
                <a:latin typeface="Arial" pitchFamily="34" charset="0"/>
                <a:ea typeface="SimSun" pitchFamily="2" charset="-122"/>
              </a:rPr>
              <a:t>vi equivalent</a:t>
            </a:r>
          </a:p>
          <a:p>
            <a:pPr lvl="1"/>
            <a:r>
              <a:rPr lang="en-US" altLang="zh-CN" sz="2400">
                <a:latin typeface="Arial" pitchFamily="34" charset="0"/>
                <a:ea typeface="SimSun" pitchFamily="2" charset="-122"/>
              </a:rPr>
              <a:t>Left Arrow	</a:t>
            </a:r>
            <a:r>
              <a:rPr lang="en-US" altLang="zh-CN" sz="2400">
                <a:solidFill>
                  <a:srgbClr val="CC0000"/>
                </a:solidFill>
                <a:latin typeface="Arial" pitchFamily="34" charset="0"/>
                <a:ea typeface="SimSun" pitchFamily="2" charset="-122"/>
              </a:rPr>
              <a:t>h</a:t>
            </a:r>
          </a:p>
          <a:p>
            <a:pPr lvl="1"/>
            <a:r>
              <a:rPr lang="en-US" altLang="zh-CN" sz="2400">
                <a:latin typeface="Arial" pitchFamily="34" charset="0"/>
                <a:ea typeface="SimSun" pitchFamily="2" charset="-122"/>
              </a:rPr>
              <a:t>Right Arrow	</a:t>
            </a:r>
            <a:r>
              <a:rPr lang="en-US" altLang="zh-CN" sz="2400">
                <a:solidFill>
                  <a:srgbClr val="CC0000"/>
                </a:solidFill>
                <a:latin typeface="Arial" pitchFamily="34" charset="0"/>
                <a:ea typeface="SimSun" pitchFamily="2" charset="-122"/>
              </a:rPr>
              <a:t>l</a:t>
            </a:r>
          </a:p>
          <a:p>
            <a:pPr lvl="1"/>
            <a:r>
              <a:rPr lang="en-US" altLang="zh-CN" sz="2400">
                <a:latin typeface="Arial" pitchFamily="34" charset="0"/>
                <a:ea typeface="SimSun" pitchFamily="2" charset="-122"/>
              </a:rPr>
              <a:t>Up Arrow	</a:t>
            </a:r>
            <a:r>
              <a:rPr lang="en-US" altLang="zh-CN" sz="2400">
                <a:solidFill>
                  <a:srgbClr val="CC0000"/>
                </a:solidFill>
                <a:latin typeface="Arial" pitchFamily="34" charset="0"/>
                <a:ea typeface="SimSun" pitchFamily="2" charset="-122"/>
              </a:rPr>
              <a:t>k</a:t>
            </a:r>
          </a:p>
          <a:p>
            <a:pPr lvl="1"/>
            <a:r>
              <a:rPr lang="en-US" altLang="zh-CN" sz="2400">
                <a:latin typeface="Arial" pitchFamily="34" charset="0"/>
                <a:ea typeface="SimSun" pitchFamily="2" charset="-122"/>
              </a:rPr>
              <a:t>Down Arrow	</a:t>
            </a:r>
            <a:r>
              <a:rPr lang="en-US" altLang="zh-CN" sz="2400">
                <a:solidFill>
                  <a:srgbClr val="CC0000"/>
                </a:solidFill>
                <a:latin typeface="Arial" pitchFamily="34" charset="0"/>
                <a:ea typeface="SimSun" pitchFamily="2" charset="-122"/>
              </a:rPr>
              <a:t>j</a:t>
            </a:r>
          </a:p>
        </p:txBody>
      </p:sp>
      <p:pic>
        <p:nvPicPr>
          <p:cNvPr id="117764" name="Picture 4"/>
          <p:cNvPicPr>
            <a:picLocks noChangeAspect="1" noChangeArrowheads="1"/>
          </p:cNvPicPr>
          <p:nvPr/>
        </p:nvPicPr>
        <p:blipFill>
          <a:blip r:embed="rId3"/>
          <a:srcRect/>
          <a:stretch>
            <a:fillRect/>
          </a:stretch>
        </p:blipFill>
        <p:spPr bwMode="auto">
          <a:xfrm>
            <a:off x="4191000" y="4419600"/>
            <a:ext cx="3581400" cy="1327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7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Moving Around in a File (Contd)</a:t>
            </a:r>
          </a:p>
        </p:txBody>
      </p:sp>
      <p:sp>
        <p:nvSpPr>
          <p:cNvPr id="1556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b="1">
                <a:latin typeface="Arial" pitchFamily="34" charset="0"/>
                <a:ea typeface="SimSun" pitchFamily="2" charset="-122"/>
              </a:rPr>
              <a:t>vi equivalent</a:t>
            </a:r>
          </a:p>
          <a:p>
            <a:pPr lvl="1"/>
            <a:r>
              <a:rPr lang="en-US" altLang="zh-CN">
                <a:latin typeface="Arial" pitchFamily="34" charset="0"/>
                <a:ea typeface="SimSun" pitchFamily="2" charset="-122"/>
              </a:rPr>
              <a:t>Page forward one screen </a:t>
            </a:r>
            <a:r>
              <a:rPr lang="en-US" altLang="zh-CN">
                <a:solidFill>
                  <a:srgbClr val="CC0000"/>
                </a:solidFill>
                <a:latin typeface="Arial" pitchFamily="34" charset="0"/>
                <a:ea typeface="SimSun" pitchFamily="2" charset="-122"/>
              </a:rPr>
              <a:t>(Ctrl-F)</a:t>
            </a:r>
          </a:p>
          <a:p>
            <a:pPr lvl="1"/>
            <a:r>
              <a:rPr lang="en-US" altLang="zh-CN">
                <a:latin typeface="Arial" pitchFamily="34" charset="0"/>
                <a:ea typeface="SimSun" pitchFamily="2" charset="-122"/>
              </a:rPr>
              <a:t>Page backward one screen </a:t>
            </a:r>
            <a:r>
              <a:rPr lang="en-US" altLang="zh-CN">
                <a:solidFill>
                  <a:srgbClr val="CC0000"/>
                </a:solidFill>
                <a:latin typeface="Arial" pitchFamily="34" charset="0"/>
                <a:ea typeface="SimSun" pitchFamily="2" charset="-122"/>
              </a:rPr>
              <a:t>(Ctrl-B)</a:t>
            </a:r>
          </a:p>
          <a:p>
            <a:pPr lvl="1"/>
            <a:r>
              <a:rPr lang="en-US" altLang="zh-CN">
                <a:latin typeface="Arial" pitchFamily="34" charset="0"/>
                <a:ea typeface="SimSun" pitchFamily="2" charset="-122"/>
              </a:rPr>
              <a:t>Start of the current line	</a:t>
            </a:r>
            <a:r>
              <a:rPr lang="en-US" altLang="zh-CN">
                <a:solidFill>
                  <a:srgbClr val="CC0000"/>
                </a:solidFill>
                <a:latin typeface="Arial" pitchFamily="34" charset="0"/>
                <a:ea typeface="SimSun" pitchFamily="2" charset="-122"/>
              </a:rPr>
              <a:t>0</a:t>
            </a:r>
            <a:r>
              <a:rPr lang="en-US" altLang="zh-CN">
                <a:latin typeface="Arial" pitchFamily="34" charset="0"/>
                <a:ea typeface="SimSun" pitchFamily="2" charset="-122"/>
              </a:rPr>
              <a:t> (zero)</a:t>
            </a:r>
            <a:endParaRPr lang="en-US" altLang="zh-CN">
              <a:solidFill>
                <a:srgbClr val="CC0000"/>
              </a:solidFill>
              <a:latin typeface="Arial" pitchFamily="34" charset="0"/>
              <a:ea typeface="SimSun" pitchFamily="2" charset="-122"/>
            </a:endParaRPr>
          </a:p>
          <a:p>
            <a:pPr lvl="1"/>
            <a:r>
              <a:rPr lang="en-US" altLang="zh-CN">
                <a:latin typeface="Arial" pitchFamily="34" charset="0"/>
                <a:ea typeface="SimSun" pitchFamily="2" charset="-122"/>
              </a:rPr>
              <a:t>End of the current line	</a:t>
            </a:r>
            <a:r>
              <a:rPr lang="en-US" altLang="zh-CN">
                <a:solidFill>
                  <a:srgbClr val="CC0000"/>
                </a:solidFill>
                <a:latin typeface="Arial" pitchFamily="34" charset="0"/>
                <a:ea typeface="SimSun" pitchFamily="2" charset="-122"/>
              </a:rPr>
              <a:t>$</a:t>
            </a:r>
          </a:p>
          <a:p>
            <a:pPr lvl="1"/>
            <a:r>
              <a:rPr lang="en-US" altLang="zh-CN">
                <a:latin typeface="Arial" pitchFamily="34" charset="0"/>
                <a:ea typeface="SimSun" pitchFamily="2" charset="-122"/>
              </a:rPr>
              <a:t>First line of the file</a:t>
            </a:r>
            <a:r>
              <a:rPr lang="en-US" altLang="zh-CN">
                <a:solidFill>
                  <a:srgbClr val="CC0000"/>
                </a:solidFill>
                <a:latin typeface="Arial" pitchFamily="34" charset="0"/>
                <a:ea typeface="SimSun" pitchFamily="2" charset="-122"/>
              </a:rPr>
              <a:t> 	1G</a:t>
            </a:r>
          </a:p>
          <a:p>
            <a:pPr lvl="1"/>
            <a:r>
              <a:rPr lang="en-US" altLang="zh-CN">
                <a:latin typeface="Arial" pitchFamily="34" charset="0"/>
                <a:ea typeface="SimSun" pitchFamily="2" charset="-122"/>
              </a:rPr>
              <a:t>Last line of the file</a:t>
            </a:r>
            <a:r>
              <a:rPr lang="en-US" altLang="zh-CN">
                <a:solidFill>
                  <a:srgbClr val="CC0000"/>
                </a:solidFill>
                <a:latin typeface="Arial" pitchFamily="34" charset="0"/>
                <a:ea typeface="SimSun" pitchFamily="2" charset="-122"/>
              </a:rPr>
              <a:t> 	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Inserting Text</a:t>
            </a:r>
          </a:p>
        </p:txBody>
      </p:sp>
      <p:sp>
        <p:nvSpPr>
          <p:cNvPr id="11366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1800">
                <a:latin typeface="Arial" pitchFamily="34" charset="0"/>
                <a:ea typeface="SimSun" pitchFamily="2" charset="-122"/>
              </a:rPr>
              <a:t>The insert commands places vi in insert mode. To use any of these commands, you must first be in command mode. Remember to press </a:t>
            </a:r>
            <a:r>
              <a:rPr lang="en-US" altLang="zh-CN" sz="1800" b="1">
                <a:solidFill>
                  <a:srgbClr val="0066FF"/>
                </a:solidFill>
                <a:latin typeface="Arial" pitchFamily="34" charset="0"/>
                <a:ea typeface="SimSun" pitchFamily="2" charset="-122"/>
              </a:rPr>
              <a:t>Esc</a:t>
            </a:r>
            <a:r>
              <a:rPr lang="en-US" altLang="zh-CN" sz="1800">
                <a:latin typeface="Arial" pitchFamily="34" charset="0"/>
                <a:ea typeface="SimSun" pitchFamily="2" charset="-122"/>
              </a:rPr>
              <a:t> to make sure you are in command mode. </a:t>
            </a:r>
          </a:p>
          <a:p>
            <a:pPr>
              <a:lnSpc>
                <a:spcPct val="80000"/>
              </a:lnSpc>
            </a:pPr>
            <a:r>
              <a:rPr lang="en-US" altLang="zh-CN" sz="2000">
                <a:latin typeface="Arial" pitchFamily="34" charset="0"/>
                <a:ea typeface="SimSun" pitchFamily="2" charset="-122"/>
              </a:rPr>
              <a:t>Insert</a:t>
            </a:r>
          </a:p>
          <a:p>
            <a:pPr lvl="1">
              <a:lnSpc>
                <a:spcPct val="80000"/>
              </a:lnSpc>
            </a:pPr>
            <a:r>
              <a:rPr lang="en-US" altLang="zh-CN" sz="1800">
                <a:solidFill>
                  <a:srgbClr val="CC0000"/>
                </a:solidFill>
                <a:latin typeface="Arial" pitchFamily="34" charset="0"/>
                <a:ea typeface="SimSun" pitchFamily="2" charset="-122"/>
              </a:rPr>
              <a:t>i	  </a:t>
            </a:r>
            <a:r>
              <a:rPr lang="en-US" altLang="zh-CN" sz="1800">
                <a:latin typeface="Arial" pitchFamily="34" charset="0"/>
                <a:ea typeface="SimSun" pitchFamily="2" charset="-122"/>
              </a:rPr>
              <a:t>insert text to the left of the cursor </a:t>
            </a:r>
            <a:r>
              <a:rPr lang="en-US" altLang="zh-CN" sz="1800">
                <a:solidFill>
                  <a:srgbClr val="0066FF"/>
                </a:solidFill>
                <a:latin typeface="Arial" pitchFamily="34" charset="0"/>
                <a:ea typeface="SimSun" pitchFamily="2" charset="-122"/>
              </a:rPr>
              <a:t>(This is the command you will use most often)</a:t>
            </a:r>
          </a:p>
          <a:p>
            <a:pPr lvl="1">
              <a:lnSpc>
                <a:spcPct val="80000"/>
              </a:lnSpc>
            </a:pPr>
            <a:r>
              <a:rPr lang="en-US" altLang="zh-CN" sz="1800">
                <a:solidFill>
                  <a:srgbClr val="CC0000"/>
                </a:solidFill>
                <a:latin typeface="Arial" pitchFamily="34" charset="0"/>
                <a:ea typeface="SimSun" pitchFamily="2" charset="-122"/>
              </a:rPr>
              <a:t>I	  </a:t>
            </a:r>
            <a:r>
              <a:rPr lang="en-US" altLang="zh-CN" sz="1800">
                <a:latin typeface="Arial" pitchFamily="34" charset="0"/>
                <a:ea typeface="SimSun" pitchFamily="2" charset="-122"/>
              </a:rPr>
              <a:t>insert text at the beginning of a line</a:t>
            </a:r>
          </a:p>
          <a:p>
            <a:pPr>
              <a:lnSpc>
                <a:spcPct val="80000"/>
              </a:lnSpc>
            </a:pPr>
            <a:r>
              <a:rPr lang="en-US" altLang="zh-CN" sz="2000">
                <a:latin typeface="Arial" pitchFamily="34" charset="0"/>
                <a:ea typeface="SimSun" pitchFamily="2" charset="-122"/>
              </a:rPr>
              <a:t>Append</a:t>
            </a:r>
          </a:p>
          <a:p>
            <a:pPr lvl="1">
              <a:lnSpc>
                <a:spcPct val="80000"/>
              </a:lnSpc>
            </a:pPr>
            <a:r>
              <a:rPr lang="en-US" altLang="zh-CN" sz="1800">
                <a:solidFill>
                  <a:srgbClr val="CC0000"/>
                </a:solidFill>
                <a:latin typeface="Arial" pitchFamily="34" charset="0"/>
                <a:ea typeface="SimSun" pitchFamily="2" charset="-122"/>
              </a:rPr>
              <a:t>a</a:t>
            </a:r>
            <a:r>
              <a:rPr lang="en-US" altLang="zh-CN" sz="1800">
                <a:latin typeface="Arial" pitchFamily="34" charset="0"/>
                <a:ea typeface="SimSun" pitchFamily="2" charset="-122"/>
              </a:rPr>
              <a:t>	  insert text to the right of the cursor </a:t>
            </a:r>
            <a:r>
              <a:rPr lang="en-US" altLang="zh-CN" sz="1800">
                <a:solidFill>
                  <a:srgbClr val="0066FF"/>
                </a:solidFill>
                <a:latin typeface="Arial" pitchFamily="34" charset="0"/>
                <a:ea typeface="SimSun" pitchFamily="2" charset="-122"/>
              </a:rPr>
              <a:t>(This command is most useful when your cursor is at the end of a line and you wish to add more text)</a:t>
            </a:r>
          </a:p>
          <a:p>
            <a:pPr lvl="1">
              <a:lnSpc>
                <a:spcPct val="80000"/>
              </a:lnSpc>
            </a:pPr>
            <a:r>
              <a:rPr lang="en-US" altLang="zh-CN" sz="1800">
                <a:solidFill>
                  <a:srgbClr val="CC0000"/>
                </a:solidFill>
                <a:latin typeface="Arial" pitchFamily="34" charset="0"/>
                <a:ea typeface="SimSun" pitchFamily="2" charset="-122"/>
              </a:rPr>
              <a:t>A</a:t>
            </a:r>
            <a:r>
              <a:rPr lang="en-US" altLang="zh-CN" sz="1800">
                <a:latin typeface="Arial" pitchFamily="34" charset="0"/>
                <a:ea typeface="SimSun" pitchFamily="2" charset="-122"/>
              </a:rPr>
              <a:t>	  add text to the end of a line	</a:t>
            </a:r>
          </a:p>
          <a:p>
            <a:pPr>
              <a:lnSpc>
                <a:spcPct val="80000"/>
              </a:lnSpc>
            </a:pPr>
            <a:r>
              <a:rPr lang="en-US" altLang="zh-CN" sz="2000">
                <a:latin typeface="Arial" pitchFamily="34" charset="0"/>
                <a:ea typeface="SimSun" pitchFamily="2" charset="-122"/>
              </a:rPr>
              <a:t>Open line</a:t>
            </a:r>
          </a:p>
          <a:p>
            <a:pPr lvl="1">
              <a:lnSpc>
                <a:spcPct val="80000"/>
              </a:lnSpc>
            </a:pPr>
            <a:r>
              <a:rPr lang="en-US" altLang="zh-CN" sz="1800">
                <a:solidFill>
                  <a:srgbClr val="CC0000"/>
                </a:solidFill>
                <a:latin typeface="Arial" pitchFamily="34" charset="0"/>
                <a:ea typeface="SimSun" pitchFamily="2" charset="-122"/>
              </a:rPr>
              <a:t>o	   </a:t>
            </a:r>
            <a:r>
              <a:rPr lang="en-US" altLang="zh-CN" sz="1800">
                <a:latin typeface="Arial" pitchFamily="34" charset="0"/>
                <a:ea typeface="SimSun" pitchFamily="2" charset="-122"/>
              </a:rPr>
              <a:t>open a line below the current cursor position</a:t>
            </a:r>
          </a:p>
          <a:p>
            <a:pPr lvl="1">
              <a:lnSpc>
                <a:spcPct val="80000"/>
              </a:lnSpc>
            </a:pPr>
            <a:r>
              <a:rPr lang="en-US" altLang="zh-CN" sz="1800">
                <a:solidFill>
                  <a:srgbClr val="CC0000"/>
                </a:solidFill>
                <a:latin typeface="Arial" pitchFamily="34" charset="0"/>
                <a:ea typeface="SimSun" pitchFamily="2" charset="-122"/>
              </a:rPr>
              <a:t>O   </a:t>
            </a:r>
            <a:r>
              <a:rPr lang="en-US" altLang="zh-CN" sz="1800">
                <a:latin typeface="Arial" pitchFamily="34" charset="0"/>
                <a:ea typeface="SimSun" pitchFamily="2" charset="-122"/>
              </a:rPr>
              <a:t>open a line above the current cursor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36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3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6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66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66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36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Changing Text</a:t>
            </a:r>
          </a:p>
        </p:txBody>
      </p:sp>
      <p:sp>
        <p:nvSpPr>
          <p:cNvPr id="1863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000" b="1">
                <a:latin typeface="Arial" pitchFamily="34" charset="0"/>
                <a:ea typeface="SimSun" pitchFamily="2" charset="-122"/>
              </a:rPr>
              <a:t>Changing a Word </a:t>
            </a:r>
            <a:r>
              <a:rPr lang="en-US" altLang="zh-CN" sz="2000" b="1">
                <a:solidFill>
                  <a:srgbClr val="CC0000"/>
                </a:solidFill>
                <a:latin typeface="Arial" pitchFamily="34" charset="0"/>
                <a:ea typeface="SimSun" pitchFamily="2" charset="-122"/>
              </a:rPr>
              <a:t>cw</a:t>
            </a:r>
          </a:p>
          <a:p>
            <a:pPr lvl="1">
              <a:lnSpc>
                <a:spcPct val="80000"/>
              </a:lnSpc>
            </a:pPr>
            <a:r>
              <a:rPr lang="en-US" altLang="zh-CN" sz="1800">
                <a:latin typeface="Arial" pitchFamily="34" charset="0"/>
                <a:ea typeface="SimSun" pitchFamily="2" charset="-122"/>
              </a:rPr>
              <a:t>Position the cursor at the beginning of the word to be replaced, type </a:t>
            </a:r>
            <a:r>
              <a:rPr lang="en-US" altLang="zh-CN" sz="1800">
                <a:solidFill>
                  <a:srgbClr val="CC0000"/>
                </a:solidFill>
                <a:latin typeface="Arial" pitchFamily="34" charset="0"/>
                <a:ea typeface="SimSun" pitchFamily="2" charset="-122"/>
              </a:rPr>
              <a:t>cw</a:t>
            </a:r>
            <a:r>
              <a:rPr lang="en-US" altLang="zh-CN" sz="1800">
                <a:latin typeface="Arial" pitchFamily="34" charset="0"/>
                <a:ea typeface="SimSun" pitchFamily="2" charset="-122"/>
              </a:rPr>
              <a:t>, followed by the new word. To finish, press Esc. </a:t>
            </a:r>
          </a:p>
          <a:p>
            <a:pPr lvl="1">
              <a:lnSpc>
                <a:spcPct val="80000"/>
              </a:lnSpc>
            </a:pPr>
            <a:r>
              <a:rPr lang="en-US" altLang="zh-CN" sz="1800">
                <a:latin typeface="Arial" pitchFamily="34" charset="0"/>
                <a:ea typeface="SimSun" pitchFamily="2" charset="-122"/>
              </a:rPr>
              <a:t>To change </a:t>
            </a:r>
            <a:r>
              <a:rPr lang="en-US" altLang="zh-CN" sz="1800" i="1">
                <a:latin typeface="Arial" pitchFamily="34" charset="0"/>
                <a:ea typeface="SimSun" pitchFamily="2" charset="-122"/>
              </a:rPr>
              <a:t>part</a:t>
            </a:r>
            <a:r>
              <a:rPr lang="en-US" altLang="zh-CN" sz="1800">
                <a:latin typeface="Arial" pitchFamily="34" charset="0"/>
                <a:ea typeface="SimSun" pitchFamily="2" charset="-122"/>
              </a:rPr>
              <a:t> of a word, place the cursor on the word, to the </a:t>
            </a:r>
            <a:r>
              <a:rPr lang="en-US" altLang="zh-CN" sz="1800" i="1">
                <a:latin typeface="Arial" pitchFamily="34" charset="0"/>
                <a:ea typeface="SimSun" pitchFamily="2" charset="-122"/>
              </a:rPr>
              <a:t>right</a:t>
            </a:r>
            <a:r>
              <a:rPr lang="en-US" altLang="zh-CN" sz="1800">
                <a:latin typeface="Arial" pitchFamily="34" charset="0"/>
                <a:ea typeface="SimSun" pitchFamily="2" charset="-122"/>
              </a:rPr>
              <a:t> of the portion to be saved. Type </a:t>
            </a:r>
            <a:r>
              <a:rPr lang="en-US" altLang="zh-CN" sz="1800">
                <a:solidFill>
                  <a:srgbClr val="CC0000"/>
                </a:solidFill>
                <a:latin typeface="Arial" pitchFamily="34" charset="0"/>
                <a:ea typeface="SimSun" pitchFamily="2" charset="-122"/>
              </a:rPr>
              <a:t>cw</a:t>
            </a:r>
            <a:r>
              <a:rPr lang="en-US" altLang="zh-CN" sz="1800">
                <a:latin typeface="Arial" pitchFamily="34" charset="0"/>
                <a:ea typeface="SimSun" pitchFamily="2" charset="-122"/>
              </a:rPr>
              <a:t>, type the correction, and press Esc.</a:t>
            </a:r>
            <a:endParaRPr lang="en-US" altLang="zh-CN" sz="1800" b="1">
              <a:latin typeface="Arial" pitchFamily="34" charset="0"/>
              <a:ea typeface="SimSun" pitchFamily="2" charset="-122"/>
            </a:endParaRPr>
          </a:p>
          <a:p>
            <a:pPr>
              <a:lnSpc>
                <a:spcPct val="80000"/>
              </a:lnSpc>
            </a:pPr>
            <a:r>
              <a:rPr lang="en-US" altLang="zh-CN" sz="2000" b="1">
                <a:latin typeface="Arial" pitchFamily="34" charset="0"/>
                <a:ea typeface="SimSun" pitchFamily="2" charset="-122"/>
              </a:rPr>
              <a:t>Substituting Character(s) </a:t>
            </a:r>
            <a:r>
              <a:rPr lang="en-US" altLang="zh-CN" sz="2000" b="1">
                <a:solidFill>
                  <a:srgbClr val="CC0000"/>
                </a:solidFill>
                <a:latin typeface="Arial" pitchFamily="34" charset="0"/>
                <a:ea typeface="SimSun" pitchFamily="2" charset="-122"/>
              </a:rPr>
              <a:t>s</a:t>
            </a:r>
          </a:p>
          <a:p>
            <a:pPr lvl="1">
              <a:lnSpc>
                <a:spcPct val="80000"/>
              </a:lnSpc>
            </a:pPr>
            <a:r>
              <a:rPr lang="en-US" altLang="zh-CN" sz="1800">
                <a:latin typeface="Arial" pitchFamily="34" charset="0"/>
                <a:ea typeface="SimSun" pitchFamily="2" charset="-122"/>
              </a:rPr>
              <a:t>To substitute one or more characters for the character under the cursor, type </a:t>
            </a:r>
            <a:r>
              <a:rPr lang="en-US" altLang="zh-CN" sz="1800">
                <a:solidFill>
                  <a:srgbClr val="CC0000"/>
                </a:solidFill>
                <a:latin typeface="Arial" pitchFamily="34" charset="0"/>
                <a:ea typeface="SimSun" pitchFamily="2" charset="-122"/>
              </a:rPr>
              <a:t>s</a:t>
            </a:r>
            <a:r>
              <a:rPr lang="en-US" altLang="zh-CN" sz="1800">
                <a:latin typeface="Arial" pitchFamily="34" charset="0"/>
                <a:ea typeface="SimSun" pitchFamily="2" charset="-122"/>
              </a:rPr>
              <a:t>, followed by the new text. Press Esc to return to command mode. </a:t>
            </a:r>
            <a:endParaRPr lang="en-US" altLang="zh-CN" sz="1800" b="1">
              <a:latin typeface="Arial" pitchFamily="34" charset="0"/>
              <a:ea typeface="SimSun" pitchFamily="2" charset="-122"/>
            </a:endParaRPr>
          </a:p>
          <a:p>
            <a:pPr>
              <a:lnSpc>
                <a:spcPct val="80000"/>
              </a:lnSpc>
            </a:pPr>
            <a:r>
              <a:rPr lang="en-US" altLang="zh-CN" sz="2000" b="1">
                <a:latin typeface="Arial" pitchFamily="34" charset="0"/>
                <a:ea typeface="SimSun" pitchFamily="2" charset="-122"/>
              </a:rPr>
              <a:t>Replacing One Character </a:t>
            </a:r>
            <a:r>
              <a:rPr lang="en-US" altLang="zh-CN" sz="2000" b="1">
                <a:solidFill>
                  <a:srgbClr val="CC0000"/>
                </a:solidFill>
                <a:latin typeface="Arial" pitchFamily="34" charset="0"/>
                <a:ea typeface="SimSun" pitchFamily="2" charset="-122"/>
              </a:rPr>
              <a:t>r</a:t>
            </a:r>
          </a:p>
          <a:p>
            <a:pPr lvl="1">
              <a:lnSpc>
                <a:spcPct val="80000"/>
              </a:lnSpc>
            </a:pPr>
            <a:r>
              <a:rPr lang="en-US" altLang="zh-CN" sz="1800">
                <a:latin typeface="Arial" pitchFamily="34" charset="0"/>
                <a:ea typeface="SimSun" pitchFamily="2" charset="-122"/>
              </a:rPr>
              <a:t>Position the cursor over the character and type</a:t>
            </a:r>
            <a:r>
              <a:rPr lang="en-US" altLang="zh-CN" sz="1800">
                <a:solidFill>
                  <a:srgbClr val="CC0000"/>
                </a:solidFill>
                <a:latin typeface="Arial" pitchFamily="34" charset="0"/>
                <a:ea typeface="SimSun" pitchFamily="2" charset="-122"/>
              </a:rPr>
              <a:t> r</a:t>
            </a:r>
            <a:r>
              <a:rPr lang="en-US" altLang="zh-CN" sz="1800">
                <a:latin typeface="Arial" pitchFamily="34" charset="0"/>
                <a:ea typeface="SimSun" pitchFamily="2" charset="-122"/>
              </a:rPr>
              <a:t>, followed by just one replacement character. </a:t>
            </a:r>
          </a:p>
          <a:p>
            <a:pPr lvl="1">
              <a:lnSpc>
                <a:spcPct val="80000"/>
              </a:lnSpc>
            </a:pPr>
            <a:r>
              <a:rPr lang="en-US" altLang="zh-CN" sz="1800">
                <a:latin typeface="Arial" pitchFamily="34" charset="0"/>
                <a:ea typeface="SimSun" pitchFamily="2" charset="-122"/>
              </a:rPr>
              <a:t>After the substitution, vi automatically returns to command mode (you do not need to press Esc).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637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Redo and Undo</a:t>
            </a:r>
          </a:p>
        </p:txBody>
      </p:sp>
      <p:sp>
        <p:nvSpPr>
          <p:cNvPr id="1822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latin typeface="Arial" pitchFamily="34" charset="0"/>
                <a:ea typeface="SimSun" pitchFamily="2" charset="-122"/>
              </a:rPr>
              <a:t>Repeating a change</a:t>
            </a:r>
          </a:p>
          <a:p>
            <a:pPr lvl="1">
              <a:lnSpc>
                <a:spcPct val="90000"/>
              </a:lnSpc>
            </a:pPr>
            <a:r>
              <a:rPr lang="en-US" altLang="zh-CN">
                <a:solidFill>
                  <a:srgbClr val="CC0000"/>
                </a:solidFill>
                <a:latin typeface="Arial" pitchFamily="34" charset="0"/>
                <a:ea typeface="SimSun" pitchFamily="2" charset="-122"/>
              </a:rPr>
              <a:t>. </a:t>
            </a:r>
            <a:r>
              <a:rPr lang="en-US" altLang="zh-CN">
                <a:latin typeface="Arial" pitchFamily="34" charset="0"/>
                <a:ea typeface="SimSun" pitchFamily="2" charset="-122"/>
              </a:rPr>
              <a:t>(period)</a:t>
            </a:r>
          </a:p>
          <a:p>
            <a:pPr>
              <a:lnSpc>
                <a:spcPct val="90000"/>
              </a:lnSpc>
            </a:pPr>
            <a:endParaRPr lang="en-US" altLang="zh-CN">
              <a:latin typeface="Arial" pitchFamily="34" charset="0"/>
              <a:ea typeface="SimSun" pitchFamily="2" charset="-122"/>
            </a:endParaRPr>
          </a:p>
          <a:p>
            <a:pPr>
              <a:lnSpc>
                <a:spcPct val="90000"/>
              </a:lnSpc>
            </a:pPr>
            <a:r>
              <a:rPr lang="en-US" altLang="zh-CN">
                <a:latin typeface="Arial" pitchFamily="34" charset="0"/>
                <a:ea typeface="SimSun" pitchFamily="2" charset="-122"/>
              </a:rPr>
              <a:t>Undo a command</a:t>
            </a:r>
          </a:p>
          <a:p>
            <a:pPr lvl="1">
              <a:lnSpc>
                <a:spcPct val="90000"/>
              </a:lnSpc>
            </a:pPr>
            <a:r>
              <a:rPr lang="en-US" altLang="zh-CN">
                <a:solidFill>
                  <a:srgbClr val="CC0000"/>
                </a:solidFill>
                <a:latin typeface="Arial" pitchFamily="34" charset="0"/>
                <a:ea typeface="SimSun" pitchFamily="2" charset="-122"/>
              </a:rPr>
              <a:t>u</a:t>
            </a:r>
          </a:p>
          <a:p>
            <a:pPr lvl="1">
              <a:lnSpc>
                <a:spcPct val="90000"/>
              </a:lnSpc>
            </a:pPr>
            <a:r>
              <a:rPr lang="en-US" altLang="zh-CN">
                <a:latin typeface="Arial" pitchFamily="34" charset="0"/>
                <a:ea typeface="SimSun" pitchFamily="2" charset="-122"/>
              </a:rPr>
              <a:t>If you make a mistake, you can "undo" the mistake by </a:t>
            </a:r>
            <a:r>
              <a:rPr lang="en-US" altLang="zh-CN">
                <a:solidFill>
                  <a:srgbClr val="0066FF"/>
                </a:solidFill>
                <a:latin typeface="Arial" pitchFamily="34" charset="0"/>
                <a:ea typeface="SimSun" pitchFamily="2" charset="-122"/>
              </a:rPr>
              <a:t>immediately</a:t>
            </a:r>
            <a:r>
              <a:rPr lang="en-US" altLang="zh-CN">
                <a:latin typeface="Arial" pitchFamily="34" charset="0"/>
                <a:ea typeface="SimSun" pitchFamily="2" charset="-122"/>
              </a:rPr>
              <a:t> issuing the undo command by entering </a:t>
            </a:r>
            <a:r>
              <a:rPr lang="en-US" altLang="zh-CN" b="1">
                <a:latin typeface="Arial" pitchFamily="34" charset="0"/>
                <a:ea typeface="SimSun" pitchFamily="2" charset="-122"/>
              </a:rPr>
              <a:t>u</a:t>
            </a:r>
            <a:r>
              <a:rPr lang="en-US" altLang="zh-CN">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22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2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2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subTitle" idx="1"/>
          </p:nvPr>
        </p:nvSpPr>
        <p:spPr>
          <a:xfrm>
            <a:off x="609600" y="2819400"/>
            <a:ext cx="7620000" cy="17526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endParaRPr lang="en-US" altLang="zh-CN" b="1">
              <a:solidFill>
                <a:srgbClr val="CCFFFF"/>
              </a:solidFill>
              <a:ea typeface="SimSun" pitchFamily="2" charset="-122"/>
            </a:endParaRPr>
          </a:p>
          <a:p>
            <a:r>
              <a:rPr lang="en-US" altLang="zh-CN" sz="4000" b="1">
                <a:solidFill>
                  <a:srgbClr val="CCFFFF"/>
                </a:solidFill>
                <a:latin typeface="Arial" pitchFamily="34" charset="0"/>
                <a:ea typeface="SimSun" pitchFamily="2" charset="-122"/>
              </a:rPr>
              <a:t>Using the vi Editor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Deleting Text</a:t>
            </a:r>
          </a:p>
        </p:txBody>
      </p:sp>
      <p:sp>
        <p:nvSpPr>
          <p:cNvPr id="1576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latin typeface="Arial" pitchFamily="34" charset="0"/>
                <a:ea typeface="SimSun" pitchFamily="2" charset="-122"/>
              </a:rPr>
              <a:t>The delete commands delete the character, word, or line you indicate. vi stays in command mode, so any subsequent text insertions must be preceded by additional commands to enter insert mode. </a:t>
            </a:r>
          </a:p>
          <a:p>
            <a:pPr>
              <a:lnSpc>
                <a:spcPct val="80000"/>
              </a:lnSpc>
            </a:pPr>
            <a:endParaRPr lang="en-US" altLang="zh-CN" sz="2400">
              <a:latin typeface="Arial" pitchFamily="34" charset="0"/>
              <a:ea typeface="SimSun" pitchFamily="2" charset="-122"/>
            </a:endParaRPr>
          </a:p>
          <a:p>
            <a:pPr>
              <a:lnSpc>
                <a:spcPct val="80000"/>
              </a:lnSpc>
              <a:buFont typeface="Arial" pitchFamily="34" charset="0"/>
              <a:buChar char="–"/>
            </a:pPr>
            <a:r>
              <a:rPr lang="en-US" altLang="zh-CN" sz="2400">
                <a:latin typeface="Arial" pitchFamily="34" charset="0"/>
                <a:ea typeface="SimSun" pitchFamily="2" charset="-122"/>
              </a:rPr>
              <a:t>Delete character at cursor </a:t>
            </a:r>
            <a:r>
              <a:rPr lang="en-US" altLang="zh-CN" sz="2400">
                <a:solidFill>
                  <a:srgbClr val="CC0000"/>
                </a:solidFill>
                <a:latin typeface="Arial" pitchFamily="34" charset="0"/>
                <a:ea typeface="SimSun" pitchFamily="2" charset="-122"/>
              </a:rPr>
              <a:t>x</a:t>
            </a:r>
          </a:p>
          <a:p>
            <a:pPr>
              <a:lnSpc>
                <a:spcPct val="80000"/>
              </a:lnSpc>
              <a:buFont typeface="Arial" pitchFamily="34" charset="0"/>
              <a:buChar char="–"/>
            </a:pPr>
            <a:r>
              <a:rPr lang="en-US" altLang="zh-CN" sz="2400">
                <a:latin typeface="Arial" pitchFamily="34" charset="0"/>
                <a:ea typeface="SimSun" pitchFamily="2" charset="-122"/>
              </a:rPr>
              <a:t>Delete character before cursor (backspace) </a:t>
            </a:r>
            <a:r>
              <a:rPr lang="en-US" altLang="zh-CN" sz="2400">
                <a:solidFill>
                  <a:srgbClr val="CC0000"/>
                </a:solidFill>
                <a:latin typeface="Arial" pitchFamily="34" charset="0"/>
                <a:ea typeface="SimSun" pitchFamily="2" charset="-122"/>
              </a:rPr>
              <a:t>X</a:t>
            </a:r>
          </a:p>
          <a:p>
            <a:pPr>
              <a:lnSpc>
                <a:spcPct val="80000"/>
              </a:lnSpc>
              <a:buFont typeface="Arial" pitchFamily="34" charset="0"/>
              <a:buChar char="–"/>
            </a:pPr>
            <a:r>
              <a:rPr lang="en-US" altLang="zh-CN" sz="2400">
                <a:latin typeface="Arial" pitchFamily="34" charset="0"/>
                <a:ea typeface="SimSun" pitchFamily="2" charset="-122"/>
              </a:rPr>
              <a:t>Delete the word starting at the cursor; if the cursor is in the middle of the word, delete from the cursor to the end of the word</a:t>
            </a:r>
            <a:r>
              <a:rPr lang="en-US" altLang="zh-CN" sz="2400">
                <a:solidFill>
                  <a:srgbClr val="CC0000"/>
                </a:solidFill>
                <a:latin typeface="Arial" pitchFamily="34" charset="0"/>
                <a:ea typeface="SimSun" pitchFamily="2" charset="-122"/>
              </a:rPr>
              <a:t>  dw</a:t>
            </a:r>
          </a:p>
          <a:p>
            <a:pPr>
              <a:lnSpc>
                <a:spcPct val="80000"/>
              </a:lnSpc>
              <a:buFont typeface="Arial" pitchFamily="34" charset="0"/>
              <a:buChar char="–"/>
            </a:pPr>
            <a:r>
              <a:rPr lang="en-US" altLang="zh-CN" sz="2400">
                <a:latin typeface="Arial" pitchFamily="34" charset="0"/>
                <a:ea typeface="SimSun" pitchFamily="2" charset="-122"/>
              </a:rPr>
              <a:t>Delete current line </a:t>
            </a:r>
            <a:r>
              <a:rPr lang="en-US" altLang="zh-CN" sz="2400">
                <a:solidFill>
                  <a:srgbClr val="CC0000"/>
                </a:solidFill>
                <a:latin typeface="Arial" pitchFamily="34" charset="0"/>
                <a:ea typeface="SimSun" pitchFamily="2" charset="-122"/>
              </a:rPr>
              <a:t>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Deleting Text (Contd)</a:t>
            </a:r>
          </a:p>
        </p:txBody>
      </p:sp>
      <p:sp>
        <p:nvSpPr>
          <p:cNvPr id="15974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a:latin typeface="Arial" pitchFamily="34" charset="0"/>
                <a:ea typeface="SimSun" pitchFamily="2" charset="-122"/>
              </a:rPr>
              <a:t>Note that many of the above commands can be preceded by a number, for example: </a:t>
            </a:r>
          </a:p>
          <a:p>
            <a:pPr marL="762000" lvl="1" indent="-304800">
              <a:lnSpc>
                <a:spcPct val="80000"/>
              </a:lnSpc>
            </a:pPr>
            <a:r>
              <a:rPr lang="en-US" altLang="zh-CN">
                <a:solidFill>
                  <a:srgbClr val="CC0000"/>
                </a:solidFill>
                <a:latin typeface="Arial" pitchFamily="34" charset="0"/>
                <a:ea typeface="SimSun" pitchFamily="2" charset="-122"/>
              </a:rPr>
              <a:t>9x</a:t>
            </a:r>
            <a:r>
              <a:rPr lang="en-US" altLang="zh-CN">
                <a:latin typeface="Arial" pitchFamily="34" charset="0"/>
                <a:ea typeface="SimSun" pitchFamily="2" charset="-122"/>
              </a:rPr>
              <a:t> delete 9 characters </a:t>
            </a:r>
          </a:p>
          <a:p>
            <a:pPr marL="762000" lvl="1" indent="-304800">
              <a:lnSpc>
                <a:spcPct val="80000"/>
              </a:lnSpc>
            </a:pPr>
            <a:r>
              <a:rPr lang="en-US" altLang="zh-CN">
                <a:solidFill>
                  <a:srgbClr val="CC0000"/>
                </a:solidFill>
                <a:latin typeface="Arial" pitchFamily="34" charset="0"/>
                <a:ea typeface="SimSun" pitchFamily="2" charset="-122"/>
              </a:rPr>
              <a:t>3dd</a:t>
            </a:r>
            <a:r>
              <a:rPr lang="en-US" altLang="zh-CN">
                <a:latin typeface="Arial" pitchFamily="34" charset="0"/>
                <a:ea typeface="SimSun" pitchFamily="2" charset="-122"/>
              </a:rPr>
              <a:t> delete 3 lines </a:t>
            </a:r>
          </a:p>
          <a:p>
            <a:pPr marL="762000" lvl="1" indent="-304800">
              <a:lnSpc>
                <a:spcPct val="80000"/>
              </a:lnSpc>
            </a:pPr>
            <a:r>
              <a:rPr lang="en-US" altLang="zh-CN">
                <a:solidFill>
                  <a:srgbClr val="CC0000"/>
                </a:solidFill>
                <a:latin typeface="Arial" pitchFamily="34" charset="0"/>
                <a:ea typeface="SimSun" pitchFamily="2" charset="-122"/>
              </a:rPr>
              <a:t>5dw</a:t>
            </a:r>
            <a:r>
              <a:rPr lang="en-US" altLang="zh-CN">
                <a:latin typeface="Arial" pitchFamily="34" charset="0"/>
                <a:ea typeface="SimSun" pitchFamily="2" charset="-122"/>
              </a:rPr>
              <a:t> delete 5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Setting Line Number</a:t>
            </a:r>
          </a:p>
        </p:txBody>
      </p:sp>
      <p:sp>
        <p:nvSpPr>
          <p:cNvPr id="17203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Show line numbers </a:t>
            </a:r>
            <a:r>
              <a:rPr lang="en-US" altLang="zh-CN">
                <a:solidFill>
                  <a:srgbClr val="CC0000"/>
                </a:solidFill>
                <a:latin typeface="Arial" pitchFamily="34" charset="0"/>
                <a:ea typeface="SimSun" pitchFamily="2" charset="-122"/>
              </a:rPr>
              <a:t>:set nu</a:t>
            </a:r>
          </a:p>
          <a:p>
            <a:r>
              <a:rPr lang="en-US" altLang="zh-CN">
                <a:latin typeface="Arial" pitchFamily="34" charset="0"/>
                <a:ea typeface="SimSun" pitchFamily="2" charset="-122"/>
              </a:rPr>
              <a:t>Turn off line numbers </a:t>
            </a:r>
            <a:r>
              <a:rPr lang="en-US" altLang="zh-CN">
                <a:solidFill>
                  <a:srgbClr val="CC0000"/>
                </a:solidFill>
                <a:latin typeface="Arial" pitchFamily="34" charset="0"/>
                <a:ea typeface="SimSun" pitchFamily="2" charset="-122"/>
              </a:rPr>
              <a:t>:set nonu</a:t>
            </a:r>
          </a:p>
          <a:p>
            <a:r>
              <a:rPr lang="en-US" altLang="zh-CN">
                <a:latin typeface="Arial" pitchFamily="34" charset="0"/>
                <a:ea typeface="SimSun" pitchFamily="2" charset="-122"/>
              </a:rPr>
              <a:t>display current line number/file name </a:t>
            </a:r>
            <a:r>
              <a:rPr lang="en-US" altLang="zh-CN">
                <a:solidFill>
                  <a:srgbClr val="CC0000"/>
                </a:solidFill>
                <a:latin typeface="Arial" pitchFamily="34" charset="0"/>
                <a:ea typeface="SimSun" pitchFamily="2" charset="-122"/>
              </a:rPr>
              <a:t>Ctrl-G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Displaying the current vi mode</a:t>
            </a:r>
          </a:p>
        </p:txBody>
      </p:sp>
      <p:sp>
        <p:nvSpPr>
          <p:cNvPr id="18432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solidFill>
                  <a:srgbClr val="CC0000"/>
                </a:solidFill>
                <a:latin typeface="Arial" pitchFamily="34" charset="0"/>
                <a:ea typeface="SimSun" pitchFamily="2" charset="-122"/>
              </a:rPr>
              <a:t>:set showmode</a:t>
            </a:r>
          </a:p>
          <a:p>
            <a:pPr lvl="1">
              <a:lnSpc>
                <a:spcPct val="90000"/>
              </a:lnSpc>
            </a:pPr>
            <a:r>
              <a:rPr lang="en-US" altLang="zh-CN">
                <a:latin typeface="Arial" pitchFamily="34" charset="0"/>
                <a:ea typeface="SimSun" pitchFamily="2" charset="-122"/>
              </a:rPr>
              <a:t>Put a message at the bottom right corner of your screen, indicating </a:t>
            </a:r>
            <a:r>
              <a:rPr lang="en-US" altLang="zh-CN">
                <a:solidFill>
                  <a:srgbClr val="0066FF"/>
                </a:solidFill>
                <a:latin typeface="Arial" pitchFamily="34" charset="0"/>
                <a:ea typeface="SimSun" pitchFamily="2" charset="-122"/>
              </a:rPr>
              <a:t>insert</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append</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replace</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change,</a:t>
            </a:r>
            <a:r>
              <a:rPr lang="en-US" altLang="zh-CN">
                <a:latin typeface="Arial" pitchFamily="34" charset="0"/>
                <a:ea typeface="SimSun" pitchFamily="2" charset="-122"/>
              </a:rPr>
              <a:t> or </a:t>
            </a:r>
            <a:r>
              <a:rPr lang="en-US" altLang="zh-CN">
                <a:solidFill>
                  <a:srgbClr val="0066FF"/>
                </a:solidFill>
                <a:latin typeface="Arial" pitchFamily="34" charset="0"/>
                <a:ea typeface="SimSun" pitchFamily="2" charset="-122"/>
              </a:rPr>
              <a:t>open</a:t>
            </a:r>
            <a:r>
              <a:rPr lang="en-US" altLang="zh-CN">
                <a:latin typeface="Arial" pitchFamily="34" charset="0"/>
                <a:ea typeface="SimSun" pitchFamily="2" charset="-122"/>
              </a:rPr>
              <a:t> modes. There is no message if you are in the </a:t>
            </a:r>
            <a:r>
              <a:rPr lang="en-US" altLang="zh-CN">
                <a:solidFill>
                  <a:srgbClr val="0066FF"/>
                </a:solidFill>
                <a:latin typeface="Arial" pitchFamily="34" charset="0"/>
                <a:ea typeface="SimSun" pitchFamily="2" charset="-122"/>
              </a:rPr>
              <a:t>command</a:t>
            </a:r>
            <a:r>
              <a:rPr lang="en-US" altLang="zh-CN">
                <a:latin typeface="Arial" pitchFamily="34" charset="0"/>
                <a:ea typeface="SimSun" pitchFamily="2" charset="-122"/>
              </a:rPr>
              <a:t> mode.</a:t>
            </a:r>
          </a:p>
          <a:p>
            <a:pPr lvl="1">
              <a:lnSpc>
                <a:spcPct val="90000"/>
              </a:lnSpc>
            </a:pPr>
            <a:r>
              <a:rPr lang="en-US" altLang="zh-CN">
                <a:latin typeface="Arial" pitchFamily="34" charset="0"/>
                <a:ea typeface="SimSun" pitchFamily="2" charset="-122"/>
              </a:rPr>
              <a:t>Note: This feature does not work on all versions of UNIX</a:t>
            </a:r>
          </a:p>
          <a:p>
            <a:pPr lvl="1">
              <a:lnSpc>
                <a:spcPct val="90000"/>
              </a:lnSpc>
            </a:pPr>
            <a:r>
              <a:rPr lang="en-US" altLang="zh-CN">
                <a:latin typeface="Arial" pitchFamily="34" charset="0"/>
                <a:ea typeface="SimSun" pitchFamily="2" charset="-122"/>
              </a:rPr>
              <a:t>Abbreviate the command </a:t>
            </a:r>
            <a:r>
              <a:rPr lang="en-US" altLang="zh-CN">
                <a:solidFill>
                  <a:srgbClr val="CC0000"/>
                </a:solidFill>
                <a:latin typeface="Arial" pitchFamily="34" charset="0"/>
                <a:ea typeface="SimSun" pitchFamily="2" charset="-122"/>
              </a:rPr>
              <a:t>:set smd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Going to a Specific Line</a:t>
            </a:r>
          </a:p>
        </p:txBody>
      </p:sp>
      <p:sp>
        <p:nvSpPr>
          <p:cNvPr id="17408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Go to the </a:t>
            </a:r>
            <a:r>
              <a:rPr lang="en-US" altLang="zh-CN">
                <a:solidFill>
                  <a:srgbClr val="0066FF"/>
                </a:solidFill>
                <a:latin typeface="Arial" pitchFamily="34" charset="0"/>
                <a:ea typeface="SimSun" pitchFamily="2" charset="-122"/>
              </a:rPr>
              <a:t>last line</a:t>
            </a:r>
            <a:r>
              <a:rPr lang="en-US" altLang="zh-CN">
                <a:latin typeface="Arial" pitchFamily="34" charset="0"/>
                <a:ea typeface="SimSun" pitchFamily="2" charset="-122"/>
              </a:rPr>
              <a:t>	of an open file </a:t>
            </a:r>
            <a:r>
              <a:rPr lang="en-US" altLang="zh-CN">
                <a:solidFill>
                  <a:srgbClr val="CC0000"/>
                </a:solidFill>
                <a:latin typeface="Arial" pitchFamily="34" charset="0"/>
                <a:ea typeface="SimSun" pitchFamily="2" charset="-122"/>
              </a:rPr>
              <a:t>G</a:t>
            </a:r>
          </a:p>
          <a:p>
            <a:r>
              <a:rPr lang="en-US" altLang="zh-CN">
                <a:latin typeface="Arial" pitchFamily="34" charset="0"/>
                <a:ea typeface="SimSun" pitchFamily="2" charset="-122"/>
              </a:rPr>
              <a:t>Return to the </a:t>
            </a:r>
            <a:r>
              <a:rPr lang="en-US" altLang="zh-CN">
                <a:solidFill>
                  <a:srgbClr val="0066FF"/>
                </a:solidFill>
                <a:latin typeface="Arial" pitchFamily="34" charset="0"/>
                <a:ea typeface="SimSun" pitchFamily="2" charset="-122"/>
              </a:rPr>
              <a:t>first line</a:t>
            </a: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1G</a:t>
            </a:r>
          </a:p>
          <a:p>
            <a:r>
              <a:rPr lang="en-US" altLang="zh-CN">
                <a:latin typeface="Arial" pitchFamily="34" charset="0"/>
                <a:ea typeface="SimSun" pitchFamily="2" charset="-122"/>
              </a:rPr>
              <a:t>Go to </a:t>
            </a:r>
            <a:r>
              <a:rPr lang="en-US" altLang="zh-CN">
                <a:solidFill>
                  <a:srgbClr val="0066FF"/>
                </a:solidFill>
                <a:latin typeface="Arial" pitchFamily="34" charset="0"/>
                <a:ea typeface="SimSun" pitchFamily="2" charset="-122"/>
              </a:rPr>
              <a:t>any other line</a:t>
            </a:r>
            <a:r>
              <a:rPr lang="en-US" altLang="zh-CN">
                <a:latin typeface="Arial" pitchFamily="34" charset="0"/>
                <a:ea typeface="SimSun" pitchFamily="2" charset="-122"/>
              </a:rPr>
              <a:t> by typing its number followed by G</a:t>
            </a:r>
          </a:p>
          <a:p>
            <a:pPr lvl="1"/>
            <a:r>
              <a:rPr lang="en-US" altLang="zh-CN">
                <a:latin typeface="Arial" pitchFamily="34" charset="0"/>
                <a:ea typeface="SimSun" pitchFamily="2" charset="-122"/>
              </a:rPr>
              <a:t>Go to line 12	</a:t>
            </a:r>
            <a:r>
              <a:rPr lang="en-US" altLang="zh-CN">
                <a:solidFill>
                  <a:srgbClr val="CC0000"/>
                </a:solidFill>
                <a:latin typeface="Arial" pitchFamily="34" charset="0"/>
                <a:ea typeface="SimSun" pitchFamily="2" charset="-122"/>
              </a:rPr>
              <a:t>12G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Copying Text</a:t>
            </a:r>
          </a:p>
        </p:txBody>
      </p:sp>
      <p:sp>
        <p:nvSpPr>
          <p:cNvPr id="12185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The vi command-mode equivalent of “copy and paste” is </a:t>
            </a:r>
            <a:r>
              <a:rPr lang="en-US" altLang="zh-CN" sz="2800">
                <a:solidFill>
                  <a:srgbClr val="0066FF"/>
                </a:solidFill>
                <a:latin typeface="Arial" pitchFamily="34" charset="0"/>
                <a:ea typeface="SimSun" pitchFamily="2" charset="-122"/>
              </a:rPr>
              <a:t>yank</a:t>
            </a:r>
            <a:r>
              <a:rPr lang="en-US" altLang="zh-CN" sz="2800">
                <a:latin typeface="Arial" pitchFamily="34" charset="0"/>
                <a:ea typeface="SimSun" pitchFamily="2" charset="-122"/>
              </a:rPr>
              <a:t> and </a:t>
            </a:r>
            <a:r>
              <a:rPr lang="en-US" altLang="zh-CN" sz="2800">
                <a:solidFill>
                  <a:srgbClr val="0066FF"/>
                </a:solidFill>
                <a:latin typeface="Arial" pitchFamily="34" charset="0"/>
                <a:ea typeface="SimSun" pitchFamily="2" charset="-122"/>
              </a:rPr>
              <a:t>put</a:t>
            </a:r>
            <a:r>
              <a:rPr lang="en-US" altLang="zh-CN" sz="2800">
                <a:latin typeface="Arial" pitchFamily="34" charset="0"/>
                <a:ea typeface="SimSun" pitchFamily="2" charset="-122"/>
              </a:rPr>
              <a:t>. </a:t>
            </a:r>
          </a:p>
          <a:p>
            <a:pPr lvl="1">
              <a:lnSpc>
                <a:spcPct val="90000"/>
              </a:lnSpc>
            </a:pPr>
            <a:r>
              <a:rPr lang="en-US" altLang="zh-CN" sz="2400">
                <a:solidFill>
                  <a:srgbClr val="0066FF"/>
                </a:solidFill>
                <a:latin typeface="Arial" pitchFamily="34" charset="0"/>
                <a:ea typeface="SimSun" pitchFamily="2" charset="-122"/>
              </a:rPr>
              <a:t>yy</a:t>
            </a:r>
            <a:r>
              <a:rPr lang="en-US" altLang="zh-CN" sz="2400">
                <a:latin typeface="Arial" pitchFamily="34" charset="0"/>
                <a:ea typeface="SimSun" pitchFamily="2" charset="-122"/>
              </a:rPr>
              <a:t> or </a:t>
            </a:r>
            <a:r>
              <a:rPr lang="en-US" altLang="zh-CN" sz="2400">
                <a:solidFill>
                  <a:srgbClr val="0066FF"/>
                </a:solidFill>
                <a:latin typeface="Arial" pitchFamily="34" charset="0"/>
                <a:ea typeface="SimSun" pitchFamily="2" charset="-122"/>
              </a:rPr>
              <a:t>Y</a:t>
            </a:r>
            <a:r>
              <a:rPr lang="en-US" altLang="zh-CN" sz="2400">
                <a:latin typeface="Arial" pitchFamily="34" charset="0"/>
                <a:ea typeface="SimSun" pitchFamily="2" charset="-122"/>
              </a:rPr>
              <a:t> (“yank”), </a:t>
            </a:r>
            <a:r>
              <a:rPr lang="en-US" altLang="zh-CN" sz="2400">
                <a:solidFill>
                  <a:srgbClr val="0066FF"/>
                </a:solidFill>
                <a:latin typeface="Arial" pitchFamily="34" charset="0"/>
                <a:ea typeface="SimSun" pitchFamily="2" charset="-122"/>
              </a:rPr>
              <a:t>p</a:t>
            </a:r>
            <a:r>
              <a:rPr lang="en-US" altLang="zh-CN" sz="2400">
                <a:latin typeface="Arial" pitchFamily="34" charset="0"/>
                <a:ea typeface="SimSun" pitchFamily="2" charset="-122"/>
              </a:rPr>
              <a:t> (“put below”), </a:t>
            </a:r>
            <a:r>
              <a:rPr lang="en-US" altLang="zh-CN" sz="2400">
                <a:solidFill>
                  <a:srgbClr val="0066FF"/>
                </a:solidFill>
                <a:latin typeface="Arial" pitchFamily="34" charset="0"/>
                <a:ea typeface="SimSun" pitchFamily="2" charset="-122"/>
              </a:rPr>
              <a:t>P</a:t>
            </a:r>
            <a:r>
              <a:rPr lang="en-US" altLang="zh-CN" sz="2400">
                <a:latin typeface="Arial" pitchFamily="34" charset="0"/>
                <a:ea typeface="SimSun" pitchFamily="2" charset="-122"/>
              </a:rPr>
              <a:t> (“put above”)</a:t>
            </a:r>
          </a:p>
          <a:p>
            <a:pPr lvl="1">
              <a:lnSpc>
                <a:spcPct val="90000"/>
              </a:lnSpc>
            </a:pPr>
            <a:endParaRPr lang="en-US" altLang="zh-CN" sz="2400">
              <a:latin typeface="Arial" pitchFamily="34" charset="0"/>
              <a:ea typeface="SimSun" pitchFamily="2" charset="-122"/>
            </a:endParaRPr>
          </a:p>
          <a:p>
            <a:pPr>
              <a:lnSpc>
                <a:spcPct val="90000"/>
              </a:lnSpc>
            </a:pPr>
            <a:r>
              <a:rPr lang="en-US" altLang="zh-CN" sz="2400">
                <a:latin typeface="Arial" pitchFamily="34" charset="0"/>
                <a:ea typeface="SimSun" pitchFamily="2" charset="-122"/>
              </a:rPr>
              <a:t>copy current line to "clipboard“	</a:t>
            </a:r>
            <a:r>
              <a:rPr lang="en-US" altLang="zh-CN" sz="2400">
                <a:solidFill>
                  <a:srgbClr val="CC0000"/>
                </a:solidFill>
                <a:latin typeface="Arial" pitchFamily="34" charset="0"/>
                <a:ea typeface="SimSun" pitchFamily="2" charset="-122"/>
              </a:rPr>
              <a:t>yy</a:t>
            </a:r>
          </a:p>
          <a:p>
            <a:pPr>
              <a:lnSpc>
                <a:spcPct val="90000"/>
              </a:lnSpc>
            </a:pPr>
            <a:r>
              <a:rPr lang="en-US" altLang="zh-CN" sz="2400">
                <a:latin typeface="Arial" pitchFamily="34" charset="0"/>
                <a:ea typeface="SimSun" pitchFamily="2" charset="-122"/>
              </a:rPr>
              <a:t>paste contents of "clipboard" below current line  </a:t>
            </a:r>
            <a:r>
              <a:rPr lang="en-US" altLang="zh-CN" sz="2400">
                <a:solidFill>
                  <a:srgbClr val="CC0000"/>
                </a:solidFill>
                <a:latin typeface="Arial" pitchFamily="34" charset="0"/>
                <a:ea typeface="SimSun" pitchFamily="2" charset="-122"/>
              </a:rPr>
              <a:t>p</a:t>
            </a:r>
          </a:p>
          <a:p>
            <a:pPr>
              <a:lnSpc>
                <a:spcPct val="90000"/>
              </a:lnSpc>
            </a:pPr>
            <a:r>
              <a:rPr lang="en-US" altLang="zh-CN" sz="2400">
                <a:latin typeface="Arial" pitchFamily="34" charset="0"/>
                <a:ea typeface="SimSun" pitchFamily="2" charset="-122"/>
              </a:rPr>
              <a:t>paste contents of "clipboard" above current line  </a:t>
            </a:r>
            <a:r>
              <a:rPr lang="en-US" altLang="zh-CN" sz="2400">
                <a:solidFill>
                  <a:srgbClr val="CC0000"/>
                </a:solidFill>
                <a:latin typeface="Arial" pitchFamily="34" charset="0"/>
                <a:ea typeface="SimSun" pitchFamily="2" charset="-122"/>
              </a:rPr>
              <a:t>P</a:t>
            </a:r>
          </a:p>
          <a:p>
            <a:pPr>
              <a:lnSpc>
                <a:spcPct val="90000"/>
              </a:lnSpc>
            </a:pPr>
            <a:r>
              <a:rPr lang="en-US" altLang="zh-CN" sz="2400">
                <a:latin typeface="Arial" pitchFamily="34" charset="0"/>
                <a:ea typeface="SimSun" pitchFamily="2" charset="-122"/>
              </a:rPr>
              <a:t>copy current line, and next 4 lines to "clipboard“  </a:t>
            </a:r>
            <a:r>
              <a:rPr lang="en-US" altLang="zh-CN" sz="2400">
                <a:solidFill>
                  <a:srgbClr val="CC0000"/>
                </a:solidFill>
                <a:latin typeface="Arial" pitchFamily="34" charset="0"/>
                <a:ea typeface="SimSun" pitchFamily="2" charset="-122"/>
              </a:rPr>
              <a:t>5yy</a:t>
            </a:r>
            <a:endParaRPr lang="en-US" altLang="zh-CN" sz="24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Searching for a Pattern</a:t>
            </a:r>
          </a:p>
        </p:txBody>
      </p:sp>
      <p:sp>
        <p:nvSpPr>
          <p:cNvPr id="15363"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sz="2800">
                <a:latin typeface="Arial" pitchFamily="34" charset="0"/>
                <a:ea typeface="SimSun" pitchFamily="2" charset="-122"/>
              </a:rPr>
              <a:t>You can search forward for a pattern of characters by typing a forward slash (</a:t>
            </a:r>
            <a:r>
              <a:rPr lang="en-US" altLang="zh-CN" sz="2800">
                <a:solidFill>
                  <a:srgbClr val="CC0000"/>
                </a:solidFill>
                <a:latin typeface="Arial" pitchFamily="34" charset="0"/>
                <a:ea typeface="SimSun" pitchFamily="2" charset="-122"/>
              </a:rPr>
              <a:t>/</a:t>
            </a:r>
            <a:r>
              <a:rPr lang="en-US" altLang="zh-CN" sz="2800">
                <a:latin typeface="Arial" pitchFamily="34" charset="0"/>
                <a:ea typeface="SimSun" pitchFamily="2" charset="-122"/>
              </a:rPr>
              <a:t>), typing the pattern you are seeking, and then pressing </a:t>
            </a:r>
            <a:r>
              <a:rPr lang="en-US" altLang="zh-CN" sz="2800">
                <a:solidFill>
                  <a:srgbClr val="3366CC"/>
                </a:solidFill>
                <a:latin typeface="Arial" pitchFamily="34" charset="0"/>
                <a:ea typeface="SimSun" pitchFamily="2" charset="-122"/>
              </a:rPr>
              <a:t>Enter</a:t>
            </a:r>
          </a:p>
          <a:p>
            <a:pPr>
              <a:spcBef>
                <a:spcPct val="40000"/>
              </a:spcBef>
              <a:buFontTx/>
              <a:buNone/>
            </a:pPr>
            <a:r>
              <a:rPr lang="en-US" altLang="zh-CN" sz="2400">
                <a:latin typeface="Arial" pitchFamily="34" charset="0"/>
                <a:ea typeface="SimSun" pitchFamily="2" charset="-122"/>
              </a:rPr>
              <a:t>Examples:	</a:t>
            </a:r>
          </a:p>
          <a:p>
            <a:r>
              <a:rPr lang="en-US" altLang="zh-CN" sz="2800">
                <a:latin typeface="Arial" pitchFamily="34" charset="0"/>
                <a:ea typeface="SimSun" pitchFamily="2" charset="-122"/>
              </a:rPr>
              <a:t>search forward (down) for </a:t>
            </a:r>
            <a:r>
              <a:rPr lang="en-US" altLang="zh-CN" sz="2400">
                <a:latin typeface="Arial" pitchFamily="34" charset="0"/>
                <a:ea typeface="SimSun" pitchFamily="2" charset="-122"/>
              </a:rPr>
              <a:t>"</a:t>
            </a:r>
            <a:r>
              <a:rPr lang="en-US" altLang="zh-CN" sz="2800">
                <a:latin typeface="Arial" pitchFamily="34" charset="0"/>
                <a:ea typeface="SimSun" pitchFamily="2" charset="-122"/>
              </a:rPr>
              <a:t>hello</a:t>
            </a:r>
            <a:r>
              <a:rPr lang="en-US" altLang="zh-CN" sz="2400">
                <a:latin typeface="Arial" pitchFamily="34" charset="0"/>
                <a:ea typeface="SimSun" pitchFamily="2" charset="-122"/>
              </a:rPr>
              <a:t>"</a:t>
            </a:r>
            <a:r>
              <a:rPr lang="en-US" altLang="zh-CN" sz="2800">
                <a:latin typeface="Arial" pitchFamily="34" charset="0"/>
                <a:ea typeface="SimSun" pitchFamily="2" charset="-122"/>
              </a:rPr>
              <a:t>   </a:t>
            </a:r>
            <a:r>
              <a:rPr lang="en-US" altLang="zh-CN" sz="2800">
                <a:solidFill>
                  <a:srgbClr val="CC0000"/>
                </a:solidFill>
                <a:latin typeface="Arial" pitchFamily="34" charset="0"/>
                <a:ea typeface="SimSun" pitchFamily="2" charset="-122"/>
              </a:rPr>
              <a:t>/hello</a:t>
            </a:r>
          </a:p>
          <a:p>
            <a:r>
              <a:rPr lang="en-US" altLang="zh-CN" sz="2800">
                <a:latin typeface="Arial" pitchFamily="34" charset="0"/>
                <a:ea typeface="SimSun" pitchFamily="2" charset="-122"/>
              </a:rPr>
              <a:t>search again, (same direction as original)  </a:t>
            </a:r>
            <a:r>
              <a:rPr lang="en-US" altLang="zh-CN" sz="2800">
                <a:solidFill>
                  <a:srgbClr val="CC0000"/>
                </a:solidFill>
                <a:latin typeface="Arial" pitchFamily="34" charset="0"/>
                <a:ea typeface="SimSun"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Searching for a Pattern (Contd)</a:t>
            </a:r>
          </a:p>
        </p:txBody>
      </p:sp>
      <p:sp>
        <p:nvSpPr>
          <p:cNvPr id="12595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latin typeface="Arial" pitchFamily="34" charset="0"/>
                <a:ea typeface="SimSun" pitchFamily="2" charset="-122"/>
              </a:rPr>
              <a:t>set case insensitive search		</a:t>
            </a:r>
            <a:r>
              <a:rPr lang="en-US" altLang="zh-CN" sz="2400">
                <a:solidFill>
                  <a:srgbClr val="CC0000"/>
                </a:solidFill>
                <a:latin typeface="Arial" pitchFamily="34" charset="0"/>
                <a:ea typeface="SimSun" pitchFamily="2" charset="-122"/>
              </a:rPr>
              <a:t>:set ic</a:t>
            </a:r>
          </a:p>
          <a:p>
            <a:pPr>
              <a:lnSpc>
                <a:spcPct val="80000"/>
              </a:lnSpc>
            </a:pPr>
            <a:r>
              <a:rPr lang="en-US" altLang="zh-CN" sz="2400">
                <a:latin typeface="Arial" pitchFamily="34" charset="0"/>
                <a:ea typeface="SimSun" pitchFamily="2" charset="-122"/>
              </a:rPr>
              <a:t>set case sensitive search		</a:t>
            </a:r>
            <a:r>
              <a:rPr lang="en-US" altLang="zh-CN" sz="2400">
                <a:solidFill>
                  <a:srgbClr val="CC0000"/>
                </a:solidFill>
                <a:latin typeface="Arial" pitchFamily="34" charset="0"/>
                <a:ea typeface="SimSun" pitchFamily="2" charset="-122"/>
              </a:rPr>
              <a:t>:set noic</a:t>
            </a:r>
          </a:p>
          <a:p>
            <a:pPr>
              <a:lnSpc>
                <a:spcPct val="80000"/>
              </a:lnSpc>
            </a:pPr>
            <a:r>
              <a:rPr lang="en-US" altLang="zh-CN" sz="2400">
                <a:latin typeface="Arial" pitchFamily="34" charset="0"/>
                <a:ea typeface="SimSun" pitchFamily="2" charset="-122"/>
              </a:rPr>
              <a:t>search backward (up) for "hello"	</a:t>
            </a:r>
            <a:r>
              <a:rPr lang="en-US" altLang="zh-CN" sz="2400">
                <a:solidFill>
                  <a:srgbClr val="CC0000"/>
                </a:solidFill>
                <a:latin typeface="Arial" pitchFamily="34" charset="0"/>
                <a:ea typeface="SimSun" pitchFamily="2" charset="-122"/>
              </a:rPr>
              <a:t>?hello</a:t>
            </a:r>
          </a:p>
          <a:p>
            <a:pPr>
              <a:lnSpc>
                <a:spcPct val="80000"/>
              </a:lnSpc>
            </a:pPr>
            <a:r>
              <a:rPr lang="en-US" altLang="zh-CN" sz="2400">
                <a:latin typeface="Arial" pitchFamily="34" charset="0"/>
                <a:ea typeface="SimSun" pitchFamily="2" charset="-122"/>
              </a:rPr>
              <a:t>search again, (opposite direction as original)	</a:t>
            </a:r>
            <a:r>
              <a:rPr lang="en-US" altLang="zh-CN" sz="2400">
                <a:solidFill>
                  <a:srgbClr val="CC0000"/>
                </a:solidFill>
                <a:latin typeface="Arial" pitchFamily="34" charset="0"/>
                <a:ea typeface="SimSun" pitchFamily="2" charset="-122"/>
              </a:rPr>
              <a:t>N</a:t>
            </a:r>
          </a:p>
          <a:p>
            <a:pPr>
              <a:lnSpc>
                <a:spcPct val="80000"/>
              </a:lnSpc>
            </a:pPr>
            <a:endParaRPr lang="en-US" altLang="zh-CN" sz="2400">
              <a:solidFill>
                <a:srgbClr val="CC0000"/>
              </a:solidFill>
              <a:latin typeface="Arial" pitchFamily="34" charset="0"/>
              <a:ea typeface="SimSun" pitchFamily="2" charset="-122"/>
            </a:endParaRPr>
          </a:p>
          <a:p>
            <a:pPr>
              <a:lnSpc>
                <a:spcPct val="80000"/>
              </a:lnSpc>
            </a:pPr>
            <a:r>
              <a:rPr lang="en-US" altLang="zh-CN" sz="2400">
                <a:latin typeface="Arial" pitchFamily="34" charset="0"/>
                <a:ea typeface="SimSun" pitchFamily="2" charset="-122"/>
              </a:rPr>
              <a:t>Certain special characters ( </a:t>
            </a:r>
            <a:r>
              <a:rPr lang="en-US" altLang="zh-CN" sz="2400">
                <a:solidFill>
                  <a:srgbClr val="0066FF"/>
                </a:solidFill>
                <a:latin typeface="Arial" pitchFamily="34" charset="0"/>
                <a:ea typeface="SimSun" pitchFamily="2" charset="-122"/>
              </a:rPr>
              <a:t>/ &amp; ! . ^ * $ \ ?)</a:t>
            </a:r>
            <a:r>
              <a:rPr lang="en-US" altLang="zh-CN" sz="2400">
                <a:latin typeface="Arial" pitchFamily="34" charset="0"/>
                <a:ea typeface="SimSun" pitchFamily="2" charset="-122"/>
              </a:rPr>
              <a:t> have special significance to the search process and must be "escaped" when they are used in a search. </a:t>
            </a:r>
          </a:p>
          <a:p>
            <a:pPr lvl="1">
              <a:lnSpc>
                <a:spcPct val="80000"/>
              </a:lnSpc>
            </a:pPr>
            <a:r>
              <a:rPr lang="en-US" altLang="zh-CN" sz="2000">
                <a:latin typeface="Arial" pitchFamily="34" charset="0"/>
                <a:ea typeface="SimSun" pitchFamily="2" charset="-122"/>
              </a:rPr>
              <a:t>To escape a special character, precede it with a backslash (</a:t>
            </a:r>
            <a:r>
              <a:rPr lang="en-US" altLang="zh-CN" sz="2000">
                <a:solidFill>
                  <a:srgbClr val="CC0000"/>
                </a:solidFill>
                <a:latin typeface="Arial" pitchFamily="34" charset="0"/>
                <a:ea typeface="SimSun" pitchFamily="2" charset="-122"/>
              </a:rPr>
              <a:t>\</a:t>
            </a:r>
            <a:r>
              <a:rPr lang="en-US" altLang="zh-CN" sz="2000">
                <a:latin typeface="Arial" pitchFamily="34" charset="0"/>
                <a:ea typeface="SimSun" pitchFamily="2" charset="-122"/>
              </a:rPr>
              <a:t>). </a:t>
            </a:r>
          </a:p>
          <a:p>
            <a:pPr lvl="1">
              <a:lnSpc>
                <a:spcPct val="80000"/>
              </a:lnSpc>
            </a:pPr>
            <a:r>
              <a:rPr lang="en-US" altLang="zh-CN" sz="2000">
                <a:latin typeface="Arial" pitchFamily="34" charset="0"/>
                <a:ea typeface="SimSun" pitchFamily="2" charset="-122"/>
              </a:rPr>
              <a:t>To search for the string "anything?" type </a:t>
            </a:r>
            <a:r>
              <a:rPr lang="en-US" altLang="zh-CN" sz="2000">
                <a:solidFill>
                  <a:srgbClr val="CC0000"/>
                </a:solidFill>
                <a:latin typeface="Arial" pitchFamily="34" charset="0"/>
                <a:ea typeface="SimSun" pitchFamily="2" charset="-122"/>
              </a:rPr>
              <a:t>/anything\?</a:t>
            </a:r>
            <a:r>
              <a:rPr lang="en-US" altLang="zh-CN" sz="2000">
                <a:latin typeface="Arial" pitchFamily="34" charset="0"/>
                <a:ea typeface="SimSun" pitchFamily="2" charset="-122"/>
              </a:rPr>
              <a:t> and </a:t>
            </a:r>
            <a:r>
              <a:rPr lang="en-US" altLang="zh-CN" sz="2000">
                <a:solidFill>
                  <a:srgbClr val="CC0000"/>
                </a:solidFill>
                <a:latin typeface="Arial" pitchFamily="34" charset="0"/>
                <a:ea typeface="SimSun" pitchFamily="2" charset="-122"/>
              </a:rPr>
              <a:t>press Enter</a:t>
            </a:r>
            <a:r>
              <a:rPr lang="en-US" altLang="zh-CN" sz="2000">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Refining the Search</a:t>
            </a:r>
          </a:p>
        </p:txBody>
      </p:sp>
      <p:sp>
        <p:nvSpPr>
          <p:cNvPr id="17613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latin typeface="Arial" pitchFamily="34" charset="0"/>
                <a:ea typeface="SimSun" pitchFamily="2" charset="-122"/>
              </a:rPr>
              <a:t>To match the beginning of a line, start the search string with a caret (^). For example, to find the next line beginning with “search", type </a:t>
            </a:r>
            <a:r>
              <a:rPr lang="en-US" altLang="zh-CN" sz="2400" b="1">
                <a:solidFill>
                  <a:srgbClr val="CC0000"/>
                </a:solidFill>
                <a:latin typeface="Arial" pitchFamily="34" charset="0"/>
                <a:ea typeface="SimSun" pitchFamily="2" charset="-122"/>
              </a:rPr>
              <a:t>/^Search</a:t>
            </a:r>
          </a:p>
          <a:p>
            <a:pPr>
              <a:lnSpc>
                <a:spcPct val="80000"/>
              </a:lnSpc>
            </a:pPr>
            <a:endParaRPr lang="en-US" altLang="zh-CN" sz="2400">
              <a:solidFill>
                <a:srgbClr val="CC0000"/>
              </a:solidFill>
              <a:latin typeface="Arial" pitchFamily="34" charset="0"/>
              <a:ea typeface="SimSun" pitchFamily="2" charset="-122"/>
            </a:endParaRPr>
          </a:p>
          <a:p>
            <a:pPr>
              <a:lnSpc>
                <a:spcPct val="80000"/>
              </a:lnSpc>
            </a:pPr>
            <a:r>
              <a:rPr lang="en-US" altLang="zh-CN" sz="2400">
                <a:latin typeface="Arial" pitchFamily="34" charset="0"/>
                <a:ea typeface="SimSun" pitchFamily="2" charset="-122"/>
              </a:rPr>
              <a:t>search for "hello" at start of a line	</a:t>
            </a:r>
            <a:r>
              <a:rPr lang="en-US" altLang="zh-CN" sz="2400" b="1">
                <a:solidFill>
                  <a:srgbClr val="CC0000"/>
                </a:solidFill>
                <a:latin typeface="Arial" pitchFamily="34" charset="0"/>
                <a:ea typeface="SimSun" pitchFamily="2" charset="-122"/>
              </a:rPr>
              <a:t>/^hello</a:t>
            </a:r>
          </a:p>
          <a:p>
            <a:pPr>
              <a:lnSpc>
                <a:spcPct val="80000"/>
              </a:lnSpc>
            </a:pPr>
            <a:r>
              <a:rPr lang="en-US" altLang="zh-CN" sz="2400">
                <a:latin typeface="Arial" pitchFamily="34" charset="0"/>
                <a:ea typeface="SimSun" pitchFamily="2" charset="-122"/>
              </a:rPr>
              <a:t>search for "hello" at end of a line	</a:t>
            </a:r>
            <a:r>
              <a:rPr lang="en-US" altLang="zh-CN" sz="2400" b="1">
                <a:solidFill>
                  <a:srgbClr val="CC0000"/>
                </a:solidFill>
                <a:latin typeface="Arial" pitchFamily="34" charset="0"/>
                <a:ea typeface="SimSun" pitchFamily="2" charset="-122"/>
              </a:rPr>
              <a:t>/hello$</a:t>
            </a:r>
          </a:p>
          <a:p>
            <a:pPr>
              <a:lnSpc>
                <a:spcPct val="80000"/>
              </a:lnSpc>
            </a:pPr>
            <a:r>
              <a:rPr lang="en-US" altLang="zh-CN" sz="2400">
                <a:latin typeface="Arial" pitchFamily="34" charset="0"/>
                <a:ea typeface="SimSun" pitchFamily="2" charset="-122"/>
              </a:rPr>
              <a:t>search for "hello" or "Hello“		</a:t>
            </a:r>
            <a:r>
              <a:rPr lang="en-US" altLang="zh-CN" sz="2400" b="1">
                <a:solidFill>
                  <a:srgbClr val="CC0000"/>
                </a:solidFill>
                <a:latin typeface="Arial" pitchFamily="34" charset="0"/>
                <a:ea typeface="SimSun" pitchFamily="2" charset="-122"/>
              </a:rPr>
              <a:t>/[hH]ello</a:t>
            </a:r>
          </a:p>
          <a:p>
            <a:pPr>
              <a:lnSpc>
                <a:spcPct val="80000"/>
              </a:lnSpc>
            </a:pPr>
            <a:r>
              <a:rPr lang="en-US" altLang="zh-CN" sz="2400">
                <a:latin typeface="Arial" pitchFamily="34" charset="0"/>
                <a:ea typeface="SimSun" pitchFamily="2" charset="-122"/>
              </a:rPr>
              <a:t>search for "int" as a word (i.e. not print or sprint)	</a:t>
            </a:r>
            <a:r>
              <a:rPr lang="en-US" altLang="zh-CN" sz="2400" b="1">
                <a:solidFill>
                  <a:srgbClr val="CC0000"/>
                </a:solidFill>
                <a:latin typeface="Arial" pitchFamily="34" charset="0"/>
                <a:ea typeface="SimSun" pitchFamily="2" charset="-122"/>
              </a:rPr>
              <a:t>/\&lt;int\&gt;</a:t>
            </a:r>
          </a:p>
          <a:p>
            <a:pPr>
              <a:lnSpc>
                <a:spcPct val="80000"/>
              </a:lnSpc>
            </a:pPr>
            <a:r>
              <a:rPr lang="en-US" altLang="zh-CN" sz="2400">
                <a:latin typeface="Arial" pitchFamily="34" charset="0"/>
                <a:ea typeface="SimSun" pitchFamily="2" charset="-122"/>
              </a:rPr>
              <a:t>search for "eat" but not "beat" or "neat“	</a:t>
            </a:r>
            <a:r>
              <a:rPr lang="en-US" altLang="zh-CN" sz="2400" b="1">
                <a:solidFill>
                  <a:srgbClr val="CC0000"/>
                </a:solidFill>
                <a:latin typeface="Arial" pitchFamily="34" charset="0"/>
                <a:ea typeface="SimSun" pitchFamily="2" charset="-122"/>
              </a:rPr>
              <a:t>/\[^bn]eat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1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1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Substituting Text</a:t>
            </a:r>
          </a:p>
        </p:txBody>
      </p:sp>
      <p:sp>
        <p:nvSpPr>
          <p:cNvPr id="161795"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40000"/>
              </a:spcBef>
            </a:pPr>
            <a:r>
              <a:rPr lang="en-US" altLang="zh-CN" sz="2400">
                <a:latin typeface="Arial" pitchFamily="34" charset="0"/>
                <a:ea typeface="SimSun" pitchFamily="2" charset="-122"/>
              </a:rPr>
              <a:t>The format of the substitute command as it is typed on the last line is</a:t>
            </a:r>
          </a:p>
          <a:p>
            <a:pPr>
              <a:lnSpc>
                <a:spcPct val="90000"/>
              </a:lnSpc>
              <a:spcBef>
                <a:spcPct val="40000"/>
              </a:spcBef>
              <a:buFontTx/>
              <a:buNone/>
            </a:pPr>
            <a:r>
              <a:rPr lang="en-US" altLang="zh-CN" sz="3600">
                <a:solidFill>
                  <a:srgbClr val="CC0000"/>
                </a:solidFill>
                <a:latin typeface="Arial" pitchFamily="34" charset="0"/>
                <a:ea typeface="SimSun" pitchFamily="2" charset="-122"/>
              </a:rPr>
              <a:t>	</a:t>
            </a:r>
            <a:r>
              <a:rPr lang="en-US" altLang="zh-CN">
                <a:solidFill>
                  <a:srgbClr val="CC0000"/>
                </a:solidFill>
                <a:latin typeface="Arial" pitchFamily="34" charset="0"/>
                <a:ea typeface="SimSun" pitchFamily="2" charset="-122"/>
              </a:rPr>
              <a:t>:[range]s/old_string/new_string[/option]</a:t>
            </a:r>
            <a:endParaRPr lang="en-US" altLang="zh-CN" sz="2000">
              <a:latin typeface="Arial" pitchFamily="34" charset="0"/>
              <a:ea typeface="SimSun" pitchFamily="2" charset="-122"/>
            </a:endParaRPr>
          </a:p>
          <a:p>
            <a:pPr>
              <a:lnSpc>
                <a:spcPct val="90000"/>
              </a:lnSpc>
              <a:spcBef>
                <a:spcPct val="40000"/>
              </a:spcBef>
            </a:pPr>
            <a:r>
              <a:rPr lang="en-US" altLang="zh-CN" sz="2400">
                <a:latin typeface="Arial" pitchFamily="34" charset="0"/>
                <a:ea typeface="SimSun" pitchFamily="2" charset="-122"/>
              </a:rPr>
              <a:t>Where</a:t>
            </a:r>
          </a:p>
          <a:p>
            <a:pPr>
              <a:lnSpc>
                <a:spcPct val="90000"/>
              </a:lnSpc>
              <a:spcBef>
                <a:spcPct val="40000"/>
              </a:spcBef>
              <a:buFontTx/>
              <a:buNone/>
            </a:pPr>
            <a:r>
              <a:rPr lang="en-US" altLang="zh-CN" sz="2400">
                <a:latin typeface="Arial" pitchFamily="34" charset="0"/>
                <a:ea typeface="SimSun" pitchFamily="2" charset="-122"/>
              </a:rPr>
              <a:t>	anything enclosed in </a:t>
            </a:r>
            <a:r>
              <a:rPr lang="en-US" altLang="zh-CN" sz="2400" b="1">
                <a:solidFill>
                  <a:srgbClr val="0066FF"/>
                </a:solidFill>
                <a:latin typeface="Arial" pitchFamily="34" charset="0"/>
                <a:ea typeface="SimSun" pitchFamily="2" charset="-122"/>
              </a:rPr>
              <a:t>[ ]</a:t>
            </a:r>
            <a:r>
              <a:rPr lang="en-US" altLang="zh-CN" sz="2400">
                <a:latin typeface="Arial" pitchFamily="34" charset="0"/>
                <a:ea typeface="SimSun" pitchFamily="2" charset="-122"/>
              </a:rPr>
              <a:t> is not mandatory</a:t>
            </a:r>
          </a:p>
          <a:p>
            <a:pPr>
              <a:lnSpc>
                <a:spcPct val="90000"/>
              </a:lnSpc>
              <a:spcBef>
                <a:spcPct val="40000"/>
              </a:spcBef>
              <a:buFontTx/>
              <a:buNone/>
            </a:pPr>
            <a:r>
              <a:rPr lang="en-US" altLang="zh-CN" sz="2400">
                <a:latin typeface="Arial" pitchFamily="34" charset="0"/>
                <a:ea typeface="SimSun" pitchFamily="2" charset="-122"/>
              </a:rPr>
              <a:t>	</a:t>
            </a:r>
            <a:r>
              <a:rPr lang="en-US" altLang="zh-CN" sz="2400" b="1">
                <a:solidFill>
                  <a:srgbClr val="0066FF"/>
                </a:solidFill>
                <a:latin typeface="Arial" pitchFamily="34" charset="0"/>
                <a:ea typeface="SimSun" pitchFamily="2" charset="-122"/>
              </a:rPr>
              <a:t>: </a:t>
            </a:r>
            <a:r>
              <a:rPr lang="en-US" altLang="zh-CN" sz="2400">
                <a:latin typeface="Arial" pitchFamily="34" charset="0"/>
                <a:ea typeface="SimSun" pitchFamily="2" charset="-122"/>
              </a:rPr>
              <a:t>is the colon prefix for the last line command</a:t>
            </a:r>
          </a:p>
          <a:p>
            <a:pPr>
              <a:lnSpc>
                <a:spcPct val="90000"/>
              </a:lnSpc>
              <a:spcBef>
                <a:spcPct val="40000"/>
              </a:spcBef>
              <a:buFontTx/>
              <a:buNone/>
            </a:pPr>
            <a:r>
              <a:rPr lang="en-US" altLang="zh-CN" sz="2400">
                <a:latin typeface="Arial" pitchFamily="34" charset="0"/>
                <a:ea typeface="SimSun" pitchFamily="2" charset="-122"/>
              </a:rPr>
              <a:t>	</a:t>
            </a:r>
            <a:r>
              <a:rPr lang="en-US" altLang="zh-CN" sz="2400" b="1">
                <a:solidFill>
                  <a:srgbClr val="0066FF"/>
                </a:solidFill>
                <a:latin typeface="Arial" pitchFamily="34" charset="0"/>
                <a:ea typeface="SimSun" pitchFamily="2" charset="-122"/>
              </a:rPr>
              <a:t>range</a:t>
            </a:r>
            <a:r>
              <a:rPr lang="en-US" altLang="zh-CN" sz="2400">
                <a:latin typeface="Arial" pitchFamily="34" charset="0"/>
                <a:ea typeface="SimSun" pitchFamily="2" charset="-122"/>
              </a:rPr>
              <a:t> is a valid specification of lines (if omitted, the current line is the range)</a:t>
            </a:r>
          </a:p>
          <a:p>
            <a:pPr>
              <a:lnSpc>
                <a:spcPct val="90000"/>
              </a:lnSpc>
              <a:spcBef>
                <a:spcPct val="40000"/>
              </a:spcBef>
              <a:buFontTx/>
              <a:buNone/>
            </a:pPr>
            <a:r>
              <a:rPr lang="en-US" altLang="zh-CN" sz="2400">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179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normAutofit fontScale="90000"/>
            <a:flatTx/>
          </a:bodyPr>
          <a:lstStyle/>
          <a:p>
            <a:r>
              <a:rPr lang="en-US" altLang="zh-CN" sz="3600" b="1">
                <a:solidFill>
                  <a:srgbClr val="CCFFFF"/>
                </a:solidFill>
                <a:latin typeface="Arial" pitchFamily="34" charset="0"/>
                <a:ea typeface="SimSun" pitchFamily="2" charset="-122"/>
              </a:rPr>
              <a:t>The vi Editor</a:t>
            </a:r>
            <a:br>
              <a:rPr lang="en-US" altLang="zh-CN" sz="3600" b="1">
                <a:solidFill>
                  <a:srgbClr val="CCFFFF"/>
                </a:solidFill>
                <a:latin typeface="Arial" pitchFamily="34" charset="0"/>
                <a:ea typeface="SimSun" pitchFamily="2" charset="-122"/>
              </a:rPr>
            </a:br>
            <a:r>
              <a:rPr lang="en-US" altLang="zh-CN" sz="3600" b="1">
                <a:solidFill>
                  <a:srgbClr val="CCFFFF"/>
                </a:solidFill>
                <a:latin typeface="Arial" pitchFamily="34" charset="0"/>
                <a:ea typeface="SimSun" pitchFamily="2" charset="-122"/>
              </a:rPr>
              <a:t>Objectives</a:t>
            </a:r>
          </a:p>
        </p:txBody>
      </p:sp>
      <p:sp>
        <p:nvSpPr>
          <p:cNvPr id="30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50000"/>
              </a:spcBef>
              <a:buFontTx/>
              <a:buNone/>
            </a:pPr>
            <a:r>
              <a:rPr lang="en-US" altLang="zh-CN">
                <a:latin typeface="Arial" pitchFamily="34" charset="0"/>
                <a:ea typeface="SimSun" pitchFamily="2" charset="-122"/>
              </a:rPr>
              <a:t>After studying this lesson, you should be able to:</a:t>
            </a:r>
          </a:p>
          <a:p>
            <a:pPr lvl="1">
              <a:lnSpc>
                <a:spcPct val="110000"/>
              </a:lnSpc>
              <a:spcBef>
                <a:spcPct val="50000"/>
              </a:spcBef>
            </a:pPr>
            <a:r>
              <a:rPr lang="en-US" altLang="zh-CN" sz="3200">
                <a:latin typeface="Arial" pitchFamily="34" charset="0"/>
                <a:ea typeface="SimSun" pitchFamily="2" charset="-122"/>
              </a:rPr>
              <a:t>Create and edit simple documents using the vi editor</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Substituting Text (Contd)</a:t>
            </a:r>
          </a:p>
        </p:txBody>
      </p:sp>
      <p:sp>
        <p:nvSpPr>
          <p:cNvPr id="204803"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buFontTx/>
              <a:buNone/>
            </a:pPr>
            <a:r>
              <a:rPr lang="en-US" altLang="zh-CN">
                <a:solidFill>
                  <a:srgbClr val="CC0000"/>
                </a:solidFill>
                <a:latin typeface="Arial" pitchFamily="34" charset="0"/>
                <a:ea typeface="SimSun" pitchFamily="2" charset="-122"/>
              </a:rPr>
              <a:t>:[range]s/old_string/new_string[/option]</a:t>
            </a:r>
            <a:endParaRPr lang="en-US" altLang="zh-CN" sz="2000">
              <a:latin typeface="Arial" pitchFamily="34" charset="0"/>
              <a:ea typeface="SimSun" pitchFamily="2" charset="-122"/>
            </a:endParaRPr>
          </a:p>
          <a:p>
            <a:pPr>
              <a:spcBef>
                <a:spcPct val="40000"/>
              </a:spcBef>
              <a:buFontTx/>
              <a:buNone/>
            </a:pPr>
            <a:r>
              <a:rPr lang="en-US" altLang="zh-CN" sz="2800">
                <a:latin typeface="Arial" pitchFamily="34" charset="0"/>
                <a:ea typeface="SimSun" pitchFamily="2" charset="-122"/>
              </a:rPr>
              <a:t>	</a:t>
            </a:r>
            <a:r>
              <a:rPr lang="en-US" altLang="zh-CN" sz="2800" b="1">
                <a:solidFill>
                  <a:srgbClr val="0066FF"/>
                </a:solidFill>
                <a:latin typeface="Arial" pitchFamily="34" charset="0"/>
                <a:ea typeface="SimSun" pitchFamily="2" charset="-122"/>
              </a:rPr>
              <a:t>s</a:t>
            </a:r>
            <a:r>
              <a:rPr lang="en-US" altLang="zh-CN" sz="2800">
                <a:latin typeface="Arial" pitchFamily="34" charset="0"/>
                <a:ea typeface="SimSun" pitchFamily="2" charset="-122"/>
              </a:rPr>
              <a:t> is the syntax of the substitute command</a:t>
            </a:r>
          </a:p>
          <a:p>
            <a:pPr>
              <a:spcBef>
                <a:spcPct val="40000"/>
              </a:spcBef>
              <a:buFontTx/>
              <a:buNone/>
            </a:pPr>
            <a:r>
              <a:rPr lang="en-US" altLang="zh-CN" sz="2800">
                <a:latin typeface="Arial" pitchFamily="34" charset="0"/>
                <a:ea typeface="SimSun" pitchFamily="2" charset="-122"/>
              </a:rPr>
              <a:t>	</a:t>
            </a:r>
            <a:r>
              <a:rPr lang="en-US" altLang="zh-CN" sz="2800" b="1">
                <a:solidFill>
                  <a:srgbClr val="0066FF"/>
                </a:solidFill>
                <a:latin typeface="Arial" pitchFamily="34" charset="0"/>
                <a:ea typeface="SimSun" pitchFamily="2" charset="-122"/>
              </a:rPr>
              <a:t>old_string</a:t>
            </a:r>
            <a:r>
              <a:rPr lang="en-US" altLang="zh-CN" sz="2800">
                <a:latin typeface="Arial" pitchFamily="34" charset="0"/>
                <a:ea typeface="SimSun" pitchFamily="2" charset="-122"/>
              </a:rPr>
              <a:t> is the text you want to replace</a:t>
            </a:r>
          </a:p>
          <a:p>
            <a:pPr>
              <a:spcBef>
                <a:spcPct val="40000"/>
              </a:spcBef>
              <a:buFontTx/>
              <a:buNone/>
            </a:pPr>
            <a:r>
              <a:rPr lang="en-US" altLang="zh-CN" sz="2800">
                <a:latin typeface="Arial" pitchFamily="34" charset="0"/>
                <a:ea typeface="SimSun" pitchFamily="2" charset="-122"/>
              </a:rPr>
              <a:t>	</a:t>
            </a:r>
            <a:r>
              <a:rPr lang="en-US" altLang="zh-CN" sz="2800" b="1">
                <a:solidFill>
                  <a:srgbClr val="0066FF"/>
                </a:solidFill>
                <a:latin typeface="Arial" pitchFamily="34" charset="0"/>
                <a:ea typeface="SimSun" pitchFamily="2" charset="-122"/>
              </a:rPr>
              <a:t>/ </a:t>
            </a:r>
            <a:r>
              <a:rPr lang="en-US" altLang="zh-CN" sz="2800">
                <a:latin typeface="Arial" pitchFamily="34" charset="0"/>
                <a:ea typeface="SimSun" pitchFamily="2" charset="-122"/>
              </a:rPr>
              <a:t>is a delimiter for replacement</a:t>
            </a:r>
          </a:p>
          <a:p>
            <a:pPr>
              <a:spcBef>
                <a:spcPct val="40000"/>
              </a:spcBef>
              <a:buFontTx/>
              <a:buNone/>
            </a:pPr>
            <a:r>
              <a:rPr lang="en-US" altLang="zh-CN" sz="2800">
                <a:latin typeface="Arial" pitchFamily="34" charset="0"/>
                <a:ea typeface="SimSun" pitchFamily="2" charset="-122"/>
              </a:rPr>
              <a:t>	</a:t>
            </a:r>
            <a:r>
              <a:rPr lang="en-US" altLang="zh-CN" sz="2800" b="1">
                <a:solidFill>
                  <a:srgbClr val="0066FF"/>
                </a:solidFill>
                <a:latin typeface="Arial" pitchFamily="34" charset="0"/>
                <a:ea typeface="SimSun" pitchFamily="2" charset="-122"/>
              </a:rPr>
              <a:t>new_string</a:t>
            </a:r>
            <a:r>
              <a:rPr lang="en-US" altLang="zh-CN" sz="2800">
                <a:latin typeface="Arial" pitchFamily="34" charset="0"/>
                <a:ea typeface="SimSun" pitchFamily="2" charset="-122"/>
              </a:rPr>
              <a:t> is the new text</a:t>
            </a:r>
          </a:p>
          <a:p>
            <a:pPr>
              <a:spcBef>
                <a:spcPct val="40000"/>
              </a:spcBef>
              <a:buFontTx/>
              <a:buNone/>
            </a:pPr>
            <a:r>
              <a:rPr lang="en-US" altLang="zh-CN" sz="2800">
                <a:latin typeface="Arial" pitchFamily="34" charset="0"/>
                <a:ea typeface="SimSun" pitchFamily="2" charset="-122"/>
              </a:rPr>
              <a:t>	</a:t>
            </a:r>
            <a:r>
              <a:rPr lang="en-US" altLang="zh-CN" sz="2800" b="1">
                <a:solidFill>
                  <a:srgbClr val="0066FF"/>
                </a:solidFill>
                <a:latin typeface="Arial" pitchFamily="34" charset="0"/>
                <a:ea typeface="SimSun" pitchFamily="2" charset="-122"/>
              </a:rPr>
              <a:t>/option</a:t>
            </a:r>
            <a:r>
              <a:rPr lang="en-US" altLang="zh-CN" sz="2800">
                <a:latin typeface="Arial" pitchFamily="34" charset="0"/>
                <a:ea typeface="SimSun" pitchFamily="2" charset="-122"/>
              </a:rPr>
              <a:t> is a modifier to the command, </a:t>
            </a:r>
            <a:r>
              <a:rPr lang="en-US" altLang="zh-CN" sz="2800">
                <a:solidFill>
                  <a:srgbClr val="CC0000"/>
                </a:solidFill>
                <a:latin typeface="Arial" pitchFamily="34" charset="0"/>
                <a:ea typeface="SimSun" pitchFamily="2" charset="-122"/>
              </a:rPr>
              <a:t>g</a:t>
            </a:r>
            <a:r>
              <a:rPr lang="en-US" altLang="zh-CN" sz="2800">
                <a:latin typeface="Arial" pitchFamily="34" charset="0"/>
                <a:ea typeface="SimSun" pitchFamily="2" charset="-122"/>
              </a:rPr>
              <a:t> for global</a:t>
            </a:r>
            <a:r>
              <a:rPr lang="en-US" altLang="zh-CN" sz="2800">
                <a:solidFill>
                  <a:srgbClr val="0066FF"/>
                </a:solidFill>
                <a:latin typeface="Arial" pitchFamily="34" charset="0"/>
                <a:ea typeface="SimSun" pitchFamily="2" charset="-122"/>
              </a:rPr>
              <a:t>, </a:t>
            </a:r>
            <a:r>
              <a:rPr lang="en-US" altLang="zh-CN" sz="2800">
                <a:solidFill>
                  <a:srgbClr val="CC0000"/>
                </a:solidFill>
                <a:latin typeface="Arial" pitchFamily="34" charset="0"/>
                <a:ea typeface="SimSun" pitchFamily="2" charset="-122"/>
              </a:rPr>
              <a:t>c</a:t>
            </a:r>
            <a:r>
              <a:rPr lang="en-US" altLang="zh-CN" sz="2800">
                <a:latin typeface="Arial" pitchFamily="34" charset="0"/>
                <a:ea typeface="SimSun" pitchFamily="2" charset="-122"/>
              </a:rPr>
              <a:t> for confirm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0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Examples of Substituting Text</a:t>
            </a:r>
          </a:p>
        </p:txBody>
      </p:sp>
      <p:pic>
        <p:nvPicPr>
          <p:cNvPr id="162820" name="Picture 4" descr="sarwar_32062x_c05t09"/>
          <p:cNvPicPr preferRelativeResize="0">
            <a:picLocks noGrp="1" noChangeAspect="1" noChangeArrowheads="1"/>
          </p:cNvPicPr>
          <p:nvPr>
            <p:ph type="body" sz="half" idx="4294967295"/>
          </p:nvPr>
        </p:nvPicPr>
        <p:blipFill>
          <a:blip r:embed="rId2"/>
          <a:srcRect/>
          <a:stretch>
            <a:fillRect/>
          </a:stretch>
        </p:blipFill>
        <p:spPr>
          <a:xfrm>
            <a:off x="228600" y="2667000"/>
            <a:ext cx="8382000" cy="2755900"/>
          </a:xfrm>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More Examples</a:t>
            </a:r>
          </a:p>
        </p:txBody>
      </p:sp>
      <p:sp>
        <p:nvSpPr>
          <p:cNvPr id="168963"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b="1">
                <a:solidFill>
                  <a:srgbClr val="CC0000"/>
                </a:solidFill>
                <a:latin typeface="Arial" pitchFamily="34" charset="0"/>
                <a:ea typeface="SimSun" pitchFamily="2" charset="-122"/>
              </a:rPr>
              <a:t>:s/big/small/c</a:t>
            </a:r>
            <a:r>
              <a:rPr lang="en-US" altLang="zh-CN" sz="2800">
                <a:latin typeface="Arial" pitchFamily="34" charset="0"/>
                <a:ea typeface="SimSun" pitchFamily="2" charset="-122"/>
              </a:rPr>
              <a:t> </a:t>
            </a:r>
          </a:p>
          <a:p>
            <a:pPr lvl="1"/>
            <a:r>
              <a:rPr lang="en-US" altLang="zh-CN" sz="2400">
                <a:latin typeface="Arial" pitchFamily="34" charset="0"/>
                <a:ea typeface="SimSun" pitchFamily="2" charset="-122"/>
              </a:rPr>
              <a:t>replace “big” with “small” (first occurrence of big) on the current line but confirm the replacement.</a:t>
            </a:r>
          </a:p>
          <a:p>
            <a:pPr lvl="1"/>
            <a:r>
              <a:rPr lang="en-US" altLang="zh-CN" sz="2400">
                <a:latin typeface="Arial" pitchFamily="34" charset="0"/>
                <a:ea typeface="SimSun" pitchFamily="2" charset="-122"/>
              </a:rPr>
              <a:t>type </a:t>
            </a:r>
            <a:r>
              <a:rPr lang="en-US" altLang="zh-CN" sz="2400">
                <a:solidFill>
                  <a:srgbClr val="0066FF"/>
                </a:solidFill>
                <a:latin typeface="Arial" pitchFamily="34" charset="0"/>
                <a:ea typeface="SimSun" pitchFamily="2" charset="-122"/>
              </a:rPr>
              <a:t>y</a:t>
            </a:r>
            <a:r>
              <a:rPr lang="en-US" altLang="zh-CN" sz="2400">
                <a:latin typeface="Arial" pitchFamily="34" charset="0"/>
                <a:ea typeface="SimSun" pitchFamily="2" charset="-122"/>
              </a:rPr>
              <a:t>,</a:t>
            </a:r>
            <a:r>
              <a:rPr lang="en-US" altLang="zh-CN" sz="2400">
                <a:solidFill>
                  <a:srgbClr val="0066FF"/>
                </a:solidFill>
                <a:latin typeface="Arial" pitchFamily="34" charset="0"/>
                <a:ea typeface="SimSun" pitchFamily="2" charset="-122"/>
              </a:rPr>
              <a:t> </a:t>
            </a:r>
            <a:r>
              <a:rPr lang="en-US" altLang="zh-CN" sz="2400">
                <a:latin typeface="Arial" pitchFamily="34" charset="0"/>
                <a:ea typeface="SimSun" pitchFamily="2" charset="-122"/>
              </a:rPr>
              <a:t>press Enter</a:t>
            </a:r>
            <a:r>
              <a:rPr lang="en-US" altLang="zh-CN" sz="2400">
                <a:solidFill>
                  <a:srgbClr val="0066FF"/>
                </a:solidFill>
                <a:latin typeface="Arial" pitchFamily="34" charset="0"/>
                <a:ea typeface="SimSun" pitchFamily="2" charset="-122"/>
              </a:rPr>
              <a:t> </a:t>
            </a:r>
            <a:r>
              <a:rPr lang="en-US" altLang="zh-CN" sz="2400">
                <a:latin typeface="Arial" pitchFamily="34" charset="0"/>
                <a:ea typeface="SimSun" pitchFamily="2" charset="-122"/>
              </a:rPr>
              <a:t>to confirm</a:t>
            </a:r>
          </a:p>
          <a:p>
            <a:pPr lvl="1"/>
            <a:r>
              <a:rPr lang="en-US" altLang="zh-CN" sz="2400">
                <a:latin typeface="Arial" pitchFamily="34" charset="0"/>
                <a:ea typeface="SimSun" pitchFamily="2" charset="-122"/>
              </a:rPr>
              <a:t>type </a:t>
            </a:r>
            <a:r>
              <a:rPr lang="en-US" altLang="zh-CN" sz="2400">
                <a:solidFill>
                  <a:srgbClr val="0066FF"/>
                </a:solidFill>
                <a:latin typeface="Arial" pitchFamily="34" charset="0"/>
                <a:ea typeface="SimSun" pitchFamily="2" charset="-122"/>
              </a:rPr>
              <a:t>n</a:t>
            </a:r>
            <a:r>
              <a:rPr lang="en-US" altLang="zh-CN" sz="2400">
                <a:latin typeface="Arial" pitchFamily="34" charset="0"/>
                <a:ea typeface="SimSun" pitchFamily="2" charset="-122"/>
              </a:rPr>
              <a:t>,</a:t>
            </a:r>
            <a:r>
              <a:rPr lang="en-US" altLang="zh-CN" sz="2400">
                <a:solidFill>
                  <a:srgbClr val="0066FF"/>
                </a:solidFill>
                <a:latin typeface="Arial" pitchFamily="34" charset="0"/>
                <a:ea typeface="SimSun" pitchFamily="2" charset="-122"/>
              </a:rPr>
              <a:t> </a:t>
            </a:r>
            <a:r>
              <a:rPr lang="en-US" altLang="zh-CN" sz="2400">
                <a:latin typeface="Arial" pitchFamily="34" charset="0"/>
                <a:ea typeface="SimSun" pitchFamily="2" charset="-122"/>
              </a:rPr>
              <a:t>press Enter to ignore</a:t>
            </a:r>
          </a:p>
          <a:p>
            <a:r>
              <a:rPr lang="en-US" altLang="zh-CN" sz="2800" b="1">
                <a:solidFill>
                  <a:srgbClr val="CC0000"/>
                </a:solidFill>
                <a:latin typeface="Arial" pitchFamily="34" charset="0"/>
                <a:ea typeface="SimSun" pitchFamily="2" charset="-122"/>
              </a:rPr>
              <a:t>:1,$s/dog/cat/gc</a:t>
            </a:r>
            <a:endParaRPr lang="en-US" altLang="zh-CN" sz="2800" b="1">
              <a:latin typeface="Arial" pitchFamily="34" charset="0"/>
              <a:ea typeface="SimSun" pitchFamily="2" charset="-122"/>
            </a:endParaRPr>
          </a:p>
          <a:p>
            <a:pPr lvl="1"/>
            <a:r>
              <a:rPr lang="en-US" altLang="zh-CN" sz="2400">
                <a:latin typeface="Arial" pitchFamily="34" charset="0"/>
                <a:ea typeface="SimSun" pitchFamily="2" charset="-122"/>
              </a:rPr>
              <a:t>replace “dog” with “cat” (every occurrence) for the entire file but confirm each replacement	</a:t>
            </a:r>
          </a:p>
          <a:p>
            <a:pPr>
              <a:spcBef>
                <a:spcPct val="40000"/>
              </a:spcBef>
            </a:pPr>
            <a:endParaRPr lang="en-US" altLang="zh-CN" sz="24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Insert One File Into Another</a:t>
            </a:r>
          </a:p>
        </p:txBody>
      </p:sp>
      <p:sp>
        <p:nvSpPr>
          <p:cNvPr id="206851"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400">
                <a:latin typeface="Arial" pitchFamily="34" charset="0"/>
                <a:ea typeface="SimSun" pitchFamily="2" charset="-122"/>
              </a:rPr>
              <a:t>vi makes it convenient to "read" (insert) a file into the file you are editing. </a:t>
            </a:r>
          </a:p>
          <a:p>
            <a:pPr>
              <a:buFontTx/>
              <a:buNone/>
            </a:pPr>
            <a:r>
              <a:rPr lang="en-US" altLang="zh-CN" sz="2400">
                <a:solidFill>
                  <a:srgbClr val="CC0000"/>
                </a:solidFill>
                <a:latin typeface="Arial" pitchFamily="34" charset="0"/>
                <a:ea typeface="SimSun" pitchFamily="2" charset="-122"/>
              </a:rPr>
              <a:t>	: line# r filename</a:t>
            </a:r>
          </a:p>
          <a:p>
            <a:pPr lvl="1"/>
            <a:r>
              <a:rPr lang="en-US" altLang="zh-CN" sz="2000">
                <a:latin typeface="Arial" pitchFamily="34" charset="0"/>
                <a:ea typeface="SimSun" pitchFamily="2" charset="-122"/>
              </a:rPr>
              <a:t>If you do not specify a line number, vi inserts the file at the current cursor position.</a:t>
            </a:r>
          </a:p>
          <a:p>
            <a:pPr lvl="1"/>
            <a:endParaRPr lang="en-US" altLang="zh-CN" sz="2000">
              <a:latin typeface="Arial" pitchFamily="34" charset="0"/>
              <a:ea typeface="SimSun" pitchFamily="2" charset="-122"/>
            </a:endParaRPr>
          </a:p>
          <a:p>
            <a:r>
              <a:rPr lang="en-US" altLang="zh-CN" sz="2400">
                <a:latin typeface="Arial" pitchFamily="34" charset="0"/>
                <a:ea typeface="SimSun" pitchFamily="2" charset="-122"/>
              </a:rPr>
              <a:t>For example, if you wanted to insert the file result1at line 24 of the file result2, you would type:</a:t>
            </a:r>
          </a:p>
          <a:p>
            <a:pPr lvl="1"/>
            <a:r>
              <a:rPr lang="en-US" altLang="zh-CN" sz="2000">
                <a:solidFill>
                  <a:srgbClr val="CC0000"/>
                </a:solidFill>
                <a:latin typeface="Arial" pitchFamily="34" charset="0"/>
                <a:ea typeface="SimSun" pitchFamily="2" charset="-122"/>
              </a:rPr>
              <a:t>:24 r result1</a:t>
            </a:r>
          </a:p>
          <a:p>
            <a:pPr lvl="1"/>
            <a:r>
              <a:rPr lang="en-US" altLang="zh-CN" sz="2000">
                <a:latin typeface="Arial" pitchFamily="34" charset="0"/>
                <a:ea typeface="SimSun" pitchFamily="2" charset="-122"/>
              </a:rPr>
              <a:t>Or you could position the cursor on line 24 and type:</a:t>
            </a:r>
          </a:p>
          <a:p>
            <a:pPr lvl="1"/>
            <a:r>
              <a:rPr lang="en-US" altLang="zh-CN" sz="2000">
                <a:solidFill>
                  <a:srgbClr val="CC0000"/>
                </a:solidFill>
                <a:latin typeface="Arial" pitchFamily="34" charset="0"/>
                <a:ea typeface="SimSun" pitchFamily="2" charset="-122"/>
              </a:rPr>
              <a:t>:r result1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8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8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8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Multiple files</a:t>
            </a:r>
          </a:p>
        </p:txBody>
      </p:sp>
      <p:sp>
        <p:nvSpPr>
          <p:cNvPr id="178179"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pPr marL="457200" indent="-457200">
              <a:lnSpc>
                <a:spcPct val="90000"/>
              </a:lnSpc>
            </a:pPr>
            <a:r>
              <a:rPr lang="en-US" altLang="zh-CN" sz="2400">
                <a:latin typeface="Arial" pitchFamily="34" charset="0"/>
                <a:ea typeface="SimSun" pitchFamily="2" charset="-122"/>
              </a:rPr>
              <a:t>vi enables you to edit multiple files. For example, to edit the file </a:t>
            </a:r>
            <a:r>
              <a:rPr lang="en-US" altLang="zh-CN" sz="2400">
                <a:solidFill>
                  <a:srgbClr val="0066FF"/>
                </a:solidFill>
                <a:latin typeface="Arial" pitchFamily="34" charset="0"/>
                <a:ea typeface="SimSun" pitchFamily="2" charset="-122"/>
              </a:rPr>
              <a:t>result1</a:t>
            </a:r>
            <a:r>
              <a:rPr lang="en-US" altLang="zh-CN" sz="2400">
                <a:latin typeface="Arial" pitchFamily="34" charset="0"/>
                <a:ea typeface="SimSun" pitchFamily="2" charset="-122"/>
              </a:rPr>
              <a:t> while you are editing </a:t>
            </a:r>
            <a:r>
              <a:rPr lang="en-US" altLang="zh-CN" sz="2400">
                <a:solidFill>
                  <a:srgbClr val="0066FF"/>
                </a:solidFill>
                <a:latin typeface="Arial" pitchFamily="34" charset="0"/>
                <a:ea typeface="SimSun" pitchFamily="2" charset="-122"/>
              </a:rPr>
              <a:t>result2</a:t>
            </a:r>
            <a:r>
              <a:rPr lang="en-US" altLang="zh-CN" sz="2400">
                <a:latin typeface="Arial" pitchFamily="34" charset="0"/>
                <a:ea typeface="SimSun" pitchFamily="2" charset="-122"/>
              </a:rPr>
              <a:t>:</a:t>
            </a:r>
          </a:p>
          <a:p>
            <a:pPr marL="457200" indent="-457200">
              <a:lnSpc>
                <a:spcPct val="90000"/>
              </a:lnSpc>
            </a:pPr>
            <a:endParaRPr lang="en-US" altLang="zh-CN" sz="900">
              <a:latin typeface="Arial" pitchFamily="34" charset="0"/>
              <a:ea typeface="SimSun" pitchFamily="2" charset="-122"/>
            </a:endParaRPr>
          </a:p>
          <a:p>
            <a:pPr marL="457200" indent="-457200">
              <a:lnSpc>
                <a:spcPct val="90000"/>
              </a:lnSpc>
              <a:buFontTx/>
              <a:buAutoNum type="arabicPeriod"/>
            </a:pPr>
            <a:r>
              <a:rPr lang="en-US" altLang="zh-CN" sz="2400">
                <a:latin typeface="Arial" pitchFamily="34" charset="0"/>
                <a:ea typeface="SimSun" pitchFamily="2" charset="-122"/>
              </a:rPr>
              <a:t>First, save your current work in result2. Type </a:t>
            </a:r>
            <a:r>
              <a:rPr lang="en-US" altLang="zh-CN" sz="2400">
                <a:solidFill>
                  <a:srgbClr val="CC0000"/>
                </a:solidFill>
                <a:latin typeface="Arial" pitchFamily="34" charset="0"/>
                <a:ea typeface="SimSun" pitchFamily="2" charset="-122"/>
              </a:rPr>
              <a:t>:w </a:t>
            </a:r>
            <a:r>
              <a:rPr lang="en-US" altLang="zh-CN" sz="2400">
                <a:latin typeface="Arial" pitchFamily="34" charset="0"/>
                <a:ea typeface="SimSun" pitchFamily="2" charset="-122"/>
              </a:rPr>
              <a:t>and press Enter.</a:t>
            </a:r>
          </a:p>
          <a:p>
            <a:pPr marL="457200" indent="-457200">
              <a:lnSpc>
                <a:spcPct val="90000"/>
              </a:lnSpc>
              <a:buFontTx/>
              <a:buAutoNum type="arabicPeriod"/>
            </a:pPr>
            <a:r>
              <a:rPr lang="en-US" altLang="zh-CN" sz="2400">
                <a:latin typeface="Arial" pitchFamily="34" charset="0"/>
                <a:ea typeface="SimSun" pitchFamily="2" charset="-122"/>
              </a:rPr>
              <a:t>To edit result1, type </a:t>
            </a:r>
            <a:r>
              <a:rPr lang="en-US" altLang="zh-CN" sz="2400">
                <a:solidFill>
                  <a:srgbClr val="CC0000"/>
                </a:solidFill>
                <a:latin typeface="Arial" pitchFamily="34" charset="0"/>
                <a:ea typeface="SimSun" pitchFamily="2" charset="-122"/>
              </a:rPr>
              <a:t>:n result1 </a:t>
            </a:r>
            <a:r>
              <a:rPr lang="en-US" altLang="zh-CN" sz="2400">
                <a:latin typeface="Arial" pitchFamily="34" charset="0"/>
                <a:ea typeface="SimSun" pitchFamily="2" charset="-122"/>
              </a:rPr>
              <a:t>and press Enter. </a:t>
            </a:r>
          </a:p>
          <a:p>
            <a:pPr marL="457200" indent="-457200">
              <a:lnSpc>
                <a:spcPct val="90000"/>
              </a:lnSpc>
              <a:buFontTx/>
              <a:buAutoNum type="arabicPeriod"/>
            </a:pPr>
            <a:r>
              <a:rPr lang="en-US" altLang="zh-CN" sz="2400">
                <a:latin typeface="Arial" pitchFamily="34" charset="0"/>
                <a:ea typeface="SimSun" pitchFamily="2" charset="-122"/>
              </a:rPr>
              <a:t>Make editing changes to result1 and save your work.</a:t>
            </a:r>
          </a:p>
          <a:p>
            <a:pPr marL="457200" indent="-457200">
              <a:lnSpc>
                <a:spcPct val="90000"/>
              </a:lnSpc>
              <a:buFontTx/>
              <a:buAutoNum type="arabicPeriod"/>
            </a:pPr>
            <a:r>
              <a:rPr lang="en-US" altLang="zh-CN" sz="2400">
                <a:latin typeface="Arial" pitchFamily="34" charset="0"/>
                <a:ea typeface="SimSun" pitchFamily="2" charset="-122"/>
              </a:rPr>
              <a:t>When you are finished working with result1 and have saved your work, you have three choices:</a:t>
            </a:r>
          </a:p>
          <a:p>
            <a:pPr marL="838200" lvl="1" indent="-381000">
              <a:lnSpc>
                <a:spcPct val="90000"/>
              </a:lnSpc>
              <a:buFontTx/>
              <a:buChar char="•"/>
            </a:pPr>
            <a:r>
              <a:rPr lang="en-US" altLang="zh-CN" sz="1800">
                <a:latin typeface="Arial" pitchFamily="34" charset="0"/>
                <a:ea typeface="SimSun" pitchFamily="2" charset="-122"/>
              </a:rPr>
              <a:t>Exit vi. Type </a:t>
            </a:r>
            <a:r>
              <a:rPr lang="en-US" altLang="zh-CN" sz="1800">
                <a:solidFill>
                  <a:srgbClr val="CC0000"/>
                </a:solidFill>
                <a:latin typeface="Arial" pitchFamily="34" charset="0"/>
                <a:ea typeface="SimSun" pitchFamily="2" charset="-122"/>
              </a:rPr>
              <a:t>:q </a:t>
            </a:r>
            <a:r>
              <a:rPr lang="en-US" altLang="zh-CN" sz="1800">
                <a:latin typeface="Arial" pitchFamily="34" charset="0"/>
                <a:ea typeface="SimSun" pitchFamily="2" charset="-122"/>
              </a:rPr>
              <a:t>and press enter.</a:t>
            </a:r>
          </a:p>
          <a:p>
            <a:pPr marL="838200" lvl="1" indent="-381000">
              <a:lnSpc>
                <a:spcPct val="90000"/>
              </a:lnSpc>
              <a:buFontTx/>
              <a:buChar char="•"/>
            </a:pPr>
            <a:r>
              <a:rPr lang="en-US" altLang="zh-CN" sz="1800">
                <a:latin typeface="Arial" pitchFamily="34" charset="0"/>
                <a:ea typeface="SimSun" pitchFamily="2" charset="-122"/>
              </a:rPr>
              <a:t>enter to result2. Type </a:t>
            </a:r>
            <a:r>
              <a:rPr lang="en-US" altLang="zh-CN" sz="1800">
                <a:solidFill>
                  <a:srgbClr val="CC0000"/>
                </a:solidFill>
                <a:latin typeface="Arial" pitchFamily="34" charset="0"/>
                <a:ea typeface="SimSun" pitchFamily="2" charset="-122"/>
              </a:rPr>
              <a:t>:n # </a:t>
            </a:r>
            <a:r>
              <a:rPr lang="en-US" altLang="zh-CN" sz="1800">
                <a:latin typeface="Arial" pitchFamily="34" charset="0"/>
                <a:ea typeface="SimSun" pitchFamily="2" charset="-122"/>
              </a:rPr>
              <a:t>and press enter. </a:t>
            </a:r>
          </a:p>
          <a:p>
            <a:pPr marL="838200" lvl="1" indent="-381000">
              <a:lnSpc>
                <a:spcPct val="90000"/>
              </a:lnSpc>
              <a:buFontTx/>
              <a:buChar char="•"/>
            </a:pPr>
            <a:r>
              <a:rPr lang="en-US" altLang="zh-CN" sz="1800">
                <a:latin typeface="Arial" pitchFamily="34" charset="0"/>
                <a:ea typeface="SimSun" pitchFamily="2" charset="-122"/>
              </a:rPr>
              <a:t>Swap back and forth between two files with the command </a:t>
            </a:r>
            <a:r>
              <a:rPr lang="en-US" altLang="zh-CN" sz="1800">
                <a:solidFill>
                  <a:srgbClr val="CC0000"/>
                </a:solidFill>
                <a:latin typeface="Arial" pitchFamily="34" charset="0"/>
                <a:ea typeface="SimSun" pitchFamily="2" charset="-122"/>
              </a:rPr>
              <a:t>:n #</a:t>
            </a:r>
            <a:r>
              <a:rPr lang="en-US" altLang="zh-CN" sz="1800">
                <a:latin typeface="Arial" pitchFamily="34" charset="0"/>
                <a:ea typeface="SimSun"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1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1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81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8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normAutofit fontScale="90000"/>
            <a:flatTx/>
          </a:bodyPr>
          <a:lstStyle/>
          <a:p>
            <a:r>
              <a:rPr lang="en-US" altLang="zh-CN" sz="3600" b="1">
                <a:solidFill>
                  <a:srgbClr val="CCFFFF"/>
                </a:solidFill>
                <a:latin typeface="Arial" pitchFamily="34" charset="0"/>
                <a:ea typeface="SimSun" pitchFamily="2" charset="-122"/>
              </a:rPr>
              <a:t>Executing Shell Commands from Within vi</a:t>
            </a:r>
          </a:p>
        </p:txBody>
      </p:sp>
      <p:sp>
        <p:nvSpPr>
          <p:cNvPr id="180227" name="Rectangle 3"/>
          <p:cNvSpPr>
            <a:spLocks noGrp="1" noChangeArrowheads="1"/>
          </p:cNvSpPr>
          <p:nvPr>
            <p:ph type="body" sz="half" idx="1"/>
          </p:nvPr>
        </p:nvSpPr>
        <p:spPr>
          <a:xfrm>
            <a:off x="685800" y="1981200"/>
            <a:ext cx="7543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a:solidFill>
                  <a:srgbClr val="CC0000"/>
                </a:solidFill>
                <a:latin typeface="Arial" pitchFamily="34" charset="0"/>
                <a:ea typeface="SimSun" pitchFamily="2" charset="-122"/>
              </a:rPr>
              <a:t>:! Shell command</a:t>
            </a:r>
            <a:r>
              <a:rPr lang="en-US" altLang="zh-CN">
                <a:latin typeface="Arial" pitchFamily="34" charset="0"/>
                <a:ea typeface="SimSun" pitchFamily="2" charset="-122"/>
              </a:rPr>
              <a:t> </a:t>
            </a:r>
          </a:p>
          <a:p>
            <a:pPr lvl="1">
              <a:spcBef>
                <a:spcPct val="40000"/>
              </a:spcBef>
            </a:pPr>
            <a:r>
              <a:rPr lang="en-US" altLang="zh-CN">
                <a:latin typeface="Arial" pitchFamily="34" charset="0"/>
                <a:ea typeface="SimSun" pitchFamily="2" charset="-122"/>
              </a:rPr>
              <a:t>Allow you execute a shell command without quitting vi. After executing a shell command, vi returns to its Command Mode.</a:t>
            </a:r>
          </a:p>
          <a:p>
            <a:pPr lvl="1">
              <a:spcBef>
                <a:spcPct val="40000"/>
              </a:spcBef>
            </a:pPr>
            <a:r>
              <a:rPr lang="en-US" altLang="zh-CN">
                <a:solidFill>
                  <a:srgbClr val="CC0000"/>
                </a:solidFill>
                <a:latin typeface="Arial" pitchFamily="34" charset="0"/>
                <a:ea typeface="SimSun" pitchFamily="2" charset="-122"/>
              </a:rPr>
              <a:t>:! pwd</a:t>
            </a:r>
            <a:r>
              <a:rPr lang="en-US" altLang="zh-CN">
                <a:latin typeface="Arial" pitchFamily="34" charset="0"/>
                <a:ea typeface="SimSun" pitchFamily="2" charset="-122"/>
              </a:rPr>
              <a:t> </a:t>
            </a:r>
          </a:p>
          <a:p>
            <a:pPr lvl="1">
              <a:spcBef>
                <a:spcPct val="40000"/>
              </a:spcBef>
            </a:pPr>
            <a:r>
              <a:rPr lang="en-US" altLang="zh-CN">
                <a:solidFill>
                  <a:srgbClr val="CC0000"/>
                </a:solidFill>
                <a:latin typeface="Arial" pitchFamily="34" charset="0"/>
                <a:ea typeface="SimSun" pitchFamily="2" charset="-122"/>
              </a:rPr>
              <a:t>:! 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subTitle" idx="1"/>
          </p:nvPr>
        </p:nvSpPr>
        <p:spPr>
          <a:xfrm>
            <a:off x="609600" y="2819400"/>
            <a:ext cx="7620000" cy="17526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endParaRPr lang="en-US" altLang="zh-CN" b="1">
              <a:solidFill>
                <a:srgbClr val="CCFFFF"/>
              </a:solidFill>
              <a:ea typeface="SimSun" pitchFamily="2" charset="-122"/>
            </a:endParaRPr>
          </a:p>
          <a:p>
            <a:r>
              <a:rPr lang="en-US" altLang="zh-CN" sz="4000" b="1">
                <a:solidFill>
                  <a:srgbClr val="CCFFFF"/>
                </a:solidFill>
                <a:latin typeface="Arial" pitchFamily="34" charset="0"/>
                <a:ea typeface="SimSun" pitchFamily="2" charset="-122"/>
              </a:rPr>
              <a:t>UNIX File Processing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Objectives</a:t>
            </a:r>
          </a:p>
        </p:txBody>
      </p:sp>
      <p:sp>
        <p:nvSpPr>
          <p:cNvPr id="30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5000"/>
              </a:lnSpc>
            </a:pPr>
            <a:r>
              <a:rPr lang="en-US" altLang="zh-CN" sz="2800">
                <a:latin typeface="Arial" pitchFamily="34" charset="0"/>
                <a:ea typeface="SimSun" pitchFamily="2" charset="-122"/>
              </a:rPr>
              <a:t>After studying this lesson, you should be able to understand and use:</a:t>
            </a:r>
          </a:p>
          <a:p>
            <a:pPr lvl="1">
              <a:lnSpc>
                <a:spcPct val="95000"/>
              </a:lnSpc>
            </a:pPr>
            <a:r>
              <a:rPr lang="en-US" altLang="zh-CN">
                <a:latin typeface="Arial" pitchFamily="34" charset="0"/>
                <a:ea typeface="SimSun" pitchFamily="2" charset="-122"/>
              </a:rPr>
              <a:t>Redirection</a:t>
            </a:r>
          </a:p>
          <a:p>
            <a:pPr lvl="1">
              <a:lnSpc>
                <a:spcPct val="95000"/>
              </a:lnSpc>
            </a:pPr>
            <a:r>
              <a:rPr lang="en-US" altLang="zh-CN">
                <a:latin typeface="Arial" pitchFamily="34" charset="0"/>
                <a:ea typeface="SimSun" pitchFamily="2" charset="-122"/>
              </a:rPr>
              <a:t>Pipes</a:t>
            </a:r>
          </a:p>
          <a:p>
            <a:pPr lvl="1">
              <a:lnSpc>
                <a:spcPct val="95000"/>
              </a:lnSpc>
            </a:pPr>
            <a:r>
              <a:rPr lang="en-US" altLang="zh-CN">
                <a:latin typeface="Arial" pitchFamily="34" charset="0"/>
                <a:ea typeface="SimSun" pitchFamily="2" charset="-122"/>
              </a:rPr>
              <a:t>Wildcards and Regular Expressions</a:t>
            </a:r>
          </a:p>
          <a:p>
            <a:pPr lvl="1">
              <a:lnSpc>
                <a:spcPct val="95000"/>
              </a:lnSpc>
            </a:pPr>
            <a:r>
              <a:rPr lang="en-US" altLang="zh-CN">
                <a:latin typeface="Arial" pitchFamily="34" charset="0"/>
                <a:ea typeface="SimSun" pitchFamily="2" charset="-122"/>
              </a:rPr>
              <a:t>Commands: </a:t>
            </a:r>
          </a:p>
          <a:p>
            <a:pPr lvl="2">
              <a:lnSpc>
                <a:spcPct val="95000"/>
              </a:lnSpc>
            </a:pPr>
            <a:r>
              <a:rPr lang="en-US" altLang="zh-CN" sz="2800">
                <a:latin typeface="Arial" pitchFamily="34" charset="0"/>
                <a:ea typeface="SimSun" pitchFamily="2" charset="-122"/>
              </a:rPr>
              <a:t>cat, find, grep, sort, more, wc, head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Standard Files</a:t>
            </a:r>
          </a:p>
        </p:txBody>
      </p:sp>
      <p:sp>
        <p:nvSpPr>
          <p:cNvPr id="11981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All commands perform at least one of the following operations:</a:t>
            </a:r>
          </a:p>
          <a:p>
            <a:pPr lvl="1">
              <a:lnSpc>
                <a:spcPct val="90000"/>
              </a:lnSpc>
            </a:pPr>
            <a:r>
              <a:rPr lang="en-US" altLang="zh-CN" sz="2400">
                <a:solidFill>
                  <a:srgbClr val="0066FF"/>
                </a:solidFill>
                <a:latin typeface="Arial" pitchFamily="34" charset="0"/>
                <a:ea typeface="SimSun" pitchFamily="2" charset="-122"/>
              </a:rPr>
              <a:t>Input</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processing</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output</a:t>
            </a:r>
          </a:p>
          <a:p>
            <a:pPr lvl="1">
              <a:lnSpc>
                <a:spcPct val="90000"/>
              </a:lnSpc>
            </a:pPr>
            <a:r>
              <a:rPr lang="en-US" altLang="zh-CN" sz="2400">
                <a:latin typeface="Arial" pitchFamily="34" charset="0"/>
                <a:ea typeface="SimSun" pitchFamily="2" charset="-122"/>
              </a:rPr>
              <a:t>A typical command performs all three.</a:t>
            </a:r>
            <a:endParaRPr lang="en-US" altLang="zh-CN" sz="1400">
              <a:latin typeface="Arial" pitchFamily="34" charset="0"/>
              <a:ea typeface="SimSun" pitchFamily="2" charset="-122"/>
            </a:endParaRPr>
          </a:p>
          <a:p>
            <a:pPr>
              <a:lnSpc>
                <a:spcPct val="90000"/>
              </a:lnSpc>
            </a:pPr>
            <a:r>
              <a:rPr lang="en-US" altLang="zh-CN" sz="2400">
                <a:latin typeface="Arial" pitchFamily="34" charset="0"/>
                <a:ea typeface="SimSun" pitchFamily="2" charset="-122"/>
              </a:rPr>
              <a:t>In UNIX </a:t>
            </a:r>
            <a:r>
              <a:rPr lang="en-US" altLang="zh-CN" sz="2400">
                <a:solidFill>
                  <a:srgbClr val="0066FF"/>
                </a:solidFill>
                <a:latin typeface="Arial" pitchFamily="34" charset="0"/>
                <a:ea typeface="SimSun" pitchFamily="2" charset="-122"/>
              </a:rPr>
              <a:t>three standard files</a:t>
            </a:r>
            <a:r>
              <a:rPr lang="en-US" altLang="zh-CN" sz="2400">
                <a:latin typeface="Arial" pitchFamily="34" charset="0"/>
                <a:ea typeface="SimSun" pitchFamily="2" charset="-122"/>
              </a:rPr>
              <a:t> are automatically opened by the kernel for every command to read input from and send its output and error messages to. The three standard files are:</a:t>
            </a:r>
          </a:p>
          <a:p>
            <a:pPr lvl="1">
              <a:lnSpc>
                <a:spcPct val="90000"/>
              </a:lnSpc>
            </a:pPr>
            <a:r>
              <a:rPr lang="en-US" altLang="zh-CN" sz="2400">
                <a:latin typeface="Arial" pitchFamily="34" charset="0"/>
                <a:ea typeface="SimSun" pitchFamily="2" charset="-122"/>
              </a:rPr>
              <a:t>Standard Input (</a:t>
            </a:r>
            <a:r>
              <a:rPr lang="en-US" altLang="zh-CN" sz="2400">
                <a:solidFill>
                  <a:srgbClr val="0066FF"/>
                </a:solidFill>
                <a:latin typeface="Arial" pitchFamily="34" charset="0"/>
                <a:ea typeface="SimSun" pitchFamily="2" charset="-122"/>
              </a:rPr>
              <a:t>stdin</a:t>
            </a:r>
            <a:r>
              <a:rPr lang="en-US" altLang="zh-CN" sz="2400">
                <a:latin typeface="Arial" pitchFamily="34" charset="0"/>
                <a:ea typeface="SimSun" pitchFamily="2" charset="-122"/>
              </a:rPr>
              <a:t>)</a:t>
            </a:r>
          </a:p>
          <a:p>
            <a:pPr lvl="1">
              <a:lnSpc>
                <a:spcPct val="90000"/>
              </a:lnSpc>
            </a:pPr>
            <a:r>
              <a:rPr lang="en-US" altLang="zh-CN" sz="2400">
                <a:latin typeface="Arial" pitchFamily="34" charset="0"/>
                <a:ea typeface="SimSun" pitchFamily="2" charset="-122"/>
              </a:rPr>
              <a:t>Standard Output (</a:t>
            </a:r>
            <a:r>
              <a:rPr lang="en-US" altLang="zh-CN" sz="2400">
                <a:solidFill>
                  <a:srgbClr val="0066FF"/>
                </a:solidFill>
                <a:latin typeface="Arial" pitchFamily="34" charset="0"/>
                <a:ea typeface="SimSun" pitchFamily="2" charset="-122"/>
              </a:rPr>
              <a:t>stdout</a:t>
            </a:r>
            <a:r>
              <a:rPr lang="en-US" altLang="zh-CN" sz="2400">
                <a:latin typeface="Arial" pitchFamily="34" charset="0"/>
                <a:ea typeface="SimSun" pitchFamily="2" charset="-122"/>
              </a:rPr>
              <a:t>)</a:t>
            </a:r>
          </a:p>
          <a:p>
            <a:pPr lvl="1">
              <a:lnSpc>
                <a:spcPct val="90000"/>
              </a:lnSpc>
            </a:pPr>
            <a:r>
              <a:rPr lang="en-US" altLang="zh-CN" sz="2400">
                <a:latin typeface="Arial" pitchFamily="34" charset="0"/>
                <a:ea typeface="SimSun" pitchFamily="2" charset="-122"/>
              </a:rPr>
              <a:t>Standard Error (</a:t>
            </a:r>
            <a:r>
              <a:rPr lang="en-US" altLang="zh-CN" sz="2400">
                <a:solidFill>
                  <a:srgbClr val="0066FF"/>
                </a:solidFill>
                <a:latin typeface="Arial" pitchFamily="34" charset="0"/>
                <a:ea typeface="SimSun" pitchFamily="2" charset="-122"/>
              </a:rPr>
              <a:t>stderr</a:t>
            </a:r>
            <a:r>
              <a:rPr lang="en-US" altLang="zh-CN" sz="2400">
                <a:latin typeface="Arial" pitchFamily="34" charset="0"/>
                <a:ea typeface="SimSun" pitchFamily="2" charset="-122"/>
              </a:rPr>
              <a:t>)</a:t>
            </a:r>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9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Standard Files (Contd)</a:t>
            </a:r>
          </a:p>
        </p:txBody>
      </p:sp>
      <p:sp>
        <p:nvSpPr>
          <p:cNvPr id="12185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latin typeface="Arial" pitchFamily="34" charset="0"/>
                <a:ea typeface="SimSun" pitchFamily="2" charset="-122"/>
              </a:rPr>
              <a:t>By default</a:t>
            </a:r>
          </a:p>
          <a:p>
            <a:pPr lvl="1">
              <a:lnSpc>
                <a:spcPct val="90000"/>
              </a:lnSpc>
            </a:pPr>
            <a:r>
              <a:rPr lang="en-US" altLang="zh-CN" sz="3200">
                <a:solidFill>
                  <a:srgbClr val="0066FF"/>
                </a:solidFill>
                <a:latin typeface="Arial" pitchFamily="34" charset="0"/>
                <a:ea typeface="SimSun" pitchFamily="2" charset="-122"/>
              </a:rPr>
              <a:t>stdin</a:t>
            </a:r>
            <a:r>
              <a:rPr lang="en-US" altLang="zh-CN" sz="3200">
                <a:latin typeface="Arial" pitchFamily="34" charset="0"/>
                <a:ea typeface="SimSun" pitchFamily="2" charset="-122"/>
              </a:rPr>
              <a:t> is associated with </a:t>
            </a:r>
            <a:r>
              <a:rPr lang="en-US" altLang="zh-CN" sz="3200">
                <a:solidFill>
                  <a:srgbClr val="0066FF"/>
                </a:solidFill>
                <a:latin typeface="Arial" pitchFamily="34" charset="0"/>
                <a:ea typeface="SimSun" pitchFamily="2" charset="-122"/>
              </a:rPr>
              <a:t>keyboard</a:t>
            </a:r>
          </a:p>
          <a:p>
            <a:pPr lvl="1">
              <a:lnSpc>
                <a:spcPct val="90000"/>
              </a:lnSpc>
            </a:pPr>
            <a:r>
              <a:rPr lang="en-US" altLang="zh-CN" sz="3200">
                <a:solidFill>
                  <a:srgbClr val="0066FF"/>
                </a:solidFill>
                <a:latin typeface="Arial" pitchFamily="34" charset="0"/>
                <a:ea typeface="SimSun" pitchFamily="2" charset="-122"/>
              </a:rPr>
              <a:t>stdout</a:t>
            </a:r>
            <a:r>
              <a:rPr lang="en-US" altLang="zh-CN" sz="3200">
                <a:latin typeface="Arial" pitchFamily="34" charset="0"/>
                <a:ea typeface="SimSun" pitchFamily="2" charset="-122"/>
              </a:rPr>
              <a:t> is associated with </a:t>
            </a:r>
            <a:r>
              <a:rPr lang="en-US" altLang="zh-CN" sz="3200">
                <a:solidFill>
                  <a:srgbClr val="0066FF"/>
                </a:solidFill>
                <a:latin typeface="Arial" pitchFamily="34" charset="0"/>
                <a:ea typeface="SimSun" pitchFamily="2" charset="-122"/>
              </a:rPr>
              <a:t>screen</a:t>
            </a:r>
          </a:p>
          <a:p>
            <a:pPr lvl="1">
              <a:lnSpc>
                <a:spcPct val="90000"/>
              </a:lnSpc>
            </a:pPr>
            <a:r>
              <a:rPr lang="en-US" altLang="zh-CN" sz="3200">
                <a:solidFill>
                  <a:srgbClr val="0066FF"/>
                </a:solidFill>
                <a:latin typeface="Arial" pitchFamily="34" charset="0"/>
                <a:ea typeface="SimSun" pitchFamily="2" charset="-122"/>
              </a:rPr>
              <a:t>stderr</a:t>
            </a:r>
            <a:r>
              <a:rPr lang="en-US" altLang="zh-CN" sz="3200">
                <a:latin typeface="Arial" pitchFamily="34" charset="0"/>
                <a:ea typeface="SimSun" pitchFamily="2" charset="-122"/>
              </a:rPr>
              <a:t> is associated with </a:t>
            </a:r>
            <a:r>
              <a:rPr lang="en-US" altLang="zh-CN" sz="3200">
                <a:solidFill>
                  <a:srgbClr val="0066FF"/>
                </a:solidFill>
                <a:latin typeface="Arial" pitchFamily="34" charset="0"/>
                <a:ea typeface="SimSun" pitchFamily="2" charset="-122"/>
              </a:rPr>
              <a:t>screen</a:t>
            </a:r>
          </a:p>
          <a:p>
            <a:pPr lvl="1">
              <a:lnSpc>
                <a:spcPct val="90000"/>
              </a:lnSpc>
            </a:pPr>
            <a:endParaRPr lang="en-US" altLang="zh-CN">
              <a:latin typeface="Arial" pitchFamily="34" charset="0"/>
              <a:ea typeface="SimSun" pitchFamily="2" charset="-122"/>
            </a:endParaRPr>
          </a:p>
          <a:p>
            <a:pPr>
              <a:lnSpc>
                <a:spcPct val="90000"/>
              </a:lnSpc>
            </a:pPr>
            <a:r>
              <a:rPr lang="en-US" altLang="zh-CN" sz="2800">
                <a:latin typeface="Arial" pitchFamily="34" charset="0"/>
                <a:ea typeface="SimSun" pitchFamily="2" charset="-122"/>
              </a:rPr>
              <a:t>The input ,output  and errors of a command can be redirected to other files by using </a:t>
            </a:r>
            <a:r>
              <a:rPr lang="en-US" altLang="zh-CN" sz="2800" i="1">
                <a:solidFill>
                  <a:srgbClr val="0066FF"/>
                </a:solidFill>
                <a:latin typeface="Arial" pitchFamily="34" charset="0"/>
                <a:ea typeface="SimSun" pitchFamily="2" charset="-122"/>
              </a:rPr>
              <a:t>file redirection facilities</a:t>
            </a:r>
            <a:r>
              <a:rPr lang="en-US" altLang="zh-CN" sz="2800">
                <a:latin typeface="Arial" pitchFamily="34" charset="0"/>
                <a:ea typeface="SimSun" pitchFamily="2" charset="-122"/>
              </a:rPr>
              <a:t> in UNIX.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Using Operating System Editors</a:t>
            </a:r>
          </a:p>
        </p:txBody>
      </p:sp>
      <p:sp>
        <p:nvSpPr>
          <p:cNvPr id="819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35000"/>
              </a:spcBef>
            </a:pPr>
            <a:r>
              <a:rPr lang="en-US" altLang="zh-CN">
                <a:latin typeface="Arial" pitchFamily="34" charset="0"/>
                <a:ea typeface="SimSun" pitchFamily="2" charset="-122"/>
              </a:rPr>
              <a:t>Operating system editors let you create and edit simple text files.</a:t>
            </a:r>
          </a:p>
          <a:p>
            <a:pPr>
              <a:lnSpc>
                <a:spcPct val="90000"/>
              </a:lnSpc>
              <a:spcBef>
                <a:spcPct val="35000"/>
              </a:spcBef>
            </a:pPr>
            <a:r>
              <a:rPr lang="en-US" altLang="zh-CN">
                <a:latin typeface="Arial" pitchFamily="34" charset="0"/>
                <a:ea typeface="SimSun" pitchFamily="2" charset="-122"/>
              </a:rPr>
              <a:t>UNIX includes three editors:</a:t>
            </a:r>
          </a:p>
          <a:p>
            <a:pPr lvl="1">
              <a:lnSpc>
                <a:spcPct val="90000"/>
              </a:lnSpc>
              <a:spcBef>
                <a:spcPct val="35000"/>
              </a:spcBef>
            </a:pPr>
            <a:r>
              <a:rPr lang="en-US" altLang="zh-CN" sz="3200">
                <a:latin typeface="Arial" pitchFamily="34" charset="0"/>
                <a:ea typeface="SimSun" pitchFamily="2" charset="-122"/>
              </a:rPr>
              <a:t> vi		</a:t>
            </a:r>
          </a:p>
          <a:p>
            <a:pPr lvl="1">
              <a:lnSpc>
                <a:spcPct val="90000"/>
              </a:lnSpc>
              <a:spcBef>
                <a:spcPct val="35000"/>
              </a:spcBef>
            </a:pPr>
            <a:r>
              <a:rPr lang="en-US" altLang="zh-CN" sz="3200">
                <a:latin typeface="Arial" pitchFamily="34" charset="0"/>
                <a:ea typeface="SimSun" pitchFamily="2" charset="-122"/>
              </a:rPr>
              <a:t> emacs     	</a:t>
            </a:r>
          </a:p>
          <a:p>
            <a:pPr lvl="1">
              <a:lnSpc>
                <a:spcPct val="90000"/>
              </a:lnSpc>
              <a:spcBef>
                <a:spcPct val="35000"/>
              </a:spcBef>
            </a:pPr>
            <a:r>
              <a:rPr lang="en-US" altLang="zh-CN" sz="3200">
                <a:latin typeface="Arial" pitchFamily="34" charset="0"/>
                <a:ea typeface="SimSun" pitchFamily="2" charset="-122"/>
              </a:rPr>
              <a:t> pico</a:t>
            </a:r>
          </a:p>
          <a:p>
            <a:pPr>
              <a:lnSpc>
                <a:spcPct val="90000"/>
              </a:lnSpc>
              <a:spcBef>
                <a:spcPct val="35000"/>
              </a:spcBef>
            </a:pPr>
            <a:r>
              <a:rPr lang="en-US" altLang="zh-CN">
                <a:latin typeface="Arial" pitchFamily="34" charset="0"/>
                <a:ea typeface="SimSun" pitchFamily="2" charset="-122"/>
              </a:rPr>
              <a:t>We only cover </a:t>
            </a:r>
            <a:r>
              <a:rPr lang="en-US" altLang="zh-CN">
                <a:solidFill>
                  <a:srgbClr val="CC0000"/>
                </a:solidFill>
                <a:latin typeface="Arial" pitchFamily="34" charset="0"/>
                <a:ea typeface="SimSun" pitchFamily="2" charset="-122"/>
              </a:rPr>
              <a:t>vi</a:t>
            </a:r>
            <a:r>
              <a:rPr lang="en-US" altLang="zh-CN">
                <a:latin typeface="Arial" pitchFamily="34" charset="0"/>
                <a:ea typeface="SimSun" pitchFamily="2" charset="-122"/>
              </a:rPr>
              <a:t> in this lecture.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File Redirection Operators</a:t>
            </a:r>
          </a:p>
        </p:txBody>
      </p:sp>
      <p:sp>
        <p:nvSpPr>
          <p:cNvPr id="12595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solidFill>
                  <a:srgbClr val="CC0000"/>
                </a:solidFill>
                <a:latin typeface="Arial" pitchFamily="34" charset="0"/>
                <a:ea typeface="SimSun" pitchFamily="2" charset="-122"/>
              </a:rPr>
              <a:t>&lt;</a:t>
            </a:r>
          </a:p>
          <a:p>
            <a:pPr lvl="1">
              <a:lnSpc>
                <a:spcPct val="90000"/>
              </a:lnSpc>
            </a:pPr>
            <a:r>
              <a:rPr lang="en-US" altLang="zh-CN">
                <a:latin typeface="Arial" pitchFamily="34" charset="0"/>
                <a:ea typeface="SimSun" pitchFamily="2" charset="-122"/>
              </a:rPr>
              <a:t>Redirect input, read input from a file</a:t>
            </a:r>
          </a:p>
          <a:p>
            <a:pPr>
              <a:lnSpc>
                <a:spcPct val="90000"/>
              </a:lnSpc>
            </a:pPr>
            <a:r>
              <a:rPr lang="en-US" altLang="zh-CN">
                <a:solidFill>
                  <a:srgbClr val="CC0000"/>
                </a:solidFill>
                <a:latin typeface="Arial" pitchFamily="34" charset="0"/>
                <a:ea typeface="SimSun" pitchFamily="2" charset="-122"/>
              </a:rPr>
              <a:t>&gt;</a:t>
            </a:r>
          </a:p>
          <a:p>
            <a:pPr lvl="1">
              <a:lnSpc>
                <a:spcPct val="90000"/>
              </a:lnSpc>
            </a:pPr>
            <a:r>
              <a:rPr lang="en-US" altLang="zh-CN">
                <a:latin typeface="Arial" pitchFamily="34" charset="0"/>
                <a:ea typeface="SimSun" pitchFamily="2" charset="-122"/>
              </a:rPr>
              <a:t>Redirect output, send it to a file</a:t>
            </a:r>
          </a:p>
          <a:p>
            <a:pPr>
              <a:lnSpc>
                <a:spcPct val="90000"/>
              </a:lnSpc>
            </a:pPr>
            <a:r>
              <a:rPr lang="en-US" altLang="zh-CN">
                <a:solidFill>
                  <a:srgbClr val="CC0000"/>
                </a:solidFill>
                <a:latin typeface="Arial" pitchFamily="34" charset="0"/>
                <a:ea typeface="SimSun" pitchFamily="2" charset="-122"/>
              </a:rPr>
              <a:t>&gt;&gt;</a:t>
            </a:r>
          </a:p>
          <a:p>
            <a:pPr lvl="1">
              <a:lnSpc>
                <a:spcPct val="90000"/>
              </a:lnSpc>
            </a:pPr>
            <a:r>
              <a:rPr lang="en-US" altLang="zh-CN">
                <a:latin typeface="Arial" pitchFamily="34" charset="0"/>
                <a:ea typeface="SimSun" pitchFamily="2" charset="-122"/>
              </a:rPr>
              <a:t>Redirect output, append it to a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9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Redirecting Outputs</a:t>
            </a:r>
          </a:p>
        </p:txBody>
      </p:sp>
      <p:sp>
        <p:nvSpPr>
          <p:cNvPr id="1300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solidFill>
                  <a:srgbClr val="CC0000"/>
                </a:solidFill>
                <a:latin typeface="Arial" pitchFamily="34" charset="0"/>
                <a:ea typeface="SimSun" pitchFamily="2" charset="-122"/>
              </a:rPr>
              <a:t>command &gt; output-file</a:t>
            </a:r>
          </a:p>
          <a:p>
            <a:pPr lvl="1">
              <a:lnSpc>
                <a:spcPct val="90000"/>
              </a:lnSpc>
            </a:pPr>
            <a:r>
              <a:rPr lang="en-US" altLang="zh-CN" sz="2400">
                <a:latin typeface="Arial" pitchFamily="34" charset="0"/>
                <a:ea typeface="SimSun" pitchFamily="2" charset="-122"/>
              </a:rPr>
              <a:t>Send output of ‘</a:t>
            </a:r>
            <a:r>
              <a:rPr lang="en-US" altLang="zh-CN" sz="2400">
                <a:solidFill>
                  <a:srgbClr val="0066FF"/>
                </a:solidFill>
                <a:latin typeface="Arial" pitchFamily="34" charset="0"/>
                <a:ea typeface="SimSun" pitchFamily="2" charset="-122"/>
              </a:rPr>
              <a:t>command</a:t>
            </a:r>
            <a:r>
              <a:rPr lang="en-US" altLang="zh-CN" sz="2400">
                <a:latin typeface="Arial" pitchFamily="34" charset="0"/>
                <a:ea typeface="SimSun" pitchFamily="2" charset="-122"/>
              </a:rPr>
              <a:t>’ to the file ‘</a:t>
            </a:r>
            <a:r>
              <a:rPr lang="en-US" altLang="zh-CN" sz="2400">
                <a:solidFill>
                  <a:srgbClr val="0066FF"/>
                </a:solidFill>
                <a:latin typeface="Arial" pitchFamily="34" charset="0"/>
                <a:ea typeface="SimSun" pitchFamily="2" charset="-122"/>
              </a:rPr>
              <a:t>output-file</a:t>
            </a:r>
            <a:r>
              <a:rPr lang="en-US" altLang="zh-CN" sz="2400">
                <a:latin typeface="Arial" pitchFamily="34" charset="0"/>
                <a:ea typeface="SimSun" pitchFamily="2" charset="-122"/>
              </a:rPr>
              <a:t>’ instead of the monitor screen</a:t>
            </a:r>
          </a:p>
          <a:p>
            <a:pPr lvl="1">
              <a:lnSpc>
                <a:spcPct val="90000"/>
              </a:lnSpc>
            </a:pPr>
            <a:endParaRPr lang="en-US" altLang="zh-CN" sz="2400">
              <a:latin typeface="Arial" pitchFamily="34" charset="0"/>
              <a:ea typeface="SimSun" pitchFamily="2" charset="-122"/>
            </a:endParaRPr>
          </a:p>
          <a:p>
            <a:pPr>
              <a:lnSpc>
                <a:spcPct val="90000"/>
              </a:lnSpc>
            </a:pPr>
            <a:r>
              <a:rPr lang="en-US" altLang="zh-CN" sz="2800">
                <a:solidFill>
                  <a:srgbClr val="CC0000"/>
                </a:solidFill>
                <a:latin typeface="Arial" pitchFamily="34" charset="0"/>
                <a:ea typeface="SimSun" pitchFamily="2" charset="-122"/>
              </a:rPr>
              <a:t>ls &gt; foo</a:t>
            </a:r>
          </a:p>
          <a:p>
            <a:pPr lvl="1">
              <a:lnSpc>
                <a:spcPct val="90000"/>
              </a:lnSpc>
            </a:pPr>
            <a:r>
              <a:rPr lang="en-US" altLang="zh-CN" sz="2400">
                <a:latin typeface="Arial" pitchFamily="34" charset="0"/>
                <a:ea typeface="SimSun" pitchFamily="2" charset="-122"/>
              </a:rPr>
              <a:t>Send the directory list to the file named “foo”</a:t>
            </a:r>
          </a:p>
          <a:p>
            <a:pPr>
              <a:lnSpc>
                <a:spcPct val="90000"/>
              </a:lnSpc>
            </a:pPr>
            <a:r>
              <a:rPr lang="en-US" altLang="zh-CN" sz="2800">
                <a:solidFill>
                  <a:srgbClr val="CC0000"/>
                </a:solidFill>
                <a:latin typeface="Arial" pitchFamily="34" charset="0"/>
                <a:ea typeface="SimSun" pitchFamily="2" charset="-122"/>
              </a:rPr>
              <a:t>cat foo</a:t>
            </a:r>
          </a:p>
          <a:p>
            <a:pPr lvl="1">
              <a:lnSpc>
                <a:spcPct val="90000"/>
              </a:lnSpc>
            </a:pPr>
            <a:r>
              <a:rPr lang="en-US" altLang="zh-CN" sz="2400">
                <a:latin typeface="Arial" pitchFamily="34" charset="0"/>
                <a:ea typeface="SimSun" pitchFamily="2" charset="-122"/>
              </a:rPr>
              <a:t>Show contents of “foo”</a:t>
            </a:r>
          </a:p>
          <a:p>
            <a:pPr>
              <a:lnSpc>
                <a:spcPct val="90000"/>
              </a:lnSpc>
            </a:pPr>
            <a:r>
              <a:rPr lang="en-US" altLang="zh-CN" sz="2400">
                <a:solidFill>
                  <a:srgbClr val="CC0000"/>
                </a:solidFill>
                <a:latin typeface="Arial" pitchFamily="34" charset="0"/>
                <a:ea typeface="SimSun" pitchFamily="2" charset="-122"/>
              </a:rPr>
              <a:t>date &gt;&gt; foo</a:t>
            </a:r>
          </a:p>
          <a:p>
            <a:pPr lvl="1">
              <a:lnSpc>
                <a:spcPct val="90000"/>
              </a:lnSpc>
            </a:pPr>
            <a:r>
              <a:rPr lang="en-US" altLang="zh-CN" sz="2400">
                <a:latin typeface="Arial" pitchFamily="34" charset="0"/>
                <a:ea typeface="SimSun" pitchFamily="2" charset="-122"/>
              </a:rPr>
              <a:t>Append the date to the file name “foo”</a:t>
            </a:r>
          </a:p>
          <a:p>
            <a:pPr lvl="1">
              <a:lnSpc>
                <a:spcPct val="90000"/>
              </a:lnSpc>
            </a:pPr>
            <a:endParaRPr lang="en-US" altLang="zh-CN" sz="24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00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0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Cat: Concatenate and Display Files</a:t>
            </a:r>
          </a:p>
        </p:txBody>
      </p:sp>
      <p:sp>
        <p:nvSpPr>
          <p:cNvPr id="1320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The </a:t>
            </a:r>
            <a:r>
              <a:rPr lang="en-US" altLang="zh-CN" sz="2800">
                <a:solidFill>
                  <a:srgbClr val="CC0000"/>
                </a:solidFill>
                <a:latin typeface="Arial" pitchFamily="34" charset="0"/>
                <a:ea typeface="SimSun" pitchFamily="2" charset="-122"/>
              </a:rPr>
              <a:t>cat</a:t>
            </a:r>
            <a:r>
              <a:rPr lang="en-US" altLang="zh-CN" sz="2800">
                <a:latin typeface="Arial" pitchFamily="34" charset="0"/>
                <a:ea typeface="SimSun" pitchFamily="2" charset="-122"/>
              </a:rPr>
              <a:t> utility reads each file in sequence and writes it on the standard output. </a:t>
            </a:r>
          </a:p>
          <a:p>
            <a:pPr>
              <a:lnSpc>
                <a:spcPct val="90000"/>
              </a:lnSpc>
              <a:buFontTx/>
              <a:buNone/>
            </a:pPr>
            <a:r>
              <a:rPr lang="en-US" altLang="zh-CN" sz="2800">
                <a:latin typeface="Arial" pitchFamily="34" charset="0"/>
                <a:ea typeface="SimSun" pitchFamily="2" charset="-122"/>
              </a:rPr>
              <a:t>Examples:</a:t>
            </a:r>
          </a:p>
          <a:p>
            <a:pPr>
              <a:lnSpc>
                <a:spcPct val="90000"/>
              </a:lnSpc>
            </a:pPr>
            <a:r>
              <a:rPr lang="en-US" altLang="zh-CN" sz="2800">
                <a:solidFill>
                  <a:srgbClr val="0066FF"/>
                </a:solidFill>
                <a:latin typeface="Arial" pitchFamily="34" charset="0"/>
                <a:ea typeface="SimSun" pitchFamily="2" charset="-122"/>
              </a:rPr>
              <a:t>cat myfile</a:t>
            </a:r>
          </a:p>
          <a:p>
            <a:pPr lvl="1">
              <a:lnSpc>
                <a:spcPct val="90000"/>
              </a:lnSpc>
            </a:pPr>
            <a:r>
              <a:rPr lang="en-US" altLang="zh-CN" sz="2400">
                <a:latin typeface="Arial" pitchFamily="34" charset="0"/>
                <a:ea typeface="SimSun" pitchFamily="2" charset="-122"/>
              </a:rPr>
              <a:t>writes the contents of the file myfile to standard output</a:t>
            </a:r>
          </a:p>
          <a:p>
            <a:pPr>
              <a:lnSpc>
                <a:spcPct val="90000"/>
              </a:lnSpc>
            </a:pPr>
            <a:r>
              <a:rPr lang="en-US" altLang="zh-CN" sz="2800">
                <a:solidFill>
                  <a:srgbClr val="0066FF"/>
                </a:solidFill>
                <a:latin typeface="Arial" pitchFamily="34" charset="0"/>
                <a:ea typeface="SimSun" pitchFamily="2" charset="-122"/>
              </a:rPr>
              <a:t>cat doc1 doc2 &gt;doc.all</a:t>
            </a:r>
          </a:p>
          <a:p>
            <a:pPr lvl="1">
              <a:lnSpc>
                <a:spcPct val="90000"/>
              </a:lnSpc>
            </a:pPr>
            <a:r>
              <a:rPr lang="en-US" altLang="zh-CN" sz="2400">
                <a:latin typeface="Arial" pitchFamily="34" charset="0"/>
                <a:ea typeface="SimSun" pitchFamily="2" charset="-122"/>
              </a:rPr>
              <a:t>concatenates the files doc1 and doc2 and writes the result to doc.all.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Redirecting Outputs (Contd)</a:t>
            </a:r>
          </a:p>
        </p:txBody>
      </p:sp>
      <p:sp>
        <p:nvSpPr>
          <p:cNvPr id="13414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solidFill>
                  <a:srgbClr val="CC0000"/>
                </a:solidFill>
                <a:latin typeface="Arial" pitchFamily="34" charset="0"/>
                <a:ea typeface="SimSun" pitchFamily="2" charset="-122"/>
              </a:rPr>
              <a:t>ls -l &gt; bar</a:t>
            </a:r>
          </a:p>
          <a:p>
            <a:pPr lvl="1">
              <a:lnSpc>
                <a:spcPct val="90000"/>
              </a:lnSpc>
            </a:pPr>
            <a:r>
              <a:rPr lang="en-US" altLang="zh-CN" sz="2400">
                <a:latin typeface="Arial" pitchFamily="34" charset="0"/>
                <a:ea typeface="SimSun" pitchFamily="2" charset="-122"/>
              </a:rPr>
              <a:t>Send the long directory list to “bar”</a:t>
            </a:r>
          </a:p>
          <a:p>
            <a:pPr>
              <a:lnSpc>
                <a:spcPct val="90000"/>
              </a:lnSpc>
              <a:buFontTx/>
              <a:buNone/>
            </a:pPr>
            <a:endParaRPr lang="en-US" altLang="zh-CN" sz="2800">
              <a:latin typeface="Arial" pitchFamily="34" charset="0"/>
              <a:ea typeface="SimSun" pitchFamily="2" charset="-122"/>
            </a:endParaRPr>
          </a:p>
          <a:p>
            <a:pPr>
              <a:lnSpc>
                <a:spcPct val="90000"/>
              </a:lnSpc>
            </a:pPr>
            <a:r>
              <a:rPr lang="en-US" altLang="zh-CN" sz="2800">
                <a:solidFill>
                  <a:srgbClr val="CC0000"/>
                </a:solidFill>
                <a:latin typeface="Arial" pitchFamily="34" charset="0"/>
                <a:ea typeface="SimSun" pitchFamily="2" charset="-122"/>
              </a:rPr>
              <a:t>cat foo bar &gt; foobar</a:t>
            </a:r>
          </a:p>
          <a:p>
            <a:pPr lvl="1">
              <a:lnSpc>
                <a:spcPct val="90000"/>
              </a:lnSpc>
            </a:pPr>
            <a:r>
              <a:rPr lang="en-US" altLang="zh-CN" sz="2400">
                <a:latin typeface="Arial" pitchFamily="34" charset="0"/>
                <a:ea typeface="SimSun" pitchFamily="2" charset="-122"/>
              </a:rPr>
              <a:t>Combine “foo” and “bar” into a new file named “foobar”</a:t>
            </a:r>
          </a:p>
          <a:p>
            <a:pPr>
              <a:lnSpc>
                <a:spcPct val="90000"/>
              </a:lnSpc>
              <a:buFontTx/>
              <a:buNone/>
            </a:pPr>
            <a:endParaRPr lang="en-US" altLang="zh-CN" sz="2800">
              <a:latin typeface="Arial" pitchFamily="34" charset="0"/>
              <a:ea typeface="SimSun" pitchFamily="2" charset="-122"/>
            </a:endParaRPr>
          </a:p>
          <a:p>
            <a:pPr>
              <a:lnSpc>
                <a:spcPct val="90000"/>
              </a:lnSpc>
            </a:pPr>
            <a:r>
              <a:rPr lang="en-US" altLang="zh-CN" sz="2800">
                <a:solidFill>
                  <a:srgbClr val="CC0000"/>
                </a:solidFill>
                <a:latin typeface="Arial" pitchFamily="34" charset="0"/>
                <a:ea typeface="SimSun" pitchFamily="2" charset="-122"/>
              </a:rPr>
              <a:t>cat foobar</a:t>
            </a:r>
          </a:p>
          <a:p>
            <a:pPr lvl="1">
              <a:lnSpc>
                <a:spcPct val="90000"/>
              </a:lnSpc>
            </a:pPr>
            <a:r>
              <a:rPr lang="en-US" altLang="zh-CN" sz="2400">
                <a:latin typeface="Arial" pitchFamily="34" charset="0"/>
                <a:ea typeface="SimSun" pitchFamily="2" charset="-122"/>
              </a:rPr>
              <a:t>Display contents of file “foobar”</a:t>
            </a:r>
            <a:endParaRPr lang="en-US" altLang="zh-CN" sz="32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14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4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Redirecting Inputs</a:t>
            </a:r>
          </a:p>
        </p:txBody>
      </p:sp>
      <p:sp>
        <p:nvSpPr>
          <p:cNvPr id="12800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solidFill>
                  <a:srgbClr val="CC0000"/>
                </a:solidFill>
                <a:latin typeface="Arial" pitchFamily="34" charset="0"/>
                <a:ea typeface="SimSun" pitchFamily="2" charset="-122"/>
              </a:rPr>
              <a:t>command &lt; input-file</a:t>
            </a:r>
          </a:p>
          <a:p>
            <a:pPr lvl="1">
              <a:lnSpc>
                <a:spcPct val="90000"/>
              </a:lnSpc>
            </a:pPr>
            <a:r>
              <a:rPr lang="en-US" altLang="zh-CN" sz="2400">
                <a:latin typeface="Arial" pitchFamily="34" charset="0"/>
                <a:ea typeface="SimSun" pitchFamily="2" charset="-122"/>
              </a:rPr>
              <a:t>‘</a:t>
            </a:r>
            <a:r>
              <a:rPr lang="en-US" altLang="zh-CN" sz="2400">
                <a:solidFill>
                  <a:srgbClr val="0066FF"/>
                </a:solidFill>
                <a:latin typeface="Arial" pitchFamily="34" charset="0"/>
                <a:ea typeface="SimSun" pitchFamily="2" charset="-122"/>
              </a:rPr>
              <a:t>command</a:t>
            </a:r>
            <a:r>
              <a:rPr lang="en-US" altLang="zh-CN" sz="2400">
                <a:latin typeface="Arial" pitchFamily="34" charset="0"/>
                <a:ea typeface="SimSun" pitchFamily="2" charset="-122"/>
              </a:rPr>
              <a:t>’ takes input from ‘</a:t>
            </a:r>
            <a:r>
              <a:rPr lang="en-US" altLang="zh-CN" sz="2400">
                <a:solidFill>
                  <a:srgbClr val="0066FF"/>
                </a:solidFill>
                <a:latin typeface="Arial" pitchFamily="34" charset="0"/>
                <a:ea typeface="SimSun" pitchFamily="2" charset="-122"/>
              </a:rPr>
              <a:t>input-file</a:t>
            </a:r>
            <a:r>
              <a:rPr lang="en-US" altLang="zh-CN" sz="2400">
                <a:latin typeface="Arial" pitchFamily="34" charset="0"/>
                <a:ea typeface="SimSun" pitchFamily="2" charset="-122"/>
              </a:rPr>
              <a:t>’ instead of the keyboard</a:t>
            </a:r>
          </a:p>
          <a:p>
            <a:pPr>
              <a:lnSpc>
                <a:spcPct val="90000"/>
              </a:lnSpc>
              <a:buFontTx/>
              <a:buNone/>
            </a:pPr>
            <a:endParaRPr lang="en-US" altLang="zh-CN" sz="2400">
              <a:solidFill>
                <a:srgbClr val="CC0000"/>
              </a:solidFill>
              <a:latin typeface="Arial" pitchFamily="34" charset="0"/>
              <a:ea typeface="SimSun" pitchFamily="2" charset="-122"/>
            </a:endParaRPr>
          </a:p>
          <a:p>
            <a:pPr>
              <a:lnSpc>
                <a:spcPct val="90000"/>
              </a:lnSpc>
            </a:pPr>
            <a:r>
              <a:rPr lang="en-US" altLang="zh-CN" sz="2800">
                <a:solidFill>
                  <a:srgbClr val="CC0000"/>
                </a:solidFill>
                <a:latin typeface="Arial" pitchFamily="34" charset="0"/>
                <a:ea typeface="SimSun" pitchFamily="2" charset="-122"/>
              </a:rPr>
              <a:t>who &gt; people</a:t>
            </a:r>
          </a:p>
          <a:p>
            <a:pPr lvl="1">
              <a:lnSpc>
                <a:spcPct val="90000"/>
              </a:lnSpc>
            </a:pPr>
            <a:r>
              <a:rPr lang="en-US" altLang="zh-CN" sz="2400">
                <a:latin typeface="Arial" pitchFamily="34" charset="0"/>
                <a:ea typeface="SimSun" pitchFamily="2" charset="-122"/>
              </a:rPr>
              <a:t>Put the list of users currently on the system into the file “people”</a:t>
            </a:r>
          </a:p>
          <a:p>
            <a:pPr>
              <a:lnSpc>
                <a:spcPct val="90000"/>
              </a:lnSpc>
              <a:buFontTx/>
              <a:buNone/>
            </a:pPr>
            <a:endParaRPr lang="en-US" altLang="zh-CN" sz="2400">
              <a:latin typeface="Arial" pitchFamily="34" charset="0"/>
              <a:ea typeface="SimSun" pitchFamily="2" charset="-122"/>
            </a:endParaRPr>
          </a:p>
          <a:p>
            <a:pPr>
              <a:lnSpc>
                <a:spcPct val="90000"/>
              </a:lnSpc>
            </a:pPr>
            <a:r>
              <a:rPr lang="en-US" altLang="zh-CN" sz="2800">
                <a:solidFill>
                  <a:srgbClr val="CC0000"/>
                </a:solidFill>
                <a:latin typeface="Arial" pitchFamily="34" charset="0"/>
                <a:ea typeface="SimSun" pitchFamily="2" charset="-122"/>
              </a:rPr>
              <a:t>sort &lt; people</a:t>
            </a:r>
          </a:p>
          <a:p>
            <a:pPr lvl="1">
              <a:lnSpc>
                <a:spcPct val="90000"/>
              </a:lnSpc>
            </a:pPr>
            <a:r>
              <a:rPr lang="en-US" altLang="zh-CN" sz="2400">
                <a:latin typeface="Arial" pitchFamily="34" charset="0"/>
                <a:ea typeface="SimSun" pitchFamily="2" charset="-122"/>
              </a:rPr>
              <a:t>Sort by sending “people” as input to sort</a:t>
            </a:r>
            <a:endParaRPr lang="en-US" altLang="zh-CN" sz="20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normAutofit fontScale="90000"/>
            <a:flatTx/>
          </a:bodyPr>
          <a:lstStyle/>
          <a:p>
            <a:r>
              <a:rPr lang="en-US" altLang="zh-CN" sz="3600" b="1">
                <a:solidFill>
                  <a:srgbClr val="CCFFFF"/>
                </a:solidFill>
                <a:latin typeface="Arial" pitchFamily="34" charset="0"/>
                <a:ea typeface="SimSun" pitchFamily="2" charset="-122"/>
              </a:rPr>
              <a:t>Combining Input and Output Redirection</a:t>
            </a:r>
          </a:p>
        </p:txBody>
      </p:sp>
      <p:sp>
        <p:nvSpPr>
          <p:cNvPr id="1382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400">
                <a:solidFill>
                  <a:srgbClr val="CC0000"/>
                </a:solidFill>
                <a:latin typeface="Arial" pitchFamily="34" charset="0"/>
                <a:ea typeface="SimSun" pitchFamily="2" charset="-122"/>
              </a:rPr>
              <a:t>command &lt; input-file &gt; output-file</a:t>
            </a:r>
          </a:p>
          <a:p>
            <a:pPr>
              <a:lnSpc>
                <a:spcPct val="90000"/>
              </a:lnSpc>
            </a:pPr>
            <a:r>
              <a:rPr lang="en-US" altLang="zh-CN" sz="2400">
                <a:solidFill>
                  <a:srgbClr val="CC0000"/>
                </a:solidFill>
                <a:latin typeface="Arial" pitchFamily="34" charset="0"/>
                <a:ea typeface="SimSun" pitchFamily="2" charset="-122"/>
              </a:rPr>
              <a:t>command &gt; output-file &lt; input-file</a:t>
            </a:r>
          </a:p>
          <a:p>
            <a:pPr lvl="1">
              <a:lnSpc>
                <a:spcPct val="90000"/>
              </a:lnSpc>
            </a:pPr>
            <a:r>
              <a:rPr lang="en-US" altLang="zh-CN" sz="2000">
                <a:latin typeface="Arial" pitchFamily="34" charset="0"/>
                <a:ea typeface="SimSun" pitchFamily="2" charset="-122"/>
              </a:rPr>
              <a:t>Input to ‘command’ comes from the ‘input-file’ instead of the keyboard, and the output of the command goes to the ‘output-file’ instead of the display screen</a:t>
            </a:r>
          </a:p>
          <a:p>
            <a:pPr>
              <a:lnSpc>
                <a:spcPct val="90000"/>
              </a:lnSpc>
            </a:pPr>
            <a:r>
              <a:rPr lang="en-US" altLang="zh-CN" sz="2400">
                <a:solidFill>
                  <a:srgbClr val="CC0000"/>
                </a:solidFill>
                <a:latin typeface="Arial" pitchFamily="34" charset="0"/>
                <a:ea typeface="SimSun" pitchFamily="2" charset="-122"/>
              </a:rPr>
              <a:t>sort &lt; people &gt; speople</a:t>
            </a:r>
          </a:p>
          <a:p>
            <a:pPr lvl="1">
              <a:lnSpc>
                <a:spcPct val="90000"/>
              </a:lnSpc>
            </a:pPr>
            <a:r>
              <a:rPr lang="en-US" altLang="zh-CN" sz="2000">
                <a:latin typeface="Arial" pitchFamily="34" charset="0"/>
                <a:ea typeface="SimSun" pitchFamily="2" charset="-122"/>
              </a:rPr>
              <a:t>Send sorted list to new file “speople”</a:t>
            </a:r>
          </a:p>
        </p:txBody>
      </p:sp>
      <p:pic>
        <p:nvPicPr>
          <p:cNvPr id="138244" name="Picture 4" descr="sarwar_32062x_c12f05"/>
          <p:cNvPicPr preferRelativeResize="0">
            <a:picLocks noChangeAspect="1" noChangeArrowheads="1"/>
          </p:cNvPicPr>
          <p:nvPr/>
        </p:nvPicPr>
        <p:blipFill>
          <a:blip r:embed="rId3"/>
          <a:srcRect/>
          <a:stretch>
            <a:fillRect/>
          </a:stretch>
        </p:blipFill>
        <p:spPr bwMode="auto">
          <a:xfrm>
            <a:off x="2819400" y="4495800"/>
            <a:ext cx="3962400" cy="14351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Unix Pipes (|)</a:t>
            </a:r>
          </a:p>
        </p:txBody>
      </p:sp>
      <p:sp>
        <p:nvSpPr>
          <p:cNvPr id="9318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The </a:t>
            </a:r>
            <a:r>
              <a:rPr lang="en-US" altLang="zh-CN" sz="2800">
                <a:solidFill>
                  <a:srgbClr val="3366CC"/>
                </a:solidFill>
                <a:latin typeface="Arial" pitchFamily="34" charset="0"/>
                <a:ea typeface="SimSun" pitchFamily="2" charset="-122"/>
              </a:rPr>
              <a:t>pipe operator (</a:t>
            </a:r>
            <a:r>
              <a:rPr lang="en-US" altLang="zh-CN" sz="2800">
                <a:solidFill>
                  <a:srgbClr val="CC0000"/>
                </a:solidFill>
                <a:latin typeface="Arial" pitchFamily="34" charset="0"/>
                <a:ea typeface="SimSun" pitchFamily="2" charset="-122"/>
              </a:rPr>
              <a:t>|</a:t>
            </a:r>
            <a:r>
              <a:rPr lang="en-US" altLang="zh-CN" sz="2800">
                <a:solidFill>
                  <a:srgbClr val="3366CC"/>
                </a:solidFill>
                <a:latin typeface="Arial" pitchFamily="34" charset="0"/>
                <a:ea typeface="SimSun" pitchFamily="2" charset="-122"/>
              </a:rPr>
              <a:t>)</a:t>
            </a:r>
            <a:r>
              <a:rPr lang="en-US" altLang="zh-CN" sz="2800">
                <a:latin typeface="Arial" pitchFamily="34" charset="0"/>
                <a:ea typeface="SimSun" pitchFamily="2" charset="-122"/>
              </a:rPr>
              <a:t> redirects the output of one command to the input of another command</a:t>
            </a:r>
          </a:p>
          <a:p>
            <a:pPr>
              <a:lnSpc>
                <a:spcPct val="90000"/>
              </a:lnSpc>
            </a:pPr>
            <a:r>
              <a:rPr lang="en-US" altLang="zh-CN" sz="2800">
                <a:solidFill>
                  <a:srgbClr val="CC0000"/>
                </a:solidFill>
                <a:latin typeface="Arial" pitchFamily="34" charset="0"/>
                <a:ea typeface="SimSun" pitchFamily="2" charset="-122"/>
              </a:rPr>
              <a:t>first_command | second_command</a:t>
            </a:r>
          </a:p>
          <a:p>
            <a:pPr lvl="1">
              <a:lnSpc>
                <a:spcPct val="90000"/>
              </a:lnSpc>
            </a:pPr>
            <a:r>
              <a:rPr lang="en-US" altLang="zh-CN" sz="2400">
                <a:latin typeface="Arial" pitchFamily="34" charset="0"/>
                <a:ea typeface="SimSun" pitchFamily="2" charset="-122"/>
              </a:rPr>
              <a:t>The pipe connects the output of the first command with the input of the second command</a:t>
            </a:r>
          </a:p>
          <a:p>
            <a:pPr>
              <a:lnSpc>
                <a:spcPct val="90000"/>
              </a:lnSpc>
            </a:pPr>
            <a:r>
              <a:rPr lang="en-US" altLang="zh-CN" sz="2800">
                <a:solidFill>
                  <a:srgbClr val="CC0000"/>
                </a:solidFill>
                <a:latin typeface="Arial" pitchFamily="34" charset="0"/>
                <a:ea typeface="SimSun" pitchFamily="2" charset="-122"/>
              </a:rPr>
              <a:t>first_command | second_command | third_command ...</a:t>
            </a:r>
          </a:p>
          <a:p>
            <a:pPr lvl="1">
              <a:lnSpc>
                <a:spcPct val="90000"/>
              </a:lnSpc>
            </a:pPr>
            <a:r>
              <a:rPr lang="en-US" altLang="zh-CN" sz="2400">
                <a:latin typeface="Arial" pitchFamily="34" charset="0"/>
                <a:ea typeface="SimSun" pitchFamily="2" charset="-122"/>
              </a:rPr>
              <a:t>The pipe operator can connect several commands on the same command line</a:t>
            </a:r>
            <a:endParaRPr lang="en-US" altLang="zh-CN" sz="2100">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Pipes Examples</a:t>
            </a:r>
          </a:p>
        </p:txBody>
      </p:sp>
      <p:sp>
        <p:nvSpPr>
          <p:cNvPr id="9421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solidFill>
                  <a:srgbClr val="CC0000"/>
                </a:solidFill>
                <a:latin typeface="Arial" pitchFamily="34" charset="0"/>
                <a:ea typeface="SimSun" pitchFamily="2" charset="-122"/>
              </a:rPr>
              <a:t>who &gt; people</a:t>
            </a:r>
          </a:p>
          <a:p>
            <a:pPr>
              <a:buFontTx/>
              <a:buNone/>
            </a:pPr>
            <a:r>
              <a:rPr lang="en-US" altLang="zh-CN">
                <a:solidFill>
                  <a:srgbClr val="CC0000"/>
                </a:solidFill>
                <a:latin typeface="Arial" pitchFamily="34" charset="0"/>
                <a:ea typeface="SimSun" pitchFamily="2" charset="-122"/>
              </a:rPr>
              <a:t>	sort &lt; people</a:t>
            </a:r>
          </a:p>
          <a:p>
            <a:pPr lvl="1"/>
            <a:r>
              <a:rPr lang="en-US" altLang="zh-CN">
                <a:latin typeface="Arial" pitchFamily="34" charset="0"/>
                <a:ea typeface="SimSun" pitchFamily="2" charset="-122"/>
              </a:rPr>
              <a:t>People acts as a temporary file. Is there a shortcut?  Yes, using </a:t>
            </a:r>
            <a:r>
              <a:rPr lang="en-US" altLang="zh-CN">
                <a:solidFill>
                  <a:srgbClr val="0000FF"/>
                </a:solidFill>
                <a:latin typeface="Arial" pitchFamily="34" charset="0"/>
                <a:ea typeface="SimSun" pitchFamily="2" charset="-122"/>
              </a:rPr>
              <a:t>pipes</a:t>
            </a:r>
            <a:r>
              <a:rPr lang="en-US" altLang="zh-CN">
                <a:latin typeface="Arial" pitchFamily="34" charset="0"/>
                <a:ea typeface="SimSun" pitchFamily="2" charset="-122"/>
              </a:rPr>
              <a:t>.</a:t>
            </a:r>
          </a:p>
          <a:p>
            <a:pPr>
              <a:buFontTx/>
              <a:buNone/>
            </a:pPr>
            <a:endParaRPr lang="en-US" altLang="zh-CN">
              <a:latin typeface="Arial" pitchFamily="34" charset="0"/>
              <a:ea typeface="SimSun" pitchFamily="2" charset="-122"/>
            </a:endParaRPr>
          </a:p>
          <a:p>
            <a:r>
              <a:rPr lang="en-US" altLang="zh-CN">
                <a:solidFill>
                  <a:srgbClr val="CC0000"/>
                </a:solidFill>
                <a:latin typeface="Arial" pitchFamily="34" charset="0"/>
                <a:ea typeface="SimSun" pitchFamily="2" charset="-122"/>
              </a:rPr>
              <a:t>who | sort     </a:t>
            </a:r>
          </a:p>
          <a:p>
            <a:pPr lvl="1"/>
            <a:r>
              <a:rPr lang="en-US" altLang="zh-CN">
                <a:latin typeface="Arial" pitchFamily="34" charset="0"/>
                <a:ea typeface="SimSun" pitchFamily="2" charset="-122"/>
              </a:rPr>
              <a:t>List of users on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4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Pipes Examples (Contd)</a:t>
            </a:r>
          </a:p>
        </p:txBody>
      </p:sp>
      <p:sp>
        <p:nvSpPr>
          <p:cNvPr id="14029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solidFill>
                  <a:srgbClr val="CC0000"/>
                </a:solidFill>
                <a:latin typeface="Arial" pitchFamily="34" charset="0"/>
                <a:ea typeface="SimSun" pitchFamily="2" charset="-122"/>
              </a:rPr>
              <a:t>who | wc –l   </a:t>
            </a:r>
          </a:p>
          <a:p>
            <a:pPr lvl="1"/>
            <a:r>
              <a:rPr lang="en-US" altLang="zh-CN" sz="2400">
                <a:latin typeface="Arial" pitchFamily="34" charset="0"/>
                <a:ea typeface="SimSun" pitchFamily="2" charset="-122"/>
              </a:rPr>
              <a:t>How many users are on the system?</a:t>
            </a:r>
          </a:p>
          <a:p>
            <a:pPr lvl="1"/>
            <a:r>
              <a:rPr lang="en-US" altLang="zh-CN" sz="2400">
                <a:solidFill>
                  <a:srgbClr val="CC0000"/>
                </a:solidFill>
                <a:latin typeface="Arial" pitchFamily="34" charset="0"/>
                <a:ea typeface="SimSun" pitchFamily="2" charset="-122"/>
              </a:rPr>
              <a:t>wc </a:t>
            </a:r>
            <a:r>
              <a:rPr lang="en-US" altLang="zh-CN" sz="2400">
                <a:latin typeface="Arial" pitchFamily="34" charset="0"/>
                <a:ea typeface="SimSun" pitchFamily="2" charset="-122"/>
              </a:rPr>
              <a:t>display a count of lines, words, and characters</a:t>
            </a:r>
            <a:r>
              <a:rPr lang="en-US" altLang="zh-CN" sz="2400">
                <a:solidFill>
                  <a:srgbClr val="CC0000"/>
                </a:solidFill>
                <a:latin typeface="Arial" pitchFamily="34" charset="0"/>
                <a:ea typeface="SimSun" pitchFamily="2" charset="-122"/>
              </a:rPr>
              <a:t> </a:t>
            </a:r>
            <a:r>
              <a:rPr lang="en-US" altLang="zh-CN" sz="2400">
                <a:latin typeface="Arial" pitchFamily="34" charset="0"/>
                <a:ea typeface="SimSun" pitchFamily="2" charset="-122"/>
              </a:rPr>
              <a:t>in a file (</a:t>
            </a:r>
            <a:r>
              <a:rPr lang="en-US" altLang="zh-CN" sz="2400">
                <a:solidFill>
                  <a:srgbClr val="0066FF"/>
                </a:solidFill>
                <a:latin typeface="Arial" pitchFamily="34" charset="0"/>
                <a:ea typeface="SimSun" pitchFamily="2" charset="-122"/>
              </a:rPr>
              <a:t>-l</a:t>
            </a:r>
            <a:r>
              <a:rPr lang="en-US" altLang="zh-CN" sz="2400">
                <a:latin typeface="Arial" pitchFamily="34" charset="0"/>
                <a:ea typeface="SimSun" pitchFamily="2" charset="-122"/>
              </a:rPr>
              <a:t> count lines, </a:t>
            </a:r>
            <a:r>
              <a:rPr lang="en-US" altLang="zh-CN" sz="2400">
                <a:solidFill>
                  <a:srgbClr val="0066FF"/>
                </a:solidFill>
                <a:latin typeface="Arial" pitchFamily="34" charset="0"/>
                <a:ea typeface="SimSun" pitchFamily="2" charset="-122"/>
              </a:rPr>
              <a:t>-w</a:t>
            </a:r>
            <a:r>
              <a:rPr lang="en-US" altLang="zh-CN" sz="2400">
                <a:latin typeface="Arial" pitchFamily="34" charset="0"/>
                <a:ea typeface="SimSun" pitchFamily="2" charset="-122"/>
              </a:rPr>
              <a:t> count words, </a:t>
            </a:r>
            <a:r>
              <a:rPr lang="en-US" altLang="zh-CN" sz="2400">
                <a:solidFill>
                  <a:srgbClr val="0066FF"/>
                </a:solidFill>
                <a:latin typeface="Arial" pitchFamily="34" charset="0"/>
                <a:ea typeface="SimSun" pitchFamily="2" charset="-122"/>
              </a:rPr>
              <a:t>-c</a:t>
            </a:r>
            <a:r>
              <a:rPr lang="en-US" altLang="zh-CN" sz="2400">
                <a:latin typeface="Arial" pitchFamily="34" charset="0"/>
                <a:ea typeface="SimSun" pitchFamily="2" charset="-122"/>
              </a:rPr>
              <a:t> count characters)</a:t>
            </a:r>
          </a:p>
          <a:p>
            <a:pPr lvl="1">
              <a:buFontTx/>
              <a:buNone/>
            </a:pPr>
            <a:endParaRPr lang="en-US" altLang="zh-CN" sz="2400">
              <a:solidFill>
                <a:srgbClr val="CC0000"/>
              </a:solidFill>
              <a:latin typeface="Arial" pitchFamily="34" charset="0"/>
              <a:ea typeface="SimSun" pitchFamily="2" charset="-122"/>
            </a:endParaRPr>
          </a:p>
          <a:p>
            <a:r>
              <a:rPr lang="en-US" altLang="zh-CN" sz="2800">
                <a:solidFill>
                  <a:srgbClr val="CC0000"/>
                </a:solidFill>
                <a:latin typeface="Arial" pitchFamily="34" charset="0"/>
                <a:ea typeface="SimSun" pitchFamily="2" charset="-122"/>
              </a:rPr>
              <a:t>ls –l | more</a:t>
            </a:r>
          </a:p>
          <a:p>
            <a:pPr lvl="1"/>
            <a:r>
              <a:rPr lang="en-US" altLang="zh-CN" sz="2400">
                <a:latin typeface="Arial" pitchFamily="34" charset="0"/>
                <a:ea typeface="SimSun" pitchFamily="2" charset="-122"/>
              </a:rPr>
              <a:t>Display the long listing page by page</a:t>
            </a:r>
          </a:p>
          <a:p>
            <a:pPr lvl="1"/>
            <a:r>
              <a:rPr lang="en-US" altLang="zh-CN" sz="2400">
                <a:solidFill>
                  <a:srgbClr val="CC0000"/>
                </a:solidFill>
                <a:latin typeface="Arial" pitchFamily="34" charset="0"/>
                <a:ea typeface="SimSun" pitchFamily="2" charset="-122"/>
              </a:rPr>
              <a:t>more</a:t>
            </a:r>
            <a:r>
              <a:rPr lang="en-US" altLang="zh-CN" sz="2400">
                <a:latin typeface="Arial" pitchFamily="34" charset="0"/>
                <a:ea typeface="SimSun" pitchFamily="2" charset="-122"/>
              </a:rPr>
              <a:t> browse or page through a text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Wildcards</a:t>
            </a:r>
          </a:p>
        </p:txBody>
      </p:sp>
      <p:sp>
        <p:nvSpPr>
          <p:cNvPr id="9523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a:solidFill>
                  <a:srgbClr val="CC0000"/>
                </a:solidFill>
                <a:latin typeface="Arial" pitchFamily="34" charset="0"/>
                <a:ea typeface="SimSun" pitchFamily="2" charset="-122"/>
              </a:rPr>
              <a:t>	* 	</a:t>
            </a:r>
            <a:r>
              <a:rPr lang="en-US" altLang="zh-CN">
                <a:latin typeface="Arial" pitchFamily="34" charset="0"/>
                <a:ea typeface="SimSun" pitchFamily="2" charset="-122"/>
              </a:rPr>
              <a:t>matches any # of characters (0 or more).</a:t>
            </a:r>
          </a:p>
          <a:p>
            <a:pPr>
              <a:buFontTx/>
              <a:buNone/>
            </a:pPr>
            <a:r>
              <a:rPr lang="en-US" altLang="zh-CN">
                <a:solidFill>
                  <a:srgbClr val="CC0000"/>
                </a:solidFill>
                <a:latin typeface="Arial" pitchFamily="34" charset="0"/>
                <a:ea typeface="SimSun" pitchFamily="2" charset="-122"/>
              </a:rPr>
              <a:t>	?</a:t>
            </a:r>
            <a:r>
              <a:rPr lang="en-US" altLang="zh-CN">
                <a:latin typeface="Arial" pitchFamily="34" charset="0"/>
                <a:ea typeface="SimSun" pitchFamily="2" charset="-122"/>
              </a:rPr>
              <a:t> 	matches exactly one character.</a:t>
            </a:r>
          </a:p>
          <a:p>
            <a:pPr>
              <a:buFontTx/>
              <a:buNone/>
            </a:pPr>
            <a:r>
              <a:rPr lang="en-GB" altLang="zh-CN">
                <a:solidFill>
                  <a:srgbClr val="CC0000"/>
                </a:solidFill>
                <a:latin typeface="Arial" pitchFamily="34" charset="0"/>
                <a:ea typeface="SimSun" pitchFamily="2" charset="-122"/>
              </a:rPr>
              <a:t>	[ ]</a:t>
            </a:r>
            <a:r>
              <a:rPr lang="en-GB" altLang="zh-CN">
                <a:latin typeface="Arial" pitchFamily="34" charset="0"/>
                <a:ea typeface="SimSun" pitchFamily="2" charset="-122"/>
              </a:rPr>
              <a:t> and </a:t>
            </a:r>
            <a:r>
              <a:rPr lang="en-GB" altLang="zh-CN">
                <a:solidFill>
                  <a:srgbClr val="CC0000"/>
                </a:solidFill>
                <a:latin typeface="Arial" pitchFamily="34" charset="0"/>
                <a:ea typeface="SimSun" pitchFamily="2" charset="-122"/>
              </a:rPr>
              <a:t>-</a:t>
            </a:r>
            <a:r>
              <a:rPr lang="en-GB" altLang="zh-CN">
                <a:latin typeface="Arial" pitchFamily="34" charset="0"/>
                <a:ea typeface="SimSun" pitchFamily="2" charset="-122"/>
              </a:rPr>
              <a:t> : character range, a way to specify a sub range of characters to match.</a:t>
            </a:r>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vi Editor</a:t>
            </a:r>
          </a:p>
        </p:txBody>
      </p:sp>
      <p:sp>
        <p:nvSpPr>
          <p:cNvPr id="109571"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vi is </a:t>
            </a:r>
            <a:r>
              <a:rPr lang="en-US" altLang="zh-CN">
                <a:solidFill>
                  <a:srgbClr val="3366CC"/>
                </a:solidFill>
                <a:latin typeface="Arial" pitchFamily="34" charset="0"/>
                <a:ea typeface="SimSun" pitchFamily="2" charset="-122"/>
              </a:rPr>
              <a:t>not user-friendly</a:t>
            </a:r>
            <a:r>
              <a:rPr lang="en-US" altLang="zh-CN">
                <a:latin typeface="Arial" pitchFamily="34" charset="0"/>
                <a:ea typeface="SimSun" pitchFamily="2" charset="-122"/>
              </a:rPr>
              <a:t>!  You have to remember all of the commands, in addition to which mode the editor is in.</a:t>
            </a:r>
          </a:p>
          <a:p>
            <a:r>
              <a:rPr lang="en-US" altLang="zh-CN">
                <a:latin typeface="Arial" pitchFamily="34" charset="0"/>
                <a:ea typeface="SimSun" pitchFamily="2" charset="-122"/>
              </a:rPr>
              <a:t>However, vi is very </a:t>
            </a:r>
            <a:r>
              <a:rPr lang="en-US" altLang="zh-CN">
                <a:solidFill>
                  <a:srgbClr val="3366CC"/>
                </a:solidFill>
                <a:latin typeface="Arial" pitchFamily="34" charset="0"/>
                <a:ea typeface="SimSun" pitchFamily="2" charset="-122"/>
              </a:rPr>
              <a:t>powerful and fast</a:t>
            </a:r>
            <a:r>
              <a:rPr lang="en-US" altLang="zh-CN">
                <a:latin typeface="Arial" pitchFamily="34" charset="0"/>
                <a:ea typeface="SimSun" pitchFamily="2" charset="-122"/>
              </a:rPr>
              <a:t> once you have mastered it.</a:t>
            </a:r>
          </a:p>
          <a:p>
            <a:r>
              <a:rPr lang="en-US" altLang="zh-CN">
                <a:latin typeface="Arial" pitchFamily="34" charset="0"/>
                <a:ea typeface="SimSun" pitchFamily="2" charset="-122"/>
              </a:rPr>
              <a:t>The vi editor remains the </a:t>
            </a:r>
            <a:r>
              <a:rPr lang="en-US" altLang="zh-CN">
                <a:solidFill>
                  <a:srgbClr val="3366CC"/>
                </a:solidFill>
                <a:latin typeface="Arial" pitchFamily="34" charset="0"/>
                <a:ea typeface="SimSun" pitchFamily="2" charset="-122"/>
              </a:rPr>
              <a:t>choice of most</a:t>
            </a:r>
            <a:r>
              <a:rPr lang="en-US" altLang="zh-CN">
                <a:latin typeface="Arial" pitchFamily="34" charset="0"/>
                <a:ea typeface="SimSun" pitchFamily="2" charset="-122"/>
              </a:rPr>
              <a:t> UNIX users.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Wildcard Examples</a:t>
            </a:r>
          </a:p>
        </p:txBody>
      </p:sp>
      <p:sp>
        <p:nvSpPr>
          <p:cNvPr id="9625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solidFill>
                  <a:srgbClr val="CC0000"/>
                </a:solidFill>
                <a:latin typeface="Arial" pitchFamily="34" charset="0"/>
                <a:ea typeface="SimSun" pitchFamily="2" charset="-122"/>
              </a:rPr>
              <a:t>ls foo*	</a:t>
            </a:r>
          </a:p>
          <a:p>
            <a:pPr lvl="1"/>
            <a:r>
              <a:rPr lang="en-US" altLang="zh-CN">
                <a:latin typeface="Arial" pitchFamily="34" charset="0"/>
                <a:ea typeface="SimSun" pitchFamily="2" charset="-122"/>
              </a:rPr>
              <a:t>Lists all files starting with “foo”</a:t>
            </a:r>
          </a:p>
          <a:p>
            <a:r>
              <a:rPr lang="en-US" altLang="zh-CN">
                <a:solidFill>
                  <a:srgbClr val="CC0000"/>
                </a:solidFill>
                <a:latin typeface="Arial" pitchFamily="34" charset="0"/>
                <a:ea typeface="SimSun" pitchFamily="2" charset="-122"/>
              </a:rPr>
              <a:t>ls *.c	</a:t>
            </a:r>
          </a:p>
          <a:p>
            <a:pPr lvl="1"/>
            <a:r>
              <a:rPr lang="en-US" altLang="zh-CN">
                <a:latin typeface="Arial" pitchFamily="34" charset="0"/>
                <a:ea typeface="SimSun" pitchFamily="2" charset="-122"/>
              </a:rPr>
              <a:t>Lists all files ending with “.c”</a:t>
            </a:r>
          </a:p>
          <a:p>
            <a:r>
              <a:rPr lang="en-US" altLang="zh-CN">
                <a:solidFill>
                  <a:srgbClr val="CC0000"/>
                </a:solidFill>
                <a:latin typeface="Arial" pitchFamily="34" charset="0"/>
                <a:ea typeface="SimSun" pitchFamily="2" charset="-122"/>
              </a:rPr>
              <a:t>ls f.?	</a:t>
            </a:r>
          </a:p>
          <a:p>
            <a:pPr lvl="1"/>
            <a:r>
              <a:rPr lang="en-US" altLang="zh-CN">
                <a:latin typeface="Arial" pitchFamily="34" charset="0"/>
                <a:ea typeface="SimSun" pitchFamily="2" charset="-122"/>
              </a:rPr>
              <a:t>Lists all files named “f.” plus an extra character, such as “f.1” or “f.c”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Wildcard Examples (Contd)</a:t>
            </a:r>
          </a:p>
        </p:txBody>
      </p:sp>
      <p:sp>
        <p:nvSpPr>
          <p:cNvPr id="16896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solidFill>
                  <a:srgbClr val="CC0000"/>
                </a:solidFill>
                <a:latin typeface="Arial" pitchFamily="34" charset="0"/>
                <a:ea typeface="SimSun" pitchFamily="2" charset="-122"/>
              </a:rPr>
              <a:t>ls a* d* f* </a:t>
            </a:r>
          </a:p>
          <a:p>
            <a:pPr lvl="1">
              <a:lnSpc>
                <a:spcPct val="90000"/>
              </a:lnSpc>
            </a:pPr>
            <a:r>
              <a:rPr lang="en-US" altLang="zh-CN">
                <a:latin typeface="Arial" pitchFamily="34" charset="0"/>
                <a:ea typeface="SimSun" pitchFamily="2" charset="-122"/>
              </a:rPr>
              <a:t>List all files starting with a, d, f</a:t>
            </a:r>
          </a:p>
          <a:p>
            <a:pPr>
              <a:lnSpc>
                <a:spcPct val="90000"/>
              </a:lnSpc>
            </a:pPr>
            <a:r>
              <a:rPr lang="en-US" altLang="zh-CN">
                <a:solidFill>
                  <a:srgbClr val="CC0000"/>
                </a:solidFill>
                <a:latin typeface="Arial" pitchFamily="34" charset="0"/>
                <a:ea typeface="SimSun" pitchFamily="2" charset="-122"/>
              </a:rPr>
              <a:t>ls [adf]*</a:t>
            </a:r>
            <a:r>
              <a:rPr lang="en-US" altLang="zh-CN">
                <a:latin typeface="Arial" pitchFamily="34" charset="0"/>
                <a:ea typeface="SimSun" pitchFamily="2" charset="-122"/>
              </a:rPr>
              <a:t>	</a:t>
            </a:r>
          </a:p>
          <a:p>
            <a:pPr lvl="1">
              <a:lnSpc>
                <a:spcPct val="90000"/>
              </a:lnSpc>
            </a:pPr>
            <a:r>
              <a:rPr lang="en-US" altLang="zh-CN">
                <a:latin typeface="Arial" pitchFamily="34" charset="0"/>
                <a:ea typeface="SimSun" pitchFamily="2" charset="-122"/>
              </a:rPr>
              <a:t>same</a:t>
            </a:r>
          </a:p>
          <a:p>
            <a:pPr>
              <a:lnSpc>
                <a:spcPct val="90000"/>
              </a:lnSpc>
            </a:pPr>
            <a:r>
              <a:rPr lang="en-US" altLang="zh-CN">
                <a:solidFill>
                  <a:srgbClr val="CC0000"/>
                </a:solidFill>
                <a:latin typeface="Arial" pitchFamily="34" charset="0"/>
                <a:ea typeface="SimSun" pitchFamily="2" charset="-122"/>
              </a:rPr>
              <a:t>ls [a-z]*</a:t>
            </a:r>
            <a:r>
              <a:rPr lang="en-US" altLang="zh-CN">
                <a:latin typeface="Arial" pitchFamily="34" charset="0"/>
                <a:ea typeface="SimSun" pitchFamily="2" charset="-122"/>
              </a:rPr>
              <a:t>	</a:t>
            </a:r>
          </a:p>
          <a:p>
            <a:pPr lvl="1">
              <a:lnSpc>
                <a:spcPct val="90000"/>
              </a:lnSpc>
            </a:pPr>
            <a:r>
              <a:rPr lang="en-US" altLang="zh-CN">
                <a:latin typeface="Arial" pitchFamily="34" charset="0"/>
                <a:ea typeface="SimSun" pitchFamily="2" charset="-122"/>
              </a:rPr>
              <a:t>List files starting with any letter</a:t>
            </a:r>
          </a:p>
          <a:p>
            <a:pPr>
              <a:lnSpc>
                <a:spcPct val="90000"/>
              </a:lnSpc>
            </a:pPr>
            <a:r>
              <a:rPr lang="en-US" altLang="zh-CN">
                <a:solidFill>
                  <a:srgbClr val="CC0000"/>
                </a:solidFill>
                <a:latin typeface="Arial" pitchFamily="34" charset="0"/>
                <a:ea typeface="SimSun" pitchFamily="2" charset="-122"/>
              </a:rPr>
              <a:t>ls [a-z] * </a:t>
            </a:r>
            <a:r>
              <a:rPr lang="en-US" altLang="zh-CN">
                <a:latin typeface="Arial" pitchFamily="34" charset="0"/>
                <a:ea typeface="SimSun" pitchFamily="2" charset="-122"/>
              </a:rPr>
              <a:t> </a:t>
            </a:r>
          </a:p>
          <a:p>
            <a:pPr lvl="1">
              <a:lnSpc>
                <a:spcPct val="90000"/>
              </a:lnSpc>
            </a:pPr>
            <a:r>
              <a:rPr lang="en-US" altLang="zh-CN">
                <a:latin typeface="Arial" pitchFamily="34" charset="0"/>
                <a:ea typeface="SimSun" pitchFamily="2" charset="-122"/>
              </a:rPr>
              <a:t>List all one letter files, then all files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Files</a:t>
            </a:r>
          </a:p>
        </p:txBody>
      </p:sp>
      <p:sp>
        <p:nvSpPr>
          <p:cNvPr id="14438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GB" altLang="zh-CN" sz="2400">
                <a:latin typeface="Arial" pitchFamily="34" charset="0"/>
                <a:ea typeface="SimSun" pitchFamily="2" charset="-122"/>
              </a:rPr>
              <a:t>The </a:t>
            </a:r>
            <a:r>
              <a:rPr lang="en-GB" altLang="zh-CN" sz="2400">
                <a:solidFill>
                  <a:srgbClr val="CC0000"/>
                </a:solidFill>
                <a:latin typeface="Arial" pitchFamily="34" charset="0"/>
                <a:ea typeface="SimSun" pitchFamily="2" charset="-122"/>
              </a:rPr>
              <a:t>sort</a:t>
            </a:r>
            <a:r>
              <a:rPr lang="en-GB" altLang="zh-CN" sz="2400">
                <a:latin typeface="Arial" pitchFamily="34" charset="0"/>
                <a:ea typeface="SimSun" pitchFamily="2" charset="-122"/>
              </a:rPr>
              <a:t> command sorts lines of text files. It reads information and sorts it alphabetically.</a:t>
            </a:r>
          </a:p>
          <a:p>
            <a:pPr>
              <a:lnSpc>
                <a:spcPct val="80000"/>
              </a:lnSpc>
            </a:pPr>
            <a:r>
              <a:rPr lang="en-GB" altLang="zh-CN" sz="2400">
                <a:solidFill>
                  <a:srgbClr val="CC0000"/>
                </a:solidFill>
                <a:latin typeface="Arial" pitchFamily="34" charset="0"/>
                <a:ea typeface="SimSun" pitchFamily="2" charset="-122"/>
              </a:rPr>
              <a:t>sort [options] [file-list]</a:t>
            </a:r>
          </a:p>
          <a:p>
            <a:pPr>
              <a:lnSpc>
                <a:spcPct val="80000"/>
              </a:lnSpc>
            </a:pPr>
            <a:r>
              <a:rPr lang="en-GB" altLang="zh-CN" sz="2400">
                <a:latin typeface="Arial" pitchFamily="34" charset="0"/>
                <a:ea typeface="SimSun" pitchFamily="2" charset="-122"/>
              </a:rPr>
              <a:t>Options</a:t>
            </a:r>
          </a:p>
          <a:p>
            <a:pPr>
              <a:lnSpc>
                <a:spcPct val="80000"/>
              </a:lnSpc>
              <a:buFontTx/>
              <a:buNone/>
            </a:pPr>
            <a:r>
              <a:rPr lang="en-GB" altLang="zh-CN" sz="2400">
                <a:latin typeface="Arial" pitchFamily="34" charset="0"/>
                <a:ea typeface="SimSun" pitchFamily="2" charset="-122"/>
              </a:rPr>
              <a:t>	</a:t>
            </a:r>
            <a:r>
              <a:rPr lang="en-GB" altLang="zh-CN" sz="2000">
                <a:solidFill>
                  <a:srgbClr val="0066FF"/>
                </a:solidFill>
                <a:latin typeface="Arial" pitchFamily="34" charset="0"/>
                <a:ea typeface="SimSun" pitchFamily="2" charset="-122"/>
              </a:rPr>
              <a:t>-b</a:t>
            </a:r>
            <a:r>
              <a:rPr lang="en-GB" altLang="zh-CN" sz="2000">
                <a:latin typeface="Arial" pitchFamily="34" charset="0"/>
                <a:ea typeface="SimSun" pitchFamily="2" charset="-122"/>
              </a:rPr>
              <a:t> 	Ignore leading blanks.</a:t>
            </a:r>
          </a:p>
          <a:p>
            <a:pPr>
              <a:lnSpc>
                <a:spcPct val="80000"/>
              </a:lnSpc>
              <a:buFontTx/>
              <a:buNone/>
            </a:pPr>
            <a:r>
              <a:rPr lang="en-GB" altLang="zh-CN" sz="2000">
                <a:latin typeface="Arial" pitchFamily="34" charset="0"/>
                <a:ea typeface="SimSun" pitchFamily="2" charset="-122"/>
              </a:rPr>
              <a:t>	</a:t>
            </a:r>
            <a:r>
              <a:rPr lang="en-GB" altLang="zh-CN" sz="2000">
                <a:solidFill>
                  <a:srgbClr val="0066FF"/>
                </a:solidFill>
                <a:latin typeface="Arial" pitchFamily="34" charset="0"/>
                <a:ea typeface="SimSun" pitchFamily="2" charset="-122"/>
              </a:rPr>
              <a:t>-d</a:t>
            </a:r>
            <a:r>
              <a:rPr lang="en-GB" altLang="zh-CN" sz="2000">
                <a:latin typeface="Arial" pitchFamily="34" charset="0"/>
                <a:ea typeface="SimSun" pitchFamily="2" charset="-122"/>
              </a:rPr>
              <a:t> 	Sort in dictionary order (Only letters, digits, and blanks are significant).</a:t>
            </a:r>
          </a:p>
          <a:p>
            <a:pPr>
              <a:lnSpc>
                <a:spcPct val="80000"/>
              </a:lnSpc>
              <a:buFontTx/>
              <a:buNone/>
            </a:pPr>
            <a:r>
              <a:rPr lang="en-US" altLang="zh-CN" sz="2000">
                <a:latin typeface="Arial" pitchFamily="34" charset="0"/>
                <a:ea typeface="SimSun" pitchFamily="2" charset="-122"/>
              </a:rPr>
              <a:t>	</a:t>
            </a:r>
            <a:r>
              <a:rPr lang="en-US" altLang="zh-CN" sz="2000">
                <a:solidFill>
                  <a:srgbClr val="0066FF"/>
                </a:solidFill>
                <a:latin typeface="Arial" pitchFamily="34" charset="0"/>
                <a:ea typeface="SimSun" pitchFamily="2" charset="-122"/>
              </a:rPr>
              <a:t>-f</a:t>
            </a:r>
            <a:r>
              <a:rPr lang="en-US" altLang="zh-CN" sz="2000">
                <a:latin typeface="Arial" pitchFamily="34" charset="0"/>
                <a:ea typeface="SimSun" pitchFamily="2" charset="-122"/>
              </a:rPr>
              <a:t> 	Ignore the case of words.</a:t>
            </a:r>
          </a:p>
          <a:p>
            <a:pPr>
              <a:lnSpc>
                <a:spcPct val="80000"/>
              </a:lnSpc>
              <a:buFontTx/>
              <a:buNone/>
            </a:pPr>
            <a:r>
              <a:rPr lang="en-US" altLang="zh-CN" sz="2000">
                <a:latin typeface="Arial" pitchFamily="34" charset="0"/>
                <a:ea typeface="SimSun" pitchFamily="2" charset="-122"/>
              </a:rPr>
              <a:t>	</a:t>
            </a:r>
            <a:r>
              <a:rPr lang="en-US" altLang="zh-CN" sz="2000">
                <a:solidFill>
                  <a:srgbClr val="0066FF"/>
                </a:solidFill>
                <a:latin typeface="Arial" pitchFamily="34" charset="0"/>
                <a:ea typeface="SimSun" pitchFamily="2" charset="-122"/>
              </a:rPr>
              <a:t>-n</a:t>
            </a:r>
            <a:r>
              <a:rPr lang="en-US" altLang="zh-CN" sz="2000">
                <a:latin typeface="Arial" pitchFamily="34" charset="0"/>
                <a:ea typeface="SimSun" pitchFamily="2" charset="-122"/>
              </a:rPr>
              <a:t> 	Sort in numerical order.</a:t>
            </a:r>
          </a:p>
          <a:p>
            <a:pPr>
              <a:lnSpc>
                <a:spcPct val="80000"/>
              </a:lnSpc>
              <a:buFontTx/>
              <a:buNone/>
            </a:pPr>
            <a:r>
              <a:rPr lang="en-US" altLang="zh-CN" sz="2000">
                <a:latin typeface="Arial" pitchFamily="34" charset="0"/>
                <a:ea typeface="SimSun" pitchFamily="2" charset="-122"/>
              </a:rPr>
              <a:t>	</a:t>
            </a:r>
            <a:r>
              <a:rPr lang="en-US" altLang="zh-CN" sz="2000">
                <a:solidFill>
                  <a:srgbClr val="0066FF"/>
                </a:solidFill>
                <a:latin typeface="Arial" pitchFamily="34" charset="0"/>
                <a:ea typeface="SimSun" pitchFamily="2" charset="-122"/>
              </a:rPr>
              <a:t>-r	</a:t>
            </a:r>
            <a:r>
              <a:rPr lang="en-US" altLang="zh-CN" sz="2000">
                <a:latin typeface="Arial" pitchFamily="34" charset="0"/>
                <a:ea typeface="SimSun" pitchFamily="2" charset="-122"/>
              </a:rPr>
              <a:t>Reverse the order of the sort.</a:t>
            </a:r>
          </a:p>
          <a:p>
            <a:pPr>
              <a:lnSpc>
                <a:spcPct val="80000"/>
              </a:lnSpc>
              <a:buFontTx/>
              <a:buNone/>
            </a:pPr>
            <a:r>
              <a:rPr lang="en-US" altLang="zh-CN" sz="2000">
                <a:latin typeface="Arial" pitchFamily="34" charset="0"/>
                <a:ea typeface="SimSun" pitchFamily="2" charset="-122"/>
              </a:rPr>
              <a:t>	</a:t>
            </a:r>
            <a:r>
              <a:rPr lang="en-US" altLang="zh-CN" sz="2000">
                <a:solidFill>
                  <a:srgbClr val="0066FF"/>
                </a:solidFill>
                <a:latin typeface="Arial" pitchFamily="34" charset="0"/>
                <a:ea typeface="SimSun" pitchFamily="2" charset="-122"/>
              </a:rPr>
              <a:t>+n1 [-n2]</a:t>
            </a:r>
            <a:r>
              <a:rPr lang="en-US" altLang="zh-CN" sz="2000">
                <a:latin typeface="Arial" pitchFamily="34" charset="0"/>
                <a:ea typeface="SimSun" pitchFamily="2" charset="-122"/>
              </a:rPr>
              <a:t>	Specify a field as the sort key, starting with +n1 			and ending at –n2 (or end of line if –n2 is not 			specified); field numbers start with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3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43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Examples</a:t>
            </a:r>
          </a:p>
        </p:txBody>
      </p:sp>
      <p:sp>
        <p:nvSpPr>
          <p:cNvPr id="14541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By default, the </a:t>
            </a:r>
            <a:r>
              <a:rPr lang="en-US" altLang="zh-CN" sz="2800">
                <a:solidFill>
                  <a:srgbClr val="CC0000"/>
                </a:solidFill>
                <a:latin typeface="Arial" pitchFamily="34" charset="0"/>
                <a:ea typeface="SimSun" pitchFamily="2" charset="-122"/>
              </a:rPr>
              <a:t>ls</a:t>
            </a:r>
            <a:r>
              <a:rPr lang="en-US" altLang="zh-CN" sz="2800">
                <a:latin typeface="Arial" pitchFamily="34" charset="0"/>
                <a:ea typeface="SimSun" pitchFamily="2" charset="-122"/>
              </a:rPr>
              <a:t> command sorts the files in a case-sensitive manner. It first lists files that begin with uppercase letters and then lists those that begin with lowercase letters.</a:t>
            </a:r>
          </a:p>
          <a:p>
            <a:r>
              <a:rPr lang="en-US" altLang="zh-CN" sz="2800">
                <a:latin typeface="Arial" pitchFamily="34" charset="0"/>
                <a:ea typeface="SimSun" pitchFamily="2" charset="-122"/>
              </a:rPr>
              <a:t>To force ls to list output one file per line, you can use the </a:t>
            </a:r>
            <a:r>
              <a:rPr lang="en-US" altLang="zh-CN" sz="2800">
                <a:solidFill>
                  <a:srgbClr val="0066FF"/>
                </a:solidFill>
                <a:latin typeface="Arial" pitchFamily="34" charset="0"/>
                <a:ea typeface="SimSun" pitchFamily="2" charset="-122"/>
              </a:rPr>
              <a:t>-1</a:t>
            </a:r>
            <a:r>
              <a:rPr lang="en-US" altLang="zh-CN" sz="2800">
                <a:latin typeface="Arial" pitchFamily="34" charset="0"/>
                <a:ea typeface="SimSun" pitchFamily="2" charset="-122"/>
              </a:rPr>
              <a:t> option (that’s </a:t>
            </a:r>
            <a:r>
              <a:rPr lang="en-US" altLang="zh-CN" sz="2800">
                <a:solidFill>
                  <a:srgbClr val="0066FF"/>
                </a:solidFill>
                <a:latin typeface="Arial" pitchFamily="34" charset="0"/>
                <a:ea typeface="SimSun" pitchFamily="2" charset="-122"/>
              </a:rPr>
              <a:t>number one</a:t>
            </a:r>
            <a:r>
              <a:rPr lang="en-US" altLang="zh-CN" sz="2800">
                <a:latin typeface="Arial" pitchFamily="34" charset="0"/>
                <a:ea typeface="SimSun" pitchFamily="2" charset="-122"/>
              </a:rPr>
              <a:t>, not a lowercase L).</a:t>
            </a:r>
          </a:p>
          <a:p>
            <a:r>
              <a:rPr lang="en-US" altLang="zh-CN" sz="2800">
                <a:latin typeface="Arial" pitchFamily="34" charset="0"/>
                <a:ea typeface="SimSun" pitchFamily="2" charset="-122"/>
              </a:rPr>
              <a:t>To sort filenames alphabetically regardless of case, you can use </a:t>
            </a:r>
            <a:r>
              <a:rPr lang="en-US" altLang="zh-CN" sz="2800">
                <a:solidFill>
                  <a:srgbClr val="CC0000"/>
                </a:solidFill>
                <a:latin typeface="Arial" pitchFamily="34" charset="0"/>
                <a:ea typeface="SimSun" pitchFamily="2" charset="-122"/>
              </a:rPr>
              <a:t>sort –f</a:t>
            </a:r>
            <a:r>
              <a:rPr lang="en-US" altLang="zh-CN" sz="2800">
                <a:latin typeface="Arial" pitchFamily="34" charset="0"/>
                <a:ea typeface="SimSun"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Examples</a:t>
            </a:r>
          </a:p>
        </p:txBody>
      </p:sp>
      <p:sp>
        <p:nvSpPr>
          <p:cNvPr id="14643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solidFill>
                  <a:srgbClr val="CC0000"/>
                </a:solidFill>
                <a:latin typeface="Arial" pitchFamily="34" charset="0"/>
                <a:ea typeface="SimSun" pitchFamily="2" charset="-122"/>
              </a:rPr>
              <a:t>ls -1F			        ls -1F | sort -f</a:t>
            </a:r>
          </a:p>
        </p:txBody>
      </p:sp>
      <p:pic>
        <p:nvPicPr>
          <p:cNvPr id="146436" name="Picture 4"/>
          <p:cNvPicPr>
            <a:picLocks noChangeAspect="1" noChangeArrowheads="1"/>
          </p:cNvPicPr>
          <p:nvPr/>
        </p:nvPicPr>
        <p:blipFill>
          <a:blip r:embed="rId3"/>
          <a:srcRect/>
          <a:stretch>
            <a:fillRect/>
          </a:stretch>
        </p:blipFill>
        <p:spPr bwMode="auto">
          <a:xfrm>
            <a:off x="990600" y="2590800"/>
            <a:ext cx="2051050" cy="3276600"/>
          </a:xfrm>
          <a:prstGeom prst="rect">
            <a:avLst/>
          </a:prstGeom>
          <a:noFill/>
        </p:spPr>
      </p:pic>
      <p:pic>
        <p:nvPicPr>
          <p:cNvPr id="146437" name="Picture 5"/>
          <p:cNvPicPr>
            <a:picLocks noChangeAspect="1" noChangeArrowheads="1"/>
          </p:cNvPicPr>
          <p:nvPr/>
        </p:nvPicPr>
        <p:blipFill>
          <a:blip r:embed="rId4"/>
          <a:srcRect/>
          <a:stretch>
            <a:fillRect/>
          </a:stretch>
        </p:blipFill>
        <p:spPr bwMode="auto">
          <a:xfrm>
            <a:off x="5181600" y="2590800"/>
            <a:ext cx="2112963" cy="327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Examples (Contd)</a:t>
            </a:r>
          </a:p>
        </p:txBody>
      </p:sp>
      <p:sp>
        <p:nvSpPr>
          <p:cNvPr id="14848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Of the files in your home directory, which are the largest? The </a:t>
            </a:r>
            <a:r>
              <a:rPr lang="en-US" altLang="zh-CN" sz="2800">
                <a:solidFill>
                  <a:srgbClr val="CC0000"/>
                </a:solidFill>
                <a:latin typeface="Arial" pitchFamily="34" charset="0"/>
                <a:ea typeface="SimSun" pitchFamily="2" charset="-122"/>
              </a:rPr>
              <a:t>ls –s</a:t>
            </a:r>
            <a:r>
              <a:rPr lang="en-US" altLang="zh-CN" sz="2800">
                <a:latin typeface="Arial" pitchFamily="34" charset="0"/>
                <a:ea typeface="SimSun" pitchFamily="2" charset="-122"/>
              </a:rPr>
              <a:t> command indicate the size of each file, in blocks, and </a:t>
            </a:r>
            <a:r>
              <a:rPr lang="en-US" altLang="zh-CN" sz="2800">
                <a:solidFill>
                  <a:srgbClr val="CC0000"/>
                </a:solidFill>
                <a:latin typeface="Arial" pitchFamily="34" charset="0"/>
                <a:ea typeface="SimSun" pitchFamily="2" charset="-122"/>
              </a:rPr>
              <a:t>sort –n</a:t>
            </a:r>
            <a:r>
              <a:rPr lang="en-US" altLang="zh-CN" sz="2800">
                <a:latin typeface="Arial" pitchFamily="34" charset="0"/>
                <a:ea typeface="SimSun" pitchFamily="2" charset="-122"/>
              </a:rPr>
              <a:t> sorts numerically:</a:t>
            </a:r>
          </a:p>
          <a:p>
            <a:endParaRPr lang="en-US" altLang="zh-CN" sz="2800">
              <a:latin typeface="Arial" pitchFamily="34" charset="0"/>
              <a:ea typeface="SimSun" pitchFamily="2" charset="-122"/>
            </a:endParaRPr>
          </a:p>
          <a:p>
            <a:r>
              <a:rPr lang="en-US" altLang="zh-CN" sz="2800">
                <a:solidFill>
                  <a:srgbClr val="CC0000"/>
                </a:solidFill>
                <a:latin typeface="Arial" pitchFamily="34" charset="0"/>
                <a:ea typeface="SimSun" pitchFamily="2" charset="-122"/>
              </a:rPr>
              <a:t>ls –s | sort -n</a:t>
            </a:r>
          </a:p>
        </p:txBody>
      </p:sp>
      <p:pic>
        <p:nvPicPr>
          <p:cNvPr id="148486" name="Picture 6"/>
          <p:cNvPicPr>
            <a:picLocks noChangeAspect="1" noChangeArrowheads="1"/>
          </p:cNvPicPr>
          <p:nvPr/>
        </p:nvPicPr>
        <p:blipFill>
          <a:blip r:embed="rId3"/>
          <a:srcRect/>
          <a:stretch>
            <a:fillRect/>
          </a:stretch>
        </p:blipFill>
        <p:spPr bwMode="auto">
          <a:xfrm>
            <a:off x="4572000" y="3276600"/>
            <a:ext cx="2003425" cy="2743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Questions</a:t>
            </a:r>
          </a:p>
        </p:txBody>
      </p:sp>
      <p:sp>
        <p:nvSpPr>
          <p:cNvPr id="15053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Q9: It would be more convenient if the largest files were listed first in the output. What command will have the following output?</a:t>
            </a:r>
          </a:p>
          <a:p>
            <a:endParaRPr lang="en-US" altLang="zh-CN" sz="2800">
              <a:latin typeface="Arial" pitchFamily="34" charset="0"/>
              <a:ea typeface="SimSun" pitchFamily="2" charset="-122"/>
            </a:endParaRPr>
          </a:p>
          <a:p>
            <a:pPr>
              <a:buFontTx/>
              <a:buNone/>
            </a:pPr>
            <a:endParaRPr lang="en-US" altLang="zh-CN" sz="2800">
              <a:solidFill>
                <a:srgbClr val="CC0000"/>
              </a:solidFill>
              <a:latin typeface="Arial" pitchFamily="34" charset="0"/>
              <a:ea typeface="SimSun" pitchFamily="2" charset="-122"/>
            </a:endParaRPr>
          </a:p>
        </p:txBody>
      </p:sp>
      <p:pic>
        <p:nvPicPr>
          <p:cNvPr id="150533" name="Picture 5"/>
          <p:cNvPicPr>
            <a:picLocks noChangeAspect="1" noChangeArrowheads="1"/>
          </p:cNvPicPr>
          <p:nvPr/>
        </p:nvPicPr>
        <p:blipFill>
          <a:blip r:embed="rId3"/>
          <a:srcRect/>
          <a:stretch>
            <a:fillRect/>
          </a:stretch>
        </p:blipFill>
        <p:spPr bwMode="auto">
          <a:xfrm>
            <a:off x="4343400" y="3276600"/>
            <a:ext cx="2106613" cy="2819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Sorting Examples (Contd)</a:t>
            </a:r>
          </a:p>
        </p:txBody>
      </p:sp>
      <p:sp>
        <p:nvSpPr>
          <p:cNvPr id="15257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Instead of listing all the files, use the </a:t>
            </a:r>
            <a:r>
              <a:rPr lang="en-US" altLang="zh-CN" sz="2800">
                <a:solidFill>
                  <a:srgbClr val="CC0000"/>
                </a:solidFill>
                <a:latin typeface="Arial" pitchFamily="34" charset="0"/>
                <a:ea typeface="SimSun" pitchFamily="2" charset="-122"/>
              </a:rPr>
              <a:t>head</a:t>
            </a:r>
            <a:r>
              <a:rPr lang="en-US" altLang="zh-CN" sz="2800">
                <a:latin typeface="Arial" pitchFamily="34" charset="0"/>
                <a:ea typeface="SimSun" pitchFamily="2" charset="-122"/>
              </a:rPr>
              <a:t> command, and specify that your want to see only the top five entries.</a:t>
            </a:r>
          </a:p>
          <a:p>
            <a:r>
              <a:rPr lang="en-US" altLang="zh-CN" sz="2800">
                <a:solidFill>
                  <a:srgbClr val="CC0000"/>
                </a:solidFill>
                <a:latin typeface="Arial" pitchFamily="34" charset="0"/>
                <a:ea typeface="SimSun" pitchFamily="2" charset="-122"/>
              </a:rPr>
              <a:t>head</a:t>
            </a:r>
            <a:r>
              <a:rPr lang="en-US" altLang="zh-CN" sz="2800">
                <a:latin typeface="Arial" pitchFamily="34" charset="0"/>
                <a:ea typeface="SimSun" pitchFamily="2" charset="-122"/>
              </a:rPr>
              <a:t>  display first few lines of files</a:t>
            </a:r>
          </a:p>
          <a:p>
            <a:endParaRPr lang="en-US" altLang="zh-CN" sz="2800">
              <a:latin typeface="Arial" pitchFamily="34" charset="0"/>
              <a:ea typeface="SimSun" pitchFamily="2" charset="-122"/>
            </a:endParaRPr>
          </a:p>
          <a:p>
            <a:r>
              <a:rPr lang="en-US" altLang="zh-CN" sz="2800">
                <a:solidFill>
                  <a:srgbClr val="CC0000"/>
                </a:solidFill>
                <a:latin typeface="Arial" pitchFamily="34" charset="0"/>
                <a:ea typeface="SimSun" pitchFamily="2" charset="-122"/>
              </a:rPr>
              <a:t>ls –s | sort –nr | head -5</a:t>
            </a:r>
          </a:p>
        </p:txBody>
      </p:sp>
      <p:pic>
        <p:nvPicPr>
          <p:cNvPr id="152581" name="Picture 5"/>
          <p:cNvPicPr>
            <a:picLocks noChangeAspect="1" noChangeArrowheads="1"/>
          </p:cNvPicPr>
          <p:nvPr/>
        </p:nvPicPr>
        <p:blipFill>
          <a:blip r:embed="rId3"/>
          <a:srcRect/>
          <a:stretch>
            <a:fillRect/>
          </a:stretch>
        </p:blipFill>
        <p:spPr bwMode="auto">
          <a:xfrm>
            <a:off x="5105400" y="3962400"/>
            <a:ext cx="3276600" cy="18684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Finding Files</a:t>
            </a:r>
          </a:p>
        </p:txBody>
      </p:sp>
      <p:sp>
        <p:nvSpPr>
          <p:cNvPr id="15462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The </a:t>
            </a:r>
            <a:r>
              <a:rPr lang="en-US" altLang="zh-CN" sz="2800">
                <a:solidFill>
                  <a:srgbClr val="CC0000"/>
                </a:solidFill>
                <a:latin typeface="Arial" pitchFamily="34" charset="0"/>
                <a:ea typeface="SimSun" pitchFamily="2" charset="-122"/>
              </a:rPr>
              <a:t>find</a:t>
            </a:r>
            <a:r>
              <a:rPr lang="en-US" altLang="zh-CN" sz="2800">
                <a:latin typeface="Arial" pitchFamily="34" charset="0"/>
                <a:ea typeface="SimSun" pitchFamily="2" charset="-122"/>
              </a:rPr>
              <a:t> command can be used to find whether a particular file exists in your file structure.</a:t>
            </a:r>
          </a:p>
          <a:p>
            <a:r>
              <a:rPr lang="en-US" altLang="zh-CN" sz="2800">
                <a:solidFill>
                  <a:srgbClr val="CC0000"/>
                </a:solidFill>
                <a:latin typeface="Arial" pitchFamily="34" charset="0"/>
                <a:ea typeface="SimSun" pitchFamily="2" charset="-122"/>
              </a:rPr>
              <a:t>find path… expression</a:t>
            </a:r>
          </a:p>
          <a:p>
            <a:pPr lvl="1"/>
            <a:r>
              <a:rPr lang="en-US" altLang="zh-CN" sz="2400">
                <a:solidFill>
                  <a:srgbClr val="0066FF"/>
                </a:solidFill>
                <a:latin typeface="Arial" pitchFamily="34" charset="0"/>
                <a:ea typeface="SimSun" pitchFamily="2" charset="-122"/>
              </a:rPr>
              <a:t>path</a:t>
            </a:r>
            <a:r>
              <a:rPr lang="en-US" altLang="zh-CN" sz="2400">
                <a:latin typeface="Arial" pitchFamily="34" charset="0"/>
                <a:ea typeface="SimSun" pitchFamily="2" charset="-122"/>
              </a:rPr>
              <a:t> 	A path of a starting point in the directory 			hierachy.</a:t>
            </a:r>
          </a:p>
          <a:p>
            <a:r>
              <a:rPr lang="en-US" altLang="zh-CN" sz="2400">
                <a:latin typeface="Arial" pitchFamily="34" charset="0"/>
                <a:ea typeface="SimSun" pitchFamily="2" charset="-122"/>
              </a:rPr>
              <a:t>Although Linux does not use it, other UNIX versions require the </a:t>
            </a:r>
            <a:r>
              <a:rPr lang="en-US" altLang="zh-CN" sz="2400">
                <a:solidFill>
                  <a:srgbClr val="0066FF"/>
                </a:solidFill>
                <a:latin typeface="Arial" pitchFamily="34" charset="0"/>
                <a:ea typeface="SimSun" pitchFamily="2" charset="-122"/>
              </a:rPr>
              <a:t>-print</a:t>
            </a:r>
            <a:r>
              <a:rPr lang="en-US" altLang="zh-CN" sz="2400">
                <a:latin typeface="Arial" pitchFamily="34" charset="0"/>
                <a:ea typeface="SimSun" pitchFamily="2" charset="-122"/>
              </a:rPr>
              <a:t> option after the filename to display the names of fields the find command locates.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4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4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Finding Files (Contd)</a:t>
            </a:r>
          </a:p>
        </p:txBody>
      </p:sp>
      <p:sp>
        <p:nvSpPr>
          <p:cNvPr id="1566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Useful expressions for the </a:t>
            </a:r>
            <a:r>
              <a:rPr lang="en-US" altLang="zh-CN" sz="2800">
                <a:solidFill>
                  <a:srgbClr val="CC0000"/>
                </a:solidFill>
                <a:latin typeface="Arial" pitchFamily="34" charset="0"/>
                <a:ea typeface="SimSun" pitchFamily="2" charset="-122"/>
              </a:rPr>
              <a:t>find</a:t>
            </a:r>
            <a:r>
              <a:rPr lang="en-US" altLang="zh-CN" sz="2800">
                <a:latin typeface="Arial" pitchFamily="34" charset="0"/>
                <a:ea typeface="SimSun" pitchFamily="2" charset="-122"/>
              </a:rPr>
              <a:t> command:</a:t>
            </a:r>
          </a:p>
          <a:p>
            <a:pPr>
              <a:buFontTx/>
              <a:buNone/>
            </a:pPr>
            <a:r>
              <a:rPr lang="en-US" altLang="zh-CN" sz="2800">
                <a:latin typeface="Arial" pitchFamily="34" charset="0"/>
                <a:ea typeface="SimSun" pitchFamily="2" charset="-122"/>
              </a:rPr>
              <a:t>	</a:t>
            </a:r>
            <a:r>
              <a:rPr lang="en-US" altLang="zh-CN" sz="1800">
                <a:solidFill>
                  <a:srgbClr val="CC0000"/>
                </a:solidFill>
                <a:latin typeface="Arial" pitchFamily="34" charset="0"/>
                <a:ea typeface="SimSun" pitchFamily="2" charset="-122"/>
              </a:rPr>
              <a:t>-</a:t>
            </a:r>
            <a:r>
              <a:rPr lang="en-US" altLang="zh-CN" sz="2000">
                <a:solidFill>
                  <a:srgbClr val="CC0000"/>
                </a:solidFill>
                <a:latin typeface="Arial" pitchFamily="34" charset="0"/>
                <a:ea typeface="SimSun" pitchFamily="2" charset="-122"/>
              </a:rPr>
              <a:t>exec</a:t>
            </a:r>
            <a:r>
              <a:rPr lang="en-US" altLang="zh-CN" sz="2000">
                <a:latin typeface="Arial" pitchFamily="34" charset="0"/>
                <a:ea typeface="SimSun" pitchFamily="2" charset="-122"/>
              </a:rPr>
              <a:t> </a:t>
            </a:r>
            <a:r>
              <a:rPr lang="en-US" altLang="zh-CN" sz="2000" i="1">
                <a:solidFill>
                  <a:srgbClr val="CC0000"/>
                </a:solidFill>
                <a:latin typeface="Arial" pitchFamily="34" charset="0"/>
                <a:ea typeface="SimSun" pitchFamily="2" charset="-122"/>
              </a:rPr>
              <a:t>command	</a:t>
            </a:r>
            <a:r>
              <a:rPr lang="en-US" altLang="zh-CN" sz="2000">
                <a:latin typeface="Arial" pitchFamily="34" charset="0"/>
                <a:ea typeface="SimSun" pitchFamily="2" charset="-122"/>
              </a:rPr>
              <a:t>Execute </a:t>
            </a:r>
            <a:r>
              <a:rPr lang="en-US" altLang="zh-CN" sz="2000" i="1">
                <a:solidFill>
                  <a:srgbClr val="CC0000"/>
                </a:solidFill>
                <a:latin typeface="Arial" pitchFamily="34" charset="0"/>
                <a:ea typeface="SimSun" pitchFamily="2" charset="-122"/>
              </a:rPr>
              <a:t>command</a:t>
            </a:r>
            <a:r>
              <a:rPr lang="en-US" altLang="zh-CN" sz="2000">
                <a:latin typeface="Arial" pitchFamily="34" charset="0"/>
                <a:ea typeface="SimSun" pitchFamily="2" charset="-122"/>
              </a:rPr>
              <a:t>.</a:t>
            </a:r>
          </a:p>
          <a:p>
            <a:pPr>
              <a:buFontTx/>
              <a:buNone/>
            </a:pPr>
            <a:r>
              <a:rPr lang="en-US" altLang="zh-CN" sz="2000">
                <a:solidFill>
                  <a:srgbClr val="CC0000"/>
                </a:solidFill>
                <a:latin typeface="Arial" pitchFamily="34" charset="0"/>
                <a:ea typeface="SimSun" pitchFamily="2" charset="-122"/>
              </a:rPr>
              <a:t>	-ctime </a:t>
            </a:r>
            <a:r>
              <a:rPr lang="en-US" altLang="zh-CN" sz="2000" i="1">
                <a:solidFill>
                  <a:srgbClr val="CC0000"/>
                </a:solidFill>
                <a:latin typeface="Arial" pitchFamily="34" charset="0"/>
                <a:ea typeface="SimSun" pitchFamily="2" charset="-122"/>
              </a:rPr>
              <a:t>n</a:t>
            </a:r>
            <a:r>
              <a:rPr lang="en-US" altLang="zh-CN" sz="2000">
                <a:latin typeface="Arial" pitchFamily="34" charset="0"/>
                <a:ea typeface="SimSun" pitchFamily="2" charset="-122"/>
              </a:rPr>
              <a:t> 		True if the file was created </a:t>
            </a:r>
            <a:r>
              <a:rPr lang="en-US" altLang="zh-CN" sz="2000" i="1">
                <a:solidFill>
                  <a:srgbClr val="CC0000"/>
                </a:solidFill>
                <a:latin typeface="Arial" pitchFamily="34" charset="0"/>
                <a:ea typeface="SimSun" pitchFamily="2" charset="-122"/>
              </a:rPr>
              <a:t>n</a:t>
            </a:r>
            <a:r>
              <a:rPr lang="en-US" altLang="zh-CN" sz="2000">
                <a:latin typeface="Arial" pitchFamily="34" charset="0"/>
                <a:ea typeface="SimSun" pitchFamily="2" charset="-122"/>
              </a:rPr>
              <a:t> days ago.</a:t>
            </a:r>
          </a:p>
          <a:p>
            <a:pPr>
              <a:buFontTx/>
              <a:buNone/>
            </a:pPr>
            <a:r>
              <a:rPr lang="en-US" altLang="zh-CN" sz="2000">
                <a:latin typeface="Arial" pitchFamily="34" charset="0"/>
                <a:ea typeface="SimSun" pitchFamily="2" charset="-122"/>
              </a:rPr>
              <a:t>	</a:t>
            </a:r>
            <a:r>
              <a:rPr lang="en-US" altLang="zh-CN" sz="2000">
                <a:solidFill>
                  <a:srgbClr val="CC0000"/>
                </a:solidFill>
                <a:latin typeface="Arial" pitchFamily="34" charset="0"/>
                <a:ea typeface="SimSun" pitchFamily="2" charset="-122"/>
              </a:rPr>
              <a:t>-mtime </a:t>
            </a:r>
            <a:r>
              <a:rPr lang="en-US" altLang="zh-CN" sz="2000" i="1">
                <a:solidFill>
                  <a:srgbClr val="CC0000"/>
                </a:solidFill>
                <a:latin typeface="Arial" pitchFamily="34" charset="0"/>
                <a:ea typeface="SimSun" pitchFamily="2" charset="-122"/>
              </a:rPr>
              <a:t>n</a:t>
            </a:r>
            <a:r>
              <a:rPr lang="en-US" altLang="zh-CN" sz="2000">
                <a:latin typeface="Arial" pitchFamily="34" charset="0"/>
                <a:ea typeface="SimSun" pitchFamily="2" charset="-122"/>
              </a:rPr>
              <a:t> 		True if the file was modified </a:t>
            </a:r>
            <a:r>
              <a:rPr lang="en-US" altLang="zh-CN" sz="2000" i="1">
                <a:solidFill>
                  <a:srgbClr val="CC0000"/>
                </a:solidFill>
                <a:latin typeface="Arial" pitchFamily="34" charset="0"/>
                <a:ea typeface="SimSun" pitchFamily="2" charset="-122"/>
              </a:rPr>
              <a:t>n</a:t>
            </a:r>
            <a:r>
              <a:rPr lang="en-US" altLang="zh-CN" sz="2000">
                <a:latin typeface="Arial" pitchFamily="34" charset="0"/>
                <a:ea typeface="SimSun" pitchFamily="2" charset="-122"/>
              </a:rPr>
              <a:t> days ago.</a:t>
            </a:r>
          </a:p>
          <a:p>
            <a:pPr>
              <a:buFontTx/>
              <a:buNone/>
            </a:pPr>
            <a:r>
              <a:rPr lang="en-US" altLang="zh-CN" sz="2000">
                <a:latin typeface="Arial" pitchFamily="34" charset="0"/>
                <a:ea typeface="SimSun" pitchFamily="2" charset="-122"/>
              </a:rPr>
              <a:t>	</a:t>
            </a:r>
            <a:r>
              <a:rPr lang="en-US" altLang="zh-CN" sz="2000">
                <a:solidFill>
                  <a:srgbClr val="CC0000"/>
                </a:solidFill>
                <a:latin typeface="Arial" pitchFamily="34" charset="0"/>
                <a:ea typeface="SimSun" pitchFamily="2" charset="-122"/>
              </a:rPr>
              <a:t>-name </a:t>
            </a:r>
            <a:r>
              <a:rPr lang="en-US" altLang="zh-CN" sz="2000" i="1">
                <a:solidFill>
                  <a:srgbClr val="CC0000"/>
                </a:solidFill>
                <a:latin typeface="Arial" pitchFamily="34" charset="0"/>
                <a:ea typeface="SimSun" pitchFamily="2" charset="-122"/>
              </a:rPr>
              <a:t>pattern</a:t>
            </a:r>
            <a:r>
              <a:rPr lang="en-US" altLang="zh-CN" sz="2000">
                <a:latin typeface="Arial" pitchFamily="34" charset="0"/>
                <a:ea typeface="SimSun" pitchFamily="2" charset="-122"/>
              </a:rPr>
              <a:t> 	True if the filename matches </a:t>
            </a:r>
            <a:r>
              <a:rPr lang="en-US" altLang="zh-CN" sz="2000" i="1">
                <a:solidFill>
                  <a:srgbClr val="CC0000"/>
                </a:solidFill>
                <a:latin typeface="Arial" pitchFamily="34" charset="0"/>
                <a:ea typeface="SimSun" pitchFamily="2" charset="-122"/>
              </a:rPr>
              <a:t>pattern</a:t>
            </a:r>
            <a:r>
              <a:rPr lang="en-US" altLang="zh-CN" sz="2000">
                <a:latin typeface="Arial" pitchFamily="34" charset="0"/>
                <a:ea typeface="SimSun" pitchFamily="2" charset="-122"/>
              </a:rPr>
              <a:t>.</a:t>
            </a:r>
          </a:p>
          <a:p>
            <a:pPr>
              <a:buFontTx/>
              <a:buNone/>
            </a:pPr>
            <a:r>
              <a:rPr lang="en-US" altLang="zh-CN" sz="2000">
                <a:solidFill>
                  <a:srgbClr val="CC0000"/>
                </a:solidFill>
                <a:latin typeface="Arial" pitchFamily="34" charset="0"/>
                <a:ea typeface="SimSun" pitchFamily="2" charset="-122"/>
              </a:rPr>
              <a:t>	-print</a:t>
            </a:r>
            <a:r>
              <a:rPr lang="en-US" altLang="zh-CN" sz="2000">
                <a:latin typeface="Arial" pitchFamily="34" charset="0"/>
                <a:ea typeface="SimSun" pitchFamily="2" charset="-122"/>
              </a:rPr>
              <a:t> 		Print names of the files matched.</a:t>
            </a:r>
          </a:p>
          <a:p>
            <a:pPr>
              <a:buFontTx/>
              <a:buNone/>
            </a:pPr>
            <a:r>
              <a:rPr lang="en-US" altLang="zh-CN" sz="2000">
                <a:latin typeface="Arial" pitchFamily="34" charset="0"/>
                <a:ea typeface="SimSun" pitchFamily="2" charset="-122"/>
              </a:rPr>
              <a:t>	</a:t>
            </a:r>
            <a:r>
              <a:rPr lang="en-US" altLang="zh-CN" sz="2000">
                <a:solidFill>
                  <a:srgbClr val="CC0000"/>
                </a:solidFill>
                <a:latin typeface="Arial" pitchFamily="34" charset="0"/>
                <a:ea typeface="SimSun" pitchFamily="2" charset="-122"/>
              </a:rPr>
              <a:t>-type </a:t>
            </a:r>
            <a:r>
              <a:rPr lang="en-US" altLang="zh-CN" sz="2000" i="1">
                <a:solidFill>
                  <a:srgbClr val="CC0000"/>
                </a:solidFill>
                <a:latin typeface="Arial" pitchFamily="34" charset="0"/>
                <a:ea typeface="SimSun" pitchFamily="2" charset="-122"/>
              </a:rPr>
              <a:t>c</a:t>
            </a:r>
            <a:r>
              <a:rPr lang="en-US" altLang="zh-CN" sz="2000" i="1">
                <a:latin typeface="Arial" pitchFamily="34" charset="0"/>
                <a:ea typeface="SimSun" pitchFamily="2" charset="-122"/>
              </a:rPr>
              <a:t> </a:t>
            </a:r>
            <a:r>
              <a:rPr lang="en-US" altLang="zh-CN" sz="2000">
                <a:latin typeface="Arial" pitchFamily="34" charset="0"/>
                <a:ea typeface="SimSun" pitchFamily="2" charset="-122"/>
              </a:rPr>
              <a:t>		True if the files if of type </a:t>
            </a:r>
            <a:r>
              <a:rPr lang="en-US" altLang="zh-CN" sz="2000" i="1">
                <a:solidFill>
                  <a:srgbClr val="CC0000"/>
                </a:solidFill>
                <a:latin typeface="Arial" pitchFamily="34" charset="0"/>
                <a:ea typeface="SimSun" pitchFamily="2" charset="-122"/>
              </a:rPr>
              <a:t>c</a:t>
            </a:r>
            <a:r>
              <a:rPr lang="en-US" altLang="zh-CN" sz="2000">
                <a:latin typeface="Arial" pitchFamily="34" charset="0"/>
                <a:ea typeface="SimSun" pitchFamily="2" charset="-122"/>
              </a:rPr>
              <a:t> </a:t>
            </a:r>
            <a:r>
              <a:rPr lang="en-US" altLang="zh-CN" sz="2000">
                <a:solidFill>
                  <a:srgbClr val="0066FF"/>
                </a:solidFill>
                <a:latin typeface="Arial" pitchFamily="34" charset="0"/>
                <a:ea typeface="SimSun" pitchFamily="2" charset="-122"/>
              </a:rPr>
              <a:t>					</a:t>
            </a:r>
            <a:r>
              <a:rPr lang="en-US" altLang="zh-CN" sz="2000">
                <a:latin typeface="Arial" pitchFamily="34" charset="0"/>
                <a:ea typeface="SimSun" pitchFamily="2" charset="-122"/>
              </a:rPr>
              <a:t>(</a:t>
            </a:r>
            <a:r>
              <a:rPr lang="en-US" altLang="zh-CN" sz="2000">
                <a:solidFill>
                  <a:srgbClr val="0066FF"/>
                </a:solidFill>
                <a:latin typeface="Arial" pitchFamily="34" charset="0"/>
                <a:ea typeface="SimSun" pitchFamily="2" charset="-122"/>
              </a:rPr>
              <a:t>d </a:t>
            </a:r>
            <a:r>
              <a:rPr lang="en-US" altLang="zh-CN" sz="2000">
                <a:latin typeface="Arial" pitchFamily="34" charset="0"/>
                <a:ea typeface="SimSun" pitchFamily="2" charset="-122"/>
              </a:rPr>
              <a:t>Directory, </a:t>
            </a:r>
            <a:r>
              <a:rPr lang="en-US" altLang="zh-CN" sz="2000">
                <a:solidFill>
                  <a:srgbClr val="0066FF"/>
                </a:solidFill>
                <a:latin typeface="Arial" pitchFamily="34" charset="0"/>
                <a:ea typeface="SimSun" pitchFamily="2" charset="-122"/>
              </a:rPr>
              <a:t>f </a:t>
            </a:r>
            <a:r>
              <a:rPr lang="en-US" altLang="zh-CN" sz="2000">
                <a:latin typeface="Arial" pitchFamily="34" charset="0"/>
                <a:ea typeface="SimSun" pitchFamily="2" charset="-122"/>
              </a:rPr>
              <a:t>File, </a:t>
            </a:r>
            <a:r>
              <a:rPr lang="en-US" altLang="zh-CN" sz="2000">
                <a:solidFill>
                  <a:srgbClr val="0066FF"/>
                </a:solidFill>
                <a:latin typeface="Arial" pitchFamily="34" charset="0"/>
                <a:ea typeface="SimSun" pitchFamily="2" charset="-122"/>
              </a:rPr>
              <a:t>l</a:t>
            </a:r>
            <a:r>
              <a:rPr lang="en-US" altLang="zh-CN" sz="2000">
                <a:latin typeface="Arial" pitchFamily="34" charset="0"/>
                <a:ea typeface="SimSun" pitchFamily="2" charset="-122"/>
              </a:rPr>
              <a:t> Link)</a:t>
            </a:r>
          </a:p>
          <a:p>
            <a:pPr>
              <a:buFontTx/>
              <a:buNone/>
            </a:pPr>
            <a:r>
              <a:rPr lang="en-US" altLang="zh-CN" sz="2000">
                <a:latin typeface="Arial" pitchFamily="34" charset="0"/>
                <a:ea typeface="SimSun" pitchFamily="2" charset="-122"/>
              </a:rPr>
              <a:t>	</a:t>
            </a:r>
            <a:r>
              <a:rPr lang="en-US" altLang="zh-CN" sz="2000">
                <a:solidFill>
                  <a:srgbClr val="CC0000"/>
                </a:solidFill>
                <a:latin typeface="Arial" pitchFamily="34" charset="0"/>
                <a:ea typeface="SimSun" pitchFamily="2" charset="-122"/>
              </a:rPr>
              <a:t>-user </a:t>
            </a:r>
            <a:r>
              <a:rPr lang="en-US" altLang="zh-CN" sz="2000" i="1">
                <a:solidFill>
                  <a:srgbClr val="CC0000"/>
                </a:solidFill>
                <a:latin typeface="Arial" pitchFamily="34" charset="0"/>
                <a:ea typeface="SimSun" pitchFamily="2" charset="-122"/>
              </a:rPr>
              <a:t>uname</a:t>
            </a:r>
            <a:r>
              <a:rPr lang="en-US" altLang="zh-CN" sz="2000">
                <a:latin typeface="Arial" pitchFamily="34" charset="0"/>
                <a:ea typeface="SimSun" pitchFamily="2" charset="-122"/>
              </a:rPr>
              <a:t> 	True if the file is owned by user </a:t>
            </a:r>
            <a:r>
              <a:rPr lang="en-US" altLang="zh-CN" sz="2000" i="1">
                <a:solidFill>
                  <a:srgbClr val="CC0000"/>
                </a:solidFill>
                <a:latin typeface="Arial" pitchFamily="34" charset="0"/>
                <a:ea typeface="SimSun" pitchFamily="2" charset="-122"/>
              </a:rPr>
              <a:t>uname</a:t>
            </a:r>
            <a:r>
              <a:rPr lang="en-US" altLang="zh-CN" sz="2000" i="1">
                <a:latin typeface="Arial" pitchFamily="34" charset="0"/>
                <a:ea typeface="SimSun"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6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view Utility</a:t>
            </a:r>
          </a:p>
        </p:txBody>
      </p:sp>
      <p:sp>
        <p:nvSpPr>
          <p:cNvPr id="149507"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The </a:t>
            </a:r>
            <a:r>
              <a:rPr lang="en-US" altLang="zh-CN" b="1">
                <a:solidFill>
                  <a:srgbClr val="CC0000"/>
                </a:solidFill>
                <a:latin typeface="Arial" pitchFamily="34" charset="0"/>
                <a:ea typeface="SimSun" pitchFamily="2" charset="-122"/>
              </a:rPr>
              <a:t>view</a:t>
            </a:r>
            <a:r>
              <a:rPr lang="en-US" altLang="zh-CN">
                <a:latin typeface="Arial" pitchFamily="34" charset="0"/>
                <a:ea typeface="SimSun" pitchFamily="2" charset="-122"/>
              </a:rPr>
              <a:t> utility is a read-only version of vi. </a:t>
            </a:r>
          </a:p>
          <a:p>
            <a:r>
              <a:rPr lang="en-US" altLang="zh-CN">
                <a:latin typeface="Arial" pitchFamily="34" charset="0"/>
                <a:ea typeface="SimSun" pitchFamily="2" charset="-122"/>
              </a:rPr>
              <a:t>When you open a file with view, you can use vi commands, but you cannot accidentally change the file by saving your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Finding Examples</a:t>
            </a:r>
          </a:p>
        </p:txBody>
      </p:sp>
      <p:sp>
        <p:nvSpPr>
          <p:cNvPr id="1576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400">
                <a:latin typeface="Arial" pitchFamily="34" charset="0"/>
                <a:ea typeface="SimSun" pitchFamily="2" charset="-122"/>
              </a:rPr>
              <a:t>To find just those files that are </a:t>
            </a:r>
            <a:r>
              <a:rPr lang="en-US" altLang="zh-CN" sz="2400">
                <a:solidFill>
                  <a:srgbClr val="0066FF"/>
                </a:solidFill>
                <a:latin typeface="Arial" pitchFamily="34" charset="0"/>
                <a:ea typeface="SimSun" pitchFamily="2" charset="-122"/>
              </a:rPr>
              <a:t>C source</a:t>
            </a:r>
            <a:r>
              <a:rPr lang="en-US" altLang="zh-CN" sz="2400">
                <a:latin typeface="Arial" pitchFamily="34" charset="0"/>
                <a:ea typeface="SimSun" pitchFamily="2" charset="-122"/>
              </a:rPr>
              <a:t> files (those that have a</a:t>
            </a:r>
            <a:r>
              <a:rPr lang="en-US" altLang="zh-CN" sz="2400">
                <a:solidFill>
                  <a:srgbClr val="0066FF"/>
                </a:solidFill>
                <a:latin typeface="Arial" pitchFamily="34" charset="0"/>
                <a:ea typeface="SimSun" pitchFamily="2" charset="-122"/>
              </a:rPr>
              <a:t> .c</a:t>
            </a:r>
            <a:r>
              <a:rPr lang="en-US" altLang="zh-CN" sz="2400">
                <a:latin typeface="Arial" pitchFamily="34" charset="0"/>
                <a:ea typeface="SimSun" pitchFamily="2" charset="-122"/>
              </a:rPr>
              <a:t> suffix) in your current working directory.</a:t>
            </a:r>
          </a:p>
          <a:p>
            <a:pPr>
              <a:lnSpc>
                <a:spcPct val="9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find . –name ‘*.c’ –print</a:t>
            </a:r>
          </a:p>
          <a:p>
            <a:pPr>
              <a:lnSpc>
                <a:spcPct val="90000"/>
              </a:lnSpc>
              <a:buFontTx/>
              <a:buNone/>
            </a:pPr>
            <a:endParaRPr lang="en-US" altLang="zh-CN" sz="2400">
              <a:solidFill>
                <a:srgbClr val="CC0000"/>
              </a:solidFill>
              <a:latin typeface="Arial" pitchFamily="34" charset="0"/>
              <a:ea typeface="SimSun" pitchFamily="2" charset="-122"/>
            </a:endParaRPr>
          </a:p>
          <a:p>
            <a:pPr>
              <a:lnSpc>
                <a:spcPct val="90000"/>
              </a:lnSpc>
            </a:pPr>
            <a:r>
              <a:rPr lang="en-US" altLang="zh-CN" sz="2400">
                <a:latin typeface="Arial" pitchFamily="34" charset="0"/>
                <a:ea typeface="SimSun" pitchFamily="2" charset="-122"/>
              </a:rPr>
              <a:t>To find just those files that have been modified in the past seven days.</a:t>
            </a:r>
          </a:p>
          <a:p>
            <a:pPr>
              <a:lnSpc>
                <a:spcPct val="9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find . –mtime -7 –name ‘*.c’ –print</a:t>
            </a:r>
          </a:p>
          <a:p>
            <a:pPr>
              <a:lnSpc>
                <a:spcPct val="9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find . –mtime 7 –name ‘*.c’ –print</a:t>
            </a:r>
            <a:r>
              <a:rPr lang="en-US" altLang="zh-CN" sz="2400">
                <a:latin typeface="Arial" pitchFamily="34" charset="0"/>
                <a:ea typeface="SimSun" pitchFamily="2" charset="-122"/>
              </a:rPr>
              <a:t> will match only those files that were modified exactly seven days ago.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Finding Examples (Contd)</a:t>
            </a:r>
          </a:p>
        </p:txBody>
      </p:sp>
      <p:sp>
        <p:nvSpPr>
          <p:cNvPr id="15872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To find a list of directories in your current working directory:</a:t>
            </a:r>
          </a:p>
          <a:p>
            <a:pPr>
              <a:lnSpc>
                <a:spcPct val="90000"/>
              </a:lnSpc>
              <a:buFontTx/>
              <a:buNone/>
            </a:pPr>
            <a:r>
              <a:rPr lang="en-US" altLang="zh-CN" sz="2800">
                <a:solidFill>
                  <a:srgbClr val="CC0000"/>
                </a:solidFill>
                <a:latin typeface="Arial" pitchFamily="34" charset="0"/>
                <a:ea typeface="SimSun" pitchFamily="2" charset="-122"/>
              </a:rPr>
              <a:t>		find . –type d  –print</a:t>
            </a:r>
          </a:p>
          <a:p>
            <a:pPr>
              <a:lnSpc>
                <a:spcPct val="90000"/>
              </a:lnSpc>
            </a:pPr>
            <a:r>
              <a:rPr lang="en-US" altLang="zh-CN" sz="2800">
                <a:latin typeface="Arial" pitchFamily="34" charset="0"/>
                <a:ea typeface="SimSun" pitchFamily="2" charset="-122"/>
              </a:rPr>
              <a:t>To find more information about each of the above directories, you can use </a:t>
            </a:r>
            <a:r>
              <a:rPr lang="en-US" altLang="zh-CN" sz="2800">
                <a:solidFill>
                  <a:srgbClr val="0066FF"/>
                </a:solidFill>
                <a:latin typeface="Arial" pitchFamily="34" charset="0"/>
                <a:ea typeface="SimSun" pitchFamily="2" charset="-122"/>
              </a:rPr>
              <a:t>–exec</a:t>
            </a:r>
            <a:r>
              <a:rPr lang="en-US" altLang="zh-CN" sz="2800">
                <a:latin typeface="Arial" pitchFamily="34" charset="0"/>
                <a:ea typeface="SimSun" pitchFamily="2" charset="-122"/>
              </a:rPr>
              <a:t> option:</a:t>
            </a:r>
          </a:p>
          <a:p>
            <a:pPr>
              <a:lnSpc>
                <a:spcPct val="90000"/>
              </a:lnSpc>
              <a:buFontTx/>
              <a:buNone/>
            </a:pPr>
            <a:r>
              <a:rPr lang="en-US" altLang="zh-CN" sz="2800">
                <a:solidFill>
                  <a:srgbClr val="CC0000"/>
                </a:solidFill>
                <a:latin typeface="Arial" pitchFamily="34" charset="0"/>
                <a:ea typeface="SimSun" pitchFamily="2" charset="-122"/>
              </a:rPr>
              <a:t>		find . –type d –exec ls –ld {} \;</a:t>
            </a:r>
          </a:p>
          <a:p>
            <a:pPr>
              <a:lnSpc>
                <a:spcPct val="90000"/>
              </a:lnSpc>
              <a:buFontTx/>
              <a:buNone/>
            </a:pPr>
            <a:r>
              <a:rPr lang="en-US" altLang="zh-CN" sz="2800">
                <a:solidFill>
                  <a:srgbClr val="CC0000"/>
                </a:solidFill>
                <a:latin typeface="Arial" pitchFamily="34" charset="0"/>
                <a:ea typeface="SimSun" pitchFamily="2" charset="-122"/>
              </a:rPr>
              <a:t>	</a:t>
            </a:r>
            <a:r>
              <a:rPr lang="en-US" altLang="zh-CN" sz="2400">
                <a:latin typeface="Arial" pitchFamily="34" charset="0"/>
                <a:ea typeface="SimSun" pitchFamily="2" charset="-122"/>
              </a:rPr>
              <a:t>The </a:t>
            </a:r>
            <a:r>
              <a:rPr lang="en-US" altLang="zh-CN" sz="2400">
                <a:solidFill>
                  <a:srgbClr val="0066FF"/>
                </a:solidFill>
                <a:latin typeface="Arial" pitchFamily="34" charset="0"/>
                <a:ea typeface="SimSun" pitchFamily="2" charset="-122"/>
              </a:rPr>
              <a:t>–exec</a:t>
            </a:r>
            <a:r>
              <a:rPr lang="en-US" altLang="zh-CN" sz="2400">
                <a:latin typeface="Arial" pitchFamily="34" charset="0"/>
                <a:ea typeface="SimSun" pitchFamily="2" charset="-122"/>
              </a:rPr>
              <a:t> option must be used with { }, which will be replaced by the matched filename, and \; at the end of the command. And there is a space between the {} and the \;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Questions</a:t>
            </a:r>
          </a:p>
        </p:txBody>
      </p:sp>
      <p:sp>
        <p:nvSpPr>
          <p:cNvPr id="16998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Q10: Look across the /dev and /sbin directories for filenames that contain the pattern </a:t>
            </a:r>
            <a:r>
              <a:rPr lang="en-US" altLang="zh-CN">
                <a:solidFill>
                  <a:srgbClr val="0066FF"/>
                </a:solidFill>
                <a:latin typeface="Arial" pitchFamily="34" charset="0"/>
                <a:ea typeface="SimSun" pitchFamily="2" charset="-122"/>
              </a:rPr>
              <a:t>cp</a:t>
            </a:r>
            <a:r>
              <a:rPr lang="en-US" altLang="zh-CN">
                <a:latin typeface="Arial" pitchFamily="34" charset="0"/>
                <a:ea typeface="SimSun" pitchFamily="2" charset="-122"/>
              </a:rPr>
              <a:t>.</a:t>
            </a:r>
          </a:p>
          <a:p>
            <a:endParaRPr lang="en-US" altLang="zh-CN">
              <a:latin typeface="Arial" pitchFamily="34" charset="0"/>
              <a:ea typeface="SimSun" pitchFamily="2" charset="-122"/>
            </a:endParaRPr>
          </a:p>
          <a:p>
            <a:r>
              <a:rPr lang="en-US" altLang="zh-CN">
                <a:latin typeface="Arial" pitchFamily="34" charset="0"/>
                <a:ea typeface="SimSun" pitchFamily="2" charset="-122"/>
              </a:rPr>
              <a:t>Q11: Find those C source files that haven’t been modified for at least 30 days.</a:t>
            </a:r>
            <a:r>
              <a:rPr lang="en-US" altLang="zh-CN">
                <a:solidFill>
                  <a:srgbClr val="CC0000"/>
                </a:solidFill>
                <a:latin typeface="Arial" pitchFamily="34" charset="0"/>
                <a:ea typeface="SimSun" pitchFamily="2" charset="-122"/>
              </a:rPr>
              <a:t>	</a:t>
            </a:r>
          </a:p>
          <a:p>
            <a:pPr>
              <a:buFontTx/>
              <a:buNone/>
            </a:pPr>
            <a:endParaRPr lang="en-US" altLang="zh-CN">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9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Questions</a:t>
            </a:r>
          </a:p>
        </p:txBody>
      </p:sp>
      <p:sp>
        <p:nvSpPr>
          <p:cNvPr id="15974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400">
                <a:latin typeface="Arial" pitchFamily="34" charset="0"/>
                <a:ea typeface="SimSun" pitchFamily="2" charset="-122"/>
              </a:rPr>
              <a:t>The </a:t>
            </a:r>
            <a:r>
              <a:rPr lang="en-US" altLang="zh-CN" sz="2400">
                <a:solidFill>
                  <a:srgbClr val="CC0000"/>
                </a:solidFill>
                <a:latin typeface="Arial" pitchFamily="34" charset="0"/>
                <a:ea typeface="SimSun" pitchFamily="2" charset="-122"/>
              </a:rPr>
              <a:t>find</a:t>
            </a:r>
            <a:r>
              <a:rPr lang="en-US" altLang="zh-CN" sz="2400">
                <a:latin typeface="Arial" pitchFamily="34" charset="0"/>
                <a:ea typeface="SimSun" pitchFamily="2" charset="-122"/>
              </a:rPr>
              <a:t> command is commonly used to remove </a:t>
            </a:r>
            <a:r>
              <a:rPr lang="en-US" altLang="zh-CN" sz="2400">
                <a:solidFill>
                  <a:srgbClr val="0066FF"/>
                </a:solidFill>
                <a:latin typeface="Arial" pitchFamily="34" charset="0"/>
                <a:ea typeface="SimSun" pitchFamily="2" charset="-122"/>
              </a:rPr>
              <a:t>core</a:t>
            </a:r>
            <a:r>
              <a:rPr lang="en-US" altLang="zh-CN" sz="2400">
                <a:latin typeface="Arial" pitchFamily="34" charset="0"/>
                <a:ea typeface="SimSun" pitchFamily="2" charset="-122"/>
              </a:rPr>
              <a:t> files that are more than a few days old. These core files are copies of the actual memory image of a running program when the program dies unexpectedly.</a:t>
            </a:r>
          </a:p>
          <a:p>
            <a:r>
              <a:rPr lang="en-US" altLang="zh-CN" sz="2400">
                <a:latin typeface="Arial" pitchFamily="34" charset="0"/>
                <a:ea typeface="SimSun" pitchFamily="2" charset="-122"/>
              </a:rPr>
              <a:t>Q12: Find all files called core that have a creation time that’s more than four days ago.</a:t>
            </a:r>
          </a:p>
          <a:p>
            <a:pPr>
              <a:buFontTx/>
              <a:buNone/>
            </a:pPr>
            <a:r>
              <a:rPr lang="en-US" altLang="zh-CN" sz="2400">
                <a:solidFill>
                  <a:srgbClr val="CC0000"/>
                </a:solidFill>
                <a:latin typeface="Arial" pitchFamily="34" charset="0"/>
                <a:ea typeface="SimSun" pitchFamily="2" charset="-122"/>
              </a:rPr>
              <a:t>	</a:t>
            </a:r>
          </a:p>
          <a:p>
            <a:r>
              <a:rPr lang="en-US" altLang="zh-CN" sz="2400">
                <a:latin typeface="Arial" pitchFamily="34" charset="0"/>
                <a:ea typeface="SimSun" pitchFamily="2" charset="-122"/>
              </a:rPr>
              <a:t>Q13: Remove the core files.</a:t>
            </a:r>
          </a:p>
          <a:p>
            <a:pPr>
              <a:buFontTx/>
              <a:buNone/>
            </a:pPr>
            <a:r>
              <a:rPr lang="en-US" altLang="zh-CN" sz="2400">
                <a:solidFill>
                  <a:srgbClr val="CC0000"/>
                </a:solidFill>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grep</a:t>
            </a:r>
          </a:p>
        </p:txBody>
      </p:sp>
      <p:sp>
        <p:nvSpPr>
          <p:cNvPr id="552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You can use </a:t>
            </a:r>
            <a:r>
              <a:rPr lang="en-US" altLang="zh-CN">
                <a:solidFill>
                  <a:srgbClr val="CC0000"/>
                </a:solidFill>
                <a:latin typeface="Arial" pitchFamily="34" charset="0"/>
                <a:ea typeface="SimSun" pitchFamily="2" charset="-122"/>
              </a:rPr>
              <a:t>find</a:t>
            </a:r>
            <a:r>
              <a:rPr lang="en-US" altLang="zh-CN">
                <a:latin typeface="Arial" pitchFamily="34" charset="0"/>
                <a:ea typeface="SimSun" pitchFamily="2" charset="-122"/>
              </a:rPr>
              <a:t> to search for files, and you can use </a:t>
            </a:r>
            <a:r>
              <a:rPr lang="en-US" altLang="zh-CN">
                <a:solidFill>
                  <a:srgbClr val="CC0000"/>
                </a:solidFill>
                <a:latin typeface="Arial" pitchFamily="34" charset="0"/>
                <a:ea typeface="SimSun" pitchFamily="2" charset="-122"/>
              </a:rPr>
              <a:t>grep</a:t>
            </a:r>
            <a:r>
              <a:rPr lang="en-US" altLang="zh-CN">
                <a:latin typeface="Arial" pitchFamily="34" charset="0"/>
                <a:ea typeface="SimSun" pitchFamily="2" charset="-122"/>
              </a:rPr>
              <a:t> to search within files.</a:t>
            </a:r>
          </a:p>
          <a:p>
            <a:r>
              <a:rPr lang="en-US" altLang="zh-CN">
                <a:latin typeface="Arial" pitchFamily="34" charset="0"/>
                <a:ea typeface="SimSun" pitchFamily="2" charset="-122"/>
              </a:rPr>
              <a:t>grep  	search the files for a pattern</a:t>
            </a:r>
          </a:p>
          <a:p>
            <a:pPr>
              <a:buFontTx/>
              <a:buNone/>
            </a:pPr>
            <a:r>
              <a:rPr lang="en-GB" altLang="zh-CN">
                <a:solidFill>
                  <a:srgbClr val="CC0000"/>
                </a:solidFill>
                <a:latin typeface="Arial" pitchFamily="34" charset="0"/>
                <a:ea typeface="SimSun" pitchFamily="2" charset="-122"/>
              </a:rPr>
              <a:t>	grep [options] pattern [files]</a:t>
            </a:r>
          </a:p>
          <a:p>
            <a:r>
              <a:rPr lang="en-GB" altLang="zh-CN">
                <a:latin typeface="Arial" pitchFamily="34" charset="0"/>
                <a:ea typeface="SimSun" pitchFamily="2" charset="-122"/>
              </a:rPr>
              <a:t>grep means </a:t>
            </a:r>
            <a:r>
              <a:rPr lang="en-GB" altLang="zh-CN">
                <a:solidFill>
                  <a:srgbClr val="0066FF"/>
                </a:solidFill>
                <a:latin typeface="Arial" pitchFamily="34" charset="0"/>
                <a:ea typeface="SimSun" pitchFamily="2" charset="-122"/>
              </a:rPr>
              <a:t>g</a:t>
            </a:r>
            <a:r>
              <a:rPr lang="en-GB" altLang="zh-CN">
                <a:latin typeface="Arial" pitchFamily="34" charset="0"/>
                <a:ea typeface="SimSun" pitchFamily="2" charset="-122"/>
              </a:rPr>
              <a:t>lobal </a:t>
            </a:r>
            <a:r>
              <a:rPr lang="en-GB" altLang="zh-CN">
                <a:solidFill>
                  <a:srgbClr val="0066FF"/>
                </a:solidFill>
                <a:latin typeface="Arial" pitchFamily="34" charset="0"/>
                <a:ea typeface="SimSun" pitchFamily="2" charset="-122"/>
              </a:rPr>
              <a:t>r</a:t>
            </a:r>
            <a:r>
              <a:rPr lang="en-GB" altLang="zh-CN">
                <a:latin typeface="Arial" pitchFamily="34" charset="0"/>
                <a:ea typeface="SimSun" pitchFamily="2" charset="-122"/>
              </a:rPr>
              <a:t>egular </a:t>
            </a:r>
            <a:r>
              <a:rPr lang="en-GB" altLang="zh-CN">
                <a:solidFill>
                  <a:srgbClr val="0066FF"/>
                </a:solidFill>
                <a:latin typeface="Arial" pitchFamily="34" charset="0"/>
                <a:ea typeface="SimSun" pitchFamily="2" charset="-122"/>
              </a:rPr>
              <a:t>e</a:t>
            </a:r>
            <a:r>
              <a:rPr lang="en-GB" altLang="zh-CN">
                <a:latin typeface="Arial" pitchFamily="34" charset="0"/>
                <a:ea typeface="SimSun" pitchFamily="2" charset="-122"/>
              </a:rPr>
              <a:t>xpression </a:t>
            </a:r>
            <a:r>
              <a:rPr lang="en-GB" altLang="zh-CN">
                <a:solidFill>
                  <a:srgbClr val="0066FF"/>
                </a:solidFill>
                <a:latin typeface="Arial" pitchFamily="34" charset="0"/>
                <a:ea typeface="SimSun" pitchFamily="2" charset="-122"/>
              </a:rPr>
              <a:t>p</a:t>
            </a:r>
            <a:r>
              <a:rPr lang="en-GB" altLang="zh-CN">
                <a:latin typeface="Arial" pitchFamily="34" charset="0"/>
                <a:ea typeface="SimSun" pitchFamily="2" charset="-122"/>
              </a:rPr>
              <a:t>rint.</a:t>
            </a:r>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grep options</a:t>
            </a:r>
          </a:p>
        </p:txBody>
      </p:sp>
      <p:sp>
        <p:nvSpPr>
          <p:cNvPr id="1607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The most helpful grep options:</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-c</a:t>
            </a:r>
            <a:r>
              <a:rPr lang="en-US" altLang="zh-CN">
                <a:latin typeface="Arial" pitchFamily="34" charset="0"/>
                <a:ea typeface="SimSun" pitchFamily="2" charset="-122"/>
              </a:rPr>
              <a:t>	List a count of matching lines only</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-i</a:t>
            </a:r>
            <a:r>
              <a:rPr lang="en-US" altLang="zh-CN">
                <a:latin typeface="Arial" pitchFamily="34" charset="0"/>
                <a:ea typeface="SimSun" pitchFamily="2" charset="-122"/>
              </a:rPr>
              <a:t>  	Ignore the case of the letters in the 	pattern.</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-l</a:t>
            </a:r>
            <a:r>
              <a:rPr lang="en-US" altLang="zh-CN">
                <a:latin typeface="Arial" pitchFamily="34" charset="0"/>
                <a:ea typeface="SimSun" pitchFamily="2" charset="-122"/>
              </a:rPr>
              <a:t>  	List only the names of files that 	contain the specified pattern.</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-n</a:t>
            </a:r>
            <a:r>
              <a:rPr lang="en-US" altLang="zh-CN">
                <a:latin typeface="Arial" pitchFamily="34" charset="0"/>
                <a:ea typeface="SimSun" pitchFamily="2" charset="-122"/>
              </a:rPr>
              <a:t> 	Include line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grep examples</a:t>
            </a:r>
          </a:p>
        </p:txBody>
      </p:sp>
      <p:sp>
        <p:nvSpPr>
          <p:cNvPr id="16793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Find all the lines that contain a string matching the expression “foo” in the file “file”:</a:t>
            </a:r>
          </a:p>
          <a:p>
            <a:pPr>
              <a:buFontTx/>
              <a:buNone/>
            </a:pPr>
            <a:r>
              <a:rPr lang="en-US" altLang="zh-CN">
                <a:solidFill>
                  <a:srgbClr val="CC0000"/>
                </a:solidFill>
                <a:latin typeface="Arial" pitchFamily="34" charset="0"/>
                <a:ea typeface="SimSun" pitchFamily="2" charset="-122"/>
              </a:rPr>
              <a:t>	grep foo file</a:t>
            </a:r>
            <a:endParaRPr lang="en-US" altLang="zh-CN">
              <a:latin typeface="Arial" pitchFamily="34" charset="0"/>
              <a:ea typeface="SimSun" pitchFamily="2" charset="-122"/>
            </a:endParaRPr>
          </a:p>
          <a:p>
            <a:r>
              <a:rPr lang="en-US" altLang="zh-CN">
                <a:latin typeface="Arial" pitchFamily="34" charset="0"/>
                <a:ea typeface="SimSun" pitchFamily="2" charset="-122"/>
              </a:rPr>
              <a:t>Find all the lines that contains “cse251”  in the password file:</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grep cse251 /etc/passwd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79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grep examples (Contd)</a:t>
            </a:r>
          </a:p>
        </p:txBody>
      </p:sp>
      <p:sp>
        <p:nvSpPr>
          <p:cNvPr id="16281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a:latin typeface="Arial" pitchFamily="34" charset="0"/>
                <a:ea typeface="SimSun" pitchFamily="2" charset="-122"/>
              </a:rPr>
              <a:t>To number the output lines:</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grep -n cse251 /etc/passwd</a:t>
            </a:r>
          </a:p>
          <a:p>
            <a:pPr>
              <a:lnSpc>
                <a:spcPct val="90000"/>
              </a:lnSpc>
            </a:pPr>
            <a:r>
              <a:rPr lang="en-US" altLang="zh-CN">
                <a:latin typeface="Arial" pitchFamily="34" charset="0"/>
                <a:ea typeface="SimSun" pitchFamily="2" charset="-122"/>
              </a:rPr>
              <a:t>Suppse ~/State directory contains one file for every state in the US, and each file contains the name of all the cities in the state. To find the names of states that have a city called Portland:</a:t>
            </a:r>
          </a:p>
          <a:p>
            <a:pPr>
              <a:lnSpc>
                <a:spcPct val="90000"/>
              </a:lnSpc>
              <a:buFontTx/>
              <a:buNone/>
            </a:pPr>
            <a:r>
              <a:rPr lang="en-US" altLang="zh-CN">
                <a:solidFill>
                  <a:srgbClr val="CC0000"/>
                </a:solidFill>
                <a:latin typeface="Arial" pitchFamily="34" charset="0"/>
                <a:ea typeface="SimSun" pitchFamily="2" charset="-122"/>
              </a:rPr>
              <a:t>	grep -l Portland ~/States</a:t>
            </a:r>
            <a:r>
              <a:rPr lang="en-US" altLang="zh-CN">
                <a:latin typeface="Arial" pitchFamily="34" charset="0"/>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Regular Expressions</a:t>
            </a:r>
          </a:p>
        </p:txBody>
      </p:sp>
      <p:sp>
        <p:nvSpPr>
          <p:cNvPr id="1638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	</a:t>
            </a:r>
            <a:r>
              <a:rPr lang="en-US" altLang="zh-CN">
                <a:latin typeface="Arial" pitchFamily="34" charset="0"/>
                <a:ea typeface="SimSun" pitchFamily="2" charset="-122"/>
              </a:rPr>
              <a:t>Beginning of the line</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a:t>
            </a:r>
            <a:r>
              <a:rPr lang="en-US" altLang="zh-CN">
                <a:latin typeface="Arial" pitchFamily="34" charset="0"/>
                <a:ea typeface="SimSun" pitchFamily="2" charset="-122"/>
              </a:rPr>
              <a:t>	End of the line</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a:t>
            </a:r>
            <a:r>
              <a:rPr lang="en-US" altLang="zh-CN">
                <a:latin typeface="Arial" pitchFamily="34" charset="0"/>
                <a:ea typeface="SimSun" pitchFamily="2" charset="-122"/>
              </a:rPr>
              <a:t> 	Any single character</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 ]</a:t>
            </a:r>
            <a:r>
              <a:rPr lang="en-US" altLang="zh-CN">
                <a:latin typeface="Arial" pitchFamily="34" charset="0"/>
                <a:ea typeface="SimSun" pitchFamily="2" charset="-122"/>
              </a:rPr>
              <a:t> 	Matches any character enclosed in 	brackets.</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a:t>
            </a:r>
            <a:r>
              <a:rPr lang="en-US" altLang="zh-CN">
                <a:latin typeface="Arial" pitchFamily="34" charset="0"/>
                <a:ea typeface="SimSun" pitchFamily="2" charset="-122"/>
              </a:rPr>
              <a:t> 	Matches any character not enclosed 	in brackets.</a:t>
            </a:r>
          </a:p>
          <a:p>
            <a:pPr>
              <a:lnSpc>
                <a:spcPct val="90000"/>
              </a:lnSpc>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 	</a:t>
            </a:r>
            <a:r>
              <a:rPr lang="en-US" altLang="zh-CN">
                <a:latin typeface="Arial" pitchFamily="34" charset="0"/>
                <a:ea typeface="SimSun" pitchFamily="2" charset="-122"/>
              </a:rPr>
              <a:t>Repetition (0 or more times)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Two Modes</a:t>
            </a:r>
          </a:p>
        </p:txBody>
      </p:sp>
      <p:sp>
        <p:nvSpPr>
          <p:cNvPr id="141315"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Vi works in two modes:</a:t>
            </a:r>
          </a:p>
          <a:p>
            <a:pPr lvl="1"/>
            <a:r>
              <a:rPr lang="en-US" altLang="zh-CN" sz="2400" i="1">
                <a:solidFill>
                  <a:srgbClr val="0066FF"/>
                </a:solidFill>
                <a:latin typeface="Arial" pitchFamily="34" charset="0"/>
                <a:ea typeface="SimSun" pitchFamily="2" charset="-122"/>
              </a:rPr>
              <a:t>command mode</a:t>
            </a:r>
            <a:r>
              <a:rPr lang="en-US" altLang="zh-CN" sz="2400">
                <a:latin typeface="Arial" pitchFamily="34" charset="0"/>
                <a:ea typeface="SimSun" pitchFamily="2" charset="-122"/>
              </a:rPr>
              <a:t> lets you enter commands that perform specific vi functions.</a:t>
            </a:r>
          </a:p>
          <a:p>
            <a:pPr lvl="1"/>
            <a:r>
              <a:rPr lang="en-US" altLang="zh-CN" sz="2400" i="1">
                <a:solidFill>
                  <a:srgbClr val="0066FF"/>
                </a:solidFill>
                <a:latin typeface="Arial" pitchFamily="34" charset="0"/>
                <a:ea typeface="SimSun" pitchFamily="2" charset="-122"/>
              </a:rPr>
              <a:t>insert mode</a:t>
            </a:r>
            <a:r>
              <a:rPr lang="en-US" altLang="zh-CN" sz="2400">
                <a:latin typeface="Arial" pitchFamily="34" charset="0"/>
                <a:ea typeface="SimSun" pitchFamily="2" charset="-122"/>
              </a:rPr>
              <a:t>  lets you type text into a file.</a:t>
            </a:r>
          </a:p>
          <a:p>
            <a:pPr lvl="1"/>
            <a:endParaRPr lang="en-US" altLang="zh-CN" sz="2400">
              <a:latin typeface="Arial" pitchFamily="34" charset="0"/>
              <a:ea typeface="SimSun" pitchFamily="2" charset="-122"/>
            </a:endParaRPr>
          </a:p>
          <a:p>
            <a:r>
              <a:rPr lang="en-US" altLang="zh-CN" sz="2800">
                <a:latin typeface="Arial" pitchFamily="34" charset="0"/>
                <a:ea typeface="SimSun" pitchFamily="2" charset="-122"/>
              </a:rPr>
              <a:t>When you first enter the vi editor, it's always in </a:t>
            </a:r>
            <a:r>
              <a:rPr lang="en-US" altLang="zh-CN" sz="2800">
                <a:solidFill>
                  <a:srgbClr val="0066FF"/>
                </a:solidFill>
                <a:latin typeface="Arial" pitchFamily="34" charset="0"/>
                <a:ea typeface="SimSun" pitchFamily="2" charset="-122"/>
              </a:rPr>
              <a:t>command mode</a:t>
            </a:r>
            <a:r>
              <a:rPr lang="en-US" altLang="zh-CN" sz="2800">
                <a:latin typeface="Arial" pitchFamily="34" charset="0"/>
                <a:ea typeface="SimSun" pitchFamily="2" charset="-122"/>
              </a:rPr>
              <a:t>. Before you can type text in the file, you must type one of the vi </a:t>
            </a:r>
            <a:r>
              <a:rPr lang="en-US" altLang="zh-CN" sz="2800">
                <a:solidFill>
                  <a:srgbClr val="0066FF"/>
                </a:solidFill>
                <a:latin typeface="Arial" pitchFamily="34" charset="0"/>
                <a:ea typeface="SimSun" pitchFamily="2" charset="-122"/>
              </a:rPr>
              <a:t>insert</a:t>
            </a:r>
            <a:r>
              <a:rPr lang="en-US" altLang="zh-CN" sz="2800">
                <a:latin typeface="Arial" pitchFamily="34" charset="0"/>
                <a:ea typeface="SimSun" pitchFamily="2" charset="-122"/>
              </a:rPr>
              <a:t> commands, such as </a:t>
            </a:r>
            <a:r>
              <a:rPr lang="en-US" altLang="zh-CN" sz="2800">
                <a:solidFill>
                  <a:srgbClr val="CC0000"/>
                </a:solidFill>
                <a:latin typeface="Arial" pitchFamily="34" charset="0"/>
                <a:ea typeface="SimSun" pitchFamily="2" charset="-122"/>
              </a:rPr>
              <a:t>i</a:t>
            </a:r>
            <a:r>
              <a:rPr lang="en-US" altLang="zh-CN" sz="2800">
                <a:latin typeface="Arial" pitchFamily="34" charset="0"/>
                <a:ea typeface="SimSun" pitchFamily="2" charset="-122"/>
              </a:rPr>
              <a:t> ("insert"), to insert text </a:t>
            </a:r>
            <a:r>
              <a:rPr lang="en-US" altLang="zh-CN" sz="2800" i="1">
                <a:latin typeface="Arial" pitchFamily="34" charset="0"/>
                <a:ea typeface="SimSun" pitchFamily="2" charset="-122"/>
              </a:rPr>
              <a:t>at</a:t>
            </a:r>
            <a:r>
              <a:rPr lang="en-US" altLang="zh-CN" sz="2800">
                <a:latin typeface="Arial" pitchFamily="34" charset="0"/>
                <a:ea typeface="SimSun" pitchFamily="2" charset="-122"/>
              </a:rPr>
              <a:t> the current cursor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Two Modes (Contd)</a:t>
            </a:r>
          </a:p>
        </p:txBody>
      </p:sp>
      <p:sp>
        <p:nvSpPr>
          <p:cNvPr id="189443"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Because vi doesn't indicate which mode you're currently in, distinguishing between command mode and insert mode is probably the single greatest cause of confusion among new vi users.</a:t>
            </a:r>
          </a:p>
          <a:p>
            <a:pPr>
              <a:lnSpc>
                <a:spcPct val="90000"/>
              </a:lnSpc>
            </a:pPr>
            <a:endParaRPr lang="en-US" altLang="zh-CN" sz="2800">
              <a:latin typeface="Arial" pitchFamily="34" charset="0"/>
              <a:ea typeface="SimSun" pitchFamily="2" charset="-122"/>
            </a:endParaRPr>
          </a:p>
          <a:p>
            <a:pPr lvl="1">
              <a:lnSpc>
                <a:spcPct val="90000"/>
              </a:lnSpc>
            </a:pPr>
            <a:r>
              <a:rPr lang="en-US" altLang="zh-CN" sz="2400">
                <a:latin typeface="Arial" pitchFamily="34" charset="0"/>
                <a:ea typeface="SimSun" pitchFamily="2" charset="-122"/>
              </a:rPr>
              <a:t>Whenever you want to return vi to command mode, press </a:t>
            </a:r>
            <a:r>
              <a:rPr lang="en-US" altLang="zh-CN" sz="2400" b="1">
                <a:solidFill>
                  <a:srgbClr val="CC0000"/>
                </a:solidFill>
                <a:latin typeface="Arial" pitchFamily="34" charset="0"/>
                <a:ea typeface="SimSun" pitchFamily="2" charset="-122"/>
              </a:rPr>
              <a:t>Esc</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a:t>
            </a:r>
          </a:p>
          <a:p>
            <a:pPr lvl="1">
              <a:lnSpc>
                <a:spcPct val="90000"/>
              </a:lnSpc>
            </a:pPr>
            <a:r>
              <a:rPr lang="en-US" altLang="zh-CN" sz="2400">
                <a:latin typeface="Arial" pitchFamily="34" charset="0"/>
                <a:ea typeface="SimSun" pitchFamily="2" charset="-122"/>
              </a:rPr>
              <a:t>If you're not sure which mode vi is presently in, simply press </a:t>
            </a:r>
            <a:r>
              <a:rPr lang="en-US" altLang="zh-CN" sz="2400" b="1">
                <a:solidFill>
                  <a:srgbClr val="CC0000"/>
                </a:solidFill>
                <a:latin typeface="Arial" pitchFamily="34" charset="0"/>
                <a:ea typeface="SimSun" pitchFamily="2" charset="-122"/>
              </a:rPr>
              <a:t>Esc</a:t>
            </a:r>
            <a:r>
              <a:rPr lang="en-US" altLang="zh-CN" sz="2400">
                <a:latin typeface="Arial" pitchFamily="34" charset="0"/>
                <a:ea typeface="SimSun" pitchFamily="2" charset="-122"/>
              </a:rPr>
              <a:t> to make sure it's in command mode and continue from there.</a:t>
            </a:r>
            <a:endParaRPr lang="en-US" altLang="zh-CN" sz="32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Command Mode</a:t>
            </a:r>
          </a:p>
        </p:txBody>
      </p:sp>
      <p:sp>
        <p:nvSpPr>
          <p:cNvPr id="199683" name="Rectangle 3"/>
          <p:cNvSpPr>
            <a:spLocks noGrp="1" noChangeArrowheads="1"/>
          </p:cNvSpPr>
          <p:nvPr>
            <p:ph type="body" idx="1"/>
          </p:nvPr>
        </p:nvSpPr>
        <p:spPr>
          <a:xfrm>
            <a:off x="685800" y="1981200"/>
            <a:ext cx="79248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Most vi commands consist of one or two letters and an optional number. </a:t>
            </a:r>
          </a:p>
          <a:p>
            <a:r>
              <a:rPr lang="en-US" altLang="zh-CN">
                <a:latin typeface="Arial" pitchFamily="34" charset="0"/>
                <a:ea typeface="SimSun" pitchFamily="2" charset="-122"/>
              </a:rPr>
              <a:t>Usually, uppercase and lowercase versions of commands perform related but different functions.</a:t>
            </a:r>
            <a:r>
              <a:rPr lang="en-US" altLang="zh-CN" sz="3600">
                <a:latin typeface="Arial" pitchFamily="34" charset="0"/>
                <a:ea typeface="SimSun" pitchFamily="2" charset="-122"/>
              </a:rPr>
              <a:t> </a:t>
            </a:r>
          </a:p>
          <a:p>
            <a:pPr lvl="1"/>
            <a:r>
              <a:rPr lang="en-US" altLang="zh-CN" sz="3200">
                <a:latin typeface="Arial" pitchFamily="34" charset="0"/>
                <a:ea typeface="SimSun" pitchFamily="2" charset="-122"/>
              </a:rPr>
              <a:t>typing </a:t>
            </a:r>
            <a:r>
              <a:rPr lang="en-US" altLang="zh-CN" sz="3200">
                <a:solidFill>
                  <a:srgbClr val="CC0000"/>
                </a:solidFill>
                <a:latin typeface="Arial" pitchFamily="34" charset="0"/>
                <a:ea typeface="SimSun" pitchFamily="2" charset="-122"/>
              </a:rPr>
              <a:t>a</a:t>
            </a:r>
            <a:r>
              <a:rPr lang="en-US" altLang="zh-CN" sz="3200">
                <a:latin typeface="Arial" pitchFamily="34" charset="0"/>
                <a:ea typeface="SimSun" pitchFamily="2" charset="-122"/>
              </a:rPr>
              <a:t> appends the file to the right of the cursor, while typing </a:t>
            </a:r>
            <a:r>
              <a:rPr lang="en-US" altLang="zh-CN" sz="3200">
                <a:solidFill>
                  <a:srgbClr val="CC0000"/>
                </a:solidFill>
                <a:latin typeface="Arial" pitchFamily="34" charset="0"/>
                <a:ea typeface="SimSun" pitchFamily="2" charset="-122"/>
              </a:rPr>
              <a:t>A</a:t>
            </a:r>
            <a:r>
              <a:rPr lang="en-US" altLang="zh-CN" sz="3200">
                <a:latin typeface="Arial" pitchFamily="34" charset="0"/>
                <a:ea typeface="SimSun" pitchFamily="2" charset="-122"/>
              </a:rPr>
              <a:t> appends the file at the </a:t>
            </a:r>
            <a:r>
              <a:rPr lang="en-US" altLang="zh-CN" sz="3200" i="1">
                <a:latin typeface="Arial" pitchFamily="34" charset="0"/>
                <a:ea typeface="SimSun" pitchFamily="2" charset="-122"/>
              </a:rPr>
              <a:t>end</a:t>
            </a:r>
            <a:r>
              <a:rPr lang="en-US" altLang="zh-CN" sz="3200">
                <a:latin typeface="Arial" pitchFamily="34" charset="0"/>
                <a:ea typeface="SimSun" pitchFamily="2" charset="-122"/>
              </a:rPr>
              <a:t> of the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9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2697</Words>
  <Application>Microsoft Office PowerPoint</Application>
  <PresentationFormat>On-screen Show (4:3)</PresentationFormat>
  <Paragraphs>459</Paragraphs>
  <Slides>68</Slides>
  <Notes>38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COMP 201 OPEN SOURCE &amp; SYSTEM ADMINISTRATION</vt:lpstr>
      <vt:lpstr>Slide 2</vt:lpstr>
      <vt:lpstr>The vi Editor Objectives</vt:lpstr>
      <vt:lpstr>Using Operating System Editors</vt:lpstr>
      <vt:lpstr>vi Editor</vt:lpstr>
      <vt:lpstr>The view Utility</vt:lpstr>
      <vt:lpstr>Two Modes</vt:lpstr>
      <vt:lpstr>Two Modes (Contd)</vt:lpstr>
      <vt:lpstr>Command Mode</vt:lpstr>
      <vt:lpstr>Command Mode (Contd)</vt:lpstr>
      <vt:lpstr>Insert Mode</vt:lpstr>
      <vt:lpstr>Starting and Quitting vi</vt:lpstr>
      <vt:lpstr>Starting and Quitting vi (Contd)</vt:lpstr>
      <vt:lpstr>Slide 14</vt:lpstr>
      <vt:lpstr>Moving Around in a File</vt:lpstr>
      <vt:lpstr>Moving Around in a File (Contd)</vt:lpstr>
      <vt:lpstr>Inserting Text</vt:lpstr>
      <vt:lpstr>Changing Text</vt:lpstr>
      <vt:lpstr>Redo and Undo</vt:lpstr>
      <vt:lpstr>Deleting Text</vt:lpstr>
      <vt:lpstr>Deleting Text (Contd)</vt:lpstr>
      <vt:lpstr>Setting Line Number</vt:lpstr>
      <vt:lpstr>Displaying the current vi mode</vt:lpstr>
      <vt:lpstr>Going to a Specific Line</vt:lpstr>
      <vt:lpstr>Copying Text</vt:lpstr>
      <vt:lpstr>Searching for a Pattern</vt:lpstr>
      <vt:lpstr>Searching for a Pattern (Contd)</vt:lpstr>
      <vt:lpstr>Refining the Search</vt:lpstr>
      <vt:lpstr>Substituting Text</vt:lpstr>
      <vt:lpstr>Substituting Text (Contd)</vt:lpstr>
      <vt:lpstr>Examples of Substituting Text</vt:lpstr>
      <vt:lpstr>More Examples</vt:lpstr>
      <vt:lpstr>Insert One File Into Another</vt:lpstr>
      <vt:lpstr>Multiple files</vt:lpstr>
      <vt:lpstr>Executing Shell Commands from Within vi</vt:lpstr>
      <vt:lpstr>Slide 36</vt:lpstr>
      <vt:lpstr>Objectives</vt:lpstr>
      <vt:lpstr>Standard Files</vt:lpstr>
      <vt:lpstr>Standard Files (Contd)</vt:lpstr>
      <vt:lpstr>File Redirection Operators</vt:lpstr>
      <vt:lpstr>Redirecting Outputs</vt:lpstr>
      <vt:lpstr>Cat: Concatenate and Display Files</vt:lpstr>
      <vt:lpstr>Redirecting Outputs (Contd)</vt:lpstr>
      <vt:lpstr>Redirecting Inputs</vt:lpstr>
      <vt:lpstr>Combining Input and Output Redirection</vt:lpstr>
      <vt:lpstr>Unix Pipes (|)</vt:lpstr>
      <vt:lpstr>Pipes Examples</vt:lpstr>
      <vt:lpstr>Pipes Examples (Contd)</vt:lpstr>
      <vt:lpstr>Wildcards</vt:lpstr>
      <vt:lpstr>Wildcard Examples</vt:lpstr>
      <vt:lpstr>Wildcard Examples (Contd)</vt:lpstr>
      <vt:lpstr>Sorting Files</vt:lpstr>
      <vt:lpstr>Sorting Examples</vt:lpstr>
      <vt:lpstr>Sorting Examples</vt:lpstr>
      <vt:lpstr>Sorting Examples (Contd)</vt:lpstr>
      <vt:lpstr>Sorting Questions</vt:lpstr>
      <vt:lpstr>Sorting Examples (Contd)</vt:lpstr>
      <vt:lpstr>Finding Files</vt:lpstr>
      <vt:lpstr>Finding Files (Contd)</vt:lpstr>
      <vt:lpstr>Finding Examples</vt:lpstr>
      <vt:lpstr>Finding Examples (Contd)</vt:lpstr>
      <vt:lpstr>Questions</vt:lpstr>
      <vt:lpstr>Questions</vt:lpstr>
      <vt:lpstr>grep</vt:lpstr>
      <vt:lpstr>grep options</vt:lpstr>
      <vt:lpstr>grep examples</vt:lpstr>
      <vt:lpstr>grep examples (Contd)</vt:lpstr>
      <vt:lpstr>Regular Expressions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12</cp:revision>
  <dcterms:created xsi:type="dcterms:W3CDTF">2018-02-07T14:49:34Z</dcterms:created>
  <dcterms:modified xsi:type="dcterms:W3CDTF">2018-09-08T09:42:19Z</dcterms:modified>
</cp:coreProperties>
</file>