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8D0C-A0FF-4F70-847D-3E8304343A27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01D0D-BF2C-48D3-A2A1-C367E2A37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201 OPEN SOURCE &amp; SYSTEM ADMINISTRATION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OBUOBI</a:t>
            </a:r>
          </a:p>
          <a:p>
            <a:r>
              <a:rPr lang="en-US" dirty="0" smtClean="0"/>
              <a:t>LINUX SYSTEM ADMINISTRATION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sudo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mtClean="0"/>
              <a:t>Allows you to issue a single command as another user</a:t>
            </a:r>
          </a:p>
          <a:p>
            <a:pPr eaLnBrk="1" hangingPunct="1"/>
            <a:r>
              <a:rPr lang="en-US" smtClean="0"/>
              <a:t>Syntax: </a:t>
            </a:r>
            <a:br>
              <a:rPr lang="en-US" smtClean="0"/>
            </a:br>
            <a:r>
              <a:rPr lang="en-US" smtClean="0">
                <a:latin typeface="Courier New" pitchFamily="49" charset="0"/>
                <a:cs typeface="Courier New" pitchFamily="49" charset="0"/>
              </a:rPr>
              <a:t>sudo [options] [-u user] command</a:t>
            </a:r>
          </a:p>
          <a:p>
            <a:pPr eaLnBrk="1" hangingPunct="1"/>
            <a:r>
              <a:rPr lang="en-US" smtClean="0">
                <a:cs typeface="Courier New" pitchFamily="49" charset="0"/>
              </a:rPr>
              <a:t>Again, if no user specified, root assumed</a:t>
            </a:r>
          </a:p>
          <a:p>
            <a:pPr eaLnBrk="1" hangingPunct="1"/>
            <a:r>
              <a:rPr lang="en-US" smtClean="0">
                <a:cs typeface="Courier New" pitchFamily="49" charset="0"/>
              </a:rPr>
              <a:t>New shell opened with user’s privileges</a:t>
            </a:r>
          </a:p>
          <a:p>
            <a:pPr eaLnBrk="1" hangingPunct="1"/>
            <a:r>
              <a:rPr lang="en-US" smtClean="0"/>
              <a:t>Specified command executed</a:t>
            </a:r>
          </a:p>
          <a:p>
            <a:pPr eaLnBrk="1" hangingPunct="1"/>
            <a:r>
              <a:rPr lang="en-US" smtClean="0"/>
              <a:t>Shell exited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sudoers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Must configure a user to run commands as another user when using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sudo</a:t>
            </a:r>
          </a:p>
          <a:p>
            <a:pPr eaLnBrk="1" hangingPunct="1"/>
            <a:r>
              <a:rPr lang="en-US" smtClean="0"/>
              <a:t>Permissions stored in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/etc/sudoers</a:t>
            </a:r>
          </a:p>
          <a:p>
            <a:pPr eaLnBrk="1" hangingPunct="1"/>
            <a:r>
              <a:rPr lang="en-US" smtClean="0"/>
              <a:t>Use utility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visudo</a:t>
            </a:r>
            <a:r>
              <a:rPr lang="en-US" smtClean="0"/>
              <a:t> to edit this file (run as root)</a:t>
            </a:r>
          </a:p>
          <a:p>
            <a:pPr eaLnBrk="1" hangingPunct="1"/>
            <a:r>
              <a:rPr lang="en-US" smtClean="0"/>
              <a:t>Permissions granted to users or groups, to certain commands or all, and with or without password being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permissions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Some Linux distributions such as </a:t>
            </a:r>
            <a:r>
              <a:rPr lang="en-US" dirty="0" err="1" smtClean="0"/>
              <a:t>Ubuntu</a:t>
            </a:r>
            <a:r>
              <a:rPr lang="en-US" dirty="0" smtClean="0"/>
              <a:t> obscure away the root account altogether</a:t>
            </a:r>
          </a:p>
          <a:p>
            <a:pPr eaLnBrk="1" hangingPunct="1">
              <a:defRPr/>
            </a:pPr>
            <a:r>
              <a:rPr lang="en-US" dirty="0" smtClean="0"/>
              <a:t>By default the end user doesn’t know the root password</a:t>
            </a:r>
          </a:p>
          <a:p>
            <a:pPr lvl="1" eaLnBrk="1" hangingPunct="1">
              <a:defRPr/>
            </a:pPr>
            <a:r>
              <a:rPr lang="en-US" dirty="0" smtClean="0"/>
              <a:t>Can’t login as root</a:t>
            </a:r>
          </a:p>
          <a:p>
            <a:pPr lvl="1" eaLnBrk="1" hangingPunct="1">
              <a:defRPr/>
            </a:pPr>
            <a:r>
              <a:rPr lang="en-US" dirty="0" smtClean="0"/>
              <a:t>Can’t </a:t>
            </a:r>
            <a:r>
              <a:rPr lang="en-US" dirty="0" err="1" smtClean="0"/>
              <a:t>su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Must rely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dirty="0" smtClean="0"/>
              <a:t> (and the graphical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gksudo</a:t>
            </a:r>
            <a:r>
              <a:rPr lang="en-US" dirty="0" smtClean="0"/>
              <a:t>) to obtain privilege, along with ‘Unlock’ functions in GUI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Operation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Booting the system</a:t>
            </a:r>
          </a:p>
          <a:p>
            <a:pPr eaLnBrk="1" hangingPunct="1"/>
            <a:r>
              <a:rPr lang="en-US" smtClean="0"/>
              <a:t>Runlevels</a:t>
            </a:r>
          </a:p>
          <a:p>
            <a:pPr eaLnBrk="1" hangingPunct="1"/>
            <a:r>
              <a:rPr lang="en-US" smtClean="0"/>
              <a:t>Modes</a:t>
            </a:r>
          </a:p>
          <a:p>
            <a:pPr eaLnBrk="1" hangingPunct="1"/>
            <a:r>
              <a:rPr lang="en-US" smtClean="0"/>
              <a:t>Shutting down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Booting the System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Power on, POST, hardware initialization</a:t>
            </a:r>
          </a:p>
          <a:p>
            <a:pPr eaLnBrk="1" hangingPunct="1"/>
            <a:r>
              <a:rPr lang="en-US" smtClean="0"/>
              <a:t>Boot device selected by BIOS/user interaction</a:t>
            </a:r>
          </a:p>
          <a:p>
            <a:pPr eaLnBrk="1" hangingPunct="1"/>
            <a:r>
              <a:rPr lang="en-US" smtClean="0"/>
              <a:t>Master boot record of boot device read</a:t>
            </a:r>
          </a:p>
          <a:p>
            <a:pPr eaLnBrk="1" hangingPunct="1"/>
            <a:r>
              <a:rPr lang="en-US" smtClean="0"/>
              <a:t>Initializes the bootloader</a:t>
            </a:r>
          </a:p>
          <a:p>
            <a:pPr lvl="1" eaLnBrk="1" hangingPunct="1"/>
            <a:r>
              <a:rPr lang="en-US" smtClean="0"/>
              <a:t>lilo (LInux LOader)</a:t>
            </a:r>
          </a:p>
          <a:p>
            <a:pPr lvl="1" eaLnBrk="1" hangingPunct="1"/>
            <a:r>
              <a:rPr lang="en-US" smtClean="0"/>
              <a:t>grub (GRand Unified Bootloader)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Booting, cont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Boot loader selects and loads an OS kernel</a:t>
            </a:r>
          </a:p>
          <a:p>
            <a:pPr eaLnBrk="1" hangingPunct="1"/>
            <a:r>
              <a:rPr lang="en-US" smtClean="0"/>
              <a:t>Kernel stored as an compiled image file</a:t>
            </a:r>
          </a:p>
          <a:p>
            <a:pPr eaLnBrk="1" hangingPunct="1"/>
            <a:r>
              <a:rPr lang="en-US" smtClean="0"/>
              <a:t>Kernel loads modules for hardware and software functions</a:t>
            </a:r>
          </a:p>
          <a:p>
            <a:pPr eaLnBrk="1" hangingPunct="1"/>
            <a:r>
              <a:rPr lang="en-US" smtClean="0"/>
              <a:t>Interrupts, device management, memory management, paging</a:t>
            </a:r>
          </a:p>
          <a:p>
            <a:pPr eaLnBrk="1" hangingPunct="1"/>
            <a:r>
              <a:rPr lang="en-US" smtClean="0"/>
              <a:t>Last thing kernel does is call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First non-kernel code loaded</a:t>
            </a:r>
          </a:p>
          <a:p>
            <a:pPr eaLnBrk="1" hangingPunct="1"/>
            <a:r>
              <a:rPr lang="en-US" smtClean="0"/>
              <a:t>Process number 1</a:t>
            </a:r>
          </a:p>
          <a:p>
            <a:pPr eaLnBrk="1" hangingPunct="1"/>
            <a:r>
              <a:rPr lang="en-US" smtClean="0"/>
              <a:t>Acts as parent to all other processes on system</a:t>
            </a:r>
          </a:p>
          <a:p>
            <a:pPr eaLnBrk="1" hangingPunct="1"/>
            <a:r>
              <a:rPr lang="en-US" smtClean="0"/>
              <a:t>Handles starting services and programs</a:t>
            </a:r>
          </a:p>
          <a:p>
            <a:pPr eaLnBrk="1" hangingPunct="1"/>
            <a:r>
              <a:rPr lang="en-US" smtClean="0"/>
              <a:t>Based on runlevel, runs the appropriate scripts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A set of defined system states that init can bring the system into (varies on </a:t>
            </a:r>
            <a:r>
              <a:rPr lang="en-US" dirty="0" err="1" smtClean="0"/>
              <a:t>distro</a:t>
            </a:r>
            <a:r>
              <a:rPr lang="en-US" dirty="0" smtClean="0"/>
              <a:t>)</a:t>
            </a:r>
          </a:p>
          <a:p>
            <a:pPr eaLnBrk="1" hangingPunct="1">
              <a:defRPr/>
            </a:pPr>
            <a:r>
              <a:rPr lang="en-US" dirty="0" smtClean="0"/>
              <a:t>0: Halt/shutdown</a:t>
            </a:r>
          </a:p>
          <a:p>
            <a:pPr eaLnBrk="1" hangingPunct="1">
              <a:defRPr/>
            </a:pPr>
            <a:r>
              <a:rPr lang="en-US" dirty="0" smtClean="0"/>
              <a:t>1: Single user mode</a:t>
            </a:r>
          </a:p>
          <a:p>
            <a:pPr eaLnBrk="1" hangingPunct="1">
              <a:defRPr/>
            </a:pPr>
            <a:r>
              <a:rPr lang="en-US" dirty="0" smtClean="0"/>
              <a:t>2: Multiuser mode</a:t>
            </a:r>
          </a:p>
          <a:p>
            <a:pPr eaLnBrk="1" hangingPunct="1">
              <a:defRPr/>
            </a:pPr>
            <a:r>
              <a:rPr lang="en-US" dirty="0" smtClean="0"/>
              <a:t>3: Multiuser mode with networking</a:t>
            </a:r>
          </a:p>
          <a:p>
            <a:pPr eaLnBrk="1" hangingPunct="1">
              <a:defRPr/>
            </a:pPr>
            <a:r>
              <a:rPr lang="en-US" dirty="0" smtClean="0"/>
              <a:t>4: Not used</a:t>
            </a:r>
          </a:p>
          <a:p>
            <a:pPr eaLnBrk="1" hangingPunct="1">
              <a:defRPr/>
            </a:pPr>
            <a:r>
              <a:rPr lang="en-US" dirty="0" smtClean="0"/>
              <a:t>5: Multiuser mode with networking and GUI</a:t>
            </a:r>
          </a:p>
          <a:p>
            <a:pPr eaLnBrk="1" hangingPunct="1">
              <a:defRPr/>
            </a:pPr>
            <a:r>
              <a:rPr lang="en-US" dirty="0" smtClean="0"/>
              <a:t>6: Reboot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Runlevels, cont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 boot, init checks /etc/inittab to see what runlevel to bring system to</a:t>
            </a:r>
          </a:p>
          <a:p>
            <a:pPr eaLnBrk="1" hangingPunct="1"/>
            <a:r>
              <a:rPr lang="en-US" smtClean="0"/>
              <a:t>To change runlevel after boot</a:t>
            </a:r>
          </a:p>
          <a:p>
            <a:pPr lvl="1" eaLnBrk="1" hangingPunct="1"/>
            <a:r>
              <a:rPr lang="en-US" smtClean="0"/>
              <a:t>telinit </a:t>
            </a:r>
            <a:r>
              <a:rPr lang="en-US" i="1" smtClean="0"/>
              <a:t>runlevel</a:t>
            </a:r>
            <a:endParaRPr lang="en-US" smtClean="0"/>
          </a:p>
          <a:p>
            <a:pPr lvl="1" eaLnBrk="1" hangingPunct="1"/>
            <a:r>
              <a:rPr lang="en-US" smtClean="0"/>
              <a:t>shutdown/halt/reboot</a:t>
            </a:r>
          </a:p>
          <a:p>
            <a:pPr eaLnBrk="1" hangingPunct="1"/>
            <a:r>
              <a:rPr lang="en-US" smtClean="0"/>
              <a:t>Any time the runlevel changes, init consults a set of scripts to determine what to stop/start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Scripts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 works with run command (rc) scripts</a:t>
            </a:r>
          </a:p>
          <a:p>
            <a:pPr eaLnBrk="1" hangingPunct="1"/>
            <a:r>
              <a:rPr lang="en-US" smtClean="0"/>
              <a:t>Found in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/etc/rc.d</a:t>
            </a:r>
          </a:p>
          <a:p>
            <a:pPr eaLnBrk="1" hangingPunct="1"/>
            <a:r>
              <a:rPr lang="en-US" smtClean="0"/>
              <a:t>All scripts housed in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/etc/rc.d/init.d</a:t>
            </a:r>
          </a:p>
          <a:p>
            <a:pPr eaLnBrk="1" hangingPunct="1"/>
            <a:r>
              <a:rPr lang="en-US" smtClean="0"/>
              <a:t>Each script takes a parameter for changing operation (start/stop/halt/reboot)</a:t>
            </a:r>
          </a:p>
          <a:p>
            <a:pPr eaLnBrk="1" hangingPunct="1"/>
            <a:r>
              <a:rPr lang="en-US" smtClean="0"/>
              <a:t>Each runlevel has it’s own directory</a:t>
            </a:r>
          </a:p>
          <a:p>
            <a:pPr lvl="1"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/etc/rc.d/rc</a:t>
            </a:r>
            <a:r>
              <a:rPr lang="en-US" i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.d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800" smtClean="0"/>
              <a:t>Intro to Linux Systems Administration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Scripts, cont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each runlevel directory, there are symbolic links to scripts in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/etc/rc.d/init.d</a:t>
            </a:r>
          </a:p>
          <a:p>
            <a:pPr eaLnBrk="1" hangingPunct="1"/>
            <a:r>
              <a:rPr lang="en-US" smtClean="0">
                <a:cs typeface="Courier New" pitchFamily="49" charset="0"/>
              </a:rPr>
              <a:t>The name of the link is crucial</a:t>
            </a:r>
          </a:p>
          <a:p>
            <a:pPr lvl="1" eaLnBrk="1" hangingPunct="1"/>
            <a:r>
              <a:rPr lang="en-US" smtClean="0">
                <a:cs typeface="Courier New" pitchFamily="49" charset="0"/>
              </a:rPr>
              <a:t>Starting with S means start in this runlevel</a:t>
            </a:r>
          </a:p>
          <a:p>
            <a:pPr lvl="1" eaLnBrk="1" hangingPunct="1"/>
            <a:r>
              <a:rPr lang="en-US" smtClean="0">
                <a:cs typeface="Courier New" pitchFamily="49" charset="0"/>
              </a:rPr>
              <a:t>Starting with K means kill in this runlevel</a:t>
            </a:r>
          </a:p>
          <a:p>
            <a:pPr lvl="1" eaLnBrk="1" hangingPunct="1"/>
            <a:r>
              <a:rPr lang="en-US" smtClean="0">
                <a:cs typeface="Courier New" pitchFamily="49" charset="0"/>
              </a:rPr>
              <a:t>After S/K, there is an order number</a:t>
            </a:r>
          </a:p>
          <a:p>
            <a:pPr lvl="2" eaLnBrk="1" hangingPunct="1"/>
            <a:r>
              <a:rPr lang="en-US" smtClean="0">
                <a:cs typeface="Courier New" pitchFamily="49" charset="0"/>
              </a:rPr>
              <a:t>Start ascending</a:t>
            </a:r>
          </a:p>
          <a:p>
            <a:pPr lvl="2" eaLnBrk="1" hangingPunct="1"/>
            <a:r>
              <a:rPr lang="en-US" smtClean="0">
                <a:cs typeface="Courier New" pitchFamily="49" charset="0"/>
              </a:rPr>
              <a:t>Kill descending</a:t>
            </a:r>
          </a:p>
          <a:p>
            <a:pPr lvl="1" eaLnBrk="1" hangingPunct="1"/>
            <a:endParaRPr lang="en-US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we’ve described is the traditional Linux init/boot process</a:t>
            </a:r>
          </a:p>
          <a:p>
            <a:pPr eaLnBrk="1" hangingPunct="1"/>
            <a:r>
              <a:rPr lang="en-US" smtClean="0"/>
              <a:t>Different distros do things differently</a:t>
            </a:r>
          </a:p>
          <a:p>
            <a:pPr lvl="1" eaLnBrk="1" hangingPunct="1"/>
            <a:r>
              <a:rPr lang="en-US" smtClean="0"/>
              <a:t>launchd in Mac OS X</a:t>
            </a:r>
          </a:p>
          <a:p>
            <a:pPr lvl="1" eaLnBrk="1" hangingPunct="1"/>
            <a:r>
              <a:rPr lang="en-US" smtClean="0"/>
              <a:t>Upstart in Ubuntu Linux</a:t>
            </a:r>
          </a:p>
          <a:p>
            <a:pPr lvl="1" eaLnBrk="1" hangingPunct="1"/>
            <a:r>
              <a:rPr lang="en-US" smtClean="0"/>
              <a:t>Initng in Debian, Gentoo, others</a:t>
            </a:r>
          </a:p>
          <a:p>
            <a:pPr eaLnBrk="1" hangingPunct="1"/>
            <a:r>
              <a:rPr lang="en-US" smtClean="0"/>
              <a:t>The classic init is called System V init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User Mode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Runlevel 1</a:t>
            </a:r>
          </a:p>
          <a:p>
            <a:pPr eaLnBrk="1" hangingPunct="1"/>
            <a:r>
              <a:rPr lang="en-US" smtClean="0"/>
              <a:t>Console only – no terminals</a:t>
            </a:r>
          </a:p>
          <a:p>
            <a:pPr eaLnBrk="1" hangingPunct="1"/>
            <a:r>
              <a:rPr lang="en-US" smtClean="0"/>
              <a:t>Very minimal environment</a:t>
            </a:r>
          </a:p>
          <a:p>
            <a:pPr eaLnBrk="1" hangingPunct="1"/>
            <a:r>
              <a:rPr lang="en-US" smtClean="0"/>
              <a:t>Some filesystems might not be mounted</a:t>
            </a:r>
          </a:p>
          <a:p>
            <a:pPr eaLnBrk="1" hangingPunct="1"/>
            <a:r>
              <a:rPr lang="en-US" smtClean="0"/>
              <a:t>Maintenance of filesystems</a:t>
            </a:r>
          </a:p>
          <a:p>
            <a:pPr eaLnBrk="1" hangingPunct="1"/>
            <a:r>
              <a:rPr lang="en-US" smtClean="0"/>
              <a:t>Fixing configuration errors</a:t>
            </a:r>
          </a:p>
          <a:p>
            <a:pPr eaLnBrk="1" hangingPunct="1"/>
            <a:r>
              <a:rPr lang="en-US" smtClean="0"/>
              <a:t>Disaster recovery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Multiuser Mode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Runlevels 2-5</a:t>
            </a:r>
          </a:p>
          <a:p>
            <a:pPr eaLnBrk="1" hangingPunct="1"/>
            <a:r>
              <a:rPr lang="en-US" smtClean="0"/>
              <a:t>Runlevel 2 allows terminal logins</a:t>
            </a:r>
          </a:p>
          <a:p>
            <a:pPr eaLnBrk="1" hangingPunct="1"/>
            <a:r>
              <a:rPr lang="en-US" smtClean="0"/>
              <a:t>Runlevel 3 allows remote terminal logins</a:t>
            </a:r>
          </a:p>
          <a:p>
            <a:pPr eaLnBrk="1" hangingPunct="1"/>
            <a:r>
              <a:rPr lang="en-US" smtClean="0"/>
              <a:t>Runlevel 5 enable X11 graphical environment</a:t>
            </a:r>
          </a:p>
          <a:p>
            <a:pPr eaLnBrk="1" hangingPunct="1"/>
            <a:r>
              <a:rPr lang="en-US" smtClean="0"/>
              <a:t>Runlevels 3 and 5 are the most common levels for day-to-day operations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Shutting Down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 smtClean="0"/>
              <a:t>Syntax: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shutdown [options] time [message]</a:t>
            </a:r>
          </a:p>
          <a:p>
            <a:pPr lvl="1" eaLnBrk="1" hangingPunct="1">
              <a:defRPr/>
            </a:pPr>
            <a:r>
              <a:rPr lang="en-US" dirty="0" smtClean="0"/>
              <a:t>Time: XX:XX or +X or NOW</a:t>
            </a:r>
          </a:p>
          <a:p>
            <a:pPr lvl="1" eaLnBrk="1" hangingPunct="1">
              <a:defRPr/>
            </a:pPr>
            <a:r>
              <a:rPr lang="en-US" dirty="0" smtClean="0"/>
              <a:t>-k: don’t really shutdown, just send message</a:t>
            </a:r>
          </a:p>
          <a:p>
            <a:pPr lvl="1" eaLnBrk="1" hangingPunct="1">
              <a:defRPr/>
            </a:pPr>
            <a:r>
              <a:rPr lang="en-US" dirty="0" smtClean="0"/>
              <a:t>-r: reboot</a:t>
            </a:r>
          </a:p>
          <a:p>
            <a:pPr lvl="1" eaLnBrk="1" hangingPunct="1">
              <a:defRPr/>
            </a:pPr>
            <a:r>
              <a:rPr lang="en-US" dirty="0" smtClean="0"/>
              <a:t>-h: halt</a:t>
            </a:r>
          </a:p>
          <a:p>
            <a:pPr lvl="1" eaLnBrk="1" hangingPunct="1">
              <a:defRPr/>
            </a:pPr>
            <a:r>
              <a:rPr lang="en-US" dirty="0" smtClean="0"/>
              <a:t>-c: cancel a shutdown</a:t>
            </a:r>
          </a:p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halt</a:t>
            </a:r>
            <a:r>
              <a:rPr lang="en-US" dirty="0" smtClean="0"/>
              <a:t>: calls shutdown –h</a:t>
            </a:r>
          </a:p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reboot</a:t>
            </a:r>
            <a:r>
              <a:rPr lang="en-US" dirty="0" smtClean="0"/>
              <a:t>: calls shutdown -r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Linux systems uses the </a:t>
            </a:r>
            <a:r>
              <a:rPr lang="en-US" dirty="0" err="1" smtClean="0"/>
              <a:t>Cron</a:t>
            </a:r>
            <a:r>
              <a:rPr lang="en-US" dirty="0" smtClean="0"/>
              <a:t> system for time-based job scheduling</a:t>
            </a:r>
          </a:p>
          <a:p>
            <a:pPr>
              <a:defRPr/>
            </a:pPr>
            <a:r>
              <a:rPr lang="en-US" dirty="0" smtClean="0"/>
              <a:t>Allows users to schedule jobs to run</a:t>
            </a:r>
          </a:p>
          <a:p>
            <a:pPr>
              <a:defRPr/>
            </a:pPr>
            <a:r>
              <a:rPr lang="en-US" dirty="0" smtClean="0"/>
              <a:t>Allows </a:t>
            </a:r>
            <a:r>
              <a:rPr lang="en-US" dirty="0" err="1" smtClean="0"/>
              <a:t>sysadmins</a:t>
            </a:r>
            <a:r>
              <a:rPr lang="en-US" dirty="0" smtClean="0"/>
              <a:t> to run jobs and batch processes</a:t>
            </a:r>
          </a:p>
          <a:p>
            <a:pPr>
              <a:defRPr/>
            </a:pPr>
            <a:r>
              <a:rPr lang="en-US" dirty="0" smtClean="0"/>
              <a:t>Different </a:t>
            </a:r>
            <a:r>
              <a:rPr lang="en-US" dirty="0" err="1" smtClean="0"/>
              <a:t>distros</a:t>
            </a:r>
            <a:r>
              <a:rPr lang="en-US" dirty="0" smtClean="0"/>
              <a:t> implement the structures differently</a:t>
            </a:r>
          </a:p>
          <a:p>
            <a:pPr>
              <a:defRPr/>
            </a:pPr>
            <a:r>
              <a:rPr lang="en-US" dirty="0" smtClean="0"/>
              <a:t>Most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/etc/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crontab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as primary set of instructions</a:t>
            </a:r>
          </a:p>
          <a:p>
            <a:pPr>
              <a:defRPr/>
            </a:pPr>
            <a:r>
              <a:rPr lang="en-US" dirty="0" smtClean="0"/>
              <a:t>Sometimes other files are used,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/spool/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/*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crontab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Each line schedules a job</a:t>
            </a:r>
          </a:p>
          <a:p>
            <a:r>
              <a:rPr lang="en-US" smtClean="0"/>
              <a:t>Syntax:</a:t>
            </a:r>
            <a:br>
              <a:rPr lang="en-US" smtClean="0"/>
            </a:br>
            <a:r>
              <a:rPr lang="en-US" smtClean="0"/>
              <a:t>* * * * * </a:t>
            </a:r>
            <a:r>
              <a:rPr lang="en-US" i="1" smtClean="0"/>
              <a:t>command</a:t>
            </a:r>
            <a:endParaRPr lang="en-US" smtClean="0"/>
          </a:p>
          <a:p>
            <a:r>
              <a:rPr lang="en-US" smtClean="0"/>
              <a:t>First field is minutes (0-59)</a:t>
            </a:r>
          </a:p>
          <a:p>
            <a:r>
              <a:rPr lang="en-US" smtClean="0"/>
              <a:t>Second field is hours (0-23)</a:t>
            </a:r>
          </a:p>
          <a:p>
            <a:r>
              <a:rPr lang="en-US" smtClean="0"/>
              <a:t>Third is day of the month (1-31)</a:t>
            </a:r>
          </a:p>
          <a:p>
            <a:r>
              <a:rPr lang="en-US" smtClean="0"/>
              <a:t>Fourth is month of year (1-12)</a:t>
            </a:r>
          </a:p>
          <a:p>
            <a:r>
              <a:rPr lang="en-US" smtClean="0"/>
              <a:t>Fifth is day of week (0-6, starting with Sun)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Filesystem Management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Linux installation can be comprised of many different filesystems</a:t>
            </a:r>
          </a:p>
          <a:p>
            <a:pPr eaLnBrk="1" hangingPunct="1"/>
            <a:r>
              <a:rPr lang="en-US" smtClean="0"/>
              <a:t>Each filesystem (except for swap) is connected to the filesystem hierarchy at a specific point in the tree</a:t>
            </a:r>
          </a:p>
          <a:p>
            <a:pPr eaLnBrk="1" hangingPunct="1"/>
            <a:r>
              <a:rPr lang="en-US" smtClean="0"/>
              <a:t>This is referred to as the mount point</a:t>
            </a:r>
          </a:p>
          <a:p>
            <a:pPr eaLnBrk="1" hangingPunct="1"/>
            <a:r>
              <a:rPr lang="en-US" smtClean="0"/>
              <a:t>A sysadmin uses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mount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umount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/etc/fstab </a:t>
            </a:r>
            <a:r>
              <a:rPr lang="en-US" smtClean="0"/>
              <a:t>to manage these mounts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Syntax (most commonly):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mount –t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device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directory</a:t>
            </a:r>
          </a:p>
          <a:p>
            <a:pPr eaLnBrk="1" hangingPunct="1">
              <a:defRPr/>
            </a:pPr>
            <a:r>
              <a:rPr lang="en-US" dirty="0" smtClean="0">
                <a:cs typeface="Courier New" pitchFamily="49" charset="0"/>
              </a:rPr>
              <a:t>Associates a device (partition, CD-ROM, etc) formatted with a particular type of </a:t>
            </a:r>
            <a:r>
              <a:rPr lang="en-US" dirty="0" err="1" smtClean="0">
                <a:cs typeface="Courier New" pitchFamily="49" charset="0"/>
              </a:rPr>
              <a:t>filesystem</a:t>
            </a:r>
            <a:r>
              <a:rPr lang="en-US" dirty="0" smtClean="0">
                <a:cs typeface="Courier New" pitchFamily="49" charset="0"/>
              </a:rPr>
              <a:t> with a specified directory in the hierarchy</a:t>
            </a:r>
          </a:p>
          <a:p>
            <a:pPr eaLnBrk="1" hangingPunct="1">
              <a:defRPr/>
            </a:pPr>
            <a:r>
              <a:rPr lang="en-US" dirty="0" smtClean="0">
                <a:cs typeface="Courier New" pitchFamily="49" charset="0"/>
              </a:rPr>
              <a:t>Requires root privileges to mount in most cases</a:t>
            </a:r>
          </a:p>
          <a:p>
            <a:pPr eaLnBrk="1" hangingPunct="1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mount</a:t>
            </a:r>
            <a:r>
              <a:rPr lang="en-US" dirty="0" smtClean="0">
                <a:cs typeface="Courier New" pitchFamily="49" charset="0"/>
              </a:rPr>
              <a:t> with no arguments displays list of mounted </a:t>
            </a:r>
            <a:r>
              <a:rPr lang="en-US" dirty="0" err="1" smtClean="0">
                <a:cs typeface="Courier New" pitchFamily="49" charset="0"/>
              </a:rPr>
              <a:t>filesystems</a:t>
            </a:r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umount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Syntax:</a:t>
            </a:r>
            <a:br>
              <a:rPr lang="en-US" smtClean="0"/>
            </a:br>
            <a:r>
              <a:rPr lang="en-US" smtClean="0">
                <a:latin typeface="Courier New" pitchFamily="49" charset="0"/>
                <a:cs typeface="Courier New" pitchFamily="49" charset="0"/>
              </a:rPr>
              <a:t>umount </a:t>
            </a:r>
            <a:r>
              <a:rPr lang="en-US" i="1" smtClean="0">
                <a:latin typeface="Courier New" pitchFamily="49" charset="0"/>
                <a:cs typeface="Courier New" pitchFamily="49" charset="0"/>
              </a:rPr>
              <a:t>directory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i="1" smtClean="0">
                <a:latin typeface="Courier New" pitchFamily="49" charset="0"/>
                <a:cs typeface="Courier New" pitchFamily="49" charset="0"/>
              </a:rPr>
              <a:t>device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mtClean="0"/>
              <a:t>Removes that association</a:t>
            </a:r>
          </a:p>
          <a:p>
            <a:pPr eaLnBrk="1" hangingPunct="1"/>
            <a:r>
              <a:rPr lang="en-US" smtClean="0"/>
              <a:t>Cannot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umount</a:t>
            </a:r>
            <a:r>
              <a:rPr lang="en-US" smtClean="0"/>
              <a:t> if device is still being accessed (i.e. open files)</a:t>
            </a:r>
          </a:p>
          <a:p>
            <a:pPr eaLnBrk="1" hangingPunct="1"/>
            <a:r>
              <a:rPr lang="en-US" smtClean="0"/>
              <a:t>Again, most likely requires root privileges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Systems Administration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Administering the system?</a:t>
            </a:r>
          </a:p>
          <a:p>
            <a:pPr eaLnBrk="1" hangingPunct="1"/>
            <a:r>
              <a:rPr lang="en-US" smtClean="0"/>
              <a:t>Keep the system up in a consistent state</a:t>
            </a:r>
          </a:p>
          <a:p>
            <a:pPr eaLnBrk="1" hangingPunct="1"/>
            <a:r>
              <a:rPr lang="en-US" smtClean="0"/>
              <a:t>Monitor performance</a:t>
            </a:r>
          </a:p>
          <a:p>
            <a:pPr eaLnBrk="1" hangingPunct="1"/>
            <a:r>
              <a:rPr lang="en-US" smtClean="0"/>
              <a:t>Babysit users, make changes on their behalf</a:t>
            </a:r>
          </a:p>
          <a:p>
            <a:pPr eaLnBrk="1" hangingPunct="1"/>
            <a:r>
              <a:rPr lang="en-US" smtClean="0"/>
              <a:t>Install, configure, upgrade, maintain</a:t>
            </a:r>
          </a:p>
          <a:p>
            <a:pPr eaLnBrk="1" hangingPunct="1"/>
            <a:r>
              <a:rPr lang="en-US" smtClean="0"/>
              <a:t>Backup, restore, disaster recovery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fstab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For </a:t>
            </a:r>
            <a:r>
              <a:rPr lang="en-US" dirty="0" err="1" smtClean="0"/>
              <a:t>filesystems</a:t>
            </a:r>
            <a:r>
              <a:rPr lang="en-US" dirty="0" smtClean="0"/>
              <a:t> that should be mounted on boot every time, put them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/etc/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fstab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dirty="0" smtClean="0">
                <a:cs typeface="Courier New" pitchFamily="49" charset="0"/>
              </a:rPr>
              <a:t>Basically a tab delimited file that contains the command line parameters you’d give to mount</a:t>
            </a:r>
          </a:p>
          <a:p>
            <a:pPr lvl="1" eaLnBrk="1" hangingPunct="1">
              <a:defRPr/>
            </a:pPr>
            <a:r>
              <a:rPr lang="en-US" dirty="0" smtClean="0">
                <a:cs typeface="Courier New" pitchFamily="49" charset="0"/>
              </a:rPr>
              <a:t>Device</a:t>
            </a:r>
          </a:p>
          <a:p>
            <a:pPr lvl="1" eaLnBrk="1" hangingPunct="1">
              <a:defRPr/>
            </a:pPr>
            <a:r>
              <a:rPr lang="en-US" dirty="0" smtClean="0">
                <a:cs typeface="Courier New" pitchFamily="49" charset="0"/>
              </a:rPr>
              <a:t>Mount point (directory)</a:t>
            </a:r>
          </a:p>
          <a:p>
            <a:pPr lvl="1" eaLnBrk="1" hangingPunct="1">
              <a:defRPr/>
            </a:pPr>
            <a:r>
              <a:rPr lang="en-US" dirty="0" smtClean="0">
                <a:cs typeface="Courier New" pitchFamily="49" charset="0"/>
              </a:rPr>
              <a:t>FS type</a:t>
            </a:r>
          </a:p>
          <a:p>
            <a:pPr lvl="1" eaLnBrk="1" hangingPunct="1">
              <a:defRPr/>
            </a:pPr>
            <a:r>
              <a:rPr lang="en-US" dirty="0" smtClean="0">
                <a:cs typeface="Courier New" pitchFamily="49" charset="0"/>
              </a:rPr>
              <a:t>Options (</a:t>
            </a:r>
            <a:r>
              <a:rPr lang="en-US" dirty="0" err="1" smtClean="0">
                <a:cs typeface="Courier New" pitchFamily="49" charset="0"/>
              </a:rPr>
              <a:t>Readonly</a:t>
            </a:r>
            <a:r>
              <a:rPr lang="en-US" dirty="0" smtClean="0">
                <a:cs typeface="Courier New" pitchFamily="49" charset="0"/>
              </a:rPr>
              <a:t>, attributes, etc)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New Filesystems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First use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fdisk </a:t>
            </a:r>
            <a:r>
              <a:rPr lang="en-US" i="1" smtClean="0">
                <a:latin typeface="Courier New" pitchFamily="49" charset="0"/>
                <a:cs typeface="Courier New" pitchFamily="49" charset="0"/>
              </a:rPr>
              <a:t>device</a:t>
            </a:r>
            <a:r>
              <a:rPr lang="en-US" smtClean="0"/>
              <a:t> to create a partition</a:t>
            </a:r>
          </a:p>
          <a:p>
            <a:pPr lvl="1" eaLnBrk="1" hangingPunct="1"/>
            <a:r>
              <a:rPr lang="en-US" smtClean="0"/>
              <a:t>Similar in function to old fdisk from DOS</a:t>
            </a:r>
          </a:p>
          <a:p>
            <a:pPr lvl="1" eaLnBrk="1" hangingPunct="1"/>
            <a:r>
              <a:rPr lang="en-US" smtClean="0"/>
              <a:t>Use ? to display commands, p to display partition info</a:t>
            </a:r>
          </a:p>
          <a:p>
            <a:pPr eaLnBrk="1" hangingPunct="1"/>
            <a:r>
              <a:rPr lang="en-US" smtClean="0"/>
              <a:t>Once partition created, must be formatted</a:t>
            </a:r>
          </a:p>
          <a:p>
            <a:pPr lvl="1"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mkfs –t </a:t>
            </a:r>
            <a:r>
              <a:rPr lang="en-US" i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smtClean="0">
                <a:latin typeface="Courier New" pitchFamily="49" charset="0"/>
                <a:cs typeface="Courier New" pitchFamily="49" charset="0"/>
              </a:rPr>
              <a:t>filesystem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mtClean="0"/>
              <a:t>Once formatted, you can mount it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Filesystem Integrity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Filesystem problems? Corrupt files? Forced into single user mode to fix errors?</a:t>
            </a:r>
          </a:p>
          <a:p>
            <a:pPr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fsck</a:t>
            </a:r>
          </a:p>
          <a:p>
            <a:pPr eaLnBrk="1" hangingPunct="1"/>
            <a:r>
              <a:rPr lang="en-US" smtClean="0"/>
              <a:t>Syntax:</a:t>
            </a:r>
            <a:br>
              <a:rPr lang="en-US" smtClean="0"/>
            </a:br>
            <a:r>
              <a:rPr lang="en-US" smtClean="0">
                <a:latin typeface="Courier New" pitchFamily="49" charset="0"/>
                <a:cs typeface="Courier New" pitchFamily="49" charset="0"/>
              </a:rPr>
              <a:t>fsck [options] –t </a:t>
            </a:r>
            <a:r>
              <a:rPr lang="en-US" i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smtClean="0">
                <a:latin typeface="Courier New" pitchFamily="49" charset="0"/>
                <a:cs typeface="Courier New" pitchFamily="49" charset="0"/>
              </a:rPr>
              <a:t>filesystem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mtClean="0"/>
              <a:t>Again, usually need root permissions</a:t>
            </a:r>
          </a:p>
          <a:p>
            <a:pPr eaLnBrk="1" hangingPunct="1"/>
            <a:r>
              <a:rPr lang="en-US" smtClean="0"/>
              <a:t>Also, filesystem should NOT be mounted while running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fsck</a:t>
            </a:r>
            <a:r>
              <a:rPr lang="en-US" smtClean="0"/>
              <a:t> – can cause damage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Monitoring Disk Usage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 – disk usage on files and directories</a:t>
            </a:r>
          </a:p>
          <a:p>
            <a:pPr eaLnBrk="1" hangingPunct="1"/>
            <a:r>
              <a:rPr lang="en-US" smtClean="0"/>
              <a:t>df – reports filesystem utilization</a:t>
            </a:r>
          </a:p>
          <a:p>
            <a:pPr eaLnBrk="1" hangingPunct="1"/>
            <a:r>
              <a:rPr lang="en-US" smtClean="0"/>
              <a:t>lsof – list open file handles</a:t>
            </a:r>
          </a:p>
          <a:p>
            <a:pPr eaLnBrk="1" hangingPunct="1"/>
            <a:r>
              <a:rPr lang="en-US" smtClean="0"/>
              <a:t>quota – configure and display user quotas</a:t>
            </a:r>
          </a:p>
          <a:p>
            <a:pPr lvl="1" eaLnBrk="1" hangingPunct="1"/>
            <a:r>
              <a:rPr lang="en-US" smtClean="0"/>
              <a:t>quotactl</a:t>
            </a:r>
          </a:p>
          <a:p>
            <a:pPr lvl="1" eaLnBrk="1" hangingPunct="1"/>
            <a:r>
              <a:rPr lang="en-US" smtClean="0"/>
              <a:t>quotacheck</a:t>
            </a:r>
          </a:p>
          <a:p>
            <a:pPr lvl="1" eaLnBrk="1" hangingPunct="1"/>
            <a:r>
              <a:rPr lang="en-US" smtClean="0"/>
              <a:t>quotaon</a:t>
            </a:r>
          </a:p>
          <a:p>
            <a:pPr lvl="1" eaLnBrk="1" hangingPunct="1"/>
            <a:r>
              <a:rPr lang="en-US" smtClean="0"/>
              <a:t>edquota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Installing Software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open source movement has provided an enormous volume of freely available programs</a:t>
            </a:r>
          </a:p>
          <a:p>
            <a:pPr eaLnBrk="1" hangingPunct="1"/>
            <a:r>
              <a:rPr lang="en-US" smtClean="0"/>
              <a:t>Two primary methods of installing programs</a:t>
            </a:r>
          </a:p>
          <a:p>
            <a:pPr lvl="1" eaLnBrk="1" hangingPunct="1"/>
            <a:r>
              <a:rPr lang="en-US" smtClean="0"/>
              <a:t>By source</a:t>
            </a:r>
          </a:p>
          <a:p>
            <a:pPr lvl="1" eaLnBrk="1" hangingPunct="1"/>
            <a:r>
              <a:rPr lang="en-US" smtClean="0"/>
              <a:t>By package manager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Installing by Source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Download source code</a:t>
            </a:r>
          </a:p>
          <a:p>
            <a:pPr eaLnBrk="1" hangingPunct="1"/>
            <a:r>
              <a:rPr lang="en-US" smtClean="0"/>
              <a:t>Usually comes in a compressed tar archive (.tar.gz or similar)</a:t>
            </a:r>
          </a:p>
          <a:p>
            <a:pPr eaLnBrk="1" hangingPunct="1"/>
            <a:r>
              <a:rPr lang="en-US" smtClean="0"/>
              <a:t>Extract source code</a:t>
            </a:r>
          </a:p>
          <a:p>
            <a:pPr eaLnBrk="1" hangingPunct="1"/>
            <a:r>
              <a:rPr lang="en-US" smtClean="0"/>
              <a:t>Configure the installation (usually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./configure</a:t>
            </a:r>
            <a:r>
              <a:rPr lang="en-US" smtClean="0">
                <a:cs typeface="Courier New" pitchFamily="49" charset="0"/>
              </a:rPr>
              <a:t>)</a:t>
            </a:r>
          </a:p>
          <a:p>
            <a:pPr eaLnBrk="1" hangingPunct="1"/>
            <a:r>
              <a:rPr lang="en-US" smtClean="0">
                <a:cs typeface="Courier New" pitchFamily="49" charset="0"/>
              </a:rPr>
              <a:t>Then compile 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smtClean="0">
                <a:cs typeface="Courier New" pitchFamily="49" charset="0"/>
              </a:rPr>
              <a:t>)</a:t>
            </a:r>
          </a:p>
          <a:p>
            <a:pPr eaLnBrk="1" hangingPunct="1"/>
            <a:r>
              <a:rPr lang="en-US" smtClean="0">
                <a:cs typeface="Courier New" pitchFamily="49" charset="0"/>
              </a:rPr>
              <a:t>Then copy into filesystem 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make install</a:t>
            </a:r>
            <a:r>
              <a:rPr lang="en-US" smtClean="0"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Package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There are a wide variety of package managers available for different Linux distributions</a:t>
            </a:r>
          </a:p>
          <a:p>
            <a:pPr eaLnBrk="1" hangingPunct="1">
              <a:defRPr/>
            </a:pPr>
            <a:r>
              <a:rPr lang="en-US" dirty="0" smtClean="0"/>
              <a:t>In turn, there are several different types of packages available for each of these managers</a:t>
            </a:r>
          </a:p>
          <a:p>
            <a:pPr eaLnBrk="1" hangingPunct="1">
              <a:defRPr/>
            </a:pPr>
            <a:r>
              <a:rPr lang="en-US" dirty="0" smtClean="0"/>
              <a:t>Packages are an archived version of the source code</a:t>
            </a:r>
          </a:p>
          <a:p>
            <a:pPr eaLnBrk="1" hangingPunct="1">
              <a:defRPr/>
            </a:pPr>
            <a:r>
              <a:rPr lang="en-US" dirty="0" smtClean="0"/>
              <a:t>Often tailored to a specific architecture or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RPM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 Hat Package Manager</a:t>
            </a:r>
          </a:p>
          <a:p>
            <a:pPr eaLnBrk="1" hangingPunct="1"/>
            <a:r>
              <a:rPr lang="en-US" smtClean="0"/>
              <a:t>Package format and manager created by Red Hat developers</a:t>
            </a:r>
          </a:p>
          <a:p>
            <a:pPr eaLnBrk="1" hangingPunct="1"/>
            <a:r>
              <a:rPr lang="en-US" smtClean="0"/>
              <a:t>Used widely by Red Hat, Red Hat-based distros, and many others</a:t>
            </a:r>
          </a:p>
          <a:p>
            <a:pPr eaLnBrk="1" hangingPunct="1"/>
            <a:r>
              <a:rPr lang="en-US" smtClean="0"/>
              <a:t>System maintains a local RPM database to maintain consistency and track installs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RPM, cont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Many different utilities for managing RPMs</a:t>
            </a:r>
          </a:p>
          <a:p>
            <a:pPr eaLnBrk="1" hangingPunct="1">
              <a:defRPr/>
            </a:pPr>
            <a:r>
              <a:rPr lang="en-US" dirty="0" smtClean="0"/>
              <a:t>rpm: command line package manager for installing/removing/configuring packages</a:t>
            </a:r>
          </a:p>
          <a:p>
            <a:pPr eaLnBrk="1" hangingPunct="1">
              <a:defRPr/>
            </a:pPr>
            <a:r>
              <a:rPr lang="en-US" dirty="0" smtClean="0"/>
              <a:t>up2date: command line package manager that fetches packages from internet and resolves dependencies</a:t>
            </a:r>
          </a:p>
          <a:p>
            <a:pPr eaLnBrk="1" hangingPunct="1">
              <a:defRPr/>
            </a:pPr>
            <a:r>
              <a:rPr lang="en-US" dirty="0" smtClean="0"/>
              <a:t>yum, </a:t>
            </a:r>
            <a:r>
              <a:rPr lang="en-US" dirty="0" err="1" smtClean="0"/>
              <a:t>yast</a:t>
            </a:r>
            <a:r>
              <a:rPr lang="en-US" dirty="0" smtClean="0"/>
              <a:t>: similar to up2date</a:t>
            </a:r>
          </a:p>
          <a:p>
            <a:pPr eaLnBrk="1" hangingPunct="1">
              <a:defRPr/>
            </a:pPr>
            <a:r>
              <a:rPr lang="en-US" dirty="0" smtClean="0"/>
              <a:t>Many GUI frontends available to these utilities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Debian package format</a:t>
            </a:r>
          </a:p>
          <a:p>
            <a:pPr eaLnBrk="1" hangingPunct="1"/>
            <a:r>
              <a:rPr lang="en-US" smtClean="0"/>
              <a:t>Used in Debian Linux and it’s derivatives such as Ubuntu and Knoppix</a:t>
            </a:r>
          </a:p>
          <a:p>
            <a:pPr eaLnBrk="1" hangingPunct="1"/>
            <a:r>
              <a:rPr lang="en-US" smtClean="0"/>
              <a:t>Contains compressed binary data and metadata</a:t>
            </a:r>
          </a:p>
          <a:p>
            <a:pPr eaLnBrk="1" hangingPunct="1"/>
            <a:r>
              <a:rPr lang="en-US" smtClean="0"/>
              <a:t>Again, usually specific to a distro and an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Sysadmins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administration handled by various people</a:t>
            </a:r>
          </a:p>
          <a:p>
            <a:pPr lvl="1" eaLnBrk="1" hangingPunct="1"/>
            <a:r>
              <a:rPr lang="en-US" smtClean="0"/>
              <a:t>Full time dedicated sysadmins on site</a:t>
            </a:r>
          </a:p>
          <a:p>
            <a:pPr lvl="1" eaLnBrk="1" hangingPunct="1"/>
            <a:r>
              <a:rPr lang="en-US" smtClean="0"/>
              <a:t>Remote services</a:t>
            </a:r>
          </a:p>
          <a:p>
            <a:pPr lvl="1" eaLnBrk="1" hangingPunct="1"/>
            <a:r>
              <a:rPr lang="en-US" smtClean="0"/>
              <a:t>Generic ‘IT’ personnel</a:t>
            </a:r>
          </a:p>
          <a:p>
            <a:pPr lvl="1" eaLnBrk="1" hangingPunct="1"/>
            <a:r>
              <a:rPr lang="en-US" smtClean="0"/>
              <a:t>That user that seems to know what they’re doing</a:t>
            </a:r>
          </a:p>
          <a:p>
            <a:pPr eaLnBrk="1" hangingPunct="1"/>
            <a:r>
              <a:rPr lang="en-US" smtClean="0"/>
              <a:t>Can be a skill set central to a career path, or a means to an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 cont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dpkg: Debian package manager, for installing/removing/configuring packages</a:t>
            </a:r>
          </a:p>
          <a:p>
            <a:pPr eaLnBrk="1" hangingPunct="1"/>
            <a:r>
              <a:rPr lang="en-US" smtClean="0"/>
              <a:t>apt: Advanced Package Tool, for installing and configuring packages from online sources. Also does dependency resolution</a:t>
            </a:r>
          </a:p>
          <a:p>
            <a:pPr eaLnBrk="1" hangingPunct="1"/>
            <a:r>
              <a:rPr lang="en-US" smtClean="0"/>
              <a:t>Again, graphical front ends available for each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Administration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User configuration stored in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/etc/passwd</a:t>
            </a:r>
          </a:p>
          <a:p>
            <a:r>
              <a:rPr lang="en-US" smtClean="0">
                <a:cs typeface="Courier New" pitchFamily="49" charset="0"/>
              </a:rPr>
              <a:t>File got it’s name because it originally contained passwords as well</a:t>
            </a:r>
          </a:p>
          <a:p>
            <a:pPr lvl="1"/>
            <a:r>
              <a:rPr lang="en-US" smtClean="0">
                <a:cs typeface="Courier New" pitchFamily="49" charset="0"/>
              </a:rPr>
              <a:t>Security problem – too many processes need to read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passwd</a:t>
            </a:r>
          </a:p>
          <a:p>
            <a:pPr lvl="1"/>
            <a:r>
              <a:rPr lang="en-US" smtClean="0">
                <a:cs typeface="Courier New" pitchFamily="49" charset="0"/>
              </a:rPr>
              <a:t>A shadow file used now instead (more in a sec)</a:t>
            </a:r>
          </a:p>
          <a:p>
            <a:r>
              <a:rPr lang="en-US" smtClean="0">
                <a:cs typeface="Courier New" pitchFamily="49" charset="0"/>
              </a:rPr>
              <a:t>Each line contains info for one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passwd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jsmith:x:1001:1001:Joe Smith,Rm27,(234)555-8910,(234)555-0044,email:/home/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jsmith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:/bin/bash</a:t>
            </a:r>
          </a:p>
          <a:p>
            <a:pPr>
              <a:defRPr/>
            </a:pPr>
            <a:r>
              <a:rPr lang="en-US" dirty="0" smtClean="0"/>
              <a:t>First field is username</a:t>
            </a:r>
          </a:p>
          <a:p>
            <a:pPr>
              <a:defRPr/>
            </a:pPr>
            <a:r>
              <a:rPr lang="en-US" dirty="0" smtClean="0"/>
              <a:t>Second was password – now a dummy char</a:t>
            </a:r>
          </a:p>
          <a:p>
            <a:pPr>
              <a:defRPr/>
            </a:pPr>
            <a:r>
              <a:rPr lang="en-US" dirty="0" smtClean="0"/>
              <a:t>Third is </a:t>
            </a:r>
            <a:r>
              <a:rPr lang="en-US" dirty="0" err="1" smtClean="0"/>
              <a:t>userid</a:t>
            </a:r>
            <a:r>
              <a:rPr lang="en-US" dirty="0" smtClean="0"/>
              <a:t> (</a:t>
            </a:r>
            <a:r>
              <a:rPr lang="en-US" dirty="0" err="1" smtClean="0"/>
              <a:t>uid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Fourth is </a:t>
            </a:r>
            <a:r>
              <a:rPr lang="en-US" dirty="0" err="1" smtClean="0"/>
              <a:t>groupid</a:t>
            </a:r>
            <a:r>
              <a:rPr lang="en-US" dirty="0" smtClean="0"/>
              <a:t> (</a:t>
            </a:r>
            <a:r>
              <a:rPr lang="en-US" dirty="0" err="1" smtClean="0"/>
              <a:t>gid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Fifth is GECOS field</a:t>
            </a:r>
          </a:p>
          <a:p>
            <a:pPr lvl="1">
              <a:defRPr/>
            </a:pPr>
            <a:r>
              <a:rPr lang="en-US" dirty="0" smtClean="0"/>
              <a:t>Full name, contact info</a:t>
            </a:r>
          </a:p>
          <a:p>
            <a:pPr lvl="1">
              <a:defRPr/>
            </a:pPr>
            <a:r>
              <a:rPr lang="en-US" dirty="0" smtClean="0"/>
              <a:t>Gen. Elec. Comprehensive OS</a:t>
            </a:r>
          </a:p>
          <a:p>
            <a:pPr>
              <a:defRPr/>
            </a:pPr>
            <a:r>
              <a:rPr lang="en-US" dirty="0" smtClean="0"/>
              <a:t>Sixth is user’s home directory</a:t>
            </a:r>
          </a:p>
          <a:p>
            <a:pPr>
              <a:defRPr/>
            </a:pPr>
            <a:r>
              <a:rPr lang="en-US" dirty="0" smtClean="0"/>
              <a:t>Seventh is user’s default shell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passwd, cont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Originally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smtClean="0"/>
              <a:t> contained a user’s password information</a:t>
            </a:r>
          </a:p>
          <a:p>
            <a:r>
              <a:rPr lang="en-US" smtClean="0"/>
              <a:t>How it works</a:t>
            </a:r>
          </a:p>
          <a:p>
            <a:pPr lvl="1"/>
            <a:r>
              <a:rPr lang="en-US" smtClean="0"/>
              <a:t>User picks a password</a:t>
            </a:r>
          </a:p>
          <a:p>
            <a:pPr lvl="1"/>
            <a:r>
              <a:rPr lang="en-US" smtClean="0"/>
              <a:t>A random number is generated (called the salt)</a:t>
            </a:r>
          </a:p>
          <a:p>
            <a:pPr lvl="1"/>
            <a:r>
              <a:rPr lang="en-US" smtClean="0"/>
              <a:t>The salt and the password is passed into a hash function (a one-way cryptographic algorithm)</a:t>
            </a:r>
          </a:p>
          <a:p>
            <a:pPr lvl="1"/>
            <a:r>
              <a:rPr lang="en-US" smtClean="0"/>
              <a:t>The salt and result are stored in ASCII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passwd, cont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Problem – user-level programs need to read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passwd</a:t>
            </a:r>
          </a:p>
          <a:p>
            <a:pPr lvl="1"/>
            <a:r>
              <a:rPr lang="en-US" smtClean="0"/>
              <a:t>Get user name, location</a:t>
            </a:r>
          </a:p>
          <a:p>
            <a:pPr lvl="1"/>
            <a:r>
              <a:rPr lang="en-US" smtClean="0"/>
              <a:t>Home directory, shell</a:t>
            </a:r>
          </a:p>
          <a:p>
            <a:r>
              <a:rPr lang="en-US" smtClean="0"/>
              <a:t>So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smtClean="0"/>
              <a:t> was world readable</a:t>
            </a:r>
          </a:p>
          <a:p>
            <a:r>
              <a:rPr lang="en-US" smtClean="0"/>
              <a:t>So anyone on system could see a user’s salted hash</a:t>
            </a:r>
          </a:p>
          <a:p>
            <a:r>
              <a:rPr lang="en-US" smtClean="0"/>
              <a:t>It’s encrypted – what’s the big deal???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passwd, cont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Original salt was 12-bit ... 4096 possibilities</a:t>
            </a:r>
          </a:p>
          <a:p>
            <a:r>
              <a:rPr lang="en-US" smtClean="0"/>
              <a:t>Many early users used bad passwords</a:t>
            </a:r>
          </a:p>
          <a:p>
            <a:pPr lvl="1"/>
            <a:r>
              <a:rPr lang="en-US" smtClean="0"/>
              <a:t>Dictionary words</a:t>
            </a:r>
          </a:p>
          <a:p>
            <a:r>
              <a:rPr lang="en-US" smtClean="0"/>
              <a:t>Even with 1970’s computing, it wouldn’t take very long to try all combinations of salts and passwords through the hash function</a:t>
            </a:r>
          </a:p>
          <a:p>
            <a:r>
              <a:rPr lang="en-US" smtClean="0"/>
              <a:t>Just wait for a match</a:t>
            </a:r>
          </a:p>
          <a:p>
            <a:r>
              <a:rPr lang="en-US" smtClean="0"/>
              <a:t>Brute force crack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shadow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Wasn’t acceptable to have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smtClean="0"/>
              <a:t> world readable if it contained hashes</a:t>
            </a:r>
          </a:p>
          <a:p>
            <a:r>
              <a:rPr lang="en-US" smtClean="0"/>
              <a:t>So salted hashes moved to a new file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/etc/shadow</a:t>
            </a:r>
          </a:p>
          <a:p>
            <a:r>
              <a:rPr lang="en-US" smtClean="0"/>
              <a:t>Format similar to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smtClean="0"/>
              <a:t>, one user per line</a:t>
            </a:r>
          </a:p>
          <a:p>
            <a:r>
              <a:rPr lang="en-US" smtClean="0"/>
              <a:t>Readable only by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shadow, cont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jsmith:$1$CzzxUSse$bKJL9wAns39vlxQlBZ8wd/:13744:0:99999:7:::</a:t>
            </a:r>
            <a:endParaRPr lang="en-US" sz="1800" smtClean="0"/>
          </a:p>
          <a:p>
            <a:r>
              <a:rPr lang="en-US" smtClean="0"/>
              <a:t>First field is username</a:t>
            </a:r>
          </a:p>
          <a:p>
            <a:r>
              <a:rPr lang="en-US" smtClean="0"/>
              <a:t>Second is the salted hash or account status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mtClean="0"/>
              <a:t> 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mtClean="0"/>
              <a:t> or null for blank password</a:t>
            </a:r>
          </a:p>
          <a:p>
            <a:pPr lvl="1"/>
            <a:r>
              <a:rPr lang="en-US" smtClean="0"/>
              <a:t>LK 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mtClean="0"/>
              <a:t> for locked/disabled account</a:t>
            </a:r>
          </a:p>
          <a:p>
            <a:pPr lvl="1"/>
            <a:r>
              <a:rPr lang="en-US" smtClean="0"/>
              <a:t>!! for account with expired password</a:t>
            </a:r>
          </a:p>
          <a:p>
            <a:r>
              <a:rPr lang="en-US" smtClean="0"/>
              <a:t>Third is days since last password change</a:t>
            </a:r>
          </a:p>
          <a:p>
            <a:pPr lvl="1"/>
            <a:r>
              <a:rPr lang="en-US" smtClean="0"/>
              <a:t>Measured from epoch (midnight UTC 1/1/1970)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shadow, cont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Fourth is days until password is eligible to be changed</a:t>
            </a:r>
          </a:p>
          <a:p>
            <a:r>
              <a:rPr lang="en-US" smtClean="0"/>
              <a:t>Fifth is days before change is required</a:t>
            </a:r>
          </a:p>
          <a:p>
            <a:r>
              <a:rPr lang="en-US" smtClean="0"/>
              <a:t>Sixth is days before expiration to warn</a:t>
            </a:r>
          </a:p>
          <a:p>
            <a:r>
              <a:rPr lang="en-US" smtClean="0"/>
              <a:t>Seventh is days before account expires</a:t>
            </a:r>
          </a:p>
          <a:p>
            <a:r>
              <a:rPr lang="en-US" smtClean="0"/>
              <a:t>Eighth is days since epoch when account expires</a:t>
            </a:r>
          </a:p>
          <a:p>
            <a:r>
              <a:rPr lang="en-US" smtClean="0"/>
              <a:t>Ninth is unused/reserved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Users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you really wanted to, edit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/etc/passwd </a:t>
            </a:r>
            <a:r>
              <a:rPr lang="en-US" smtClean="0"/>
              <a:t>by hand</a:t>
            </a:r>
          </a:p>
          <a:p>
            <a:r>
              <a:rPr lang="en-US" smtClean="0"/>
              <a:t>Some distributions have graphical or simplified ways to add users</a:t>
            </a:r>
          </a:p>
          <a:p>
            <a:r>
              <a:rPr lang="en-US" smtClean="0"/>
              <a:t>Most widely available however is command line utility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useradd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Privilege Hierarchy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Want to divide system privilege by account</a:t>
            </a:r>
          </a:p>
          <a:p>
            <a:pPr eaLnBrk="1" hangingPunct="1"/>
            <a:r>
              <a:rPr lang="en-US" smtClean="0"/>
              <a:t>First step is file level permissions</a:t>
            </a:r>
          </a:p>
          <a:p>
            <a:pPr lvl="1" eaLnBrk="1" hangingPunct="1"/>
            <a:r>
              <a:rPr lang="en-US" smtClean="0"/>
              <a:t>Default permissions limit end users in what configuration files they can read and which programs they can run</a:t>
            </a:r>
          </a:p>
          <a:p>
            <a:pPr eaLnBrk="1" hangingPunct="1"/>
            <a:r>
              <a:rPr lang="en-US" smtClean="0"/>
              <a:t>Next level is within system programs</a:t>
            </a:r>
          </a:p>
          <a:p>
            <a:pPr lvl="1" eaLnBrk="1" hangingPunct="1"/>
            <a:r>
              <a:rPr lang="en-US" smtClean="0"/>
              <a:t>Limit certain functions to only users with ‘elevated’ privileges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Users, cont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Syntax: 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useradd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[options] [-g 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group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 [-d 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home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  \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[-s 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shell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username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/>
              <a:t>-g to define user’s initial group</a:t>
            </a:r>
          </a:p>
          <a:p>
            <a:pPr>
              <a:defRPr/>
            </a:pPr>
            <a:r>
              <a:rPr lang="en-US" dirty="0" smtClean="0"/>
              <a:t>-d to define user’s home directory</a:t>
            </a:r>
          </a:p>
          <a:p>
            <a:pPr>
              <a:defRPr/>
            </a:pPr>
            <a:r>
              <a:rPr lang="en-US" dirty="0" smtClean="0"/>
              <a:t>-s to define user’s default shell</a:t>
            </a:r>
          </a:p>
          <a:p>
            <a:pPr>
              <a:defRPr/>
            </a:pPr>
            <a:r>
              <a:rPr lang="en-US" dirty="0" smtClean="0"/>
              <a:t>Other options for expiration, using defaults,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Deleting Users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Again, could just hack /etc/passwd</a:t>
            </a:r>
          </a:p>
          <a:p>
            <a:r>
              <a:rPr lang="en-US" smtClean="0"/>
              <a:t>More elegant:</a:t>
            </a:r>
          </a:p>
          <a:p>
            <a:r>
              <a:rPr lang="en-US" smtClean="0"/>
              <a:t>Syntax: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userdel [-r] </a:t>
            </a:r>
            <a:r>
              <a:rPr lang="en-US" i="1" smtClean="0">
                <a:latin typeface="Courier New" pitchFamily="49" charset="0"/>
                <a:cs typeface="Courier New" pitchFamily="49" charset="0"/>
              </a:rPr>
              <a:t>username</a:t>
            </a:r>
          </a:p>
          <a:p>
            <a:r>
              <a:rPr lang="en-US" smtClean="0">
                <a:cs typeface="Courier New" pitchFamily="49" charset="0"/>
              </a:rPr>
              <a:t>-r to delete home directory and it’s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Modifying Users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usermod [options] </a:t>
            </a:r>
            <a:r>
              <a:rPr lang="en-US" i="1" smtClean="0">
                <a:latin typeface="Courier New" pitchFamily="49" charset="0"/>
                <a:cs typeface="Courier New" pitchFamily="49" charset="0"/>
              </a:rPr>
              <a:t>username</a:t>
            </a:r>
          </a:p>
          <a:p>
            <a:r>
              <a:rPr lang="en-US" smtClean="0"/>
              <a:t>Options are pretty much identical to those of useradd</a:t>
            </a:r>
          </a:p>
          <a:p>
            <a:r>
              <a:rPr lang="en-US" smtClean="0"/>
              <a:t>Also, -l to change the user’s login name</a:t>
            </a:r>
          </a:p>
          <a:p>
            <a:r>
              <a:rPr lang="en-US" smtClean="0"/>
              <a:t>And –G to list additional groups to add user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Management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Group info housed in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/etc/group</a:t>
            </a:r>
          </a:p>
          <a:p>
            <a:r>
              <a:rPr lang="en-US" smtClean="0"/>
              <a:t>Similar to user management</a:t>
            </a:r>
          </a:p>
          <a:p>
            <a:r>
              <a:rPr lang="en-US" smtClean="0"/>
              <a:t>groupadd</a:t>
            </a:r>
          </a:p>
          <a:p>
            <a:r>
              <a:rPr lang="en-US" smtClean="0"/>
              <a:t>groupdel</a:t>
            </a:r>
          </a:p>
          <a:p>
            <a:r>
              <a:rPr lang="en-US" smtClean="0"/>
              <a:t>groupmod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Daemons as Users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the most part, Linux daemons (services) each run as a unique user account</a:t>
            </a:r>
          </a:p>
          <a:p>
            <a:r>
              <a:rPr lang="en-US" smtClean="0"/>
              <a:t>Provides additional security by segregating processes and files</a:t>
            </a:r>
          </a:p>
          <a:p>
            <a:r>
              <a:rPr lang="en-US" smtClean="0"/>
              <a:t>Running daemons as root usually a bad idea</a:t>
            </a:r>
          </a:p>
          <a:p>
            <a:r>
              <a:rPr lang="en-US" smtClean="0"/>
              <a:t>Accounts usually created automatically and assigned passwords</a:t>
            </a:r>
          </a:p>
          <a:p>
            <a:r>
              <a:rPr lang="en-US" smtClean="0"/>
              <a:t>Usually disabled from logging into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Networking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Linux is a powerful networking operating system</a:t>
            </a:r>
          </a:p>
          <a:p>
            <a:r>
              <a:rPr lang="en-US" smtClean="0"/>
              <a:t>Much of it developed in tandem with the Internet</a:t>
            </a:r>
          </a:p>
          <a:p>
            <a:r>
              <a:rPr lang="en-US" smtClean="0"/>
              <a:t>Ability to work as a client, server, or network device</a:t>
            </a:r>
          </a:p>
          <a:p>
            <a:pPr lvl="1"/>
            <a:r>
              <a:rPr lang="en-US" smtClean="0"/>
              <a:t>Proxies, firewalls, routers, bridges,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Networking, cont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Overall networking usually governed by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/etc/rc.d/init.d/network</a:t>
            </a:r>
          </a:p>
          <a:p>
            <a:r>
              <a:rPr lang="en-US" smtClean="0"/>
              <a:t>Invoked in runlevels 3 and 5 usually</a:t>
            </a:r>
          </a:p>
          <a:p>
            <a:r>
              <a:rPr lang="en-US" smtClean="0"/>
              <a:t>Network device/interface configurations in either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/etc/sysconfig/networking </a:t>
            </a:r>
            <a:r>
              <a:rPr lang="en-US" smtClean="0"/>
              <a:t>or in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/etc/sysconfig/network-scripts</a:t>
            </a:r>
          </a:p>
          <a:p>
            <a:r>
              <a:rPr lang="en-US" smtClean="0"/>
              <a:t>Can either edit manually, or use utilities to manage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ifconfig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Displays or alters network device configs</a:t>
            </a:r>
          </a:p>
          <a:p>
            <a:r>
              <a:rPr lang="en-US" smtClean="0"/>
              <a:t>Syntax: 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ifconfig </a:t>
            </a:r>
            <a:r>
              <a:rPr lang="en-US" i="1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[options]</a:t>
            </a:r>
          </a:p>
          <a:p>
            <a:r>
              <a:rPr lang="en-US" smtClean="0">
                <a:cs typeface="Courier New" pitchFamily="49" charset="0"/>
              </a:rPr>
              <a:t>With no options, shows interface’s config</a:t>
            </a:r>
          </a:p>
          <a:p>
            <a:r>
              <a:rPr lang="en-US" smtClean="0">
                <a:cs typeface="Courier New" pitchFamily="49" charset="0"/>
              </a:rPr>
              <a:t>If interface omitted as well, show all configs</a:t>
            </a:r>
          </a:p>
          <a:p>
            <a:r>
              <a:rPr lang="en-US" smtClean="0">
                <a:cs typeface="Courier New" pitchFamily="49" charset="0"/>
              </a:rPr>
              <a:t>Options include flags, IP address, subnet mask,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route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Display or change routing</a:t>
            </a:r>
          </a:p>
          <a:p>
            <a:r>
              <a:rPr lang="en-US" smtClean="0"/>
              <a:t>In simple configurations, mostly used to set default gateway</a:t>
            </a:r>
          </a:p>
          <a:p>
            <a:r>
              <a:rPr lang="en-US" smtClean="0"/>
              <a:t>Syntax: 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route [options] [add/delete] [target]</a:t>
            </a:r>
          </a:p>
          <a:p>
            <a:r>
              <a:rPr lang="en-US" smtClean="0">
                <a:cs typeface="Courier New" pitchFamily="49" charset="0"/>
              </a:rPr>
              <a:t>With no arguments, show route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hostname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Used to set/display the computer’s network name</a:t>
            </a:r>
          </a:p>
          <a:p>
            <a:pPr>
              <a:defRPr/>
            </a:pPr>
            <a:r>
              <a:rPr lang="en-US" dirty="0" smtClean="0"/>
              <a:t>Depending on what protocols your network uses, may also need to look at</a:t>
            </a:r>
          </a:p>
          <a:p>
            <a:pPr lvl="1">
              <a:defRPr/>
            </a:pPr>
            <a:r>
              <a:rPr lang="en-US" dirty="0" err="1" smtClean="0"/>
              <a:t>domainname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dnsdomainname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Especially important for Internet-accessible systems</a:t>
            </a:r>
          </a:p>
          <a:p>
            <a:pPr>
              <a:defRPr/>
            </a:pPr>
            <a:r>
              <a:rPr lang="en-US" dirty="0" smtClean="0"/>
              <a:t>Can be defined in /etc/</a:t>
            </a:r>
            <a:r>
              <a:rPr lang="en-US" dirty="0" err="1" smtClean="0"/>
              <a:t>sysconfig</a:t>
            </a:r>
            <a:r>
              <a:rPr lang="en-US" dirty="0" smtClean="0"/>
              <a:t>/network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Superuser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By default, one account has elevated privileges to issue any command, access any file, and perform every function</a:t>
            </a:r>
          </a:p>
          <a:p>
            <a:pPr eaLnBrk="1" hangingPunct="1"/>
            <a:r>
              <a:rPr lang="en-US" smtClean="0"/>
              <a:t>Superuser, a.k.a. root</a:t>
            </a:r>
          </a:p>
          <a:p>
            <a:pPr lvl="1" eaLnBrk="1" hangingPunct="1"/>
            <a:r>
              <a:rPr lang="en-US" smtClean="0"/>
              <a:t>Technically, can change to anything – but don’t</a:t>
            </a:r>
          </a:p>
          <a:p>
            <a:pPr eaLnBrk="1" hangingPunct="1"/>
            <a:r>
              <a:rPr lang="en-US" smtClean="0"/>
              <a:t>User and group number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By default, wired ethernet interfaces are found as ethX, with X starting at 0</a:t>
            </a:r>
          </a:p>
          <a:p>
            <a:r>
              <a:rPr lang="en-US" smtClean="0"/>
              <a:t>These are aliases to the actual physical adapter and driver</a:t>
            </a:r>
          </a:p>
          <a:p>
            <a:r>
              <a:rPr lang="en-US" smtClean="0"/>
              <a:t>To enable an interface: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ifup </a:t>
            </a:r>
            <a:r>
              <a:rPr lang="en-US" i="1" smtClean="0">
                <a:latin typeface="Courier New" pitchFamily="49" charset="0"/>
                <a:cs typeface="Courier New" pitchFamily="49" charset="0"/>
              </a:rPr>
              <a:t>interface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mtClean="0"/>
              <a:t>To disable an interface: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ifdown </a:t>
            </a:r>
            <a:r>
              <a:rPr lang="en-US" i="1" smtClean="0">
                <a:latin typeface="Courier New" pitchFamily="49" charset="0"/>
                <a:cs typeface="Courier New" pitchFamily="49" charset="0"/>
              </a:rPr>
              <a:t>interface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Interfaces, cont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Other types of interfaces exist</a:t>
            </a:r>
          </a:p>
          <a:p>
            <a:pPr lvl="1"/>
            <a:r>
              <a:rPr lang="en-US" smtClean="0"/>
              <a:t>ppp, slip, atm, etc</a:t>
            </a:r>
          </a:p>
          <a:p>
            <a:r>
              <a:rPr lang="en-US" smtClean="0"/>
              <a:t>Management of them work similarly</a:t>
            </a:r>
          </a:p>
          <a:p>
            <a:r>
              <a:rPr lang="en-US" smtClean="0"/>
              <a:t>Wireless interfaces a bit different	</a:t>
            </a:r>
          </a:p>
          <a:p>
            <a:pPr lvl="1"/>
            <a:r>
              <a:rPr lang="en-US" smtClean="0"/>
              <a:t>Use iwconfig to manage these and display info</a:t>
            </a:r>
          </a:p>
          <a:p>
            <a:pPr lvl="1"/>
            <a:r>
              <a:rPr lang="en-US" smtClean="0"/>
              <a:t>Has the additional options for frequency, encryption, channel, passphrases,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Networking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 with most things, GUI tools available</a:t>
            </a:r>
          </a:p>
          <a:p>
            <a:r>
              <a:rPr lang="en-US" smtClean="0"/>
              <a:t>Similar to TCP/IP configuration in Windows</a:t>
            </a:r>
          </a:p>
          <a:p>
            <a:r>
              <a:rPr lang="en-US" smtClean="0"/>
              <a:t>More advanced operations (bridging, NAT/IP Masquerading, advanced routing) take a little more configuration</a:t>
            </a:r>
          </a:p>
          <a:p>
            <a:r>
              <a:rPr lang="en-US" smtClean="0"/>
              <a:t>Default firewall software is iptables or ipchains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Shares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Samba SMB/CIFS</a:t>
            </a:r>
          </a:p>
          <a:p>
            <a:r>
              <a:rPr lang="en-US" smtClean="0"/>
              <a:t>CUPS</a:t>
            </a:r>
          </a:p>
          <a:p>
            <a:r>
              <a:rPr lang="en-US" smtClean="0"/>
              <a:t>NFS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Modification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Vast majority of Linux kernel releases incredibly stable</a:t>
            </a:r>
          </a:p>
          <a:p>
            <a:r>
              <a:rPr lang="en-US" smtClean="0"/>
              <a:t>New features/improvements</a:t>
            </a:r>
          </a:p>
          <a:p>
            <a:r>
              <a:rPr lang="en-US" smtClean="0"/>
              <a:t>Bug fixes</a:t>
            </a:r>
          </a:p>
          <a:p>
            <a:r>
              <a:rPr lang="en-US" smtClean="0"/>
              <a:t>Modules vs. in kernel</a:t>
            </a:r>
          </a:p>
          <a:p>
            <a:r>
              <a:rPr lang="en-US" smtClean="0"/>
              <a:t>We need to recompile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Mods, cont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we just want to upgrade to a newer kernel release, there are a couple of options</a:t>
            </a:r>
          </a:p>
          <a:p>
            <a:r>
              <a:rPr lang="en-US" smtClean="0"/>
              <a:t>Can download and install new kernel packages (RPM, deb, etc)</a:t>
            </a:r>
          </a:p>
          <a:p>
            <a:r>
              <a:rPr lang="en-US" smtClean="0"/>
              <a:t>Pre-compiled, and most package managers do all the work</a:t>
            </a:r>
          </a:p>
          <a:p>
            <a:r>
              <a:rPr lang="en-US" smtClean="0"/>
              <a:t>Or the manual way …</a:t>
            </a:r>
          </a:p>
          <a:p>
            <a:pPr lvl="1"/>
            <a:r>
              <a:rPr lang="en-US" smtClean="0"/>
              <a:t>Necessary to do any real customization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Compilation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First, need to get kernel source code</a:t>
            </a:r>
          </a:p>
          <a:p>
            <a:r>
              <a:rPr lang="en-US" smtClean="0"/>
              <a:t>www.kernel.org</a:t>
            </a:r>
          </a:p>
          <a:p>
            <a:r>
              <a:rPr lang="en-US" smtClean="0"/>
              <a:t>Current mainline branch is 2.6</a:t>
            </a:r>
          </a:p>
          <a:p>
            <a:r>
              <a:rPr lang="en-US" smtClean="0"/>
              <a:t>For legacy systems/apps, 2.4 is still available</a:t>
            </a:r>
          </a:p>
          <a:p>
            <a:r>
              <a:rPr lang="en-US" smtClean="0"/>
              <a:t>Usually a tar.gz or tar.bz2</a:t>
            </a:r>
          </a:p>
          <a:p>
            <a:r>
              <a:rPr lang="en-US" smtClean="0"/>
              <a:t>Copy to either a temp location, or maybe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/usr/src/kernel/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Compilation, cont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Once you have the compressed archive, uncompress and extract contents</a:t>
            </a:r>
          </a:p>
          <a:p>
            <a:r>
              <a:rPr lang="en-US" smtClean="0"/>
              <a:t>Should make a directory named after the kernel release</a:t>
            </a:r>
          </a:p>
          <a:p>
            <a:pPr lvl="1"/>
            <a:r>
              <a:rPr lang="en-US" smtClean="0"/>
              <a:t>i.e.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linux-2.6.31.6/</a:t>
            </a:r>
          </a:p>
          <a:p>
            <a:r>
              <a:rPr lang="en-US" smtClean="0"/>
              <a:t>Now go into that directory</a:t>
            </a:r>
          </a:p>
          <a:p>
            <a:r>
              <a:rPr lang="en-US" smtClean="0"/>
              <a:t>Should see lots of directories for different aspects of the system, and a Makefile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Compilation, cont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Now we need to configure kernel</a:t>
            </a:r>
          </a:p>
          <a:p>
            <a:pPr lvl="1"/>
            <a:r>
              <a:rPr lang="en-US" smtClean="0"/>
              <a:t>Select options</a:t>
            </a:r>
          </a:p>
          <a:p>
            <a:pPr lvl="1"/>
            <a:r>
              <a:rPr lang="en-US" smtClean="0"/>
              <a:t>Choose which items should be modules vs. in kernel itself</a:t>
            </a:r>
          </a:p>
          <a:p>
            <a:r>
              <a:rPr lang="en-US" smtClean="0"/>
              <a:t>To import in the previous system config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make oldconfig</a:t>
            </a:r>
          </a:p>
          <a:p>
            <a:r>
              <a:rPr lang="en-US" smtClean="0">
                <a:cs typeface="Courier New" pitchFamily="49" charset="0"/>
              </a:rPr>
              <a:t>The config is stored in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.config</a:t>
            </a:r>
            <a:r>
              <a:rPr lang="en-US" smtClean="0">
                <a:cs typeface="Courier New" pitchFamily="49" charset="0"/>
              </a:rPr>
              <a:t>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Compilation, cont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Want to configure from scratch? Or further customize?</a:t>
            </a:r>
          </a:p>
          <a:p>
            <a:r>
              <a:rPr lang="en-US" smtClean="0"/>
              <a:t>A few different methods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make menuconfig </a:t>
            </a:r>
            <a:r>
              <a:rPr lang="en-US" smtClean="0"/>
              <a:t>(ncurses)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make xconfig </a:t>
            </a:r>
            <a:r>
              <a:rPr lang="en-US" smtClean="0"/>
              <a:t>(X11 Qt)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make gconfig </a:t>
            </a:r>
            <a:r>
              <a:rPr lang="en-US" smtClean="0"/>
              <a:t>(X11 Gtk)</a:t>
            </a:r>
          </a:p>
          <a:p>
            <a:r>
              <a:rPr lang="en-US" smtClean="0"/>
              <a:t>All basically do the same thing – make selections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Superuser, cont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Must limit use of root</a:t>
            </a:r>
          </a:p>
          <a:p>
            <a:pPr lvl="1" eaLnBrk="1" hangingPunct="1"/>
            <a:r>
              <a:rPr lang="en-US" smtClean="0"/>
              <a:t>Inexperienced users can cause serious harm</a:t>
            </a:r>
          </a:p>
          <a:p>
            <a:pPr lvl="1" eaLnBrk="1" hangingPunct="1"/>
            <a:r>
              <a:rPr lang="en-US" smtClean="0"/>
              <a:t>Use of root for non-privileged tasks unnecessary and can be open to attack</a:t>
            </a:r>
          </a:p>
          <a:p>
            <a:pPr lvl="1" eaLnBrk="1" hangingPunct="1"/>
            <a:r>
              <a:rPr lang="en-US" smtClean="0"/>
              <a:t>Security and privacy violations – root can look at anyone’s files</a:t>
            </a:r>
          </a:p>
          <a:p>
            <a:pPr eaLnBrk="1" hangingPunct="1"/>
            <a:r>
              <a:rPr lang="en-US" smtClean="0"/>
              <a:t>Limit what root can do remotely</a:t>
            </a:r>
          </a:p>
          <a:p>
            <a:pPr eaLnBrk="1" hangingPunct="1"/>
            <a:r>
              <a:rPr lang="en-US" smtClean="0"/>
              <a:t>Ensure a strong password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Compilation, cont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Once you’ve done the config and saved it, time to compile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make</a:t>
            </a:r>
          </a:p>
          <a:p>
            <a:r>
              <a:rPr lang="en-US" smtClean="0"/>
              <a:t>Will take a while</a:t>
            </a:r>
          </a:p>
          <a:p>
            <a:r>
              <a:rPr lang="en-US" smtClean="0"/>
              <a:t>Lots of info will scroll by</a:t>
            </a:r>
          </a:p>
          <a:p>
            <a:r>
              <a:rPr lang="en-US" smtClean="0"/>
              <a:t>Don’t worry about warnings, it’s cool</a:t>
            </a:r>
          </a:p>
          <a:p>
            <a:r>
              <a:rPr lang="en-US" smtClean="0"/>
              <a:t>Errors would be bad though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Compilation, cont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Once kernel itself is compiled, must compile the kernel modules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make modules</a:t>
            </a:r>
          </a:p>
          <a:p>
            <a:r>
              <a:rPr lang="en-US" smtClean="0"/>
              <a:t>Once that’s done, we need to install the modules into the correct location in the filesystem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make modules_install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Compilation, cont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Now we need to install the kernel into the right spot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make install</a:t>
            </a:r>
          </a:p>
          <a:p>
            <a:pPr>
              <a:defRPr/>
            </a:pPr>
            <a:r>
              <a:rPr lang="en-US" dirty="0" smtClean="0"/>
              <a:t>This moves three things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/boot</a:t>
            </a:r>
          </a:p>
          <a:p>
            <a:pPr lvl="1">
              <a:defRPr/>
            </a:pPr>
            <a:r>
              <a:rPr lang="en-US" dirty="0" smtClean="0"/>
              <a:t>The system map (symbol lookup in memory)</a:t>
            </a:r>
          </a:p>
          <a:p>
            <a:pPr lvl="1">
              <a:defRPr/>
            </a:pPr>
            <a:r>
              <a:rPr lang="en-US" dirty="0" smtClean="0"/>
              <a:t>The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 kernel image (</a:t>
            </a:r>
            <a:r>
              <a:rPr lang="en-US" dirty="0" err="1" smtClean="0"/>
              <a:t>vmlinuz</a:t>
            </a:r>
            <a:r>
              <a:rPr lang="en-US" dirty="0" smtClean="0"/>
              <a:t>)</a:t>
            </a:r>
          </a:p>
          <a:p>
            <a:pPr lvl="2">
              <a:defRPr/>
            </a:pPr>
            <a:r>
              <a:rPr lang="en-US" dirty="0" err="1" smtClean="0"/>
              <a:t>vm</a:t>
            </a:r>
            <a:r>
              <a:rPr lang="en-US" dirty="0" smtClean="0"/>
              <a:t> = virtual memory support (from UNIX days)</a:t>
            </a:r>
          </a:p>
          <a:p>
            <a:pPr lvl="2">
              <a:defRPr/>
            </a:pPr>
            <a:r>
              <a:rPr lang="en-US" dirty="0" smtClean="0"/>
              <a:t>z = compressed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Compilation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Now we have the kernel in place</a:t>
            </a:r>
          </a:p>
          <a:p>
            <a:r>
              <a:rPr lang="en-US" smtClean="0"/>
              <a:t>But we need the info necessary to launch init</a:t>
            </a:r>
          </a:p>
          <a:p>
            <a:r>
              <a:rPr lang="en-US" smtClean="0"/>
              <a:t>We need an initial filesystem loaded so that init has what is necessary to load devices and other filesystems (including /)</a:t>
            </a:r>
          </a:p>
          <a:p>
            <a:r>
              <a:rPr lang="en-US" smtClean="0"/>
              <a:t>So we use a temporary, memory contained filesystem – a RAM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Compilation, cont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 we need to create an initrd – a RAM Disk for init to work with before the real filesystems is mounted</a:t>
            </a:r>
          </a:p>
          <a:p>
            <a:r>
              <a:rPr lang="en-US" smtClean="0"/>
              <a:t>So go to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/boot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mkinitrd –o initrd.img-</a:t>
            </a:r>
            <a:r>
              <a:rPr lang="en-US" i="1" smtClean="0">
                <a:latin typeface="Courier New" pitchFamily="49" charset="0"/>
                <a:cs typeface="Courier New" pitchFamily="49" charset="0"/>
              </a:rPr>
              <a:t>&lt;kern-ver&gt;</a:t>
            </a:r>
          </a:p>
          <a:p>
            <a:r>
              <a:rPr lang="en-US" smtClean="0"/>
              <a:t>Makes an image of the necessary filesystem components for that version of the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Compilation, cont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Now all the pieces are in place</a:t>
            </a:r>
          </a:p>
          <a:p>
            <a:r>
              <a:rPr lang="en-US" smtClean="0"/>
              <a:t>One last step – tell the bootloader about it</a:t>
            </a:r>
          </a:p>
          <a:p>
            <a:r>
              <a:rPr lang="en-US" smtClean="0"/>
              <a:t>Edit /boot/grub/menu.lst</a:t>
            </a:r>
          </a:p>
          <a:p>
            <a:r>
              <a:rPr lang="en-US" smtClean="0"/>
              <a:t>Basically just copy the block from the current running kernel, change the version info, and you’re done</a:t>
            </a:r>
          </a:p>
          <a:p>
            <a:r>
              <a:rPr lang="en-US" smtClean="0"/>
              <a:t>In most cases, you can usually instead just issue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update-grub</a:t>
            </a:r>
            <a:r>
              <a:rPr lang="en-US" smtClean="0"/>
              <a:t>, but should still check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Compilation, cont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 grub block</a:t>
            </a:r>
          </a:p>
          <a:p>
            <a:endParaRPr lang="en-US" smtClean="0"/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title Red Hat Enterprise Linux ES (2.6.9-5.ELsmp)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root (hd0,0) kernel /boot/vmlinuz root=/dev/hdb1 ro initrd /boot/initrd.img-2.6.25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savedefault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boot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Compilation, cont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Now you can reboot and try it out</a:t>
            </a:r>
          </a:p>
          <a:p>
            <a:r>
              <a:rPr lang="en-US" smtClean="0"/>
              <a:t>Check the grub menu for the new kernel you installed and select it</a:t>
            </a:r>
          </a:p>
          <a:p>
            <a:r>
              <a:rPr lang="en-US" smtClean="0"/>
              <a:t>System should boot fine and everything should work</a:t>
            </a:r>
          </a:p>
          <a:p>
            <a:r>
              <a:rPr lang="en-US" smtClean="0"/>
              <a:t>Panic? Reboot, select old kernel, boot into it</a:t>
            </a:r>
          </a:p>
          <a:p>
            <a:r>
              <a:rPr lang="en-US" smtClean="0"/>
              <a:t>Retrace your steps, debug kernel,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Superuser Privileges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usually works best is short periods of superuser privilege, only when necessary</a:t>
            </a:r>
          </a:p>
          <a:p>
            <a:pPr eaLnBrk="1" hangingPunct="1"/>
            <a:r>
              <a:rPr lang="en-US" smtClean="0"/>
              <a:t>Obtain privileges, complete task, relenquish privileges</a:t>
            </a:r>
          </a:p>
          <a:p>
            <a:pPr eaLnBrk="1" hangingPunct="1"/>
            <a:r>
              <a:rPr lang="en-US" smtClean="0"/>
              <a:t>Most common ways are su and sudo</a:t>
            </a:r>
          </a:p>
          <a:p>
            <a:pPr eaLnBrk="1" hangingPunct="1"/>
            <a:r>
              <a:rPr lang="en-US" smtClean="0"/>
              <a:t>Can also use the setuid/setgid method (Ch. 4), but not recommended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Short for </a:t>
            </a:r>
            <a:r>
              <a:rPr lang="en-US" i="1" dirty="0" smtClean="0"/>
              <a:t>substitute </a:t>
            </a:r>
            <a:r>
              <a:rPr lang="en-US" dirty="0" smtClean="0"/>
              <a:t>or </a:t>
            </a:r>
            <a:r>
              <a:rPr lang="en-US" i="1" dirty="0" smtClean="0"/>
              <a:t>switch user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Syntax: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[options] [username]</a:t>
            </a:r>
          </a:p>
          <a:p>
            <a:pPr lvl="1" eaLnBrk="1" hangingPunct="1">
              <a:defRPr/>
            </a:pPr>
            <a:r>
              <a:rPr lang="en-US" dirty="0" smtClean="0"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dirty="0" smtClean="0">
                <a:cs typeface="Courier New" pitchFamily="49" charset="0"/>
              </a:rPr>
              <a:t> is omitted,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 smtClean="0">
                <a:cs typeface="Courier New" pitchFamily="49" charset="0"/>
              </a:rPr>
              <a:t> is assumed</a:t>
            </a:r>
          </a:p>
          <a:p>
            <a:pPr eaLnBrk="1" hangingPunct="1">
              <a:defRPr/>
            </a:pPr>
            <a:r>
              <a:rPr lang="en-US" dirty="0" smtClean="0">
                <a:cs typeface="Courier New" pitchFamily="49" charset="0"/>
              </a:rPr>
              <a:t>After issuing command, prompted for that user’s password</a:t>
            </a:r>
          </a:p>
          <a:p>
            <a:pPr eaLnBrk="1" hangingPunct="1">
              <a:defRPr/>
            </a:pPr>
            <a:r>
              <a:rPr lang="en-US" dirty="0" smtClean="0">
                <a:cs typeface="Courier New" pitchFamily="49" charset="0"/>
              </a:rPr>
              <a:t>A new shell opened with the privileges of that user</a:t>
            </a:r>
          </a:p>
          <a:p>
            <a:pPr eaLnBrk="1" hangingPunct="1">
              <a:defRPr/>
            </a:pPr>
            <a:r>
              <a:rPr lang="en-US" dirty="0" smtClean="0">
                <a:cs typeface="Courier New" pitchFamily="49" charset="0"/>
              </a:rPr>
              <a:t>Once done issuing commands, must type exit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2826</Words>
  <Application>Microsoft Office PowerPoint</Application>
  <PresentationFormat>On-screen Show (4:3)</PresentationFormat>
  <Paragraphs>479</Paragraphs>
  <Slides>77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Office Theme</vt:lpstr>
      <vt:lpstr>COMP 201 OPEN SOURCE &amp; SYSTEM ADMINISTRATION</vt:lpstr>
      <vt:lpstr>Intro to Linux Systems Administration</vt:lpstr>
      <vt:lpstr>Systems Administration</vt:lpstr>
      <vt:lpstr>Sysadmins</vt:lpstr>
      <vt:lpstr>Privilege Hierarchy</vt:lpstr>
      <vt:lpstr>The Superuser</vt:lpstr>
      <vt:lpstr>The Superuser, cont</vt:lpstr>
      <vt:lpstr>Superuser Privileges</vt:lpstr>
      <vt:lpstr>su</vt:lpstr>
      <vt:lpstr>sudo</vt:lpstr>
      <vt:lpstr>sudoers</vt:lpstr>
      <vt:lpstr>Other permissions models</vt:lpstr>
      <vt:lpstr>System Operation</vt:lpstr>
      <vt:lpstr>Booting the System</vt:lpstr>
      <vt:lpstr>Booting, cont</vt:lpstr>
      <vt:lpstr>init</vt:lpstr>
      <vt:lpstr>Runlevels</vt:lpstr>
      <vt:lpstr>Runlevels, cont</vt:lpstr>
      <vt:lpstr>Scripts</vt:lpstr>
      <vt:lpstr>Scripts, cont</vt:lpstr>
      <vt:lpstr>Notes</vt:lpstr>
      <vt:lpstr>Single User Mode</vt:lpstr>
      <vt:lpstr>Multiuser Mode</vt:lpstr>
      <vt:lpstr>Shutting Down the System</vt:lpstr>
      <vt:lpstr>Scheduling</vt:lpstr>
      <vt:lpstr>crontab</vt:lpstr>
      <vt:lpstr>Filesystem Management</vt:lpstr>
      <vt:lpstr>mount</vt:lpstr>
      <vt:lpstr>umount</vt:lpstr>
      <vt:lpstr>fstab</vt:lpstr>
      <vt:lpstr>Creating New Filesystems</vt:lpstr>
      <vt:lpstr>Filesystem Integrity</vt:lpstr>
      <vt:lpstr>Monitoring Disk Usage</vt:lpstr>
      <vt:lpstr>Installing Software</vt:lpstr>
      <vt:lpstr>Installing by Source</vt:lpstr>
      <vt:lpstr>Package Managers</vt:lpstr>
      <vt:lpstr>RPM</vt:lpstr>
      <vt:lpstr>RPM, cont</vt:lpstr>
      <vt:lpstr>deb</vt:lpstr>
      <vt:lpstr>deb cont</vt:lpstr>
      <vt:lpstr>User Administration</vt:lpstr>
      <vt:lpstr>passwd</vt:lpstr>
      <vt:lpstr>passwd, cont</vt:lpstr>
      <vt:lpstr>passwd, cont</vt:lpstr>
      <vt:lpstr>passwd, cont</vt:lpstr>
      <vt:lpstr>shadow</vt:lpstr>
      <vt:lpstr>shadow, cont</vt:lpstr>
      <vt:lpstr>shadow, cont</vt:lpstr>
      <vt:lpstr>Adding Users</vt:lpstr>
      <vt:lpstr>Adding Users, cont</vt:lpstr>
      <vt:lpstr>Deleting Users</vt:lpstr>
      <vt:lpstr>Modifying Users</vt:lpstr>
      <vt:lpstr>Group Management</vt:lpstr>
      <vt:lpstr>Daemons as Users</vt:lpstr>
      <vt:lpstr>Networking</vt:lpstr>
      <vt:lpstr>Networking, cont</vt:lpstr>
      <vt:lpstr>ifconfig</vt:lpstr>
      <vt:lpstr>route</vt:lpstr>
      <vt:lpstr>hostname</vt:lpstr>
      <vt:lpstr>Interfaces</vt:lpstr>
      <vt:lpstr>Interfaces, cont</vt:lpstr>
      <vt:lpstr>Networking</vt:lpstr>
      <vt:lpstr>Network Shares</vt:lpstr>
      <vt:lpstr>Kernel Modification</vt:lpstr>
      <vt:lpstr>Kernel Mods, cont</vt:lpstr>
      <vt:lpstr>Kernel Compilation</vt:lpstr>
      <vt:lpstr>Kernel Compilation, cont</vt:lpstr>
      <vt:lpstr>Kernel Compilation, cont</vt:lpstr>
      <vt:lpstr>Kernel Compilation, cont</vt:lpstr>
      <vt:lpstr>Kernel Compilation, cont</vt:lpstr>
      <vt:lpstr>Kernel Compilation, cont</vt:lpstr>
      <vt:lpstr>Kernel Compilation, cont</vt:lpstr>
      <vt:lpstr>Kernel Compilation</vt:lpstr>
      <vt:lpstr>Kernel Compilation, cont</vt:lpstr>
      <vt:lpstr>Kernel Compilation, cont</vt:lpstr>
      <vt:lpstr>Kernel Compilation, cont</vt:lpstr>
      <vt:lpstr>Kernel Compilation, cont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103 INTRODUCTION TO PROGRAMMING</dc:title>
  <dc:creator>user</dc:creator>
  <cp:lastModifiedBy>user</cp:lastModifiedBy>
  <cp:revision>13</cp:revision>
  <dcterms:created xsi:type="dcterms:W3CDTF">2018-02-07T14:49:34Z</dcterms:created>
  <dcterms:modified xsi:type="dcterms:W3CDTF">2018-09-08T09:43:30Z</dcterms:modified>
</cp:coreProperties>
</file>