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9/8/2018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548459-D6BE-4104-95EA-DDA36B478B48}" type="slidenum">
              <a:rPr lang="zh-CN" altLang="en-US"/>
              <a:pPr/>
              <a:t>2</a:t>
            </a:fld>
            <a:endParaRPr lang="en-US" altLang="zh-CN"/>
          </a:p>
        </p:txBody>
      </p:sp>
      <p:sp>
        <p:nvSpPr>
          <p:cNvPr id="154626" name="Rectangle 2"/>
          <p:cNvSpPr>
            <a:spLocks noGrp="1" noRot="1" noChangeAspect="1" noChangeArrowheads="1" noTextEdit="1"/>
          </p:cNvSpPr>
          <p:nvPr>
            <p:ph type="sldImg"/>
          </p:nvPr>
        </p:nvSpPr>
        <p:spPr>
          <a:xfrm>
            <a:off x="958464" y="686474"/>
            <a:ext cx="4942606" cy="3428114"/>
          </a:xfrm>
          <a:ln/>
        </p:spPr>
      </p:sp>
      <p:sp>
        <p:nvSpPr>
          <p:cNvPr id="154627" name="Rectangle 3"/>
          <p:cNvSpPr>
            <a:spLocks noGrp="1" noChangeArrowheads="1"/>
          </p:cNvSpPr>
          <p:nvPr>
            <p:ph type="body" idx="1"/>
          </p:nvPr>
        </p:nvSpPr>
        <p:spPr>
          <a:xfrm>
            <a:off x="685494" y="4341522"/>
            <a:ext cx="5487013" cy="4116005"/>
          </a:xfrm>
        </p:spPr>
        <p:txBody>
          <a:bodyPr/>
          <a:lstStyle/>
          <a:p>
            <a:pPr lvl="1">
              <a:lnSpc>
                <a:spcPct val="105000"/>
              </a:lnSpc>
              <a:spcBef>
                <a:spcPct val="40000"/>
              </a:spcBef>
            </a:pP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38FCF0-47C7-474F-B8A1-3B3ABD6A7EBC}" type="slidenum">
              <a:rPr lang="zh-CN" altLang="en-US"/>
              <a:pPr/>
              <a:t>20</a:t>
            </a:fld>
            <a:endParaRPr lang="en-US" altLang="zh-CN"/>
          </a:p>
        </p:txBody>
      </p:sp>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p:txBody>
          <a:bodyPr/>
          <a:lstStyle/>
          <a:p>
            <a:r>
              <a:rPr lang="en-US" altLang="zh-CN" dirty="0"/>
              <a:t>If the values include spaces, it must be inside the parentheses.</a:t>
            </a:r>
          </a:p>
          <a:p>
            <a:r>
              <a:rPr lang="en-US" altLang="zh-CN" dirty="0"/>
              <a:t>You can access a list element by list name with index.</a:t>
            </a:r>
          </a:p>
          <a:p>
            <a:r>
              <a:rPr lang="en-US" altLang="zh-CN" dirty="0"/>
              <a:t>Can anyone tell me the output of </a:t>
            </a:r>
            <a:r>
              <a:rPr lang="en-US" altLang="zh-CN" sz="1300" dirty="0">
                <a:solidFill>
                  <a:srgbClr val="CC0000"/>
                </a:solidFill>
                <a:latin typeface="Arial" pitchFamily="34" charset="0"/>
              </a:rPr>
              <a:t>echo $Y[2]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DC3660-2C66-48A5-9BF7-B426F20972E4}" type="slidenum">
              <a:rPr lang="zh-CN" altLang="en-US"/>
              <a:pPr/>
              <a:t>31</a:t>
            </a:fld>
            <a:endParaRPr lang="en-US" altLang="zh-CN"/>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altLang="zh-CN"/>
              <a:t>Can you see the difference? @ command is the only way to store the computation result.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585D91-640F-4933-A7A4-DB8877EB8954}" type="slidenum">
              <a:rPr lang="zh-CN" altLang="en-US"/>
              <a:pPr/>
              <a:t>33</a:t>
            </a:fld>
            <a:endParaRPr lang="en-US" altLang="zh-CN"/>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altLang="zh-CN"/>
              <a:t>Just tell =~ is regular expression equals, !~ (exclamation tilda) means …</a:t>
            </a:r>
          </a:p>
          <a:p>
            <a:r>
              <a:rPr lang="en-US" altLang="zh-CN"/>
              <a:t>We have learn it in awk (&amp;&amp;, ||)</a:t>
            </a:r>
          </a:p>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C228EC-3AD0-45C1-8136-479E318E696C}" type="slidenum">
              <a:rPr lang="zh-CN" altLang="en-US"/>
              <a:pPr/>
              <a:t>34</a:t>
            </a:fld>
            <a:endParaRPr lang="en-US" altLang="zh-CN"/>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r>
              <a:rPr lang="en-US" altLang="zh-CN"/>
              <a:t>Why (2 == $y || 3&gt;2) is 1</a:t>
            </a:r>
          </a:p>
          <a:p>
            <a:r>
              <a:rPr lang="en-US" altLang="zh-CN"/>
              <a:t>Why (prog.c == *.c) is 0</a:t>
            </a:r>
          </a:p>
          <a:p>
            <a:r>
              <a:rPr lang="en-US" altLang="zh-CN"/>
              <a:t>Why (prog.c =~ *.c) is 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201 OPEN SOURCE &amp; SYSTEM ADMINISTRATION</a:t>
            </a:r>
            <a:endParaRPr lang="en-US" dirty="0"/>
          </a:p>
        </p:txBody>
      </p:sp>
      <p:sp>
        <p:nvSpPr>
          <p:cNvPr id="3" name="Subtitle 2"/>
          <p:cNvSpPr>
            <a:spLocks noGrp="1"/>
          </p:cNvSpPr>
          <p:nvPr>
            <p:ph type="subTitle" idx="1"/>
          </p:nvPr>
        </p:nvSpPr>
        <p:spPr/>
        <p:txBody>
          <a:bodyPr/>
          <a:lstStyle/>
          <a:p>
            <a:r>
              <a:rPr lang="en-US" dirty="0" smtClean="0"/>
              <a:t>DANIEL OBUOBI, DCSIT,CU</a:t>
            </a:r>
          </a:p>
          <a:p>
            <a:r>
              <a:rPr lang="en-US" dirty="0" smtClean="0"/>
              <a:t>SHELL PROGRAMMING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Different types of statements (Contd)</a:t>
            </a:r>
            <a:r>
              <a:rPr lang="en-US" altLang="zh-CN">
                <a:ea typeface="SimSun" pitchFamily="2" charset="-122"/>
              </a:rPr>
              <a:t> </a:t>
            </a:r>
          </a:p>
        </p:txBody>
      </p:sp>
      <p:sp>
        <p:nvSpPr>
          <p:cNvPr id="18534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800">
                <a:solidFill>
                  <a:srgbClr val="0066FF"/>
                </a:solidFill>
                <a:latin typeface="Arial" pitchFamily="34" charset="0"/>
                <a:ea typeface="SimSun" pitchFamily="2" charset="-122"/>
              </a:rPr>
              <a:t>Flow-of-control</a:t>
            </a:r>
          </a:p>
          <a:p>
            <a:pPr lvl="1">
              <a:lnSpc>
                <a:spcPct val="80000"/>
              </a:lnSpc>
            </a:pPr>
            <a:r>
              <a:rPr lang="en-US" altLang="zh-CN" sz="2400">
                <a:latin typeface="Arial" pitchFamily="34" charset="0"/>
                <a:ea typeface="SimSun" pitchFamily="2" charset="-122"/>
              </a:rPr>
              <a:t>Keywords like </a:t>
            </a:r>
            <a:r>
              <a:rPr lang="en-US" altLang="zh-CN" sz="2400">
                <a:solidFill>
                  <a:srgbClr val="CC0000"/>
                </a:solidFill>
                <a:latin typeface="Arial" pitchFamily="34" charset="0"/>
                <a:ea typeface="SimSun" pitchFamily="2" charset="-122"/>
              </a:rPr>
              <a:t>if</a:t>
            </a:r>
            <a:r>
              <a:rPr lang="en-US" altLang="zh-CN" sz="2400">
                <a:latin typeface="Arial" pitchFamily="34" charset="0"/>
                <a:ea typeface="SimSun" pitchFamily="2" charset="-122"/>
              </a:rPr>
              <a:t> and </a:t>
            </a:r>
            <a:r>
              <a:rPr lang="en-US" altLang="zh-CN" sz="2400">
                <a:solidFill>
                  <a:srgbClr val="CC0000"/>
                </a:solidFill>
                <a:latin typeface="Arial" pitchFamily="34" charset="0"/>
                <a:ea typeface="SimSun" pitchFamily="2" charset="-122"/>
              </a:rPr>
              <a:t>foreach</a:t>
            </a:r>
            <a:r>
              <a:rPr lang="en-US" altLang="zh-CN" sz="2400">
                <a:latin typeface="Arial" pitchFamily="34" charset="0"/>
                <a:ea typeface="SimSun" pitchFamily="2" charset="-122"/>
              </a:rPr>
              <a:t> are used at the beginning of a line to provide flow control or conditional execution.</a:t>
            </a:r>
          </a:p>
          <a:p>
            <a:pPr>
              <a:lnSpc>
                <a:spcPct val="80000"/>
              </a:lnSpc>
            </a:pPr>
            <a:r>
              <a:rPr lang="en-US" altLang="zh-CN" sz="2800">
                <a:solidFill>
                  <a:srgbClr val="0066FF"/>
                </a:solidFill>
                <a:latin typeface="Arial" pitchFamily="34" charset="0"/>
                <a:ea typeface="SimSun" pitchFamily="2" charset="-122"/>
              </a:rPr>
              <a:t>Commands to be executed in a new process</a:t>
            </a:r>
          </a:p>
          <a:p>
            <a:pPr lvl="1">
              <a:lnSpc>
                <a:spcPct val="80000"/>
              </a:lnSpc>
            </a:pPr>
            <a:r>
              <a:rPr lang="en-US" altLang="zh-CN" sz="2400">
                <a:latin typeface="Arial" pitchFamily="34" charset="0"/>
                <a:ea typeface="SimSun" pitchFamily="2" charset="-122"/>
              </a:rPr>
              <a:t>If the line does not begin with any substitution or flow-of-control keyword, it is assumed to be a command.</a:t>
            </a:r>
          </a:p>
          <a:p>
            <a:pPr lvl="1">
              <a:lnSpc>
                <a:spcPct val="80000"/>
              </a:lnSpc>
            </a:pPr>
            <a:r>
              <a:rPr lang="en-US" altLang="zh-CN" sz="2400">
                <a:latin typeface="Arial" pitchFamily="34" charset="0"/>
                <a:ea typeface="SimSun" pitchFamily="2" charset="-122"/>
              </a:rPr>
              <a:t>Entire line is scanned in looking for variables to be substituted and wild card characters.</a:t>
            </a:r>
          </a:p>
          <a:p>
            <a:pPr lvl="1">
              <a:lnSpc>
                <a:spcPct val="80000"/>
              </a:lnSpc>
            </a:pPr>
            <a:r>
              <a:rPr lang="en-US" altLang="zh-CN" sz="2400">
                <a:latin typeface="Arial" pitchFamily="34" charset="0"/>
                <a:ea typeface="SimSun" pitchFamily="2" charset="-122"/>
              </a:rPr>
              <a:t>After substitutions the command is executed as it would be from the command line.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53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534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53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53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53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Shell Programming</a:t>
            </a:r>
          </a:p>
        </p:txBody>
      </p:sp>
      <p:sp>
        <p:nvSpPr>
          <p:cNvPr id="13107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5000"/>
              </a:lnSpc>
              <a:spcBef>
                <a:spcPct val="40000"/>
              </a:spcBef>
            </a:pPr>
            <a:r>
              <a:rPr lang="en-US" altLang="zh-CN" sz="3500">
                <a:latin typeface="Arial" pitchFamily="34" charset="0"/>
                <a:ea typeface="SimSun" pitchFamily="2" charset="-122"/>
              </a:rPr>
              <a:t>Programming features of the UNIX shell:</a:t>
            </a:r>
          </a:p>
          <a:p>
            <a:pPr lvl="1">
              <a:lnSpc>
                <a:spcPct val="95000"/>
              </a:lnSpc>
              <a:spcBef>
                <a:spcPct val="40000"/>
              </a:spcBef>
              <a:buFont typeface="Webdings" pitchFamily="18" charset="2"/>
              <a:buChar char="&lt;"/>
            </a:pPr>
            <a:r>
              <a:rPr lang="en-US" altLang="zh-CN" sz="3600" i="1">
                <a:solidFill>
                  <a:srgbClr val="CC0000"/>
                </a:solidFill>
                <a:latin typeface="Arial" pitchFamily="34" charset="0"/>
                <a:ea typeface="SimSun" pitchFamily="2" charset="-122"/>
              </a:rPr>
              <a:t>Variables</a:t>
            </a:r>
            <a:endParaRPr lang="en-US" altLang="zh-CN" sz="3600">
              <a:solidFill>
                <a:srgbClr val="CC0000"/>
              </a:solidFill>
              <a:latin typeface="Arial" pitchFamily="34" charset="0"/>
              <a:ea typeface="SimSun" pitchFamily="2" charset="-122"/>
            </a:endParaRPr>
          </a:p>
          <a:p>
            <a:pPr lvl="1">
              <a:lnSpc>
                <a:spcPct val="95000"/>
              </a:lnSpc>
              <a:spcBef>
                <a:spcPct val="40000"/>
              </a:spcBef>
              <a:buFont typeface="Webdings" pitchFamily="18" charset="2"/>
              <a:buChar char="&lt;"/>
            </a:pPr>
            <a:r>
              <a:rPr lang="en-US" altLang="zh-CN" sz="3600" i="1">
                <a:latin typeface="Arial" pitchFamily="34" charset="0"/>
                <a:ea typeface="SimSun" pitchFamily="2" charset="-122"/>
              </a:rPr>
              <a:t>Expressions</a:t>
            </a:r>
            <a:endParaRPr lang="en-US" altLang="zh-CN" sz="3600">
              <a:latin typeface="Arial" pitchFamily="34" charset="0"/>
              <a:ea typeface="SimSun" pitchFamily="2" charset="-122"/>
            </a:endParaRPr>
          </a:p>
          <a:p>
            <a:pPr lvl="1">
              <a:lnSpc>
                <a:spcPct val="95000"/>
              </a:lnSpc>
              <a:spcBef>
                <a:spcPct val="40000"/>
              </a:spcBef>
              <a:buFont typeface="Webdings" pitchFamily="18" charset="2"/>
              <a:buChar char="&lt;"/>
            </a:pPr>
            <a:r>
              <a:rPr lang="en-US" altLang="zh-CN" sz="3600" i="1">
                <a:latin typeface="Arial" pitchFamily="34" charset="0"/>
                <a:ea typeface="SimSun" pitchFamily="2" charset="-122"/>
              </a:rPr>
              <a:t>Logic structures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Variables </a:t>
            </a:r>
          </a:p>
        </p:txBody>
      </p:sp>
      <p:sp>
        <p:nvSpPr>
          <p:cNvPr id="1331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solidFill>
                  <a:srgbClr val="0066FF"/>
                </a:solidFill>
                <a:latin typeface="Arial" pitchFamily="34" charset="0"/>
                <a:ea typeface="SimSun" pitchFamily="2" charset="-122"/>
              </a:rPr>
              <a:t>Variables</a:t>
            </a:r>
            <a:r>
              <a:rPr lang="en-US" altLang="zh-CN" sz="2800">
                <a:latin typeface="Arial" pitchFamily="34" charset="0"/>
                <a:ea typeface="SimSun" pitchFamily="2" charset="-122"/>
              </a:rPr>
              <a:t> are symbolic names that represent values stored in memory.</a:t>
            </a:r>
          </a:p>
          <a:p>
            <a:r>
              <a:rPr lang="en-US" altLang="zh-CN" sz="2800">
                <a:latin typeface="Arial" pitchFamily="34" charset="0"/>
                <a:ea typeface="SimSun" pitchFamily="2" charset="-122"/>
              </a:rPr>
              <a:t>The two classifications of variables are: </a:t>
            </a:r>
            <a:r>
              <a:rPr lang="en-US" altLang="zh-CN" sz="2800">
                <a:solidFill>
                  <a:srgbClr val="0066FF"/>
                </a:solidFill>
                <a:latin typeface="Arial" pitchFamily="34" charset="0"/>
                <a:ea typeface="SimSun" pitchFamily="2" charset="-122"/>
              </a:rPr>
              <a:t>user-defined</a:t>
            </a:r>
            <a:r>
              <a:rPr lang="en-US" altLang="zh-CN" sz="2800">
                <a:latin typeface="Arial" pitchFamily="34" charset="0"/>
                <a:ea typeface="SimSun" pitchFamily="2" charset="-122"/>
              </a:rPr>
              <a:t> and </a:t>
            </a:r>
            <a:r>
              <a:rPr lang="en-US" altLang="zh-CN" sz="2800">
                <a:solidFill>
                  <a:srgbClr val="0066FF"/>
                </a:solidFill>
                <a:latin typeface="Arial" pitchFamily="34" charset="0"/>
                <a:ea typeface="SimSun" pitchFamily="2" charset="-122"/>
              </a:rPr>
              <a:t>predefined</a:t>
            </a:r>
            <a:r>
              <a:rPr lang="en-US" altLang="zh-CN" sz="2800">
                <a:latin typeface="Arial" pitchFamily="34" charset="0"/>
                <a:ea typeface="SimSun" pitchFamily="2" charset="-122"/>
              </a:rPr>
              <a:t>.</a:t>
            </a:r>
          </a:p>
        </p:txBody>
      </p:sp>
      <p:pic>
        <p:nvPicPr>
          <p:cNvPr id="15364" name="Picture 1028" descr="Variables"/>
          <p:cNvPicPr>
            <a:picLocks noChangeAspect="1" noChangeArrowheads="1"/>
          </p:cNvPicPr>
          <p:nvPr/>
        </p:nvPicPr>
        <p:blipFill>
          <a:blip r:embed="rId2"/>
          <a:srcRect/>
          <a:stretch>
            <a:fillRect/>
          </a:stretch>
        </p:blipFill>
        <p:spPr bwMode="auto">
          <a:xfrm>
            <a:off x="1828800" y="3810000"/>
            <a:ext cx="5334000" cy="22352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Environment Variables</a:t>
            </a:r>
            <a:r>
              <a:rPr lang="en-US" altLang="zh-CN" sz="3200" b="1">
                <a:solidFill>
                  <a:srgbClr val="CCFFFF"/>
                </a:solidFill>
                <a:latin typeface="Arial" pitchFamily="34" charset="0"/>
                <a:ea typeface="SimSun" pitchFamily="2" charset="-122"/>
              </a:rPr>
              <a:t> </a:t>
            </a:r>
          </a:p>
        </p:txBody>
      </p:sp>
      <p:sp>
        <p:nvSpPr>
          <p:cNvPr id="15769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You can use</a:t>
            </a:r>
            <a:r>
              <a:rPr lang="en-US" altLang="zh-CN">
                <a:solidFill>
                  <a:srgbClr val="0066FF"/>
                </a:solidFill>
                <a:latin typeface="Arial" pitchFamily="34" charset="0"/>
                <a:ea typeface="SimSun" pitchFamily="2" charset="-122"/>
              </a:rPr>
              <a:t> environment variables</a:t>
            </a:r>
            <a:r>
              <a:rPr lang="en-US" altLang="zh-CN">
                <a:latin typeface="Arial" pitchFamily="34" charset="0"/>
                <a:ea typeface="SimSun" pitchFamily="2" charset="-122"/>
              </a:rPr>
              <a:t> to customize the environment in which your shell runs.</a:t>
            </a:r>
          </a:p>
          <a:p>
            <a:r>
              <a:rPr lang="en-US" altLang="zh-CN">
                <a:latin typeface="Arial" pitchFamily="34" charset="0"/>
                <a:ea typeface="SimSun" pitchFamily="2" charset="-122"/>
              </a:rPr>
              <a:t>By convention, environment variables are normally given </a:t>
            </a:r>
            <a:r>
              <a:rPr lang="en-US" altLang="zh-CN">
                <a:solidFill>
                  <a:srgbClr val="CC0000"/>
                </a:solidFill>
                <a:latin typeface="Arial" pitchFamily="34" charset="0"/>
                <a:ea typeface="SimSun" pitchFamily="2" charset="-122"/>
              </a:rPr>
              <a:t>upper-case</a:t>
            </a:r>
            <a:r>
              <a:rPr lang="en-US" altLang="zh-CN">
                <a:latin typeface="Arial" pitchFamily="34" charset="0"/>
                <a:ea typeface="SimSun" pitchFamily="2" charset="-122"/>
              </a:rPr>
              <a:t> names.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Environment Variables</a:t>
            </a:r>
            <a:r>
              <a:rPr lang="en-US" altLang="zh-CN" sz="3200" b="1">
                <a:solidFill>
                  <a:srgbClr val="CCFFFF"/>
                </a:solidFill>
                <a:latin typeface="Arial" pitchFamily="34" charset="0"/>
                <a:ea typeface="SimSun" pitchFamily="2" charset="-122"/>
              </a:rPr>
              <a:t> (Contd)</a:t>
            </a:r>
          </a:p>
        </p:txBody>
      </p:sp>
      <p:sp>
        <p:nvSpPr>
          <p:cNvPr id="1638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lnSpc>
                <a:spcPct val="110000"/>
              </a:lnSpc>
              <a:spcBef>
                <a:spcPct val="50000"/>
              </a:spcBef>
              <a:buFontTx/>
              <a:buNone/>
            </a:pPr>
            <a:r>
              <a:rPr lang="en-US" altLang="zh-CN" sz="3600">
                <a:latin typeface="Arial" pitchFamily="34" charset="0"/>
                <a:ea typeface="SimSun" pitchFamily="2" charset="-122"/>
              </a:rPr>
              <a:t>To see a list of your </a:t>
            </a:r>
            <a:r>
              <a:rPr lang="en-US" altLang="zh-CN" sz="3600">
                <a:solidFill>
                  <a:srgbClr val="0066FF"/>
                </a:solidFill>
                <a:latin typeface="Arial" pitchFamily="34" charset="0"/>
                <a:ea typeface="SimSun" pitchFamily="2" charset="-122"/>
              </a:rPr>
              <a:t>environment variables</a:t>
            </a:r>
            <a:r>
              <a:rPr lang="en-US" altLang="zh-CN" sz="3600">
                <a:latin typeface="Arial" pitchFamily="34" charset="0"/>
                <a:ea typeface="SimSun" pitchFamily="2" charset="-122"/>
              </a:rPr>
              <a:t>:</a:t>
            </a:r>
          </a:p>
          <a:p>
            <a:pPr marL="533400" indent="-533400">
              <a:lnSpc>
                <a:spcPct val="110000"/>
              </a:lnSpc>
              <a:spcBef>
                <a:spcPct val="50000"/>
              </a:spcBef>
              <a:buFontTx/>
              <a:buNone/>
            </a:pPr>
            <a:r>
              <a:rPr lang="en-US" altLang="zh-CN" sz="3600">
                <a:latin typeface="Arial" pitchFamily="34" charset="0"/>
                <a:ea typeface="SimSun" pitchFamily="2" charset="-122"/>
              </a:rPr>
              <a:t>    </a:t>
            </a:r>
            <a:r>
              <a:rPr lang="en-US" altLang="zh-CN" sz="3600">
                <a:solidFill>
                  <a:srgbClr val="CC0000"/>
                </a:solidFill>
                <a:latin typeface="Arial" pitchFamily="34" charset="0"/>
                <a:ea typeface="SimSun" pitchFamily="2" charset="-122"/>
              </a:rPr>
              <a:t>printenv</a:t>
            </a:r>
          </a:p>
          <a:p>
            <a:pPr marL="533400" indent="-533400">
              <a:lnSpc>
                <a:spcPct val="110000"/>
              </a:lnSpc>
              <a:spcBef>
                <a:spcPct val="50000"/>
              </a:spcBef>
              <a:buFontTx/>
              <a:buNone/>
            </a:pPr>
            <a:r>
              <a:rPr lang="en-US" altLang="zh-CN" sz="3600">
                <a:latin typeface="Arial" pitchFamily="34" charset="0"/>
                <a:ea typeface="SimSun" pitchFamily="2" charset="-122"/>
              </a:rPr>
              <a:t>or:</a:t>
            </a:r>
          </a:p>
          <a:p>
            <a:pPr marL="914400" lvl="1" indent="-457200">
              <a:lnSpc>
                <a:spcPct val="110000"/>
              </a:lnSpc>
              <a:spcBef>
                <a:spcPct val="50000"/>
              </a:spcBef>
              <a:buFontTx/>
              <a:buNone/>
            </a:pPr>
            <a:r>
              <a:rPr lang="en-US" altLang="zh-CN" sz="3600">
                <a:solidFill>
                  <a:srgbClr val="CC0000"/>
                </a:solidFill>
                <a:latin typeface="Arial" pitchFamily="34" charset="0"/>
                <a:ea typeface="SimSun" pitchFamily="2" charset="-122"/>
              </a:rPr>
              <a:t> printenv | more</a:t>
            </a:r>
            <a:endParaRPr lang="en-US" altLang="zh-CN" sz="3600">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381000" y="457200"/>
            <a:ext cx="80772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Environment Variables</a:t>
            </a:r>
            <a:r>
              <a:rPr lang="en-US" altLang="zh-CN" sz="3200" b="1">
                <a:solidFill>
                  <a:srgbClr val="CCFFFF"/>
                </a:solidFill>
                <a:latin typeface="Arial" pitchFamily="34" charset="0"/>
                <a:ea typeface="SimSun" pitchFamily="2" charset="-122"/>
              </a:rPr>
              <a:t> (Contd)</a:t>
            </a:r>
          </a:p>
        </p:txBody>
      </p:sp>
      <p:sp>
        <p:nvSpPr>
          <p:cNvPr id="106499" name="Rectangle 3"/>
          <p:cNvSpPr>
            <a:spLocks noGrp="1" noChangeArrowheads="1"/>
          </p:cNvSpPr>
          <p:nvPr>
            <p:ph type="body" idx="1"/>
          </p:nvPr>
        </p:nvSpPr>
        <p:spPr>
          <a:xfrm>
            <a:off x="381000" y="1905000"/>
            <a:ext cx="8305800" cy="4343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lnSpc>
                <a:spcPct val="110000"/>
              </a:lnSpc>
              <a:spcBef>
                <a:spcPct val="50000"/>
              </a:spcBef>
            </a:pPr>
            <a:r>
              <a:rPr lang="en-US" altLang="zh-CN" sz="2800">
                <a:latin typeface="Arial" pitchFamily="34" charset="0"/>
                <a:ea typeface="SimSun" pitchFamily="2" charset="-122"/>
              </a:rPr>
              <a:t>Typical Environment Variables</a:t>
            </a:r>
          </a:p>
          <a:p>
            <a:pPr marL="914400" lvl="1" indent="-457200">
              <a:lnSpc>
                <a:spcPct val="80000"/>
              </a:lnSpc>
            </a:pPr>
            <a:r>
              <a:rPr lang="en-US" altLang="zh-CN">
                <a:solidFill>
                  <a:srgbClr val="0066FF"/>
                </a:solidFill>
                <a:latin typeface="Arial" pitchFamily="34" charset="0"/>
                <a:ea typeface="SimSun" pitchFamily="2" charset="-122"/>
              </a:rPr>
              <a:t>HOME</a:t>
            </a:r>
            <a:r>
              <a:rPr lang="en-US" altLang="zh-CN">
                <a:latin typeface="Arial" pitchFamily="34" charset="0"/>
                <a:ea typeface="SimSun" pitchFamily="2" charset="-122"/>
              </a:rPr>
              <a:t>: pathname of your home directory</a:t>
            </a:r>
          </a:p>
          <a:p>
            <a:pPr marL="914400" lvl="1" indent="-457200">
              <a:lnSpc>
                <a:spcPct val="80000"/>
              </a:lnSpc>
            </a:pPr>
            <a:r>
              <a:rPr lang="en-US" altLang="zh-CN">
                <a:solidFill>
                  <a:srgbClr val="0066FF"/>
                </a:solidFill>
                <a:latin typeface="Arial" pitchFamily="34" charset="0"/>
                <a:ea typeface="SimSun" pitchFamily="2" charset="-122"/>
              </a:rPr>
              <a:t>PATH</a:t>
            </a:r>
            <a:r>
              <a:rPr lang="en-US" altLang="zh-CN">
                <a:latin typeface="Arial" pitchFamily="34" charset="0"/>
                <a:ea typeface="SimSun" pitchFamily="2" charset="-122"/>
              </a:rPr>
              <a:t>: directories where shell is to look for commands</a:t>
            </a:r>
          </a:p>
          <a:p>
            <a:pPr marL="914400" lvl="1" indent="-457200">
              <a:lnSpc>
                <a:spcPct val="80000"/>
              </a:lnSpc>
            </a:pPr>
            <a:r>
              <a:rPr lang="en-US" altLang="zh-CN">
                <a:solidFill>
                  <a:srgbClr val="0066FF"/>
                </a:solidFill>
                <a:latin typeface="Arial" pitchFamily="34" charset="0"/>
                <a:ea typeface="SimSun" pitchFamily="2" charset="-122"/>
              </a:rPr>
              <a:t>USER</a:t>
            </a:r>
            <a:r>
              <a:rPr lang="en-US" altLang="zh-CN">
                <a:latin typeface="Arial" pitchFamily="34" charset="0"/>
                <a:ea typeface="SimSun" pitchFamily="2" charset="-122"/>
              </a:rPr>
              <a:t>: your user name</a:t>
            </a:r>
          </a:p>
          <a:p>
            <a:pPr marL="914400" lvl="1" indent="-457200">
              <a:lnSpc>
                <a:spcPct val="80000"/>
              </a:lnSpc>
            </a:pPr>
            <a:r>
              <a:rPr lang="en-US" altLang="zh-CN">
                <a:solidFill>
                  <a:srgbClr val="0066FF"/>
                </a:solidFill>
                <a:latin typeface="Arial" pitchFamily="34" charset="0"/>
                <a:ea typeface="SimSun" pitchFamily="2" charset="-122"/>
              </a:rPr>
              <a:t>PWD</a:t>
            </a:r>
            <a:r>
              <a:rPr lang="en-US" altLang="zh-CN">
                <a:latin typeface="Arial" pitchFamily="34" charset="0"/>
                <a:ea typeface="SimSun" pitchFamily="2" charset="-122"/>
              </a:rPr>
              <a:t>: your current working directory</a:t>
            </a:r>
          </a:p>
          <a:p>
            <a:pPr marL="914400" lvl="1" indent="-457200">
              <a:lnSpc>
                <a:spcPct val="80000"/>
              </a:lnSpc>
            </a:pPr>
            <a:r>
              <a:rPr lang="en-US" altLang="zh-CN">
                <a:solidFill>
                  <a:srgbClr val="0066FF"/>
                </a:solidFill>
                <a:latin typeface="Arial" pitchFamily="34" charset="0"/>
                <a:ea typeface="SimSun" pitchFamily="2" charset="-122"/>
              </a:rPr>
              <a:t>TERM:</a:t>
            </a:r>
            <a:r>
              <a:rPr lang="en-US" altLang="zh-CN">
                <a:latin typeface="Arial" pitchFamily="34" charset="0"/>
                <a:ea typeface="SimSun" pitchFamily="2" charset="-122"/>
              </a:rPr>
              <a:t> terminal type</a:t>
            </a:r>
          </a:p>
          <a:p>
            <a:pPr marL="914400" lvl="1" indent="-457200">
              <a:lnSpc>
                <a:spcPct val="80000"/>
              </a:lnSpc>
            </a:pPr>
            <a:r>
              <a:rPr lang="en-US" altLang="zh-CN">
                <a:solidFill>
                  <a:srgbClr val="0066FF"/>
                </a:solidFill>
                <a:latin typeface="Arial" pitchFamily="34" charset="0"/>
                <a:ea typeface="SimSun" pitchFamily="2" charset="-122"/>
              </a:rPr>
              <a:t>SHELL</a:t>
            </a:r>
            <a:r>
              <a:rPr lang="en-US" altLang="zh-CN">
                <a:latin typeface="Arial" pitchFamily="34" charset="0"/>
                <a:ea typeface="SimSun" pitchFamily="2" charset="-122"/>
              </a:rPr>
              <a:t>: pathname of your shell</a:t>
            </a:r>
          </a:p>
          <a:p>
            <a:pPr marL="533400" indent="-533400">
              <a:lnSpc>
                <a:spcPct val="80000"/>
              </a:lnSpc>
            </a:pPr>
            <a:r>
              <a:rPr lang="en-US" altLang="zh-CN" sz="2800">
                <a:latin typeface="Arial" pitchFamily="34" charset="0"/>
                <a:ea typeface="SimSun" pitchFamily="2" charset="-122"/>
              </a:rPr>
              <a:t>Variable contents are accessed using ‘</a:t>
            </a:r>
            <a:r>
              <a:rPr lang="en-US" altLang="zh-CN" sz="2800">
                <a:solidFill>
                  <a:srgbClr val="CC0000"/>
                </a:solidFill>
                <a:latin typeface="Arial" pitchFamily="34" charset="0"/>
                <a:ea typeface="SimSun" pitchFamily="2" charset="-122"/>
              </a:rPr>
              <a:t>$</a:t>
            </a:r>
            <a:r>
              <a:rPr lang="en-US" altLang="zh-CN" sz="2800">
                <a:latin typeface="Arial" pitchFamily="34" charset="0"/>
                <a:ea typeface="SimSun" pitchFamily="2" charset="-122"/>
              </a:rPr>
              <a:t>’:</a:t>
            </a:r>
          </a:p>
          <a:p>
            <a:pPr marL="914400" lvl="1" indent="-457200">
              <a:lnSpc>
                <a:spcPct val="80000"/>
              </a:lnSpc>
              <a:buFontTx/>
              <a:buNone/>
            </a:pPr>
            <a:r>
              <a:rPr lang="en-US" altLang="zh-CN">
                <a:solidFill>
                  <a:srgbClr val="CC0000"/>
                </a:solidFill>
                <a:latin typeface="Arial" pitchFamily="34" charset="0"/>
                <a:ea typeface="SimSun" pitchFamily="2" charset="-122"/>
              </a:rPr>
              <a:t>echo $HOME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9">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381000" y="457200"/>
            <a:ext cx="80772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Predefined Shell Variables</a:t>
            </a:r>
            <a:endParaRPr lang="en-US" altLang="zh-CN" sz="3200" b="1">
              <a:solidFill>
                <a:srgbClr val="CCFFFF"/>
              </a:solidFill>
              <a:latin typeface="Arial" pitchFamily="34" charset="0"/>
              <a:ea typeface="SimSun" pitchFamily="2" charset="-122"/>
            </a:endParaRPr>
          </a:p>
        </p:txBody>
      </p:sp>
      <p:sp>
        <p:nvSpPr>
          <p:cNvPr id="161795" name="Rectangle 3"/>
          <p:cNvSpPr>
            <a:spLocks noGrp="1" noChangeArrowheads="1"/>
          </p:cNvSpPr>
          <p:nvPr>
            <p:ph type="body" idx="1"/>
          </p:nvPr>
        </p:nvSpPr>
        <p:spPr>
          <a:xfrm>
            <a:off x="304800" y="4876800"/>
            <a:ext cx="8229600" cy="1676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normAutofit lnSpcReduction="10000"/>
            <a:flatTx/>
          </a:bodyPr>
          <a:lstStyle/>
          <a:p>
            <a:pPr marL="533400" indent="-533400">
              <a:lnSpc>
                <a:spcPct val="90000"/>
              </a:lnSpc>
            </a:pPr>
            <a:r>
              <a:rPr lang="en-US" altLang="zh-CN" sz="2400">
                <a:latin typeface="Arial" pitchFamily="34" charset="0"/>
                <a:ea typeface="SimSun" pitchFamily="2" charset="-122"/>
              </a:rPr>
              <a:t>The shell copies the environment variable USER into the shell variable user, TERM into term, and HOME into home, and copies each back into the respective environment variable whenever the shell variables are reset. </a:t>
            </a:r>
          </a:p>
        </p:txBody>
      </p:sp>
      <p:pic>
        <p:nvPicPr>
          <p:cNvPr id="161796" name="Picture 4" descr="img7"/>
          <p:cNvPicPr>
            <a:picLocks noChangeAspect="1" noChangeArrowheads="1"/>
          </p:cNvPicPr>
          <p:nvPr/>
        </p:nvPicPr>
        <p:blipFill>
          <a:blip r:embed="rId2"/>
          <a:srcRect/>
          <a:stretch>
            <a:fillRect/>
          </a:stretch>
        </p:blipFill>
        <p:spPr bwMode="auto">
          <a:xfrm>
            <a:off x="381000" y="1752600"/>
            <a:ext cx="8305800" cy="298608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17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179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1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381000" y="457200"/>
            <a:ext cx="80772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Predefined Shell Variables (Contd)</a:t>
            </a:r>
            <a:endParaRPr lang="en-US" altLang="zh-CN" sz="3200" b="1">
              <a:solidFill>
                <a:srgbClr val="CCFFFF"/>
              </a:solidFill>
              <a:latin typeface="Arial" pitchFamily="34" charset="0"/>
              <a:ea typeface="SimSun" pitchFamily="2" charset="-122"/>
            </a:endParaRPr>
          </a:p>
        </p:txBody>
      </p:sp>
      <p:sp>
        <p:nvSpPr>
          <p:cNvPr id="162819" name="Rectangle 3"/>
          <p:cNvSpPr>
            <a:spLocks noGrp="1" noChangeArrowheads="1"/>
          </p:cNvSpPr>
          <p:nvPr>
            <p:ph type="body" idx="1"/>
          </p:nvPr>
        </p:nvSpPr>
        <p:spPr>
          <a:xfrm>
            <a:off x="304800" y="4876800"/>
            <a:ext cx="8229600" cy="16764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r>
              <a:rPr lang="en-US" altLang="zh-CN" sz="2800">
                <a:latin typeface="Arial" pitchFamily="34" charset="0"/>
                <a:ea typeface="SimSun" pitchFamily="2" charset="-122"/>
              </a:rPr>
              <a:t>These variables are most useful for processing command line arguments, the parameters passed to a shell script at the command line.</a:t>
            </a:r>
          </a:p>
        </p:txBody>
      </p:sp>
      <p:pic>
        <p:nvPicPr>
          <p:cNvPr id="162821" name="Picture 5" descr="arg"/>
          <p:cNvPicPr>
            <a:picLocks noChangeAspect="1" noChangeArrowheads="1"/>
          </p:cNvPicPr>
          <p:nvPr/>
        </p:nvPicPr>
        <p:blipFill>
          <a:blip r:embed="rId2"/>
          <a:srcRect/>
          <a:stretch>
            <a:fillRect/>
          </a:stretch>
        </p:blipFill>
        <p:spPr bwMode="auto">
          <a:xfrm>
            <a:off x="457200" y="1676400"/>
            <a:ext cx="7162800" cy="3017838"/>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81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8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Predefined Shell Variables (Contd)</a:t>
            </a:r>
          </a:p>
        </p:txBody>
      </p:sp>
      <p:sp>
        <p:nvSpPr>
          <p:cNvPr id="167939"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lnSpc>
                <a:spcPct val="80000"/>
              </a:lnSpc>
            </a:pPr>
            <a:r>
              <a:rPr lang="en-US" altLang="zh-CN" sz="3600">
                <a:solidFill>
                  <a:srgbClr val="CC0000"/>
                </a:solidFill>
                <a:latin typeface="Arial" pitchFamily="34" charset="0"/>
                <a:ea typeface="SimSun" pitchFamily="2" charset="-122"/>
              </a:rPr>
              <a:t>vi myinputs.csh</a:t>
            </a:r>
            <a:endParaRPr lang="en-US" altLang="zh-CN" sz="2400">
              <a:latin typeface="Arial" pitchFamily="34" charset="0"/>
              <a:ea typeface="SimSun" pitchFamily="2" charset="-122"/>
            </a:endParaRPr>
          </a:p>
          <a:p>
            <a:pPr marL="533400" indent="-533400">
              <a:lnSpc>
                <a:spcPct val="80000"/>
              </a:lnSpc>
              <a:buFontTx/>
              <a:buNone/>
            </a:pPr>
            <a:r>
              <a:rPr lang="en-US" altLang="zh-CN">
                <a:latin typeface="Arial" pitchFamily="34" charset="0"/>
                <a:ea typeface="SimSun" pitchFamily="2" charset="-122"/>
              </a:rPr>
              <a:t>	#!/bin/csh</a:t>
            </a:r>
          </a:p>
          <a:p>
            <a:pPr marL="533400" indent="-533400">
              <a:lnSpc>
                <a:spcPct val="80000"/>
              </a:lnSpc>
              <a:buFontTx/>
              <a:buNone/>
            </a:pPr>
            <a:r>
              <a:rPr lang="en-US" altLang="zh-CN">
                <a:latin typeface="Arial" pitchFamily="34" charset="0"/>
                <a:ea typeface="SimSun" pitchFamily="2" charset="-122"/>
              </a:rPr>
              <a:t>	echo Total number of inputs: $#argv</a:t>
            </a:r>
          </a:p>
          <a:p>
            <a:pPr marL="533400" indent="-533400">
              <a:lnSpc>
                <a:spcPct val="80000"/>
              </a:lnSpc>
              <a:buFontTx/>
              <a:buNone/>
            </a:pPr>
            <a:r>
              <a:rPr lang="en-US" altLang="zh-CN">
                <a:latin typeface="Arial" pitchFamily="34" charset="0"/>
                <a:ea typeface="SimSun" pitchFamily="2" charset="-122"/>
              </a:rPr>
              <a:t>	echo First input: $argv[1]</a:t>
            </a:r>
          </a:p>
          <a:p>
            <a:pPr marL="533400" indent="-533400">
              <a:lnSpc>
                <a:spcPct val="80000"/>
              </a:lnSpc>
              <a:buFontTx/>
              <a:buNone/>
            </a:pPr>
            <a:r>
              <a:rPr lang="en-US" altLang="zh-CN">
                <a:latin typeface="Arial" pitchFamily="34" charset="0"/>
                <a:ea typeface="SimSun" pitchFamily="2" charset="-122"/>
              </a:rPr>
              <a:t>	echo Second input: $argv[2]</a:t>
            </a:r>
            <a:r>
              <a:rPr lang="en-US" altLang="zh-CN" sz="2400">
                <a:latin typeface="Arial" pitchFamily="34" charset="0"/>
                <a:ea typeface="SimSun" pitchFamily="2" charset="-122"/>
              </a:rPr>
              <a:t>	</a:t>
            </a:r>
          </a:p>
          <a:p>
            <a:pPr marL="533400" indent="-533400">
              <a:lnSpc>
                <a:spcPct val="80000"/>
              </a:lnSpc>
              <a:buFontTx/>
              <a:buNone/>
            </a:pPr>
            <a:r>
              <a:rPr lang="en-US" altLang="zh-CN" sz="2400">
                <a:latin typeface="Arial" pitchFamily="34" charset="0"/>
                <a:ea typeface="SimSun" pitchFamily="2" charset="-122"/>
              </a:rPr>
              <a:t>	</a:t>
            </a:r>
          </a:p>
          <a:p>
            <a:pPr marL="533400" indent="-533400">
              <a:lnSpc>
                <a:spcPct val="80000"/>
              </a:lnSpc>
            </a:pPr>
            <a:r>
              <a:rPr lang="en-US" altLang="zh-CN" sz="3600">
                <a:solidFill>
                  <a:srgbClr val="CC0000"/>
                </a:solidFill>
                <a:latin typeface="Arial" pitchFamily="34" charset="0"/>
                <a:ea typeface="SimSun" pitchFamily="2" charset="-122"/>
              </a:rPr>
              <a:t>chmod u+x myinputs.csh</a:t>
            </a:r>
          </a:p>
          <a:p>
            <a:pPr marL="533400" indent="-533400">
              <a:lnSpc>
                <a:spcPct val="80000"/>
              </a:lnSpc>
            </a:pPr>
            <a:r>
              <a:rPr lang="en-US" altLang="zh-CN" sz="3600">
                <a:solidFill>
                  <a:srgbClr val="CC0000"/>
                </a:solidFill>
                <a:latin typeface="Arial" pitchFamily="34" charset="0"/>
                <a:ea typeface="SimSun" pitchFamily="2" charset="-122"/>
              </a:rPr>
              <a:t>myinputs.csh HUSKER UNL CSE</a:t>
            </a:r>
            <a:endParaRPr lang="en-US" altLang="zh-CN" sz="2400">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381000" y="457200"/>
            <a:ext cx="84582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User-defined Variables</a:t>
            </a:r>
          </a:p>
        </p:txBody>
      </p:sp>
      <p:sp>
        <p:nvSpPr>
          <p:cNvPr id="205827" name="Rectangle 3"/>
          <p:cNvSpPr>
            <a:spLocks noGrp="1" noChangeArrowheads="1"/>
          </p:cNvSpPr>
          <p:nvPr>
            <p:ph type="body" idx="1"/>
          </p:nvPr>
        </p:nvSpPr>
        <p:spPr>
          <a:xfrm>
            <a:off x="381000" y="1905000"/>
            <a:ext cx="83820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r>
              <a:rPr lang="en-US" altLang="zh-CN">
                <a:latin typeface="Arial" pitchFamily="34" charset="0"/>
                <a:ea typeface="SimSun" pitchFamily="2" charset="-122"/>
              </a:rPr>
              <a:t>The C shell uses the </a:t>
            </a:r>
            <a:r>
              <a:rPr lang="en-US" altLang="zh-CN">
                <a:solidFill>
                  <a:srgbClr val="0066FF"/>
                </a:solidFill>
                <a:latin typeface="Arial" pitchFamily="34" charset="0"/>
                <a:ea typeface="SimSun" pitchFamily="2" charset="-122"/>
              </a:rPr>
              <a:t>set</a:t>
            </a:r>
            <a:r>
              <a:rPr lang="en-US" altLang="zh-CN">
                <a:latin typeface="Arial" pitchFamily="34" charset="0"/>
                <a:ea typeface="SimSun" pitchFamily="2" charset="-122"/>
              </a:rPr>
              <a:t> statement set variables.</a:t>
            </a:r>
          </a:p>
          <a:p>
            <a:pPr marL="533400" indent="-533400">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set x = 37</a:t>
            </a:r>
          </a:p>
          <a:p>
            <a:pPr marL="533400" indent="-533400"/>
            <a:r>
              <a:rPr lang="en-US" altLang="zh-CN">
                <a:latin typeface="Arial" pitchFamily="34" charset="0"/>
                <a:ea typeface="SimSun" pitchFamily="2" charset="-122"/>
              </a:rPr>
              <a:t>When using a shell variable, a dollar sign (</a:t>
            </a:r>
            <a:r>
              <a:rPr lang="en-US" altLang="zh-CN">
                <a:solidFill>
                  <a:srgbClr val="0066FF"/>
                </a:solidFill>
                <a:latin typeface="Arial" pitchFamily="34" charset="0"/>
                <a:ea typeface="SimSun" pitchFamily="2" charset="-122"/>
              </a:rPr>
              <a:t>$</a:t>
            </a:r>
            <a:r>
              <a:rPr lang="en-US" altLang="zh-CN">
                <a:latin typeface="Arial" pitchFamily="34" charset="0"/>
                <a:ea typeface="SimSun" pitchFamily="2" charset="-122"/>
              </a:rPr>
              <a:t>) must be prepended. </a:t>
            </a:r>
          </a:p>
          <a:p>
            <a:pPr marL="533400" indent="-533400">
              <a:buFontTx/>
              <a:buNone/>
            </a:pPr>
            <a:r>
              <a:rPr lang="en-US" altLang="zh-CN">
                <a:solidFill>
                  <a:srgbClr val="CC0000"/>
                </a:solidFill>
                <a:latin typeface="Arial" pitchFamily="34" charset="0"/>
                <a:ea typeface="SimSun" pitchFamily="2" charset="-122"/>
              </a:rPr>
              <a:t>	echo $x</a:t>
            </a:r>
            <a:endParaRPr lang="en-US" altLang="zh-CN">
              <a:latin typeface="Arial" pitchFamily="34" charset="0"/>
              <a:ea typeface="SimSun" pitchFamily="2" charset="-122"/>
            </a:endParaRPr>
          </a:p>
          <a:p>
            <a:pPr marL="533400" indent="-533400"/>
            <a:r>
              <a:rPr lang="en-US" altLang="zh-CN">
                <a:latin typeface="Arial" pitchFamily="34" charset="0"/>
                <a:ea typeface="SimSun" pitchFamily="2" charset="-122"/>
              </a:rPr>
              <a:t>With no arguments, set displays the values of all shell variables.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82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82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5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subTitle" idx="1"/>
          </p:nvPr>
        </p:nvSpPr>
        <p:spPr>
          <a:xfrm>
            <a:off x="609600" y="2819400"/>
            <a:ext cx="7620000" cy="17526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endParaRPr lang="en-US" altLang="zh-CN" sz="4000" b="1">
              <a:solidFill>
                <a:srgbClr val="CCFFFF"/>
              </a:solidFill>
              <a:latin typeface="Arial" pitchFamily="34" charset="0"/>
              <a:ea typeface="SimSun" pitchFamily="2" charset="-122"/>
            </a:endParaRPr>
          </a:p>
          <a:p>
            <a:r>
              <a:rPr lang="en-US" altLang="zh-CN" sz="4400" b="1">
                <a:solidFill>
                  <a:srgbClr val="CCFFFF"/>
                </a:solidFill>
                <a:ea typeface="SimSun" pitchFamily="2" charset="-122"/>
              </a:rPr>
              <a:t>Shell Programming I</a:t>
            </a:r>
            <a:r>
              <a:rPr lang="en-US" altLang="zh-CN" sz="4000" b="1">
                <a:solidFill>
                  <a:srgbClr val="CCFFFF"/>
                </a:solidFill>
                <a:latin typeface="Arial" pitchFamily="34" charset="0"/>
                <a:ea typeface="SimSun" pitchFamily="2" charset="-122"/>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User-defined Variables (Contd)</a:t>
            </a:r>
          </a:p>
        </p:txBody>
      </p:sp>
      <p:sp>
        <p:nvSpPr>
          <p:cNvPr id="206851"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r>
              <a:rPr lang="en-US" altLang="zh-CN" sz="3600">
                <a:latin typeface="Arial" pitchFamily="34" charset="0"/>
                <a:ea typeface="SimSun" pitchFamily="2" charset="-122"/>
              </a:rPr>
              <a:t>To create lists:</a:t>
            </a:r>
          </a:p>
          <a:p>
            <a:pPr marL="533400" indent="-533400">
              <a:buFontTx/>
              <a:buNone/>
            </a:pPr>
            <a:r>
              <a:rPr lang="en-US" altLang="zh-CN" sz="3600">
                <a:latin typeface="Arial" pitchFamily="34" charset="0"/>
                <a:ea typeface="SimSun" pitchFamily="2" charset="-122"/>
              </a:rPr>
              <a:t>	 	</a:t>
            </a:r>
            <a:r>
              <a:rPr lang="en-US" altLang="zh-CN" sz="3600">
                <a:solidFill>
                  <a:srgbClr val="CC0000"/>
                </a:solidFill>
                <a:latin typeface="Arial" pitchFamily="34" charset="0"/>
                <a:ea typeface="SimSun" pitchFamily="2" charset="-122"/>
              </a:rPr>
              <a:t>set Y = (UNL 123 CS251)</a:t>
            </a:r>
          </a:p>
          <a:p>
            <a:pPr marL="533400" indent="-533400"/>
            <a:r>
              <a:rPr lang="en-US" altLang="zh-CN" sz="3600">
                <a:latin typeface="Arial" pitchFamily="34" charset="0"/>
                <a:ea typeface="SimSun" pitchFamily="2" charset="-122"/>
              </a:rPr>
              <a:t>To view a list element:</a:t>
            </a:r>
          </a:p>
          <a:p>
            <a:pPr marL="533400" indent="-533400">
              <a:buFontTx/>
              <a:buNone/>
            </a:pPr>
            <a:r>
              <a:rPr lang="en-US" altLang="zh-CN" sz="3600">
                <a:latin typeface="Arial" pitchFamily="34" charset="0"/>
                <a:ea typeface="SimSun" pitchFamily="2" charset="-122"/>
              </a:rPr>
              <a:t>	 	</a:t>
            </a:r>
            <a:r>
              <a:rPr lang="en-US" altLang="zh-CN" sz="3600">
                <a:solidFill>
                  <a:srgbClr val="CC0000"/>
                </a:solidFill>
                <a:latin typeface="Arial" pitchFamily="34" charset="0"/>
                <a:ea typeface="SimSun" pitchFamily="2" charset="-122"/>
              </a:rPr>
              <a:t>echo $Y[2]</a:t>
            </a:r>
            <a:endParaRPr lang="en-US" altLang="zh-CN" sz="3600">
              <a:latin typeface="Arial" pitchFamily="34" charset="0"/>
              <a:ea typeface="SimSun" pitchFamily="2" charset="-122"/>
            </a:endParaRPr>
          </a:p>
          <a:p>
            <a:pPr marL="533400" indent="-533400"/>
            <a:r>
              <a:rPr lang="en-US" altLang="zh-CN" sz="3600">
                <a:latin typeface="Arial" pitchFamily="34" charset="0"/>
                <a:ea typeface="SimSun" pitchFamily="2" charset="-122"/>
              </a:rPr>
              <a:t>To reset a list element:</a:t>
            </a:r>
          </a:p>
          <a:p>
            <a:pPr marL="533400" indent="-533400">
              <a:buFontTx/>
              <a:buNone/>
            </a:pPr>
            <a:r>
              <a:rPr lang="en-US" altLang="zh-CN" sz="3600">
                <a:latin typeface="Arial" pitchFamily="34" charset="0"/>
                <a:ea typeface="SimSun" pitchFamily="2" charset="-122"/>
              </a:rPr>
              <a:t>	 	</a:t>
            </a:r>
            <a:r>
              <a:rPr lang="en-US" altLang="zh-CN" sz="3600">
                <a:solidFill>
                  <a:srgbClr val="CC0000"/>
                </a:solidFill>
                <a:latin typeface="Arial" pitchFamily="34" charset="0"/>
                <a:ea typeface="SimSun" pitchFamily="2" charset="-122"/>
              </a:rPr>
              <a:t>set Y[2] = HUSKER</a:t>
            </a:r>
            <a:endParaRPr lang="en-US" altLang="zh-CN" sz="3600">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68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68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68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68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6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Command Substitution</a:t>
            </a:r>
          </a:p>
        </p:txBody>
      </p:sp>
      <p:sp>
        <p:nvSpPr>
          <p:cNvPr id="163843"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r>
              <a:rPr lang="en-US" altLang="zh-CN" sz="2800">
                <a:latin typeface="Arial" pitchFamily="34" charset="0"/>
                <a:ea typeface="SimSun" pitchFamily="2" charset="-122"/>
              </a:rPr>
              <a:t>When a command is enclosed in </a:t>
            </a:r>
            <a:r>
              <a:rPr lang="en-US" altLang="zh-CN" sz="2800">
                <a:solidFill>
                  <a:srgbClr val="CC0000"/>
                </a:solidFill>
                <a:latin typeface="Arial" pitchFamily="34" charset="0"/>
                <a:ea typeface="SimSun" pitchFamily="2" charset="-122"/>
              </a:rPr>
              <a:t>backquotes</a:t>
            </a:r>
            <a:r>
              <a:rPr lang="en-US" altLang="zh-CN" sz="2800">
                <a:latin typeface="Arial" pitchFamily="34" charset="0"/>
                <a:ea typeface="SimSun" pitchFamily="2" charset="-122"/>
              </a:rPr>
              <a:t>, it is performed by the shell and its standard output replaces the backquoted string.</a:t>
            </a:r>
          </a:p>
          <a:p>
            <a:pPr marL="533400" indent="-533400"/>
            <a:r>
              <a:rPr lang="en-US" altLang="zh-CN" sz="2800">
                <a:latin typeface="Arial" pitchFamily="34" charset="0"/>
                <a:ea typeface="SimSun" pitchFamily="2" charset="-122"/>
              </a:rPr>
              <a:t>Example:</a:t>
            </a:r>
          </a:p>
          <a:p>
            <a:pPr marL="533400" indent="-533400">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set</a:t>
            </a: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mydir=`pwd`</a:t>
            </a:r>
          </a:p>
          <a:p>
            <a:pPr marL="533400" indent="-533400">
              <a:buFontTx/>
              <a:buNone/>
            </a:pPr>
            <a:r>
              <a:rPr lang="en-US" altLang="zh-CN">
                <a:solidFill>
                  <a:srgbClr val="CC0000"/>
                </a:solidFill>
                <a:latin typeface="Arial" pitchFamily="34" charset="0"/>
                <a:ea typeface="SimSun" pitchFamily="2" charset="-122"/>
              </a:rPr>
              <a:t>		echo $mydir</a:t>
            </a:r>
          </a:p>
          <a:p>
            <a:pPr marL="533400" indent="-533400">
              <a:buFontTx/>
              <a:buNone/>
            </a:pPr>
            <a:r>
              <a:rPr lang="en-US" altLang="zh-CN">
                <a:solidFill>
                  <a:srgbClr val="CC0000"/>
                </a:solidFill>
                <a:latin typeface="Arial" pitchFamily="34" charset="0"/>
                <a:ea typeface="SimSun" pitchFamily="2" charset="-122"/>
              </a:rPr>
              <a:t>	</a:t>
            </a:r>
            <a:r>
              <a:rPr lang="en-US" altLang="zh-CN" sz="2800">
                <a:latin typeface="Arial" pitchFamily="34" charset="0"/>
                <a:ea typeface="SimSun" pitchFamily="2" charset="-122"/>
              </a:rPr>
              <a:t>The output of the </a:t>
            </a:r>
            <a:r>
              <a:rPr lang="en-US" altLang="zh-CN" sz="2800">
                <a:solidFill>
                  <a:srgbClr val="0066FF"/>
                </a:solidFill>
                <a:latin typeface="Arial" pitchFamily="34" charset="0"/>
                <a:ea typeface="SimSun" pitchFamily="2" charset="-122"/>
              </a:rPr>
              <a:t>pwd</a:t>
            </a:r>
            <a:r>
              <a:rPr lang="en-US" altLang="zh-CN" sz="2800">
                <a:latin typeface="Arial" pitchFamily="34" charset="0"/>
                <a:ea typeface="SimSun" pitchFamily="2" charset="-122"/>
              </a:rPr>
              <a:t> command is assigned to the </a:t>
            </a:r>
            <a:r>
              <a:rPr lang="en-US" altLang="zh-CN" sz="2800">
                <a:solidFill>
                  <a:srgbClr val="0066FF"/>
                </a:solidFill>
                <a:latin typeface="Arial" pitchFamily="34" charset="0"/>
                <a:ea typeface="SimSun" pitchFamily="2" charset="-122"/>
              </a:rPr>
              <a:t>mydir</a:t>
            </a:r>
            <a:r>
              <a:rPr lang="en-US" altLang="zh-CN" sz="2800">
                <a:latin typeface="Arial" pitchFamily="34" charset="0"/>
                <a:ea typeface="SimSun" pitchFamily="2" charset="-122"/>
              </a:rPr>
              <a:t> variable.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4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setenv: Exporting Environment</a:t>
            </a:r>
          </a:p>
        </p:txBody>
      </p:sp>
      <p:sp>
        <p:nvSpPr>
          <p:cNvPr id="16589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Shell scripts cannot automatically access variables created on the command line or by other shell scripts. To make a variable available to a shell script, you must use the </a:t>
            </a:r>
            <a:r>
              <a:rPr lang="en-US" altLang="zh-CN" sz="2800">
                <a:solidFill>
                  <a:srgbClr val="CC0000"/>
                </a:solidFill>
                <a:latin typeface="Arial" pitchFamily="34" charset="0"/>
                <a:ea typeface="SimSun" pitchFamily="2" charset="-122"/>
              </a:rPr>
              <a:t>setenv </a:t>
            </a:r>
            <a:r>
              <a:rPr lang="en-US" altLang="zh-CN" sz="2800">
                <a:latin typeface="Arial" pitchFamily="34" charset="0"/>
                <a:ea typeface="SimSun" pitchFamily="2" charset="-122"/>
              </a:rPr>
              <a:t>command to make it an environment variable.</a:t>
            </a:r>
          </a:p>
          <a:p>
            <a:pPr>
              <a:lnSpc>
                <a:spcPct val="90000"/>
              </a:lnSpc>
            </a:pPr>
            <a:r>
              <a:rPr lang="en-US" altLang="zh-CN" sz="2800">
                <a:solidFill>
                  <a:srgbClr val="CC0000"/>
                </a:solidFill>
                <a:latin typeface="Arial" pitchFamily="34" charset="0"/>
                <a:ea typeface="SimSun" pitchFamily="2" charset="-122"/>
              </a:rPr>
              <a:t>setenv [VAR [word ] ]</a:t>
            </a:r>
          </a:p>
          <a:p>
            <a:pPr lvl="1">
              <a:lnSpc>
                <a:spcPct val="90000"/>
              </a:lnSpc>
            </a:pPr>
            <a:r>
              <a:rPr lang="en-US" altLang="zh-CN" sz="2400">
                <a:latin typeface="Arial" pitchFamily="34" charset="0"/>
                <a:ea typeface="SimSun" pitchFamily="2" charset="-122"/>
              </a:rPr>
              <a:t>setenv sets the environment variable ‘</a:t>
            </a:r>
            <a:r>
              <a:rPr lang="en-US" altLang="zh-CN" sz="2400">
                <a:solidFill>
                  <a:srgbClr val="0066FF"/>
                </a:solidFill>
                <a:latin typeface="Arial" pitchFamily="34" charset="0"/>
                <a:ea typeface="SimSun" pitchFamily="2" charset="-122"/>
              </a:rPr>
              <a:t>VAR</a:t>
            </a:r>
            <a:r>
              <a:rPr lang="en-US" altLang="zh-CN" sz="2400">
                <a:latin typeface="Arial" pitchFamily="34" charset="0"/>
                <a:ea typeface="SimSun" pitchFamily="2" charset="-122"/>
              </a:rPr>
              <a:t>’ to the value </a:t>
            </a:r>
            <a:r>
              <a:rPr lang="en-US" altLang="zh-CN" sz="2400">
                <a:solidFill>
                  <a:srgbClr val="0066FF"/>
                </a:solidFill>
                <a:latin typeface="Arial" pitchFamily="34" charset="0"/>
                <a:ea typeface="SimSun" pitchFamily="2" charset="-122"/>
              </a:rPr>
              <a:t>word</a:t>
            </a:r>
            <a:r>
              <a:rPr lang="en-US" altLang="zh-CN" sz="2400">
                <a:latin typeface="Arial" pitchFamily="34" charset="0"/>
                <a:ea typeface="SimSun" pitchFamily="2" charset="-122"/>
              </a:rPr>
              <a:t>, which must be either a single word or a quoted string.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4000" b="1">
                <a:solidFill>
                  <a:srgbClr val="CCFFFF"/>
                </a:solidFill>
                <a:latin typeface="Arial" pitchFamily="34" charset="0"/>
                <a:ea typeface="SimSun" pitchFamily="2" charset="-122"/>
              </a:rPr>
              <a:t>setenv Example</a:t>
            </a:r>
          </a:p>
        </p:txBody>
      </p:sp>
      <p:sp>
        <p:nvSpPr>
          <p:cNvPr id="16691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endParaRPr lang="en-US" altLang="zh-CN">
              <a:latin typeface="Arial" pitchFamily="34" charset="0"/>
              <a:ea typeface="SimSun" pitchFamily="2" charset="-122"/>
            </a:endParaRPr>
          </a:p>
          <a:p>
            <a:pPr>
              <a:lnSpc>
                <a:spcPct val="90000"/>
              </a:lnSpc>
            </a:pPr>
            <a:endParaRPr lang="en-US" altLang="zh-CN">
              <a:latin typeface="Arial" pitchFamily="34" charset="0"/>
              <a:ea typeface="SimSun" pitchFamily="2" charset="-122"/>
            </a:endParaRPr>
          </a:p>
          <a:p>
            <a:pPr>
              <a:lnSpc>
                <a:spcPct val="90000"/>
              </a:lnSpc>
            </a:pPr>
            <a:endParaRPr lang="en-US" altLang="zh-CN">
              <a:latin typeface="Arial" pitchFamily="34" charset="0"/>
              <a:ea typeface="SimSun" pitchFamily="2" charset="-122"/>
            </a:endParaRPr>
          </a:p>
          <a:p>
            <a:pPr>
              <a:lnSpc>
                <a:spcPct val="90000"/>
              </a:lnSpc>
            </a:pPr>
            <a:endParaRPr lang="en-US" altLang="zh-CN" sz="2000">
              <a:latin typeface="Arial" pitchFamily="34" charset="0"/>
              <a:ea typeface="SimSun" pitchFamily="2" charset="-122"/>
            </a:endParaRPr>
          </a:p>
          <a:p>
            <a:pPr>
              <a:lnSpc>
                <a:spcPct val="90000"/>
              </a:lnSpc>
            </a:pPr>
            <a:r>
              <a:rPr lang="en-US" altLang="zh-CN" sz="2000">
                <a:latin typeface="Arial" pitchFamily="34" charset="0"/>
                <a:ea typeface="SimSun" pitchFamily="2" charset="-122"/>
              </a:rPr>
              <a:t>In the left session, the </a:t>
            </a:r>
            <a:r>
              <a:rPr lang="en-US" altLang="zh-CN" sz="2000" i="1">
                <a:solidFill>
                  <a:srgbClr val="0066FF"/>
                </a:solidFill>
                <a:latin typeface="Arial" pitchFamily="34" charset="0"/>
                <a:ea typeface="SimSun" pitchFamily="2" charset="-122"/>
              </a:rPr>
              <a:t>name</a:t>
            </a:r>
            <a:r>
              <a:rPr lang="en-US" altLang="zh-CN" sz="2000">
                <a:latin typeface="Arial" pitchFamily="34" charset="0"/>
                <a:ea typeface="SimSun" pitchFamily="2" charset="-122"/>
              </a:rPr>
              <a:t> variables declared is not exported before running the script, and the </a:t>
            </a:r>
            <a:r>
              <a:rPr lang="en-US" altLang="zh-CN" sz="2000" i="1">
                <a:solidFill>
                  <a:srgbClr val="0066FF"/>
                </a:solidFill>
                <a:latin typeface="Arial" pitchFamily="34" charset="0"/>
                <a:ea typeface="SimSun" pitchFamily="2" charset="-122"/>
              </a:rPr>
              <a:t>name</a:t>
            </a:r>
            <a:r>
              <a:rPr lang="en-US" altLang="zh-CN" sz="2000">
                <a:latin typeface="Arial" pitchFamily="34" charset="0"/>
                <a:ea typeface="SimSun" pitchFamily="2" charset="-122"/>
              </a:rPr>
              <a:t> variable used in the script is local to the script. As this local variable </a:t>
            </a:r>
            <a:r>
              <a:rPr lang="en-US" altLang="zh-CN" sz="2000" i="1">
                <a:solidFill>
                  <a:srgbClr val="0066FF"/>
                </a:solidFill>
                <a:latin typeface="Arial" pitchFamily="34" charset="0"/>
                <a:ea typeface="SimSun" pitchFamily="2" charset="-122"/>
              </a:rPr>
              <a:t>name</a:t>
            </a:r>
            <a:r>
              <a:rPr lang="en-US" altLang="zh-CN" sz="2000">
                <a:latin typeface="Arial" pitchFamily="34" charset="0"/>
                <a:ea typeface="SimSun" pitchFamily="2" charset="-122"/>
              </a:rPr>
              <a:t> is uninitiated, the echo command displays the error message.</a:t>
            </a:r>
          </a:p>
          <a:p>
            <a:pPr>
              <a:lnSpc>
                <a:spcPct val="90000"/>
              </a:lnSpc>
            </a:pPr>
            <a:r>
              <a:rPr lang="en-US" altLang="zh-CN" sz="2000">
                <a:latin typeface="Arial" pitchFamily="34" charset="0"/>
                <a:ea typeface="SimSun" pitchFamily="2" charset="-122"/>
              </a:rPr>
              <a:t>In the right session, the </a:t>
            </a:r>
            <a:r>
              <a:rPr lang="en-US" altLang="zh-CN" sz="2000" i="1">
                <a:solidFill>
                  <a:srgbClr val="0066FF"/>
                </a:solidFill>
                <a:latin typeface="Arial" pitchFamily="34" charset="0"/>
                <a:ea typeface="SimSun" pitchFamily="2" charset="-122"/>
              </a:rPr>
              <a:t>name</a:t>
            </a:r>
            <a:r>
              <a:rPr lang="en-US" altLang="zh-CN" sz="2000">
                <a:latin typeface="Arial" pitchFamily="34" charset="0"/>
                <a:ea typeface="SimSun" pitchFamily="2" charset="-122"/>
              </a:rPr>
              <a:t> variable is exported after it has been initialized, thus making it available to the display_name script.</a:t>
            </a:r>
          </a:p>
        </p:txBody>
      </p:sp>
      <p:pic>
        <p:nvPicPr>
          <p:cNvPr id="166917" name="Picture 5"/>
          <p:cNvPicPr>
            <a:picLocks noChangeAspect="1" noChangeArrowheads="1"/>
          </p:cNvPicPr>
          <p:nvPr/>
        </p:nvPicPr>
        <p:blipFill>
          <a:blip r:embed="rId2"/>
          <a:srcRect/>
          <a:stretch>
            <a:fillRect/>
          </a:stretch>
        </p:blipFill>
        <p:spPr bwMode="auto">
          <a:xfrm>
            <a:off x="4953000" y="2286000"/>
            <a:ext cx="3200400" cy="785813"/>
          </a:xfrm>
          <a:prstGeom prst="rect">
            <a:avLst/>
          </a:prstGeom>
          <a:noFill/>
        </p:spPr>
      </p:pic>
      <p:pic>
        <p:nvPicPr>
          <p:cNvPr id="166918" name="Picture 6"/>
          <p:cNvPicPr>
            <a:picLocks noChangeAspect="1" noChangeArrowheads="1"/>
          </p:cNvPicPr>
          <p:nvPr/>
        </p:nvPicPr>
        <p:blipFill>
          <a:blip r:embed="rId3"/>
          <a:srcRect/>
          <a:stretch>
            <a:fillRect/>
          </a:stretch>
        </p:blipFill>
        <p:spPr bwMode="auto">
          <a:xfrm>
            <a:off x="1143000" y="1905000"/>
            <a:ext cx="3067050" cy="19431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9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9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6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4000" b="1">
                <a:solidFill>
                  <a:srgbClr val="CCFFFF"/>
                </a:solidFill>
                <a:latin typeface="Arial" pitchFamily="34" charset="0"/>
                <a:ea typeface="SimSun" pitchFamily="2" charset="-122"/>
              </a:rPr>
              <a:t>Resetting Variables</a:t>
            </a:r>
          </a:p>
        </p:txBody>
      </p:sp>
      <p:sp>
        <p:nvSpPr>
          <p:cNvPr id="16896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a:latin typeface="Arial" pitchFamily="34" charset="0"/>
                <a:ea typeface="SimSun" pitchFamily="2" charset="-122"/>
              </a:rPr>
              <a:t>You can remove a variable from the environment by using the unset and unsetenv commands.</a:t>
            </a:r>
          </a:p>
          <a:p>
            <a:r>
              <a:rPr lang="en-US" altLang="zh-CN">
                <a:solidFill>
                  <a:srgbClr val="CC0000"/>
                </a:solidFill>
                <a:latin typeface="Arial" pitchFamily="34" charset="0"/>
                <a:ea typeface="SimSun" pitchFamily="2" charset="-122"/>
              </a:rPr>
              <a:t>unset variable</a:t>
            </a:r>
          </a:p>
          <a:p>
            <a:r>
              <a:rPr lang="en-US" altLang="zh-CN">
                <a:solidFill>
                  <a:srgbClr val="CC0000"/>
                </a:solidFill>
                <a:latin typeface="Arial" pitchFamily="34" charset="0"/>
                <a:ea typeface="SimSun" pitchFamily="2" charset="-122"/>
              </a:rPr>
              <a:t>unsetenv variable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Reading from Standard Input</a:t>
            </a:r>
          </a:p>
        </p:txBody>
      </p:sp>
      <p:sp>
        <p:nvSpPr>
          <p:cNvPr id="140291"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lnSpc>
                <a:spcPct val="90000"/>
              </a:lnSpc>
            </a:pPr>
            <a:r>
              <a:rPr lang="en-US" altLang="zh-CN">
                <a:solidFill>
                  <a:srgbClr val="CC0000"/>
                </a:solidFill>
                <a:latin typeface="Arial" pitchFamily="34" charset="0"/>
                <a:ea typeface="SimSun" pitchFamily="2" charset="-122"/>
              </a:rPr>
              <a:t>set variable = $&lt;		</a:t>
            </a:r>
            <a:r>
              <a:rPr lang="en-US" altLang="zh-CN">
                <a:latin typeface="Arial" pitchFamily="34" charset="0"/>
                <a:ea typeface="SimSun" pitchFamily="2" charset="-122"/>
              </a:rPr>
              <a:t>or</a:t>
            </a:r>
          </a:p>
          <a:p>
            <a:pPr marL="533400" indent="-533400">
              <a:lnSpc>
                <a:spcPct val="90000"/>
              </a:lnSpc>
              <a:buFontTx/>
              <a:buNone/>
            </a:pPr>
            <a:r>
              <a:rPr lang="en-US" altLang="zh-CN">
                <a:solidFill>
                  <a:srgbClr val="CC0000"/>
                </a:solidFill>
                <a:latin typeface="Arial" pitchFamily="34" charset="0"/>
                <a:ea typeface="SimSun" pitchFamily="2" charset="-122"/>
              </a:rPr>
              <a:t>	set variable = `head -1`</a:t>
            </a:r>
          </a:p>
          <a:p>
            <a:pPr marL="914400" lvl="1" indent="-457200">
              <a:lnSpc>
                <a:spcPct val="90000"/>
              </a:lnSpc>
            </a:pPr>
            <a:r>
              <a:rPr lang="en-US" altLang="zh-CN" sz="2400">
                <a:latin typeface="Arial" pitchFamily="34" charset="0"/>
                <a:ea typeface="SimSun" pitchFamily="2" charset="-122"/>
              </a:rPr>
              <a:t>Read one line from stdin into ‘variable’</a:t>
            </a:r>
          </a:p>
          <a:p>
            <a:pPr marL="914400" lvl="1" indent="-457200">
              <a:lnSpc>
                <a:spcPct val="90000"/>
              </a:lnSpc>
            </a:pPr>
            <a:endParaRPr lang="en-US" altLang="zh-CN" sz="2400">
              <a:latin typeface="Arial" pitchFamily="34" charset="0"/>
              <a:ea typeface="SimSun" pitchFamily="2" charset="-122"/>
            </a:endParaRPr>
          </a:p>
          <a:p>
            <a:pPr marL="533400" indent="-533400">
              <a:lnSpc>
                <a:spcPct val="90000"/>
              </a:lnSpc>
            </a:pPr>
            <a:r>
              <a:rPr lang="en-US" altLang="zh-CN" sz="2800">
                <a:latin typeface="Arial" pitchFamily="34" charset="0"/>
                <a:ea typeface="SimSun" pitchFamily="2" charset="-122"/>
              </a:rPr>
              <a:t>Sample script:</a:t>
            </a:r>
          </a:p>
          <a:p>
            <a:pPr marL="533400" indent="-533400">
              <a:lnSpc>
                <a:spcPct val="90000"/>
              </a:lnSpc>
            </a:pPr>
            <a:endParaRPr lang="en-US" altLang="zh-CN" sz="1800">
              <a:latin typeface="Arial" pitchFamily="34" charset="0"/>
              <a:ea typeface="SimSun" pitchFamily="2" charset="-122"/>
            </a:endParaRPr>
          </a:p>
          <a:p>
            <a:pPr marL="533400" indent="-533400">
              <a:lnSpc>
                <a:spcPct val="90000"/>
              </a:lnSpc>
              <a:buFontTx/>
              <a:buNone/>
            </a:pP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 /bin/csh</a:t>
            </a:r>
          </a:p>
          <a:p>
            <a:pPr marL="533400" indent="-533400">
              <a:lnSpc>
                <a:spcPct val="90000"/>
              </a:lnSpc>
              <a:buFontTx/>
              <a:buNone/>
            </a:pPr>
            <a:r>
              <a:rPr lang="en-US" altLang="zh-CN" sz="2400">
                <a:solidFill>
                  <a:srgbClr val="CC0000"/>
                </a:solidFill>
                <a:latin typeface="Arial" pitchFamily="34" charset="0"/>
                <a:ea typeface="SimSun" pitchFamily="2" charset="-122"/>
              </a:rPr>
              <a:t>	echo -n "Give the size: " </a:t>
            </a:r>
          </a:p>
          <a:p>
            <a:pPr marL="533400" indent="-533400">
              <a:lnSpc>
                <a:spcPct val="90000"/>
              </a:lnSpc>
              <a:buFontTx/>
              <a:buNone/>
            </a:pPr>
            <a:r>
              <a:rPr lang="en-US" altLang="zh-CN" sz="2400">
                <a:solidFill>
                  <a:srgbClr val="CC0000"/>
                </a:solidFill>
                <a:latin typeface="Arial" pitchFamily="34" charset="0"/>
                <a:ea typeface="SimSun" pitchFamily="2" charset="-122"/>
              </a:rPr>
              <a:t>	set size = $&lt; </a:t>
            </a:r>
          </a:p>
          <a:p>
            <a:pPr marL="533400" indent="-533400">
              <a:lnSpc>
                <a:spcPct val="90000"/>
              </a:lnSpc>
              <a:buFontTx/>
              <a:buNone/>
            </a:pPr>
            <a:r>
              <a:rPr lang="en-US" altLang="zh-CN" sz="2400">
                <a:solidFill>
                  <a:srgbClr val="CC0000"/>
                </a:solidFill>
                <a:latin typeface="Arial" pitchFamily="34" charset="0"/>
                <a:ea typeface="SimSun" pitchFamily="2" charset="-122"/>
              </a:rPr>
              <a:t>	echo  </a:t>
            </a:r>
            <a:r>
              <a:rPr lang="en-US" altLang="zh-CN" sz="1800">
                <a:solidFill>
                  <a:srgbClr val="CC0000"/>
                </a:solidFill>
                <a:latin typeface="Arial" pitchFamily="34" charset="0"/>
                <a:ea typeface="SimSun" pitchFamily="2" charset="-122"/>
              </a:rPr>
              <a:t> </a:t>
            </a:r>
            <a:r>
              <a:rPr lang="en-US" altLang="zh-CN" sz="2400">
                <a:solidFill>
                  <a:srgbClr val="CC0000"/>
                </a:solidFill>
                <a:latin typeface="Arial" pitchFamily="34" charset="0"/>
                <a:ea typeface="SimSun" pitchFamily="2" charset="-122"/>
              </a:rPr>
              <a:t>" Your input is $size"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Shell Programming</a:t>
            </a:r>
          </a:p>
        </p:txBody>
      </p:sp>
      <p:sp>
        <p:nvSpPr>
          <p:cNvPr id="19968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5000"/>
              </a:lnSpc>
              <a:spcBef>
                <a:spcPct val="40000"/>
              </a:spcBef>
            </a:pPr>
            <a:r>
              <a:rPr lang="en-US" altLang="zh-CN" sz="3500">
                <a:latin typeface="Arial" pitchFamily="34" charset="0"/>
                <a:ea typeface="SimSun" pitchFamily="2" charset="-122"/>
              </a:rPr>
              <a:t>Programming features of the UNIX shell:</a:t>
            </a:r>
          </a:p>
          <a:p>
            <a:pPr lvl="1">
              <a:lnSpc>
                <a:spcPct val="95000"/>
              </a:lnSpc>
              <a:spcBef>
                <a:spcPct val="40000"/>
              </a:spcBef>
              <a:buFont typeface="Webdings" pitchFamily="18" charset="2"/>
              <a:buChar char="&lt;"/>
            </a:pPr>
            <a:r>
              <a:rPr lang="en-US" altLang="zh-CN" sz="3600" i="1">
                <a:latin typeface="Arial" pitchFamily="34" charset="0"/>
                <a:ea typeface="SimSun" pitchFamily="2" charset="-122"/>
              </a:rPr>
              <a:t>Variables</a:t>
            </a:r>
            <a:endParaRPr lang="en-US" altLang="zh-CN" sz="3600">
              <a:latin typeface="Arial" pitchFamily="34" charset="0"/>
              <a:ea typeface="SimSun" pitchFamily="2" charset="-122"/>
            </a:endParaRPr>
          </a:p>
          <a:p>
            <a:pPr lvl="1">
              <a:lnSpc>
                <a:spcPct val="95000"/>
              </a:lnSpc>
              <a:spcBef>
                <a:spcPct val="40000"/>
              </a:spcBef>
              <a:buFont typeface="Webdings" pitchFamily="18" charset="2"/>
              <a:buChar char="&lt;"/>
            </a:pPr>
            <a:r>
              <a:rPr lang="en-US" altLang="zh-CN" sz="3600" i="1">
                <a:solidFill>
                  <a:srgbClr val="CC0000"/>
                </a:solidFill>
                <a:latin typeface="Arial" pitchFamily="34" charset="0"/>
                <a:ea typeface="SimSun" pitchFamily="2" charset="-122"/>
              </a:rPr>
              <a:t>Expressions</a:t>
            </a:r>
            <a:endParaRPr lang="en-US" altLang="zh-CN" sz="3600">
              <a:solidFill>
                <a:srgbClr val="CC0000"/>
              </a:solidFill>
              <a:latin typeface="Arial" pitchFamily="34" charset="0"/>
              <a:ea typeface="SimSun" pitchFamily="2" charset="-122"/>
            </a:endParaRPr>
          </a:p>
          <a:p>
            <a:pPr lvl="1">
              <a:lnSpc>
                <a:spcPct val="95000"/>
              </a:lnSpc>
              <a:spcBef>
                <a:spcPct val="40000"/>
              </a:spcBef>
              <a:buFont typeface="Webdings" pitchFamily="18" charset="2"/>
              <a:buChar char="&lt;"/>
            </a:pPr>
            <a:r>
              <a:rPr lang="en-US" altLang="zh-CN" sz="3600" i="1">
                <a:latin typeface="Arial" pitchFamily="34" charset="0"/>
                <a:ea typeface="SimSun" pitchFamily="2" charset="-122"/>
              </a:rPr>
              <a:t>Logic structures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Expressions</a:t>
            </a:r>
          </a:p>
        </p:txBody>
      </p:sp>
      <p:sp>
        <p:nvSpPr>
          <p:cNvPr id="188419"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lnSpc>
                <a:spcPct val="80000"/>
              </a:lnSpc>
            </a:pPr>
            <a:r>
              <a:rPr lang="en-US" altLang="zh-CN" sz="2400">
                <a:latin typeface="Arial" pitchFamily="34" charset="0"/>
                <a:ea typeface="SimSun" pitchFamily="2" charset="-122"/>
              </a:rPr>
              <a:t>An </a:t>
            </a:r>
            <a:r>
              <a:rPr lang="en-US" altLang="zh-CN" sz="2400" i="1">
                <a:solidFill>
                  <a:srgbClr val="CC0000"/>
                </a:solidFill>
                <a:latin typeface="Arial" pitchFamily="34" charset="0"/>
                <a:ea typeface="SimSun" pitchFamily="2" charset="-122"/>
              </a:rPr>
              <a:t>expression</a:t>
            </a:r>
            <a:r>
              <a:rPr lang="en-US" altLang="zh-CN" sz="2400">
                <a:latin typeface="Arial" pitchFamily="34" charset="0"/>
                <a:ea typeface="SimSun" pitchFamily="2" charset="-122"/>
              </a:rPr>
              <a:t> is a group of words (numbers, strings, and operators separated by spaces) which the C shell replaces by a single number, called its </a:t>
            </a:r>
            <a:r>
              <a:rPr lang="en-US" altLang="zh-CN" sz="2400">
                <a:solidFill>
                  <a:srgbClr val="0066FF"/>
                </a:solidFill>
                <a:latin typeface="Arial" pitchFamily="34" charset="0"/>
                <a:ea typeface="SimSun" pitchFamily="2" charset="-122"/>
              </a:rPr>
              <a:t>value</a:t>
            </a:r>
            <a:r>
              <a:rPr lang="en-US" altLang="zh-CN" sz="2400">
                <a:latin typeface="Arial" pitchFamily="34" charset="0"/>
                <a:ea typeface="SimSun" pitchFamily="2" charset="-122"/>
              </a:rPr>
              <a:t>. Expressions are only evaluated in conjunction with four built-in commands:</a:t>
            </a:r>
            <a:r>
              <a:rPr lang="en-US" altLang="zh-CN" sz="2800">
                <a:latin typeface="Arial" pitchFamily="34" charset="0"/>
                <a:ea typeface="SimSun" pitchFamily="2" charset="-122"/>
              </a:rPr>
              <a:t> </a:t>
            </a:r>
          </a:p>
          <a:p>
            <a:pPr marL="533400" indent="-533400">
              <a:lnSpc>
                <a:spcPct val="80000"/>
              </a:lnSpc>
            </a:pPr>
            <a:endParaRPr lang="en-US" altLang="zh-CN" sz="1800">
              <a:latin typeface="Arial" pitchFamily="34" charset="0"/>
              <a:ea typeface="SimSun" pitchFamily="2" charset="-122"/>
            </a:endParaRPr>
          </a:p>
          <a:p>
            <a:pPr marL="1295400" lvl="2" indent="-381000">
              <a:lnSpc>
                <a:spcPct val="80000"/>
              </a:lnSpc>
              <a:buFontTx/>
              <a:buNone/>
            </a:pPr>
            <a:r>
              <a:rPr lang="en-US" altLang="zh-CN">
                <a:solidFill>
                  <a:srgbClr val="0066FF"/>
                </a:solidFill>
                <a:latin typeface="Arial" pitchFamily="34" charset="0"/>
                <a:ea typeface="SimSun" pitchFamily="2" charset="-122"/>
              </a:rPr>
              <a:t>	if </a:t>
            </a:r>
            <a:r>
              <a:rPr lang="en-US" altLang="zh-CN">
                <a:latin typeface="Arial" pitchFamily="34" charset="0"/>
                <a:ea typeface="SimSun" pitchFamily="2" charset="-122"/>
              </a:rPr>
              <a:t>(expression)</a:t>
            </a:r>
            <a:r>
              <a:rPr lang="en-US" altLang="zh-CN">
                <a:solidFill>
                  <a:srgbClr val="0066FF"/>
                </a:solidFill>
                <a:latin typeface="Arial" pitchFamily="34" charset="0"/>
                <a:ea typeface="SimSun" pitchFamily="2" charset="-122"/>
              </a:rPr>
              <a:t> then	</a:t>
            </a:r>
          </a:p>
          <a:p>
            <a:pPr marL="1295400" lvl="2" indent="-381000">
              <a:lnSpc>
                <a:spcPct val="80000"/>
              </a:lnSpc>
              <a:buFontTx/>
              <a:buNone/>
            </a:pPr>
            <a:r>
              <a:rPr lang="en-US" altLang="zh-CN">
                <a:solidFill>
                  <a:srgbClr val="0066FF"/>
                </a:solidFill>
                <a:latin typeface="Arial" pitchFamily="34" charset="0"/>
                <a:ea typeface="SimSun" pitchFamily="2" charset="-122"/>
              </a:rPr>
              <a:t>	while </a:t>
            </a:r>
            <a:r>
              <a:rPr lang="en-US" altLang="zh-CN">
                <a:latin typeface="Arial" pitchFamily="34" charset="0"/>
                <a:ea typeface="SimSun" pitchFamily="2" charset="-122"/>
              </a:rPr>
              <a:t>(expression) 	</a:t>
            </a:r>
            <a:r>
              <a:rPr lang="en-US" altLang="zh-CN">
                <a:solidFill>
                  <a:srgbClr val="0066FF"/>
                </a:solidFill>
                <a:latin typeface="Arial" pitchFamily="34" charset="0"/>
                <a:ea typeface="SimSun" pitchFamily="2" charset="-122"/>
              </a:rPr>
              <a:t> </a:t>
            </a:r>
          </a:p>
          <a:p>
            <a:pPr marL="1295400" lvl="2" indent="-381000">
              <a:lnSpc>
                <a:spcPct val="80000"/>
              </a:lnSpc>
              <a:buFontTx/>
              <a:buNone/>
            </a:pPr>
            <a:r>
              <a:rPr lang="en-US" altLang="zh-CN">
                <a:solidFill>
                  <a:srgbClr val="0066FF"/>
                </a:solidFill>
                <a:latin typeface="Arial" pitchFamily="34" charset="0"/>
                <a:ea typeface="SimSun" pitchFamily="2" charset="-122"/>
              </a:rPr>
              <a:t>	exit </a:t>
            </a:r>
            <a:r>
              <a:rPr lang="en-US" altLang="zh-CN">
                <a:latin typeface="Arial" pitchFamily="34" charset="0"/>
                <a:ea typeface="SimSun" pitchFamily="2" charset="-122"/>
              </a:rPr>
              <a:t>(expression)</a:t>
            </a:r>
          </a:p>
          <a:p>
            <a:pPr marL="1295400" lvl="2" indent="-381000">
              <a:lnSpc>
                <a:spcPct val="80000"/>
              </a:lnSpc>
              <a:buFontTx/>
              <a:buNone/>
            </a:pPr>
            <a:r>
              <a:rPr lang="en-US" altLang="zh-CN">
                <a:solidFill>
                  <a:srgbClr val="0066FF"/>
                </a:solidFill>
                <a:latin typeface="Arial" pitchFamily="34" charset="0"/>
                <a:ea typeface="SimSun" pitchFamily="2" charset="-122"/>
              </a:rPr>
              <a:t>	@ </a:t>
            </a:r>
            <a:r>
              <a:rPr lang="en-US" altLang="zh-CN">
                <a:latin typeface="Arial" pitchFamily="34" charset="0"/>
                <a:ea typeface="SimSun" pitchFamily="2" charset="-122"/>
              </a:rPr>
              <a:t>name = (expression) 	</a:t>
            </a:r>
          </a:p>
          <a:p>
            <a:pPr marL="1295400" lvl="2" indent="-381000">
              <a:lnSpc>
                <a:spcPct val="80000"/>
              </a:lnSpc>
              <a:buFontTx/>
              <a:buNone/>
            </a:pPr>
            <a:endParaRPr lang="en-US" altLang="zh-CN" sz="1200">
              <a:latin typeface="Arial" pitchFamily="34" charset="0"/>
              <a:ea typeface="SimSun" pitchFamily="2" charset="-122"/>
            </a:endParaRPr>
          </a:p>
          <a:p>
            <a:pPr marL="533400" indent="-533400">
              <a:lnSpc>
                <a:spcPct val="80000"/>
              </a:lnSpc>
            </a:pPr>
            <a:r>
              <a:rPr lang="en-US" altLang="zh-CN" sz="2400">
                <a:latin typeface="Arial" pitchFamily="34" charset="0"/>
                <a:ea typeface="SimSun" pitchFamily="2" charset="-122"/>
              </a:rPr>
              <a:t>The </a:t>
            </a:r>
            <a:r>
              <a:rPr lang="en-US" altLang="zh-CN" sz="2400" i="1">
                <a:solidFill>
                  <a:srgbClr val="0066FF"/>
                </a:solidFill>
                <a:latin typeface="Arial" pitchFamily="34" charset="0"/>
                <a:ea typeface="SimSun" pitchFamily="2" charset="-122"/>
              </a:rPr>
              <a:t>if, while</a:t>
            </a:r>
            <a:r>
              <a:rPr lang="en-US" altLang="zh-CN" sz="2400">
                <a:latin typeface="Arial" pitchFamily="34" charset="0"/>
                <a:ea typeface="SimSun" pitchFamily="2" charset="-122"/>
              </a:rPr>
              <a:t> and </a:t>
            </a:r>
            <a:r>
              <a:rPr lang="en-US" altLang="zh-CN" sz="2400" i="1">
                <a:solidFill>
                  <a:srgbClr val="0066FF"/>
                </a:solidFill>
                <a:latin typeface="Arial" pitchFamily="34" charset="0"/>
                <a:ea typeface="SimSun" pitchFamily="2" charset="-122"/>
              </a:rPr>
              <a:t>exit</a:t>
            </a:r>
            <a:r>
              <a:rPr lang="en-US" altLang="zh-CN" sz="2400">
                <a:latin typeface="Arial" pitchFamily="34" charset="0"/>
                <a:ea typeface="SimSun" pitchFamily="2" charset="-122"/>
              </a:rPr>
              <a:t> use expressions with a common syntax, and the </a:t>
            </a:r>
            <a:r>
              <a:rPr lang="en-US" altLang="zh-CN" sz="2400" i="1">
                <a:solidFill>
                  <a:srgbClr val="0066FF"/>
                </a:solidFill>
                <a:latin typeface="Arial" pitchFamily="34" charset="0"/>
                <a:ea typeface="SimSun" pitchFamily="2" charset="-122"/>
              </a:rPr>
              <a:t>@ </a:t>
            </a:r>
            <a:r>
              <a:rPr lang="en-US" altLang="zh-CN" sz="2400">
                <a:latin typeface="Arial" pitchFamily="34" charset="0"/>
                <a:ea typeface="SimSun" pitchFamily="2" charset="-122"/>
              </a:rPr>
              <a:t>has its own separate syntax.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8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84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841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841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84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84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Expressions (Contd)</a:t>
            </a:r>
          </a:p>
        </p:txBody>
      </p:sp>
      <p:sp>
        <p:nvSpPr>
          <p:cNvPr id="189443"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lnSpc>
                <a:spcPct val="90000"/>
              </a:lnSpc>
            </a:pPr>
            <a:r>
              <a:rPr lang="en-US" altLang="zh-CN" sz="2400">
                <a:latin typeface="Arial" pitchFamily="34" charset="0"/>
                <a:ea typeface="SimSun" pitchFamily="2" charset="-122"/>
              </a:rPr>
              <a:t>The </a:t>
            </a:r>
            <a:r>
              <a:rPr lang="en-US" altLang="zh-CN" sz="2400">
                <a:solidFill>
                  <a:srgbClr val="0066FF"/>
                </a:solidFill>
                <a:latin typeface="Arial" pitchFamily="34" charset="0"/>
                <a:ea typeface="SimSun" pitchFamily="2" charset="-122"/>
              </a:rPr>
              <a:t>if </a:t>
            </a:r>
            <a:r>
              <a:rPr lang="en-US" altLang="zh-CN" sz="2400">
                <a:latin typeface="Arial" pitchFamily="34" charset="0"/>
                <a:ea typeface="SimSun" pitchFamily="2" charset="-122"/>
              </a:rPr>
              <a:t>and </a:t>
            </a:r>
            <a:r>
              <a:rPr lang="en-US" altLang="zh-CN" sz="2400">
                <a:solidFill>
                  <a:srgbClr val="0066FF"/>
                </a:solidFill>
                <a:latin typeface="Arial" pitchFamily="34" charset="0"/>
                <a:ea typeface="SimSun" pitchFamily="2" charset="-122"/>
              </a:rPr>
              <a:t>while</a:t>
            </a: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statements</a:t>
            </a:r>
            <a:r>
              <a:rPr lang="en-US" altLang="zh-CN" sz="2400">
                <a:latin typeface="Arial" pitchFamily="34" charset="0"/>
                <a:ea typeface="SimSun" pitchFamily="2" charset="-122"/>
              </a:rPr>
              <a:t> use the value of expression to determine whether to execute the next command or group of commands. </a:t>
            </a:r>
          </a:p>
          <a:p>
            <a:pPr marL="533400" indent="-533400">
              <a:lnSpc>
                <a:spcPct val="90000"/>
              </a:lnSpc>
            </a:pPr>
            <a:endParaRPr lang="en-US" altLang="zh-CN" sz="1000">
              <a:latin typeface="Arial" pitchFamily="34" charset="0"/>
              <a:ea typeface="SimSun" pitchFamily="2" charset="-122"/>
            </a:endParaRPr>
          </a:p>
          <a:p>
            <a:pPr marL="533400" indent="-533400">
              <a:lnSpc>
                <a:spcPct val="90000"/>
              </a:lnSpc>
            </a:pPr>
            <a:r>
              <a:rPr lang="en-US" altLang="zh-CN" sz="2400">
                <a:latin typeface="Arial" pitchFamily="34" charset="0"/>
                <a:ea typeface="SimSun" pitchFamily="2" charset="-122"/>
              </a:rPr>
              <a:t>The </a:t>
            </a:r>
            <a:r>
              <a:rPr lang="en-US" altLang="zh-CN" sz="2400">
                <a:solidFill>
                  <a:srgbClr val="0066FF"/>
                </a:solidFill>
                <a:latin typeface="Arial" pitchFamily="34" charset="0"/>
                <a:ea typeface="SimSun" pitchFamily="2" charset="-122"/>
              </a:rPr>
              <a:t>@ command</a:t>
            </a:r>
            <a:r>
              <a:rPr lang="en-US" altLang="zh-CN" sz="2400">
                <a:latin typeface="Arial" pitchFamily="34" charset="0"/>
                <a:ea typeface="SimSun" pitchFamily="2" charset="-122"/>
              </a:rPr>
              <a:t> stores the value of expression in the variable name. Except for providing the only way to store the results of an arithmetic or logic computation, it is identical to the "set" command. </a:t>
            </a:r>
          </a:p>
          <a:p>
            <a:pPr marL="533400" indent="-533400">
              <a:lnSpc>
                <a:spcPct val="90000"/>
              </a:lnSpc>
            </a:pPr>
            <a:endParaRPr lang="en-US" altLang="zh-CN" sz="900">
              <a:latin typeface="Arial" pitchFamily="34" charset="0"/>
              <a:ea typeface="SimSun" pitchFamily="2" charset="-122"/>
            </a:endParaRPr>
          </a:p>
          <a:p>
            <a:pPr marL="533400" indent="-533400">
              <a:lnSpc>
                <a:spcPct val="90000"/>
              </a:lnSpc>
            </a:pPr>
            <a:r>
              <a:rPr lang="en-US" altLang="zh-CN" sz="2400">
                <a:latin typeface="Arial" pitchFamily="34" charset="0"/>
                <a:ea typeface="SimSun" pitchFamily="2" charset="-122"/>
              </a:rPr>
              <a:t>The </a:t>
            </a:r>
            <a:r>
              <a:rPr lang="en-US" altLang="zh-CN" sz="2400">
                <a:solidFill>
                  <a:srgbClr val="0066FF"/>
                </a:solidFill>
                <a:latin typeface="Arial" pitchFamily="34" charset="0"/>
                <a:ea typeface="SimSun" pitchFamily="2" charset="-122"/>
              </a:rPr>
              <a:t>exit command</a:t>
            </a:r>
            <a:r>
              <a:rPr lang="en-US" altLang="zh-CN" sz="2400">
                <a:latin typeface="Arial" pitchFamily="34" charset="0"/>
                <a:ea typeface="SimSun" pitchFamily="2" charset="-122"/>
              </a:rPr>
              <a:t> quits the current shell (e.g., in a script) and sets the command completion status (which other programs sometimes want to know) with the value of expression.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Expressions (Contd)</a:t>
            </a:r>
          </a:p>
        </p:txBody>
      </p:sp>
      <p:sp>
        <p:nvSpPr>
          <p:cNvPr id="190467"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r>
              <a:rPr lang="en-US" altLang="zh-CN">
                <a:latin typeface="Arial" pitchFamily="34" charset="0"/>
                <a:ea typeface="SimSun" pitchFamily="2" charset="-122"/>
              </a:rPr>
              <a:t>The C shell has two main kinds of expressions: </a:t>
            </a:r>
            <a:r>
              <a:rPr lang="en-US" altLang="zh-CN">
                <a:solidFill>
                  <a:srgbClr val="CC0000"/>
                </a:solidFill>
                <a:latin typeface="Arial" pitchFamily="34" charset="0"/>
                <a:ea typeface="SimSun" pitchFamily="2" charset="-122"/>
              </a:rPr>
              <a:t>arithmetic</a:t>
            </a:r>
            <a:r>
              <a:rPr lang="en-US" altLang="zh-CN">
                <a:latin typeface="Arial" pitchFamily="34" charset="0"/>
                <a:ea typeface="SimSun" pitchFamily="2" charset="-122"/>
              </a:rPr>
              <a:t> and </a:t>
            </a:r>
            <a:r>
              <a:rPr lang="en-US" altLang="zh-CN">
                <a:solidFill>
                  <a:srgbClr val="CC0000"/>
                </a:solidFill>
                <a:latin typeface="Arial" pitchFamily="34" charset="0"/>
                <a:ea typeface="SimSun" pitchFamily="2" charset="-122"/>
              </a:rPr>
              <a:t>logic</a:t>
            </a:r>
            <a:r>
              <a:rPr lang="en-US" altLang="zh-CN">
                <a:latin typeface="Arial" pitchFamily="34" charset="0"/>
                <a:ea typeface="SimSun" pitchFamily="2" charset="-122"/>
              </a:rPr>
              <a:t>. </a:t>
            </a:r>
          </a:p>
          <a:p>
            <a:pPr marL="533400" indent="-533400"/>
            <a:r>
              <a:rPr lang="en-US" altLang="zh-CN">
                <a:latin typeface="Arial" pitchFamily="34" charset="0"/>
                <a:ea typeface="SimSun" pitchFamily="2" charset="-122"/>
              </a:rPr>
              <a:t>Of logic expressions it has three kinds: </a:t>
            </a:r>
            <a:r>
              <a:rPr lang="en-US" altLang="zh-CN">
                <a:solidFill>
                  <a:srgbClr val="0066FF"/>
                </a:solidFill>
                <a:latin typeface="Arial" pitchFamily="34" charset="0"/>
                <a:ea typeface="SimSun" pitchFamily="2" charset="-122"/>
              </a:rPr>
              <a:t>boolean</a:t>
            </a:r>
            <a:r>
              <a:rPr lang="en-US" altLang="zh-CN">
                <a:latin typeface="Arial" pitchFamily="34" charset="0"/>
                <a:ea typeface="SimSun" pitchFamily="2" charset="-122"/>
              </a:rPr>
              <a:t>, </a:t>
            </a:r>
            <a:r>
              <a:rPr lang="en-US" altLang="zh-CN">
                <a:solidFill>
                  <a:srgbClr val="0066FF"/>
                </a:solidFill>
                <a:latin typeface="Arial" pitchFamily="34" charset="0"/>
                <a:ea typeface="SimSun" pitchFamily="2" charset="-122"/>
              </a:rPr>
              <a:t>file enquiry</a:t>
            </a:r>
            <a:r>
              <a:rPr lang="en-US" altLang="zh-CN">
                <a:latin typeface="Arial" pitchFamily="34" charset="0"/>
                <a:ea typeface="SimSun" pitchFamily="2" charset="-122"/>
              </a:rPr>
              <a:t>, and </a:t>
            </a:r>
            <a:r>
              <a:rPr lang="en-US" altLang="zh-CN">
                <a:solidFill>
                  <a:srgbClr val="0066FF"/>
                </a:solidFill>
                <a:latin typeface="Arial" pitchFamily="34" charset="0"/>
                <a:ea typeface="SimSun" pitchFamily="2" charset="-122"/>
              </a:rPr>
              <a:t>command status enquiry</a:t>
            </a:r>
            <a:r>
              <a:rPr lang="en-US" altLang="zh-CN">
                <a:latin typeface="Arial" pitchFamily="34" charset="0"/>
                <a:ea typeface="SimSun" pitchFamily="2" charset="-122"/>
              </a:rPr>
              <a:t>.</a:t>
            </a:r>
            <a:r>
              <a:rPr lang="en-US" altLang="zh-CN">
                <a:ea typeface="SimSun"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046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Objectives</a:t>
            </a:r>
          </a:p>
        </p:txBody>
      </p:sp>
      <p:sp>
        <p:nvSpPr>
          <p:cNvPr id="3075"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40000"/>
              </a:spcBef>
            </a:pPr>
            <a:r>
              <a:rPr lang="en-US" altLang="zh-CN" sz="3600">
                <a:latin typeface="Arial" pitchFamily="34" charset="0"/>
                <a:ea typeface="SimSun" pitchFamily="2" charset="-122"/>
              </a:rPr>
              <a:t>After studying this lesson, you should be able to:</a:t>
            </a:r>
          </a:p>
          <a:p>
            <a:pPr lvl="1">
              <a:spcBef>
                <a:spcPct val="40000"/>
              </a:spcBef>
            </a:pPr>
            <a:r>
              <a:rPr lang="en-US" altLang="zh-CN" sz="3600">
                <a:latin typeface="Arial" pitchFamily="34" charset="0"/>
                <a:ea typeface="SimSun" pitchFamily="2" charset="-122"/>
              </a:rPr>
              <a:t>Learn about shell variables, expressions</a:t>
            </a:r>
          </a:p>
          <a:p>
            <a:pPr lvl="1">
              <a:spcBef>
                <a:spcPct val="40000"/>
              </a:spcBef>
            </a:pPr>
            <a:r>
              <a:rPr lang="en-US" altLang="zh-CN" sz="3600">
                <a:latin typeface="Arial" pitchFamily="34" charset="0"/>
                <a:ea typeface="SimSun" pitchFamily="2" charset="-122"/>
              </a:rPr>
              <a:t>Write simple shell scripts to illustrate programming logic</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Arithmetic Expressions</a:t>
            </a:r>
            <a:r>
              <a:rPr lang="en-US" altLang="zh-CN">
                <a:ea typeface="SimSun" pitchFamily="2" charset="-122"/>
              </a:rPr>
              <a:t> </a:t>
            </a:r>
          </a:p>
        </p:txBody>
      </p:sp>
      <p:sp>
        <p:nvSpPr>
          <p:cNvPr id="191491"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r>
              <a:rPr lang="en-US" altLang="zh-CN" sz="2400">
                <a:latin typeface="Arial" pitchFamily="34" charset="0"/>
                <a:ea typeface="SimSun" pitchFamily="2" charset="-122"/>
              </a:rPr>
              <a:t>Evaluation simply means doing the arithmetic indicated, and the </a:t>
            </a:r>
            <a:r>
              <a:rPr lang="en-US" altLang="zh-CN" sz="2400">
                <a:solidFill>
                  <a:srgbClr val="0066FF"/>
                </a:solidFill>
                <a:latin typeface="Arial" pitchFamily="34" charset="0"/>
                <a:ea typeface="SimSun" pitchFamily="2" charset="-122"/>
              </a:rPr>
              <a:t>value</a:t>
            </a:r>
            <a:r>
              <a:rPr lang="en-US" altLang="zh-CN" sz="2400">
                <a:latin typeface="Arial" pitchFamily="34" charset="0"/>
                <a:ea typeface="SimSun" pitchFamily="2" charset="-122"/>
              </a:rPr>
              <a:t> that replaces the expression is just the </a:t>
            </a:r>
            <a:r>
              <a:rPr lang="en-US" altLang="zh-CN" sz="2400">
                <a:solidFill>
                  <a:srgbClr val="0066FF"/>
                </a:solidFill>
                <a:latin typeface="Arial" pitchFamily="34" charset="0"/>
                <a:ea typeface="SimSun" pitchFamily="2" charset="-122"/>
              </a:rPr>
              <a:t>result</a:t>
            </a:r>
            <a:r>
              <a:rPr lang="en-US" altLang="zh-CN" sz="2400">
                <a:latin typeface="Arial" pitchFamily="34" charset="0"/>
                <a:ea typeface="SimSun" pitchFamily="2" charset="-122"/>
              </a:rPr>
              <a:t>. You may use any of the operators and precedences valid in the C programming language, e.g. </a:t>
            </a:r>
            <a:r>
              <a:rPr lang="en-US" altLang="zh-CN" sz="2400">
                <a:solidFill>
                  <a:srgbClr val="0066FF"/>
                </a:solidFill>
                <a:latin typeface="Arial" pitchFamily="34" charset="0"/>
                <a:ea typeface="SimSun" pitchFamily="2" charset="-122"/>
              </a:rPr>
              <a:t>+, -,</a:t>
            </a: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 /, % </a:t>
            </a:r>
            <a:r>
              <a:rPr lang="en-US" altLang="zh-CN" sz="2400">
                <a:latin typeface="Arial" pitchFamily="34" charset="0"/>
                <a:ea typeface="SimSun" pitchFamily="2" charset="-122"/>
              </a:rPr>
              <a:t>(remainder).</a:t>
            </a:r>
          </a:p>
          <a:p>
            <a:pPr marL="533400" indent="-533400"/>
            <a:endParaRPr lang="en-US" altLang="zh-CN" sz="1200">
              <a:latin typeface="Arial" pitchFamily="34" charset="0"/>
              <a:ea typeface="SimSun" pitchFamily="2" charset="-122"/>
            </a:endParaRPr>
          </a:p>
          <a:p>
            <a:pPr marL="533400" indent="-533400"/>
            <a:r>
              <a:rPr lang="en-US" altLang="zh-CN" sz="2400">
                <a:solidFill>
                  <a:srgbClr val="CC0000"/>
                </a:solidFill>
                <a:latin typeface="Arial" pitchFamily="34" charset="0"/>
                <a:ea typeface="SimSun" pitchFamily="2" charset="-122"/>
              </a:rPr>
              <a:t>set y = 8 ; set num = (4 168 10 8808) </a:t>
            </a:r>
          </a:p>
          <a:p>
            <a:pPr marL="533400" indent="-533400"/>
            <a:endParaRPr lang="en-US" altLang="zh-CN" sz="2400">
              <a:latin typeface="Arial" pitchFamily="34" charset="0"/>
              <a:ea typeface="SimSun" pitchFamily="2" charset="-122"/>
            </a:endParaRPr>
          </a:p>
          <a:p>
            <a:pPr marL="533400" indent="-533400">
              <a:buFontTx/>
              <a:buNone/>
            </a:pPr>
            <a:r>
              <a:rPr lang="en-US" altLang="zh-CN">
                <a:latin typeface="Arial" pitchFamily="34" charset="0"/>
                <a:ea typeface="SimSun" pitchFamily="2" charset="-122"/>
              </a:rPr>
              <a:t>	</a:t>
            </a:r>
          </a:p>
        </p:txBody>
      </p:sp>
      <p:pic>
        <p:nvPicPr>
          <p:cNvPr id="191492" name="Picture 4"/>
          <p:cNvPicPr>
            <a:picLocks noChangeAspect="1" noChangeArrowheads="1"/>
          </p:cNvPicPr>
          <p:nvPr/>
        </p:nvPicPr>
        <p:blipFill>
          <a:blip r:embed="rId2"/>
          <a:srcRect/>
          <a:stretch>
            <a:fillRect/>
          </a:stretch>
        </p:blipFill>
        <p:spPr bwMode="auto">
          <a:xfrm>
            <a:off x="533400" y="4648200"/>
            <a:ext cx="7924800" cy="100965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149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200" b="1">
                <a:solidFill>
                  <a:srgbClr val="CCFFFF"/>
                </a:solidFill>
                <a:latin typeface="Arial" pitchFamily="34" charset="0"/>
                <a:ea typeface="SimSun" pitchFamily="2" charset="-122"/>
              </a:rPr>
              <a:t>Arithmetic Expression Examples</a:t>
            </a:r>
          </a:p>
        </p:txBody>
      </p:sp>
      <p:sp>
        <p:nvSpPr>
          <p:cNvPr id="208899"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lnSpc>
                <a:spcPct val="90000"/>
              </a:lnSpc>
            </a:pP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 z = (3 + 4) </a:t>
            </a:r>
          </a:p>
          <a:p>
            <a:pPr marL="533400" indent="-533400">
              <a:lnSpc>
                <a:spcPct val="90000"/>
              </a:lnSpc>
              <a:buFontTx/>
              <a:buNone/>
            </a:pPr>
            <a:r>
              <a:rPr lang="en-US" altLang="zh-CN" sz="2400">
                <a:latin typeface="Arial" pitchFamily="34" charset="0"/>
                <a:ea typeface="SimSun" pitchFamily="2" charset="-122"/>
              </a:rPr>
              <a:t>	% </a:t>
            </a:r>
            <a:r>
              <a:rPr lang="en-US" altLang="zh-CN" sz="2400">
                <a:solidFill>
                  <a:srgbClr val="CC0000"/>
                </a:solidFill>
                <a:latin typeface="Arial" pitchFamily="34" charset="0"/>
                <a:ea typeface="SimSun" pitchFamily="2" charset="-122"/>
              </a:rPr>
              <a:t>echo Result is $z</a:t>
            </a:r>
            <a:r>
              <a:rPr lang="en-US" altLang="zh-CN" sz="2400">
                <a:latin typeface="Arial" pitchFamily="34" charset="0"/>
                <a:ea typeface="SimSun" pitchFamily="2" charset="-122"/>
              </a:rPr>
              <a:t> </a:t>
            </a:r>
          </a:p>
          <a:p>
            <a:pPr marL="533400" indent="-533400">
              <a:lnSpc>
                <a:spcPct val="90000"/>
              </a:lnSpc>
              <a:buFontTx/>
              <a:buNone/>
            </a:pPr>
            <a:r>
              <a:rPr lang="en-US" altLang="zh-CN" sz="2400">
                <a:latin typeface="Arial" pitchFamily="34" charset="0"/>
                <a:ea typeface="SimSun" pitchFamily="2" charset="-122"/>
              </a:rPr>
              <a:t>	Result is 7 </a:t>
            </a:r>
          </a:p>
          <a:p>
            <a:pPr marL="533400" indent="-533400">
              <a:lnSpc>
                <a:spcPct val="90000"/>
              </a:lnSpc>
              <a:buFontTx/>
              <a:buNone/>
            </a:pPr>
            <a:endParaRPr lang="en-US" altLang="zh-CN" sz="2400">
              <a:latin typeface="Arial" pitchFamily="34" charset="0"/>
              <a:ea typeface="SimSun" pitchFamily="2" charset="-122"/>
            </a:endParaRPr>
          </a:p>
          <a:p>
            <a:pPr marL="533400" indent="-533400">
              <a:lnSpc>
                <a:spcPct val="90000"/>
              </a:lnSpc>
            </a:pP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 x = (354 - 128) </a:t>
            </a:r>
          </a:p>
          <a:p>
            <a:pPr marL="533400" indent="-533400">
              <a:lnSpc>
                <a:spcPct val="90000"/>
              </a:lnSpc>
              <a:buFontTx/>
              <a:buNone/>
            </a:pPr>
            <a:r>
              <a:rPr lang="en-US" altLang="zh-CN" sz="2400">
                <a:latin typeface="Arial" pitchFamily="34" charset="0"/>
                <a:ea typeface="SimSun" pitchFamily="2" charset="-122"/>
              </a:rPr>
              <a:t>	% </a:t>
            </a:r>
            <a:r>
              <a:rPr lang="en-US" altLang="zh-CN" sz="2400">
                <a:solidFill>
                  <a:srgbClr val="CC0000"/>
                </a:solidFill>
                <a:latin typeface="Arial" pitchFamily="34" charset="0"/>
                <a:ea typeface="SimSun" pitchFamily="2" charset="-122"/>
              </a:rPr>
              <a:t>echo Result is $x </a:t>
            </a:r>
          </a:p>
          <a:p>
            <a:pPr marL="533400" indent="-533400">
              <a:lnSpc>
                <a:spcPct val="90000"/>
              </a:lnSpc>
              <a:buFontTx/>
              <a:buNone/>
            </a:pPr>
            <a:r>
              <a:rPr lang="en-US" altLang="zh-CN" sz="2400">
                <a:latin typeface="Arial" pitchFamily="34" charset="0"/>
                <a:ea typeface="SimSun" pitchFamily="2" charset="-122"/>
              </a:rPr>
              <a:t>	Result is 226 </a:t>
            </a:r>
          </a:p>
          <a:p>
            <a:pPr marL="533400" indent="-533400">
              <a:lnSpc>
                <a:spcPct val="90000"/>
              </a:lnSpc>
              <a:buFontTx/>
              <a:buNone/>
            </a:pPr>
            <a:endParaRPr lang="en-US" altLang="zh-CN" sz="2400">
              <a:latin typeface="Arial" pitchFamily="34" charset="0"/>
              <a:ea typeface="SimSun" pitchFamily="2" charset="-122"/>
            </a:endParaRPr>
          </a:p>
          <a:p>
            <a:pPr marL="533400" indent="-533400">
              <a:lnSpc>
                <a:spcPct val="90000"/>
              </a:lnSpc>
            </a:pP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set y = (354 - 128) </a:t>
            </a:r>
          </a:p>
          <a:p>
            <a:pPr marL="533400" indent="-533400">
              <a:lnSpc>
                <a:spcPct val="90000"/>
              </a:lnSpc>
              <a:buFontTx/>
              <a:buNone/>
            </a:pPr>
            <a:r>
              <a:rPr lang="en-US" altLang="zh-CN" sz="2400">
                <a:latin typeface="Arial" pitchFamily="34" charset="0"/>
                <a:ea typeface="SimSun" pitchFamily="2" charset="-122"/>
              </a:rPr>
              <a:t>	% </a:t>
            </a:r>
            <a:r>
              <a:rPr lang="en-US" altLang="zh-CN" sz="2400">
                <a:solidFill>
                  <a:srgbClr val="CC0000"/>
                </a:solidFill>
                <a:latin typeface="Arial" pitchFamily="34" charset="0"/>
                <a:ea typeface="SimSun" pitchFamily="2" charset="-122"/>
              </a:rPr>
              <a:t>echo Result is $y </a:t>
            </a:r>
          </a:p>
          <a:p>
            <a:pPr marL="533400" indent="-533400">
              <a:lnSpc>
                <a:spcPct val="90000"/>
              </a:lnSpc>
              <a:buFontTx/>
              <a:buNone/>
            </a:pPr>
            <a:r>
              <a:rPr lang="en-US" altLang="zh-CN" sz="2400">
                <a:latin typeface="Arial" pitchFamily="34" charset="0"/>
                <a:ea typeface="SimSun" pitchFamily="2" charset="-122"/>
              </a:rPr>
              <a:t>	Result is 354 - 128</a:t>
            </a:r>
          </a:p>
        </p:txBody>
      </p:sp>
      <p:sp>
        <p:nvSpPr>
          <p:cNvPr id="208900" name="AutoShape 4"/>
          <p:cNvSpPr>
            <a:spLocks noChangeArrowheads="1"/>
          </p:cNvSpPr>
          <p:nvPr/>
        </p:nvSpPr>
        <p:spPr bwMode="auto">
          <a:xfrm>
            <a:off x="990600" y="1219200"/>
            <a:ext cx="1981200" cy="381000"/>
          </a:xfrm>
          <a:prstGeom prst="wedgeRectCallout">
            <a:avLst>
              <a:gd name="adj1" fmla="val -11380"/>
              <a:gd name="adj2" fmla="val 182500"/>
            </a:avLst>
          </a:prstGeom>
          <a:solidFill>
            <a:schemeClr val="accent1"/>
          </a:solidFill>
          <a:ln w="9525">
            <a:solidFill>
              <a:schemeClr val="tx1"/>
            </a:solidFill>
            <a:miter lim="800000"/>
            <a:headEnd/>
            <a:tailEnd/>
          </a:ln>
          <a:effectLst/>
        </p:spPr>
        <p:txBody>
          <a:bodyPr/>
          <a:lstStyle/>
          <a:p>
            <a:r>
              <a:rPr lang="en-US" altLang="zh-CN" sz="1800" b="1">
                <a:solidFill>
                  <a:srgbClr val="0066FF"/>
                </a:solidFill>
                <a:ea typeface="SimSun" pitchFamily="2" charset="-122"/>
              </a:rPr>
              <a:t>Space is needed.</a:t>
            </a:r>
          </a:p>
        </p:txBody>
      </p:sp>
      <p:sp>
        <p:nvSpPr>
          <p:cNvPr id="208901" name="AutoShape 5"/>
          <p:cNvSpPr>
            <a:spLocks noChangeArrowheads="1"/>
          </p:cNvSpPr>
          <p:nvPr/>
        </p:nvSpPr>
        <p:spPr bwMode="auto">
          <a:xfrm>
            <a:off x="3352800" y="1295400"/>
            <a:ext cx="1905000" cy="381000"/>
          </a:xfrm>
          <a:prstGeom prst="wedgeRectCallout">
            <a:avLst>
              <a:gd name="adj1" fmla="val -78000"/>
              <a:gd name="adj2" fmla="val 153333"/>
            </a:avLst>
          </a:prstGeom>
          <a:solidFill>
            <a:schemeClr val="accent1"/>
          </a:solidFill>
          <a:ln w="9525">
            <a:solidFill>
              <a:schemeClr val="tx1"/>
            </a:solidFill>
            <a:miter lim="800000"/>
            <a:headEnd/>
            <a:tailEnd/>
          </a:ln>
          <a:effectLst/>
        </p:spPr>
        <p:txBody>
          <a:bodyPr/>
          <a:lstStyle/>
          <a:p>
            <a:r>
              <a:rPr lang="en-US" altLang="zh-CN" sz="1800" b="1">
                <a:solidFill>
                  <a:srgbClr val="0066FF"/>
                </a:solidFill>
                <a:ea typeface="SimSun" pitchFamily="2" charset="-122"/>
              </a:rPr>
              <a:t>Space is needed.</a:t>
            </a:r>
          </a:p>
        </p:txBody>
      </p:sp>
      <p:sp>
        <p:nvSpPr>
          <p:cNvPr id="208902" name="AutoShape 6"/>
          <p:cNvSpPr>
            <a:spLocks noChangeArrowheads="1"/>
          </p:cNvSpPr>
          <p:nvPr/>
        </p:nvSpPr>
        <p:spPr bwMode="auto">
          <a:xfrm>
            <a:off x="4343400" y="2362200"/>
            <a:ext cx="1905000" cy="457200"/>
          </a:xfrm>
          <a:prstGeom prst="wedgeRectCallout">
            <a:avLst>
              <a:gd name="adj1" fmla="val -145417"/>
              <a:gd name="adj2" fmla="val -103472"/>
            </a:avLst>
          </a:prstGeom>
          <a:solidFill>
            <a:schemeClr val="accent1"/>
          </a:solidFill>
          <a:ln w="9525">
            <a:solidFill>
              <a:schemeClr val="tx1"/>
            </a:solidFill>
            <a:miter lim="800000"/>
            <a:headEnd/>
            <a:tailEnd/>
          </a:ln>
          <a:effectLst/>
        </p:spPr>
        <p:txBody>
          <a:bodyPr/>
          <a:lstStyle/>
          <a:p>
            <a:r>
              <a:rPr lang="en-US" altLang="zh-CN" sz="1800" b="1">
                <a:solidFill>
                  <a:srgbClr val="0066FF"/>
                </a:solidFill>
                <a:ea typeface="SimSun" pitchFamily="2" charset="-122"/>
              </a:rPr>
              <a:t>Space is needed.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8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88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890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890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89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8899">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8899">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88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8899">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8899">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8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P spid="208900" grpId="0" animBg="1"/>
      <p:bldP spid="208901" grpId="0" animBg="1"/>
      <p:bldP spid="20890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Logic</a:t>
            </a:r>
            <a:r>
              <a:rPr lang="en-US" altLang="zh-CN" b="1">
                <a:ea typeface="SimSun" pitchFamily="2" charset="-122"/>
              </a:rPr>
              <a:t> </a:t>
            </a:r>
            <a:r>
              <a:rPr lang="en-US" altLang="zh-CN" sz="3600" b="1">
                <a:solidFill>
                  <a:srgbClr val="CCFFFF"/>
                </a:solidFill>
                <a:latin typeface="Arial" pitchFamily="34" charset="0"/>
                <a:ea typeface="SimSun" pitchFamily="2" charset="-122"/>
              </a:rPr>
              <a:t>Expressions</a:t>
            </a:r>
            <a:endParaRPr lang="en-US" altLang="zh-CN" b="1">
              <a:ea typeface="SimSun" pitchFamily="2" charset="-122"/>
            </a:endParaRPr>
          </a:p>
        </p:txBody>
      </p:sp>
      <p:sp>
        <p:nvSpPr>
          <p:cNvPr id="210947"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r>
              <a:rPr lang="en-US" altLang="zh-CN" sz="2800">
                <a:latin typeface="Arial" pitchFamily="34" charset="0"/>
                <a:ea typeface="SimSun" pitchFamily="2" charset="-122"/>
              </a:rPr>
              <a:t>Evaluation means asking the question </a:t>
            </a:r>
            <a:r>
              <a:rPr lang="en-US" altLang="zh-CN" sz="2800">
                <a:solidFill>
                  <a:srgbClr val="0066FF"/>
                </a:solidFill>
                <a:latin typeface="Arial" pitchFamily="34" charset="0"/>
                <a:ea typeface="SimSun" pitchFamily="2" charset="-122"/>
              </a:rPr>
              <a:t>"Is it true that expression?",</a:t>
            </a:r>
            <a:r>
              <a:rPr lang="en-US" altLang="zh-CN" sz="2800">
                <a:latin typeface="Arial" pitchFamily="34" charset="0"/>
                <a:ea typeface="SimSun" pitchFamily="2" charset="-122"/>
              </a:rPr>
              <a:t> where expression is a statement or assertion phrased in C Shell terms. The value replacing it is 1 if the statement is true, 0 if false. </a:t>
            </a:r>
          </a:p>
          <a:p>
            <a:pPr marL="533400" indent="-533400"/>
            <a:endParaRPr lang="en-US" altLang="zh-CN" sz="1200">
              <a:latin typeface="Arial" pitchFamily="34" charset="0"/>
              <a:ea typeface="SimSun" pitchFamily="2" charset="-122"/>
            </a:endParaRPr>
          </a:p>
          <a:p>
            <a:pPr marL="533400" indent="-533400"/>
            <a:endParaRPr lang="en-US" altLang="zh-CN" sz="1400">
              <a:latin typeface="Arial" pitchFamily="34" charset="0"/>
              <a:ea typeface="SimSun" pitchFamily="2" charset="-122"/>
            </a:endParaRPr>
          </a:p>
          <a:p>
            <a:pPr marL="533400" indent="-533400"/>
            <a:r>
              <a:rPr lang="en-US" altLang="zh-CN" sz="2800">
                <a:latin typeface="Arial" pitchFamily="34" charset="0"/>
                <a:ea typeface="SimSun" pitchFamily="2" charset="-122"/>
              </a:rPr>
              <a:t>Any nonzero valued expression is taken as true, whatever you may have intended. E.g., </a:t>
            </a:r>
          </a:p>
          <a:p>
            <a:pPr marL="914400" lvl="1" indent="-457200">
              <a:buFontTx/>
              <a:buNone/>
            </a:pPr>
            <a:r>
              <a:rPr lang="en-US" altLang="zh-CN" sz="2400">
                <a:latin typeface="Arial" pitchFamily="34" charset="0"/>
                <a:ea typeface="SimSun" pitchFamily="2" charset="-122"/>
              </a:rPr>
              <a:t>	(3 + 2) is both 5 and true.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09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0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4800" b="1">
                <a:ea typeface="SimSun" pitchFamily="2" charset="-122"/>
              </a:rPr>
              <a:t> </a:t>
            </a:r>
            <a:r>
              <a:rPr lang="en-US" altLang="zh-CN" sz="3600" b="1">
                <a:solidFill>
                  <a:srgbClr val="CCFFFF"/>
                </a:solidFill>
                <a:latin typeface="Arial" pitchFamily="34" charset="0"/>
                <a:ea typeface="SimSun" pitchFamily="2" charset="-122"/>
              </a:rPr>
              <a:t>Boolean Expressions</a:t>
            </a:r>
          </a:p>
        </p:txBody>
      </p:sp>
      <p:sp>
        <p:nvSpPr>
          <p:cNvPr id="211971"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normAutofit lnSpcReduction="10000"/>
            <a:flatTx/>
          </a:bodyPr>
          <a:lstStyle/>
          <a:p>
            <a:pPr marL="533400" indent="-533400"/>
            <a:r>
              <a:rPr lang="en-US" altLang="zh-CN" sz="2800">
                <a:latin typeface="Arial" pitchFamily="34" charset="0"/>
                <a:ea typeface="SimSun" pitchFamily="2" charset="-122"/>
              </a:rPr>
              <a:t>These expressions make assertions about the relative sizes of two numbers. </a:t>
            </a:r>
          </a:p>
          <a:p>
            <a:pPr marL="533400" indent="-533400"/>
            <a:r>
              <a:rPr lang="en-US" altLang="zh-CN" sz="2800">
                <a:latin typeface="Arial" pitchFamily="34" charset="0"/>
                <a:ea typeface="SimSun" pitchFamily="2" charset="-122"/>
              </a:rPr>
              <a:t>There are 8 kinds of </a:t>
            </a:r>
            <a:r>
              <a:rPr lang="en-US" altLang="zh-CN" sz="2800">
                <a:solidFill>
                  <a:srgbClr val="CC0000"/>
                </a:solidFill>
                <a:latin typeface="Arial" pitchFamily="34" charset="0"/>
                <a:ea typeface="SimSun" pitchFamily="2" charset="-122"/>
              </a:rPr>
              <a:t>assertions</a:t>
            </a:r>
            <a:r>
              <a:rPr lang="en-US" altLang="zh-CN" sz="2800">
                <a:latin typeface="Arial" pitchFamily="34" charset="0"/>
                <a:ea typeface="SimSun" pitchFamily="2" charset="-122"/>
              </a:rPr>
              <a:t>, </a:t>
            </a:r>
          </a:p>
          <a:p>
            <a:pPr marL="533400" indent="-533400">
              <a:buFontTx/>
              <a:buNone/>
            </a:pPr>
            <a:endParaRPr lang="en-US" altLang="zh-CN" sz="2800">
              <a:latin typeface="Arial" pitchFamily="34" charset="0"/>
              <a:ea typeface="SimSun" pitchFamily="2" charset="-122"/>
            </a:endParaRPr>
          </a:p>
          <a:p>
            <a:pPr marL="533400" indent="-533400">
              <a:buFontTx/>
              <a:buNone/>
            </a:pPr>
            <a:endParaRPr lang="en-US" altLang="zh-CN" sz="2800">
              <a:latin typeface="Arial" pitchFamily="34" charset="0"/>
              <a:ea typeface="SimSun" pitchFamily="2" charset="-122"/>
            </a:endParaRPr>
          </a:p>
          <a:p>
            <a:pPr marL="533400" indent="-533400"/>
            <a:r>
              <a:rPr lang="en-US" altLang="zh-CN" sz="2800">
                <a:latin typeface="Arial" pitchFamily="34" charset="0"/>
                <a:ea typeface="SimSun" pitchFamily="2" charset="-122"/>
              </a:rPr>
              <a:t>Two ways to </a:t>
            </a:r>
            <a:r>
              <a:rPr lang="en-US" altLang="zh-CN" sz="2800">
                <a:solidFill>
                  <a:srgbClr val="CC0000"/>
                </a:solidFill>
                <a:latin typeface="Arial" pitchFamily="34" charset="0"/>
                <a:ea typeface="SimSun" pitchFamily="2" charset="-122"/>
              </a:rPr>
              <a:t>combine</a:t>
            </a:r>
            <a:r>
              <a:rPr lang="en-US" altLang="zh-CN" sz="2800">
                <a:latin typeface="Arial" pitchFamily="34" charset="0"/>
                <a:ea typeface="SimSun" pitchFamily="2" charset="-122"/>
              </a:rPr>
              <a:t> two assertions, </a:t>
            </a:r>
          </a:p>
          <a:p>
            <a:pPr marL="533400" indent="-533400">
              <a:buFontTx/>
              <a:buNone/>
            </a:pPr>
            <a:r>
              <a:rPr lang="en-US" altLang="zh-CN" sz="2800">
                <a:latin typeface="Arial" pitchFamily="34" charset="0"/>
                <a:ea typeface="SimSun" pitchFamily="2" charset="-122"/>
              </a:rPr>
              <a:t>	</a:t>
            </a:r>
          </a:p>
          <a:p>
            <a:pPr marL="533400" indent="-533400"/>
            <a:r>
              <a:rPr lang="en-US" altLang="zh-CN" sz="2800">
                <a:latin typeface="Arial" pitchFamily="34" charset="0"/>
                <a:ea typeface="SimSun" pitchFamily="2" charset="-122"/>
              </a:rPr>
              <a:t>One way to </a:t>
            </a:r>
            <a:r>
              <a:rPr lang="en-US" altLang="zh-CN" sz="2800">
                <a:solidFill>
                  <a:srgbClr val="CC0000"/>
                </a:solidFill>
                <a:latin typeface="Arial" pitchFamily="34" charset="0"/>
                <a:ea typeface="SimSun" pitchFamily="2" charset="-122"/>
              </a:rPr>
              <a:t>negate</a:t>
            </a:r>
            <a:r>
              <a:rPr lang="en-US" altLang="zh-CN" sz="2800">
                <a:latin typeface="Arial" pitchFamily="34" charset="0"/>
                <a:ea typeface="SimSun" pitchFamily="2" charset="-122"/>
              </a:rPr>
              <a:t> an assertion </a:t>
            </a:r>
          </a:p>
          <a:p>
            <a:pPr marL="533400" indent="-533400">
              <a:buFontTx/>
              <a:buNone/>
            </a:pPr>
            <a:r>
              <a:rPr lang="en-US" altLang="zh-CN" sz="2800">
                <a:latin typeface="Arial" pitchFamily="34" charset="0"/>
                <a:ea typeface="SimSun" pitchFamily="2" charset="-122"/>
              </a:rPr>
              <a:t>	</a:t>
            </a:r>
          </a:p>
        </p:txBody>
      </p:sp>
      <p:pic>
        <p:nvPicPr>
          <p:cNvPr id="211972" name="Picture 4"/>
          <p:cNvPicPr>
            <a:picLocks noChangeAspect="1" noChangeArrowheads="1"/>
          </p:cNvPicPr>
          <p:nvPr/>
        </p:nvPicPr>
        <p:blipFill>
          <a:blip r:embed="rId3"/>
          <a:srcRect/>
          <a:stretch>
            <a:fillRect/>
          </a:stretch>
        </p:blipFill>
        <p:spPr bwMode="auto">
          <a:xfrm>
            <a:off x="990600" y="3429000"/>
            <a:ext cx="7239000" cy="957263"/>
          </a:xfrm>
          <a:prstGeom prst="rect">
            <a:avLst/>
          </a:prstGeom>
          <a:noFill/>
        </p:spPr>
      </p:pic>
      <p:pic>
        <p:nvPicPr>
          <p:cNvPr id="211973" name="Picture 5"/>
          <p:cNvPicPr>
            <a:picLocks noChangeAspect="1" noChangeArrowheads="1"/>
          </p:cNvPicPr>
          <p:nvPr/>
        </p:nvPicPr>
        <p:blipFill>
          <a:blip r:embed="rId4"/>
          <a:srcRect/>
          <a:stretch>
            <a:fillRect/>
          </a:stretch>
        </p:blipFill>
        <p:spPr bwMode="auto">
          <a:xfrm>
            <a:off x="990600" y="5029200"/>
            <a:ext cx="7162800" cy="325438"/>
          </a:xfrm>
          <a:prstGeom prst="rect">
            <a:avLst/>
          </a:prstGeom>
          <a:noFill/>
        </p:spPr>
      </p:pic>
      <p:pic>
        <p:nvPicPr>
          <p:cNvPr id="211974" name="Picture 6"/>
          <p:cNvPicPr>
            <a:picLocks noChangeAspect="1" noChangeArrowheads="1"/>
          </p:cNvPicPr>
          <p:nvPr/>
        </p:nvPicPr>
        <p:blipFill>
          <a:blip r:embed="rId5"/>
          <a:srcRect/>
          <a:stretch>
            <a:fillRect/>
          </a:stretch>
        </p:blipFill>
        <p:spPr bwMode="auto">
          <a:xfrm>
            <a:off x="990600" y="5867400"/>
            <a:ext cx="2971800" cy="3079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19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19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19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197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1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381000" y="457200"/>
            <a:ext cx="83058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4000" b="1">
                <a:solidFill>
                  <a:srgbClr val="CCFFFF"/>
                </a:solidFill>
                <a:latin typeface="Arial" pitchFamily="34" charset="0"/>
                <a:ea typeface="SimSun" pitchFamily="2" charset="-122"/>
              </a:rPr>
              <a:t>Boolean Expression Examples</a:t>
            </a:r>
          </a:p>
        </p:txBody>
      </p:sp>
      <p:sp>
        <p:nvSpPr>
          <p:cNvPr id="214019" name="Rectangle 3"/>
          <p:cNvSpPr>
            <a:spLocks noGrp="1" noChangeArrowheads="1"/>
          </p:cNvSpPr>
          <p:nvPr>
            <p:ph type="body" idx="1"/>
          </p:nvPr>
        </p:nvSpPr>
        <p:spPr>
          <a:xfrm>
            <a:off x="381000" y="1905000"/>
            <a:ext cx="8153400" cy="4495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533400" indent="-533400">
              <a:lnSpc>
                <a:spcPct val="90000"/>
              </a:lnSpc>
            </a:pPr>
            <a:r>
              <a:rPr lang="en-US" altLang="zh-CN">
                <a:latin typeface="Arial" pitchFamily="34" charset="0"/>
                <a:ea typeface="SimSun" pitchFamily="2" charset="-122"/>
              </a:rPr>
              <a:t>Here are some examples: </a:t>
            </a:r>
          </a:p>
          <a:p>
            <a:pPr marL="533400" indent="-533400">
              <a:lnSpc>
                <a:spcPct val="90000"/>
              </a:lnSpc>
            </a:pPr>
            <a:r>
              <a:rPr lang="en-US" altLang="zh-CN">
                <a:solidFill>
                  <a:srgbClr val="CC0000"/>
                </a:solidFill>
                <a:latin typeface="Arial" pitchFamily="34" charset="0"/>
                <a:ea typeface="SimSun" pitchFamily="2" charset="-122"/>
              </a:rPr>
              <a:t>set y = 8 ; set num = (4 168 10 8808) </a:t>
            </a:r>
          </a:p>
          <a:p>
            <a:pPr marL="533400" indent="-533400">
              <a:lnSpc>
                <a:spcPct val="90000"/>
              </a:lnSpc>
            </a:pPr>
            <a:endParaRPr lang="en-US" altLang="zh-CN">
              <a:latin typeface="Arial" pitchFamily="34" charset="0"/>
              <a:ea typeface="SimSun" pitchFamily="2" charset="-122"/>
            </a:endParaRPr>
          </a:p>
          <a:p>
            <a:pPr marL="533400" indent="-533400">
              <a:lnSpc>
                <a:spcPct val="90000"/>
              </a:lnSpc>
            </a:pPr>
            <a:endParaRPr lang="en-US" altLang="zh-CN">
              <a:latin typeface="Arial" pitchFamily="34" charset="0"/>
              <a:ea typeface="SimSun" pitchFamily="2" charset="-122"/>
            </a:endParaRPr>
          </a:p>
          <a:p>
            <a:pPr marL="533400" indent="-533400">
              <a:lnSpc>
                <a:spcPct val="90000"/>
              </a:lnSpc>
            </a:pPr>
            <a:endParaRPr lang="en-US" altLang="zh-CN">
              <a:latin typeface="Arial" pitchFamily="34" charset="0"/>
              <a:ea typeface="SimSun" pitchFamily="2" charset="-122"/>
            </a:endParaRPr>
          </a:p>
          <a:p>
            <a:pPr marL="533400" indent="-533400">
              <a:lnSpc>
                <a:spcPct val="90000"/>
              </a:lnSpc>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set x = 340</a:t>
            </a:r>
            <a:r>
              <a:rPr lang="en-US" altLang="zh-CN">
                <a:latin typeface="Arial" pitchFamily="34" charset="0"/>
                <a:ea typeface="SimSun" pitchFamily="2" charset="-122"/>
              </a:rPr>
              <a:t> </a:t>
            </a:r>
          </a:p>
          <a:p>
            <a:pPr marL="533400" indent="-533400">
              <a:lnSpc>
                <a:spcPct val="90000"/>
              </a:lnSpc>
              <a:buFontTx/>
              <a:buNone/>
            </a:pPr>
            <a:r>
              <a:rPr lang="en-US" altLang="zh-CN">
                <a:latin typeface="Arial" pitchFamily="34" charset="0"/>
                <a:ea typeface="SimSun" pitchFamily="2" charset="-122"/>
              </a:rPr>
              <a:t>	% </a:t>
            </a:r>
            <a:r>
              <a:rPr lang="en-US" altLang="zh-CN">
                <a:solidFill>
                  <a:srgbClr val="CC0000"/>
                </a:solidFill>
                <a:latin typeface="Arial" pitchFamily="34" charset="0"/>
                <a:ea typeface="SimSun" pitchFamily="2" charset="-122"/>
              </a:rPr>
              <a:t>if ($x &gt; 200) echo You cannot afford it.</a:t>
            </a:r>
            <a:r>
              <a:rPr lang="en-US" altLang="zh-CN">
                <a:latin typeface="Arial" pitchFamily="34" charset="0"/>
                <a:ea typeface="SimSun" pitchFamily="2" charset="-122"/>
              </a:rPr>
              <a:t> You cannot afford it. </a:t>
            </a:r>
          </a:p>
        </p:txBody>
      </p:sp>
      <p:pic>
        <p:nvPicPr>
          <p:cNvPr id="214020" name="Picture 4"/>
          <p:cNvPicPr>
            <a:picLocks noChangeAspect="1" noChangeArrowheads="1"/>
          </p:cNvPicPr>
          <p:nvPr/>
        </p:nvPicPr>
        <p:blipFill>
          <a:blip r:embed="rId3"/>
          <a:srcRect/>
          <a:stretch>
            <a:fillRect/>
          </a:stretch>
        </p:blipFill>
        <p:spPr bwMode="auto">
          <a:xfrm>
            <a:off x="457200" y="2971800"/>
            <a:ext cx="8001000" cy="15875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01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4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4000" b="1">
                <a:solidFill>
                  <a:srgbClr val="CCFFFF"/>
                </a:solidFill>
                <a:latin typeface="Arial" pitchFamily="34" charset="0"/>
                <a:ea typeface="SimSun" pitchFamily="2" charset="-122"/>
              </a:rPr>
              <a:t>File Enquiry Expressions</a:t>
            </a:r>
          </a:p>
        </p:txBody>
      </p:sp>
      <p:sp>
        <p:nvSpPr>
          <p:cNvPr id="19661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2800">
                <a:latin typeface="Arial" pitchFamily="34" charset="0"/>
                <a:ea typeface="SimSun" pitchFamily="2" charset="-122"/>
              </a:rPr>
              <a:t>These have the form (</a:t>
            </a:r>
            <a:r>
              <a:rPr lang="en-US" altLang="zh-CN" sz="2800">
                <a:solidFill>
                  <a:srgbClr val="CC0000"/>
                </a:solidFill>
                <a:latin typeface="Arial" pitchFamily="34" charset="0"/>
                <a:ea typeface="SimSun" pitchFamily="2" charset="-122"/>
              </a:rPr>
              <a:t>-L filename</a:t>
            </a:r>
            <a:r>
              <a:rPr lang="en-US" altLang="zh-CN" sz="2800">
                <a:latin typeface="Arial" pitchFamily="34" charset="0"/>
                <a:ea typeface="SimSun" pitchFamily="2" charset="-122"/>
              </a:rPr>
              <a:t>), where the </a:t>
            </a:r>
            <a:r>
              <a:rPr lang="en-US" altLang="zh-CN" sz="2800">
                <a:solidFill>
                  <a:srgbClr val="CC0000"/>
                </a:solidFill>
                <a:latin typeface="Arial" pitchFamily="34" charset="0"/>
                <a:ea typeface="SimSun" pitchFamily="2" charset="-122"/>
              </a:rPr>
              <a:t>L </a:t>
            </a:r>
            <a:r>
              <a:rPr lang="en-US" altLang="zh-CN" sz="2800">
                <a:latin typeface="Arial" pitchFamily="34" charset="0"/>
                <a:ea typeface="SimSun" pitchFamily="2" charset="-122"/>
              </a:rPr>
              <a:t>specifies one of 8 different assertions about filename. The possible choices for </a:t>
            </a:r>
            <a:r>
              <a:rPr lang="en-US" altLang="zh-CN" sz="2800">
                <a:solidFill>
                  <a:srgbClr val="CC0000"/>
                </a:solidFill>
                <a:latin typeface="Arial" pitchFamily="34" charset="0"/>
                <a:ea typeface="SimSun" pitchFamily="2" charset="-122"/>
              </a:rPr>
              <a:t>L</a:t>
            </a:r>
            <a:r>
              <a:rPr lang="en-US" altLang="zh-CN" sz="2800">
                <a:latin typeface="Arial" pitchFamily="34" charset="0"/>
                <a:ea typeface="SimSun" pitchFamily="2" charset="-122"/>
              </a:rPr>
              <a:t> are:</a:t>
            </a:r>
          </a:p>
        </p:txBody>
      </p:sp>
      <p:pic>
        <p:nvPicPr>
          <p:cNvPr id="196613" name="Picture 5"/>
          <p:cNvPicPr>
            <a:picLocks noChangeAspect="1" noChangeArrowheads="1"/>
          </p:cNvPicPr>
          <p:nvPr/>
        </p:nvPicPr>
        <p:blipFill>
          <a:blip r:embed="rId2"/>
          <a:srcRect/>
          <a:stretch>
            <a:fillRect/>
          </a:stretch>
        </p:blipFill>
        <p:spPr bwMode="auto">
          <a:xfrm>
            <a:off x="990600" y="3352800"/>
            <a:ext cx="7010400" cy="26384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File Enquiry Expressions Examples</a:t>
            </a:r>
          </a:p>
        </p:txBody>
      </p:sp>
      <p:sp>
        <p:nvSpPr>
          <p:cNvPr id="21709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US" altLang="zh-CN" sz="3600">
                <a:latin typeface="Arial" pitchFamily="34" charset="0"/>
                <a:ea typeface="SimSun" pitchFamily="2" charset="-122"/>
              </a:rPr>
              <a:t>Expression	Meaning</a:t>
            </a:r>
          </a:p>
          <a:p>
            <a:pPr>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if (-f $argv[1])</a:t>
            </a:r>
            <a:r>
              <a:rPr lang="en-US" altLang="zh-CN">
                <a:latin typeface="Arial" pitchFamily="34" charset="0"/>
                <a:ea typeface="SimSun" pitchFamily="2" charset="-122"/>
              </a:rPr>
              <a:t>	If the first argument is a plain file</a:t>
            </a:r>
          </a:p>
          <a:p>
            <a:pPr>
              <a:buFontTx/>
              <a:buNone/>
            </a:pPr>
            <a:r>
              <a:rPr lang="en-US" altLang="zh-CN">
                <a:latin typeface="Arial" pitchFamily="34" charset="0"/>
                <a:ea typeface="SimSun" pitchFamily="2" charset="-122"/>
              </a:rPr>
              <a:t>	</a:t>
            </a:r>
            <a:r>
              <a:rPr lang="en-US" altLang="zh-CN">
                <a:solidFill>
                  <a:srgbClr val="CC0000"/>
                </a:solidFill>
                <a:latin typeface="Arial" pitchFamily="34" charset="0"/>
                <a:ea typeface="SimSun" pitchFamily="2" charset="-122"/>
              </a:rPr>
              <a:t>if (! -d $tmpdir)</a:t>
            </a:r>
            <a:r>
              <a:rPr lang="en-US" altLang="zh-CN">
                <a:latin typeface="Arial" pitchFamily="34" charset="0"/>
                <a:ea typeface="SimSun" pitchFamily="2" charset="-122"/>
              </a:rPr>
              <a:t>	If </a:t>
            </a:r>
            <a:r>
              <a:rPr lang="en-US" altLang="zh-CN" i="1">
                <a:latin typeface="Arial" pitchFamily="34" charset="0"/>
                <a:ea typeface="SimSun" pitchFamily="2" charset="-122"/>
              </a:rPr>
              <a:t>tmpdir</a:t>
            </a:r>
            <a:r>
              <a:rPr lang="en-US" altLang="zh-CN">
                <a:latin typeface="Arial" pitchFamily="34" charset="0"/>
                <a:ea typeface="SimSun" pitchFamily="2" charset="-122"/>
              </a:rPr>
              <a:t> is not a directory</a:t>
            </a:r>
          </a:p>
          <a:p>
            <a:pPr>
              <a:buFontTx/>
              <a:buNone/>
            </a:pPr>
            <a:r>
              <a:rPr lang="en-US" altLang="zh-CN">
                <a:solidFill>
                  <a:srgbClr val="CC0000"/>
                </a:solidFill>
                <a:latin typeface="Arial" pitchFamily="34" charset="0"/>
                <a:ea typeface="SimSun" pitchFamily="2" charset="-122"/>
              </a:rPr>
              <a:t>	if ($file !~ *.[zZ])</a:t>
            </a:r>
            <a:r>
              <a:rPr lang="en-US" altLang="zh-CN">
                <a:latin typeface="Arial" pitchFamily="34" charset="0"/>
                <a:ea typeface="SimSun" pitchFamily="2" charset="-122"/>
              </a:rPr>
              <a:t>	If the file doesn't end with </a:t>
            </a:r>
            <a:r>
              <a:rPr lang="en-US" altLang="zh-CN" i="1">
                <a:latin typeface="Arial" pitchFamily="34" charset="0"/>
                <a:ea typeface="SimSun" pitchFamily="2" charset="-122"/>
              </a:rPr>
              <a:t>.z</a:t>
            </a:r>
            <a:r>
              <a:rPr lang="en-US" altLang="zh-CN">
                <a:latin typeface="Arial" pitchFamily="34" charset="0"/>
                <a:ea typeface="SimSun" pitchFamily="2" charset="-122"/>
              </a:rPr>
              <a:t> or </a:t>
            </a:r>
            <a:r>
              <a:rPr lang="en-US" altLang="zh-CN" i="1">
                <a:latin typeface="Arial" pitchFamily="34" charset="0"/>
                <a:ea typeface="SimSun" pitchFamily="2" charset="-122"/>
              </a:rPr>
              <a:t>.Z</a:t>
            </a:r>
            <a:r>
              <a:rPr lang="en-US" altLang="zh-CN">
                <a:latin typeface="Arial" pitchFamily="34" charset="0"/>
                <a:ea typeface="SimSun" pitchFamily="2" charset="-122"/>
              </a:rPr>
              <a:t> </a:t>
            </a:r>
          </a:p>
          <a:p>
            <a:pPr>
              <a:buFontTx/>
              <a:buNone/>
            </a:pPr>
            <a:endParaRPr lang="en-US" altLang="zh-CN">
              <a:latin typeface="Arial" pitchFamily="34" charset="0"/>
              <a:ea typeface="SimSun"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0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Command Status Expressions</a:t>
            </a:r>
          </a:p>
        </p:txBody>
      </p:sp>
      <p:sp>
        <p:nvSpPr>
          <p:cNvPr id="198659"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400">
                <a:latin typeface="Arial" pitchFamily="34" charset="0"/>
                <a:ea typeface="SimSun" pitchFamily="2" charset="-122"/>
              </a:rPr>
              <a:t>These have the form ( </a:t>
            </a:r>
            <a:r>
              <a:rPr lang="en-US" altLang="zh-CN" sz="2400">
                <a:solidFill>
                  <a:srgbClr val="CC0000"/>
                </a:solidFill>
                <a:latin typeface="Arial" pitchFamily="34" charset="0"/>
                <a:ea typeface="SimSun" pitchFamily="2" charset="-122"/>
              </a:rPr>
              <a:t>{ command }</a:t>
            </a:r>
            <a:r>
              <a:rPr lang="en-US" altLang="zh-CN" sz="2400">
                <a:latin typeface="Arial" pitchFamily="34" charset="0"/>
                <a:ea typeface="SimSun" pitchFamily="2" charset="-122"/>
              </a:rPr>
              <a:t> ), where the shell executes command during evaluation, and uses the completion status as the value of the variable. </a:t>
            </a:r>
          </a:p>
          <a:p>
            <a:pPr lvl="1">
              <a:lnSpc>
                <a:spcPct val="80000"/>
              </a:lnSpc>
            </a:pPr>
            <a:r>
              <a:rPr lang="en-US" altLang="zh-CN" sz="2000">
                <a:latin typeface="Arial" pitchFamily="34" charset="0"/>
                <a:ea typeface="SimSun" pitchFamily="2" charset="-122"/>
              </a:rPr>
              <a:t>Note the spaces between command and the {}'s.</a:t>
            </a:r>
          </a:p>
          <a:p>
            <a:pPr lvl="1">
              <a:lnSpc>
                <a:spcPct val="80000"/>
              </a:lnSpc>
              <a:buFontTx/>
              <a:buNone/>
            </a:pPr>
            <a:r>
              <a:rPr lang="en-US" altLang="zh-CN" sz="2000">
                <a:latin typeface="Arial" pitchFamily="34" charset="0"/>
                <a:ea typeface="SimSun" pitchFamily="2" charset="-122"/>
              </a:rPr>
              <a:t> </a:t>
            </a:r>
          </a:p>
          <a:p>
            <a:pPr>
              <a:lnSpc>
                <a:spcPct val="80000"/>
              </a:lnSpc>
            </a:pPr>
            <a:r>
              <a:rPr lang="en-US" altLang="zh-CN" sz="2400">
                <a:latin typeface="Arial" pitchFamily="34" charset="0"/>
                <a:ea typeface="SimSun" pitchFamily="2" charset="-122"/>
              </a:rPr>
              <a:t>An example: </a:t>
            </a:r>
          </a:p>
          <a:p>
            <a:pPr>
              <a:lnSpc>
                <a:spcPct val="80000"/>
              </a:lnSpc>
              <a:buFontTx/>
              <a:buNone/>
            </a:pPr>
            <a:r>
              <a:rPr lang="en-US" altLang="zh-CN" sz="2400">
                <a:latin typeface="Arial" pitchFamily="34" charset="0"/>
                <a:ea typeface="SimSun" pitchFamily="2" charset="-122"/>
              </a:rPr>
              <a:t>	To leave a script and let the calling process know of a match for a string in a file</a:t>
            </a:r>
          </a:p>
          <a:p>
            <a:pPr>
              <a:lnSpc>
                <a:spcPct val="80000"/>
              </a:lnSpc>
              <a:buFontTx/>
              <a:buNone/>
            </a:pP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exit ( { grep -s string file } )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Shell Programming</a:t>
            </a:r>
          </a:p>
        </p:txBody>
      </p:sp>
      <p:sp>
        <p:nvSpPr>
          <p:cNvPr id="20070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5000"/>
              </a:lnSpc>
              <a:spcBef>
                <a:spcPct val="40000"/>
              </a:spcBef>
            </a:pPr>
            <a:r>
              <a:rPr lang="en-US" altLang="zh-CN" sz="3500">
                <a:latin typeface="Arial" pitchFamily="34" charset="0"/>
                <a:ea typeface="SimSun" pitchFamily="2" charset="-122"/>
              </a:rPr>
              <a:t>Programming features of the UNIX shell:</a:t>
            </a:r>
          </a:p>
          <a:p>
            <a:pPr lvl="1">
              <a:lnSpc>
                <a:spcPct val="95000"/>
              </a:lnSpc>
              <a:spcBef>
                <a:spcPct val="40000"/>
              </a:spcBef>
              <a:buFont typeface="Webdings" pitchFamily="18" charset="2"/>
              <a:buChar char="&lt;"/>
            </a:pPr>
            <a:r>
              <a:rPr lang="en-US" altLang="zh-CN" sz="3600" i="1">
                <a:latin typeface="Arial" pitchFamily="34" charset="0"/>
                <a:ea typeface="SimSun" pitchFamily="2" charset="-122"/>
              </a:rPr>
              <a:t>Variables</a:t>
            </a:r>
            <a:endParaRPr lang="en-US" altLang="zh-CN" sz="3600">
              <a:latin typeface="Arial" pitchFamily="34" charset="0"/>
              <a:ea typeface="SimSun" pitchFamily="2" charset="-122"/>
            </a:endParaRPr>
          </a:p>
          <a:p>
            <a:pPr lvl="1">
              <a:lnSpc>
                <a:spcPct val="95000"/>
              </a:lnSpc>
              <a:spcBef>
                <a:spcPct val="40000"/>
              </a:spcBef>
              <a:buFont typeface="Webdings" pitchFamily="18" charset="2"/>
              <a:buChar char="&lt;"/>
            </a:pPr>
            <a:r>
              <a:rPr lang="en-US" altLang="zh-CN" sz="3600" i="1">
                <a:latin typeface="Arial" pitchFamily="34" charset="0"/>
                <a:ea typeface="SimSun" pitchFamily="2" charset="-122"/>
              </a:rPr>
              <a:t>Expressions</a:t>
            </a:r>
            <a:endParaRPr lang="en-US" altLang="zh-CN" sz="3600">
              <a:latin typeface="Arial" pitchFamily="34" charset="0"/>
              <a:ea typeface="SimSun" pitchFamily="2" charset="-122"/>
            </a:endParaRPr>
          </a:p>
          <a:p>
            <a:pPr lvl="1">
              <a:lnSpc>
                <a:spcPct val="95000"/>
              </a:lnSpc>
              <a:spcBef>
                <a:spcPct val="40000"/>
              </a:spcBef>
              <a:buFont typeface="Webdings" pitchFamily="18" charset="2"/>
              <a:buChar char="&lt;"/>
            </a:pPr>
            <a:r>
              <a:rPr lang="en-US" altLang="zh-CN" sz="3600" i="1">
                <a:solidFill>
                  <a:srgbClr val="CC0000"/>
                </a:solidFill>
                <a:latin typeface="Arial" pitchFamily="34" charset="0"/>
                <a:ea typeface="SimSun" pitchFamily="2" charset="-122"/>
              </a:rPr>
              <a:t>Logic structures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 Shell Logic Structures</a:t>
            </a:r>
          </a:p>
        </p:txBody>
      </p:sp>
      <p:sp>
        <p:nvSpPr>
          <p:cNvPr id="5325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lvl="1">
              <a:lnSpc>
                <a:spcPct val="120000"/>
              </a:lnSpc>
              <a:spcBef>
                <a:spcPct val="35000"/>
              </a:spcBef>
              <a:buFont typeface="Webdings" pitchFamily="18" charset="2"/>
              <a:buChar char="&lt;"/>
            </a:pPr>
            <a:r>
              <a:rPr lang="en-US" altLang="zh-CN" sz="3200">
                <a:solidFill>
                  <a:srgbClr val="0066FF"/>
                </a:solidFill>
                <a:latin typeface="Arial" pitchFamily="34" charset="0"/>
                <a:ea typeface="SimSun" pitchFamily="2" charset="-122"/>
              </a:rPr>
              <a:t>if-then-else-endif</a:t>
            </a:r>
          </a:p>
          <a:p>
            <a:pPr lvl="1">
              <a:lnSpc>
                <a:spcPct val="120000"/>
              </a:lnSpc>
              <a:spcBef>
                <a:spcPct val="35000"/>
              </a:spcBef>
              <a:buFont typeface="Webdings" pitchFamily="18" charset="2"/>
              <a:buChar char="&lt;"/>
            </a:pPr>
            <a:r>
              <a:rPr lang="en-US" altLang="zh-CN" sz="3200">
                <a:solidFill>
                  <a:srgbClr val="0066FF"/>
                </a:solidFill>
                <a:latin typeface="Arial" pitchFamily="34" charset="0"/>
                <a:ea typeface="SimSun" pitchFamily="2" charset="-122"/>
              </a:rPr>
              <a:t>foreach</a:t>
            </a:r>
          </a:p>
          <a:p>
            <a:pPr lvl="1">
              <a:lnSpc>
                <a:spcPct val="120000"/>
              </a:lnSpc>
              <a:spcBef>
                <a:spcPct val="35000"/>
              </a:spcBef>
              <a:buFont typeface="Webdings" pitchFamily="18" charset="2"/>
              <a:buChar char="&lt;"/>
            </a:pPr>
            <a:r>
              <a:rPr lang="en-US" altLang="zh-CN" sz="3200">
                <a:solidFill>
                  <a:srgbClr val="0066FF"/>
                </a:solidFill>
                <a:latin typeface="Arial" pitchFamily="34" charset="0"/>
                <a:ea typeface="SimSun" pitchFamily="2" charset="-122"/>
              </a:rPr>
              <a:t>while</a:t>
            </a:r>
          </a:p>
          <a:p>
            <a:pPr lvl="1">
              <a:lnSpc>
                <a:spcPct val="120000"/>
              </a:lnSpc>
              <a:spcBef>
                <a:spcPct val="35000"/>
              </a:spcBef>
              <a:buFont typeface="Webdings" pitchFamily="18" charset="2"/>
              <a:buChar char="&lt;"/>
            </a:pPr>
            <a:r>
              <a:rPr lang="en-US" altLang="zh-CN" sz="3200">
                <a:solidFill>
                  <a:srgbClr val="0066FF"/>
                </a:solidFill>
                <a:latin typeface="Arial" pitchFamily="34" charset="0"/>
                <a:ea typeface="SimSun" pitchFamily="2" charset="-122"/>
              </a:rPr>
              <a:t>switch</a:t>
            </a:r>
          </a:p>
          <a:p>
            <a:pPr lvl="1">
              <a:lnSpc>
                <a:spcPct val="120000"/>
              </a:lnSpc>
              <a:spcBef>
                <a:spcPct val="35000"/>
              </a:spcBef>
              <a:buFont typeface="Webdings" pitchFamily="18" charset="2"/>
              <a:buChar char="&lt;"/>
            </a:pPr>
            <a:r>
              <a:rPr lang="en-US" altLang="zh-CN" sz="3200">
                <a:solidFill>
                  <a:srgbClr val="0066FF"/>
                </a:solidFill>
                <a:latin typeface="Arial" pitchFamily="34" charset="0"/>
                <a:ea typeface="SimSun" pitchFamily="2" charset="-122"/>
              </a:rPr>
              <a:t>break, continue, goto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My first Shell Script</a:t>
            </a:r>
          </a:p>
        </p:txBody>
      </p:sp>
      <p:sp>
        <p:nvSpPr>
          <p:cNvPr id="11264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spcBef>
                <a:spcPct val="40000"/>
              </a:spcBef>
            </a:pPr>
            <a:r>
              <a:rPr lang="en-US" altLang="zh-CN" sz="2800">
                <a:solidFill>
                  <a:srgbClr val="0066FF"/>
                </a:solidFill>
                <a:latin typeface="Arial" pitchFamily="34" charset="0"/>
                <a:ea typeface="SimSun" pitchFamily="2" charset="-122"/>
              </a:rPr>
              <a:t>Createing a script</a:t>
            </a:r>
          </a:p>
          <a:p>
            <a:pPr lvl="1">
              <a:lnSpc>
                <a:spcPct val="80000"/>
              </a:lnSpc>
              <a:spcBef>
                <a:spcPct val="40000"/>
              </a:spcBef>
              <a:buFontTx/>
              <a:buNone/>
            </a:pPr>
            <a:r>
              <a:rPr lang="en-US" altLang="zh-CN" sz="2400">
                <a:solidFill>
                  <a:srgbClr val="CC0000"/>
                </a:solidFill>
                <a:latin typeface="Arial" pitchFamily="34" charset="0"/>
                <a:ea typeface="SimSun" pitchFamily="2" charset="-122"/>
              </a:rPr>
              <a:t>vi myfirstscript.csh</a:t>
            </a:r>
          </a:p>
          <a:p>
            <a:pPr>
              <a:lnSpc>
                <a:spcPct val="80000"/>
              </a:lnSpc>
              <a:spcBef>
                <a:spcPct val="40000"/>
              </a:spcBef>
              <a:buFontTx/>
              <a:buNone/>
            </a:pPr>
            <a:r>
              <a:rPr lang="en-US" altLang="zh-CN" sz="2800">
                <a:latin typeface="Arial" pitchFamily="34" charset="0"/>
                <a:ea typeface="SimSun" pitchFamily="2" charset="-122"/>
              </a:rPr>
              <a:t>	 </a:t>
            </a:r>
            <a:r>
              <a:rPr lang="en-US" altLang="zh-CN" sz="2000">
                <a:latin typeface="Arial" pitchFamily="34" charset="0"/>
                <a:ea typeface="SimSun" pitchFamily="2" charset="-122"/>
              </a:rPr>
              <a:t>#!/bin/csh</a:t>
            </a:r>
          </a:p>
          <a:p>
            <a:pPr lvl="1">
              <a:lnSpc>
                <a:spcPct val="80000"/>
              </a:lnSpc>
              <a:buFontTx/>
              <a:buNone/>
            </a:pPr>
            <a:r>
              <a:rPr lang="en-US" altLang="zh-CN" sz="2000">
                <a:latin typeface="Arial" pitchFamily="34" charset="0"/>
                <a:ea typeface="SimSun" pitchFamily="2" charset="-122"/>
              </a:rPr>
              <a:t>set directory=`pwd`</a:t>
            </a:r>
          </a:p>
          <a:p>
            <a:pPr lvl="1">
              <a:lnSpc>
                <a:spcPct val="80000"/>
              </a:lnSpc>
              <a:buFontTx/>
              <a:buNone/>
            </a:pPr>
            <a:r>
              <a:rPr lang="en-US" altLang="zh-CN" sz="2000">
                <a:latin typeface="Arial" pitchFamily="34" charset="0"/>
                <a:ea typeface="SimSun" pitchFamily="2" charset="-122"/>
              </a:rPr>
              <a:t>echo The date today is `date`</a:t>
            </a:r>
          </a:p>
          <a:p>
            <a:pPr lvl="1">
              <a:lnSpc>
                <a:spcPct val="80000"/>
              </a:lnSpc>
              <a:buFontTx/>
              <a:buNone/>
            </a:pPr>
            <a:r>
              <a:rPr lang="en-US" altLang="zh-CN" sz="2000">
                <a:latin typeface="Arial" pitchFamily="34" charset="0"/>
                <a:ea typeface="SimSun" pitchFamily="2" charset="-122"/>
              </a:rPr>
              <a:t>echo The current directory is $directory</a:t>
            </a:r>
            <a:endParaRPr lang="en-US" altLang="zh-CN" sz="2400">
              <a:latin typeface="Arial" pitchFamily="34" charset="0"/>
              <a:ea typeface="SimSun" pitchFamily="2" charset="-122"/>
            </a:endParaRPr>
          </a:p>
          <a:p>
            <a:pPr>
              <a:lnSpc>
                <a:spcPct val="80000"/>
              </a:lnSpc>
              <a:spcBef>
                <a:spcPct val="40000"/>
              </a:spcBef>
            </a:pPr>
            <a:r>
              <a:rPr lang="en-US" altLang="zh-CN" sz="2400">
                <a:solidFill>
                  <a:srgbClr val="0066FF"/>
                </a:solidFill>
                <a:latin typeface="Arial" pitchFamily="34" charset="0"/>
                <a:ea typeface="SimSun" pitchFamily="2" charset="-122"/>
              </a:rPr>
              <a:t>Making a script executable</a:t>
            </a:r>
            <a:r>
              <a:rPr lang="en-US" altLang="zh-CN" sz="2400">
                <a:latin typeface="Arial" pitchFamily="34" charset="0"/>
                <a:ea typeface="SimSun" pitchFamily="2" charset="-122"/>
              </a:rPr>
              <a:t> </a:t>
            </a:r>
          </a:p>
          <a:p>
            <a:pPr lvl="1">
              <a:lnSpc>
                <a:spcPct val="80000"/>
              </a:lnSpc>
              <a:spcBef>
                <a:spcPct val="40000"/>
              </a:spcBef>
              <a:buFontTx/>
              <a:buNone/>
            </a:pPr>
            <a:r>
              <a:rPr lang="en-US" altLang="zh-CN" sz="2400">
                <a:solidFill>
                  <a:srgbClr val="CC0000"/>
                </a:solidFill>
                <a:latin typeface="Arial" pitchFamily="34" charset="0"/>
                <a:ea typeface="SimSun" pitchFamily="2" charset="-122"/>
              </a:rPr>
              <a:t>chmod u+x myfirstscript.csh</a:t>
            </a:r>
          </a:p>
          <a:p>
            <a:pPr>
              <a:lnSpc>
                <a:spcPct val="80000"/>
              </a:lnSpc>
              <a:spcBef>
                <a:spcPct val="40000"/>
              </a:spcBef>
            </a:pPr>
            <a:r>
              <a:rPr lang="en-US" altLang="zh-CN" sz="2400">
                <a:solidFill>
                  <a:srgbClr val="0066FF"/>
                </a:solidFill>
                <a:latin typeface="Arial" pitchFamily="34" charset="0"/>
                <a:ea typeface="SimSun" pitchFamily="2" charset="-122"/>
              </a:rPr>
              <a:t>Executing a script by name</a:t>
            </a:r>
            <a:endParaRPr lang="en-US" altLang="zh-CN" sz="2800">
              <a:solidFill>
                <a:srgbClr val="0066FF"/>
              </a:solidFill>
              <a:latin typeface="Arial" pitchFamily="34" charset="0"/>
              <a:ea typeface="SimSun" pitchFamily="2" charset="-122"/>
            </a:endParaRPr>
          </a:p>
          <a:p>
            <a:pPr lvl="1">
              <a:lnSpc>
                <a:spcPct val="80000"/>
              </a:lnSpc>
              <a:spcBef>
                <a:spcPct val="40000"/>
              </a:spcBef>
              <a:buFontTx/>
              <a:buNone/>
            </a:pPr>
            <a:r>
              <a:rPr lang="en-US" altLang="zh-CN" sz="2400">
                <a:solidFill>
                  <a:srgbClr val="CC0000"/>
                </a:solidFill>
                <a:latin typeface="Arial" pitchFamily="34" charset="0"/>
                <a:ea typeface="SimSun" pitchFamily="2" charset="-122"/>
              </a:rPr>
              <a:t>myfirstscript.csh</a:t>
            </a:r>
          </a:p>
        </p:txBody>
      </p:sp>
      <p:sp>
        <p:nvSpPr>
          <p:cNvPr id="112645" name="AutoShape 5"/>
          <p:cNvSpPr>
            <a:spLocks noChangeArrowheads="1"/>
          </p:cNvSpPr>
          <p:nvPr/>
        </p:nvSpPr>
        <p:spPr bwMode="auto">
          <a:xfrm>
            <a:off x="3962400" y="2362200"/>
            <a:ext cx="4038600" cy="457200"/>
          </a:xfrm>
          <a:prstGeom prst="wedgeRectCallout">
            <a:avLst>
              <a:gd name="adj1" fmla="val -63051"/>
              <a:gd name="adj2" fmla="val 170833"/>
            </a:avLst>
          </a:prstGeom>
          <a:solidFill>
            <a:schemeClr val="accent1"/>
          </a:solidFill>
          <a:ln w="9525">
            <a:solidFill>
              <a:schemeClr val="tx1"/>
            </a:solidFill>
            <a:miter lim="800000"/>
            <a:headEnd/>
            <a:tailEnd/>
          </a:ln>
          <a:effectLst/>
        </p:spPr>
        <p:txBody>
          <a:bodyPr/>
          <a:lstStyle/>
          <a:p>
            <a:r>
              <a:rPr lang="en-US" altLang="zh-CN" b="1">
                <a:solidFill>
                  <a:srgbClr val="0066FF"/>
                </a:solidFill>
                <a:ea typeface="SimSun" pitchFamily="2" charset="-122"/>
              </a:rPr>
              <a:t>It is backquote, not quote.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4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4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4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64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264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26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P spid="11264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if-then-else-endif</a:t>
            </a:r>
          </a:p>
        </p:txBody>
      </p:sp>
      <p:sp>
        <p:nvSpPr>
          <p:cNvPr id="116739" name="Rectangle 3"/>
          <p:cNvSpPr>
            <a:spLocks noGrp="1" noChangeArrowheads="1"/>
          </p:cNvSpPr>
          <p:nvPr>
            <p:ph type="body" idx="1"/>
          </p:nvPr>
        </p:nvSpPr>
        <p:spPr>
          <a:xfrm>
            <a:off x="685800" y="1981200"/>
            <a:ext cx="77724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marL="609600" indent="-609600">
              <a:lnSpc>
                <a:spcPct val="80000"/>
              </a:lnSpc>
              <a:spcBef>
                <a:spcPct val="40000"/>
              </a:spcBef>
              <a:buFontTx/>
              <a:buNone/>
            </a:pPr>
            <a:r>
              <a:rPr lang="en-US" altLang="zh-CN" sz="2400">
                <a:latin typeface="Arial" pitchFamily="34" charset="0"/>
                <a:ea typeface="SimSun" pitchFamily="2" charset="-122"/>
              </a:rPr>
              <a:t>1.	if ( expr ) simple-command</a:t>
            </a:r>
          </a:p>
          <a:p>
            <a:pPr marL="609600" indent="-609600">
              <a:lnSpc>
                <a:spcPct val="80000"/>
              </a:lnSpc>
              <a:spcBef>
                <a:spcPct val="40000"/>
              </a:spcBef>
            </a:pPr>
            <a:endParaRPr lang="en-US" altLang="zh-CN" sz="2400">
              <a:latin typeface="Arial" pitchFamily="34" charset="0"/>
              <a:ea typeface="SimSun" pitchFamily="2" charset="-122"/>
            </a:endParaRPr>
          </a:p>
          <a:p>
            <a:pPr marL="609600" indent="-609600">
              <a:lnSpc>
                <a:spcPct val="80000"/>
              </a:lnSpc>
              <a:spcBef>
                <a:spcPct val="40000"/>
              </a:spcBef>
              <a:buFontTx/>
              <a:buNone/>
            </a:pPr>
            <a:r>
              <a:rPr lang="en-US" altLang="zh-CN" sz="2400">
                <a:latin typeface="Arial" pitchFamily="34" charset="0"/>
                <a:ea typeface="SimSun" pitchFamily="2" charset="-122"/>
              </a:rPr>
              <a:t>2.	if (expr) then</a:t>
            </a:r>
          </a:p>
          <a:p>
            <a:pPr marL="609600" indent="-609600">
              <a:lnSpc>
                <a:spcPct val="80000"/>
              </a:lnSpc>
              <a:spcBef>
                <a:spcPct val="40000"/>
              </a:spcBef>
              <a:buFontTx/>
              <a:buNone/>
            </a:pPr>
            <a:r>
              <a:rPr lang="en-US" altLang="zh-CN" sz="2400">
                <a:latin typeface="Arial" pitchFamily="34" charset="0"/>
                <a:ea typeface="SimSun" pitchFamily="2" charset="-122"/>
              </a:rPr>
              <a:t>		 then-commands</a:t>
            </a:r>
          </a:p>
          <a:p>
            <a:pPr marL="609600" indent="-609600">
              <a:lnSpc>
                <a:spcPct val="80000"/>
              </a:lnSpc>
              <a:spcBef>
                <a:spcPct val="40000"/>
              </a:spcBef>
              <a:buFontTx/>
              <a:buNone/>
            </a:pPr>
            <a:r>
              <a:rPr lang="en-US" altLang="zh-CN" sz="2400">
                <a:latin typeface="Arial" pitchFamily="34" charset="0"/>
                <a:ea typeface="SimSun" pitchFamily="2" charset="-122"/>
              </a:rPr>
              <a:t>	endif</a:t>
            </a:r>
          </a:p>
          <a:p>
            <a:pPr marL="609600" indent="-609600">
              <a:lnSpc>
                <a:spcPct val="80000"/>
              </a:lnSpc>
              <a:spcBef>
                <a:spcPct val="40000"/>
              </a:spcBef>
            </a:pPr>
            <a:endParaRPr lang="en-US" altLang="zh-CN" sz="2400">
              <a:latin typeface="Arial" pitchFamily="34" charset="0"/>
              <a:ea typeface="SimSun" pitchFamily="2" charset="-122"/>
            </a:endParaRPr>
          </a:p>
          <a:p>
            <a:pPr marL="609600" indent="-609600">
              <a:lnSpc>
                <a:spcPct val="80000"/>
              </a:lnSpc>
              <a:buFontTx/>
              <a:buNone/>
            </a:pPr>
            <a:r>
              <a:rPr lang="en-US" altLang="zh-CN" sz="2400">
                <a:latin typeface="Arial" pitchFamily="34" charset="0"/>
                <a:ea typeface="SimSun" pitchFamily="2" charset="-122"/>
              </a:rPr>
              <a:t>3.	if ( expr ) then</a:t>
            </a:r>
          </a:p>
          <a:p>
            <a:pPr marL="609600" indent="-609600">
              <a:lnSpc>
                <a:spcPct val="80000"/>
              </a:lnSpc>
              <a:buFontTx/>
              <a:buNone/>
            </a:pPr>
            <a:r>
              <a:rPr lang="en-US" altLang="zh-CN" sz="2400">
                <a:latin typeface="Arial" pitchFamily="34" charset="0"/>
                <a:ea typeface="SimSun" pitchFamily="2" charset="-122"/>
              </a:rPr>
              <a:t>		 then-commands</a:t>
            </a:r>
          </a:p>
          <a:p>
            <a:pPr marL="609600" indent="-609600">
              <a:lnSpc>
                <a:spcPct val="80000"/>
              </a:lnSpc>
              <a:buFontTx/>
              <a:buNone/>
            </a:pPr>
            <a:r>
              <a:rPr lang="en-US" altLang="zh-CN" sz="2400">
                <a:latin typeface="Arial" pitchFamily="34" charset="0"/>
                <a:ea typeface="SimSun" pitchFamily="2" charset="-122"/>
              </a:rPr>
              <a:t>	else</a:t>
            </a:r>
          </a:p>
          <a:p>
            <a:pPr marL="609600" indent="-609600">
              <a:lnSpc>
                <a:spcPct val="80000"/>
              </a:lnSpc>
              <a:buFontTx/>
              <a:buNone/>
            </a:pPr>
            <a:r>
              <a:rPr lang="en-US" altLang="zh-CN" sz="2400">
                <a:latin typeface="Arial" pitchFamily="34" charset="0"/>
                <a:ea typeface="SimSun" pitchFamily="2" charset="-122"/>
              </a:rPr>
              <a:t>		 else-commands</a:t>
            </a:r>
          </a:p>
          <a:p>
            <a:pPr marL="609600" indent="-609600">
              <a:lnSpc>
                <a:spcPct val="80000"/>
              </a:lnSpc>
              <a:buFontTx/>
              <a:buNone/>
            </a:pPr>
            <a:r>
              <a:rPr lang="en-US" altLang="zh-CN" sz="2400">
                <a:latin typeface="Arial" pitchFamily="34" charset="0"/>
                <a:ea typeface="SimSun" pitchFamily="2" charset="-122"/>
              </a:rPr>
              <a:t>	endif</a:t>
            </a:r>
          </a:p>
        </p:txBody>
      </p:sp>
      <p:pic>
        <p:nvPicPr>
          <p:cNvPr id="116741" name="Picture 5"/>
          <p:cNvPicPr>
            <a:picLocks noChangeAspect="1" noChangeArrowheads="1"/>
          </p:cNvPicPr>
          <p:nvPr/>
        </p:nvPicPr>
        <p:blipFill>
          <a:blip r:embed="rId2"/>
          <a:srcRect/>
          <a:stretch>
            <a:fillRect/>
          </a:stretch>
        </p:blipFill>
        <p:spPr bwMode="auto">
          <a:xfrm>
            <a:off x="4800600" y="1905000"/>
            <a:ext cx="3629025" cy="4562475"/>
          </a:xfrm>
          <a:prstGeom prst="rect">
            <a:avLst/>
          </a:prstGeom>
          <a:noFill/>
        </p:spPr>
      </p:pic>
      <p:sp>
        <p:nvSpPr>
          <p:cNvPr id="116742" name="Line 6"/>
          <p:cNvSpPr>
            <a:spLocks noChangeShapeType="1"/>
          </p:cNvSpPr>
          <p:nvPr/>
        </p:nvSpPr>
        <p:spPr bwMode="auto">
          <a:xfrm>
            <a:off x="4038600" y="5410200"/>
            <a:ext cx="685800" cy="0"/>
          </a:xfrm>
          <a:prstGeom prst="line">
            <a:avLst/>
          </a:prstGeom>
          <a:noFill/>
          <a:ln w="57150">
            <a:solidFill>
              <a:srgbClr val="CC00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6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if-then-else-endif (Contd)</a:t>
            </a:r>
          </a:p>
        </p:txBody>
      </p:sp>
      <p:sp>
        <p:nvSpPr>
          <p:cNvPr id="203779" name="Rectangle 3"/>
          <p:cNvSpPr>
            <a:spLocks noGrp="1" noChangeArrowheads="1"/>
          </p:cNvSpPr>
          <p:nvPr>
            <p:ph type="body" idx="1"/>
          </p:nvPr>
        </p:nvSpPr>
        <p:spPr>
          <a:xfrm>
            <a:off x="685800" y="1981200"/>
            <a:ext cx="7772400" cy="45720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spcBef>
                <a:spcPct val="40000"/>
              </a:spcBef>
              <a:buFontTx/>
              <a:buNone/>
            </a:pPr>
            <a:r>
              <a:rPr lang="en-US" altLang="zh-CN" sz="2400">
                <a:latin typeface="Arial" pitchFamily="34" charset="0"/>
                <a:ea typeface="SimSun" pitchFamily="2" charset="-122"/>
              </a:rPr>
              <a:t>4.	if ( expr1 ) then</a:t>
            </a:r>
          </a:p>
          <a:p>
            <a:pPr>
              <a:lnSpc>
                <a:spcPct val="80000"/>
              </a:lnSpc>
              <a:buFontTx/>
              <a:buNone/>
            </a:pPr>
            <a:r>
              <a:rPr lang="en-US" altLang="zh-CN" sz="2400">
                <a:latin typeface="Arial" pitchFamily="34" charset="0"/>
                <a:ea typeface="SimSun" pitchFamily="2" charset="-122"/>
              </a:rPr>
              <a:t>		then-commands</a:t>
            </a:r>
          </a:p>
          <a:p>
            <a:pPr>
              <a:lnSpc>
                <a:spcPct val="80000"/>
              </a:lnSpc>
              <a:buFontTx/>
              <a:buNone/>
            </a:pPr>
            <a:r>
              <a:rPr lang="en-US" altLang="zh-CN" sz="2400">
                <a:latin typeface="Arial" pitchFamily="34" charset="0"/>
                <a:ea typeface="SimSun" pitchFamily="2" charset="-122"/>
              </a:rPr>
              <a:t>	else if (expr2) then</a:t>
            </a:r>
          </a:p>
          <a:p>
            <a:pPr>
              <a:lnSpc>
                <a:spcPct val="80000"/>
              </a:lnSpc>
              <a:buFontTx/>
              <a:buNone/>
            </a:pPr>
            <a:r>
              <a:rPr lang="en-US" altLang="zh-CN" sz="2400">
                <a:latin typeface="Arial" pitchFamily="34" charset="0"/>
                <a:ea typeface="SimSun" pitchFamily="2" charset="-122"/>
              </a:rPr>
              <a:t>		else-if-1-commands</a:t>
            </a:r>
          </a:p>
          <a:p>
            <a:pPr>
              <a:lnSpc>
                <a:spcPct val="80000"/>
              </a:lnSpc>
              <a:buFontTx/>
              <a:buNone/>
            </a:pPr>
            <a:r>
              <a:rPr lang="en-US" altLang="zh-CN" sz="2400">
                <a:latin typeface="Arial" pitchFamily="34" charset="0"/>
                <a:ea typeface="SimSun" pitchFamily="2" charset="-122"/>
              </a:rPr>
              <a:t>	else if (expr3) then</a:t>
            </a:r>
          </a:p>
          <a:p>
            <a:pPr>
              <a:lnSpc>
                <a:spcPct val="80000"/>
              </a:lnSpc>
              <a:buFontTx/>
              <a:buNone/>
            </a:pPr>
            <a:r>
              <a:rPr lang="en-US" altLang="zh-CN" sz="2400">
                <a:latin typeface="Arial" pitchFamily="34" charset="0"/>
                <a:ea typeface="SimSun" pitchFamily="2" charset="-122"/>
              </a:rPr>
              <a:t>		else-if-2-commands</a:t>
            </a:r>
          </a:p>
          <a:p>
            <a:pPr>
              <a:lnSpc>
                <a:spcPct val="80000"/>
              </a:lnSpc>
              <a:buFontTx/>
              <a:buNone/>
            </a:pPr>
            <a:r>
              <a:rPr lang="en-US" altLang="zh-CN" sz="2400">
                <a:latin typeface="Arial" pitchFamily="34" charset="0"/>
                <a:ea typeface="SimSun" pitchFamily="2" charset="-122"/>
              </a:rPr>
              <a:t>	…</a:t>
            </a:r>
          </a:p>
          <a:p>
            <a:pPr>
              <a:lnSpc>
                <a:spcPct val="80000"/>
              </a:lnSpc>
              <a:buFontTx/>
              <a:buNone/>
            </a:pPr>
            <a:r>
              <a:rPr lang="en-US" altLang="zh-CN" sz="2400">
                <a:latin typeface="Arial" pitchFamily="34" charset="0"/>
                <a:ea typeface="SimSun" pitchFamily="2" charset="-122"/>
              </a:rPr>
              <a:t>	else </a:t>
            </a:r>
          </a:p>
          <a:p>
            <a:pPr>
              <a:lnSpc>
                <a:spcPct val="80000"/>
              </a:lnSpc>
              <a:buFontTx/>
              <a:buNone/>
            </a:pPr>
            <a:r>
              <a:rPr lang="en-US" altLang="zh-CN" sz="2400">
                <a:latin typeface="Arial" pitchFamily="34" charset="0"/>
                <a:ea typeface="SimSun" pitchFamily="2" charset="-122"/>
              </a:rPr>
              <a:t>		else-commands</a:t>
            </a:r>
          </a:p>
          <a:p>
            <a:pPr>
              <a:lnSpc>
                <a:spcPct val="80000"/>
              </a:lnSpc>
              <a:buFontTx/>
              <a:buNone/>
            </a:pPr>
            <a:r>
              <a:rPr lang="en-US" altLang="zh-CN" sz="2400">
                <a:latin typeface="Arial" pitchFamily="34" charset="0"/>
                <a:ea typeface="SimSun" pitchFamily="2" charset="-122"/>
              </a:rPr>
              <a:t>	endif</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if-then-else-endif Example</a:t>
            </a:r>
          </a:p>
        </p:txBody>
      </p:sp>
      <p:sp>
        <p:nvSpPr>
          <p:cNvPr id="117763" name="Rectangle 3"/>
          <p:cNvSpPr>
            <a:spLocks noGrp="1" noChangeArrowheads="1"/>
          </p:cNvSpPr>
          <p:nvPr>
            <p:ph type="body" idx="1"/>
          </p:nvPr>
        </p:nvSpPr>
        <p:spPr>
          <a:xfrm>
            <a:off x="685800" y="1981200"/>
            <a:ext cx="7696200" cy="4114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spcBef>
                <a:spcPct val="40000"/>
              </a:spcBef>
            </a:pPr>
            <a:r>
              <a:rPr lang="en-US" altLang="zh-CN" sz="2800">
                <a:latin typeface="Arial" pitchFamily="34" charset="0"/>
                <a:ea typeface="SimSun" pitchFamily="2" charset="-122"/>
              </a:rPr>
              <a:t>A simple example</a:t>
            </a:r>
          </a:p>
          <a:p>
            <a:pPr>
              <a:lnSpc>
                <a:spcPct val="80000"/>
              </a:lnSpc>
              <a:spcBef>
                <a:spcPct val="40000"/>
              </a:spcBef>
              <a:buFontTx/>
              <a:buNone/>
            </a:pPr>
            <a:endParaRPr lang="en-US" altLang="zh-CN" sz="2800">
              <a:latin typeface="Arial" pitchFamily="34" charset="0"/>
              <a:ea typeface="SimSun" pitchFamily="2" charset="-122"/>
            </a:endParaRPr>
          </a:p>
          <a:p>
            <a:pPr lvl="1">
              <a:lnSpc>
                <a:spcPct val="80000"/>
              </a:lnSpc>
              <a:buFontTx/>
              <a:buNone/>
            </a:pPr>
            <a:r>
              <a:rPr lang="en-US" altLang="zh-CN" sz="2400">
                <a:solidFill>
                  <a:srgbClr val="CC0000"/>
                </a:solidFill>
                <a:latin typeface="Arial" pitchFamily="34" charset="0"/>
                <a:ea typeface="SimSun" pitchFamily="2" charset="-122"/>
              </a:rPr>
              <a:t>#!/bin/csh</a:t>
            </a:r>
          </a:p>
          <a:p>
            <a:pPr lvl="1">
              <a:lnSpc>
                <a:spcPct val="80000"/>
              </a:lnSpc>
              <a:buFontTx/>
              <a:buNone/>
            </a:pPr>
            <a:r>
              <a:rPr lang="en-US" altLang="zh-CN" sz="2400">
                <a:solidFill>
                  <a:srgbClr val="CC0000"/>
                </a:solidFill>
                <a:latin typeface="Arial" pitchFamily="34" charset="0"/>
                <a:ea typeface="SimSun" pitchFamily="2" charset="-122"/>
              </a:rPr>
              <a:t>if ($#argv != 2) then</a:t>
            </a:r>
          </a:p>
          <a:p>
            <a:pPr lvl="1">
              <a:lnSpc>
                <a:spcPct val="80000"/>
              </a:lnSpc>
              <a:buFontTx/>
              <a:buNone/>
            </a:pPr>
            <a:r>
              <a:rPr lang="en-US" altLang="zh-CN" sz="2400">
                <a:solidFill>
                  <a:srgbClr val="CC0000"/>
                </a:solidFill>
                <a:latin typeface="Arial" pitchFamily="34" charset="0"/>
                <a:ea typeface="SimSun" pitchFamily="2" charset="-122"/>
              </a:rPr>
              <a:t>        echo $0 needs two parameters!</a:t>
            </a:r>
          </a:p>
          <a:p>
            <a:pPr lvl="1">
              <a:lnSpc>
                <a:spcPct val="80000"/>
              </a:lnSpc>
              <a:buFontTx/>
              <a:buNone/>
            </a:pPr>
            <a:r>
              <a:rPr lang="en-US" altLang="zh-CN" sz="2400">
                <a:solidFill>
                  <a:srgbClr val="CC0000"/>
                </a:solidFill>
                <a:latin typeface="Arial" pitchFamily="34" charset="0"/>
                <a:ea typeface="SimSun" pitchFamily="2" charset="-122"/>
              </a:rPr>
              <a:t>        echo You are inputting $#argv parameters.</a:t>
            </a:r>
          </a:p>
          <a:p>
            <a:pPr lvl="1">
              <a:lnSpc>
                <a:spcPct val="80000"/>
              </a:lnSpc>
              <a:buFontTx/>
              <a:buNone/>
            </a:pPr>
            <a:r>
              <a:rPr lang="en-US" altLang="zh-CN" sz="2400">
                <a:solidFill>
                  <a:srgbClr val="CC0000"/>
                </a:solidFill>
                <a:latin typeface="Arial" pitchFamily="34" charset="0"/>
                <a:ea typeface="SimSun" pitchFamily="2" charset="-122"/>
              </a:rPr>
              <a:t>else</a:t>
            </a:r>
          </a:p>
          <a:p>
            <a:pPr lvl="1">
              <a:lnSpc>
                <a:spcPct val="80000"/>
              </a:lnSpc>
              <a:buFontTx/>
              <a:buNone/>
            </a:pPr>
            <a:r>
              <a:rPr lang="en-US" altLang="zh-CN" sz="2400">
                <a:solidFill>
                  <a:srgbClr val="CC0000"/>
                </a:solidFill>
                <a:latin typeface="Arial" pitchFamily="34" charset="0"/>
                <a:ea typeface="SimSun" pitchFamily="2" charset="-122"/>
              </a:rPr>
              <a:t>        set par1 = $argv[1]</a:t>
            </a:r>
          </a:p>
          <a:p>
            <a:pPr lvl="1">
              <a:lnSpc>
                <a:spcPct val="80000"/>
              </a:lnSpc>
              <a:buFontTx/>
              <a:buNone/>
            </a:pPr>
            <a:r>
              <a:rPr lang="en-US" altLang="zh-CN" sz="2400">
                <a:solidFill>
                  <a:srgbClr val="CC0000"/>
                </a:solidFill>
                <a:latin typeface="Arial" pitchFamily="34" charset="0"/>
                <a:ea typeface="SimSun" pitchFamily="2" charset="-122"/>
              </a:rPr>
              <a:t>        set par2 = $argv[2]</a:t>
            </a:r>
          </a:p>
          <a:p>
            <a:pPr lvl="1">
              <a:lnSpc>
                <a:spcPct val="80000"/>
              </a:lnSpc>
              <a:buFontTx/>
              <a:buNone/>
            </a:pPr>
            <a:r>
              <a:rPr lang="en-US" altLang="zh-CN" sz="2400">
                <a:solidFill>
                  <a:srgbClr val="CC0000"/>
                </a:solidFill>
                <a:latin typeface="Arial" pitchFamily="34" charset="0"/>
                <a:ea typeface="SimSun" pitchFamily="2" charset="-122"/>
              </a:rPr>
              <a:t>endif</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381000" y="381000"/>
            <a:ext cx="83820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if-then-else-endif Example</a:t>
            </a:r>
          </a:p>
        </p:txBody>
      </p:sp>
      <p:sp>
        <p:nvSpPr>
          <p:cNvPr id="119811" name="Rectangle 3"/>
          <p:cNvSpPr>
            <a:spLocks noGrp="1" noChangeArrowheads="1"/>
          </p:cNvSpPr>
          <p:nvPr>
            <p:ph type="body" idx="1"/>
          </p:nvPr>
        </p:nvSpPr>
        <p:spPr>
          <a:xfrm>
            <a:off x="304800" y="1828800"/>
            <a:ext cx="8458200" cy="4876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buFontTx/>
              <a:buNone/>
            </a:pPr>
            <a:r>
              <a:rPr lang="en-US" altLang="zh-CN" sz="2600">
                <a:latin typeface="Arial" pitchFamily="34" charset="0"/>
                <a:ea typeface="SimSun" pitchFamily="2" charset="-122"/>
              </a:rPr>
              <a:t>Another example:</a:t>
            </a:r>
          </a:p>
          <a:p>
            <a:pPr>
              <a:lnSpc>
                <a:spcPct val="80000"/>
              </a:lnSpc>
              <a:buFontTx/>
              <a:buNone/>
            </a:pPr>
            <a:r>
              <a:rPr lang="en-US" altLang="zh-CN" sz="2600">
                <a:solidFill>
                  <a:srgbClr val="CC0000"/>
                </a:solidFill>
                <a:latin typeface="Arial" pitchFamily="34" charset="0"/>
                <a:ea typeface="SimSun" pitchFamily="2" charset="-122"/>
              </a:rPr>
              <a:t>		#!/bin/csh</a:t>
            </a:r>
          </a:p>
          <a:p>
            <a:pPr>
              <a:lnSpc>
                <a:spcPct val="80000"/>
              </a:lnSpc>
              <a:buFontTx/>
              <a:buNone/>
            </a:pPr>
            <a:r>
              <a:rPr lang="en-US" altLang="zh-CN" sz="2600">
                <a:solidFill>
                  <a:srgbClr val="CC0000"/>
                </a:solidFill>
                <a:latin typeface="Arial" pitchFamily="34" charset="0"/>
                <a:ea typeface="SimSun" pitchFamily="2" charset="-122"/>
              </a:rPr>
              <a:t>		#  number is positive, zero or negative</a:t>
            </a:r>
          </a:p>
          <a:p>
            <a:pPr>
              <a:lnSpc>
                <a:spcPct val="80000"/>
              </a:lnSpc>
              <a:buFontTx/>
              <a:buNone/>
            </a:pPr>
            <a:r>
              <a:rPr lang="en-US" altLang="zh-CN" sz="2600">
                <a:solidFill>
                  <a:srgbClr val="CC0000"/>
                </a:solidFill>
                <a:latin typeface="Arial" pitchFamily="34" charset="0"/>
                <a:ea typeface="SimSun" pitchFamily="2" charset="-122"/>
              </a:rPr>
              <a:t>		echo "enter a number:"</a:t>
            </a:r>
          </a:p>
          <a:p>
            <a:pPr>
              <a:lnSpc>
                <a:spcPct val="80000"/>
              </a:lnSpc>
              <a:buFontTx/>
              <a:buNone/>
            </a:pPr>
            <a:r>
              <a:rPr lang="en-US" altLang="zh-CN" sz="2600">
                <a:solidFill>
                  <a:srgbClr val="CC0000"/>
                </a:solidFill>
                <a:latin typeface="Arial" pitchFamily="34" charset="0"/>
                <a:ea typeface="SimSun" pitchFamily="2" charset="-122"/>
              </a:rPr>
              <a:t>		set number = $&lt;</a:t>
            </a:r>
          </a:p>
          <a:p>
            <a:pPr>
              <a:lnSpc>
                <a:spcPct val="80000"/>
              </a:lnSpc>
              <a:buFontTx/>
              <a:buNone/>
            </a:pPr>
            <a:r>
              <a:rPr lang="en-US" altLang="zh-CN" sz="2600">
                <a:solidFill>
                  <a:srgbClr val="CC0000"/>
                </a:solidFill>
                <a:latin typeface="Arial" pitchFamily="34" charset="0"/>
                <a:ea typeface="SimSun" pitchFamily="2" charset="-122"/>
              </a:rPr>
              <a:t>		if ( $number &lt; 0 ) then</a:t>
            </a:r>
          </a:p>
          <a:p>
            <a:pPr>
              <a:lnSpc>
                <a:spcPct val="80000"/>
              </a:lnSpc>
              <a:buFontTx/>
              <a:buNone/>
            </a:pPr>
            <a:r>
              <a:rPr lang="en-US" altLang="zh-CN" sz="2600">
                <a:solidFill>
                  <a:srgbClr val="CC0000"/>
                </a:solidFill>
                <a:latin typeface="Arial" pitchFamily="34" charset="0"/>
                <a:ea typeface="SimSun" pitchFamily="2" charset="-122"/>
              </a:rPr>
              <a:t>	      		echo negative</a:t>
            </a:r>
          </a:p>
          <a:p>
            <a:pPr>
              <a:lnSpc>
                <a:spcPct val="80000"/>
              </a:lnSpc>
              <a:buFontTx/>
              <a:buNone/>
            </a:pPr>
            <a:r>
              <a:rPr lang="en-US" altLang="zh-CN" sz="2600">
                <a:solidFill>
                  <a:srgbClr val="CC0000"/>
                </a:solidFill>
                <a:latin typeface="Arial" pitchFamily="34" charset="0"/>
                <a:ea typeface="SimSun" pitchFamily="2" charset="-122"/>
              </a:rPr>
              <a:t>		else if ( $number == 0 ) then</a:t>
            </a:r>
          </a:p>
          <a:p>
            <a:pPr>
              <a:lnSpc>
                <a:spcPct val="80000"/>
              </a:lnSpc>
              <a:buFontTx/>
              <a:buNone/>
            </a:pPr>
            <a:r>
              <a:rPr lang="en-US" altLang="zh-CN" sz="2600">
                <a:solidFill>
                  <a:srgbClr val="CC0000"/>
                </a:solidFill>
                <a:latin typeface="Arial" pitchFamily="34" charset="0"/>
                <a:ea typeface="SimSun" pitchFamily="2" charset="-122"/>
              </a:rPr>
              <a:t>	      		echo zero</a:t>
            </a:r>
          </a:p>
          <a:p>
            <a:pPr>
              <a:lnSpc>
                <a:spcPct val="80000"/>
              </a:lnSpc>
              <a:buFontTx/>
              <a:buNone/>
            </a:pPr>
            <a:r>
              <a:rPr lang="en-US" altLang="zh-CN" sz="2600">
                <a:solidFill>
                  <a:srgbClr val="CC0000"/>
                </a:solidFill>
                <a:latin typeface="Arial" pitchFamily="34" charset="0"/>
                <a:ea typeface="SimSun" pitchFamily="2" charset="-122"/>
              </a:rPr>
              <a:t>		else</a:t>
            </a:r>
          </a:p>
          <a:p>
            <a:pPr>
              <a:lnSpc>
                <a:spcPct val="80000"/>
              </a:lnSpc>
              <a:buFontTx/>
              <a:buNone/>
            </a:pPr>
            <a:r>
              <a:rPr lang="en-US" altLang="zh-CN" sz="2600">
                <a:solidFill>
                  <a:srgbClr val="CC0000"/>
                </a:solidFill>
                <a:latin typeface="Arial" pitchFamily="34" charset="0"/>
                <a:ea typeface="SimSun" pitchFamily="2" charset="-122"/>
              </a:rPr>
              <a:t>		        echo positive</a:t>
            </a:r>
          </a:p>
          <a:p>
            <a:pPr>
              <a:lnSpc>
                <a:spcPct val="80000"/>
              </a:lnSpc>
              <a:buFontTx/>
              <a:buNone/>
            </a:pPr>
            <a:r>
              <a:rPr lang="en-US" altLang="zh-CN" sz="2600">
                <a:solidFill>
                  <a:srgbClr val="CC0000"/>
                </a:solidFill>
                <a:latin typeface="Arial" pitchFamily="34" charset="0"/>
                <a:ea typeface="SimSun" pitchFamily="2" charset="-122"/>
              </a:rPr>
              <a:t>		endif</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457200"/>
            <a:ext cx="85344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if-then-else-endif Example</a:t>
            </a:r>
          </a:p>
        </p:txBody>
      </p:sp>
      <p:sp>
        <p:nvSpPr>
          <p:cNvPr id="120835" name="Rectangle 3"/>
          <p:cNvSpPr>
            <a:spLocks noGrp="1" noChangeArrowheads="1"/>
          </p:cNvSpPr>
          <p:nvPr>
            <p:ph type="body" idx="1"/>
          </p:nvPr>
        </p:nvSpPr>
        <p:spPr>
          <a:xfrm>
            <a:off x="304800" y="1981200"/>
            <a:ext cx="84582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spcBef>
                <a:spcPct val="40000"/>
              </a:spcBef>
              <a:buFontTx/>
              <a:buNone/>
            </a:pPr>
            <a:r>
              <a:rPr lang="en-US" altLang="zh-CN" sz="2800">
                <a:latin typeface="Arial" pitchFamily="34" charset="0"/>
                <a:ea typeface="SimSun" pitchFamily="2" charset="-122"/>
              </a:rPr>
              <a:t>Another example:</a:t>
            </a:r>
          </a:p>
          <a:p>
            <a:pPr>
              <a:lnSpc>
                <a:spcPct val="80000"/>
              </a:lnSpc>
              <a:spcBef>
                <a:spcPct val="40000"/>
              </a:spcBef>
              <a:buFontTx/>
              <a:buNone/>
            </a:pPr>
            <a:r>
              <a:rPr lang="en-US" altLang="zh-CN" sz="3600">
                <a:ea typeface="SimSun" pitchFamily="2" charset="-122"/>
              </a:rPr>
              <a:t>		</a:t>
            </a:r>
            <a:r>
              <a:rPr lang="en-US" altLang="zh-CN" sz="2800">
                <a:solidFill>
                  <a:srgbClr val="CC0000"/>
                </a:solidFill>
                <a:latin typeface="Arial" pitchFamily="34" charset="0"/>
                <a:ea typeface="SimSun" pitchFamily="2" charset="-122"/>
              </a:rPr>
              <a:t>#!/bin/csh</a:t>
            </a:r>
          </a:p>
          <a:p>
            <a:pPr lvl="2">
              <a:lnSpc>
                <a:spcPct val="80000"/>
              </a:lnSpc>
              <a:buFontTx/>
              <a:buNone/>
            </a:pPr>
            <a:r>
              <a:rPr lang="en-US" altLang="zh-CN" sz="2800">
                <a:solidFill>
                  <a:srgbClr val="CC0000"/>
                </a:solidFill>
                <a:latin typeface="Arial" pitchFamily="34" charset="0"/>
                <a:ea typeface="SimSun" pitchFamily="2" charset="-122"/>
              </a:rPr>
              <a:t>if {( grep UNIX $argv[1])} then</a:t>
            </a:r>
          </a:p>
          <a:p>
            <a:pPr lvl="2">
              <a:lnSpc>
                <a:spcPct val="80000"/>
              </a:lnSpc>
              <a:buFontTx/>
              <a:buNone/>
            </a:pPr>
            <a:r>
              <a:rPr lang="en-US" altLang="zh-CN" sz="2800">
                <a:solidFill>
                  <a:srgbClr val="CC0000"/>
                </a:solidFill>
                <a:latin typeface="Arial" pitchFamily="34" charset="0"/>
                <a:ea typeface="SimSun" pitchFamily="2" charset="-122"/>
              </a:rPr>
              <a:t>		echo  UNIX occurs in $argv[1]</a:t>
            </a:r>
          </a:p>
          <a:p>
            <a:pPr lvl="2">
              <a:lnSpc>
                <a:spcPct val="80000"/>
              </a:lnSpc>
              <a:buFontTx/>
              <a:buNone/>
            </a:pPr>
            <a:r>
              <a:rPr lang="en-US" altLang="zh-CN" sz="2800">
                <a:solidFill>
                  <a:srgbClr val="CC0000"/>
                </a:solidFill>
                <a:latin typeface="Arial" pitchFamily="34" charset="0"/>
                <a:ea typeface="SimSun" pitchFamily="2" charset="-122"/>
              </a:rPr>
              <a:t>else</a:t>
            </a:r>
          </a:p>
          <a:p>
            <a:pPr lvl="2">
              <a:lnSpc>
                <a:spcPct val="80000"/>
              </a:lnSpc>
              <a:buFontTx/>
              <a:buNone/>
            </a:pPr>
            <a:r>
              <a:rPr lang="en-US" altLang="zh-CN" sz="2800">
                <a:solidFill>
                  <a:srgbClr val="CC0000"/>
                </a:solidFill>
                <a:latin typeface="Arial" pitchFamily="34" charset="0"/>
                <a:ea typeface="SimSun" pitchFamily="2" charset="-122"/>
              </a:rPr>
              <a:t>  		echo  No!</a:t>
            </a:r>
          </a:p>
          <a:p>
            <a:pPr lvl="2">
              <a:lnSpc>
                <a:spcPct val="80000"/>
              </a:lnSpc>
              <a:buFontTx/>
              <a:buNone/>
            </a:pPr>
            <a:r>
              <a:rPr lang="en-US" altLang="zh-CN" sz="2800">
                <a:solidFill>
                  <a:srgbClr val="CC0000"/>
                </a:solidFill>
                <a:latin typeface="Arial" pitchFamily="34" charset="0"/>
                <a:ea typeface="SimSun" pitchFamily="2" charset="-122"/>
              </a:rPr>
              <a:t>  		echo  UNIX does not occur in $argv[1]</a:t>
            </a:r>
          </a:p>
          <a:p>
            <a:pPr lvl="2">
              <a:lnSpc>
                <a:spcPct val="80000"/>
              </a:lnSpc>
              <a:buFontTx/>
              <a:buNone/>
            </a:pPr>
            <a:r>
              <a:rPr lang="en-US" altLang="zh-CN" sz="2800">
                <a:solidFill>
                  <a:srgbClr val="CC0000"/>
                </a:solidFill>
                <a:latin typeface="Arial" pitchFamily="34" charset="0"/>
                <a:ea typeface="SimSun" pitchFamily="2" charset="-122"/>
              </a:rPr>
              <a:t>endif</a:t>
            </a:r>
          </a:p>
          <a:p>
            <a:pPr lvl="2">
              <a:lnSpc>
                <a:spcPct val="80000"/>
              </a:lnSpc>
              <a:buFontTx/>
              <a:buNone/>
            </a:pPr>
            <a:endParaRPr lang="en-US" altLang="zh-CN" sz="2800">
              <a:solidFill>
                <a:srgbClr val="CC0000"/>
              </a:solidFill>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C Shell Logic Structures</a:t>
            </a:r>
          </a:p>
        </p:txBody>
      </p:sp>
      <p:sp>
        <p:nvSpPr>
          <p:cNvPr id="5325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lvl="1">
              <a:lnSpc>
                <a:spcPct val="120000"/>
              </a:lnSpc>
              <a:spcBef>
                <a:spcPct val="35000"/>
              </a:spcBef>
              <a:buFont typeface="Webdings" pitchFamily="18" charset="2"/>
              <a:buChar char="&lt;"/>
            </a:pPr>
            <a:r>
              <a:rPr lang="en-US" altLang="zh-CN" sz="3200">
                <a:solidFill>
                  <a:schemeClr val="folHlink"/>
                </a:solidFill>
                <a:latin typeface="Arial" pitchFamily="34" charset="0"/>
                <a:ea typeface="SimSun" pitchFamily="2" charset="-122"/>
              </a:rPr>
              <a:t>if-then-else-endif</a:t>
            </a:r>
          </a:p>
          <a:p>
            <a:pPr lvl="1">
              <a:lnSpc>
                <a:spcPct val="120000"/>
              </a:lnSpc>
              <a:spcBef>
                <a:spcPct val="35000"/>
              </a:spcBef>
              <a:buFont typeface="Webdings" pitchFamily="18" charset="2"/>
              <a:buChar char="&lt;"/>
            </a:pPr>
            <a:r>
              <a:rPr lang="en-US" altLang="zh-CN" sz="3200">
                <a:solidFill>
                  <a:srgbClr val="0066FF"/>
                </a:solidFill>
                <a:latin typeface="Arial" pitchFamily="34" charset="0"/>
                <a:ea typeface="SimSun" pitchFamily="2" charset="-122"/>
              </a:rPr>
              <a:t>foreach</a:t>
            </a:r>
          </a:p>
          <a:p>
            <a:pPr lvl="1">
              <a:lnSpc>
                <a:spcPct val="120000"/>
              </a:lnSpc>
              <a:spcBef>
                <a:spcPct val="35000"/>
              </a:spcBef>
              <a:buFont typeface="Webdings" pitchFamily="18" charset="2"/>
              <a:buChar char="&lt;"/>
            </a:pPr>
            <a:r>
              <a:rPr lang="en-US" altLang="zh-CN" sz="3200">
                <a:solidFill>
                  <a:srgbClr val="0066FF"/>
                </a:solidFill>
                <a:latin typeface="Arial" pitchFamily="34" charset="0"/>
                <a:ea typeface="SimSun" pitchFamily="2" charset="-122"/>
              </a:rPr>
              <a:t>while</a:t>
            </a:r>
          </a:p>
          <a:p>
            <a:pPr lvl="1">
              <a:lnSpc>
                <a:spcPct val="120000"/>
              </a:lnSpc>
              <a:spcBef>
                <a:spcPct val="35000"/>
              </a:spcBef>
              <a:buFont typeface="Webdings" pitchFamily="18" charset="2"/>
              <a:buChar char="&lt;"/>
            </a:pPr>
            <a:r>
              <a:rPr lang="en-US" altLang="zh-CN" sz="3200">
                <a:solidFill>
                  <a:srgbClr val="0066FF"/>
                </a:solidFill>
                <a:latin typeface="Arial" pitchFamily="34" charset="0"/>
                <a:ea typeface="SimSun" pitchFamily="2" charset="-122"/>
              </a:rPr>
              <a:t>switch</a:t>
            </a:r>
          </a:p>
          <a:p>
            <a:pPr lvl="1">
              <a:lnSpc>
                <a:spcPct val="120000"/>
              </a:lnSpc>
              <a:spcBef>
                <a:spcPct val="35000"/>
              </a:spcBef>
              <a:buFont typeface="Webdings" pitchFamily="18" charset="2"/>
              <a:buChar char="&lt;"/>
            </a:pPr>
            <a:r>
              <a:rPr lang="en-US" altLang="zh-CN" sz="3200">
                <a:solidFill>
                  <a:srgbClr val="0066FF"/>
                </a:solidFill>
                <a:latin typeface="Arial" pitchFamily="34" charset="0"/>
                <a:ea typeface="SimSun" pitchFamily="2" charset="-122"/>
              </a:rPr>
              <a:t>break, continue, goto</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foreach</a:t>
            </a:r>
          </a:p>
        </p:txBody>
      </p:sp>
      <p:sp>
        <p:nvSpPr>
          <p:cNvPr id="173059" name="Rectangle 3"/>
          <p:cNvSpPr>
            <a:spLocks noGrp="1" noChangeArrowheads="1"/>
          </p:cNvSpPr>
          <p:nvPr>
            <p:ph type="body" idx="1"/>
          </p:nvPr>
        </p:nvSpPr>
        <p:spPr>
          <a:xfrm>
            <a:off x="685800" y="1981200"/>
            <a:ext cx="77724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buFontTx/>
              <a:buNone/>
            </a:pPr>
            <a:r>
              <a:rPr lang="en-US" altLang="zh-CN" sz="2800">
                <a:solidFill>
                  <a:srgbClr val="CC0000"/>
                </a:solidFill>
                <a:latin typeface="Arial" pitchFamily="34" charset="0"/>
                <a:ea typeface="SimSun" pitchFamily="2" charset="-122"/>
              </a:rPr>
              <a:t>foreach var (argument-list)</a:t>
            </a:r>
          </a:p>
          <a:p>
            <a:pPr>
              <a:buFontTx/>
              <a:buNone/>
            </a:pPr>
            <a:r>
              <a:rPr lang="en-US" altLang="zh-CN" sz="2800">
                <a:solidFill>
                  <a:srgbClr val="CC0000"/>
                </a:solidFill>
                <a:latin typeface="Arial" pitchFamily="34" charset="0"/>
                <a:ea typeface="SimSun" pitchFamily="2" charset="-122"/>
              </a:rPr>
              <a:t>	command-list</a:t>
            </a:r>
          </a:p>
          <a:p>
            <a:pPr>
              <a:buFontTx/>
              <a:buNone/>
            </a:pPr>
            <a:r>
              <a:rPr lang="en-US" altLang="zh-CN" sz="2800">
                <a:solidFill>
                  <a:srgbClr val="CC0000"/>
                </a:solidFill>
                <a:latin typeface="Arial" pitchFamily="34" charset="0"/>
                <a:ea typeface="SimSun" pitchFamily="2" charset="-122"/>
              </a:rPr>
              <a:t>end</a:t>
            </a:r>
            <a:r>
              <a:rPr lang="en-US" altLang="zh-CN" b="1">
                <a:solidFill>
                  <a:srgbClr val="CC0000"/>
                </a:solidFill>
                <a:latin typeface="Arial" pitchFamily="34" charset="0"/>
                <a:ea typeface="SimSun" pitchFamily="2" charset="-122"/>
              </a:rPr>
              <a:t> </a:t>
            </a:r>
          </a:p>
          <a:p>
            <a:pPr>
              <a:lnSpc>
                <a:spcPct val="95000"/>
              </a:lnSpc>
            </a:pPr>
            <a:endParaRPr lang="en-US" altLang="zh-CN" sz="2000">
              <a:latin typeface="Arial" pitchFamily="34" charset="0"/>
              <a:ea typeface="SimSun" pitchFamily="2" charset="-122"/>
            </a:endParaRPr>
          </a:p>
          <a:p>
            <a:pPr>
              <a:lnSpc>
                <a:spcPct val="95000"/>
              </a:lnSpc>
            </a:pPr>
            <a:r>
              <a:rPr lang="en-US" altLang="zh-CN" sz="2000">
                <a:latin typeface="Arial" pitchFamily="34" charset="0"/>
                <a:ea typeface="SimSun" pitchFamily="2" charset="-122"/>
              </a:rPr>
              <a:t>looping through a range of values </a:t>
            </a:r>
          </a:p>
          <a:p>
            <a:pPr>
              <a:buFontTx/>
              <a:buNone/>
            </a:pPr>
            <a:endParaRPr lang="en-US" altLang="zh-CN" sz="2000">
              <a:solidFill>
                <a:srgbClr val="CC0000"/>
              </a:solidFill>
              <a:latin typeface="Arial" pitchFamily="34" charset="0"/>
              <a:ea typeface="SimSun" pitchFamily="2" charset="-122"/>
            </a:endParaRPr>
          </a:p>
        </p:txBody>
      </p:sp>
      <p:pic>
        <p:nvPicPr>
          <p:cNvPr id="173061" name="Picture 5" descr="sarwar_32062x_c17f04"/>
          <p:cNvPicPr preferRelativeResize="0">
            <a:picLocks noChangeAspect="1" noChangeArrowheads="1"/>
          </p:cNvPicPr>
          <p:nvPr/>
        </p:nvPicPr>
        <p:blipFill>
          <a:blip r:embed="rId2"/>
          <a:srcRect/>
          <a:stretch>
            <a:fillRect/>
          </a:stretch>
        </p:blipFill>
        <p:spPr bwMode="auto">
          <a:xfrm>
            <a:off x="5181600" y="1905000"/>
            <a:ext cx="3228975" cy="47244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3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while</a:t>
            </a:r>
          </a:p>
        </p:txBody>
      </p:sp>
      <p:sp>
        <p:nvSpPr>
          <p:cNvPr id="171011" name="Rectangle 3"/>
          <p:cNvSpPr>
            <a:spLocks noGrp="1" noChangeArrowheads="1"/>
          </p:cNvSpPr>
          <p:nvPr>
            <p:ph type="body" idx="1"/>
          </p:nvPr>
        </p:nvSpPr>
        <p:spPr>
          <a:xfrm>
            <a:off x="685800" y="1981200"/>
            <a:ext cx="77724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buFontTx/>
              <a:buNone/>
            </a:pPr>
            <a:r>
              <a:rPr lang="en-US" altLang="zh-CN" sz="4000">
                <a:solidFill>
                  <a:srgbClr val="CC0000"/>
                </a:solidFill>
                <a:latin typeface="Arial" pitchFamily="34" charset="0"/>
                <a:ea typeface="SimSun" pitchFamily="2" charset="-122"/>
              </a:rPr>
              <a:t>while (expr)</a:t>
            </a:r>
          </a:p>
          <a:p>
            <a:pPr>
              <a:buFontTx/>
              <a:buNone/>
            </a:pPr>
            <a:r>
              <a:rPr lang="en-US" altLang="zh-CN" sz="4000">
                <a:solidFill>
                  <a:srgbClr val="CC0000"/>
                </a:solidFill>
                <a:latin typeface="Arial" pitchFamily="34" charset="0"/>
                <a:ea typeface="SimSun" pitchFamily="2" charset="-122"/>
              </a:rPr>
              <a:t>	command-list</a:t>
            </a:r>
          </a:p>
          <a:p>
            <a:pPr>
              <a:buFontTx/>
              <a:buNone/>
            </a:pPr>
            <a:r>
              <a:rPr lang="en-US" altLang="zh-CN" sz="4000">
                <a:solidFill>
                  <a:srgbClr val="CC0000"/>
                </a:solidFill>
                <a:latin typeface="Arial" pitchFamily="34" charset="0"/>
                <a:ea typeface="SimSun" pitchFamily="2" charset="-122"/>
              </a:rPr>
              <a:t>end</a:t>
            </a:r>
            <a:r>
              <a:rPr lang="en-US" altLang="zh-CN" sz="4400" b="1">
                <a:solidFill>
                  <a:srgbClr val="CC0000"/>
                </a:solidFill>
                <a:latin typeface="Arial" pitchFamily="34" charset="0"/>
                <a:ea typeface="SimSun" pitchFamily="2" charset="-122"/>
              </a:rPr>
              <a:t> </a:t>
            </a:r>
          </a:p>
          <a:p>
            <a:pPr>
              <a:lnSpc>
                <a:spcPct val="105000"/>
              </a:lnSpc>
              <a:spcBef>
                <a:spcPct val="40000"/>
              </a:spcBef>
            </a:pPr>
            <a:r>
              <a:rPr lang="en-US" altLang="zh-CN" sz="1800">
                <a:latin typeface="Arial" pitchFamily="34" charset="0"/>
                <a:ea typeface="SimSun" pitchFamily="2" charset="-122"/>
              </a:rPr>
              <a:t>The </a:t>
            </a:r>
            <a:r>
              <a:rPr lang="en-US" altLang="zh-CN" sz="1800">
                <a:solidFill>
                  <a:srgbClr val="3366CC"/>
                </a:solidFill>
                <a:latin typeface="Arial" pitchFamily="34" charset="0"/>
                <a:ea typeface="SimSun" pitchFamily="2" charset="-122"/>
              </a:rPr>
              <a:t>while statement</a:t>
            </a:r>
            <a:r>
              <a:rPr lang="en-US" altLang="zh-CN" sz="1800">
                <a:latin typeface="Arial" pitchFamily="34" charset="0"/>
                <a:ea typeface="SimSun" pitchFamily="2" charset="-122"/>
              </a:rPr>
              <a:t> best illustrates </a:t>
            </a:r>
          </a:p>
          <a:p>
            <a:pPr>
              <a:lnSpc>
                <a:spcPct val="105000"/>
              </a:lnSpc>
              <a:spcBef>
                <a:spcPct val="40000"/>
              </a:spcBef>
              <a:buFontTx/>
              <a:buNone/>
            </a:pPr>
            <a:r>
              <a:rPr lang="en-US" altLang="zh-CN" sz="1800">
                <a:latin typeface="Arial" pitchFamily="34" charset="0"/>
                <a:ea typeface="SimSun" pitchFamily="2" charset="-122"/>
              </a:rPr>
              <a:t>	how to set up a loop to test </a:t>
            </a:r>
          </a:p>
          <a:p>
            <a:pPr>
              <a:lnSpc>
                <a:spcPct val="105000"/>
              </a:lnSpc>
              <a:spcBef>
                <a:spcPct val="40000"/>
              </a:spcBef>
              <a:buFontTx/>
              <a:buNone/>
            </a:pPr>
            <a:r>
              <a:rPr lang="en-US" altLang="zh-CN" sz="1800">
                <a:latin typeface="Arial" pitchFamily="34" charset="0"/>
                <a:ea typeface="SimSun" pitchFamily="2" charset="-122"/>
              </a:rPr>
              <a:t>	repeatedly for a matching condition.</a:t>
            </a:r>
          </a:p>
          <a:p>
            <a:pPr>
              <a:buFontTx/>
              <a:buNone/>
            </a:pPr>
            <a:endParaRPr lang="en-US" altLang="zh-CN" sz="2000">
              <a:latin typeface="Arial" pitchFamily="34" charset="0"/>
              <a:ea typeface="SimSun" pitchFamily="2" charset="-122"/>
            </a:endParaRPr>
          </a:p>
        </p:txBody>
      </p:sp>
      <p:pic>
        <p:nvPicPr>
          <p:cNvPr id="171013" name="Picture 5" descr="sarwar_32062x_c17f05"/>
          <p:cNvPicPr preferRelativeResize="0">
            <a:picLocks noChangeAspect="1" noChangeArrowheads="1"/>
          </p:cNvPicPr>
          <p:nvPr/>
        </p:nvPicPr>
        <p:blipFill>
          <a:blip r:embed="rId2"/>
          <a:srcRect/>
          <a:stretch>
            <a:fillRect/>
          </a:stretch>
        </p:blipFill>
        <p:spPr bwMode="auto">
          <a:xfrm>
            <a:off x="5105400" y="1828800"/>
            <a:ext cx="3516313" cy="4800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0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foreach Example</a:t>
            </a:r>
          </a:p>
        </p:txBody>
      </p:sp>
      <p:sp>
        <p:nvSpPr>
          <p:cNvPr id="122883" name="Rectangle 3"/>
          <p:cNvSpPr>
            <a:spLocks noGrp="1" noChangeArrowheads="1"/>
          </p:cNvSpPr>
          <p:nvPr>
            <p:ph type="body" idx="1"/>
          </p:nvPr>
        </p:nvSpPr>
        <p:spPr>
          <a:xfrm>
            <a:off x="685800" y="1981200"/>
            <a:ext cx="77724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buFontTx/>
              <a:buNone/>
            </a:pPr>
            <a:r>
              <a:rPr lang="en-US" altLang="zh-CN" sz="2400">
                <a:latin typeface="Arial" pitchFamily="34" charset="0"/>
                <a:ea typeface="SimSun" pitchFamily="2" charset="-122"/>
              </a:rPr>
              <a:t>Program:</a:t>
            </a:r>
          </a:p>
          <a:p>
            <a:pPr>
              <a:lnSpc>
                <a:spcPct val="80000"/>
              </a:lnSpc>
              <a:buFontTx/>
              <a:buNone/>
            </a:pPr>
            <a:endParaRPr lang="en-US" altLang="zh-CN" sz="2400">
              <a:latin typeface="Arial" pitchFamily="34" charset="0"/>
              <a:ea typeface="SimSun" pitchFamily="2" charset="-122"/>
            </a:endParaRPr>
          </a:p>
          <a:p>
            <a:pPr lvl="1">
              <a:lnSpc>
                <a:spcPct val="80000"/>
              </a:lnSpc>
              <a:buFontTx/>
              <a:buNone/>
            </a:pPr>
            <a:r>
              <a:rPr lang="en-US" altLang="zh-CN" sz="2400">
                <a:solidFill>
                  <a:srgbClr val="CC0000"/>
                </a:solidFill>
                <a:latin typeface="Arial" pitchFamily="34" charset="0"/>
                <a:ea typeface="SimSun" pitchFamily="2" charset="-122"/>
              </a:rPr>
              <a:t>#!/bin/csh</a:t>
            </a:r>
          </a:p>
          <a:p>
            <a:pPr lvl="1">
              <a:lnSpc>
                <a:spcPct val="80000"/>
              </a:lnSpc>
              <a:buFontTx/>
              <a:buNone/>
            </a:pPr>
            <a:r>
              <a:rPr lang="en-US" altLang="zh-CN" sz="2400">
                <a:solidFill>
                  <a:srgbClr val="CC0000"/>
                </a:solidFill>
                <a:latin typeface="Arial" pitchFamily="34" charset="0"/>
                <a:ea typeface="SimSun" pitchFamily="2" charset="-122"/>
              </a:rPr>
              <a:t>foreach person (Bob Susan Joe Gerry)</a:t>
            </a:r>
          </a:p>
          <a:p>
            <a:pPr lvl="1">
              <a:lnSpc>
                <a:spcPct val="80000"/>
              </a:lnSpc>
              <a:buFontTx/>
              <a:buNone/>
            </a:pPr>
            <a:r>
              <a:rPr lang="en-US" altLang="zh-CN" sz="2400">
                <a:solidFill>
                  <a:srgbClr val="CC0000"/>
                </a:solidFill>
                <a:latin typeface="Arial" pitchFamily="34" charset="0"/>
                <a:ea typeface="SimSun" pitchFamily="2" charset="-122"/>
              </a:rPr>
              <a:t>	echo Hello $person</a:t>
            </a:r>
          </a:p>
          <a:p>
            <a:pPr lvl="1">
              <a:lnSpc>
                <a:spcPct val="80000"/>
              </a:lnSpc>
              <a:buFontTx/>
              <a:buNone/>
            </a:pPr>
            <a:r>
              <a:rPr lang="en-US" altLang="zh-CN" sz="2400">
                <a:solidFill>
                  <a:srgbClr val="CC0000"/>
                </a:solidFill>
                <a:latin typeface="Arial" pitchFamily="34" charset="0"/>
                <a:ea typeface="SimSun" pitchFamily="2" charset="-122"/>
              </a:rPr>
              <a:t>end</a:t>
            </a:r>
          </a:p>
          <a:p>
            <a:pPr lvl="1">
              <a:lnSpc>
                <a:spcPct val="80000"/>
              </a:lnSpc>
              <a:buFontTx/>
              <a:buNone/>
            </a:pPr>
            <a:endParaRPr lang="en-US" altLang="zh-CN" sz="2400">
              <a:latin typeface="Arial" pitchFamily="34" charset="0"/>
              <a:ea typeface="SimSun" pitchFamily="2" charset="-122"/>
            </a:endParaRPr>
          </a:p>
          <a:p>
            <a:pPr>
              <a:lnSpc>
                <a:spcPct val="80000"/>
              </a:lnSpc>
              <a:buFontTx/>
              <a:buNone/>
            </a:pPr>
            <a:r>
              <a:rPr lang="en-US" altLang="zh-CN" sz="2400">
                <a:latin typeface="Arial" pitchFamily="34" charset="0"/>
                <a:ea typeface="SimSun" pitchFamily="2" charset="-122"/>
              </a:rPr>
              <a:t>Output:</a:t>
            </a:r>
          </a:p>
          <a:p>
            <a:pPr>
              <a:lnSpc>
                <a:spcPct val="80000"/>
              </a:lnSpc>
              <a:buFontTx/>
              <a:buNone/>
            </a:pPr>
            <a:r>
              <a:rPr lang="en-US" altLang="zh-CN" sz="2400">
                <a:solidFill>
                  <a:srgbClr val="0066FF"/>
                </a:solidFill>
                <a:latin typeface="Arial" pitchFamily="34" charset="0"/>
                <a:ea typeface="SimSun" pitchFamily="2" charset="-122"/>
              </a:rPr>
              <a:t>	Hello Bob</a:t>
            </a:r>
          </a:p>
          <a:p>
            <a:pPr>
              <a:lnSpc>
                <a:spcPct val="80000"/>
              </a:lnSpc>
              <a:buFontTx/>
              <a:buNone/>
            </a:pPr>
            <a:r>
              <a:rPr lang="en-US" altLang="zh-CN" sz="2400">
                <a:solidFill>
                  <a:srgbClr val="0066FF"/>
                </a:solidFill>
                <a:latin typeface="Arial" pitchFamily="34" charset="0"/>
                <a:ea typeface="SimSun" pitchFamily="2" charset="-122"/>
              </a:rPr>
              <a:t>	Hello Susan</a:t>
            </a:r>
          </a:p>
          <a:p>
            <a:pPr>
              <a:lnSpc>
                <a:spcPct val="80000"/>
              </a:lnSpc>
              <a:buFontTx/>
              <a:buNone/>
            </a:pPr>
            <a:r>
              <a:rPr lang="en-US" altLang="zh-CN" sz="2400">
                <a:solidFill>
                  <a:srgbClr val="0066FF"/>
                </a:solidFill>
                <a:latin typeface="Arial" pitchFamily="34" charset="0"/>
                <a:ea typeface="SimSun" pitchFamily="2" charset="-122"/>
              </a:rPr>
              <a:t>	Hello Joe</a:t>
            </a:r>
          </a:p>
          <a:p>
            <a:pPr>
              <a:lnSpc>
                <a:spcPct val="80000"/>
              </a:lnSpc>
              <a:buFontTx/>
              <a:buNone/>
            </a:pPr>
            <a:r>
              <a:rPr lang="en-US" altLang="zh-CN" sz="2400">
                <a:solidFill>
                  <a:srgbClr val="0066FF"/>
                </a:solidFill>
                <a:latin typeface="Arial" pitchFamily="34" charset="0"/>
                <a:ea typeface="SimSun" pitchFamily="2" charset="-122"/>
              </a:rPr>
              <a:t>	Hello Gerry</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foreach Example</a:t>
            </a:r>
          </a:p>
        </p:txBody>
      </p:sp>
      <p:sp>
        <p:nvSpPr>
          <p:cNvPr id="142339" name="Rectangle 3"/>
          <p:cNvSpPr>
            <a:spLocks noGrp="1" noChangeArrowheads="1"/>
          </p:cNvSpPr>
          <p:nvPr>
            <p:ph type="body" idx="1"/>
          </p:nvPr>
        </p:nvSpPr>
        <p:spPr>
          <a:xfrm>
            <a:off x="685800" y="1981200"/>
            <a:ext cx="7772400" cy="4648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buFontTx/>
              <a:buNone/>
            </a:pPr>
            <a:r>
              <a:rPr lang="en-US" altLang="zh-CN" sz="2800">
                <a:latin typeface="Arial" pitchFamily="34" charset="0"/>
                <a:ea typeface="SimSun" pitchFamily="2" charset="-122"/>
              </a:rPr>
              <a:t>Program: </a:t>
            </a:r>
            <a:r>
              <a:rPr lang="en-US" altLang="zh-CN">
                <a:latin typeface="Arial" pitchFamily="34" charset="0"/>
                <a:ea typeface="SimSun" pitchFamily="2" charset="-122"/>
              </a:rPr>
              <a:t>an example using </a:t>
            </a:r>
            <a:r>
              <a:rPr lang="en-US" altLang="zh-CN">
                <a:solidFill>
                  <a:srgbClr val="CC0000"/>
                </a:solidFill>
                <a:latin typeface="Arial" pitchFamily="34" charset="0"/>
                <a:ea typeface="SimSun" pitchFamily="2" charset="-122"/>
              </a:rPr>
              <a:t>$*</a:t>
            </a:r>
            <a:r>
              <a:rPr lang="en-US" altLang="zh-CN">
                <a:latin typeface="Arial" pitchFamily="34" charset="0"/>
                <a:ea typeface="SimSun" pitchFamily="2" charset="-122"/>
              </a:rPr>
              <a:t> to process a list of files </a:t>
            </a:r>
          </a:p>
          <a:p>
            <a:pPr>
              <a:buFontTx/>
              <a:buNone/>
            </a:pPr>
            <a:endParaRPr lang="en-US" altLang="zh-CN" sz="2800">
              <a:latin typeface="Arial" pitchFamily="34" charset="0"/>
              <a:ea typeface="SimSun" pitchFamily="2" charset="-122"/>
            </a:endParaRPr>
          </a:p>
          <a:p>
            <a:pPr>
              <a:buFontTx/>
              <a:buNone/>
            </a:pPr>
            <a:r>
              <a:rPr lang="en-US" altLang="zh-CN" sz="2800">
                <a:solidFill>
                  <a:srgbClr val="0066FF"/>
                </a:solidFill>
                <a:latin typeface="Arial" pitchFamily="34" charset="0"/>
                <a:ea typeface="SimSun" pitchFamily="2" charset="-122"/>
              </a:rPr>
              <a:t> #!/bin/csh</a:t>
            </a:r>
          </a:p>
          <a:p>
            <a:pPr lvl="1">
              <a:buFontTx/>
              <a:buNone/>
            </a:pPr>
            <a:r>
              <a:rPr lang="en-US" altLang="zh-CN">
                <a:solidFill>
                  <a:srgbClr val="0066FF"/>
                </a:solidFill>
                <a:latin typeface="Arial" pitchFamily="34" charset="0"/>
                <a:ea typeface="SimSun" pitchFamily="2" charset="-122"/>
              </a:rPr>
              <a:t>foreach file (</a:t>
            </a:r>
            <a:r>
              <a:rPr lang="en-US" altLang="zh-CN">
                <a:solidFill>
                  <a:srgbClr val="CC0000"/>
                </a:solidFill>
                <a:latin typeface="Arial" pitchFamily="34" charset="0"/>
                <a:ea typeface="SimSun" pitchFamily="2" charset="-122"/>
              </a:rPr>
              <a:t>$*</a:t>
            </a:r>
            <a:r>
              <a:rPr lang="en-US" altLang="zh-CN">
                <a:solidFill>
                  <a:srgbClr val="0066FF"/>
                </a:solidFill>
                <a:latin typeface="Arial" pitchFamily="34" charset="0"/>
                <a:ea typeface="SimSun" pitchFamily="2" charset="-122"/>
              </a:rPr>
              <a:t>) </a:t>
            </a:r>
          </a:p>
          <a:p>
            <a:pPr lvl="1">
              <a:buFontTx/>
              <a:buNone/>
            </a:pPr>
            <a:r>
              <a:rPr lang="en-US" altLang="zh-CN">
                <a:solidFill>
                  <a:srgbClr val="0066FF"/>
                </a:solidFill>
                <a:latin typeface="Arial" pitchFamily="34" charset="0"/>
                <a:ea typeface="SimSun" pitchFamily="2" charset="-122"/>
              </a:rPr>
              <a:t>	cp –r $file $file.bak</a:t>
            </a:r>
          </a:p>
          <a:p>
            <a:pPr lvl="1">
              <a:buFontTx/>
              <a:buNone/>
            </a:pPr>
            <a:r>
              <a:rPr lang="en-US" altLang="zh-CN">
                <a:solidFill>
                  <a:srgbClr val="0066FF"/>
                </a:solidFill>
                <a:latin typeface="Arial" pitchFamily="34" charset="0"/>
                <a:ea typeface="SimSun" pitchFamily="2" charset="-122"/>
              </a:rPr>
              <a:t>end</a:t>
            </a:r>
          </a:p>
          <a:p>
            <a:pPr>
              <a:buFontTx/>
              <a:buNone/>
            </a:pPr>
            <a:endParaRPr lang="en-US" altLang="zh-CN">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Using UNIX Shell Scripts</a:t>
            </a:r>
          </a:p>
        </p:txBody>
      </p:sp>
      <p:sp>
        <p:nvSpPr>
          <p:cNvPr id="1024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spcBef>
                <a:spcPct val="35000"/>
              </a:spcBef>
            </a:pPr>
            <a:r>
              <a:rPr lang="en-US" altLang="zh-CN">
                <a:latin typeface="Arial" pitchFamily="34" charset="0"/>
                <a:ea typeface="SimSun" pitchFamily="2" charset="-122"/>
              </a:rPr>
              <a:t>UNIX </a:t>
            </a:r>
            <a:r>
              <a:rPr lang="en-US" altLang="zh-CN">
                <a:solidFill>
                  <a:srgbClr val="0066FF"/>
                </a:solidFill>
                <a:latin typeface="Arial" pitchFamily="34" charset="0"/>
                <a:ea typeface="SimSun" pitchFamily="2" charset="-122"/>
              </a:rPr>
              <a:t>shell</a:t>
            </a:r>
            <a:r>
              <a:rPr lang="en-US" altLang="zh-CN">
                <a:latin typeface="Arial" pitchFamily="34" charset="0"/>
                <a:ea typeface="SimSun" pitchFamily="2" charset="-122"/>
              </a:rPr>
              <a:t> is a command interpreter.</a:t>
            </a:r>
          </a:p>
          <a:p>
            <a:pPr>
              <a:spcBef>
                <a:spcPct val="35000"/>
              </a:spcBef>
            </a:pPr>
            <a:r>
              <a:rPr lang="en-US" altLang="zh-CN">
                <a:latin typeface="Arial" pitchFamily="34" charset="0"/>
                <a:ea typeface="SimSun" pitchFamily="2" charset="-122"/>
              </a:rPr>
              <a:t>UNIX </a:t>
            </a:r>
            <a:r>
              <a:rPr lang="en-US" altLang="zh-CN">
                <a:solidFill>
                  <a:srgbClr val="3366CC"/>
                </a:solidFill>
                <a:latin typeface="Arial" pitchFamily="34" charset="0"/>
                <a:ea typeface="SimSun" pitchFamily="2" charset="-122"/>
              </a:rPr>
              <a:t>shell scripts</a:t>
            </a:r>
            <a:r>
              <a:rPr lang="en-US" altLang="zh-CN">
                <a:latin typeface="Arial" pitchFamily="34" charset="0"/>
                <a:ea typeface="SimSun" pitchFamily="2" charset="-122"/>
              </a:rPr>
              <a:t> are a group of of shell commands stored into a file for multiple execution. </a:t>
            </a:r>
          </a:p>
          <a:p>
            <a:pPr>
              <a:spcBef>
                <a:spcPct val="35000"/>
              </a:spcBef>
            </a:pPr>
            <a:r>
              <a:rPr lang="en-US" altLang="zh-CN">
                <a:latin typeface="Arial" pitchFamily="34" charset="0"/>
                <a:ea typeface="SimSun" pitchFamily="2" charset="-122"/>
              </a:rPr>
              <a:t>Everything you can put into a shell script, you can execute by typing them on the command line.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while  Example</a:t>
            </a:r>
          </a:p>
        </p:txBody>
      </p:sp>
      <p:sp>
        <p:nvSpPr>
          <p:cNvPr id="17408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Adding integers from 1 to 10</a:t>
            </a:r>
          </a:p>
          <a:p>
            <a:pPr>
              <a:lnSpc>
                <a:spcPct val="90000"/>
              </a:lnSpc>
              <a:buFontTx/>
              <a:buNone/>
            </a:pP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#!/bin/csh</a:t>
            </a:r>
          </a:p>
          <a:p>
            <a:pPr>
              <a:lnSpc>
                <a:spcPct val="90000"/>
              </a:lnSpc>
              <a:buFontTx/>
              <a:buNone/>
            </a:pPr>
            <a:r>
              <a:rPr lang="en-US" altLang="zh-CN" sz="2400">
                <a:solidFill>
                  <a:srgbClr val="CC0000"/>
                </a:solidFill>
                <a:latin typeface="Arial" pitchFamily="34" charset="0"/>
                <a:ea typeface="SimSun" pitchFamily="2" charset="-122"/>
              </a:rPr>
              <a:t>	set i=1</a:t>
            </a:r>
          </a:p>
          <a:p>
            <a:pPr>
              <a:lnSpc>
                <a:spcPct val="90000"/>
              </a:lnSpc>
              <a:buFontTx/>
              <a:buNone/>
            </a:pPr>
            <a:r>
              <a:rPr lang="en-US" altLang="zh-CN" sz="2400">
                <a:solidFill>
                  <a:srgbClr val="CC0000"/>
                </a:solidFill>
                <a:latin typeface="Arial" pitchFamily="34" charset="0"/>
                <a:ea typeface="SimSun" pitchFamily="2" charset="-122"/>
              </a:rPr>
              <a:t>	set sum=0</a:t>
            </a:r>
          </a:p>
          <a:p>
            <a:pPr>
              <a:lnSpc>
                <a:spcPct val="90000"/>
              </a:lnSpc>
              <a:buFontTx/>
              <a:buNone/>
            </a:pPr>
            <a:r>
              <a:rPr lang="en-US" altLang="zh-CN" sz="2400">
                <a:solidFill>
                  <a:srgbClr val="CC0000"/>
                </a:solidFill>
                <a:latin typeface="Arial" pitchFamily="34" charset="0"/>
                <a:ea typeface="SimSun" pitchFamily="2" charset="-122"/>
              </a:rPr>
              <a:t>	while ($i &lt;= 10)</a:t>
            </a:r>
          </a:p>
          <a:p>
            <a:pPr>
              <a:lnSpc>
                <a:spcPct val="90000"/>
              </a:lnSpc>
              <a:buFontTx/>
              <a:buNone/>
            </a:pPr>
            <a:r>
              <a:rPr lang="en-US" altLang="zh-CN" sz="2400">
                <a:solidFill>
                  <a:srgbClr val="CC0000"/>
                </a:solidFill>
                <a:latin typeface="Arial" pitchFamily="34" charset="0"/>
                <a:ea typeface="SimSun" pitchFamily="2" charset="-122"/>
              </a:rPr>
              <a:t>	        echo Adding $i into the sum.</a:t>
            </a:r>
          </a:p>
          <a:p>
            <a:pPr>
              <a:lnSpc>
                <a:spcPct val="90000"/>
              </a:lnSpc>
              <a:buFontTx/>
              <a:buNone/>
            </a:pPr>
            <a:r>
              <a:rPr lang="en-US" altLang="zh-CN" sz="2400">
                <a:solidFill>
                  <a:srgbClr val="CC0000"/>
                </a:solidFill>
                <a:latin typeface="Arial" pitchFamily="34" charset="0"/>
                <a:ea typeface="SimSun" pitchFamily="2" charset="-122"/>
              </a:rPr>
              <a:t>	        @ sum= $sum + $i</a:t>
            </a:r>
          </a:p>
          <a:p>
            <a:pPr>
              <a:lnSpc>
                <a:spcPct val="90000"/>
              </a:lnSpc>
              <a:buFontTx/>
              <a:buNone/>
            </a:pPr>
            <a:r>
              <a:rPr lang="en-US" altLang="zh-CN" sz="2400">
                <a:solidFill>
                  <a:srgbClr val="CC0000"/>
                </a:solidFill>
                <a:latin typeface="Arial" pitchFamily="34" charset="0"/>
                <a:ea typeface="SimSun" pitchFamily="2" charset="-122"/>
              </a:rPr>
              <a:t>	        @ i= $i + 1</a:t>
            </a:r>
          </a:p>
          <a:p>
            <a:pPr>
              <a:lnSpc>
                <a:spcPct val="90000"/>
              </a:lnSpc>
              <a:buFontTx/>
              <a:buNone/>
            </a:pPr>
            <a:r>
              <a:rPr lang="en-US" altLang="zh-CN" sz="2400">
                <a:solidFill>
                  <a:srgbClr val="CC0000"/>
                </a:solidFill>
                <a:latin typeface="Arial" pitchFamily="34" charset="0"/>
                <a:ea typeface="SimSun" pitchFamily="2" charset="-122"/>
              </a:rPr>
              <a:t>	end</a:t>
            </a:r>
          </a:p>
          <a:p>
            <a:pPr>
              <a:lnSpc>
                <a:spcPct val="90000"/>
              </a:lnSpc>
              <a:buFontTx/>
              <a:buNone/>
            </a:pPr>
            <a:r>
              <a:rPr lang="en-US" altLang="zh-CN" sz="2400">
                <a:solidFill>
                  <a:srgbClr val="CC0000"/>
                </a:solidFill>
                <a:latin typeface="Arial" pitchFamily="34" charset="0"/>
                <a:ea typeface="SimSun" pitchFamily="2" charset="-122"/>
              </a:rPr>
              <a:t>	echo The sum is $sum.</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Switch Logic</a:t>
            </a:r>
          </a:p>
        </p:txBody>
      </p:sp>
      <p:sp>
        <p:nvSpPr>
          <p:cNvPr id="5837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110000"/>
              </a:lnSpc>
              <a:spcBef>
                <a:spcPct val="80000"/>
              </a:spcBef>
            </a:pPr>
            <a:r>
              <a:rPr lang="en-US" altLang="zh-CN" sz="2800">
                <a:latin typeface="Arial" pitchFamily="34" charset="0"/>
                <a:ea typeface="SimSun" pitchFamily="2" charset="-122"/>
              </a:rPr>
              <a:t>The </a:t>
            </a:r>
            <a:r>
              <a:rPr lang="en-US" altLang="zh-CN" sz="2800">
                <a:solidFill>
                  <a:srgbClr val="3366CC"/>
                </a:solidFill>
                <a:latin typeface="Arial" pitchFamily="34" charset="0"/>
                <a:ea typeface="SimSun" pitchFamily="2" charset="-122"/>
              </a:rPr>
              <a:t>switch logic</a:t>
            </a:r>
            <a:r>
              <a:rPr lang="en-US" altLang="zh-CN" sz="2800">
                <a:latin typeface="Arial" pitchFamily="34" charset="0"/>
                <a:ea typeface="SimSun" pitchFamily="2" charset="-122"/>
              </a:rPr>
              <a:t> structure simplifies the selection of a match when you have a list of choices.</a:t>
            </a:r>
          </a:p>
          <a:p>
            <a:pPr>
              <a:lnSpc>
                <a:spcPct val="110000"/>
              </a:lnSpc>
              <a:spcBef>
                <a:spcPct val="80000"/>
              </a:spcBef>
            </a:pPr>
            <a:r>
              <a:rPr lang="en-US" altLang="zh-CN" sz="2800">
                <a:latin typeface="Arial" pitchFamily="34" charset="0"/>
                <a:ea typeface="SimSun" pitchFamily="2" charset="-122"/>
              </a:rPr>
              <a:t>It allows your program to perform one of many actions, depending upon the value of a variable.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Switch Logic</a:t>
            </a:r>
          </a:p>
        </p:txBody>
      </p:sp>
      <p:sp>
        <p:nvSpPr>
          <p:cNvPr id="124931" name="Rectangle 3"/>
          <p:cNvSpPr>
            <a:spLocks noGrp="1" noChangeArrowheads="1"/>
          </p:cNvSpPr>
          <p:nvPr>
            <p:ph type="body" idx="1"/>
          </p:nvPr>
        </p:nvSpPr>
        <p:spPr>
          <a:xfrm>
            <a:off x="685800" y="1981200"/>
            <a:ext cx="7772400" cy="44196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buFontTx/>
              <a:buNone/>
            </a:pPr>
            <a:r>
              <a:rPr lang="en-US" altLang="zh-CN" sz="2400">
                <a:solidFill>
                  <a:srgbClr val="0066FF"/>
                </a:solidFill>
                <a:latin typeface="Arial" pitchFamily="34" charset="0"/>
                <a:ea typeface="SimSun" pitchFamily="2" charset="-122"/>
              </a:rPr>
              <a:t>switch</a:t>
            </a:r>
            <a:r>
              <a:rPr lang="en-US" altLang="zh-CN" sz="2400">
                <a:latin typeface="Arial" pitchFamily="34" charset="0"/>
                <a:ea typeface="SimSun" pitchFamily="2" charset="-122"/>
              </a:rPr>
              <a:t> ( test-string )</a:t>
            </a:r>
          </a:p>
          <a:p>
            <a:pPr>
              <a:lnSpc>
                <a:spcPct val="80000"/>
              </a:lnSpc>
              <a:buFontTx/>
              <a:buNone/>
            </a:pP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case</a:t>
            </a: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pattern1:</a:t>
            </a:r>
          </a:p>
          <a:p>
            <a:pPr>
              <a:lnSpc>
                <a:spcPct val="80000"/>
              </a:lnSpc>
              <a:buFontTx/>
              <a:buNone/>
            </a:pPr>
            <a:r>
              <a:rPr lang="en-US" altLang="zh-CN" sz="2400">
                <a:latin typeface="Arial" pitchFamily="34" charset="0"/>
                <a:ea typeface="SimSun" pitchFamily="2" charset="-122"/>
              </a:rPr>
              <a:t>		command_set_1</a:t>
            </a:r>
          </a:p>
          <a:p>
            <a:pPr>
              <a:lnSpc>
                <a:spcPct val="80000"/>
              </a:lnSpc>
              <a:buFontTx/>
              <a:buNone/>
            </a:pP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breaksw</a:t>
            </a:r>
          </a:p>
          <a:p>
            <a:pPr>
              <a:lnSpc>
                <a:spcPct val="80000"/>
              </a:lnSpc>
              <a:buFontTx/>
              <a:buNone/>
            </a:pP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case</a:t>
            </a: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pattern2:</a:t>
            </a:r>
          </a:p>
          <a:p>
            <a:pPr>
              <a:lnSpc>
                <a:spcPct val="80000"/>
              </a:lnSpc>
              <a:buFontTx/>
              <a:buNone/>
            </a:pPr>
            <a:r>
              <a:rPr lang="en-US" altLang="zh-CN" sz="2400">
                <a:latin typeface="Arial" pitchFamily="34" charset="0"/>
                <a:ea typeface="SimSun" pitchFamily="2" charset="-122"/>
              </a:rPr>
              <a:t>		command_set_2</a:t>
            </a:r>
          </a:p>
          <a:p>
            <a:pPr>
              <a:lnSpc>
                <a:spcPct val="80000"/>
              </a:lnSpc>
              <a:buFontTx/>
              <a:buNone/>
            </a:pP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breaksw</a:t>
            </a:r>
          </a:p>
          <a:p>
            <a:pPr>
              <a:lnSpc>
                <a:spcPct val="80000"/>
              </a:lnSpc>
              <a:buFontTx/>
              <a:buNone/>
            </a:pPr>
            <a:r>
              <a:rPr lang="en-US" altLang="zh-CN" sz="2400">
                <a:latin typeface="Arial" pitchFamily="34" charset="0"/>
                <a:ea typeface="SimSun" pitchFamily="2" charset="-122"/>
              </a:rPr>
              <a:t>	…</a:t>
            </a:r>
          </a:p>
          <a:p>
            <a:pPr>
              <a:lnSpc>
                <a:spcPct val="80000"/>
              </a:lnSpc>
              <a:buFontTx/>
              <a:buNone/>
            </a:pP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default</a:t>
            </a:r>
            <a:r>
              <a:rPr lang="en-US" altLang="zh-CN" sz="2400">
                <a:latin typeface="Arial" pitchFamily="34" charset="0"/>
                <a:ea typeface="SimSun" pitchFamily="2" charset="-122"/>
              </a:rPr>
              <a:t>:</a:t>
            </a:r>
          </a:p>
          <a:p>
            <a:pPr>
              <a:lnSpc>
                <a:spcPct val="80000"/>
              </a:lnSpc>
              <a:buFontTx/>
              <a:buNone/>
            </a:pPr>
            <a:r>
              <a:rPr lang="en-US" altLang="zh-CN" sz="2400">
                <a:latin typeface="Arial" pitchFamily="34" charset="0"/>
                <a:ea typeface="SimSun" pitchFamily="2" charset="-122"/>
              </a:rPr>
              <a:t>		command_set_3</a:t>
            </a:r>
          </a:p>
          <a:p>
            <a:pPr>
              <a:lnSpc>
                <a:spcPct val="80000"/>
              </a:lnSpc>
              <a:buFontTx/>
              <a:buNone/>
            </a:pPr>
            <a:r>
              <a:rPr lang="en-US" altLang="zh-CN" sz="2400">
                <a:latin typeface="Arial" pitchFamily="34" charset="0"/>
                <a:ea typeface="SimSun" pitchFamily="2" charset="-122"/>
              </a:rPr>
              <a:t>		</a:t>
            </a:r>
            <a:r>
              <a:rPr lang="en-US" altLang="zh-CN" sz="2400">
                <a:solidFill>
                  <a:srgbClr val="0066FF"/>
                </a:solidFill>
                <a:latin typeface="Arial" pitchFamily="34" charset="0"/>
                <a:ea typeface="SimSun" pitchFamily="2" charset="-122"/>
              </a:rPr>
              <a:t>breaksw</a:t>
            </a:r>
            <a:r>
              <a:rPr lang="en-US" altLang="zh-CN" sz="2400">
                <a:latin typeface="Arial" pitchFamily="34" charset="0"/>
                <a:ea typeface="SimSun" pitchFamily="2" charset="-122"/>
              </a:rPr>
              <a:t>             </a:t>
            </a:r>
          </a:p>
          <a:p>
            <a:pPr>
              <a:lnSpc>
                <a:spcPct val="80000"/>
              </a:lnSpc>
              <a:buFontTx/>
              <a:buNone/>
            </a:pPr>
            <a:r>
              <a:rPr lang="en-US" altLang="zh-CN" sz="2400">
                <a:solidFill>
                  <a:srgbClr val="0066FF"/>
                </a:solidFill>
                <a:latin typeface="Arial" pitchFamily="34" charset="0"/>
                <a:ea typeface="SimSun" pitchFamily="2" charset="-122"/>
              </a:rPr>
              <a:t>endsw</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685800" y="152400"/>
            <a:ext cx="77724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Switch Example</a:t>
            </a:r>
          </a:p>
        </p:txBody>
      </p:sp>
      <p:sp>
        <p:nvSpPr>
          <p:cNvPr id="126979" name="Rectangle 3"/>
          <p:cNvSpPr>
            <a:spLocks noGrp="1" noChangeArrowheads="1"/>
          </p:cNvSpPr>
          <p:nvPr>
            <p:ph type="body" idx="1"/>
          </p:nvPr>
        </p:nvSpPr>
        <p:spPr>
          <a:xfrm>
            <a:off x="685800" y="1524000"/>
            <a:ext cx="7848600" cy="52578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normAutofit lnSpcReduction="10000"/>
            <a:flatTx/>
          </a:bodyPr>
          <a:lstStyle/>
          <a:p>
            <a:pPr>
              <a:buFontTx/>
              <a:buNone/>
            </a:pPr>
            <a:r>
              <a:rPr lang="en-US" altLang="zh-CN" sz="1800">
                <a:solidFill>
                  <a:srgbClr val="CC0000"/>
                </a:solidFill>
                <a:latin typeface="Arial" pitchFamily="34" charset="0"/>
                <a:ea typeface="SimSun" pitchFamily="2" charset="-122"/>
              </a:rPr>
              <a:t>#!/bin/csh</a:t>
            </a:r>
          </a:p>
          <a:p>
            <a:pPr>
              <a:buFontTx/>
              <a:buNone/>
            </a:pPr>
            <a:r>
              <a:rPr lang="en-US" altLang="zh-CN" sz="1800">
                <a:solidFill>
                  <a:srgbClr val="CC0000"/>
                </a:solidFill>
                <a:latin typeface="Arial" pitchFamily="34" charset="0"/>
                <a:ea typeface="SimSun" pitchFamily="2" charset="-122"/>
              </a:rPr>
              <a:t>if ($#argv == 0 ) then</a:t>
            </a:r>
          </a:p>
          <a:p>
            <a:pPr>
              <a:buFontTx/>
              <a:buNone/>
            </a:pPr>
            <a:r>
              <a:rPr lang="en-US" altLang="zh-CN" sz="1800">
                <a:solidFill>
                  <a:srgbClr val="CC0000"/>
                </a:solidFill>
                <a:latin typeface="Arial" pitchFamily="34" charset="0"/>
                <a:ea typeface="SimSun" pitchFamily="2" charset="-122"/>
              </a:rPr>
              <a:t>    echo "No arguments supplied...exiting"</a:t>
            </a:r>
          </a:p>
          <a:p>
            <a:pPr>
              <a:buFontTx/>
              <a:buNone/>
            </a:pPr>
            <a:r>
              <a:rPr lang="en-US" altLang="zh-CN" sz="1800">
                <a:solidFill>
                  <a:srgbClr val="CC0000"/>
                </a:solidFill>
                <a:latin typeface="Arial" pitchFamily="34" charset="0"/>
                <a:ea typeface="SimSun" pitchFamily="2" charset="-122"/>
              </a:rPr>
              <a:t>else      </a:t>
            </a:r>
          </a:p>
          <a:p>
            <a:pPr>
              <a:buFontTx/>
              <a:buNone/>
            </a:pPr>
            <a:r>
              <a:rPr lang="en-US" altLang="zh-CN" sz="1800">
                <a:solidFill>
                  <a:srgbClr val="CC0000"/>
                </a:solidFill>
                <a:latin typeface="Arial" pitchFamily="34" charset="0"/>
                <a:ea typeface="SimSun" pitchFamily="2" charset="-122"/>
              </a:rPr>
              <a:t>    switch ($argv[1])</a:t>
            </a:r>
          </a:p>
          <a:p>
            <a:pPr>
              <a:buFontTx/>
              <a:buNone/>
            </a:pPr>
            <a:r>
              <a:rPr lang="en-US" altLang="zh-CN" sz="1800">
                <a:solidFill>
                  <a:srgbClr val="CC0000"/>
                </a:solidFill>
                <a:latin typeface="Arial" pitchFamily="34" charset="0"/>
                <a:ea typeface="SimSun" pitchFamily="2" charset="-122"/>
              </a:rPr>
              <a:t>        case [yY]:</a:t>
            </a:r>
          </a:p>
          <a:p>
            <a:pPr>
              <a:buFontTx/>
              <a:buNone/>
            </a:pPr>
            <a:r>
              <a:rPr lang="en-US" altLang="zh-CN" sz="1800">
                <a:solidFill>
                  <a:srgbClr val="CC0000"/>
                </a:solidFill>
                <a:latin typeface="Arial" pitchFamily="34" charset="0"/>
                <a:ea typeface="SimSun" pitchFamily="2" charset="-122"/>
              </a:rPr>
              <a:t>          	echo Argument one is yes.</a:t>
            </a:r>
          </a:p>
          <a:p>
            <a:pPr>
              <a:buFontTx/>
              <a:buNone/>
            </a:pPr>
            <a:r>
              <a:rPr lang="en-US" altLang="zh-CN" sz="1800">
                <a:solidFill>
                  <a:srgbClr val="CC0000"/>
                </a:solidFill>
                <a:latin typeface="Arial" pitchFamily="34" charset="0"/>
                <a:ea typeface="SimSun" pitchFamily="2" charset="-122"/>
              </a:rPr>
              <a:t>          	breaksw</a:t>
            </a:r>
          </a:p>
          <a:p>
            <a:pPr>
              <a:buFontTx/>
              <a:buNone/>
            </a:pPr>
            <a:r>
              <a:rPr lang="en-US" altLang="zh-CN" sz="1800">
                <a:solidFill>
                  <a:srgbClr val="CC0000"/>
                </a:solidFill>
                <a:latin typeface="Arial" pitchFamily="34" charset="0"/>
                <a:ea typeface="SimSun" pitchFamily="2" charset="-122"/>
              </a:rPr>
              <a:t>        case [nN]:</a:t>
            </a:r>
          </a:p>
          <a:p>
            <a:pPr>
              <a:buFontTx/>
              <a:buNone/>
            </a:pPr>
            <a:r>
              <a:rPr lang="en-US" altLang="zh-CN" sz="1800">
                <a:solidFill>
                  <a:srgbClr val="CC0000"/>
                </a:solidFill>
                <a:latin typeface="Arial" pitchFamily="34" charset="0"/>
                <a:ea typeface="SimSun" pitchFamily="2" charset="-122"/>
              </a:rPr>
              <a:t>          	echo Argument one is no.</a:t>
            </a:r>
          </a:p>
          <a:p>
            <a:pPr>
              <a:buFontTx/>
              <a:buNone/>
            </a:pPr>
            <a:r>
              <a:rPr lang="en-US" altLang="zh-CN" sz="1800">
                <a:solidFill>
                  <a:srgbClr val="CC0000"/>
                </a:solidFill>
                <a:latin typeface="Arial" pitchFamily="34" charset="0"/>
                <a:ea typeface="SimSun" pitchFamily="2" charset="-122"/>
              </a:rPr>
              <a:t>          	breaksw</a:t>
            </a:r>
          </a:p>
          <a:p>
            <a:pPr>
              <a:buFontTx/>
              <a:buNone/>
            </a:pPr>
            <a:r>
              <a:rPr lang="en-US" altLang="zh-CN" sz="1800">
                <a:solidFill>
                  <a:srgbClr val="CC0000"/>
                </a:solidFill>
                <a:latin typeface="Arial" pitchFamily="34" charset="0"/>
                <a:ea typeface="SimSun" pitchFamily="2" charset="-122"/>
              </a:rPr>
              <a:t>        default:</a:t>
            </a:r>
          </a:p>
          <a:p>
            <a:pPr>
              <a:buFontTx/>
              <a:buNone/>
            </a:pPr>
            <a:r>
              <a:rPr lang="en-US" altLang="zh-CN" sz="1800">
                <a:solidFill>
                  <a:srgbClr val="CC0000"/>
                </a:solidFill>
                <a:latin typeface="Arial" pitchFamily="34" charset="0"/>
                <a:ea typeface="SimSun" pitchFamily="2" charset="-122"/>
              </a:rPr>
              <a:t>          	echo Argument one is neither yes nor no.</a:t>
            </a:r>
          </a:p>
          <a:p>
            <a:pPr>
              <a:buFontTx/>
              <a:buNone/>
            </a:pPr>
            <a:r>
              <a:rPr lang="en-US" altLang="zh-CN" sz="1800">
                <a:solidFill>
                  <a:srgbClr val="CC0000"/>
                </a:solidFill>
                <a:latin typeface="Arial" pitchFamily="34" charset="0"/>
                <a:ea typeface="SimSun" pitchFamily="2" charset="-122"/>
              </a:rPr>
              <a:t>         	breaksw</a:t>
            </a:r>
          </a:p>
          <a:p>
            <a:pPr>
              <a:buFontTx/>
              <a:buNone/>
            </a:pPr>
            <a:r>
              <a:rPr lang="en-US" altLang="zh-CN" sz="1800">
                <a:solidFill>
                  <a:srgbClr val="CC0000"/>
                </a:solidFill>
                <a:latin typeface="Arial" pitchFamily="34" charset="0"/>
                <a:ea typeface="SimSun" pitchFamily="2" charset="-122"/>
              </a:rPr>
              <a:t>   	endsw</a:t>
            </a:r>
          </a:p>
          <a:p>
            <a:pPr>
              <a:buFontTx/>
              <a:buNone/>
            </a:pPr>
            <a:r>
              <a:rPr lang="en-US" altLang="zh-CN" sz="1800">
                <a:solidFill>
                  <a:srgbClr val="CC0000"/>
                </a:solidFill>
                <a:latin typeface="Arial" pitchFamily="34" charset="0"/>
                <a:ea typeface="SimSun" pitchFamily="2" charset="-122"/>
              </a:rPr>
              <a:t>endif</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685800" y="152400"/>
            <a:ext cx="7772400" cy="11430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break, continue, goto</a:t>
            </a:r>
          </a:p>
        </p:txBody>
      </p:sp>
      <p:pic>
        <p:nvPicPr>
          <p:cNvPr id="175108" name="Picture 4" descr="sarwar_32062x_c17f06"/>
          <p:cNvPicPr preferRelativeResize="0">
            <a:picLocks noChangeAspect="1" noChangeArrowheads="1"/>
          </p:cNvPicPr>
          <p:nvPr/>
        </p:nvPicPr>
        <p:blipFill>
          <a:blip r:embed="rId2"/>
          <a:srcRect/>
          <a:stretch>
            <a:fillRect/>
          </a:stretch>
        </p:blipFill>
        <p:spPr bwMode="auto">
          <a:xfrm>
            <a:off x="838200" y="1524000"/>
            <a:ext cx="7467600" cy="52244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Debugging Shell Programs</a:t>
            </a:r>
          </a:p>
        </p:txBody>
      </p:sp>
      <p:sp>
        <p:nvSpPr>
          <p:cNvPr id="206851"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pPr>
            <a:r>
              <a:rPr lang="en-US" altLang="zh-CN" sz="2800">
                <a:latin typeface="Arial" pitchFamily="34" charset="0"/>
                <a:ea typeface="SimSun" pitchFamily="2" charset="-122"/>
              </a:rPr>
              <a:t>The C shell programs can be debugged by using the </a:t>
            </a:r>
            <a:r>
              <a:rPr lang="en-US" altLang="zh-CN" sz="2800">
                <a:solidFill>
                  <a:srgbClr val="CC0000"/>
                </a:solidFill>
                <a:latin typeface="Arial" pitchFamily="34" charset="0"/>
                <a:ea typeface="SimSun" pitchFamily="2" charset="-122"/>
              </a:rPr>
              <a:t>–x</a:t>
            </a:r>
            <a:r>
              <a:rPr lang="en-US" altLang="zh-CN" sz="2800">
                <a:latin typeface="Arial" pitchFamily="34" charset="0"/>
                <a:ea typeface="SimSun" pitchFamily="2" charset="-122"/>
              </a:rPr>
              <a:t> and </a:t>
            </a:r>
            <a:r>
              <a:rPr lang="en-US" altLang="zh-CN" sz="2800">
                <a:solidFill>
                  <a:srgbClr val="CC0000"/>
                </a:solidFill>
                <a:latin typeface="Arial" pitchFamily="34" charset="0"/>
                <a:ea typeface="SimSun" pitchFamily="2" charset="-122"/>
              </a:rPr>
              <a:t>–v</a:t>
            </a:r>
            <a:r>
              <a:rPr lang="en-US" altLang="zh-CN" sz="2800">
                <a:latin typeface="Arial" pitchFamily="34" charset="0"/>
                <a:ea typeface="SimSun" pitchFamily="2" charset="-122"/>
              </a:rPr>
              <a:t> options of the csh command.</a:t>
            </a:r>
          </a:p>
          <a:p>
            <a:pPr>
              <a:lnSpc>
                <a:spcPct val="90000"/>
              </a:lnSpc>
            </a:pPr>
            <a:endParaRPr lang="en-US" altLang="zh-CN" sz="900">
              <a:latin typeface="Arial" pitchFamily="34" charset="0"/>
              <a:ea typeface="SimSun" pitchFamily="2" charset="-122"/>
            </a:endParaRPr>
          </a:p>
          <a:p>
            <a:pPr>
              <a:lnSpc>
                <a:spcPct val="90000"/>
              </a:lnSpc>
            </a:pPr>
            <a:r>
              <a:rPr lang="en-US" altLang="zh-CN" sz="2800">
                <a:latin typeface="Arial" pitchFamily="34" charset="0"/>
                <a:ea typeface="SimSun" pitchFamily="2" charset="-122"/>
              </a:rPr>
              <a:t>This allows viewing the commands in the user’s script after the variable substitution but before execution.</a:t>
            </a:r>
          </a:p>
          <a:p>
            <a:pPr>
              <a:lnSpc>
                <a:spcPct val="90000"/>
              </a:lnSpc>
            </a:pPr>
            <a:endParaRPr lang="en-US" altLang="zh-CN" sz="700">
              <a:latin typeface="Arial" pitchFamily="34" charset="0"/>
              <a:ea typeface="SimSun" pitchFamily="2" charset="-122"/>
            </a:endParaRPr>
          </a:p>
          <a:p>
            <a:pPr>
              <a:lnSpc>
                <a:spcPct val="90000"/>
              </a:lnSpc>
            </a:pPr>
            <a:r>
              <a:rPr lang="en-US" altLang="zh-CN" sz="2800">
                <a:latin typeface="Arial" pitchFamily="34" charset="0"/>
                <a:ea typeface="SimSun" pitchFamily="2" charset="-122"/>
              </a:rPr>
              <a:t>Use the following as the first line:</a:t>
            </a:r>
          </a:p>
          <a:p>
            <a:pPr>
              <a:lnSpc>
                <a:spcPct val="90000"/>
              </a:lnSpc>
              <a:buFontTx/>
              <a:buNone/>
            </a:pPr>
            <a:r>
              <a:rPr lang="en-US" altLang="zh-CN" sz="2800">
                <a:solidFill>
                  <a:srgbClr val="CC0000"/>
                </a:solidFill>
                <a:latin typeface="Arial" pitchFamily="34" charset="0"/>
                <a:ea typeface="SimSun" pitchFamily="2" charset="-122"/>
              </a:rPr>
              <a:t>	#!/bin/csh -xv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68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6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Using UNIX Shell Scripts (Contd)</a:t>
            </a:r>
          </a:p>
        </p:txBody>
      </p:sp>
      <p:sp>
        <p:nvSpPr>
          <p:cNvPr id="11267"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90000"/>
              </a:lnSpc>
              <a:spcBef>
                <a:spcPct val="35000"/>
              </a:spcBef>
            </a:pPr>
            <a:r>
              <a:rPr lang="en-US" altLang="zh-CN" sz="2400">
                <a:latin typeface="Arial" pitchFamily="34" charset="0"/>
                <a:ea typeface="SimSun" pitchFamily="2" charset="-122"/>
              </a:rPr>
              <a:t>Shell scripts do not have to be converted into machine language by a compiler.</a:t>
            </a:r>
          </a:p>
          <a:p>
            <a:pPr>
              <a:lnSpc>
                <a:spcPct val="90000"/>
              </a:lnSpc>
              <a:spcBef>
                <a:spcPct val="35000"/>
              </a:spcBef>
            </a:pPr>
            <a:r>
              <a:rPr lang="en-US" altLang="zh-CN" sz="2400">
                <a:latin typeface="Arial" pitchFamily="34" charset="0"/>
                <a:ea typeface="SimSun" pitchFamily="2" charset="-122"/>
              </a:rPr>
              <a:t>This is because the UNIX shell acts as an </a:t>
            </a:r>
            <a:r>
              <a:rPr lang="en-US" altLang="zh-CN" sz="2400">
                <a:solidFill>
                  <a:srgbClr val="3366CC"/>
                </a:solidFill>
                <a:latin typeface="Arial" pitchFamily="34" charset="0"/>
                <a:ea typeface="SimSun" pitchFamily="2" charset="-122"/>
              </a:rPr>
              <a:t>interpreter</a:t>
            </a:r>
            <a:r>
              <a:rPr lang="en-US" altLang="zh-CN" sz="2400">
                <a:latin typeface="Arial" pitchFamily="34" charset="0"/>
                <a:ea typeface="SimSun" pitchFamily="2" charset="-122"/>
              </a:rPr>
              <a:t> when reading script files.</a:t>
            </a:r>
          </a:p>
          <a:p>
            <a:pPr>
              <a:lnSpc>
                <a:spcPct val="105000"/>
              </a:lnSpc>
              <a:spcBef>
                <a:spcPct val="45000"/>
              </a:spcBef>
            </a:pPr>
            <a:r>
              <a:rPr lang="en-US" altLang="zh-CN" sz="2400">
                <a:latin typeface="Arial" pitchFamily="34" charset="0"/>
                <a:ea typeface="SimSun" pitchFamily="2" charset="-122"/>
              </a:rPr>
              <a:t>After you create a shell script, you simply tell the operating system that the file is a program that can be executed.</a:t>
            </a:r>
          </a:p>
          <a:p>
            <a:pPr>
              <a:lnSpc>
                <a:spcPct val="105000"/>
              </a:lnSpc>
              <a:spcBef>
                <a:spcPct val="45000"/>
              </a:spcBef>
            </a:pPr>
            <a:r>
              <a:rPr lang="en-US" altLang="zh-CN" sz="2400">
                <a:latin typeface="Arial" pitchFamily="34" charset="0"/>
                <a:ea typeface="SimSun" pitchFamily="2" charset="-122"/>
              </a:rPr>
              <a:t>This is accomplished by using the </a:t>
            </a:r>
            <a:r>
              <a:rPr lang="en-US" altLang="zh-CN" sz="2400">
                <a:solidFill>
                  <a:srgbClr val="CC0000"/>
                </a:solidFill>
                <a:latin typeface="Arial" pitchFamily="34" charset="0"/>
                <a:ea typeface="SimSun" pitchFamily="2" charset="-122"/>
              </a:rPr>
              <a:t>chmod</a:t>
            </a:r>
            <a:r>
              <a:rPr lang="en-US" altLang="zh-CN" sz="2400">
                <a:solidFill>
                  <a:srgbClr val="3366CC"/>
                </a:solidFill>
                <a:latin typeface="Arial" pitchFamily="34" charset="0"/>
                <a:ea typeface="SimSun" pitchFamily="2" charset="-122"/>
              </a:rPr>
              <a:t> </a:t>
            </a:r>
            <a:r>
              <a:rPr lang="en-US" altLang="zh-CN" sz="2400">
                <a:latin typeface="Arial" pitchFamily="34" charset="0"/>
                <a:ea typeface="SimSun" pitchFamily="2" charset="-122"/>
              </a:rPr>
              <a:t>command.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457200" y="381000"/>
            <a:ext cx="8153400" cy="14478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The Programming Shell</a:t>
            </a:r>
          </a:p>
        </p:txBody>
      </p:sp>
      <p:sp>
        <p:nvSpPr>
          <p:cNvPr id="155651" name="Rectangle 3"/>
          <p:cNvSpPr>
            <a:spLocks noGrp="1" noChangeArrowheads="1"/>
          </p:cNvSpPr>
          <p:nvPr>
            <p:ph type="body" idx="1"/>
          </p:nvPr>
        </p:nvSpPr>
        <p:spPr>
          <a:xfrm>
            <a:off x="457200" y="2133600"/>
            <a:ext cx="8153400" cy="4267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buFontTx/>
              <a:buNone/>
            </a:pPr>
            <a:endParaRPr lang="en-GB" altLang="zh-CN" sz="2000" b="1">
              <a:latin typeface="Arial" pitchFamily="34" charset="0"/>
              <a:ea typeface="SimSun" pitchFamily="2" charset="-122"/>
            </a:endParaRPr>
          </a:p>
          <a:p>
            <a:pPr>
              <a:lnSpc>
                <a:spcPct val="80000"/>
              </a:lnSpc>
              <a:buFontTx/>
              <a:buNone/>
            </a:pPr>
            <a:endParaRPr lang="en-GB" altLang="zh-CN" sz="2000" b="1">
              <a:latin typeface="Arial" pitchFamily="34" charset="0"/>
              <a:ea typeface="SimSun" pitchFamily="2" charset="-122"/>
            </a:endParaRPr>
          </a:p>
          <a:p>
            <a:pPr>
              <a:lnSpc>
                <a:spcPct val="80000"/>
              </a:lnSpc>
              <a:buFontTx/>
              <a:buNone/>
            </a:pPr>
            <a:endParaRPr lang="en-GB" altLang="zh-CN" sz="2000" b="1">
              <a:latin typeface="Arial" pitchFamily="34" charset="0"/>
              <a:ea typeface="SimSun" pitchFamily="2" charset="-122"/>
            </a:endParaRPr>
          </a:p>
          <a:p>
            <a:pPr>
              <a:lnSpc>
                <a:spcPct val="80000"/>
              </a:lnSpc>
              <a:buFontTx/>
              <a:buNone/>
            </a:pPr>
            <a:endParaRPr lang="en-GB" altLang="zh-CN" sz="2000" b="1">
              <a:latin typeface="Arial" pitchFamily="34" charset="0"/>
              <a:ea typeface="SimSun" pitchFamily="2" charset="-122"/>
            </a:endParaRPr>
          </a:p>
          <a:p>
            <a:pPr>
              <a:lnSpc>
                <a:spcPct val="80000"/>
              </a:lnSpc>
              <a:buFontTx/>
              <a:buNone/>
            </a:pPr>
            <a:endParaRPr lang="en-GB" altLang="zh-CN" sz="2000" b="1">
              <a:latin typeface="Arial" pitchFamily="34" charset="0"/>
              <a:ea typeface="SimSun" pitchFamily="2" charset="-122"/>
            </a:endParaRPr>
          </a:p>
          <a:p>
            <a:pPr>
              <a:lnSpc>
                <a:spcPct val="80000"/>
              </a:lnSpc>
              <a:buFontTx/>
              <a:buNone/>
            </a:pPr>
            <a:endParaRPr lang="en-GB" altLang="zh-CN" sz="2000" b="1">
              <a:latin typeface="Arial" pitchFamily="34" charset="0"/>
              <a:ea typeface="SimSun" pitchFamily="2" charset="-122"/>
            </a:endParaRPr>
          </a:p>
          <a:p>
            <a:pPr>
              <a:lnSpc>
                <a:spcPct val="80000"/>
              </a:lnSpc>
              <a:buFontTx/>
              <a:buNone/>
            </a:pPr>
            <a:endParaRPr lang="en-GB" altLang="zh-CN" sz="2000" b="1">
              <a:latin typeface="Arial" pitchFamily="34" charset="0"/>
              <a:ea typeface="SimSun" pitchFamily="2" charset="-122"/>
            </a:endParaRPr>
          </a:p>
          <a:p>
            <a:pPr>
              <a:lnSpc>
                <a:spcPct val="80000"/>
              </a:lnSpc>
              <a:buFontTx/>
              <a:buNone/>
            </a:pPr>
            <a:endParaRPr lang="en-GB" altLang="zh-CN" sz="2000" b="1">
              <a:latin typeface="Arial" pitchFamily="34" charset="0"/>
              <a:ea typeface="SimSun" pitchFamily="2" charset="-122"/>
            </a:endParaRPr>
          </a:p>
          <a:p>
            <a:pPr>
              <a:lnSpc>
                <a:spcPct val="80000"/>
              </a:lnSpc>
              <a:buFontTx/>
              <a:buNone/>
            </a:pPr>
            <a:r>
              <a:rPr lang="en-GB" altLang="zh-CN" sz="2400">
                <a:latin typeface="Arial" pitchFamily="34" charset="0"/>
                <a:ea typeface="SimSun" pitchFamily="2" charset="-122"/>
              </a:rPr>
              <a:t>Commonly used shell in most variant of UNIX are:   </a:t>
            </a:r>
          </a:p>
          <a:p>
            <a:pPr>
              <a:lnSpc>
                <a:spcPct val="80000"/>
              </a:lnSpc>
            </a:pPr>
            <a:r>
              <a:rPr lang="en-GB" altLang="zh-CN" sz="2400" u="sng">
                <a:latin typeface="Arial" pitchFamily="34" charset="0"/>
                <a:ea typeface="SimSun" pitchFamily="2" charset="-122"/>
              </a:rPr>
              <a:t>Bourne Shell</a:t>
            </a:r>
            <a:r>
              <a:rPr lang="en-GB" altLang="zh-CN" sz="2400">
                <a:latin typeface="Arial" pitchFamily="34" charset="0"/>
                <a:ea typeface="SimSun" pitchFamily="2" charset="-122"/>
              </a:rPr>
              <a:t> (</a:t>
            </a:r>
            <a:r>
              <a:rPr lang="en-GB" altLang="zh-CN" sz="2400">
                <a:solidFill>
                  <a:srgbClr val="CC0000"/>
                </a:solidFill>
                <a:latin typeface="Arial" pitchFamily="34" charset="0"/>
                <a:ea typeface="SimSun" pitchFamily="2" charset="-122"/>
              </a:rPr>
              <a:t>sh</a:t>
            </a:r>
            <a:r>
              <a:rPr lang="en-GB" altLang="zh-CN" sz="2400">
                <a:latin typeface="Arial" pitchFamily="34" charset="0"/>
                <a:ea typeface="SimSun" pitchFamily="2" charset="-122"/>
              </a:rPr>
              <a:t>), </a:t>
            </a:r>
            <a:r>
              <a:rPr lang="en-US" altLang="zh-CN" sz="2400">
                <a:latin typeface="Arial" pitchFamily="34" charset="0"/>
                <a:ea typeface="SimSun" pitchFamily="2" charset="-122"/>
              </a:rPr>
              <a:t>first shell developed for UNIX</a:t>
            </a:r>
            <a:r>
              <a:rPr lang="en-US" altLang="zh-CN" sz="2400">
                <a:ea typeface="SimSun" pitchFamily="2" charset="-122"/>
              </a:rPr>
              <a:t> </a:t>
            </a:r>
          </a:p>
          <a:p>
            <a:pPr>
              <a:lnSpc>
                <a:spcPct val="80000"/>
              </a:lnSpc>
            </a:pPr>
            <a:r>
              <a:rPr lang="en-GB" altLang="zh-CN" sz="2400" u="sng">
                <a:latin typeface="Arial" pitchFamily="34" charset="0"/>
                <a:ea typeface="SimSun" pitchFamily="2" charset="-122"/>
              </a:rPr>
              <a:t>Bourne Again Shell</a:t>
            </a:r>
            <a:r>
              <a:rPr lang="en-GB" altLang="zh-CN" sz="2400">
                <a:latin typeface="Arial" pitchFamily="34" charset="0"/>
                <a:ea typeface="SimSun" pitchFamily="2" charset="-122"/>
              </a:rPr>
              <a:t> (</a:t>
            </a:r>
            <a:r>
              <a:rPr lang="en-GB" altLang="zh-CN" sz="2400">
                <a:solidFill>
                  <a:srgbClr val="CC0000"/>
                </a:solidFill>
                <a:latin typeface="Arial" pitchFamily="34" charset="0"/>
                <a:ea typeface="SimSun" pitchFamily="2" charset="-122"/>
              </a:rPr>
              <a:t>bash</a:t>
            </a:r>
            <a:r>
              <a:rPr lang="en-GB" altLang="zh-CN" sz="2400">
                <a:latin typeface="Arial" pitchFamily="34" charset="0"/>
                <a:ea typeface="SimSun" pitchFamily="2" charset="-122"/>
              </a:rPr>
              <a:t>), written</a:t>
            </a:r>
            <a:r>
              <a:rPr lang="en-US" altLang="zh-CN" sz="2400">
                <a:latin typeface="Arial" pitchFamily="34" charset="0"/>
                <a:ea typeface="SimSun" pitchFamily="2" charset="-122"/>
              </a:rPr>
              <a:t> by programmers of Free Software Foundation, open source shell from GNU</a:t>
            </a:r>
            <a:endParaRPr lang="en-GB" altLang="zh-CN" sz="2400">
              <a:latin typeface="Arial" pitchFamily="34" charset="0"/>
              <a:ea typeface="SimSun" pitchFamily="2" charset="-122"/>
            </a:endParaRPr>
          </a:p>
        </p:txBody>
      </p:sp>
      <p:pic>
        <p:nvPicPr>
          <p:cNvPr id="155652" name="Picture 4" descr="Standard_Shells"/>
          <p:cNvPicPr>
            <a:picLocks noChangeAspect="1" noChangeArrowheads="1"/>
          </p:cNvPicPr>
          <p:nvPr/>
        </p:nvPicPr>
        <p:blipFill>
          <a:blip r:embed="rId2"/>
          <a:srcRect/>
          <a:stretch>
            <a:fillRect/>
          </a:stretch>
        </p:blipFill>
        <p:spPr bwMode="auto">
          <a:xfrm>
            <a:off x="2514600" y="2133600"/>
            <a:ext cx="4114800" cy="2200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651">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5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p:cNvSpPr>
            <a:spLocks noGrp="1" noChangeArrowheads="1"/>
          </p:cNvSpPr>
          <p:nvPr>
            <p:ph type="title"/>
          </p:nvPr>
        </p:nvSpPr>
        <p:spPr>
          <a:xfrm>
            <a:off x="457200" y="381000"/>
            <a:ext cx="8153400" cy="1447800"/>
          </a:xfrm>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The Programming Shell (Contd)</a:t>
            </a:r>
          </a:p>
        </p:txBody>
      </p:sp>
      <p:sp>
        <p:nvSpPr>
          <p:cNvPr id="45059" name="Rectangle 1027"/>
          <p:cNvSpPr>
            <a:spLocks noGrp="1" noChangeArrowheads="1"/>
          </p:cNvSpPr>
          <p:nvPr>
            <p:ph type="body" idx="1"/>
          </p:nvPr>
        </p:nvSpPr>
        <p:spPr>
          <a:xfrm>
            <a:off x="457200" y="2133600"/>
            <a:ext cx="8153400" cy="4267200"/>
          </a:xfrm>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r>
              <a:rPr lang="en-GB" altLang="zh-CN" sz="2800" u="sng">
                <a:latin typeface="Arial" pitchFamily="34" charset="0"/>
                <a:ea typeface="SimSun" pitchFamily="2" charset="-122"/>
              </a:rPr>
              <a:t>Korn Shell</a:t>
            </a:r>
            <a:r>
              <a:rPr lang="en-GB" altLang="zh-CN" sz="2800">
                <a:latin typeface="Arial" pitchFamily="34" charset="0"/>
                <a:ea typeface="SimSun" pitchFamily="2" charset="-122"/>
              </a:rPr>
              <a:t> (</a:t>
            </a:r>
            <a:r>
              <a:rPr lang="en-GB" altLang="zh-CN" sz="2800">
                <a:solidFill>
                  <a:srgbClr val="CC0000"/>
                </a:solidFill>
                <a:latin typeface="Arial" pitchFamily="34" charset="0"/>
                <a:ea typeface="SimSun" pitchFamily="2" charset="-122"/>
              </a:rPr>
              <a:t>ksh</a:t>
            </a:r>
            <a:r>
              <a:rPr lang="en-GB" altLang="zh-CN" sz="2800">
                <a:latin typeface="Arial" pitchFamily="34" charset="0"/>
                <a:ea typeface="SimSun" pitchFamily="2" charset="-122"/>
              </a:rPr>
              <a:t>), written by David Korn, superset of Bourne shell, not widely distributed.</a:t>
            </a:r>
          </a:p>
          <a:p>
            <a:r>
              <a:rPr lang="en-GB" altLang="zh-CN" sz="2800" u="sng">
                <a:latin typeface="Arial" pitchFamily="34" charset="0"/>
                <a:ea typeface="SimSun" pitchFamily="2" charset="-122"/>
              </a:rPr>
              <a:t>C Shell</a:t>
            </a:r>
            <a:r>
              <a:rPr lang="en-GB" altLang="zh-CN" sz="2800">
                <a:latin typeface="Arial" pitchFamily="34" charset="0"/>
                <a:ea typeface="SimSun" pitchFamily="2" charset="-122"/>
              </a:rPr>
              <a:t> (</a:t>
            </a:r>
            <a:r>
              <a:rPr lang="en-GB" altLang="zh-CN" sz="2800">
                <a:solidFill>
                  <a:srgbClr val="CC0000"/>
                </a:solidFill>
                <a:latin typeface="Arial" pitchFamily="34" charset="0"/>
                <a:ea typeface="SimSun" pitchFamily="2" charset="-122"/>
              </a:rPr>
              <a:t>csh</a:t>
            </a:r>
            <a:r>
              <a:rPr lang="en-GB" altLang="zh-CN" sz="2800">
                <a:latin typeface="Arial" pitchFamily="34" charset="0"/>
                <a:ea typeface="SimSun" pitchFamily="2" charset="-122"/>
              </a:rPr>
              <a:t>), </a:t>
            </a:r>
            <a:r>
              <a:rPr lang="en-US" altLang="zh-CN" sz="2800">
                <a:latin typeface="Arial" pitchFamily="34" charset="0"/>
                <a:ea typeface="SimSun" pitchFamily="2" charset="-122"/>
              </a:rPr>
              <a:t>written by Bill Joy, the author of vi, shared much of the C language structure.</a:t>
            </a:r>
            <a:endParaRPr lang="en-GB" altLang="zh-CN" sz="2800">
              <a:latin typeface="Arial" pitchFamily="34" charset="0"/>
              <a:ea typeface="SimSun" pitchFamily="2" charset="-122"/>
            </a:endParaRPr>
          </a:p>
          <a:p>
            <a:r>
              <a:rPr lang="en-GB" altLang="zh-CN" sz="2800" u="sng">
                <a:latin typeface="Arial" pitchFamily="34" charset="0"/>
                <a:ea typeface="SimSun" pitchFamily="2" charset="-122"/>
              </a:rPr>
              <a:t>Terminal Based C Shell</a:t>
            </a:r>
            <a:r>
              <a:rPr lang="en-GB" altLang="zh-CN" sz="2800">
                <a:latin typeface="Arial" pitchFamily="34" charset="0"/>
                <a:ea typeface="SimSun" pitchFamily="2" charset="-122"/>
              </a:rPr>
              <a:t> (</a:t>
            </a:r>
            <a:r>
              <a:rPr lang="en-GB" altLang="zh-CN" sz="2800">
                <a:solidFill>
                  <a:srgbClr val="CC0000"/>
                </a:solidFill>
                <a:latin typeface="Arial" pitchFamily="34" charset="0"/>
                <a:ea typeface="SimSun" pitchFamily="2" charset="-122"/>
              </a:rPr>
              <a:t>tcsh</a:t>
            </a:r>
            <a:r>
              <a:rPr lang="en-GB" altLang="zh-CN" sz="2800">
                <a:latin typeface="Arial" pitchFamily="34" charset="0"/>
                <a:ea typeface="SimSun" pitchFamily="2" charset="-122"/>
              </a:rPr>
              <a:t>), </a:t>
            </a:r>
            <a:r>
              <a:rPr lang="en-US" altLang="zh-CN" sz="2800">
                <a:latin typeface="Arial" pitchFamily="34" charset="0"/>
                <a:ea typeface="SimSun" pitchFamily="2" charset="-122"/>
              </a:rPr>
              <a:t>enhanced version of the Berkeley UNIX C shell csh</a:t>
            </a:r>
            <a:endParaRPr lang="en-GB" altLang="zh-CN" sz="2800">
              <a:latin typeface="Arial" pitchFamily="34" charset="0"/>
              <a:ea typeface="SimSun"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solidFill>
            <a:srgbClr val="3366CC"/>
          </a:solidFill>
          <a:scene3d>
            <a:camera prst="legacyObliqueTopRight"/>
            <a:lightRig rig="legacyFlat3" dir="b"/>
          </a:scene3d>
          <a:sp3d extrusionH="430200" prstMaterial="legacyMatte">
            <a:bevelT w="13500" h="13500" prst="angle"/>
            <a:bevelB w="13500" h="13500" prst="angle"/>
            <a:extrusionClr>
              <a:srgbClr val="FF66CC"/>
            </a:extrusionClr>
          </a:sp3d>
        </p:spPr>
        <p:txBody>
          <a:bodyPr>
            <a:flatTx/>
          </a:bodyPr>
          <a:lstStyle/>
          <a:p>
            <a:r>
              <a:rPr lang="en-US" altLang="zh-CN" sz="3600" b="1">
                <a:solidFill>
                  <a:srgbClr val="CCFFFF"/>
                </a:solidFill>
                <a:latin typeface="Arial" pitchFamily="34" charset="0"/>
                <a:ea typeface="SimSun" pitchFamily="2" charset="-122"/>
              </a:rPr>
              <a:t>Different types of statements</a:t>
            </a:r>
            <a:r>
              <a:rPr lang="en-US" altLang="zh-CN" sz="4800">
                <a:ea typeface="SimSun" pitchFamily="2" charset="-122"/>
              </a:rPr>
              <a:t> </a:t>
            </a:r>
          </a:p>
        </p:txBody>
      </p:sp>
      <p:sp>
        <p:nvSpPr>
          <p:cNvPr id="184323" name="Rectangle 3"/>
          <p:cNvSpPr>
            <a:spLocks noGrp="1" noChangeArrowheads="1"/>
          </p:cNvSpPr>
          <p:nvPr>
            <p:ph type="body" idx="1"/>
          </p:nvPr>
        </p:nvSpPr>
        <p:spPr>
          <a:solidFill>
            <a:srgbClr val="CCFFFF"/>
          </a:solidFill>
          <a:scene3d>
            <a:camera prst="legacyObliqueTopRight"/>
            <a:lightRig rig="legacyFlat3" dir="b"/>
          </a:scene3d>
          <a:sp3d extrusionH="430200" prstMaterial="legacyMatte">
            <a:bevelT w="13500" h="13500" prst="angle"/>
            <a:bevelB w="13500" h="13500" prst="angle"/>
            <a:extrusionClr>
              <a:srgbClr val="CCFFFF"/>
            </a:extrusionClr>
          </a:sp3d>
        </p:spPr>
        <p:txBody>
          <a:bodyPr>
            <a:flatTx/>
          </a:bodyPr>
          <a:lstStyle/>
          <a:p>
            <a:pPr>
              <a:lnSpc>
                <a:spcPct val="80000"/>
              </a:lnSpc>
            </a:pPr>
            <a:r>
              <a:rPr lang="en-US" altLang="zh-CN" sz="2800">
                <a:solidFill>
                  <a:srgbClr val="0066FF"/>
                </a:solidFill>
                <a:latin typeface="Arial" pitchFamily="34" charset="0"/>
                <a:ea typeface="SimSun" pitchFamily="2" charset="-122"/>
              </a:rPr>
              <a:t>Comments</a:t>
            </a:r>
            <a:r>
              <a:rPr lang="en-US" altLang="zh-CN" sz="2800">
                <a:latin typeface="Arial" pitchFamily="34" charset="0"/>
                <a:ea typeface="SimSun" pitchFamily="2" charset="-122"/>
              </a:rPr>
              <a:t> - Starts with '</a:t>
            </a:r>
            <a:r>
              <a:rPr lang="en-US" altLang="zh-CN" sz="2800">
                <a:solidFill>
                  <a:srgbClr val="CC0000"/>
                </a:solidFill>
                <a:latin typeface="Arial" pitchFamily="34" charset="0"/>
                <a:ea typeface="SimSun" pitchFamily="2" charset="-122"/>
              </a:rPr>
              <a:t>#</a:t>
            </a:r>
            <a:r>
              <a:rPr lang="en-US" altLang="zh-CN" sz="2800">
                <a:latin typeface="Arial" pitchFamily="34" charset="0"/>
                <a:ea typeface="SimSun" pitchFamily="2" charset="-122"/>
              </a:rPr>
              <a:t>' and ends to the end of the line .</a:t>
            </a:r>
          </a:p>
          <a:p>
            <a:pPr lvl="1">
              <a:lnSpc>
                <a:spcPct val="80000"/>
              </a:lnSpc>
            </a:pPr>
            <a:r>
              <a:rPr lang="en-US" altLang="zh-CN" sz="2400">
                <a:latin typeface="Arial" pitchFamily="34" charset="0"/>
                <a:ea typeface="SimSun" pitchFamily="2" charset="-122"/>
              </a:rPr>
              <a:t>The content does not effect the execution of the program </a:t>
            </a:r>
            <a:r>
              <a:rPr lang="en-US" altLang="zh-CN" sz="2400" b="1">
                <a:solidFill>
                  <a:srgbClr val="CC0000"/>
                </a:solidFill>
                <a:latin typeface="Arial" pitchFamily="34" charset="0"/>
                <a:ea typeface="SimSun" pitchFamily="2" charset="-122"/>
              </a:rPr>
              <a:t>with the exception of the first line of the program </a:t>
            </a:r>
            <a:r>
              <a:rPr lang="en-US" altLang="zh-CN" sz="2400">
                <a:solidFill>
                  <a:srgbClr val="CC0000"/>
                </a:solidFill>
                <a:latin typeface="Arial" pitchFamily="34" charset="0"/>
                <a:ea typeface="SimSun" pitchFamily="2" charset="-122"/>
              </a:rPr>
              <a:t>(#!/bin/csh )</a:t>
            </a:r>
          </a:p>
          <a:p>
            <a:pPr lvl="1">
              <a:lnSpc>
                <a:spcPct val="80000"/>
              </a:lnSpc>
            </a:pPr>
            <a:r>
              <a:rPr lang="en-US" altLang="zh-CN" sz="2400">
                <a:solidFill>
                  <a:srgbClr val="CC0000"/>
                </a:solidFill>
                <a:latin typeface="Arial" pitchFamily="34" charset="0"/>
                <a:ea typeface="SimSun" pitchFamily="2" charset="-122"/>
              </a:rPr>
              <a:t>#!/bin/csh</a:t>
            </a:r>
            <a:r>
              <a:rPr lang="en-US" altLang="zh-CN" sz="2400">
                <a:latin typeface="Arial" pitchFamily="34" charset="0"/>
                <a:ea typeface="SimSun" pitchFamily="2" charset="-122"/>
              </a:rPr>
              <a:t> forces the current shell to execute a script in the C shell, regardless of your current shell.</a:t>
            </a:r>
          </a:p>
          <a:p>
            <a:pPr>
              <a:lnSpc>
                <a:spcPct val="80000"/>
              </a:lnSpc>
            </a:pPr>
            <a:r>
              <a:rPr lang="en-US" altLang="zh-CN" sz="2800">
                <a:solidFill>
                  <a:srgbClr val="0066FF"/>
                </a:solidFill>
                <a:latin typeface="Arial" pitchFamily="34" charset="0"/>
                <a:ea typeface="SimSun" pitchFamily="2" charset="-122"/>
              </a:rPr>
              <a:t>Setting and Substituting variable values</a:t>
            </a:r>
          </a:p>
          <a:p>
            <a:pPr lvl="1">
              <a:lnSpc>
                <a:spcPct val="80000"/>
              </a:lnSpc>
            </a:pPr>
            <a:r>
              <a:rPr lang="en-US" altLang="zh-CN" sz="2400">
                <a:latin typeface="Arial" pitchFamily="34" charset="0"/>
                <a:ea typeface="SimSun" pitchFamily="2" charset="-122"/>
              </a:rPr>
              <a:t>Keywords like </a:t>
            </a:r>
            <a:r>
              <a:rPr lang="en-US" altLang="zh-CN" sz="2400">
                <a:solidFill>
                  <a:srgbClr val="CC0000"/>
                </a:solidFill>
                <a:latin typeface="Arial" pitchFamily="34" charset="0"/>
                <a:ea typeface="SimSun" pitchFamily="2" charset="-122"/>
              </a:rPr>
              <a:t>set</a:t>
            </a:r>
            <a:r>
              <a:rPr lang="en-US" altLang="zh-CN" sz="2400">
                <a:latin typeface="Arial" pitchFamily="34" charset="0"/>
                <a:ea typeface="SimSun" pitchFamily="2" charset="-122"/>
              </a:rPr>
              <a:t>, </a:t>
            </a:r>
            <a:r>
              <a:rPr lang="en-US" altLang="zh-CN" sz="2400">
                <a:solidFill>
                  <a:srgbClr val="CC0000"/>
                </a:solidFill>
                <a:latin typeface="Arial" pitchFamily="34" charset="0"/>
                <a:ea typeface="SimSun" pitchFamily="2" charset="-122"/>
              </a:rPr>
              <a:t>$</a:t>
            </a:r>
            <a:r>
              <a:rPr lang="en-US" altLang="zh-CN" sz="2400">
                <a:latin typeface="Arial" pitchFamily="34" charset="0"/>
                <a:ea typeface="SimSun" pitchFamily="2" charset="-122"/>
              </a:rPr>
              <a:t> and </a:t>
            </a:r>
            <a:r>
              <a:rPr lang="en-US" altLang="zh-CN" sz="2400">
                <a:solidFill>
                  <a:srgbClr val="CC0000"/>
                </a:solidFill>
                <a:latin typeface="Arial" pitchFamily="34" charset="0"/>
                <a:ea typeface="SimSun" pitchFamily="2" charset="-122"/>
              </a:rPr>
              <a:t>@</a:t>
            </a:r>
            <a:r>
              <a:rPr lang="en-US" altLang="zh-CN" sz="2400">
                <a:latin typeface="Arial" pitchFamily="34" charset="0"/>
                <a:ea typeface="SimSun" pitchFamily="2" charset="-122"/>
              </a:rPr>
              <a:t> indicate that a variable is to be used or set.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2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1782</Words>
  <Application>Microsoft Office PowerPoint</Application>
  <PresentationFormat>On-screen Show (4:3)</PresentationFormat>
  <Paragraphs>396</Paragraphs>
  <Slides>55</Slides>
  <Notes>5</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COMP 201 OPEN SOURCE &amp; SYSTEM ADMINISTRATION</vt:lpstr>
      <vt:lpstr>Slide 2</vt:lpstr>
      <vt:lpstr>Objectives</vt:lpstr>
      <vt:lpstr>My first Shell Script</vt:lpstr>
      <vt:lpstr>Using UNIX Shell Scripts</vt:lpstr>
      <vt:lpstr>Using UNIX Shell Scripts (Contd)</vt:lpstr>
      <vt:lpstr>The Programming Shell</vt:lpstr>
      <vt:lpstr>The Programming Shell (Contd)</vt:lpstr>
      <vt:lpstr>Different types of statements </vt:lpstr>
      <vt:lpstr>Different types of statements (Contd) </vt:lpstr>
      <vt:lpstr>Shell Programming</vt:lpstr>
      <vt:lpstr>Variables </vt:lpstr>
      <vt:lpstr>Environment Variables </vt:lpstr>
      <vt:lpstr>Environment Variables (Contd)</vt:lpstr>
      <vt:lpstr>Environment Variables (Contd)</vt:lpstr>
      <vt:lpstr>Predefined Shell Variables</vt:lpstr>
      <vt:lpstr>Predefined Shell Variables (Contd)</vt:lpstr>
      <vt:lpstr>Predefined Shell Variables (Contd)</vt:lpstr>
      <vt:lpstr>User-defined Variables</vt:lpstr>
      <vt:lpstr>User-defined Variables (Contd)</vt:lpstr>
      <vt:lpstr>Command Substitution</vt:lpstr>
      <vt:lpstr>setenv: Exporting Environment</vt:lpstr>
      <vt:lpstr>setenv Example</vt:lpstr>
      <vt:lpstr>Resetting Variables</vt:lpstr>
      <vt:lpstr>Reading from Standard Input</vt:lpstr>
      <vt:lpstr>Shell Programming</vt:lpstr>
      <vt:lpstr>Expressions</vt:lpstr>
      <vt:lpstr>Expressions (Contd)</vt:lpstr>
      <vt:lpstr>Expressions (Contd)</vt:lpstr>
      <vt:lpstr>Arithmetic Expressions </vt:lpstr>
      <vt:lpstr>Arithmetic Expression Examples</vt:lpstr>
      <vt:lpstr>Logic Expressions</vt:lpstr>
      <vt:lpstr> Boolean Expressions</vt:lpstr>
      <vt:lpstr>Boolean Expression Examples</vt:lpstr>
      <vt:lpstr>File Enquiry Expressions</vt:lpstr>
      <vt:lpstr>File Enquiry Expressions Examples</vt:lpstr>
      <vt:lpstr>Command Status Expressions</vt:lpstr>
      <vt:lpstr>Shell Programming</vt:lpstr>
      <vt:lpstr>C Shell Logic Structures</vt:lpstr>
      <vt:lpstr>if-then-else-endif</vt:lpstr>
      <vt:lpstr>if-then-else-endif (Contd)</vt:lpstr>
      <vt:lpstr>if-then-else-endif Example</vt:lpstr>
      <vt:lpstr>if-then-else-endif Example</vt:lpstr>
      <vt:lpstr>if-then-else-endif Example</vt:lpstr>
      <vt:lpstr>C Shell Logic Structures</vt:lpstr>
      <vt:lpstr>foreach</vt:lpstr>
      <vt:lpstr>while</vt:lpstr>
      <vt:lpstr>foreach Example</vt:lpstr>
      <vt:lpstr>foreach Example</vt:lpstr>
      <vt:lpstr>while  Example</vt:lpstr>
      <vt:lpstr>Switch Logic</vt:lpstr>
      <vt:lpstr>Switch Logic</vt:lpstr>
      <vt:lpstr>Switch Example</vt:lpstr>
      <vt:lpstr>break, continue, goto</vt:lpstr>
      <vt:lpstr>Debugging Shell Programs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16</cp:revision>
  <dcterms:created xsi:type="dcterms:W3CDTF">2018-02-07T14:49:34Z</dcterms:created>
  <dcterms:modified xsi:type="dcterms:W3CDTF">2018-09-08T09:44:16Z</dcterms:modified>
</cp:coreProperties>
</file>