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7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98D0C-A0FF-4F70-847D-3E8304343A27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01D0D-BF2C-48D3-A2A1-C367E2A375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4EB90A-C26F-47D2-9A00-AC2E0F24AC3F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464" y="686474"/>
            <a:ext cx="4942606" cy="3428114"/>
          </a:xfrm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1522"/>
            <a:ext cx="5487013" cy="4116005"/>
          </a:xfrm>
        </p:spPr>
        <p:txBody>
          <a:bodyPr/>
          <a:lstStyle/>
          <a:p>
            <a:pPr lvl="1">
              <a:lnSpc>
                <a:spcPct val="105000"/>
              </a:lnSpc>
              <a:spcBef>
                <a:spcPct val="4000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13E24FB-ACEF-4416-8E72-92CFDBD7BA4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98866D7-F4C0-43FE-8167-E14D585A82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189F1-4E66-4A85-8158-3D5B22120262}" type="datetimeFigureOut">
              <a:rPr lang="en-US" smtClean="0"/>
              <a:pPr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201 OPEN SOURCE &amp; SYSTEM ADMINISTRATION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OBUOBI, DCSIT,CU</a:t>
            </a:r>
          </a:p>
          <a:p>
            <a:r>
              <a:rPr lang="en-US" dirty="0" smtClean="0"/>
              <a:t>PERL PROGRAMMING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2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Perl Variable Names are Case-sensitive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r>
              <a:rPr lang="en-US" altLang="zh-CN">
                <a:latin typeface="Arial" pitchFamily="34" charset="0"/>
                <a:ea typeface="SimSun" pitchFamily="2" charset="-122"/>
              </a:rPr>
              <a:t>All Perl variable names, including scalars, are case-sensitive. This means that the following variables are different: </a:t>
            </a:r>
          </a:p>
          <a:p>
            <a:pPr lvl="1">
              <a:buFontTx/>
              <a:buNone/>
            </a:pPr>
            <a:r>
              <a:rPr lang="en-US" altLang="zh-CN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$VAR</a:t>
            </a:r>
          </a:p>
          <a:p>
            <a:pPr lvl="1">
              <a:buFontTx/>
              <a:buNone/>
            </a:pPr>
            <a:r>
              <a:rPr lang="en-US" altLang="zh-CN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$var</a:t>
            </a:r>
          </a:p>
          <a:p>
            <a:pPr lvl="1">
              <a:buFontTx/>
              <a:buNone/>
            </a:pPr>
            <a:r>
              <a:rPr lang="en-US" altLang="zh-CN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$Var</a:t>
            </a:r>
            <a:endParaRPr lang="en-US" altLang="zh-CN">
              <a:latin typeface="Arial" pitchFamily="34" charset="0"/>
              <a:ea typeface="SimSun" pitchFamily="2" charset="-122"/>
            </a:endParaRPr>
          </a:p>
          <a:p>
            <a:endParaRPr lang="en-US" altLang="zh-CN">
              <a:solidFill>
                <a:srgbClr val="CC0000"/>
              </a:solidFill>
              <a:latin typeface="Arial" pitchFamily="34" charset="0"/>
              <a:ea typeface="SimSun" pitchFamily="2" charset="-122"/>
            </a:endParaRPr>
          </a:p>
          <a:p>
            <a:pPr>
              <a:lnSpc>
                <a:spcPct val="105000"/>
              </a:lnSpc>
              <a:spcBef>
                <a:spcPct val="30000"/>
              </a:spcBef>
              <a:buFontTx/>
              <a:buNone/>
            </a:pPr>
            <a:endParaRPr lang="en-US" altLang="zh-CN" sz="2800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Scalar Examples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pPr>
              <a:lnSpc>
                <a:spcPct val="105000"/>
              </a:lnSpc>
              <a:spcBef>
                <a:spcPct val="30000"/>
              </a:spcBef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$var = &lt;STDIN&gt;;  	</a:t>
            </a:r>
            <a:r>
              <a:rPr lang="en-US" altLang="zh-CN" sz="2400">
                <a:latin typeface="Arial" pitchFamily="34" charset="0"/>
                <a:ea typeface="SimSun" pitchFamily="2" charset="-122"/>
              </a:rPr>
              <a:t># get input from keyboard</a:t>
            </a:r>
          </a:p>
          <a:p>
            <a:pPr>
              <a:lnSpc>
                <a:spcPct val="105000"/>
              </a:lnSpc>
              <a:spcBef>
                <a:spcPct val="30000"/>
              </a:spcBef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$num = 42;</a:t>
            </a:r>
          </a:p>
          <a:p>
            <a:pPr>
              <a:lnSpc>
                <a:spcPct val="105000"/>
              </a:lnSpc>
              <a:spcBef>
                <a:spcPct val="30000"/>
              </a:spcBef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$var1 =  5 + 6 * 4;  	</a:t>
            </a:r>
            <a:r>
              <a:rPr lang="en-US" altLang="zh-CN" sz="2400">
                <a:latin typeface="Arial" pitchFamily="34" charset="0"/>
                <a:ea typeface="SimSun" pitchFamily="2" charset="-122"/>
              </a:rPr>
              <a:t># $var1 = 29</a:t>
            </a:r>
          </a:p>
          <a:p>
            <a:pPr>
              <a:lnSpc>
                <a:spcPct val="105000"/>
              </a:lnSpc>
              <a:spcBef>
                <a:spcPct val="30000"/>
              </a:spcBef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$var2 = $var1 * 6;</a:t>
            </a:r>
            <a:r>
              <a:rPr lang="en-US" altLang="zh-CN" sz="2400" b="1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	</a:t>
            </a:r>
            <a:r>
              <a:rPr lang="en-US" altLang="zh-CN" sz="2400">
                <a:latin typeface="Arial" pitchFamily="34" charset="0"/>
                <a:ea typeface="SimSun" pitchFamily="2" charset="-122"/>
              </a:rPr>
              <a:t># $var2 = 29*6</a:t>
            </a:r>
            <a:r>
              <a:rPr lang="en-US" altLang="zh-CN" sz="2400" b="1">
                <a:latin typeface="Arial" pitchFamily="34" charset="0"/>
                <a:ea typeface="SimSun" pitchFamily="2" charset="-122"/>
              </a:rPr>
              <a:t> </a:t>
            </a:r>
          </a:p>
          <a:p>
            <a:pPr>
              <a:lnSpc>
                <a:spcPct val="105000"/>
              </a:lnSpc>
              <a:spcBef>
                <a:spcPct val="30000"/>
              </a:spcBef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$grade = 99.44; 		</a:t>
            </a:r>
            <a:endParaRPr lang="en-US" altLang="zh-CN" sz="2400">
              <a:latin typeface="Arial" pitchFamily="34" charset="0"/>
              <a:ea typeface="SimSun" pitchFamily="2" charset="-122"/>
            </a:endParaRPr>
          </a:p>
          <a:p>
            <a:pPr>
              <a:lnSpc>
                <a:spcPct val="105000"/>
              </a:lnSpc>
              <a:spcBef>
                <a:spcPct val="30000"/>
              </a:spcBef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$name = "Paul"; 	</a:t>
            </a:r>
          </a:p>
          <a:p>
            <a:pPr>
              <a:lnSpc>
                <a:spcPct val="105000"/>
              </a:lnSpc>
              <a:spcBef>
                <a:spcPct val="30000"/>
              </a:spcBef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$Big_string = “The Quick Brown Fox…";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066800"/>
          </a:xfrm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normAutofit fontScale="90000"/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Example: interacting with user and chomp function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572000"/>
          </a:xfrm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pPr>
              <a:buFontTx/>
              <a:buNone/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#!/usr/bin/perl</a:t>
            </a:r>
          </a:p>
          <a:p>
            <a:pPr>
              <a:buFontTx/>
              <a:buNone/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print ("Enter the distance to be converted:\n");</a:t>
            </a:r>
          </a:p>
          <a:p>
            <a:pPr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$originaldist = &lt;STDIN&gt;;</a:t>
            </a:r>
          </a:p>
          <a:p>
            <a:pPr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chomp</a:t>
            </a:r>
            <a:r>
              <a:rPr lang="en-US" altLang="zh-CN" sz="2400">
                <a:latin typeface="Arial" pitchFamily="34" charset="0"/>
                <a:ea typeface="SimSun" pitchFamily="2" charset="-122"/>
              </a:rPr>
              <a:t> </a:t>
            </a: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($originaldist);</a:t>
            </a:r>
          </a:p>
          <a:p>
            <a:pPr>
              <a:buFontTx/>
              <a:buNone/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$miles = $originaldist * 0.6214;</a:t>
            </a:r>
          </a:p>
          <a:p>
            <a:pPr>
              <a:buFontTx/>
              <a:buNone/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$kilometers = $originaldist * 1.609;</a:t>
            </a:r>
          </a:p>
          <a:p>
            <a:pPr>
              <a:buFontTx/>
              <a:buNone/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print ($originaldist, " kilometers = ", $miles, " miles\n");</a:t>
            </a:r>
          </a:p>
          <a:p>
            <a:pPr>
              <a:buFontTx/>
              <a:buNone/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print ($originaldist, " miles = ", $kilometers, " kilometers\n");</a:t>
            </a:r>
          </a:p>
          <a:p>
            <a:pPr>
              <a:buFontTx/>
              <a:buNone/>
            </a:pPr>
            <a:r>
              <a:rPr lang="en-US" altLang="zh-CN" sz="900">
                <a:latin typeface="Arial" pitchFamily="34" charset="0"/>
                <a:ea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	Note: </a:t>
            </a:r>
            <a:r>
              <a:rPr lang="en-US" altLang="zh-CN" sz="2000">
                <a:latin typeface="Arial" pitchFamily="34" charset="0"/>
                <a:ea typeface="SimSun" pitchFamily="2" charset="-122"/>
              </a:rPr>
              <a:t>The function </a:t>
            </a:r>
            <a:r>
              <a:rPr lang="en-US" altLang="zh-CN" sz="2000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chomp</a:t>
            </a:r>
            <a:r>
              <a:rPr lang="en-US" altLang="zh-CN" sz="2000">
                <a:latin typeface="Arial" pitchFamily="34" charset="0"/>
                <a:ea typeface="SimSun" pitchFamily="2" charset="-122"/>
              </a:rPr>
              <a:t> removes the trailing newline character if present.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normAutofit fontScale="90000"/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Interchangeability of Strings and Numbers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2000"/>
          </a:xfrm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pPr marL="609600" indent="-609600"/>
            <a:r>
              <a:rPr lang="en-US" altLang="zh-CN" sz="2800">
                <a:latin typeface="Arial" pitchFamily="34" charset="0"/>
                <a:ea typeface="SimSun" pitchFamily="2" charset="-122"/>
              </a:rPr>
              <a:t>Perl converts automatically between numbers and strings as required. In scalar variables, a value that was assigned as a string can be used as an integer whenever it makes sense to do so, and vice versa. </a:t>
            </a:r>
          </a:p>
          <a:p>
            <a:pPr marL="1371600" lvl="2" indent="-457200"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$string = "43";</a:t>
            </a:r>
          </a:p>
          <a:p>
            <a:pPr marL="1371600" lvl="2" indent="-457200"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$number = 28;</a:t>
            </a:r>
          </a:p>
          <a:p>
            <a:pPr marL="1371600" lvl="2" indent="-457200"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$result = $string + $number; </a:t>
            </a:r>
            <a:r>
              <a:rPr lang="en-US" altLang="zh-CN" sz="2800">
                <a:latin typeface="Arial" pitchFamily="34" charset="0"/>
                <a:ea typeface="SimSun" pitchFamily="2" charset="-122"/>
              </a:rPr>
              <a:t># result = 71;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normAutofit fontScale="90000"/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Interchangeability of Strings and Numbers (Contd)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2000"/>
          </a:xfrm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pPr marL="609600" indent="-609600"/>
            <a:r>
              <a:rPr lang="en-US" altLang="zh-CN" sz="2800">
                <a:latin typeface="Arial" pitchFamily="34" charset="0"/>
                <a:ea typeface="SimSun" pitchFamily="2" charset="-122"/>
              </a:rPr>
              <a:t>The dot operator (.) concatenates two strings. </a:t>
            </a:r>
          </a:p>
          <a:p>
            <a:pPr marL="609600" indent="-609600"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$num = 42;</a:t>
            </a:r>
          </a:p>
          <a:p>
            <a:pPr marL="609600" indent="-609600"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$string = "The " . $num . " ultimate" . " answer";</a:t>
            </a:r>
          </a:p>
          <a:p>
            <a:pPr marL="609600" indent="-609600">
              <a:buFontTx/>
              <a:buNone/>
            </a:pPr>
            <a:r>
              <a:rPr lang="en-US" altLang="zh-CN" sz="2800">
                <a:latin typeface="Arial" pitchFamily="34" charset="0"/>
                <a:ea typeface="SimSun" pitchFamily="2" charset="-122"/>
              </a:rPr>
              <a:t># $string is "The 42 ultimate answer"</a:t>
            </a:r>
          </a:p>
          <a:p>
            <a:pPr marL="609600" indent="-609600"/>
            <a:endParaRPr lang="en-US" altLang="zh-CN" sz="2800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Arrays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772400" cy="4114800"/>
          </a:xfrm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r>
              <a:rPr lang="en-US" altLang="zh-CN" sz="2800">
                <a:latin typeface="Arial" pitchFamily="34" charset="0"/>
                <a:ea typeface="SimSun" pitchFamily="2" charset="-122"/>
              </a:rPr>
              <a:t>A collection of scalars is an </a:t>
            </a:r>
            <a:r>
              <a:rPr lang="en-US" altLang="zh-CN" sz="2800" i="1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array</a:t>
            </a:r>
            <a:r>
              <a:rPr lang="en-US" altLang="zh-CN" sz="2800">
                <a:latin typeface="Arial" pitchFamily="34" charset="0"/>
                <a:ea typeface="SimSun" pitchFamily="2" charset="-122"/>
              </a:rPr>
              <a:t>. </a:t>
            </a:r>
          </a:p>
          <a:p>
            <a:r>
              <a:rPr lang="en-US" altLang="zh-CN" sz="2800">
                <a:latin typeface="Arial" pitchFamily="34" charset="0"/>
                <a:ea typeface="SimSun" pitchFamily="2" charset="-122"/>
              </a:rPr>
              <a:t>An array variable name starts with </a:t>
            </a:r>
            <a:r>
              <a:rPr lang="en-US" altLang="zh-CN" sz="28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@</a:t>
            </a:r>
          </a:p>
          <a:p>
            <a:pPr lvl="1"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	@trees = ("Larch", "Hazel", "Oak");</a:t>
            </a:r>
            <a:r>
              <a:rPr lang="en-US" altLang="zh-CN" sz="2400">
                <a:latin typeface="Arial" pitchFamily="34" charset="0"/>
                <a:ea typeface="SimSun" pitchFamily="2" charset="-122"/>
              </a:rPr>
              <a:t> </a:t>
            </a:r>
          </a:p>
          <a:p>
            <a:r>
              <a:rPr lang="en-US" altLang="zh-CN" sz="2800">
                <a:latin typeface="Arial" pitchFamily="34" charset="0"/>
                <a:ea typeface="SimSun" pitchFamily="2" charset="-122"/>
              </a:rPr>
              <a:t>Array subscripts are denoted by brackets. </a:t>
            </a:r>
          </a:p>
          <a:p>
            <a:pPr lvl="1"/>
            <a:r>
              <a:rPr lang="en-US" altLang="zh-CN" sz="2400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$trees[0]</a:t>
            </a:r>
            <a:r>
              <a:rPr lang="en-US" altLang="zh-CN" sz="2400">
                <a:latin typeface="Arial" pitchFamily="34" charset="0"/>
                <a:ea typeface="SimSun" pitchFamily="2" charset="-122"/>
              </a:rPr>
              <a:t>, is the </a:t>
            </a:r>
            <a:r>
              <a:rPr lang="en-US" altLang="zh-CN" sz="2400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first</a:t>
            </a:r>
            <a:r>
              <a:rPr lang="en-US" altLang="zh-CN" sz="2400">
                <a:latin typeface="Arial" pitchFamily="34" charset="0"/>
                <a:ea typeface="SimSun" pitchFamily="2" charset="-122"/>
              </a:rPr>
              <a:t> element of the @trees array.</a:t>
            </a:r>
          </a:p>
          <a:p>
            <a:pPr lvl="1"/>
            <a:r>
              <a:rPr lang="en-US" altLang="zh-CN" sz="2400">
                <a:latin typeface="Arial" pitchFamily="34" charset="0"/>
                <a:ea typeface="SimSun" pitchFamily="2" charset="-122"/>
              </a:rPr>
              <a:t>Notice that individual array elements are scalars, so they start with $.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Arrays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772400" cy="4114800"/>
          </a:xfrm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r>
              <a:rPr lang="en-US" altLang="zh-CN" sz="2800">
                <a:latin typeface="Arial" pitchFamily="34" charset="0"/>
                <a:ea typeface="SimSun" pitchFamily="2" charset="-122"/>
              </a:rPr>
              <a:t>Mixing scalar types in an array is not a problem. The code </a:t>
            </a:r>
          </a:p>
          <a:p>
            <a:pPr>
              <a:buFontTx/>
              <a:buNone/>
            </a:pPr>
            <a:r>
              <a:rPr lang="en-US" altLang="zh-CN" sz="2800">
                <a:latin typeface="Arial" pitchFamily="34" charset="0"/>
                <a:ea typeface="SimSun" pitchFamily="2" charset="-122"/>
              </a:rPr>
              <a:t>	</a:t>
            </a: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@items = (15, " 45.67 ", "case"); </a:t>
            </a:r>
          </a:p>
          <a:p>
            <a:pPr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	print "Take $items[0] $items[2]s at \$$items[1] each.\n"; </a:t>
            </a:r>
          </a:p>
          <a:p>
            <a:pPr>
              <a:buFontTx/>
              <a:buNone/>
            </a:pPr>
            <a:r>
              <a:rPr lang="en-US" altLang="zh-CN" sz="2800">
                <a:latin typeface="Arial" pitchFamily="34" charset="0"/>
                <a:ea typeface="SimSun" pitchFamily="2" charset="-122"/>
              </a:rPr>
              <a:t>	results in the following: </a:t>
            </a:r>
          </a:p>
          <a:p>
            <a:pPr>
              <a:buFontTx/>
              <a:buNone/>
            </a:pPr>
            <a:r>
              <a:rPr lang="en-US" altLang="zh-CN" sz="2800">
                <a:latin typeface="Arial" pitchFamily="34" charset="0"/>
                <a:ea typeface="SimSun" pitchFamily="2" charset="-122"/>
              </a:rPr>
              <a:t>	</a:t>
            </a:r>
            <a:r>
              <a:rPr lang="en-US" altLang="zh-CN" sz="2400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Take 15 cases at $45.67 each.</a:t>
            </a:r>
            <a:r>
              <a:rPr lang="en-US" altLang="zh-CN" sz="2800">
                <a:latin typeface="Arial" pitchFamily="34" charset="0"/>
                <a:ea typeface="SimSun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Accessing an Element in an Array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772400" cy="4114800"/>
          </a:xfrm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pPr marL="533400" indent="-533400"/>
            <a:r>
              <a:rPr lang="en-US" altLang="zh-CN" sz="2800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Index of array begins with zero</a:t>
            </a:r>
          </a:p>
          <a:p>
            <a:pPr marL="533400" indent="-533400"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	@array = (1, 2, 3, "HUSKER"); </a:t>
            </a:r>
          </a:p>
          <a:p>
            <a:pPr marL="533400" indent="-533400"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	$array[3] = 5;  </a:t>
            </a:r>
            <a:r>
              <a:rPr lang="en-US" altLang="zh-CN" sz="2800">
                <a:latin typeface="Arial" pitchFamily="34" charset="0"/>
                <a:ea typeface="SimSun" pitchFamily="2" charset="-122"/>
              </a:rPr>
              <a:t># (1, 2, 3, 5)</a:t>
            </a:r>
          </a:p>
          <a:p>
            <a:pPr marL="533400" indent="-533400"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	$scalar = $array[1]; </a:t>
            </a:r>
            <a:r>
              <a:rPr lang="en-US" altLang="zh-CN" sz="2800">
                <a:latin typeface="Arial" pitchFamily="34" charset="0"/>
                <a:ea typeface="SimSun" pitchFamily="2" charset="-122"/>
              </a:rPr>
              <a:t># $scalar = 2;</a:t>
            </a:r>
          </a:p>
          <a:p>
            <a:pPr marL="533400" indent="-533400"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	$index = 2;  $scalar = $array[$index];</a:t>
            </a:r>
            <a:r>
              <a:rPr lang="en-US" altLang="zh-CN" sz="2800">
                <a:latin typeface="Arial" pitchFamily="34" charset="0"/>
                <a:ea typeface="SimSun" pitchFamily="2" charset="-122"/>
              </a:rPr>
              <a:t>  # use a scalar variable as a subscript; $scalar = 3;</a:t>
            </a:r>
          </a:p>
          <a:p>
            <a:pPr marL="533400" indent="-533400"/>
            <a:endParaRPr lang="en-US" altLang="zh-CN" sz="2800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normAutofit fontScale="90000"/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Accessing an Element in an Array (Contd)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772400" cy="4114800"/>
          </a:xfrm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r>
              <a:rPr lang="en-US" altLang="zh-CN" sz="2400">
                <a:latin typeface="Arial" pitchFamily="34" charset="0"/>
                <a:ea typeface="SimSun" pitchFamily="2" charset="-122"/>
              </a:rPr>
              <a:t>Perl arrays are not bounds checked. If code attempts to read an element outside the array size, </a:t>
            </a: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undef</a:t>
            </a:r>
            <a:r>
              <a:rPr lang="en-US" altLang="zh-CN" sz="2400">
                <a:latin typeface="Arial" pitchFamily="34" charset="0"/>
                <a:ea typeface="SimSun" pitchFamily="2" charset="-122"/>
              </a:rPr>
              <a:t> is returned. If code writes outside the array size, the array grows automatically to be big enough.</a:t>
            </a:r>
          </a:p>
          <a:p>
            <a:pPr lvl="1"/>
            <a:r>
              <a:rPr lang="en-US" altLang="zh-CN" sz="2000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undef</a:t>
            </a:r>
            <a:r>
              <a:rPr lang="en-US" altLang="zh-CN" sz="2000">
                <a:latin typeface="Arial" pitchFamily="34" charset="0"/>
                <a:ea typeface="SimSun" pitchFamily="2" charset="-122"/>
              </a:rPr>
              <a:t> (undefined value) is treated as "0" when used as a number, or the empty string "" when used as a  string.</a:t>
            </a:r>
          </a:p>
          <a:p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@array = (1, 2, "hello", "there");</a:t>
            </a:r>
          </a:p>
          <a:p>
            <a:pPr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	$sum = $array[0] + $array[27];</a:t>
            </a:r>
            <a:r>
              <a:rPr lang="en-US" altLang="zh-CN" sz="2400">
                <a:latin typeface="Arial" pitchFamily="34" charset="0"/>
                <a:ea typeface="SimSun" pitchFamily="2" charset="-122"/>
              </a:rPr>
              <a:t> # $sum is now 1, since $array[27] returned undef</a:t>
            </a:r>
          </a:p>
          <a:p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$array[99] = "the end";</a:t>
            </a:r>
            <a:r>
              <a:rPr lang="en-US" altLang="zh-CN" sz="2400">
                <a:latin typeface="Arial" pitchFamily="34" charset="0"/>
                <a:ea typeface="SimSun" pitchFamily="2" charset="-122"/>
              </a:rPr>
              <a:t> # array grows to be size 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Length of Array</a:t>
            </a:r>
            <a:r>
              <a:rPr lang="en-US" altLang="zh-CN" sz="32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 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772400" cy="4114800"/>
          </a:xfrm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pPr>
              <a:buFontTx/>
              <a:buNone/>
            </a:pPr>
            <a:r>
              <a:rPr lang="en-US" altLang="zh-CN" sz="2800">
                <a:latin typeface="Arial" pitchFamily="34" charset="0"/>
                <a:ea typeface="SimSun" pitchFamily="2" charset="-122"/>
              </a:rPr>
              <a:t>Retrieving the length of an array:</a:t>
            </a:r>
          </a:p>
          <a:p>
            <a:pPr algn="ctr"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$len = @array;</a:t>
            </a:r>
            <a:r>
              <a:rPr lang="en-US" altLang="zh-CN" sz="2800">
                <a:latin typeface="Arial" pitchFamily="34" charset="0"/>
                <a:ea typeface="SimSun" pitchFamily="2" charset="-122"/>
              </a:rPr>
              <a:t> </a:t>
            </a:r>
          </a:p>
          <a:p>
            <a:pPr algn="ctr">
              <a:buFontTx/>
              <a:buNone/>
            </a:pPr>
            <a:endParaRPr lang="en-US" altLang="zh-CN" sz="2800">
              <a:latin typeface="Arial" pitchFamily="34" charset="0"/>
              <a:ea typeface="SimSun" pitchFamily="2" charset="-122"/>
            </a:endParaRPr>
          </a:p>
          <a:p>
            <a:r>
              <a:rPr lang="en-US" altLang="zh-CN" sz="2800">
                <a:latin typeface="Arial" pitchFamily="34" charset="0"/>
                <a:ea typeface="SimSun" pitchFamily="2" charset="-122"/>
              </a:rPr>
              <a:t>Example:</a:t>
            </a:r>
          </a:p>
          <a:p>
            <a:pPr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	@list = ("UNL", "HUSKER", "university"); </a:t>
            </a:r>
          </a:p>
          <a:p>
            <a:pPr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	$len = @list; </a:t>
            </a:r>
          </a:p>
          <a:p>
            <a:pPr>
              <a:buFontTx/>
              <a:buNone/>
            </a:pPr>
            <a:r>
              <a:rPr lang="en-US" altLang="zh-CN" sz="2800">
                <a:latin typeface="Arial" pitchFamily="34" charset="0"/>
                <a:ea typeface="SimSun" pitchFamily="2" charset="-122"/>
              </a:rPr>
              <a:t>	# $len is 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819400"/>
            <a:ext cx="7620000" cy="1752600"/>
          </a:xfrm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endParaRPr lang="en-US" altLang="zh-CN" sz="4000" b="1">
              <a:solidFill>
                <a:srgbClr val="CCFFFF"/>
              </a:solidFill>
              <a:latin typeface="Arial" pitchFamily="34" charset="0"/>
              <a:ea typeface="SimSun" pitchFamily="2" charset="-122"/>
            </a:endParaRPr>
          </a:p>
          <a:p>
            <a:r>
              <a:rPr lang="en-US" altLang="zh-CN" sz="4400" b="1">
                <a:solidFill>
                  <a:srgbClr val="CCFFFF"/>
                </a:solidFill>
                <a:ea typeface="SimSun" pitchFamily="2" charset="-122"/>
              </a:rPr>
              <a:t>Perl Programming I</a:t>
            </a:r>
            <a:endParaRPr lang="en-US" altLang="zh-CN" sz="4000" b="1">
              <a:solidFill>
                <a:srgbClr val="CCFFFF"/>
              </a:solidFill>
              <a:latin typeface="Arial" pitchFamily="34" charset="0"/>
              <a:ea typeface="SimSun" pitchFamily="2" charset="-122"/>
            </a:endParaRPr>
          </a:p>
        </p:txBody>
      </p:sp>
      <p:sp>
        <p:nvSpPr>
          <p:cNvPr id="300035" name="Rectangle 3"/>
          <p:cNvSpPr>
            <a:spLocks noChangeArrowheads="1"/>
          </p:cNvSpPr>
          <p:nvPr/>
        </p:nvSpPr>
        <p:spPr bwMode="auto">
          <a:xfrm>
            <a:off x="609600" y="6019800"/>
            <a:ext cx="6705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r>
              <a:rPr lang="en-US" altLang="zh-CN" sz="1400" b="0">
                <a:solidFill>
                  <a:schemeClr val="tx1"/>
                </a:solidFill>
              </a:rPr>
              <a:t>Some materials are taken from </a:t>
            </a:r>
            <a:r>
              <a:rPr lang="en-US" altLang="en-US" sz="1400" b="0">
                <a:solidFill>
                  <a:schemeClr val="tx1"/>
                </a:solidFill>
              </a:rPr>
              <a:t>http://cslibrary.stanford.edu/108/EssentialPerl.html</a:t>
            </a:r>
            <a:endParaRPr lang="zh-CN" alt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sort operation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772400" cy="4114800"/>
          </a:xfrm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r>
              <a:rPr lang="en-US" altLang="zh-CN" sz="2800">
                <a:latin typeface="Arial" pitchFamily="34" charset="0"/>
                <a:ea typeface="SimSun" pitchFamily="2" charset="-122"/>
              </a:rPr>
              <a:t>Many of Perl's built-in functions take </a:t>
            </a:r>
            <a:r>
              <a:rPr lang="en-US" altLang="zh-CN" sz="2800" i="1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arrays</a:t>
            </a:r>
            <a:r>
              <a:rPr lang="en-US" altLang="zh-CN" sz="2800">
                <a:latin typeface="Arial" pitchFamily="34" charset="0"/>
                <a:ea typeface="SimSun" pitchFamily="2" charset="-122"/>
              </a:rPr>
              <a:t> as arguments. One example is </a:t>
            </a:r>
            <a:r>
              <a:rPr lang="en-US" altLang="zh-CN" sz="28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sort</a:t>
            </a:r>
            <a:r>
              <a:rPr lang="en-US" altLang="zh-CN" sz="2800">
                <a:latin typeface="Arial" pitchFamily="34" charset="0"/>
                <a:ea typeface="SimSun" pitchFamily="2" charset="-122"/>
              </a:rPr>
              <a:t>, which takes an array as an argument and returns the same array, sorted alphabetically. </a:t>
            </a:r>
          </a:p>
          <a:p>
            <a:r>
              <a:rPr lang="en-US" altLang="zh-CN" sz="2800">
                <a:latin typeface="Arial" pitchFamily="34" charset="0"/>
                <a:ea typeface="SimSun" pitchFamily="2" charset="-122"/>
              </a:rPr>
              <a:t>The code </a:t>
            </a:r>
          </a:p>
          <a:p>
            <a:pPr>
              <a:buFontTx/>
              <a:buNone/>
            </a:pPr>
            <a:r>
              <a:rPr lang="en-US" altLang="zh-CN" sz="2800">
                <a:latin typeface="Arial" pitchFamily="34" charset="0"/>
                <a:ea typeface="SimSun" pitchFamily="2" charset="-122"/>
              </a:rPr>
              <a:t>	</a:t>
            </a: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print sort ("Beta", "Gamma", "Alpha" );</a:t>
            </a:r>
            <a:r>
              <a:rPr lang="en-US" altLang="zh-CN" sz="2400">
                <a:latin typeface="Arial" pitchFamily="34" charset="0"/>
                <a:ea typeface="SimSun" pitchFamily="2" charset="-122"/>
              </a:rPr>
              <a:t> </a:t>
            </a:r>
          </a:p>
          <a:p>
            <a:pPr>
              <a:buFontTx/>
              <a:buNone/>
            </a:pPr>
            <a:r>
              <a:rPr lang="en-US" altLang="zh-CN" sz="2800">
                <a:latin typeface="Arial" pitchFamily="34" charset="0"/>
                <a:ea typeface="SimSun" pitchFamily="2" charset="-122"/>
              </a:rPr>
              <a:t>	prints AlphaBetaGamma.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join operation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772400" cy="4114800"/>
          </a:xfrm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r>
              <a:rPr lang="en-US" altLang="zh-CN" sz="2400">
                <a:latin typeface="Arial" pitchFamily="34" charset="0"/>
                <a:ea typeface="SimSun" pitchFamily="2" charset="-122"/>
              </a:rPr>
              <a:t>You can make this code neater by using another built-in function, called </a:t>
            </a: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join</a:t>
            </a:r>
            <a:r>
              <a:rPr lang="en-US" altLang="zh-CN" sz="2400">
                <a:latin typeface="Arial" pitchFamily="34" charset="0"/>
                <a:ea typeface="SimSun" pitchFamily="2" charset="-122"/>
              </a:rPr>
              <a:t>. </a:t>
            </a:r>
          </a:p>
          <a:p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join</a:t>
            </a:r>
            <a:r>
              <a:rPr lang="en-US" altLang="zh-CN" sz="2400">
                <a:latin typeface="Arial" pitchFamily="34" charset="0"/>
                <a:ea typeface="SimSun" pitchFamily="2" charset="-122"/>
              </a:rPr>
              <a:t> function takes two arguments: a string to connect with, and an array of strings to connect. join returns a single string that consists of all elements in the array joined with the connecting string. </a:t>
            </a:r>
          </a:p>
          <a:p>
            <a:r>
              <a:rPr lang="en-US" altLang="zh-CN" sz="2400">
                <a:latin typeface="Arial" pitchFamily="34" charset="0"/>
                <a:ea typeface="SimSun" pitchFamily="2" charset="-122"/>
              </a:rPr>
              <a:t>The code </a:t>
            </a:r>
          </a:p>
          <a:p>
            <a:pPr>
              <a:buFontTx/>
              <a:buNone/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	</a:t>
            </a: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print join (</a:t>
            </a:r>
            <a:r>
              <a:rPr lang="en-US" altLang="zh-CN" sz="20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"</a:t>
            </a: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 : </a:t>
            </a:r>
            <a:r>
              <a:rPr lang="en-US" altLang="zh-CN" sz="20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", "</a:t>
            </a: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Name</a:t>
            </a:r>
            <a:r>
              <a:rPr lang="en-US" altLang="zh-CN" sz="20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", "</a:t>
            </a: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Address </a:t>
            </a:r>
            <a:r>
              <a:rPr lang="en-US" altLang="zh-CN" sz="20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", "</a:t>
            </a: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Phone</a:t>
            </a:r>
            <a:r>
              <a:rPr lang="en-US" altLang="zh-CN" sz="20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"</a:t>
            </a: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);</a:t>
            </a:r>
            <a:r>
              <a:rPr lang="en-US" altLang="zh-CN" sz="2400">
                <a:latin typeface="Arial" pitchFamily="34" charset="0"/>
                <a:ea typeface="SimSun" pitchFamily="2" charset="-122"/>
              </a:rPr>
              <a:t> </a:t>
            </a:r>
          </a:p>
          <a:p>
            <a:pPr>
              <a:buFontTx/>
              <a:buNone/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	returns the string </a:t>
            </a:r>
            <a:r>
              <a:rPr lang="en-US" altLang="zh-CN" sz="2400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Name : Address : Phone</a:t>
            </a:r>
            <a:r>
              <a:rPr lang="en-US" altLang="zh-CN" sz="2400">
                <a:latin typeface="Arial" pitchFamily="34" charset="0"/>
                <a:ea typeface="SimSun" pitchFamily="2" charset="-122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join operation (Contd)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772400" cy="4114800"/>
          </a:xfrm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r>
              <a:rPr lang="en-US" altLang="zh-CN" sz="2800">
                <a:latin typeface="Arial" pitchFamily="34" charset="0"/>
                <a:ea typeface="SimSun" pitchFamily="2" charset="-122"/>
              </a:rPr>
              <a:t>Because </a:t>
            </a:r>
            <a:r>
              <a:rPr lang="en-US" altLang="zh-CN" sz="2800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sort</a:t>
            </a:r>
            <a:r>
              <a:rPr lang="en-US" altLang="zh-CN" sz="2800">
                <a:latin typeface="Arial" pitchFamily="34" charset="0"/>
                <a:ea typeface="SimSun" pitchFamily="2" charset="-122"/>
              </a:rPr>
              <a:t> returns an array, you can feed its output straight into </a:t>
            </a:r>
            <a:r>
              <a:rPr lang="en-US" altLang="zh-CN" sz="2800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join</a:t>
            </a:r>
            <a:r>
              <a:rPr lang="en-US" altLang="zh-CN" sz="2800">
                <a:latin typeface="Arial" pitchFamily="34" charset="0"/>
                <a:ea typeface="SimSun" pitchFamily="2" charset="-122"/>
              </a:rPr>
              <a:t>. The code </a:t>
            </a:r>
          </a:p>
          <a:p>
            <a:pPr>
              <a:buFontTx/>
              <a:buNone/>
            </a:pPr>
            <a:r>
              <a:rPr lang="en-US" altLang="zh-CN" sz="2800">
                <a:latin typeface="Arial" pitchFamily="34" charset="0"/>
                <a:ea typeface="SimSun" pitchFamily="2" charset="-122"/>
              </a:rPr>
              <a:t>	</a:t>
            </a: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print join(",", sort ("Beta", "Gamma", "Alpha" ) ); </a:t>
            </a:r>
          </a:p>
          <a:p>
            <a:pPr>
              <a:buFontTx/>
              <a:buNone/>
            </a:pPr>
            <a:r>
              <a:rPr lang="en-US" altLang="zh-CN" sz="2800">
                <a:latin typeface="Arial" pitchFamily="34" charset="0"/>
                <a:ea typeface="SimSun" pitchFamily="2" charset="-122"/>
              </a:rPr>
              <a:t>	prints </a:t>
            </a:r>
            <a:r>
              <a:rPr lang="en-US" altLang="zh-CN" sz="2800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Alpha, Beta, Gamma</a:t>
            </a:r>
            <a:r>
              <a:rPr lang="en-US" altLang="zh-CN" sz="2800">
                <a:latin typeface="Arial" pitchFamily="34" charset="0"/>
                <a:ea typeface="SimSun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914400"/>
          </a:xfrm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split operation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7924800" cy="4800600"/>
          </a:xfrm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r>
              <a:rPr lang="en-US" altLang="zh-CN" sz="2800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split</a:t>
            </a:r>
            <a:r>
              <a:rPr lang="en-US" altLang="zh-CN" sz="2800">
                <a:latin typeface="Arial" pitchFamily="34" charset="0"/>
                <a:ea typeface="SimSun" pitchFamily="2" charset="-122"/>
              </a:rPr>
              <a:t> a string into an array of strings.</a:t>
            </a:r>
          </a:p>
          <a:p>
            <a:endParaRPr lang="en-US" altLang="zh-CN" sz="2800">
              <a:solidFill>
                <a:srgbClr val="CC0000"/>
              </a:solidFill>
              <a:latin typeface="Arial" pitchFamily="34" charset="0"/>
              <a:ea typeface="SimSun" pitchFamily="2" charset="-122"/>
            </a:endParaRPr>
          </a:p>
          <a:p>
            <a:r>
              <a:rPr lang="en-US" altLang="zh-CN" sz="28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$line = "This:is:a:string"; </a:t>
            </a:r>
          </a:p>
          <a:p>
            <a:pPr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	@array = split (/:/, $line); </a:t>
            </a:r>
          </a:p>
          <a:p>
            <a:pPr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	</a:t>
            </a:r>
            <a:r>
              <a:rPr lang="en-US" altLang="zh-CN" sz="2800">
                <a:latin typeface="Arial" pitchFamily="34" charset="0"/>
                <a:ea typeface="SimSun" pitchFamily="2" charset="-122"/>
              </a:rPr>
              <a:t>#array is ("This", "is", "a", "string"). </a:t>
            </a:r>
          </a:p>
          <a:p>
            <a:pPr>
              <a:buFontTx/>
              <a:buNone/>
            </a:pPr>
            <a:endParaRPr lang="en-US" altLang="zh-CN" sz="2800">
              <a:latin typeface="Arial" pitchFamily="34" charset="0"/>
              <a:ea typeface="SimSun" pitchFamily="2" charset="-122"/>
            </a:endParaRPr>
          </a:p>
          <a:p>
            <a:r>
              <a:rPr lang="en-US" altLang="zh-CN" sz="28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@array = split(/\s+/, $line2); </a:t>
            </a:r>
            <a:r>
              <a:rPr lang="en-US" altLang="zh-CN" sz="2800">
                <a:latin typeface="Arial" pitchFamily="34" charset="0"/>
                <a:ea typeface="SimSun" pitchFamily="2" charset="-122"/>
              </a:rPr>
              <a:t># split according to white space.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push operation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24800" cy="4114800"/>
          </a:xfrm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r>
              <a:rPr lang="en-US" altLang="zh-CN" sz="28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push</a:t>
            </a:r>
            <a:r>
              <a:rPr lang="en-US" altLang="zh-CN" sz="2800">
                <a:latin typeface="Arial" pitchFamily="34" charset="0"/>
                <a:ea typeface="SimSun" pitchFamily="2" charset="-122"/>
              </a:rPr>
              <a:t> adds the elements to the end </a:t>
            </a:r>
            <a:r>
              <a:rPr lang="en-US" altLang="zh-CN" sz="2800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(right hand side)</a:t>
            </a:r>
            <a:r>
              <a:rPr lang="en-US" altLang="zh-CN" sz="2800">
                <a:latin typeface="Arial" pitchFamily="34" charset="0"/>
                <a:ea typeface="SimSun" pitchFamily="2" charset="-122"/>
              </a:rPr>
              <a:t> of the array and returns the new number of elements in the array. </a:t>
            </a:r>
          </a:p>
          <a:p>
            <a:r>
              <a:rPr lang="en-US" altLang="zh-CN" sz="2400">
                <a:latin typeface="Arial" pitchFamily="34" charset="0"/>
                <a:ea typeface="SimSun" pitchFamily="2" charset="-122"/>
              </a:rPr>
              <a:t>The code</a:t>
            </a:r>
          </a:p>
          <a:p>
            <a:pPr>
              <a:buFontTx/>
              <a:buNone/>
            </a:pPr>
            <a:r>
              <a:rPr lang="en-US" altLang="zh-CN" sz="2800">
                <a:latin typeface="Arial" pitchFamily="34" charset="0"/>
                <a:ea typeface="SimSun" pitchFamily="2" charset="-122"/>
              </a:rPr>
              <a:t>	</a:t>
            </a: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@a = (1); </a:t>
            </a:r>
          </a:p>
          <a:p>
            <a:pPr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	$num = push(@a,2,3,4,5); </a:t>
            </a:r>
          </a:p>
          <a:p>
            <a:pPr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	print("Added ", $num-1, " elements to array: ",@a,"\n"); </a:t>
            </a:r>
          </a:p>
          <a:p>
            <a:pPr>
              <a:buFontTx/>
              <a:buNone/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	Print </a:t>
            </a:r>
            <a:r>
              <a:rPr lang="en-US" altLang="zh-CN" sz="2400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Added 4 elements to array: 12345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pop operation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24800" cy="4114800"/>
          </a:xfrm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r>
              <a:rPr lang="en-US" altLang="zh-CN" sz="28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pop</a:t>
            </a:r>
            <a:r>
              <a:rPr lang="en-US" altLang="zh-CN" sz="2800">
                <a:latin typeface="Arial" pitchFamily="34" charset="0"/>
                <a:ea typeface="SimSun" pitchFamily="2" charset="-122"/>
              </a:rPr>
              <a:t> removes the last element from the array and returns that element. </a:t>
            </a:r>
          </a:p>
          <a:p>
            <a:r>
              <a:rPr lang="en-US" altLang="zh-CN" sz="2800">
                <a:latin typeface="Arial" pitchFamily="34" charset="0"/>
                <a:ea typeface="SimSun" pitchFamily="2" charset="-122"/>
              </a:rPr>
              <a:t>The code</a:t>
            </a:r>
          </a:p>
          <a:p>
            <a:pPr>
              <a:buFontTx/>
              <a:buNone/>
            </a:pPr>
            <a:r>
              <a:rPr lang="en-US" altLang="zh-CN" sz="2800">
                <a:latin typeface="Arial" pitchFamily="34" charset="0"/>
                <a:ea typeface="SimSun" pitchFamily="2" charset="-122"/>
              </a:rPr>
              <a:t>	</a:t>
            </a:r>
            <a:r>
              <a:rPr lang="en-US" altLang="zh-CN" sz="28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@a = (1,2,3,4); </a:t>
            </a:r>
          </a:p>
          <a:p>
            <a:pPr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	print (pop(@a), " leaves ",@a,"\n"); </a:t>
            </a:r>
          </a:p>
          <a:p>
            <a:pPr>
              <a:buFontTx/>
              <a:buNone/>
            </a:pPr>
            <a:r>
              <a:rPr lang="en-US" altLang="zh-CN" sz="2800">
                <a:latin typeface="Arial" pitchFamily="34" charset="0"/>
                <a:ea typeface="SimSun" pitchFamily="2" charset="-122"/>
              </a:rPr>
              <a:t>	print </a:t>
            </a:r>
            <a:r>
              <a:rPr lang="en-US" altLang="zh-CN" sz="2800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4 leaves 123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shift operation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24800" cy="4114800"/>
          </a:xfrm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r>
              <a:rPr lang="en-US" altLang="zh-CN">
                <a:latin typeface="Arial" pitchFamily="34" charset="0"/>
                <a:ea typeface="SimSun" pitchFamily="2" charset="-122"/>
              </a:rPr>
              <a:t>Remove an element from the </a:t>
            </a:r>
            <a:r>
              <a:rPr lang="en-US" altLang="zh-CN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front</a:t>
            </a:r>
            <a:r>
              <a:rPr lang="en-US" altLang="zh-CN">
                <a:latin typeface="Arial" pitchFamily="34" charset="0"/>
                <a:ea typeface="SimSun" pitchFamily="2" charset="-122"/>
              </a:rPr>
              <a:t> of an array.</a:t>
            </a:r>
          </a:p>
          <a:p>
            <a:r>
              <a:rPr lang="en-US" altLang="zh-CN" sz="28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@a = (1, 2, 3); </a:t>
            </a:r>
          </a:p>
          <a:p>
            <a:pPr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	$first = shift(@a);</a:t>
            </a:r>
            <a:r>
              <a:rPr lang="en-US" altLang="zh-CN" sz="2800">
                <a:latin typeface="Arial" pitchFamily="34" charset="0"/>
                <a:ea typeface="SimSun" pitchFamily="2" charset="-122"/>
              </a:rPr>
              <a:t>  </a:t>
            </a:r>
          </a:p>
          <a:p>
            <a:pPr>
              <a:buFontTx/>
              <a:buNone/>
            </a:pPr>
            <a:r>
              <a:rPr lang="en-US" altLang="zh-CN" sz="2800">
                <a:latin typeface="Arial" pitchFamily="34" charset="0"/>
                <a:ea typeface="SimSun" pitchFamily="2" charset="-122"/>
              </a:rPr>
              <a:t>	# $first = 1, @a = (2, 3)</a:t>
            </a:r>
          </a:p>
          <a:p>
            <a:endParaRPr lang="en-US" altLang="zh-CN" sz="2800">
              <a:solidFill>
                <a:srgbClr val="0066FF"/>
              </a:solidFill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unshift operation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24800" cy="4114800"/>
          </a:xfrm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r>
              <a:rPr lang="en-US" altLang="zh-CN" sz="28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unshift</a:t>
            </a:r>
            <a:r>
              <a:rPr lang="en-US" altLang="zh-CN" sz="2800">
                <a:latin typeface="Arial" pitchFamily="34" charset="0"/>
                <a:ea typeface="SimSun" pitchFamily="2" charset="-122"/>
              </a:rPr>
              <a:t> inserts the list at the front of the array and returns the new number of elements in array. </a:t>
            </a:r>
          </a:p>
          <a:p>
            <a:r>
              <a:rPr lang="en-US" altLang="zh-CN" sz="2800">
                <a:latin typeface="Arial" pitchFamily="34" charset="0"/>
                <a:ea typeface="SimSun" pitchFamily="2" charset="-122"/>
              </a:rPr>
              <a:t>The code</a:t>
            </a:r>
          </a:p>
          <a:p>
            <a:pPr>
              <a:buFontTx/>
              <a:buNone/>
            </a:pPr>
            <a:r>
              <a:rPr lang="en-US" altLang="zh-CN" sz="2800">
                <a:latin typeface="Arial" pitchFamily="34" charset="0"/>
                <a:ea typeface="SimSun" pitchFamily="2" charset="-122"/>
              </a:rPr>
              <a:t>	</a:t>
            </a:r>
            <a:r>
              <a:rPr lang="en-US" altLang="zh-CN" sz="28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@a = (a, b, c); </a:t>
            </a:r>
          </a:p>
          <a:p>
            <a:pPr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	$ret = unshift(@a, 1, 2, 3); </a:t>
            </a:r>
          </a:p>
          <a:p>
            <a:pPr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	print("Array has $ret elements:",@a,"\n");</a:t>
            </a:r>
          </a:p>
          <a:p>
            <a:pPr>
              <a:buFontTx/>
              <a:buNone/>
            </a:pPr>
            <a:r>
              <a:rPr lang="en-US" altLang="zh-CN" sz="2800">
                <a:latin typeface="Arial" pitchFamily="34" charset="0"/>
                <a:ea typeface="SimSun" pitchFamily="2" charset="-122"/>
              </a:rPr>
              <a:t>	print </a:t>
            </a:r>
            <a:r>
              <a:rPr lang="en-US" altLang="zh-CN" sz="2800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Array has 6 elements:123abc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772400" cy="1143000"/>
          </a:xfrm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Relational Operators</a:t>
            </a:r>
          </a:p>
        </p:txBody>
      </p:sp>
      <p:pic>
        <p:nvPicPr>
          <p:cNvPr id="3573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590800"/>
            <a:ext cx="7924800" cy="2686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066800"/>
          </a:xfrm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if/unless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343400"/>
          </a:xfrm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pPr marL="609600" indent="-609600">
              <a:buFontTx/>
              <a:buAutoNum type="arabicPeriod"/>
            </a:pPr>
            <a:r>
              <a:rPr lang="en-US" altLang="zh-CN" sz="2800">
                <a:ea typeface="SimSun" pitchFamily="2" charset="-122"/>
              </a:rPr>
              <a:t>if (EXPR) BLOCK</a:t>
            </a:r>
          </a:p>
          <a:p>
            <a:pPr marL="609600" indent="-609600">
              <a:buFontTx/>
              <a:buAutoNum type="arabicPeriod"/>
            </a:pPr>
            <a:r>
              <a:rPr lang="en-US" altLang="zh-CN" sz="2800">
                <a:ea typeface="SimSun" pitchFamily="2" charset="-122"/>
              </a:rPr>
              <a:t>if (EXPR) BLOCK else BLOCK </a:t>
            </a:r>
          </a:p>
          <a:p>
            <a:pPr marL="609600" indent="-609600">
              <a:buFontTx/>
              <a:buAutoNum type="arabicPeriod"/>
            </a:pPr>
            <a:r>
              <a:rPr lang="en-US" altLang="zh-CN" sz="2800">
                <a:ea typeface="SimSun" pitchFamily="2" charset="-122"/>
              </a:rPr>
              <a:t>if (EXPR) BLOCK elsif (EXPR) BLOCK … else BLOCK</a:t>
            </a:r>
          </a:p>
          <a:p>
            <a:pPr marL="990600" lvl="1" indent="-533400"/>
            <a:r>
              <a:rPr lang="en-US" altLang="zh-CN" sz="2400">
                <a:latin typeface="Arial" pitchFamily="34" charset="0"/>
                <a:ea typeface="SimSun" pitchFamily="2" charset="-122"/>
              </a:rPr>
              <a:t>The </a:t>
            </a:r>
            <a:r>
              <a:rPr lang="en-US" altLang="zh-CN" sz="2400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block</a:t>
            </a:r>
            <a:r>
              <a:rPr lang="en-US" altLang="zh-CN" sz="2400">
                <a:latin typeface="Arial" pitchFamily="34" charset="0"/>
                <a:ea typeface="SimSun" pitchFamily="2" charset="-122"/>
              </a:rPr>
              <a:t> is delimited with </a:t>
            </a: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curly brackets</a:t>
            </a:r>
            <a:r>
              <a:rPr lang="en-US" altLang="zh-CN" sz="2400">
                <a:latin typeface="Arial" pitchFamily="34" charset="0"/>
                <a:ea typeface="SimSun" pitchFamily="2" charset="-122"/>
              </a:rPr>
              <a:t>, containing zero or more statements.</a:t>
            </a:r>
          </a:p>
          <a:p>
            <a:pPr marL="609600" indent="-609600"/>
            <a:r>
              <a:rPr lang="en-US" altLang="zh-CN" sz="2800">
                <a:ea typeface="SimSun" pitchFamily="2" charset="-122"/>
              </a:rPr>
              <a:t>Unless (EXPR) BLOCK</a:t>
            </a:r>
          </a:p>
          <a:p>
            <a:pPr marL="990600" lvl="1" indent="-533400"/>
            <a:r>
              <a:rPr lang="en-US" altLang="zh-CN" sz="2400">
                <a:latin typeface="Arial" pitchFamily="34" charset="0"/>
                <a:ea typeface="SimSun" pitchFamily="2" charset="-122"/>
              </a:rPr>
              <a:t>Analogous to English meaning of “unless”</a:t>
            </a:r>
          </a:p>
          <a:p>
            <a:pPr marL="990600" lvl="1" indent="-533400"/>
            <a:r>
              <a:rPr lang="en-US" altLang="zh-CN" sz="2400">
                <a:latin typeface="Arial" pitchFamily="34" charset="0"/>
                <a:ea typeface="SimSun" pitchFamily="2" charset="-122"/>
              </a:rPr>
              <a:t>Can use elsif and else with unless as well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Objectives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1800">
                <a:latin typeface="Arial" pitchFamily="34" charset="0"/>
                <a:ea typeface="SimSun" pitchFamily="2" charset="-122"/>
              </a:rPr>
              <a:t>Basics of the Perl language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1800">
                <a:latin typeface="Arial" pitchFamily="34" charset="0"/>
                <a:ea typeface="SimSun" pitchFamily="2" charset="-122"/>
              </a:rPr>
              <a:t>Three data types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1600">
                <a:latin typeface="Arial" pitchFamily="34" charset="0"/>
                <a:ea typeface="SimSun" pitchFamily="2" charset="-122"/>
              </a:rPr>
              <a:t>Scalars 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1600">
                <a:latin typeface="Arial" pitchFamily="34" charset="0"/>
                <a:ea typeface="SimSun" pitchFamily="2" charset="-122"/>
              </a:rPr>
              <a:t>Arrays 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1600">
                <a:latin typeface="Arial" pitchFamily="34" charset="0"/>
                <a:ea typeface="SimSun" pitchFamily="2" charset="-122"/>
              </a:rPr>
              <a:t>Hashes (next lecture)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1800">
                <a:latin typeface="Arial" pitchFamily="34" charset="0"/>
                <a:ea typeface="SimSun" pitchFamily="2" charset="-122"/>
              </a:rPr>
              <a:t>Basic control flows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1600">
                <a:latin typeface="Arial" pitchFamily="34" charset="0"/>
                <a:ea typeface="SimSun" pitchFamily="2" charset="-122"/>
              </a:rPr>
              <a:t>if/unless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1600">
                <a:latin typeface="Arial" pitchFamily="34" charset="0"/>
                <a:ea typeface="SimSun" pitchFamily="2" charset="-122"/>
              </a:rPr>
              <a:t>while/until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1600">
                <a:latin typeface="Arial" pitchFamily="34" charset="0"/>
                <a:ea typeface="SimSun" pitchFamily="2" charset="-122"/>
              </a:rPr>
              <a:t>for/foreach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1800">
                <a:latin typeface="Arial" pitchFamily="34" charset="0"/>
                <a:ea typeface="SimSun" pitchFamily="2" charset="-122"/>
              </a:rPr>
              <a:t>File operations (open, read, write, close)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01000" cy="1066800"/>
          </a:xfrm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if examples</a:t>
            </a:r>
          </a:p>
        </p:txBody>
      </p:sp>
      <p:sp>
        <p:nvSpPr>
          <p:cNvPr id="17715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3962400" cy="4800600"/>
          </a:xfrm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pPr marL="457200" indent="-457200">
              <a:lnSpc>
                <a:spcPct val="105000"/>
              </a:lnSpc>
              <a:spcBef>
                <a:spcPct val="45000"/>
              </a:spcBef>
              <a:buFontTx/>
              <a:buAutoNum type="arabicPeriod"/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if ( $a == 1 ) {</a:t>
            </a:r>
          </a:p>
          <a:p>
            <a:pPr marL="457200" indent="-457200">
              <a:lnSpc>
                <a:spcPct val="105000"/>
              </a:lnSpc>
              <a:spcBef>
                <a:spcPct val="45000"/>
              </a:spcBef>
              <a:buFontTx/>
              <a:buNone/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		print “It’s one. \n”; </a:t>
            </a:r>
          </a:p>
          <a:p>
            <a:pPr marL="457200" indent="-457200">
              <a:lnSpc>
                <a:spcPct val="105000"/>
              </a:lnSpc>
              <a:spcBef>
                <a:spcPct val="45000"/>
              </a:spcBef>
              <a:buFontTx/>
              <a:buNone/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	}</a:t>
            </a:r>
          </a:p>
          <a:p>
            <a:pPr marL="457200" indent="-457200">
              <a:lnSpc>
                <a:spcPct val="105000"/>
              </a:lnSpc>
              <a:spcBef>
                <a:spcPct val="45000"/>
              </a:spcBef>
              <a:buFontTx/>
              <a:buNone/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2. 	if ( $a == 1 ) {</a:t>
            </a:r>
          </a:p>
          <a:p>
            <a:pPr marL="457200" indent="-457200">
              <a:lnSpc>
                <a:spcPct val="105000"/>
              </a:lnSpc>
              <a:spcBef>
                <a:spcPct val="45000"/>
              </a:spcBef>
              <a:buFontTx/>
              <a:buNone/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		print “It’s one. \n”; </a:t>
            </a:r>
          </a:p>
          <a:p>
            <a:pPr marL="457200" indent="-457200">
              <a:lnSpc>
                <a:spcPct val="105000"/>
              </a:lnSpc>
              <a:spcBef>
                <a:spcPct val="45000"/>
              </a:spcBef>
              <a:buFontTx/>
              <a:buNone/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	 } </a:t>
            </a:r>
          </a:p>
          <a:p>
            <a:pPr marL="457200" indent="-457200">
              <a:lnSpc>
                <a:spcPct val="105000"/>
              </a:lnSpc>
              <a:spcBef>
                <a:spcPct val="45000"/>
              </a:spcBef>
              <a:buFontTx/>
              <a:buNone/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	else {</a:t>
            </a:r>
          </a:p>
          <a:p>
            <a:pPr marL="457200" indent="-457200">
              <a:lnSpc>
                <a:spcPct val="105000"/>
              </a:lnSpc>
              <a:spcBef>
                <a:spcPct val="45000"/>
              </a:spcBef>
              <a:buFontTx/>
              <a:buNone/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		print “It’s  not one. \n”;</a:t>
            </a:r>
          </a:p>
          <a:p>
            <a:pPr marL="457200" indent="-457200">
              <a:lnSpc>
                <a:spcPct val="105000"/>
              </a:lnSpc>
              <a:spcBef>
                <a:spcPct val="45000"/>
              </a:spcBef>
              <a:buFontTx/>
              <a:buNone/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	}</a:t>
            </a:r>
          </a:p>
        </p:txBody>
      </p:sp>
      <p:sp>
        <p:nvSpPr>
          <p:cNvPr id="177156" name="AutoShape 2052"/>
          <p:cNvSpPr>
            <a:spLocks noChangeArrowheads="1"/>
          </p:cNvSpPr>
          <p:nvPr/>
        </p:nvSpPr>
        <p:spPr bwMode="auto">
          <a:xfrm>
            <a:off x="1219200" y="5181600"/>
            <a:ext cx="2971800" cy="1143000"/>
          </a:xfrm>
          <a:prstGeom prst="wedgeRoundRectCallout">
            <a:avLst>
              <a:gd name="adj1" fmla="val 47435"/>
              <a:gd name="adj2" fmla="val -2305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sz="2000">
                <a:solidFill>
                  <a:srgbClr val="CC0000"/>
                </a:solidFill>
              </a:rPr>
              <a:t>The parenthesis and Curly Brackets are required! </a:t>
            </a:r>
          </a:p>
        </p:txBody>
      </p:sp>
      <p:sp>
        <p:nvSpPr>
          <p:cNvPr id="177157" name="Rectangle 2053"/>
          <p:cNvSpPr>
            <a:spLocks noChangeArrowheads="1"/>
          </p:cNvSpPr>
          <p:nvPr/>
        </p:nvSpPr>
        <p:spPr bwMode="auto">
          <a:xfrm>
            <a:off x="4572000" y="1524000"/>
            <a:ext cx="4114800" cy="48006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pPr marL="342900" indent="-342900">
              <a:lnSpc>
                <a:spcPct val="105000"/>
              </a:lnSpc>
              <a:spcBef>
                <a:spcPct val="45000"/>
              </a:spcBef>
            </a:pPr>
            <a:r>
              <a:rPr lang="en-US" altLang="zh-CN" sz="2000" b="0">
                <a:solidFill>
                  <a:schemeClr val="tx1"/>
                </a:solidFill>
              </a:rPr>
              <a:t>3.	if ( $a &gt;= 1000 ) {</a:t>
            </a:r>
          </a:p>
          <a:p>
            <a:pPr marL="342900" indent="-342900">
              <a:lnSpc>
                <a:spcPct val="105000"/>
              </a:lnSpc>
              <a:spcBef>
                <a:spcPct val="45000"/>
              </a:spcBef>
            </a:pPr>
            <a:r>
              <a:rPr lang="en-US" altLang="zh-CN" sz="2000" b="0">
                <a:solidFill>
                  <a:schemeClr val="tx1"/>
                </a:solidFill>
              </a:rPr>
              <a:t>		print “A big number. \n”;</a:t>
            </a:r>
          </a:p>
          <a:p>
            <a:pPr marL="342900" indent="-342900">
              <a:lnSpc>
                <a:spcPct val="105000"/>
              </a:lnSpc>
              <a:spcBef>
                <a:spcPct val="45000"/>
              </a:spcBef>
            </a:pPr>
            <a:r>
              <a:rPr lang="en-US" altLang="zh-CN" sz="2000" b="0">
                <a:solidFill>
                  <a:schemeClr val="tx1"/>
                </a:solidFill>
              </a:rPr>
              <a:t>	} </a:t>
            </a:r>
          </a:p>
          <a:p>
            <a:pPr marL="342900" indent="-342900">
              <a:lnSpc>
                <a:spcPct val="105000"/>
              </a:lnSpc>
              <a:spcBef>
                <a:spcPct val="45000"/>
              </a:spcBef>
            </a:pPr>
            <a:r>
              <a:rPr lang="en-US" altLang="zh-CN" sz="2000" b="0">
                <a:solidFill>
                  <a:schemeClr val="tx1"/>
                </a:solidFill>
              </a:rPr>
              <a:t>	elsif ( $a &lt;= 10 ) {</a:t>
            </a:r>
          </a:p>
          <a:p>
            <a:pPr marL="342900" indent="-342900">
              <a:lnSpc>
                <a:spcPct val="105000"/>
              </a:lnSpc>
              <a:spcBef>
                <a:spcPct val="45000"/>
              </a:spcBef>
            </a:pPr>
            <a:r>
              <a:rPr lang="en-US" altLang="zh-CN" sz="2000" b="0">
                <a:solidFill>
                  <a:schemeClr val="tx1"/>
                </a:solidFill>
              </a:rPr>
              <a:t>		print “A small number. \n”;</a:t>
            </a:r>
          </a:p>
          <a:p>
            <a:pPr marL="342900" indent="-342900">
              <a:lnSpc>
                <a:spcPct val="105000"/>
              </a:lnSpc>
              <a:spcBef>
                <a:spcPct val="45000"/>
              </a:spcBef>
            </a:pPr>
            <a:r>
              <a:rPr lang="en-US" altLang="zh-CN" sz="2000" b="0">
                <a:solidFill>
                  <a:schemeClr val="tx1"/>
                </a:solidFill>
              </a:rPr>
              <a:t>	} </a:t>
            </a:r>
          </a:p>
          <a:p>
            <a:pPr marL="342900" indent="-342900">
              <a:lnSpc>
                <a:spcPct val="105000"/>
              </a:lnSpc>
              <a:spcBef>
                <a:spcPct val="45000"/>
              </a:spcBef>
            </a:pPr>
            <a:r>
              <a:rPr lang="en-US" altLang="zh-CN" sz="2000" b="0">
                <a:solidFill>
                  <a:schemeClr val="tx1"/>
                </a:solidFill>
              </a:rPr>
              <a:t>	else {</a:t>
            </a:r>
          </a:p>
          <a:p>
            <a:pPr marL="342900" indent="-342900">
              <a:lnSpc>
                <a:spcPct val="105000"/>
              </a:lnSpc>
              <a:spcBef>
                <a:spcPct val="45000"/>
              </a:spcBef>
            </a:pPr>
            <a:r>
              <a:rPr lang="en-US" altLang="zh-CN" sz="2000" b="0">
                <a:solidFill>
                  <a:schemeClr val="tx1"/>
                </a:solidFill>
              </a:rPr>
              <a:t>		print “Something else. \n”;</a:t>
            </a:r>
          </a:p>
          <a:p>
            <a:pPr marL="342900" indent="-342900">
              <a:lnSpc>
                <a:spcPct val="105000"/>
              </a:lnSpc>
              <a:spcBef>
                <a:spcPct val="45000"/>
              </a:spcBef>
            </a:pPr>
            <a:r>
              <a:rPr lang="en-US" altLang="zh-CN" sz="2000" b="0">
                <a:solidFill>
                  <a:schemeClr val="tx1"/>
                </a:solidFill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066800"/>
          </a:xfrm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Another Usage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343400"/>
          </a:xfrm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ea typeface="SimSun" pitchFamily="2" charset="-122"/>
              </a:rPr>
              <a:t>statement if expression</a:t>
            </a:r>
          </a:p>
          <a:p>
            <a:pPr>
              <a:lnSpc>
                <a:spcPct val="80000"/>
              </a:lnSpc>
            </a:pPr>
            <a:r>
              <a:rPr lang="en-US" altLang="zh-CN">
                <a:ea typeface="SimSun" pitchFamily="2" charset="-122"/>
              </a:rPr>
              <a:t>statement unless expression</a:t>
            </a:r>
          </a:p>
          <a:p>
            <a:pPr lvl="1">
              <a:lnSpc>
                <a:spcPct val="80000"/>
              </a:lnSpc>
            </a:pPr>
            <a:r>
              <a:rPr lang="en-US" altLang="zh-CN">
                <a:ea typeface="SimSun" pitchFamily="2" charset="-122"/>
              </a:rPr>
              <a:t>Parentheses and curly brackets are not required.</a:t>
            </a:r>
          </a:p>
          <a:p>
            <a:pPr>
              <a:lnSpc>
                <a:spcPct val="80000"/>
              </a:lnSpc>
            </a:pPr>
            <a:endParaRPr lang="en-US" altLang="zh-CN" sz="2800">
              <a:solidFill>
                <a:srgbClr val="CC0000"/>
              </a:solidFill>
              <a:latin typeface="Arial" pitchFamily="34" charset="0"/>
              <a:ea typeface="SimSun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$max = 100 if $min &lt; 100;</a:t>
            </a:r>
          </a:p>
          <a:p>
            <a:pPr lvl="1">
              <a:lnSpc>
                <a:spcPct val="80000"/>
              </a:lnSpc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The statement is executed if the logical expression is true and is not executed otherwise.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print “Success” unless $error &gt; 2;</a:t>
            </a:r>
          </a:p>
          <a:p>
            <a:pPr lvl="1">
              <a:lnSpc>
                <a:spcPct val="80000"/>
              </a:lnSpc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The statement is not executed if the logical expression is true and is executed otherwise.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066800"/>
          </a:xfrm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while/until loops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76800"/>
          </a:xfrm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pPr>
              <a:lnSpc>
                <a:spcPct val="105000"/>
              </a:lnSpc>
              <a:spcBef>
                <a:spcPct val="45000"/>
              </a:spcBef>
            </a:pPr>
            <a:r>
              <a:rPr lang="en-US" altLang="zh-CN" sz="20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while (</a:t>
            </a:r>
            <a:r>
              <a:rPr lang="en-US" altLang="zh-CN" sz="2000" i="1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expr</a:t>
            </a:r>
            <a:r>
              <a:rPr lang="en-US" altLang="zh-CN" sz="20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) { </a:t>
            </a:r>
          </a:p>
          <a:p>
            <a:pPr>
              <a:lnSpc>
                <a:spcPct val="105000"/>
              </a:lnSpc>
              <a:spcBef>
                <a:spcPct val="45000"/>
              </a:spcBef>
              <a:buFontTx/>
              <a:buNone/>
            </a:pPr>
            <a:r>
              <a:rPr lang="en-US" altLang="zh-CN" sz="20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		 </a:t>
            </a:r>
            <a:r>
              <a:rPr lang="en-US" altLang="zh-CN" sz="2000" i="1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block of statements</a:t>
            </a:r>
          </a:p>
          <a:p>
            <a:pPr>
              <a:lnSpc>
                <a:spcPct val="105000"/>
              </a:lnSpc>
              <a:spcBef>
                <a:spcPct val="45000"/>
              </a:spcBef>
              <a:buFontTx/>
              <a:buNone/>
            </a:pPr>
            <a:r>
              <a:rPr lang="en-US" altLang="zh-CN" sz="2000" i="1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	</a:t>
            </a:r>
            <a:r>
              <a:rPr lang="en-US" altLang="zh-CN" sz="20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} </a:t>
            </a:r>
          </a:p>
          <a:p>
            <a:pPr>
              <a:lnSpc>
                <a:spcPct val="105000"/>
              </a:lnSpc>
              <a:spcBef>
                <a:spcPct val="45000"/>
              </a:spcBef>
            </a:pPr>
            <a:r>
              <a:rPr lang="en-US" altLang="zh-CN" sz="20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until (</a:t>
            </a:r>
            <a:r>
              <a:rPr lang="en-US" altLang="zh-CN" sz="2000" i="1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expr</a:t>
            </a:r>
            <a:r>
              <a:rPr lang="en-US" altLang="zh-CN" sz="20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) { </a:t>
            </a:r>
          </a:p>
          <a:p>
            <a:pPr>
              <a:lnSpc>
                <a:spcPct val="105000"/>
              </a:lnSpc>
              <a:spcBef>
                <a:spcPct val="45000"/>
              </a:spcBef>
              <a:buFontTx/>
              <a:buNone/>
            </a:pPr>
            <a:r>
              <a:rPr lang="en-US" altLang="zh-CN" sz="20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		</a:t>
            </a:r>
            <a:r>
              <a:rPr lang="en-US" altLang="zh-CN" sz="2000" i="1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block of statements</a:t>
            </a:r>
          </a:p>
          <a:p>
            <a:pPr>
              <a:lnSpc>
                <a:spcPct val="105000"/>
              </a:lnSpc>
              <a:spcBef>
                <a:spcPct val="45000"/>
              </a:spcBef>
              <a:buFontTx/>
              <a:buNone/>
            </a:pPr>
            <a:r>
              <a:rPr lang="en-US" altLang="zh-CN" sz="2000" i="1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	</a:t>
            </a:r>
            <a:r>
              <a:rPr lang="en-US" altLang="zh-CN" sz="20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} </a:t>
            </a:r>
          </a:p>
          <a:p>
            <a:pPr>
              <a:lnSpc>
                <a:spcPct val="105000"/>
              </a:lnSpc>
              <a:spcBef>
                <a:spcPct val="45000"/>
              </a:spcBef>
            </a:pPr>
            <a:r>
              <a:rPr lang="en-US" altLang="zh-CN" sz="2000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The parenthesis and curly brackets are required!</a:t>
            </a:r>
          </a:p>
          <a:p>
            <a:pPr>
              <a:lnSpc>
                <a:spcPct val="105000"/>
              </a:lnSpc>
              <a:spcBef>
                <a:spcPct val="45000"/>
              </a:spcBef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The </a:t>
            </a:r>
            <a:r>
              <a:rPr lang="en-US" altLang="zh-CN" sz="20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while</a:t>
            </a:r>
            <a:r>
              <a:rPr lang="en-US" altLang="zh-CN" sz="2000">
                <a:latin typeface="Arial" pitchFamily="34" charset="0"/>
                <a:ea typeface="SimSun" pitchFamily="2" charset="-122"/>
              </a:rPr>
              <a:t> statement loops while its conditional expression is </a:t>
            </a:r>
            <a:r>
              <a:rPr lang="en-US" altLang="zh-CN" sz="20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true</a:t>
            </a:r>
            <a:r>
              <a:rPr lang="en-US" altLang="zh-CN" sz="2000">
                <a:latin typeface="Arial" pitchFamily="34" charset="0"/>
                <a:ea typeface="SimSun" pitchFamily="2" charset="-122"/>
              </a:rPr>
              <a:t>. 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The </a:t>
            </a:r>
            <a:r>
              <a:rPr lang="en-US" altLang="zh-CN" sz="20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until</a:t>
            </a:r>
            <a:r>
              <a:rPr lang="en-US" altLang="zh-CN" sz="2000">
                <a:latin typeface="Arial" pitchFamily="34" charset="0"/>
                <a:ea typeface="SimSun" pitchFamily="2" charset="-122"/>
              </a:rPr>
              <a:t> statement loops until its conditional expression is true (that is, it loops as long as its conditional expression is </a:t>
            </a:r>
            <a:r>
              <a:rPr lang="en-US" altLang="zh-CN" sz="20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false</a:t>
            </a:r>
            <a:r>
              <a:rPr lang="en-US" altLang="zh-CN" sz="2000">
                <a:latin typeface="Arial" pitchFamily="34" charset="0"/>
                <a:ea typeface="SimSun" pitchFamily="2" charset="-122"/>
              </a:rPr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066800"/>
          </a:xfrm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while loop example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495800"/>
          </a:xfrm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#!/usr/bin/perl -w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$done = 0;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$count = 1;</a:t>
            </a:r>
          </a:p>
          <a:p>
            <a:pPr>
              <a:lnSpc>
                <a:spcPct val="105000"/>
              </a:lnSpc>
              <a:spcBef>
                <a:spcPct val="45000"/>
              </a:spcBef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	 print (“Start of loop.\n");</a:t>
            </a:r>
          </a:p>
          <a:p>
            <a:pPr>
              <a:lnSpc>
                <a:spcPct val="105000"/>
              </a:lnSpc>
              <a:spcBef>
                <a:spcPct val="45000"/>
              </a:spcBef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     while ($done == 0) {</a:t>
            </a:r>
            <a:b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</a:b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	print ("The value of count is ", $count, "\n");</a:t>
            </a:r>
            <a:b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</a:b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	if ($count == 3) { $done = 1; }</a:t>
            </a:r>
            <a:b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</a:b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	$count = $count + 1;</a:t>
            </a:r>
            <a:b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</a:b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  } </a:t>
            </a:r>
          </a:p>
          <a:p>
            <a:pPr>
              <a:lnSpc>
                <a:spcPct val="105000"/>
              </a:lnSpc>
              <a:spcBef>
                <a:spcPct val="45000"/>
              </a:spcBef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ea typeface="SimSun" pitchFamily="2" charset="-122"/>
              </a:rPr>
              <a:t>	 </a:t>
            </a: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print ("End of loop.\n");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066800"/>
          </a:xfrm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until loop example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pPr lvl="1">
              <a:buFontTx/>
              <a:buNone/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#!/usr/bin/perl -w</a:t>
            </a:r>
          </a:p>
          <a:p>
            <a:pPr lvl="1">
              <a:buFontTx/>
              <a:buNone/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$done = 0;</a:t>
            </a:r>
          </a:p>
          <a:p>
            <a:pPr lvl="1">
              <a:buFontTx/>
              <a:buNone/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$count = 1;</a:t>
            </a:r>
          </a:p>
          <a:p>
            <a:pPr>
              <a:lnSpc>
                <a:spcPct val="105000"/>
              </a:lnSpc>
              <a:spcBef>
                <a:spcPct val="45000"/>
              </a:spcBef>
              <a:buFontTx/>
              <a:buNone/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	 print (“Start of loop.\n");</a:t>
            </a:r>
          </a:p>
          <a:p>
            <a:pPr>
              <a:lnSpc>
                <a:spcPct val="105000"/>
              </a:lnSpc>
              <a:spcBef>
                <a:spcPct val="45000"/>
              </a:spcBef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     until ($done != 0)</a:t>
            </a:r>
            <a:r>
              <a:rPr lang="en-US" altLang="zh-CN" sz="2400">
                <a:latin typeface="Arial" pitchFamily="34" charset="0"/>
                <a:ea typeface="SimSun" pitchFamily="2" charset="-122"/>
              </a:rPr>
              <a:t> {</a:t>
            </a:r>
            <a:br>
              <a:rPr lang="en-US" altLang="zh-CN" sz="2400">
                <a:latin typeface="Arial" pitchFamily="34" charset="0"/>
                <a:ea typeface="SimSun" pitchFamily="2" charset="-122"/>
              </a:rPr>
            </a:br>
            <a:r>
              <a:rPr lang="en-US" altLang="zh-CN" sz="2400">
                <a:latin typeface="Arial" pitchFamily="34" charset="0"/>
                <a:ea typeface="SimSun" pitchFamily="2" charset="-122"/>
              </a:rPr>
              <a:t>	print ("The value of count is", $count, "\n");</a:t>
            </a:r>
            <a:br>
              <a:rPr lang="en-US" altLang="zh-CN" sz="2400">
                <a:latin typeface="Arial" pitchFamily="34" charset="0"/>
                <a:ea typeface="SimSun" pitchFamily="2" charset="-122"/>
              </a:rPr>
            </a:br>
            <a:r>
              <a:rPr lang="en-US" altLang="zh-CN" sz="2400">
                <a:latin typeface="Arial" pitchFamily="34" charset="0"/>
                <a:ea typeface="SimSun" pitchFamily="2" charset="-122"/>
              </a:rPr>
              <a:t>	if ($count == 3) { $done = 1; }</a:t>
            </a:r>
            <a:br>
              <a:rPr lang="en-US" altLang="zh-CN" sz="2400">
                <a:latin typeface="Arial" pitchFamily="34" charset="0"/>
                <a:ea typeface="SimSun" pitchFamily="2" charset="-122"/>
              </a:rPr>
            </a:br>
            <a:r>
              <a:rPr lang="en-US" altLang="zh-CN" sz="2400">
                <a:latin typeface="Arial" pitchFamily="34" charset="0"/>
                <a:ea typeface="SimSun" pitchFamily="2" charset="-122"/>
              </a:rPr>
              <a:t>	$count = $count + 1;</a:t>
            </a:r>
            <a:br>
              <a:rPr lang="en-US" altLang="zh-CN" sz="2400">
                <a:latin typeface="Arial" pitchFamily="34" charset="0"/>
                <a:ea typeface="SimSun" pitchFamily="2" charset="-122"/>
              </a:rPr>
            </a:br>
            <a:r>
              <a:rPr lang="en-US" altLang="zh-CN" sz="2400">
                <a:latin typeface="Arial" pitchFamily="34" charset="0"/>
                <a:ea typeface="SimSun" pitchFamily="2" charset="-122"/>
              </a:rPr>
              <a:t>  } </a:t>
            </a:r>
          </a:p>
          <a:p>
            <a:pPr>
              <a:lnSpc>
                <a:spcPct val="105000"/>
              </a:lnSpc>
              <a:spcBef>
                <a:spcPct val="45000"/>
              </a:spcBef>
              <a:buFontTx/>
              <a:buNone/>
            </a:pPr>
            <a:r>
              <a:rPr lang="en-US" altLang="zh-CN" sz="2400">
                <a:ea typeface="SimSun" pitchFamily="2" charset="-122"/>
              </a:rPr>
              <a:t>	 </a:t>
            </a:r>
            <a:r>
              <a:rPr lang="en-US" altLang="zh-CN" sz="2400">
                <a:latin typeface="Arial" pitchFamily="34" charset="0"/>
                <a:ea typeface="SimSun" pitchFamily="2" charset="-122"/>
              </a:rPr>
              <a:t>print ("End of loop.\n");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066800"/>
          </a:xfrm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for loops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pPr>
              <a:lnSpc>
                <a:spcPct val="105000"/>
              </a:lnSpc>
              <a:spcBef>
                <a:spcPct val="45000"/>
              </a:spcBef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Perl has two styles of for.</a:t>
            </a:r>
          </a:p>
          <a:p>
            <a:pPr>
              <a:lnSpc>
                <a:spcPct val="105000"/>
              </a:lnSpc>
              <a:spcBef>
                <a:spcPct val="45000"/>
              </a:spcBef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First kind if virtually identical to C/C++</a:t>
            </a:r>
          </a:p>
          <a:p>
            <a:pPr>
              <a:lnSpc>
                <a:spcPct val="105000"/>
              </a:lnSpc>
              <a:spcBef>
                <a:spcPct val="45000"/>
              </a:spcBef>
              <a:buFontTx/>
              <a:buNone/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	</a:t>
            </a:r>
            <a:r>
              <a:rPr lang="en-US" altLang="zh-CN" sz="20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for</a:t>
            </a:r>
            <a:r>
              <a:rPr lang="en-US" altLang="zh-CN" sz="2000">
                <a:latin typeface="Arial" pitchFamily="34" charset="0"/>
                <a:ea typeface="SimSun" pitchFamily="2" charset="-122"/>
              </a:rPr>
              <a:t> (INIT; TEST; expr3) {</a:t>
            </a:r>
          </a:p>
          <a:p>
            <a:pPr>
              <a:lnSpc>
                <a:spcPct val="105000"/>
              </a:lnSpc>
              <a:spcBef>
                <a:spcPct val="45000"/>
              </a:spcBef>
              <a:buFontTx/>
              <a:buNone/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		 block of statements</a:t>
            </a:r>
          </a:p>
          <a:p>
            <a:pPr>
              <a:lnSpc>
                <a:spcPct val="105000"/>
              </a:lnSpc>
              <a:spcBef>
                <a:spcPct val="45000"/>
              </a:spcBef>
              <a:buFontTx/>
              <a:buNone/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	} </a:t>
            </a:r>
          </a:p>
          <a:p>
            <a:pPr>
              <a:lnSpc>
                <a:spcPct val="105000"/>
              </a:lnSpc>
              <a:spcBef>
                <a:spcPct val="45000"/>
              </a:spcBef>
            </a:pPr>
            <a:r>
              <a:rPr lang="en-US" altLang="zh-CN" sz="2000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The parenthesis and curly brackets are required!</a:t>
            </a:r>
          </a:p>
          <a:p>
            <a:pPr>
              <a:lnSpc>
                <a:spcPct val="105000"/>
              </a:lnSpc>
              <a:spcBef>
                <a:spcPct val="45000"/>
              </a:spcBef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Example: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CN" sz="20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for ($count=0; $count&lt;5; $count++) {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CN" sz="20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        print ('$count = ', $count, "\n");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CN" sz="20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066800"/>
          </a:xfrm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foreach loops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724400"/>
          </a:xfrm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pPr>
              <a:lnSpc>
                <a:spcPct val="80000"/>
              </a:lnSpc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Second kind of for loop in Perl	</a:t>
            </a:r>
          </a:p>
          <a:p>
            <a:pPr>
              <a:lnSpc>
                <a:spcPct val="80000"/>
              </a:lnSpc>
            </a:pPr>
            <a:endParaRPr lang="en-US" altLang="zh-CN" sz="2000">
              <a:latin typeface="Arial" pitchFamily="34" charset="0"/>
              <a:ea typeface="SimSun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	foreach</a:t>
            </a:r>
            <a:r>
              <a:rPr lang="en-US" altLang="zh-CN" sz="2000">
                <a:latin typeface="Arial" pitchFamily="34" charset="0"/>
                <a:ea typeface="SimSun" pitchFamily="2" charset="-122"/>
              </a:rPr>
              <a:t> localvar (listexpr)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		block of statements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>
              <a:solidFill>
                <a:srgbClr val="0066FF"/>
              </a:solidFill>
              <a:latin typeface="Arial" pitchFamily="34" charset="0"/>
              <a:ea typeface="SimSun" pitchFamily="2" charset="-122"/>
            </a:endParaRPr>
          </a:p>
          <a:p>
            <a:pPr>
              <a:lnSpc>
                <a:spcPct val="105000"/>
              </a:lnSpc>
              <a:spcBef>
                <a:spcPct val="45000"/>
              </a:spcBef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Example:</a:t>
            </a:r>
          </a:p>
          <a:p>
            <a:pPr>
              <a:lnSpc>
                <a:spcPct val="105000"/>
              </a:lnSpc>
              <a:spcBef>
                <a:spcPct val="45000"/>
              </a:spcBef>
              <a:buFontTx/>
              <a:buNone/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	@words = ("Here", "is", "a", "list."); </a:t>
            </a:r>
          </a:p>
          <a:p>
            <a:pPr>
              <a:lnSpc>
                <a:spcPct val="105000"/>
              </a:lnSpc>
              <a:spcBef>
                <a:spcPct val="45000"/>
              </a:spcBef>
              <a:buFontTx/>
              <a:buNone/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	</a:t>
            </a:r>
            <a:r>
              <a:rPr lang="en-US" altLang="zh-CN" sz="20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foreach</a:t>
            </a:r>
            <a:r>
              <a:rPr lang="en-US" altLang="zh-CN" sz="2000">
                <a:latin typeface="Arial" pitchFamily="34" charset="0"/>
                <a:ea typeface="SimSun" pitchFamily="2" charset="-122"/>
              </a:rPr>
              <a:t> $word (@words) { </a:t>
            </a:r>
          </a:p>
          <a:p>
            <a:pPr>
              <a:lnSpc>
                <a:spcPct val="105000"/>
              </a:lnSpc>
              <a:spcBef>
                <a:spcPct val="45000"/>
              </a:spcBef>
              <a:buFontTx/>
              <a:buNone/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		print ("$word\n"); </a:t>
            </a:r>
          </a:p>
          <a:p>
            <a:pPr>
              <a:lnSpc>
                <a:spcPct val="105000"/>
              </a:lnSpc>
              <a:spcBef>
                <a:spcPct val="45000"/>
              </a:spcBef>
              <a:buFontTx/>
              <a:buNone/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	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How Perl Accesses Disk Files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pPr>
              <a:spcBef>
                <a:spcPct val="40000"/>
              </a:spcBef>
            </a:pPr>
            <a:r>
              <a:rPr lang="en-US" altLang="zh-CN">
                <a:latin typeface="Arial" pitchFamily="34" charset="0"/>
                <a:ea typeface="SimSun" pitchFamily="2" charset="-122"/>
              </a:rPr>
              <a:t>Perl uses </a:t>
            </a:r>
            <a:r>
              <a:rPr lang="en-US" altLang="zh-CN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filehandles</a:t>
            </a:r>
            <a:r>
              <a:rPr lang="en-US" altLang="zh-CN">
                <a:latin typeface="Arial" pitchFamily="34" charset="0"/>
                <a:ea typeface="SimSun" pitchFamily="2" charset="-122"/>
              </a:rPr>
              <a:t> to reference files.</a:t>
            </a:r>
          </a:p>
          <a:p>
            <a:pPr>
              <a:spcBef>
                <a:spcPct val="40000"/>
              </a:spcBef>
            </a:pPr>
            <a:r>
              <a:rPr lang="en-US" altLang="zh-CN">
                <a:latin typeface="Arial" pitchFamily="34" charset="0"/>
                <a:ea typeface="SimSun" pitchFamily="2" charset="-122"/>
              </a:rPr>
              <a:t>Filehandles are written in all upper case, like FILE_OUT or SOCK.</a:t>
            </a:r>
          </a:p>
          <a:p>
            <a:pPr>
              <a:spcBef>
                <a:spcPct val="40000"/>
              </a:spcBef>
            </a:pPr>
            <a:endParaRPr lang="en-US" altLang="zh-CN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File Open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CN">
                <a:latin typeface="Arial" pitchFamily="34" charset="0"/>
                <a:ea typeface="SimSun" pitchFamily="2" charset="-122"/>
              </a:rPr>
              <a:t>Syntax: </a:t>
            </a:r>
            <a:r>
              <a:rPr lang="en-US" altLang="zh-CN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open (filehandle, filename);</a:t>
            </a:r>
            <a:r>
              <a:rPr lang="en-US" altLang="zh-CN" sz="2800">
                <a:latin typeface="Arial" pitchFamily="34" charset="0"/>
                <a:ea typeface="SimSun" pitchFamily="2" charset="-122"/>
              </a:rPr>
              <a:t> 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zh-CN" sz="2400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filehandle</a:t>
            </a:r>
            <a:r>
              <a:rPr lang="en-US" altLang="zh-CN" sz="2400">
                <a:latin typeface="Arial" pitchFamily="34" charset="0"/>
                <a:ea typeface="SimSun" pitchFamily="2" charset="-122"/>
              </a:rPr>
              <a:t> represents the name you want to use in your Perl program to refer to the file. 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filename</a:t>
            </a:r>
            <a:r>
              <a:rPr lang="en-US" altLang="zh-CN" sz="2400">
                <a:latin typeface="Arial" pitchFamily="34" charset="0"/>
                <a:ea typeface="SimSun" pitchFamily="2" charset="-122"/>
              </a:rPr>
              <a:t> represents the location of the file on your machine. 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If open returns a nonzero value, the file has been opened successfully. 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If open returns 0, an error has occurred.</a:t>
            </a:r>
            <a:r>
              <a:rPr lang="en-US" altLang="zh-CN" sz="2800">
                <a:latin typeface="Arial" pitchFamily="34" charset="0"/>
                <a:ea typeface="SimSun" pitchFamily="2" charset="-122"/>
              </a:rPr>
              <a:t>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if (open(MYFILE, "test.txt")) {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	# here's what to do if the file opened   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}</a:t>
            </a:r>
            <a:r>
              <a:rPr lang="en-US" altLang="zh-CN" sz="2400">
                <a:latin typeface="Arial" pitchFamily="34" charset="0"/>
                <a:ea typeface="SimSun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File Open Modes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2400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Read mode: (default mode) </a:t>
            </a: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open (FILE, "test.txt");</a:t>
            </a:r>
            <a:r>
              <a:rPr lang="en-US" altLang="zh-CN" sz="2400">
                <a:ea typeface="SimSun" pitchFamily="2" charset="-122"/>
              </a:rPr>
              <a:t> </a:t>
            </a:r>
            <a:endParaRPr lang="en-US" altLang="zh-CN" sz="2400">
              <a:solidFill>
                <a:srgbClr val="0066FF"/>
              </a:solidFill>
              <a:latin typeface="Arial" pitchFamily="34" charset="0"/>
              <a:ea typeface="SimSun" pitchFamily="2" charset="-122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	Enables the program to read the existing contents of the file but does not enable it to write into the file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2400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Write mode: </a:t>
            </a: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open (FILE, "&gt;test.txt");</a:t>
            </a:r>
            <a:r>
              <a:rPr lang="en-US" altLang="zh-CN" sz="2400">
                <a:ea typeface="SimSun" pitchFamily="2" charset="-122"/>
              </a:rPr>
              <a:t> </a:t>
            </a:r>
            <a:endParaRPr lang="en-US" altLang="zh-CN" sz="2400">
              <a:solidFill>
                <a:srgbClr val="0066FF"/>
              </a:solidFill>
              <a:latin typeface="Arial" pitchFamily="34" charset="0"/>
              <a:ea typeface="SimSun" pitchFamily="2" charset="-122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	Destroys the current contents of the file and overwrites them with the output supplied by the program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2400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Append mode: </a:t>
            </a: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open (FILE, "&gt;&gt;test.txt");</a:t>
            </a:r>
            <a:r>
              <a:rPr lang="en-US" altLang="zh-CN" sz="2400">
                <a:ea typeface="SimSun" pitchFamily="2" charset="-122"/>
              </a:rPr>
              <a:t> </a:t>
            </a:r>
            <a:endParaRPr lang="en-US" altLang="zh-CN" sz="2400">
              <a:solidFill>
                <a:srgbClr val="0066FF"/>
              </a:solidFill>
              <a:latin typeface="Arial" pitchFamily="34" charset="0"/>
              <a:ea typeface="SimSun" pitchFamily="2" charset="-122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	Appends output supplied by the program to the existing contents of the file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Introduction to Perl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2800">
                <a:solidFill>
                  <a:srgbClr val="3366CC"/>
                </a:solidFill>
                <a:latin typeface="Arial" pitchFamily="34" charset="0"/>
                <a:ea typeface="SimSun" pitchFamily="2" charset="-122"/>
              </a:rPr>
              <a:t>Perl (</a:t>
            </a:r>
            <a:r>
              <a:rPr lang="en-US" altLang="zh-CN" sz="28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P</a:t>
            </a:r>
            <a:r>
              <a:rPr lang="en-US" altLang="zh-CN" sz="2800">
                <a:latin typeface="Arial" pitchFamily="34" charset="0"/>
                <a:ea typeface="SimSun" pitchFamily="2" charset="-122"/>
              </a:rPr>
              <a:t>ractical</a:t>
            </a:r>
            <a:r>
              <a:rPr lang="en-US" altLang="zh-CN" sz="2800">
                <a:solidFill>
                  <a:srgbClr val="3366CC"/>
                </a:solidFill>
                <a:latin typeface="Arial" pitchFamily="34" charset="0"/>
                <a:ea typeface="SimSun" pitchFamily="2" charset="-122"/>
              </a:rPr>
              <a:t> </a:t>
            </a:r>
            <a:r>
              <a:rPr lang="en-US" altLang="zh-CN" sz="28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E</a:t>
            </a:r>
            <a:r>
              <a:rPr lang="en-US" altLang="zh-CN" sz="2800">
                <a:latin typeface="Arial" pitchFamily="34" charset="0"/>
                <a:ea typeface="SimSun" pitchFamily="2" charset="-122"/>
              </a:rPr>
              <a:t>xtraction and</a:t>
            </a:r>
            <a:r>
              <a:rPr lang="en-US" altLang="zh-CN" sz="2800">
                <a:solidFill>
                  <a:srgbClr val="3366CC"/>
                </a:solidFill>
                <a:latin typeface="Arial" pitchFamily="34" charset="0"/>
                <a:ea typeface="SimSun" pitchFamily="2" charset="-122"/>
              </a:rPr>
              <a:t> </a:t>
            </a:r>
            <a:r>
              <a:rPr lang="en-US" altLang="zh-CN" sz="28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R</a:t>
            </a:r>
            <a:r>
              <a:rPr lang="en-US" altLang="zh-CN" sz="2800">
                <a:latin typeface="Arial" pitchFamily="34" charset="0"/>
                <a:ea typeface="SimSun" pitchFamily="2" charset="-122"/>
              </a:rPr>
              <a:t>eport </a:t>
            </a:r>
            <a:r>
              <a:rPr lang="en-US" altLang="zh-CN" sz="28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L</a:t>
            </a:r>
            <a:r>
              <a:rPr lang="en-US" altLang="zh-CN" sz="2800">
                <a:latin typeface="Arial" pitchFamily="34" charset="0"/>
                <a:ea typeface="SimSun" pitchFamily="2" charset="-122"/>
              </a:rPr>
              <a:t>anguage</a:t>
            </a:r>
            <a:r>
              <a:rPr lang="en-US" altLang="zh-CN" sz="2800">
                <a:solidFill>
                  <a:srgbClr val="3366CC"/>
                </a:solidFill>
                <a:latin typeface="Arial" pitchFamily="34" charset="0"/>
                <a:ea typeface="SimSun" pitchFamily="2" charset="-122"/>
              </a:rPr>
              <a:t>)</a:t>
            </a:r>
            <a:r>
              <a:rPr lang="en-US" altLang="zh-CN" sz="2800">
                <a:latin typeface="Arial" pitchFamily="34" charset="0"/>
                <a:ea typeface="SimSun" pitchFamily="2" charset="-122"/>
              </a:rPr>
              <a:t> was created in 1986 by Larry Wall as a simple report generator.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sz="2800">
                <a:latin typeface="Arial" pitchFamily="34" charset="0"/>
                <a:ea typeface="SimSun" pitchFamily="2" charset="-122"/>
              </a:rPr>
              <a:t>Perl provides the best of several worlds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altLang="zh-CN" sz="2400">
                <a:solidFill>
                  <a:srgbClr val="3366CC"/>
                </a:solidFill>
                <a:latin typeface="Arial" pitchFamily="34" charset="0"/>
                <a:ea typeface="SimSun" pitchFamily="2" charset="-122"/>
              </a:rPr>
              <a:t>Powerful</a:t>
            </a:r>
            <a:r>
              <a:rPr lang="en-US" altLang="zh-CN" sz="2400">
                <a:latin typeface="Arial" pitchFamily="34" charset="0"/>
                <a:ea typeface="SimSun" pitchFamily="2" charset="-122"/>
              </a:rPr>
              <a:t> and </a:t>
            </a:r>
            <a:r>
              <a:rPr lang="en-US" altLang="zh-CN" sz="2400">
                <a:solidFill>
                  <a:srgbClr val="3366CC"/>
                </a:solidFill>
                <a:latin typeface="Arial" pitchFamily="34" charset="0"/>
                <a:ea typeface="SimSun" pitchFamily="2" charset="-122"/>
              </a:rPr>
              <a:t>flexible</a:t>
            </a:r>
            <a:r>
              <a:rPr lang="en-US" altLang="zh-CN" sz="2400">
                <a:latin typeface="Arial" pitchFamily="34" charset="0"/>
                <a:ea typeface="SimSun" pitchFamily="2" charset="-122"/>
              </a:rPr>
              <a:t>, similar to a high-level programming language such as C. 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An </a:t>
            </a:r>
            <a:r>
              <a:rPr lang="en-US" altLang="zh-CN" sz="2400">
                <a:solidFill>
                  <a:srgbClr val="3366CC"/>
                </a:solidFill>
                <a:latin typeface="Arial" pitchFamily="34" charset="0"/>
                <a:ea typeface="SimSun" pitchFamily="2" charset="-122"/>
              </a:rPr>
              <a:t>interpreted</a:t>
            </a:r>
            <a:r>
              <a:rPr lang="en-US" altLang="zh-CN" sz="2400">
                <a:latin typeface="Arial" pitchFamily="34" charset="0"/>
                <a:ea typeface="SimSun" pitchFamily="2" charset="-122"/>
              </a:rPr>
              <a:t> language,  no compiler needed.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Provides all the features of the script languages </a:t>
            </a:r>
            <a:r>
              <a:rPr lang="en-US" altLang="zh-CN" sz="2400">
                <a:solidFill>
                  <a:srgbClr val="3366CC"/>
                </a:solidFill>
                <a:latin typeface="Arial" pitchFamily="34" charset="0"/>
                <a:ea typeface="SimSun" pitchFamily="2" charset="-122"/>
              </a:rPr>
              <a:t>sed</a:t>
            </a:r>
            <a:r>
              <a:rPr lang="en-US" altLang="zh-CN" sz="2400">
                <a:latin typeface="Arial" pitchFamily="34" charset="0"/>
                <a:ea typeface="SimSun" pitchFamily="2" charset="-122"/>
              </a:rPr>
              <a:t> and </a:t>
            </a:r>
            <a:r>
              <a:rPr lang="en-US" altLang="zh-CN" sz="2400">
                <a:solidFill>
                  <a:srgbClr val="3366CC"/>
                </a:solidFill>
                <a:latin typeface="Arial" pitchFamily="34" charset="0"/>
                <a:ea typeface="SimSun" pitchFamily="2" charset="-122"/>
              </a:rPr>
              <a:t>awk</a:t>
            </a:r>
            <a:r>
              <a:rPr lang="en-US" altLang="zh-CN" sz="2400">
                <a:latin typeface="Arial" pitchFamily="34" charset="0"/>
                <a:ea typeface="SimSun" pitchFamily="2" charset="-122"/>
              </a:rPr>
              <a:t>, plus features not found in either of these two languages.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153400" cy="1143000"/>
          </a:xfrm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Close a File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077200" cy="4495800"/>
          </a:xfrm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pPr marL="381000" indent="-381000">
              <a:lnSpc>
                <a:spcPct val="90000"/>
              </a:lnSpc>
            </a:pPr>
            <a:r>
              <a:rPr lang="en-US" altLang="zh-CN">
                <a:latin typeface="Arial" pitchFamily="34" charset="0"/>
                <a:ea typeface="SimSun" pitchFamily="2" charset="-122"/>
              </a:rPr>
              <a:t>Syntax:  </a:t>
            </a:r>
            <a:r>
              <a:rPr lang="en-US" altLang="zh-CN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close (filehandle); 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altLang="zh-CN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	close</a:t>
            </a:r>
            <a:r>
              <a:rPr lang="en-US" altLang="zh-CN">
                <a:latin typeface="Arial" pitchFamily="34" charset="0"/>
                <a:ea typeface="SimSun" pitchFamily="2" charset="-122"/>
              </a:rPr>
              <a:t> requires one argument: the file handle representing the file you want to close. 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endParaRPr lang="en-US" altLang="zh-CN">
              <a:solidFill>
                <a:srgbClr val="CC0000"/>
              </a:solidFill>
              <a:latin typeface="Arial" pitchFamily="34" charset="0"/>
              <a:ea typeface="SimSun" pitchFamily="2" charset="-122"/>
            </a:endParaRPr>
          </a:p>
          <a:p>
            <a:pPr marL="381000" indent="-381000">
              <a:lnSpc>
                <a:spcPct val="90000"/>
              </a:lnSpc>
            </a:pPr>
            <a:r>
              <a:rPr lang="en-US" altLang="zh-CN">
                <a:latin typeface="Arial" pitchFamily="34" charset="0"/>
                <a:ea typeface="SimSun" pitchFamily="2" charset="-122"/>
              </a:rPr>
              <a:t>Once closed, you cannot read from it or write to it without invoking open again. </a:t>
            </a:r>
          </a:p>
          <a:p>
            <a:pPr marL="381000" indent="-381000">
              <a:lnSpc>
                <a:spcPct val="90000"/>
              </a:lnSpc>
            </a:pPr>
            <a:endParaRPr lang="en-US" altLang="zh-CN">
              <a:solidFill>
                <a:srgbClr val="CC0000"/>
              </a:solidFill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Read From a File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2000"/>
          </a:xfrm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zh-CN" sz="2800">
                <a:latin typeface="Arial" pitchFamily="34" charset="0"/>
                <a:ea typeface="SimSun" pitchFamily="2" charset="-122"/>
              </a:rPr>
              <a:t>Syntax:   </a:t>
            </a:r>
            <a:r>
              <a:rPr lang="en-US" altLang="zh-CN" sz="28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$var = &lt;filehandle&gt;;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Read one line from a file and store in $var.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endParaRPr lang="en-US" altLang="zh-CN" sz="1200">
              <a:solidFill>
                <a:srgbClr val="CC0000"/>
              </a:solidFill>
              <a:latin typeface="Arial" pitchFamily="34" charset="0"/>
              <a:ea typeface="SimSun" pitchFamily="2" charset="-122"/>
            </a:endParaRP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zh-CN" sz="1800">
                <a:latin typeface="Arial" pitchFamily="34" charset="0"/>
                <a:ea typeface="SimSun" pitchFamily="2" charset="-122"/>
              </a:rPr>
              <a:t>A program that reads lines from a file and prints them on the screen</a:t>
            </a:r>
            <a:r>
              <a:rPr lang="en-US" altLang="zh-CN" sz="1800">
                <a:ea typeface="SimSun" pitchFamily="2" charset="-122"/>
              </a:rPr>
              <a:t>.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endParaRPr lang="en-US" altLang="zh-CN" sz="1800">
              <a:ea typeface="SimSun" pitchFamily="2" charset="-122"/>
            </a:endParaRPr>
          </a:p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latin typeface="Arial" pitchFamily="34" charset="0"/>
                <a:ea typeface="SimSun" pitchFamily="2" charset="-122"/>
              </a:rPr>
              <a:t>	#!/usr/bin/perl -w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latin typeface="Arial" pitchFamily="34" charset="0"/>
                <a:ea typeface="SimSun" pitchFamily="2" charset="-122"/>
              </a:rPr>
              <a:t>	if ( open(MYFILE, “test.txt") ) {  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latin typeface="Arial" pitchFamily="34" charset="0"/>
                <a:ea typeface="SimSun" pitchFamily="2" charset="-122"/>
              </a:rPr>
              <a:t>	    </a:t>
            </a:r>
            <a:r>
              <a:rPr lang="en-US" altLang="zh-CN" sz="16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$line = &lt;MYFILE&gt;;</a:t>
            </a:r>
            <a:r>
              <a:rPr lang="en-US" altLang="zh-CN" sz="1600">
                <a:latin typeface="Arial" pitchFamily="34" charset="0"/>
                <a:ea typeface="SimSun" pitchFamily="2" charset="-122"/>
              </a:rPr>
              <a:t>      # read a line from file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latin typeface="Arial" pitchFamily="34" charset="0"/>
                <a:ea typeface="SimSun" pitchFamily="2" charset="-122"/>
              </a:rPr>
              <a:t>	    while ($line ne "") {     # loop until the end of file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latin typeface="Arial" pitchFamily="34" charset="0"/>
                <a:ea typeface="SimSun" pitchFamily="2" charset="-122"/>
              </a:rPr>
              <a:t>		  print ($line);           # print on the screen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latin typeface="Arial" pitchFamily="34" charset="0"/>
                <a:ea typeface="SimSun" pitchFamily="2" charset="-122"/>
              </a:rPr>
              <a:t>		  </a:t>
            </a:r>
            <a:r>
              <a:rPr lang="en-US" altLang="zh-CN" sz="16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$line = &lt;MYFILE&gt;; </a:t>
            </a:r>
            <a:r>
              <a:rPr lang="en-US" altLang="zh-CN" sz="1600">
                <a:latin typeface="Arial" pitchFamily="34" charset="0"/>
                <a:ea typeface="SimSun" pitchFamily="2" charset="-122"/>
              </a:rPr>
              <a:t># read a line from file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latin typeface="Arial" pitchFamily="34" charset="0"/>
                <a:ea typeface="SimSun" pitchFamily="2" charset="-122"/>
              </a:rPr>
              <a:t>	    }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latin typeface="Arial" pitchFamily="34" charset="0"/>
                <a:ea typeface="SimSun" pitchFamily="2" charset="-122"/>
              </a:rPr>
              <a:t>	} 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CN" sz="1600">
                <a:latin typeface="Arial" pitchFamily="34" charset="0"/>
                <a:ea typeface="SimSun" pitchFamily="2" charset="-122"/>
              </a:rPr>
              <a:t>     close(MYFILE);</a:t>
            </a:r>
          </a:p>
        </p:txBody>
      </p:sp>
      <p:sp>
        <p:nvSpPr>
          <p:cNvPr id="343044" name="Rectangle 4"/>
          <p:cNvSpPr>
            <a:spLocks noChangeArrowheads="1"/>
          </p:cNvSpPr>
          <p:nvPr/>
        </p:nvSpPr>
        <p:spPr bwMode="auto">
          <a:xfrm>
            <a:off x="914400" y="3429000"/>
            <a:ext cx="6553200" cy="28956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1143000"/>
          </a:xfrm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Write to a File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5029200"/>
          </a:xfrm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pPr marL="381000" indent="-381000">
              <a:lnSpc>
                <a:spcPct val="80000"/>
              </a:lnSpc>
            </a:pPr>
            <a:r>
              <a:rPr lang="en-US" altLang="zh-CN">
                <a:latin typeface="Arial" pitchFamily="34" charset="0"/>
                <a:ea typeface="SimSun" pitchFamily="2" charset="-122"/>
              </a:rPr>
              <a:t>Syntax: </a:t>
            </a:r>
            <a:r>
              <a:rPr lang="en-US" altLang="zh-CN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print filehandle contents;</a:t>
            </a:r>
          </a:p>
          <a:p>
            <a:pPr marL="381000" indent="-381000">
              <a:lnSpc>
                <a:spcPct val="80000"/>
              </a:lnSpc>
            </a:pPr>
            <a:endParaRPr lang="en-US" altLang="zh-CN">
              <a:latin typeface="Arial" pitchFamily="34" charset="0"/>
              <a:ea typeface="SimSun" pitchFamily="2" charset="-122"/>
            </a:endParaRPr>
          </a:p>
          <a:p>
            <a:pPr marL="381000" indent="-381000">
              <a:lnSpc>
                <a:spcPct val="80000"/>
              </a:lnSpc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A program that opens two files and copies one into another.</a:t>
            </a:r>
          </a:p>
          <a:p>
            <a:pPr marL="381000" indent="-381000">
              <a:lnSpc>
                <a:spcPct val="80000"/>
              </a:lnSpc>
            </a:pPr>
            <a:endParaRPr lang="en-US" altLang="zh-CN" sz="900">
              <a:latin typeface="Arial" pitchFamily="34" charset="0"/>
              <a:ea typeface="SimSun" pitchFamily="2" charset="-122"/>
            </a:endParaRPr>
          </a:p>
          <a:p>
            <a:pPr marL="800100" lvl="1" indent="-342900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#!/usr/local/bin/perl -w</a:t>
            </a:r>
          </a:p>
          <a:p>
            <a:pPr marL="800100" lvl="1" indent="-342900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open(INFILE, “test.txt")	             # open in read mode</a:t>
            </a:r>
          </a:p>
          <a:p>
            <a:pPr marL="800100" lvl="1" indent="-342900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CN" sz="20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open(OUTFILE, "&gt;test.txt.bak");     	</a:t>
            </a:r>
            <a:r>
              <a:rPr lang="en-US" altLang="zh-CN" sz="2000">
                <a:latin typeface="Arial" pitchFamily="34" charset="0"/>
                <a:ea typeface="SimSun" pitchFamily="2" charset="-122"/>
              </a:rPr>
              <a:t># open in write mode</a:t>
            </a:r>
          </a:p>
          <a:p>
            <a:pPr marL="800100" lvl="1" indent="-342900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$line = &lt;INFILE&gt;;</a:t>
            </a:r>
          </a:p>
          <a:p>
            <a:pPr marL="800100" lvl="1" indent="-342900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while ($line ne "") {</a:t>
            </a:r>
          </a:p>
          <a:p>
            <a:pPr marL="1219200" lvl="2" indent="-304800">
              <a:lnSpc>
                <a:spcPct val="80000"/>
              </a:lnSpc>
              <a:buFontTx/>
              <a:buNone/>
            </a:pPr>
            <a:r>
              <a:rPr lang="en-US" altLang="zh-CN" sz="20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print OUTFILE ($line);    	# write into a file</a:t>
            </a:r>
          </a:p>
          <a:p>
            <a:pPr marL="1219200" lvl="2" indent="-304800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$line = &lt;INFILE&gt;;</a:t>
            </a:r>
          </a:p>
          <a:p>
            <a:pPr marL="800100" lvl="1" indent="-342900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}</a:t>
            </a:r>
          </a:p>
          <a:p>
            <a:pPr marL="800100" lvl="1" indent="-342900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close(INFILE);</a:t>
            </a:r>
          </a:p>
          <a:p>
            <a:pPr marL="800100" lvl="1" indent="-342900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close(OUTFILE);</a:t>
            </a:r>
          </a:p>
        </p:txBody>
      </p:sp>
      <p:sp>
        <p:nvSpPr>
          <p:cNvPr id="345092" name="Rectangle 4"/>
          <p:cNvSpPr>
            <a:spLocks noChangeArrowheads="1"/>
          </p:cNvSpPr>
          <p:nvPr/>
        </p:nvSpPr>
        <p:spPr bwMode="auto">
          <a:xfrm>
            <a:off x="762000" y="3276600"/>
            <a:ext cx="7010400" cy="32766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838200"/>
          </a:xfrm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A Comprehensive Example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077200" cy="5410200"/>
          </a:xfrm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pPr marL="381000" indent="-381000">
              <a:lnSpc>
                <a:spcPct val="80000"/>
              </a:lnSpc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A program that tests whether a file exists before opening it for writing.</a:t>
            </a:r>
            <a:br>
              <a:rPr lang="en-US" altLang="zh-CN" sz="2000">
                <a:latin typeface="Arial" pitchFamily="34" charset="0"/>
                <a:ea typeface="SimSun" pitchFamily="2" charset="-122"/>
              </a:rPr>
            </a:br>
            <a:endParaRPr lang="en-US" altLang="zh-CN" sz="2000">
              <a:latin typeface="Arial" pitchFamily="34" charset="0"/>
              <a:ea typeface="SimSun" pitchFamily="2" charset="-122"/>
            </a:endParaRP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altLang="zh-CN" sz="1800">
                <a:latin typeface="Arial" pitchFamily="34" charset="0"/>
                <a:ea typeface="SimSun" pitchFamily="2" charset="-122"/>
              </a:rPr>
              <a:t>	</a:t>
            </a:r>
            <a:r>
              <a:rPr lang="en-US" altLang="zh-CN" sz="2000">
                <a:latin typeface="Arial" pitchFamily="34" charset="0"/>
                <a:ea typeface="SimSun" pitchFamily="2" charset="-122"/>
              </a:rPr>
              <a:t>#!/usr/bin/perl -w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	unless (open(INFILE, "infile")) { 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		die ("Input file cannot be opened.\n");	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	} 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	</a:t>
            </a:r>
            <a:r>
              <a:rPr lang="en-US" altLang="zh-CN" sz="20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if (-e "outfile") { die ("Output file already exists.\n");}</a:t>
            </a:r>
            <a:r>
              <a:rPr lang="en-US" altLang="zh-CN" sz="2000">
                <a:latin typeface="Arial" pitchFamily="34" charset="0"/>
                <a:ea typeface="SimSun" pitchFamily="2" charset="-122"/>
              </a:rPr>
              <a:t> 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	unless (open(OUTFILE, "&gt;outfile")) {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		die ("Output file cannot be opened.\n");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	} 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	$line = &lt;INFILE&gt;; 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	while ($line ne "") { 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		print OUTFILE ($line); 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		$line = &lt;INFILE&gt;;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	}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	close(INFILE);</a:t>
            </a:r>
          </a:p>
          <a:p>
            <a:pPr marL="381000" indent="-381000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	close(OUTFILE);</a:t>
            </a:r>
          </a:p>
        </p:txBody>
      </p:sp>
      <p:sp>
        <p:nvSpPr>
          <p:cNvPr id="346116" name="Rectangle 4"/>
          <p:cNvSpPr>
            <a:spLocks noChangeArrowheads="1"/>
          </p:cNvSpPr>
          <p:nvPr/>
        </p:nvSpPr>
        <p:spPr bwMode="auto">
          <a:xfrm>
            <a:off x="685800" y="1981200"/>
            <a:ext cx="6172200" cy="47244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382000" cy="1143000"/>
          </a:xfrm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Terminating a Program Using die</a:t>
            </a:r>
            <a:r>
              <a:rPr lang="en-US" altLang="zh-CN" sz="4000">
                <a:ea typeface="SimSun" pitchFamily="2" charset="-122"/>
              </a:rPr>
              <a:t> 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8534400" cy="4114800"/>
          </a:xfrm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r>
              <a:rPr lang="en-US" altLang="zh-CN">
                <a:latin typeface="Arial" pitchFamily="34" charset="0"/>
                <a:ea typeface="SimSun" pitchFamily="2" charset="-122"/>
              </a:rPr>
              <a:t>Syntax: </a:t>
            </a:r>
            <a:r>
              <a:rPr lang="en-US" altLang="zh-CN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die (message);</a:t>
            </a:r>
            <a:r>
              <a:rPr lang="en-US" altLang="zh-CN">
                <a:latin typeface="Arial" pitchFamily="34" charset="0"/>
                <a:ea typeface="SimSun" pitchFamily="2" charset="-122"/>
              </a:rPr>
              <a:t> </a:t>
            </a:r>
          </a:p>
          <a:p>
            <a:pPr lvl="1"/>
            <a:r>
              <a:rPr lang="en-US" altLang="zh-CN" sz="2400">
                <a:latin typeface="Arial" pitchFamily="34" charset="0"/>
                <a:ea typeface="SimSun" pitchFamily="2" charset="-122"/>
              </a:rPr>
              <a:t>When the Perl interpreter executes the die function, the program terminates immediately and prints the message passed to die. </a:t>
            </a:r>
          </a:p>
          <a:p>
            <a:r>
              <a:rPr lang="en-US" altLang="zh-CN" sz="2800">
                <a:latin typeface="Arial" pitchFamily="34" charset="0"/>
                <a:ea typeface="SimSun" pitchFamily="2" charset="-122"/>
              </a:rPr>
              <a:t>Example</a:t>
            </a:r>
          </a:p>
          <a:p>
            <a:pPr>
              <a:buFontTx/>
              <a:buNone/>
            </a:pPr>
            <a:r>
              <a:rPr lang="en-US" altLang="zh-CN" sz="2800">
                <a:latin typeface="Arial" pitchFamily="34" charset="0"/>
                <a:ea typeface="SimSun" pitchFamily="2" charset="-122"/>
              </a:rPr>
              <a:t>	</a:t>
            </a:r>
            <a:r>
              <a:rPr lang="en-US" altLang="zh-CN" sz="28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die ("Stop this now!\n");</a:t>
            </a:r>
            <a:r>
              <a:rPr lang="en-US" altLang="zh-CN" sz="2800">
                <a:latin typeface="Arial" pitchFamily="34" charset="0"/>
                <a:ea typeface="SimSun" pitchFamily="2" charset="-122"/>
              </a:rPr>
              <a:t> </a:t>
            </a:r>
          </a:p>
          <a:p>
            <a:pPr>
              <a:buFontTx/>
              <a:buNone/>
            </a:pPr>
            <a:r>
              <a:rPr lang="en-US" altLang="zh-CN" sz="2800">
                <a:latin typeface="Arial" pitchFamily="34" charset="0"/>
                <a:ea typeface="SimSun" pitchFamily="2" charset="-122"/>
              </a:rPr>
              <a:t>	</a:t>
            </a:r>
            <a:r>
              <a:rPr lang="en-US" altLang="zh-CN" sz="2400">
                <a:latin typeface="Arial" pitchFamily="34" charset="0"/>
                <a:ea typeface="SimSun" pitchFamily="2" charset="-122"/>
              </a:rPr>
              <a:t>prints the following on your screen and terminates the program: </a:t>
            </a:r>
          </a:p>
          <a:p>
            <a:pPr>
              <a:buFontTx/>
              <a:buNone/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		</a:t>
            </a:r>
            <a:r>
              <a:rPr lang="en-US" altLang="zh-CN" sz="2400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Stop this now!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305800" cy="1143000"/>
          </a:xfrm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Objectives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229600" cy="4114800"/>
          </a:xfrm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latin typeface="Arial" pitchFamily="34" charset="0"/>
                <a:ea typeface="SimSun" pitchFamily="2" charset="-122"/>
              </a:rPr>
              <a:t>Hash variables</a:t>
            </a:r>
          </a:p>
          <a:p>
            <a:r>
              <a:rPr lang="en-US" altLang="zh-CN">
                <a:latin typeface="Arial" pitchFamily="34" charset="0"/>
                <a:ea typeface="SimSun" pitchFamily="2" charset="-122"/>
              </a:rPr>
              <a:t>Special variables $_, @ARGV, $0, @_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latin typeface="Arial" pitchFamily="34" charset="0"/>
                <a:ea typeface="SimSun" pitchFamily="2" charset="-122"/>
              </a:rPr>
              <a:t>Define and use subroutines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latin typeface="Arial" pitchFamily="34" charset="0"/>
                <a:ea typeface="SimSun" pitchFamily="2" charset="-122"/>
              </a:rPr>
              <a:t>Double quote, single quote and backslash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Hash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772400" cy="4038600"/>
          </a:xfrm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pPr>
              <a:lnSpc>
                <a:spcPct val="110000"/>
              </a:lnSpc>
              <a:spcBef>
                <a:spcPct val="55000"/>
              </a:spcBef>
            </a:pPr>
            <a:r>
              <a:rPr lang="en-US" altLang="zh-CN" sz="2800">
                <a:latin typeface="Arial" pitchFamily="34" charset="0"/>
                <a:ea typeface="SimSun" pitchFamily="2" charset="-122"/>
              </a:rPr>
              <a:t>A</a:t>
            </a:r>
            <a:r>
              <a:rPr lang="en-US" altLang="zh-CN" sz="2800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 hash</a:t>
            </a:r>
            <a:r>
              <a:rPr lang="en-US" altLang="zh-CN" sz="2800">
                <a:latin typeface="Arial" pitchFamily="34" charset="0"/>
                <a:ea typeface="SimSun" pitchFamily="2" charset="-122"/>
              </a:rPr>
              <a:t>, or an </a:t>
            </a:r>
            <a:r>
              <a:rPr lang="en-US" altLang="zh-CN" sz="2800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associative array</a:t>
            </a:r>
            <a:r>
              <a:rPr lang="en-US" altLang="zh-CN" sz="2800">
                <a:latin typeface="Arial" pitchFamily="34" charset="0"/>
                <a:ea typeface="SimSun" pitchFamily="2" charset="-122"/>
              </a:rPr>
              <a:t>, is a list of </a:t>
            </a:r>
            <a:r>
              <a:rPr lang="en-US" altLang="zh-CN" sz="28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key/value</a:t>
            </a:r>
            <a:r>
              <a:rPr lang="en-US" altLang="zh-CN" sz="2800">
                <a:latin typeface="Arial" pitchFamily="34" charset="0"/>
                <a:ea typeface="SimSun" pitchFamily="2" charset="-122"/>
              </a:rPr>
              <a:t> pairs. Each element consists of two parts, a key and a value.</a:t>
            </a:r>
          </a:p>
          <a:p>
            <a:r>
              <a:rPr lang="en-US" altLang="zh-CN" sz="2800">
                <a:latin typeface="Arial" pitchFamily="34" charset="0"/>
                <a:ea typeface="SimSun" pitchFamily="2" charset="-122"/>
              </a:rPr>
              <a:t>Hash name starts with </a:t>
            </a:r>
            <a:r>
              <a:rPr lang="en-US" altLang="zh-CN" sz="28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%</a:t>
            </a:r>
          </a:p>
          <a:p>
            <a:r>
              <a:rPr lang="en-US" altLang="zh-CN" sz="2800">
                <a:latin typeface="Arial" pitchFamily="34" charset="0"/>
                <a:ea typeface="SimSun" pitchFamily="2" charset="-122"/>
              </a:rPr>
              <a:t>Instead of indexing by numbers as we did in arrays, we can look up the values by name.</a:t>
            </a:r>
          </a:p>
          <a:p>
            <a:r>
              <a:rPr lang="en-US" altLang="zh-CN" sz="2800">
                <a:latin typeface="Arial" pitchFamily="34" charset="0"/>
                <a:ea typeface="SimSun" pitchFamily="2" charset="-122"/>
              </a:rPr>
              <a:t>Used to maintain a list of corresponding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Hash Example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24800" cy="4114800"/>
          </a:xfrm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pPr>
              <a:lnSpc>
                <a:spcPct val="110000"/>
              </a:lnSpc>
              <a:spcBef>
                <a:spcPct val="55000"/>
              </a:spcBef>
            </a:pP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%fruit = ("Green", "Apple", “Red", “Cherry", "Yellow", "Banana" );</a:t>
            </a:r>
            <a:r>
              <a:rPr lang="en-US" altLang="zh-CN" sz="2400">
                <a:latin typeface="Arial" pitchFamily="34" charset="0"/>
                <a:ea typeface="SimSun" pitchFamily="2" charset="-122"/>
              </a:rPr>
              <a:t> </a:t>
            </a:r>
          </a:p>
          <a:p>
            <a:pPr>
              <a:lnSpc>
                <a:spcPct val="110000"/>
              </a:lnSpc>
              <a:spcBef>
                <a:spcPct val="55000"/>
              </a:spcBef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Or: </a:t>
            </a:r>
          </a:p>
          <a:p>
            <a:pPr>
              <a:lnSpc>
                <a:spcPct val="110000"/>
              </a:lnSpc>
              <a:spcBef>
                <a:spcPct val="55000"/>
              </a:spcBef>
            </a:pP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%fruit = ("Green" =&gt; "Apple", “Red" =&gt; “Cherry", "Yellow" =&gt; "Banana" );</a:t>
            </a:r>
            <a:r>
              <a:rPr lang="en-US" altLang="zh-CN" sz="2400">
                <a:latin typeface="Arial" pitchFamily="34" charset="0"/>
                <a:ea typeface="SimSun" pitchFamily="2" charset="-122"/>
              </a:rPr>
              <a:t> </a:t>
            </a:r>
          </a:p>
          <a:p>
            <a:pPr>
              <a:lnSpc>
                <a:spcPct val="110000"/>
              </a:lnSpc>
              <a:spcBef>
                <a:spcPct val="55000"/>
              </a:spcBef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How to access elements of hashes, e.g.,</a:t>
            </a:r>
          </a:p>
          <a:p>
            <a:pPr lvl="1">
              <a:lnSpc>
                <a:spcPct val="110000"/>
              </a:lnSpc>
              <a:spcBef>
                <a:spcPct val="55000"/>
              </a:spcBef>
            </a:pPr>
            <a:r>
              <a:rPr lang="en-US" altLang="zh-CN" sz="2400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$fruit{ "Yellow " } </a:t>
            </a:r>
            <a:r>
              <a:rPr lang="en-US" altLang="zh-CN" sz="2400">
                <a:latin typeface="Arial" pitchFamily="34" charset="0"/>
                <a:ea typeface="SimSun" pitchFamily="2" charset="-122"/>
              </a:rPr>
              <a:t>is</a:t>
            </a:r>
            <a:r>
              <a:rPr lang="en-US" altLang="zh-CN" sz="2400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 Banana</a:t>
            </a:r>
          </a:p>
          <a:p>
            <a:endParaRPr lang="en-US" altLang="zh-CN" sz="2800">
              <a:solidFill>
                <a:srgbClr val="0066FF"/>
              </a:solidFill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01000" cy="1066800"/>
          </a:xfrm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keys and values operations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5029200"/>
          </a:xfrm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pPr>
              <a:lnSpc>
                <a:spcPct val="110000"/>
              </a:lnSpc>
              <a:spcBef>
                <a:spcPct val="55000"/>
              </a:spcBef>
            </a:pPr>
            <a:r>
              <a:rPr lang="en-US" altLang="zh-CN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Keys: List array indexes</a:t>
            </a:r>
          </a:p>
          <a:p>
            <a:pPr>
              <a:lnSpc>
                <a:spcPct val="110000"/>
              </a:lnSpc>
              <a:spcBef>
                <a:spcPct val="55000"/>
              </a:spcBef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	%fruit = ("apples", 9, "bananas", 23, "cherries", 11); </a:t>
            </a:r>
          </a:p>
          <a:p>
            <a:pPr>
              <a:lnSpc>
                <a:spcPct val="110000"/>
              </a:lnSpc>
              <a:spcBef>
                <a:spcPct val="55000"/>
              </a:spcBef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	@fruitkeys = keys(%fruits); </a:t>
            </a:r>
          </a:p>
          <a:p>
            <a:pPr>
              <a:lnSpc>
                <a:spcPct val="110000"/>
              </a:lnSpc>
              <a:spcBef>
                <a:spcPct val="55000"/>
              </a:spcBef>
              <a:buFontTx/>
              <a:buNone/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	# @fruitkeys is ("apples", "bananas", "cherries"); </a:t>
            </a:r>
          </a:p>
          <a:p>
            <a:pPr>
              <a:lnSpc>
                <a:spcPct val="110000"/>
              </a:lnSpc>
              <a:spcBef>
                <a:spcPct val="55000"/>
              </a:spcBef>
            </a:pPr>
            <a:r>
              <a:rPr lang="en-US" altLang="zh-CN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Values: List array values</a:t>
            </a:r>
          </a:p>
          <a:p>
            <a:pPr>
              <a:lnSpc>
                <a:spcPct val="110000"/>
              </a:lnSpc>
              <a:spcBef>
                <a:spcPct val="55000"/>
              </a:spcBef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	@fruitvalues = values(%fruits);</a:t>
            </a:r>
            <a:r>
              <a:rPr lang="en-US" altLang="zh-CN" sz="2400">
                <a:latin typeface="Arial" pitchFamily="34" charset="0"/>
                <a:ea typeface="SimSun" pitchFamily="2" charset="-122"/>
              </a:rPr>
              <a:t> </a:t>
            </a:r>
          </a:p>
          <a:p>
            <a:pPr>
              <a:lnSpc>
                <a:spcPct val="110000"/>
              </a:lnSpc>
              <a:spcBef>
                <a:spcPct val="55000"/>
              </a:spcBef>
              <a:buFontTx/>
              <a:buNone/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	# @ fruitvalues is (9, 23, 11)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01000" cy="1066800"/>
          </a:xfrm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hash example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4572000"/>
          </a:xfrm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pPr>
              <a:lnSpc>
                <a:spcPct val="110000"/>
              </a:lnSpc>
              <a:spcBef>
                <a:spcPct val="55000"/>
              </a:spcBef>
            </a:pPr>
            <a:r>
              <a:rPr lang="en-US" altLang="zh-CN">
                <a:latin typeface="Arial" pitchFamily="34" charset="0"/>
                <a:ea typeface="SimSun" pitchFamily="2" charset="-122"/>
              </a:rPr>
              <a:t>Canonical way to print out the values of a hash in sorted order</a:t>
            </a:r>
            <a:r>
              <a:rPr lang="en-US" altLang="zh-CN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 </a:t>
            </a:r>
          </a:p>
          <a:p>
            <a:r>
              <a:rPr lang="en-US" altLang="zh-CN" sz="28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foreach $key (sort keys %hash) { </a:t>
            </a:r>
          </a:p>
          <a:p>
            <a:pPr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		print "$key=$hash{$key}\n"; </a:t>
            </a:r>
          </a:p>
          <a:p>
            <a:pPr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	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normAutofit fontScale="90000"/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Helpful Resources: Built In Documentation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r>
              <a:rPr lang="en-US" altLang="zh-CN" sz="3600">
                <a:latin typeface="Arial" pitchFamily="34" charset="0"/>
                <a:ea typeface="SimSun" pitchFamily="2" charset="-122"/>
              </a:rPr>
              <a:t>perldoc &lt;subject&gt;</a:t>
            </a:r>
          </a:p>
          <a:p>
            <a:pPr lvl="1"/>
            <a:r>
              <a:rPr lang="en-US" altLang="zh-CN">
                <a:latin typeface="Arial" pitchFamily="34" charset="0"/>
                <a:ea typeface="SimSun" pitchFamily="2" charset="-122"/>
              </a:rPr>
              <a:t>Common subjects: perlop, perlvar, perlfunc, perlsyn</a:t>
            </a:r>
          </a:p>
          <a:p>
            <a:pPr lvl="1"/>
            <a:r>
              <a:rPr lang="en-US" altLang="zh-CN">
                <a:latin typeface="Arial" pitchFamily="34" charset="0"/>
                <a:ea typeface="SimSun" pitchFamily="2" charset="-122"/>
              </a:rPr>
              <a:t>perldoc perltoc for a full list</a:t>
            </a:r>
          </a:p>
          <a:p>
            <a:r>
              <a:rPr lang="en-US" altLang="zh-CN" sz="3600">
                <a:latin typeface="Arial" pitchFamily="34" charset="0"/>
                <a:ea typeface="SimSun" pitchFamily="2" charset="-122"/>
              </a:rPr>
              <a:t>perldoc –f &lt;function_name&gt;</a:t>
            </a:r>
          </a:p>
          <a:p>
            <a:r>
              <a:rPr lang="en-US" altLang="zh-CN" sz="3600">
                <a:latin typeface="Arial" pitchFamily="34" charset="0"/>
                <a:ea typeface="SimSun" pitchFamily="2" charset="-122"/>
              </a:rPr>
              <a:t>perldoc –q &lt;FAQ keyword&gt;</a:t>
            </a:r>
          </a:p>
          <a:p>
            <a:pPr lvl="1"/>
            <a:r>
              <a:rPr lang="en-US" altLang="zh-CN">
                <a:latin typeface="Arial" pitchFamily="34" charset="0"/>
                <a:ea typeface="SimSun" pitchFamily="2" charset="-122"/>
              </a:rPr>
              <a:t>perldoc perlfaq for the full FAQ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772400" cy="1143000"/>
          </a:xfrm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What kind of variable is this?</a:t>
            </a:r>
          </a:p>
        </p:txBody>
      </p:sp>
      <p:graphicFrame>
        <p:nvGraphicFramePr>
          <p:cNvPr id="324641" name="Group 33"/>
          <p:cNvGraphicFramePr>
            <a:graphicFrameLocks noGrp="1"/>
          </p:cNvGraphicFramePr>
          <p:nvPr>
            <p:ph idx="1"/>
          </p:nvPr>
        </p:nvGraphicFramePr>
        <p:xfrm>
          <a:off x="533400" y="2057400"/>
          <a:ext cx="8001000" cy="4106672"/>
        </p:xfrm>
        <a:graphic>
          <a:graphicData uri="http://schemas.openxmlformats.org/drawingml/2006/table">
            <a:tbl>
              <a:tblPr/>
              <a:tblGrid>
                <a:gridCol w="685800"/>
                <a:gridCol w="2506663"/>
                <a:gridCol w="2420937"/>
                <a:gridCol w="238760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no subscript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[ ]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{ }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9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$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scalar variable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array element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hash element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3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@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array variable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array slice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(we haven’t learnt it yet)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hash slice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(we haven’t learnt it yet)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3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%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hash variable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N / 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N / 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Special Variables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24800" cy="4114800"/>
          </a:xfrm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pPr>
              <a:lnSpc>
                <a:spcPct val="110000"/>
              </a:lnSpc>
              <a:spcBef>
                <a:spcPct val="55000"/>
              </a:spcBef>
            </a:pPr>
            <a:r>
              <a:rPr lang="en-US" altLang="zh-CN">
                <a:latin typeface="Arial" pitchFamily="34" charset="0"/>
                <a:ea typeface="SimSun" pitchFamily="2" charset="-122"/>
              </a:rPr>
              <a:t>Some variables have a predefined and special meaning in Perl. They are the variables that use punctuation characters after the usual variable indicator ($, @, or %), such as </a:t>
            </a:r>
            <a:r>
              <a:rPr lang="en-US" altLang="zh-CN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$_, @ARGV, $0, @_.</a:t>
            </a:r>
            <a:r>
              <a:rPr lang="en-US" altLang="zh-CN">
                <a:latin typeface="Arial" pitchFamily="34" charset="0"/>
                <a:ea typeface="SimSun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$_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24800" cy="4114800"/>
          </a:xfrm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$_</a:t>
            </a:r>
            <a:r>
              <a:rPr lang="en-US" altLang="zh-CN" sz="2400">
                <a:latin typeface="Arial" pitchFamily="34" charset="0"/>
                <a:ea typeface="SimSun" pitchFamily="2" charset="-122"/>
              </a:rPr>
              <a:t> contains the default input and pattern-searching string. 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foreach ('hickory', 'dickory', 'doc') 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		print;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	}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In each iteration of the loop, the current string is placed in $_, and is used by default by print. 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Pattern-matching operator. The following codes are equivalent.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print ("hi") if ($_ =~ /abc/);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print ("hi") if (/abc/);</a:t>
            </a:r>
            <a:r>
              <a:rPr lang="en-US" altLang="zh-CN">
                <a:latin typeface="Arial" pitchFamily="34" charset="0"/>
                <a:ea typeface="SimSun" pitchFamily="2" charset="-122"/>
              </a:rPr>
              <a:t> </a:t>
            </a:r>
            <a:endParaRPr lang="en-US" altLang="zh-CN" sz="2000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@ARGV: Command Line Arguments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5105400"/>
          </a:xfrm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CN" sz="20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@ARGV </a:t>
            </a:r>
            <a:r>
              <a:rPr lang="en-US" altLang="zh-CN" sz="2000">
                <a:latin typeface="Arial" pitchFamily="34" charset="0"/>
                <a:ea typeface="SimSun" pitchFamily="2" charset="-122"/>
              </a:rPr>
              <a:t>contains a list of arguments.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CN" sz="20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$ARGV[0]</a:t>
            </a:r>
            <a:r>
              <a:rPr lang="en-US" altLang="zh-CN" sz="2000">
                <a:latin typeface="Arial" pitchFamily="34" charset="0"/>
                <a:ea typeface="SimSun" pitchFamily="2" charset="-122"/>
              </a:rPr>
              <a:t> contains first argument, </a:t>
            </a:r>
            <a:r>
              <a:rPr lang="en-US" altLang="zh-CN" sz="20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$0 </a:t>
            </a:r>
            <a:r>
              <a:rPr lang="en-US" altLang="zh-CN" sz="2000">
                <a:latin typeface="Arial" pitchFamily="34" charset="0"/>
                <a:ea typeface="SimSun" pitchFamily="2" charset="-122"/>
              </a:rPr>
              <a:t>contains program name.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ea typeface="SimSun" pitchFamily="2" charset="-122"/>
              </a:rPr>
              <a:t>	</a:t>
            </a:r>
            <a:r>
              <a:rPr lang="en-US" altLang="zh-CN" sz="2000">
                <a:latin typeface="Arial" pitchFamily="34" charset="0"/>
                <a:ea typeface="SimSun" pitchFamily="2" charset="-122"/>
              </a:rPr>
              <a:t>#!/usr/bin/perl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	$number = </a:t>
            </a:r>
            <a:r>
              <a:rPr lang="en-US" altLang="zh-CN" sz="2000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@ARGV</a:t>
            </a:r>
            <a:r>
              <a:rPr lang="en-US" altLang="zh-CN" sz="2000">
                <a:latin typeface="Arial" pitchFamily="34" charset="0"/>
                <a:ea typeface="SimSun" pitchFamily="2" charset="-12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	print "You are running </a:t>
            </a:r>
            <a:r>
              <a:rPr lang="en-US" altLang="zh-CN" sz="2000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$0</a:t>
            </a:r>
            <a:r>
              <a:rPr lang="en-US" altLang="zh-CN" sz="2000">
                <a:latin typeface="Arial" pitchFamily="34" charset="0"/>
                <a:ea typeface="SimSun" pitchFamily="2" charset="-122"/>
              </a:rPr>
              <a:t> with $number command-line arguments.\n";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	foreach $argnum (0..@ARGV-1)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		print "$ARGV[$argnum] 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	print "\n";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endParaRPr lang="en-US" altLang="zh-CN" sz="400">
              <a:latin typeface="Arial" pitchFamily="34" charset="0"/>
              <a:ea typeface="SimSun" pitchFamily="2" charset="-122"/>
            </a:endParaRPr>
          </a:p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If you type</a:t>
            </a:r>
            <a:r>
              <a:rPr lang="en-US" altLang="zh-CN" sz="20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 input.pl 1 2 3 4.</a:t>
            </a:r>
            <a:r>
              <a:rPr lang="en-US" altLang="zh-CN" sz="2000">
                <a:latin typeface="Arial" pitchFamily="34" charset="0"/>
                <a:ea typeface="SimSun" pitchFamily="2" charset="-122"/>
              </a:rPr>
              <a:t> The result is: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CN" sz="2000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You are running input.pl with 4 command-line arguments.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CN" sz="2000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1, 2, 3, 4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	Note: The ..range operator returns a list of values counting (by ones) from the left value to the right value.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endParaRPr lang="en-US" altLang="zh-CN" sz="1800">
              <a:latin typeface="Arial" pitchFamily="34" charset="0"/>
              <a:ea typeface="SimSun" pitchFamily="2" charset="-122"/>
            </a:endParaRPr>
          </a:p>
        </p:txBody>
      </p:sp>
      <p:sp>
        <p:nvSpPr>
          <p:cNvPr id="310276" name="Rectangle 4"/>
          <p:cNvSpPr>
            <a:spLocks noChangeArrowheads="1"/>
          </p:cNvSpPr>
          <p:nvPr/>
        </p:nvSpPr>
        <p:spPr bwMode="auto">
          <a:xfrm>
            <a:off x="914400" y="2209800"/>
            <a:ext cx="6858000" cy="25146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Subroutines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pPr>
              <a:lnSpc>
                <a:spcPct val="80000"/>
              </a:lnSpc>
            </a:pPr>
            <a:r>
              <a:rPr lang="en-US" altLang="zh-CN" sz="2800">
                <a:latin typeface="Arial" pitchFamily="34" charset="0"/>
                <a:ea typeface="SimSun" pitchFamily="2" charset="-122"/>
              </a:rPr>
              <a:t>In Perl, a </a:t>
            </a:r>
            <a:r>
              <a:rPr lang="en-US" altLang="zh-CN" sz="2800" i="1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subroutine</a:t>
            </a:r>
            <a:r>
              <a:rPr lang="en-US" altLang="zh-CN" sz="2800">
                <a:latin typeface="Arial" pitchFamily="34" charset="0"/>
                <a:ea typeface="SimSun" pitchFamily="2" charset="-122"/>
              </a:rPr>
              <a:t> is a separate body of code designed to perform a particular task. A Perl program executes this body of code by calling or invoking the subroutine. 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latin typeface="Arial" pitchFamily="34" charset="0"/>
                <a:ea typeface="SimSun" pitchFamily="2" charset="-122"/>
              </a:rPr>
              <a:t>Subroutines serve two useful purposes: </a:t>
            </a:r>
          </a:p>
          <a:p>
            <a:pPr lvl="1">
              <a:lnSpc>
                <a:spcPct val="80000"/>
              </a:lnSpc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break down your program into smaller parts, making it easier to read and understand. </a:t>
            </a:r>
          </a:p>
          <a:p>
            <a:pPr lvl="1">
              <a:lnSpc>
                <a:spcPct val="80000"/>
              </a:lnSpc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enable you to use one piece of code to perform the same task multiple times, eliminating needless duplication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perldoc perlsub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Subroutines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2000"/>
          </a:xfrm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pPr>
              <a:lnSpc>
                <a:spcPct val="80000"/>
              </a:lnSpc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The return value of a subroutine is the value of the </a:t>
            </a:r>
            <a:r>
              <a:rPr lang="en-US" altLang="zh-CN" sz="2400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return</a:t>
            </a:r>
            <a:r>
              <a:rPr lang="en-US" altLang="zh-CN" sz="2400">
                <a:latin typeface="Arial" pitchFamily="34" charset="0"/>
                <a:ea typeface="SimSun" pitchFamily="2" charset="-122"/>
              </a:rPr>
              <a:t> statement or of the </a:t>
            </a:r>
            <a:r>
              <a:rPr lang="en-US" altLang="zh-CN" sz="2400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last expression</a:t>
            </a:r>
            <a:r>
              <a:rPr lang="en-US" altLang="zh-CN" sz="2400">
                <a:latin typeface="Arial" pitchFamily="34" charset="0"/>
                <a:ea typeface="SimSun" pitchFamily="2" charset="-122"/>
              </a:rPr>
              <a:t> evaluated in the subroutine.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A simple example showing how to define and call a subroutine:</a:t>
            </a:r>
          </a:p>
          <a:p>
            <a:pPr>
              <a:lnSpc>
                <a:spcPct val="80000"/>
              </a:lnSpc>
            </a:pPr>
            <a:endParaRPr lang="en-US" altLang="zh-CN" sz="2400">
              <a:latin typeface="Arial" pitchFamily="34" charset="0"/>
              <a:ea typeface="SimSun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	</a:t>
            </a: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$x = Three();	</a:t>
            </a:r>
            <a:r>
              <a:rPr lang="en-US" altLang="zh-CN" sz="2400">
                <a:latin typeface="Arial" pitchFamily="34" charset="0"/>
                <a:ea typeface="SimSun" pitchFamily="2" charset="-122"/>
              </a:rPr>
              <a:t># call subroutineThree() </a:t>
            </a: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/>
            </a:r>
            <a:b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</a:b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exit(0);       	</a:t>
            </a:r>
            <a:r>
              <a:rPr lang="en-US" altLang="zh-CN" sz="2400">
                <a:latin typeface="Arial" pitchFamily="34" charset="0"/>
                <a:ea typeface="SimSun" pitchFamily="2" charset="-122"/>
              </a:rPr>
              <a:t># exit the program normally</a:t>
            </a: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	sub Three { </a:t>
            </a:r>
            <a:b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</a:b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 return (1 + 2); </a:t>
            </a:r>
            <a:b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</a:b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} </a:t>
            </a:r>
            <a:b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</a:br>
            <a:endParaRPr lang="en-US" altLang="zh-CN" sz="2400">
              <a:solidFill>
                <a:srgbClr val="CC0000"/>
              </a:solidFill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40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Local Variables via my()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pPr>
              <a:lnSpc>
                <a:spcPct val="80000"/>
              </a:lnSpc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The "</a:t>
            </a:r>
            <a:r>
              <a:rPr lang="en-US" altLang="zh-CN" sz="20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my</a:t>
            </a:r>
            <a:r>
              <a:rPr lang="en-US" altLang="zh-CN" sz="2000">
                <a:latin typeface="Arial" pitchFamily="34" charset="0"/>
                <a:ea typeface="SimSun" pitchFamily="2" charset="-122"/>
              </a:rPr>
              <a:t>" construct is most often used to declare local varaiables in a subroutine...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	</a:t>
            </a:r>
            <a:r>
              <a:rPr lang="en-US" altLang="zh-CN" sz="20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my $a; </a:t>
            </a:r>
            <a:r>
              <a:rPr lang="en-US" altLang="zh-CN" sz="2000">
                <a:latin typeface="Arial" pitchFamily="34" charset="0"/>
                <a:ea typeface="SimSun" pitchFamily="2" charset="-122"/>
              </a:rPr>
              <a:t># declare $a </a:t>
            </a:r>
            <a:br>
              <a:rPr lang="en-US" altLang="zh-CN" sz="2000">
                <a:latin typeface="Arial" pitchFamily="34" charset="0"/>
                <a:ea typeface="SimSun" pitchFamily="2" charset="-122"/>
              </a:rPr>
            </a:br>
            <a:r>
              <a:rPr lang="en-US" altLang="zh-CN" sz="20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my $b = "hello"; </a:t>
            </a:r>
            <a:r>
              <a:rPr lang="en-US" altLang="zh-CN" sz="2000">
                <a:latin typeface="Arial" pitchFamily="34" charset="0"/>
                <a:ea typeface="SimSun" pitchFamily="2" charset="-122"/>
              </a:rPr>
              <a:t># declare $b, and assign it "hello" </a:t>
            </a:r>
            <a:br>
              <a:rPr lang="en-US" altLang="zh-CN" sz="2000">
                <a:latin typeface="Arial" pitchFamily="34" charset="0"/>
                <a:ea typeface="SimSun" pitchFamily="2" charset="-122"/>
              </a:rPr>
            </a:br>
            <a:r>
              <a:rPr lang="en-US" altLang="zh-CN" sz="20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my @array = (1, 2, 3); </a:t>
            </a:r>
            <a:r>
              <a:rPr lang="en-US" altLang="zh-CN" sz="2000">
                <a:latin typeface="Arial" pitchFamily="34" charset="0"/>
                <a:ea typeface="SimSun" pitchFamily="2" charset="-122"/>
              </a:rPr>
              <a:t># declare @array and assign it (1, 2, 3) </a:t>
            </a:r>
            <a:br>
              <a:rPr lang="en-US" altLang="zh-CN" sz="2000">
                <a:latin typeface="Arial" pitchFamily="34" charset="0"/>
                <a:ea typeface="SimSun" pitchFamily="2" charset="-122"/>
              </a:rPr>
            </a:br>
            <a:r>
              <a:rPr lang="en-US" altLang="zh-CN" sz="20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my ($x, $y); </a:t>
            </a:r>
            <a:r>
              <a:rPr lang="en-US" altLang="zh-CN" sz="2000">
                <a:latin typeface="Arial" pitchFamily="34" charset="0"/>
                <a:ea typeface="SimSun" pitchFamily="2" charset="-122"/>
              </a:rPr>
              <a:t># declare $x and $y </a:t>
            </a:r>
            <a:br>
              <a:rPr lang="en-US" altLang="zh-CN" sz="2000">
                <a:latin typeface="Arial" pitchFamily="34" charset="0"/>
                <a:ea typeface="SimSun" pitchFamily="2" charset="-122"/>
              </a:rPr>
            </a:br>
            <a:r>
              <a:rPr lang="en-US" altLang="zh-CN" sz="20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my ($a, $b) = (1, "hello"); </a:t>
            </a:r>
            <a:r>
              <a:rPr lang="en-US" altLang="zh-CN" sz="2000">
                <a:latin typeface="Arial" pitchFamily="34" charset="0"/>
                <a:ea typeface="SimSun" pitchFamily="2" charset="-122"/>
              </a:rPr>
              <a:t># declare $a and $b, and assign 				       # $a=1, $b="hello" </a:t>
            </a:r>
          </a:p>
          <a:p>
            <a:pPr>
              <a:lnSpc>
                <a:spcPct val="80000"/>
              </a:lnSpc>
            </a:pPr>
            <a:endParaRPr lang="en-US" altLang="zh-CN" sz="2000">
              <a:latin typeface="Arial" pitchFamily="34" charset="0"/>
              <a:ea typeface="SimSun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The previous subroutine </a:t>
            </a:r>
            <a:r>
              <a:rPr lang="en-US" altLang="zh-CN" sz="2000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Three</a:t>
            </a:r>
            <a:r>
              <a:rPr lang="en-US" altLang="zh-CN" sz="2000">
                <a:latin typeface="Arial" pitchFamily="34" charset="0"/>
                <a:ea typeface="SimSun" pitchFamily="2" charset="-122"/>
              </a:rPr>
              <a:t> can be rewritten using </a:t>
            </a:r>
            <a:r>
              <a:rPr lang="en-US" altLang="zh-CN" sz="2000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my</a:t>
            </a:r>
            <a:r>
              <a:rPr lang="en-US" altLang="zh-CN" sz="2000">
                <a:latin typeface="Arial" pitchFamily="34" charset="0"/>
                <a:ea typeface="SimSun" pitchFamily="2" charset="-122"/>
              </a:rPr>
              <a:t> as below: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	</a:t>
            </a:r>
            <a:r>
              <a:rPr lang="en-US" altLang="zh-CN" sz="20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sub Three2 { </a:t>
            </a:r>
            <a:br>
              <a:rPr lang="en-US" altLang="zh-CN" sz="20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</a:br>
            <a:r>
              <a:rPr lang="en-US" altLang="zh-CN" sz="20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  my ($x, $y) = (1, 2); </a:t>
            </a:r>
            <a:br>
              <a:rPr lang="en-US" altLang="zh-CN" sz="20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</a:br>
            <a:r>
              <a:rPr lang="en-US" altLang="zh-CN" sz="20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  return ($x + $y); </a:t>
            </a:r>
            <a:br>
              <a:rPr lang="en-US" altLang="zh-CN" sz="20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</a:br>
            <a:r>
              <a:rPr lang="en-US" altLang="zh-CN" sz="20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@_ Parameters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pPr>
              <a:lnSpc>
                <a:spcPct val="80000"/>
              </a:lnSpc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Any arguments passed to the subroutine come in as the array </a:t>
            </a: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@_</a:t>
            </a:r>
            <a:r>
              <a:rPr lang="en-US" altLang="zh-CN" sz="2400">
                <a:latin typeface="Arial" pitchFamily="34" charset="0"/>
                <a:ea typeface="SimSun" pitchFamily="2" charset="-122"/>
              </a:rPr>
              <a:t>. 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Usually the subroutine will pull the values out of @_ and copy them to local variables. A Sum() function which takes two numbers and adds them looks like...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	 </a:t>
            </a: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sub Sum { </a:t>
            </a:r>
            <a:b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</a:br>
            <a:r>
              <a:rPr lang="en-US" altLang="zh-CN" sz="2400">
                <a:latin typeface="Arial" pitchFamily="34" charset="0"/>
                <a:ea typeface="SimSun" pitchFamily="2" charset="-122"/>
              </a:rPr>
              <a:t> </a:t>
            </a: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my ($x, $y) = @_;</a:t>
            </a:r>
            <a:r>
              <a:rPr lang="en-US" altLang="zh-CN" sz="2400">
                <a:latin typeface="Arial" pitchFamily="34" charset="0"/>
                <a:ea typeface="SimSun" pitchFamily="2" charset="-122"/>
              </a:rPr>
              <a:t> # the first lines of many functions 			  # look like this to retrieve and 				  # name their parameters </a:t>
            </a:r>
            <a:br>
              <a:rPr lang="en-US" altLang="zh-CN" sz="2400">
                <a:latin typeface="Arial" pitchFamily="34" charset="0"/>
                <a:ea typeface="SimSun" pitchFamily="2" charset="-122"/>
              </a:rPr>
            </a:br>
            <a:r>
              <a:rPr lang="en-US" altLang="zh-CN" sz="2400">
                <a:latin typeface="Arial" pitchFamily="34" charset="0"/>
                <a:ea typeface="SimSun" pitchFamily="2" charset="-122"/>
              </a:rPr>
              <a:t> </a:t>
            </a: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return($x + $y);</a:t>
            </a:r>
            <a:r>
              <a:rPr lang="en-US" altLang="zh-CN" sz="2400">
                <a:latin typeface="Arial" pitchFamily="34" charset="0"/>
                <a:ea typeface="SimSun" pitchFamily="2" charset="-122"/>
              </a:rPr>
              <a:t> </a:t>
            </a:r>
            <a:br>
              <a:rPr lang="en-US" altLang="zh-CN" sz="2400">
                <a:latin typeface="Arial" pitchFamily="34" charset="0"/>
                <a:ea typeface="SimSun" pitchFamily="2" charset="-122"/>
              </a:rPr>
            </a:br>
            <a:r>
              <a:rPr lang="en-US" altLang="zh-CN" sz="2400">
                <a:latin typeface="Arial" pitchFamily="34" charset="0"/>
                <a:ea typeface="SimSun" pitchFamily="2" charset="-122"/>
              </a:rPr>
              <a:t> </a:t>
            </a: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} </a:t>
            </a:r>
            <a:b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</a:br>
            <a:r>
              <a:rPr lang="en-US" altLang="zh-CN" sz="2400">
                <a:latin typeface="Arial" pitchFamily="34" charset="0"/>
                <a:ea typeface="SimSun" pitchFamily="2" charset="-122"/>
              </a:rPr>
              <a:t>  </a:t>
            </a:r>
          </a:p>
          <a:p>
            <a:pPr>
              <a:lnSpc>
                <a:spcPct val="80000"/>
              </a:lnSpc>
            </a:pPr>
            <a:endParaRPr lang="en-US" altLang="zh-CN" sz="2400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@_ Parameters (Contd)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pPr>
              <a:lnSpc>
                <a:spcPct val="80000"/>
              </a:lnSpc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Another example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# How Sum() would really be written in Perl -- it takes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# an array of numbers of arbitrary length, and adds all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# of them...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200">
                <a:latin typeface="Arial" pitchFamily="34" charset="0"/>
                <a:ea typeface="SimSun" pitchFamily="2" charset="-122"/>
              </a:rPr>
              <a:t> </a:t>
            </a:r>
            <a:br>
              <a:rPr lang="en-US" altLang="zh-CN" sz="1200">
                <a:latin typeface="Arial" pitchFamily="34" charset="0"/>
                <a:ea typeface="SimSun" pitchFamily="2" charset="-122"/>
              </a:rPr>
            </a:b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sub Sum3 { </a:t>
            </a:r>
            <a:b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</a:b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  my ($sum, $elem); </a:t>
            </a:r>
            <a:r>
              <a:rPr lang="en-US" altLang="zh-CN" sz="2400">
                <a:latin typeface="Arial" pitchFamily="34" charset="0"/>
                <a:ea typeface="SimSun" pitchFamily="2" charset="-122"/>
              </a:rPr>
              <a:t># declare local vars </a:t>
            </a:r>
            <a:br>
              <a:rPr lang="en-US" altLang="zh-CN" sz="2400">
                <a:latin typeface="Arial" pitchFamily="34" charset="0"/>
                <a:ea typeface="SimSun" pitchFamily="2" charset="-122"/>
              </a:rPr>
            </a:b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  $sum = 0; </a:t>
            </a:r>
            <a:b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</a:b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  foreach $elem (@_) { </a:t>
            </a:r>
            <a:b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</a:b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    $sum += $elem; </a:t>
            </a:r>
            <a:b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</a:b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  } </a:t>
            </a:r>
            <a:b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</a:b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  return($sum); </a:t>
            </a:r>
            <a:b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</a:b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}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normAutofit fontScale="90000"/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Returning Multiple Values to the Caller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pPr>
              <a:lnSpc>
                <a:spcPct val="80000"/>
              </a:lnSpc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You can pack multiple things into an array and return that. 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# Suppose this function returns a (num, string) array </a:t>
            </a:r>
            <a:br>
              <a:rPr lang="en-US" altLang="zh-CN" sz="2000">
                <a:latin typeface="Arial" pitchFamily="34" charset="0"/>
                <a:ea typeface="SimSun" pitchFamily="2" charset="-122"/>
              </a:rPr>
            </a:br>
            <a:r>
              <a:rPr lang="en-US" altLang="zh-CN" sz="2000">
                <a:latin typeface="Arial" pitchFamily="34" charset="0"/>
                <a:ea typeface="SimSun" pitchFamily="2" charset="-122"/>
              </a:rPr>
              <a:t># where the num is a result code and the string is </a:t>
            </a:r>
            <a:br>
              <a:rPr lang="en-US" altLang="zh-CN" sz="2000">
                <a:latin typeface="Arial" pitchFamily="34" charset="0"/>
                <a:ea typeface="SimSun" pitchFamily="2" charset="-122"/>
              </a:rPr>
            </a:br>
            <a:r>
              <a:rPr lang="en-US" altLang="zh-CN" sz="2000">
                <a:latin typeface="Arial" pitchFamily="34" charset="0"/>
                <a:ea typeface="SimSun" pitchFamily="2" charset="-122"/>
              </a:rPr>
              <a:t># the human readable form </a:t>
            </a:r>
            <a:br>
              <a:rPr lang="en-US" altLang="zh-CN" sz="2000">
                <a:latin typeface="Arial" pitchFamily="34" charset="0"/>
                <a:ea typeface="SimSun" pitchFamily="2" charset="-122"/>
              </a:rPr>
            </a:b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sub DoSomething { </a:t>
            </a:r>
            <a:b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</a:b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  # does something </a:t>
            </a:r>
            <a:b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</a:b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  return(-13, "Core Breach Imminent!!"); </a:t>
            </a:r>
            <a:r>
              <a:rPr lang="en-US" altLang="zh-CN" sz="2000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#return an array                                  						      of len 2 </a:t>
            </a:r>
            <a:br>
              <a:rPr lang="en-US" altLang="zh-CN" sz="2000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</a:b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} 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# so a call would look like...</a:t>
            </a:r>
            <a:r>
              <a:rPr lang="en-US" altLang="zh-CN" sz="2400">
                <a:latin typeface="Arial" pitchFamily="34" charset="0"/>
                <a:ea typeface="SimSun" pitchFamily="2" charset="-122"/>
              </a:rPr>
              <a:t> </a:t>
            </a:r>
            <a:br>
              <a:rPr lang="en-US" altLang="zh-CN" sz="2400">
                <a:latin typeface="Arial" pitchFamily="34" charset="0"/>
                <a:ea typeface="SimSun" pitchFamily="2" charset="-122"/>
              </a:rPr>
            </a:b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my ($num, $string) = DoSomething(); </a:t>
            </a:r>
            <a:b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</a:b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if ($num&lt;0) { </a:t>
            </a:r>
            <a:b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</a:b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  print "Panic:$string\n"; </a:t>
            </a:r>
            <a:b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</a:b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A Simple Program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pPr>
              <a:lnSpc>
                <a:spcPct val="90000"/>
              </a:lnSpc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vi repeat.pl</a:t>
            </a:r>
            <a:endParaRPr lang="en-US" altLang="zh-CN" sz="2400">
              <a:solidFill>
                <a:srgbClr val="CC0000"/>
              </a:solidFill>
              <a:latin typeface="Arial" pitchFamily="34" charset="0"/>
              <a:ea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	#!/usr/bin/perl -w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	$inputline = &lt;STDIN&gt;;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	print “Your input is $inputline\n”;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chmod u+x repeat.pl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Note:</a:t>
            </a:r>
            <a:r>
              <a:rPr lang="en-US" altLang="zh-CN" sz="2400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 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altLang="zh-CN" sz="20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&lt;STDIN&gt;</a:t>
            </a:r>
            <a:r>
              <a:rPr lang="en-US" altLang="zh-CN" sz="2000">
                <a:latin typeface="Arial" pitchFamily="34" charset="0"/>
                <a:ea typeface="SimSun" pitchFamily="2" charset="-122"/>
              </a:rPr>
              <a:t> represents a line of input from the </a:t>
            </a:r>
            <a:r>
              <a:rPr lang="en-US" altLang="zh-CN" sz="2000" i="1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standard input</a:t>
            </a:r>
            <a:r>
              <a:rPr lang="en-US" altLang="zh-CN" sz="2000">
                <a:latin typeface="Arial" pitchFamily="34" charset="0"/>
                <a:ea typeface="SimSun" pitchFamily="2" charset="-122"/>
              </a:rPr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The </a:t>
            </a:r>
            <a:r>
              <a:rPr lang="en-US" altLang="zh-CN" sz="20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print</a:t>
            </a:r>
            <a:r>
              <a:rPr lang="en-US" altLang="zh-CN" sz="2000">
                <a:latin typeface="Arial" pitchFamily="34" charset="0"/>
                <a:ea typeface="SimSun" pitchFamily="2" charset="-122"/>
              </a:rPr>
              <a:t> function sends data to the </a:t>
            </a:r>
            <a:r>
              <a:rPr lang="en-US" altLang="zh-CN" sz="2000" i="1">
                <a:solidFill>
                  <a:srgbClr val="3366CC"/>
                </a:solidFill>
                <a:latin typeface="Arial" pitchFamily="34" charset="0"/>
                <a:ea typeface="SimSun" pitchFamily="2" charset="-122"/>
              </a:rPr>
              <a:t>standard output.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latin typeface="Arial" pitchFamily="34" charset="0"/>
                <a:ea typeface="SimSun" pitchFamily="2" charset="-122"/>
              </a:rPr>
              <a:t>The </a:t>
            </a:r>
            <a:r>
              <a:rPr lang="en-US" altLang="zh-CN" sz="20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;</a:t>
            </a:r>
            <a:r>
              <a:rPr lang="en-US" altLang="zh-CN" sz="2000">
                <a:latin typeface="Arial" pitchFamily="34" charset="0"/>
                <a:ea typeface="SimSun" pitchFamily="2" charset="-122"/>
              </a:rPr>
              <a:t> token at the end of the statement is a special token that tells Perl the statement is complete.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-w</a:t>
            </a:r>
            <a:r>
              <a:rPr lang="en-US" altLang="zh-CN" sz="2000">
                <a:latin typeface="Arial" pitchFamily="34" charset="0"/>
                <a:ea typeface="SimSun" pitchFamily="2" charset="-122"/>
              </a:rPr>
              <a:t> is a flag that tells Perl to turn on warning messages.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Interpolation in strings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pPr>
              <a:lnSpc>
                <a:spcPct val="90000"/>
              </a:lnSpc>
            </a:pPr>
            <a:r>
              <a:rPr lang="en-US" altLang="zh-CN" sz="2800">
                <a:latin typeface="Arial" pitchFamily="34" charset="0"/>
                <a:ea typeface="SimSun" pitchFamily="2" charset="-122"/>
              </a:rPr>
              <a:t>Interpolation means replacing symbol/variable with its meaning/value within a string.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latin typeface="Arial" pitchFamily="34" charset="0"/>
                <a:ea typeface="SimSun" pitchFamily="2" charset="-122"/>
              </a:rPr>
              <a:t>Done </a:t>
            </a:r>
            <a:r>
              <a:rPr lang="en-US" altLang="zh-CN" sz="28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only</a:t>
            </a:r>
            <a:r>
              <a:rPr lang="en-US" altLang="zh-CN" sz="2800">
                <a:latin typeface="Arial" pitchFamily="34" charset="0"/>
                <a:ea typeface="SimSun" pitchFamily="2" charset="-122"/>
              </a:rPr>
              <a:t> in double-quoted strings, not single-quoted strings.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$foo = 'hello';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$bar = "$foo world";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$bar gets value:    hello world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$bar2 = '$foo world';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$bar2 gets value:  $foo world</a:t>
            </a:r>
            <a:endParaRPr lang="en-US" altLang="zh-CN" sz="2400" b="1">
              <a:solidFill>
                <a:srgbClr val="CC0000"/>
              </a:solidFill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Interpolation in strings (Contd)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r>
              <a:rPr lang="en-US" altLang="zh-CN">
                <a:latin typeface="Arial" pitchFamily="34" charset="0"/>
                <a:ea typeface="SimSun" pitchFamily="2" charset="-122"/>
              </a:rPr>
              <a:t>If you want letters, numbers, or underscores to come after the interpolation, you need to put curly brackets around the variable name:</a:t>
            </a:r>
          </a:p>
          <a:p>
            <a:r>
              <a:rPr lang="en-US" altLang="zh-CN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$name = “John”;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	print “$name ${name}son”;</a:t>
            </a:r>
          </a:p>
          <a:p>
            <a:pPr>
              <a:buFontTx/>
              <a:buNone/>
            </a:pPr>
            <a:r>
              <a:rPr lang="en-US" altLang="zh-CN">
                <a:latin typeface="Arial" pitchFamily="34" charset="0"/>
                <a:ea typeface="SimSun" pitchFamily="2" charset="-122"/>
              </a:rPr>
              <a:t>	The result is: </a:t>
            </a:r>
            <a:r>
              <a:rPr lang="en-US" altLang="zh-CN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John Johnson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Backslash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r>
              <a:rPr lang="en-US" altLang="zh-CN" sz="2800">
                <a:latin typeface="Arial" pitchFamily="34" charset="0"/>
                <a:ea typeface="SimSun" pitchFamily="2" charset="-122"/>
              </a:rPr>
              <a:t>A backslash in a double-quoted string makes normal characters special.  </a:t>
            </a:r>
          </a:p>
          <a:p>
            <a:pPr lvl="1">
              <a:buFontTx/>
              <a:buNone/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	</a:t>
            </a:r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\n newline	\t tab</a:t>
            </a:r>
          </a:p>
          <a:p>
            <a:r>
              <a:rPr lang="en-US" altLang="zh-CN" sz="2800">
                <a:latin typeface="Arial" pitchFamily="34" charset="0"/>
                <a:ea typeface="SimSun" pitchFamily="2" charset="-122"/>
              </a:rPr>
              <a:t>Also makes special characters normal.</a:t>
            </a:r>
          </a:p>
          <a:p>
            <a:pPr lvl="1"/>
            <a:r>
              <a:rPr lang="en-US" altLang="zh-CN" sz="2400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$, @, \</a:t>
            </a:r>
            <a:r>
              <a:rPr lang="en-US" altLang="zh-CN" sz="2400">
                <a:latin typeface="Arial" pitchFamily="34" charset="0"/>
                <a:ea typeface="SimSun" pitchFamily="2" charset="-122"/>
              </a:rPr>
              <a:t> are all special.  If you want to use them in a double quoted string, must backslash them.</a:t>
            </a:r>
          </a:p>
          <a:p>
            <a:pPr lvl="1"/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print “class email is cse251@cse.unl.edu</a:t>
            </a:r>
            <a:r>
              <a:rPr lang="en-US" altLang="zh-CN" sz="2400">
                <a:latin typeface="Arial" pitchFamily="34" charset="0"/>
                <a:ea typeface="SimSun" pitchFamily="2" charset="-122"/>
              </a:rPr>
              <a:t>"</a:t>
            </a:r>
          </a:p>
          <a:p>
            <a:pPr lvl="2"/>
            <a:r>
              <a:rPr lang="en-US" altLang="zh-CN" sz="2000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Error, thinks @cse is an array</a:t>
            </a:r>
          </a:p>
          <a:p>
            <a:pPr lvl="1"/>
            <a:r>
              <a:rPr lang="en-US" altLang="zh-CN" sz="2400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print “class email is cse251\@cse.unl.edu "</a:t>
            </a:r>
          </a:p>
          <a:p>
            <a:pPr lvl="2"/>
            <a:r>
              <a:rPr lang="en-US" altLang="zh-CN" sz="2000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Prints correctly.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Variables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r>
              <a:rPr lang="en-US" altLang="zh-CN">
                <a:latin typeface="Arial" pitchFamily="34" charset="0"/>
                <a:ea typeface="SimSun" pitchFamily="2" charset="-122"/>
              </a:rPr>
              <a:t>Three major types of Perl variables</a:t>
            </a:r>
          </a:p>
          <a:p>
            <a:pPr lvl="1">
              <a:buFont typeface="Webdings" pitchFamily="18" charset="2"/>
              <a:buChar char="&lt;"/>
            </a:pPr>
            <a:r>
              <a:rPr lang="en-US" altLang="zh-CN" sz="3200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Scalars</a:t>
            </a:r>
          </a:p>
          <a:p>
            <a:pPr lvl="1">
              <a:buFont typeface="Webdings" pitchFamily="18" charset="2"/>
              <a:buChar char="&lt;"/>
            </a:pPr>
            <a:r>
              <a:rPr lang="en-US" altLang="zh-CN" sz="3200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Arrays</a:t>
            </a:r>
          </a:p>
          <a:p>
            <a:pPr lvl="1">
              <a:buFont typeface="Webdings" pitchFamily="18" charset="2"/>
              <a:buChar char="&lt;"/>
            </a:pPr>
            <a:r>
              <a:rPr lang="en-US" altLang="zh-CN" sz="3200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Hashes (next lecture)</a:t>
            </a:r>
            <a:endParaRPr lang="en-US" altLang="zh-CN">
              <a:solidFill>
                <a:srgbClr val="0066FF"/>
              </a:solidFill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143000"/>
          </a:xfrm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Scalars</a:t>
            </a:r>
          </a:p>
        </p:txBody>
      </p:sp>
      <p:sp>
        <p:nvSpPr>
          <p:cNvPr id="192515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pPr>
              <a:lnSpc>
                <a:spcPct val="105000"/>
              </a:lnSpc>
              <a:spcBef>
                <a:spcPct val="30000"/>
              </a:spcBef>
            </a:pPr>
            <a:r>
              <a:rPr lang="en-US" altLang="zh-CN" sz="2800">
                <a:latin typeface="Arial" pitchFamily="34" charset="0"/>
                <a:ea typeface="SimSun" pitchFamily="2" charset="-122"/>
              </a:rPr>
              <a:t>A </a:t>
            </a:r>
            <a:r>
              <a:rPr lang="en-US" altLang="zh-CN" sz="2800">
                <a:solidFill>
                  <a:srgbClr val="3366CC"/>
                </a:solidFill>
                <a:latin typeface="Arial" pitchFamily="34" charset="0"/>
                <a:ea typeface="SimSun" pitchFamily="2" charset="-122"/>
              </a:rPr>
              <a:t>scalar</a:t>
            </a:r>
            <a:r>
              <a:rPr lang="en-US" altLang="zh-CN" sz="2800">
                <a:latin typeface="Arial" pitchFamily="34" charset="0"/>
                <a:ea typeface="SimSun" pitchFamily="2" charset="-122"/>
              </a:rPr>
              <a:t> variable contains a single value.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latin typeface="Arial" pitchFamily="34" charset="0"/>
                <a:ea typeface="SimSun" pitchFamily="2" charset="-122"/>
              </a:rPr>
              <a:t>All of the standard types from C can be stored in a scalar variable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int, float, double, char, etc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Arial" pitchFamily="34" charset="0"/>
                <a:ea typeface="SimSun" pitchFamily="2" charset="-122"/>
              </a:rPr>
              <a:t>No declaration of type of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05800" cy="1143000"/>
          </a:xfrm>
          <a:solidFill>
            <a:srgbClr val="3366CC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CC"/>
            </a:extrusionClr>
          </a:sp3d>
        </p:spPr>
        <p:txBody>
          <a:bodyPr>
            <a:flatTx/>
          </a:bodyPr>
          <a:lstStyle/>
          <a:p>
            <a:r>
              <a:rPr lang="en-US" altLang="zh-CN" sz="3600" b="1">
                <a:solidFill>
                  <a:srgbClr val="CCFFFF"/>
                </a:solidFill>
                <a:latin typeface="Arial" pitchFamily="34" charset="0"/>
                <a:ea typeface="SimSun" pitchFamily="2" charset="-122"/>
              </a:rPr>
              <a:t>Scalar Names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229600" cy="4267200"/>
          </a:xfrm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pPr>
              <a:lnSpc>
                <a:spcPct val="105000"/>
              </a:lnSpc>
              <a:spcBef>
                <a:spcPct val="30000"/>
              </a:spcBef>
            </a:pPr>
            <a:r>
              <a:rPr lang="en-US" altLang="zh-CN">
                <a:latin typeface="Arial" pitchFamily="34" charset="0"/>
                <a:ea typeface="SimSun" pitchFamily="2" charset="-122"/>
              </a:rPr>
              <a:t>Scalar variable name starts with </a:t>
            </a:r>
            <a:r>
              <a:rPr lang="en-US" altLang="zh-CN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$</a:t>
            </a:r>
          </a:p>
          <a:p>
            <a:r>
              <a:rPr lang="en-US" altLang="zh-CN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Next character is a letter or a underscore</a:t>
            </a:r>
          </a:p>
          <a:p>
            <a:r>
              <a:rPr lang="en-US" altLang="zh-CN">
                <a:solidFill>
                  <a:srgbClr val="0066FF"/>
                </a:solidFill>
                <a:latin typeface="Arial" pitchFamily="34" charset="0"/>
                <a:ea typeface="SimSun" pitchFamily="2" charset="-122"/>
              </a:rPr>
              <a:t>Remaining characters: letters, numbers, or underscores.</a:t>
            </a:r>
          </a:p>
          <a:p>
            <a:pPr lvl="1"/>
            <a:r>
              <a:rPr lang="en-US" altLang="zh-CN">
                <a:latin typeface="Arial" pitchFamily="34" charset="0"/>
                <a:ea typeface="SimSun" pitchFamily="2" charset="-122"/>
              </a:rPr>
              <a:t>Name can be up to 255 characters long</a:t>
            </a:r>
          </a:p>
          <a:p>
            <a:r>
              <a:rPr lang="en-US" altLang="zh-CN">
                <a:solidFill>
                  <a:srgbClr val="CC0000"/>
                </a:solidFill>
                <a:latin typeface="Arial" pitchFamily="34" charset="0"/>
                <a:ea typeface="SimSun" pitchFamily="2" charset="-122"/>
              </a:rPr>
              <a:t>Legal samples:  $f, $bar, $z1, $d_3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2034</Words>
  <Application>Microsoft Office PowerPoint</Application>
  <PresentationFormat>On-screen Show (4:3)</PresentationFormat>
  <Paragraphs>464</Paragraphs>
  <Slides>62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COMP 201 OPEN SOURCE &amp; SYSTEM ADMINISTRATION</vt:lpstr>
      <vt:lpstr>Slide 2</vt:lpstr>
      <vt:lpstr>Objectives</vt:lpstr>
      <vt:lpstr>Introduction to Perl</vt:lpstr>
      <vt:lpstr>Helpful Resources: Built In Documentation</vt:lpstr>
      <vt:lpstr>A Simple Program</vt:lpstr>
      <vt:lpstr>Variables</vt:lpstr>
      <vt:lpstr>Scalars</vt:lpstr>
      <vt:lpstr>Scalar Names</vt:lpstr>
      <vt:lpstr>Perl Variable Names are Case-sensitive</vt:lpstr>
      <vt:lpstr>Scalar Examples</vt:lpstr>
      <vt:lpstr>Example: interacting with user and chomp function</vt:lpstr>
      <vt:lpstr>Interchangeability of Strings and Numbers</vt:lpstr>
      <vt:lpstr>Interchangeability of Strings and Numbers (Contd)</vt:lpstr>
      <vt:lpstr>Arrays</vt:lpstr>
      <vt:lpstr>Arrays</vt:lpstr>
      <vt:lpstr>Accessing an Element in an Array</vt:lpstr>
      <vt:lpstr>Accessing an Element in an Array (Contd)</vt:lpstr>
      <vt:lpstr>Length of Array </vt:lpstr>
      <vt:lpstr>sort operation</vt:lpstr>
      <vt:lpstr>join operation</vt:lpstr>
      <vt:lpstr>join operation (Contd)</vt:lpstr>
      <vt:lpstr>split operation</vt:lpstr>
      <vt:lpstr>push operation</vt:lpstr>
      <vt:lpstr>pop operation</vt:lpstr>
      <vt:lpstr>shift operation</vt:lpstr>
      <vt:lpstr>unshift operation</vt:lpstr>
      <vt:lpstr>Relational Operators</vt:lpstr>
      <vt:lpstr>if/unless</vt:lpstr>
      <vt:lpstr>if examples</vt:lpstr>
      <vt:lpstr>Another Usage</vt:lpstr>
      <vt:lpstr>while/until loops</vt:lpstr>
      <vt:lpstr>while loop example</vt:lpstr>
      <vt:lpstr>until loop example</vt:lpstr>
      <vt:lpstr>for loops</vt:lpstr>
      <vt:lpstr>foreach loops</vt:lpstr>
      <vt:lpstr>How Perl Accesses Disk Files</vt:lpstr>
      <vt:lpstr>File Open</vt:lpstr>
      <vt:lpstr>File Open Modes</vt:lpstr>
      <vt:lpstr>Close a File</vt:lpstr>
      <vt:lpstr>Read From a File</vt:lpstr>
      <vt:lpstr>Write to a File</vt:lpstr>
      <vt:lpstr>A Comprehensive Example</vt:lpstr>
      <vt:lpstr>Terminating a Program Using die </vt:lpstr>
      <vt:lpstr>Objectives</vt:lpstr>
      <vt:lpstr>Hash</vt:lpstr>
      <vt:lpstr>Hash Example</vt:lpstr>
      <vt:lpstr>keys and values operations</vt:lpstr>
      <vt:lpstr>hash example</vt:lpstr>
      <vt:lpstr>What kind of variable is this?</vt:lpstr>
      <vt:lpstr>Special Variables</vt:lpstr>
      <vt:lpstr>$_</vt:lpstr>
      <vt:lpstr>@ARGV: Command Line Arguments</vt:lpstr>
      <vt:lpstr>Subroutines</vt:lpstr>
      <vt:lpstr>Subroutines</vt:lpstr>
      <vt:lpstr>Local Variables via my()</vt:lpstr>
      <vt:lpstr>@_ Parameters</vt:lpstr>
      <vt:lpstr>@_ Parameters (Contd)</vt:lpstr>
      <vt:lpstr>Returning Multiple Values to the Caller</vt:lpstr>
      <vt:lpstr>Interpolation in strings</vt:lpstr>
      <vt:lpstr>Interpolation in strings (Contd)</vt:lpstr>
      <vt:lpstr>Backslash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103 INTRODUCTION TO PROGRAMMING</dc:title>
  <dc:creator>user</dc:creator>
  <cp:lastModifiedBy>user</cp:lastModifiedBy>
  <cp:revision>16</cp:revision>
  <dcterms:created xsi:type="dcterms:W3CDTF">2018-02-07T14:49:34Z</dcterms:created>
  <dcterms:modified xsi:type="dcterms:W3CDTF">2018-09-08T09:45:04Z</dcterms:modified>
</cp:coreProperties>
</file>