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8" d="100"/>
          <a:sy n="38" d="100"/>
        </p:scale>
        <p:origin x="-75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9/8/2018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26626"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35842"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36866"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37890"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38914"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39938"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40962"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41986"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43010"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44034"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45058"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27650"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46082"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47106"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48130"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49154"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12290"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13314"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14338"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15362"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16386"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17410"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28674"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18434"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19458"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1176618" y="914977"/>
            <a:ext cx="4504765" cy="3134591"/>
          </a:xfrm>
          <a:prstGeom prst="rect">
            <a:avLst/>
          </a:prstGeom>
          <a:solidFill>
            <a:srgbClr val="FFFFFF"/>
          </a:solidFill>
          <a:ln w="9360">
            <a:solidFill>
              <a:srgbClr val="000000"/>
            </a:solidFill>
            <a:miter lim="800000"/>
            <a:headEnd/>
            <a:tailEnd/>
          </a:ln>
        </p:spPr>
        <p:txBody>
          <a:bodyPr wrap="none" lIns="82058" tIns="41029" rIns="82058" bIns="41029" anchor="ctr"/>
          <a:lstStyle/>
          <a:p>
            <a:endParaRPr lang="en-US">
              <a:ea typeface="Bitstream Vera Sans" charset="0"/>
              <a:cs typeface="Bitstream Vera Sans" charset="0"/>
            </a:endParaRPr>
          </a:p>
        </p:txBody>
      </p:sp>
      <p:sp>
        <p:nvSpPr>
          <p:cNvPr id="16387" name="Rectangle 2"/>
          <p:cNvSpPr txBox="1">
            <a:spLocks noGrp="1" noChangeArrowheads="1"/>
          </p:cNvSpPr>
          <p:nvPr>
            <p:ph type="body"/>
          </p:nvPr>
        </p:nvSpPr>
        <p:spPr>
          <a:xfrm>
            <a:off x="1046350" y="4352636"/>
            <a:ext cx="4769503" cy="347518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txBox="1">
            <a:spLocks noGrp="1" noRot="1" noChangeAspect="1" noChangeArrowheads="1" noTextEdit="1"/>
          </p:cNvSpPr>
          <p:nvPr>
            <p:ph type="sldImg"/>
          </p:nvPr>
        </p:nvSpPr>
        <p:spPr>
          <a:xfrm>
            <a:off x="1400736" y="914978"/>
            <a:ext cx="4053728" cy="3131705"/>
          </a:xfrm>
          <a:solidFill>
            <a:srgbClr val="FFFFFF"/>
          </a:solidFill>
          <a:ln>
            <a:solidFill>
              <a:srgbClr val="000000"/>
            </a:solidFill>
            <a:miter lim="800000"/>
          </a:ln>
        </p:spPr>
      </p:sp>
      <p:sp>
        <p:nvSpPr>
          <p:cNvPr id="17411" name="Rectangle 2"/>
          <p:cNvSpPr txBox="1">
            <a:spLocks noGrp="1" noChangeArrowheads="1"/>
          </p:cNvSpPr>
          <p:nvPr>
            <p:ph type="body" idx="1"/>
          </p:nvPr>
        </p:nvSpPr>
        <p:spPr>
          <a:xfrm>
            <a:off x="1046350" y="4352637"/>
            <a:ext cx="4769503" cy="3392921"/>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txBox="1">
            <a:spLocks noGrp="1" noRot="1" noChangeAspect="1" noChangeArrowheads="1" noTextEdit="1"/>
          </p:cNvSpPr>
          <p:nvPr>
            <p:ph type="sldImg"/>
          </p:nvPr>
        </p:nvSpPr>
        <p:spPr>
          <a:xfrm>
            <a:off x="1400736" y="914978"/>
            <a:ext cx="4053728" cy="3131705"/>
          </a:xfrm>
          <a:solidFill>
            <a:srgbClr val="FFFFFF"/>
          </a:solidFill>
          <a:ln>
            <a:solidFill>
              <a:srgbClr val="000000"/>
            </a:solidFill>
            <a:miter lim="800000"/>
          </a:ln>
        </p:spPr>
      </p:sp>
      <p:sp>
        <p:nvSpPr>
          <p:cNvPr id="18435" name="Rectangle 2"/>
          <p:cNvSpPr txBox="1">
            <a:spLocks noGrp="1" noChangeArrowheads="1"/>
          </p:cNvSpPr>
          <p:nvPr>
            <p:ph type="body" idx="1"/>
          </p:nvPr>
        </p:nvSpPr>
        <p:spPr>
          <a:xfrm>
            <a:off x="1046350" y="4352637"/>
            <a:ext cx="4769503" cy="3392921"/>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txBox="1">
            <a:spLocks noGrp="1" noRot="1" noChangeAspect="1" noChangeArrowheads="1" noTextEdit="1"/>
          </p:cNvSpPr>
          <p:nvPr>
            <p:ph type="sldImg"/>
          </p:nvPr>
        </p:nvSpPr>
        <p:spPr>
          <a:xfrm>
            <a:off x="1400736" y="914978"/>
            <a:ext cx="4053728" cy="3131705"/>
          </a:xfrm>
          <a:solidFill>
            <a:srgbClr val="FFFFFF"/>
          </a:solidFill>
          <a:ln>
            <a:solidFill>
              <a:srgbClr val="000000"/>
            </a:solidFill>
            <a:miter lim="800000"/>
          </a:ln>
        </p:spPr>
      </p:sp>
      <p:sp>
        <p:nvSpPr>
          <p:cNvPr id="19459" name="Rectangle 2"/>
          <p:cNvSpPr txBox="1">
            <a:spLocks noGrp="1" noChangeArrowheads="1"/>
          </p:cNvSpPr>
          <p:nvPr>
            <p:ph type="body" idx="1"/>
          </p:nvPr>
        </p:nvSpPr>
        <p:spPr>
          <a:xfrm>
            <a:off x="1046350" y="4352637"/>
            <a:ext cx="4769503" cy="3392921"/>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txBox="1">
            <a:spLocks noGrp="1" noRot="1" noChangeAspect="1" noChangeArrowheads="1" noTextEdit="1"/>
          </p:cNvSpPr>
          <p:nvPr>
            <p:ph type="sldImg"/>
          </p:nvPr>
        </p:nvSpPr>
        <p:spPr>
          <a:xfrm>
            <a:off x="1400736" y="914978"/>
            <a:ext cx="4053728" cy="3131705"/>
          </a:xfrm>
          <a:solidFill>
            <a:srgbClr val="FFFFFF"/>
          </a:solidFill>
          <a:ln>
            <a:solidFill>
              <a:srgbClr val="000000"/>
            </a:solidFill>
            <a:miter lim="800000"/>
          </a:ln>
        </p:spPr>
      </p:sp>
      <p:sp>
        <p:nvSpPr>
          <p:cNvPr id="20483" name="Rectangle 2"/>
          <p:cNvSpPr txBox="1">
            <a:spLocks noGrp="1" noChangeArrowheads="1"/>
          </p:cNvSpPr>
          <p:nvPr>
            <p:ph type="body" idx="1"/>
          </p:nvPr>
        </p:nvSpPr>
        <p:spPr>
          <a:xfrm>
            <a:off x="1046350" y="4352637"/>
            <a:ext cx="4769503" cy="3392921"/>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txBox="1">
            <a:spLocks noGrp="1" noRot="1" noChangeAspect="1" noChangeArrowheads="1" noTextEdit="1"/>
          </p:cNvSpPr>
          <p:nvPr>
            <p:ph type="sldImg"/>
          </p:nvPr>
        </p:nvSpPr>
        <p:spPr>
          <a:xfrm>
            <a:off x="1400736" y="914978"/>
            <a:ext cx="4053728" cy="3131705"/>
          </a:xfrm>
          <a:solidFill>
            <a:srgbClr val="FFFFFF"/>
          </a:solidFill>
          <a:ln>
            <a:solidFill>
              <a:srgbClr val="000000"/>
            </a:solidFill>
            <a:miter lim="800000"/>
          </a:ln>
        </p:spPr>
      </p:sp>
      <p:sp>
        <p:nvSpPr>
          <p:cNvPr id="21507" name="Rectangle 2"/>
          <p:cNvSpPr txBox="1">
            <a:spLocks noGrp="1" noChangeArrowheads="1"/>
          </p:cNvSpPr>
          <p:nvPr>
            <p:ph type="body" idx="1"/>
          </p:nvPr>
        </p:nvSpPr>
        <p:spPr>
          <a:xfrm>
            <a:off x="1046350" y="4352637"/>
            <a:ext cx="4769503" cy="3392921"/>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txBox="1">
            <a:spLocks noGrp="1" noRot="1" noChangeAspect="1" noChangeArrowheads="1" noTextEdit="1"/>
          </p:cNvSpPr>
          <p:nvPr>
            <p:ph type="sldImg"/>
          </p:nvPr>
        </p:nvSpPr>
        <p:spPr>
          <a:xfrm>
            <a:off x="1400736" y="914978"/>
            <a:ext cx="4053728" cy="3131705"/>
          </a:xfrm>
          <a:solidFill>
            <a:srgbClr val="FFFFFF"/>
          </a:solidFill>
          <a:ln>
            <a:solidFill>
              <a:srgbClr val="000000"/>
            </a:solidFill>
            <a:miter lim="800000"/>
          </a:ln>
        </p:spPr>
      </p:sp>
      <p:sp>
        <p:nvSpPr>
          <p:cNvPr id="22531" name="Rectangle 2"/>
          <p:cNvSpPr txBox="1">
            <a:spLocks noGrp="1" noChangeArrowheads="1"/>
          </p:cNvSpPr>
          <p:nvPr>
            <p:ph type="body" idx="1"/>
          </p:nvPr>
        </p:nvSpPr>
        <p:spPr>
          <a:xfrm>
            <a:off x="1046350" y="4352637"/>
            <a:ext cx="4769503" cy="3392921"/>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txBox="1">
            <a:spLocks noGrp="1" noRot="1" noChangeAspect="1" noChangeArrowheads="1" noTextEdit="1"/>
          </p:cNvSpPr>
          <p:nvPr>
            <p:ph type="sldImg"/>
          </p:nvPr>
        </p:nvSpPr>
        <p:spPr>
          <a:xfrm>
            <a:off x="1400736" y="914978"/>
            <a:ext cx="4053728" cy="3131705"/>
          </a:xfrm>
          <a:solidFill>
            <a:srgbClr val="FFFFFF"/>
          </a:solidFill>
          <a:ln>
            <a:solidFill>
              <a:srgbClr val="000000"/>
            </a:solidFill>
            <a:miter lim="800000"/>
          </a:ln>
        </p:spPr>
      </p:sp>
      <p:sp>
        <p:nvSpPr>
          <p:cNvPr id="23555" name="Rectangle 2"/>
          <p:cNvSpPr txBox="1">
            <a:spLocks noGrp="1" noChangeArrowheads="1"/>
          </p:cNvSpPr>
          <p:nvPr>
            <p:ph type="body" idx="1"/>
          </p:nvPr>
        </p:nvSpPr>
        <p:spPr>
          <a:xfrm>
            <a:off x="1046350" y="4352637"/>
            <a:ext cx="4769503" cy="3392921"/>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29698"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txBox="1">
            <a:spLocks noGrp="1" noRot="1" noChangeAspect="1" noChangeArrowheads="1" noTextEdit="1"/>
          </p:cNvSpPr>
          <p:nvPr>
            <p:ph type="sldImg"/>
          </p:nvPr>
        </p:nvSpPr>
        <p:spPr>
          <a:xfrm>
            <a:off x="1400736" y="914978"/>
            <a:ext cx="4053728" cy="3131705"/>
          </a:xfrm>
          <a:solidFill>
            <a:srgbClr val="FFFFFF"/>
          </a:solidFill>
          <a:ln>
            <a:solidFill>
              <a:srgbClr val="000000"/>
            </a:solidFill>
            <a:miter lim="800000"/>
          </a:ln>
        </p:spPr>
      </p:sp>
      <p:sp>
        <p:nvSpPr>
          <p:cNvPr id="24579" name="Rectangle 2"/>
          <p:cNvSpPr txBox="1">
            <a:spLocks noGrp="1" noChangeArrowheads="1"/>
          </p:cNvSpPr>
          <p:nvPr>
            <p:ph type="body" idx="1"/>
          </p:nvPr>
        </p:nvSpPr>
        <p:spPr>
          <a:xfrm>
            <a:off x="1046350" y="4352637"/>
            <a:ext cx="4769503" cy="3392921"/>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txBox="1">
            <a:spLocks noGrp="1" noRot="1" noChangeAspect="1" noChangeArrowheads="1" noTextEdit="1"/>
          </p:cNvSpPr>
          <p:nvPr>
            <p:ph type="sldImg"/>
          </p:nvPr>
        </p:nvSpPr>
        <p:spPr>
          <a:xfrm>
            <a:off x="1400736" y="914978"/>
            <a:ext cx="4053728" cy="3131705"/>
          </a:xfrm>
          <a:solidFill>
            <a:srgbClr val="FFFFFF"/>
          </a:solidFill>
          <a:ln>
            <a:solidFill>
              <a:srgbClr val="000000"/>
            </a:solidFill>
            <a:miter lim="800000"/>
          </a:ln>
        </p:spPr>
      </p:sp>
      <p:sp>
        <p:nvSpPr>
          <p:cNvPr id="25603" name="Rectangle 2"/>
          <p:cNvSpPr txBox="1">
            <a:spLocks noGrp="1" noChangeArrowheads="1"/>
          </p:cNvSpPr>
          <p:nvPr>
            <p:ph type="body" idx="1"/>
          </p:nvPr>
        </p:nvSpPr>
        <p:spPr>
          <a:xfrm>
            <a:off x="1046350" y="4352637"/>
            <a:ext cx="4769503" cy="3392921"/>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txBox="1">
            <a:spLocks noGrp="1" noRot="1" noChangeAspect="1" noChangeArrowheads="1" noTextEdit="1"/>
          </p:cNvSpPr>
          <p:nvPr>
            <p:ph type="sldImg"/>
          </p:nvPr>
        </p:nvSpPr>
        <p:spPr>
          <a:xfrm>
            <a:off x="1400736" y="914978"/>
            <a:ext cx="4053728" cy="3131705"/>
          </a:xfrm>
          <a:solidFill>
            <a:srgbClr val="FFFFFF"/>
          </a:solidFill>
          <a:ln>
            <a:solidFill>
              <a:srgbClr val="000000"/>
            </a:solidFill>
            <a:miter lim="800000"/>
          </a:ln>
        </p:spPr>
      </p:sp>
      <p:sp>
        <p:nvSpPr>
          <p:cNvPr id="26627" name="Rectangle 2"/>
          <p:cNvSpPr txBox="1">
            <a:spLocks noGrp="1" noChangeArrowheads="1"/>
          </p:cNvSpPr>
          <p:nvPr>
            <p:ph type="body" idx="1"/>
          </p:nvPr>
        </p:nvSpPr>
        <p:spPr>
          <a:xfrm>
            <a:off x="1046350" y="4352637"/>
            <a:ext cx="4769503" cy="3392921"/>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p:cNvSpPr txBox="1">
            <a:spLocks noGrp="1" noRot="1" noChangeAspect="1" noChangeArrowheads="1" noTextEdit="1"/>
          </p:cNvSpPr>
          <p:nvPr>
            <p:ph type="sldImg"/>
          </p:nvPr>
        </p:nvSpPr>
        <p:spPr>
          <a:xfrm>
            <a:off x="1400736" y="914978"/>
            <a:ext cx="4053728" cy="3131705"/>
          </a:xfrm>
          <a:solidFill>
            <a:srgbClr val="FFFFFF"/>
          </a:solidFill>
          <a:ln>
            <a:solidFill>
              <a:srgbClr val="000000"/>
            </a:solidFill>
            <a:miter lim="800000"/>
          </a:ln>
        </p:spPr>
      </p:sp>
      <p:sp>
        <p:nvSpPr>
          <p:cNvPr id="27651" name="Rectangle 2"/>
          <p:cNvSpPr txBox="1">
            <a:spLocks noGrp="1" noChangeArrowheads="1"/>
          </p:cNvSpPr>
          <p:nvPr>
            <p:ph type="body" idx="1"/>
          </p:nvPr>
        </p:nvSpPr>
        <p:spPr>
          <a:xfrm>
            <a:off x="1046350" y="4352637"/>
            <a:ext cx="4769503" cy="3392921"/>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30722"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31746"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32770"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33794"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1191506" y="878422"/>
            <a:ext cx="4476429" cy="3164760"/>
          </a:xfrm>
          <a:prstGeom prst="rect">
            <a:avLst/>
          </a:prstGeom>
          <a:solidFill>
            <a:srgbClr val="FFFFFF"/>
          </a:solidFill>
          <a:ln w="9525">
            <a:solidFill>
              <a:srgbClr val="000000"/>
            </a:solidFill>
            <a:miter lim="800000"/>
            <a:headEnd/>
            <a:tailEnd/>
          </a:ln>
          <a:effectLst/>
        </p:spPr>
        <p:txBody>
          <a:bodyPr wrap="none" lIns="80184" tIns="40092" rIns="80184" bIns="40092" anchor="ctr"/>
          <a:lstStyle/>
          <a:p>
            <a:endParaRPr lang="en-US"/>
          </a:p>
        </p:txBody>
      </p:sp>
      <p:sp>
        <p:nvSpPr>
          <p:cNvPr id="34818" name="Rectangle 2"/>
          <p:cNvSpPr txBox="1">
            <a:spLocks noGrp="1" noChangeArrowheads="1"/>
          </p:cNvSpPr>
          <p:nvPr>
            <p:ph type="body"/>
          </p:nvPr>
        </p:nvSpPr>
        <p:spPr bwMode="auto">
          <a:xfrm>
            <a:off x="1060397" y="4350019"/>
            <a:ext cx="4738648" cy="351097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72481" y="504053"/>
            <a:ext cx="7806240" cy="1142040"/>
          </a:xfrm>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189F1-4E66-4A85-8158-3D5B22120262}" type="datetimeFigureOut">
              <a:rPr lang="en-US" smtClean="0"/>
              <a:pPr/>
              <a:t>9/8/2018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189F1-4E66-4A85-8158-3D5B22120262}" type="datetimeFigureOut">
              <a:rPr lang="en-US" smtClean="0"/>
              <a:pPr/>
              <a:t>9/8/2018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9/8/2018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9/8/2018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mba.anu.edu.au/rsync/"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nongnu.org/rdiff-backup/"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www.rsnapshot.org/" TargetMode="External"/><Relationship Id="rId4" Type="http://schemas.openxmlformats.org/officeDocument/2006/relationships/hyperlink" Target="http://www.cis.upenn.edu/~bcpierce/unison/"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amanda.or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bacula.org/"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freebsd.org/doc/en_US.ISO8859-1/books/handbook/geom-mirror.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www.onlamp.com/pub/a/bsd/2005/11/10/FreeBSD_Basics.html" TargetMode="External"/><Relationship Id="rId4" Type="http://schemas.openxmlformats.org/officeDocument/2006/relationships/hyperlink" Target="http://dannyman.toldme.com/2005/01/24/freebsd-howto-gmirror-system/"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 201 OPEN SOURCE &amp; SYSTEM ADMINISTRATION</a:t>
            </a:r>
            <a:endParaRPr lang="en-US" dirty="0"/>
          </a:p>
        </p:txBody>
      </p:sp>
      <p:sp>
        <p:nvSpPr>
          <p:cNvPr id="3" name="Subtitle 2"/>
          <p:cNvSpPr>
            <a:spLocks noGrp="1"/>
          </p:cNvSpPr>
          <p:nvPr>
            <p:ph type="subTitle" idx="1"/>
          </p:nvPr>
        </p:nvSpPr>
        <p:spPr/>
        <p:txBody>
          <a:bodyPr/>
          <a:lstStyle/>
          <a:p>
            <a:r>
              <a:rPr lang="en-US" dirty="0" smtClean="0"/>
              <a:t>DANIEL OBUOBI, DCSIT, CU</a:t>
            </a:r>
          </a:p>
          <a:p>
            <a:r>
              <a:rPr lang="en-US" smtClean="0"/>
              <a:t>SYSTEM ADMINISTRATION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Tar</a:t>
            </a:r>
          </a:p>
        </p:txBody>
      </p:sp>
      <p:sp>
        <p:nvSpPr>
          <p:cNvPr id="11266" name="Rectangle 2"/>
          <p:cNvSpPr>
            <a:spLocks noGrp="1" noChangeArrowheads="1"/>
          </p:cNvSpPr>
          <p:nvPr>
            <p:ph type="body" idx="1"/>
          </p:nvPr>
        </p:nvSpPr>
        <p:spPr>
          <a:xfrm>
            <a:off x="672480" y="1906760"/>
            <a:ext cx="7809120" cy="4320454"/>
          </a:xfrm>
          <a:ln/>
        </p:spPr>
        <p:txBody>
          <a:bodyPr>
            <a:normAutofit lnSpcReduction="10000"/>
          </a:bodyPr>
          <a:lstStyle/>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tar(1) (Tape Archive)  dates back to Version 6 of AT&amp;T UNIX (circa 1975). tar operates in cooperation with the file system; tar writes files and directories to tape or to a file.</a:t>
            </a:r>
            <a:br>
              <a:rPr lang="en-GB" sz="2500" dirty="0"/>
            </a:br>
            <a:endParaRPr lang="en-GB" sz="2500" dirty="0"/>
          </a:p>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Just like with dump, one can use </a:t>
            </a:r>
            <a:r>
              <a:rPr lang="en-GB" sz="2500" dirty="0" err="1"/>
              <a:t>ssh</a:t>
            </a:r>
            <a:r>
              <a:rPr lang="en-GB" sz="2500" dirty="0"/>
              <a:t> to backup across the network:</a:t>
            </a:r>
            <a:br>
              <a:rPr lang="en-GB" sz="2500" dirty="0"/>
            </a:br>
            <a:r>
              <a:rPr lang="en-GB" sz="2500" dirty="0"/>
              <a:t/>
            </a:r>
            <a:br>
              <a:rPr lang="en-GB" sz="2500" dirty="0"/>
            </a:br>
            <a:r>
              <a:rPr lang="en-GB" sz="2500" dirty="0">
                <a:solidFill>
                  <a:srgbClr val="008000"/>
                </a:solidFill>
                <a:latin typeface="Courier New" pitchFamily="49" charset="0"/>
              </a:rPr>
              <a:t>#</a:t>
            </a:r>
            <a:r>
              <a:rPr lang="en-GB" sz="2500" dirty="0">
                <a:solidFill>
                  <a:srgbClr val="008000"/>
                </a:solidFill>
              </a:rPr>
              <a:t> </a:t>
            </a:r>
            <a:r>
              <a:rPr lang="en-GB" sz="2500" dirty="0">
                <a:solidFill>
                  <a:srgbClr val="008000"/>
                </a:solidFill>
                <a:latin typeface="Courier New" pitchFamily="49" charset="0"/>
              </a:rPr>
              <a:t>tar -</a:t>
            </a:r>
            <a:r>
              <a:rPr lang="en-GB" sz="2500" dirty="0" err="1">
                <a:solidFill>
                  <a:srgbClr val="008000"/>
                </a:solidFill>
                <a:latin typeface="Courier New" pitchFamily="49" charset="0"/>
              </a:rPr>
              <a:t>cfz</a:t>
            </a:r>
            <a:r>
              <a:rPr lang="en-GB" sz="2500" dirty="0">
                <a:solidFill>
                  <a:srgbClr val="008000"/>
                </a:solidFill>
                <a:latin typeface="Courier New" pitchFamily="49" charset="0"/>
              </a:rPr>
              <a:t> - / </a:t>
            </a:r>
            <a:br>
              <a:rPr lang="en-GB" sz="2500" dirty="0">
                <a:solidFill>
                  <a:srgbClr val="008000"/>
                </a:solidFill>
                <a:latin typeface="Courier New" pitchFamily="49" charset="0"/>
              </a:rPr>
            </a:br>
            <a:r>
              <a:rPr lang="en-GB" sz="2500" dirty="0">
                <a:solidFill>
                  <a:srgbClr val="008000"/>
                </a:solidFill>
                <a:latin typeface="Courier New" pitchFamily="49" charset="0"/>
              </a:rPr>
              <a:t>  | (</a:t>
            </a:r>
            <a:r>
              <a:rPr lang="en-GB" sz="2500" dirty="0" err="1">
                <a:solidFill>
                  <a:srgbClr val="008000"/>
                </a:solidFill>
                <a:latin typeface="Courier New" pitchFamily="49" charset="0"/>
              </a:rPr>
              <a:t>ssh</a:t>
            </a:r>
            <a:r>
              <a:rPr lang="en-GB" sz="2500" dirty="0">
                <a:solidFill>
                  <a:srgbClr val="008000"/>
                </a:solidFill>
                <a:latin typeface="Courier New" pitchFamily="49" charset="0"/>
              </a:rPr>
              <a:t> remote;</a:t>
            </a:r>
            <a:br>
              <a:rPr lang="en-GB" sz="2500" dirty="0">
                <a:solidFill>
                  <a:srgbClr val="008000"/>
                </a:solidFill>
                <a:latin typeface="Courier New" pitchFamily="49" charset="0"/>
              </a:rPr>
            </a:br>
            <a:r>
              <a:rPr lang="en-GB" sz="2500" dirty="0">
                <a:solidFill>
                  <a:srgbClr val="008000"/>
                </a:solidFill>
                <a:latin typeface="Courier New" pitchFamily="49" charset="0"/>
              </a:rPr>
              <a:t>     cat &gt;/backups/backup-0425.tgz)</a:t>
            </a:r>
            <a:r>
              <a:rPr lang="ar-SA" sz="2500" dirty="0">
                <a:solidFill>
                  <a:srgbClr val="008000"/>
                </a:solidFill>
                <a:latin typeface="Courier New" pitchFamily="49" charset="0"/>
                <a:cs typeface="Courier New" pitchFamily="49" charset="0"/>
              </a:rPr>
              <a:t>‏</a:t>
            </a:r>
            <a:endParaRPr lang="en-GB" sz="2500" dirty="0">
              <a:solidFill>
                <a:srgbClr val="008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Examples using tar</a:t>
            </a:r>
          </a:p>
        </p:txBody>
      </p:sp>
      <p:sp>
        <p:nvSpPr>
          <p:cNvPr id="12290" name="Rectangle 2"/>
          <p:cNvSpPr>
            <a:spLocks noGrp="1" noChangeArrowheads="1"/>
          </p:cNvSpPr>
          <p:nvPr>
            <p:ph type="body" idx="1"/>
          </p:nvPr>
        </p:nvSpPr>
        <p:spPr>
          <a:xfrm>
            <a:off x="207360" y="1906760"/>
            <a:ext cx="8501760" cy="4869152"/>
          </a:xfrm>
          <a:ln/>
        </p:spPr>
        <p:txBody>
          <a:bodyPr>
            <a:normAutofit fontScale="92500" lnSpcReduction="10000"/>
          </a:bodyPr>
          <a:lstStyle/>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Let's take a backup of /etc where most configuration files reside, and place it in /home/backups</a:t>
            </a:r>
            <a:br>
              <a:rPr lang="en-GB" dirty="0"/>
            </a:br>
            <a:r>
              <a:rPr lang="en-GB" dirty="0">
                <a:solidFill>
                  <a:srgbClr val="008000"/>
                </a:solidFill>
                <a:latin typeface="Courier New" pitchFamily="49" charset="0"/>
              </a:rPr>
              <a:t># </a:t>
            </a:r>
            <a:r>
              <a:rPr lang="en-GB" sz="2500" dirty="0" err="1">
                <a:solidFill>
                  <a:srgbClr val="008000"/>
                </a:solidFill>
                <a:latin typeface="Courier New" pitchFamily="49" charset="0"/>
              </a:rPr>
              <a:t>mkdir</a:t>
            </a:r>
            <a:r>
              <a:rPr lang="en-GB" sz="2500" dirty="0">
                <a:solidFill>
                  <a:srgbClr val="008000"/>
                </a:solidFill>
                <a:latin typeface="Courier New" pitchFamily="49" charset="0"/>
              </a:rPr>
              <a:t> /home/backups</a:t>
            </a:r>
            <a:br>
              <a:rPr lang="en-GB" sz="2500" dirty="0">
                <a:solidFill>
                  <a:srgbClr val="008000"/>
                </a:solidFill>
                <a:latin typeface="Courier New" pitchFamily="49" charset="0"/>
              </a:rPr>
            </a:br>
            <a:r>
              <a:rPr lang="en-GB" sz="2500" dirty="0">
                <a:solidFill>
                  <a:srgbClr val="008000"/>
                </a:solidFill>
                <a:latin typeface="Courier New" pitchFamily="49" charset="0"/>
              </a:rPr>
              <a:t># tar -</a:t>
            </a:r>
            <a:r>
              <a:rPr lang="en-GB" sz="2500" dirty="0" err="1">
                <a:solidFill>
                  <a:srgbClr val="008000"/>
                </a:solidFill>
                <a:latin typeface="Courier New" pitchFamily="49" charset="0"/>
              </a:rPr>
              <a:t>cvf</a:t>
            </a:r>
            <a:r>
              <a:rPr lang="en-GB" sz="2500" dirty="0">
                <a:solidFill>
                  <a:srgbClr val="008000"/>
                </a:solidFill>
                <a:latin typeface="Courier New" pitchFamily="49" charset="0"/>
              </a:rPr>
              <a:t> /home/backups/etc.tar /etc</a:t>
            </a:r>
            <a:br>
              <a:rPr lang="en-GB" sz="2500" dirty="0">
                <a:solidFill>
                  <a:srgbClr val="008000"/>
                </a:solidFill>
                <a:latin typeface="Courier New" pitchFamily="49" charset="0"/>
              </a:rPr>
            </a:br>
            <a:r>
              <a:rPr lang="en-GB" sz="2500" dirty="0">
                <a:solidFill>
                  <a:srgbClr val="008000"/>
                </a:solidFill>
                <a:latin typeface="Courier New" pitchFamily="49" charset="0"/>
              </a:rPr>
              <a:t/>
            </a:r>
            <a:br>
              <a:rPr lang="en-GB" sz="2500" dirty="0">
                <a:solidFill>
                  <a:srgbClr val="008000"/>
                </a:solidFill>
                <a:latin typeface="Courier New" pitchFamily="49" charset="0"/>
              </a:rPr>
            </a:br>
            <a:r>
              <a:rPr lang="en-GB" b="1" dirty="0"/>
              <a:t>Note</a:t>
            </a:r>
            <a:r>
              <a:rPr lang="en-GB" dirty="0"/>
              <a:t>: The -c option to tar tells it to create an archive, -v specifies verbose output and -f specifies the file to be either written to or read from</a:t>
            </a:r>
          </a:p>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You'll see quite a lot of output as tar creates the archive at this point.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Examples using tar</a:t>
            </a:r>
          </a:p>
        </p:txBody>
      </p:sp>
      <p:sp>
        <p:nvSpPr>
          <p:cNvPr id="13314" name="Rectangle 2"/>
          <p:cNvSpPr>
            <a:spLocks noGrp="1" noChangeArrowheads="1"/>
          </p:cNvSpPr>
          <p:nvPr>
            <p:ph type="body" idx="1"/>
          </p:nvPr>
        </p:nvSpPr>
        <p:spPr>
          <a:xfrm>
            <a:off x="640800" y="1875077"/>
            <a:ext cx="7809120" cy="4320454"/>
          </a:xfrm>
          <a:ln/>
        </p:spPr>
        <p:txBody>
          <a:bodyPr>
            <a:normAutofit fontScale="92500" lnSpcReduction="20000"/>
          </a:bodyPr>
          <a:lstStyle/>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Now we check whether our archive has actually been created</a:t>
            </a:r>
            <a:br>
              <a:rPr lang="en-GB" dirty="0"/>
            </a:br>
            <a:r>
              <a:rPr lang="en-GB" dirty="0">
                <a:solidFill>
                  <a:srgbClr val="008000"/>
                </a:solidFill>
                <a:latin typeface="Courier New" pitchFamily="49" charset="0"/>
              </a:rPr>
              <a:t># </a:t>
            </a:r>
            <a:r>
              <a:rPr lang="en-GB" dirty="0" err="1">
                <a:solidFill>
                  <a:srgbClr val="008000"/>
                </a:solidFill>
                <a:latin typeface="Courier New" pitchFamily="49" charset="0"/>
              </a:rPr>
              <a:t>cd</a:t>
            </a:r>
            <a:r>
              <a:rPr lang="en-GB" dirty="0">
                <a:solidFill>
                  <a:srgbClr val="008000"/>
                </a:solidFill>
                <a:latin typeface="Courier New" pitchFamily="49" charset="0"/>
              </a:rPr>
              <a:t> /home/backups</a:t>
            </a:r>
            <a:br>
              <a:rPr lang="en-GB" dirty="0">
                <a:solidFill>
                  <a:srgbClr val="008000"/>
                </a:solidFill>
                <a:latin typeface="Courier New" pitchFamily="49" charset="0"/>
              </a:rPr>
            </a:br>
            <a:r>
              <a:rPr lang="en-GB" dirty="0">
                <a:solidFill>
                  <a:srgbClr val="008000"/>
                </a:solidFill>
                <a:latin typeface="Courier New" pitchFamily="49" charset="0"/>
              </a:rPr>
              <a:t># </a:t>
            </a:r>
            <a:r>
              <a:rPr lang="en-GB" dirty="0" err="1">
                <a:solidFill>
                  <a:srgbClr val="008000"/>
                </a:solidFill>
                <a:latin typeface="Courier New" pitchFamily="49" charset="0"/>
              </a:rPr>
              <a:t>ls</a:t>
            </a:r>
            <a:r>
              <a:rPr lang="en-GB" dirty="0">
                <a:solidFill>
                  <a:srgbClr val="008000"/>
                </a:solidFill>
                <a:latin typeface="Courier New" pitchFamily="49" charset="0"/>
              </a:rPr>
              <a:t/>
            </a:r>
            <a:br>
              <a:rPr lang="en-GB" dirty="0">
                <a:solidFill>
                  <a:srgbClr val="008000"/>
                </a:solidFill>
                <a:latin typeface="Courier New" pitchFamily="49" charset="0"/>
              </a:rPr>
            </a:br>
            <a:endParaRPr lang="en-GB" dirty="0">
              <a:solidFill>
                <a:srgbClr val="008000"/>
              </a:solidFill>
              <a:latin typeface="Courier New" pitchFamily="49" charset="0"/>
            </a:endParaRPr>
          </a:p>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This now show us a new file in this directory  </a:t>
            </a:r>
            <a:r>
              <a:rPr lang="en-GB" dirty="0">
                <a:latin typeface="Courier New" pitchFamily="49" charset="0"/>
              </a:rPr>
              <a:t>etc.tar</a:t>
            </a:r>
          </a:p>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If we now wanted to view the contents of this backup we can run</a:t>
            </a:r>
            <a:br>
              <a:rPr lang="en-GB" dirty="0"/>
            </a:br>
            <a:r>
              <a:rPr lang="en-GB" dirty="0">
                <a:solidFill>
                  <a:srgbClr val="008000"/>
                </a:solidFill>
              </a:rPr>
              <a:t>#  </a:t>
            </a:r>
            <a:r>
              <a:rPr lang="en-GB" dirty="0">
                <a:solidFill>
                  <a:srgbClr val="008000"/>
                </a:solidFill>
                <a:latin typeface="Courier New" pitchFamily="49" charset="0"/>
              </a:rPr>
              <a:t>tar -</a:t>
            </a:r>
            <a:r>
              <a:rPr lang="en-GB" dirty="0" err="1">
                <a:solidFill>
                  <a:srgbClr val="008000"/>
                </a:solidFill>
                <a:latin typeface="Courier New" pitchFamily="49" charset="0"/>
              </a:rPr>
              <a:t>tvf</a:t>
            </a:r>
            <a:r>
              <a:rPr lang="en-GB" dirty="0">
                <a:solidFill>
                  <a:srgbClr val="008000"/>
                </a:solidFill>
                <a:latin typeface="Courier New" pitchFamily="49" charset="0"/>
              </a:rPr>
              <a:t> etc.tar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Examples using tar</a:t>
            </a:r>
          </a:p>
        </p:txBody>
      </p:sp>
      <p:sp>
        <p:nvSpPr>
          <p:cNvPr id="14338" name="Rectangle 2"/>
          <p:cNvSpPr>
            <a:spLocks noGrp="1" noChangeArrowheads="1"/>
          </p:cNvSpPr>
          <p:nvPr>
            <p:ph type="body" idx="1"/>
          </p:nvPr>
        </p:nvSpPr>
        <p:spPr>
          <a:xfrm>
            <a:off x="640800" y="1906760"/>
            <a:ext cx="7809120" cy="4320454"/>
          </a:xfrm>
          <a:ln/>
        </p:spPr>
        <p:txBody>
          <a:bodyPr>
            <a:normAutofit lnSpcReduction="10000"/>
          </a:bodyPr>
          <a:lstStyle/>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This will show you the contents of the etc directory as you backed it up.</a:t>
            </a:r>
            <a:br>
              <a:rPr lang="en-GB" dirty="0"/>
            </a:br>
            <a:endParaRPr lang="en-GB" dirty="0"/>
          </a:p>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To actually restore and </a:t>
            </a:r>
            <a:r>
              <a:rPr lang="en-GB" dirty="0" err="1"/>
              <a:t>and</a:t>
            </a:r>
            <a:r>
              <a:rPr lang="en-GB" dirty="0"/>
              <a:t> unpack the contents that were backup up previously:</a:t>
            </a:r>
            <a:br>
              <a:rPr lang="en-GB" dirty="0"/>
            </a:br>
            <a:r>
              <a:rPr lang="en-GB" dirty="0"/>
              <a:t/>
            </a:r>
            <a:br>
              <a:rPr lang="en-GB" dirty="0"/>
            </a:br>
            <a:r>
              <a:rPr lang="en-GB" dirty="0">
                <a:solidFill>
                  <a:srgbClr val="008000"/>
                </a:solidFill>
              </a:rPr>
              <a:t># </a:t>
            </a:r>
            <a:r>
              <a:rPr lang="en-GB" dirty="0" err="1">
                <a:solidFill>
                  <a:srgbClr val="008000"/>
                </a:solidFill>
              </a:rPr>
              <a:t>cd</a:t>
            </a:r>
            <a:r>
              <a:rPr lang="en-GB" dirty="0">
                <a:solidFill>
                  <a:srgbClr val="008000"/>
                </a:solidFill>
              </a:rPr>
              <a:t> /home/backups </a:t>
            </a:r>
            <a:br>
              <a:rPr lang="en-GB" dirty="0">
                <a:solidFill>
                  <a:srgbClr val="008000"/>
                </a:solidFill>
              </a:rPr>
            </a:br>
            <a:r>
              <a:rPr lang="en-GB" dirty="0">
                <a:solidFill>
                  <a:srgbClr val="008000"/>
                </a:solidFill>
              </a:rPr>
              <a:t># </a:t>
            </a:r>
            <a:r>
              <a:rPr lang="en-GB" dirty="0">
                <a:solidFill>
                  <a:srgbClr val="008000"/>
                </a:solidFill>
                <a:latin typeface="Courier New" pitchFamily="49" charset="0"/>
              </a:rPr>
              <a:t>tar -</a:t>
            </a:r>
            <a:r>
              <a:rPr lang="en-GB" dirty="0" err="1">
                <a:solidFill>
                  <a:srgbClr val="008000"/>
                </a:solidFill>
                <a:latin typeface="Courier New" pitchFamily="49" charset="0"/>
              </a:rPr>
              <a:t>xvf</a:t>
            </a:r>
            <a:r>
              <a:rPr lang="en-GB" dirty="0">
                <a:solidFill>
                  <a:srgbClr val="008000"/>
                </a:solidFill>
                <a:latin typeface="Courier New" pitchFamily="49" charset="0"/>
              </a:rPr>
              <a:t> etc.tar</a:t>
            </a:r>
            <a:br>
              <a:rPr lang="en-GB" dirty="0">
                <a:solidFill>
                  <a:srgbClr val="008000"/>
                </a:solidFill>
                <a:latin typeface="Courier New" pitchFamily="49" charset="0"/>
              </a:rPr>
            </a:br>
            <a:endParaRPr lang="en-GB" dirty="0">
              <a:solidFill>
                <a:srgbClr val="008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Examples using tar</a:t>
            </a:r>
          </a:p>
        </p:txBody>
      </p:sp>
      <p:sp>
        <p:nvSpPr>
          <p:cNvPr id="15362" name="Rectangle 2"/>
          <p:cNvSpPr>
            <a:spLocks noGrp="1" noChangeArrowheads="1"/>
          </p:cNvSpPr>
          <p:nvPr>
            <p:ph type="body" idx="1"/>
          </p:nvPr>
        </p:nvSpPr>
        <p:spPr>
          <a:xfrm>
            <a:off x="640800" y="1906760"/>
            <a:ext cx="7809120" cy="4320454"/>
          </a:xfrm>
          <a:ln/>
        </p:spPr>
        <p:txBody>
          <a:bodyPr>
            <a:normAutofit lnSpcReduction="10000"/>
          </a:bodyPr>
          <a:lstStyle/>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Notice that the restore actually creates a new directory etc where you are located – not in   /etc!</a:t>
            </a:r>
            <a:br>
              <a:rPr lang="en-GB" dirty="0"/>
            </a:br>
            <a:endParaRPr lang="en-GB" dirty="0"/>
          </a:p>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This is because tar by default removes the leading '/' from the directories it is backup up in order not to overwrite the original files on your system when you choose to do a restore. (security consideration)</a:t>
            </a:r>
            <a:r>
              <a:rPr lang="ar-SA" dirty="0">
                <a:cs typeface="Arial" pitchFamily="34" charset="0"/>
              </a:rPr>
              <a:t>‏</a:t>
            </a:r>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err="1"/>
              <a:t>Rsync</a:t>
            </a:r>
            <a:endParaRPr lang="en-GB" sz="2900" dirty="0"/>
          </a:p>
        </p:txBody>
      </p:sp>
      <p:sp>
        <p:nvSpPr>
          <p:cNvPr id="16386" name="Rectangle 2"/>
          <p:cNvSpPr>
            <a:spLocks noGrp="1" noChangeArrowheads="1"/>
          </p:cNvSpPr>
          <p:nvPr>
            <p:ph type="body" idx="1"/>
          </p:nvPr>
        </p:nvSpPr>
        <p:spPr>
          <a:xfrm>
            <a:off x="672480" y="1906760"/>
            <a:ext cx="7809120" cy="4444307"/>
          </a:xfrm>
          <a:ln/>
        </p:spPr>
        <p:txBody>
          <a:bodyPr>
            <a:normAutofit fontScale="92500" lnSpcReduction="20000"/>
          </a:bodyPr>
          <a:lstStyle/>
          <a:p>
            <a:pPr>
              <a:tabLst>
                <a:tab pos="653770" algn="l"/>
                <a:tab pos="1310419" algn="l"/>
                <a:tab pos="1967069" algn="l"/>
                <a:tab pos="2623719" algn="l"/>
                <a:tab pos="3280368" algn="l"/>
                <a:tab pos="3937018" algn="l"/>
                <a:tab pos="4593668" algn="l"/>
                <a:tab pos="5250317" algn="l"/>
                <a:tab pos="5906967" algn="l"/>
                <a:tab pos="6563617" algn="l"/>
                <a:tab pos="7220267" algn="l"/>
                <a:tab pos="7462190" algn="l"/>
                <a:tab pos="7876916" algn="l"/>
                <a:tab pos="8291642" algn="l"/>
                <a:tab pos="8706368" algn="l"/>
                <a:tab pos="9121095" algn="l"/>
                <a:tab pos="9535821" algn="l"/>
              </a:tabLst>
            </a:pPr>
            <a:r>
              <a:rPr lang="en-GB" dirty="0"/>
              <a:t>Another very powerful tool is </a:t>
            </a:r>
            <a:r>
              <a:rPr lang="en-GB" dirty="0" err="1"/>
              <a:t>rsync</a:t>
            </a:r>
            <a:r>
              <a:rPr lang="en-GB" dirty="0"/>
              <a:t/>
            </a:r>
            <a:br>
              <a:rPr lang="en-GB" dirty="0"/>
            </a:br>
            <a:r>
              <a:rPr lang="en-GB" dirty="0"/>
              <a:t>	</a:t>
            </a:r>
            <a:r>
              <a:rPr lang="en-GB" dirty="0">
                <a:solidFill>
                  <a:srgbClr val="CCCCFF"/>
                </a:solidFill>
                <a:hlinkClick r:id="rId3"/>
              </a:rPr>
              <a:t>http://samba.anu.edu.au/rsync/</a:t>
            </a:r>
            <a:r>
              <a:rPr lang="en-GB" dirty="0">
                <a:solidFill>
                  <a:srgbClr val="CCCCFF"/>
                </a:solidFill>
              </a:rPr>
              <a:t/>
            </a:r>
            <a:br>
              <a:rPr lang="en-GB" dirty="0">
                <a:solidFill>
                  <a:srgbClr val="CCCCFF"/>
                </a:solidFill>
              </a:rPr>
            </a:br>
            <a:endParaRPr lang="en-GB" dirty="0">
              <a:solidFill>
                <a:srgbClr val="CCCCFF"/>
              </a:solidFill>
            </a:endParaRPr>
          </a:p>
          <a:p>
            <a:pPr>
              <a:tabLst>
                <a:tab pos="653770" algn="l"/>
                <a:tab pos="1310419" algn="l"/>
                <a:tab pos="1967069" algn="l"/>
                <a:tab pos="2623719" algn="l"/>
                <a:tab pos="3280368" algn="l"/>
                <a:tab pos="3937018" algn="l"/>
                <a:tab pos="4593668" algn="l"/>
                <a:tab pos="5250317" algn="l"/>
                <a:tab pos="5906967" algn="l"/>
                <a:tab pos="6563617" algn="l"/>
                <a:tab pos="7220267" algn="l"/>
                <a:tab pos="7462190" algn="l"/>
                <a:tab pos="7876916" algn="l"/>
                <a:tab pos="8291642" algn="l"/>
                <a:tab pos="8706368" algn="l"/>
                <a:tab pos="9121095" algn="l"/>
                <a:tab pos="9535821" algn="l"/>
              </a:tabLst>
            </a:pPr>
            <a:r>
              <a:rPr lang="en-GB" dirty="0" err="1"/>
              <a:t>Rsync</a:t>
            </a:r>
            <a:r>
              <a:rPr lang="en-GB" dirty="0"/>
              <a:t> is very efficient: it only transfers files that have changed, and for those files, only the </a:t>
            </a:r>
            <a:r>
              <a:rPr lang="en-GB" i="1" dirty="0"/>
              <a:t>parts </a:t>
            </a:r>
            <a:r>
              <a:rPr lang="en-GB" dirty="0"/>
              <a:t>of the files that have changed</a:t>
            </a:r>
          </a:p>
          <a:p>
            <a:pPr lvl="1">
              <a:tabLst>
                <a:tab pos="653770" algn="l"/>
                <a:tab pos="1310419" algn="l"/>
                <a:tab pos="1967069" algn="l"/>
                <a:tab pos="2623719" algn="l"/>
                <a:tab pos="3280368" algn="l"/>
                <a:tab pos="3937018" algn="l"/>
                <a:tab pos="4593668" algn="l"/>
                <a:tab pos="5250317" algn="l"/>
                <a:tab pos="5906967" algn="l"/>
                <a:tab pos="6563617" algn="l"/>
                <a:tab pos="7220267" algn="l"/>
                <a:tab pos="7462190" algn="l"/>
                <a:tab pos="7876916" algn="l"/>
                <a:tab pos="8291642" algn="l"/>
                <a:tab pos="8706368" algn="l"/>
                <a:tab pos="9121095" algn="l"/>
                <a:tab pos="9535821" algn="l"/>
              </a:tabLst>
            </a:pPr>
            <a:r>
              <a:rPr lang="en-GB" dirty="0"/>
              <a:t>This is very efficient for large trees with many files, some of them large</a:t>
            </a:r>
          </a:p>
          <a:p>
            <a:pPr>
              <a:tabLst>
                <a:tab pos="653770" algn="l"/>
                <a:tab pos="1310419" algn="l"/>
                <a:tab pos="1967069" algn="l"/>
                <a:tab pos="2623719" algn="l"/>
                <a:tab pos="3280368" algn="l"/>
                <a:tab pos="3937018" algn="l"/>
                <a:tab pos="4593668" algn="l"/>
                <a:tab pos="5250317" algn="l"/>
                <a:tab pos="5906967" algn="l"/>
                <a:tab pos="6563617" algn="l"/>
                <a:tab pos="7220267" algn="l"/>
                <a:tab pos="7462190" algn="l"/>
                <a:tab pos="7876916" algn="l"/>
                <a:tab pos="8291642" algn="l"/>
                <a:tab pos="8706368" algn="l"/>
                <a:tab pos="9121095" algn="l"/>
                <a:tab pos="9535821" algn="l"/>
              </a:tabLst>
            </a:pPr>
            <a:r>
              <a:rPr lang="en-GB" dirty="0"/>
              <a:t>Great for replicating a server off-site, or for doing quick backups for a migration.</a:t>
            </a:r>
            <a:r>
              <a:rPr lang="en-GB" dirty="0">
                <a:latin typeface="Courier New" pitchFamily="49" charset="0"/>
              </a:rPr>
              <a:t/>
            </a:r>
            <a:br>
              <a:rPr lang="en-GB" dirty="0">
                <a:latin typeface="Courier New" pitchFamily="49" charset="0"/>
              </a:rPr>
            </a:br>
            <a:endParaRPr lang="en-GB" dirty="0">
              <a:latin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err="1"/>
              <a:t>Rsync</a:t>
            </a:r>
            <a:endParaRPr lang="en-GB" sz="2900" dirty="0"/>
          </a:p>
        </p:txBody>
      </p:sp>
      <p:sp>
        <p:nvSpPr>
          <p:cNvPr id="17410" name="Rectangle 2"/>
          <p:cNvSpPr>
            <a:spLocks noGrp="1" noChangeArrowheads="1"/>
          </p:cNvSpPr>
          <p:nvPr>
            <p:ph type="body" idx="1"/>
          </p:nvPr>
        </p:nvSpPr>
        <p:spPr>
          <a:xfrm>
            <a:off x="672480" y="1906760"/>
            <a:ext cx="7809120" cy="4552318"/>
          </a:xfrm>
          <a:ln/>
        </p:spPr>
        <p:txBody>
          <a:bodyPr>
            <a:normAutofit fontScale="92500" lnSpcReduction="20000"/>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Combined with the --link-</a:t>
            </a:r>
            <a:r>
              <a:rPr lang="en-GB" dirty="0" err="1"/>
              <a:t>dest</a:t>
            </a:r>
            <a:r>
              <a:rPr lang="en-GB" dirty="0"/>
              <a:t> option, it allows to do snapshot-like backups.</a:t>
            </a: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--link-</a:t>
            </a:r>
            <a:r>
              <a:rPr lang="en-GB" dirty="0" err="1"/>
              <a:t>dest</a:t>
            </a:r>
            <a:r>
              <a:rPr lang="en-GB" dirty="0"/>
              <a:t> takes the newest backup, and makes links (which take 0 space) to the files that have not changed, and replicates those that have changed</a:t>
            </a: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Allows for backup.0, backup.1, backup.2, backup.3, where </a:t>
            </a:r>
            <a:r>
              <a:rPr lang="en-GB" dirty="0" err="1"/>
              <a:t>backup.X</a:t>
            </a:r>
            <a:r>
              <a:rPr lang="en-GB" dirty="0"/>
              <a:t> is a COMPLETE copy of the replicated source, but the disk space used is ONLY the difference.</a:t>
            </a:r>
            <a:r>
              <a:rPr lang="en-GB" dirty="0">
                <a:latin typeface="Courier New" pitchFamily="49" charset="0"/>
              </a:rPr>
              <a:t/>
            </a:r>
            <a:br>
              <a:rPr lang="en-GB" dirty="0">
                <a:latin typeface="Courier New" pitchFamily="49" charset="0"/>
              </a:rPr>
            </a:br>
            <a:endParaRPr lang="en-GB" dirty="0">
              <a:latin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err="1"/>
              <a:t>Rsync</a:t>
            </a:r>
            <a:r>
              <a:rPr lang="en-GB" sz="2900" dirty="0"/>
              <a:t> – example script</a:t>
            </a:r>
          </a:p>
        </p:txBody>
      </p:sp>
      <p:sp>
        <p:nvSpPr>
          <p:cNvPr id="18434" name="Rectangle 2"/>
          <p:cNvSpPr>
            <a:spLocks noGrp="1" noChangeArrowheads="1"/>
          </p:cNvSpPr>
          <p:nvPr>
            <p:ph type="body" idx="1"/>
          </p:nvPr>
        </p:nvSpPr>
        <p:spPr>
          <a:xfrm>
            <a:off x="672480" y="1906761"/>
            <a:ext cx="7809120" cy="4359338"/>
          </a:xfrm>
          <a:ln/>
        </p:spPr>
        <p:txBody>
          <a:bodyPr>
            <a:normAutofit lnSpcReduction="10000"/>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On remote backup host:</a:t>
            </a:r>
            <a:br>
              <a:rPr lang="en-GB" sz="2500" dirty="0"/>
            </a:br>
            <a:r>
              <a:rPr lang="en-GB" sz="2500" dirty="0">
                <a:solidFill>
                  <a:srgbClr val="008000"/>
                </a:solidFill>
                <a:latin typeface="Courier New" pitchFamily="49" charset="0"/>
              </a:rPr>
              <a:t># </a:t>
            </a:r>
            <a:r>
              <a:rPr lang="en-GB" sz="2500" dirty="0" err="1">
                <a:solidFill>
                  <a:srgbClr val="008000"/>
                </a:solidFill>
                <a:latin typeface="Courier New" pitchFamily="49" charset="0"/>
              </a:rPr>
              <a:t>rm</a:t>
            </a:r>
            <a:r>
              <a:rPr lang="en-GB" sz="2500" dirty="0">
                <a:solidFill>
                  <a:srgbClr val="008000"/>
                </a:solidFill>
                <a:latin typeface="Courier New" pitchFamily="49" charset="0"/>
              </a:rPr>
              <a:t> -</a:t>
            </a:r>
            <a:r>
              <a:rPr lang="en-GB" sz="2500" dirty="0" err="1">
                <a:solidFill>
                  <a:srgbClr val="008000"/>
                </a:solidFill>
                <a:latin typeface="Courier New" pitchFamily="49" charset="0"/>
              </a:rPr>
              <a:t>rf</a:t>
            </a:r>
            <a:r>
              <a:rPr lang="en-GB" sz="2500" dirty="0">
                <a:solidFill>
                  <a:srgbClr val="008000"/>
                </a:solidFill>
                <a:latin typeface="Courier New" pitchFamily="49" charset="0"/>
              </a:rPr>
              <a:t> /backups/etc.2</a:t>
            </a:r>
            <a:br>
              <a:rPr lang="en-GB" sz="2500" dirty="0">
                <a:solidFill>
                  <a:srgbClr val="008000"/>
                </a:solidFill>
                <a:latin typeface="Courier New" pitchFamily="49" charset="0"/>
              </a:rPr>
            </a:br>
            <a:r>
              <a:rPr lang="en-GB" sz="2500" dirty="0">
                <a:solidFill>
                  <a:srgbClr val="008000"/>
                </a:solidFill>
                <a:latin typeface="Courier New" pitchFamily="49" charset="0"/>
              </a:rPr>
              <a:t># </a:t>
            </a:r>
            <a:r>
              <a:rPr lang="en-GB" sz="2500" dirty="0" err="1">
                <a:solidFill>
                  <a:srgbClr val="008000"/>
                </a:solidFill>
                <a:latin typeface="Courier New" pitchFamily="49" charset="0"/>
              </a:rPr>
              <a:t>mv</a:t>
            </a:r>
            <a:r>
              <a:rPr lang="en-GB" sz="2500" dirty="0">
                <a:solidFill>
                  <a:srgbClr val="008000"/>
                </a:solidFill>
                <a:latin typeface="Courier New" pitchFamily="49" charset="0"/>
              </a:rPr>
              <a:t> /backups/etc.1 /backups/etc.2</a:t>
            </a:r>
            <a:br>
              <a:rPr lang="en-GB" sz="2500" dirty="0">
                <a:solidFill>
                  <a:srgbClr val="008000"/>
                </a:solidFill>
                <a:latin typeface="Courier New" pitchFamily="49" charset="0"/>
              </a:rPr>
            </a:br>
            <a:r>
              <a:rPr lang="en-GB" sz="2500" dirty="0">
                <a:solidFill>
                  <a:srgbClr val="008000"/>
                </a:solidFill>
                <a:latin typeface="Courier New" pitchFamily="49" charset="0"/>
              </a:rPr>
              <a:t># </a:t>
            </a:r>
            <a:r>
              <a:rPr lang="en-GB" sz="2500" dirty="0" err="1">
                <a:solidFill>
                  <a:srgbClr val="008000"/>
                </a:solidFill>
                <a:latin typeface="Courier New" pitchFamily="49" charset="0"/>
              </a:rPr>
              <a:t>mv</a:t>
            </a:r>
            <a:r>
              <a:rPr lang="en-GB" sz="2500" dirty="0">
                <a:solidFill>
                  <a:srgbClr val="008000"/>
                </a:solidFill>
                <a:latin typeface="Courier New" pitchFamily="49" charset="0"/>
              </a:rPr>
              <a:t> /backups/etc.0 /backups/etc.1</a:t>
            </a:r>
            <a:br>
              <a:rPr lang="en-GB" sz="2500" dirty="0">
                <a:solidFill>
                  <a:srgbClr val="008000"/>
                </a:solidFill>
                <a:latin typeface="Courier New" pitchFamily="49" charset="0"/>
              </a:rPr>
            </a:br>
            <a:r>
              <a:rPr lang="en-GB" sz="2500" dirty="0">
                <a:solidFill>
                  <a:srgbClr val="008000"/>
                </a:solidFill>
                <a:latin typeface="Courier New" pitchFamily="49" charset="0"/>
              </a:rPr>
              <a:t># </a:t>
            </a:r>
            <a:r>
              <a:rPr lang="en-GB" sz="2500" dirty="0" err="1">
                <a:solidFill>
                  <a:srgbClr val="008000"/>
                </a:solidFill>
                <a:latin typeface="Courier New" pitchFamily="49" charset="0"/>
              </a:rPr>
              <a:t>mv</a:t>
            </a:r>
            <a:r>
              <a:rPr lang="en-GB" sz="2500" dirty="0">
                <a:solidFill>
                  <a:srgbClr val="008000"/>
                </a:solidFill>
                <a:latin typeface="Courier New" pitchFamily="49" charset="0"/>
              </a:rPr>
              <a:t> /backups/etc /backups/etc.0</a:t>
            </a:r>
            <a:br>
              <a:rPr lang="en-GB" sz="2500" dirty="0">
                <a:solidFill>
                  <a:srgbClr val="008000"/>
                </a:solidFill>
                <a:latin typeface="Courier New" pitchFamily="49" charset="0"/>
              </a:rPr>
            </a:br>
            <a:endParaRPr lang="en-GB" sz="2500" dirty="0">
              <a:solidFill>
                <a:srgbClr val="008000"/>
              </a:solidFill>
              <a:latin typeface="Courier New" pitchFamily="49" charset="0"/>
            </a:endParaRP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On machine to be backed up:</a:t>
            </a:r>
            <a:br>
              <a:rPr lang="en-GB" sz="2500" dirty="0"/>
            </a:br>
            <a:r>
              <a:rPr lang="en-GB" sz="2500" dirty="0">
                <a:solidFill>
                  <a:srgbClr val="008000"/>
                </a:solidFill>
                <a:latin typeface="Courier New" pitchFamily="49" charset="0"/>
              </a:rPr>
              <a:t># </a:t>
            </a:r>
            <a:r>
              <a:rPr lang="en-GB" sz="2500" dirty="0" err="1">
                <a:solidFill>
                  <a:srgbClr val="008000"/>
                </a:solidFill>
                <a:latin typeface="Courier New" pitchFamily="49" charset="0"/>
              </a:rPr>
              <a:t>rsync</a:t>
            </a:r>
            <a:r>
              <a:rPr lang="en-GB" sz="2500" dirty="0">
                <a:solidFill>
                  <a:srgbClr val="008000"/>
                </a:solidFill>
                <a:latin typeface="Courier New" pitchFamily="49" charset="0"/>
              </a:rPr>
              <a:t> -</a:t>
            </a:r>
            <a:r>
              <a:rPr lang="en-GB" sz="2500" dirty="0" err="1">
                <a:solidFill>
                  <a:srgbClr val="008000"/>
                </a:solidFill>
                <a:latin typeface="Courier New" pitchFamily="49" charset="0"/>
              </a:rPr>
              <a:t>avHS</a:t>
            </a:r>
            <a:r>
              <a:rPr lang="en-GB" sz="2500" dirty="0">
                <a:solidFill>
                  <a:srgbClr val="008000"/>
                </a:solidFill>
                <a:latin typeface="Courier New" pitchFamily="49" charset="0"/>
              </a:rPr>
              <a:t> \</a:t>
            </a:r>
            <a:br>
              <a:rPr lang="en-GB" sz="2500" dirty="0">
                <a:solidFill>
                  <a:srgbClr val="008000"/>
                </a:solidFill>
                <a:latin typeface="Courier New" pitchFamily="49" charset="0"/>
              </a:rPr>
            </a:br>
            <a:r>
              <a:rPr lang="en-GB" sz="2500" dirty="0">
                <a:solidFill>
                  <a:srgbClr val="008000"/>
                </a:solidFill>
                <a:latin typeface="Courier New" pitchFamily="49" charset="0"/>
              </a:rPr>
              <a:t>	--link-</a:t>
            </a:r>
            <a:r>
              <a:rPr lang="en-GB" sz="2500" dirty="0" err="1">
                <a:solidFill>
                  <a:srgbClr val="008000"/>
                </a:solidFill>
                <a:latin typeface="Courier New" pitchFamily="49" charset="0"/>
              </a:rPr>
              <a:t>dest</a:t>
            </a:r>
            <a:r>
              <a:rPr lang="en-GB" sz="2500" dirty="0">
                <a:solidFill>
                  <a:srgbClr val="008000"/>
                </a:solidFill>
                <a:latin typeface="Courier New" pitchFamily="49" charset="0"/>
              </a:rPr>
              <a:t>=etc.0 \</a:t>
            </a:r>
            <a:br>
              <a:rPr lang="en-GB" sz="2500" dirty="0">
                <a:solidFill>
                  <a:srgbClr val="008000"/>
                </a:solidFill>
                <a:latin typeface="Courier New" pitchFamily="49" charset="0"/>
              </a:rPr>
            </a:br>
            <a:r>
              <a:rPr lang="en-GB" sz="2500" dirty="0">
                <a:solidFill>
                  <a:srgbClr val="008000"/>
                </a:solidFill>
                <a:latin typeface="Courier New" pitchFamily="49" charset="0"/>
              </a:rPr>
              <a:t>	/etc/ host:/backups/etc/</a:t>
            </a: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This will backup only changed files from /etc/ to host:/etc/.  Unchanged files are linked from etc.0</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a:t>Other tools</a:t>
            </a:r>
          </a:p>
        </p:txBody>
      </p:sp>
      <p:sp>
        <p:nvSpPr>
          <p:cNvPr id="19458" name="Rectangle 2"/>
          <p:cNvSpPr>
            <a:spLocks noGrp="1" noChangeArrowheads="1"/>
          </p:cNvSpPr>
          <p:nvPr>
            <p:ph type="body" idx="1"/>
          </p:nvPr>
        </p:nvSpPr>
        <p:spPr>
          <a:xfrm>
            <a:off x="672480" y="1906760"/>
            <a:ext cx="7809120" cy="4320454"/>
          </a:xfrm>
          <a:ln/>
        </p:spPr>
        <p:txBody>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err="1"/>
              <a:t>Rdiff</a:t>
            </a:r>
            <a:r>
              <a:rPr lang="en-GB" dirty="0"/>
              <a:t>-backup</a:t>
            </a:r>
            <a:br>
              <a:rPr lang="en-GB" dirty="0"/>
            </a:br>
            <a:r>
              <a:rPr lang="en-GB" sz="2400" dirty="0">
                <a:solidFill>
                  <a:srgbClr val="CCCCFF"/>
                </a:solidFill>
                <a:latin typeface="Courier New" pitchFamily="49" charset="0"/>
                <a:hlinkClick r:id="rId3"/>
              </a:rPr>
              <a:t>http://www.nongnu.org/rdiff-backup/</a:t>
            </a:r>
            <a:r>
              <a:rPr lang="en-GB" sz="2400" dirty="0">
                <a:solidFill>
                  <a:srgbClr val="CCCCFF"/>
                </a:solidFill>
                <a:latin typeface="Courier New" pitchFamily="49" charset="0"/>
              </a:rPr>
              <a:t/>
            </a:r>
            <a:br>
              <a:rPr lang="en-GB" sz="2400" dirty="0">
                <a:solidFill>
                  <a:srgbClr val="CCCCFF"/>
                </a:solidFill>
                <a:latin typeface="Courier New" pitchFamily="49" charset="0"/>
              </a:rPr>
            </a:br>
            <a:endParaRPr lang="en-GB" sz="2400" dirty="0">
              <a:solidFill>
                <a:srgbClr val="CCCCFF"/>
              </a:solidFill>
              <a:latin typeface="Courier New" pitchFamily="49" charset="0"/>
            </a:endParaRP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Unison</a:t>
            </a:r>
            <a:r>
              <a:rPr lang="en-GB" sz="2400" dirty="0">
                <a:solidFill>
                  <a:srgbClr val="CCCCFF"/>
                </a:solidFill>
                <a:latin typeface="Courier New" pitchFamily="49" charset="0"/>
                <a:hlinkClick r:id="rId4"/>
              </a:rPr>
              <a:t>http://www.cis.upenn.edu/~bcpierce/unison/</a:t>
            </a:r>
            <a:r>
              <a:rPr lang="en-GB" sz="2400" dirty="0">
                <a:solidFill>
                  <a:srgbClr val="CCCCFF"/>
                </a:solidFill>
                <a:latin typeface="Courier New" pitchFamily="49" charset="0"/>
              </a:rPr>
              <a:t/>
            </a:r>
            <a:br>
              <a:rPr lang="en-GB" sz="2400" dirty="0">
                <a:solidFill>
                  <a:srgbClr val="CCCCFF"/>
                </a:solidFill>
                <a:latin typeface="Courier New" pitchFamily="49" charset="0"/>
              </a:rPr>
            </a:br>
            <a:endParaRPr lang="en-GB" sz="2400" dirty="0">
              <a:solidFill>
                <a:srgbClr val="CCCCFF"/>
              </a:solidFill>
              <a:latin typeface="Courier New" pitchFamily="49" charset="0"/>
            </a:endParaRP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err="1"/>
              <a:t>Rnapshot</a:t>
            </a:r>
            <a:r>
              <a:rPr lang="en-GB" dirty="0"/>
              <a:t/>
            </a:r>
            <a:br>
              <a:rPr lang="en-GB" dirty="0"/>
            </a:br>
            <a:r>
              <a:rPr lang="en-GB" sz="2400" dirty="0">
                <a:solidFill>
                  <a:srgbClr val="CCCCFF"/>
                </a:solidFill>
                <a:latin typeface="Courier New" pitchFamily="49" charset="0"/>
                <a:hlinkClick r:id="rId5"/>
              </a:rPr>
              <a:t>http://www.rsnapshot.org/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a:t>Other possible Backup methods</a:t>
            </a:r>
          </a:p>
        </p:txBody>
      </p:sp>
      <p:sp>
        <p:nvSpPr>
          <p:cNvPr id="20482" name="Rectangle 2"/>
          <p:cNvSpPr>
            <a:spLocks noGrp="1" noChangeArrowheads="1"/>
          </p:cNvSpPr>
          <p:nvPr>
            <p:ph type="body" idx="1"/>
          </p:nvPr>
        </p:nvSpPr>
        <p:spPr>
          <a:xfrm>
            <a:off x="672480" y="1906760"/>
            <a:ext cx="7809120" cy="4687693"/>
          </a:xfrm>
          <a:ln/>
        </p:spPr>
        <p:txBody>
          <a:bodyPr>
            <a:normAutofit lnSpcReduction="10000"/>
          </a:bodyPr>
          <a:lstStyle/>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t>Disk duplication</a:t>
            </a:r>
          </a:p>
          <a:p>
            <a:pPr marL="586089" lvl="1" indent="-195843">
              <a:lnSpc>
                <a:spcPct val="88000"/>
              </a:lnSpc>
              <a:buSzPct val="45000"/>
              <a:buFont typeface="Wingdings" pitchFamily="2" charset="2"/>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t>Using the </a:t>
            </a:r>
            <a:r>
              <a:rPr lang="en-GB" sz="2200" dirty="0" err="1"/>
              <a:t>dd</a:t>
            </a:r>
            <a:r>
              <a:rPr lang="en-GB" sz="2200" dirty="0"/>
              <a:t> command mentioned earlier, it is possible to duplicate your entire disk block by block on another disk. However the source and destination disk should be identical in size or the destination must be bigger than the source.</a:t>
            </a:r>
            <a:br>
              <a:rPr lang="en-GB" sz="2200" dirty="0"/>
            </a:br>
            <a:endParaRPr lang="en-GB" sz="2200" dirty="0"/>
          </a:p>
          <a:p>
            <a:pPr indent="-195843">
              <a:lnSpc>
                <a:spcPct val="88000"/>
              </a:lnSpc>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t>Another way of doing this is using RAID1 mirroring and hot swappable disks:</a:t>
            </a:r>
          </a:p>
          <a:p>
            <a:pPr marL="586089" lvl="1" indent="-195843">
              <a:lnSpc>
                <a:spcPct val="88000"/>
              </a:lnSpc>
              <a:buSzPct val="45000"/>
              <a:buFont typeface="Wingdings" pitchFamily="2" charset="2"/>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t>make sure the RAID volume is rebuilt (OK)</a:t>
            </a:r>
            <a:r>
              <a:rPr lang="ar-SA" sz="2200" dirty="0">
                <a:cs typeface="Arial" pitchFamily="34" charset="0"/>
              </a:rPr>
              <a:t>‏</a:t>
            </a:r>
            <a:endParaRPr lang="en-GB" sz="2200" dirty="0"/>
          </a:p>
          <a:p>
            <a:pPr marL="586089" lvl="1" indent="-195843">
              <a:lnSpc>
                <a:spcPct val="88000"/>
              </a:lnSpc>
              <a:buSzPct val="45000"/>
              <a:buFont typeface="Wingdings" pitchFamily="2" charset="2"/>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t>remove one of the two disks (call it “backup”)</a:t>
            </a:r>
            <a:r>
              <a:rPr lang="ar-SA" sz="2200" dirty="0">
                <a:cs typeface="Arial" pitchFamily="34" charset="0"/>
              </a:rPr>
              <a:t>‏</a:t>
            </a:r>
            <a:endParaRPr lang="en-GB" sz="2200" dirty="0"/>
          </a:p>
          <a:p>
            <a:pPr marL="586089" lvl="1" indent="-195843">
              <a:lnSpc>
                <a:spcPct val="88000"/>
              </a:lnSpc>
              <a:buSzPct val="45000"/>
              <a:buFont typeface="Wingdings" pitchFamily="2" charset="2"/>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t>replace “backup” with a fresh disk, let the RAID rebuild</a:t>
            </a:r>
          </a:p>
          <a:p>
            <a:pPr marL="586089" lvl="1" indent="-195843">
              <a:lnSpc>
                <a:spcPct val="88000"/>
              </a:lnSpc>
              <a:buSzPct val="45000"/>
              <a:buFont typeface="Wingdings" pitchFamily="2" charset="2"/>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t>take “backup” home</a:t>
            </a:r>
            <a:br>
              <a:rPr lang="en-GB" sz="2200" dirty="0"/>
            </a:br>
            <a:r>
              <a:rPr lang="en-GB" sz="2200" dirty="0"/>
              <a:t/>
            </a:r>
            <a:br>
              <a:rPr lang="en-GB" sz="2200" dirty="0"/>
            </a:br>
            <a:r>
              <a:rPr lang="en-GB" sz="2200" dirty="0"/>
              <a:t>Remember: RAID or mirroring is not backup. An</a:t>
            </a:r>
            <a:br>
              <a:rPr lang="en-GB" sz="2200" dirty="0"/>
            </a:br>
            <a:r>
              <a:rPr lang="en-GB" sz="2200" dirty="0"/>
              <a:t>“</a:t>
            </a:r>
            <a:r>
              <a:rPr lang="en-GB" sz="2200" dirty="0" err="1">
                <a:latin typeface="Courier New" pitchFamily="49" charset="0"/>
              </a:rPr>
              <a:t>rm</a:t>
            </a:r>
            <a:r>
              <a:rPr lang="en-GB" sz="2200" dirty="0">
                <a:latin typeface="Courier New" pitchFamily="49" charset="0"/>
              </a:rPr>
              <a:t> -</a:t>
            </a:r>
            <a:r>
              <a:rPr lang="en-GB" sz="2200" dirty="0" err="1">
                <a:latin typeface="Courier New" pitchFamily="49" charset="0"/>
              </a:rPr>
              <a:t>rf</a:t>
            </a:r>
            <a:r>
              <a:rPr lang="en-GB" sz="2200" dirty="0">
                <a:latin typeface="Courier New" pitchFamily="49" charset="0"/>
              </a:rPr>
              <a:t> /</a:t>
            </a:r>
            <a:r>
              <a:rPr lang="en-GB" sz="2200" dirty="0"/>
              <a:t>” on your RAID set works very well!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717121" y="469489"/>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6000" dirty="0"/>
              <a:t>Backup</a:t>
            </a:r>
          </a:p>
        </p:txBody>
      </p:sp>
      <p:sp>
        <p:nvSpPr>
          <p:cNvPr id="3074" name="Rectangle 2"/>
          <p:cNvSpPr>
            <a:spLocks noGrp="1" noChangeArrowheads="1"/>
          </p:cNvSpPr>
          <p:nvPr>
            <p:ph type="subTitle" idx="4294967295"/>
          </p:nvPr>
        </p:nvSpPr>
        <p:spPr bwMode="auto">
          <a:xfrm>
            <a:off x="672480" y="1906760"/>
            <a:ext cx="7809120" cy="4320454"/>
          </a:xfrm>
          <a:prstGeom prst="rect">
            <a:avLst/>
          </a:prstGeom>
          <a:noFill/>
          <a:ln/>
        </p:spPr>
        <p:txBody>
          <a:bodyPr lIns="0" tIns="0" rIns="0" bIns="0" anchor="ctr"/>
          <a:lstStyle/>
          <a:p>
            <a:pPr marL="194403" lvl="1" indent="0" algn="ctr">
              <a:lnSpc>
                <a:spcPct val="98000"/>
              </a:lnSpc>
              <a:buSzPct val="45000"/>
              <a:buNone/>
              <a:tabLst>
                <a:tab pos="390246" algn="l"/>
                <a:tab pos="607689" algn="l"/>
                <a:tab pos="1022415" algn="l"/>
                <a:tab pos="1437141" algn="l"/>
                <a:tab pos="1851867" algn="l"/>
                <a:tab pos="2266593" algn="l"/>
                <a:tab pos="2681320" algn="l"/>
                <a:tab pos="3096046" algn="l"/>
                <a:tab pos="3510772" algn="l"/>
                <a:tab pos="3925498" algn="l"/>
                <a:tab pos="4340224" algn="l"/>
                <a:tab pos="4754950" algn="l"/>
                <a:tab pos="5169676" algn="l"/>
                <a:tab pos="5584402" algn="l"/>
                <a:tab pos="5999129" algn="l"/>
                <a:tab pos="6413855" algn="l"/>
                <a:tab pos="6828581" algn="l"/>
                <a:tab pos="7243307" algn="l"/>
                <a:tab pos="7658033" algn="l"/>
                <a:tab pos="8072759" algn="l"/>
                <a:tab pos="8487485" algn="l"/>
              </a:tabLst>
            </a:pPr>
            <a:endParaRPr lang="en-GB" sz="2200" dirty="0">
              <a:solidFill>
                <a:srgbClr val="333333"/>
              </a:solidFill>
              <a:latin typeface="Lucida Sans Typewriter Regular" pitchFamily="49" charset="0"/>
            </a:endParaRPr>
          </a:p>
          <a:p>
            <a:pPr marL="194403" lvl="1" indent="0" algn="ctr">
              <a:buSzPct val="45000"/>
              <a:buNone/>
              <a:tabLst>
                <a:tab pos="390246" algn="l"/>
                <a:tab pos="607689" algn="l"/>
                <a:tab pos="1022415" algn="l"/>
                <a:tab pos="1437141" algn="l"/>
                <a:tab pos="1851867" algn="l"/>
                <a:tab pos="2266593" algn="l"/>
                <a:tab pos="2681320" algn="l"/>
                <a:tab pos="3096046" algn="l"/>
                <a:tab pos="3510772" algn="l"/>
                <a:tab pos="3925498" algn="l"/>
                <a:tab pos="4340224" algn="l"/>
                <a:tab pos="4754950" algn="l"/>
                <a:tab pos="5169676" algn="l"/>
                <a:tab pos="5584402" algn="l"/>
                <a:tab pos="5999129" algn="l"/>
                <a:tab pos="6413855" algn="l"/>
                <a:tab pos="6828581" algn="l"/>
                <a:tab pos="7243307" algn="l"/>
                <a:tab pos="7658033" algn="l"/>
                <a:tab pos="8072759" algn="l"/>
                <a:tab pos="8487485" algn="l"/>
              </a:tabLst>
            </a:pPr>
            <a:endParaRPr lang="en-GB" sz="2200" dirty="0">
              <a:solidFill>
                <a:srgbClr val="333333"/>
              </a:solidFill>
            </a:endParaRPr>
          </a:p>
          <a:p>
            <a:pPr marL="194403" lvl="1" indent="0" algn="ctr">
              <a:buSzPct val="45000"/>
              <a:buNone/>
              <a:tabLst>
                <a:tab pos="390246" algn="l"/>
                <a:tab pos="607689" algn="l"/>
                <a:tab pos="1022415" algn="l"/>
                <a:tab pos="1437141" algn="l"/>
                <a:tab pos="1851867" algn="l"/>
                <a:tab pos="2266593" algn="l"/>
                <a:tab pos="2681320" algn="l"/>
                <a:tab pos="3096046" algn="l"/>
                <a:tab pos="3510772" algn="l"/>
                <a:tab pos="3925498" algn="l"/>
                <a:tab pos="4340224" algn="l"/>
                <a:tab pos="4754950" algn="l"/>
                <a:tab pos="5169676" algn="l"/>
                <a:tab pos="5584402" algn="l"/>
                <a:tab pos="5999129" algn="l"/>
                <a:tab pos="6413855" algn="l"/>
                <a:tab pos="6828581" algn="l"/>
                <a:tab pos="7243307" algn="l"/>
                <a:tab pos="7658033" algn="l"/>
                <a:tab pos="8072759" algn="l"/>
                <a:tab pos="8487485" algn="l"/>
              </a:tabLst>
            </a:pPr>
            <a:r>
              <a:rPr lang="en-GB" sz="3300" dirty="0" err="1">
                <a:solidFill>
                  <a:srgbClr val="333333"/>
                </a:solidFill>
              </a:rPr>
              <a:t>Chix</a:t>
            </a:r>
            <a:r>
              <a:rPr lang="en-GB" sz="3300" dirty="0">
                <a:solidFill>
                  <a:srgbClr val="333333"/>
                </a:solidFill>
              </a:rPr>
              <a:t> workshop</a:t>
            </a:r>
          </a:p>
          <a:p>
            <a:pPr marL="194403" lvl="1" indent="0" algn="ctr">
              <a:buSzPct val="45000"/>
              <a:buNone/>
              <a:tabLst>
                <a:tab pos="390246" algn="l"/>
                <a:tab pos="607689" algn="l"/>
                <a:tab pos="1022415" algn="l"/>
                <a:tab pos="1437141" algn="l"/>
                <a:tab pos="1851867" algn="l"/>
                <a:tab pos="2266593" algn="l"/>
                <a:tab pos="2681320" algn="l"/>
                <a:tab pos="3096046" algn="l"/>
                <a:tab pos="3510772" algn="l"/>
                <a:tab pos="3925498" algn="l"/>
                <a:tab pos="4340224" algn="l"/>
                <a:tab pos="4754950" algn="l"/>
                <a:tab pos="5169676" algn="l"/>
                <a:tab pos="5584402" algn="l"/>
                <a:tab pos="5999129" algn="l"/>
                <a:tab pos="6413855" algn="l"/>
                <a:tab pos="6828581" algn="l"/>
                <a:tab pos="7243307" algn="l"/>
                <a:tab pos="7658033" algn="l"/>
                <a:tab pos="8072759" algn="l"/>
                <a:tab pos="8487485" algn="l"/>
              </a:tabLst>
            </a:pPr>
            <a:r>
              <a:rPr lang="en-GB" sz="3300" dirty="0">
                <a:solidFill>
                  <a:srgbClr val="333333"/>
                </a:solidFill>
              </a:rPr>
              <a:t>October 2008</a:t>
            </a:r>
          </a:p>
          <a:p>
            <a:pPr marL="194403" lvl="1" indent="0" algn="ctr">
              <a:buSzPct val="45000"/>
              <a:buNone/>
              <a:tabLst>
                <a:tab pos="390246" algn="l"/>
                <a:tab pos="607689" algn="l"/>
                <a:tab pos="1022415" algn="l"/>
                <a:tab pos="1437141" algn="l"/>
                <a:tab pos="1851867" algn="l"/>
                <a:tab pos="2266593" algn="l"/>
                <a:tab pos="2681320" algn="l"/>
                <a:tab pos="3096046" algn="l"/>
                <a:tab pos="3510772" algn="l"/>
                <a:tab pos="3925498" algn="l"/>
                <a:tab pos="4340224" algn="l"/>
                <a:tab pos="4754950" algn="l"/>
                <a:tab pos="5169676" algn="l"/>
                <a:tab pos="5584402" algn="l"/>
                <a:tab pos="5999129" algn="l"/>
                <a:tab pos="6413855" algn="l"/>
                <a:tab pos="6828581" algn="l"/>
                <a:tab pos="7243307" algn="l"/>
                <a:tab pos="7658033" algn="l"/>
                <a:tab pos="8072759" algn="l"/>
                <a:tab pos="8487485" algn="l"/>
              </a:tabLst>
            </a:pPr>
            <a:r>
              <a:rPr lang="en-GB" sz="3300" dirty="0">
                <a:solidFill>
                  <a:srgbClr val="333333"/>
                </a:solidFill>
              </a:rPr>
              <a:t>Accra Ghana </a:t>
            </a:r>
            <a:br>
              <a:rPr lang="en-GB" sz="3300" dirty="0">
                <a:solidFill>
                  <a:srgbClr val="333333"/>
                </a:solidFill>
              </a:rPr>
            </a:br>
            <a:r>
              <a:rPr lang="en-GB" sz="1600" dirty="0">
                <a:solidFill>
                  <a:srgbClr val="333333"/>
                </a:solidFill>
              </a:rPr>
              <a:t>(Based on Slides by Phil </a:t>
            </a:r>
            <a:r>
              <a:rPr lang="en-GB" sz="1600" dirty="0" err="1">
                <a:solidFill>
                  <a:srgbClr val="333333"/>
                </a:solidFill>
              </a:rPr>
              <a:t>Regnauld</a:t>
            </a:r>
            <a:r>
              <a:rPr lang="en-GB" sz="1600" dirty="0">
                <a:solidFill>
                  <a:srgbClr val="333333"/>
                </a:solidFill>
              </a:rPr>
              <a:t>)</a:t>
            </a:r>
            <a:r>
              <a:rPr lang="ar-SA" sz="1600" dirty="0">
                <a:solidFill>
                  <a:srgbClr val="333333"/>
                </a:solidFill>
                <a:cs typeface="Arial" pitchFamily="34" charset="0"/>
              </a:rPr>
              <a:t>‏</a:t>
            </a:r>
            <a:endParaRPr lang="en-GB" sz="1600" dirty="0">
              <a:solidFill>
                <a:srgbClr val="333333"/>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2900" dirty="0"/>
              <a:t>Other possible Backup methods</a:t>
            </a:r>
          </a:p>
        </p:txBody>
      </p:sp>
      <p:sp>
        <p:nvSpPr>
          <p:cNvPr id="21506" name="Rectangle 2"/>
          <p:cNvSpPr>
            <a:spLocks noGrp="1" noChangeArrowheads="1"/>
          </p:cNvSpPr>
          <p:nvPr>
            <p:ph type="body" idx="1"/>
          </p:nvPr>
        </p:nvSpPr>
        <p:spPr>
          <a:xfrm>
            <a:off x="672480" y="1906760"/>
            <a:ext cx="7809120" cy="4320454"/>
          </a:xfrm>
          <a:ln/>
        </p:spPr>
        <p:txBody>
          <a:bodyPr/>
          <a:lstStyle/>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t>Disk duplication (2)</a:t>
            </a:r>
            <a:r>
              <a:rPr lang="ar-SA" sz="2200" dirty="0">
                <a:cs typeface="Arial" pitchFamily="34" charset="0"/>
              </a:rPr>
              <a:t>‏</a:t>
            </a:r>
            <a:endParaRPr lang="en-GB" sz="2200" dirty="0"/>
          </a:p>
          <a:p>
            <a:pPr marL="586089" lvl="1" indent="-195843">
              <a:buSzPct val="45000"/>
              <a:buFont typeface="Wingdings" pitchFamily="2" charset="2"/>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t>instead of mirroring the two disks, make two </a:t>
            </a:r>
            <a:r>
              <a:rPr lang="en-GB" sz="2200" dirty="0" err="1"/>
              <a:t>filesystems</a:t>
            </a:r>
            <a:r>
              <a:rPr lang="en-GB" sz="2200" dirty="0"/>
              <a:t>, and use </a:t>
            </a:r>
            <a:r>
              <a:rPr lang="en-GB" sz="2200" dirty="0" err="1"/>
              <a:t>rsync</a:t>
            </a:r>
            <a:r>
              <a:rPr lang="en-GB" sz="2200" dirty="0"/>
              <a:t> to copy every night from disk 1 to disk 2</a:t>
            </a:r>
          </a:p>
          <a:p>
            <a:pPr marL="586089" lvl="1" indent="-195843">
              <a:buSzPct val="45000"/>
              <a:buFont typeface="Wingdings" pitchFamily="2" charset="2"/>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t>in case of user error (</a:t>
            </a:r>
            <a:r>
              <a:rPr lang="en-GB" sz="2200" dirty="0" err="1"/>
              <a:t>rm</a:t>
            </a:r>
            <a:r>
              <a:rPr lang="en-GB" sz="2200" dirty="0"/>
              <a:t> -</a:t>
            </a:r>
            <a:r>
              <a:rPr lang="en-GB" sz="2200" dirty="0" err="1"/>
              <a:t>rf</a:t>
            </a:r>
            <a:r>
              <a:rPr lang="en-GB" sz="2200" dirty="0"/>
              <a:t>), you can recover from disk 2, without having to pull the backup tapes out of the safe</a:t>
            </a:r>
            <a:br>
              <a:rPr lang="en-GB" sz="2200" dirty="0"/>
            </a:br>
            <a:r>
              <a:rPr lang="en-GB" sz="2200" dirty="0"/>
              <a:t/>
            </a:r>
            <a:br>
              <a:rPr lang="en-GB" sz="2200" dirty="0"/>
            </a:br>
            <a:r>
              <a:rPr lang="en-GB" sz="2200" dirty="0">
                <a:solidFill>
                  <a:srgbClr val="FF0000"/>
                </a:solidFill>
              </a:rPr>
              <a:t>NOTE: IT DOES NOT HELP IF THE SERVER IS STOLEN OR THERE IS A FIRE, IF BOTH DISKS ARE IN THE MACHINE!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Networked backup systems</a:t>
            </a:r>
          </a:p>
        </p:txBody>
      </p:sp>
      <p:sp>
        <p:nvSpPr>
          <p:cNvPr id="22530" name="Rectangle 2"/>
          <p:cNvSpPr>
            <a:spLocks noGrp="1" noChangeArrowheads="1"/>
          </p:cNvSpPr>
          <p:nvPr>
            <p:ph type="body" idx="1"/>
          </p:nvPr>
        </p:nvSpPr>
        <p:spPr>
          <a:xfrm>
            <a:off x="672480" y="1906760"/>
            <a:ext cx="7809120" cy="4320454"/>
          </a:xfrm>
          <a:ln/>
        </p:spPr>
        <p:txBody>
          <a:bodyPr/>
          <a:lstStyle/>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There are a number of networked backup systems out there for backing up many servers to one or more backup servers, using tape drives or disk storage.</a:t>
            </a:r>
            <a:br>
              <a:rPr lang="en-GB" sz="2500" dirty="0"/>
            </a:br>
            <a:endParaRPr lang="en-GB" sz="2500" dirty="0"/>
          </a:p>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In the Open Source world, two backup systems stand out:</a:t>
            </a:r>
            <a:br>
              <a:rPr lang="en-GB" sz="2500" dirty="0"/>
            </a:br>
            <a:endParaRPr lang="en-GB" sz="2500" dirty="0"/>
          </a:p>
          <a:p>
            <a:pPr marL="586089" lvl="1" indent="-195843">
              <a:buSzPct val="45000"/>
              <a:buFont typeface="Wingdings" pitchFamily="2" charset="2"/>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AMANDA - </a:t>
            </a:r>
            <a:r>
              <a:rPr lang="en-GB" dirty="0">
                <a:solidFill>
                  <a:srgbClr val="CCCCFF"/>
                </a:solidFill>
                <a:hlinkClick r:id="rId3"/>
              </a:rPr>
              <a:t>http://www.amanda.org/</a:t>
            </a:r>
          </a:p>
          <a:p>
            <a:pPr marL="586089" lvl="1" indent="-195843">
              <a:buSzPct val="45000"/>
              <a:buFont typeface="Wingdings" pitchFamily="2" charset="2"/>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BACULA - </a:t>
            </a:r>
            <a:r>
              <a:rPr lang="en-GB" dirty="0">
                <a:solidFill>
                  <a:srgbClr val="CCCCFF"/>
                </a:solidFill>
                <a:hlinkClick r:id="rId4"/>
              </a:rPr>
              <a:t>http://www.bacula.org/</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Amanda</a:t>
            </a:r>
          </a:p>
        </p:txBody>
      </p:sp>
      <p:sp>
        <p:nvSpPr>
          <p:cNvPr id="23554" name="Rectangle 2"/>
          <p:cNvSpPr>
            <a:spLocks noGrp="1" noChangeArrowheads="1"/>
          </p:cNvSpPr>
          <p:nvPr>
            <p:ph type="body" idx="1"/>
          </p:nvPr>
        </p:nvSpPr>
        <p:spPr>
          <a:xfrm>
            <a:off x="672480" y="1906760"/>
            <a:ext cx="7809120" cy="4320454"/>
          </a:xfrm>
          <a:ln/>
        </p:spPr>
        <p:txBody>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t>Advanced Maryland Automatic Network Disk </a:t>
            </a:r>
            <a:r>
              <a:rPr lang="en-GB" sz="2400" dirty="0" err="1"/>
              <a:t>Archiver</a:t>
            </a:r>
            <a:r>
              <a:rPr lang="en-GB" sz="2400" dirty="0"/>
              <a:t/>
            </a:r>
            <a:br>
              <a:rPr lang="en-GB" sz="2400" dirty="0"/>
            </a:br>
            <a:endParaRPr lang="en-GB" sz="2400" dirty="0"/>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t>has been around for many years</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t>networked backup</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t>support incremental backups to disk, tape</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t>can backup to a holding disk, flush to tape later</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t>encrypted data flows and backup data</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t>tape library / loader control and labelling</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t>Windows backup through SMB only...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err="1"/>
              <a:t>Bacula</a:t>
            </a:r>
            <a:endParaRPr lang="en-GB" dirty="0"/>
          </a:p>
        </p:txBody>
      </p:sp>
      <p:sp>
        <p:nvSpPr>
          <p:cNvPr id="24578" name="Rectangle 2"/>
          <p:cNvSpPr>
            <a:spLocks noGrp="1" noChangeArrowheads="1"/>
          </p:cNvSpPr>
          <p:nvPr>
            <p:ph type="body" idx="1"/>
          </p:nvPr>
        </p:nvSpPr>
        <p:spPr>
          <a:xfrm>
            <a:off x="672480" y="1906760"/>
            <a:ext cx="7809120" cy="4320454"/>
          </a:xfrm>
          <a:ln/>
        </p:spPr>
        <p:txBody>
          <a:bodyPr>
            <a:normAutofit lnSpcReduction="10000"/>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t>Written by the people who invented AutoCAD</a:t>
            </a:r>
            <a:br>
              <a:rPr lang="en-GB" sz="2400" dirty="0"/>
            </a:br>
            <a:endParaRPr lang="en-GB" sz="2400" dirty="0"/>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t>impressive documentation (400- pages!), including a developer's guide and tutorial</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t>support incremental backups to disk, tape</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t>complete SQL backend (</a:t>
            </a:r>
            <a:r>
              <a:rPr lang="en-GB" sz="2400" dirty="0" err="1"/>
              <a:t>MySQL</a:t>
            </a:r>
            <a:r>
              <a:rPr lang="en-GB" sz="2400" dirty="0"/>
              <a:t>, </a:t>
            </a:r>
            <a:r>
              <a:rPr lang="en-GB" sz="2400" dirty="0" err="1"/>
              <a:t>PgSQL</a:t>
            </a:r>
            <a:r>
              <a:rPr lang="en-GB" sz="2400" dirty="0"/>
              <a:t>, </a:t>
            </a:r>
            <a:r>
              <a:rPr lang="en-GB" sz="2400" dirty="0" err="1"/>
              <a:t>SQLite</a:t>
            </a:r>
            <a:r>
              <a:rPr lang="en-GB" sz="2400" dirty="0"/>
              <a:t>)</a:t>
            </a:r>
            <a:r>
              <a:rPr lang="ar-SA" sz="2400" dirty="0">
                <a:cs typeface="Arial" pitchFamily="34" charset="0"/>
              </a:rPr>
              <a:t>‏</a:t>
            </a:r>
            <a:endParaRPr lang="en-GB" sz="2400" dirty="0"/>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t>encrypted data flows using TLS (standard!)</a:t>
            </a:r>
            <a:r>
              <a:rPr lang="ar-SA" sz="2400" dirty="0">
                <a:cs typeface="Arial" pitchFamily="34" charset="0"/>
              </a:rPr>
              <a:t>‏</a:t>
            </a:r>
            <a:endParaRPr lang="en-GB" sz="2400" dirty="0"/>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t>tape library / loader control and labelling</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t>native Windows client</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400" dirty="0"/>
              <a:t>good documented scenarios for specific backup cases, including complete “bare metal” restore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Reminder: Backup security</a:t>
            </a:r>
          </a:p>
        </p:txBody>
      </p:sp>
      <p:sp>
        <p:nvSpPr>
          <p:cNvPr id="25602" name="Rectangle 2"/>
          <p:cNvSpPr>
            <a:spLocks noGrp="1" noChangeArrowheads="1"/>
          </p:cNvSpPr>
          <p:nvPr>
            <p:ph type="body" idx="1"/>
          </p:nvPr>
        </p:nvSpPr>
        <p:spPr>
          <a:xfrm>
            <a:off x="672480" y="1906760"/>
            <a:ext cx="7809120" cy="4320454"/>
          </a:xfrm>
          <a:ln/>
        </p:spPr>
        <p:txBody>
          <a:bodyPr/>
          <a:lstStyle/>
          <a:p>
            <a:pPr indent="-195843">
              <a:buClr>
                <a:srgbClr val="000000"/>
              </a:buClr>
              <a:buSzPct val="100000"/>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300" dirty="0"/>
              <a:t> Take the disks / tapes / CDs off site!</a:t>
            </a:r>
            <a:br>
              <a:rPr lang="en-GB" sz="3300" dirty="0"/>
            </a:br>
            <a:r>
              <a:rPr lang="en-GB" sz="3300" dirty="0"/>
              <a:t>-&gt; it does not help if there is a fire or if tapes are stolen</a:t>
            </a:r>
            <a:br>
              <a:rPr lang="en-GB" sz="3300" dirty="0"/>
            </a:br>
            <a:endParaRPr lang="en-GB" sz="3300" dirty="0"/>
          </a:p>
          <a:p>
            <a:pPr indent="-195843">
              <a:buClr>
                <a:srgbClr val="000000"/>
              </a:buClr>
              <a:buSzPct val="100000"/>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300" dirty="0"/>
              <a:t>Consider encrypting the data on the disks / tapes / CDs</a:t>
            </a:r>
            <a:br>
              <a:rPr lang="en-GB" sz="3300" dirty="0"/>
            </a:br>
            <a:r>
              <a:rPr lang="en-GB" sz="3300" dirty="0"/>
              <a:t>-&gt; what happens if the tapes are stolen? what happens when you throw them out?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672480" y="469489"/>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6000" dirty="0"/>
              <a:t>RAID and mirroring</a:t>
            </a:r>
          </a:p>
        </p:txBody>
      </p:sp>
      <p:sp>
        <p:nvSpPr>
          <p:cNvPr id="3074" name="Rectangle 2"/>
          <p:cNvSpPr>
            <a:spLocks noGrp="1" noChangeArrowheads="1"/>
          </p:cNvSpPr>
          <p:nvPr>
            <p:ph type="subTitle" idx="4294967295"/>
          </p:nvPr>
        </p:nvSpPr>
        <p:spPr bwMode="auto">
          <a:xfrm>
            <a:off x="672480" y="1906760"/>
            <a:ext cx="7809120" cy="4320454"/>
          </a:xfrm>
          <a:prstGeom prst="rect">
            <a:avLst/>
          </a:prstGeom>
          <a:noFill/>
          <a:ln/>
        </p:spPr>
        <p:txBody>
          <a:bodyPr lIns="0" tIns="0" rIns="0" bIns="0" anchor="ctr"/>
          <a:lstStyle/>
          <a:p>
            <a:pPr marL="194403" lvl="1" indent="0" algn="ctr">
              <a:buSzPct val="45000"/>
              <a:buNone/>
              <a:tabLst>
                <a:tab pos="390246" algn="l"/>
                <a:tab pos="607689" algn="l"/>
                <a:tab pos="1022415" algn="l"/>
                <a:tab pos="1437141" algn="l"/>
                <a:tab pos="1851867" algn="l"/>
                <a:tab pos="2266593" algn="l"/>
                <a:tab pos="2681320" algn="l"/>
                <a:tab pos="3096046" algn="l"/>
                <a:tab pos="3510772" algn="l"/>
                <a:tab pos="3925498" algn="l"/>
                <a:tab pos="4340224" algn="l"/>
                <a:tab pos="4754950" algn="l"/>
                <a:tab pos="5169676" algn="l"/>
                <a:tab pos="5584402" algn="l"/>
                <a:tab pos="5999129" algn="l"/>
                <a:tab pos="6413855" algn="l"/>
                <a:tab pos="6828581" algn="l"/>
                <a:tab pos="7243307" algn="l"/>
                <a:tab pos="7658033" algn="l"/>
                <a:tab pos="8072759" algn="l"/>
                <a:tab pos="8487485" algn="l"/>
              </a:tabLst>
            </a:pPr>
            <a:endParaRPr lang="en-GB" sz="2200" dirty="0">
              <a:solidFill>
                <a:srgbClr val="333333"/>
              </a:solidFill>
            </a:endParaRPr>
          </a:p>
          <a:p>
            <a:pPr marL="194403" lvl="1" indent="0" algn="ctr">
              <a:buSzPct val="45000"/>
              <a:buNone/>
              <a:tabLst>
                <a:tab pos="390246" algn="l"/>
                <a:tab pos="607689" algn="l"/>
                <a:tab pos="1022415" algn="l"/>
                <a:tab pos="1437141" algn="l"/>
                <a:tab pos="1851867" algn="l"/>
                <a:tab pos="2266593" algn="l"/>
                <a:tab pos="2681320" algn="l"/>
                <a:tab pos="3096046" algn="l"/>
                <a:tab pos="3510772" algn="l"/>
                <a:tab pos="3925498" algn="l"/>
                <a:tab pos="4340224" algn="l"/>
                <a:tab pos="4754950" algn="l"/>
                <a:tab pos="5169676" algn="l"/>
                <a:tab pos="5584402" algn="l"/>
                <a:tab pos="5999129" algn="l"/>
                <a:tab pos="6413855" algn="l"/>
                <a:tab pos="6828581" algn="l"/>
                <a:tab pos="7243307" algn="l"/>
                <a:tab pos="7658033" algn="l"/>
                <a:tab pos="8072759" algn="l"/>
                <a:tab pos="8487485" algn="l"/>
              </a:tabLst>
            </a:pPr>
            <a:r>
              <a:rPr lang="en-GB" sz="3300" dirty="0" err="1">
                <a:solidFill>
                  <a:srgbClr val="333333"/>
                </a:solidFill>
              </a:rPr>
              <a:t>Chix</a:t>
            </a:r>
            <a:r>
              <a:rPr lang="en-GB" sz="3300" dirty="0">
                <a:solidFill>
                  <a:srgbClr val="333333"/>
                </a:solidFill>
              </a:rPr>
              <a:t> workshop</a:t>
            </a:r>
          </a:p>
          <a:p>
            <a:pPr marL="194403" lvl="1" indent="0" algn="ctr">
              <a:buSzPct val="45000"/>
              <a:buNone/>
              <a:tabLst>
                <a:tab pos="390246" algn="l"/>
                <a:tab pos="607689" algn="l"/>
                <a:tab pos="1022415" algn="l"/>
                <a:tab pos="1437141" algn="l"/>
                <a:tab pos="1851867" algn="l"/>
                <a:tab pos="2266593" algn="l"/>
                <a:tab pos="2681320" algn="l"/>
                <a:tab pos="3096046" algn="l"/>
                <a:tab pos="3510772" algn="l"/>
                <a:tab pos="3925498" algn="l"/>
                <a:tab pos="4340224" algn="l"/>
                <a:tab pos="4754950" algn="l"/>
                <a:tab pos="5169676" algn="l"/>
                <a:tab pos="5584402" algn="l"/>
                <a:tab pos="5999129" algn="l"/>
                <a:tab pos="6413855" algn="l"/>
                <a:tab pos="6828581" algn="l"/>
                <a:tab pos="7243307" algn="l"/>
                <a:tab pos="7658033" algn="l"/>
                <a:tab pos="8072759" algn="l"/>
                <a:tab pos="8487485" algn="l"/>
              </a:tabLst>
            </a:pPr>
            <a:r>
              <a:rPr lang="en-GB" sz="3300" dirty="0">
                <a:solidFill>
                  <a:srgbClr val="333333"/>
                </a:solidFill>
              </a:rPr>
              <a:t>October 2008</a:t>
            </a:r>
          </a:p>
          <a:p>
            <a:pPr marL="194403" lvl="1" indent="0" algn="ctr">
              <a:buSzPct val="45000"/>
              <a:buNone/>
              <a:tabLst>
                <a:tab pos="390246" algn="l"/>
                <a:tab pos="607689" algn="l"/>
                <a:tab pos="1022415" algn="l"/>
                <a:tab pos="1437141" algn="l"/>
                <a:tab pos="1851867" algn="l"/>
                <a:tab pos="2266593" algn="l"/>
                <a:tab pos="2681320" algn="l"/>
                <a:tab pos="3096046" algn="l"/>
                <a:tab pos="3510772" algn="l"/>
                <a:tab pos="3925498" algn="l"/>
                <a:tab pos="4340224" algn="l"/>
                <a:tab pos="4754950" algn="l"/>
                <a:tab pos="5169676" algn="l"/>
                <a:tab pos="5584402" algn="l"/>
                <a:tab pos="5999129" algn="l"/>
                <a:tab pos="6413855" algn="l"/>
                <a:tab pos="6828581" algn="l"/>
                <a:tab pos="7243307" algn="l"/>
                <a:tab pos="7658033" algn="l"/>
                <a:tab pos="8072759" algn="l"/>
                <a:tab pos="8487485" algn="l"/>
              </a:tabLst>
            </a:pPr>
            <a:r>
              <a:rPr lang="en-GB" sz="3300" dirty="0">
                <a:solidFill>
                  <a:srgbClr val="333333"/>
                </a:solidFill>
              </a:rPr>
              <a:t>Accra, Ghana </a:t>
            </a:r>
          </a:p>
          <a:p>
            <a:pPr marL="194403" lvl="1" indent="0" algn="ctr">
              <a:buSzPct val="45000"/>
              <a:buNone/>
              <a:tabLst>
                <a:tab pos="390246" algn="l"/>
                <a:tab pos="607689" algn="l"/>
                <a:tab pos="1022415" algn="l"/>
                <a:tab pos="1437141" algn="l"/>
                <a:tab pos="1851867" algn="l"/>
                <a:tab pos="2266593" algn="l"/>
                <a:tab pos="2681320" algn="l"/>
                <a:tab pos="3096046" algn="l"/>
                <a:tab pos="3510772" algn="l"/>
                <a:tab pos="3925498" algn="l"/>
                <a:tab pos="4340224" algn="l"/>
                <a:tab pos="4754950" algn="l"/>
                <a:tab pos="5169676" algn="l"/>
                <a:tab pos="5584402" algn="l"/>
                <a:tab pos="5999129" algn="l"/>
                <a:tab pos="6413855" algn="l"/>
                <a:tab pos="6828581" algn="l"/>
                <a:tab pos="7243307" algn="l"/>
                <a:tab pos="7658033" algn="l"/>
                <a:tab pos="8072759" algn="l"/>
                <a:tab pos="8487485" algn="l"/>
              </a:tabLst>
            </a:pPr>
            <a:r>
              <a:rPr lang="en-GB" sz="1600" dirty="0">
                <a:solidFill>
                  <a:srgbClr val="333333"/>
                </a:solidFill>
              </a:rPr>
              <a:t>(Based on Slides by Phil </a:t>
            </a:r>
            <a:r>
              <a:rPr lang="en-GB" sz="1600" dirty="0" err="1">
                <a:solidFill>
                  <a:srgbClr val="333333"/>
                </a:solidFill>
              </a:rPr>
              <a:t>Regnauld</a:t>
            </a:r>
            <a:r>
              <a:rPr lang="en-GB" sz="1600" dirty="0">
                <a:solidFill>
                  <a:srgbClr val="333333"/>
                </a:solidFill>
              </a:rPr>
              <a:t>)</a:t>
            </a:r>
            <a:r>
              <a:rPr lang="ar-SA" sz="1600" dirty="0">
                <a:solidFill>
                  <a:srgbClr val="333333"/>
                </a:solidFill>
                <a:cs typeface="Arial" pitchFamily="34" charset="0"/>
              </a:rPr>
              <a:t>‏</a:t>
            </a:r>
            <a:endParaRPr lang="en-GB" sz="1600" dirty="0">
              <a:solidFill>
                <a:srgbClr val="333333"/>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Types of redundancy</a:t>
            </a:r>
          </a:p>
        </p:txBody>
      </p:sp>
      <p:sp>
        <p:nvSpPr>
          <p:cNvPr id="4098" name="Rectangle 2"/>
          <p:cNvSpPr>
            <a:spLocks noGrp="1" noChangeArrowheads="1"/>
          </p:cNvSpPr>
          <p:nvPr>
            <p:ph type="body" idx="1"/>
          </p:nvPr>
        </p:nvSpPr>
        <p:spPr>
          <a:xfrm>
            <a:off x="672480" y="1906761"/>
            <a:ext cx="7809120" cy="4369419"/>
          </a:xfrm>
          <a:ln/>
        </p:spPr>
        <p:txBody>
          <a:bodyPr>
            <a:normAutofit fontScale="92500" lnSpcReduction="10000"/>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There are different levels of redundancy:</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none – if a disk crashes, data is lost</a:t>
            </a:r>
            <a:br>
              <a:rPr lang="en-GB" dirty="0"/>
            </a:br>
            <a:r>
              <a:rPr lang="en-GB" dirty="0"/>
              <a:t/>
            </a:r>
            <a:br>
              <a:rPr lang="en-GB" dirty="0"/>
            </a:br>
            <a:r>
              <a:rPr lang="en-GB" dirty="0"/>
              <a:t/>
            </a:r>
            <a:br>
              <a:rPr lang="en-GB" dirty="0"/>
            </a:br>
            <a:endParaRPr lang="en-GB" dirty="0"/>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200" dirty="0"/>
              <a:t>RAID1 – 2 disks are mirrored, data is written to both disks at any time.  One disk can be lost without losing data. RAID2 has error correction</a:t>
            </a:r>
            <a:r>
              <a:rPr lang="en-GB" dirty="0"/>
              <a:t/>
            </a:r>
            <a:br>
              <a:rPr lang="en-GB" dirty="0"/>
            </a:br>
            <a:r>
              <a:rPr lang="en-GB" dirty="0"/>
              <a:t/>
            </a:r>
            <a:br>
              <a:rPr lang="en-GB" dirty="0"/>
            </a:br>
            <a:r>
              <a:rPr lang="en-GB" dirty="0"/>
              <a:t/>
            </a:r>
            <a:br>
              <a:rPr lang="en-GB" dirty="0"/>
            </a:br>
            <a:r>
              <a:rPr lang="en-GB" dirty="0"/>
              <a:t/>
            </a:r>
            <a:br>
              <a:rPr lang="en-GB" dirty="0"/>
            </a:br>
            <a:endParaRPr lang="en-GB" dirty="0"/>
          </a:p>
        </p:txBody>
      </p:sp>
      <p:sp>
        <p:nvSpPr>
          <p:cNvPr id="4099" name="Line 3"/>
          <p:cNvSpPr>
            <a:spLocks noChangeShapeType="1"/>
          </p:cNvSpPr>
          <p:nvPr/>
        </p:nvSpPr>
        <p:spPr bwMode="auto">
          <a:xfrm>
            <a:off x="2916001" y="5708759"/>
            <a:ext cx="104976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4100" name="Line 4"/>
          <p:cNvSpPr>
            <a:spLocks noChangeShapeType="1"/>
          </p:cNvSpPr>
          <p:nvPr/>
        </p:nvSpPr>
        <p:spPr bwMode="auto">
          <a:xfrm>
            <a:off x="4011841" y="5230629"/>
            <a:ext cx="586080" cy="1441"/>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4101" name="Line 5"/>
          <p:cNvSpPr>
            <a:spLocks noChangeShapeType="1"/>
          </p:cNvSpPr>
          <p:nvPr/>
        </p:nvSpPr>
        <p:spPr bwMode="auto">
          <a:xfrm>
            <a:off x="4011841" y="6186889"/>
            <a:ext cx="586080" cy="1441"/>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4102" name="Line 6"/>
          <p:cNvSpPr>
            <a:spLocks noChangeShapeType="1"/>
          </p:cNvSpPr>
          <p:nvPr/>
        </p:nvSpPr>
        <p:spPr bwMode="auto">
          <a:xfrm>
            <a:off x="3996001" y="5262313"/>
            <a:ext cx="1440" cy="894334"/>
          </a:xfrm>
          <a:prstGeom prst="line">
            <a:avLst/>
          </a:prstGeom>
          <a:noFill/>
          <a:ln w="9360">
            <a:solidFill>
              <a:srgbClr val="000000"/>
            </a:solidFill>
            <a:round/>
            <a:headEnd/>
            <a:tailEnd/>
          </a:ln>
          <a:effectLst/>
        </p:spPr>
        <p:txBody>
          <a:bodyPr lIns="82945" tIns="41473" rIns="82945" bIns="41473"/>
          <a:lstStyle/>
          <a:p>
            <a:endParaRPr lang="en-US"/>
          </a:p>
        </p:txBody>
      </p:sp>
      <p:sp>
        <p:nvSpPr>
          <p:cNvPr id="4103" name="Line 7"/>
          <p:cNvSpPr>
            <a:spLocks noChangeShapeType="1"/>
          </p:cNvSpPr>
          <p:nvPr/>
        </p:nvSpPr>
        <p:spPr bwMode="auto">
          <a:xfrm>
            <a:off x="3394080" y="3364193"/>
            <a:ext cx="586080" cy="1441"/>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4104" name="AutoShape 8"/>
          <p:cNvSpPr>
            <a:spLocks noChangeArrowheads="1"/>
          </p:cNvSpPr>
          <p:nvPr/>
        </p:nvSpPr>
        <p:spPr bwMode="auto">
          <a:xfrm>
            <a:off x="4088161" y="3040160"/>
            <a:ext cx="663840" cy="678311"/>
          </a:xfrm>
          <a:prstGeom prst="roundRect">
            <a:avLst>
              <a:gd name="adj" fmla="val 213"/>
            </a:avLst>
          </a:prstGeom>
          <a:solidFill>
            <a:srgbClr val="C0C0C0"/>
          </a:solidFill>
          <a:ln w="9360">
            <a:solidFill>
              <a:srgbClr val="000000"/>
            </a:solidFill>
            <a:round/>
            <a:headEnd/>
            <a:tailEnd/>
          </a:ln>
          <a:effectLst/>
        </p:spPr>
        <p:txBody>
          <a:bodyPr wrap="none" lIns="82945" tIns="41473" rIns="82945" bIns="41473" anchor="ctr"/>
          <a:lstStyle/>
          <a:p>
            <a:endParaRPr lang="en-US"/>
          </a:p>
        </p:txBody>
      </p:sp>
      <p:sp>
        <p:nvSpPr>
          <p:cNvPr id="4105" name="AutoShape 9"/>
          <p:cNvSpPr>
            <a:spLocks noChangeArrowheads="1"/>
          </p:cNvSpPr>
          <p:nvPr/>
        </p:nvSpPr>
        <p:spPr bwMode="auto">
          <a:xfrm>
            <a:off x="4628160" y="4876352"/>
            <a:ext cx="663840" cy="678312"/>
          </a:xfrm>
          <a:prstGeom prst="roundRect">
            <a:avLst>
              <a:gd name="adj" fmla="val 213"/>
            </a:avLst>
          </a:prstGeom>
          <a:solidFill>
            <a:srgbClr val="C0C0C0"/>
          </a:solidFill>
          <a:ln w="9360">
            <a:solidFill>
              <a:srgbClr val="000000"/>
            </a:solidFill>
            <a:round/>
            <a:headEnd/>
            <a:tailEnd/>
          </a:ln>
          <a:effectLst/>
        </p:spPr>
        <p:txBody>
          <a:bodyPr wrap="none" lIns="82945" tIns="41473" rIns="82945" bIns="41473" anchor="ctr"/>
          <a:lstStyle/>
          <a:p>
            <a:endParaRPr lang="en-US"/>
          </a:p>
        </p:txBody>
      </p:sp>
      <p:sp>
        <p:nvSpPr>
          <p:cNvPr id="4106" name="AutoShape 10"/>
          <p:cNvSpPr>
            <a:spLocks noChangeArrowheads="1"/>
          </p:cNvSpPr>
          <p:nvPr/>
        </p:nvSpPr>
        <p:spPr bwMode="auto">
          <a:xfrm>
            <a:off x="4628160" y="5910381"/>
            <a:ext cx="663840" cy="678312"/>
          </a:xfrm>
          <a:prstGeom prst="roundRect">
            <a:avLst>
              <a:gd name="adj" fmla="val 213"/>
            </a:avLst>
          </a:prstGeom>
          <a:solidFill>
            <a:srgbClr val="C0C0C0"/>
          </a:solidFill>
          <a:ln w="9360">
            <a:solidFill>
              <a:srgbClr val="000000"/>
            </a:solidFill>
            <a:round/>
            <a:headEnd/>
            <a:tailEnd/>
          </a:ln>
          <a:effectLst/>
        </p:spPr>
        <p:txBody>
          <a:bodyPr wrap="none" lIns="82945" tIns="41473" rIns="82945" bIns="41473" anchor="ctr"/>
          <a:lstStyle/>
          <a:p>
            <a:endParaRPr lang="en-US"/>
          </a:p>
        </p:txBody>
      </p:sp>
      <p:sp>
        <p:nvSpPr>
          <p:cNvPr id="4107" name="Text Box 11"/>
          <p:cNvSpPr txBox="1">
            <a:spLocks noChangeArrowheads="1"/>
          </p:cNvSpPr>
          <p:nvPr/>
        </p:nvSpPr>
        <p:spPr bwMode="auto">
          <a:xfrm>
            <a:off x="4659840" y="6156647"/>
            <a:ext cx="571680" cy="241945"/>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600" dirty="0">
                <a:solidFill>
                  <a:srgbClr val="000000"/>
                </a:solidFill>
                <a:latin typeface="Lucida Sans" pitchFamily="34" charset="0"/>
                <a:ea typeface="msgothic" charset="0"/>
                <a:cs typeface="msgothic" charset="0"/>
              </a:rPr>
              <a:t>DATA</a:t>
            </a:r>
          </a:p>
        </p:txBody>
      </p:sp>
      <p:sp>
        <p:nvSpPr>
          <p:cNvPr id="4108" name="Text Box 12"/>
          <p:cNvSpPr txBox="1">
            <a:spLocks noChangeArrowheads="1"/>
          </p:cNvSpPr>
          <p:nvPr/>
        </p:nvSpPr>
        <p:spPr bwMode="auto">
          <a:xfrm>
            <a:off x="4674240" y="5106776"/>
            <a:ext cx="571680" cy="241945"/>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600" dirty="0">
                <a:solidFill>
                  <a:srgbClr val="000000"/>
                </a:solidFill>
                <a:latin typeface="Lucida Sans" pitchFamily="34" charset="0"/>
                <a:ea typeface="msgothic" charset="0"/>
                <a:cs typeface="msgothic" charset="0"/>
              </a:rPr>
              <a:t>DATA</a:t>
            </a:r>
          </a:p>
        </p:txBody>
      </p:sp>
      <p:sp>
        <p:nvSpPr>
          <p:cNvPr id="4109" name="Text Box 13"/>
          <p:cNvSpPr txBox="1">
            <a:spLocks noChangeArrowheads="1"/>
          </p:cNvSpPr>
          <p:nvPr/>
        </p:nvSpPr>
        <p:spPr bwMode="auto">
          <a:xfrm>
            <a:off x="4119841" y="3254742"/>
            <a:ext cx="571680" cy="241945"/>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600" dirty="0">
                <a:solidFill>
                  <a:srgbClr val="000000"/>
                </a:solidFill>
                <a:latin typeface="Lucida Sans" pitchFamily="34" charset="0"/>
                <a:ea typeface="msgothic" charset="0"/>
                <a:cs typeface="msgothic" charset="0"/>
              </a:rPr>
              <a:t>DATA</a:t>
            </a:r>
          </a:p>
        </p:txBody>
      </p:sp>
      <p:sp>
        <p:nvSpPr>
          <p:cNvPr id="4110" name="Text Box 14"/>
          <p:cNvSpPr txBox="1">
            <a:spLocks noChangeArrowheads="1"/>
          </p:cNvSpPr>
          <p:nvPr/>
        </p:nvSpPr>
        <p:spPr bwMode="auto">
          <a:xfrm>
            <a:off x="4212001" y="2776612"/>
            <a:ext cx="416160" cy="241945"/>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600" dirty="0">
                <a:solidFill>
                  <a:srgbClr val="000000"/>
                </a:solidFill>
                <a:latin typeface="Lucida Sans" pitchFamily="34" charset="0"/>
                <a:ea typeface="msgothic" charset="0"/>
                <a:cs typeface="msgothic" charset="0"/>
              </a:rPr>
              <a:t>disk</a:t>
            </a:r>
          </a:p>
        </p:txBody>
      </p:sp>
      <p:sp>
        <p:nvSpPr>
          <p:cNvPr id="4111" name="Text Box 15"/>
          <p:cNvSpPr txBox="1">
            <a:spLocks noChangeArrowheads="1"/>
          </p:cNvSpPr>
          <p:nvPr/>
        </p:nvSpPr>
        <p:spPr bwMode="auto">
          <a:xfrm>
            <a:off x="5368320" y="5076534"/>
            <a:ext cx="416160" cy="241945"/>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600" dirty="0">
                <a:solidFill>
                  <a:srgbClr val="000000"/>
                </a:solidFill>
                <a:latin typeface="Lucida Sans" pitchFamily="34" charset="0"/>
                <a:ea typeface="msgothic" charset="0"/>
                <a:cs typeface="msgothic" charset="0"/>
              </a:rPr>
              <a:t>disk</a:t>
            </a:r>
          </a:p>
        </p:txBody>
      </p:sp>
      <p:sp>
        <p:nvSpPr>
          <p:cNvPr id="4112" name="Text Box 16"/>
          <p:cNvSpPr txBox="1">
            <a:spLocks noChangeArrowheads="1"/>
          </p:cNvSpPr>
          <p:nvPr/>
        </p:nvSpPr>
        <p:spPr bwMode="auto">
          <a:xfrm>
            <a:off x="5384161" y="6109122"/>
            <a:ext cx="416160" cy="241945"/>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600" dirty="0">
                <a:solidFill>
                  <a:srgbClr val="000000"/>
                </a:solidFill>
                <a:latin typeface="Lucida Sans" pitchFamily="34" charset="0"/>
                <a:ea typeface="msgothic" charset="0"/>
                <a:cs typeface="msgothic" charset="0"/>
              </a:rPr>
              <a:t>disk</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Types of redundancy</a:t>
            </a:r>
          </a:p>
        </p:txBody>
      </p:sp>
      <p:sp>
        <p:nvSpPr>
          <p:cNvPr id="5122" name="Rectangle 2"/>
          <p:cNvSpPr>
            <a:spLocks noGrp="1" noChangeArrowheads="1"/>
          </p:cNvSpPr>
          <p:nvPr>
            <p:ph type="body" idx="1"/>
          </p:nvPr>
        </p:nvSpPr>
        <p:spPr>
          <a:xfrm>
            <a:off x="888480" y="1952845"/>
            <a:ext cx="7809120" cy="4320454"/>
          </a:xfrm>
          <a:ln/>
        </p:spPr>
        <p:txBody>
          <a:bodyPr/>
          <a:lstStyle/>
          <a:p>
            <a:pPr lvl="1">
              <a:tabLst>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 pos="8706368" algn="l"/>
              </a:tabLst>
            </a:pPr>
            <a:r>
              <a:rPr lang="en-GB" dirty="0"/>
              <a:t>RAID3, RAID5 – data is distributed across several disks, data parity, used to rebuild a defective drive, is either placed on a dedicated drive (RAID3) or across all drives (RAID5):</a:t>
            </a:r>
            <a:br>
              <a:rPr lang="en-GB" dirty="0"/>
            </a:br>
            <a:r>
              <a:rPr lang="en-GB" dirty="0"/>
              <a:t/>
            </a:r>
            <a:br>
              <a:rPr lang="en-GB" dirty="0"/>
            </a:br>
            <a:r>
              <a:rPr lang="en-GB" dirty="0"/>
              <a:t/>
            </a:r>
            <a:br>
              <a:rPr lang="en-GB" dirty="0"/>
            </a:br>
            <a:r>
              <a:rPr lang="en-GB" dirty="0"/>
              <a:t/>
            </a:r>
            <a:br>
              <a:rPr lang="en-GB" dirty="0"/>
            </a:br>
            <a:endParaRPr lang="en-GB" dirty="0"/>
          </a:p>
        </p:txBody>
      </p:sp>
      <p:sp>
        <p:nvSpPr>
          <p:cNvPr id="5123" name="Line 3"/>
          <p:cNvSpPr>
            <a:spLocks noChangeShapeType="1"/>
          </p:cNvSpPr>
          <p:nvPr/>
        </p:nvSpPr>
        <p:spPr bwMode="auto">
          <a:xfrm>
            <a:off x="2515681" y="4042505"/>
            <a:ext cx="7200" cy="1118997"/>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5124" name="Line 4"/>
          <p:cNvSpPr>
            <a:spLocks noChangeShapeType="1"/>
          </p:cNvSpPr>
          <p:nvPr/>
        </p:nvSpPr>
        <p:spPr bwMode="auto">
          <a:xfrm>
            <a:off x="1565281" y="4575361"/>
            <a:ext cx="1440" cy="586141"/>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5125" name="Line 5"/>
          <p:cNvSpPr>
            <a:spLocks noChangeShapeType="1"/>
          </p:cNvSpPr>
          <p:nvPr/>
        </p:nvSpPr>
        <p:spPr bwMode="auto">
          <a:xfrm flipH="1">
            <a:off x="1594081" y="4559518"/>
            <a:ext cx="90000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5126" name="AutoShape 6"/>
          <p:cNvSpPr>
            <a:spLocks noChangeArrowheads="1"/>
          </p:cNvSpPr>
          <p:nvPr/>
        </p:nvSpPr>
        <p:spPr bwMode="auto">
          <a:xfrm>
            <a:off x="1203840" y="5170143"/>
            <a:ext cx="663840" cy="678312"/>
          </a:xfrm>
          <a:prstGeom prst="roundRect">
            <a:avLst>
              <a:gd name="adj" fmla="val 213"/>
            </a:avLst>
          </a:prstGeom>
          <a:solidFill>
            <a:srgbClr val="C0C0C0"/>
          </a:solidFill>
          <a:ln w="9360">
            <a:solidFill>
              <a:srgbClr val="000000"/>
            </a:solidFill>
            <a:round/>
            <a:headEnd/>
            <a:tailEnd/>
          </a:ln>
          <a:effectLst/>
        </p:spPr>
        <p:txBody>
          <a:bodyPr wrap="none" lIns="82945" tIns="41473" rIns="82945" bIns="41473" anchor="ctr"/>
          <a:lstStyle/>
          <a:p>
            <a:endParaRPr lang="en-US"/>
          </a:p>
        </p:txBody>
      </p:sp>
      <p:sp>
        <p:nvSpPr>
          <p:cNvPr id="5127" name="Text Box 7"/>
          <p:cNvSpPr txBox="1">
            <a:spLocks noChangeArrowheads="1"/>
          </p:cNvSpPr>
          <p:nvPr/>
        </p:nvSpPr>
        <p:spPr bwMode="auto">
          <a:xfrm>
            <a:off x="1249920" y="5400567"/>
            <a:ext cx="571680" cy="241945"/>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600" dirty="0">
                <a:solidFill>
                  <a:srgbClr val="000000"/>
                </a:solidFill>
                <a:latin typeface="Lucida Sans" pitchFamily="34" charset="0"/>
                <a:ea typeface="msgothic" charset="0"/>
                <a:cs typeface="msgothic" charset="0"/>
              </a:rPr>
              <a:t>DATA</a:t>
            </a:r>
          </a:p>
        </p:txBody>
      </p:sp>
      <p:sp>
        <p:nvSpPr>
          <p:cNvPr id="5128" name="AutoShape 8"/>
          <p:cNvSpPr>
            <a:spLocks noChangeArrowheads="1"/>
          </p:cNvSpPr>
          <p:nvPr/>
        </p:nvSpPr>
        <p:spPr bwMode="auto">
          <a:xfrm>
            <a:off x="2190241" y="5170143"/>
            <a:ext cx="663840" cy="678312"/>
          </a:xfrm>
          <a:prstGeom prst="roundRect">
            <a:avLst>
              <a:gd name="adj" fmla="val 213"/>
            </a:avLst>
          </a:prstGeom>
          <a:solidFill>
            <a:srgbClr val="C0C0C0"/>
          </a:solidFill>
          <a:ln w="9360">
            <a:solidFill>
              <a:srgbClr val="000000"/>
            </a:solidFill>
            <a:round/>
            <a:headEnd/>
            <a:tailEnd/>
          </a:ln>
          <a:effectLst/>
        </p:spPr>
        <p:txBody>
          <a:bodyPr wrap="none" lIns="82945" tIns="41473" rIns="82945" bIns="41473" anchor="ctr"/>
          <a:lstStyle/>
          <a:p>
            <a:endParaRPr lang="en-US"/>
          </a:p>
        </p:txBody>
      </p:sp>
      <p:sp>
        <p:nvSpPr>
          <p:cNvPr id="5129" name="Text Box 9"/>
          <p:cNvSpPr txBox="1">
            <a:spLocks noChangeArrowheads="1"/>
          </p:cNvSpPr>
          <p:nvPr/>
        </p:nvSpPr>
        <p:spPr bwMode="auto">
          <a:xfrm>
            <a:off x="2237760" y="5400567"/>
            <a:ext cx="571680" cy="241945"/>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600" dirty="0">
                <a:solidFill>
                  <a:srgbClr val="000000"/>
                </a:solidFill>
                <a:latin typeface="Lucida Sans" pitchFamily="34" charset="0"/>
                <a:ea typeface="msgothic" charset="0"/>
                <a:cs typeface="msgothic" charset="0"/>
              </a:rPr>
              <a:t>DATA</a:t>
            </a:r>
          </a:p>
        </p:txBody>
      </p:sp>
      <p:sp>
        <p:nvSpPr>
          <p:cNvPr id="5130" name="Text Box 10"/>
          <p:cNvSpPr txBox="1">
            <a:spLocks noChangeArrowheads="1"/>
          </p:cNvSpPr>
          <p:nvPr/>
        </p:nvSpPr>
        <p:spPr bwMode="auto">
          <a:xfrm>
            <a:off x="1296000" y="5926223"/>
            <a:ext cx="416160" cy="241945"/>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600" dirty="0">
                <a:solidFill>
                  <a:srgbClr val="000000"/>
                </a:solidFill>
                <a:latin typeface="Lucida Sans" pitchFamily="34" charset="0"/>
                <a:ea typeface="msgothic" charset="0"/>
                <a:cs typeface="msgothic" charset="0"/>
              </a:rPr>
              <a:t>disk</a:t>
            </a:r>
          </a:p>
        </p:txBody>
      </p:sp>
      <p:sp>
        <p:nvSpPr>
          <p:cNvPr id="5131" name="Text Box 11"/>
          <p:cNvSpPr txBox="1">
            <a:spLocks noChangeArrowheads="1"/>
          </p:cNvSpPr>
          <p:nvPr/>
        </p:nvSpPr>
        <p:spPr bwMode="auto">
          <a:xfrm>
            <a:off x="2314081" y="5924782"/>
            <a:ext cx="416160" cy="241945"/>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600" dirty="0">
                <a:solidFill>
                  <a:srgbClr val="000000"/>
                </a:solidFill>
                <a:latin typeface="Lucida Sans" pitchFamily="34" charset="0"/>
                <a:ea typeface="msgothic" charset="0"/>
                <a:cs typeface="msgothic" charset="0"/>
              </a:rPr>
              <a:t>disk</a:t>
            </a:r>
          </a:p>
        </p:txBody>
      </p:sp>
      <p:sp>
        <p:nvSpPr>
          <p:cNvPr id="5132" name="AutoShape 12"/>
          <p:cNvSpPr>
            <a:spLocks noChangeArrowheads="1"/>
          </p:cNvSpPr>
          <p:nvPr/>
        </p:nvSpPr>
        <p:spPr bwMode="auto">
          <a:xfrm>
            <a:off x="3132001" y="5170143"/>
            <a:ext cx="663840" cy="678312"/>
          </a:xfrm>
          <a:prstGeom prst="roundRect">
            <a:avLst>
              <a:gd name="adj" fmla="val 213"/>
            </a:avLst>
          </a:prstGeom>
          <a:solidFill>
            <a:srgbClr val="C0C0C0"/>
          </a:solidFill>
          <a:ln w="9360">
            <a:solidFill>
              <a:srgbClr val="000000"/>
            </a:solidFill>
            <a:round/>
            <a:headEnd/>
            <a:tailEnd/>
          </a:ln>
          <a:effectLst/>
        </p:spPr>
        <p:txBody>
          <a:bodyPr wrap="none" lIns="82945" tIns="41473" rIns="82945" bIns="41473" anchor="ctr"/>
          <a:lstStyle/>
          <a:p>
            <a:endParaRPr lang="en-US"/>
          </a:p>
        </p:txBody>
      </p:sp>
      <p:sp>
        <p:nvSpPr>
          <p:cNvPr id="5133" name="Text Box 13"/>
          <p:cNvSpPr txBox="1">
            <a:spLocks noChangeArrowheads="1"/>
          </p:cNvSpPr>
          <p:nvPr/>
        </p:nvSpPr>
        <p:spPr bwMode="auto">
          <a:xfrm>
            <a:off x="3162240" y="5446652"/>
            <a:ext cx="627840" cy="213142"/>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500" dirty="0">
                <a:solidFill>
                  <a:srgbClr val="00AE00"/>
                </a:solidFill>
                <a:latin typeface="Lucida Sans" pitchFamily="34" charset="0"/>
                <a:ea typeface="msgothic" charset="0"/>
                <a:cs typeface="msgothic" charset="0"/>
              </a:rPr>
              <a:t>PARITY</a:t>
            </a:r>
          </a:p>
        </p:txBody>
      </p:sp>
      <p:sp>
        <p:nvSpPr>
          <p:cNvPr id="5134" name="Line 14"/>
          <p:cNvSpPr>
            <a:spLocks noChangeShapeType="1"/>
          </p:cNvSpPr>
          <p:nvPr/>
        </p:nvSpPr>
        <p:spPr bwMode="auto">
          <a:xfrm>
            <a:off x="3471841" y="4566720"/>
            <a:ext cx="1440" cy="601983"/>
          </a:xfrm>
          <a:prstGeom prst="line">
            <a:avLst/>
          </a:prstGeom>
          <a:noFill/>
          <a:ln w="9360">
            <a:solidFill>
              <a:srgbClr val="33CC66"/>
            </a:solidFill>
            <a:round/>
            <a:headEnd/>
            <a:tailEnd type="triangle" w="med" len="med"/>
          </a:ln>
          <a:effectLst/>
        </p:spPr>
        <p:txBody>
          <a:bodyPr lIns="82945" tIns="41473" rIns="82945" bIns="41473"/>
          <a:lstStyle/>
          <a:p>
            <a:endParaRPr lang="en-US"/>
          </a:p>
        </p:txBody>
      </p:sp>
      <p:sp>
        <p:nvSpPr>
          <p:cNvPr id="5135" name="Line 15"/>
          <p:cNvSpPr>
            <a:spLocks noChangeShapeType="1"/>
          </p:cNvSpPr>
          <p:nvPr/>
        </p:nvSpPr>
        <p:spPr bwMode="auto">
          <a:xfrm>
            <a:off x="2530081" y="4566720"/>
            <a:ext cx="941760" cy="1440"/>
          </a:xfrm>
          <a:prstGeom prst="line">
            <a:avLst/>
          </a:prstGeom>
          <a:noFill/>
          <a:ln w="9360">
            <a:solidFill>
              <a:srgbClr val="33CC66"/>
            </a:solidFill>
            <a:round/>
            <a:headEnd/>
            <a:tailEnd/>
          </a:ln>
          <a:effectLst/>
        </p:spPr>
        <p:txBody>
          <a:bodyPr lIns="82945" tIns="41473" rIns="82945" bIns="41473"/>
          <a:lstStyle/>
          <a:p>
            <a:endParaRPr lang="en-US"/>
          </a:p>
        </p:txBody>
      </p:sp>
      <p:sp>
        <p:nvSpPr>
          <p:cNvPr id="5136" name="Line 16"/>
          <p:cNvSpPr>
            <a:spLocks noChangeShapeType="1"/>
          </p:cNvSpPr>
          <p:nvPr/>
        </p:nvSpPr>
        <p:spPr bwMode="auto">
          <a:xfrm>
            <a:off x="6726241" y="4088590"/>
            <a:ext cx="7200" cy="1118997"/>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5137" name="Line 17"/>
          <p:cNvSpPr>
            <a:spLocks noChangeShapeType="1"/>
          </p:cNvSpPr>
          <p:nvPr/>
        </p:nvSpPr>
        <p:spPr bwMode="auto">
          <a:xfrm>
            <a:off x="5777280" y="4621446"/>
            <a:ext cx="1440" cy="586141"/>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5138" name="Line 18"/>
          <p:cNvSpPr>
            <a:spLocks noChangeShapeType="1"/>
          </p:cNvSpPr>
          <p:nvPr/>
        </p:nvSpPr>
        <p:spPr bwMode="auto">
          <a:xfrm flipH="1">
            <a:off x="5806080" y="4605603"/>
            <a:ext cx="90000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5139" name="AutoShape 19"/>
          <p:cNvSpPr>
            <a:spLocks noChangeArrowheads="1"/>
          </p:cNvSpPr>
          <p:nvPr/>
        </p:nvSpPr>
        <p:spPr bwMode="auto">
          <a:xfrm>
            <a:off x="5415841" y="5216228"/>
            <a:ext cx="663840" cy="678312"/>
          </a:xfrm>
          <a:prstGeom prst="roundRect">
            <a:avLst>
              <a:gd name="adj" fmla="val 213"/>
            </a:avLst>
          </a:prstGeom>
          <a:solidFill>
            <a:srgbClr val="C0C0C0"/>
          </a:solidFill>
          <a:ln w="9360">
            <a:solidFill>
              <a:srgbClr val="000000"/>
            </a:solidFill>
            <a:round/>
            <a:headEnd/>
            <a:tailEnd/>
          </a:ln>
          <a:effectLst/>
        </p:spPr>
        <p:txBody>
          <a:bodyPr wrap="none" lIns="82945" tIns="41473" rIns="82945" bIns="41473" anchor="ctr"/>
          <a:lstStyle/>
          <a:p>
            <a:endParaRPr lang="en-US"/>
          </a:p>
        </p:txBody>
      </p:sp>
      <p:sp>
        <p:nvSpPr>
          <p:cNvPr id="5140" name="Text Box 20"/>
          <p:cNvSpPr txBox="1">
            <a:spLocks noChangeArrowheads="1"/>
          </p:cNvSpPr>
          <p:nvPr/>
        </p:nvSpPr>
        <p:spPr bwMode="auto">
          <a:xfrm>
            <a:off x="5492160" y="5462494"/>
            <a:ext cx="508320" cy="213142"/>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500" dirty="0">
                <a:solidFill>
                  <a:srgbClr val="000000"/>
                </a:solidFill>
                <a:latin typeface="Lucida Sans" pitchFamily="34" charset="0"/>
                <a:ea typeface="msgothic" charset="0"/>
                <a:cs typeface="msgothic" charset="0"/>
              </a:rPr>
              <a:t>DATA</a:t>
            </a:r>
          </a:p>
        </p:txBody>
      </p:sp>
      <p:sp>
        <p:nvSpPr>
          <p:cNvPr id="5141" name="Line 21"/>
          <p:cNvSpPr>
            <a:spLocks noChangeShapeType="1"/>
          </p:cNvSpPr>
          <p:nvPr/>
        </p:nvSpPr>
        <p:spPr bwMode="auto">
          <a:xfrm>
            <a:off x="7706880" y="4621446"/>
            <a:ext cx="1440" cy="586141"/>
          </a:xfrm>
          <a:prstGeom prst="line">
            <a:avLst/>
          </a:prstGeom>
          <a:noFill/>
          <a:ln w="9360">
            <a:solidFill>
              <a:srgbClr val="000000"/>
            </a:solidFill>
            <a:round/>
            <a:headEnd/>
            <a:tailEnd type="triangle" w="med" len="med"/>
          </a:ln>
          <a:effectLst/>
        </p:spPr>
        <p:txBody>
          <a:bodyPr lIns="82945" tIns="41473" rIns="82945" bIns="41473"/>
          <a:lstStyle/>
          <a:p>
            <a:endParaRPr lang="en-US"/>
          </a:p>
        </p:txBody>
      </p:sp>
      <p:sp>
        <p:nvSpPr>
          <p:cNvPr id="5142" name="Line 22"/>
          <p:cNvSpPr>
            <a:spLocks noChangeShapeType="1"/>
          </p:cNvSpPr>
          <p:nvPr/>
        </p:nvSpPr>
        <p:spPr bwMode="auto">
          <a:xfrm flipH="1">
            <a:off x="6793920" y="4621446"/>
            <a:ext cx="900000" cy="1440"/>
          </a:xfrm>
          <a:prstGeom prst="line">
            <a:avLst/>
          </a:prstGeom>
          <a:noFill/>
          <a:ln w="9360">
            <a:solidFill>
              <a:srgbClr val="000000"/>
            </a:solidFill>
            <a:round/>
            <a:headEnd/>
            <a:tailEnd/>
          </a:ln>
          <a:effectLst/>
        </p:spPr>
        <p:txBody>
          <a:bodyPr lIns="82945" tIns="41473" rIns="82945" bIns="41473"/>
          <a:lstStyle/>
          <a:p>
            <a:endParaRPr lang="en-US"/>
          </a:p>
        </p:txBody>
      </p:sp>
      <p:sp>
        <p:nvSpPr>
          <p:cNvPr id="5143" name="Text Box 23"/>
          <p:cNvSpPr txBox="1">
            <a:spLocks noChangeArrowheads="1"/>
          </p:cNvSpPr>
          <p:nvPr/>
        </p:nvSpPr>
        <p:spPr bwMode="auto">
          <a:xfrm>
            <a:off x="5508001" y="5972308"/>
            <a:ext cx="416160" cy="241945"/>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600" dirty="0">
                <a:solidFill>
                  <a:srgbClr val="000000"/>
                </a:solidFill>
                <a:latin typeface="Lucida Sans" pitchFamily="34" charset="0"/>
                <a:ea typeface="msgothic" charset="0"/>
                <a:cs typeface="msgothic" charset="0"/>
              </a:rPr>
              <a:t>disk</a:t>
            </a:r>
          </a:p>
        </p:txBody>
      </p:sp>
      <p:sp>
        <p:nvSpPr>
          <p:cNvPr id="5144" name="Text Box 24"/>
          <p:cNvSpPr txBox="1">
            <a:spLocks noChangeArrowheads="1"/>
          </p:cNvSpPr>
          <p:nvPr/>
        </p:nvSpPr>
        <p:spPr bwMode="auto">
          <a:xfrm>
            <a:off x="6526080" y="5970867"/>
            <a:ext cx="416160" cy="241945"/>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600" dirty="0">
                <a:solidFill>
                  <a:srgbClr val="000000"/>
                </a:solidFill>
                <a:latin typeface="Lucida Sans" pitchFamily="34" charset="0"/>
                <a:ea typeface="msgothic" charset="0"/>
                <a:cs typeface="msgothic" charset="0"/>
              </a:rPr>
              <a:t>disk</a:t>
            </a:r>
          </a:p>
        </p:txBody>
      </p:sp>
      <p:sp>
        <p:nvSpPr>
          <p:cNvPr id="5145" name="Text Box 25"/>
          <p:cNvSpPr txBox="1">
            <a:spLocks noChangeArrowheads="1"/>
          </p:cNvSpPr>
          <p:nvPr/>
        </p:nvSpPr>
        <p:spPr bwMode="auto">
          <a:xfrm>
            <a:off x="7498081" y="5986709"/>
            <a:ext cx="416160" cy="241945"/>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600" dirty="0">
                <a:solidFill>
                  <a:srgbClr val="000000"/>
                </a:solidFill>
                <a:latin typeface="Lucida Sans" pitchFamily="34" charset="0"/>
                <a:ea typeface="msgothic" charset="0"/>
                <a:cs typeface="msgothic" charset="0"/>
              </a:rPr>
              <a:t>disk</a:t>
            </a:r>
          </a:p>
        </p:txBody>
      </p:sp>
      <p:sp>
        <p:nvSpPr>
          <p:cNvPr id="5146" name="Text Box 26"/>
          <p:cNvSpPr txBox="1">
            <a:spLocks noChangeArrowheads="1"/>
          </p:cNvSpPr>
          <p:nvPr/>
        </p:nvSpPr>
        <p:spPr bwMode="auto">
          <a:xfrm>
            <a:off x="2098080" y="6326585"/>
            <a:ext cx="829440" cy="322594"/>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solidFill>
                  <a:srgbClr val="000000"/>
                </a:solidFill>
                <a:latin typeface="Lucida Sans" pitchFamily="34" charset="0"/>
                <a:ea typeface="msgothic" charset="0"/>
                <a:cs typeface="msgothic" charset="0"/>
              </a:rPr>
              <a:t>RAID3</a:t>
            </a:r>
          </a:p>
        </p:txBody>
      </p:sp>
      <p:sp>
        <p:nvSpPr>
          <p:cNvPr id="5147" name="Text Box 27"/>
          <p:cNvSpPr txBox="1">
            <a:spLocks noChangeArrowheads="1"/>
          </p:cNvSpPr>
          <p:nvPr/>
        </p:nvSpPr>
        <p:spPr bwMode="auto">
          <a:xfrm>
            <a:off x="6311520" y="6372669"/>
            <a:ext cx="829440" cy="322594"/>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solidFill>
                  <a:srgbClr val="000000"/>
                </a:solidFill>
                <a:latin typeface="Lucida Sans" pitchFamily="34" charset="0"/>
                <a:ea typeface="msgothic" charset="0"/>
                <a:cs typeface="msgothic" charset="0"/>
              </a:rPr>
              <a:t>RAID5</a:t>
            </a:r>
          </a:p>
        </p:txBody>
      </p:sp>
      <p:sp>
        <p:nvSpPr>
          <p:cNvPr id="5148" name="Line 28"/>
          <p:cNvSpPr>
            <a:spLocks noChangeShapeType="1"/>
          </p:cNvSpPr>
          <p:nvPr/>
        </p:nvSpPr>
        <p:spPr bwMode="auto">
          <a:xfrm>
            <a:off x="4628160" y="3518290"/>
            <a:ext cx="1440" cy="3208657"/>
          </a:xfrm>
          <a:prstGeom prst="line">
            <a:avLst/>
          </a:prstGeom>
          <a:noFill/>
          <a:ln w="9360">
            <a:solidFill>
              <a:srgbClr val="000000"/>
            </a:solidFill>
            <a:round/>
            <a:headEnd/>
            <a:tailEnd/>
          </a:ln>
          <a:effectLst/>
        </p:spPr>
        <p:txBody>
          <a:bodyPr lIns="82945" tIns="41473" rIns="82945" bIns="41473"/>
          <a:lstStyle/>
          <a:p>
            <a:endParaRPr lang="en-US"/>
          </a:p>
        </p:txBody>
      </p:sp>
      <p:sp>
        <p:nvSpPr>
          <p:cNvPr id="5149" name="Line 29"/>
          <p:cNvSpPr>
            <a:spLocks noChangeShapeType="1"/>
          </p:cNvSpPr>
          <p:nvPr/>
        </p:nvSpPr>
        <p:spPr bwMode="auto">
          <a:xfrm>
            <a:off x="5433121" y="5430811"/>
            <a:ext cx="648000" cy="1440"/>
          </a:xfrm>
          <a:prstGeom prst="line">
            <a:avLst/>
          </a:prstGeom>
          <a:noFill/>
          <a:ln w="9360">
            <a:solidFill>
              <a:srgbClr val="000000"/>
            </a:solidFill>
            <a:round/>
            <a:headEnd/>
            <a:tailEnd/>
          </a:ln>
          <a:effectLst/>
        </p:spPr>
        <p:txBody>
          <a:bodyPr lIns="82945" tIns="41473" rIns="82945" bIns="41473"/>
          <a:lstStyle/>
          <a:p>
            <a:endParaRPr lang="en-US"/>
          </a:p>
        </p:txBody>
      </p:sp>
      <p:sp>
        <p:nvSpPr>
          <p:cNvPr id="5150" name="Line 30"/>
          <p:cNvSpPr>
            <a:spLocks noChangeShapeType="1"/>
          </p:cNvSpPr>
          <p:nvPr/>
        </p:nvSpPr>
        <p:spPr bwMode="auto">
          <a:xfrm>
            <a:off x="5430241" y="5694358"/>
            <a:ext cx="64800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5151" name="Text Box 31"/>
          <p:cNvSpPr txBox="1">
            <a:spLocks noChangeArrowheads="1"/>
          </p:cNvSpPr>
          <p:nvPr/>
        </p:nvSpPr>
        <p:spPr bwMode="auto">
          <a:xfrm>
            <a:off x="5492160" y="5230629"/>
            <a:ext cx="508320" cy="213142"/>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500" dirty="0">
                <a:solidFill>
                  <a:srgbClr val="000000"/>
                </a:solidFill>
                <a:latin typeface="Lucida Sans" pitchFamily="34" charset="0"/>
                <a:ea typeface="msgothic" charset="0"/>
                <a:cs typeface="msgothic" charset="0"/>
              </a:rPr>
              <a:t>DATA</a:t>
            </a:r>
          </a:p>
        </p:txBody>
      </p:sp>
      <p:sp>
        <p:nvSpPr>
          <p:cNvPr id="5152" name="Text Box 32"/>
          <p:cNvSpPr txBox="1">
            <a:spLocks noChangeArrowheads="1"/>
          </p:cNvSpPr>
          <p:nvPr/>
        </p:nvSpPr>
        <p:spPr bwMode="auto">
          <a:xfrm>
            <a:off x="5430240" y="5708760"/>
            <a:ext cx="627840" cy="213142"/>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500" dirty="0">
                <a:solidFill>
                  <a:srgbClr val="00AE00"/>
                </a:solidFill>
                <a:latin typeface="Lucida Sans" pitchFamily="34" charset="0"/>
                <a:ea typeface="msgothic" charset="0"/>
                <a:cs typeface="msgothic" charset="0"/>
              </a:rPr>
              <a:t>PARITY</a:t>
            </a:r>
          </a:p>
        </p:txBody>
      </p:sp>
      <p:sp>
        <p:nvSpPr>
          <p:cNvPr id="5153" name="AutoShape 33"/>
          <p:cNvSpPr>
            <a:spLocks noChangeArrowheads="1"/>
          </p:cNvSpPr>
          <p:nvPr/>
        </p:nvSpPr>
        <p:spPr bwMode="auto">
          <a:xfrm>
            <a:off x="6403681" y="5216228"/>
            <a:ext cx="663840" cy="678312"/>
          </a:xfrm>
          <a:prstGeom prst="roundRect">
            <a:avLst>
              <a:gd name="adj" fmla="val 213"/>
            </a:avLst>
          </a:prstGeom>
          <a:solidFill>
            <a:srgbClr val="C0C0C0"/>
          </a:solidFill>
          <a:ln w="9360">
            <a:solidFill>
              <a:srgbClr val="000000"/>
            </a:solidFill>
            <a:round/>
            <a:headEnd/>
            <a:tailEnd/>
          </a:ln>
          <a:effectLst/>
        </p:spPr>
        <p:txBody>
          <a:bodyPr wrap="none" lIns="82945" tIns="41473" rIns="82945" bIns="41473" anchor="ctr"/>
          <a:lstStyle/>
          <a:p>
            <a:endParaRPr lang="en-US"/>
          </a:p>
        </p:txBody>
      </p:sp>
      <p:sp>
        <p:nvSpPr>
          <p:cNvPr id="5154" name="Text Box 34"/>
          <p:cNvSpPr txBox="1">
            <a:spLocks noChangeArrowheads="1"/>
          </p:cNvSpPr>
          <p:nvPr/>
        </p:nvSpPr>
        <p:spPr bwMode="auto">
          <a:xfrm>
            <a:off x="6480000" y="5462494"/>
            <a:ext cx="627840" cy="213142"/>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500" dirty="0">
                <a:solidFill>
                  <a:srgbClr val="00AE00"/>
                </a:solidFill>
                <a:latin typeface="Lucida Sans" pitchFamily="34" charset="0"/>
                <a:ea typeface="msgothic" charset="0"/>
                <a:cs typeface="msgothic" charset="0"/>
              </a:rPr>
              <a:t>PARITY</a:t>
            </a:r>
          </a:p>
        </p:txBody>
      </p:sp>
      <p:sp>
        <p:nvSpPr>
          <p:cNvPr id="5155" name="Line 35"/>
          <p:cNvSpPr>
            <a:spLocks noChangeShapeType="1"/>
          </p:cNvSpPr>
          <p:nvPr/>
        </p:nvSpPr>
        <p:spPr bwMode="auto">
          <a:xfrm>
            <a:off x="6420961" y="5432250"/>
            <a:ext cx="64800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5156" name="Line 36"/>
          <p:cNvSpPr>
            <a:spLocks noChangeShapeType="1"/>
          </p:cNvSpPr>
          <p:nvPr/>
        </p:nvSpPr>
        <p:spPr bwMode="auto">
          <a:xfrm>
            <a:off x="6418081" y="5694358"/>
            <a:ext cx="64800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5157" name="Text Box 37"/>
          <p:cNvSpPr txBox="1">
            <a:spLocks noChangeArrowheads="1"/>
          </p:cNvSpPr>
          <p:nvPr/>
        </p:nvSpPr>
        <p:spPr bwMode="auto">
          <a:xfrm>
            <a:off x="6480000" y="5232070"/>
            <a:ext cx="508320" cy="213142"/>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500" dirty="0">
                <a:solidFill>
                  <a:srgbClr val="000000"/>
                </a:solidFill>
                <a:latin typeface="Lucida Sans" pitchFamily="34" charset="0"/>
                <a:ea typeface="msgothic" charset="0"/>
                <a:cs typeface="msgothic" charset="0"/>
              </a:rPr>
              <a:t>DATA</a:t>
            </a:r>
          </a:p>
        </p:txBody>
      </p:sp>
      <p:sp>
        <p:nvSpPr>
          <p:cNvPr id="5158" name="Text Box 38"/>
          <p:cNvSpPr txBox="1">
            <a:spLocks noChangeArrowheads="1"/>
          </p:cNvSpPr>
          <p:nvPr/>
        </p:nvSpPr>
        <p:spPr bwMode="auto">
          <a:xfrm>
            <a:off x="6484321" y="5710200"/>
            <a:ext cx="508320" cy="213142"/>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500" dirty="0">
                <a:solidFill>
                  <a:srgbClr val="000000"/>
                </a:solidFill>
                <a:latin typeface="Lucida Sans" pitchFamily="34" charset="0"/>
                <a:ea typeface="msgothic" charset="0"/>
                <a:cs typeface="msgothic" charset="0"/>
              </a:rPr>
              <a:t>DATA</a:t>
            </a:r>
          </a:p>
        </p:txBody>
      </p:sp>
      <p:sp>
        <p:nvSpPr>
          <p:cNvPr id="5159" name="AutoShape 39"/>
          <p:cNvSpPr>
            <a:spLocks noChangeArrowheads="1"/>
          </p:cNvSpPr>
          <p:nvPr/>
        </p:nvSpPr>
        <p:spPr bwMode="auto">
          <a:xfrm>
            <a:off x="7405921" y="5216228"/>
            <a:ext cx="663840" cy="678312"/>
          </a:xfrm>
          <a:prstGeom prst="roundRect">
            <a:avLst>
              <a:gd name="adj" fmla="val 213"/>
            </a:avLst>
          </a:prstGeom>
          <a:solidFill>
            <a:srgbClr val="C0C0C0"/>
          </a:solidFill>
          <a:ln w="9360">
            <a:solidFill>
              <a:srgbClr val="000000"/>
            </a:solidFill>
            <a:round/>
            <a:headEnd/>
            <a:tailEnd/>
          </a:ln>
          <a:effectLst/>
        </p:spPr>
        <p:txBody>
          <a:bodyPr wrap="none" lIns="82945" tIns="41473" rIns="82945" bIns="41473" anchor="ctr"/>
          <a:lstStyle/>
          <a:p>
            <a:endParaRPr lang="en-US"/>
          </a:p>
        </p:txBody>
      </p:sp>
      <p:sp>
        <p:nvSpPr>
          <p:cNvPr id="5160" name="Text Box 40"/>
          <p:cNvSpPr txBox="1">
            <a:spLocks noChangeArrowheads="1"/>
          </p:cNvSpPr>
          <p:nvPr/>
        </p:nvSpPr>
        <p:spPr bwMode="auto">
          <a:xfrm>
            <a:off x="7483681" y="5462494"/>
            <a:ext cx="508320" cy="213142"/>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500" dirty="0">
                <a:solidFill>
                  <a:srgbClr val="000000"/>
                </a:solidFill>
                <a:latin typeface="Lucida Sans" pitchFamily="34" charset="0"/>
                <a:ea typeface="msgothic" charset="0"/>
                <a:cs typeface="msgothic" charset="0"/>
              </a:rPr>
              <a:t>DATA</a:t>
            </a:r>
          </a:p>
        </p:txBody>
      </p:sp>
      <p:sp>
        <p:nvSpPr>
          <p:cNvPr id="5161" name="Line 41"/>
          <p:cNvSpPr>
            <a:spLocks noChangeShapeType="1"/>
          </p:cNvSpPr>
          <p:nvPr/>
        </p:nvSpPr>
        <p:spPr bwMode="auto">
          <a:xfrm>
            <a:off x="7423201" y="5432250"/>
            <a:ext cx="64800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5162" name="Line 42"/>
          <p:cNvSpPr>
            <a:spLocks noChangeShapeType="1"/>
          </p:cNvSpPr>
          <p:nvPr/>
        </p:nvSpPr>
        <p:spPr bwMode="auto">
          <a:xfrm>
            <a:off x="7421760" y="5694358"/>
            <a:ext cx="648000" cy="1441"/>
          </a:xfrm>
          <a:prstGeom prst="line">
            <a:avLst/>
          </a:prstGeom>
          <a:noFill/>
          <a:ln w="9360">
            <a:solidFill>
              <a:srgbClr val="000000"/>
            </a:solidFill>
            <a:round/>
            <a:headEnd/>
            <a:tailEnd/>
          </a:ln>
          <a:effectLst/>
        </p:spPr>
        <p:txBody>
          <a:bodyPr lIns="82945" tIns="41473" rIns="82945" bIns="41473"/>
          <a:lstStyle/>
          <a:p>
            <a:endParaRPr lang="en-US"/>
          </a:p>
        </p:txBody>
      </p:sp>
      <p:sp>
        <p:nvSpPr>
          <p:cNvPr id="5163" name="Text Box 43"/>
          <p:cNvSpPr txBox="1">
            <a:spLocks noChangeArrowheads="1"/>
          </p:cNvSpPr>
          <p:nvPr/>
        </p:nvSpPr>
        <p:spPr bwMode="auto">
          <a:xfrm>
            <a:off x="7483680" y="5232070"/>
            <a:ext cx="829440" cy="213142"/>
          </a:xfrm>
          <a:prstGeom prst="rect">
            <a:avLst/>
          </a:prstGeom>
          <a:noFill/>
          <a:ln w="9525">
            <a:noFill/>
            <a:round/>
            <a:headEnd/>
            <a:tailEnd/>
          </a:ln>
          <a:effectLst/>
        </p:spPr>
        <p:txBody>
          <a:bodyPr wrap="none" lIns="0" tIns="0" rIns="0" bIns="0"/>
          <a:lstStyle/>
          <a:p>
            <a:pPr>
              <a:lnSpc>
                <a:spcPct val="97000"/>
              </a:lnSpc>
              <a:tabLst>
                <a:tab pos="0" algn="l"/>
                <a:tab pos="655210"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 pos="8709249" algn="l"/>
              </a:tabLst>
            </a:pPr>
            <a:r>
              <a:rPr lang="en-GB" sz="1500" dirty="0">
                <a:solidFill>
                  <a:srgbClr val="00AE00"/>
                </a:solidFill>
                <a:latin typeface="Lucida Sans" pitchFamily="34" charset="0"/>
                <a:ea typeface="msgothic" charset="0"/>
                <a:cs typeface="msgothic" charset="0"/>
              </a:rPr>
              <a:t>PARITY</a:t>
            </a:r>
            <a:r>
              <a:rPr lang="en-GB" sz="1500" dirty="0">
                <a:solidFill>
                  <a:srgbClr val="000000"/>
                </a:solidFill>
                <a:latin typeface="Lucida Sans" pitchFamily="34" charset="0"/>
                <a:ea typeface="msgothic" charset="0"/>
                <a:cs typeface="msgothic" charset="0"/>
              </a:rPr>
              <a:t>	</a:t>
            </a:r>
          </a:p>
        </p:txBody>
      </p:sp>
      <p:sp>
        <p:nvSpPr>
          <p:cNvPr id="5164" name="Text Box 44"/>
          <p:cNvSpPr txBox="1">
            <a:spLocks noChangeArrowheads="1"/>
          </p:cNvSpPr>
          <p:nvPr/>
        </p:nvSpPr>
        <p:spPr bwMode="auto">
          <a:xfrm>
            <a:off x="7486561" y="5710200"/>
            <a:ext cx="508320" cy="213142"/>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500" dirty="0">
                <a:solidFill>
                  <a:srgbClr val="000000"/>
                </a:solidFill>
                <a:latin typeface="Lucida Sans" pitchFamily="34" charset="0"/>
                <a:ea typeface="msgothic" charset="0"/>
                <a:cs typeface="msgothic" charset="0"/>
              </a:rPr>
              <a:t>DATA</a:t>
            </a:r>
          </a:p>
        </p:txBody>
      </p:sp>
      <p:sp>
        <p:nvSpPr>
          <p:cNvPr id="5165" name="Text Box 45"/>
          <p:cNvSpPr txBox="1">
            <a:spLocks noChangeArrowheads="1"/>
          </p:cNvSpPr>
          <p:nvPr/>
        </p:nvSpPr>
        <p:spPr bwMode="auto">
          <a:xfrm>
            <a:off x="3270241" y="5956466"/>
            <a:ext cx="416160" cy="241945"/>
          </a:xfrm>
          <a:prstGeom prst="rect">
            <a:avLst/>
          </a:prstGeom>
          <a:noFill/>
          <a:ln w="9525">
            <a:noFill/>
            <a:round/>
            <a:headEnd/>
            <a:tailEnd/>
          </a:ln>
          <a:effectLst/>
        </p:spPr>
        <p:txBody>
          <a:bodyPr wrap="none" lIns="0" tIns="0" rIns="0" bIns="0"/>
          <a:lstStyle/>
          <a:p>
            <a:pPr>
              <a:lnSpc>
                <a:spcPct val="97000"/>
              </a:lnSpc>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sz="1600" dirty="0">
                <a:solidFill>
                  <a:srgbClr val="000000"/>
                </a:solidFill>
                <a:latin typeface="Lucida Sans" pitchFamily="34" charset="0"/>
                <a:ea typeface="msgothic" charset="0"/>
                <a:cs typeface="msgothic" charset="0"/>
              </a:rPr>
              <a:t>disk</a:t>
            </a:r>
          </a:p>
        </p:txBody>
      </p:sp>
      <p:sp>
        <p:nvSpPr>
          <p:cNvPr id="5166" name="Line 46"/>
          <p:cNvSpPr>
            <a:spLocks noChangeShapeType="1"/>
          </p:cNvSpPr>
          <p:nvPr/>
        </p:nvSpPr>
        <p:spPr bwMode="auto">
          <a:xfrm>
            <a:off x="7574400" y="4644489"/>
            <a:ext cx="1440" cy="601983"/>
          </a:xfrm>
          <a:prstGeom prst="line">
            <a:avLst/>
          </a:prstGeom>
          <a:noFill/>
          <a:ln w="9360">
            <a:solidFill>
              <a:srgbClr val="33CC66"/>
            </a:solidFill>
            <a:round/>
            <a:headEnd/>
            <a:tailEnd type="triangle" w="med" len="med"/>
          </a:ln>
          <a:effectLst/>
        </p:spPr>
        <p:txBody>
          <a:bodyPr lIns="82945" tIns="41473" rIns="82945" bIns="41473"/>
          <a:lstStyle/>
          <a:p>
            <a:endParaRPr lang="en-US"/>
          </a:p>
        </p:txBody>
      </p:sp>
      <p:sp>
        <p:nvSpPr>
          <p:cNvPr id="5167" name="Line 47"/>
          <p:cNvSpPr>
            <a:spLocks noChangeShapeType="1"/>
          </p:cNvSpPr>
          <p:nvPr/>
        </p:nvSpPr>
        <p:spPr bwMode="auto">
          <a:xfrm>
            <a:off x="3471841" y="4568160"/>
            <a:ext cx="1440" cy="601983"/>
          </a:xfrm>
          <a:prstGeom prst="line">
            <a:avLst/>
          </a:prstGeom>
          <a:noFill/>
          <a:ln w="9360">
            <a:solidFill>
              <a:srgbClr val="33CC66"/>
            </a:solidFill>
            <a:round/>
            <a:headEnd/>
            <a:tailEnd type="triangle" w="med" len="med"/>
          </a:ln>
          <a:effectLst/>
        </p:spPr>
        <p:txBody>
          <a:bodyPr lIns="82945" tIns="41473" rIns="82945" bIns="41473"/>
          <a:lstStyle/>
          <a:p>
            <a:endParaRPr lang="en-US"/>
          </a:p>
        </p:txBody>
      </p:sp>
      <p:sp>
        <p:nvSpPr>
          <p:cNvPr id="5168" name="Line 48"/>
          <p:cNvSpPr>
            <a:spLocks noChangeShapeType="1"/>
          </p:cNvSpPr>
          <p:nvPr/>
        </p:nvSpPr>
        <p:spPr bwMode="auto">
          <a:xfrm>
            <a:off x="5908321" y="4627207"/>
            <a:ext cx="1440" cy="601983"/>
          </a:xfrm>
          <a:prstGeom prst="line">
            <a:avLst/>
          </a:prstGeom>
          <a:noFill/>
          <a:ln w="9360">
            <a:solidFill>
              <a:srgbClr val="33CC66"/>
            </a:solidFill>
            <a:round/>
            <a:headEnd/>
            <a:tailEnd type="triangle" w="med" len="med"/>
          </a:ln>
          <a:effectLst/>
        </p:spPr>
        <p:txBody>
          <a:bodyPr lIns="82945" tIns="41473" rIns="82945" bIns="41473"/>
          <a:lstStyle/>
          <a:p>
            <a:endParaRPr lang="en-US"/>
          </a:p>
        </p:txBody>
      </p:sp>
      <p:sp>
        <p:nvSpPr>
          <p:cNvPr id="5169" name="Line 49"/>
          <p:cNvSpPr>
            <a:spLocks noChangeShapeType="1"/>
          </p:cNvSpPr>
          <p:nvPr/>
        </p:nvSpPr>
        <p:spPr bwMode="auto">
          <a:xfrm>
            <a:off x="6881761" y="4644489"/>
            <a:ext cx="1440" cy="601983"/>
          </a:xfrm>
          <a:prstGeom prst="line">
            <a:avLst/>
          </a:prstGeom>
          <a:noFill/>
          <a:ln w="9360">
            <a:solidFill>
              <a:srgbClr val="33CC66"/>
            </a:solidFill>
            <a:round/>
            <a:headEnd/>
            <a:tailEnd type="triangle" w="med" len="med"/>
          </a:ln>
          <a:effectLst/>
        </p:spPr>
        <p:txBody>
          <a:bodyPr lIns="82945" tIns="41473" rIns="82945" bIns="41473"/>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Types of redundancy</a:t>
            </a:r>
          </a:p>
        </p:txBody>
      </p:sp>
      <p:sp>
        <p:nvSpPr>
          <p:cNvPr id="6146" name="Rectangle 2"/>
          <p:cNvSpPr>
            <a:spLocks noGrp="1" noChangeArrowheads="1"/>
          </p:cNvSpPr>
          <p:nvPr>
            <p:ph type="body" idx="1"/>
          </p:nvPr>
        </p:nvSpPr>
        <p:spPr>
          <a:xfrm>
            <a:off x="888480" y="1952845"/>
            <a:ext cx="7809120" cy="4320454"/>
          </a:xfrm>
          <a:ln/>
        </p:spPr>
        <p:txBody>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In case of a disk failure, the failed disk can be rebuilt...</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RAID1 -&gt; from the remaining disk (1-1 copy)</a:t>
            </a:r>
            <a:r>
              <a:rPr lang="ar-SA" dirty="0">
                <a:cs typeface="Arial" pitchFamily="34" charset="0"/>
              </a:rPr>
              <a:t>‏</a:t>
            </a:r>
            <a:endParaRPr lang="en-GB" dirty="0"/>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RAID3 -&gt; from the remaining data + parity disk</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RAID5 -&gt; from the parity blocks on other disks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Hardware or software ?</a:t>
            </a:r>
          </a:p>
        </p:txBody>
      </p:sp>
      <p:sp>
        <p:nvSpPr>
          <p:cNvPr id="7170" name="Rectangle 2"/>
          <p:cNvSpPr>
            <a:spLocks noGrp="1" noChangeArrowheads="1"/>
          </p:cNvSpPr>
          <p:nvPr>
            <p:ph type="body" idx="1"/>
          </p:nvPr>
        </p:nvSpPr>
        <p:spPr>
          <a:xfrm>
            <a:off x="888480" y="1952845"/>
            <a:ext cx="7809120" cy="4320454"/>
          </a:xfrm>
          <a:ln/>
        </p:spPr>
        <p:txBody>
          <a:bodyPr>
            <a:normAutofit fontScale="92500" lnSpcReduction="10000"/>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In </a:t>
            </a:r>
            <a:r>
              <a:rPr lang="en-GB" i="1" dirty="0"/>
              <a:t>general</a:t>
            </a:r>
            <a:r>
              <a:rPr lang="en-GB" dirty="0"/>
              <a:t>, hardware RAID is more transparent to the user, and disk replacement is straightforward:</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remove defective disk</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install new disk</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RAID controller detects this and starts rebuilding on new disk</a:t>
            </a:r>
            <a:br>
              <a:rPr lang="en-GB" dirty="0"/>
            </a:br>
            <a:endParaRPr lang="en-GB" dirty="0"/>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(Note: real hardware RAID controllers, NOT BIOS RAID such as Promise)</a:t>
            </a:r>
            <a:r>
              <a:rPr lang="ar-SA" dirty="0">
                <a:cs typeface="Arial" pitchFamily="34" charset="0"/>
              </a:rPr>
              <a:t>‏</a:t>
            </a:r>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Backup</a:t>
            </a:r>
          </a:p>
        </p:txBody>
      </p:sp>
      <p:sp>
        <p:nvSpPr>
          <p:cNvPr id="4098" name="Rectangle 2"/>
          <p:cNvSpPr>
            <a:spLocks noGrp="1" noChangeArrowheads="1"/>
          </p:cNvSpPr>
          <p:nvPr>
            <p:ph type="body" idx="1"/>
          </p:nvPr>
        </p:nvSpPr>
        <p:spPr>
          <a:xfrm>
            <a:off x="672480" y="1906760"/>
            <a:ext cx="7809120" cy="4320454"/>
          </a:xfrm>
          <a:ln/>
        </p:spPr>
        <p:txBody>
          <a:bodyPr>
            <a:normAutofit lnSpcReduction="10000"/>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What is backup?</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backup is the part of a larger management domain called data security:</a:t>
            </a:r>
          </a:p>
          <a:p>
            <a:pPr lvl="2">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integrity, protection: cryptography</a:t>
            </a:r>
          </a:p>
          <a:p>
            <a:pPr lvl="2">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availability, redundancy: mirroring / RAID</a:t>
            </a:r>
            <a:br>
              <a:rPr lang="en-GB" dirty="0"/>
            </a:br>
            <a:endParaRPr lang="en-GB" dirty="0"/>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Why Backup?</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Software and Hardware failures are a common thing in the computer world. Any number of occurrences can cause loss of valuable data.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Hardware or software ?</a:t>
            </a:r>
          </a:p>
        </p:txBody>
      </p:sp>
      <p:sp>
        <p:nvSpPr>
          <p:cNvPr id="8194" name="Rectangle 2"/>
          <p:cNvSpPr>
            <a:spLocks noGrp="1" noChangeArrowheads="1"/>
          </p:cNvSpPr>
          <p:nvPr>
            <p:ph type="body" idx="1"/>
          </p:nvPr>
        </p:nvSpPr>
        <p:spPr>
          <a:xfrm>
            <a:off x="888480" y="1952845"/>
            <a:ext cx="7809120" cy="4439987"/>
          </a:xfrm>
          <a:ln/>
        </p:spPr>
        <p:txBody>
          <a:bodyPr>
            <a:normAutofit fontScale="92500" lnSpcReduction="20000"/>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RAID3 and 5 can be complex to implement in software (in the OS), so hardware might be a better choice</a:t>
            </a: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But what happens if the RAID controller dies?  How does one recover if one does not have a spare controller?</a:t>
            </a: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Consider having a spare controller for RAID3/RAID5</a:t>
            </a:r>
            <a:br>
              <a:rPr lang="en-GB" dirty="0"/>
            </a:br>
            <a:r>
              <a:rPr lang="en-GB" dirty="0"/>
              <a:t/>
            </a:r>
            <a:br>
              <a:rPr lang="en-GB" dirty="0"/>
            </a:br>
            <a:r>
              <a:rPr lang="en-GB" sz="2500" dirty="0"/>
              <a:t>(Note: we mean real hardware RAID controllers, </a:t>
            </a:r>
            <a:r>
              <a:rPr lang="en-GB" sz="2500" i="1" dirty="0"/>
              <a:t>not</a:t>
            </a:r>
            <a:r>
              <a:rPr lang="en-GB" sz="2500" dirty="0"/>
              <a:t> BIOS software RAID such as Promise)</a:t>
            </a:r>
            <a:r>
              <a:rPr lang="ar-SA" sz="2500" dirty="0">
                <a:cs typeface="Arial" pitchFamily="34" charset="0"/>
              </a:rPr>
              <a:t>‏</a:t>
            </a:r>
            <a:endParaRPr lang="en-GB" sz="25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Hardware or software ?</a:t>
            </a:r>
          </a:p>
        </p:txBody>
      </p:sp>
      <p:sp>
        <p:nvSpPr>
          <p:cNvPr id="9218" name="Rectangle 2"/>
          <p:cNvSpPr>
            <a:spLocks noGrp="1" noChangeArrowheads="1"/>
          </p:cNvSpPr>
          <p:nvPr>
            <p:ph type="body" idx="1"/>
          </p:nvPr>
        </p:nvSpPr>
        <p:spPr>
          <a:xfrm>
            <a:off x="888480" y="1952845"/>
            <a:ext cx="7809120" cy="4320454"/>
          </a:xfrm>
          <a:ln/>
        </p:spPr>
        <p:txBody>
          <a:bodyPr>
            <a:normAutofit fontScale="92500" lnSpcReduction="20000"/>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RAID1 is easy to recover from and easier to implement in software (within the OS) – worst case, all one needs is to skip a header at the beginning of each disk.</a:t>
            </a: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FreeBSD and Linux have very good software RAID implementations nowadays</a:t>
            </a: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In FreeBSD, at least 3 implementations:</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err="1"/>
              <a:t>gmirror</a:t>
            </a:r>
            <a:endParaRPr lang="en-GB" dirty="0"/>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err="1"/>
              <a:t>ccd</a:t>
            </a:r>
            <a:endParaRPr lang="en-GB" dirty="0"/>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err="1"/>
              <a:t>gvinum</a:t>
            </a:r>
            <a:r>
              <a:rPr lang="en-GB" dirty="0"/>
              <a:t> (also RAID5, but not recommended)</a:t>
            </a:r>
            <a:r>
              <a:rPr lang="ar-SA" dirty="0">
                <a:cs typeface="Arial" pitchFamily="34" charset="0"/>
              </a:rPr>
              <a:t>‏</a:t>
            </a:r>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FreeBSD: </a:t>
            </a:r>
            <a:r>
              <a:rPr lang="en-GB" dirty="0" err="1"/>
              <a:t>gmirror</a:t>
            </a:r>
            <a:endParaRPr lang="en-GB" dirty="0"/>
          </a:p>
        </p:txBody>
      </p:sp>
      <p:sp>
        <p:nvSpPr>
          <p:cNvPr id="10242" name="Rectangle 2"/>
          <p:cNvSpPr>
            <a:spLocks noGrp="1" noChangeArrowheads="1"/>
          </p:cNvSpPr>
          <p:nvPr>
            <p:ph type="body" idx="1"/>
          </p:nvPr>
        </p:nvSpPr>
        <p:spPr>
          <a:xfrm>
            <a:off x="888480" y="1952845"/>
            <a:ext cx="7809120" cy="4320454"/>
          </a:xfrm>
          <a:ln/>
        </p:spPr>
        <p:txBody>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err="1"/>
              <a:t>gmirror</a:t>
            </a:r>
            <a:r>
              <a:rPr lang="en-GB" dirty="0"/>
              <a:t> is very easy to set up, many </a:t>
            </a:r>
            <a:r>
              <a:rPr lang="en-GB" dirty="0" err="1"/>
              <a:t>howtos</a:t>
            </a:r>
            <a:r>
              <a:rPr lang="en-GB" dirty="0"/>
              <a:t> available:</a:t>
            </a: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dirty="0">
                <a:solidFill>
                  <a:srgbClr val="CCCCFF"/>
                </a:solidFill>
                <a:hlinkClick r:id="rId3"/>
              </a:rPr>
              <a:t>http://www.freebsd.org/doc/en_US.ISO8859-1/books/handbook/geom-mirror.html</a:t>
            </a: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dirty="0">
                <a:solidFill>
                  <a:srgbClr val="CCCCFF"/>
                </a:solidFill>
                <a:hlinkClick r:id="rId4"/>
              </a:rPr>
              <a:t>http://dannyman.toldme.com/2005/01/24/freebsd-howto-gmirror-system/</a:t>
            </a:r>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1600" dirty="0">
                <a:solidFill>
                  <a:srgbClr val="CCCCFF"/>
                </a:solidFill>
                <a:hlinkClick r:id="rId5"/>
              </a:rPr>
              <a:t>http://www.onlamp.com/pub/a/bsd/2005/11/10/FreeBSD_Basics.html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subTitle"/>
          </p:nvPr>
        </p:nvSpPr>
        <p:spPr>
          <a:xfrm>
            <a:off x="468001" y="1628811"/>
            <a:ext cx="7957440" cy="4550878"/>
          </a:xfrm>
        </p:spPr>
        <p:txBody>
          <a:bodyPr/>
          <a:lstStyle/>
          <a:p>
            <a:pPr marL="191523" lvl="1">
              <a:lnSpc>
                <a:spcPct val="96000"/>
              </a:lnSpc>
              <a:tabLst>
                <a:tab pos="387366" algn="l"/>
                <a:tab pos="600489" algn="l"/>
                <a:tab pos="1009455" algn="l"/>
                <a:tab pos="1415541" algn="l"/>
                <a:tab pos="1823067" algn="l"/>
                <a:tab pos="2230593" algn="l"/>
                <a:tab pos="2638119" algn="l"/>
                <a:tab pos="3045645" algn="l"/>
                <a:tab pos="3453171" algn="l"/>
                <a:tab pos="3860697" algn="l"/>
                <a:tab pos="4268223" algn="l"/>
                <a:tab pos="4675749" algn="l"/>
                <a:tab pos="5083275" algn="l"/>
                <a:tab pos="5490801" algn="l"/>
                <a:tab pos="5898327" algn="l"/>
                <a:tab pos="6305854" algn="l"/>
                <a:tab pos="6713379" algn="l"/>
                <a:tab pos="7120906" algn="l"/>
                <a:tab pos="7528431" algn="l"/>
                <a:tab pos="7935958" algn="l"/>
                <a:tab pos="8343483" algn="l"/>
              </a:tabLst>
            </a:pPr>
            <a:endParaRPr lang="en-GB" sz="2200" dirty="0">
              <a:solidFill>
                <a:srgbClr val="333333"/>
              </a:solidFill>
              <a:latin typeface="Lucida Sans Typewriter Regular" pitchFamily="49" charset="0"/>
            </a:endParaRPr>
          </a:p>
          <a:p>
            <a:pPr marL="191523" lvl="1">
              <a:lnSpc>
                <a:spcPct val="96000"/>
              </a:lnSpc>
              <a:tabLst>
                <a:tab pos="387366" algn="l"/>
                <a:tab pos="600489" algn="l"/>
                <a:tab pos="1009455" algn="l"/>
                <a:tab pos="1415541" algn="l"/>
                <a:tab pos="1823067" algn="l"/>
                <a:tab pos="2230593" algn="l"/>
                <a:tab pos="2638119" algn="l"/>
                <a:tab pos="3045645" algn="l"/>
                <a:tab pos="3453171" algn="l"/>
                <a:tab pos="3860697" algn="l"/>
                <a:tab pos="4268223" algn="l"/>
                <a:tab pos="4675749" algn="l"/>
                <a:tab pos="5083275" algn="l"/>
                <a:tab pos="5490801" algn="l"/>
                <a:tab pos="5898327" algn="l"/>
                <a:tab pos="6305854" algn="l"/>
                <a:tab pos="6713379" algn="l"/>
                <a:tab pos="7120906" algn="l"/>
                <a:tab pos="7528431" algn="l"/>
                <a:tab pos="7935958" algn="l"/>
                <a:tab pos="8343483" algn="l"/>
              </a:tabLst>
            </a:pPr>
            <a:endParaRPr lang="en-GB" sz="2200" dirty="0">
              <a:solidFill>
                <a:srgbClr val="333333"/>
              </a:solidFill>
              <a:latin typeface="Lucida Sans Typewriter Regular" pitchFamily="49" charset="0"/>
            </a:endParaRPr>
          </a:p>
          <a:p>
            <a:pPr marL="191523" lvl="1">
              <a:tabLst>
                <a:tab pos="387366" algn="l"/>
                <a:tab pos="600489" algn="l"/>
                <a:tab pos="1009455" algn="l"/>
                <a:tab pos="1415541" algn="l"/>
                <a:tab pos="1823067" algn="l"/>
                <a:tab pos="2230593" algn="l"/>
                <a:tab pos="2638119" algn="l"/>
                <a:tab pos="3045645" algn="l"/>
                <a:tab pos="3453171" algn="l"/>
                <a:tab pos="3860697" algn="l"/>
                <a:tab pos="4268223" algn="l"/>
                <a:tab pos="4675749" algn="l"/>
                <a:tab pos="5083275" algn="l"/>
                <a:tab pos="5490801" algn="l"/>
                <a:tab pos="5898327" algn="l"/>
                <a:tab pos="6305854" algn="l"/>
                <a:tab pos="6713379" algn="l"/>
                <a:tab pos="7120906" algn="l"/>
                <a:tab pos="7528431" algn="l"/>
                <a:tab pos="7935958" algn="l"/>
                <a:tab pos="8343483" algn="l"/>
              </a:tabLst>
            </a:pPr>
            <a:r>
              <a:rPr lang="en-GB" sz="3300" dirty="0" err="1">
                <a:solidFill>
                  <a:srgbClr val="333333"/>
                </a:solidFill>
                <a:latin typeface="Verdana" pitchFamily="34" charset="0"/>
                <a:ea typeface="Verdana" pitchFamily="34" charset="0"/>
                <a:cs typeface="Verdana" pitchFamily="34" charset="0"/>
              </a:rPr>
              <a:t>AfNOGchix</a:t>
            </a:r>
            <a:r>
              <a:rPr lang="en-GB" sz="3300" dirty="0">
                <a:solidFill>
                  <a:srgbClr val="333333"/>
                </a:solidFill>
                <a:latin typeface="Verdana" pitchFamily="34" charset="0"/>
                <a:ea typeface="Verdana" pitchFamily="34" charset="0"/>
                <a:cs typeface="Verdana" pitchFamily="34" charset="0"/>
              </a:rPr>
              <a:t> 2008</a:t>
            </a:r>
          </a:p>
          <a:p>
            <a:pPr marL="191523" lvl="1">
              <a:lnSpc>
                <a:spcPct val="97000"/>
              </a:lnSpc>
              <a:tabLst>
                <a:tab pos="387366" algn="l"/>
                <a:tab pos="600489" algn="l"/>
                <a:tab pos="1009455" algn="l"/>
                <a:tab pos="1415541" algn="l"/>
                <a:tab pos="1823067" algn="l"/>
                <a:tab pos="2230593" algn="l"/>
                <a:tab pos="2638119" algn="l"/>
                <a:tab pos="3045645" algn="l"/>
                <a:tab pos="3453171" algn="l"/>
                <a:tab pos="3860697" algn="l"/>
                <a:tab pos="4268223" algn="l"/>
                <a:tab pos="4675749" algn="l"/>
                <a:tab pos="5083275" algn="l"/>
                <a:tab pos="5490801" algn="l"/>
                <a:tab pos="5898327" algn="l"/>
                <a:tab pos="6305854" algn="l"/>
                <a:tab pos="6713379" algn="l"/>
                <a:tab pos="7120906" algn="l"/>
                <a:tab pos="7528431" algn="l"/>
                <a:tab pos="7935958" algn="l"/>
                <a:tab pos="8343483" algn="l"/>
              </a:tabLst>
            </a:pPr>
            <a:r>
              <a:rPr lang="en-GB" sz="3300" dirty="0">
                <a:solidFill>
                  <a:srgbClr val="333333"/>
                </a:solidFill>
                <a:latin typeface="Lucida Sans Typewriter Regular" pitchFamily="49" charset="0"/>
              </a:rPr>
              <a:t>Accra, Ghana</a:t>
            </a:r>
          </a:p>
          <a:p>
            <a:pPr marL="191523" lvl="1">
              <a:lnSpc>
                <a:spcPct val="96000"/>
              </a:lnSpc>
              <a:tabLst>
                <a:tab pos="387366" algn="l"/>
                <a:tab pos="600489" algn="l"/>
                <a:tab pos="1009455" algn="l"/>
                <a:tab pos="1415541" algn="l"/>
                <a:tab pos="1823067" algn="l"/>
                <a:tab pos="2230593" algn="l"/>
                <a:tab pos="2638119" algn="l"/>
                <a:tab pos="3045645" algn="l"/>
                <a:tab pos="3453171" algn="l"/>
                <a:tab pos="3860697" algn="l"/>
                <a:tab pos="4268223" algn="l"/>
                <a:tab pos="4675749" algn="l"/>
                <a:tab pos="5083275" algn="l"/>
                <a:tab pos="5490801" algn="l"/>
                <a:tab pos="5898327" algn="l"/>
                <a:tab pos="6305854" algn="l"/>
                <a:tab pos="6713379" algn="l"/>
                <a:tab pos="7120906" algn="l"/>
                <a:tab pos="7528431" algn="l"/>
                <a:tab pos="7935958" algn="l"/>
                <a:tab pos="8343483" algn="l"/>
              </a:tabLst>
            </a:pPr>
            <a:endParaRPr lang="en-GB" sz="3300" dirty="0">
              <a:solidFill>
                <a:srgbClr val="333333"/>
              </a:solidFill>
              <a:latin typeface="Lucida Sans Typewriter Regular" pitchFamily="49" charset="0"/>
            </a:endParaRPr>
          </a:p>
          <a:p>
            <a:pPr marL="191523" lvl="1">
              <a:lnSpc>
                <a:spcPct val="96000"/>
              </a:lnSpc>
              <a:tabLst>
                <a:tab pos="387366" algn="l"/>
                <a:tab pos="600489" algn="l"/>
                <a:tab pos="1009455" algn="l"/>
                <a:tab pos="1415541" algn="l"/>
                <a:tab pos="1823067" algn="l"/>
                <a:tab pos="2230593" algn="l"/>
                <a:tab pos="2638119" algn="l"/>
                <a:tab pos="3045645" algn="l"/>
                <a:tab pos="3453171" algn="l"/>
                <a:tab pos="3860697" algn="l"/>
                <a:tab pos="4268223" algn="l"/>
                <a:tab pos="4675749" algn="l"/>
                <a:tab pos="5083275" algn="l"/>
                <a:tab pos="5490801" algn="l"/>
                <a:tab pos="5898327" algn="l"/>
                <a:tab pos="6305854" algn="l"/>
                <a:tab pos="6713379" algn="l"/>
                <a:tab pos="7120906" algn="l"/>
                <a:tab pos="7528431" algn="l"/>
                <a:tab pos="7935958" algn="l"/>
                <a:tab pos="8343483" algn="l"/>
              </a:tabLst>
            </a:pPr>
            <a:endParaRPr lang="en-GB" sz="2200" dirty="0">
              <a:solidFill>
                <a:srgbClr val="333333"/>
              </a:solidFill>
              <a:latin typeface="Lucida Sans Typewriter Regular" pitchFamily="49" charset="0"/>
            </a:endParaRPr>
          </a:p>
          <a:p>
            <a:pPr marL="191523" lvl="1">
              <a:lnSpc>
                <a:spcPct val="96000"/>
              </a:lnSpc>
              <a:tabLst>
                <a:tab pos="387366" algn="l"/>
                <a:tab pos="600489" algn="l"/>
                <a:tab pos="1009455" algn="l"/>
                <a:tab pos="1415541" algn="l"/>
                <a:tab pos="1823067" algn="l"/>
                <a:tab pos="2230593" algn="l"/>
                <a:tab pos="2638119" algn="l"/>
                <a:tab pos="3045645" algn="l"/>
                <a:tab pos="3453171" algn="l"/>
                <a:tab pos="3860697" algn="l"/>
                <a:tab pos="4268223" algn="l"/>
                <a:tab pos="4675749" algn="l"/>
                <a:tab pos="5083275" algn="l"/>
                <a:tab pos="5490801" algn="l"/>
                <a:tab pos="5898327" algn="l"/>
                <a:tab pos="6305854" algn="l"/>
                <a:tab pos="6713379" algn="l"/>
                <a:tab pos="7120906" algn="l"/>
                <a:tab pos="7528431" algn="l"/>
                <a:tab pos="7935958" algn="l"/>
                <a:tab pos="8343483" algn="l"/>
              </a:tabLst>
            </a:pPr>
            <a:endParaRPr lang="en-GB" sz="2200" dirty="0">
              <a:solidFill>
                <a:srgbClr val="333333"/>
              </a:solidFill>
              <a:latin typeface="Lucida Sans Typewriter Regular" pitchFamily="49" charset="0"/>
            </a:endParaRPr>
          </a:p>
          <a:p>
            <a:pPr marL="191523" lvl="1">
              <a:lnSpc>
                <a:spcPct val="96000"/>
              </a:lnSpc>
              <a:tabLst>
                <a:tab pos="387366" algn="l"/>
                <a:tab pos="600489" algn="l"/>
                <a:tab pos="1009455" algn="l"/>
                <a:tab pos="1415541" algn="l"/>
                <a:tab pos="1823067" algn="l"/>
                <a:tab pos="2230593" algn="l"/>
                <a:tab pos="2638119" algn="l"/>
                <a:tab pos="3045645" algn="l"/>
                <a:tab pos="3453171" algn="l"/>
                <a:tab pos="3860697" algn="l"/>
                <a:tab pos="4268223" algn="l"/>
                <a:tab pos="4675749" algn="l"/>
                <a:tab pos="5083275" algn="l"/>
                <a:tab pos="5490801" algn="l"/>
                <a:tab pos="5898327" algn="l"/>
                <a:tab pos="6305854" algn="l"/>
                <a:tab pos="6713379" algn="l"/>
                <a:tab pos="7120906" algn="l"/>
                <a:tab pos="7528431" algn="l"/>
                <a:tab pos="7935958" algn="l"/>
                <a:tab pos="8343483" algn="l"/>
              </a:tabLst>
            </a:pPr>
            <a:endParaRPr lang="en-GB" sz="2200" dirty="0">
              <a:solidFill>
                <a:srgbClr val="333333"/>
              </a:solidFill>
              <a:latin typeface="Lucida Sans Typewriter Regular" pitchFamily="49" charset="0"/>
            </a:endParaRPr>
          </a:p>
        </p:txBody>
      </p:sp>
      <p:sp>
        <p:nvSpPr>
          <p:cNvPr id="2051" name="Rectangle 2"/>
          <p:cNvSpPr>
            <a:spLocks noGrp="1" noChangeArrowheads="1"/>
          </p:cNvSpPr>
          <p:nvPr>
            <p:ph type="title" idx="4294967295"/>
          </p:nvPr>
        </p:nvSpPr>
        <p:spPr>
          <a:xfrm>
            <a:off x="672481" y="256347"/>
            <a:ext cx="7807680" cy="1143480"/>
          </a:xfrm>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smtClean="0"/>
              <a:t>Log management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a:xfrm>
            <a:off x="672480" y="256347"/>
            <a:ext cx="7804800" cy="1140600"/>
          </a:xfrm>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smtClean="0"/>
              <a:t>Log management and monitoring</a:t>
            </a:r>
          </a:p>
        </p:txBody>
      </p:sp>
      <p:sp>
        <p:nvSpPr>
          <p:cNvPr id="3075" name="Rectangle 2"/>
          <p:cNvSpPr>
            <a:spLocks noGrp="1" noChangeArrowheads="1"/>
          </p:cNvSpPr>
          <p:nvPr>
            <p:ph type="body" idx="1"/>
          </p:nvPr>
        </p:nvSpPr>
        <p:spPr>
          <a:xfrm>
            <a:off x="326881" y="1781467"/>
            <a:ext cx="8487360" cy="4393901"/>
          </a:xfrm>
        </p:spPr>
        <p:txBody>
          <a:bodyPr>
            <a:normAutofit lnSpcReduction="10000"/>
          </a:bodyPr>
          <a:lstStyle/>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What is log management and monitoring ?</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It's about keeping your logs in a safe place, putting them where you can easily inspect them with tools</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Keep an eye on your log files</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They tell you something important...</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Lots of things happen, and someone needs to keep an eye on them...</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Not really </a:t>
            </a:r>
            <a:r>
              <a:rPr lang="en-GB" dirty="0" err="1" smtClean="0"/>
              <a:t>practictal</a:t>
            </a:r>
            <a:r>
              <a:rPr lang="en-GB" dirty="0" smtClean="0"/>
              <a:t> to do it by hand!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a:xfrm>
            <a:off x="672480" y="256347"/>
            <a:ext cx="7804800" cy="1140600"/>
          </a:xfrm>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smtClean="0"/>
              <a:t>Log management and monitoring</a:t>
            </a:r>
          </a:p>
        </p:txBody>
      </p:sp>
      <p:sp>
        <p:nvSpPr>
          <p:cNvPr id="4099" name="Rectangle 2"/>
          <p:cNvSpPr>
            <a:spLocks noGrp="1" noChangeArrowheads="1"/>
          </p:cNvSpPr>
          <p:nvPr>
            <p:ph type="body" idx="1"/>
          </p:nvPr>
        </p:nvSpPr>
        <p:spPr>
          <a:xfrm>
            <a:off x="326881" y="1781468"/>
            <a:ext cx="8487360" cy="4494711"/>
          </a:xfrm>
        </p:spPr>
        <p:txBody>
          <a:bodyPr>
            <a:normAutofit lnSpcReduction="10000"/>
          </a:bodyPr>
          <a:lstStyle/>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On your routers and switches</a:t>
            </a:r>
            <a:br>
              <a:rPr lang="en-GB" dirty="0" smtClean="0"/>
            </a:br>
            <a:endParaRPr lang="en-GB" dirty="0" smtClean="0"/>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1600" dirty="0" smtClean="0"/>
              <a:t>Sep  1 04:40:11.788 INDIA: %SEC-6-IPACCESSLOGP: list 100 denied </a:t>
            </a:r>
            <a:r>
              <a:rPr lang="en-GB" sz="1600" dirty="0" err="1" smtClean="0"/>
              <a:t>tcp</a:t>
            </a:r>
            <a:r>
              <a:rPr lang="en-GB" sz="1600" dirty="0" smtClean="0"/>
              <a:t> 79.210.84.154(2167) -&gt; 169.223.192.85(6662), 1 packet </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1600" dirty="0" smtClean="0"/>
              <a:t>Sep  1 04:42:35.270 INDIA: %SYS-5-CONFIG_I: Configured from console by pr on vty0 (203.200.80.75)</a:t>
            </a:r>
            <a:r>
              <a:rPr lang="ar-SA" sz="1600" dirty="0" smtClean="0">
                <a:cs typeface="Arial" pitchFamily="34" charset="0"/>
              </a:rPr>
              <a:t>‏</a:t>
            </a:r>
            <a:endParaRPr lang="en-GB" sz="1600" dirty="0" smtClean="0"/>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1600" dirty="0" smtClean="0"/>
              <a:t>%CI-3-TEMP: </a:t>
            </a:r>
            <a:r>
              <a:rPr lang="en-GB" sz="1600" dirty="0" err="1" smtClean="0"/>
              <a:t>Overtemperature</a:t>
            </a:r>
            <a:r>
              <a:rPr lang="en-GB" sz="1600" dirty="0" smtClean="0"/>
              <a:t> warning</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1600" dirty="0" smtClean="0"/>
              <a:t>Mar  1 00:05:51.443: %LINK-3-UPDOWN: Interface Serial1, changed state to down</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On your servers as well</a:t>
            </a:r>
            <a:br>
              <a:rPr lang="en-GB" dirty="0" smtClean="0"/>
            </a:br>
            <a:endParaRPr lang="en-GB" dirty="0" smtClean="0"/>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1600" dirty="0" smtClean="0"/>
              <a:t>Aug 31 17:53:12 </a:t>
            </a:r>
            <a:r>
              <a:rPr lang="en-GB" sz="1600" dirty="0" err="1" smtClean="0"/>
              <a:t>ubuntu</a:t>
            </a:r>
            <a:r>
              <a:rPr lang="en-GB" sz="1600" dirty="0" smtClean="0"/>
              <a:t> nagios2: Caught SIGTERM, shutting down... </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1600" dirty="0" smtClean="0"/>
              <a:t>Aug 31 19:19:36 </a:t>
            </a:r>
            <a:r>
              <a:rPr lang="en-GB" sz="1600" dirty="0" err="1" smtClean="0"/>
              <a:t>ubuntu</a:t>
            </a:r>
            <a:r>
              <a:rPr lang="en-GB" sz="1600" dirty="0" smtClean="0"/>
              <a:t> </a:t>
            </a:r>
            <a:r>
              <a:rPr lang="en-GB" sz="1600" dirty="0" err="1" smtClean="0"/>
              <a:t>sshd</a:t>
            </a:r>
            <a:r>
              <a:rPr lang="en-GB" sz="1600" dirty="0" smtClean="0"/>
              <a:t>[16404]: Failed password for root from 169.223.1.130 port 2039 ssh2</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672480" y="256347"/>
            <a:ext cx="7804800" cy="1140600"/>
          </a:xfrm>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smtClean="0"/>
              <a:t>Log management</a:t>
            </a:r>
          </a:p>
        </p:txBody>
      </p:sp>
      <p:sp>
        <p:nvSpPr>
          <p:cNvPr id="5123" name="Rectangle 2"/>
          <p:cNvSpPr>
            <a:spLocks noGrp="1" noChangeArrowheads="1"/>
          </p:cNvSpPr>
          <p:nvPr>
            <p:ph type="body" idx="1"/>
          </p:nvPr>
        </p:nvSpPr>
        <p:spPr>
          <a:xfrm>
            <a:off x="326881" y="1781468"/>
            <a:ext cx="8487360" cy="4643047"/>
          </a:xfrm>
        </p:spPr>
        <p:txBody>
          <a:bodyPr/>
          <a:lstStyle/>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First, need to centralize and consolidate log files</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Log all messages from routers, switches and servers to a single machine – a </a:t>
            </a:r>
            <a:r>
              <a:rPr lang="en-GB" dirty="0" err="1" smtClean="0"/>
              <a:t>logserver</a:t>
            </a:r>
            <a:endParaRPr lang="en-GB" dirty="0" smtClean="0"/>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All logging from network equipment and UNIX servers is done using </a:t>
            </a:r>
            <a:r>
              <a:rPr lang="en-GB" dirty="0" err="1" smtClean="0"/>
              <a:t>syslog</a:t>
            </a:r>
            <a:endParaRPr lang="en-GB" dirty="0" smtClean="0"/>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Windows can be configured to use </a:t>
            </a:r>
            <a:r>
              <a:rPr lang="en-GB" dirty="0" err="1" smtClean="0"/>
              <a:t>syslog</a:t>
            </a:r>
            <a:r>
              <a:rPr lang="en-GB" dirty="0" smtClean="0"/>
              <a:t> as well, with some tools</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Log locally, but also to the central server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672480" y="256347"/>
            <a:ext cx="7804800" cy="1140600"/>
          </a:xfrm>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smtClean="0"/>
              <a:t>Centralized logging</a:t>
            </a:r>
          </a:p>
        </p:txBody>
      </p:sp>
      <p:grpSp>
        <p:nvGrpSpPr>
          <p:cNvPr id="2" name="Group 2"/>
          <p:cNvGrpSpPr>
            <a:grpSpLocks/>
          </p:cNvGrpSpPr>
          <p:nvPr/>
        </p:nvGrpSpPr>
        <p:grpSpPr bwMode="auto">
          <a:xfrm>
            <a:off x="397440" y="1960047"/>
            <a:ext cx="1573920" cy="1466074"/>
            <a:chOff x="276" y="1361"/>
            <a:chExt cx="1093" cy="1018"/>
          </a:xfrm>
        </p:grpSpPr>
        <p:sp>
          <p:nvSpPr>
            <p:cNvPr id="6162" name="AutoShape 3"/>
            <p:cNvSpPr>
              <a:spLocks noChangeArrowheads="1"/>
            </p:cNvSpPr>
            <p:nvPr/>
          </p:nvSpPr>
          <p:spPr bwMode="auto">
            <a:xfrm>
              <a:off x="794" y="1996"/>
              <a:ext cx="454" cy="113"/>
            </a:xfrm>
            <a:prstGeom prst="roundRect">
              <a:avLst>
                <a:gd name="adj" fmla="val 889"/>
              </a:avLst>
            </a:prstGeom>
            <a:solidFill>
              <a:srgbClr val="999999"/>
            </a:solidFill>
            <a:ln w="9525">
              <a:solidFill>
                <a:srgbClr val="FFFFFF"/>
              </a:solidFill>
              <a:round/>
              <a:headEnd/>
              <a:tailEnd/>
            </a:ln>
          </p:spPr>
          <p:txBody>
            <a:bodyPr wrap="none" anchor="ctr"/>
            <a:lstStyle/>
            <a:p>
              <a:endParaRPr lang="en-US"/>
            </a:p>
          </p:txBody>
        </p:sp>
        <p:sp>
          <p:nvSpPr>
            <p:cNvPr id="6163" name="AutoShape 4"/>
            <p:cNvSpPr>
              <a:spLocks noChangeArrowheads="1"/>
            </p:cNvSpPr>
            <p:nvPr/>
          </p:nvSpPr>
          <p:spPr bwMode="auto">
            <a:xfrm>
              <a:off x="794" y="1361"/>
              <a:ext cx="454" cy="340"/>
            </a:xfrm>
            <a:prstGeom prst="roundRect">
              <a:avLst>
                <a:gd name="adj" fmla="val 292"/>
              </a:avLst>
            </a:prstGeom>
            <a:solidFill>
              <a:srgbClr val="999999"/>
            </a:solidFill>
            <a:ln w="9525">
              <a:solidFill>
                <a:srgbClr val="000000"/>
              </a:solidFill>
              <a:round/>
              <a:headEnd/>
              <a:tailEnd/>
            </a:ln>
          </p:spPr>
          <p:txBody>
            <a:bodyPr wrap="none" anchor="ctr"/>
            <a:lstStyle/>
            <a:p>
              <a:endParaRPr lang="en-US"/>
            </a:p>
          </p:txBody>
        </p:sp>
        <p:sp>
          <p:nvSpPr>
            <p:cNvPr id="6164" name="Oval 5"/>
            <p:cNvSpPr>
              <a:spLocks noChangeArrowheads="1"/>
            </p:cNvSpPr>
            <p:nvPr/>
          </p:nvSpPr>
          <p:spPr bwMode="auto">
            <a:xfrm>
              <a:off x="794" y="1928"/>
              <a:ext cx="454" cy="113"/>
            </a:xfrm>
            <a:prstGeom prst="ellipse">
              <a:avLst/>
            </a:prstGeom>
            <a:solidFill>
              <a:srgbClr val="999999"/>
            </a:solidFill>
            <a:ln w="9525">
              <a:solidFill>
                <a:srgbClr val="FFFFFF"/>
              </a:solidFill>
              <a:round/>
              <a:headEnd/>
              <a:tailEnd/>
            </a:ln>
          </p:spPr>
          <p:txBody>
            <a:bodyPr wrap="none" anchor="ctr"/>
            <a:lstStyle/>
            <a:p>
              <a:endParaRPr lang="en-US"/>
            </a:p>
          </p:txBody>
        </p:sp>
        <p:sp>
          <p:nvSpPr>
            <p:cNvPr id="6165" name="Oval 6"/>
            <p:cNvSpPr>
              <a:spLocks noChangeArrowheads="1"/>
            </p:cNvSpPr>
            <p:nvPr/>
          </p:nvSpPr>
          <p:spPr bwMode="auto">
            <a:xfrm>
              <a:off x="794" y="2064"/>
              <a:ext cx="454" cy="113"/>
            </a:xfrm>
            <a:prstGeom prst="ellipse">
              <a:avLst/>
            </a:prstGeom>
            <a:solidFill>
              <a:srgbClr val="999999"/>
            </a:solidFill>
            <a:ln w="9525">
              <a:solidFill>
                <a:srgbClr val="999999"/>
              </a:solidFill>
              <a:round/>
              <a:headEnd/>
              <a:tailEnd/>
            </a:ln>
          </p:spPr>
          <p:txBody>
            <a:bodyPr wrap="none" anchor="ctr"/>
            <a:lstStyle/>
            <a:p>
              <a:endParaRPr lang="en-US"/>
            </a:p>
          </p:txBody>
        </p:sp>
        <p:sp>
          <p:nvSpPr>
            <p:cNvPr id="6166" name="Text Box 7"/>
            <p:cNvSpPr txBox="1">
              <a:spLocks noChangeArrowheads="1"/>
            </p:cNvSpPr>
            <p:nvPr/>
          </p:nvSpPr>
          <p:spPr bwMode="auto">
            <a:xfrm>
              <a:off x="722" y="2203"/>
              <a:ext cx="648" cy="177"/>
            </a:xfrm>
            <a:prstGeom prst="rect">
              <a:avLst/>
            </a:prstGeom>
            <a:noFill/>
            <a:ln w="9525">
              <a:noFill/>
              <a:round/>
              <a:headEnd/>
              <a:tailEnd/>
            </a:ln>
          </p:spPr>
          <p:txBody>
            <a:bodyPr wrap="none" lIns="90000" tIns="45000" rIns="90000" bIns="45000"/>
            <a:lstStyle/>
            <a:p>
              <a:pPr>
                <a:lnSpc>
                  <a:spcPct val="83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400" dirty="0">
                  <a:solidFill>
                    <a:srgbClr val="000000"/>
                  </a:solidFill>
                  <a:latin typeface="Arial" pitchFamily="34" charset="0"/>
                  <a:ea typeface="MS Gothic" pitchFamily="49" charset="-128"/>
                </a:rPr>
                <a:t>Local disk</a:t>
              </a:r>
            </a:p>
          </p:txBody>
        </p:sp>
        <p:sp>
          <p:nvSpPr>
            <p:cNvPr id="6167" name="Text Box 8"/>
            <p:cNvSpPr txBox="1">
              <a:spLocks noChangeArrowheads="1"/>
            </p:cNvSpPr>
            <p:nvPr/>
          </p:nvSpPr>
          <p:spPr bwMode="auto">
            <a:xfrm>
              <a:off x="794" y="1474"/>
              <a:ext cx="447" cy="177"/>
            </a:xfrm>
            <a:prstGeom prst="rect">
              <a:avLst/>
            </a:prstGeom>
            <a:noFill/>
            <a:ln w="9525">
              <a:noFill/>
              <a:round/>
              <a:headEnd/>
              <a:tailEnd/>
            </a:ln>
          </p:spPr>
          <p:txBody>
            <a:bodyPr wrap="none" lIns="90000" tIns="45000" rIns="90000" bIns="45000"/>
            <a:lstStyle/>
            <a:p>
              <a:pPr>
                <a:lnSpc>
                  <a:spcPct val="83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400" dirty="0">
                  <a:solidFill>
                    <a:srgbClr val="000000"/>
                  </a:solidFill>
                  <a:latin typeface="Arial" pitchFamily="34" charset="0"/>
                  <a:ea typeface="MS Gothic" pitchFamily="49" charset="-128"/>
                </a:rPr>
                <a:t>server</a:t>
              </a:r>
            </a:p>
          </p:txBody>
        </p:sp>
        <p:sp>
          <p:nvSpPr>
            <p:cNvPr id="6168" name="Freeform 9"/>
            <p:cNvSpPr>
              <a:spLocks/>
            </p:cNvSpPr>
            <p:nvPr/>
          </p:nvSpPr>
          <p:spPr bwMode="auto">
            <a:xfrm>
              <a:off x="454" y="1587"/>
              <a:ext cx="227" cy="454"/>
            </a:xfrm>
            <a:custGeom>
              <a:avLst/>
              <a:gdLst>
                <a:gd name="T0" fmla="*/ 1000 w 1001"/>
                <a:gd name="T1" fmla="*/ 0 h 2001"/>
                <a:gd name="T2" fmla="*/ 0 w 1001"/>
                <a:gd name="T3" fmla="*/ 0 h 2001"/>
                <a:gd name="T4" fmla="*/ 0 w 1001"/>
                <a:gd name="T5" fmla="*/ 2000 h 2001"/>
                <a:gd name="T6" fmla="*/ 1000 w 1001"/>
                <a:gd name="T7" fmla="*/ 2000 h 2001"/>
                <a:gd name="T8" fmla="*/ 0 60000 65536"/>
                <a:gd name="T9" fmla="*/ 0 60000 65536"/>
                <a:gd name="T10" fmla="*/ 0 60000 65536"/>
                <a:gd name="T11" fmla="*/ 0 60000 65536"/>
                <a:gd name="T12" fmla="*/ 0 w 1001"/>
                <a:gd name="T13" fmla="*/ 0 h 2001"/>
                <a:gd name="T14" fmla="*/ 1001 w 1001"/>
                <a:gd name="T15" fmla="*/ 2001 h 2001"/>
              </a:gdLst>
              <a:ahLst/>
              <a:cxnLst>
                <a:cxn ang="T8">
                  <a:pos x="T0" y="T1"/>
                </a:cxn>
                <a:cxn ang="T9">
                  <a:pos x="T2" y="T3"/>
                </a:cxn>
                <a:cxn ang="T10">
                  <a:pos x="T4" y="T5"/>
                </a:cxn>
                <a:cxn ang="T11">
                  <a:pos x="T6" y="T7"/>
                </a:cxn>
              </a:cxnLst>
              <a:rect l="T12" t="T13" r="T14" b="T15"/>
              <a:pathLst>
                <a:path w="1001" h="2001">
                  <a:moveTo>
                    <a:pt x="1000" y="0"/>
                  </a:moveTo>
                  <a:lnTo>
                    <a:pt x="0" y="0"/>
                  </a:lnTo>
                  <a:lnTo>
                    <a:pt x="0" y="2000"/>
                  </a:lnTo>
                  <a:lnTo>
                    <a:pt x="1000" y="2000"/>
                  </a:lnTo>
                </a:path>
              </a:pathLst>
            </a:custGeom>
            <a:noFill/>
            <a:ln w="9525">
              <a:solidFill>
                <a:srgbClr val="008000"/>
              </a:solidFill>
              <a:round/>
              <a:headEnd/>
              <a:tailEnd type="triangle" w="med" len="med"/>
            </a:ln>
          </p:spPr>
          <p:txBody>
            <a:bodyPr/>
            <a:lstStyle/>
            <a:p>
              <a:endParaRPr lang="en-US"/>
            </a:p>
          </p:txBody>
        </p:sp>
        <p:sp>
          <p:nvSpPr>
            <p:cNvPr id="6169" name="Text Box 10"/>
            <p:cNvSpPr txBox="1">
              <a:spLocks noChangeArrowheads="1"/>
            </p:cNvSpPr>
            <p:nvPr/>
          </p:nvSpPr>
          <p:spPr bwMode="auto">
            <a:xfrm rot="-5400000">
              <a:off x="138" y="1718"/>
              <a:ext cx="454" cy="177"/>
            </a:xfrm>
            <a:prstGeom prst="rect">
              <a:avLst/>
            </a:prstGeom>
            <a:noFill/>
            <a:ln w="9525">
              <a:noFill/>
              <a:round/>
              <a:headEnd/>
              <a:tailEnd/>
            </a:ln>
          </p:spPr>
          <p:txBody>
            <a:bodyPr wrap="none" lIns="90000" tIns="45000" rIns="90000" bIns="45000"/>
            <a:lstStyle/>
            <a:p>
              <a:pPr>
                <a:lnSpc>
                  <a:spcPct val="83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400" dirty="0" err="1">
                  <a:solidFill>
                    <a:srgbClr val="000000"/>
                  </a:solidFill>
                  <a:latin typeface="Arial" pitchFamily="34" charset="0"/>
                  <a:ea typeface="MS Gothic" pitchFamily="49" charset="-128"/>
                </a:rPr>
                <a:t>syslog</a:t>
              </a:r>
              <a:endParaRPr lang="en-GB" sz="1400" dirty="0">
                <a:solidFill>
                  <a:srgbClr val="000000"/>
                </a:solidFill>
                <a:latin typeface="Arial" pitchFamily="34" charset="0"/>
                <a:ea typeface="MS Gothic" pitchFamily="49" charset="-128"/>
              </a:endParaRPr>
            </a:p>
          </p:txBody>
        </p:sp>
      </p:grpSp>
      <p:sp>
        <p:nvSpPr>
          <p:cNvPr id="6148" name="AutoShape 11"/>
          <p:cNvSpPr>
            <a:spLocks noChangeArrowheads="1"/>
          </p:cNvSpPr>
          <p:nvPr/>
        </p:nvSpPr>
        <p:spPr bwMode="auto">
          <a:xfrm>
            <a:off x="3526561" y="1960046"/>
            <a:ext cx="653760" cy="489651"/>
          </a:xfrm>
          <a:prstGeom prst="roundRect">
            <a:avLst>
              <a:gd name="adj" fmla="val 292"/>
            </a:avLst>
          </a:prstGeom>
          <a:solidFill>
            <a:srgbClr val="23B8DC"/>
          </a:solidFill>
          <a:ln w="9525">
            <a:solidFill>
              <a:srgbClr val="000000"/>
            </a:solidFill>
            <a:round/>
            <a:headEnd/>
            <a:tailEnd/>
          </a:ln>
        </p:spPr>
        <p:txBody>
          <a:bodyPr wrap="none" lIns="82945" tIns="41473" rIns="82945" bIns="41473" anchor="ctr"/>
          <a:lstStyle/>
          <a:p>
            <a:endParaRPr lang="en-US"/>
          </a:p>
        </p:txBody>
      </p:sp>
      <p:sp>
        <p:nvSpPr>
          <p:cNvPr id="6149" name="Text Box 12"/>
          <p:cNvSpPr txBox="1">
            <a:spLocks noChangeArrowheads="1"/>
          </p:cNvSpPr>
          <p:nvPr/>
        </p:nvSpPr>
        <p:spPr bwMode="auto">
          <a:xfrm>
            <a:off x="3526560" y="2122783"/>
            <a:ext cx="614880" cy="254907"/>
          </a:xfrm>
          <a:prstGeom prst="rect">
            <a:avLst/>
          </a:prstGeom>
          <a:noFill/>
          <a:ln w="9525">
            <a:noFill/>
            <a:round/>
            <a:headEnd/>
            <a:tailEnd/>
          </a:ln>
        </p:spPr>
        <p:txBody>
          <a:bodyPr wrap="none" lIns="81639" tIns="40820" rIns="81639" bIns="40820"/>
          <a:lstStyle/>
          <a:p>
            <a:pPr>
              <a:lnSpc>
                <a:spcPct val="83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400" dirty="0">
                <a:solidFill>
                  <a:srgbClr val="000000"/>
                </a:solidFill>
                <a:latin typeface="Arial" pitchFamily="34" charset="0"/>
                <a:ea typeface="MS Gothic" pitchFamily="49" charset="-128"/>
              </a:rPr>
              <a:t>router</a:t>
            </a:r>
          </a:p>
        </p:txBody>
      </p:sp>
      <p:sp>
        <p:nvSpPr>
          <p:cNvPr id="6150" name="AutoShape 13"/>
          <p:cNvSpPr>
            <a:spLocks noChangeArrowheads="1"/>
          </p:cNvSpPr>
          <p:nvPr/>
        </p:nvSpPr>
        <p:spPr bwMode="auto">
          <a:xfrm>
            <a:off x="6107041" y="1960046"/>
            <a:ext cx="653760" cy="489651"/>
          </a:xfrm>
          <a:prstGeom prst="roundRect">
            <a:avLst>
              <a:gd name="adj" fmla="val 292"/>
            </a:avLst>
          </a:prstGeom>
          <a:solidFill>
            <a:srgbClr val="94BD5E"/>
          </a:solidFill>
          <a:ln w="9525">
            <a:solidFill>
              <a:srgbClr val="000000"/>
            </a:solidFill>
            <a:round/>
            <a:headEnd/>
            <a:tailEnd/>
          </a:ln>
        </p:spPr>
        <p:txBody>
          <a:bodyPr wrap="none" lIns="82945" tIns="41473" rIns="82945" bIns="41473" anchor="ctr"/>
          <a:lstStyle/>
          <a:p>
            <a:endParaRPr lang="en-US"/>
          </a:p>
        </p:txBody>
      </p:sp>
      <p:sp>
        <p:nvSpPr>
          <p:cNvPr id="6151" name="Text Box 14"/>
          <p:cNvSpPr txBox="1">
            <a:spLocks noChangeArrowheads="1"/>
          </p:cNvSpPr>
          <p:nvPr/>
        </p:nvSpPr>
        <p:spPr bwMode="auto">
          <a:xfrm>
            <a:off x="6107040" y="2122783"/>
            <a:ext cx="643680" cy="254907"/>
          </a:xfrm>
          <a:prstGeom prst="rect">
            <a:avLst/>
          </a:prstGeom>
          <a:noFill/>
          <a:ln w="9525">
            <a:noFill/>
            <a:round/>
            <a:headEnd/>
            <a:tailEnd/>
          </a:ln>
        </p:spPr>
        <p:txBody>
          <a:bodyPr wrap="none" lIns="81639" tIns="40820" rIns="81639" bIns="40820"/>
          <a:lstStyle/>
          <a:p>
            <a:pPr>
              <a:lnSpc>
                <a:spcPct val="83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400" dirty="0">
                <a:solidFill>
                  <a:srgbClr val="000000"/>
                </a:solidFill>
                <a:latin typeface="Arial" pitchFamily="34" charset="0"/>
                <a:ea typeface="MS Gothic" pitchFamily="49" charset="-128"/>
              </a:rPr>
              <a:t>switch</a:t>
            </a:r>
          </a:p>
        </p:txBody>
      </p:sp>
      <p:sp>
        <p:nvSpPr>
          <p:cNvPr id="6152" name="AutoShape 15"/>
          <p:cNvSpPr>
            <a:spLocks noChangeArrowheads="1"/>
          </p:cNvSpPr>
          <p:nvPr/>
        </p:nvSpPr>
        <p:spPr bwMode="auto">
          <a:xfrm>
            <a:off x="3849121" y="5160063"/>
            <a:ext cx="653760" cy="555898"/>
          </a:xfrm>
          <a:prstGeom prst="roundRect">
            <a:avLst>
              <a:gd name="adj" fmla="val 255"/>
            </a:avLst>
          </a:prstGeom>
          <a:solidFill>
            <a:srgbClr val="999999"/>
          </a:solidFill>
          <a:ln w="9525">
            <a:solidFill>
              <a:srgbClr val="FFFFFF"/>
            </a:solidFill>
            <a:round/>
            <a:headEnd/>
            <a:tailEnd/>
          </a:ln>
        </p:spPr>
        <p:txBody>
          <a:bodyPr wrap="none" lIns="82945" tIns="41473" rIns="82945" bIns="41473" anchor="ctr"/>
          <a:lstStyle/>
          <a:p>
            <a:endParaRPr lang="en-US"/>
          </a:p>
        </p:txBody>
      </p:sp>
      <p:sp>
        <p:nvSpPr>
          <p:cNvPr id="6153" name="AutoShape 16"/>
          <p:cNvSpPr>
            <a:spLocks noChangeArrowheads="1"/>
          </p:cNvSpPr>
          <p:nvPr/>
        </p:nvSpPr>
        <p:spPr bwMode="auto">
          <a:xfrm>
            <a:off x="3849121" y="4082829"/>
            <a:ext cx="653760" cy="489651"/>
          </a:xfrm>
          <a:prstGeom prst="roundRect">
            <a:avLst>
              <a:gd name="adj" fmla="val 292"/>
            </a:avLst>
          </a:prstGeom>
          <a:solidFill>
            <a:srgbClr val="999999"/>
          </a:solidFill>
          <a:ln w="9525">
            <a:solidFill>
              <a:srgbClr val="000000"/>
            </a:solidFill>
            <a:round/>
            <a:headEnd/>
            <a:tailEnd/>
          </a:ln>
        </p:spPr>
        <p:txBody>
          <a:bodyPr wrap="none" lIns="82945" tIns="41473" rIns="82945" bIns="41473" anchor="ctr"/>
          <a:lstStyle/>
          <a:p>
            <a:endParaRPr lang="en-US"/>
          </a:p>
        </p:txBody>
      </p:sp>
      <p:sp>
        <p:nvSpPr>
          <p:cNvPr id="6154" name="Oval 17"/>
          <p:cNvSpPr>
            <a:spLocks noChangeArrowheads="1"/>
          </p:cNvSpPr>
          <p:nvPr/>
        </p:nvSpPr>
        <p:spPr bwMode="auto">
          <a:xfrm>
            <a:off x="3849121" y="5062132"/>
            <a:ext cx="653760" cy="162737"/>
          </a:xfrm>
          <a:prstGeom prst="ellipse">
            <a:avLst/>
          </a:prstGeom>
          <a:solidFill>
            <a:srgbClr val="999999"/>
          </a:solidFill>
          <a:ln w="9525">
            <a:solidFill>
              <a:srgbClr val="FFFFFF"/>
            </a:solidFill>
            <a:round/>
            <a:headEnd/>
            <a:tailEnd/>
          </a:ln>
        </p:spPr>
        <p:txBody>
          <a:bodyPr wrap="none" lIns="82945" tIns="41473" rIns="82945" bIns="41473" anchor="ctr"/>
          <a:lstStyle/>
          <a:p>
            <a:endParaRPr lang="en-US"/>
          </a:p>
        </p:txBody>
      </p:sp>
      <p:sp>
        <p:nvSpPr>
          <p:cNvPr id="6155" name="Oval 18"/>
          <p:cNvSpPr>
            <a:spLocks noChangeArrowheads="1"/>
          </p:cNvSpPr>
          <p:nvPr/>
        </p:nvSpPr>
        <p:spPr bwMode="auto">
          <a:xfrm>
            <a:off x="3849121" y="5649714"/>
            <a:ext cx="653760" cy="162737"/>
          </a:xfrm>
          <a:prstGeom prst="ellipse">
            <a:avLst/>
          </a:prstGeom>
          <a:solidFill>
            <a:srgbClr val="999999"/>
          </a:solidFill>
          <a:ln w="9525">
            <a:solidFill>
              <a:srgbClr val="999999"/>
            </a:solidFill>
            <a:round/>
            <a:headEnd/>
            <a:tailEnd/>
          </a:ln>
        </p:spPr>
        <p:txBody>
          <a:bodyPr wrap="none" lIns="82945" tIns="41473" rIns="82945" bIns="41473" anchor="ctr"/>
          <a:lstStyle/>
          <a:p>
            <a:endParaRPr lang="en-US"/>
          </a:p>
        </p:txBody>
      </p:sp>
      <p:sp>
        <p:nvSpPr>
          <p:cNvPr id="6156" name="Text Box 19"/>
          <p:cNvSpPr txBox="1">
            <a:spLocks noChangeArrowheads="1"/>
          </p:cNvSpPr>
          <p:nvPr/>
        </p:nvSpPr>
        <p:spPr bwMode="auto">
          <a:xfrm>
            <a:off x="3591360" y="5845574"/>
            <a:ext cx="1307520" cy="326914"/>
          </a:xfrm>
          <a:prstGeom prst="rect">
            <a:avLst/>
          </a:prstGeom>
          <a:noFill/>
          <a:ln w="9525">
            <a:noFill/>
            <a:round/>
            <a:headEnd/>
            <a:tailEnd/>
          </a:ln>
        </p:spPr>
        <p:txBody>
          <a:bodyPr wrap="none" lIns="81639" tIns="40820" rIns="81639" bIns="40820"/>
          <a:lstStyle/>
          <a:p>
            <a:pPr>
              <a:lnSpc>
                <a:spcPct val="83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400" dirty="0" err="1">
                <a:solidFill>
                  <a:srgbClr val="000000"/>
                </a:solidFill>
                <a:latin typeface="Arial" pitchFamily="34" charset="0"/>
                <a:ea typeface="MS Gothic" pitchFamily="49" charset="-128"/>
              </a:rPr>
              <a:t>Syslog</a:t>
            </a:r>
            <a:r>
              <a:rPr lang="en-GB" sz="1400" dirty="0">
                <a:solidFill>
                  <a:srgbClr val="000000"/>
                </a:solidFill>
                <a:latin typeface="Arial" pitchFamily="34" charset="0"/>
                <a:ea typeface="MS Gothic" pitchFamily="49" charset="-128"/>
              </a:rPr>
              <a:t> storage</a:t>
            </a:r>
          </a:p>
        </p:txBody>
      </p:sp>
      <p:sp>
        <p:nvSpPr>
          <p:cNvPr id="6157" name="Text Box 20"/>
          <p:cNvSpPr txBox="1">
            <a:spLocks noChangeArrowheads="1"/>
          </p:cNvSpPr>
          <p:nvPr/>
        </p:nvSpPr>
        <p:spPr bwMode="auto">
          <a:xfrm>
            <a:off x="3899520" y="4134675"/>
            <a:ext cx="682560" cy="434926"/>
          </a:xfrm>
          <a:prstGeom prst="rect">
            <a:avLst/>
          </a:prstGeom>
          <a:noFill/>
          <a:ln w="9525">
            <a:noFill/>
            <a:round/>
            <a:headEnd/>
            <a:tailEnd/>
          </a:ln>
        </p:spPr>
        <p:txBody>
          <a:bodyPr wrap="none" lIns="81639" tIns="40820" rIns="81639" bIns="40820"/>
          <a:lstStyle/>
          <a:p>
            <a:pPr>
              <a:lnSpc>
                <a:spcPct val="83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400" dirty="0" err="1">
                <a:solidFill>
                  <a:srgbClr val="000000"/>
                </a:solidFill>
                <a:latin typeface="Arial" pitchFamily="34" charset="0"/>
                <a:ea typeface="MS Gothic" pitchFamily="49" charset="-128"/>
              </a:rPr>
              <a:t>Syslog</a:t>
            </a:r>
            <a:endParaRPr lang="en-GB" sz="1400" dirty="0">
              <a:solidFill>
                <a:srgbClr val="000000"/>
              </a:solidFill>
              <a:latin typeface="Arial" pitchFamily="34" charset="0"/>
              <a:ea typeface="MS Gothic" pitchFamily="49" charset="-128"/>
            </a:endParaRPr>
          </a:p>
          <a:p>
            <a:pPr>
              <a:lnSpc>
                <a:spcPct val="87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sz="1400" dirty="0">
                <a:solidFill>
                  <a:srgbClr val="000000"/>
                </a:solidFill>
                <a:latin typeface="Arial" pitchFamily="34" charset="0"/>
                <a:ea typeface="MS Gothic" pitchFamily="49" charset="-128"/>
              </a:rPr>
              <a:t>server</a:t>
            </a:r>
          </a:p>
        </p:txBody>
      </p:sp>
      <p:sp>
        <p:nvSpPr>
          <p:cNvPr id="6158" name="Line 21"/>
          <p:cNvSpPr>
            <a:spLocks noChangeShapeType="1"/>
          </p:cNvSpPr>
          <p:nvPr/>
        </p:nvSpPr>
        <p:spPr bwMode="auto">
          <a:xfrm>
            <a:off x="4245120" y="4572481"/>
            <a:ext cx="1440" cy="489651"/>
          </a:xfrm>
          <a:prstGeom prst="line">
            <a:avLst/>
          </a:prstGeom>
          <a:noFill/>
          <a:ln w="9525">
            <a:solidFill>
              <a:srgbClr val="008000"/>
            </a:solidFill>
            <a:round/>
            <a:headEnd/>
            <a:tailEnd type="triangle" w="med" len="med"/>
          </a:ln>
        </p:spPr>
        <p:txBody>
          <a:bodyPr lIns="82945" tIns="41473" rIns="82945" bIns="41473"/>
          <a:lstStyle/>
          <a:p>
            <a:endParaRPr lang="en-US"/>
          </a:p>
        </p:txBody>
      </p:sp>
      <p:sp>
        <p:nvSpPr>
          <p:cNvPr id="6159" name="Line 22"/>
          <p:cNvSpPr>
            <a:spLocks noChangeShapeType="1"/>
          </p:cNvSpPr>
          <p:nvPr/>
        </p:nvSpPr>
        <p:spPr bwMode="auto">
          <a:xfrm flipH="1">
            <a:off x="4243680" y="2547628"/>
            <a:ext cx="2158560" cy="1535201"/>
          </a:xfrm>
          <a:prstGeom prst="line">
            <a:avLst/>
          </a:prstGeom>
          <a:noFill/>
          <a:ln w="9525">
            <a:solidFill>
              <a:srgbClr val="008000"/>
            </a:solidFill>
            <a:round/>
            <a:headEnd/>
            <a:tailEnd type="triangle" w="med" len="med"/>
          </a:ln>
        </p:spPr>
        <p:txBody>
          <a:bodyPr lIns="82945" tIns="41473" rIns="82945" bIns="41473"/>
          <a:lstStyle/>
          <a:p>
            <a:endParaRPr lang="en-US"/>
          </a:p>
        </p:txBody>
      </p:sp>
      <p:sp>
        <p:nvSpPr>
          <p:cNvPr id="6160" name="Line 23"/>
          <p:cNvSpPr>
            <a:spLocks noChangeShapeType="1"/>
          </p:cNvSpPr>
          <p:nvPr/>
        </p:nvSpPr>
        <p:spPr bwMode="auto">
          <a:xfrm>
            <a:off x="3853441" y="2579311"/>
            <a:ext cx="228960" cy="1502077"/>
          </a:xfrm>
          <a:prstGeom prst="line">
            <a:avLst/>
          </a:prstGeom>
          <a:noFill/>
          <a:ln w="9525">
            <a:solidFill>
              <a:srgbClr val="008000"/>
            </a:solidFill>
            <a:round/>
            <a:headEnd/>
            <a:tailEnd type="triangle" w="med" len="med"/>
          </a:ln>
        </p:spPr>
        <p:txBody>
          <a:bodyPr lIns="82945" tIns="41473" rIns="82945" bIns="41473"/>
          <a:lstStyle/>
          <a:p>
            <a:endParaRPr lang="en-US"/>
          </a:p>
        </p:txBody>
      </p:sp>
      <p:sp>
        <p:nvSpPr>
          <p:cNvPr id="6161" name="Line 24"/>
          <p:cNvSpPr>
            <a:spLocks noChangeShapeType="1"/>
          </p:cNvSpPr>
          <p:nvPr/>
        </p:nvSpPr>
        <p:spPr bwMode="auto">
          <a:xfrm>
            <a:off x="1795680" y="2612434"/>
            <a:ext cx="2089440" cy="1468954"/>
          </a:xfrm>
          <a:prstGeom prst="line">
            <a:avLst/>
          </a:prstGeom>
          <a:noFill/>
          <a:ln w="9525">
            <a:solidFill>
              <a:srgbClr val="008000"/>
            </a:solidFill>
            <a:round/>
            <a:headEnd/>
            <a:tailEnd type="triangle" w="med" len="med"/>
          </a:ln>
        </p:spPr>
        <p:txBody>
          <a:bodyPr lIns="82945" tIns="41473" rIns="82945" bIns="41473"/>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672480" y="256347"/>
            <a:ext cx="7804800" cy="1140600"/>
          </a:xfrm>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smtClean="0"/>
              <a:t>Configuring centralized logging</a:t>
            </a:r>
          </a:p>
        </p:txBody>
      </p:sp>
      <p:sp>
        <p:nvSpPr>
          <p:cNvPr id="7171" name="Rectangle 2"/>
          <p:cNvSpPr>
            <a:spLocks noGrp="1" noChangeArrowheads="1"/>
          </p:cNvSpPr>
          <p:nvPr>
            <p:ph type="body" idx="1"/>
          </p:nvPr>
        </p:nvSpPr>
        <p:spPr>
          <a:xfrm>
            <a:off x="326881" y="1781467"/>
            <a:ext cx="8487360" cy="4393901"/>
          </a:xfrm>
        </p:spPr>
        <p:txBody>
          <a:bodyPr>
            <a:normAutofit fontScale="92500" lnSpcReduction="20000"/>
          </a:bodyPr>
          <a:lstStyle/>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Cisco equipment</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Minimum:</a:t>
            </a:r>
          </a:p>
          <a:p>
            <a:pPr lvl="2">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logging </a:t>
            </a:r>
            <a:r>
              <a:rPr lang="en-GB" dirty="0" err="1" smtClean="0"/>
              <a:t>ip.of.log.host</a:t>
            </a:r>
            <a:r>
              <a:rPr lang="en-GB" dirty="0" smtClean="0"/>
              <a:t/>
            </a:r>
            <a:br>
              <a:rPr lang="en-GB" dirty="0" smtClean="0"/>
            </a:br>
            <a:endParaRPr lang="en-GB" dirty="0" smtClean="0"/>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UNIX host</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Edit /etc/</a:t>
            </a:r>
            <a:r>
              <a:rPr lang="en-GB" dirty="0" err="1" smtClean="0"/>
              <a:t>syslog.conf</a:t>
            </a:r>
            <a:endParaRPr lang="en-GB" dirty="0" smtClean="0"/>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Add a line ”*.*				@</a:t>
            </a:r>
            <a:r>
              <a:rPr lang="en-GB" dirty="0" err="1" smtClean="0"/>
              <a:t>ip.of.log.host</a:t>
            </a:r>
            <a:r>
              <a:rPr lang="en-GB" dirty="0" smtClean="0"/>
              <a:t>”</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Restart </a:t>
            </a:r>
            <a:r>
              <a:rPr lang="en-GB" dirty="0" err="1" smtClean="0"/>
              <a:t>syslogd</a:t>
            </a:r>
            <a:r>
              <a:rPr lang="en-GB" dirty="0" smtClean="0"/>
              <a:t/>
            </a:r>
            <a:br>
              <a:rPr lang="en-GB" dirty="0" smtClean="0"/>
            </a:br>
            <a:endParaRPr lang="en-GB" dirty="0" smtClean="0"/>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Other equipments have similar options</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Options to control facility and level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672480" y="296671"/>
            <a:ext cx="7804800" cy="1058512"/>
          </a:xfrm>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smtClean="0"/>
              <a:t>Receiving the messages</a:t>
            </a:r>
          </a:p>
        </p:txBody>
      </p:sp>
      <p:sp>
        <p:nvSpPr>
          <p:cNvPr id="8195" name="Rectangle 2"/>
          <p:cNvSpPr>
            <a:spLocks noGrp="1" noChangeArrowheads="1"/>
          </p:cNvSpPr>
          <p:nvPr>
            <p:ph type="body" idx="1"/>
          </p:nvPr>
        </p:nvSpPr>
        <p:spPr>
          <a:xfrm>
            <a:off x="326881" y="1552483"/>
            <a:ext cx="8487360" cy="5111097"/>
          </a:xfrm>
        </p:spPr>
        <p:txBody>
          <a:bodyPr>
            <a:normAutofit fontScale="92500" lnSpcReduction="10000"/>
          </a:bodyPr>
          <a:lstStyle/>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Identify the facility that the SENDING host or device will send their message on</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Reconfigure </a:t>
            </a:r>
            <a:r>
              <a:rPr lang="en-GB" dirty="0" err="1" smtClean="0"/>
              <a:t>syslogd</a:t>
            </a:r>
            <a:r>
              <a:rPr lang="en-GB" dirty="0" smtClean="0"/>
              <a:t> to listen to the network (on </a:t>
            </a:r>
            <a:r>
              <a:rPr lang="en-GB" dirty="0" err="1" smtClean="0"/>
              <a:t>Ubuntu</a:t>
            </a:r>
            <a:r>
              <a:rPr lang="en-GB" dirty="0" smtClean="0"/>
              <a:t>/</a:t>
            </a:r>
            <a:r>
              <a:rPr lang="en-GB" dirty="0" err="1" smtClean="0"/>
              <a:t>Debian</a:t>
            </a:r>
            <a:r>
              <a:rPr lang="en-GB" dirty="0" smtClean="0"/>
              <a:t>: add ”-r” to /etc/defaults/</a:t>
            </a:r>
            <a:r>
              <a:rPr lang="en-GB" dirty="0" err="1" smtClean="0"/>
              <a:t>syslogd</a:t>
            </a:r>
            <a:endParaRPr lang="en-GB" dirty="0" smtClean="0"/>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Add an entry to </a:t>
            </a:r>
            <a:r>
              <a:rPr lang="en-GB" dirty="0" err="1" smtClean="0"/>
              <a:t>syslogd</a:t>
            </a:r>
            <a:r>
              <a:rPr lang="en-GB" dirty="0" smtClean="0"/>
              <a:t> indicating where to write messages:</a:t>
            </a:r>
          </a:p>
          <a:p>
            <a:pPr lvl="1">
              <a:lnSpc>
                <a:spcPct val="80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latin typeface="Courier New" pitchFamily="49" charset="0"/>
              </a:rPr>
              <a:t>local7.*				/</a:t>
            </a:r>
            <a:r>
              <a:rPr lang="en-GB" dirty="0" err="1" smtClean="0">
                <a:latin typeface="Courier New" pitchFamily="49" charset="0"/>
              </a:rPr>
              <a:t>var</a:t>
            </a:r>
            <a:r>
              <a:rPr lang="en-GB" dirty="0" smtClean="0">
                <a:latin typeface="Courier New" pitchFamily="49" charset="0"/>
              </a:rPr>
              <a:t>/log/routers</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Create the file:</a:t>
            </a:r>
          </a:p>
          <a:p>
            <a:pPr lvl="1">
              <a:lnSpc>
                <a:spcPct val="80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latin typeface="Courier New" pitchFamily="49" charset="0"/>
              </a:rPr>
              <a:t>touch /</a:t>
            </a:r>
            <a:r>
              <a:rPr lang="en-GB" dirty="0" err="1" smtClean="0">
                <a:latin typeface="Courier New" pitchFamily="49" charset="0"/>
              </a:rPr>
              <a:t>var</a:t>
            </a:r>
            <a:r>
              <a:rPr lang="en-GB" dirty="0" smtClean="0">
                <a:latin typeface="Courier New" pitchFamily="49" charset="0"/>
              </a:rPr>
              <a:t>/log/routers</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Restart </a:t>
            </a:r>
            <a:r>
              <a:rPr lang="en-GB" dirty="0" err="1" smtClean="0"/>
              <a:t>syslogd</a:t>
            </a:r>
            <a:endParaRPr lang="en-GB" dirty="0" smtClean="0"/>
          </a:p>
          <a:p>
            <a:pPr lvl="1">
              <a:lnSpc>
                <a:spcPct val="80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latin typeface="Courier New" pitchFamily="49" charset="0"/>
              </a:rPr>
              <a:t>/etc/</a:t>
            </a:r>
            <a:r>
              <a:rPr lang="en-GB" dirty="0" err="1" smtClean="0">
                <a:latin typeface="Courier New" pitchFamily="49" charset="0"/>
              </a:rPr>
              <a:t>rc.d</a:t>
            </a:r>
            <a:r>
              <a:rPr lang="en-GB" dirty="0" smtClean="0">
                <a:latin typeface="Courier New" pitchFamily="49" charset="0"/>
              </a:rPr>
              <a:t>/</a:t>
            </a:r>
            <a:r>
              <a:rPr lang="en-GB" dirty="0" err="1" smtClean="0">
                <a:latin typeface="Courier New" pitchFamily="49" charset="0"/>
              </a:rPr>
              <a:t>syslogd</a:t>
            </a:r>
            <a:r>
              <a:rPr lang="en-GB" dirty="0" smtClean="0">
                <a:latin typeface="Courier New" pitchFamily="49" charset="0"/>
              </a:rPr>
              <a:t> restart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Backup</a:t>
            </a:r>
          </a:p>
        </p:txBody>
      </p:sp>
      <p:sp>
        <p:nvSpPr>
          <p:cNvPr id="5122" name="Rectangle 2"/>
          <p:cNvSpPr>
            <a:spLocks noGrp="1" noChangeArrowheads="1"/>
          </p:cNvSpPr>
          <p:nvPr>
            <p:ph type="body" idx="1"/>
          </p:nvPr>
        </p:nvSpPr>
        <p:spPr>
          <a:xfrm>
            <a:off x="672480" y="1980208"/>
            <a:ext cx="7809120" cy="4320454"/>
          </a:xfrm>
          <a:ln/>
        </p:spPr>
        <p:txBody>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Types of failures</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Power failures (software/hardware failure)</a:t>
            </a:r>
            <a:r>
              <a:rPr lang="ar-SA" dirty="0">
                <a:cs typeface="Arial" pitchFamily="34" charset="0"/>
              </a:rPr>
              <a:t>‏</a:t>
            </a:r>
            <a:endParaRPr lang="en-GB" dirty="0"/>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Natural disasters (fire, flood)</a:t>
            </a:r>
            <a:r>
              <a:rPr lang="ar-SA" dirty="0">
                <a:cs typeface="Arial" pitchFamily="34" charset="0"/>
              </a:rPr>
              <a:t>‏</a:t>
            </a:r>
            <a:endParaRPr lang="en-GB" dirty="0"/>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Security incidents (theft)</a:t>
            </a:r>
            <a:r>
              <a:rPr lang="ar-SA" dirty="0">
                <a:cs typeface="Arial" pitchFamily="34" charset="0"/>
              </a:rPr>
              <a:t>‏</a:t>
            </a:r>
            <a:endParaRPr lang="en-GB" dirty="0"/>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Hardware Failures (disk crash)</a:t>
            </a:r>
            <a:r>
              <a:rPr lang="ar-SA" dirty="0">
                <a:cs typeface="Arial" pitchFamily="34" charset="0"/>
              </a:rPr>
              <a:t>‏</a:t>
            </a:r>
            <a:endParaRPr lang="en-GB" dirty="0"/>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dirty="0"/>
              <a:t>User error (</a:t>
            </a:r>
            <a:r>
              <a:rPr lang="en-GB" dirty="0" err="1"/>
              <a:t>rm</a:t>
            </a:r>
            <a:r>
              <a:rPr lang="en-GB" dirty="0"/>
              <a:t> -</a:t>
            </a:r>
            <a:r>
              <a:rPr lang="en-GB" dirty="0" err="1"/>
              <a:t>rf</a:t>
            </a:r>
            <a:r>
              <a:rPr lang="en-GB" dirty="0"/>
              <a:t>)</a:t>
            </a:r>
            <a:r>
              <a:rPr lang="ar-SA" dirty="0">
                <a:cs typeface="Arial" pitchFamily="34" charset="0"/>
              </a:rPr>
              <a:t>‏</a:t>
            </a:r>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672480" y="296671"/>
            <a:ext cx="7804800" cy="1058512"/>
          </a:xfrm>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err="1" smtClean="0"/>
              <a:t>Syslog</a:t>
            </a:r>
            <a:r>
              <a:rPr lang="en-GB" dirty="0" smtClean="0"/>
              <a:t> basics</a:t>
            </a:r>
          </a:p>
        </p:txBody>
      </p:sp>
      <p:sp>
        <p:nvSpPr>
          <p:cNvPr id="9219" name="Rectangle 2"/>
          <p:cNvSpPr>
            <a:spLocks noGrp="1" noChangeArrowheads="1"/>
          </p:cNvSpPr>
          <p:nvPr>
            <p:ph type="body" idx="1"/>
          </p:nvPr>
        </p:nvSpPr>
        <p:spPr>
          <a:xfrm>
            <a:off x="326881" y="1781468"/>
            <a:ext cx="8487360" cy="4941158"/>
          </a:xfrm>
        </p:spPr>
        <p:txBody>
          <a:bodyPr>
            <a:normAutofit fontScale="92500" lnSpcReduction="20000"/>
          </a:bodyPr>
          <a:lstStyle/>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UDP protocol, port 514</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err="1" smtClean="0"/>
              <a:t>Syslog</a:t>
            </a:r>
            <a:r>
              <a:rPr lang="en-GB" dirty="0" smtClean="0"/>
              <a:t> messages contain:</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Facility:	 Auth				Level:	Emergency	(0)</a:t>
            </a:r>
            <a:br>
              <a:rPr lang="en-GB" dirty="0" smtClean="0"/>
            </a:br>
            <a:r>
              <a:rPr lang="en-GB" dirty="0" smtClean="0"/>
              <a:t>					 </a:t>
            </a:r>
            <a:r>
              <a:rPr lang="en-GB" dirty="0" err="1" smtClean="0"/>
              <a:t>Authpriv</a:t>
            </a:r>
            <a:r>
              <a:rPr lang="en-GB" dirty="0" smtClean="0"/>
              <a:t>				|		Alert		(1)</a:t>
            </a:r>
            <a:br>
              <a:rPr lang="en-GB" dirty="0" smtClean="0"/>
            </a:br>
            <a:r>
              <a:rPr lang="en-GB" dirty="0" smtClean="0"/>
              <a:t>					 Console				|		Critical	(2)</a:t>
            </a:r>
            <a:br>
              <a:rPr lang="en-GB" dirty="0" smtClean="0"/>
            </a:br>
            <a:r>
              <a:rPr lang="en-GB" dirty="0" smtClean="0"/>
              <a:t>					 </a:t>
            </a:r>
            <a:r>
              <a:rPr lang="en-GB" dirty="0" err="1" smtClean="0"/>
              <a:t>Cron</a:t>
            </a:r>
            <a:r>
              <a:rPr lang="en-GB" dirty="0" smtClean="0"/>
              <a:t>					|		Error		(3)</a:t>
            </a:r>
            <a:br>
              <a:rPr lang="en-GB" dirty="0" smtClean="0"/>
            </a:br>
            <a:r>
              <a:rPr lang="en-GB" dirty="0" smtClean="0"/>
              <a:t>					 Daemon				|		Warning	(4)</a:t>
            </a:r>
            <a:br>
              <a:rPr lang="en-GB" dirty="0" smtClean="0"/>
            </a:br>
            <a:r>
              <a:rPr lang="en-GB" dirty="0" smtClean="0"/>
              <a:t>					 Ftp						|		Notice		(5)</a:t>
            </a:r>
            <a:br>
              <a:rPr lang="en-GB" dirty="0" smtClean="0"/>
            </a:br>
            <a:r>
              <a:rPr lang="en-GB" dirty="0" smtClean="0"/>
              <a:t>					 Kern					|		Info			(6)</a:t>
            </a:r>
            <a:br>
              <a:rPr lang="en-GB" dirty="0" smtClean="0"/>
            </a:br>
            <a:r>
              <a:rPr lang="en-GB" dirty="0" smtClean="0"/>
              <a:t>					 </a:t>
            </a:r>
            <a:r>
              <a:rPr lang="en-GB" dirty="0" err="1" smtClean="0"/>
              <a:t>Lpr</a:t>
            </a:r>
            <a:r>
              <a:rPr lang="en-GB" dirty="0" smtClean="0"/>
              <a:t>				Mail	|		Debug		(7)</a:t>
            </a:r>
            <a:br>
              <a:rPr lang="en-GB" dirty="0" smtClean="0"/>
            </a:br>
            <a:r>
              <a:rPr lang="en-GB" dirty="0" smtClean="0"/>
              <a:t>					 News 			</a:t>
            </a:r>
            <a:r>
              <a:rPr lang="en-GB" dirty="0" err="1" smtClean="0"/>
              <a:t>Ntp</a:t>
            </a:r>
            <a:r>
              <a:rPr lang="en-GB" dirty="0" smtClean="0"/>
              <a:t> 	|</a:t>
            </a:r>
            <a:br>
              <a:rPr lang="en-GB" dirty="0" smtClean="0"/>
            </a:br>
            <a:r>
              <a:rPr lang="en-GB" dirty="0" smtClean="0"/>
              <a:t>					 Security		</a:t>
            </a:r>
            <a:r>
              <a:rPr lang="en-GB" dirty="0" err="1" smtClean="0"/>
              <a:t>Syslog</a:t>
            </a:r>
            <a:r>
              <a:rPr lang="en-GB" dirty="0" smtClean="0"/>
              <a:t/>
            </a:r>
            <a:br>
              <a:rPr lang="en-GB" dirty="0" smtClean="0"/>
            </a:br>
            <a:r>
              <a:rPr lang="en-GB" dirty="0" smtClean="0"/>
              <a:t>					 User			UUCP</a:t>
            </a:r>
            <a:br>
              <a:rPr lang="en-GB" dirty="0" smtClean="0"/>
            </a:br>
            <a:r>
              <a:rPr lang="en-GB" dirty="0" smtClean="0"/>
              <a:t>					 Local0 ...Local7</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672480" y="296671"/>
            <a:ext cx="7804800" cy="1058512"/>
          </a:xfrm>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smtClean="0"/>
              <a:t>Sorting logs</a:t>
            </a:r>
          </a:p>
        </p:txBody>
      </p:sp>
      <p:sp>
        <p:nvSpPr>
          <p:cNvPr id="10243" name="Rectangle 2"/>
          <p:cNvSpPr>
            <a:spLocks noGrp="1" noChangeArrowheads="1"/>
          </p:cNvSpPr>
          <p:nvPr>
            <p:ph type="body" idx="1"/>
          </p:nvPr>
        </p:nvSpPr>
        <p:spPr>
          <a:xfrm>
            <a:off x="326881" y="1617290"/>
            <a:ext cx="8487360" cy="5132699"/>
          </a:xfrm>
        </p:spPr>
        <p:txBody>
          <a:bodyPr>
            <a:normAutofit fontScale="92500"/>
          </a:bodyPr>
          <a:lstStyle/>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Using facility and level, sort by category into different files</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With tools like </a:t>
            </a:r>
            <a:r>
              <a:rPr lang="en-GB" dirty="0" err="1" smtClean="0"/>
              <a:t>syslog-ng</a:t>
            </a:r>
            <a:r>
              <a:rPr lang="en-GB" dirty="0" smtClean="0"/>
              <a:t>, sort by host, date, ... automatically into different directories</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err="1" smtClean="0"/>
              <a:t>Grep</a:t>
            </a:r>
            <a:r>
              <a:rPr lang="en-GB" dirty="0" smtClean="0"/>
              <a:t> your way through the logs.</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Use standard UNIX tools to sort, and eliminate, things you want to filter out:</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err="1" smtClean="0"/>
              <a:t>egrep</a:t>
            </a:r>
            <a:r>
              <a:rPr lang="en-GB" dirty="0" smtClean="0"/>
              <a:t> -v '(list 100 </a:t>
            </a:r>
            <a:r>
              <a:rPr lang="en-GB" dirty="0" err="1" smtClean="0"/>
              <a:t>denied|logging</a:t>
            </a:r>
            <a:r>
              <a:rPr lang="en-GB" dirty="0" smtClean="0"/>
              <a:t> rate-limited)' </a:t>
            </a:r>
            <a:r>
              <a:rPr lang="en-GB" dirty="0" err="1" smtClean="0"/>
              <a:t>mylogfile</a:t>
            </a:r>
            <a:r>
              <a:rPr lang="en-GB" dirty="0" smtClean="0"/>
              <a:t> </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Other tools exist, like ”Swatch” to make this automatic</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672480" y="296671"/>
            <a:ext cx="7804800" cy="1058512"/>
          </a:xfrm>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smtClean="0"/>
              <a:t>SWATCH</a:t>
            </a:r>
          </a:p>
        </p:txBody>
      </p:sp>
      <p:sp>
        <p:nvSpPr>
          <p:cNvPr id="11267" name="Rectangle 2"/>
          <p:cNvSpPr>
            <a:spLocks noGrp="1" noChangeArrowheads="1"/>
          </p:cNvSpPr>
          <p:nvPr>
            <p:ph type="body" idx="1"/>
          </p:nvPr>
        </p:nvSpPr>
        <p:spPr>
          <a:xfrm>
            <a:off x="326881" y="1781467"/>
            <a:ext cx="8487360" cy="4393901"/>
          </a:xfrm>
        </p:spPr>
        <p:txBody>
          <a:bodyPr/>
          <a:lstStyle/>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u="sng" dirty="0" smtClean="0"/>
              <a:t>S</a:t>
            </a:r>
            <a:r>
              <a:rPr lang="en-GB" dirty="0" smtClean="0"/>
              <a:t>imple Log </a:t>
            </a:r>
            <a:r>
              <a:rPr lang="en-GB" u="sng" dirty="0" smtClean="0"/>
              <a:t>Watch</a:t>
            </a:r>
            <a:r>
              <a:rPr lang="en-GB" dirty="0" smtClean="0"/>
              <a:t>er</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Written in Perl</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Monitors log files, looking for patterns (”regular expressions”) to match in the logs</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Perform a given action if the pattern is found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672480" y="296671"/>
            <a:ext cx="7804800" cy="1058512"/>
          </a:xfrm>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smtClean="0"/>
              <a:t>Sample </a:t>
            </a:r>
            <a:r>
              <a:rPr lang="en-GB" dirty="0" err="1" smtClean="0"/>
              <a:t>config</a:t>
            </a:r>
            <a:endParaRPr lang="en-GB" dirty="0" smtClean="0"/>
          </a:p>
        </p:txBody>
      </p:sp>
      <p:sp>
        <p:nvSpPr>
          <p:cNvPr id="12291" name="Rectangle 2"/>
          <p:cNvSpPr>
            <a:spLocks noGrp="1" noChangeArrowheads="1"/>
          </p:cNvSpPr>
          <p:nvPr>
            <p:ph type="body" idx="1"/>
          </p:nvPr>
        </p:nvSpPr>
        <p:spPr>
          <a:xfrm>
            <a:off x="326881" y="1781467"/>
            <a:ext cx="8487360" cy="4393901"/>
          </a:xfrm>
        </p:spPr>
        <p:txBody>
          <a:bodyPr/>
          <a:lstStyle/>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1800" dirty="0" err="1" smtClean="0">
                <a:latin typeface="Courier New" pitchFamily="49" charset="0"/>
              </a:rPr>
              <a:t>watchfor</a:t>
            </a:r>
            <a:r>
              <a:rPr lang="en-GB" sz="1800" dirty="0" smtClean="0">
                <a:latin typeface="Courier New" pitchFamily="49" charset="0"/>
              </a:rPr>
              <a:t> /%LINK-3-UPDOWN/</a:t>
            </a:r>
            <a:br>
              <a:rPr lang="en-GB" sz="1800" dirty="0" smtClean="0">
                <a:latin typeface="Courier New" pitchFamily="49" charset="0"/>
              </a:rPr>
            </a:br>
            <a:r>
              <a:rPr lang="en-GB" sz="1800" dirty="0" smtClean="0">
                <a:latin typeface="Courier New" pitchFamily="49" charset="0"/>
              </a:rPr>
              <a:t>  mail addresses=</a:t>
            </a:r>
            <a:r>
              <a:rPr lang="en-GB" sz="1800" dirty="0" err="1" smtClean="0">
                <a:latin typeface="Courier New" pitchFamily="49" charset="0"/>
              </a:rPr>
              <a:t>inst,subject</a:t>
            </a:r>
            <a:r>
              <a:rPr lang="en-GB" sz="1800" dirty="0" smtClean="0">
                <a:latin typeface="Courier New" pitchFamily="49" charset="0"/>
              </a:rPr>
              <a:t>=Link </a:t>
            </a:r>
            <a:r>
              <a:rPr lang="en-GB" sz="1800" dirty="0" err="1" smtClean="0">
                <a:latin typeface="Courier New" pitchFamily="49" charset="0"/>
              </a:rPr>
              <a:t>updown</a:t>
            </a:r>
            <a:r>
              <a:rPr lang="en-GB" sz="1800" dirty="0" smtClean="0">
                <a:latin typeface="Courier New" pitchFamily="49" charset="0"/>
              </a:rPr>
              <a:t> throttle 1:00</a:t>
            </a:r>
            <a:br>
              <a:rPr lang="en-GB" sz="1800" dirty="0" smtClean="0">
                <a:latin typeface="Courier New" pitchFamily="49" charset="0"/>
              </a:rPr>
            </a:br>
            <a:r>
              <a:rPr lang="en-GB" sz="1800" dirty="0" err="1" smtClean="0">
                <a:latin typeface="Courier New" pitchFamily="49" charset="0"/>
              </a:rPr>
              <a:t>watchfor</a:t>
            </a:r>
            <a:r>
              <a:rPr lang="en-GB" sz="1800" dirty="0" smtClean="0">
                <a:latin typeface="Courier New" pitchFamily="49" charset="0"/>
              </a:rPr>
              <a:t> /%SEC-6-IPACCESSLOGP/</a:t>
            </a:r>
            <a:br>
              <a:rPr lang="en-GB" sz="1800" dirty="0" smtClean="0">
                <a:latin typeface="Courier New" pitchFamily="49" charset="0"/>
              </a:rPr>
            </a:br>
            <a:r>
              <a:rPr lang="en-GB" sz="1800" dirty="0" smtClean="0">
                <a:latin typeface="Courier New" pitchFamily="49" charset="0"/>
              </a:rPr>
              <a:t>  exec /</a:t>
            </a:r>
            <a:r>
              <a:rPr lang="en-GB" sz="1800" dirty="0" err="1" smtClean="0">
                <a:latin typeface="Courier New" pitchFamily="49" charset="0"/>
              </a:rPr>
              <a:t>usr</a:t>
            </a:r>
            <a:r>
              <a:rPr lang="en-GB" sz="1800" dirty="0" smtClean="0">
                <a:latin typeface="Courier New" pitchFamily="49" charset="0"/>
              </a:rPr>
              <a:t>/bin/echo $* &gt;&gt; /</a:t>
            </a:r>
            <a:r>
              <a:rPr lang="en-GB" sz="1800" dirty="0" err="1" smtClean="0">
                <a:latin typeface="Courier New" pitchFamily="49" charset="0"/>
              </a:rPr>
              <a:t>tmp</a:t>
            </a:r>
            <a:r>
              <a:rPr lang="en-GB" sz="1800" dirty="0" smtClean="0">
                <a:latin typeface="Courier New" pitchFamily="49" charset="0"/>
              </a:rPr>
              <a:t>/accesslist.log</a:t>
            </a:r>
            <a:br>
              <a:rPr lang="en-GB" sz="1800" dirty="0" smtClean="0">
                <a:latin typeface="Courier New" pitchFamily="49" charset="0"/>
              </a:rPr>
            </a:br>
            <a:r>
              <a:rPr lang="en-GB" sz="1800" dirty="0" err="1" smtClean="0">
                <a:latin typeface="Courier New" pitchFamily="49" charset="0"/>
              </a:rPr>
              <a:t>watchfor</a:t>
            </a:r>
            <a:r>
              <a:rPr lang="en-GB" sz="1800" dirty="0" smtClean="0">
                <a:latin typeface="Courier New" pitchFamily="49" charset="0"/>
              </a:rPr>
              <a:t> /%SYS-5-CONFIG/</a:t>
            </a:r>
            <a:br>
              <a:rPr lang="en-GB" sz="1800" dirty="0" smtClean="0">
                <a:latin typeface="Courier New" pitchFamily="49" charset="0"/>
              </a:rPr>
            </a:br>
            <a:r>
              <a:rPr lang="en-GB" sz="1800" dirty="0" smtClean="0">
                <a:latin typeface="Courier New" pitchFamily="49" charset="0"/>
              </a:rPr>
              <a:t>  mail addresses=</a:t>
            </a:r>
            <a:r>
              <a:rPr lang="en-GB" sz="1800" dirty="0" err="1" smtClean="0">
                <a:latin typeface="Courier New" pitchFamily="49" charset="0"/>
              </a:rPr>
              <a:t>inst,subject</a:t>
            </a:r>
            <a:r>
              <a:rPr lang="en-GB" sz="1800" dirty="0" smtClean="0">
                <a:latin typeface="Courier New" pitchFamily="49" charset="0"/>
              </a:rPr>
              <a:t>=Configuration of router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672480" y="256347"/>
            <a:ext cx="7804800" cy="1140600"/>
          </a:xfrm>
        </p:spPr>
        <p:txBody>
          <a:bodyPr/>
          <a:lstStyle/>
          <a:p>
            <a:pPr>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dirty="0" smtClean="0"/>
              <a:t>References</a:t>
            </a:r>
          </a:p>
        </p:txBody>
      </p:sp>
      <p:sp>
        <p:nvSpPr>
          <p:cNvPr id="13315" name="Rectangle 2"/>
          <p:cNvSpPr>
            <a:spLocks noGrp="1" noChangeArrowheads="1"/>
          </p:cNvSpPr>
          <p:nvPr>
            <p:ph type="body" idx="1"/>
          </p:nvPr>
        </p:nvSpPr>
        <p:spPr>
          <a:xfrm>
            <a:off x="326881" y="1781468"/>
            <a:ext cx="8487360" cy="4978602"/>
          </a:xfrm>
        </p:spPr>
        <p:txBody>
          <a:bodyPr>
            <a:normAutofit fontScale="92500" lnSpcReduction="10000"/>
          </a:bodyPr>
          <a:lstStyle/>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http://www.loganalysis.org/  </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err="1" smtClean="0"/>
              <a:t>Syslog</a:t>
            </a:r>
            <a:r>
              <a:rPr lang="en-GB" dirty="0" smtClean="0"/>
              <a:t> NG</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2000" dirty="0" smtClean="0"/>
              <a:t>http://www.balabit.com/network-security/syslog-ng/</a:t>
            </a:r>
            <a:br>
              <a:rPr lang="en-GB" sz="2000" dirty="0" smtClean="0"/>
            </a:br>
            <a:endParaRPr lang="en-GB" sz="2000" dirty="0" smtClean="0"/>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Windows Event Log to </a:t>
            </a:r>
            <a:r>
              <a:rPr lang="en-GB" dirty="0" err="1" smtClean="0"/>
              <a:t>Syslog</a:t>
            </a:r>
            <a:r>
              <a:rPr lang="en-GB" dirty="0" smtClean="0"/>
              <a:t>:</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2000" dirty="0" smtClean="0"/>
              <a:t>https://engineering.purdue.edu/ECN/Resources/Documents/UNIX/evtsys</a:t>
            </a:r>
            <a:br>
              <a:rPr lang="en-GB" sz="2000" dirty="0" smtClean="0"/>
            </a:br>
            <a:r>
              <a:rPr lang="en-GB" sz="2000" dirty="0" smtClean="0"/>
              <a:t> </a:t>
            </a:r>
          </a:p>
          <a:p>
            <a:pPr>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dirty="0" smtClean="0"/>
              <a:t>SWATCH log watcher</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2000" dirty="0" smtClean="0"/>
              <a:t>http://swatch.sourceforge.net/ </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2000" dirty="0" smtClean="0"/>
              <a:t>http://www.loganalysis.org/sections/signatures/log-swatch-skendrick.txt </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2000" dirty="0" smtClean="0"/>
              <a:t>http://www.loganalysis.org/ </a:t>
            </a:r>
          </a:p>
          <a:p>
            <a:pPr lvl="1">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sz="2000" dirty="0" smtClean="0"/>
              <a:t>http://sourceforge.net/docman/display_doc.php?docid=5332&amp;group_id=25401</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Types of backups</a:t>
            </a:r>
          </a:p>
        </p:txBody>
      </p:sp>
      <p:sp>
        <p:nvSpPr>
          <p:cNvPr id="6146" name="Rectangle 2"/>
          <p:cNvSpPr>
            <a:spLocks noGrp="1" noChangeArrowheads="1"/>
          </p:cNvSpPr>
          <p:nvPr>
            <p:ph type="subTitle" idx="4294967295"/>
          </p:nvPr>
        </p:nvSpPr>
        <p:spPr bwMode="auto">
          <a:xfrm>
            <a:off x="671040" y="1906760"/>
            <a:ext cx="7807680" cy="4320454"/>
          </a:xfrm>
          <a:prstGeom prst="rect">
            <a:avLst/>
          </a:prstGeom>
          <a:noFill/>
          <a:ln/>
        </p:spPr>
        <p:txBody>
          <a:bodyPr lIns="0" tIns="0" rIns="0" bIns="0" anchor="ctr">
            <a:normAutofit lnSpcReduction="10000"/>
          </a:bodyPr>
          <a:lstStyle/>
          <a:p>
            <a:pPr marL="0" indent="0">
              <a:buClr>
                <a:srgbClr val="000000"/>
              </a:buClr>
              <a:buNone/>
              <a:tabLst>
                <a:tab pos="0" algn="l"/>
                <a:tab pos="217444" algn="l"/>
                <a:tab pos="632170" algn="l"/>
                <a:tab pos="1046896" algn="l"/>
                <a:tab pos="1461622" algn="l"/>
                <a:tab pos="1876348" algn="l"/>
                <a:tab pos="2291074" algn="l"/>
                <a:tab pos="2705800" algn="l"/>
                <a:tab pos="3120527" algn="l"/>
                <a:tab pos="3535253" algn="l"/>
                <a:tab pos="3949979" algn="l"/>
                <a:tab pos="4364705" algn="l"/>
                <a:tab pos="4779431" algn="l"/>
                <a:tab pos="5194157" algn="l"/>
                <a:tab pos="5608883" algn="l"/>
                <a:tab pos="6023609" algn="l"/>
                <a:tab pos="6438335" algn="l"/>
                <a:tab pos="6853062" algn="l"/>
                <a:tab pos="7267788" algn="l"/>
                <a:tab pos="7682514" algn="l"/>
                <a:tab pos="8097240" algn="l"/>
              </a:tabLst>
            </a:pPr>
            <a:r>
              <a:rPr lang="en-GB" sz="2200" dirty="0"/>
              <a:t>``Do nothing'' is not a computer program, but it is the most widely used backup strategy. There are no initial costs. There is no backup schedule to follow. Just say no. If something happens to your data, grin and bear it!</a:t>
            </a:r>
          </a:p>
          <a:p>
            <a:pPr marL="0" indent="0" algn="ctr">
              <a:buClr>
                <a:srgbClr val="000000"/>
              </a:buClr>
              <a:buNone/>
              <a:tabLst>
                <a:tab pos="0" algn="l"/>
                <a:tab pos="217444" algn="l"/>
                <a:tab pos="632170" algn="l"/>
                <a:tab pos="1046896" algn="l"/>
                <a:tab pos="1461622" algn="l"/>
                <a:tab pos="1876348" algn="l"/>
                <a:tab pos="2291074" algn="l"/>
                <a:tab pos="2705800" algn="l"/>
                <a:tab pos="3120527" algn="l"/>
                <a:tab pos="3535253" algn="l"/>
                <a:tab pos="3949979" algn="l"/>
                <a:tab pos="4364705" algn="l"/>
                <a:tab pos="4779431" algn="l"/>
                <a:tab pos="5194157" algn="l"/>
                <a:tab pos="5608883" algn="l"/>
                <a:tab pos="6023609" algn="l"/>
                <a:tab pos="6438335" algn="l"/>
                <a:tab pos="6853062" algn="l"/>
                <a:tab pos="7267788" algn="l"/>
                <a:tab pos="7682514" algn="l"/>
                <a:tab pos="8097240" algn="l"/>
              </a:tabLst>
            </a:pPr>
            <a:endParaRPr lang="en-GB" sz="2200" dirty="0"/>
          </a:p>
          <a:p>
            <a:pPr marL="0" indent="0">
              <a:buClr>
                <a:srgbClr val="000000"/>
              </a:buClr>
              <a:buNone/>
              <a:tabLst>
                <a:tab pos="0" algn="l"/>
                <a:tab pos="217444" algn="l"/>
                <a:tab pos="632170" algn="l"/>
                <a:tab pos="1046896" algn="l"/>
                <a:tab pos="1461622" algn="l"/>
                <a:tab pos="1876348" algn="l"/>
                <a:tab pos="2291074" algn="l"/>
                <a:tab pos="2705800" algn="l"/>
                <a:tab pos="3120527" algn="l"/>
                <a:tab pos="3535253" algn="l"/>
                <a:tab pos="3949979" algn="l"/>
                <a:tab pos="4364705" algn="l"/>
                <a:tab pos="4779431" algn="l"/>
                <a:tab pos="5194157" algn="l"/>
                <a:tab pos="5608883" algn="l"/>
                <a:tab pos="6023609" algn="l"/>
                <a:tab pos="6438335" algn="l"/>
                <a:tab pos="6853062" algn="l"/>
                <a:tab pos="7267788" algn="l"/>
                <a:tab pos="7682514" algn="l"/>
                <a:tab pos="8097240" algn="l"/>
              </a:tabLst>
            </a:pPr>
            <a:r>
              <a:rPr lang="en-GB" sz="2200" dirty="0"/>
              <a:t>If your time and your data is worth little to nothing, then ``Do nothing'' is the most suitable backup program for your computer. But beware, UNIX is a useful tool, you may find that within six months you have a collection of files that are valuable to you.</a:t>
            </a:r>
          </a:p>
          <a:p>
            <a:pPr marL="0" indent="0" algn="ctr">
              <a:buClr>
                <a:srgbClr val="000000"/>
              </a:buClr>
              <a:buNone/>
              <a:tabLst>
                <a:tab pos="0" algn="l"/>
                <a:tab pos="217444" algn="l"/>
                <a:tab pos="632170" algn="l"/>
                <a:tab pos="1046896" algn="l"/>
                <a:tab pos="1461622" algn="l"/>
                <a:tab pos="1876348" algn="l"/>
                <a:tab pos="2291074" algn="l"/>
                <a:tab pos="2705800" algn="l"/>
                <a:tab pos="3120527" algn="l"/>
                <a:tab pos="3535253" algn="l"/>
                <a:tab pos="3949979" algn="l"/>
                <a:tab pos="4364705" algn="l"/>
                <a:tab pos="4779431" algn="l"/>
                <a:tab pos="5194157" algn="l"/>
                <a:tab pos="5608883" algn="l"/>
                <a:tab pos="6023609" algn="l"/>
                <a:tab pos="6438335" algn="l"/>
                <a:tab pos="6853062" algn="l"/>
                <a:tab pos="7267788" algn="l"/>
                <a:tab pos="7682514" algn="l"/>
                <a:tab pos="8097240" algn="l"/>
              </a:tabLst>
            </a:pPr>
            <a:endParaRPr lang="en-GB" sz="2200" dirty="0"/>
          </a:p>
          <a:p>
            <a:pPr marL="0" indent="0">
              <a:buClr>
                <a:srgbClr val="000000"/>
              </a:buClr>
              <a:buNone/>
              <a:tabLst>
                <a:tab pos="0" algn="l"/>
                <a:tab pos="217444" algn="l"/>
                <a:tab pos="632170" algn="l"/>
                <a:tab pos="1046896" algn="l"/>
                <a:tab pos="1461622" algn="l"/>
                <a:tab pos="1876348" algn="l"/>
                <a:tab pos="2291074" algn="l"/>
                <a:tab pos="2705800" algn="l"/>
                <a:tab pos="3120527" algn="l"/>
                <a:tab pos="3535253" algn="l"/>
                <a:tab pos="3949979" algn="l"/>
                <a:tab pos="4364705" algn="l"/>
                <a:tab pos="4779431" algn="l"/>
                <a:tab pos="5194157" algn="l"/>
                <a:tab pos="5608883" algn="l"/>
                <a:tab pos="6023609" algn="l"/>
                <a:tab pos="6438335" algn="l"/>
                <a:tab pos="6853062" algn="l"/>
                <a:tab pos="7267788" algn="l"/>
                <a:tab pos="7682514" algn="l"/>
                <a:tab pos="8097240" algn="l"/>
              </a:tabLst>
            </a:pPr>
            <a:r>
              <a:rPr lang="en-GB" sz="2200" dirty="0"/>
              <a:t>``Do nothing'' is the correct backup method for /</a:t>
            </a:r>
            <a:r>
              <a:rPr lang="en-GB" sz="2200" dirty="0" err="1"/>
              <a:t>usr</a:t>
            </a:r>
            <a:r>
              <a:rPr lang="en-GB" sz="2200" dirty="0"/>
              <a:t>/</a:t>
            </a:r>
            <a:r>
              <a:rPr lang="en-GB" sz="2200" dirty="0" err="1"/>
              <a:t>obj</a:t>
            </a:r>
            <a:r>
              <a:rPr lang="en-GB" sz="2200" dirty="0"/>
              <a:t>, /</a:t>
            </a:r>
            <a:r>
              <a:rPr lang="en-GB" sz="2200" dirty="0" err="1"/>
              <a:t>usr</a:t>
            </a:r>
            <a:r>
              <a:rPr lang="en-GB" sz="2200" dirty="0"/>
              <a:t>/</a:t>
            </a:r>
            <a:r>
              <a:rPr lang="en-GB" sz="2200" dirty="0" err="1"/>
              <a:t>src</a:t>
            </a:r>
            <a:r>
              <a:rPr lang="en-GB" sz="2200" dirty="0"/>
              <a:t> and other directory trees that can be exactly recreated by your computer – but if in doubt, BACK IT UP!</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err="1"/>
              <a:t>dd</a:t>
            </a:r>
            <a:endParaRPr lang="en-GB" dirty="0"/>
          </a:p>
        </p:txBody>
      </p:sp>
      <p:sp>
        <p:nvSpPr>
          <p:cNvPr id="7170" name="Rectangle 2"/>
          <p:cNvSpPr>
            <a:spLocks noGrp="1" noChangeArrowheads="1"/>
          </p:cNvSpPr>
          <p:nvPr>
            <p:ph type="body" idx="1"/>
          </p:nvPr>
        </p:nvSpPr>
        <p:spPr>
          <a:xfrm>
            <a:off x="672480" y="1906760"/>
            <a:ext cx="7809120" cy="4340616"/>
          </a:xfrm>
          <a:ln/>
        </p:spPr>
        <p:txBody>
          <a:bodyPr>
            <a:normAutofit fontScale="92500" lnSpcReduction="10000"/>
          </a:bodyPr>
          <a:lstStyle/>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The lowest level type of backup</a:t>
            </a:r>
          </a:p>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Bit-for-bit copy</a:t>
            </a:r>
          </a:p>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For example:</a:t>
            </a:r>
            <a:br>
              <a:rPr lang="en-GB" sz="2500" dirty="0"/>
            </a:br>
            <a:r>
              <a:rPr lang="en-GB" sz="2500" dirty="0"/>
              <a:t/>
            </a:r>
            <a:br>
              <a:rPr lang="en-GB" sz="2500" dirty="0"/>
            </a:br>
            <a:r>
              <a:rPr lang="en-GB" sz="2500" dirty="0"/>
              <a:t>	</a:t>
            </a:r>
            <a:r>
              <a:rPr lang="en-GB" sz="2500" dirty="0" err="1">
                <a:solidFill>
                  <a:srgbClr val="008000"/>
                </a:solidFill>
                <a:latin typeface="Courier New" pitchFamily="49" charset="0"/>
              </a:rPr>
              <a:t>dd</a:t>
            </a:r>
            <a:r>
              <a:rPr lang="en-GB" sz="2500" dirty="0">
                <a:solidFill>
                  <a:srgbClr val="008000"/>
                </a:solidFill>
                <a:latin typeface="Courier New" pitchFamily="49" charset="0"/>
              </a:rPr>
              <a:t> if=/dev/ad0s1a of=/backup/slash</a:t>
            </a:r>
            <a:br>
              <a:rPr lang="en-GB" sz="2500" dirty="0">
                <a:solidFill>
                  <a:srgbClr val="008000"/>
                </a:solidFill>
                <a:latin typeface="Courier New" pitchFamily="49" charset="0"/>
              </a:rPr>
            </a:br>
            <a:r>
              <a:rPr lang="en-GB" sz="2500" dirty="0"/>
              <a:t>	</a:t>
            </a:r>
          </a:p>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Exact copy, but not efficient</a:t>
            </a:r>
          </a:p>
          <a:p>
            <a:pPr marL="586089" lvl="2">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if you only use 100 MB on a 1 GB partition, you still end up with a backup of 1 GB</a:t>
            </a:r>
          </a:p>
          <a:p>
            <a:pPr marL="781932" lvl="3">
              <a:buSzPct val="45000"/>
              <a:buFont typeface="Wingdings" pitchFamily="2" charset="2"/>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compression helps, but you still spend time copying unused space</a:t>
            </a:r>
          </a:p>
          <a:p>
            <a:pPr marL="586089" lvl="2">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Best for doing system recovery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Dump</a:t>
            </a:r>
          </a:p>
        </p:txBody>
      </p:sp>
      <p:sp>
        <p:nvSpPr>
          <p:cNvPr id="8194" name="Rectangle 2"/>
          <p:cNvSpPr>
            <a:spLocks noGrp="1" noChangeArrowheads="1"/>
          </p:cNvSpPr>
          <p:nvPr>
            <p:ph type="body" idx="1"/>
          </p:nvPr>
        </p:nvSpPr>
        <p:spPr>
          <a:xfrm>
            <a:off x="672480" y="1906760"/>
            <a:ext cx="7809120" cy="4320454"/>
          </a:xfrm>
          <a:ln/>
        </p:spPr>
        <p:txBody>
          <a:bodyPr>
            <a:normAutofit fontScale="92500" lnSpcReduction="10000"/>
          </a:bodyPr>
          <a:lstStyle/>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The traditional UNIX® backup programs</a:t>
            </a:r>
          </a:p>
          <a:p>
            <a:pPr marL="781932" lvl="2" indent="-194403">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dump and restore.</a:t>
            </a:r>
          </a:p>
          <a:p>
            <a:pPr marL="781932" lvl="2" indent="-194403">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Works at </a:t>
            </a:r>
            <a:r>
              <a:rPr lang="en-GB" sz="2500" dirty="0" err="1"/>
              <a:t>inode</a:t>
            </a:r>
            <a:r>
              <a:rPr lang="en-GB" sz="2500" dirty="0"/>
              <a:t> level</a:t>
            </a:r>
          </a:p>
          <a:p>
            <a:pPr marL="781932" lvl="2" indent="-194403">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Takes backups of entire </a:t>
            </a:r>
            <a:r>
              <a:rPr lang="en-GB" sz="2500" dirty="0" err="1"/>
              <a:t>filesystems</a:t>
            </a:r>
            <a:r>
              <a:rPr lang="en-GB" sz="2500" dirty="0"/>
              <a:t>, but only the used space</a:t>
            </a:r>
          </a:p>
          <a:p>
            <a:pPr marL="781932" lvl="2" indent="-194403">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It is unable to backup only part of a file system</a:t>
            </a:r>
          </a:p>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dirty="0"/>
              <a:t>It does not backup across mount points (directory tree that spans more than one file system)</a:t>
            </a:r>
            <a:br>
              <a:rPr lang="en-GB" sz="2500" dirty="0"/>
            </a:br>
            <a:endParaRPr lang="en-GB" sz="2500" dirty="0"/>
          </a:p>
          <a:p>
            <a:pPr indent="-195843">
              <a:buClr>
                <a:srgbClr val="000000"/>
              </a:buCl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2500" b="1" dirty="0"/>
              <a:t>Note</a:t>
            </a:r>
            <a:r>
              <a:rPr lang="en-GB" sz="2500" dirty="0"/>
              <a:t>: If you use dump on your / partition, you would not back up /home, /</a:t>
            </a:r>
            <a:r>
              <a:rPr lang="en-GB" sz="2500" dirty="0" err="1"/>
              <a:t>usr</a:t>
            </a:r>
            <a:r>
              <a:rPr lang="en-GB" sz="2500" dirty="0"/>
              <a:t> or </a:t>
            </a:r>
            <a:r>
              <a:rPr lang="en-GB" sz="2500" dirty="0" err="1"/>
              <a:t>or</a:t>
            </a:r>
            <a:r>
              <a:rPr lang="en-GB" sz="2500" dirty="0"/>
              <a:t> any other mounted FS.  You must explicitly run dump for each FS.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Dump</a:t>
            </a:r>
          </a:p>
        </p:txBody>
      </p:sp>
      <p:sp>
        <p:nvSpPr>
          <p:cNvPr id="9218" name="Rectangle 2"/>
          <p:cNvSpPr>
            <a:spLocks noGrp="1" noChangeArrowheads="1"/>
          </p:cNvSpPr>
          <p:nvPr>
            <p:ph type="body" idx="1"/>
          </p:nvPr>
        </p:nvSpPr>
        <p:spPr>
          <a:xfrm>
            <a:off x="672480" y="1906760"/>
            <a:ext cx="7809120" cy="4320454"/>
          </a:xfrm>
          <a:ln/>
        </p:spPr>
        <p:txBody>
          <a:bodyPr>
            <a:normAutofit lnSpcReduction="10000"/>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300" dirty="0"/>
              <a:t>Dump can backup to several media</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300" dirty="0"/>
              <a:t>local file</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300" dirty="0"/>
              <a:t>remote file</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300" dirty="0"/>
              <a:t>tape</a:t>
            </a:r>
            <a:br>
              <a:rPr lang="en-GB" sz="3300" dirty="0"/>
            </a:br>
            <a:endParaRPr lang="en-GB" sz="3300" dirty="0"/>
          </a:p>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300" dirty="0"/>
              <a:t>Dump can take incremental dumps</a:t>
            </a:r>
          </a:p>
          <a:p>
            <a:pPr lvl="1">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300" dirty="0"/>
              <a:t>only files that have changed are backup up</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672480" y="504053"/>
            <a:ext cx="7809120" cy="1146360"/>
          </a:xfrm>
          <a:ln/>
        </p:spPr>
        <p:txBody>
          <a:bodyPr/>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GB" dirty="0"/>
              <a:t>Remote dump</a:t>
            </a:r>
          </a:p>
        </p:txBody>
      </p:sp>
      <p:sp>
        <p:nvSpPr>
          <p:cNvPr id="10242" name="Rectangle 2"/>
          <p:cNvSpPr>
            <a:spLocks noGrp="1" noChangeArrowheads="1"/>
          </p:cNvSpPr>
          <p:nvPr>
            <p:ph type="body" idx="1"/>
          </p:nvPr>
        </p:nvSpPr>
        <p:spPr>
          <a:xfrm>
            <a:off x="672480" y="1906760"/>
            <a:ext cx="7809120" cy="4320454"/>
          </a:xfrm>
          <a:ln/>
        </p:spPr>
        <p:txBody>
          <a:bodyPr/>
          <a:lstStyle/>
          <a:p>
            <a:pP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pPr>
            <a:r>
              <a:rPr lang="en-GB" sz="3300" dirty="0"/>
              <a:t>It is possible to run dump over </a:t>
            </a:r>
            <a:r>
              <a:rPr lang="en-GB" sz="3300" dirty="0" err="1"/>
              <a:t>ssh</a:t>
            </a:r>
            <a:r>
              <a:rPr lang="en-GB" sz="3300" dirty="0"/>
              <a:t> for a secure transport:</a:t>
            </a:r>
            <a:br>
              <a:rPr lang="en-GB" sz="3300" dirty="0"/>
            </a:br>
            <a:r>
              <a:rPr lang="en-GB" sz="3300" dirty="0">
                <a:solidFill>
                  <a:srgbClr val="008000"/>
                </a:solidFill>
              </a:rPr>
              <a:t/>
            </a:r>
            <a:br>
              <a:rPr lang="en-GB" sz="3300" dirty="0">
                <a:solidFill>
                  <a:srgbClr val="008000"/>
                </a:solidFill>
              </a:rPr>
            </a:br>
            <a:r>
              <a:rPr lang="en-GB" sz="2400" dirty="0">
                <a:solidFill>
                  <a:srgbClr val="008000"/>
                </a:solidFill>
                <a:latin typeface="Courier New" pitchFamily="49" charset="0"/>
              </a:rPr>
              <a:t># /</a:t>
            </a:r>
            <a:r>
              <a:rPr lang="en-GB" sz="2400" dirty="0" err="1">
                <a:solidFill>
                  <a:srgbClr val="008000"/>
                </a:solidFill>
                <a:latin typeface="Courier New" pitchFamily="49" charset="0"/>
              </a:rPr>
              <a:t>sbin</a:t>
            </a:r>
            <a:r>
              <a:rPr lang="en-GB" sz="2400" dirty="0">
                <a:solidFill>
                  <a:srgbClr val="008000"/>
                </a:solidFill>
                <a:latin typeface="Courier New" pitchFamily="49" charset="0"/>
              </a:rPr>
              <a:t>/dump -0uan -f - /</a:t>
            </a:r>
            <a:r>
              <a:rPr lang="en-GB" sz="2400" dirty="0" err="1">
                <a:solidFill>
                  <a:srgbClr val="008000"/>
                </a:solidFill>
                <a:latin typeface="Courier New" pitchFamily="49" charset="0"/>
              </a:rPr>
              <a:t>usr</a:t>
            </a:r>
            <a:r>
              <a:rPr lang="en-GB" sz="2400" dirty="0">
                <a:solidFill>
                  <a:srgbClr val="008000"/>
                </a:solidFill>
                <a:latin typeface="Courier New" pitchFamily="49" charset="0"/>
              </a:rPr>
              <a:t> </a:t>
            </a:r>
            <a:br>
              <a:rPr lang="en-GB" sz="2400" dirty="0">
                <a:solidFill>
                  <a:srgbClr val="008000"/>
                </a:solidFill>
                <a:latin typeface="Courier New" pitchFamily="49" charset="0"/>
              </a:rPr>
            </a:br>
            <a:r>
              <a:rPr lang="en-GB" sz="2400" dirty="0">
                <a:solidFill>
                  <a:srgbClr val="008000"/>
                </a:solidFill>
                <a:latin typeface="Courier New" pitchFamily="49" charset="0"/>
              </a:rPr>
              <a:t>   | </a:t>
            </a:r>
            <a:r>
              <a:rPr lang="en-GB" sz="2400" dirty="0" err="1">
                <a:solidFill>
                  <a:srgbClr val="008000"/>
                </a:solidFill>
                <a:latin typeface="Courier New" pitchFamily="49" charset="0"/>
              </a:rPr>
              <a:t>gzip</a:t>
            </a:r>
            <a:r>
              <a:rPr lang="en-GB" sz="2400" dirty="0">
                <a:solidFill>
                  <a:srgbClr val="008000"/>
                </a:solidFill>
                <a:latin typeface="Courier New" pitchFamily="49" charset="0"/>
              </a:rPr>
              <a:t> -2 | </a:t>
            </a:r>
            <a:r>
              <a:rPr lang="en-GB" sz="2400" dirty="0" err="1">
                <a:solidFill>
                  <a:srgbClr val="008000"/>
                </a:solidFill>
                <a:latin typeface="Courier New" pitchFamily="49" charset="0"/>
              </a:rPr>
              <a:t>ssh</a:t>
            </a:r>
            <a:r>
              <a:rPr lang="en-GB" sz="2400" dirty="0">
                <a:solidFill>
                  <a:srgbClr val="008000"/>
                </a:solidFill>
                <a:latin typeface="Courier New" pitchFamily="49" charset="0"/>
              </a:rPr>
              <a:t> targetuser@targetmachine.example.com </a:t>
            </a:r>
            <a:br>
              <a:rPr lang="en-GB" sz="2400" dirty="0">
                <a:solidFill>
                  <a:srgbClr val="008000"/>
                </a:solidFill>
                <a:latin typeface="Courier New" pitchFamily="49" charset="0"/>
              </a:rPr>
            </a:br>
            <a:r>
              <a:rPr lang="en-GB" sz="2400" dirty="0" err="1">
                <a:solidFill>
                  <a:srgbClr val="008000"/>
                </a:solidFill>
                <a:latin typeface="Courier New" pitchFamily="49" charset="0"/>
              </a:rPr>
              <a:t>dd</a:t>
            </a:r>
            <a:r>
              <a:rPr lang="en-GB" sz="2400" dirty="0">
                <a:solidFill>
                  <a:srgbClr val="008000"/>
                </a:solidFill>
                <a:latin typeface="Courier New" pitchFamily="49" charset="0"/>
              </a:rPr>
              <a:t> of=/backups/dump-usr.gz</a:t>
            </a:r>
            <a:r>
              <a:rPr lang="en-GB" sz="3300" dirty="0">
                <a:solidFill>
                  <a:srgbClr val="008000"/>
                </a:solidFill>
                <a:latin typeface="Courier New" pitchFamily="49" charset="0"/>
              </a:rPr>
              <a:t/>
            </a:r>
            <a:br>
              <a:rPr lang="en-GB" sz="3300" dirty="0">
                <a:solidFill>
                  <a:srgbClr val="008000"/>
                </a:solidFill>
                <a:latin typeface="Courier New" pitchFamily="49" charset="0"/>
              </a:rPr>
            </a:br>
            <a:r>
              <a:rPr lang="en-GB" sz="3300" dirty="0">
                <a:solidFill>
                  <a:srgbClr val="008000"/>
                </a:solidFill>
                <a:latin typeface="Courier New" pitchFamily="49" charset="0"/>
              </a:rPr>
              <a:t/>
            </a:r>
            <a:br>
              <a:rPr lang="en-GB" sz="3300" dirty="0">
                <a:solidFill>
                  <a:srgbClr val="008000"/>
                </a:solidFill>
                <a:latin typeface="Courier New" pitchFamily="49" charset="0"/>
              </a:rPr>
            </a:br>
            <a:endParaRPr lang="en-GB" sz="3300" dirty="0">
              <a:solidFill>
                <a:srgbClr val="008000"/>
              </a:solidFill>
              <a:latin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1407</Words>
  <Application>Microsoft Office PowerPoint</Application>
  <PresentationFormat>On-screen Show (4:3)</PresentationFormat>
  <Paragraphs>276</Paragraphs>
  <Slides>44</Slides>
  <Notes>43</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COMP 201 OPEN SOURCE &amp; SYSTEM ADMINISTRATION</vt:lpstr>
      <vt:lpstr>Backup</vt:lpstr>
      <vt:lpstr>Backup</vt:lpstr>
      <vt:lpstr>Backup</vt:lpstr>
      <vt:lpstr>Types of backups</vt:lpstr>
      <vt:lpstr>dd</vt:lpstr>
      <vt:lpstr>Dump</vt:lpstr>
      <vt:lpstr>Dump</vt:lpstr>
      <vt:lpstr>Remote dump</vt:lpstr>
      <vt:lpstr>Tar</vt:lpstr>
      <vt:lpstr>Examples using tar</vt:lpstr>
      <vt:lpstr>Examples using tar</vt:lpstr>
      <vt:lpstr>Examples using tar</vt:lpstr>
      <vt:lpstr>Examples using tar</vt:lpstr>
      <vt:lpstr>Rsync</vt:lpstr>
      <vt:lpstr>Rsync</vt:lpstr>
      <vt:lpstr>Rsync – example script</vt:lpstr>
      <vt:lpstr>Other tools</vt:lpstr>
      <vt:lpstr>Other possible Backup methods</vt:lpstr>
      <vt:lpstr>Other possible Backup methods</vt:lpstr>
      <vt:lpstr>Networked backup systems</vt:lpstr>
      <vt:lpstr>Amanda</vt:lpstr>
      <vt:lpstr>Bacula</vt:lpstr>
      <vt:lpstr>Reminder: Backup security</vt:lpstr>
      <vt:lpstr>RAID and mirroring</vt:lpstr>
      <vt:lpstr>Types of redundancy</vt:lpstr>
      <vt:lpstr>Types of redundancy</vt:lpstr>
      <vt:lpstr>Types of redundancy</vt:lpstr>
      <vt:lpstr>Hardware or software ?</vt:lpstr>
      <vt:lpstr>Hardware or software ?</vt:lpstr>
      <vt:lpstr>Hardware or software ?</vt:lpstr>
      <vt:lpstr>FreeBSD: gmirror</vt:lpstr>
      <vt:lpstr>Log management</vt:lpstr>
      <vt:lpstr>Log management and monitoring</vt:lpstr>
      <vt:lpstr>Log management and monitoring</vt:lpstr>
      <vt:lpstr>Log management</vt:lpstr>
      <vt:lpstr>Centralized logging</vt:lpstr>
      <vt:lpstr>Configuring centralized logging</vt:lpstr>
      <vt:lpstr>Receiving the messages</vt:lpstr>
      <vt:lpstr>Syslog basics</vt:lpstr>
      <vt:lpstr>Sorting logs</vt:lpstr>
      <vt:lpstr>SWATCH</vt:lpstr>
      <vt:lpstr>Sample config</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user</cp:lastModifiedBy>
  <cp:revision>15</cp:revision>
  <dcterms:created xsi:type="dcterms:W3CDTF">2018-02-07T14:49:34Z</dcterms:created>
  <dcterms:modified xsi:type="dcterms:W3CDTF">2018-09-08T09:45:42Z</dcterms:modified>
</cp:coreProperties>
</file>