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8D0C-A0FF-4F70-847D-3E8304343A2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1D0D-BF2C-48D3-A2A1-C367E2A37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7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07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2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1392" y="4350019"/>
            <a:ext cx="4739537" cy="351097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5" y="269196"/>
            <a:ext cx="8523538" cy="1033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5" y="269196"/>
            <a:ext cx="8523538" cy="1033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34087" y="2051355"/>
            <a:ext cx="3573423" cy="390548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847" y="2051355"/>
            <a:ext cx="3574782" cy="39054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201 OPEN SOURCE &amp;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OBUOBI, DCSIT,CU</a:t>
            </a:r>
          </a:p>
          <a:p>
            <a:r>
              <a:rPr lang="en-US" dirty="0" smtClean="0"/>
              <a:t>NETWORKING &amp; TROUBLESHOOTING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Frame, Datagram, Segment, Packet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3909809"/>
          </a:xfrm>
          <a:ln/>
        </p:spPr>
        <p:txBody>
          <a:bodyPr>
            <a:normAutofit lnSpcReduction="10000"/>
          </a:bodyPr>
          <a:lstStyle/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Different names for packets at different layers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Ethernet (link layer) frame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IP (network layer) datagram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TCP (transport layer) segment</a:t>
            </a:r>
          </a:p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Terminology is not strictly followed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we often just use the term “packet” at any layer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So what is an IP address anyway?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6" y="1937630"/>
            <a:ext cx="7419742" cy="1489931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IPv4 : </a:t>
            </a:r>
            <a:br>
              <a:rPr lang="en-GB" dirty="0"/>
            </a:br>
            <a:r>
              <a:rPr lang="en-GB" dirty="0"/>
              <a:t>32 bit number (4 octet number) can be represented in lots of ways: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64473" y="3382935"/>
            <a:ext cx="1268077" cy="423227"/>
            <a:chOff x="1005" y="2350"/>
            <a:chExt cx="934" cy="294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1005" y="2350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005" y="2351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133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35265" y="3382935"/>
            <a:ext cx="1266718" cy="423227"/>
            <a:chOff x="1941" y="2350"/>
            <a:chExt cx="933" cy="294"/>
          </a:xfrm>
        </p:grpSpPr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>
              <a:off x="1941" y="2350"/>
              <a:ext cx="934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1941" y="2351"/>
              <a:ext cx="934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27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904698" y="3382935"/>
            <a:ext cx="1268077" cy="423227"/>
            <a:chOff x="2876" y="2350"/>
            <a:chExt cx="934" cy="294"/>
          </a:xfrm>
        </p:grpSpPr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2876" y="2350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876" y="2351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162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175490" y="3382935"/>
            <a:ext cx="1268077" cy="423227"/>
            <a:chOff x="3812" y="2350"/>
            <a:chExt cx="934" cy="294"/>
          </a:xfrm>
        </p:grpSpPr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>
              <a:off x="3812" y="2350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812" y="2351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125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364473" y="4419408"/>
            <a:ext cx="1268077" cy="423227"/>
            <a:chOff x="1005" y="3070"/>
            <a:chExt cx="934" cy="294"/>
          </a:xfrm>
        </p:grpSpPr>
        <p:sp>
          <p:nvSpPr>
            <p:cNvPr id="12304" name="AutoShape 16"/>
            <p:cNvSpPr>
              <a:spLocks noChangeArrowheads="1"/>
            </p:cNvSpPr>
            <p:nvPr/>
          </p:nvSpPr>
          <p:spPr bwMode="auto">
            <a:xfrm>
              <a:off x="1005" y="3070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1005" y="3071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5720" tIns="46800" rIns="4572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10000101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635265" y="4419408"/>
            <a:ext cx="1266718" cy="423227"/>
            <a:chOff x="1941" y="3070"/>
            <a:chExt cx="933" cy="294"/>
          </a:xfrm>
        </p:grpSpPr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>
              <a:off x="1941" y="3070"/>
              <a:ext cx="934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1941" y="3071"/>
              <a:ext cx="934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5720" tIns="46800" rIns="4572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00011011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904698" y="4419408"/>
            <a:ext cx="1268077" cy="423227"/>
            <a:chOff x="2876" y="3070"/>
            <a:chExt cx="934" cy="294"/>
          </a:xfrm>
        </p:grpSpPr>
        <p:sp>
          <p:nvSpPr>
            <p:cNvPr id="12310" name="AutoShape 22"/>
            <p:cNvSpPr>
              <a:spLocks noChangeArrowheads="1"/>
            </p:cNvSpPr>
            <p:nvPr/>
          </p:nvSpPr>
          <p:spPr bwMode="auto">
            <a:xfrm>
              <a:off x="2876" y="3070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2876" y="3071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5720" tIns="46800" rIns="4572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10100010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5175490" y="4419408"/>
            <a:ext cx="1268077" cy="423227"/>
            <a:chOff x="3812" y="3070"/>
            <a:chExt cx="934" cy="294"/>
          </a:xfrm>
        </p:grpSpPr>
        <p:sp>
          <p:nvSpPr>
            <p:cNvPr id="12313" name="AutoShape 25"/>
            <p:cNvSpPr>
              <a:spLocks noChangeArrowheads="1"/>
            </p:cNvSpPr>
            <p:nvPr/>
          </p:nvSpPr>
          <p:spPr bwMode="auto">
            <a:xfrm>
              <a:off x="3812" y="3070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3812" y="3071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5720" tIns="46800" rIns="4572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01111101</a:t>
              </a:r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1364473" y="5605595"/>
            <a:ext cx="1268077" cy="423227"/>
            <a:chOff x="1005" y="3894"/>
            <a:chExt cx="934" cy="294"/>
          </a:xfrm>
        </p:grpSpPr>
        <p:sp>
          <p:nvSpPr>
            <p:cNvPr id="12316" name="AutoShape 28"/>
            <p:cNvSpPr>
              <a:spLocks noChangeArrowheads="1"/>
            </p:cNvSpPr>
            <p:nvPr/>
          </p:nvSpPr>
          <p:spPr bwMode="auto">
            <a:xfrm>
              <a:off x="1005" y="389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1005" y="3895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5720" tIns="46800" rIns="4572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85</a:t>
              </a:r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2635265" y="5605595"/>
            <a:ext cx="1266718" cy="423227"/>
            <a:chOff x="1941" y="3894"/>
            <a:chExt cx="933" cy="294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941" y="3894"/>
              <a:ext cx="934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1941" y="3895"/>
              <a:ext cx="934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5720" tIns="46800" rIns="4572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1B</a:t>
              </a:r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3904698" y="5605595"/>
            <a:ext cx="1268077" cy="423227"/>
            <a:chOff x="2876" y="3894"/>
            <a:chExt cx="934" cy="294"/>
          </a:xfrm>
        </p:grpSpPr>
        <p:sp>
          <p:nvSpPr>
            <p:cNvPr id="12322" name="AutoShape 34"/>
            <p:cNvSpPr>
              <a:spLocks noChangeArrowheads="1"/>
            </p:cNvSpPr>
            <p:nvPr/>
          </p:nvSpPr>
          <p:spPr bwMode="auto">
            <a:xfrm>
              <a:off x="2876" y="389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Text Box 35"/>
            <p:cNvSpPr txBox="1">
              <a:spLocks noChangeArrowheads="1"/>
            </p:cNvSpPr>
            <p:nvPr/>
          </p:nvSpPr>
          <p:spPr bwMode="auto">
            <a:xfrm>
              <a:off x="2876" y="3895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5720" tIns="46800" rIns="4572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A2</a:t>
              </a: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5175490" y="5605595"/>
            <a:ext cx="1268077" cy="423227"/>
            <a:chOff x="3812" y="3894"/>
            <a:chExt cx="934" cy="294"/>
          </a:xfrm>
        </p:grpSpPr>
        <p:sp>
          <p:nvSpPr>
            <p:cNvPr id="12325" name="AutoShape 37"/>
            <p:cNvSpPr>
              <a:spLocks noChangeArrowheads="1"/>
            </p:cNvSpPr>
            <p:nvPr/>
          </p:nvSpPr>
          <p:spPr bwMode="auto">
            <a:xfrm>
              <a:off x="3812" y="389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3812" y="3895"/>
              <a:ext cx="935" cy="29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5720" tIns="46800" rIns="45720" bIns="46800" anchor="ctr" anchorCtr="1"/>
            <a:lstStyle/>
            <a:p>
              <a:pPr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7D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So what is an IP address anyway?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44228" cy="4142536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IPv6 : </a:t>
            </a:r>
            <a:br>
              <a:rPr lang="en-GB" dirty="0"/>
            </a:br>
            <a:r>
              <a:rPr lang="en-GB" dirty="0">
                <a:ea typeface="ArialMT" pitchFamily="32" charset="0"/>
                <a:cs typeface="ArialMT" pitchFamily="32" charset="0"/>
              </a:rPr>
              <a:t>16 bit fields in case insensitive colon hexadecimal representation:</a:t>
            </a:r>
            <a:r>
              <a:rPr lang="en-GB" dirty="0">
                <a:cs typeface="Arial" pitchFamily="34" charset="0"/>
              </a:rPr>
              <a:t> </a:t>
            </a:r>
            <a:br>
              <a:rPr lang="en-GB" dirty="0">
                <a:cs typeface="Arial" pitchFamily="34" charset="0"/>
              </a:rPr>
            </a:br>
            <a:r>
              <a:rPr lang="en-GB" dirty="0">
                <a:cs typeface="Arial" pitchFamily="34" charset="0"/>
              </a:rPr>
              <a:t/>
            </a:r>
            <a:br>
              <a:rPr lang="en-GB" dirty="0">
                <a:cs typeface="Arial" pitchFamily="34" charset="0"/>
              </a:rPr>
            </a:br>
            <a:r>
              <a:rPr lang="en-GB" dirty="0">
                <a:cs typeface="Arial" pitchFamily="34" charset="0"/>
              </a:rPr>
              <a:t/>
            </a:r>
            <a:br>
              <a:rPr lang="en-GB" dirty="0">
                <a:cs typeface="Arial" pitchFamily="34" charset="0"/>
              </a:rPr>
            </a:br>
            <a:r>
              <a:rPr lang="en-GB" dirty="0">
                <a:cs typeface="Arial" pitchFamily="34" charset="0"/>
              </a:rPr>
              <a:t/>
            </a:r>
            <a:br>
              <a:rPr lang="en-GB" dirty="0">
                <a:cs typeface="Arial" pitchFamily="34" charset="0"/>
              </a:rPr>
            </a:br>
            <a:endParaRPr lang="en-GB" dirty="0">
              <a:cs typeface="Arial" pitchFamily="34" charset="0"/>
            </a:endParaRP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endParaRPr lang="en-GB" dirty="0" smtClean="0">
              <a:cs typeface="Arial" pitchFamily="34" charset="0"/>
            </a:endParaRP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 smtClean="0">
                <a:cs typeface="Arial" pitchFamily="34" charset="0"/>
              </a:rPr>
              <a:t>Successive </a:t>
            </a:r>
            <a:r>
              <a:rPr lang="en-GB" dirty="0">
                <a:cs typeface="Arial" pitchFamily="34" charset="0"/>
              </a:rPr>
              <a:t>groups of 0 can be “compressed” into :: (only once)</a:t>
            </a:r>
            <a:r>
              <a:rPr lang="ar-SA" dirty="0">
                <a:cs typeface="Arial" pitchFamily="34" charset="0"/>
              </a:rPr>
              <a:t>‏</a:t>
            </a:r>
            <a:endParaRPr lang="en-GB" dirty="0">
              <a:cs typeface="Arial" pitchFamily="34" charset="0"/>
            </a:endParaRP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>
                <a:cs typeface="Arial" pitchFamily="34" charset="0"/>
              </a:rPr>
              <a:t>Leading </a:t>
            </a:r>
            <a:r>
              <a:rPr lang="en-GB" dirty="0">
                <a:solidFill>
                  <a:srgbClr val="00AE00"/>
                </a:solidFill>
                <a:cs typeface="Arial" pitchFamily="34" charset="0"/>
              </a:rPr>
              <a:t>0</a:t>
            </a:r>
            <a:r>
              <a:rPr lang="en-GB" dirty="0">
                <a:cs typeface="Arial" pitchFamily="34" charset="0"/>
              </a:rPr>
              <a:t>'s can be dropped.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3200400"/>
            <a:ext cx="8621291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755554" lvl="1" indent="-250460">
              <a:lnSpc>
                <a:spcPct val="95000"/>
              </a:lnSpc>
              <a:buSzPct val="75000"/>
              <a:buFont typeface="Symbol" pitchFamily="18" charset="2"/>
              <a:buChar char=""/>
              <a:tabLst>
                <a:tab pos="755554" algn="l"/>
                <a:tab pos="1147942" algn="l"/>
                <a:tab pos="1541720" algn="l"/>
                <a:tab pos="1935499" algn="l"/>
                <a:tab pos="2329277" algn="l"/>
                <a:tab pos="2723056" algn="l"/>
                <a:tab pos="3116834" algn="l"/>
                <a:tab pos="3510613" algn="l"/>
                <a:tab pos="3904391" algn="l"/>
                <a:tab pos="4298170" algn="l"/>
                <a:tab pos="4691948" algn="l"/>
                <a:tab pos="5085727" algn="l"/>
                <a:tab pos="5479505" algn="l"/>
                <a:tab pos="5873285" algn="l"/>
                <a:tab pos="6267063" algn="l"/>
                <a:tab pos="6660842" algn="l"/>
                <a:tab pos="7054620" algn="l"/>
                <a:tab pos="7448399" algn="l"/>
                <a:tab pos="7842177" algn="l"/>
                <a:tab pos="8235956" algn="l"/>
                <a:tab pos="8629734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 New" pitchFamily="49" charset="0"/>
                <a:ea typeface="ArialMT" pitchFamily="32" charset="0"/>
                <a:cs typeface="ArialMT" pitchFamily="32" charset="0"/>
              </a:rPr>
              <a:t>2031:0000:130F:0000:0000:</a:t>
            </a:r>
            <a:r>
              <a:rPr lang="en-GB" sz="2800" dirty="0">
                <a:solidFill>
                  <a:srgbClr val="00AE00"/>
                </a:solidFill>
                <a:latin typeface="Courier New" pitchFamily="49" charset="0"/>
                <a:ea typeface="ArialMT" pitchFamily="32" charset="0"/>
                <a:cs typeface="ArialMT" pitchFamily="32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Courier New" pitchFamily="49" charset="0"/>
                <a:ea typeface="ArialMT" pitchFamily="32" charset="0"/>
                <a:cs typeface="ArialMT" pitchFamily="32" charset="0"/>
              </a:rPr>
              <a:t>9C0:876A:130B</a:t>
            </a:r>
            <a:br>
              <a:rPr lang="en-GB" sz="2800" dirty="0">
                <a:solidFill>
                  <a:srgbClr val="000000"/>
                </a:solidFill>
                <a:latin typeface="Courier New" pitchFamily="49" charset="0"/>
                <a:ea typeface="ArialMT" pitchFamily="32" charset="0"/>
                <a:cs typeface="ArialMT" pitchFamily="32" charset="0"/>
              </a:rPr>
            </a:br>
            <a:r>
              <a:rPr lang="en-GB" sz="2800" dirty="0">
                <a:solidFill>
                  <a:srgbClr val="000000"/>
                </a:solidFill>
                <a:latin typeface="Courier New" pitchFamily="49" charset="0"/>
                <a:ea typeface="ArialMT" pitchFamily="32" charset="0"/>
                <a:cs typeface="ArialMT" pitchFamily="32" charset="0"/>
              </a:rPr>
              <a:t>&lt;=&gt;</a:t>
            </a:r>
          </a:p>
          <a:p>
            <a:pPr marL="755554" lvl="1" indent="-250460">
              <a:lnSpc>
                <a:spcPct val="95000"/>
              </a:lnSpc>
              <a:buSzPct val="75000"/>
              <a:buFont typeface="Symbol" pitchFamily="18" charset="2"/>
              <a:buChar char=""/>
              <a:tabLst>
                <a:tab pos="755554" algn="l"/>
                <a:tab pos="1147942" algn="l"/>
                <a:tab pos="1541720" algn="l"/>
                <a:tab pos="1935499" algn="l"/>
                <a:tab pos="2329277" algn="l"/>
                <a:tab pos="2723056" algn="l"/>
                <a:tab pos="3116834" algn="l"/>
                <a:tab pos="3510613" algn="l"/>
                <a:tab pos="3904391" algn="l"/>
                <a:tab pos="4298170" algn="l"/>
                <a:tab pos="4691948" algn="l"/>
                <a:tab pos="5085727" algn="l"/>
                <a:tab pos="5479505" algn="l"/>
                <a:tab pos="5873285" algn="l"/>
                <a:tab pos="6267063" algn="l"/>
                <a:tab pos="6660842" algn="l"/>
                <a:tab pos="7054620" algn="l"/>
                <a:tab pos="7448399" algn="l"/>
                <a:tab pos="7842177" algn="l"/>
                <a:tab pos="8235956" algn="l"/>
                <a:tab pos="8629734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 New" pitchFamily="49" charset="0"/>
                <a:ea typeface="ArialMT" pitchFamily="32" charset="0"/>
                <a:cs typeface="ArialMT" pitchFamily="32" charset="0"/>
              </a:rPr>
              <a:t>2031:0:130f::9c0:876a:130b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693032" y="3590229"/>
            <a:ext cx="863487" cy="326778"/>
          </a:xfrm>
          <a:prstGeom prst="roundRect">
            <a:avLst>
              <a:gd name="adj" fmla="val 440"/>
            </a:avLst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849034" y="3590229"/>
            <a:ext cx="1847807" cy="326778"/>
          </a:xfrm>
          <a:prstGeom prst="roundRect">
            <a:avLst>
              <a:gd name="adj" fmla="val 440"/>
            </a:avLst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1847808" y="3914128"/>
            <a:ext cx="308194" cy="332535"/>
          </a:xfrm>
          <a:prstGeom prst="line">
            <a:avLst/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1693032" y="4243783"/>
            <a:ext cx="308194" cy="489446"/>
          </a:xfrm>
          <a:prstGeom prst="roundRect">
            <a:avLst>
              <a:gd name="adj" fmla="val 440"/>
            </a:avLst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3016773" y="4243783"/>
            <a:ext cx="308195" cy="489446"/>
          </a:xfrm>
          <a:prstGeom prst="roundRect">
            <a:avLst>
              <a:gd name="adj" fmla="val 440"/>
            </a:avLst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3232646" y="3914128"/>
            <a:ext cx="1539613" cy="332535"/>
          </a:xfrm>
          <a:prstGeom prst="line">
            <a:avLst/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More to the structure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6" y="1219200"/>
            <a:ext cx="7419742" cy="5257800"/>
          </a:xfrm>
          <a:ln/>
        </p:spPr>
        <p:txBody>
          <a:bodyPr>
            <a:normAutofit fontScale="85000" lnSpcReduction="20000"/>
          </a:bodyPr>
          <a:lstStyle/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Hierarchical Division in IP Address: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Network Part (Prefix)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2">
              <a:spcBef>
                <a:spcPts val="504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describes which network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Host Part (Host Address)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2">
              <a:spcBef>
                <a:spcPts val="504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describes which host on that network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endParaRPr lang="en-GB" dirty="0" smtClean="0"/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 smtClean="0"/>
              <a:t>Boundary </a:t>
            </a:r>
            <a:r>
              <a:rPr lang="en-GB" dirty="0"/>
              <a:t>can be anywhere</a:t>
            </a:r>
          </a:p>
          <a:p>
            <a:pPr lvl="2">
              <a:spcBef>
                <a:spcPts val="504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used to be a multiple of 8 (/8, /16/, /24), but not usual today</a:t>
            </a:r>
          </a:p>
          <a:p>
            <a:pPr>
              <a:spcBef>
                <a:spcPts val="504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Same idea in IPv6 – address and prefix.</a:t>
            </a:r>
          </a:p>
          <a:p>
            <a:pPr>
              <a:spcBef>
                <a:spcPts val="504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IPv6 introduces a concept of scopes</a:t>
            </a:r>
          </a:p>
          <a:p>
            <a:pPr lvl="1">
              <a:spcBef>
                <a:spcPts val="504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Global, link-local, unique-local (this one is unclear)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1447800" y="2971800"/>
            <a:ext cx="5493188" cy="817662"/>
          </a:xfrm>
          <a:prstGeom prst="roundRect">
            <a:avLst>
              <a:gd name="adj" fmla="val 176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011211" y="3321035"/>
            <a:ext cx="1357" cy="817662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2752026" y="4075357"/>
            <a:ext cx="1067139" cy="41171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Network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5717207" y="4075357"/>
            <a:ext cx="647615" cy="41171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Host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892611" y="3371419"/>
            <a:ext cx="2306705" cy="41171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205    .    154    .     8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915428" y="3302321"/>
            <a:ext cx="285114" cy="411710"/>
          </a:xfrm>
          <a:prstGeom prst="roundRect">
            <a:avLst>
              <a:gd name="adj" fmla="val 472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1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488022" y="3729866"/>
            <a:ext cx="5493188" cy="1439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610213" y="3827755"/>
            <a:ext cx="5370997" cy="35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 11001101   10011010   00001000               00000001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5011211" y="3313836"/>
            <a:ext cx="1357" cy="829179"/>
          </a:xfrm>
          <a:prstGeom prst="line">
            <a:avLst/>
          </a:prstGeom>
          <a:noFill/>
          <a:ln w="63360">
            <a:solidFill>
              <a:srgbClr val="FF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4670432" y="4140137"/>
            <a:ext cx="815968" cy="41171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FF0000"/>
                </a:solidFill>
                <a:ea typeface="msmincho" charset="0"/>
                <a:cs typeface="msmincho" charset="0"/>
              </a:rPr>
              <a:t>Mask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Network Masks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1366131"/>
            <a:ext cx="7281258" cy="4999545"/>
          </a:xfrm>
          <a:ln/>
        </p:spPr>
        <p:txBody>
          <a:bodyPr>
            <a:normAutofit fontScale="92500" lnSpcReduction="10000"/>
          </a:bodyPr>
          <a:lstStyle/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sz="2500" dirty="0">
                <a:solidFill>
                  <a:srgbClr val="FF00FF"/>
                </a:solidFill>
              </a:rPr>
              <a:t>Network Masks</a:t>
            </a:r>
            <a:r>
              <a:rPr lang="en-GB" sz="2500" dirty="0"/>
              <a:t> help define which bits are used to describe the </a:t>
            </a:r>
            <a:r>
              <a:rPr lang="en-GB" sz="2500" dirty="0">
                <a:solidFill>
                  <a:srgbClr val="FF00FF"/>
                </a:solidFill>
              </a:rPr>
              <a:t>Network Part</a:t>
            </a:r>
            <a:r>
              <a:rPr lang="en-GB" sz="2500" dirty="0"/>
              <a:t> and which for </a:t>
            </a:r>
            <a:r>
              <a:rPr lang="en-GB" sz="2500" dirty="0">
                <a:solidFill>
                  <a:srgbClr val="FF00FF"/>
                </a:solidFill>
              </a:rPr>
              <a:t>hosts</a:t>
            </a:r>
          </a:p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sz="2500" dirty="0"/>
              <a:t>Different Representations: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decimal dot notation: 255.255.224.0    (128+64+32 in byte 3)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spcBef>
                <a:spcPts val="504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binary: </a:t>
            </a:r>
            <a:r>
              <a:rPr lang="en-GB" sz="1800" dirty="0">
                <a:solidFill>
                  <a:srgbClr val="FF0000"/>
                </a:solidFill>
              </a:rPr>
              <a:t>11111111 11111111 111 </a:t>
            </a:r>
            <a:r>
              <a:rPr lang="en-GB" sz="1800" dirty="0"/>
              <a:t>00000 00000000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hexadecimal: 0xFFFFE000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number of network bits: </a:t>
            </a:r>
            <a:r>
              <a:rPr lang="en-GB" dirty="0">
                <a:solidFill>
                  <a:srgbClr val="FF0000"/>
                </a:solidFill>
              </a:rPr>
              <a:t>/19</a:t>
            </a:r>
            <a:r>
              <a:rPr lang="en-GB" dirty="0"/>
              <a:t>  (8 + 8 + 3)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sz="2500" dirty="0"/>
              <a:t>IPv4: Binary AND of 32 bit IP address with 32 bit </a:t>
            </a:r>
            <a:r>
              <a:rPr lang="en-GB" sz="2500" dirty="0" err="1">
                <a:solidFill>
                  <a:srgbClr val="FF00FF"/>
                </a:solidFill>
              </a:rPr>
              <a:t>netmask</a:t>
            </a:r>
            <a:r>
              <a:rPr lang="en-GB" sz="2500" dirty="0"/>
              <a:t> yields network part of address</a:t>
            </a:r>
          </a:p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sz="2500" dirty="0"/>
              <a:t>IPv6: The prefix is expressed as /length (/48, /64, /80, ...).  Everything else (including masking of prefix to find whether host is local) is the same.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Sample </a:t>
            </a:r>
            <a:r>
              <a:rPr lang="en-GB" dirty="0" err="1"/>
              <a:t>Netmasks</a:t>
            </a:r>
            <a:endParaRPr lang="en-GB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0613" y="1741852"/>
            <a:ext cx="7157708" cy="885322"/>
          </a:xfrm>
          <a:ln/>
        </p:spPr>
        <p:txBody>
          <a:bodyPr lIns="79201" tIns="38811" rIns="79201" bIns="38811"/>
          <a:lstStyle/>
          <a:p>
            <a:pPr>
              <a:spcBef>
                <a:spcPts val="679"/>
              </a:spcBef>
              <a:buNone/>
              <a:tabLst>
                <a:tab pos="377082" algn="l"/>
                <a:tab pos="872436" algn="l"/>
                <a:tab pos="1673907" algn="l"/>
                <a:tab pos="2475379" algn="l"/>
                <a:tab pos="3276850" algn="l"/>
                <a:tab pos="4078322" algn="l"/>
                <a:tab pos="4879794" algn="l"/>
                <a:tab pos="5681265" algn="l"/>
                <a:tab pos="6482737" algn="l"/>
                <a:tab pos="7284208" algn="l"/>
                <a:tab pos="8085680" algn="l"/>
                <a:tab pos="8887152" algn="l"/>
                <a:tab pos="8889935" algn="l"/>
                <a:tab pos="9290670" algn="l"/>
                <a:tab pos="9293453" algn="l"/>
                <a:tab pos="9447903" algn="l"/>
              </a:tabLst>
            </a:pPr>
            <a:r>
              <a:rPr lang="en-GB" dirty="0">
                <a:latin typeface="Times New Roman" pitchFamily="18" charset="0"/>
              </a:rPr>
              <a:t>137.158.128.0/</a:t>
            </a:r>
            <a:r>
              <a:rPr lang="en-GB" b="1" dirty="0">
                <a:solidFill>
                  <a:srgbClr val="FF0000"/>
                </a:solidFill>
                <a:latin typeface="Times New Roman" pitchFamily="18" charset="0"/>
              </a:rPr>
              <a:t>17</a:t>
            </a:r>
            <a:r>
              <a:rPr lang="en-GB" b="1" dirty="0">
                <a:latin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</a:rPr>
              <a:t>	</a:t>
            </a:r>
            <a:r>
              <a:rPr lang="en-GB" sz="2500" dirty="0">
                <a:latin typeface="Times New Roman" pitchFamily="18" charset="0"/>
              </a:rPr>
              <a:t>(</a:t>
            </a:r>
            <a:r>
              <a:rPr lang="en-GB" sz="2500" dirty="0" err="1">
                <a:latin typeface="Times New Roman" pitchFamily="18" charset="0"/>
              </a:rPr>
              <a:t>netmask</a:t>
            </a:r>
            <a:r>
              <a:rPr lang="en-GB" sz="2500" dirty="0">
                <a:latin typeface="Times New Roman" pitchFamily="18" charset="0"/>
              </a:rPr>
              <a:t> </a:t>
            </a:r>
            <a:r>
              <a:rPr lang="en-GB" sz="2500" b="1" dirty="0">
                <a:latin typeface="Times New Roman" pitchFamily="18" charset="0"/>
              </a:rPr>
              <a:t>255.255.128.0</a:t>
            </a:r>
            <a:r>
              <a:rPr lang="en-GB" sz="2500" dirty="0">
                <a:latin typeface="Times New Roman" pitchFamily="18" charset="0"/>
              </a:rPr>
              <a:t>)</a:t>
            </a:r>
            <a:r>
              <a:rPr lang="ar-SA" sz="25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sz="2500" dirty="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64148" y="2627173"/>
            <a:ext cx="1414706" cy="417469"/>
            <a:chOff x="1594" y="1825"/>
            <a:chExt cx="1042" cy="290"/>
          </a:xfrm>
        </p:grpSpPr>
        <p:sp>
          <p:nvSpPr>
            <p:cNvPr id="16388" name="AutoShape 4"/>
            <p:cNvSpPr>
              <a:spLocks noChangeArrowheads="1"/>
            </p:cNvSpPr>
            <p:nvPr/>
          </p:nvSpPr>
          <p:spPr bwMode="auto">
            <a:xfrm>
              <a:off x="1594" y="1825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1594" y="1825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1000 1001 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4286" y="2627173"/>
            <a:ext cx="1414706" cy="417469"/>
            <a:chOff x="2640" y="1825"/>
            <a:chExt cx="1042" cy="290"/>
          </a:xfrm>
        </p:grpSpPr>
        <p:sp>
          <p:nvSpPr>
            <p:cNvPr id="16391" name="AutoShape 7"/>
            <p:cNvSpPr>
              <a:spLocks noChangeArrowheads="1"/>
            </p:cNvSpPr>
            <p:nvPr/>
          </p:nvSpPr>
          <p:spPr bwMode="auto">
            <a:xfrm>
              <a:off x="2640" y="1825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2640" y="1825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1001 1110 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003065" y="2627173"/>
            <a:ext cx="1414706" cy="417469"/>
            <a:chOff x="3685" y="1825"/>
            <a:chExt cx="1042" cy="290"/>
          </a:xfrm>
        </p:grpSpPr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3685" y="1825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685" y="1825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1  000 0000 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421844" y="2627173"/>
            <a:ext cx="1414706" cy="417469"/>
            <a:chOff x="4730" y="1825"/>
            <a:chExt cx="1042" cy="290"/>
          </a:xfrm>
        </p:grpSpPr>
        <p:sp>
          <p:nvSpPr>
            <p:cNvPr id="16397" name="AutoShape 13"/>
            <p:cNvSpPr>
              <a:spLocks noChangeArrowheads="1"/>
            </p:cNvSpPr>
            <p:nvPr/>
          </p:nvSpPr>
          <p:spPr bwMode="auto">
            <a:xfrm>
              <a:off x="4730" y="1825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730" y="1825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0000 0000 </a:t>
              </a:r>
            </a:p>
          </p:txBody>
        </p:sp>
      </p:grp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164148" y="2212584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1111 1111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584285" y="2212584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1111 1111 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003065" y="2212584"/>
            <a:ext cx="1418779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1  000 0000 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6421844" y="2212584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0000 0000 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5278674" y="2212583"/>
            <a:ext cx="1358" cy="829179"/>
          </a:xfrm>
          <a:prstGeom prst="line">
            <a:avLst/>
          </a:prstGeom>
          <a:noFill/>
          <a:ln w="63360">
            <a:solidFill>
              <a:srgbClr val="FF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164148" y="4048005"/>
            <a:ext cx="1414706" cy="417469"/>
            <a:chOff x="1594" y="2812"/>
            <a:chExt cx="1042" cy="290"/>
          </a:xfrm>
        </p:grpSpPr>
        <p:sp>
          <p:nvSpPr>
            <p:cNvPr id="16405" name="AutoShape 21"/>
            <p:cNvSpPr>
              <a:spLocks noChangeArrowheads="1"/>
            </p:cNvSpPr>
            <p:nvPr/>
          </p:nvSpPr>
          <p:spPr bwMode="auto">
            <a:xfrm>
              <a:off x="1594" y="2812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1594" y="2812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1100 0110 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584286" y="4048005"/>
            <a:ext cx="1414706" cy="417469"/>
            <a:chOff x="2640" y="2812"/>
            <a:chExt cx="1042" cy="290"/>
          </a:xfrm>
        </p:grpSpPr>
        <p:sp>
          <p:nvSpPr>
            <p:cNvPr id="16408" name="AutoShape 24"/>
            <p:cNvSpPr>
              <a:spLocks noChangeArrowheads="1"/>
            </p:cNvSpPr>
            <p:nvPr/>
          </p:nvSpPr>
          <p:spPr bwMode="auto">
            <a:xfrm>
              <a:off x="2640" y="2812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2640" y="2812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1000 0110 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003065" y="4048005"/>
            <a:ext cx="1414706" cy="417469"/>
            <a:chOff x="3685" y="2812"/>
            <a:chExt cx="1042" cy="290"/>
          </a:xfrm>
        </p:grpSpPr>
        <p:sp>
          <p:nvSpPr>
            <p:cNvPr id="16411" name="AutoShape 27"/>
            <p:cNvSpPr>
              <a:spLocks noChangeArrowheads="1"/>
            </p:cNvSpPr>
            <p:nvPr/>
          </p:nvSpPr>
          <p:spPr bwMode="auto">
            <a:xfrm>
              <a:off x="3685" y="2812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3685" y="2812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0000 0000 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421844" y="4048005"/>
            <a:ext cx="1414706" cy="417469"/>
            <a:chOff x="4730" y="2812"/>
            <a:chExt cx="1042" cy="290"/>
          </a:xfrm>
        </p:grpSpPr>
        <p:sp>
          <p:nvSpPr>
            <p:cNvPr id="16414" name="AutoShape 30"/>
            <p:cNvSpPr>
              <a:spLocks noChangeArrowheads="1"/>
            </p:cNvSpPr>
            <p:nvPr/>
          </p:nvSpPr>
          <p:spPr bwMode="auto">
            <a:xfrm>
              <a:off x="4730" y="2812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4730" y="2812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0000 0000 </a:t>
              </a:r>
            </a:p>
          </p:txBody>
        </p:sp>
      </p:grp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164148" y="3633416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1111 1111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584285" y="3633416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1111 1111 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5003065" y="3633416"/>
            <a:ext cx="1418779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0000 0000 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6421844" y="3633416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0000 0000 </a:t>
            </a: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5003065" y="3633416"/>
            <a:ext cx="1357" cy="829179"/>
          </a:xfrm>
          <a:prstGeom prst="line">
            <a:avLst/>
          </a:prstGeom>
          <a:noFill/>
          <a:ln w="63360">
            <a:solidFill>
              <a:srgbClr val="FF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164148" y="5461640"/>
            <a:ext cx="1414706" cy="417469"/>
            <a:chOff x="1594" y="3794"/>
            <a:chExt cx="1042" cy="290"/>
          </a:xfrm>
        </p:grpSpPr>
        <p:sp>
          <p:nvSpPr>
            <p:cNvPr id="16422" name="AutoShape 38"/>
            <p:cNvSpPr>
              <a:spLocks noChangeArrowheads="1"/>
            </p:cNvSpPr>
            <p:nvPr/>
          </p:nvSpPr>
          <p:spPr bwMode="auto">
            <a:xfrm>
              <a:off x="1594" y="3794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1594" y="3794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1100 1101 </a:t>
              </a: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3584286" y="5461640"/>
            <a:ext cx="1414706" cy="417469"/>
            <a:chOff x="2640" y="3794"/>
            <a:chExt cx="1042" cy="290"/>
          </a:xfrm>
        </p:grpSpPr>
        <p:sp>
          <p:nvSpPr>
            <p:cNvPr id="16425" name="AutoShape 41"/>
            <p:cNvSpPr>
              <a:spLocks noChangeArrowheads="1"/>
            </p:cNvSpPr>
            <p:nvPr/>
          </p:nvSpPr>
          <p:spPr bwMode="auto">
            <a:xfrm>
              <a:off x="2640" y="3794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Text Box 42"/>
            <p:cNvSpPr txBox="1">
              <a:spLocks noChangeArrowheads="1"/>
            </p:cNvSpPr>
            <p:nvPr/>
          </p:nvSpPr>
          <p:spPr bwMode="auto">
            <a:xfrm>
              <a:off x="2640" y="3794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0010 0101 </a:t>
              </a: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003065" y="5461640"/>
            <a:ext cx="1416064" cy="417469"/>
            <a:chOff x="3685" y="3794"/>
            <a:chExt cx="1043" cy="290"/>
          </a:xfrm>
        </p:grpSpPr>
        <p:sp>
          <p:nvSpPr>
            <p:cNvPr id="16428" name="AutoShape 44"/>
            <p:cNvSpPr>
              <a:spLocks noChangeArrowheads="1"/>
            </p:cNvSpPr>
            <p:nvPr/>
          </p:nvSpPr>
          <p:spPr bwMode="auto">
            <a:xfrm>
              <a:off x="3685" y="3794"/>
              <a:ext cx="1044" cy="287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Text Box 45"/>
            <p:cNvSpPr txBox="1">
              <a:spLocks noChangeArrowheads="1"/>
            </p:cNvSpPr>
            <p:nvPr/>
          </p:nvSpPr>
          <p:spPr bwMode="auto">
            <a:xfrm>
              <a:off x="3685" y="3794"/>
              <a:ext cx="1044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1100 0001</a:t>
              </a: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6421844" y="5461640"/>
            <a:ext cx="1414706" cy="417469"/>
            <a:chOff x="4730" y="3794"/>
            <a:chExt cx="1042" cy="290"/>
          </a:xfrm>
        </p:grpSpPr>
        <p:sp>
          <p:nvSpPr>
            <p:cNvPr id="16431" name="AutoShape 47"/>
            <p:cNvSpPr>
              <a:spLocks noChangeArrowheads="1"/>
            </p:cNvSpPr>
            <p:nvPr/>
          </p:nvSpPr>
          <p:spPr bwMode="auto">
            <a:xfrm>
              <a:off x="4730" y="3794"/>
              <a:ext cx="1043" cy="286"/>
            </a:xfrm>
            <a:prstGeom prst="roundRect">
              <a:avLst>
                <a:gd name="adj" fmla="val 347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Text Box 48"/>
            <p:cNvSpPr txBox="1">
              <a:spLocks noChangeArrowheads="1"/>
            </p:cNvSpPr>
            <p:nvPr/>
          </p:nvSpPr>
          <p:spPr bwMode="auto">
            <a:xfrm>
              <a:off x="4730" y="3794"/>
              <a:ext cx="104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10  00 0000 </a:t>
              </a:r>
            </a:p>
          </p:txBody>
        </p:sp>
      </p:grp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2164148" y="5047051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1111 1111</a:t>
            </a:r>
          </a:p>
        </p:txBody>
      </p: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3584285" y="5047051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1111 1111 </a:t>
            </a:r>
          </a:p>
        </p:txBody>
      </p: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5003065" y="5047051"/>
            <a:ext cx="1418779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1111 1111</a:t>
            </a:r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6421844" y="5047051"/>
            <a:ext cx="1418780" cy="446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85" tIns="41020" rIns="78885" bIns="41020"/>
          <a:lstStyle/>
          <a:p>
            <a:pPr algn="ctr">
              <a:spcBef>
                <a:spcPts val="1293"/>
              </a:spcBef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b="1" dirty="0">
                <a:solidFill>
                  <a:srgbClr val="000000"/>
                </a:solidFill>
                <a:ea typeface="msmincho" charset="0"/>
                <a:cs typeface="msmincho" charset="0"/>
              </a:rPr>
              <a:t>11  00 0000 </a:t>
            </a:r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6822361" y="5047050"/>
            <a:ext cx="1357" cy="829179"/>
          </a:xfrm>
          <a:prstGeom prst="line">
            <a:avLst/>
          </a:prstGeom>
          <a:noFill/>
          <a:ln w="63360">
            <a:solidFill>
              <a:srgbClr val="FF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974817" y="3141091"/>
            <a:ext cx="7157708" cy="56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 marL="294986" indent="-294986">
              <a:spcBef>
                <a:spcPts val="679"/>
              </a:spcBef>
              <a:tabLst>
                <a:tab pos="294986" algn="l"/>
                <a:tab pos="790340" algn="l"/>
                <a:tab pos="1591812" algn="l"/>
                <a:tab pos="2393283" algn="l"/>
                <a:tab pos="3194755" algn="l"/>
                <a:tab pos="3996226" algn="l"/>
                <a:tab pos="4797698" algn="l"/>
                <a:tab pos="5599170" algn="l"/>
                <a:tab pos="6400641" algn="l"/>
                <a:tab pos="7202113" algn="l"/>
                <a:tab pos="8003584" algn="l"/>
                <a:tab pos="8805056" algn="l"/>
                <a:tab pos="8807839" algn="l"/>
                <a:tab pos="9208575" algn="l"/>
                <a:tab pos="9211358" algn="l"/>
                <a:tab pos="9447903" algn="l"/>
              </a:tabLst>
            </a:pPr>
            <a:r>
              <a:rPr lang="en-GB" sz="2800" dirty="0">
                <a:solidFill>
                  <a:srgbClr val="000000"/>
                </a:solidFill>
                <a:ea typeface="msmincho" charset="0"/>
                <a:cs typeface="msmincho" charset="0"/>
              </a:rPr>
              <a:t>198.134.0.0/</a:t>
            </a:r>
            <a:r>
              <a:rPr lang="en-GB" sz="2800" b="1" dirty="0">
                <a:solidFill>
                  <a:srgbClr val="FF0000"/>
                </a:solidFill>
                <a:ea typeface="msmincho" charset="0"/>
                <a:cs typeface="msmincho" charset="0"/>
              </a:rPr>
              <a:t>16</a:t>
            </a:r>
            <a:r>
              <a:rPr lang="en-GB" sz="2800" b="1" dirty="0">
                <a:solidFill>
                  <a:srgbClr val="000000"/>
                </a:solidFill>
                <a:ea typeface="msmincho" charset="0"/>
                <a:cs typeface="msmincho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msmincho" charset="0"/>
                <a:cs typeface="msmincho" charset="0"/>
              </a:rPr>
              <a:t>	</a:t>
            </a:r>
            <a:r>
              <a:rPr lang="en-GB" sz="2500" dirty="0">
                <a:solidFill>
                  <a:srgbClr val="000000"/>
                </a:solidFill>
                <a:ea typeface="msmincho" charset="0"/>
                <a:cs typeface="msmincho" charset="0"/>
              </a:rPr>
              <a:t>(</a:t>
            </a:r>
            <a:r>
              <a:rPr lang="en-GB" sz="2500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netmask</a:t>
            </a:r>
            <a:r>
              <a:rPr lang="en-GB" sz="2500" dirty="0">
                <a:solidFill>
                  <a:srgbClr val="000000"/>
                </a:solidFill>
                <a:ea typeface="msmincho" charset="0"/>
                <a:cs typeface="msmincho" charset="0"/>
              </a:rPr>
              <a:t> </a:t>
            </a:r>
            <a:r>
              <a:rPr lang="en-GB" sz="2500" b="1" dirty="0">
                <a:solidFill>
                  <a:srgbClr val="000000"/>
                </a:solidFill>
                <a:ea typeface="msmincho" charset="0"/>
                <a:cs typeface="msmincho" charset="0"/>
              </a:rPr>
              <a:t>255.255.0.0</a:t>
            </a:r>
            <a:r>
              <a:rPr lang="en-GB" sz="2500" dirty="0">
                <a:solidFill>
                  <a:srgbClr val="000000"/>
                </a:solidFill>
                <a:ea typeface="msmincho" charset="0"/>
                <a:cs typeface="msmincho" charset="0"/>
              </a:rPr>
              <a:t>)</a:t>
            </a:r>
            <a:r>
              <a:rPr lang="ar-SA" sz="2500" dirty="0">
                <a:solidFill>
                  <a:srgbClr val="000000"/>
                </a:solidFill>
                <a:cs typeface="Times New Roman" pitchFamily="18" charset="0"/>
              </a:rPr>
              <a:t>‏</a:t>
            </a:r>
            <a:endParaRPr lang="en-GB" sz="2500" dirty="0">
              <a:solidFill>
                <a:srgbClr val="000000"/>
              </a:solidFill>
              <a:ea typeface="msmincho" charset="0"/>
              <a:cs typeface="msmincho" charset="0"/>
            </a:endParaRPr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974817" y="4607989"/>
            <a:ext cx="7157708" cy="562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 marL="294986" indent="-294986">
              <a:spcBef>
                <a:spcPts val="592"/>
              </a:spcBef>
              <a:tabLst>
                <a:tab pos="294986" algn="l"/>
                <a:tab pos="687373" algn="l"/>
                <a:tab pos="1081152" algn="l"/>
                <a:tab pos="1474930" algn="l"/>
                <a:tab pos="1868709" algn="l"/>
                <a:tab pos="2262488" algn="l"/>
                <a:tab pos="2656267" algn="l"/>
                <a:tab pos="3050045" algn="l"/>
                <a:tab pos="3443824" algn="l"/>
                <a:tab pos="3837602" algn="l"/>
                <a:tab pos="4231381" algn="l"/>
                <a:tab pos="4625159" algn="l"/>
                <a:tab pos="5018938" algn="l"/>
                <a:tab pos="5412716" algn="l"/>
                <a:tab pos="5806495" algn="l"/>
                <a:tab pos="6200273" algn="l"/>
                <a:tab pos="6594052" algn="l"/>
                <a:tab pos="6987831" algn="l"/>
                <a:tab pos="7381610" algn="l"/>
                <a:tab pos="7775388" algn="l"/>
                <a:tab pos="8169167" algn="l"/>
              </a:tabLst>
            </a:pPr>
            <a:r>
              <a:rPr lang="en-GB" sz="2800" dirty="0">
                <a:solidFill>
                  <a:srgbClr val="000000"/>
                </a:solidFill>
                <a:ea typeface="msmincho" charset="0"/>
                <a:cs typeface="msmincho" charset="0"/>
              </a:rPr>
              <a:t>205.37.193.128/</a:t>
            </a:r>
            <a:r>
              <a:rPr lang="en-GB" sz="2800" b="1" dirty="0">
                <a:solidFill>
                  <a:srgbClr val="FF0000"/>
                </a:solidFill>
                <a:ea typeface="msmincho" charset="0"/>
                <a:cs typeface="msmincho" charset="0"/>
              </a:rPr>
              <a:t>26</a:t>
            </a:r>
            <a:r>
              <a:rPr lang="en-GB" sz="2800" dirty="0">
                <a:solidFill>
                  <a:srgbClr val="000000"/>
                </a:solidFill>
                <a:ea typeface="msmincho" charset="0"/>
                <a:cs typeface="msmincho" charset="0"/>
              </a:rPr>
              <a:t>  </a:t>
            </a:r>
            <a:r>
              <a:rPr lang="en-GB" sz="2500" dirty="0">
                <a:solidFill>
                  <a:srgbClr val="000000"/>
                </a:solidFill>
                <a:ea typeface="msmincho" charset="0"/>
                <a:cs typeface="msmincho" charset="0"/>
              </a:rPr>
              <a:t>(</a:t>
            </a:r>
            <a:r>
              <a:rPr lang="en-GB" sz="2500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netmask</a:t>
            </a:r>
            <a:r>
              <a:rPr lang="en-GB" sz="2500" dirty="0">
                <a:solidFill>
                  <a:srgbClr val="000000"/>
                </a:solidFill>
                <a:ea typeface="msmincho" charset="0"/>
                <a:cs typeface="msmincho" charset="0"/>
              </a:rPr>
              <a:t> </a:t>
            </a:r>
            <a:r>
              <a:rPr lang="en-GB" sz="2500" b="1" dirty="0">
                <a:solidFill>
                  <a:srgbClr val="000000"/>
                </a:solidFill>
                <a:ea typeface="msmincho" charset="0"/>
                <a:cs typeface="msmincho" charset="0"/>
              </a:rPr>
              <a:t>255.255.255.192</a:t>
            </a:r>
            <a:r>
              <a:rPr lang="en-GB" sz="2500" dirty="0">
                <a:solidFill>
                  <a:srgbClr val="000000"/>
                </a:solidFill>
                <a:ea typeface="msmincho" charset="0"/>
                <a:cs typeface="msmincho" charset="0"/>
              </a:rPr>
              <a:t>)</a:t>
            </a:r>
            <a:r>
              <a:rPr lang="ar-SA" sz="2500" dirty="0">
                <a:solidFill>
                  <a:srgbClr val="000000"/>
                </a:solidFill>
                <a:cs typeface="Times New Roman" pitchFamily="18" charset="0"/>
              </a:rPr>
              <a:t>‏</a:t>
            </a:r>
            <a:endParaRPr lang="en-GB" sz="2500" dirty="0">
              <a:solidFill>
                <a:srgbClr val="000000"/>
              </a:solidFill>
              <a:ea typeface="msmincho" charset="0"/>
              <a:cs typeface="msminch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Allocating IP addresses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1268242"/>
            <a:ext cx="7281258" cy="5167972"/>
          </a:xfrm>
          <a:ln/>
        </p:spPr>
        <p:txBody>
          <a:bodyPr>
            <a:normAutofit fontScale="92500" lnSpcReduction="20000"/>
          </a:bodyPr>
          <a:lstStyle/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The subnet mask is used to define size of a network</a:t>
            </a:r>
          </a:p>
          <a:p>
            <a:pPr>
              <a:lnSpc>
                <a:spcPct val="90000"/>
              </a:lnSpc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 err="1"/>
              <a:t>E.g</a:t>
            </a:r>
            <a:r>
              <a:rPr lang="en-GB" dirty="0"/>
              <a:t> a subnet mask of 255.255.255.0 or /24 implies 32-24=8 host bits</a:t>
            </a:r>
          </a:p>
          <a:p>
            <a:pPr lvl="1">
              <a:lnSpc>
                <a:spcPct val="90000"/>
              </a:lnSpc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2^8 minus 2 = 254 possible hosts</a:t>
            </a:r>
          </a:p>
          <a:p>
            <a:pPr>
              <a:lnSpc>
                <a:spcPct val="90000"/>
              </a:lnSpc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Similarly a subnet mask of 255.255.255.224 or /27 implies 32-27=5 hosts bits</a:t>
            </a:r>
          </a:p>
          <a:p>
            <a:pPr lvl="1">
              <a:lnSpc>
                <a:spcPct val="90000"/>
              </a:lnSpc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2^5 minus 2 = 30 possible hosts</a:t>
            </a:r>
          </a:p>
          <a:p>
            <a:pPr>
              <a:lnSpc>
                <a:spcPct val="90000"/>
              </a:lnSpc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Same mechanism in IPv6 :</a:t>
            </a:r>
          </a:p>
          <a:p>
            <a:pPr lvl="1">
              <a:lnSpc>
                <a:spcPct val="90000"/>
              </a:lnSpc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2001:4348:0:218:196:200:218:1</a:t>
            </a:r>
            <a:r>
              <a:rPr lang="en-GB" dirty="0">
                <a:solidFill>
                  <a:srgbClr val="00AE00"/>
                </a:solidFill>
              </a:rPr>
              <a:t>/64</a:t>
            </a:r>
          </a:p>
          <a:p>
            <a:pPr lvl="1">
              <a:lnSpc>
                <a:spcPct val="90000"/>
              </a:lnSpc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Some differences though... (implicit prefix </a:t>
            </a:r>
            <a:r>
              <a:rPr lang="en-GB" dirty="0" err="1"/>
              <a:t>prefix</a:t>
            </a:r>
            <a:r>
              <a:rPr lang="en-GB" dirty="0"/>
              <a:t> length for example, /64 by default for segments.  But IPv6 </a:t>
            </a:r>
            <a:r>
              <a:rPr lang="en-GB" b="1" dirty="0"/>
              <a:t>IS</a:t>
            </a:r>
            <a:r>
              <a:rPr lang="en-GB" dirty="0"/>
              <a:t> classless!)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Allocating IP addresses - IPv6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268241"/>
            <a:ext cx="8158322" cy="3139651"/>
          </a:xfrm>
          <a:ln/>
        </p:spPr>
        <p:txBody>
          <a:bodyPr>
            <a:normAutofit fontScale="85000" lnSpcReduction="20000"/>
          </a:bodyPr>
          <a:lstStyle/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The IPv6 Host part of the address (/64) is allocated in one of the following ways</a:t>
            </a:r>
          </a:p>
          <a:p>
            <a:pPr lvl="1">
              <a:lnSpc>
                <a:spcPct val="97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>
                <a:latin typeface="ArialMT" pitchFamily="32" charset="0"/>
                <a:ea typeface="ArialMT" pitchFamily="32" charset="0"/>
                <a:cs typeface="ArialMT" pitchFamily="32" charset="0"/>
              </a:rPr>
              <a:t>Auto-configured from a 64-bit EUI-64, or expanded from a 48-bit</a:t>
            </a:r>
            <a:r>
              <a:rPr lang="en-GB" dirty="0">
                <a:cs typeface="Arial" pitchFamily="34" charset="0"/>
              </a:rPr>
              <a:t> </a:t>
            </a:r>
            <a:r>
              <a:rPr lang="en-GB" dirty="0">
                <a:latin typeface="ArialMT" pitchFamily="32" charset="0"/>
                <a:ea typeface="ArialMT" pitchFamily="32" charset="0"/>
                <a:cs typeface="ArialMT" pitchFamily="32" charset="0"/>
              </a:rPr>
              <a:t>MAC address (e.g., Ethernet address)</a:t>
            </a:r>
            <a:r>
              <a:rPr lang="en-GB" dirty="0">
                <a:cs typeface="Arial" pitchFamily="34" charset="0"/>
              </a:rPr>
              <a:t> </a:t>
            </a:r>
          </a:p>
          <a:p>
            <a:pPr lvl="1">
              <a:lnSpc>
                <a:spcPct val="97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>
                <a:latin typeface="ArialMT" pitchFamily="32" charset="0"/>
                <a:ea typeface="ArialMT" pitchFamily="32" charset="0"/>
                <a:cs typeface="ArialMT" pitchFamily="32" charset="0"/>
              </a:rPr>
              <a:t>Auto-generated pseudo-random number (to address privacy</a:t>
            </a:r>
            <a:r>
              <a:rPr lang="en-GB" dirty="0">
                <a:cs typeface="Arial" pitchFamily="34" charset="0"/>
              </a:rPr>
              <a:t>  </a:t>
            </a:r>
            <a:r>
              <a:rPr lang="en-GB" dirty="0">
                <a:latin typeface="ArialMT" pitchFamily="32" charset="0"/>
                <a:ea typeface="ArialMT" pitchFamily="32" charset="0"/>
                <a:cs typeface="ArialMT" pitchFamily="32" charset="0"/>
              </a:rPr>
              <a:t>concerns)</a:t>
            </a:r>
            <a:r>
              <a:rPr lang="en-GB" dirty="0">
                <a:cs typeface="Arial" pitchFamily="34" charset="0"/>
              </a:rPr>
              <a:t> – not widely implemented</a:t>
            </a:r>
          </a:p>
          <a:p>
            <a:pPr lvl="1">
              <a:lnSpc>
                <a:spcPct val="97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>
                <a:latin typeface="ArialMT" pitchFamily="32" charset="0"/>
                <a:ea typeface="ArialMT" pitchFamily="32" charset="0"/>
                <a:cs typeface="ArialMT" pitchFamily="32" charset="0"/>
              </a:rPr>
              <a:t>Assigned via DHCP</a:t>
            </a:r>
            <a:r>
              <a:rPr lang="en-GB" dirty="0">
                <a:cs typeface="Arial" pitchFamily="34" charset="0"/>
              </a:rPr>
              <a:t> (not many implementations of DHCPv6)</a:t>
            </a:r>
            <a:r>
              <a:rPr lang="ar-SA" dirty="0">
                <a:cs typeface="Arial" pitchFamily="34" charset="0"/>
              </a:rPr>
              <a:t>‏</a:t>
            </a:r>
            <a:endParaRPr lang="en-GB" dirty="0">
              <a:cs typeface="Arial" pitchFamily="34" charset="0"/>
            </a:endParaRP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>
                <a:ea typeface="ArialMT" pitchFamily="32" charset="0"/>
                <a:cs typeface="ArialMT" pitchFamily="32" charset="0"/>
              </a:rPr>
              <a:t>Manually configured (most familiar)</a:t>
            </a:r>
            <a:r>
              <a:rPr lang="ar-SA" dirty="0">
                <a:cs typeface="Arial" pitchFamily="34" charset="0"/>
              </a:rPr>
              <a:t>‏</a:t>
            </a:r>
            <a:endParaRPr lang="en-GB" dirty="0">
              <a:ea typeface="ArialMT" pitchFamily="32" charset="0"/>
              <a:cs typeface="ArialMT" pitchFamily="32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76548" y="6057612"/>
            <a:ext cx="8306309" cy="439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7889" tIns="7889" rIns="7889" bIns="7889"/>
          <a:lstStyle/>
          <a:p>
            <a:pPr marL="755554" lvl="1" indent="-250460">
              <a:spcBef>
                <a:spcPts val="679"/>
              </a:spcBef>
              <a:buSzPct val="75000"/>
              <a:buFont typeface="Symbol" pitchFamily="18" charset="2"/>
              <a:buChar char=""/>
              <a:tabLst>
                <a:tab pos="755554" algn="l"/>
                <a:tab pos="1147942" algn="l"/>
                <a:tab pos="1541720" algn="l"/>
                <a:tab pos="1935499" algn="l"/>
                <a:tab pos="2329277" algn="l"/>
                <a:tab pos="2723056" algn="l"/>
                <a:tab pos="3116834" algn="l"/>
                <a:tab pos="3510613" algn="l"/>
                <a:tab pos="3904391" algn="l"/>
                <a:tab pos="4298170" algn="l"/>
                <a:tab pos="4691948" algn="l"/>
                <a:tab pos="5085727" algn="l"/>
                <a:tab pos="5479505" algn="l"/>
                <a:tab pos="5873285" algn="l"/>
                <a:tab pos="6267063" algn="l"/>
                <a:tab pos="6660842" algn="l"/>
                <a:tab pos="7054620" algn="l"/>
                <a:tab pos="7448399" algn="l"/>
                <a:tab pos="7842177" algn="l"/>
                <a:tab pos="8235956" algn="l"/>
                <a:tab pos="8629734" algn="l"/>
              </a:tabLst>
            </a:pPr>
            <a:r>
              <a:rPr lang="en-GB" i="1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 Note: thanks to Phil Smith for his excellent presentation!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1516" y="4345992"/>
            <a:ext cx="5403581" cy="16929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Special IP Addresses - IPv4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389" y="1403559"/>
            <a:ext cx="7727935" cy="5062885"/>
          </a:xfrm>
          <a:ln/>
        </p:spPr>
        <p:txBody>
          <a:bodyPr>
            <a:normAutofit fontScale="92500" lnSpcReduction="10000"/>
          </a:bodyPr>
          <a:lstStyle/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All 0’s in host part:  Represents Network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e.g. 193.0.0.0/24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e.g. 138.37.128.0/17</a:t>
            </a:r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e.g. 192.168.2.128/25	                                (WHY ?)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All 1’s in host part:	Broadcast (all hosts on net)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e.g. 137.156.255.255 (137.156.0.0/16)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e.g. 134.132.100.255 (134.132.100.0/24)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spcBef>
                <a:spcPts val="592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e.g. 192.168.2.127/25 (192.168.2.0/25)     (WHY ?)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127.0.0.0/8: Loopback address (127.0.0.1)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0.0.0.0: Various special purposes (DHCP, etc...)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Special IP Addresses - IPv6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388" y="1403559"/>
            <a:ext cx="8004903" cy="4095510"/>
          </a:xfrm>
          <a:ln/>
        </p:spPr>
        <p:txBody>
          <a:bodyPr/>
          <a:lstStyle/>
          <a:p>
            <a:pPr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IPv6 has a few changes</a:t>
            </a:r>
          </a:p>
          <a:p>
            <a:pPr lvl="1"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No more broadcast address – use of Multicast instead</a:t>
            </a:r>
          </a:p>
          <a:p>
            <a:pPr lvl="1"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FF02::1 → </a:t>
            </a:r>
            <a:r>
              <a:rPr lang="en-GB" dirty="0">
                <a:cs typeface="Arial" pitchFamily="34" charset="0"/>
              </a:rPr>
              <a:t>All nodes on the local network segment</a:t>
            </a:r>
          </a:p>
          <a:p>
            <a:pPr lvl="1"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>
                <a:cs typeface="Arial" pitchFamily="34" charset="0"/>
              </a:rPr>
              <a:t>:: →	0:0:0:0:0:0:0:0 → unspecified address</a:t>
            </a:r>
          </a:p>
          <a:p>
            <a:pPr lvl="1">
              <a:spcBef>
                <a:spcPts val="679"/>
              </a:spcBef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>
                <a:cs typeface="Arial" pitchFamily="34" charset="0"/>
              </a:rPr>
              <a:t>::1 →	0:0:0:0:0:0:0:1 → loopback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934087" y="2051354"/>
            <a:ext cx="7281258" cy="3909809"/>
          </a:xfrm>
          <a:ln/>
        </p:spPr>
        <p:txBody>
          <a:bodyPr/>
          <a:lstStyle/>
          <a:p>
            <a:pPr marL="187845" lvl="1">
              <a:lnSpc>
                <a:spcPct val="98000"/>
              </a:lnSpc>
              <a:tabLst>
                <a:tab pos="377082" algn="l"/>
                <a:tab pos="580232" algn="l"/>
                <a:tab pos="974011" algn="l"/>
                <a:tab pos="1367790" algn="l"/>
                <a:tab pos="1761568" algn="l"/>
                <a:tab pos="2155347" algn="l"/>
                <a:tab pos="2549125" algn="l"/>
                <a:tab pos="2942904" algn="l"/>
                <a:tab pos="3336682" algn="l"/>
                <a:tab pos="3730461" algn="l"/>
                <a:tab pos="4124239" algn="l"/>
                <a:tab pos="4518018" algn="l"/>
                <a:tab pos="4911796" algn="l"/>
                <a:tab pos="5305575" algn="l"/>
                <a:tab pos="5699354" algn="l"/>
                <a:tab pos="6093133" algn="l"/>
                <a:tab pos="6486911" algn="l"/>
                <a:tab pos="6880690" algn="l"/>
                <a:tab pos="7274468" algn="l"/>
                <a:tab pos="7668247" algn="l"/>
                <a:tab pos="8062025" algn="l"/>
              </a:tabLst>
            </a:pPr>
            <a:r>
              <a:rPr lang="en-GB" sz="2800" dirty="0">
                <a:solidFill>
                  <a:srgbClr val="000000"/>
                </a:solidFill>
                <a:latin typeface="Lucida Bright Italic" pitchFamily="32" charset="0"/>
              </a:rPr>
              <a:t>How the computer transport</a:t>
            </a:r>
            <a:br>
              <a:rPr lang="en-GB" sz="2800" dirty="0">
                <a:solidFill>
                  <a:srgbClr val="000000"/>
                </a:solidFill>
                <a:latin typeface="Lucida Bright Italic" pitchFamily="32" charset="0"/>
              </a:rPr>
            </a:br>
            <a:r>
              <a:rPr lang="en-GB" sz="2800" dirty="0">
                <a:solidFill>
                  <a:srgbClr val="000000"/>
                </a:solidFill>
                <a:latin typeface="Lucida Bright Italic" pitchFamily="32" charset="0"/>
              </a:rPr>
              <a:t>system works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8195" y="269195"/>
            <a:ext cx="8526253" cy="1036474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IP Basics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737090" y="4897338"/>
            <a:ext cx="4301142" cy="12408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AfNOG</a:t>
            </a:r>
            <a:r>
              <a:rPr lang="en-GB" sz="28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Chix</a:t>
            </a:r>
            <a:r>
              <a:rPr lang="en-GB" sz="28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 Workshop</a:t>
            </a:r>
          </a:p>
          <a:p>
            <a:pPr algn="ctr"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Accra, Ghana</a:t>
            </a:r>
          </a:p>
          <a:p>
            <a:pPr algn="ctr"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October 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A word on ARP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1691468"/>
            <a:ext cx="7281258" cy="4960678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One mechanism which we don't really cover is ARP.  ARP is the Address Resolution protocol. ARP is used in IPv4, to solve the problem of converting IPv4 address to </a:t>
            </a:r>
            <a:r>
              <a:rPr lang="en-GB" dirty="0" err="1"/>
              <a:t>ethernet</a:t>
            </a:r>
            <a:r>
              <a:rPr lang="en-GB" dirty="0"/>
              <a:t> MAC (Media Access Control), for finding hosts on the local link.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ARP functions using the broadcast address on </a:t>
            </a:r>
            <a:r>
              <a:rPr lang="en-GB" dirty="0" err="1"/>
              <a:t>ethernet</a:t>
            </a:r>
            <a:r>
              <a:rPr lang="en-GB" dirty="0"/>
              <a:t>:</a:t>
            </a:r>
          </a:p>
          <a:p>
            <a:pPr>
              <a:lnSpc>
                <a:spcPct val="95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sz="1600" dirty="0">
                <a:latin typeface="Courier New" pitchFamily="49" charset="0"/>
              </a:rPr>
              <a:t>10:43:56.916523 </a:t>
            </a:r>
            <a:r>
              <a:rPr lang="en-GB" sz="1600" dirty="0">
                <a:solidFill>
                  <a:srgbClr val="00AE00"/>
                </a:solidFill>
                <a:latin typeface="Courier New" pitchFamily="49" charset="0"/>
              </a:rPr>
              <a:t>00:1e:0b:b2:f7:e0</a:t>
            </a:r>
            <a:r>
              <a:rPr lang="en-GB" sz="1600" dirty="0">
                <a:latin typeface="Courier New" pitchFamily="49" charset="0"/>
              </a:rPr>
              <a:t> &gt; </a:t>
            </a:r>
            <a:r>
              <a:rPr lang="en-GB" sz="1600" dirty="0" err="1">
                <a:latin typeface="Courier New" pitchFamily="49" charset="0"/>
              </a:rPr>
              <a:t>ff:ff:ff:ff:ff:ff</a:t>
            </a:r>
            <a:r>
              <a:rPr lang="en-GB" sz="1600" dirty="0">
                <a:latin typeface="Courier New" pitchFamily="49" charset="0"/>
              </a:rPr>
              <a:t>, </a:t>
            </a:r>
            <a:r>
              <a:rPr lang="en-GB" sz="1600" dirty="0" err="1">
                <a:latin typeface="Courier New" pitchFamily="49" charset="0"/>
              </a:rPr>
              <a:t>ethertype</a:t>
            </a:r>
            <a:r>
              <a:rPr lang="en-GB" sz="1600" dirty="0">
                <a:latin typeface="Courier New" pitchFamily="49" charset="0"/>
              </a:rPr>
              <a:t> ARP (0x0806), length 42: </a:t>
            </a:r>
            <a:r>
              <a:rPr lang="en-GB" sz="1600" dirty="0" err="1">
                <a:latin typeface="Courier New" pitchFamily="49" charset="0"/>
              </a:rPr>
              <a:t>arp</a:t>
            </a:r>
            <a:r>
              <a:rPr lang="en-GB" sz="1600" dirty="0">
                <a:latin typeface="Courier New" pitchFamily="49" charset="0"/>
              </a:rPr>
              <a:t> who-has 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</a:rPr>
              <a:t>196.200.218.254</a:t>
            </a:r>
            <a:r>
              <a:rPr lang="en-GB" sz="1600" dirty="0">
                <a:latin typeface="Courier New" pitchFamily="49" charset="0"/>
              </a:rPr>
              <a:t> tell </a:t>
            </a:r>
            <a:r>
              <a:rPr lang="en-GB" sz="1600" dirty="0">
                <a:solidFill>
                  <a:srgbClr val="00AE00"/>
                </a:solidFill>
                <a:latin typeface="Courier New" pitchFamily="49" charset="0"/>
              </a:rPr>
              <a:t>196.200.218.1</a:t>
            </a:r>
          </a:p>
          <a:p>
            <a:pPr>
              <a:lnSpc>
                <a:spcPct val="95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sz="1600" dirty="0">
                <a:latin typeface="Courier New" pitchFamily="49" charset="0"/>
              </a:rPr>
              <a:t>10:43:56.916906 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</a:rPr>
              <a:t>00:1c:58:22:1c:e0</a:t>
            </a:r>
            <a:r>
              <a:rPr lang="en-GB" sz="1600" dirty="0">
                <a:latin typeface="Courier New" pitchFamily="49" charset="0"/>
              </a:rPr>
              <a:t> &gt; </a:t>
            </a:r>
            <a:r>
              <a:rPr lang="en-GB" sz="1600" dirty="0">
                <a:solidFill>
                  <a:srgbClr val="00AE00"/>
                </a:solidFill>
                <a:latin typeface="Courier New" pitchFamily="49" charset="0"/>
              </a:rPr>
              <a:t>00:1e:0b:b2:f7:e0</a:t>
            </a:r>
            <a:r>
              <a:rPr lang="en-GB" sz="1600" dirty="0">
                <a:latin typeface="Courier New" pitchFamily="49" charset="0"/>
              </a:rPr>
              <a:t>, </a:t>
            </a:r>
            <a:r>
              <a:rPr lang="en-GB" sz="1600" dirty="0" err="1">
                <a:latin typeface="Courier New" pitchFamily="49" charset="0"/>
              </a:rPr>
              <a:t>ethertype</a:t>
            </a:r>
            <a:r>
              <a:rPr lang="en-GB" sz="1600" dirty="0">
                <a:latin typeface="Courier New" pitchFamily="49" charset="0"/>
              </a:rPr>
              <a:t> ARP (0x0806), length 60: </a:t>
            </a:r>
            <a:r>
              <a:rPr lang="en-GB" sz="1600" dirty="0" err="1">
                <a:latin typeface="Courier New" pitchFamily="49" charset="0"/>
              </a:rPr>
              <a:t>arp</a:t>
            </a:r>
            <a:r>
              <a:rPr lang="en-GB" sz="1600" dirty="0">
                <a:latin typeface="Courier New" pitchFamily="49" charset="0"/>
              </a:rPr>
              <a:t> reply 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</a:rPr>
              <a:t>196.200.218.254</a:t>
            </a:r>
            <a:r>
              <a:rPr lang="en-GB" sz="1600" dirty="0">
                <a:latin typeface="Courier New" pitchFamily="49" charset="0"/>
              </a:rPr>
              <a:t> is-at </a:t>
            </a:r>
            <a:r>
              <a:rPr lang="en-GB" sz="1600" dirty="0">
                <a:solidFill>
                  <a:srgbClr val="0000FF"/>
                </a:solidFill>
                <a:latin typeface="Courier New" pitchFamily="49" charset="0"/>
              </a:rPr>
              <a:t>00:1c:58:22:1c:e0</a:t>
            </a:r>
          </a:p>
          <a:p>
            <a:pPr>
              <a:lnSpc>
                <a:spcPct val="95000"/>
              </a:lnSpc>
              <a:buNone/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endParaRPr lang="en-GB" sz="16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IPv6: NDP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701" y="1235132"/>
            <a:ext cx="8117590" cy="5231312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IPv6 doesn't have ARP.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 err="1"/>
              <a:t>Neighbor</a:t>
            </a:r>
            <a:r>
              <a:rPr lang="en-GB" dirty="0"/>
              <a:t> Discovery Protocol is used instead:</a:t>
            </a:r>
          </a:p>
          <a:p>
            <a:pPr>
              <a:lnSpc>
                <a:spcPct val="95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sz="1800" dirty="0">
                <a:latin typeface="Courier New" pitchFamily="49" charset="0"/>
              </a:rPr>
              <a:t>11:40:26.621642 00:1e:0b:b2:f7:e0 &gt; 33:33:ff:18:02:00, </a:t>
            </a:r>
            <a:r>
              <a:rPr lang="en-GB" sz="1800" dirty="0" err="1">
                <a:latin typeface="Courier New" pitchFamily="49" charset="0"/>
              </a:rPr>
              <a:t>ethertype</a:t>
            </a:r>
            <a:r>
              <a:rPr lang="en-GB" sz="1800" dirty="0">
                <a:latin typeface="Courier New" pitchFamily="49" charset="0"/>
              </a:rPr>
              <a:t> IPv6 (0x86dd), length 86: 2001:4348:0:218:196:200:218:1 &gt;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ff02</a:t>
            </a:r>
            <a:r>
              <a:rPr lang="en-GB" sz="1800" dirty="0">
                <a:latin typeface="Courier New" pitchFamily="49" charset="0"/>
              </a:rPr>
              <a:t>::1:</a:t>
            </a: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ff18</a:t>
            </a:r>
            <a:r>
              <a:rPr lang="en-GB" sz="1800" dirty="0">
                <a:latin typeface="Courier New" pitchFamily="49" charset="0"/>
              </a:rPr>
              <a:t>:200: ICMP6, </a:t>
            </a:r>
            <a:r>
              <a:rPr lang="en-GB" sz="1800" dirty="0" err="1">
                <a:latin typeface="Courier New" pitchFamily="49" charset="0"/>
              </a:rPr>
              <a:t>neighbor</a:t>
            </a:r>
            <a:r>
              <a:rPr lang="en-GB" sz="1800" dirty="0">
                <a:latin typeface="Courier New" pitchFamily="49" charset="0"/>
              </a:rPr>
              <a:t> solicitation, who has 2001:4348:0:218:196:200:218:200, length 32</a:t>
            </a:r>
            <a:br>
              <a:rPr lang="en-GB" sz="1800" dirty="0">
                <a:latin typeface="Courier New" pitchFamily="49" charset="0"/>
              </a:rPr>
            </a:br>
            <a:endParaRPr lang="en-GB" sz="1800" dirty="0">
              <a:latin typeface="Courier New" pitchFamily="49" charset="0"/>
            </a:endParaRPr>
          </a:p>
          <a:p>
            <a:pPr>
              <a:lnSpc>
                <a:spcPct val="95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sz="1800" dirty="0">
                <a:latin typeface="Courier New" pitchFamily="49" charset="0"/>
              </a:rPr>
              <a:t>11:40:26.622154 00:1e:0b:b5:a3:c9 &gt; 00:1e:0b:b2:f7:e0, </a:t>
            </a:r>
            <a:r>
              <a:rPr lang="en-GB" sz="1800" dirty="0" err="1">
                <a:latin typeface="Courier New" pitchFamily="49" charset="0"/>
              </a:rPr>
              <a:t>ethertype</a:t>
            </a:r>
            <a:r>
              <a:rPr lang="en-GB" sz="1800" dirty="0">
                <a:latin typeface="Courier New" pitchFamily="49" charset="0"/>
              </a:rPr>
              <a:t> IPv6 (0x86dd), length 86: 2001:4348:0:218:196:200:218:200 &gt; 2001:4348:0:218:196:200:218:1: ICMP6, </a:t>
            </a:r>
            <a:r>
              <a:rPr lang="en-GB" sz="1800" dirty="0" err="1">
                <a:latin typeface="Courier New" pitchFamily="49" charset="0"/>
              </a:rPr>
              <a:t>neighbor</a:t>
            </a:r>
            <a:r>
              <a:rPr lang="en-GB" sz="1800" dirty="0">
                <a:latin typeface="Courier New" pitchFamily="49" charset="0"/>
              </a:rPr>
              <a:t> advertisement, </a:t>
            </a:r>
            <a:r>
              <a:rPr lang="en-GB" sz="1800" dirty="0" err="1">
                <a:latin typeface="Courier New" pitchFamily="49" charset="0"/>
              </a:rPr>
              <a:t>tgt</a:t>
            </a:r>
            <a:r>
              <a:rPr lang="en-GB" sz="1800" dirty="0">
                <a:latin typeface="Courier New" pitchFamily="49" charset="0"/>
              </a:rPr>
              <a:t> is 2001:4348:0:218:196:200:218:200, length 32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Note the used of ff02::1:ff multicast address to </a:t>
            </a:r>
            <a:r>
              <a:rPr lang="en-GB" dirty="0" err="1"/>
              <a:t>sollicit</a:t>
            </a:r>
            <a:r>
              <a:rPr lang="en-GB" dirty="0"/>
              <a:t> an answer (solicited-node address) – the last 24 bits are from the address being solicited.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633107" algn="l"/>
                <a:tab pos="1267606" algn="l"/>
                <a:tab pos="1902104" algn="l"/>
                <a:tab pos="2536602" algn="l"/>
                <a:tab pos="3171101" algn="l"/>
                <a:tab pos="3806990" algn="l"/>
                <a:tab pos="4440097" algn="l"/>
                <a:tab pos="5074596" algn="l"/>
                <a:tab pos="5709094" algn="l"/>
                <a:tab pos="6343592" algn="l"/>
                <a:tab pos="6978091" algn="l"/>
                <a:tab pos="7613980" algn="l"/>
                <a:tab pos="8247088" algn="l"/>
                <a:tab pos="8267959" algn="l"/>
                <a:tab pos="8661738" algn="l"/>
                <a:tab pos="9055516" algn="l"/>
                <a:tab pos="9449295" algn="l"/>
              </a:tabLst>
            </a:pPr>
            <a:r>
              <a:rPr lang="en-GB" dirty="0"/>
              <a:t>IPv6: NDP	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305669"/>
            <a:ext cx="8158322" cy="5060006"/>
          </a:xfrm>
          <a:ln/>
        </p:spPr>
        <p:txBody>
          <a:bodyPr/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Another NDP, this time for duplicate address detection:</a:t>
            </a:r>
            <a:br>
              <a:rPr lang="en-GB" dirty="0"/>
            </a:br>
            <a:endParaRPr lang="en-GB" dirty="0"/>
          </a:p>
          <a:p>
            <a:pPr>
              <a:lnSpc>
                <a:spcPct val="95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sz="1800" dirty="0">
                <a:latin typeface="Courier New" pitchFamily="49" charset="0"/>
              </a:rPr>
              <a:t>11:35:56.501752 00:1e:0b:b5:a3:c9 &gt; 00:1e:0b:b2:f7:e0, </a:t>
            </a:r>
            <a:r>
              <a:rPr lang="en-GB" sz="1800" dirty="0" err="1">
                <a:latin typeface="Courier New" pitchFamily="49" charset="0"/>
              </a:rPr>
              <a:t>ethertype</a:t>
            </a:r>
            <a:r>
              <a:rPr lang="en-GB" sz="1800" dirty="0">
                <a:latin typeface="Courier New" pitchFamily="49" charset="0"/>
              </a:rPr>
              <a:t> IPv6 (0x86dd), length 86: 2001:4348:0:218:196:200:218:200 &gt; 2001:4348:0:218:196:200:218:1: ICMP6, </a:t>
            </a:r>
            <a:r>
              <a:rPr lang="en-GB" sz="1800" dirty="0" err="1">
                <a:latin typeface="Courier New" pitchFamily="49" charset="0"/>
              </a:rPr>
              <a:t>neighbor</a:t>
            </a:r>
            <a:r>
              <a:rPr lang="en-GB" sz="1800" dirty="0">
                <a:latin typeface="Courier New" pitchFamily="49" charset="0"/>
              </a:rPr>
              <a:t> solicitation, who has 2001:4348:0:218:196:200:218:1, length 32</a:t>
            </a:r>
            <a:br>
              <a:rPr lang="en-GB" sz="1800" dirty="0">
                <a:latin typeface="Courier New" pitchFamily="49" charset="0"/>
              </a:rPr>
            </a:br>
            <a:endParaRPr lang="en-GB" sz="1800" dirty="0">
              <a:latin typeface="Courier New" pitchFamily="49" charset="0"/>
            </a:endParaRPr>
          </a:p>
          <a:p>
            <a:pPr>
              <a:lnSpc>
                <a:spcPct val="95000"/>
              </a:lnSpc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sz="1800" dirty="0">
                <a:latin typeface="Courier New" pitchFamily="49" charset="0"/>
              </a:rPr>
              <a:t>11:35:56.501767 00:1e:0b:b2:f7:e0 &gt; 00:1e:0b:b5:a3:c9, </a:t>
            </a:r>
            <a:r>
              <a:rPr lang="en-GB" sz="1800" dirty="0" err="1">
                <a:latin typeface="Courier New" pitchFamily="49" charset="0"/>
              </a:rPr>
              <a:t>ethertype</a:t>
            </a:r>
            <a:r>
              <a:rPr lang="en-GB" sz="1800" dirty="0">
                <a:latin typeface="Courier New" pitchFamily="49" charset="0"/>
              </a:rPr>
              <a:t> IPv6 (0x86dd), length 78: 2001:4348:0:218:196:200:218:1 &gt; 2001:4348:0:218:196:200:218:200: ICMP6, </a:t>
            </a:r>
            <a:r>
              <a:rPr lang="en-GB" sz="1800" dirty="0" err="1">
                <a:latin typeface="Courier New" pitchFamily="49" charset="0"/>
              </a:rPr>
              <a:t>neighbor</a:t>
            </a:r>
            <a:r>
              <a:rPr lang="en-GB" sz="1800" dirty="0">
                <a:latin typeface="Courier New" pitchFamily="49" charset="0"/>
              </a:rPr>
              <a:t> advertisement, </a:t>
            </a:r>
            <a:r>
              <a:rPr lang="en-GB" sz="1800" dirty="0" err="1">
                <a:latin typeface="Courier New" pitchFamily="49" charset="0"/>
              </a:rPr>
              <a:t>tgt</a:t>
            </a:r>
            <a:r>
              <a:rPr lang="en-GB" sz="1800" dirty="0">
                <a:latin typeface="Courier New" pitchFamily="49" charset="0"/>
              </a:rPr>
              <a:t> is 2001:4348:0:218:196:200:218:1, length 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Networks – super- and </a:t>
            </a:r>
            <a:r>
              <a:rPr lang="en-GB" dirty="0" err="1"/>
              <a:t>subnetting</a:t>
            </a:r>
            <a:endParaRPr lang="en-GB" dirty="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07870" y="3558559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/24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631936" y="4407892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/25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171549" y="1829664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/27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664389" y="3626218"/>
            <a:ext cx="2620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....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384837" y="2933797"/>
            <a:ext cx="153419" cy="659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384837" y="3917007"/>
            <a:ext cx="153419" cy="65355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001226" y="2445790"/>
            <a:ext cx="153419" cy="33253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001226" y="3100784"/>
            <a:ext cx="153419" cy="32677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2001226" y="4240904"/>
            <a:ext cx="153419" cy="16842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001226" y="4733229"/>
            <a:ext cx="153419" cy="16266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2617614" y="1954905"/>
            <a:ext cx="461612" cy="33253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617614" y="2611338"/>
            <a:ext cx="461612" cy="1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2617614" y="3099345"/>
            <a:ext cx="461612" cy="16842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2617614" y="3427561"/>
            <a:ext cx="461612" cy="32677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2617614" y="4078237"/>
            <a:ext cx="461612" cy="16842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617614" y="4406453"/>
            <a:ext cx="461612" cy="16266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617614" y="5060007"/>
            <a:ext cx="461612" cy="143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617614" y="5222675"/>
            <a:ext cx="461612" cy="32677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279419" y="1406438"/>
            <a:ext cx="4347303" cy="53450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By adding one bit to the </a:t>
            </a:r>
            <a:r>
              <a:rPr lang="en-GB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netmask</a:t>
            </a: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,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we subdivide the network into two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smaller networks.  This is </a:t>
            </a:r>
            <a:r>
              <a:rPr lang="en-GB" i="1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subnetting</a:t>
            </a:r>
            <a:r>
              <a:rPr lang="en-GB" i="1" dirty="0">
                <a:solidFill>
                  <a:srgbClr val="000000"/>
                </a:solidFill>
                <a:ea typeface="msmincho" charset="0"/>
                <a:cs typeface="msmincho" charset="0"/>
              </a:rPr>
              <a:t>.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endParaRPr lang="en-GB" i="1" dirty="0">
              <a:solidFill>
                <a:srgbClr val="000000"/>
              </a:solidFill>
              <a:ea typeface="msmincho" charset="0"/>
              <a:cs typeface="msmincho" charset="0"/>
            </a:endParaRP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i.e.: If one has a /26 network (32 – 26 =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6 =&gt; 2^6 =&gt; 64 addresses),  that network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can be subdivided into two subnets, using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a /27 </a:t>
            </a:r>
            <a:r>
              <a:rPr lang="en-GB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netmask</a:t>
            </a: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, where the state of the last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bit will determine which network we are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addressing (32 – 27 = 5 =&gt; 2^5 =&gt; 32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addresses).  This can be done recursively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(/27 =&gt; 2 x /28 or 4 x /29, etc...).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endParaRPr lang="en-GB" dirty="0">
              <a:solidFill>
                <a:srgbClr val="000000"/>
              </a:solidFill>
              <a:ea typeface="msmincho" charset="0"/>
              <a:cs typeface="msmincho" charset="0"/>
            </a:endParaRP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Example: 192.168.10.0/25 (.0 - .127) can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be </a:t>
            </a:r>
            <a:r>
              <a:rPr lang="en-GB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subnetted</a:t>
            </a: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 into 192.168.10.0 / 26 and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192.168.10.64 / 26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171549" y="2450108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/27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3171549" y="2907884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/27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171549" y="3561438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/27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171549" y="3921325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/27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171549" y="4410771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/27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3171549" y="4868547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/27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171549" y="5488992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/27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2217098" y="4901657"/>
            <a:ext cx="332632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/26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2221171" y="4132939"/>
            <a:ext cx="333990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/26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221171" y="3251936"/>
            <a:ext cx="333990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/26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221171" y="2271604"/>
            <a:ext cx="333990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/26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1631936" y="2710667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96546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Networks – super- and </a:t>
            </a:r>
            <a:r>
              <a:rPr lang="en-GB" dirty="0" err="1"/>
              <a:t>subnetting</a:t>
            </a:r>
            <a:endParaRPr lang="en-GB" dirty="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78193" y="3689558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/24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631936" y="2775446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/25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31936" y="4407892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/25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384837" y="3097905"/>
            <a:ext cx="153419" cy="33253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001226" y="3100783"/>
            <a:ext cx="308195" cy="4894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1416065" y="4665571"/>
            <a:ext cx="153418" cy="33253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 flipV="1">
            <a:off x="1383480" y="4371903"/>
            <a:ext cx="158849" cy="2015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817807" y="1341658"/>
            <a:ext cx="4601190" cy="46799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Inversely, if two networks can be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“joined” together under the same </a:t>
            </a:r>
            <a:r>
              <a:rPr lang="en-GB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netmask</a:t>
            </a: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,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which encompasses both networks, then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we are </a:t>
            </a:r>
            <a:r>
              <a:rPr lang="en-GB" i="1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supernetting</a:t>
            </a: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.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endParaRPr lang="en-GB" dirty="0">
              <a:solidFill>
                <a:srgbClr val="000000"/>
              </a:solidFill>
              <a:ea typeface="msmincho" charset="0"/>
              <a:cs typeface="msmincho" charset="0"/>
            </a:endParaRP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Example: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endParaRPr lang="en-GB" dirty="0">
              <a:solidFill>
                <a:srgbClr val="000000"/>
              </a:solidFill>
              <a:ea typeface="msmincho" charset="0"/>
              <a:cs typeface="msmincho" charset="0"/>
            </a:endParaRP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Networks 10.254.4.0/24 and 10.254.5.0/24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can be “joined” together into one network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expressed: 10.254.4.0/23.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endParaRPr lang="en-GB" dirty="0">
              <a:solidFill>
                <a:srgbClr val="000000"/>
              </a:solidFill>
              <a:ea typeface="msmincho" charset="0"/>
              <a:cs typeface="msmincho" charset="0"/>
            </a:endParaRP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Note: for this to be possible, the networks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must be </a:t>
            </a:r>
            <a:r>
              <a:rPr lang="en-GB" i="1" dirty="0">
                <a:solidFill>
                  <a:srgbClr val="000000"/>
                </a:solidFill>
                <a:ea typeface="msmincho" charset="0"/>
                <a:cs typeface="msmincho" charset="0"/>
              </a:rPr>
              <a:t>contiguous</a:t>
            </a: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, i.e. it is not possible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to </a:t>
            </a:r>
            <a:r>
              <a:rPr lang="en-GB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supernet</a:t>
            </a: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 10.254.5.0/24 and 10.254.6.0/24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985678" y="2287440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/26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2001226" y="4012017"/>
            <a:ext cx="308195" cy="56142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 flipV="1">
            <a:off x="1383480" y="2608458"/>
            <a:ext cx="158849" cy="2015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985678" y="3364221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/26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985678" y="4082554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/26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985678" y="4964997"/>
            <a:ext cx="332633" cy="33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/26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Subnetting</a:t>
            </a:r>
            <a:r>
              <a:rPr lang="en-GB" dirty="0"/>
              <a:t> in IPv6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3909809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Concept is the same as in v4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Network administrator can subnet as he wants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/126 for point-to-point if one wants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/96 for a subnet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Etc...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Only constraint is use of /64 for local net if </a:t>
            </a:r>
            <a:r>
              <a:rPr lang="en-GB" dirty="0" err="1"/>
              <a:t>autoconfiguration</a:t>
            </a:r>
            <a:r>
              <a:rPr lang="en-GB" dirty="0"/>
              <a:t> is to be used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Otherwise there are no restrictions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Fun with subnets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Numbering Rules - IPv4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3909809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Private IP address ranges (RFC 1918)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10/8 (10.0.0.0 – 10.255.255.255)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192.168/16 (192.168.0.0 – 192.168.255.255)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172.16/12 (172.16.0.0 – 172.31.255.255)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Public Address space available from </a:t>
            </a:r>
            <a:r>
              <a:rPr lang="en-GB" dirty="0" err="1"/>
              <a:t>AfriNIC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Choose a small block from whatever range you have, and subnet your networks (to avoid problems with broadcasts, and implement segmentation policies – DMZ, internal, etc...)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Numbering Rules - IPv6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1430909"/>
            <a:ext cx="7281258" cy="4854151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No private IP space in IPv6 like in IPv4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Concept of unique-local (FC00::/7), previously site-local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Not really used (for the site only)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At the link level: link local addresses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FE80::/10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Public Address space available from </a:t>
            </a:r>
            <a:r>
              <a:rPr lang="en-GB" dirty="0" err="1"/>
              <a:t>AfriNIC</a:t>
            </a:r>
            <a:r>
              <a:rPr lang="en-GB" dirty="0"/>
              <a:t> as well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Allocated as /32s for ISPs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ISPs assign /48 to customers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This is a policy choice, not a technical constraint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FreeBSD IP related settings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305669"/>
            <a:ext cx="8158322" cy="5060006"/>
          </a:xfrm>
          <a:ln/>
        </p:spPr>
        <p:txBody>
          <a:bodyPr/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In /etc/</a:t>
            </a:r>
            <a:r>
              <a:rPr lang="en-GB" dirty="0" err="1"/>
              <a:t>rc.conf</a:t>
            </a:r>
            <a:r>
              <a:rPr lang="en-GB" dirty="0"/>
              <a:t> (manual configuration)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100" dirty="0">
                <a:latin typeface="Courier New" pitchFamily="49" charset="0"/>
              </a:rPr>
              <a:t>hostname=“pcX.sae.ws.afnog.org”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/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# IPv4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ifconfig_em0=“196.200.218.x”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 err="1">
                <a:latin typeface="Courier New" pitchFamily="49" charset="0"/>
              </a:rPr>
              <a:t>defaultrouter</a:t>
            </a:r>
            <a:r>
              <a:rPr lang="en-GB" sz="2100" dirty="0">
                <a:latin typeface="Courier New" pitchFamily="49" charset="0"/>
              </a:rPr>
              <a:t>=“196.200.218.254”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/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# IPv6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ipv6_enable="YES" ipv6_ifconfig_le0="2001:4348:0:218:196:200:218:x"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ipv6_defaultrouter=” 2001:4348:0:218:196:200:218:254"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Layers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6" y="1317186"/>
            <a:ext cx="7419742" cy="4223630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Complex problems can be solved using the common divide and conquer principle. In this case the internals of the Internet are divided into separate layers.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Makes it easier to understand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Developments in one layer need not require changes in another layer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Easy formation (and quick testing of conformation to) standards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Two main models of layers are used: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OSI (Open Systems Interconnection)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TCP/IP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Reaching hosts on the local net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3909809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If you want to talk to other computers on the same network (</a:t>
            </a:r>
            <a:r>
              <a:rPr lang="en-GB" dirty="0" err="1"/>
              <a:t>e.g</a:t>
            </a:r>
            <a:r>
              <a:rPr lang="en-GB" dirty="0"/>
              <a:t>: </a:t>
            </a:r>
            <a:r>
              <a:rPr lang="en-GB" dirty="0" err="1"/>
              <a:t>withing</a:t>
            </a:r>
            <a:r>
              <a:rPr lang="en-GB" dirty="0"/>
              <a:t> the same IP subnet, not necessarily the same physical network!), this is automatically possible the moment you assign an IP address to your network card.</a:t>
            </a:r>
            <a:br>
              <a:rPr lang="en-GB" dirty="0"/>
            </a:b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We will see this later with the hands-on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Reaching hosts on other networks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305669"/>
            <a:ext cx="8158322" cy="5060006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If a computer isn't on your subnet, to reach it packets must be sent via a “gateway” connected to your network (“next hop”).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If not explicit route (“direction”) is given on how to reach a particular network you want to talk to, then the computer will try a last resort “default gateway” for all packets that are not local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 err="1"/>
              <a:t>defaultrouter</a:t>
            </a:r>
            <a:r>
              <a:rPr lang="en-GB" dirty="0"/>
              <a:t> (v4) option in /etc/</a:t>
            </a:r>
            <a:r>
              <a:rPr lang="en-GB" dirty="0" err="1"/>
              <a:t>rc.conf</a:t>
            </a:r>
            <a:r>
              <a:rPr lang="en-GB" dirty="0"/>
              <a:t> sets the default gateway for </a:t>
            </a:r>
            <a:r>
              <a:rPr lang="en-GB" i="1" dirty="0"/>
              <a:t>this</a:t>
            </a:r>
            <a:r>
              <a:rPr lang="en-GB" dirty="0"/>
              <a:t> system, and ipv6_defaultrouter (v6)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Note: on IPv6, the next hop </a:t>
            </a:r>
            <a:r>
              <a:rPr lang="en-GB" i="1" dirty="0"/>
              <a:t>could</a:t>
            </a:r>
            <a:r>
              <a:rPr lang="en-GB" dirty="0"/>
              <a:t> be a link-local address, even though you have manually configured your interface for v6 – but it's still directly reachable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Forwarding packets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1333020"/>
            <a:ext cx="7281258" cy="4854151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Any UNIX-like (and other) operating system can function as gateway (e.g.: forwarding packets from one interface to another) 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IP forwarding on a FreeBSD box turned on with the </a:t>
            </a:r>
            <a:r>
              <a:rPr lang="en-GB" dirty="0" err="1"/>
              <a:t>gateway_enable</a:t>
            </a:r>
            <a:r>
              <a:rPr lang="en-GB" dirty="0"/>
              <a:t> option in /etc/</a:t>
            </a:r>
            <a:r>
              <a:rPr lang="en-GB" dirty="0" err="1"/>
              <a:t>rc.conf</a:t>
            </a:r>
            <a:r>
              <a:rPr lang="en-GB" dirty="0"/>
              <a:t> (v4) or ipv6_gateway_enable (v6)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Remember that v4 and v6 are </a:t>
            </a:r>
            <a:r>
              <a:rPr lang="en-GB" i="1" dirty="0"/>
              <a:t>different </a:t>
            </a:r>
            <a:r>
              <a:rPr lang="en-GB" dirty="0"/>
              <a:t>protocol stacks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Without forwarding enabled, the box will not forward packets from one interface to another: it is simply a host with multiple interfaces.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Packet Routing Exercise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Client – Server Architecture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3909809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sz="2100" dirty="0"/>
              <a:t>Client makes requests, Server serves requests – </a:t>
            </a:r>
            <a:r>
              <a:rPr lang="en-GB" sz="2100" dirty="0" err="1"/>
              <a:t>e.g</a:t>
            </a:r>
            <a:r>
              <a:rPr lang="en-GB" sz="2100" dirty="0"/>
              <a:t> HTTP for transferring “web pages”. This is the easiest way to provide services on demand and provides a means of sharing resources more effectively.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sz="2100" dirty="0"/>
              <a:t>Example: Mimicking the browser with telnet (client) talking to a web server (server)</a:t>
            </a:r>
            <a:r>
              <a:rPr lang="ar-SA" sz="2100" dirty="0">
                <a:cs typeface="Arial" pitchFamily="34" charset="0"/>
              </a:rPr>
              <a:t>‏</a:t>
            </a:r>
            <a:endParaRPr lang="en-GB" sz="2100" dirty="0"/>
          </a:p>
          <a:p>
            <a:pPr lvl="1">
              <a:buNone/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# telnet </a:t>
            </a:r>
            <a:r>
              <a:rPr lang="en-GB" dirty="0">
                <a:solidFill>
                  <a:srgbClr val="CCCCFF"/>
                </a:solidFill>
                <a:hlinkClick r:id="rId3"/>
              </a:rPr>
              <a:t>www.google.com</a:t>
            </a:r>
            <a:r>
              <a:rPr lang="en-GB" dirty="0"/>
              <a:t> 80</a:t>
            </a:r>
          </a:p>
          <a:p>
            <a:pPr lvl="1">
              <a:buNone/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endParaRPr lang="en-GB" dirty="0"/>
          </a:p>
          <a:p>
            <a:pPr lvl="1">
              <a:buNone/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GET / HTTP/1.0</a:t>
            </a:r>
          </a:p>
          <a:p>
            <a:pPr lvl="1">
              <a:buNone/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Host: </a:t>
            </a:r>
            <a:r>
              <a:rPr lang="en-GB" dirty="0">
                <a:solidFill>
                  <a:srgbClr val="CCCCFF"/>
                </a:solidFill>
                <a:hlinkClick r:id="rId3"/>
              </a:rPr>
              <a:t>www.google.com</a:t>
            </a:r>
          </a:p>
          <a:p>
            <a:pPr lvl="1">
              <a:buNone/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&lt;blank line&gt;</a:t>
            </a:r>
          </a:p>
          <a:p>
            <a:pPr lvl="1">
              <a:buNone/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Debugging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3909809"/>
          </a:xfrm>
          <a:ln/>
        </p:spPr>
        <p:txBody>
          <a:bodyPr/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ping 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 err="1"/>
              <a:t>traceroute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 err="1"/>
              <a:t>tcpdump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 err="1"/>
              <a:t>arp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route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References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3909809"/>
          </a:xfrm>
          <a:ln/>
        </p:spPr>
        <p:txBody>
          <a:bodyPr/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IPv6: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http://www.nanog.org/mtg-0802/presentations/smith-ipv6.pdf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http://www.nanog.org/mtg-0802/wmv/NANOG-42-Tutorial-Intro-v6.wmv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IP network tools &amp; troubleshooting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932597" y="3100784"/>
            <a:ext cx="3714623" cy="12408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AfNog</a:t>
            </a:r>
            <a:r>
              <a:rPr lang="en-GB" sz="28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Chix</a:t>
            </a:r>
            <a:r>
              <a:rPr lang="en-GB" sz="28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 Workshop</a:t>
            </a:r>
          </a:p>
          <a:p>
            <a:pPr algn="ctr"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Accra, Ghana </a:t>
            </a:r>
          </a:p>
          <a:p>
            <a:pPr algn="ctr"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October 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Network configuration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1013" y="1350295"/>
            <a:ext cx="8406777" cy="4721713"/>
          </a:xfrm>
          <a:ln/>
        </p:spPr>
        <p:txBody>
          <a:bodyPr/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Reminder, configure your network in /etc/</a:t>
            </a:r>
            <a:r>
              <a:rPr lang="en-GB" dirty="0" err="1"/>
              <a:t>rc.conf</a:t>
            </a:r>
            <a:r>
              <a:rPr lang="en-GB" dirty="0"/>
              <a:t> ( x = your IP ...)</a:t>
            </a:r>
            <a:br>
              <a:rPr lang="en-GB" dirty="0"/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dirty="0">
                <a:latin typeface="Courier New" pitchFamily="49" charset="0"/>
              </a:rPr>
              <a:t>ifconfig_em0=”41.204.44.</a:t>
            </a:r>
            <a:r>
              <a:rPr lang="en-GB" sz="2100" b="1" i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GB" sz="2100" dirty="0">
                <a:latin typeface="Courier New" pitchFamily="49" charset="0"/>
              </a:rPr>
              <a:t>/24”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 err="1">
                <a:latin typeface="Courier New" pitchFamily="49" charset="0"/>
              </a:rPr>
              <a:t>defaultrouter</a:t>
            </a:r>
            <a:r>
              <a:rPr lang="en-GB" sz="2100" dirty="0">
                <a:latin typeface="Courier New" pitchFamily="49" charset="0"/>
              </a:rPr>
              <a:t>=”41.204.44.254”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ipv6_enable="YES" ipv6_ifconfig_em0="2001:4348:0:218:41:204:44:</a:t>
            </a:r>
            <a:r>
              <a:rPr lang="en-GB" sz="2100" b="1" i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GB" sz="2100" dirty="0">
                <a:latin typeface="Courier New" pitchFamily="49" charset="0"/>
              </a:rPr>
              <a:t>"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ipv6_defaultrouter=”2001:4348:0:218:41:204:44:254"</a:t>
            </a:r>
            <a:br>
              <a:rPr lang="en-GB" sz="2100" dirty="0">
                <a:latin typeface="Courier New" pitchFamily="49" charset="0"/>
              </a:rPr>
            </a:br>
            <a:endParaRPr lang="en-GB" sz="21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Network configuration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317186"/>
            <a:ext cx="8158322" cy="4721713"/>
          </a:xfrm>
          <a:ln/>
        </p:spPr>
        <p:txBody>
          <a:bodyPr/>
          <a:lstStyle/>
          <a:p>
            <a:pPr>
              <a:tabLst>
                <a:tab pos="631715" algn="l"/>
                <a:tab pos="1266214" algn="l"/>
                <a:tab pos="1900712" algn="l"/>
                <a:tab pos="2535211" algn="l"/>
                <a:tab pos="3169709" algn="l"/>
                <a:tab pos="3804207" algn="l"/>
                <a:tab pos="4438706" algn="l"/>
                <a:tab pos="5073204" algn="l"/>
                <a:tab pos="5707702" algn="l"/>
                <a:tab pos="6342201" algn="l"/>
                <a:tab pos="6976699" algn="l"/>
                <a:tab pos="7611197" algn="l"/>
                <a:tab pos="8245696" algn="l"/>
                <a:tab pos="8266568" algn="l"/>
                <a:tab pos="8660346" algn="l"/>
                <a:tab pos="9054125" algn="l"/>
                <a:tab pos="9447903" algn="l"/>
              </a:tabLst>
            </a:pPr>
            <a:r>
              <a:rPr lang="en-GB" dirty="0"/>
              <a:t>You can do this from the command line: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>
                <a:latin typeface="Courier New" pitchFamily="49" charset="0"/>
              </a:rPr>
              <a:t>ifconfig</a:t>
            </a:r>
            <a:r>
              <a:rPr lang="en-GB" dirty="0">
                <a:latin typeface="Courier New" pitchFamily="49" charset="0"/>
              </a:rPr>
              <a:t> em0 41.204.44.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GB" dirty="0">
                <a:latin typeface="Courier New" pitchFamily="49" charset="0"/>
              </a:rPr>
              <a:t>/24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route add default 41.204.44.254</a:t>
            </a:r>
            <a:br>
              <a:rPr lang="en-GB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/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 err="1">
                <a:latin typeface="Courier New" pitchFamily="49" charset="0"/>
              </a:rPr>
              <a:t>ifconfig</a:t>
            </a:r>
            <a:r>
              <a:rPr lang="en-GB" sz="2100" dirty="0">
                <a:latin typeface="Courier New" pitchFamily="49" charset="0"/>
              </a:rPr>
              <a:t> em0 inet6 2001:4348:0:218:41:204:44:x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route add -inet6 default 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	2001:4348:0:218:41:204:44:254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OSI Model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4969" y="1501448"/>
            <a:ext cx="6372967" cy="4406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The IP end-to-end 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6" y="1317186"/>
            <a:ext cx="7419742" cy="4721713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IP is an end-to-end protocol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The network doesn't keep track of connections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The host takes a decision on where to send </a:t>
            </a:r>
            <a:r>
              <a:rPr lang="en-GB" i="1" dirty="0"/>
              <a:t>each packet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The network equipment takes a decision on where to forward packets </a:t>
            </a:r>
            <a:r>
              <a:rPr lang="en-GB" i="1" dirty="0"/>
              <a:t>every time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/>
              <a:t>The path is not necessarily symmetric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Cost constraints, reconfiguration of the network, network failures can make the IP packets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IP path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8001" y="2284561"/>
            <a:ext cx="460255" cy="489446"/>
            <a:chOff x="794" y="1587"/>
            <a:chExt cx="339" cy="340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828" y="1587"/>
              <a:ext cx="272" cy="238"/>
            </a:xfrm>
            <a:prstGeom prst="roundRect">
              <a:avLst>
                <a:gd name="adj" fmla="val 417"/>
              </a:avLst>
            </a:prstGeom>
            <a:solidFill>
              <a:srgbClr val="000000">
                <a:alpha val="25000"/>
              </a:srgb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862" y="1621"/>
              <a:ext cx="204" cy="170"/>
            </a:xfrm>
            <a:prstGeom prst="roundRect">
              <a:avLst>
                <a:gd name="adj" fmla="val 588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 flipV="1">
              <a:off x="794" y="1826"/>
              <a:ext cx="340" cy="102"/>
            </a:xfrm>
            <a:custGeom>
              <a:avLst/>
              <a:gdLst>
                <a:gd name="G0" fmla="+- 2172 0 0"/>
                <a:gd name="G1" fmla="+- 21600 0 2172"/>
                <a:gd name="G2" fmla="*/ 2172 1 2"/>
                <a:gd name="G3" fmla="+- 21600 0 G2"/>
                <a:gd name="G4" fmla="+/ 2172 21600 2"/>
                <a:gd name="G5" fmla="+/ G1 0 2"/>
                <a:gd name="G6" fmla="*/ 21600 21600 2172"/>
                <a:gd name="G7" fmla="*/ G6 1 2"/>
                <a:gd name="G8" fmla="+- 21600 0 G7"/>
                <a:gd name="G9" fmla="*/ 21600 1 2"/>
                <a:gd name="G10" fmla="+- 2172 0 G9"/>
                <a:gd name="G11" fmla="?: G10 G8 0"/>
                <a:gd name="G12" fmla="?: G10 G7 21600"/>
                <a:gd name="T0" fmla="*/ 20514 w 21600"/>
                <a:gd name="T1" fmla="*/ 10800 h 21600"/>
                <a:gd name="T2" fmla="*/ 10800 w 21600"/>
                <a:gd name="T3" fmla="*/ 21600 h 21600"/>
                <a:gd name="T4" fmla="*/ 1086 w 21600"/>
                <a:gd name="T5" fmla="*/ 10800 h 21600"/>
                <a:gd name="T6" fmla="*/ 10800 w 21600"/>
                <a:gd name="T7" fmla="*/ 0 h 21600"/>
                <a:gd name="T8" fmla="*/ 2886 w 21600"/>
                <a:gd name="T9" fmla="*/ 2886 h 21600"/>
                <a:gd name="T10" fmla="*/ 18714 w 21600"/>
                <a:gd name="T11" fmla="*/ 187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72" y="21600"/>
                  </a:lnTo>
                  <a:lnTo>
                    <a:pt x="1942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3333">
                <a:alpha val="25000"/>
              </a:srgbClr>
            </a:solidFill>
            <a:ln w="9360">
              <a:solidFill>
                <a:srgbClr val="33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235097" y="3427561"/>
            <a:ext cx="460254" cy="488006"/>
            <a:chOff x="5329" y="2381"/>
            <a:chExt cx="339" cy="339"/>
          </a:xfrm>
        </p:grpSpPr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5363" y="2381"/>
              <a:ext cx="272" cy="238"/>
            </a:xfrm>
            <a:prstGeom prst="roundRect">
              <a:avLst>
                <a:gd name="adj" fmla="val 417"/>
              </a:avLst>
            </a:prstGeom>
            <a:solidFill>
              <a:srgbClr val="000000">
                <a:alpha val="25000"/>
              </a:srgb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5397" y="2415"/>
              <a:ext cx="204" cy="170"/>
            </a:xfrm>
            <a:prstGeom prst="roundRect">
              <a:avLst>
                <a:gd name="adj" fmla="val 588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 flipV="1">
              <a:off x="5329" y="2619"/>
              <a:ext cx="340" cy="102"/>
            </a:xfrm>
            <a:custGeom>
              <a:avLst/>
              <a:gdLst>
                <a:gd name="G0" fmla="+- 2172 0 0"/>
                <a:gd name="G1" fmla="+- 21600 0 2172"/>
                <a:gd name="G2" fmla="*/ 2172 1 2"/>
                <a:gd name="G3" fmla="+- 21600 0 G2"/>
                <a:gd name="G4" fmla="+/ 2172 21600 2"/>
                <a:gd name="G5" fmla="+/ G1 0 2"/>
                <a:gd name="G6" fmla="*/ 21600 21600 2172"/>
                <a:gd name="G7" fmla="*/ G6 1 2"/>
                <a:gd name="G8" fmla="+- 21600 0 G7"/>
                <a:gd name="G9" fmla="*/ 21600 1 2"/>
                <a:gd name="G10" fmla="+- 2172 0 G9"/>
                <a:gd name="G11" fmla="?: G10 G8 0"/>
                <a:gd name="G12" fmla="?: G10 G7 21600"/>
                <a:gd name="T0" fmla="*/ 20514 w 21600"/>
                <a:gd name="T1" fmla="*/ 10800 h 21600"/>
                <a:gd name="T2" fmla="*/ 10800 w 21600"/>
                <a:gd name="T3" fmla="*/ 21600 h 21600"/>
                <a:gd name="T4" fmla="*/ 1086 w 21600"/>
                <a:gd name="T5" fmla="*/ 10800 h 21600"/>
                <a:gd name="T6" fmla="*/ 10800 w 21600"/>
                <a:gd name="T7" fmla="*/ 0 h 21600"/>
                <a:gd name="T8" fmla="*/ 2886 w 21600"/>
                <a:gd name="T9" fmla="*/ 2886 h 21600"/>
                <a:gd name="T10" fmla="*/ 18714 w 21600"/>
                <a:gd name="T11" fmla="*/ 187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72" y="21600"/>
                  </a:lnTo>
                  <a:lnTo>
                    <a:pt x="1942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3333">
                <a:alpha val="25000"/>
              </a:srgbClr>
            </a:solidFill>
            <a:ln w="9360">
              <a:solidFill>
                <a:srgbClr val="33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62838" y="1959224"/>
            <a:ext cx="3847676" cy="3588789"/>
            <a:chOff x="1814" y="1361"/>
            <a:chExt cx="2834" cy="2493"/>
          </a:xfrm>
        </p:grpSpPr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814" y="170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2381" y="136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3061" y="1474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3515" y="1928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1814" y="2494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2381" y="272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3288" y="238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2835" y="272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2494" y="204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617614" y="2447229"/>
            <a:ext cx="615031" cy="328217"/>
            <a:chOff x="1928" y="1700"/>
            <a:chExt cx="453" cy="228"/>
          </a:xfrm>
        </p:grpSpPr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>
              <a:off x="1928" y="170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2041" y="170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V="1">
              <a:off x="2041" y="169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39614" y="2611338"/>
            <a:ext cx="1078001" cy="1440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464064" y="2936675"/>
            <a:ext cx="615031" cy="328217"/>
            <a:chOff x="3288" y="2040"/>
            <a:chExt cx="453" cy="228"/>
          </a:xfrm>
        </p:grpSpPr>
        <p:sp>
          <p:nvSpPr>
            <p:cNvPr id="7194" name="Oval 26"/>
            <p:cNvSpPr>
              <a:spLocks noChangeArrowheads="1"/>
            </p:cNvSpPr>
            <p:nvPr/>
          </p:nvSpPr>
          <p:spPr bwMode="auto">
            <a:xfrm>
              <a:off x="3288" y="204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3402" y="204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V="1">
              <a:off x="3402" y="203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850260" y="3426121"/>
            <a:ext cx="615030" cy="328217"/>
            <a:chOff x="4309" y="2380"/>
            <a:chExt cx="453" cy="228"/>
          </a:xfrm>
        </p:grpSpPr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4309" y="238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4422" y="238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flipV="1">
              <a:off x="4422" y="237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3232645" y="2611337"/>
            <a:ext cx="1231419" cy="489446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5080453" y="3264892"/>
            <a:ext cx="769807" cy="326778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6465290" y="3590229"/>
            <a:ext cx="769807" cy="1440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7204" name="Freeform 36"/>
          <p:cNvSpPr>
            <a:spLocks/>
          </p:cNvSpPr>
          <p:nvPr/>
        </p:nvSpPr>
        <p:spPr bwMode="auto">
          <a:xfrm>
            <a:off x="1693032" y="2448670"/>
            <a:ext cx="924582" cy="14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0" y="0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05" name="Freeform 37"/>
          <p:cNvSpPr>
            <a:spLocks/>
          </p:cNvSpPr>
          <p:nvPr/>
        </p:nvSpPr>
        <p:spPr bwMode="auto">
          <a:xfrm>
            <a:off x="3232645" y="2448669"/>
            <a:ext cx="1231419" cy="4894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00" y="1500"/>
              </a:cxn>
            </a:cxnLst>
            <a:rect l="0" t="0" r="r" b="b"/>
            <a:pathLst>
              <a:path w="4001" h="1501">
                <a:moveTo>
                  <a:pt x="0" y="0"/>
                </a:moveTo>
                <a:lnTo>
                  <a:pt x="4000" y="150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06" name="Freeform 38"/>
          <p:cNvSpPr>
            <a:spLocks/>
          </p:cNvSpPr>
          <p:nvPr/>
        </p:nvSpPr>
        <p:spPr bwMode="auto">
          <a:xfrm>
            <a:off x="5233871" y="3100784"/>
            <a:ext cx="769806" cy="3267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0" y="1000"/>
              </a:cxn>
            </a:cxnLst>
            <a:rect l="0" t="0" r="r" b="b"/>
            <a:pathLst>
              <a:path w="2501" h="1001">
                <a:moveTo>
                  <a:pt x="0" y="0"/>
                </a:moveTo>
                <a:lnTo>
                  <a:pt x="2500" y="100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07" name="Freeform 39"/>
          <p:cNvSpPr>
            <a:spLocks/>
          </p:cNvSpPr>
          <p:nvPr/>
        </p:nvSpPr>
        <p:spPr bwMode="auto">
          <a:xfrm>
            <a:off x="6311872" y="3427561"/>
            <a:ext cx="769806" cy="14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0" y="0"/>
              </a:cxn>
            </a:cxnLst>
            <a:rect l="0" t="0" r="r" b="b"/>
            <a:pathLst>
              <a:path w="2501" h="1">
                <a:moveTo>
                  <a:pt x="0" y="0"/>
                </a:moveTo>
                <a:lnTo>
                  <a:pt x="2500" y="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08" name="Freeform 40"/>
          <p:cNvSpPr>
            <a:spLocks/>
          </p:cNvSpPr>
          <p:nvPr/>
        </p:nvSpPr>
        <p:spPr bwMode="auto">
          <a:xfrm>
            <a:off x="6157096" y="3917007"/>
            <a:ext cx="924582" cy="1439"/>
          </a:xfrm>
          <a:custGeom>
            <a:avLst/>
            <a:gdLst/>
            <a:ahLst/>
            <a:cxnLst>
              <a:cxn ang="0">
                <a:pos x="3000" y="0"/>
              </a:cxn>
              <a:cxn ang="0">
                <a:pos x="0" y="0"/>
              </a:cxn>
            </a:cxnLst>
            <a:rect l="0" t="0" r="r" b="b"/>
            <a:pathLst>
              <a:path w="3001" h="1">
                <a:moveTo>
                  <a:pt x="3000" y="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09" name="Freeform 41"/>
          <p:cNvSpPr>
            <a:spLocks/>
          </p:cNvSpPr>
          <p:nvPr/>
        </p:nvSpPr>
        <p:spPr bwMode="auto">
          <a:xfrm>
            <a:off x="4925677" y="3427561"/>
            <a:ext cx="1078001" cy="489446"/>
          </a:xfrm>
          <a:custGeom>
            <a:avLst/>
            <a:gdLst/>
            <a:ahLst/>
            <a:cxnLst>
              <a:cxn ang="0">
                <a:pos x="3500" y="1500"/>
              </a:cxn>
              <a:cxn ang="0">
                <a:pos x="0" y="0"/>
              </a:cxn>
            </a:cxnLst>
            <a:rect l="0" t="0" r="r" b="b"/>
            <a:pathLst>
              <a:path w="3501" h="1501">
                <a:moveTo>
                  <a:pt x="3500" y="15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10" name="Freeform 42"/>
          <p:cNvSpPr>
            <a:spLocks/>
          </p:cNvSpPr>
          <p:nvPr/>
        </p:nvSpPr>
        <p:spPr bwMode="auto">
          <a:xfrm>
            <a:off x="3232645" y="2775446"/>
            <a:ext cx="1231419" cy="489446"/>
          </a:xfrm>
          <a:custGeom>
            <a:avLst/>
            <a:gdLst/>
            <a:ahLst/>
            <a:cxnLst>
              <a:cxn ang="0">
                <a:pos x="4000" y="1500"/>
              </a:cxn>
              <a:cxn ang="0">
                <a:pos x="0" y="0"/>
              </a:cxn>
            </a:cxnLst>
            <a:rect l="0" t="0" r="r" b="b"/>
            <a:pathLst>
              <a:path w="4001" h="1501">
                <a:moveTo>
                  <a:pt x="4000" y="15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11" name="Freeform 43"/>
          <p:cNvSpPr>
            <a:spLocks/>
          </p:cNvSpPr>
          <p:nvPr/>
        </p:nvSpPr>
        <p:spPr bwMode="auto">
          <a:xfrm>
            <a:off x="1693032" y="2775446"/>
            <a:ext cx="924582" cy="1440"/>
          </a:xfrm>
          <a:custGeom>
            <a:avLst/>
            <a:gdLst/>
            <a:ahLst/>
            <a:cxnLst>
              <a:cxn ang="0">
                <a:pos x="3000" y="0"/>
              </a:cxn>
              <a:cxn ang="0">
                <a:pos x="0" y="0"/>
              </a:cxn>
            </a:cxnLst>
            <a:rect l="0" t="0" r="r" b="b"/>
            <a:pathLst>
              <a:path w="3001" h="1">
                <a:moveTo>
                  <a:pt x="3000" y="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12" name="AutoShape 44"/>
          <p:cNvSpPr>
            <a:spLocks noChangeArrowheads="1"/>
          </p:cNvSpPr>
          <p:nvPr/>
        </p:nvSpPr>
        <p:spPr bwMode="auto">
          <a:xfrm>
            <a:off x="1693033" y="2121892"/>
            <a:ext cx="616388" cy="162669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7213" name="AutoShape 45"/>
          <p:cNvSpPr>
            <a:spLocks noChangeArrowheads="1"/>
          </p:cNvSpPr>
          <p:nvPr/>
        </p:nvSpPr>
        <p:spPr bwMode="auto">
          <a:xfrm>
            <a:off x="3694258" y="2448670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7214" name="AutoShape 46"/>
          <p:cNvSpPr>
            <a:spLocks noChangeArrowheads="1"/>
          </p:cNvSpPr>
          <p:nvPr/>
        </p:nvSpPr>
        <p:spPr bwMode="auto">
          <a:xfrm>
            <a:off x="5388648" y="2938116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7215" name="Freeform 47"/>
          <p:cNvSpPr>
            <a:spLocks/>
          </p:cNvSpPr>
          <p:nvPr/>
        </p:nvSpPr>
        <p:spPr bwMode="auto">
          <a:xfrm>
            <a:off x="1539613" y="1632446"/>
            <a:ext cx="5850259" cy="1632446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10000" y="500"/>
              </a:cxn>
              <a:cxn ang="0">
                <a:pos x="19000" y="4999"/>
              </a:cxn>
            </a:cxnLst>
            <a:rect l="0" t="0" r="r" b="b"/>
            <a:pathLst>
              <a:path w="19001" h="5000">
                <a:moveTo>
                  <a:pt x="0" y="1000"/>
                </a:moveTo>
                <a:cubicBezTo>
                  <a:pt x="0" y="1000"/>
                  <a:pt x="5500" y="0"/>
                  <a:pt x="10000" y="500"/>
                </a:cubicBezTo>
                <a:cubicBezTo>
                  <a:pt x="13478" y="886"/>
                  <a:pt x="19000" y="4999"/>
                  <a:pt x="19000" y="4999"/>
                </a:cubicBezTo>
              </a:path>
            </a:pathLst>
          </a:custGeom>
          <a:noFill/>
          <a:ln w="432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4155870" y="1248087"/>
            <a:ext cx="1384837" cy="3742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31554" tIns="31554" rIns="31554" bIns="31554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End-to-End</a:t>
            </a:r>
          </a:p>
        </p:txBody>
      </p:sp>
      <p:sp>
        <p:nvSpPr>
          <p:cNvPr id="7217" name="AutoShape 49"/>
          <p:cNvSpPr>
            <a:spLocks noChangeArrowheads="1"/>
          </p:cNvSpPr>
          <p:nvPr/>
        </p:nvSpPr>
        <p:spPr bwMode="auto">
          <a:xfrm>
            <a:off x="6341742" y="3133894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7218" name="AutoShape 50"/>
          <p:cNvSpPr>
            <a:spLocks noChangeArrowheads="1"/>
          </p:cNvSpPr>
          <p:nvPr/>
        </p:nvSpPr>
        <p:spPr bwMode="auto">
          <a:xfrm>
            <a:off x="1816581" y="2938116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7219" name="AutoShape 51"/>
          <p:cNvSpPr>
            <a:spLocks noChangeArrowheads="1"/>
          </p:cNvSpPr>
          <p:nvPr/>
        </p:nvSpPr>
        <p:spPr bwMode="auto">
          <a:xfrm>
            <a:off x="3386064" y="3133894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7220" name="AutoShape 52"/>
          <p:cNvSpPr>
            <a:spLocks noChangeArrowheads="1"/>
          </p:cNvSpPr>
          <p:nvPr/>
        </p:nvSpPr>
        <p:spPr bwMode="auto">
          <a:xfrm>
            <a:off x="4956904" y="3787448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7221" name="AutoShape 53"/>
          <p:cNvSpPr>
            <a:spLocks noChangeArrowheads="1"/>
          </p:cNvSpPr>
          <p:nvPr/>
        </p:nvSpPr>
        <p:spPr bwMode="auto">
          <a:xfrm>
            <a:off x="6404195" y="4014897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7222" name="AutoShape 54"/>
          <p:cNvSpPr>
            <a:spLocks noChangeArrowheads="1"/>
          </p:cNvSpPr>
          <p:nvPr/>
        </p:nvSpPr>
        <p:spPr bwMode="auto">
          <a:xfrm>
            <a:off x="5233871" y="1697227"/>
            <a:ext cx="769806" cy="260557"/>
          </a:xfrm>
          <a:prstGeom prst="roundRect">
            <a:avLst>
              <a:gd name="adj" fmla="val 556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7223" name="AutoShape 55"/>
          <p:cNvSpPr>
            <a:spLocks noChangeArrowheads="1"/>
          </p:cNvSpPr>
          <p:nvPr/>
        </p:nvSpPr>
        <p:spPr bwMode="auto">
          <a:xfrm>
            <a:off x="3386064" y="4406453"/>
            <a:ext cx="769807" cy="260557"/>
          </a:xfrm>
          <a:prstGeom prst="roundRect">
            <a:avLst>
              <a:gd name="adj" fmla="val 556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7224" name="Freeform 56"/>
          <p:cNvSpPr>
            <a:spLocks/>
          </p:cNvSpPr>
          <p:nvPr/>
        </p:nvSpPr>
        <p:spPr bwMode="auto">
          <a:xfrm>
            <a:off x="1384838" y="2938116"/>
            <a:ext cx="6003677" cy="1711620"/>
          </a:xfrm>
          <a:custGeom>
            <a:avLst/>
            <a:gdLst/>
            <a:ahLst/>
            <a:cxnLst>
              <a:cxn ang="0">
                <a:pos x="19500" y="4000"/>
              </a:cxn>
              <a:cxn ang="0">
                <a:pos x="8500" y="4000"/>
              </a:cxn>
              <a:cxn ang="0">
                <a:pos x="0" y="0"/>
              </a:cxn>
            </a:cxnLst>
            <a:rect l="0" t="0" r="r" b="b"/>
            <a:pathLst>
              <a:path w="19501" h="5244">
                <a:moveTo>
                  <a:pt x="19500" y="4000"/>
                </a:moveTo>
                <a:cubicBezTo>
                  <a:pt x="19500" y="4000"/>
                  <a:pt x="12853" y="5243"/>
                  <a:pt x="8500" y="4000"/>
                </a:cubicBezTo>
                <a:cubicBezTo>
                  <a:pt x="1500" y="2000"/>
                  <a:pt x="0" y="0"/>
                  <a:pt x="0" y="0"/>
                </a:cubicBezTo>
              </a:path>
            </a:pathLst>
          </a:custGeom>
          <a:noFill/>
          <a:ln w="432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4" grpId="0" animBg="1"/>
      <p:bldP spid="7205" grpId="0" animBg="1"/>
      <p:bldP spid="7206" grpId="0" animBg="1"/>
      <p:bldP spid="7207" grpId="0" animBg="1"/>
      <p:bldP spid="7208" grpId="0" animBg="1"/>
      <p:bldP spid="7209" grpId="0" animBg="1"/>
      <p:bldP spid="7210" grpId="0" animBg="1"/>
      <p:bldP spid="7211" grpId="0" animBg="1"/>
      <p:bldP spid="7215" grpId="0" animBg="1"/>
      <p:bldP spid="72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IP path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8001" y="2284561"/>
            <a:ext cx="460255" cy="489446"/>
            <a:chOff x="794" y="1587"/>
            <a:chExt cx="339" cy="340"/>
          </a:xfrm>
        </p:grpSpPr>
        <p:sp>
          <p:nvSpPr>
            <p:cNvPr id="8195" name="AutoShape 3"/>
            <p:cNvSpPr>
              <a:spLocks noChangeArrowheads="1"/>
            </p:cNvSpPr>
            <p:nvPr/>
          </p:nvSpPr>
          <p:spPr bwMode="auto">
            <a:xfrm>
              <a:off x="828" y="1587"/>
              <a:ext cx="272" cy="238"/>
            </a:xfrm>
            <a:prstGeom prst="roundRect">
              <a:avLst>
                <a:gd name="adj" fmla="val 417"/>
              </a:avLst>
            </a:prstGeom>
            <a:solidFill>
              <a:srgbClr val="000000">
                <a:alpha val="25000"/>
              </a:srgb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862" y="1621"/>
              <a:ext cx="204" cy="170"/>
            </a:xfrm>
            <a:prstGeom prst="roundRect">
              <a:avLst>
                <a:gd name="adj" fmla="val 588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 flipV="1">
              <a:off x="794" y="1826"/>
              <a:ext cx="340" cy="102"/>
            </a:xfrm>
            <a:custGeom>
              <a:avLst/>
              <a:gdLst>
                <a:gd name="G0" fmla="+- 2172 0 0"/>
                <a:gd name="G1" fmla="+- 21600 0 2172"/>
                <a:gd name="G2" fmla="*/ 2172 1 2"/>
                <a:gd name="G3" fmla="+- 21600 0 G2"/>
                <a:gd name="G4" fmla="+/ 2172 21600 2"/>
                <a:gd name="G5" fmla="+/ G1 0 2"/>
                <a:gd name="G6" fmla="*/ 21600 21600 2172"/>
                <a:gd name="G7" fmla="*/ G6 1 2"/>
                <a:gd name="G8" fmla="+- 21600 0 G7"/>
                <a:gd name="G9" fmla="*/ 21600 1 2"/>
                <a:gd name="G10" fmla="+- 2172 0 G9"/>
                <a:gd name="G11" fmla="?: G10 G8 0"/>
                <a:gd name="G12" fmla="?: G10 G7 21600"/>
                <a:gd name="T0" fmla="*/ 20514 w 21600"/>
                <a:gd name="T1" fmla="*/ 10800 h 21600"/>
                <a:gd name="T2" fmla="*/ 10800 w 21600"/>
                <a:gd name="T3" fmla="*/ 21600 h 21600"/>
                <a:gd name="T4" fmla="*/ 1086 w 21600"/>
                <a:gd name="T5" fmla="*/ 10800 h 21600"/>
                <a:gd name="T6" fmla="*/ 10800 w 21600"/>
                <a:gd name="T7" fmla="*/ 0 h 21600"/>
                <a:gd name="T8" fmla="*/ 2886 w 21600"/>
                <a:gd name="T9" fmla="*/ 2886 h 21600"/>
                <a:gd name="T10" fmla="*/ 18714 w 21600"/>
                <a:gd name="T11" fmla="*/ 187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72" y="21600"/>
                  </a:lnTo>
                  <a:lnTo>
                    <a:pt x="1942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3333">
                <a:alpha val="25000"/>
              </a:srgbClr>
            </a:solidFill>
            <a:ln w="9360">
              <a:solidFill>
                <a:srgbClr val="33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235097" y="3427561"/>
            <a:ext cx="460254" cy="488006"/>
            <a:chOff x="5329" y="2381"/>
            <a:chExt cx="339" cy="339"/>
          </a:xfrm>
        </p:grpSpPr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5363" y="2381"/>
              <a:ext cx="272" cy="238"/>
            </a:xfrm>
            <a:prstGeom prst="roundRect">
              <a:avLst>
                <a:gd name="adj" fmla="val 417"/>
              </a:avLst>
            </a:prstGeom>
            <a:solidFill>
              <a:srgbClr val="000000">
                <a:alpha val="25000"/>
              </a:srgb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5397" y="2415"/>
              <a:ext cx="204" cy="170"/>
            </a:xfrm>
            <a:prstGeom prst="roundRect">
              <a:avLst>
                <a:gd name="adj" fmla="val 588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 flipV="1">
              <a:off x="5329" y="2619"/>
              <a:ext cx="340" cy="102"/>
            </a:xfrm>
            <a:custGeom>
              <a:avLst/>
              <a:gdLst>
                <a:gd name="G0" fmla="+- 2172 0 0"/>
                <a:gd name="G1" fmla="+- 21600 0 2172"/>
                <a:gd name="G2" fmla="*/ 2172 1 2"/>
                <a:gd name="G3" fmla="+- 21600 0 G2"/>
                <a:gd name="G4" fmla="+/ 2172 21600 2"/>
                <a:gd name="G5" fmla="+/ G1 0 2"/>
                <a:gd name="G6" fmla="*/ 21600 21600 2172"/>
                <a:gd name="G7" fmla="*/ G6 1 2"/>
                <a:gd name="G8" fmla="+- 21600 0 G7"/>
                <a:gd name="G9" fmla="*/ 21600 1 2"/>
                <a:gd name="G10" fmla="+- 2172 0 G9"/>
                <a:gd name="G11" fmla="?: G10 G8 0"/>
                <a:gd name="G12" fmla="?: G10 G7 21600"/>
                <a:gd name="T0" fmla="*/ 20514 w 21600"/>
                <a:gd name="T1" fmla="*/ 10800 h 21600"/>
                <a:gd name="T2" fmla="*/ 10800 w 21600"/>
                <a:gd name="T3" fmla="*/ 21600 h 21600"/>
                <a:gd name="T4" fmla="*/ 1086 w 21600"/>
                <a:gd name="T5" fmla="*/ 10800 h 21600"/>
                <a:gd name="T6" fmla="*/ 10800 w 21600"/>
                <a:gd name="T7" fmla="*/ 0 h 21600"/>
                <a:gd name="T8" fmla="*/ 2886 w 21600"/>
                <a:gd name="T9" fmla="*/ 2886 h 21600"/>
                <a:gd name="T10" fmla="*/ 18714 w 21600"/>
                <a:gd name="T11" fmla="*/ 187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72" y="21600"/>
                  </a:lnTo>
                  <a:lnTo>
                    <a:pt x="1942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3333">
                <a:alpha val="25000"/>
              </a:srgbClr>
            </a:solidFill>
            <a:ln w="9360">
              <a:solidFill>
                <a:srgbClr val="33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62838" y="1959224"/>
            <a:ext cx="3847676" cy="3588789"/>
            <a:chOff x="1814" y="1361"/>
            <a:chExt cx="2834" cy="2493"/>
          </a:xfrm>
        </p:grpSpPr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1814" y="170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2381" y="136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3061" y="1474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3515" y="1928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1814" y="2494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2381" y="272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3288" y="238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2835" y="272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2494" y="204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617614" y="2447229"/>
            <a:ext cx="615031" cy="328217"/>
            <a:chOff x="1928" y="1700"/>
            <a:chExt cx="453" cy="228"/>
          </a:xfrm>
        </p:grpSpPr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1928" y="170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2041" y="170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2041" y="169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1539614" y="2611338"/>
            <a:ext cx="1078001" cy="1440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464064" y="2936675"/>
            <a:ext cx="615031" cy="328217"/>
            <a:chOff x="3288" y="2040"/>
            <a:chExt cx="453" cy="228"/>
          </a:xfrm>
        </p:grpSpPr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3288" y="204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3402" y="204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3402" y="203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850260" y="3426121"/>
            <a:ext cx="615030" cy="328217"/>
            <a:chOff x="4309" y="2380"/>
            <a:chExt cx="453" cy="228"/>
          </a:xfrm>
        </p:grpSpPr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4309" y="238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4422" y="238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 flipV="1">
              <a:off x="4422" y="237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3232645" y="2611337"/>
            <a:ext cx="1231419" cy="489446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5080453" y="3264892"/>
            <a:ext cx="769807" cy="326778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6465290" y="3590229"/>
            <a:ext cx="769807" cy="1440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8228" name="Freeform 36"/>
          <p:cNvSpPr>
            <a:spLocks/>
          </p:cNvSpPr>
          <p:nvPr/>
        </p:nvSpPr>
        <p:spPr bwMode="auto">
          <a:xfrm>
            <a:off x="1693032" y="2448670"/>
            <a:ext cx="924582" cy="14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0" y="0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29" name="Freeform 37"/>
          <p:cNvSpPr>
            <a:spLocks/>
          </p:cNvSpPr>
          <p:nvPr/>
        </p:nvSpPr>
        <p:spPr bwMode="auto">
          <a:xfrm>
            <a:off x="3232645" y="2448669"/>
            <a:ext cx="1231419" cy="4894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00" y="1500"/>
              </a:cxn>
            </a:cxnLst>
            <a:rect l="0" t="0" r="r" b="b"/>
            <a:pathLst>
              <a:path w="4001" h="1501">
                <a:moveTo>
                  <a:pt x="0" y="0"/>
                </a:moveTo>
                <a:lnTo>
                  <a:pt x="4000" y="150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30" name="Freeform 38"/>
          <p:cNvSpPr>
            <a:spLocks/>
          </p:cNvSpPr>
          <p:nvPr/>
        </p:nvSpPr>
        <p:spPr bwMode="auto">
          <a:xfrm>
            <a:off x="5233871" y="3100784"/>
            <a:ext cx="769806" cy="3267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0" y="1000"/>
              </a:cxn>
            </a:cxnLst>
            <a:rect l="0" t="0" r="r" b="b"/>
            <a:pathLst>
              <a:path w="2501" h="1001">
                <a:moveTo>
                  <a:pt x="0" y="0"/>
                </a:moveTo>
                <a:lnTo>
                  <a:pt x="2500" y="100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31" name="Freeform 39"/>
          <p:cNvSpPr>
            <a:spLocks/>
          </p:cNvSpPr>
          <p:nvPr/>
        </p:nvSpPr>
        <p:spPr bwMode="auto">
          <a:xfrm>
            <a:off x="6311872" y="3427561"/>
            <a:ext cx="769806" cy="14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0" y="0"/>
              </a:cxn>
            </a:cxnLst>
            <a:rect l="0" t="0" r="r" b="b"/>
            <a:pathLst>
              <a:path w="2501" h="1">
                <a:moveTo>
                  <a:pt x="0" y="0"/>
                </a:moveTo>
                <a:lnTo>
                  <a:pt x="2500" y="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32" name="Freeform 40"/>
          <p:cNvSpPr>
            <a:spLocks/>
          </p:cNvSpPr>
          <p:nvPr/>
        </p:nvSpPr>
        <p:spPr bwMode="auto">
          <a:xfrm>
            <a:off x="6157096" y="3917007"/>
            <a:ext cx="924582" cy="1439"/>
          </a:xfrm>
          <a:custGeom>
            <a:avLst/>
            <a:gdLst/>
            <a:ahLst/>
            <a:cxnLst>
              <a:cxn ang="0">
                <a:pos x="3000" y="0"/>
              </a:cxn>
              <a:cxn ang="0">
                <a:pos x="0" y="0"/>
              </a:cxn>
            </a:cxnLst>
            <a:rect l="0" t="0" r="r" b="b"/>
            <a:pathLst>
              <a:path w="3001" h="1">
                <a:moveTo>
                  <a:pt x="3000" y="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33" name="Freeform 41"/>
          <p:cNvSpPr>
            <a:spLocks/>
          </p:cNvSpPr>
          <p:nvPr/>
        </p:nvSpPr>
        <p:spPr bwMode="auto">
          <a:xfrm>
            <a:off x="4772258" y="3917007"/>
            <a:ext cx="1231419" cy="816222"/>
          </a:xfrm>
          <a:custGeom>
            <a:avLst/>
            <a:gdLst/>
            <a:ahLst/>
            <a:cxnLst>
              <a:cxn ang="0">
                <a:pos x="4000" y="0"/>
              </a:cxn>
              <a:cxn ang="0">
                <a:pos x="0" y="2500"/>
              </a:cxn>
            </a:cxnLst>
            <a:rect l="0" t="0" r="r" b="b"/>
            <a:pathLst>
              <a:path w="4001" h="2501">
                <a:moveTo>
                  <a:pt x="4000" y="0"/>
                </a:moveTo>
                <a:lnTo>
                  <a:pt x="0" y="250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34" name="Freeform 42"/>
          <p:cNvSpPr>
            <a:spLocks/>
          </p:cNvSpPr>
          <p:nvPr/>
        </p:nvSpPr>
        <p:spPr bwMode="auto">
          <a:xfrm>
            <a:off x="1693032" y="2775446"/>
            <a:ext cx="924582" cy="1440"/>
          </a:xfrm>
          <a:custGeom>
            <a:avLst/>
            <a:gdLst/>
            <a:ahLst/>
            <a:cxnLst>
              <a:cxn ang="0">
                <a:pos x="3000" y="0"/>
              </a:cxn>
              <a:cxn ang="0">
                <a:pos x="0" y="0"/>
              </a:cxn>
            </a:cxnLst>
            <a:rect l="0" t="0" r="r" b="b"/>
            <a:pathLst>
              <a:path w="3001" h="1">
                <a:moveTo>
                  <a:pt x="3000" y="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35" name="AutoShape 43"/>
          <p:cNvSpPr>
            <a:spLocks noChangeArrowheads="1"/>
          </p:cNvSpPr>
          <p:nvPr/>
        </p:nvSpPr>
        <p:spPr bwMode="auto">
          <a:xfrm>
            <a:off x="1693033" y="2121892"/>
            <a:ext cx="616388" cy="162669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8236" name="AutoShape 44"/>
          <p:cNvSpPr>
            <a:spLocks noChangeArrowheads="1"/>
          </p:cNvSpPr>
          <p:nvPr/>
        </p:nvSpPr>
        <p:spPr bwMode="auto">
          <a:xfrm>
            <a:off x="3694258" y="2448670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8237" name="AutoShape 45"/>
          <p:cNvSpPr>
            <a:spLocks noChangeArrowheads="1"/>
          </p:cNvSpPr>
          <p:nvPr/>
        </p:nvSpPr>
        <p:spPr bwMode="auto">
          <a:xfrm>
            <a:off x="5388648" y="2938116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8238" name="Freeform 46"/>
          <p:cNvSpPr>
            <a:spLocks/>
          </p:cNvSpPr>
          <p:nvPr/>
        </p:nvSpPr>
        <p:spPr bwMode="auto">
          <a:xfrm>
            <a:off x="1539613" y="1632446"/>
            <a:ext cx="5850259" cy="1632446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10000" y="500"/>
              </a:cxn>
              <a:cxn ang="0">
                <a:pos x="19000" y="4999"/>
              </a:cxn>
            </a:cxnLst>
            <a:rect l="0" t="0" r="r" b="b"/>
            <a:pathLst>
              <a:path w="19001" h="5000">
                <a:moveTo>
                  <a:pt x="0" y="1000"/>
                </a:moveTo>
                <a:cubicBezTo>
                  <a:pt x="0" y="1000"/>
                  <a:pt x="5500" y="0"/>
                  <a:pt x="10000" y="500"/>
                </a:cubicBezTo>
                <a:cubicBezTo>
                  <a:pt x="13478" y="886"/>
                  <a:pt x="19000" y="4999"/>
                  <a:pt x="19000" y="4999"/>
                </a:cubicBezTo>
              </a:path>
            </a:pathLst>
          </a:custGeom>
          <a:noFill/>
          <a:ln w="432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4155870" y="1248087"/>
            <a:ext cx="1384837" cy="3742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31554" tIns="31554" rIns="31554" bIns="31554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End-to-End</a:t>
            </a:r>
          </a:p>
        </p:txBody>
      </p:sp>
      <p:sp>
        <p:nvSpPr>
          <p:cNvPr id="8240" name="AutoShape 48"/>
          <p:cNvSpPr>
            <a:spLocks noChangeArrowheads="1"/>
          </p:cNvSpPr>
          <p:nvPr/>
        </p:nvSpPr>
        <p:spPr bwMode="auto">
          <a:xfrm>
            <a:off x="6341742" y="3133894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8241" name="AutoShape 49"/>
          <p:cNvSpPr>
            <a:spLocks noChangeArrowheads="1"/>
          </p:cNvSpPr>
          <p:nvPr/>
        </p:nvSpPr>
        <p:spPr bwMode="auto">
          <a:xfrm>
            <a:off x="1816581" y="2938116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8242" name="AutoShape 50"/>
          <p:cNvSpPr>
            <a:spLocks noChangeArrowheads="1"/>
          </p:cNvSpPr>
          <p:nvPr/>
        </p:nvSpPr>
        <p:spPr bwMode="auto">
          <a:xfrm>
            <a:off x="2924451" y="4897338"/>
            <a:ext cx="616388" cy="162669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8243" name="AutoShape 51"/>
          <p:cNvSpPr>
            <a:spLocks noChangeArrowheads="1"/>
          </p:cNvSpPr>
          <p:nvPr/>
        </p:nvSpPr>
        <p:spPr bwMode="auto">
          <a:xfrm>
            <a:off x="5233872" y="4570562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8244" name="AutoShape 52"/>
          <p:cNvSpPr>
            <a:spLocks noChangeArrowheads="1"/>
          </p:cNvSpPr>
          <p:nvPr/>
        </p:nvSpPr>
        <p:spPr bwMode="auto">
          <a:xfrm>
            <a:off x="6404195" y="4014897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8245" name="AutoShape 53"/>
          <p:cNvSpPr>
            <a:spLocks noChangeArrowheads="1"/>
          </p:cNvSpPr>
          <p:nvPr/>
        </p:nvSpPr>
        <p:spPr bwMode="auto">
          <a:xfrm>
            <a:off x="5233871" y="1697227"/>
            <a:ext cx="769806" cy="260557"/>
          </a:xfrm>
          <a:prstGeom prst="roundRect">
            <a:avLst>
              <a:gd name="adj" fmla="val 556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8246" name="AutoShape 54"/>
          <p:cNvSpPr>
            <a:spLocks noChangeArrowheads="1"/>
          </p:cNvSpPr>
          <p:nvPr/>
        </p:nvSpPr>
        <p:spPr bwMode="auto">
          <a:xfrm>
            <a:off x="3232645" y="6203007"/>
            <a:ext cx="769806" cy="260557"/>
          </a:xfrm>
          <a:prstGeom prst="roundRect">
            <a:avLst>
              <a:gd name="adj" fmla="val 556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8247" name="Freeform 55"/>
          <p:cNvSpPr>
            <a:spLocks/>
          </p:cNvSpPr>
          <p:nvPr/>
        </p:nvSpPr>
        <p:spPr bwMode="auto">
          <a:xfrm>
            <a:off x="1231420" y="2938115"/>
            <a:ext cx="6158453" cy="3506736"/>
          </a:xfrm>
          <a:custGeom>
            <a:avLst/>
            <a:gdLst/>
            <a:ahLst/>
            <a:cxnLst>
              <a:cxn ang="0">
                <a:pos x="20000" y="4000"/>
              </a:cxn>
              <a:cxn ang="0">
                <a:pos x="7000" y="9500"/>
              </a:cxn>
              <a:cxn ang="0">
                <a:pos x="500" y="0"/>
              </a:cxn>
            </a:cxnLst>
            <a:rect l="0" t="0" r="r" b="b"/>
            <a:pathLst>
              <a:path w="20001" h="10744">
                <a:moveTo>
                  <a:pt x="20000" y="4000"/>
                </a:moveTo>
                <a:cubicBezTo>
                  <a:pt x="20000" y="4000"/>
                  <a:pt x="11353" y="10743"/>
                  <a:pt x="7000" y="9500"/>
                </a:cubicBezTo>
                <a:cubicBezTo>
                  <a:pt x="0" y="7500"/>
                  <a:pt x="500" y="0"/>
                  <a:pt x="500" y="0"/>
                </a:cubicBezTo>
              </a:path>
            </a:pathLst>
          </a:custGeom>
          <a:noFill/>
          <a:ln w="432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771033" y="4078236"/>
            <a:ext cx="615030" cy="328217"/>
            <a:chOff x="2041" y="2833"/>
            <a:chExt cx="453" cy="228"/>
          </a:xfrm>
        </p:grpSpPr>
        <p:sp>
          <p:nvSpPr>
            <p:cNvPr id="8249" name="Oval 57"/>
            <p:cNvSpPr>
              <a:spLocks noChangeArrowheads="1"/>
            </p:cNvSpPr>
            <p:nvPr/>
          </p:nvSpPr>
          <p:spPr bwMode="auto">
            <a:xfrm>
              <a:off x="2041" y="2835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154" y="2835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 flipV="1">
              <a:off x="2154" y="2832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4002452" y="4731790"/>
            <a:ext cx="615031" cy="328217"/>
            <a:chOff x="2948" y="3287"/>
            <a:chExt cx="453" cy="228"/>
          </a:xfrm>
        </p:grpSpPr>
        <p:sp>
          <p:nvSpPr>
            <p:cNvPr id="8253" name="Oval 61"/>
            <p:cNvSpPr>
              <a:spLocks noChangeArrowheads="1"/>
            </p:cNvSpPr>
            <p:nvPr/>
          </p:nvSpPr>
          <p:spPr bwMode="auto">
            <a:xfrm>
              <a:off x="2948" y="3288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3061" y="3288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3061" y="3286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56" name="Freeform 64"/>
          <p:cNvSpPr>
            <a:spLocks/>
          </p:cNvSpPr>
          <p:nvPr/>
        </p:nvSpPr>
        <p:spPr bwMode="auto">
          <a:xfrm>
            <a:off x="3079227" y="4570561"/>
            <a:ext cx="769807" cy="326777"/>
          </a:xfrm>
          <a:custGeom>
            <a:avLst/>
            <a:gdLst/>
            <a:ahLst/>
            <a:cxnLst>
              <a:cxn ang="0">
                <a:pos x="2500" y="1000"/>
              </a:cxn>
              <a:cxn ang="0">
                <a:pos x="0" y="0"/>
              </a:cxn>
            </a:cxnLst>
            <a:rect l="0" t="0" r="r" b="b"/>
            <a:pathLst>
              <a:path w="2501" h="1001">
                <a:moveTo>
                  <a:pt x="2500" y="10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57" name="Freeform 65"/>
          <p:cNvSpPr>
            <a:spLocks/>
          </p:cNvSpPr>
          <p:nvPr/>
        </p:nvSpPr>
        <p:spPr bwMode="auto">
          <a:xfrm>
            <a:off x="2771033" y="2775446"/>
            <a:ext cx="154776" cy="1143000"/>
          </a:xfrm>
          <a:custGeom>
            <a:avLst/>
            <a:gdLst/>
            <a:ahLst/>
            <a:cxnLst>
              <a:cxn ang="0">
                <a:pos x="500" y="3500"/>
              </a:cxn>
              <a:cxn ang="0">
                <a:pos x="0" y="0"/>
              </a:cxn>
            </a:cxnLst>
            <a:rect l="0" t="0" r="r" b="b"/>
            <a:pathLst>
              <a:path w="501" h="3501">
                <a:moveTo>
                  <a:pt x="500" y="35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 flipV="1">
            <a:off x="4464065" y="3751458"/>
            <a:ext cx="1539613" cy="984650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>
            <a:off x="3232645" y="4406452"/>
            <a:ext cx="923225" cy="326777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>
            <a:off x="2924450" y="2775446"/>
            <a:ext cx="153419" cy="1305669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8261" name="AutoShape 69"/>
          <p:cNvSpPr>
            <a:spLocks noChangeArrowheads="1"/>
          </p:cNvSpPr>
          <p:nvPr/>
        </p:nvSpPr>
        <p:spPr bwMode="auto">
          <a:xfrm>
            <a:off x="2154645" y="3590229"/>
            <a:ext cx="616388" cy="162669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8" grpId="0" animBg="1"/>
      <p:bldP spid="8229" grpId="0" animBg="1"/>
      <p:bldP spid="8230" grpId="0" animBg="1"/>
      <p:bldP spid="8231" grpId="0" animBg="1"/>
      <p:bldP spid="8232" grpId="0" animBg="1"/>
      <p:bldP spid="8233" grpId="0" animBg="1"/>
      <p:bldP spid="8234" grpId="0" animBg="1"/>
      <p:bldP spid="8238" grpId="0" animBg="1"/>
      <p:bldP spid="8247" grpId="0" animBg="1"/>
      <p:bldP spid="8256" grpId="0" animBg="1"/>
      <p:bldP spid="8256" grpId="1" animBg="1"/>
      <p:bldP spid="82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IP path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8001" y="2284561"/>
            <a:ext cx="460255" cy="489446"/>
            <a:chOff x="794" y="1587"/>
            <a:chExt cx="339" cy="340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828" y="1587"/>
              <a:ext cx="272" cy="238"/>
            </a:xfrm>
            <a:prstGeom prst="roundRect">
              <a:avLst>
                <a:gd name="adj" fmla="val 417"/>
              </a:avLst>
            </a:prstGeom>
            <a:solidFill>
              <a:srgbClr val="000000">
                <a:alpha val="25000"/>
              </a:srgb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" name="AutoShape 4"/>
            <p:cNvSpPr>
              <a:spLocks noChangeArrowheads="1"/>
            </p:cNvSpPr>
            <p:nvPr/>
          </p:nvSpPr>
          <p:spPr bwMode="auto">
            <a:xfrm>
              <a:off x="862" y="1621"/>
              <a:ext cx="204" cy="170"/>
            </a:xfrm>
            <a:prstGeom prst="roundRect">
              <a:avLst>
                <a:gd name="adj" fmla="val 588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 flipV="1">
              <a:off x="794" y="1826"/>
              <a:ext cx="340" cy="102"/>
            </a:xfrm>
            <a:custGeom>
              <a:avLst/>
              <a:gdLst>
                <a:gd name="G0" fmla="+- 2172 0 0"/>
                <a:gd name="G1" fmla="+- 21600 0 2172"/>
                <a:gd name="G2" fmla="*/ 2172 1 2"/>
                <a:gd name="G3" fmla="+- 21600 0 G2"/>
                <a:gd name="G4" fmla="+/ 2172 21600 2"/>
                <a:gd name="G5" fmla="+/ G1 0 2"/>
                <a:gd name="G6" fmla="*/ 21600 21600 2172"/>
                <a:gd name="G7" fmla="*/ G6 1 2"/>
                <a:gd name="G8" fmla="+- 21600 0 G7"/>
                <a:gd name="G9" fmla="*/ 21600 1 2"/>
                <a:gd name="G10" fmla="+- 2172 0 G9"/>
                <a:gd name="G11" fmla="?: G10 G8 0"/>
                <a:gd name="G12" fmla="?: G10 G7 21600"/>
                <a:gd name="T0" fmla="*/ 20514 w 21600"/>
                <a:gd name="T1" fmla="*/ 10800 h 21600"/>
                <a:gd name="T2" fmla="*/ 10800 w 21600"/>
                <a:gd name="T3" fmla="*/ 21600 h 21600"/>
                <a:gd name="T4" fmla="*/ 1086 w 21600"/>
                <a:gd name="T5" fmla="*/ 10800 h 21600"/>
                <a:gd name="T6" fmla="*/ 10800 w 21600"/>
                <a:gd name="T7" fmla="*/ 0 h 21600"/>
                <a:gd name="T8" fmla="*/ 2886 w 21600"/>
                <a:gd name="T9" fmla="*/ 2886 h 21600"/>
                <a:gd name="T10" fmla="*/ 18714 w 21600"/>
                <a:gd name="T11" fmla="*/ 187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72" y="21600"/>
                  </a:lnTo>
                  <a:lnTo>
                    <a:pt x="1942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3333">
                <a:alpha val="25000"/>
              </a:srgbClr>
            </a:solidFill>
            <a:ln w="9360">
              <a:solidFill>
                <a:srgbClr val="33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235097" y="3427561"/>
            <a:ext cx="460254" cy="488006"/>
            <a:chOff x="5329" y="2381"/>
            <a:chExt cx="339" cy="339"/>
          </a:xfrm>
        </p:grpSpPr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5363" y="2381"/>
              <a:ext cx="272" cy="238"/>
            </a:xfrm>
            <a:prstGeom prst="roundRect">
              <a:avLst>
                <a:gd name="adj" fmla="val 417"/>
              </a:avLst>
            </a:prstGeom>
            <a:solidFill>
              <a:srgbClr val="000000">
                <a:alpha val="25000"/>
              </a:srgb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5397" y="2415"/>
              <a:ext cx="204" cy="170"/>
            </a:xfrm>
            <a:prstGeom prst="roundRect">
              <a:avLst>
                <a:gd name="adj" fmla="val 588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 flipV="1">
              <a:off x="5329" y="2619"/>
              <a:ext cx="340" cy="102"/>
            </a:xfrm>
            <a:custGeom>
              <a:avLst/>
              <a:gdLst>
                <a:gd name="G0" fmla="+- 2172 0 0"/>
                <a:gd name="G1" fmla="+- 21600 0 2172"/>
                <a:gd name="G2" fmla="*/ 2172 1 2"/>
                <a:gd name="G3" fmla="+- 21600 0 G2"/>
                <a:gd name="G4" fmla="+/ 2172 21600 2"/>
                <a:gd name="G5" fmla="+/ G1 0 2"/>
                <a:gd name="G6" fmla="*/ 21600 21600 2172"/>
                <a:gd name="G7" fmla="*/ G6 1 2"/>
                <a:gd name="G8" fmla="+- 21600 0 G7"/>
                <a:gd name="G9" fmla="*/ 21600 1 2"/>
                <a:gd name="G10" fmla="+- 2172 0 G9"/>
                <a:gd name="G11" fmla="?: G10 G8 0"/>
                <a:gd name="G12" fmla="?: G10 G7 21600"/>
                <a:gd name="T0" fmla="*/ 20514 w 21600"/>
                <a:gd name="T1" fmla="*/ 10800 h 21600"/>
                <a:gd name="T2" fmla="*/ 10800 w 21600"/>
                <a:gd name="T3" fmla="*/ 21600 h 21600"/>
                <a:gd name="T4" fmla="*/ 1086 w 21600"/>
                <a:gd name="T5" fmla="*/ 10800 h 21600"/>
                <a:gd name="T6" fmla="*/ 10800 w 21600"/>
                <a:gd name="T7" fmla="*/ 0 h 21600"/>
                <a:gd name="T8" fmla="*/ 2886 w 21600"/>
                <a:gd name="T9" fmla="*/ 2886 h 21600"/>
                <a:gd name="T10" fmla="*/ 18714 w 21600"/>
                <a:gd name="T11" fmla="*/ 187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72" y="21600"/>
                  </a:lnTo>
                  <a:lnTo>
                    <a:pt x="1942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3333">
                <a:alpha val="25000"/>
              </a:srgbClr>
            </a:solidFill>
            <a:ln w="9360">
              <a:solidFill>
                <a:srgbClr val="33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62838" y="1959224"/>
            <a:ext cx="3847676" cy="3588789"/>
            <a:chOff x="1814" y="1361"/>
            <a:chExt cx="2834" cy="2493"/>
          </a:xfrm>
        </p:grpSpPr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1814" y="170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2381" y="136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3061" y="1474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515" y="1928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1814" y="2494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2381" y="272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3288" y="238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2835" y="272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2494" y="2041"/>
              <a:ext cx="1134" cy="1134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617614" y="2447229"/>
            <a:ext cx="615031" cy="328217"/>
            <a:chOff x="1928" y="1700"/>
            <a:chExt cx="453" cy="228"/>
          </a:xfrm>
        </p:grpSpPr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1928" y="170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2041" y="170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V="1">
              <a:off x="2041" y="169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1539614" y="2611338"/>
            <a:ext cx="1078001" cy="1440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464064" y="2936675"/>
            <a:ext cx="615031" cy="328217"/>
            <a:chOff x="3288" y="2040"/>
            <a:chExt cx="453" cy="228"/>
          </a:xfrm>
        </p:grpSpPr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3288" y="204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3402" y="204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flipV="1">
              <a:off x="3402" y="203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850260" y="3426121"/>
            <a:ext cx="615030" cy="328217"/>
            <a:chOff x="4309" y="2380"/>
            <a:chExt cx="453" cy="228"/>
          </a:xfrm>
        </p:grpSpPr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4309" y="2381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4422" y="2381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 flipV="1">
              <a:off x="4422" y="2379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3232645" y="2611337"/>
            <a:ext cx="1231419" cy="489446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5080453" y="3264892"/>
            <a:ext cx="769807" cy="326778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6465290" y="3590229"/>
            <a:ext cx="769807" cy="1440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9252" name="Freeform 36"/>
          <p:cNvSpPr>
            <a:spLocks/>
          </p:cNvSpPr>
          <p:nvPr/>
        </p:nvSpPr>
        <p:spPr bwMode="auto">
          <a:xfrm>
            <a:off x="1693032" y="2448670"/>
            <a:ext cx="924582" cy="14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0" y="0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3232645" y="2448669"/>
            <a:ext cx="1231419" cy="4894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00" y="1500"/>
              </a:cxn>
            </a:cxnLst>
            <a:rect l="0" t="0" r="r" b="b"/>
            <a:pathLst>
              <a:path w="4001" h="1501">
                <a:moveTo>
                  <a:pt x="0" y="0"/>
                </a:moveTo>
                <a:lnTo>
                  <a:pt x="4000" y="150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9254" name="Freeform 38"/>
          <p:cNvSpPr>
            <a:spLocks/>
          </p:cNvSpPr>
          <p:nvPr/>
        </p:nvSpPr>
        <p:spPr bwMode="auto">
          <a:xfrm>
            <a:off x="5233871" y="3100784"/>
            <a:ext cx="769806" cy="3267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0" y="1000"/>
              </a:cxn>
            </a:cxnLst>
            <a:rect l="0" t="0" r="r" b="b"/>
            <a:pathLst>
              <a:path w="2501" h="1001">
                <a:moveTo>
                  <a:pt x="0" y="0"/>
                </a:moveTo>
                <a:lnTo>
                  <a:pt x="2500" y="100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9255" name="Freeform 39"/>
          <p:cNvSpPr>
            <a:spLocks/>
          </p:cNvSpPr>
          <p:nvPr/>
        </p:nvSpPr>
        <p:spPr bwMode="auto">
          <a:xfrm>
            <a:off x="6311872" y="3427561"/>
            <a:ext cx="769806" cy="14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0" y="0"/>
              </a:cxn>
            </a:cxnLst>
            <a:rect l="0" t="0" r="r" b="b"/>
            <a:pathLst>
              <a:path w="2501" h="1">
                <a:moveTo>
                  <a:pt x="0" y="0"/>
                </a:moveTo>
                <a:lnTo>
                  <a:pt x="2500" y="0"/>
                </a:lnTo>
              </a:path>
            </a:pathLst>
          </a:custGeom>
          <a:noFill/>
          <a:ln w="360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9256" name="Freeform 40"/>
          <p:cNvSpPr>
            <a:spLocks/>
          </p:cNvSpPr>
          <p:nvPr/>
        </p:nvSpPr>
        <p:spPr bwMode="auto">
          <a:xfrm>
            <a:off x="6157096" y="3917007"/>
            <a:ext cx="924582" cy="1439"/>
          </a:xfrm>
          <a:custGeom>
            <a:avLst/>
            <a:gdLst/>
            <a:ahLst/>
            <a:cxnLst>
              <a:cxn ang="0">
                <a:pos x="3000" y="0"/>
              </a:cxn>
              <a:cxn ang="0">
                <a:pos x="0" y="0"/>
              </a:cxn>
            </a:cxnLst>
            <a:rect l="0" t="0" r="r" b="b"/>
            <a:pathLst>
              <a:path w="3001" h="1">
                <a:moveTo>
                  <a:pt x="3000" y="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9257" name="Freeform 41"/>
          <p:cNvSpPr>
            <a:spLocks/>
          </p:cNvSpPr>
          <p:nvPr/>
        </p:nvSpPr>
        <p:spPr bwMode="auto">
          <a:xfrm>
            <a:off x="4772258" y="3917007"/>
            <a:ext cx="1231419" cy="816222"/>
          </a:xfrm>
          <a:custGeom>
            <a:avLst/>
            <a:gdLst/>
            <a:ahLst/>
            <a:cxnLst>
              <a:cxn ang="0">
                <a:pos x="4000" y="0"/>
              </a:cxn>
              <a:cxn ang="0">
                <a:pos x="0" y="2500"/>
              </a:cxn>
            </a:cxnLst>
            <a:rect l="0" t="0" r="r" b="b"/>
            <a:pathLst>
              <a:path w="4001" h="2501">
                <a:moveTo>
                  <a:pt x="4000" y="0"/>
                </a:moveTo>
                <a:lnTo>
                  <a:pt x="0" y="2500"/>
                </a:lnTo>
              </a:path>
            </a:pathLst>
          </a:custGeom>
          <a:noFill/>
          <a:ln w="360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9258" name="AutoShape 42"/>
          <p:cNvSpPr>
            <a:spLocks noChangeArrowheads="1"/>
          </p:cNvSpPr>
          <p:nvPr/>
        </p:nvSpPr>
        <p:spPr bwMode="auto">
          <a:xfrm>
            <a:off x="1693033" y="2121892"/>
            <a:ext cx="616388" cy="162669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9259" name="AutoShape 43"/>
          <p:cNvSpPr>
            <a:spLocks noChangeArrowheads="1"/>
          </p:cNvSpPr>
          <p:nvPr/>
        </p:nvSpPr>
        <p:spPr bwMode="auto">
          <a:xfrm>
            <a:off x="3694258" y="2448670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9260" name="AutoShape 44"/>
          <p:cNvSpPr>
            <a:spLocks noChangeArrowheads="1"/>
          </p:cNvSpPr>
          <p:nvPr/>
        </p:nvSpPr>
        <p:spPr bwMode="auto">
          <a:xfrm>
            <a:off x="5388648" y="2938116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9261" name="Freeform 45"/>
          <p:cNvSpPr>
            <a:spLocks/>
          </p:cNvSpPr>
          <p:nvPr/>
        </p:nvSpPr>
        <p:spPr bwMode="auto">
          <a:xfrm>
            <a:off x="1539613" y="1632446"/>
            <a:ext cx="5850259" cy="1632446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10000" y="500"/>
              </a:cxn>
              <a:cxn ang="0">
                <a:pos x="19000" y="4999"/>
              </a:cxn>
            </a:cxnLst>
            <a:rect l="0" t="0" r="r" b="b"/>
            <a:pathLst>
              <a:path w="19001" h="5000">
                <a:moveTo>
                  <a:pt x="0" y="1000"/>
                </a:moveTo>
                <a:cubicBezTo>
                  <a:pt x="0" y="1000"/>
                  <a:pt x="5500" y="0"/>
                  <a:pt x="10000" y="500"/>
                </a:cubicBezTo>
                <a:cubicBezTo>
                  <a:pt x="13478" y="886"/>
                  <a:pt x="19000" y="4999"/>
                  <a:pt x="19000" y="4999"/>
                </a:cubicBezTo>
              </a:path>
            </a:pathLst>
          </a:custGeom>
          <a:noFill/>
          <a:ln w="43200">
            <a:solidFill>
              <a:srgbClr val="00AE00"/>
            </a:solidFill>
            <a:round/>
            <a:headEnd/>
            <a:tailEnd type="triangle" w="med" len="med"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4155870" y="1248087"/>
            <a:ext cx="1384837" cy="3742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31554" tIns="31554" rIns="31554" bIns="31554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End-to-End</a:t>
            </a:r>
          </a:p>
        </p:txBody>
      </p:sp>
      <p:sp>
        <p:nvSpPr>
          <p:cNvPr id="9263" name="AutoShape 47"/>
          <p:cNvSpPr>
            <a:spLocks noChangeArrowheads="1"/>
          </p:cNvSpPr>
          <p:nvPr/>
        </p:nvSpPr>
        <p:spPr bwMode="auto">
          <a:xfrm>
            <a:off x="6341742" y="3133894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9264" name="AutoShape 48"/>
          <p:cNvSpPr>
            <a:spLocks noChangeArrowheads="1"/>
          </p:cNvSpPr>
          <p:nvPr/>
        </p:nvSpPr>
        <p:spPr bwMode="auto">
          <a:xfrm>
            <a:off x="5233872" y="4570562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9265" name="AutoShape 49"/>
          <p:cNvSpPr>
            <a:spLocks noChangeArrowheads="1"/>
          </p:cNvSpPr>
          <p:nvPr/>
        </p:nvSpPr>
        <p:spPr bwMode="auto">
          <a:xfrm>
            <a:off x="6404195" y="4014897"/>
            <a:ext cx="616388" cy="162668"/>
          </a:xfrm>
          <a:prstGeom prst="roundRect">
            <a:avLst>
              <a:gd name="adj" fmla="val 889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PONG</a:t>
            </a:r>
          </a:p>
        </p:txBody>
      </p:sp>
      <p:sp>
        <p:nvSpPr>
          <p:cNvPr id="9266" name="AutoShape 50"/>
          <p:cNvSpPr>
            <a:spLocks noChangeArrowheads="1"/>
          </p:cNvSpPr>
          <p:nvPr/>
        </p:nvSpPr>
        <p:spPr bwMode="auto">
          <a:xfrm>
            <a:off x="5233871" y="1697227"/>
            <a:ext cx="769806" cy="260557"/>
          </a:xfrm>
          <a:prstGeom prst="roundRect">
            <a:avLst>
              <a:gd name="adj" fmla="val 556"/>
            </a:avLst>
          </a:prstGeom>
          <a:solidFill>
            <a:srgbClr val="FFFFFF">
              <a:alpha val="25000"/>
            </a:srgbClr>
          </a:solidFill>
          <a:ln w="9360">
            <a:solidFill>
              <a:srgbClr val="333333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ea typeface="msmincho" charset="0"/>
                <a:cs typeface="msmincho" charset="0"/>
              </a:rPr>
              <a:t>PING</a:t>
            </a: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771033" y="4078236"/>
            <a:ext cx="615030" cy="328217"/>
            <a:chOff x="2041" y="2833"/>
            <a:chExt cx="453" cy="228"/>
          </a:xfrm>
        </p:grpSpPr>
        <p:sp>
          <p:nvSpPr>
            <p:cNvPr id="9268" name="Oval 52"/>
            <p:cNvSpPr>
              <a:spLocks noChangeArrowheads="1"/>
            </p:cNvSpPr>
            <p:nvPr/>
          </p:nvSpPr>
          <p:spPr bwMode="auto">
            <a:xfrm>
              <a:off x="2041" y="2835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53"/>
            <p:cNvSpPr>
              <a:spLocks noChangeShapeType="1"/>
            </p:cNvSpPr>
            <p:nvPr/>
          </p:nvSpPr>
          <p:spPr bwMode="auto">
            <a:xfrm>
              <a:off x="2154" y="2835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54"/>
            <p:cNvSpPr>
              <a:spLocks noChangeShapeType="1"/>
            </p:cNvSpPr>
            <p:nvPr/>
          </p:nvSpPr>
          <p:spPr bwMode="auto">
            <a:xfrm flipV="1">
              <a:off x="2154" y="2832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4002452" y="4731790"/>
            <a:ext cx="615031" cy="328217"/>
            <a:chOff x="2948" y="3287"/>
            <a:chExt cx="453" cy="228"/>
          </a:xfrm>
        </p:grpSpPr>
        <p:sp>
          <p:nvSpPr>
            <p:cNvPr id="9272" name="Oval 56"/>
            <p:cNvSpPr>
              <a:spLocks noChangeArrowheads="1"/>
            </p:cNvSpPr>
            <p:nvPr/>
          </p:nvSpPr>
          <p:spPr bwMode="auto">
            <a:xfrm>
              <a:off x="2948" y="3288"/>
              <a:ext cx="454" cy="227"/>
            </a:xfrm>
            <a:prstGeom prst="ellipse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57"/>
            <p:cNvSpPr>
              <a:spLocks noChangeShapeType="1"/>
            </p:cNvSpPr>
            <p:nvPr/>
          </p:nvSpPr>
          <p:spPr bwMode="auto">
            <a:xfrm>
              <a:off x="3061" y="3288"/>
              <a:ext cx="227" cy="2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58"/>
            <p:cNvSpPr>
              <a:spLocks noChangeShapeType="1"/>
            </p:cNvSpPr>
            <p:nvPr/>
          </p:nvSpPr>
          <p:spPr bwMode="auto">
            <a:xfrm flipV="1">
              <a:off x="3061" y="3286"/>
              <a:ext cx="227" cy="2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75" name="Line 59"/>
          <p:cNvSpPr>
            <a:spLocks noChangeShapeType="1"/>
          </p:cNvSpPr>
          <p:nvPr/>
        </p:nvSpPr>
        <p:spPr bwMode="auto">
          <a:xfrm flipV="1">
            <a:off x="4464065" y="3751458"/>
            <a:ext cx="1539613" cy="984650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>
            <a:off x="3232645" y="4406452"/>
            <a:ext cx="923225" cy="326777"/>
          </a:xfrm>
          <a:prstGeom prst="line">
            <a:avLst/>
          </a:prstGeom>
          <a:noFill/>
          <a:ln w="36000">
            <a:solidFill>
              <a:srgbClr val="333333"/>
            </a:solidFill>
            <a:prstDash val="sysDot"/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>
            <a:off x="2924450" y="2775446"/>
            <a:ext cx="153419" cy="1305669"/>
          </a:xfrm>
          <a:prstGeom prst="line">
            <a:avLst/>
          </a:prstGeom>
          <a:noFill/>
          <a:ln w="36000">
            <a:solidFill>
              <a:srgbClr val="333333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9278" name="Line 62"/>
          <p:cNvSpPr>
            <a:spLocks noChangeShapeType="1"/>
          </p:cNvSpPr>
          <p:nvPr/>
        </p:nvSpPr>
        <p:spPr bwMode="auto">
          <a:xfrm>
            <a:off x="3694258" y="4406453"/>
            <a:ext cx="153418" cy="489446"/>
          </a:xfrm>
          <a:prstGeom prst="line">
            <a:avLst/>
          </a:prstGeom>
          <a:noFill/>
          <a:ln w="72000">
            <a:solidFill>
              <a:srgbClr val="FF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9279" name="Line 63"/>
          <p:cNvSpPr>
            <a:spLocks noChangeShapeType="1"/>
          </p:cNvSpPr>
          <p:nvPr/>
        </p:nvSpPr>
        <p:spPr bwMode="auto">
          <a:xfrm flipH="1">
            <a:off x="3538124" y="4570562"/>
            <a:ext cx="467043" cy="162668"/>
          </a:xfrm>
          <a:prstGeom prst="line">
            <a:avLst/>
          </a:prstGeom>
          <a:noFill/>
          <a:ln w="72000">
            <a:solidFill>
              <a:srgbClr val="FF0000"/>
            </a:solidFill>
            <a:round/>
            <a:headEnd/>
            <a:tailEnd/>
          </a:ln>
          <a:effectLst/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461613" y="1489931"/>
            <a:ext cx="1078001" cy="3051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31554" tIns="31554" rIns="31554" bIns="31554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FF0000"/>
                </a:solidFill>
                <a:latin typeface="Arial" pitchFamily="34" charset="0"/>
                <a:ea typeface="msmincho" charset="0"/>
                <a:cs typeface="msmincho" charset="0"/>
              </a:rPr>
              <a:t>TIMEOUT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Network tools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388" y="1317186"/>
            <a:ext cx="8004903" cy="4959238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What network tools can we use to troubleshoot ?</a:t>
            </a:r>
            <a:br>
              <a:rPr lang="en-GB" dirty="0"/>
            </a:b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/>
              <a:t>ping</a:t>
            </a:r>
            <a:r>
              <a:rPr lang="en-GB" dirty="0"/>
              <a:t> – requests echo reply from a computer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 err="1"/>
              <a:t>traceroute</a:t>
            </a:r>
            <a:r>
              <a:rPr lang="en-GB" dirty="0"/>
              <a:t> – show path taken by IP packets</a:t>
            </a:r>
            <a:br>
              <a:rPr lang="en-GB" dirty="0"/>
            </a:br>
            <a:r>
              <a:rPr lang="en-GB" dirty="0"/>
              <a:t>	through a	network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 err="1"/>
              <a:t>tcpdump</a:t>
            </a:r>
            <a:r>
              <a:rPr lang="en-GB" dirty="0"/>
              <a:t> – show network traffic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 err="1"/>
              <a:t>netstat</a:t>
            </a:r>
            <a:r>
              <a:rPr lang="en-GB" dirty="0"/>
              <a:t> – show routing entries and</a:t>
            </a:r>
            <a:br>
              <a:rPr lang="en-GB" dirty="0"/>
            </a:br>
            <a:r>
              <a:rPr lang="en-GB" dirty="0"/>
              <a:t>	listening/active sockets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 err="1"/>
              <a:t>arp</a:t>
            </a:r>
            <a:r>
              <a:rPr lang="en-GB" dirty="0"/>
              <a:t> – show/modify the IP &lt;-&gt; MAC address table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 err="1"/>
              <a:t>ndp</a:t>
            </a:r>
            <a:r>
              <a:rPr lang="en-GB" dirty="0"/>
              <a:t> – show debug/</a:t>
            </a:r>
            <a:r>
              <a:rPr lang="en-GB" dirty="0" err="1"/>
              <a:t>ndp</a:t>
            </a:r>
            <a:r>
              <a:rPr lang="en-GB" dirty="0"/>
              <a:t> (</a:t>
            </a:r>
            <a:r>
              <a:rPr lang="en-GB" dirty="0" err="1"/>
              <a:t>Neighb</a:t>
            </a:r>
            <a:r>
              <a:rPr lang="en-GB" dirty="0"/>
              <a:t>. Disc. Protocol)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/>
              <a:t>route</a:t>
            </a:r>
            <a:r>
              <a:rPr lang="en-GB" dirty="0"/>
              <a:t> – show/modify the routing table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b="1" dirty="0" err="1"/>
              <a:t>mtr</a:t>
            </a:r>
            <a:r>
              <a:rPr lang="en-GB" dirty="0"/>
              <a:t> – combines ping &amp; </a:t>
            </a:r>
            <a:r>
              <a:rPr lang="en-GB" dirty="0" err="1"/>
              <a:t>traceroute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ping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4980831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usage: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ourier New" pitchFamily="49" charset="0"/>
              </a:rPr>
              <a:t>ping </a:t>
            </a:r>
            <a:r>
              <a:rPr lang="en-GB" i="1" dirty="0" err="1">
                <a:latin typeface="Courier New" pitchFamily="49" charset="0"/>
              </a:rPr>
              <a:t>hostname_or_IP_address</a:t>
            </a:r>
            <a:r>
              <a:rPr lang="en-GB" i="1" dirty="0">
                <a:latin typeface="Courier New" pitchFamily="49" charset="0"/>
              </a:rPr>
              <a:t/>
            </a:r>
            <a:br>
              <a:rPr lang="en-GB" i="1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ping6 </a:t>
            </a:r>
            <a:r>
              <a:rPr lang="en-GB" i="1" dirty="0">
                <a:latin typeface="Courier New" pitchFamily="49" charset="0"/>
              </a:rPr>
              <a:t>hostname_or_IPv6_address</a:t>
            </a:r>
            <a:br>
              <a:rPr lang="en-GB" i="1" dirty="0">
                <a:latin typeface="Courier New" pitchFamily="49" charset="0"/>
              </a:rPr>
            </a:br>
            <a:endParaRPr lang="en-GB" i="1" dirty="0">
              <a:latin typeface="Courier New" pitchFamily="49" charset="0"/>
            </a:endParaRP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ping sends an ICMP/ICMP6 echo request (type 8), and the </a:t>
            </a:r>
            <a:r>
              <a:rPr lang="en-GB" dirty="0" err="1"/>
              <a:t>responsing</a:t>
            </a:r>
            <a:r>
              <a:rPr lang="en-GB" dirty="0"/>
              <a:t> host sends an ICMP/ICMP6 echo reply (type 0)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ICMP and ICMP6 sit on top of IP, side by side with TCP and UDP</a:t>
            </a:r>
            <a:r>
              <a:rPr lang="en-GB" i="1" dirty="0">
                <a:latin typeface="Courier New" pitchFamily="49" charset="0"/>
              </a:rPr>
              <a:t/>
            </a:r>
            <a:br>
              <a:rPr lang="en-GB" i="1" dirty="0">
                <a:latin typeface="Courier New" pitchFamily="49" charset="0"/>
              </a:rPr>
            </a:br>
            <a:r>
              <a:rPr lang="en-GB" i="1" dirty="0">
                <a:latin typeface="Courier New" pitchFamily="49" charset="0"/>
              </a:rPr>
              <a:t/>
            </a:r>
            <a:br>
              <a:rPr lang="en-GB" i="1" dirty="0">
                <a:latin typeface="Courier New" pitchFamily="49" charset="0"/>
              </a:rPr>
            </a:br>
            <a:endParaRPr lang="en-GB" i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ping – sample output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1613" y="1736093"/>
            <a:ext cx="8313098" cy="1623809"/>
          </a:xfrm>
          <a:prstGeom prst="rect">
            <a:avLst/>
          </a:prstGeom>
          <a:noFill/>
          <a:ln w="36000">
            <a:solidFill>
              <a:srgbClr val="4C4C4C"/>
            </a:solidFill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# ping 196.200.218.254 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PING 196.200.218.254 (196.200.218.254): 56 data bytes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64 bytes from 196.200.218.254: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icmp_seq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=0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ttl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=255 time=0.424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64 bytes from 196.200.218.254: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icmp_seq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=1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ttl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=255 time=0.429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64 bytes from 196.200.218.254: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icmp_seq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=2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ttl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=255 time=0.468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...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95555" y="3731305"/>
            <a:ext cx="8340250" cy="1284076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# ping6 2001:4348:0:223:196:200:223:254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PING6(56=40+8+8 bytes) 2001:4348:0:218:196:200:218:1 --&gt; 2001:4348:0:223:196:200:223:254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16 bytes from 2001:4348:0:223:196:200:223:254, 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icmp_seq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=0 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hlim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=64 time=0.426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16 bytes from 2001:4348:0:223:196:200:223:254, 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icmp_seq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=1 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hlim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=64 time=0.451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16 bytes from 2001:4348:0:223:196:200:223:254, 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icmp_seq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=2 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hlim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=64 time=0.446 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Traceroute</a:t>
            </a:r>
            <a:endParaRPr lang="en-GB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389" y="1468337"/>
            <a:ext cx="7600313" cy="2925159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discover path taken by packets on the way to another host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usage: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$ </a:t>
            </a:r>
            <a:r>
              <a:rPr lang="en-GB" dirty="0" err="1">
                <a:latin typeface="Courier New" pitchFamily="49" charset="0"/>
              </a:rPr>
              <a:t>traceroute</a:t>
            </a:r>
            <a:r>
              <a:rPr lang="en-GB" dirty="0">
                <a:latin typeface="Courier New" pitchFamily="49" charset="0"/>
              </a:rPr>
              <a:t> [-n] </a:t>
            </a:r>
            <a:r>
              <a:rPr lang="en-GB" i="1" dirty="0" err="1">
                <a:latin typeface="Courier New" pitchFamily="49" charset="0"/>
              </a:rPr>
              <a:t>hostname_or_IP</a:t>
            </a:r>
            <a:r>
              <a:rPr lang="en-GB" i="1" dirty="0">
                <a:latin typeface="Courier New" pitchFamily="49" charset="0"/>
              </a:rPr>
              <a:t/>
            </a:r>
            <a:br>
              <a:rPr lang="en-GB" i="1" dirty="0">
                <a:latin typeface="Courier New" pitchFamily="49" charset="0"/>
              </a:rPr>
            </a:br>
            <a:r>
              <a:rPr lang="en-GB" i="1" dirty="0">
                <a:latin typeface="Courier New" pitchFamily="49" charset="0"/>
              </a:rPr>
              <a:t>( -n == no DNS lookup )</a:t>
            </a:r>
            <a:br>
              <a:rPr lang="en-GB" i="1" dirty="0">
                <a:latin typeface="Courier New" pitchFamily="49" charset="0"/>
              </a:rPr>
            </a:br>
            <a:endParaRPr lang="en-GB" i="1" dirty="0">
              <a:latin typeface="Courier New" pitchFamily="49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8195" y="4036489"/>
            <a:ext cx="8526253" cy="2360856"/>
          </a:xfrm>
          <a:prstGeom prst="rect">
            <a:avLst/>
          </a:prstGeom>
          <a:noFill/>
          <a:ln w="36000">
            <a:solidFill>
              <a:srgbClr val="4C4C4C"/>
            </a:solidFill>
            <a:round/>
            <a:headEnd/>
            <a:tailEnd/>
          </a:ln>
          <a:effectLst/>
        </p:spPr>
        <p:txBody>
          <a:bodyPr lIns="31554" tIns="31554" rIns="31554" bIns="31554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# </a:t>
            </a: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traceroute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afnog.org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traceroute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to afnog.org (196.216.2.34), 64 hops max, 40 byte packets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1  196.200.218.254 (196.200.218.254)  0.435 ms  0.323 ms  0.311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2  ll81-2-205-33-192-81.ll81-2.iam.net.ma (81.192.33.205)  1.628 ms  1.330 ms  1.367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3  172.20.2.31 (172.20.2.31)  1.485 ms  1.517 ms  1.423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4  ppp-20-3-217-212.dialup.iam.net.ma (212.217.3.20)  1.360 ms  1.376 ms  1.443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5  pal2-almaghrib-2.pal.seabone.net (195.22.197.41)  58.213 ms  58.178 ms  58.205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6  POS4-3.BR1.LND9.ALTER.NET.25 (146.188.70.25)  70.771 ms  68.942 ms  70.539 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Traceroute</a:t>
            </a:r>
            <a:r>
              <a:rPr lang="en-GB" dirty="0"/>
              <a:t> - IPv6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389" y="1468338"/>
            <a:ext cx="7600313" cy="2284561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usage: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$ </a:t>
            </a:r>
            <a:r>
              <a:rPr lang="en-GB" dirty="0">
                <a:latin typeface="Courier New" pitchFamily="49" charset="0"/>
              </a:rPr>
              <a:t>traceroute6 [-n] </a:t>
            </a:r>
            <a:r>
              <a:rPr lang="en-GB" i="1" dirty="0">
                <a:latin typeface="Courier New" pitchFamily="49" charset="0"/>
              </a:rPr>
              <a:t>hostname_or_IPv6</a:t>
            </a:r>
            <a:br>
              <a:rPr lang="en-GB" i="1" dirty="0">
                <a:latin typeface="Courier New" pitchFamily="49" charset="0"/>
              </a:rPr>
            </a:br>
            <a:r>
              <a:rPr lang="en-GB" i="1" dirty="0">
                <a:latin typeface="Courier New" pitchFamily="49" charset="0"/>
              </a:rPr>
              <a:t>( -n == no DNS lookup )</a:t>
            </a:r>
            <a:br>
              <a:rPr lang="en-GB" i="1" dirty="0">
                <a:latin typeface="Courier New" pitchFamily="49" charset="0"/>
              </a:rPr>
            </a:br>
            <a:endParaRPr lang="en-GB" i="1" dirty="0">
              <a:latin typeface="Courier New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8195" y="4036489"/>
            <a:ext cx="8526253" cy="2192430"/>
          </a:xfrm>
          <a:prstGeom prst="rect">
            <a:avLst/>
          </a:prstGeom>
          <a:noFill/>
          <a:ln w="36000">
            <a:solidFill>
              <a:srgbClr val="4C4C4C"/>
            </a:solidFill>
            <a:round/>
            <a:headEnd/>
            <a:tailEnd/>
          </a:ln>
          <a:effectLst/>
        </p:spPr>
        <p:txBody>
          <a:bodyPr lIns="31554" tIns="31554" rIns="31554" bIns="31554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# traceroute6 -n x1.x0.dk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traceroute6 to x1.x0.dk (2001:41d0:1:2cc8::1) from </a:t>
            </a:r>
            <a:b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</a:b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		2001:4348:0:218:196:200:218:1, 64 hops max, 12 byte packets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1  2001:4348:0:218:196:200:218:254  0.449 ms  0.363 ms  0.338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2  2001:418:1:101::1  232.759 ms *  232.122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3  * 2001:418:0:5000::25  252.862 ms  232.198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4  2001:450:2008:1020::2  235.555 ms  232.634 ms  232.478 ms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Traceroute</a:t>
            </a:r>
            <a:r>
              <a:rPr lang="en-GB" dirty="0"/>
              <a:t> – how does it work 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1468338"/>
            <a:ext cx="7281258" cy="4491385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uses the TTL property of IP packets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send the first packet with a TTL of 1, to the destination host.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the gateway sees the TTL of 1, decrements it to 0, and returns a “TTL expired” message to the sending host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send the second packet, still for the destination host, but this time with a TTL of 2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the first gateway lets the packet go through, decrements the TTL from 2 to 1, and passes it on to the next hop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the second gateway decrements the TTL from 1 to 0, and returns a TTL expired message to the sending host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etc...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OSI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292713"/>
            <a:ext cx="8156964" cy="5399740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Conceptual model composed of seven layers, developed by the International Organization for Standardization (ISO) in 1984.</a:t>
            </a:r>
          </a:p>
          <a:p>
            <a:pPr lvl="2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Layer 7 – Application  (servers and clients etc web browsers, </a:t>
            </a:r>
            <a:r>
              <a:rPr lang="en-GB" dirty="0" err="1"/>
              <a:t>httpd</a:t>
            </a:r>
            <a:r>
              <a:rPr lang="en-GB" dirty="0"/>
              <a:t>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2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Layer 6 – Presentation (file formats 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pdf</a:t>
            </a:r>
            <a:r>
              <a:rPr lang="en-GB" dirty="0"/>
              <a:t>, ASCII, jpeg etc)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2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Layer 5 – Session (conversation initialisation,  termination, 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2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Layer 4 – Transport (inter host </a:t>
            </a:r>
            <a:r>
              <a:rPr lang="en-GB" dirty="0" err="1"/>
              <a:t>comm</a:t>
            </a:r>
            <a:r>
              <a:rPr lang="en-GB" dirty="0"/>
              <a:t> – error correction, QOS)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2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Layer 3 – Network (routing – path determination, IP[x] addresses etc)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2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Layer 2 – Data link (switching – media </a:t>
            </a:r>
            <a:r>
              <a:rPr lang="en-GB" dirty="0" err="1"/>
              <a:t>acces</a:t>
            </a:r>
            <a:r>
              <a:rPr lang="en-GB" dirty="0"/>
              <a:t>, MAC addresses etc)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2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Layer 1 – Physical (signalling – representation of binary digits)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Acronym: All People Seem To Need Data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netstat</a:t>
            </a:r>
            <a:endParaRPr lang="en-GB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207781"/>
            <a:ext cx="8158322" cy="2910763"/>
          </a:xfrm>
          <a:ln/>
        </p:spPr>
        <p:txBody>
          <a:bodyPr/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sz="2100" dirty="0"/>
              <a:t>Allows you to view the status of your network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sz="2100" dirty="0"/>
              <a:t>The routing table - usage:</a:t>
            </a:r>
            <a:br>
              <a:rPr lang="en-GB" sz="2100" dirty="0"/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dirty="0">
                <a:latin typeface="Courier New" pitchFamily="49" charset="0"/>
              </a:rPr>
              <a:t>$ </a:t>
            </a:r>
            <a:r>
              <a:rPr lang="en-GB" sz="2100" dirty="0" err="1">
                <a:latin typeface="Courier New" pitchFamily="49" charset="0"/>
              </a:rPr>
              <a:t>netstat</a:t>
            </a:r>
            <a:r>
              <a:rPr lang="en-GB" sz="2100" dirty="0">
                <a:latin typeface="Courier New" pitchFamily="49" charset="0"/>
              </a:rPr>
              <a:t> [-n] -r            # v4,v6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$ </a:t>
            </a:r>
            <a:r>
              <a:rPr lang="en-GB" sz="2100" dirty="0" err="1">
                <a:latin typeface="Courier New" pitchFamily="49" charset="0"/>
              </a:rPr>
              <a:t>netstat</a:t>
            </a:r>
            <a:r>
              <a:rPr lang="en-GB" sz="2100" dirty="0">
                <a:latin typeface="Courier New" pitchFamily="49" charset="0"/>
              </a:rPr>
              <a:t> [-n] -r -f </a:t>
            </a:r>
            <a:r>
              <a:rPr lang="en-GB" sz="2100" dirty="0" err="1">
                <a:latin typeface="Courier New" pitchFamily="49" charset="0"/>
              </a:rPr>
              <a:t>inet</a:t>
            </a:r>
            <a:r>
              <a:rPr lang="en-GB" sz="2100" dirty="0">
                <a:latin typeface="Courier New" pitchFamily="49" charset="0"/>
              </a:rPr>
              <a:t>			 # ipv4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$ </a:t>
            </a:r>
            <a:r>
              <a:rPr lang="en-GB" sz="2100" dirty="0" err="1">
                <a:latin typeface="Courier New" pitchFamily="49" charset="0"/>
              </a:rPr>
              <a:t>netstat</a:t>
            </a:r>
            <a:r>
              <a:rPr lang="en-GB" sz="2100" dirty="0">
                <a:latin typeface="Courier New" pitchFamily="49" charset="0"/>
              </a:rPr>
              <a:t> [-n] -r -f inet6		 # ipv6</a:t>
            </a:r>
            <a:br>
              <a:rPr lang="en-GB" sz="2100" dirty="0">
                <a:latin typeface="Courier New" pitchFamily="49" charset="0"/>
              </a:rPr>
            </a:br>
            <a:endParaRPr lang="en-GB" sz="2100" dirty="0">
              <a:latin typeface="Courier New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8195" y="3623340"/>
            <a:ext cx="8526253" cy="2632930"/>
          </a:xfrm>
          <a:prstGeom prst="rect">
            <a:avLst/>
          </a:prstGeom>
          <a:noFill/>
          <a:ln w="36000">
            <a:solidFill>
              <a:srgbClr val="4C4C4C"/>
            </a:solidFill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$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netstat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-n -r -f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inet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Routing tables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Internet: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Destination        Gateway            Flags    Refs    Use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Netif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Expire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FF0000"/>
                </a:solidFill>
                <a:latin typeface="Courier New" pitchFamily="49" charset="0"/>
                <a:ea typeface="msmincho" charset="0"/>
                <a:cs typeface="msmincho" charset="0"/>
              </a:rPr>
              <a:t>default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ourier New" pitchFamily="49" charset="0"/>
                <a:ea typeface="msmincho" charset="0"/>
                <a:cs typeface="msmincho" charset="0"/>
              </a:rPr>
              <a:t>196.200.218.254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UGS         0   1024    em0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127.0.0.1          127.0.0.1          UH          0      0    lo0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196.200.218.0/24   link#1             UC          0      0    em0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196.200.218.105    00:1e:0b:b5:a3:f9  UHLW        1      1    em0   </a:t>
            </a:r>
            <a:r>
              <a:rPr lang="en-GB" sz="1600" dirty="0">
                <a:solidFill>
                  <a:srgbClr val="00AE00"/>
                </a:solidFill>
                <a:latin typeface="Courier New" pitchFamily="49" charset="0"/>
                <a:ea typeface="msmincho" charset="0"/>
                <a:cs typeface="msmincho" charset="0"/>
              </a:rPr>
              <a:t>1198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196.200.218.254    00:1c:58:22:1c:e0  UHLW        2     22    em0   </a:t>
            </a:r>
            <a:r>
              <a:rPr lang="en-GB" sz="1600" dirty="0">
                <a:solidFill>
                  <a:srgbClr val="00AE00"/>
                </a:solidFill>
                <a:latin typeface="Courier New" pitchFamily="49" charset="0"/>
                <a:ea typeface="msmincho" charset="0"/>
                <a:cs typeface="msmincho" charset="0"/>
              </a:rPr>
              <a:t>1162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netstat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305669"/>
            <a:ext cx="8158322" cy="1468338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The open connections and listening sockets: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ourier New" pitchFamily="49" charset="0"/>
              </a:rPr>
              <a:t>$ </a:t>
            </a:r>
            <a:r>
              <a:rPr lang="en-GB" dirty="0" err="1">
                <a:latin typeface="Courier New" pitchFamily="49" charset="0"/>
              </a:rPr>
              <a:t>netstat</a:t>
            </a:r>
            <a:r>
              <a:rPr lang="en-GB" dirty="0">
                <a:latin typeface="Courier New" pitchFamily="49" charset="0"/>
              </a:rPr>
              <a:t> [-n] -a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0414" y="2644448"/>
            <a:ext cx="8514035" cy="3105102"/>
          </a:xfrm>
          <a:prstGeom prst="rect">
            <a:avLst/>
          </a:prstGeom>
          <a:noFill/>
          <a:ln w="36000">
            <a:solidFill>
              <a:srgbClr val="4C4C4C"/>
            </a:solidFill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$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netstat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-a -n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Active Internet connections (including servers)</a:t>
            </a:r>
            <a:r>
              <a:rPr lang="ar-SA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Proto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Recv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-Q Send-Q  Local Address      Foreign Address      (state)</a:t>
            </a:r>
            <a:r>
              <a:rPr lang="ar-SA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FF0000"/>
                </a:solidFill>
                <a:latin typeface="Courier New" pitchFamily="49" charset="0"/>
                <a:ea typeface="msmincho" charset="0"/>
                <a:cs typeface="msmincho" charset="0"/>
              </a:rPr>
              <a:t>tcp4       0      0  196.200.218.1.22   196.200.216.49.63843 ESTABLISHED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tcp4       0      0  *.22               *.*                  LISTEN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tcp6       0      0  *.22               *.*                  LISTEN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udp4       0      0  *.514              *.*                    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udp6       0      0  *.514              *.*                    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Active UNIX domain sockets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Address  Type 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Recv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-Q Send-Q  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Inode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 Conn     Refs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Nextref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Addr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c55155e8 stream      0      0 c556c770        0        0        0 /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tmp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/ssh-1To0610lI7/agent.983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ARP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7" y="2051354"/>
            <a:ext cx="7281258" cy="2681875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Used to show IPv4 &lt;-&gt; MAC address lookup tables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Usually </a:t>
            </a:r>
            <a:r>
              <a:rPr lang="en-GB" dirty="0" err="1"/>
              <a:t>ethernet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Usage: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ourier New" pitchFamily="49" charset="0"/>
              </a:rPr>
              <a:t>$ </a:t>
            </a:r>
            <a:r>
              <a:rPr lang="en-GB" dirty="0" err="1">
                <a:latin typeface="Courier New" pitchFamily="49" charset="0"/>
              </a:rPr>
              <a:t>arp</a:t>
            </a:r>
            <a:r>
              <a:rPr lang="en-GB" dirty="0">
                <a:latin typeface="Courier New" pitchFamily="49" charset="0"/>
              </a:rPr>
              <a:t> -a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6388" y="4816723"/>
            <a:ext cx="8004903" cy="1082539"/>
          </a:xfrm>
          <a:prstGeom prst="rect">
            <a:avLst/>
          </a:prstGeom>
          <a:noFill/>
          <a:ln w="36000">
            <a:solidFill>
              <a:srgbClr val="4C4C4C"/>
            </a:solidFill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$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arp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-a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? (196.200.218.105) at 00:1e:0b:b5:a3:f9 on em0 [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ethernet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]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? (196.200.218.254) at 00:1c:58:22:1c:e0 on em0 [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ethernet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]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ARP on v6 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3225" y="1351735"/>
            <a:ext cx="7281258" cy="934265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No ARP on v6...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Use '</a:t>
            </a:r>
            <a:r>
              <a:rPr lang="en-GB" dirty="0" err="1"/>
              <a:t>ndp</a:t>
            </a:r>
            <a:r>
              <a:rPr lang="en-GB" dirty="0"/>
              <a:t>'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8195" y="2382451"/>
            <a:ext cx="8466515" cy="2160759"/>
          </a:xfrm>
          <a:prstGeom prst="rect">
            <a:avLst/>
          </a:prstGeom>
          <a:noFill/>
          <a:ln w="36000">
            <a:solidFill>
              <a:srgbClr val="4C4C4C"/>
            </a:solidFill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test#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ndp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-a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Neighbor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                 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Linklayer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Address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Netif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Expire  S Flags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2001:4348:0:218:196:200:218:1    0:1e:b:b2:f7:e0  em0 20h35m18s S 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2001:4348:0:218:196:200:218:200  0:1e:b:b5:a3:c9  em0 permanent R 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2001:4348:0:218:196:200:218:254  0:1c:58:22:1c:e0 em0 17h15m2s  S R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fe80::21c:58ff:fe22:1ce0%em0     0:1c:58:22:1c:e0 em0 17h14m43s S R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fe80::21e:bff:feb5:a3c9%em0      0:1e:b:b5:a3:c9  em0 permanent R 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fe80::1%lo0                      (incomplete)     lo0 permanent R 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The route command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194" y="1495690"/>
            <a:ext cx="8313097" cy="2910763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The route command it used to modify or query the routing table.  Examples for IPv4: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ourier New" pitchFamily="49" charset="0"/>
              </a:rPr>
              <a:t>route [-n] get default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route add 196.216.2.34 196.200.218.254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route add default 196.200.218.253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route change default 196.200.218.254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6388" y="4570561"/>
            <a:ext cx="7081678" cy="1923234"/>
          </a:xfrm>
          <a:prstGeom prst="rect">
            <a:avLst/>
          </a:prstGeom>
          <a:noFill/>
          <a:ln w="36000">
            <a:solidFill>
              <a:srgbClr val="666666"/>
            </a:solidFill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# route get default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route to: default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destination: default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   mask: default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gateway: 196.200.218.254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interface: em0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  flags: &lt;UP,GATEWAY,DONE,STATIC&gt;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The route command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194" y="1495689"/>
            <a:ext cx="8313097" cy="3023048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631715" algn="l"/>
                <a:tab pos="1266214" algn="l"/>
                <a:tab pos="1900712" algn="l"/>
                <a:tab pos="2535211" algn="l"/>
                <a:tab pos="3169709" algn="l"/>
                <a:tab pos="3804207" algn="l"/>
                <a:tab pos="4438706" algn="l"/>
                <a:tab pos="5073204" algn="l"/>
                <a:tab pos="5707702" algn="l"/>
                <a:tab pos="6342201" algn="l"/>
                <a:tab pos="6976699" algn="l"/>
                <a:tab pos="7611197" algn="l"/>
                <a:tab pos="8245696" algn="l"/>
                <a:tab pos="8266568" algn="l"/>
                <a:tab pos="8660346" algn="l"/>
                <a:tab pos="9054125" algn="l"/>
                <a:tab pos="9447903" algn="l"/>
              </a:tabLst>
            </a:pPr>
            <a:r>
              <a:rPr lang="en-GB" dirty="0"/>
              <a:t>Examples for IPv6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100" dirty="0">
                <a:latin typeface="Courier New" pitchFamily="49" charset="0"/>
              </a:rPr>
              <a:t>route [-n] get -inet6 default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route add 2001:4348:0:223:196:200:223:1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	2001:4348:0:218:196:200:218:254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route add -inet6 default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	2001:4348:0:218:196:200:218:254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route change -inet6 default 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	2001:4348:0:218:196:200:218:254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16388" y="4570561"/>
            <a:ext cx="7081678" cy="1923234"/>
          </a:xfrm>
          <a:prstGeom prst="rect">
            <a:avLst/>
          </a:prstGeom>
          <a:noFill/>
          <a:ln w="36000">
            <a:solidFill>
              <a:srgbClr val="666666"/>
            </a:solidFill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route -n get -inet6 default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route to: ::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destination: ::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   mask: default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gateway: 2001:4348:0:218:196:200:218:254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interface: em0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  flags: &lt;UP,GATEWAY,DONE,STATIC&gt;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tcpdump</a:t>
            </a:r>
            <a:endParaRPr lang="en-GB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612" y="1268241"/>
            <a:ext cx="8158322" cy="5596957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 err="1"/>
              <a:t>tcpdump</a:t>
            </a:r>
            <a:r>
              <a:rPr lang="en-GB" dirty="0"/>
              <a:t> used to view network traffic on the wire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basic usage: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ourier New" pitchFamily="49" charset="0"/>
              </a:rPr>
              <a:t># </a:t>
            </a:r>
            <a:r>
              <a:rPr lang="en-GB" dirty="0" err="1">
                <a:latin typeface="Courier New" pitchFamily="49" charset="0"/>
              </a:rPr>
              <a:t>tcpdump</a:t>
            </a:r>
            <a:r>
              <a:rPr lang="en-GB" dirty="0">
                <a:latin typeface="Courier New" pitchFamily="49" charset="0"/>
              </a:rPr>
              <a:t> [-e] [-n] -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i="1" dirty="0">
                <a:latin typeface="Courier New" pitchFamily="49" charset="0"/>
              </a:rPr>
              <a:t>if0 </a:t>
            </a:r>
            <a:r>
              <a:rPr lang="en-GB" dirty="0">
                <a:latin typeface="Courier New" pitchFamily="49" charset="0"/>
              </a:rPr>
              <a:t>[</a:t>
            </a:r>
            <a:r>
              <a:rPr lang="en-GB" dirty="0" err="1">
                <a:latin typeface="Courier New" pitchFamily="49" charset="0"/>
              </a:rPr>
              <a:t>expr</a:t>
            </a:r>
            <a:r>
              <a:rPr lang="en-GB" dirty="0">
                <a:latin typeface="Courier New" pitchFamily="49" charset="0"/>
              </a:rPr>
              <a:t>.]</a:t>
            </a:r>
            <a:r>
              <a:rPr lang="en-GB" i="1" dirty="0">
                <a:latin typeface="Courier New" pitchFamily="49" charset="0"/>
              </a:rPr>
              <a:t/>
            </a:r>
            <a:br>
              <a:rPr lang="en-GB" i="1" dirty="0">
                <a:latin typeface="Courier New" pitchFamily="49" charset="0"/>
              </a:rPr>
            </a:br>
            <a:r>
              <a:rPr lang="en-GB" i="1" dirty="0">
                <a:latin typeface="Courier New" pitchFamily="49" charset="0"/>
              </a:rPr>
              <a:t/>
            </a:r>
            <a:br>
              <a:rPr lang="en-GB" i="1" dirty="0">
                <a:latin typeface="Courier New" pitchFamily="49" charset="0"/>
              </a:rPr>
            </a:br>
            <a:r>
              <a:rPr lang="en-GB" dirty="0"/>
              <a:t>... where </a:t>
            </a:r>
            <a:r>
              <a:rPr lang="en-GB" i="1" dirty="0"/>
              <a:t>if0</a:t>
            </a:r>
            <a:r>
              <a:rPr lang="en-GB" dirty="0"/>
              <a:t> is your interface (e.g.: </a:t>
            </a:r>
            <a:r>
              <a:rPr lang="en-GB" b="1" dirty="0"/>
              <a:t>em0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To set how much data you want to see, use the '-s' option, for example: -s1500</a:t>
            </a:r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 err="1"/>
              <a:t>Expr</a:t>
            </a:r>
            <a:r>
              <a:rPr lang="en-GB" dirty="0"/>
              <a:t> limits the traffic to certain types (default IPv4)</a:t>
            </a:r>
            <a:br>
              <a:rPr lang="en-GB" dirty="0"/>
            </a:br>
            <a:r>
              <a:rPr lang="en-GB" dirty="0"/>
              <a:t>	</a:t>
            </a:r>
            <a:r>
              <a:rPr lang="en-GB" sz="2100" dirty="0">
                <a:latin typeface="Courier New" pitchFamily="49" charset="0"/>
              </a:rPr>
              <a:t># </a:t>
            </a:r>
            <a:r>
              <a:rPr lang="en-GB" sz="2100" dirty="0" err="1">
                <a:latin typeface="Courier New" pitchFamily="49" charset="0"/>
              </a:rPr>
              <a:t>tcpdump</a:t>
            </a:r>
            <a:r>
              <a:rPr lang="en-GB" sz="2100" dirty="0">
                <a:latin typeface="Courier New" pitchFamily="49" charset="0"/>
              </a:rPr>
              <a:t> -n -</a:t>
            </a:r>
            <a:r>
              <a:rPr lang="en-GB" sz="2100" dirty="0" err="1">
                <a:latin typeface="Courier New" pitchFamily="49" charset="0"/>
              </a:rPr>
              <a:t>i</a:t>
            </a:r>
            <a:r>
              <a:rPr lang="en-GB" sz="2100" dirty="0">
                <a:latin typeface="Courier New" pitchFamily="49" charset="0"/>
              </a:rPr>
              <a:t> em0 </a:t>
            </a:r>
            <a:r>
              <a:rPr lang="en-GB" sz="2100" dirty="0" err="1">
                <a:latin typeface="Courier New" pitchFamily="49" charset="0"/>
              </a:rPr>
              <a:t>icmp</a:t>
            </a:r>
            <a:r>
              <a:rPr lang="en-GB" sz="2100" dirty="0">
                <a:latin typeface="Courier New" pitchFamily="49" charset="0"/>
              </a:rPr>
              <a:t/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	# </a:t>
            </a:r>
            <a:r>
              <a:rPr lang="en-GB" sz="2100" dirty="0" err="1">
                <a:latin typeface="Courier New" pitchFamily="49" charset="0"/>
              </a:rPr>
              <a:t>tcpdump</a:t>
            </a:r>
            <a:r>
              <a:rPr lang="en-GB" sz="2100" dirty="0">
                <a:latin typeface="Courier New" pitchFamily="49" charset="0"/>
              </a:rPr>
              <a:t> -n -</a:t>
            </a:r>
            <a:r>
              <a:rPr lang="en-GB" sz="2100" dirty="0" err="1">
                <a:latin typeface="Courier New" pitchFamily="49" charset="0"/>
              </a:rPr>
              <a:t>i</a:t>
            </a:r>
            <a:r>
              <a:rPr lang="en-GB" sz="2100" dirty="0">
                <a:latin typeface="Courier New" pitchFamily="49" charset="0"/>
              </a:rPr>
              <a:t> em0 -s1500 </a:t>
            </a:r>
            <a:r>
              <a:rPr lang="en-GB" sz="2100" dirty="0" err="1">
                <a:latin typeface="Courier New" pitchFamily="49" charset="0"/>
              </a:rPr>
              <a:t>tcp</a:t>
            </a:r>
            <a:r>
              <a:rPr lang="en-GB" sz="2100" dirty="0">
                <a:latin typeface="Courier New" pitchFamily="49" charset="0"/>
              </a:rPr>
              <a:t> and not port 22</a:t>
            </a:r>
            <a:br>
              <a:rPr lang="en-GB" sz="2100" dirty="0">
                <a:latin typeface="Courier New" pitchFamily="49" charset="0"/>
              </a:rPr>
            </a:br>
            <a:r>
              <a:rPr lang="en-GB" sz="2100" dirty="0">
                <a:latin typeface="Courier New" pitchFamily="49" charset="0"/>
              </a:rPr>
              <a:t>	# </a:t>
            </a:r>
            <a:r>
              <a:rPr lang="en-GB" sz="2100" dirty="0" err="1">
                <a:latin typeface="Courier New" pitchFamily="49" charset="0"/>
              </a:rPr>
              <a:t>tcpdump</a:t>
            </a:r>
            <a:r>
              <a:rPr lang="en-GB" sz="2100" dirty="0">
                <a:latin typeface="Courier New" pitchFamily="49" charset="0"/>
              </a:rPr>
              <a:t> -n -</a:t>
            </a:r>
            <a:r>
              <a:rPr lang="en-GB" sz="2100" dirty="0" err="1">
                <a:latin typeface="Courier New" pitchFamily="49" charset="0"/>
              </a:rPr>
              <a:t>i</a:t>
            </a:r>
            <a:r>
              <a:rPr lang="en-GB" sz="2100" dirty="0">
                <a:latin typeface="Courier New" pitchFamily="49" charset="0"/>
              </a:rPr>
              <a:t> em0 icmp6</a:t>
            </a:r>
            <a:r>
              <a:rPr lang="en-GB" sz="2100" dirty="0"/>
              <a:t/>
            </a:r>
            <a:br>
              <a:rPr lang="en-GB" sz="2100" dirty="0"/>
            </a:b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tcpdump</a:t>
            </a:r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024" y="1397801"/>
            <a:ext cx="7281257" cy="559983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Example: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51641" y="2044157"/>
            <a:ext cx="9004158" cy="4484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  <a:tab pos="8882977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#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tcpdump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-n -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em0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  <a:tab pos="8882977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tcpdump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: verbose output suppressed, use -v or -vv for full protocol decode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  <a:tab pos="8882977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listening on em0, link-type EN10MB (Ethernet), capture size 96 bytes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  <a:tab pos="8882977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23:04:55.854924 IP 196.200.218.1.22 &gt; 196.200.216.49.63843: P 1471203813:1471204005(192)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ack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2536290644 win 8326 &lt;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nop,nop,timestamp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767233219 810276026&gt;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  <a:tab pos="8882977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23:04:55.859489 IP 196.200.216.49.63843 &gt; 196.200.218.1.22: .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ack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0 win 33280 &lt;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nop,nop,timestamp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810276026 767233218&gt;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  <a:tab pos="8882977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23:04:55.864256 IP 196.200.216.49.63843 &gt; 196.200.218.1.22: .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ack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192 win 33208 &lt;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nop,nop,timestamp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810276026 767233219&gt;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  <a:tab pos="8882977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23:04:56.204079 IP 196.200.216.49 &gt; 196.200.218.1: ICMP echo request, id 55424,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seq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2, length 64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  <a:tab pos="8882977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23:04:56.204084 IP 196.200.218.1 &gt; 196.200.216.49: ICMP echo reply, id 55424,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seq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2, length 64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Tcpdump</a:t>
            </a:r>
            <a:r>
              <a:rPr lang="en-GB" dirty="0"/>
              <a:t> - IPv6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024" y="1397801"/>
            <a:ext cx="7281257" cy="559983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Example (with -e to see </a:t>
            </a:r>
            <a:r>
              <a:rPr lang="en-GB" dirty="0" err="1"/>
              <a:t>ethernet</a:t>
            </a:r>
            <a:r>
              <a:rPr lang="en-GB" dirty="0"/>
              <a:t> addresses)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51640" y="2044157"/>
            <a:ext cx="8423070" cy="47605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5777" tIns="15777" rIns="15777" bIns="15777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#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tcpdump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-e -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ni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em0 ip6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19:44:43.434075 00:1e:0b:b2:f7:e0 &gt; 33:33:ff:18:02:00,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ethertype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IPv6 (0x86dd), length 86: 2001:4348:0:218:196:200:218:1 &gt; ff02::1:ff18:200: ICMP6,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neighbor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solicitation, who has 2001:4348:0:218:196:200:218:200, length 32</a:t>
            </a:r>
            <a:b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</a:b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19:44:43.434104 00:1e:0b:b5:a3:c9 &gt; 00:1e:0b:b2:f7:e0,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ethertype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IPv6 (0x86dd), length 86: 2001:4348:0:218:196:200:218:200 &gt; 2001:4348:0:218:196:200:218:1: ICMP6,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neighbor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advertisement,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tgt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is 2001:4348:0:218:196:200:218:200, length 32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19:44:43.434496 00:1e:0b:b2:f7:e0 &gt; 00:1e:0b:b5:a3:c9,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ethertype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IPv6 (0x86dd), length 70: 2001:4348:0:218:196:200:218:1 &gt; 2001:4348:0:218:196:200:218:200: ICMP6, echo request,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seq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0, length 16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19:44:43.434505 00:1e:0b:b5:a3:c9 &gt; 00:1e:0b:b2:f7:e0,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ethertype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IPv6 (0x86dd), length 70: 2001:4348:0:218:196:200:218:200 &gt; 2001:4348:0:218:196:200:218:1: ICMP6, echo reply,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seq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0, length 16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26253" cy="645205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 err="1"/>
              <a:t>mtr</a:t>
            </a:r>
            <a:endParaRPr lang="en-GB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1"/>
            <a:ext cx="8158322" cy="762000"/>
          </a:xfrm>
          <a:ln/>
        </p:spPr>
        <p:txBody>
          <a:bodyPr>
            <a:normAutofit fontScale="70000" lnSpcReduction="2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Can be obtained with </a:t>
            </a:r>
            <a:r>
              <a:rPr lang="en-GB" dirty="0" err="1"/>
              <a:t>pkg_add</a:t>
            </a:r>
            <a:r>
              <a:rPr lang="en-GB" dirty="0"/>
              <a:t> -r </a:t>
            </a:r>
            <a:r>
              <a:rPr lang="en-GB" dirty="0" err="1"/>
              <a:t>mtr</a:t>
            </a:r>
            <a:endParaRPr lang="en-GB" dirty="0"/>
          </a:p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  <a:tab pos="8248479" algn="l"/>
              </a:tabLst>
            </a:pPr>
            <a:r>
              <a:rPr lang="en-GB" dirty="0"/>
              <a:t>Combines </a:t>
            </a:r>
            <a:r>
              <a:rPr lang="en-GB" dirty="0" err="1"/>
              <a:t>traceroute</a:t>
            </a:r>
            <a:r>
              <a:rPr lang="en-GB" dirty="0"/>
              <a:t> &amp; ping – works with v4 &amp; v6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6868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#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mtr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x1.x0.dk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Keys:  Help   Display mode   Restart statistics   Order of fields   quit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                                           Packets               Pings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Host                          Loss% 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Snt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 Last 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Avg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 Best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Wrst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StDev</a:t>
            </a:r>
            <a:endParaRPr lang="en-GB" sz="1600" dirty="0">
              <a:solidFill>
                <a:srgbClr val="000000"/>
              </a:solidFill>
              <a:latin typeface="Courier New" pitchFamily="49" charset="0"/>
              <a:ea typeface="msmincho" charset="0"/>
              <a:cs typeface="msmincho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1. 2001:4348::216:196:200:217 0.0%     6    2.5   2.7   2.5   2.9   0.2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2. 2001:418:1:101::1          0.0%     6  235.0 235.6 234.0 238.7   1.8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3. fa-4-6.r00.sttlwa01.us.bb 16.7%     6  239.5 239.1 234.8 249.7   6.2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4. 2001:450:2008:1020::2      0.0%     6  235.1 234.9 234.1 235.9   0.6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5. ???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6. ???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7. ???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8. ???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 9. ???</a:t>
            </a:r>
          </a:p>
          <a:p>
            <a:pPr>
              <a:lnSpc>
                <a:spcPct val="95000"/>
              </a:lnSpc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ea typeface="msmincho" charset="0"/>
                <a:cs typeface="msmincho" charset="0"/>
              </a:rPr>
              <a:t>10. 2001:41d0:1:2cc8::1        0.0%     5  406.8 405.9 402.0 409.0   2.6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TCP/IP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1895" y="1495689"/>
            <a:ext cx="7281258" cy="4944842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Generally, TCP/IP (Transmission Control Protocol/Internet Protocol) is described using three to five functional layers. We have chosen the common </a:t>
            </a:r>
            <a:r>
              <a:rPr lang="en-GB" dirty="0" err="1"/>
              <a:t>DoD</a:t>
            </a:r>
            <a:r>
              <a:rPr lang="en-GB" dirty="0"/>
              <a:t> reference model, which is also known as the Internet reference model.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Process/Application Layer consists of applications and processes that use the network.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Host-to-host transport layer provides end-to-end data delivery *	services.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Internetwork layer defines the datagram and handles the routing of data.</a:t>
            </a:r>
          </a:p>
          <a:p>
            <a:pPr lvl="1"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Network access layer consists of routines for accessing physical networks.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 flipV="1">
            <a:off x="2001226" y="4374783"/>
            <a:ext cx="5695483" cy="199089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1847808" y="1632446"/>
            <a:ext cx="5850259" cy="2611338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0147" tIns="40074" rIns="80147" bIns="40074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934087" y="198657"/>
            <a:ext cx="7281258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/>
              <a:t>TCP/IP model – the “hourglass”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2154644" y="1632446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Browser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3263872" y="1632446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MUA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154644" y="2448670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HTTP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263872" y="2448670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SMTP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2771033" y="3264892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TCP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5819032" y="3264892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UDP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5294966" y="2448670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DNS</a:t>
            </a: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6435421" y="2448670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RTSP</a:t>
            </a:r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6465290" y="1632446"/>
            <a:ext cx="893356" cy="620445"/>
          </a:xfrm>
          <a:prstGeom prst="roundRect">
            <a:avLst>
              <a:gd name="adj" fmla="val 231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Video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Player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4279419" y="3264892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ICMP</a:t>
            </a:r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4279419" y="1632446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PING</a:t>
            </a:r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3664389" y="4081116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IP</a:t>
            </a:r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3048000" y="4897338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802.11</a:t>
            </a:r>
          </a:p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WiFi</a:t>
            </a:r>
            <a:endParaRPr lang="en-GB" dirty="0">
              <a:solidFill>
                <a:srgbClr val="000000"/>
              </a:solidFill>
              <a:ea typeface="msmincho" charset="0"/>
              <a:cs typeface="msmincho" charset="0"/>
            </a:endParaRPr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4310646" y="4897338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Ethernet</a:t>
            </a:r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5480969" y="4897338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PPP</a:t>
            </a:r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3725484" y="5713561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Copper</a:t>
            </a: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4864581" y="5713561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Fiber</a:t>
            </a:r>
            <a:endParaRPr lang="en-GB" dirty="0">
              <a:solidFill>
                <a:srgbClr val="000000"/>
              </a:solidFill>
              <a:ea typeface="msmincho" charset="0"/>
              <a:cs typeface="msmincho" charset="0"/>
            </a:endParaRPr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5972451" y="5713561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Pigeons</a:t>
            </a:r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2586388" y="5713561"/>
            <a:ext cx="923225" cy="653554"/>
          </a:xfrm>
          <a:prstGeom prst="roundRect">
            <a:avLst>
              <a:gd name="adj" fmla="val 218"/>
            </a:avLst>
          </a:prstGeom>
          <a:solidFill>
            <a:srgbClr val="99C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Air :)</a:t>
            </a:r>
            <a:r>
              <a:rPr lang="ar-SA" dirty="0">
                <a:solidFill>
                  <a:srgbClr val="000000"/>
                </a:solidFill>
                <a:cs typeface="Times New Roman" pitchFamily="18" charset="0"/>
              </a:rPr>
              <a:t>‏</a:t>
            </a:r>
            <a:endParaRPr lang="en-GB" dirty="0">
              <a:solidFill>
                <a:srgbClr val="000000"/>
              </a:solidFill>
              <a:ea typeface="msmincho" charset="0"/>
              <a:cs typeface="msmincho" charset="0"/>
            </a:endParaRPr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4925676" y="4081116"/>
            <a:ext cx="923225" cy="653554"/>
          </a:xfrm>
          <a:prstGeom prst="roundRect">
            <a:avLst>
              <a:gd name="adj" fmla="val 218"/>
            </a:avLst>
          </a:prstGeom>
          <a:solidFill>
            <a:srgbClr val="00DCFF">
              <a:alpha val="2500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IPv6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6257" y="1305670"/>
            <a:ext cx="5232513" cy="4245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OSI and TCP/IP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08195" y="269195"/>
            <a:ext cx="8526253" cy="1036474"/>
          </a:xfrm>
          <a:ln/>
        </p:spPr>
        <p:txBody>
          <a:bodyPr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  <a:tab pos="8248479" algn="l"/>
              </a:tabLst>
            </a:pPr>
            <a:r>
              <a:rPr lang="en-GB" dirty="0"/>
              <a:t>Encapsulation &amp; </a:t>
            </a:r>
            <a:r>
              <a:rPr lang="en-GB" dirty="0" err="1"/>
              <a:t>Decapsulation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086" y="1479854"/>
            <a:ext cx="7419742" cy="4052324"/>
          </a:xfrm>
          <a:ln/>
        </p:spPr>
        <p:txBody>
          <a:bodyPr/>
          <a:lstStyle/>
          <a:p>
            <a:pPr>
              <a:tabLst>
                <a:tab pos="390996" algn="l"/>
                <a:tab pos="784774" algn="l"/>
                <a:tab pos="1178553" algn="l"/>
                <a:tab pos="1572331" algn="l"/>
                <a:tab pos="1966110" algn="l"/>
                <a:tab pos="2359889" algn="l"/>
                <a:tab pos="2753668" algn="l"/>
                <a:tab pos="3147446" algn="l"/>
                <a:tab pos="3541225" algn="l"/>
                <a:tab pos="3935003" algn="l"/>
                <a:tab pos="4328782" algn="l"/>
                <a:tab pos="4722560" algn="l"/>
                <a:tab pos="5116339" algn="l"/>
                <a:tab pos="5510117" algn="l"/>
                <a:tab pos="5903896" algn="l"/>
                <a:tab pos="6297674" algn="l"/>
                <a:tab pos="6691453" algn="l"/>
                <a:tab pos="7085232" algn="l"/>
                <a:tab pos="7479011" algn="l"/>
                <a:tab pos="7872789" algn="l"/>
              </a:tabLst>
            </a:pPr>
            <a:r>
              <a:rPr lang="en-GB" dirty="0"/>
              <a:t>Lower layers add headers (and sometimes trailers) to upper layers packets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623178" y="2490416"/>
            <a:ext cx="1722900" cy="41171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i="1" dirty="0">
                <a:solidFill>
                  <a:srgbClr val="000000"/>
                </a:solidFill>
                <a:ea typeface="msmincho" charset="0"/>
                <a:cs typeface="msmincho" charset="0"/>
              </a:rPr>
              <a:t>Application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623178" y="3303761"/>
            <a:ext cx="1507029" cy="41171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i="1" dirty="0">
                <a:solidFill>
                  <a:srgbClr val="000000"/>
                </a:solidFill>
                <a:ea typeface="msmincho" charset="0"/>
                <a:cs typeface="msmincho" charset="0"/>
              </a:rPr>
              <a:t>Transport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616389" y="4050885"/>
            <a:ext cx="1304734" cy="41171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i="1" dirty="0">
                <a:solidFill>
                  <a:srgbClr val="000000"/>
                </a:solidFill>
                <a:ea typeface="msmincho" charset="0"/>
                <a:cs typeface="msmincho" charset="0"/>
              </a:rPr>
              <a:t>Network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16389" y="5049930"/>
            <a:ext cx="1513818" cy="41171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79201" tIns="38811" rIns="79201" bIns="38811"/>
          <a:lstStyle/>
          <a:p>
            <a:pPr>
              <a:tabLst>
                <a:tab pos="0" algn="l"/>
                <a:tab pos="392387" algn="l"/>
                <a:tab pos="786166" algn="l"/>
                <a:tab pos="1179944" algn="l"/>
                <a:tab pos="1573723" algn="l"/>
                <a:tab pos="1967501" algn="l"/>
                <a:tab pos="2361280" algn="l"/>
                <a:tab pos="2755059" algn="l"/>
                <a:tab pos="3148838" algn="l"/>
                <a:tab pos="3542616" algn="l"/>
                <a:tab pos="3936395" algn="l"/>
                <a:tab pos="4330173" algn="l"/>
                <a:tab pos="4723952" algn="l"/>
                <a:tab pos="5117730" algn="l"/>
                <a:tab pos="5511509" algn="l"/>
                <a:tab pos="5905287" algn="l"/>
                <a:tab pos="6299066" algn="l"/>
                <a:tab pos="6692844" algn="l"/>
                <a:tab pos="7086623" algn="l"/>
                <a:tab pos="7480402" algn="l"/>
                <a:tab pos="7874181" algn="l"/>
              </a:tabLst>
            </a:pPr>
            <a:r>
              <a:rPr lang="en-GB" i="1" dirty="0">
                <a:solidFill>
                  <a:srgbClr val="000000"/>
                </a:solidFill>
                <a:ea typeface="msmincho" charset="0"/>
                <a:cs typeface="msmincho" charset="0"/>
              </a:rPr>
              <a:t>Data Link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66407" y="2537921"/>
            <a:ext cx="2413962" cy="418908"/>
            <a:chOff x="3658" y="1763"/>
            <a:chExt cx="1778" cy="291"/>
          </a:xfrm>
        </p:grpSpPr>
        <p:sp>
          <p:nvSpPr>
            <p:cNvPr id="10248" name="AutoShape 8"/>
            <p:cNvSpPr>
              <a:spLocks noChangeArrowheads="1"/>
            </p:cNvSpPr>
            <p:nvPr/>
          </p:nvSpPr>
          <p:spPr bwMode="auto">
            <a:xfrm>
              <a:off x="3658" y="1798"/>
              <a:ext cx="1779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3658" y="1763"/>
              <a:ext cx="1779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Data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66407" y="3262013"/>
            <a:ext cx="2413962" cy="424667"/>
            <a:chOff x="3658" y="2266"/>
            <a:chExt cx="1778" cy="295"/>
          </a:xfrm>
        </p:grpSpPr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>
              <a:off x="3658" y="2305"/>
              <a:ext cx="1779" cy="257"/>
            </a:xfrm>
            <a:prstGeom prst="roundRect">
              <a:avLst>
                <a:gd name="adj" fmla="val 389"/>
              </a:avLst>
            </a:prstGeom>
            <a:solidFill>
              <a:srgbClr val="F57B49">
                <a:alpha val="25000"/>
              </a:srgbClr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3658" y="2266"/>
              <a:ext cx="1779" cy="2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Data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078482" y="3264891"/>
            <a:ext cx="845837" cy="421788"/>
            <a:chOff x="3004" y="2268"/>
            <a:chExt cx="623" cy="293"/>
          </a:xfrm>
        </p:grpSpPr>
        <p:sp>
          <p:nvSpPr>
            <p:cNvPr id="10254" name="AutoShape 14"/>
            <p:cNvSpPr>
              <a:spLocks noChangeArrowheads="1"/>
            </p:cNvSpPr>
            <p:nvPr/>
          </p:nvSpPr>
          <p:spPr bwMode="auto">
            <a:xfrm>
              <a:off x="3004" y="2299"/>
              <a:ext cx="624" cy="263"/>
            </a:xfrm>
            <a:prstGeom prst="roundRect">
              <a:avLst>
                <a:gd name="adj" fmla="val 38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004" y="2268"/>
              <a:ext cx="624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Header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078482" y="3865183"/>
            <a:ext cx="3301887" cy="423227"/>
            <a:chOff x="3004" y="2685"/>
            <a:chExt cx="2432" cy="294"/>
          </a:xfrm>
        </p:grpSpPr>
        <p:sp>
          <p:nvSpPr>
            <p:cNvPr id="10257" name="AutoShape 17"/>
            <p:cNvSpPr>
              <a:spLocks noChangeArrowheads="1"/>
            </p:cNvSpPr>
            <p:nvPr/>
          </p:nvSpPr>
          <p:spPr bwMode="auto">
            <a:xfrm>
              <a:off x="3004" y="2723"/>
              <a:ext cx="2433" cy="257"/>
            </a:xfrm>
            <a:prstGeom prst="roundRect">
              <a:avLst>
                <a:gd name="adj" fmla="val 389"/>
              </a:avLst>
            </a:prstGeom>
            <a:solidFill>
              <a:srgbClr val="F57B49">
                <a:alpha val="25000"/>
              </a:srgbClr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004" y="2685"/>
              <a:ext cx="2433" cy="2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Transport Packet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190557" y="3870941"/>
            <a:ext cx="885210" cy="417469"/>
            <a:chOff x="2350" y="2689"/>
            <a:chExt cx="652" cy="290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350" y="2723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2350" y="2689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Header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966407" y="4269696"/>
            <a:ext cx="2413962" cy="424667"/>
            <a:chOff x="3658" y="2966"/>
            <a:chExt cx="1778" cy="295"/>
          </a:xfrm>
        </p:grpSpPr>
        <p:sp>
          <p:nvSpPr>
            <p:cNvPr id="10263" name="AutoShape 23"/>
            <p:cNvSpPr>
              <a:spLocks noChangeArrowheads="1"/>
            </p:cNvSpPr>
            <p:nvPr/>
          </p:nvSpPr>
          <p:spPr bwMode="auto">
            <a:xfrm>
              <a:off x="3658" y="3005"/>
              <a:ext cx="1779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658" y="2966"/>
              <a:ext cx="1779" cy="2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Data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078482" y="4276894"/>
            <a:ext cx="885210" cy="417469"/>
            <a:chOff x="3004" y="2971"/>
            <a:chExt cx="652" cy="290"/>
          </a:xfrm>
        </p:grpSpPr>
        <p:sp>
          <p:nvSpPr>
            <p:cNvPr id="10266" name="AutoShape 26"/>
            <p:cNvSpPr>
              <a:spLocks noChangeArrowheads="1"/>
            </p:cNvSpPr>
            <p:nvPr/>
          </p:nvSpPr>
          <p:spPr bwMode="auto">
            <a:xfrm>
              <a:off x="3004" y="3005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3004" y="2971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Header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190557" y="4276894"/>
            <a:ext cx="885210" cy="417469"/>
            <a:chOff x="2350" y="2971"/>
            <a:chExt cx="652" cy="290"/>
          </a:xfrm>
        </p:grpSpPr>
        <p:sp>
          <p:nvSpPr>
            <p:cNvPr id="10269" name="AutoShape 29"/>
            <p:cNvSpPr>
              <a:spLocks noChangeArrowheads="1"/>
            </p:cNvSpPr>
            <p:nvPr/>
          </p:nvSpPr>
          <p:spPr bwMode="auto">
            <a:xfrm>
              <a:off x="2350" y="3005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350" y="2971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 algn="ctr">
                <a:spcBef>
                  <a:spcPts val="1293"/>
                </a:spcBef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Header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190557" y="4844075"/>
            <a:ext cx="4189812" cy="417469"/>
            <a:chOff x="2350" y="3365"/>
            <a:chExt cx="3086" cy="290"/>
          </a:xfrm>
        </p:grpSpPr>
        <p:sp>
          <p:nvSpPr>
            <p:cNvPr id="10272" name="AutoShape 32"/>
            <p:cNvSpPr>
              <a:spLocks noChangeArrowheads="1"/>
            </p:cNvSpPr>
            <p:nvPr/>
          </p:nvSpPr>
          <p:spPr bwMode="auto">
            <a:xfrm>
              <a:off x="2350" y="3399"/>
              <a:ext cx="3087" cy="257"/>
            </a:xfrm>
            <a:prstGeom prst="roundRect">
              <a:avLst>
                <a:gd name="adj" fmla="val 389"/>
              </a:avLst>
            </a:prstGeom>
            <a:solidFill>
              <a:srgbClr val="F57B49">
                <a:alpha val="25000"/>
              </a:srgbClr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2350" y="3365"/>
              <a:ext cx="3087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Network Packet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4966407" y="5248587"/>
            <a:ext cx="2413962" cy="418909"/>
            <a:chOff x="3658" y="3646"/>
            <a:chExt cx="1778" cy="291"/>
          </a:xfrm>
        </p:grpSpPr>
        <p:sp>
          <p:nvSpPr>
            <p:cNvPr id="10275" name="AutoShape 35"/>
            <p:cNvSpPr>
              <a:spLocks noChangeArrowheads="1"/>
            </p:cNvSpPr>
            <p:nvPr/>
          </p:nvSpPr>
          <p:spPr bwMode="auto">
            <a:xfrm>
              <a:off x="3658" y="3681"/>
              <a:ext cx="1779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3658" y="3646"/>
              <a:ext cx="1779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Data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4078482" y="5248587"/>
            <a:ext cx="885210" cy="418909"/>
            <a:chOff x="3004" y="3646"/>
            <a:chExt cx="652" cy="291"/>
          </a:xfrm>
        </p:grpSpPr>
        <p:sp>
          <p:nvSpPr>
            <p:cNvPr id="10278" name="AutoShape 38"/>
            <p:cNvSpPr>
              <a:spLocks noChangeArrowheads="1"/>
            </p:cNvSpPr>
            <p:nvPr/>
          </p:nvSpPr>
          <p:spPr bwMode="auto">
            <a:xfrm>
              <a:off x="3004" y="3681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3004" y="3646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Header</a:t>
              </a:r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3190557" y="5248587"/>
            <a:ext cx="885210" cy="418909"/>
            <a:chOff x="2350" y="3646"/>
            <a:chExt cx="652" cy="291"/>
          </a:xfrm>
        </p:grpSpPr>
        <p:sp>
          <p:nvSpPr>
            <p:cNvPr id="10281" name="AutoShape 41"/>
            <p:cNvSpPr>
              <a:spLocks noChangeArrowheads="1"/>
            </p:cNvSpPr>
            <p:nvPr/>
          </p:nvSpPr>
          <p:spPr bwMode="auto">
            <a:xfrm>
              <a:off x="2350" y="3681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Text Box 42"/>
            <p:cNvSpPr txBox="1">
              <a:spLocks noChangeArrowheads="1"/>
            </p:cNvSpPr>
            <p:nvPr/>
          </p:nvSpPr>
          <p:spPr bwMode="auto">
            <a:xfrm>
              <a:off x="2350" y="3646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Header</a:t>
              </a: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2302631" y="4844075"/>
            <a:ext cx="885210" cy="417469"/>
            <a:chOff x="1696" y="3365"/>
            <a:chExt cx="652" cy="290"/>
          </a:xfrm>
        </p:grpSpPr>
        <p:sp>
          <p:nvSpPr>
            <p:cNvPr id="10284" name="AutoShape 44"/>
            <p:cNvSpPr>
              <a:spLocks noChangeArrowheads="1"/>
            </p:cNvSpPr>
            <p:nvPr/>
          </p:nvSpPr>
          <p:spPr bwMode="auto">
            <a:xfrm>
              <a:off x="1696" y="3399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Text Box 45"/>
            <p:cNvSpPr txBox="1">
              <a:spLocks noChangeArrowheads="1"/>
            </p:cNvSpPr>
            <p:nvPr/>
          </p:nvSpPr>
          <p:spPr bwMode="auto">
            <a:xfrm>
              <a:off x="1696" y="3365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Header</a:t>
              </a:r>
            </a:p>
          </p:txBody>
        </p: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2302631" y="5248587"/>
            <a:ext cx="885210" cy="418909"/>
            <a:chOff x="1696" y="3646"/>
            <a:chExt cx="652" cy="291"/>
          </a:xfrm>
        </p:grpSpPr>
        <p:sp>
          <p:nvSpPr>
            <p:cNvPr id="10287" name="AutoShape 47"/>
            <p:cNvSpPr>
              <a:spLocks noChangeArrowheads="1"/>
            </p:cNvSpPr>
            <p:nvPr/>
          </p:nvSpPr>
          <p:spPr bwMode="auto">
            <a:xfrm>
              <a:off x="1696" y="3681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48"/>
            <p:cNvSpPr txBox="1">
              <a:spLocks noChangeArrowheads="1"/>
            </p:cNvSpPr>
            <p:nvPr/>
          </p:nvSpPr>
          <p:spPr bwMode="auto">
            <a:xfrm>
              <a:off x="1696" y="3646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Header</a:t>
              </a: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83084" y="4839756"/>
            <a:ext cx="885210" cy="417469"/>
            <a:chOff x="5438" y="3362"/>
            <a:chExt cx="652" cy="290"/>
          </a:xfrm>
        </p:grpSpPr>
        <p:sp>
          <p:nvSpPr>
            <p:cNvPr id="10290" name="AutoShape 50"/>
            <p:cNvSpPr>
              <a:spLocks noChangeArrowheads="1"/>
            </p:cNvSpPr>
            <p:nvPr/>
          </p:nvSpPr>
          <p:spPr bwMode="auto">
            <a:xfrm>
              <a:off x="5438" y="3396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51"/>
            <p:cNvSpPr txBox="1">
              <a:spLocks noChangeArrowheads="1"/>
            </p:cNvSpPr>
            <p:nvPr/>
          </p:nvSpPr>
          <p:spPr bwMode="auto">
            <a:xfrm>
              <a:off x="5438" y="3362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Trailer</a:t>
              </a: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7383084" y="5248587"/>
            <a:ext cx="885210" cy="418909"/>
            <a:chOff x="5438" y="3646"/>
            <a:chExt cx="652" cy="291"/>
          </a:xfrm>
        </p:grpSpPr>
        <p:sp>
          <p:nvSpPr>
            <p:cNvPr id="10293" name="AutoShape 53"/>
            <p:cNvSpPr>
              <a:spLocks noChangeArrowheads="1"/>
            </p:cNvSpPr>
            <p:nvPr/>
          </p:nvSpPr>
          <p:spPr bwMode="auto">
            <a:xfrm>
              <a:off x="5438" y="3681"/>
              <a:ext cx="653" cy="257"/>
            </a:xfrm>
            <a:prstGeom prst="roundRect">
              <a:avLst>
                <a:gd name="adj" fmla="val 389"/>
              </a:avLst>
            </a:prstGeom>
            <a:noFill/>
            <a:ln w="126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Text Box 54"/>
            <p:cNvSpPr txBox="1">
              <a:spLocks noChangeArrowheads="1"/>
            </p:cNvSpPr>
            <p:nvPr/>
          </p:nvSpPr>
          <p:spPr bwMode="auto">
            <a:xfrm>
              <a:off x="5438" y="3646"/>
              <a:ext cx="653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45720" tIns="46800" rIns="45720" bIns="46800" anchor="b" anchorCtr="1"/>
            <a:lstStyle/>
            <a:p>
              <a:pPr>
                <a:tabLst>
                  <a:tab pos="0" algn="l"/>
                  <a:tab pos="392387" algn="l"/>
                  <a:tab pos="786166" algn="l"/>
                  <a:tab pos="1179944" algn="l"/>
                  <a:tab pos="1573723" algn="l"/>
                  <a:tab pos="1967501" algn="l"/>
                  <a:tab pos="2361280" algn="l"/>
                  <a:tab pos="2755059" algn="l"/>
                  <a:tab pos="3148838" algn="l"/>
                  <a:tab pos="3542616" algn="l"/>
                  <a:tab pos="3936395" algn="l"/>
                  <a:tab pos="4330173" algn="l"/>
                  <a:tab pos="4723952" algn="l"/>
                  <a:tab pos="5117730" algn="l"/>
                  <a:tab pos="5511509" algn="l"/>
                  <a:tab pos="5905287" algn="l"/>
                  <a:tab pos="6299066" algn="l"/>
                  <a:tab pos="6692844" algn="l"/>
                  <a:tab pos="7086623" algn="l"/>
                  <a:tab pos="7480402" algn="l"/>
                  <a:tab pos="7874181" algn="l"/>
                </a:tabLst>
              </a:pPr>
              <a:r>
                <a:rPr lang="en-GB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Trailer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3007</Words>
  <Application>Microsoft Office PowerPoint</Application>
  <PresentationFormat>On-screen Show (4:3)</PresentationFormat>
  <Paragraphs>538</Paragraphs>
  <Slides>59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COMP 201 OPEN SOURCE &amp; NETWORKING</vt:lpstr>
      <vt:lpstr>IP Basics</vt:lpstr>
      <vt:lpstr>Layers</vt:lpstr>
      <vt:lpstr>OSI Model</vt:lpstr>
      <vt:lpstr>OSI</vt:lpstr>
      <vt:lpstr>TCP/IP</vt:lpstr>
      <vt:lpstr>TCP/IP model – the “hourglass”</vt:lpstr>
      <vt:lpstr>OSI and TCP/IP</vt:lpstr>
      <vt:lpstr>Encapsulation &amp; Decapsulation</vt:lpstr>
      <vt:lpstr>Frame, Datagram, Segment, Packet</vt:lpstr>
      <vt:lpstr>So what is an IP address anyway?</vt:lpstr>
      <vt:lpstr>So what is an IP address anyway?</vt:lpstr>
      <vt:lpstr>More to the structure</vt:lpstr>
      <vt:lpstr>Network Masks</vt:lpstr>
      <vt:lpstr>Sample Netmasks</vt:lpstr>
      <vt:lpstr>Allocating IP addresses</vt:lpstr>
      <vt:lpstr>Allocating IP addresses - IPv6</vt:lpstr>
      <vt:lpstr>Special IP Addresses - IPv4</vt:lpstr>
      <vt:lpstr>Special IP Addresses - IPv6</vt:lpstr>
      <vt:lpstr>A word on ARP</vt:lpstr>
      <vt:lpstr>IPv6: NDP</vt:lpstr>
      <vt:lpstr>IPv6: NDP </vt:lpstr>
      <vt:lpstr>Networks – super- and subnetting</vt:lpstr>
      <vt:lpstr>Networks – super- and subnetting</vt:lpstr>
      <vt:lpstr>Subnetting in IPv6</vt:lpstr>
      <vt:lpstr>Fun with subnets</vt:lpstr>
      <vt:lpstr>Numbering Rules - IPv4</vt:lpstr>
      <vt:lpstr>Numbering Rules - IPv6</vt:lpstr>
      <vt:lpstr>FreeBSD IP related settings</vt:lpstr>
      <vt:lpstr>Reaching hosts on the local net</vt:lpstr>
      <vt:lpstr>Reaching hosts on other networks</vt:lpstr>
      <vt:lpstr>Forwarding packets</vt:lpstr>
      <vt:lpstr>Packet Routing Exercise</vt:lpstr>
      <vt:lpstr>Client – Server Architecture</vt:lpstr>
      <vt:lpstr>Debugging</vt:lpstr>
      <vt:lpstr>References</vt:lpstr>
      <vt:lpstr>IP network tools &amp; troubleshooting</vt:lpstr>
      <vt:lpstr>Network configuration</vt:lpstr>
      <vt:lpstr>Network configuration</vt:lpstr>
      <vt:lpstr>The IP end-to-end principle</vt:lpstr>
      <vt:lpstr>IP path</vt:lpstr>
      <vt:lpstr>IP path</vt:lpstr>
      <vt:lpstr>IP path</vt:lpstr>
      <vt:lpstr>Network tools</vt:lpstr>
      <vt:lpstr>ping</vt:lpstr>
      <vt:lpstr>ping – sample output</vt:lpstr>
      <vt:lpstr>Traceroute</vt:lpstr>
      <vt:lpstr>Traceroute - IPv6</vt:lpstr>
      <vt:lpstr>Traceroute – how does it work ?</vt:lpstr>
      <vt:lpstr>netstat</vt:lpstr>
      <vt:lpstr>netstat</vt:lpstr>
      <vt:lpstr>ARP</vt:lpstr>
      <vt:lpstr>ARP on v6 ?</vt:lpstr>
      <vt:lpstr>The route command</vt:lpstr>
      <vt:lpstr>The route command</vt:lpstr>
      <vt:lpstr>tcpdump</vt:lpstr>
      <vt:lpstr>tcpdump</vt:lpstr>
      <vt:lpstr>Tcpdump - IPv6</vt:lpstr>
      <vt:lpstr>mtr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103 INTRODUCTION TO PROGRAMMING</dc:title>
  <dc:creator>user</dc:creator>
  <cp:lastModifiedBy>user</cp:lastModifiedBy>
  <cp:revision>17</cp:revision>
  <dcterms:created xsi:type="dcterms:W3CDTF">2018-02-07T14:49:34Z</dcterms:created>
  <dcterms:modified xsi:type="dcterms:W3CDTF">2018-09-08T09:47:03Z</dcterms:modified>
</cp:coreProperties>
</file>