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86" r:id="rId4"/>
    <p:sldId id="259" r:id="rId5"/>
    <p:sldId id="260" r:id="rId6"/>
    <p:sldId id="284" r:id="rId7"/>
    <p:sldId id="285" r:id="rId8"/>
    <p:sldId id="287" r:id="rId9"/>
    <p:sldId id="261" r:id="rId10"/>
    <p:sldId id="262" r:id="rId11"/>
    <p:sldId id="288"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9DC58-927C-4C17-89C9-2AFC6F116787}"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AD4AD-418B-49BD-913F-FC28D49F4106}" type="slidenum">
              <a:rPr lang="en-US" smtClean="0"/>
              <a:t>‹#›</a:t>
            </a:fld>
            <a:endParaRPr lang="en-US"/>
          </a:p>
        </p:txBody>
      </p:sp>
    </p:spTree>
    <p:extLst>
      <p:ext uri="{BB962C8B-B14F-4D97-AF65-F5344CB8AC3E}">
        <p14:creationId xmlns:p14="http://schemas.microsoft.com/office/powerpoint/2010/main" val="3990780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E.g. An organizational hierarchy: President- vice president etc.</a:t>
            </a:r>
          </a:p>
          <a:p>
            <a:pPr algn="l"/>
            <a:r>
              <a:rPr lang="en-US" sz="1800" b="0" i="0" u="none" strike="noStrike" baseline="0" dirty="0">
                <a:latin typeface="Times New Roman" panose="02020603050405020304" pitchFamily="18" charset="0"/>
              </a:rPr>
              <a:t>Such an arrangement </a:t>
            </a:r>
            <a:r>
              <a:rPr lang="en-US" sz="1800" b="0" i="0" u="none" strike="noStrike" baseline="0" dirty="0" err="1">
                <a:latin typeface="Times New Roman" panose="02020603050405020304" pitchFamily="18" charset="0"/>
              </a:rPr>
              <a:t>portraysa</a:t>
            </a:r>
            <a:r>
              <a:rPr lang="en-US" sz="1800" b="0" i="0" u="none" strike="noStrike" baseline="0" dirty="0">
                <a:latin typeface="Times New Roman" panose="02020603050405020304" pitchFamily="18" charset="0"/>
              </a:rPr>
              <a:t> system – subsystem relationship, this defines the authority structure, specifies the formal</a:t>
            </a:r>
          </a:p>
          <a:p>
            <a:pPr algn="l"/>
            <a:r>
              <a:rPr lang="en-US" sz="1800" b="0" i="0" u="none" strike="noStrike" baseline="0" dirty="0">
                <a:latin typeface="Times New Roman" panose="02020603050405020304" pitchFamily="18" charset="0"/>
              </a:rPr>
              <a:t>flow of communication and formalizes the chain of command.</a:t>
            </a:r>
            <a:endParaRPr lang="en-US" dirty="0"/>
          </a:p>
        </p:txBody>
      </p:sp>
      <p:sp>
        <p:nvSpPr>
          <p:cNvPr id="4" name="Slide Number Placeholder 3"/>
          <p:cNvSpPr>
            <a:spLocks noGrp="1"/>
          </p:cNvSpPr>
          <p:nvPr>
            <p:ph type="sldNum" sz="quarter" idx="5"/>
          </p:nvPr>
        </p:nvSpPr>
        <p:spPr/>
        <p:txBody>
          <a:bodyPr/>
          <a:lstStyle/>
          <a:p>
            <a:fld id="{72BAD4AD-418B-49BD-913F-FC28D49F4106}" type="slidenum">
              <a:rPr lang="en-US" smtClean="0"/>
              <a:t>12</a:t>
            </a:fld>
            <a:endParaRPr lang="en-US"/>
          </a:p>
        </p:txBody>
      </p:sp>
    </p:spTree>
    <p:extLst>
      <p:ext uri="{BB962C8B-B14F-4D97-AF65-F5344CB8AC3E}">
        <p14:creationId xmlns:p14="http://schemas.microsoft.com/office/powerpoint/2010/main" val="46400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Xteristics</a:t>
            </a:r>
            <a:r>
              <a:rPr lang="en-US" dirty="0"/>
              <a:t> of Open System</a:t>
            </a:r>
          </a:p>
          <a:p>
            <a:r>
              <a:rPr lang="en-US" dirty="0"/>
              <a:t>Input from outside: self regulating and self adjusting, they reach a state of </a:t>
            </a:r>
            <a:r>
              <a:rPr lang="en-US" dirty="0" err="1"/>
              <a:t>equiliblrium</a:t>
            </a:r>
            <a:r>
              <a:rPr lang="en-US" dirty="0"/>
              <a:t> </a:t>
            </a:r>
            <a:r>
              <a:rPr lang="en-US" dirty="0" err="1"/>
              <a:t>eg</a:t>
            </a:r>
            <a:r>
              <a:rPr lang="en-US" dirty="0"/>
              <a:t>: </a:t>
            </a:r>
          </a:p>
          <a:p>
            <a:r>
              <a:rPr lang="en-US" dirty="0" err="1"/>
              <a:t>Entropy:loss</a:t>
            </a:r>
            <a:r>
              <a:rPr lang="en-US" dirty="0"/>
              <a:t> of energy, momentum, seeking new inputs to modifying process or re adjust to maintain get to a state of equilibrium</a:t>
            </a:r>
          </a:p>
          <a:p>
            <a:endParaRPr lang="en-US" dirty="0"/>
          </a:p>
          <a:p>
            <a:r>
              <a:rPr lang="en-US" dirty="0"/>
              <a:t>Process, output and cycles:  produces output, operate in </a:t>
            </a:r>
            <a:r>
              <a:rPr lang="en-US" dirty="0" err="1"/>
              <a:t>cylces</a:t>
            </a:r>
            <a:r>
              <a:rPr lang="en-US" dirty="0"/>
              <a:t> and maintain a continuous flow</a:t>
            </a:r>
          </a:p>
        </p:txBody>
      </p:sp>
      <p:sp>
        <p:nvSpPr>
          <p:cNvPr id="4" name="Slide Number Placeholder 3"/>
          <p:cNvSpPr>
            <a:spLocks noGrp="1"/>
          </p:cNvSpPr>
          <p:nvPr>
            <p:ph type="sldNum" sz="quarter" idx="5"/>
          </p:nvPr>
        </p:nvSpPr>
        <p:spPr/>
        <p:txBody>
          <a:bodyPr/>
          <a:lstStyle/>
          <a:p>
            <a:fld id="{72BAD4AD-418B-49BD-913F-FC28D49F4106}" type="slidenum">
              <a:rPr lang="en-US" smtClean="0"/>
              <a:t>25</a:t>
            </a:fld>
            <a:endParaRPr lang="en-US"/>
          </a:p>
        </p:txBody>
      </p:sp>
    </p:spTree>
    <p:extLst>
      <p:ext uri="{BB962C8B-B14F-4D97-AF65-F5344CB8AC3E}">
        <p14:creationId xmlns:p14="http://schemas.microsoft.com/office/powerpoint/2010/main" val="372965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47198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400828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999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64812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3967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3266333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2856035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166686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134250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19138-B126-4316-89D4-9D2D623F6A2D}" type="datetimeFigureOut">
              <a:rPr lang="en-GB" smtClean="0"/>
              <a:t>04/11/2021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85828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19138-B126-4316-89D4-9D2D623F6A2D}" type="datetimeFigureOut">
              <a:rPr lang="en-GB" smtClean="0"/>
              <a:t>04/11/2021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263124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19138-B126-4316-89D4-9D2D623F6A2D}" type="datetimeFigureOut">
              <a:rPr lang="en-GB" smtClean="0"/>
              <a:t>04/11/2021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425817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19138-B126-4316-89D4-9D2D623F6A2D}" type="datetimeFigureOut">
              <a:rPr lang="en-GB" smtClean="0"/>
              <a:t>04/11/2021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122763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19138-B126-4316-89D4-9D2D623F6A2D}" type="datetimeFigureOut">
              <a:rPr lang="en-GB" smtClean="0"/>
              <a:t>04/11/2021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384382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19138-B126-4316-89D4-9D2D623F6A2D}" type="datetimeFigureOut">
              <a:rPr lang="en-GB" smtClean="0"/>
              <a:t>04/11/2021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290990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19138-B126-4316-89D4-9D2D623F6A2D}" type="datetimeFigureOut">
              <a:rPr lang="en-GB" smtClean="0"/>
              <a:t>04/11/2021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4D411-D94F-4B92-85D7-DF0431EF2B78}" type="slidenum">
              <a:rPr lang="en-GB" smtClean="0"/>
              <a:t>‹#›</a:t>
            </a:fld>
            <a:endParaRPr lang="en-GB"/>
          </a:p>
        </p:txBody>
      </p:sp>
    </p:spTree>
    <p:extLst>
      <p:ext uri="{BB962C8B-B14F-4D97-AF65-F5344CB8AC3E}">
        <p14:creationId xmlns:p14="http://schemas.microsoft.com/office/powerpoint/2010/main" val="3914131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819138-B126-4316-89D4-9D2D623F6A2D}" type="datetimeFigureOut">
              <a:rPr lang="en-GB" smtClean="0"/>
              <a:t>04/11/2021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A4D411-D94F-4B92-85D7-DF0431EF2B78}" type="slidenum">
              <a:rPr lang="en-GB" smtClean="0"/>
              <a:t>‹#›</a:t>
            </a:fld>
            <a:endParaRPr lang="en-GB"/>
          </a:p>
        </p:txBody>
      </p:sp>
    </p:spTree>
    <p:extLst>
      <p:ext uri="{BB962C8B-B14F-4D97-AF65-F5344CB8AC3E}">
        <p14:creationId xmlns:p14="http://schemas.microsoft.com/office/powerpoint/2010/main" val="3303513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 ANALYSIS AND DESIGN</a:t>
            </a:r>
          </a:p>
        </p:txBody>
      </p:sp>
      <p:sp>
        <p:nvSpPr>
          <p:cNvPr id="3" name="Content Placeholder 2"/>
          <p:cNvSpPr>
            <a:spLocks noGrp="1"/>
          </p:cNvSpPr>
          <p:nvPr>
            <p:ph idx="1"/>
          </p:nvPr>
        </p:nvSpPr>
        <p:spPr/>
        <p:txBody>
          <a:bodyPr>
            <a:normAutofit/>
          </a:bodyPr>
          <a:lstStyle/>
          <a:p>
            <a:pPr marL="0" indent="0">
              <a:buNone/>
            </a:pPr>
            <a:r>
              <a:rPr lang="en-GB" sz="2800" dirty="0"/>
              <a:t>GOAL :</a:t>
            </a:r>
          </a:p>
          <a:p>
            <a:pPr marL="0" indent="0">
              <a:buNone/>
            </a:pPr>
            <a:r>
              <a:rPr lang="en-GB" sz="2800" dirty="0"/>
              <a:t> Help students understand how a system is designed in a systematic and phased manner, starting from:</a:t>
            </a:r>
          </a:p>
          <a:p>
            <a:pPr>
              <a:buFontTx/>
              <a:buChar char="-"/>
            </a:pPr>
            <a:r>
              <a:rPr lang="en-GB" sz="2800" dirty="0"/>
              <a:t>requirement analysis </a:t>
            </a:r>
          </a:p>
          <a:p>
            <a:pPr>
              <a:buFontTx/>
              <a:buChar char="-"/>
            </a:pPr>
            <a:r>
              <a:rPr lang="en-GB" sz="2800" dirty="0"/>
              <a:t> system implementation </a:t>
            </a:r>
          </a:p>
          <a:p>
            <a:pPr>
              <a:buFontTx/>
              <a:buChar char="-"/>
            </a:pPr>
            <a:r>
              <a:rPr lang="en-GB" sz="2800" dirty="0"/>
              <a:t> maintenance.</a:t>
            </a:r>
          </a:p>
          <a:p>
            <a:pPr marL="0" indent="0">
              <a:buNone/>
            </a:pPr>
            <a:endParaRPr lang="en-GB" sz="2800" dirty="0"/>
          </a:p>
        </p:txBody>
      </p:sp>
    </p:spTree>
    <p:extLst>
      <p:ext uri="{BB962C8B-B14F-4D97-AF65-F5344CB8AC3E}">
        <p14:creationId xmlns:p14="http://schemas.microsoft.com/office/powerpoint/2010/main" val="400620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6879"/>
            <a:ext cx="10515600" cy="1325563"/>
          </a:xfrm>
        </p:spPr>
        <p:txBody>
          <a:bodyPr/>
          <a:lstStyle/>
          <a:p>
            <a:pPr algn="ctr"/>
            <a:r>
              <a:rPr lang="en-GB" b="1" dirty="0"/>
              <a:t>What is a System?</a:t>
            </a:r>
          </a:p>
        </p:txBody>
      </p:sp>
      <p:sp>
        <p:nvSpPr>
          <p:cNvPr id="3" name="Content Placeholder 2"/>
          <p:cNvSpPr>
            <a:spLocks noGrp="1"/>
          </p:cNvSpPr>
          <p:nvPr>
            <p:ph idx="1"/>
          </p:nvPr>
        </p:nvSpPr>
        <p:spPr/>
        <p:txBody>
          <a:bodyPr>
            <a:normAutofit/>
          </a:bodyPr>
          <a:lstStyle/>
          <a:p>
            <a:r>
              <a:rPr lang="en-GB" sz="2800" dirty="0"/>
              <a:t>The word System is derived from Greek word </a:t>
            </a:r>
            <a:r>
              <a:rPr lang="en-GB" sz="2800" dirty="0" err="1"/>
              <a:t>Systema</a:t>
            </a:r>
            <a:r>
              <a:rPr lang="en-GB" sz="2800" dirty="0"/>
              <a:t>, which means an organized relationship between any set of components to achieve some common cause or objective.</a:t>
            </a:r>
          </a:p>
          <a:p>
            <a:pPr marL="0" indent="0">
              <a:buNone/>
            </a:pPr>
            <a:endParaRPr lang="en-GB" sz="2800" dirty="0"/>
          </a:p>
          <a:p>
            <a:r>
              <a:rPr lang="en-GB" sz="2800" i="1" dirty="0"/>
              <a:t>A system is “an orderly grouping of interdependent components linked together according to a plan to achieve a specific goal.”</a:t>
            </a:r>
            <a:endParaRPr lang="en-GB" sz="2800" dirty="0"/>
          </a:p>
          <a:p>
            <a:pPr marL="0" indent="0">
              <a:buNone/>
            </a:pPr>
            <a:endParaRPr lang="en-GB" sz="2800" dirty="0"/>
          </a:p>
        </p:txBody>
      </p:sp>
    </p:spTree>
    <p:extLst>
      <p:ext uri="{BB962C8B-B14F-4D97-AF65-F5344CB8AC3E}">
        <p14:creationId xmlns:p14="http://schemas.microsoft.com/office/powerpoint/2010/main" val="356280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5BB7-39E0-41C5-8774-C47E5C5182E4}"/>
              </a:ext>
            </a:extLst>
          </p:cNvPr>
          <p:cNvSpPr>
            <a:spLocks noGrp="1"/>
          </p:cNvSpPr>
          <p:nvPr>
            <p:ph type="title"/>
          </p:nvPr>
        </p:nvSpPr>
        <p:spPr/>
        <p:txBody>
          <a:bodyPr/>
          <a:lstStyle/>
          <a:p>
            <a:r>
              <a:rPr lang="en-US" dirty="0"/>
              <a:t>System</a:t>
            </a:r>
          </a:p>
        </p:txBody>
      </p:sp>
      <p:sp>
        <p:nvSpPr>
          <p:cNvPr id="3" name="Content Placeholder 2">
            <a:extLst>
              <a:ext uri="{FF2B5EF4-FFF2-40B4-BE49-F238E27FC236}">
                <a16:creationId xmlns:a16="http://schemas.microsoft.com/office/drawing/2014/main" id="{81DCD9A1-D872-48D8-88A8-9522C7595959}"/>
              </a:ext>
            </a:extLst>
          </p:cNvPr>
          <p:cNvSpPr>
            <a:spLocks noGrp="1"/>
          </p:cNvSpPr>
          <p:nvPr>
            <p:ph idx="1"/>
          </p:nvPr>
        </p:nvSpPr>
        <p:spPr/>
        <p:txBody>
          <a:bodyPr>
            <a:normAutofit/>
          </a:bodyPr>
          <a:lstStyle/>
          <a:p>
            <a:pPr marL="0" indent="0">
              <a:buNone/>
            </a:pPr>
            <a:r>
              <a:rPr lang="en-US" sz="2400" dirty="0"/>
              <a:t>Basic Implications</a:t>
            </a:r>
          </a:p>
          <a:p>
            <a:r>
              <a:rPr lang="en-US" sz="2400" b="0" i="0" u="none" strike="noStrike" baseline="0" dirty="0">
                <a:latin typeface="Times New Roman" panose="02020603050405020304" pitchFamily="18" charset="0"/>
              </a:rPr>
              <a:t>A system must be designed to achieve a predetermined objective.</a:t>
            </a:r>
          </a:p>
          <a:p>
            <a:r>
              <a:rPr lang="en-US" sz="2400" b="0" i="0" u="none" strike="noStrike" baseline="0" dirty="0">
                <a:latin typeface="Times New Roman" panose="02020603050405020304" pitchFamily="18" charset="0"/>
              </a:rPr>
              <a:t> Interrelationships and interdependence must exist among the components.</a:t>
            </a:r>
          </a:p>
          <a:p>
            <a:r>
              <a:rPr lang="en-US" sz="2400" b="0" i="0" u="none" strike="noStrike" baseline="0" dirty="0">
                <a:latin typeface="Times New Roman" panose="02020603050405020304" pitchFamily="18" charset="0"/>
              </a:rPr>
              <a:t> The objectives of the organization as a whole have a higher priority than the objectives of its subsystems.</a:t>
            </a:r>
            <a:endParaRPr lang="en-US" sz="2400" dirty="0"/>
          </a:p>
        </p:txBody>
      </p:sp>
    </p:spTree>
    <p:extLst>
      <p:ext uri="{BB962C8B-B14F-4D97-AF65-F5344CB8AC3E}">
        <p14:creationId xmlns:p14="http://schemas.microsoft.com/office/powerpoint/2010/main" val="164409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Constraints of a System</a:t>
            </a:r>
          </a:p>
        </p:txBody>
      </p:sp>
      <p:sp>
        <p:nvSpPr>
          <p:cNvPr id="3" name="Content Placeholder 2"/>
          <p:cNvSpPr>
            <a:spLocks noGrp="1"/>
          </p:cNvSpPr>
          <p:nvPr>
            <p:ph idx="1"/>
          </p:nvPr>
        </p:nvSpPr>
        <p:spPr/>
        <p:txBody>
          <a:bodyPr>
            <a:normAutofit/>
          </a:bodyPr>
          <a:lstStyle/>
          <a:p>
            <a:pPr marL="0" indent="0">
              <a:buNone/>
            </a:pPr>
            <a:r>
              <a:rPr lang="en-GB" sz="2000"/>
              <a:t>A </a:t>
            </a:r>
            <a:r>
              <a:rPr lang="en-GB" sz="2000" dirty="0"/>
              <a:t>system must have three basic constraints −</a:t>
            </a:r>
          </a:p>
          <a:p>
            <a:pPr marL="0" lvl="0" indent="0">
              <a:buNone/>
            </a:pPr>
            <a:r>
              <a:rPr lang="en-GB" sz="2000" b="1" dirty="0"/>
              <a:t>1-</a:t>
            </a:r>
            <a:r>
              <a:rPr lang="en-GB" sz="2000" dirty="0"/>
              <a:t> A system must have some </a:t>
            </a:r>
            <a:r>
              <a:rPr lang="en-GB" sz="2000" b="1" dirty="0"/>
              <a:t>structure and </a:t>
            </a:r>
            <a:r>
              <a:rPr lang="en-GB" sz="2000" b="1" dirty="0" err="1"/>
              <a:t>behavior</a:t>
            </a:r>
            <a:r>
              <a:rPr lang="en-GB" sz="2000" dirty="0"/>
              <a:t> which is designed to achieve a predefined objective.</a:t>
            </a:r>
          </a:p>
          <a:p>
            <a:pPr marL="0" lvl="0" indent="0">
              <a:buNone/>
            </a:pPr>
            <a:r>
              <a:rPr lang="en-GB" sz="2000" b="1" dirty="0"/>
              <a:t>2- Interconnectivity</a:t>
            </a:r>
            <a:r>
              <a:rPr lang="en-GB" sz="2000" dirty="0"/>
              <a:t> and </a:t>
            </a:r>
            <a:r>
              <a:rPr lang="en-GB" sz="2000" b="1" dirty="0"/>
              <a:t>interdependence</a:t>
            </a:r>
            <a:r>
              <a:rPr lang="en-GB" sz="2000" dirty="0"/>
              <a:t> must exist among the system components.</a:t>
            </a:r>
          </a:p>
          <a:p>
            <a:pPr marL="0" lvl="0" indent="0">
              <a:buNone/>
            </a:pPr>
            <a:r>
              <a:rPr lang="en-GB" sz="2000" b="1" dirty="0"/>
              <a:t>3</a:t>
            </a:r>
            <a:r>
              <a:rPr lang="en-GB" sz="2000" dirty="0"/>
              <a:t>- The </a:t>
            </a:r>
            <a:r>
              <a:rPr lang="en-GB" sz="2000" b="1" dirty="0"/>
              <a:t>objectives of the organization</a:t>
            </a:r>
            <a:r>
              <a:rPr lang="en-GB" sz="2000" dirty="0"/>
              <a:t> have a </a:t>
            </a:r>
            <a:r>
              <a:rPr lang="en-GB" sz="2000" b="1" dirty="0"/>
              <a:t>higher priority</a:t>
            </a:r>
            <a:r>
              <a:rPr lang="en-GB" sz="2000" dirty="0"/>
              <a:t> than the objectives of its subsystems.</a:t>
            </a:r>
          </a:p>
          <a:p>
            <a:pPr marL="0" indent="0">
              <a:buNone/>
            </a:pPr>
            <a:r>
              <a:rPr lang="en-GB" sz="2000" dirty="0"/>
              <a:t>For example, traffic management system, payroll system, automatic library system, human resources information system</a:t>
            </a:r>
          </a:p>
        </p:txBody>
      </p:sp>
    </p:spTree>
    <p:extLst>
      <p:ext uri="{BB962C8B-B14F-4D97-AF65-F5344CB8AC3E}">
        <p14:creationId xmlns:p14="http://schemas.microsoft.com/office/powerpoint/2010/main" val="390833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Properties of a System</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r>
              <a:rPr lang="en-GB" sz="2000" dirty="0"/>
              <a:t>A system has the following properties −</a:t>
            </a:r>
          </a:p>
          <a:p>
            <a:pPr marL="0" indent="0" algn="ctr">
              <a:buNone/>
            </a:pPr>
            <a:r>
              <a:rPr lang="en-GB" sz="2000" b="1" dirty="0"/>
              <a:t>- Organization</a:t>
            </a:r>
          </a:p>
          <a:p>
            <a:r>
              <a:rPr lang="en-GB" sz="2000" dirty="0"/>
              <a:t>Organization implies structure and order. It is the arrangement of components that helps to achieve predetermined objectives.</a:t>
            </a:r>
          </a:p>
          <a:p>
            <a:pPr algn="ctr"/>
            <a:r>
              <a:rPr lang="en-GB" sz="2000" b="1" dirty="0"/>
              <a:t>Interaction</a:t>
            </a:r>
          </a:p>
          <a:p>
            <a:r>
              <a:rPr lang="en-GB" sz="2000" dirty="0"/>
              <a:t>It is defined by the manner in which the components operate with each other.</a:t>
            </a:r>
          </a:p>
          <a:p>
            <a:r>
              <a:rPr lang="en-GB" sz="2000" dirty="0"/>
              <a:t>For example, in an organization, purchasing department must interact with production department and payroll with personnel department</a:t>
            </a:r>
          </a:p>
        </p:txBody>
      </p:sp>
    </p:spTree>
    <p:extLst>
      <p:ext uri="{BB962C8B-B14F-4D97-AF65-F5344CB8AC3E}">
        <p14:creationId xmlns:p14="http://schemas.microsoft.com/office/powerpoint/2010/main" val="1252119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pPr marL="0" indent="0" algn="ctr">
              <a:buNone/>
            </a:pPr>
            <a:r>
              <a:rPr lang="en-GB" sz="2400" b="1" dirty="0"/>
              <a:t>Interdependence</a:t>
            </a:r>
          </a:p>
          <a:p>
            <a:r>
              <a:rPr lang="en-GB" sz="2800" dirty="0"/>
              <a:t>Interdependence means how the components of a system depend on one another. For proper functioning, the components are coordinated and linked together according to a specified plan. The output of one subsystem is the required by other subsystem as input.</a:t>
            </a:r>
          </a:p>
          <a:p>
            <a:pPr marL="0" indent="0" algn="ctr">
              <a:buNone/>
            </a:pPr>
            <a:r>
              <a:rPr lang="en-GB" sz="2800" b="1" dirty="0"/>
              <a:t>Integration</a:t>
            </a:r>
          </a:p>
          <a:p>
            <a:r>
              <a:rPr lang="en-GB" sz="2800" dirty="0"/>
              <a:t>Integration is concerned with how a system components are connected together. It means that the parts of the system work together within the system even if each part performs a unique function.</a:t>
            </a:r>
          </a:p>
          <a:p>
            <a:pPr marL="0" indent="0">
              <a:buNone/>
            </a:pPr>
            <a:endParaRPr lang="en-GB" dirty="0"/>
          </a:p>
        </p:txBody>
      </p:sp>
    </p:spTree>
    <p:extLst>
      <p:ext uri="{BB962C8B-B14F-4D97-AF65-F5344CB8AC3E}">
        <p14:creationId xmlns:p14="http://schemas.microsoft.com/office/powerpoint/2010/main" val="172665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Central Objective</a:t>
            </a:r>
            <a:br>
              <a:rPr lang="en-GB" b="1" dirty="0"/>
            </a:br>
            <a:endParaRPr lang="en-GB" dirty="0"/>
          </a:p>
        </p:txBody>
      </p:sp>
      <p:sp>
        <p:nvSpPr>
          <p:cNvPr id="3" name="Content Placeholder 2"/>
          <p:cNvSpPr>
            <a:spLocks noGrp="1"/>
          </p:cNvSpPr>
          <p:nvPr>
            <p:ph idx="1"/>
          </p:nvPr>
        </p:nvSpPr>
        <p:spPr/>
        <p:txBody>
          <a:bodyPr>
            <a:normAutofit/>
          </a:bodyPr>
          <a:lstStyle/>
          <a:p>
            <a:r>
              <a:rPr lang="en-GB" sz="3200" dirty="0"/>
              <a:t>The objective of system must be central. It may be real or stated. It is not uncommon for an organization to state an objective and operate to achieve another.</a:t>
            </a:r>
          </a:p>
          <a:p>
            <a:r>
              <a:rPr lang="en-GB" sz="3200" dirty="0"/>
              <a:t>The users must know the main objective of a computer application early in the analysis for a successful design and conversion</a:t>
            </a:r>
          </a:p>
        </p:txBody>
      </p:sp>
    </p:spTree>
    <p:extLst>
      <p:ext uri="{BB962C8B-B14F-4D97-AF65-F5344CB8AC3E}">
        <p14:creationId xmlns:p14="http://schemas.microsoft.com/office/powerpoint/2010/main" val="2289264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Elements of a System</a:t>
            </a:r>
            <a:br>
              <a:rPr lang="en-GB" b="1" dirty="0"/>
            </a:br>
            <a:endParaRPr lang="en-GB" dirty="0"/>
          </a:p>
        </p:txBody>
      </p:sp>
      <p:pic>
        <p:nvPicPr>
          <p:cNvPr id="4" name="Content Placeholder 3" descr="System Elem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7583" y="1867438"/>
            <a:ext cx="10246217" cy="3614994"/>
          </a:xfrm>
          <a:prstGeom prst="rect">
            <a:avLst/>
          </a:prstGeom>
          <a:noFill/>
          <a:ln>
            <a:noFill/>
          </a:ln>
        </p:spPr>
      </p:pic>
      <p:sp>
        <p:nvSpPr>
          <p:cNvPr id="5" name="Rectangle 4"/>
          <p:cNvSpPr/>
          <p:nvPr/>
        </p:nvSpPr>
        <p:spPr>
          <a:xfrm>
            <a:off x="2424165" y="1222351"/>
            <a:ext cx="5463355" cy="369332"/>
          </a:xfrm>
          <a:prstGeom prst="rect">
            <a:avLst/>
          </a:prstGeom>
        </p:spPr>
        <p:txBody>
          <a:bodyPr wrap="none">
            <a:spAutoFit/>
          </a:bodyPr>
          <a:lstStyle/>
          <a:p>
            <a:r>
              <a:rPr lang="en-GB" dirty="0">
                <a:effectLst/>
                <a:latin typeface="Times New Roman" panose="02020603050405020304" pitchFamily="18" charset="0"/>
                <a:ea typeface="Times New Roman" panose="02020603050405020304" pitchFamily="18" charset="0"/>
              </a:rPr>
              <a:t>The following diagram shows the elements of a system −</a:t>
            </a:r>
          </a:p>
        </p:txBody>
      </p:sp>
    </p:spTree>
    <p:extLst>
      <p:ext uri="{BB962C8B-B14F-4D97-AF65-F5344CB8AC3E}">
        <p14:creationId xmlns:p14="http://schemas.microsoft.com/office/powerpoint/2010/main" val="271657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Outputs and Inputs</a:t>
            </a:r>
            <a:br>
              <a:rPr lang="en-GB" b="1" dirty="0"/>
            </a:br>
            <a:endParaRPr lang="en-GB" dirty="0"/>
          </a:p>
        </p:txBody>
      </p:sp>
      <p:sp>
        <p:nvSpPr>
          <p:cNvPr id="3" name="Content Placeholder 2"/>
          <p:cNvSpPr>
            <a:spLocks noGrp="1"/>
          </p:cNvSpPr>
          <p:nvPr>
            <p:ph idx="1"/>
          </p:nvPr>
        </p:nvSpPr>
        <p:spPr/>
        <p:txBody>
          <a:bodyPr>
            <a:normAutofit/>
          </a:bodyPr>
          <a:lstStyle/>
          <a:p>
            <a:pPr lvl="0"/>
            <a:r>
              <a:rPr lang="en-GB" sz="2800" dirty="0"/>
              <a:t>The main aim of a system is to produce an output which is useful for its user.</a:t>
            </a:r>
          </a:p>
          <a:p>
            <a:pPr marL="0" lvl="0" indent="0">
              <a:buNone/>
            </a:pPr>
            <a:endParaRPr lang="en-GB" sz="2800" dirty="0"/>
          </a:p>
          <a:p>
            <a:pPr lvl="0"/>
            <a:r>
              <a:rPr lang="en-GB" sz="2800" dirty="0"/>
              <a:t>Inputs are the information that enters into the system for processing.</a:t>
            </a:r>
          </a:p>
          <a:p>
            <a:pPr marL="0" lvl="0" indent="0">
              <a:buNone/>
            </a:pPr>
            <a:endParaRPr lang="en-GB" sz="2800" dirty="0"/>
          </a:p>
          <a:p>
            <a:pPr lvl="0"/>
            <a:r>
              <a:rPr lang="en-GB" sz="2800" dirty="0"/>
              <a:t>Output is the outcome of processing.</a:t>
            </a:r>
          </a:p>
          <a:p>
            <a:pPr marL="0" indent="0">
              <a:buNone/>
            </a:pPr>
            <a:endParaRPr lang="en-GB" sz="2800" dirty="0"/>
          </a:p>
        </p:txBody>
      </p:sp>
    </p:spTree>
    <p:extLst>
      <p:ext uri="{BB962C8B-B14F-4D97-AF65-F5344CB8AC3E}">
        <p14:creationId xmlns:p14="http://schemas.microsoft.com/office/powerpoint/2010/main" val="271967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Processor(s)</a:t>
            </a:r>
          </a:p>
        </p:txBody>
      </p:sp>
      <p:sp>
        <p:nvSpPr>
          <p:cNvPr id="3" name="Content Placeholder 2"/>
          <p:cNvSpPr>
            <a:spLocks noGrp="1"/>
          </p:cNvSpPr>
          <p:nvPr>
            <p:ph idx="1"/>
          </p:nvPr>
        </p:nvSpPr>
        <p:spPr/>
        <p:txBody>
          <a:bodyPr/>
          <a:lstStyle/>
          <a:p>
            <a:pPr lvl="0"/>
            <a:r>
              <a:rPr lang="en-GB" sz="2400" dirty="0"/>
              <a:t>The processor is the element of a system that involves the actual transformation of input into output.</a:t>
            </a:r>
          </a:p>
          <a:p>
            <a:pPr lvl="0"/>
            <a:r>
              <a:rPr lang="en-GB" sz="2400" dirty="0"/>
              <a:t>It is the operational component of a system. Processors may modify the input either totally or partially, depending on the output specification.</a:t>
            </a:r>
          </a:p>
          <a:p>
            <a:pPr lvl="0"/>
            <a:r>
              <a:rPr lang="en-GB" sz="2400" dirty="0"/>
              <a:t>As the output specifications change, so does the processing. In some cases, input is also modified to enable the processor for handling the transformation</a:t>
            </a:r>
            <a:r>
              <a:rPr lang="en-GB" dirty="0"/>
              <a:t>.</a:t>
            </a:r>
          </a:p>
          <a:p>
            <a:pPr marL="0" indent="0">
              <a:buNone/>
            </a:pPr>
            <a:endParaRPr lang="en-GB" dirty="0"/>
          </a:p>
        </p:txBody>
      </p:sp>
    </p:spTree>
    <p:extLst>
      <p:ext uri="{BB962C8B-B14F-4D97-AF65-F5344CB8AC3E}">
        <p14:creationId xmlns:p14="http://schemas.microsoft.com/office/powerpoint/2010/main" val="246468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Control</a:t>
            </a:r>
            <a:br>
              <a:rPr lang="en-GB" b="1" dirty="0"/>
            </a:br>
            <a:endParaRPr lang="en-GB" dirty="0"/>
          </a:p>
        </p:txBody>
      </p:sp>
      <p:sp>
        <p:nvSpPr>
          <p:cNvPr id="3" name="Content Placeholder 2"/>
          <p:cNvSpPr>
            <a:spLocks noGrp="1"/>
          </p:cNvSpPr>
          <p:nvPr>
            <p:ph idx="1"/>
          </p:nvPr>
        </p:nvSpPr>
        <p:spPr/>
        <p:txBody>
          <a:bodyPr>
            <a:normAutofit/>
          </a:bodyPr>
          <a:lstStyle/>
          <a:p>
            <a:pPr lvl="0"/>
            <a:r>
              <a:rPr lang="en-GB" sz="2400" dirty="0"/>
              <a:t>The control element guides the system.</a:t>
            </a:r>
          </a:p>
          <a:p>
            <a:pPr lvl="0"/>
            <a:r>
              <a:rPr lang="en-GB" sz="2400" dirty="0"/>
              <a:t>It is the decision–making subsystem that controls the pattern of activities governing input, processing, and output.</a:t>
            </a:r>
          </a:p>
          <a:p>
            <a:pPr lvl="0"/>
            <a:r>
              <a:rPr lang="en-GB" sz="2400" dirty="0"/>
              <a:t>The behavior of a computer System is controlled by the Operating System and software. In order to keep system in balance, what and how much input is needed is determined by Output Specifications.</a:t>
            </a:r>
          </a:p>
          <a:p>
            <a:pPr marL="0" indent="0">
              <a:buNone/>
            </a:pPr>
            <a:endParaRPr lang="en-GB" sz="2400" dirty="0"/>
          </a:p>
        </p:txBody>
      </p:sp>
    </p:spTree>
    <p:extLst>
      <p:ext uri="{BB962C8B-B14F-4D97-AF65-F5344CB8AC3E}">
        <p14:creationId xmlns:p14="http://schemas.microsoft.com/office/powerpoint/2010/main" val="38619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     Foundations  </a:t>
            </a:r>
            <a:r>
              <a:rPr lang="en-GB" b="1" dirty="0"/>
              <a:t>Systems development </a:t>
            </a:r>
          </a:p>
        </p:txBody>
      </p:sp>
      <p:sp>
        <p:nvSpPr>
          <p:cNvPr id="3" name="Content Placeholder 2"/>
          <p:cNvSpPr>
            <a:spLocks noGrp="1"/>
          </p:cNvSpPr>
          <p:nvPr>
            <p:ph idx="1"/>
          </p:nvPr>
        </p:nvSpPr>
        <p:spPr/>
        <p:txBody>
          <a:bodyPr>
            <a:normAutofit/>
          </a:bodyPr>
          <a:lstStyle/>
          <a:p>
            <a:pPr marL="0" indent="0">
              <a:buNone/>
            </a:pPr>
            <a:r>
              <a:rPr lang="en-GB" sz="2800" dirty="0"/>
              <a:t>It is a systematic process which includes phases such as </a:t>
            </a:r>
          </a:p>
          <a:p>
            <a:pPr marL="0" indent="0">
              <a:buNone/>
            </a:pPr>
            <a:r>
              <a:rPr lang="en-GB" sz="2800" dirty="0"/>
              <a:t>-planning, </a:t>
            </a:r>
          </a:p>
          <a:p>
            <a:pPr>
              <a:buFontTx/>
              <a:buChar char="-"/>
            </a:pPr>
            <a:r>
              <a:rPr lang="en-GB" sz="2800" dirty="0"/>
              <a:t>analysis, </a:t>
            </a:r>
          </a:p>
          <a:p>
            <a:pPr>
              <a:buFontTx/>
              <a:buChar char="-"/>
            </a:pPr>
            <a:r>
              <a:rPr lang="en-GB" sz="2800" dirty="0"/>
              <a:t>design, </a:t>
            </a:r>
          </a:p>
          <a:p>
            <a:pPr>
              <a:buFontTx/>
              <a:buChar char="-"/>
            </a:pPr>
            <a:r>
              <a:rPr lang="en-GB" sz="2800" dirty="0"/>
              <a:t>deployment,</a:t>
            </a:r>
          </a:p>
          <a:p>
            <a:pPr>
              <a:buFontTx/>
              <a:buChar char="-"/>
            </a:pPr>
            <a:r>
              <a:rPr lang="en-GB" sz="2800" dirty="0"/>
              <a:t> and maintenance</a:t>
            </a:r>
          </a:p>
        </p:txBody>
      </p:sp>
    </p:spTree>
    <p:extLst>
      <p:ext uri="{BB962C8B-B14F-4D97-AF65-F5344CB8AC3E}">
        <p14:creationId xmlns:p14="http://schemas.microsoft.com/office/powerpoint/2010/main" val="1945697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Feedback</a:t>
            </a:r>
            <a:br>
              <a:rPr lang="en-GB" b="1" dirty="0"/>
            </a:br>
            <a:endParaRPr lang="en-GB" dirty="0"/>
          </a:p>
        </p:txBody>
      </p:sp>
      <p:sp>
        <p:nvSpPr>
          <p:cNvPr id="3" name="Content Placeholder 2"/>
          <p:cNvSpPr>
            <a:spLocks noGrp="1"/>
          </p:cNvSpPr>
          <p:nvPr>
            <p:ph idx="1"/>
          </p:nvPr>
        </p:nvSpPr>
        <p:spPr/>
        <p:txBody>
          <a:bodyPr/>
          <a:lstStyle/>
          <a:p>
            <a:pPr lvl="0"/>
            <a:r>
              <a:rPr lang="en-GB" sz="3200" dirty="0"/>
              <a:t>Feedback provides the control in a dynamic system.</a:t>
            </a:r>
          </a:p>
          <a:p>
            <a:pPr lvl="0"/>
            <a:r>
              <a:rPr lang="en-GB" sz="3200" dirty="0"/>
              <a:t>Positive feedback is routine in nature that encourages the performance of the system.</a:t>
            </a:r>
          </a:p>
          <a:p>
            <a:pPr lvl="0"/>
            <a:r>
              <a:rPr lang="en-GB" sz="3200" dirty="0"/>
              <a:t>Negative feedback is informational in nature that provides the controller with information for action</a:t>
            </a:r>
            <a:r>
              <a:rPr lang="en-GB" dirty="0"/>
              <a:t>.</a:t>
            </a:r>
          </a:p>
          <a:p>
            <a:pPr marL="0" indent="0">
              <a:buNone/>
            </a:pPr>
            <a:endParaRPr lang="en-GB" dirty="0"/>
          </a:p>
        </p:txBody>
      </p:sp>
    </p:spTree>
    <p:extLst>
      <p:ext uri="{BB962C8B-B14F-4D97-AF65-F5344CB8AC3E}">
        <p14:creationId xmlns:p14="http://schemas.microsoft.com/office/powerpoint/2010/main" val="2033570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Environment</a:t>
            </a:r>
          </a:p>
        </p:txBody>
      </p:sp>
      <p:sp>
        <p:nvSpPr>
          <p:cNvPr id="3" name="Content Placeholder 2"/>
          <p:cNvSpPr>
            <a:spLocks noGrp="1"/>
          </p:cNvSpPr>
          <p:nvPr>
            <p:ph idx="1"/>
          </p:nvPr>
        </p:nvSpPr>
        <p:spPr/>
        <p:txBody>
          <a:bodyPr>
            <a:normAutofit/>
          </a:bodyPr>
          <a:lstStyle/>
          <a:p>
            <a:pPr lvl="0"/>
            <a:r>
              <a:rPr lang="en-GB" sz="2400" dirty="0"/>
              <a:t>The environment is the “</a:t>
            </a:r>
            <a:r>
              <a:rPr lang="en-GB" sz="2400" dirty="0" err="1"/>
              <a:t>supersystem</a:t>
            </a:r>
            <a:r>
              <a:rPr lang="en-GB" sz="2400" dirty="0"/>
              <a:t>” within which an organization operates.</a:t>
            </a:r>
          </a:p>
          <a:p>
            <a:pPr lvl="0"/>
            <a:r>
              <a:rPr lang="en-GB" sz="2400" dirty="0"/>
              <a:t>It is the source of external elements that strike on the system.</a:t>
            </a:r>
          </a:p>
          <a:p>
            <a:pPr lvl="0"/>
            <a:r>
              <a:rPr lang="en-GB" sz="2400" dirty="0"/>
              <a:t>It determines how a system must function. For example, vendors and competitors of organization’s environment, may provide constraints that affect the actual performance of the business.</a:t>
            </a:r>
          </a:p>
          <a:p>
            <a:pPr marL="0" indent="0">
              <a:buNone/>
            </a:pPr>
            <a:endParaRPr lang="en-GB" sz="2400" dirty="0"/>
          </a:p>
        </p:txBody>
      </p:sp>
    </p:spTree>
    <p:extLst>
      <p:ext uri="{BB962C8B-B14F-4D97-AF65-F5344CB8AC3E}">
        <p14:creationId xmlns:p14="http://schemas.microsoft.com/office/powerpoint/2010/main" val="310717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Boundaries and Interface</a:t>
            </a:r>
            <a:br>
              <a:rPr lang="en-GB" b="1" dirty="0"/>
            </a:br>
            <a:endParaRPr lang="en-GB" dirty="0"/>
          </a:p>
        </p:txBody>
      </p:sp>
      <p:sp>
        <p:nvSpPr>
          <p:cNvPr id="3" name="Content Placeholder 2"/>
          <p:cNvSpPr>
            <a:spLocks noGrp="1"/>
          </p:cNvSpPr>
          <p:nvPr>
            <p:ph idx="1"/>
          </p:nvPr>
        </p:nvSpPr>
        <p:spPr/>
        <p:txBody>
          <a:bodyPr>
            <a:normAutofit/>
          </a:bodyPr>
          <a:lstStyle/>
          <a:p>
            <a:pPr lvl="0"/>
            <a:r>
              <a:rPr lang="en-GB" sz="2400" dirty="0"/>
              <a:t>A system should be defined by its boundaries. Boundaries are the limits that identify its components, processes, and interrelationship when it interfaces with another system.</a:t>
            </a:r>
          </a:p>
          <a:p>
            <a:pPr lvl="0"/>
            <a:r>
              <a:rPr lang="en-GB" sz="2400" dirty="0"/>
              <a:t>Each system has boundaries that determine its sphere of influence and control.</a:t>
            </a:r>
          </a:p>
          <a:p>
            <a:pPr lvl="0"/>
            <a:r>
              <a:rPr lang="en-GB" sz="2400" dirty="0"/>
              <a:t>The knowledge of the boundaries of a given system is crucial in determining the nature of its interface with other systems for successful design.</a:t>
            </a:r>
          </a:p>
          <a:p>
            <a:pPr marL="0" indent="0">
              <a:buNone/>
            </a:pPr>
            <a:endParaRPr lang="en-GB" sz="2400" dirty="0"/>
          </a:p>
        </p:txBody>
      </p:sp>
    </p:spTree>
    <p:extLst>
      <p:ext uri="{BB962C8B-B14F-4D97-AF65-F5344CB8AC3E}">
        <p14:creationId xmlns:p14="http://schemas.microsoft.com/office/powerpoint/2010/main" val="4008344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Types of Systems</a:t>
            </a:r>
            <a:br>
              <a:rPr lang="en-GB" b="1" dirty="0"/>
            </a:br>
            <a:endParaRPr lang="en-GB" dirty="0"/>
          </a:p>
        </p:txBody>
      </p:sp>
      <p:sp>
        <p:nvSpPr>
          <p:cNvPr id="3" name="Content Placeholder 2"/>
          <p:cNvSpPr>
            <a:spLocks noGrp="1"/>
          </p:cNvSpPr>
          <p:nvPr>
            <p:ph idx="1"/>
          </p:nvPr>
        </p:nvSpPr>
        <p:spPr/>
        <p:txBody>
          <a:bodyPr>
            <a:normAutofit/>
          </a:bodyPr>
          <a:lstStyle/>
          <a:p>
            <a:r>
              <a:rPr lang="en-GB" sz="4800" dirty="0"/>
              <a:t>The systems can be divided into the following types </a:t>
            </a:r>
          </a:p>
        </p:txBody>
      </p:sp>
    </p:spTree>
    <p:extLst>
      <p:ext uri="{BB962C8B-B14F-4D97-AF65-F5344CB8AC3E}">
        <p14:creationId xmlns:p14="http://schemas.microsoft.com/office/powerpoint/2010/main" val="409684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Physical or Abstract Systems</a:t>
            </a:r>
            <a:br>
              <a:rPr lang="en-GB" b="1" dirty="0"/>
            </a:br>
            <a:endParaRPr lang="en-GB" dirty="0"/>
          </a:p>
        </p:txBody>
      </p:sp>
      <p:sp>
        <p:nvSpPr>
          <p:cNvPr id="3" name="Content Placeholder 2"/>
          <p:cNvSpPr>
            <a:spLocks noGrp="1"/>
          </p:cNvSpPr>
          <p:nvPr>
            <p:ph idx="1"/>
          </p:nvPr>
        </p:nvSpPr>
        <p:spPr>
          <a:xfrm>
            <a:off x="677334" y="2160589"/>
            <a:ext cx="8596668" cy="4098543"/>
          </a:xfrm>
        </p:spPr>
        <p:txBody>
          <a:bodyPr>
            <a:noAutofit/>
          </a:bodyPr>
          <a:lstStyle/>
          <a:p>
            <a:pPr lvl="0"/>
            <a:r>
              <a:rPr lang="en-GB" sz="2400" dirty="0"/>
              <a:t>Physical systems are tangible entities. We can touch and feel them.</a:t>
            </a:r>
          </a:p>
          <a:p>
            <a:pPr lvl="0"/>
            <a:r>
              <a:rPr lang="en-GB" sz="2400" dirty="0"/>
              <a:t>Physical System may be static or dynamic in nature. For example, desks and chairs are the physical parts of computer </a:t>
            </a:r>
            <a:r>
              <a:rPr lang="en-GB" sz="2400" dirty="0" err="1"/>
              <a:t>center</a:t>
            </a:r>
            <a:r>
              <a:rPr lang="en-GB" sz="2400" dirty="0"/>
              <a:t> which are static. A programmed computer is a dynamic system in which programs, data, and applications can change according to the user's needs.</a:t>
            </a:r>
          </a:p>
          <a:p>
            <a:pPr lvl="0"/>
            <a:r>
              <a:rPr lang="en-GB" sz="2400" dirty="0"/>
              <a:t>Abstract systems are non-physical entities or conceptual that may be formulas, representation or model of a real system.</a:t>
            </a:r>
          </a:p>
          <a:p>
            <a:pPr marL="0" indent="0">
              <a:buNone/>
            </a:pPr>
            <a:endParaRPr lang="en-GB" sz="2400" dirty="0"/>
          </a:p>
        </p:txBody>
      </p:sp>
    </p:spTree>
    <p:extLst>
      <p:ext uri="{BB962C8B-B14F-4D97-AF65-F5344CB8AC3E}">
        <p14:creationId xmlns:p14="http://schemas.microsoft.com/office/powerpoint/2010/main" val="1038303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Open or Closed Systems</a:t>
            </a:r>
            <a:br>
              <a:rPr lang="en-GB" b="1" dirty="0"/>
            </a:br>
            <a:endParaRPr lang="en-GB" dirty="0"/>
          </a:p>
        </p:txBody>
      </p:sp>
      <p:sp>
        <p:nvSpPr>
          <p:cNvPr id="3" name="Content Placeholder 2"/>
          <p:cNvSpPr>
            <a:spLocks noGrp="1"/>
          </p:cNvSpPr>
          <p:nvPr>
            <p:ph idx="1"/>
          </p:nvPr>
        </p:nvSpPr>
        <p:spPr>
          <a:xfrm>
            <a:off x="677334" y="2160589"/>
            <a:ext cx="8596668" cy="4034149"/>
          </a:xfrm>
        </p:spPr>
        <p:txBody>
          <a:bodyPr>
            <a:noAutofit/>
          </a:bodyPr>
          <a:lstStyle/>
          <a:p>
            <a:pPr lvl="0"/>
            <a:r>
              <a:rPr lang="en-GB" sz="2800" dirty="0"/>
              <a:t>An open system must interact with its environment. It receives inputs from and delivers outputs to the outside of the system. For example, an information system which must adapt to the changing environmental conditions.</a:t>
            </a:r>
          </a:p>
          <a:p>
            <a:pPr lvl="0"/>
            <a:r>
              <a:rPr lang="en-GB" sz="2800" dirty="0"/>
              <a:t>A closed system does not interact with its environment. It is isolated from environmental influences. A completely closed system is rare in reality.</a:t>
            </a:r>
          </a:p>
          <a:p>
            <a:pPr marL="0" indent="0">
              <a:buNone/>
            </a:pPr>
            <a:endParaRPr lang="en-GB" sz="2800" dirty="0"/>
          </a:p>
        </p:txBody>
      </p:sp>
    </p:spTree>
    <p:extLst>
      <p:ext uri="{BB962C8B-B14F-4D97-AF65-F5344CB8AC3E}">
        <p14:creationId xmlns:p14="http://schemas.microsoft.com/office/powerpoint/2010/main" val="71478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Adaptive and Non Adaptive System</a:t>
            </a:r>
          </a:p>
        </p:txBody>
      </p:sp>
      <p:sp>
        <p:nvSpPr>
          <p:cNvPr id="3" name="Content Placeholder 2"/>
          <p:cNvSpPr>
            <a:spLocks noGrp="1"/>
          </p:cNvSpPr>
          <p:nvPr>
            <p:ph idx="1"/>
          </p:nvPr>
        </p:nvSpPr>
        <p:spPr/>
        <p:txBody>
          <a:bodyPr>
            <a:normAutofit/>
          </a:bodyPr>
          <a:lstStyle/>
          <a:p>
            <a:pPr lvl="0"/>
            <a:r>
              <a:rPr lang="en-GB" sz="3200" dirty="0"/>
              <a:t>Adaptive System responds to the change in the environment in a way to improve their performance and to survive. For example, human beings, animals.</a:t>
            </a:r>
          </a:p>
          <a:p>
            <a:pPr lvl="0"/>
            <a:r>
              <a:rPr lang="en-GB" sz="3200" dirty="0"/>
              <a:t>Non Adaptive System is the system which does not respond to the environment. For example, machines.</a:t>
            </a:r>
          </a:p>
          <a:p>
            <a:pPr marL="0" indent="0">
              <a:buNone/>
            </a:pPr>
            <a:endParaRPr lang="en-GB" sz="3200" dirty="0"/>
          </a:p>
        </p:txBody>
      </p:sp>
    </p:spTree>
    <p:extLst>
      <p:ext uri="{BB962C8B-B14F-4D97-AF65-F5344CB8AC3E}">
        <p14:creationId xmlns:p14="http://schemas.microsoft.com/office/powerpoint/2010/main" val="4190524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Permanent or Temporary System</a:t>
            </a:r>
          </a:p>
        </p:txBody>
      </p:sp>
      <p:sp>
        <p:nvSpPr>
          <p:cNvPr id="3" name="Content Placeholder 2"/>
          <p:cNvSpPr>
            <a:spLocks noGrp="1"/>
          </p:cNvSpPr>
          <p:nvPr>
            <p:ph idx="1"/>
          </p:nvPr>
        </p:nvSpPr>
        <p:spPr/>
        <p:txBody>
          <a:bodyPr>
            <a:normAutofit/>
          </a:bodyPr>
          <a:lstStyle/>
          <a:p>
            <a:pPr lvl="0"/>
            <a:r>
              <a:rPr lang="en-GB" sz="3200" dirty="0"/>
              <a:t>Permanent System persists for long time. For example, business policies.</a:t>
            </a:r>
          </a:p>
          <a:p>
            <a:pPr lvl="0"/>
            <a:r>
              <a:rPr lang="en-GB" sz="3200" dirty="0"/>
              <a:t>Temporary System is made for specified time and after that they are demolished. For example, A DJ system is set up for a program and it is dissembled after the program.</a:t>
            </a:r>
          </a:p>
          <a:p>
            <a:pPr marL="0" indent="0">
              <a:buNone/>
            </a:pPr>
            <a:endParaRPr lang="en-GB" sz="3200" dirty="0"/>
          </a:p>
        </p:txBody>
      </p:sp>
    </p:spTree>
    <p:extLst>
      <p:ext uri="{BB962C8B-B14F-4D97-AF65-F5344CB8AC3E}">
        <p14:creationId xmlns:p14="http://schemas.microsoft.com/office/powerpoint/2010/main" val="391588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GB" b="1" dirty="0"/>
            </a:br>
            <a:r>
              <a:rPr lang="en-GB" b="1" dirty="0"/>
              <a:t>Natural and Manufactured System</a:t>
            </a:r>
            <a:br>
              <a:rPr lang="en-GB" b="1" dirty="0"/>
            </a:br>
            <a:endParaRPr lang="en-GB" dirty="0"/>
          </a:p>
        </p:txBody>
      </p:sp>
      <p:sp>
        <p:nvSpPr>
          <p:cNvPr id="3" name="Content Placeholder 2"/>
          <p:cNvSpPr>
            <a:spLocks noGrp="1"/>
          </p:cNvSpPr>
          <p:nvPr>
            <p:ph idx="1"/>
          </p:nvPr>
        </p:nvSpPr>
        <p:spPr/>
        <p:txBody>
          <a:bodyPr/>
          <a:lstStyle/>
          <a:p>
            <a:pPr lvl="0"/>
            <a:r>
              <a:rPr lang="en-GB" sz="4000" dirty="0"/>
              <a:t>Natural systems are created by the nature. For example, Solar system, seasonal system.</a:t>
            </a:r>
          </a:p>
          <a:p>
            <a:pPr lvl="0"/>
            <a:r>
              <a:rPr lang="en-GB" sz="4000" dirty="0"/>
              <a:t>Manufactured System is the man-made system. For example, Rockets, dams, trains.</a:t>
            </a:r>
          </a:p>
          <a:p>
            <a:pPr marL="0" indent="0">
              <a:buNone/>
            </a:pPr>
            <a:endParaRPr lang="en-GB" dirty="0"/>
          </a:p>
        </p:txBody>
      </p:sp>
    </p:spTree>
    <p:extLst>
      <p:ext uri="{BB962C8B-B14F-4D97-AF65-F5344CB8AC3E}">
        <p14:creationId xmlns:p14="http://schemas.microsoft.com/office/powerpoint/2010/main" val="1024046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Deterministic or Probabilistic System</a:t>
            </a:r>
            <a:br>
              <a:rPr lang="en-GB" b="1" dirty="0"/>
            </a:br>
            <a:endParaRPr lang="en-GB" dirty="0"/>
          </a:p>
        </p:txBody>
      </p:sp>
      <p:sp>
        <p:nvSpPr>
          <p:cNvPr id="3" name="Content Placeholder 2"/>
          <p:cNvSpPr>
            <a:spLocks noGrp="1"/>
          </p:cNvSpPr>
          <p:nvPr>
            <p:ph idx="1"/>
          </p:nvPr>
        </p:nvSpPr>
        <p:spPr/>
        <p:txBody>
          <a:bodyPr>
            <a:normAutofit/>
          </a:bodyPr>
          <a:lstStyle/>
          <a:p>
            <a:pPr lvl="0"/>
            <a:r>
              <a:rPr lang="en-GB" sz="2800" dirty="0"/>
              <a:t>Deterministic system operates in a predictable manner and the interaction between system components is known with certainty. For example, two molecules of hydrogen and one molecule of oxygen makes water.</a:t>
            </a:r>
          </a:p>
          <a:p>
            <a:pPr lvl="0"/>
            <a:r>
              <a:rPr lang="en-GB" sz="2800" dirty="0"/>
              <a:t>Probabilistic System shows uncertain behavior. The exact output is not known. For example, Weather forecasting, mail delivery.</a:t>
            </a:r>
          </a:p>
          <a:p>
            <a:pPr marL="0" indent="0">
              <a:buNone/>
            </a:pPr>
            <a:endParaRPr lang="en-GB" sz="2800" dirty="0"/>
          </a:p>
        </p:txBody>
      </p:sp>
    </p:spTree>
    <p:extLst>
      <p:ext uri="{BB962C8B-B14F-4D97-AF65-F5344CB8AC3E}">
        <p14:creationId xmlns:p14="http://schemas.microsoft.com/office/powerpoint/2010/main" val="210160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CA71-7B05-41D9-90B2-030E3FB37C6C}"/>
              </a:ext>
            </a:extLst>
          </p:cNvPr>
          <p:cNvSpPr>
            <a:spLocks noGrp="1"/>
          </p:cNvSpPr>
          <p:nvPr>
            <p:ph type="title"/>
          </p:nvPr>
        </p:nvSpPr>
        <p:spPr/>
        <p:txBody>
          <a:bodyPr/>
          <a:lstStyle/>
          <a:p>
            <a:r>
              <a:rPr lang="en-US" dirty="0"/>
              <a:t>Systems Development</a:t>
            </a:r>
          </a:p>
        </p:txBody>
      </p:sp>
      <p:sp>
        <p:nvSpPr>
          <p:cNvPr id="3" name="Content Placeholder 2">
            <a:extLst>
              <a:ext uri="{FF2B5EF4-FFF2-40B4-BE49-F238E27FC236}">
                <a16:creationId xmlns:a16="http://schemas.microsoft.com/office/drawing/2014/main" id="{2028BC5B-6359-4CEC-ABC1-3780E4E7BA82}"/>
              </a:ext>
            </a:extLst>
          </p:cNvPr>
          <p:cNvSpPr>
            <a:spLocks noGrp="1"/>
          </p:cNvSpPr>
          <p:nvPr>
            <p:ph idx="1"/>
          </p:nvPr>
        </p:nvSpPr>
        <p:spPr/>
        <p:txBody>
          <a:bodyPr/>
          <a:lstStyle/>
          <a:p>
            <a:pPr marL="0" indent="0" algn="l">
              <a:buNone/>
            </a:pPr>
            <a:r>
              <a:rPr lang="en-US" sz="1800" b="0" i="0" u="none" strike="noStrike" baseline="0" dirty="0">
                <a:latin typeface="Times New Roman" panose="02020603050405020304" pitchFamily="18" charset="0"/>
              </a:rPr>
              <a:t>Systems development can generally be thought of as having two major</a:t>
            </a:r>
          </a:p>
          <a:p>
            <a:pPr marL="0" indent="0" algn="l">
              <a:buNone/>
            </a:pPr>
            <a:r>
              <a:rPr lang="en-US" sz="1800" b="0" i="0" u="none" strike="noStrike" baseline="0" dirty="0">
                <a:latin typeface="Times New Roman" panose="02020603050405020304" pitchFamily="18" charset="0"/>
              </a:rPr>
              <a:t>components: Systems analysis and Systems design. </a:t>
            </a:r>
          </a:p>
          <a:p>
            <a:pPr marL="0" indent="0" algn="l">
              <a:buNone/>
            </a:pPr>
            <a:r>
              <a:rPr lang="en-US" sz="1800" b="0" i="1" u="none" strike="noStrike" baseline="0" dirty="0">
                <a:solidFill>
                  <a:srgbClr val="FF0000"/>
                </a:solidFill>
                <a:latin typeface="Times New Roman" panose="02020603050405020304" pitchFamily="18" charset="0"/>
              </a:rPr>
              <a:t>System design </a:t>
            </a:r>
            <a:r>
              <a:rPr lang="en-US" sz="1800" b="0" i="0" u="none" strike="noStrike" baseline="0" dirty="0">
                <a:latin typeface="Times New Roman" panose="02020603050405020304" pitchFamily="18" charset="0"/>
              </a:rPr>
              <a:t>is the process of planning a new business system or one to replace or complement an existing system.</a:t>
            </a:r>
          </a:p>
          <a:p>
            <a:pPr marL="0" indent="0" algn="l">
              <a:buNone/>
            </a:pPr>
            <a:endParaRPr lang="en-US" dirty="0">
              <a:latin typeface="Times New Roman" panose="02020603050405020304" pitchFamily="18" charset="0"/>
            </a:endParaRPr>
          </a:p>
          <a:p>
            <a:pPr marL="0" indent="0" algn="l">
              <a:buNone/>
            </a:pPr>
            <a:r>
              <a:rPr lang="en-US" sz="1800" b="0" i="1" u="none" strike="noStrike" baseline="0" dirty="0">
                <a:solidFill>
                  <a:srgbClr val="FF0000"/>
                </a:solidFill>
                <a:latin typeface="Times New Roman" panose="02020603050405020304" pitchFamily="18" charset="0"/>
              </a:rPr>
              <a:t>System analysis</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then, is the process of gathering and interpreting facts, diagnosing problems, and using the information to recommend improvements to the system.</a:t>
            </a:r>
            <a:endParaRPr lang="en-US" dirty="0"/>
          </a:p>
        </p:txBody>
      </p:sp>
    </p:spTree>
    <p:extLst>
      <p:ext uri="{BB962C8B-B14F-4D97-AF65-F5344CB8AC3E}">
        <p14:creationId xmlns:p14="http://schemas.microsoft.com/office/powerpoint/2010/main" val="2656441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GB" b="1" dirty="0"/>
            </a:br>
            <a:r>
              <a:rPr lang="en-GB" b="1" dirty="0"/>
              <a:t>Social, Human-Machine, Machine System</a:t>
            </a:r>
            <a:br>
              <a:rPr lang="en-GB" b="1" dirty="0"/>
            </a:br>
            <a:endParaRPr lang="en-GB" dirty="0"/>
          </a:p>
        </p:txBody>
      </p:sp>
      <p:sp>
        <p:nvSpPr>
          <p:cNvPr id="3" name="Content Placeholder 2"/>
          <p:cNvSpPr>
            <a:spLocks noGrp="1"/>
          </p:cNvSpPr>
          <p:nvPr>
            <p:ph idx="1"/>
          </p:nvPr>
        </p:nvSpPr>
        <p:spPr/>
        <p:txBody>
          <a:bodyPr>
            <a:normAutofit/>
          </a:bodyPr>
          <a:lstStyle/>
          <a:p>
            <a:pPr lvl="0"/>
            <a:r>
              <a:rPr lang="en-GB" sz="2400" dirty="0"/>
              <a:t>Social System is made up of people. For example, social clubs, societies.</a:t>
            </a:r>
          </a:p>
          <a:p>
            <a:pPr lvl="0"/>
            <a:r>
              <a:rPr lang="en-GB" sz="2400" dirty="0"/>
              <a:t>In Human-Machine System, both human and machines are involved to perform a particular task. For example, Computer programming.</a:t>
            </a:r>
          </a:p>
          <a:p>
            <a:pPr lvl="0"/>
            <a:r>
              <a:rPr lang="en-GB" sz="2400" dirty="0"/>
              <a:t>Machine System is where human interference is neglected. All the tasks are performed by the machine. For example, an autonomous robot.</a:t>
            </a:r>
          </a:p>
          <a:p>
            <a:pPr marL="0" indent="0">
              <a:buNone/>
            </a:pPr>
            <a:endParaRPr lang="en-GB" sz="2400" dirty="0"/>
          </a:p>
        </p:txBody>
      </p:sp>
    </p:spTree>
    <p:extLst>
      <p:ext uri="{BB962C8B-B14F-4D97-AF65-F5344CB8AC3E}">
        <p14:creationId xmlns:p14="http://schemas.microsoft.com/office/powerpoint/2010/main" val="325555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GB" b="1" dirty="0"/>
            </a:br>
            <a:r>
              <a:rPr lang="en-GB" b="1" dirty="0"/>
              <a:t>Man–Made Information Systems</a:t>
            </a:r>
            <a:br>
              <a:rPr lang="en-GB" b="1" dirty="0"/>
            </a:br>
            <a:endParaRPr lang="en-GB" dirty="0"/>
          </a:p>
        </p:txBody>
      </p:sp>
      <p:sp>
        <p:nvSpPr>
          <p:cNvPr id="3" name="Content Placeholder 2"/>
          <p:cNvSpPr>
            <a:spLocks noGrp="1"/>
          </p:cNvSpPr>
          <p:nvPr>
            <p:ph idx="1"/>
          </p:nvPr>
        </p:nvSpPr>
        <p:spPr/>
        <p:txBody>
          <a:bodyPr>
            <a:normAutofit fontScale="92500" lnSpcReduction="10000"/>
          </a:bodyPr>
          <a:lstStyle/>
          <a:p>
            <a:pPr lvl="0" algn="just"/>
            <a:r>
              <a:rPr lang="en-GB" sz="3600" dirty="0"/>
              <a:t>It is an interconnected set of information resources to manage data for particular organization, under Direct Management Control (DMC).</a:t>
            </a:r>
          </a:p>
          <a:p>
            <a:pPr lvl="0" algn="just"/>
            <a:r>
              <a:rPr lang="en-GB" sz="3600" dirty="0"/>
              <a:t>This system includes hardware, software, communication, data, and application for producing information according to the need of an organization.</a:t>
            </a:r>
          </a:p>
          <a:p>
            <a:pPr marL="0" indent="0" algn="just">
              <a:buNone/>
            </a:pPr>
            <a:endParaRPr lang="en-GB" sz="3600" dirty="0"/>
          </a:p>
        </p:txBody>
      </p:sp>
    </p:spTree>
    <p:extLst>
      <p:ext uri="{BB962C8B-B14F-4D97-AF65-F5344CB8AC3E}">
        <p14:creationId xmlns:p14="http://schemas.microsoft.com/office/powerpoint/2010/main" val="1498191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5739081"/>
          </a:xfrm>
        </p:spPr>
        <p:txBody>
          <a:bodyPr>
            <a:normAutofit fontScale="92500" lnSpcReduction="10000"/>
          </a:bodyPr>
          <a:lstStyle/>
          <a:p>
            <a:pPr algn="just"/>
            <a:r>
              <a:rPr lang="en-GB" sz="3200" dirty="0"/>
              <a:t>Man-made information systems are divided into three types −</a:t>
            </a:r>
          </a:p>
          <a:p>
            <a:pPr lvl="0" algn="just"/>
            <a:r>
              <a:rPr lang="en-GB" sz="3200" b="1" dirty="0"/>
              <a:t>Formal Information System</a:t>
            </a:r>
            <a:r>
              <a:rPr lang="en-GB" sz="3200" dirty="0"/>
              <a:t> − It is based on the flow of information in the form of memos, instructions, etc., from top level to lower levels of management.</a:t>
            </a:r>
          </a:p>
          <a:p>
            <a:pPr lvl="0" algn="just"/>
            <a:r>
              <a:rPr lang="en-GB" sz="3200" b="1" dirty="0"/>
              <a:t>Informal Information System</a:t>
            </a:r>
            <a:r>
              <a:rPr lang="en-GB" sz="3200" dirty="0"/>
              <a:t> − This is employee based system which solves the day to day work related problems.</a:t>
            </a:r>
          </a:p>
          <a:p>
            <a:pPr algn="just"/>
            <a:r>
              <a:rPr lang="en-GB" sz="3200" b="1" dirty="0"/>
              <a:t>Computer Based System</a:t>
            </a:r>
            <a:r>
              <a:rPr lang="en-GB" sz="3200" dirty="0"/>
              <a:t> − This system is directly dependent on the computer for managing business applications. For example, automatic library system, railway reservation system, banking system, </a:t>
            </a:r>
            <a:r>
              <a:rPr lang="en-GB" sz="3200" dirty="0" err="1"/>
              <a:t>etc</a:t>
            </a:r>
            <a:endParaRPr lang="en-GB" sz="3200" dirty="0"/>
          </a:p>
        </p:txBody>
      </p:sp>
    </p:spTree>
    <p:extLst>
      <p:ext uri="{BB962C8B-B14F-4D97-AF65-F5344CB8AC3E}">
        <p14:creationId xmlns:p14="http://schemas.microsoft.com/office/powerpoint/2010/main" val="4086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Systems Analysis</a:t>
            </a:r>
            <a:br>
              <a:rPr lang="en-GB" b="1" dirty="0"/>
            </a:br>
            <a:endParaRPr lang="en-GB" dirty="0"/>
          </a:p>
        </p:txBody>
      </p:sp>
      <p:sp>
        <p:nvSpPr>
          <p:cNvPr id="3" name="Content Placeholder 2"/>
          <p:cNvSpPr>
            <a:spLocks noGrp="1"/>
          </p:cNvSpPr>
          <p:nvPr>
            <p:ph idx="1"/>
          </p:nvPr>
        </p:nvSpPr>
        <p:spPr/>
        <p:txBody>
          <a:bodyPr>
            <a:normAutofit/>
          </a:bodyPr>
          <a:lstStyle/>
          <a:p>
            <a:r>
              <a:rPr lang="en-GB" sz="2400" dirty="0"/>
              <a:t>It is a process of collecting and interpreting facts, identifying the problems, and decomposition of a system into its components.</a:t>
            </a:r>
          </a:p>
          <a:p>
            <a:r>
              <a:rPr lang="en-GB" sz="2400" dirty="0"/>
              <a:t>System analysis is conducted for the purpose of studying a system or its parts in order to identify its objectives. It is a problem solving technique that improves the system and ensures that all the components of the system work efficiently to accomplish their purpose.</a:t>
            </a:r>
          </a:p>
          <a:p>
            <a:r>
              <a:rPr lang="en-GB" sz="2400" dirty="0"/>
              <a:t>Analysis specifies </a:t>
            </a:r>
            <a:r>
              <a:rPr lang="en-GB" sz="2400" b="1" dirty="0"/>
              <a:t>what the system should do</a:t>
            </a:r>
            <a:r>
              <a:rPr lang="en-GB" sz="2400" dirty="0"/>
              <a:t>.</a:t>
            </a:r>
          </a:p>
          <a:p>
            <a:pPr marL="0" indent="0">
              <a:buNone/>
            </a:pPr>
            <a:endParaRPr lang="en-GB" sz="2400" dirty="0"/>
          </a:p>
        </p:txBody>
      </p:sp>
    </p:spTree>
    <p:extLst>
      <p:ext uri="{BB962C8B-B14F-4D97-AF65-F5344CB8AC3E}">
        <p14:creationId xmlns:p14="http://schemas.microsoft.com/office/powerpoint/2010/main" val="227740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Systems Design</a:t>
            </a:r>
            <a:br>
              <a:rPr lang="en-GB" b="1" dirty="0"/>
            </a:br>
            <a:endParaRPr lang="en-GB" dirty="0"/>
          </a:p>
        </p:txBody>
      </p:sp>
      <p:sp>
        <p:nvSpPr>
          <p:cNvPr id="3" name="Content Placeholder 2"/>
          <p:cNvSpPr>
            <a:spLocks noGrp="1"/>
          </p:cNvSpPr>
          <p:nvPr>
            <p:ph idx="1"/>
          </p:nvPr>
        </p:nvSpPr>
        <p:spPr/>
        <p:txBody>
          <a:bodyPr>
            <a:normAutofit/>
          </a:bodyPr>
          <a:lstStyle/>
          <a:p>
            <a:r>
              <a:rPr lang="en-GB" sz="2400" dirty="0"/>
              <a:t>It is a process of planning a new business system or replacing an existing system by defining its components or modules to satisfy the specific requirements. Before planning, you need to understand the old system thoroughly and determine how computers can best be used in order to operate efficiently.</a:t>
            </a:r>
          </a:p>
          <a:p>
            <a:r>
              <a:rPr lang="en-GB" sz="2400" dirty="0"/>
              <a:t>System Design focuses on </a:t>
            </a:r>
            <a:r>
              <a:rPr lang="en-GB" sz="2400" b="1" dirty="0"/>
              <a:t>how to accomplish the objective of the system</a:t>
            </a:r>
            <a:r>
              <a:rPr lang="en-GB" sz="2400" dirty="0"/>
              <a:t>.</a:t>
            </a:r>
          </a:p>
          <a:p>
            <a:pPr marL="0" indent="0">
              <a:buNone/>
            </a:pPr>
            <a:endParaRPr lang="en-GB" sz="2400" dirty="0"/>
          </a:p>
        </p:txBody>
      </p:sp>
    </p:spTree>
    <p:extLst>
      <p:ext uri="{BB962C8B-B14F-4D97-AF65-F5344CB8AC3E}">
        <p14:creationId xmlns:p14="http://schemas.microsoft.com/office/powerpoint/2010/main" val="315632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A163-2F32-4199-BA04-FC355D2B0DA6}"/>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47E7ADDD-7974-485E-BE37-BC423DCD2B24}"/>
              </a:ext>
            </a:extLst>
          </p:cNvPr>
          <p:cNvSpPr>
            <a:spLocks noGrp="1"/>
          </p:cNvSpPr>
          <p:nvPr>
            <p:ph idx="1"/>
          </p:nvPr>
        </p:nvSpPr>
        <p:spPr/>
        <p:txBody>
          <a:bodyPr>
            <a:normAutofit fontScale="92500" lnSpcReduction="10000"/>
          </a:bodyPr>
          <a:lstStyle/>
          <a:p>
            <a:pPr marL="342900" marR="0" lvl="0" indent="-342900" algn="l" defTabSz="914400" rtl="0" eaLnBrk="1" fontAlgn="base" latinLnBrk="0" hangingPunct="1">
              <a:lnSpc>
                <a:spcPct val="100000"/>
              </a:lnSpc>
              <a:spcBef>
                <a:spcPct val="20000"/>
              </a:spcBef>
              <a:spcAft>
                <a:spcPct val="0"/>
              </a:spcAft>
              <a:buClr>
                <a:srgbClr val="FF3300"/>
              </a:buClr>
              <a:buSzPct val="50000"/>
              <a:buFont typeface="Wingdings" panose="05000000000000000000" pitchFamily="2" charset="2"/>
              <a:buBlip>
                <a:blip r:embed="rId2"/>
              </a:buBlip>
              <a:tabLst/>
              <a:defRPr/>
            </a:pPr>
            <a:r>
              <a:rPr kumimoji="0" lang="en-US" altLang="en-US" sz="3200" b="0" i="0" u="none" strike="noStrike" kern="0" cap="none" spc="0" normalizeH="0" baseline="0" noProof="0" dirty="0">
                <a:ln>
                  <a:noFill/>
                </a:ln>
                <a:solidFill>
                  <a:srgbClr val="000000"/>
                </a:solidFill>
                <a:effectLst/>
                <a:uLnTx/>
                <a:uFillTx/>
                <a:latin typeface="Verdana"/>
                <a:ea typeface="+mn-ea"/>
                <a:cs typeface="+mn-cs"/>
              </a:rPr>
              <a:t>Many systems have failed and have been abandoned. This is because System analysts tried to build wonderful systems without understanding the organization.</a:t>
            </a:r>
          </a:p>
          <a:p>
            <a:pPr marL="342900" marR="0" lvl="0" indent="-342900" algn="l" defTabSz="914400" rtl="0" eaLnBrk="1" fontAlgn="base" latinLnBrk="0" hangingPunct="1">
              <a:lnSpc>
                <a:spcPct val="100000"/>
              </a:lnSpc>
              <a:spcBef>
                <a:spcPct val="20000"/>
              </a:spcBef>
              <a:spcAft>
                <a:spcPct val="0"/>
              </a:spcAft>
              <a:buClr>
                <a:srgbClr val="FF3300"/>
              </a:buClr>
              <a:buSzPct val="50000"/>
              <a:buFont typeface="Wingdings" panose="05000000000000000000" pitchFamily="2" charset="2"/>
              <a:buBlip>
                <a:blip r:embed="rId2"/>
              </a:buBlip>
              <a:tabLst/>
              <a:defRPr/>
            </a:pPr>
            <a:r>
              <a:rPr kumimoji="0" lang="en-US" altLang="en-US" sz="3200" b="0" i="0" u="none" strike="noStrike" kern="0" cap="none" spc="0" normalizeH="0" baseline="0" noProof="0" dirty="0">
                <a:ln>
                  <a:noFill/>
                </a:ln>
                <a:solidFill>
                  <a:srgbClr val="000000"/>
                </a:solidFill>
                <a:effectLst/>
                <a:uLnTx/>
                <a:uFillTx/>
                <a:latin typeface="Verdana"/>
                <a:ea typeface="+mn-ea"/>
                <a:cs typeface="+mn-cs"/>
              </a:rPr>
              <a:t>NB: The primarily goal for a new System is to create value for the organization.</a:t>
            </a:r>
          </a:p>
          <a:p>
            <a:pPr marL="342900" marR="0" lvl="0" indent="-342900" algn="l" defTabSz="914400" rtl="0" eaLnBrk="1" fontAlgn="base" latinLnBrk="0" hangingPunct="1">
              <a:lnSpc>
                <a:spcPct val="100000"/>
              </a:lnSpc>
              <a:spcBef>
                <a:spcPct val="20000"/>
              </a:spcBef>
              <a:spcAft>
                <a:spcPct val="0"/>
              </a:spcAft>
              <a:buClr>
                <a:srgbClr val="FF3300"/>
              </a:buClr>
              <a:buSzPct val="50000"/>
              <a:buFont typeface="Wingdings" panose="05000000000000000000" pitchFamily="2" charset="2"/>
              <a:buBlip>
                <a:blip r:embed="rId2"/>
              </a:buBlip>
              <a:tabLst/>
              <a:defRPr/>
            </a:pPr>
            <a:r>
              <a:rPr kumimoji="0" lang="en-US" altLang="en-US" sz="3200" b="0" i="0" u="none" strike="noStrike" kern="0" cap="none" spc="0" normalizeH="0" baseline="0" noProof="0" dirty="0">
                <a:ln>
                  <a:noFill/>
                </a:ln>
                <a:solidFill>
                  <a:srgbClr val="000000"/>
                </a:solidFill>
                <a:effectLst/>
                <a:uLnTx/>
                <a:uFillTx/>
                <a:latin typeface="Verdana"/>
                <a:ea typeface="+mn-ea"/>
                <a:cs typeface="+mn-cs"/>
              </a:rPr>
              <a:t>Quality is </a:t>
            </a:r>
            <a:r>
              <a:rPr kumimoji="0" lang="en-US" altLang="en-US" sz="3200" b="0" i="0" u="sng" strike="noStrike" kern="0" cap="none" spc="0" normalizeH="0" baseline="0" noProof="0" dirty="0">
                <a:ln>
                  <a:noFill/>
                </a:ln>
                <a:solidFill>
                  <a:srgbClr val="000000"/>
                </a:solidFill>
                <a:effectLst/>
                <a:uLnTx/>
                <a:uFillTx/>
                <a:latin typeface="Verdana"/>
                <a:ea typeface="+mn-ea"/>
                <a:cs typeface="+mn-cs"/>
              </a:rPr>
              <a:t>satisfaction of requirements</a:t>
            </a:r>
            <a:r>
              <a:rPr kumimoji="0" lang="en-US" altLang="en-US" sz="3200" b="0" i="0" u="none" strike="noStrike" kern="0" cap="none" spc="0" normalizeH="0" baseline="0" noProof="0" dirty="0">
                <a:ln>
                  <a:noFill/>
                </a:ln>
                <a:solidFill>
                  <a:srgbClr val="000000"/>
                </a:solidFill>
                <a:effectLst/>
                <a:uLnTx/>
                <a:uFillTx/>
                <a:latin typeface="Verdana"/>
                <a:ea typeface="+mn-ea"/>
                <a:cs typeface="+mn-cs"/>
              </a:rPr>
              <a:t>, not ‘goodness</a:t>
            </a:r>
            <a:endParaRPr lang="en-US" dirty="0"/>
          </a:p>
        </p:txBody>
      </p:sp>
    </p:spTree>
    <p:extLst>
      <p:ext uri="{BB962C8B-B14F-4D97-AF65-F5344CB8AC3E}">
        <p14:creationId xmlns:p14="http://schemas.microsoft.com/office/powerpoint/2010/main" val="242361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9F04-5940-477B-85AA-5626950975F7}"/>
              </a:ext>
            </a:extLst>
          </p:cNvPr>
          <p:cNvSpPr>
            <a:spLocks noGrp="1"/>
          </p:cNvSpPr>
          <p:nvPr>
            <p:ph type="title"/>
          </p:nvPr>
        </p:nvSpPr>
        <p:spPr/>
        <p:txBody>
          <a:bodyPr/>
          <a:lstStyle/>
          <a:p>
            <a:r>
              <a:rPr lang="en-US" dirty="0"/>
              <a:t>KEY IDEAS – The System Analyst</a:t>
            </a:r>
          </a:p>
        </p:txBody>
      </p:sp>
      <p:sp>
        <p:nvSpPr>
          <p:cNvPr id="3" name="Content Placeholder 2">
            <a:extLst>
              <a:ext uri="{FF2B5EF4-FFF2-40B4-BE49-F238E27FC236}">
                <a16:creationId xmlns:a16="http://schemas.microsoft.com/office/drawing/2014/main" id="{7B0B5F96-9B64-4A8E-94D6-EB0512D883B3}"/>
              </a:ext>
            </a:extLst>
          </p:cNvPr>
          <p:cNvSpPr>
            <a:spLocks noGrp="1"/>
          </p:cNvSpPr>
          <p:nvPr>
            <p:ph idx="1"/>
          </p:nvPr>
        </p:nvSpPr>
        <p:spPr/>
        <p:txBody>
          <a:bodyPr>
            <a:normAutofit/>
          </a:bodyPr>
          <a:lstStyle/>
          <a:p>
            <a:pPr marL="342900" marR="0" lvl="0" indent="-342900" algn="l" defTabSz="914400" rtl="0" eaLnBrk="1" fontAlgn="base" latinLnBrk="0" hangingPunct="1">
              <a:lnSpc>
                <a:spcPct val="90000"/>
              </a:lnSpc>
              <a:spcBef>
                <a:spcPct val="20000"/>
              </a:spcBef>
              <a:spcAft>
                <a:spcPct val="0"/>
              </a:spcAft>
              <a:buClr>
                <a:srgbClr val="FF3300"/>
              </a:buClr>
              <a:buSzPct val="50000"/>
              <a:buFont typeface="Wingdings" panose="05000000000000000000" pitchFamily="2" charset="2"/>
              <a:buBlip>
                <a:blip r:embed="rId2"/>
              </a:buBlip>
              <a:tabLst/>
              <a:defRPr/>
            </a:pP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The </a:t>
            </a:r>
            <a:r>
              <a:rPr kumimoji="0" lang="en-US" altLang="en-US" sz="2800" b="0" i="0" u="none" strike="noStrike" kern="0" cap="none" spc="0" normalizeH="0" baseline="0" noProof="0" dirty="0">
                <a:ln>
                  <a:noFill/>
                </a:ln>
                <a:solidFill>
                  <a:srgbClr val="FF0033"/>
                </a:solidFill>
                <a:effectLst/>
                <a:uLnTx/>
                <a:uFillTx/>
                <a:latin typeface="Verdana"/>
                <a:ea typeface="+mn-ea"/>
                <a:cs typeface="+mn-cs"/>
              </a:rPr>
              <a:t>systems analyst</a:t>
            </a: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 is a key person analyzing the business, identifying opportunities for improvement, and designing information systems to implement these ideas.</a:t>
            </a:r>
          </a:p>
          <a:p>
            <a:pPr marL="342900" marR="0" lvl="0" indent="-342900" algn="l" defTabSz="914400" rtl="0" eaLnBrk="1" fontAlgn="base" latinLnBrk="0" hangingPunct="1">
              <a:lnSpc>
                <a:spcPct val="90000"/>
              </a:lnSpc>
              <a:spcBef>
                <a:spcPct val="20000"/>
              </a:spcBef>
              <a:spcAft>
                <a:spcPct val="0"/>
              </a:spcAft>
              <a:buClr>
                <a:srgbClr val="FF3300"/>
              </a:buClr>
              <a:buSzPct val="50000"/>
              <a:buFont typeface="Wingdings" panose="05000000000000000000" pitchFamily="2" charset="2"/>
              <a:buBlip>
                <a:blip r:embed="rId2"/>
              </a:buBlip>
              <a:tabLst/>
              <a:defRPr/>
            </a:pP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As a System Analyst, it is important to understand and develop by practicing the skills needed to successfully design and implement new information systems</a:t>
            </a:r>
            <a:r>
              <a:rPr kumimoji="0" lang="en-US" altLang="en-US" sz="3200" b="0" i="0" u="none" strike="noStrike" kern="0" cap="none" spc="0" normalizeH="0" baseline="0" noProof="0" dirty="0">
                <a:ln>
                  <a:noFill/>
                </a:ln>
                <a:solidFill>
                  <a:srgbClr val="000000"/>
                </a:solidFill>
                <a:effectLst/>
                <a:uLnTx/>
                <a:uFillTx/>
                <a:latin typeface="Verdana"/>
                <a:ea typeface="+mn-ea"/>
                <a:cs typeface="+mn-cs"/>
              </a:rPr>
              <a:t>.</a:t>
            </a:r>
          </a:p>
          <a:p>
            <a:endParaRPr lang="en-US" dirty="0"/>
          </a:p>
        </p:txBody>
      </p:sp>
    </p:spTree>
    <p:extLst>
      <p:ext uri="{BB962C8B-B14F-4D97-AF65-F5344CB8AC3E}">
        <p14:creationId xmlns:p14="http://schemas.microsoft.com/office/powerpoint/2010/main" val="401594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E699-D540-4024-A88F-D5ADB5182643}"/>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8133CFF-2B3B-48C3-BB3A-21180ED67AD0}"/>
              </a:ext>
            </a:extLst>
          </p:cNvPr>
          <p:cNvSpPr>
            <a:spLocks noGrp="1"/>
          </p:cNvSpPr>
          <p:nvPr>
            <p:ph idx="1"/>
          </p:nvPr>
        </p:nvSpPr>
        <p:spPr/>
        <p:txBody>
          <a:bodyPr>
            <a:normAutofit lnSpcReduction="10000"/>
          </a:bodyPr>
          <a:lstStyle/>
          <a:p>
            <a:pPr marL="0" indent="0">
              <a:buNone/>
            </a:pPr>
            <a:r>
              <a:rPr lang="en-US" dirty="0"/>
              <a:t>Computerizing a stockroom of a clothing store: </a:t>
            </a:r>
          </a:p>
          <a:p>
            <a:r>
              <a:rPr lang="en-US" dirty="0"/>
              <a:t>Why: To better control its inventory </a:t>
            </a:r>
            <a:r>
              <a:rPr lang="en-US" sz="1800" b="0" i="0" u="none" strike="noStrike" baseline="0" dirty="0">
                <a:latin typeface="Times New Roman" panose="02020603050405020304" pitchFamily="18" charset="0"/>
              </a:rPr>
              <a:t>To better control its inventory and access accurate and up – to – date information about stock levels and know when to reordering,</a:t>
            </a:r>
            <a:endParaRPr lang="en-US" dirty="0"/>
          </a:p>
          <a:p>
            <a:pPr marL="0" indent="0" algn="l">
              <a:buNone/>
            </a:pPr>
            <a:r>
              <a:rPr lang="en-US" dirty="0"/>
              <a:t>The system Analyst: </a:t>
            </a:r>
          </a:p>
          <a:p>
            <a:pPr algn="l"/>
            <a:r>
              <a:rPr lang="en-US" sz="1800" b="0" i="0" u="none" strike="noStrike" baseline="0" dirty="0">
                <a:latin typeface="Times New Roman" panose="02020603050405020304" pitchFamily="18" charset="0"/>
              </a:rPr>
              <a:t>Before  the system Analyst can design a system to capture data, update files, and produce reports, one needs to know more about the store operations:</a:t>
            </a:r>
          </a:p>
          <a:p>
            <a:pPr marL="0" indent="0" algn="l">
              <a:buNone/>
            </a:pPr>
            <a:r>
              <a:rPr lang="en-US" dirty="0">
                <a:latin typeface="Times New Roman" panose="02020603050405020304" pitchFamily="18" charset="0"/>
              </a:rPr>
              <a:t>Need to get information Such as:</a:t>
            </a:r>
          </a:p>
          <a:p>
            <a:pPr marL="0" indent="0" algn="l">
              <a:buNone/>
            </a:pPr>
            <a:r>
              <a:rPr lang="en-US" dirty="0">
                <a:latin typeface="Times New Roman" panose="02020603050405020304" pitchFamily="18" charset="0"/>
              </a:rPr>
              <a:t>Reorder notices</a:t>
            </a:r>
          </a:p>
          <a:p>
            <a:pPr marL="0" indent="0" algn="l">
              <a:buNone/>
            </a:pPr>
            <a:r>
              <a:rPr lang="en-US" dirty="0">
                <a:latin typeface="Times New Roman" panose="02020603050405020304" pitchFamily="18" charset="0"/>
              </a:rPr>
              <a:t>Purchase orders</a:t>
            </a:r>
          </a:p>
          <a:p>
            <a:pPr marL="0" indent="0" algn="l">
              <a:buNone/>
            </a:pPr>
            <a:r>
              <a:rPr lang="en-US" dirty="0">
                <a:latin typeface="Times New Roman" panose="02020603050405020304" pitchFamily="18" charset="0"/>
              </a:rPr>
              <a:t>Records of stock etc. In essence you must understand how the whole process works.</a:t>
            </a:r>
          </a:p>
          <a:p>
            <a:pPr marL="0" indent="0" algn="l">
              <a:buNone/>
            </a:pPr>
            <a:endParaRPr lang="en-US" dirty="0"/>
          </a:p>
          <a:p>
            <a:endParaRPr lang="en-US" dirty="0"/>
          </a:p>
        </p:txBody>
      </p:sp>
    </p:spTree>
    <p:extLst>
      <p:ext uri="{BB962C8B-B14F-4D97-AF65-F5344CB8AC3E}">
        <p14:creationId xmlns:p14="http://schemas.microsoft.com/office/powerpoint/2010/main" val="4120829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System Analysis and Design </a:t>
            </a:r>
          </a:p>
        </p:txBody>
      </p:sp>
      <p:sp>
        <p:nvSpPr>
          <p:cNvPr id="3" name="Content Placeholder 2"/>
          <p:cNvSpPr>
            <a:spLocks noGrp="1"/>
          </p:cNvSpPr>
          <p:nvPr>
            <p:ph idx="1"/>
          </p:nvPr>
        </p:nvSpPr>
        <p:spPr/>
        <p:txBody>
          <a:bodyPr/>
          <a:lstStyle/>
          <a:p>
            <a:pPr marL="0" indent="0">
              <a:buNone/>
            </a:pPr>
            <a:r>
              <a:rPr lang="en-GB" sz="4000" dirty="0"/>
              <a:t>System Analysis and Design (SAD) mainly focuses on −</a:t>
            </a:r>
          </a:p>
          <a:p>
            <a:pPr lvl="0"/>
            <a:r>
              <a:rPr lang="en-GB" sz="4000" dirty="0"/>
              <a:t>Systems</a:t>
            </a:r>
          </a:p>
          <a:p>
            <a:pPr lvl="0"/>
            <a:r>
              <a:rPr lang="en-GB" sz="4000" dirty="0"/>
              <a:t>Processes</a:t>
            </a:r>
          </a:p>
          <a:p>
            <a:pPr lvl="0"/>
            <a:r>
              <a:rPr lang="en-GB" sz="4000" dirty="0"/>
              <a:t>Technology</a:t>
            </a:r>
          </a:p>
          <a:p>
            <a:pPr marL="0" indent="0">
              <a:buNone/>
            </a:pPr>
            <a:endParaRPr lang="en-GB" dirty="0"/>
          </a:p>
        </p:txBody>
      </p:sp>
    </p:spTree>
    <p:extLst>
      <p:ext uri="{BB962C8B-B14F-4D97-AF65-F5344CB8AC3E}">
        <p14:creationId xmlns:p14="http://schemas.microsoft.com/office/powerpoint/2010/main" val="1892856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858</TotalTime>
  <Words>1944</Words>
  <Application>Microsoft Office PowerPoint</Application>
  <PresentationFormat>Widescreen</PresentationFormat>
  <Paragraphs>146</Paragraphs>
  <Slides>32</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Times New Roman</vt:lpstr>
      <vt:lpstr>Trebuchet MS</vt:lpstr>
      <vt:lpstr>Verdana</vt:lpstr>
      <vt:lpstr>Wingdings</vt:lpstr>
      <vt:lpstr>Wingdings 3</vt:lpstr>
      <vt:lpstr>Facet</vt:lpstr>
      <vt:lpstr>SYSTEM ANALYSIS AND DESIGN</vt:lpstr>
      <vt:lpstr>     Foundations  Systems development </vt:lpstr>
      <vt:lpstr>Systems Development</vt:lpstr>
      <vt:lpstr>Systems Analysis </vt:lpstr>
      <vt:lpstr>Systems Design </vt:lpstr>
      <vt:lpstr>KEY IDEAS</vt:lpstr>
      <vt:lpstr>KEY IDEAS – The System Analyst</vt:lpstr>
      <vt:lpstr>Examples:</vt:lpstr>
      <vt:lpstr>System Analysis and Design </vt:lpstr>
      <vt:lpstr>What is a System?</vt:lpstr>
      <vt:lpstr>System</vt:lpstr>
      <vt:lpstr>Constraints of a System</vt:lpstr>
      <vt:lpstr>Properties of a System </vt:lpstr>
      <vt:lpstr>PowerPoint Presentation</vt:lpstr>
      <vt:lpstr>Central Objective </vt:lpstr>
      <vt:lpstr>Elements of a System </vt:lpstr>
      <vt:lpstr>Outputs and Inputs </vt:lpstr>
      <vt:lpstr>Processor(s)</vt:lpstr>
      <vt:lpstr>Control </vt:lpstr>
      <vt:lpstr>Feedback </vt:lpstr>
      <vt:lpstr>Environment</vt:lpstr>
      <vt:lpstr>Boundaries and Interface </vt:lpstr>
      <vt:lpstr>Types of Systems </vt:lpstr>
      <vt:lpstr>Physical or Abstract Systems </vt:lpstr>
      <vt:lpstr>Open or Closed Systems </vt:lpstr>
      <vt:lpstr>Adaptive and Non Adaptive System</vt:lpstr>
      <vt:lpstr>Permanent or Temporary System</vt:lpstr>
      <vt:lpstr> Natural and Manufactured System </vt:lpstr>
      <vt:lpstr>Deterministic or Probabilistic System </vt:lpstr>
      <vt:lpstr> Social, Human-Machine, Machine System </vt:lpstr>
      <vt:lpstr> Man–Made Information Systems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dc:creator>gamouzou</dc:creator>
  <cp:lastModifiedBy>Lorraine Nana Ama Johnson</cp:lastModifiedBy>
  <cp:revision>14</cp:revision>
  <dcterms:created xsi:type="dcterms:W3CDTF">2018-09-18T20:21:25Z</dcterms:created>
  <dcterms:modified xsi:type="dcterms:W3CDTF">2021-11-04T12:01:47Z</dcterms:modified>
</cp:coreProperties>
</file>