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6"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DD765EBF-11B4-4B6C-8387-DAFC93FED78C}" type="datetimeFigureOut">
              <a:rPr lang="en-GB" smtClean="0"/>
              <a:t>23/10/2019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2556288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765EBF-11B4-4B6C-8387-DAFC93FED78C}" type="datetimeFigureOut">
              <a:rPr lang="en-GB" smtClean="0"/>
              <a:t>23/10/2019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4092679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765EBF-11B4-4B6C-8387-DAFC93FED78C}" type="datetimeFigureOut">
              <a:rPr lang="en-GB" smtClean="0"/>
              <a:t>23/10/2019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2691802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DD765EBF-11B4-4B6C-8387-DAFC93FED78C}" type="datetimeFigureOut">
              <a:rPr lang="en-GB" smtClean="0"/>
              <a:t>23/10/2019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4041112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D765EBF-11B4-4B6C-8387-DAFC93FED78C}" type="datetimeFigureOut">
              <a:rPr lang="en-GB" smtClean="0"/>
              <a:t>23/10/2019</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1634712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DD765EBF-11B4-4B6C-8387-DAFC93FED78C}" type="datetimeFigureOut">
              <a:rPr lang="en-GB" smtClean="0"/>
              <a:t>23/10/2019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201534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DD765EBF-11B4-4B6C-8387-DAFC93FED78C}" type="datetimeFigureOut">
              <a:rPr lang="en-GB" smtClean="0"/>
              <a:t>23/10/2019</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3263452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DD765EBF-11B4-4B6C-8387-DAFC93FED78C}" type="datetimeFigureOut">
              <a:rPr lang="en-GB" smtClean="0"/>
              <a:t>23/10/2019</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2624714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765EBF-11B4-4B6C-8387-DAFC93FED78C}" type="datetimeFigureOut">
              <a:rPr lang="en-GB" smtClean="0"/>
              <a:t>23/10/2019</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803554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765EBF-11B4-4B6C-8387-DAFC93FED78C}" type="datetimeFigureOut">
              <a:rPr lang="en-GB" smtClean="0"/>
              <a:t>23/10/2019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3271507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D765EBF-11B4-4B6C-8387-DAFC93FED78C}" type="datetimeFigureOut">
              <a:rPr lang="en-GB" smtClean="0"/>
              <a:t>23/10/2019</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FCC1439-6344-4F73-BD43-88E25C4C4E98}" type="slidenum">
              <a:rPr lang="en-GB" smtClean="0"/>
              <a:t>‹#›</a:t>
            </a:fld>
            <a:endParaRPr lang="en-GB"/>
          </a:p>
        </p:txBody>
      </p:sp>
    </p:spTree>
    <p:extLst>
      <p:ext uri="{BB962C8B-B14F-4D97-AF65-F5344CB8AC3E}">
        <p14:creationId xmlns:p14="http://schemas.microsoft.com/office/powerpoint/2010/main" val="3838244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765EBF-11B4-4B6C-8387-DAFC93FED78C}" type="datetimeFigureOut">
              <a:rPr lang="en-GB" smtClean="0"/>
              <a:t>23/10/2019</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CC1439-6344-4F73-BD43-88E25C4C4E98}" type="slidenum">
              <a:rPr lang="en-GB" smtClean="0"/>
              <a:t>‹#›</a:t>
            </a:fld>
            <a:endParaRPr lang="en-GB"/>
          </a:p>
        </p:txBody>
      </p:sp>
    </p:spTree>
    <p:extLst>
      <p:ext uri="{BB962C8B-B14F-4D97-AF65-F5344CB8AC3E}">
        <p14:creationId xmlns:p14="http://schemas.microsoft.com/office/powerpoint/2010/main" val="4460145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solidFill>
                  <a:srgbClr val="FF0000"/>
                </a:solidFill>
              </a:rPr>
              <a:t>DATA COMMUNICATION AND NETWORK</a:t>
            </a:r>
            <a:endParaRPr lang="en-GB" b="1" dirty="0">
              <a:solidFill>
                <a:srgbClr val="FF0000"/>
              </a:solidFill>
            </a:endParaRPr>
          </a:p>
        </p:txBody>
      </p:sp>
      <p:sp>
        <p:nvSpPr>
          <p:cNvPr id="3" name="Content Placeholder 2"/>
          <p:cNvSpPr>
            <a:spLocks noGrp="1"/>
          </p:cNvSpPr>
          <p:nvPr>
            <p:ph idx="1"/>
          </p:nvPr>
        </p:nvSpPr>
        <p:spPr>
          <a:xfrm>
            <a:off x="838200" y="1554480"/>
            <a:ext cx="10515600" cy="4622483"/>
          </a:xfrm>
        </p:spPr>
        <p:txBody>
          <a:bodyPr>
            <a:normAutofit/>
          </a:bodyPr>
          <a:lstStyle/>
          <a:p>
            <a:pPr marL="0" indent="0">
              <a:buNone/>
            </a:pPr>
            <a:r>
              <a:rPr lang="en-GB" sz="4000" b="1" dirty="0"/>
              <a:t>Data communications</a:t>
            </a:r>
            <a:r>
              <a:rPr lang="en-GB" sz="4000" dirty="0"/>
              <a:t> are the exchange of data between two devices via some form of transmission medium such as a wire cable. </a:t>
            </a:r>
            <a:endParaRPr lang="en-GB" sz="4000" dirty="0" smtClean="0"/>
          </a:p>
          <a:p>
            <a:pPr marL="0" indent="0">
              <a:buNone/>
            </a:pPr>
            <a:r>
              <a:rPr lang="en-GB" sz="4000" dirty="0" smtClean="0"/>
              <a:t>For </a:t>
            </a:r>
            <a:r>
              <a:rPr lang="en-GB" sz="4000" dirty="0"/>
              <a:t>data communications to occur, the communicating devices must be part of a communication system made up of a combination of hardware (physical equipment) and software (programs). </a:t>
            </a:r>
          </a:p>
        </p:txBody>
      </p:sp>
    </p:spTree>
    <p:extLst>
      <p:ext uri="{BB962C8B-B14F-4D97-AF65-F5344CB8AC3E}">
        <p14:creationId xmlns:p14="http://schemas.microsoft.com/office/powerpoint/2010/main" val="9534893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COMPUTER NETWORKS</a:t>
            </a:r>
            <a:r>
              <a:rPr lang="en-GB" dirty="0"/>
              <a:t/>
            </a:r>
            <a:br>
              <a:rPr lang="en-GB" dirty="0"/>
            </a:br>
            <a:endParaRPr lang="en-GB" dirty="0"/>
          </a:p>
        </p:txBody>
      </p:sp>
      <p:sp>
        <p:nvSpPr>
          <p:cNvPr id="3" name="Content Placeholder 2"/>
          <p:cNvSpPr>
            <a:spLocks noGrp="1"/>
          </p:cNvSpPr>
          <p:nvPr>
            <p:ph idx="1"/>
          </p:nvPr>
        </p:nvSpPr>
        <p:spPr>
          <a:xfrm>
            <a:off x="838200" y="1358537"/>
            <a:ext cx="10515600" cy="4818426"/>
          </a:xfrm>
        </p:spPr>
        <p:txBody>
          <a:bodyPr/>
          <a:lstStyle/>
          <a:p>
            <a:pPr marL="0" indent="0">
              <a:buNone/>
            </a:pPr>
            <a:r>
              <a:rPr lang="en-GB" sz="4000" dirty="0"/>
              <a:t>A system of interconnected computers and computerized peripherals such as printers is called </a:t>
            </a:r>
            <a:r>
              <a:rPr lang="en-GB" sz="4000" b="1" dirty="0"/>
              <a:t>computer network</a:t>
            </a:r>
            <a:r>
              <a:rPr lang="en-GB" sz="4000" dirty="0"/>
              <a:t>. This interconnection among computers facilitates information sharing among them. Computers may connect to each other by either wired or wireless media.</a:t>
            </a:r>
          </a:p>
          <a:p>
            <a:pPr marL="0" indent="0">
              <a:buNone/>
            </a:pPr>
            <a:endParaRPr lang="en-GB" dirty="0"/>
          </a:p>
        </p:txBody>
      </p:sp>
    </p:spTree>
    <p:extLst>
      <p:ext uri="{BB962C8B-B14F-4D97-AF65-F5344CB8AC3E}">
        <p14:creationId xmlns:p14="http://schemas.microsoft.com/office/powerpoint/2010/main" val="31266389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068"/>
            <a:ext cx="10515600" cy="953590"/>
          </a:xfrm>
        </p:spPr>
        <p:txBody>
          <a:bodyPr>
            <a:normAutofit fontScale="90000"/>
          </a:bodyPr>
          <a:lstStyle/>
          <a:p>
            <a:pPr algn="ctr"/>
            <a:r>
              <a:rPr lang="en-GB" b="1" dirty="0"/>
              <a:t>Classification of Computer Networks</a:t>
            </a:r>
            <a:r>
              <a:rPr lang="en-GB" dirty="0"/>
              <a:t/>
            </a:r>
            <a:br>
              <a:rPr lang="en-GB" dirty="0"/>
            </a:br>
            <a:endParaRPr lang="en-GB" dirty="0"/>
          </a:p>
        </p:txBody>
      </p:sp>
      <p:sp>
        <p:nvSpPr>
          <p:cNvPr id="3" name="Content Placeholder 2"/>
          <p:cNvSpPr>
            <a:spLocks noGrp="1"/>
          </p:cNvSpPr>
          <p:nvPr>
            <p:ph idx="1"/>
          </p:nvPr>
        </p:nvSpPr>
        <p:spPr>
          <a:xfrm>
            <a:off x="838200" y="1449977"/>
            <a:ext cx="10515600" cy="4726986"/>
          </a:xfrm>
        </p:spPr>
        <p:txBody>
          <a:bodyPr/>
          <a:lstStyle/>
          <a:p>
            <a:pPr marL="0" indent="0">
              <a:buNone/>
            </a:pPr>
            <a:r>
              <a:rPr lang="en-GB" sz="4000" dirty="0"/>
              <a:t>Computer networks are classified based on various factors. </a:t>
            </a:r>
            <a:endParaRPr lang="en-GB" sz="4000" dirty="0" smtClean="0"/>
          </a:p>
          <a:p>
            <a:pPr marL="0" indent="0">
              <a:buNone/>
            </a:pPr>
            <a:r>
              <a:rPr lang="en-GB" sz="4000" dirty="0" smtClean="0"/>
              <a:t>They </a:t>
            </a:r>
            <a:r>
              <a:rPr lang="en-GB" sz="4000" dirty="0"/>
              <a:t>includes:</a:t>
            </a:r>
          </a:p>
          <a:p>
            <a:pPr lvl="0"/>
            <a:r>
              <a:rPr lang="en-GB" sz="4000" dirty="0">
                <a:solidFill>
                  <a:srgbClr val="FF0000"/>
                </a:solidFill>
              </a:rPr>
              <a:t>Geographical span</a:t>
            </a:r>
          </a:p>
          <a:p>
            <a:pPr lvl="0"/>
            <a:r>
              <a:rPr lang="en-GB" sz="4000" dirty="0">
                <a:solidFill>
                  <a:srgbClr val="FF0000"/>
                </a:solidFill>
              </a:rPr>
              <a:t>Inter-connectivity</a:t>
            </a:r>
          </a:p>
          <a:p>
            <a:pPr lvl="0"/>
            <a:r>
              <a:rPr lang="en-GB" sz="4000" dirty="0">
                <a:solidFill>
                  <a:srgbClr val="FF0000"/>
                </a:solidFill>
              </a:rPr>
              <a:t>Administration</a:t>
            </a:r>
          </a:p>
          <a:p>
            <a:pPr lvl="0"/>
            <a:r>
              <a:rPr lang="en-GB" sz="4000" dirty="0">
                <a:solidFill>
                  <a:srgbClr val="FF0000"/>
                </a:solidFill>
              </a:rPr>
              <a:t>Architecture</a:t>
            </a:r>
          </a:p>
          <a:p>
            <a:pPr marL="0" indent="0">
              <a:buNone/>
            </a:pPr>
            <a:endParaRPr lang="en-GB" dirty="0"/>
          </a:p>
        </p:txBody>
      </p:sp>
    </p:spTree>
    <p:extLst>
      <p:ext uri="{BB962C8B-B14F-4D97-AF65-F5344CB8AC3E}">
        <p14:creationId xmlns:p14="http://schemas.microsoft.com/office/powerpoint/2010/main" val="304780323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5840" y="522514"/>
            <a:ext cx="10347960" cy="901337"/>
          </a:xfrm>
        </p:spPr>
        <p:txBody>
          <a:bodyPr>
            <a:normAutofit fontScale="90000"/>
          </a:bodyPr>
          <a:lstStyle/>
          <a:p>
            <a:pPr algn="ctr"/>
            <a:r>
              <a:rPr lang="en-GB" b="1" dirty="0"/>
              <a:t>Geographical Span</a:t>
            </a:r>
            <a:r>
              <a:rPr lang="en-GB" dirty="0"/>
              <a:t/>
            </a:r>
            <a:br>
              <a:rPr lang="en-GB" dirty="0"/>
            </a:br>
            <a:endParaRPr lang="en-GB" dirty="0"/>
          </a:p>
        </p:txBody>
      </p:sp>
      <p:sp>
        <p:nvSpPr>
          <p:cNvPr id="3" name="Content Placeholder 2"/>
          <p:cNvSpPr>
            <a:spLocks noGrp="1"/>
          </p:cNvSpPr>
          <p:nvPr>
            <p:ph idx="1"/>
          </p:nvPr>
        </p:nvSpPr>
        <p:spPr>
          <a:xfrm>
            <a:off x="838200" y="1423851"/>
            <a:ext cx="10515600" cy="4753112"/>
          </a:xfrm>
        </p:spPr>
        <p:txBody>
          <a:bodyPr/>
          <a:lstStyle/>
          <a:p>
            <a:r>
              <a:rPr lang="en-GB" dirty="0"/>
              <a:t>Geographically a network can be seen in one of the following categories:</a:t>
            </a:r>
          </a:p>
          <a:p>
            <a:pPr lvl="0"/>
            <a:r>
              <a:rPr lang="en-GB" dirty="0"/>
              <a:t>It may be spanned across your table, among Bluetooth enabled devices,. Ranging not more than few meters.</a:t>
            </a:r>
          </a:p>
          <a:p>
            <a:pPr lvl="0"/>
            <a:r>
              <a:rPr lang="en-GB" dirty="0"/>
              <a:t>It may be spanned across a whole building, including intermediate devices to connect all floors.</a:t>
            </a:r>
          </a:p>
          <a:p>
            <a:pPr lvl="0"/>
            <a:r>
              <a:rPr lang="en-GB" dirty="0"/>
              <a:t>It may be spanned across a whole city.</a:t>
            </a:r>
          </a:p>
          <a:p>
            <a:pPr lvl="0"/>
            <a:r>
              <a:rPr lang="en-GB" dirty="0"/>
              <a:t>It may be spanned across multiple cities or provinces.</a:t>
            </a:r>
          </a:p>
          <a:p>
            <a:pPr lvl="0"/>
            <a:r>
              <a:rPr lang="en-GB" dirty="0"/>
              <a:t>It may be one network covering whole world.</a:t>
            </a:r>
          </a:p>
          <a:p>
            <a:pPr marL="0" indent="0">
              <a:buNone/>
            </a:pPr>
            <a:endParaRPr lang="en-GB" dirty="0"/>
          </a:p>
        </p:txBody>
      </p:sp>
    </p:spTree>
    <p:extLst>
      <p:ext uri="{BB962C8B-B14F-4D97-AF65-F5344CB8AC3E}">
        <p14:creationId xmlns:p14="http://schemas.microsoft.com/office/powerpoint/2010/main" val="335154810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Inter-Connectivity</a:t>
            </a:r>
            <a:r>
              <a:rPr lang="en-GB" dirty="0"/>
              <a:t/>
            </a:r>
            <a:br>
              <a:rPr lang="en-GB" dirty="0"/>
            </a:br>
            <a:endParaRPr lang="en-GB" dirty="0"/>
          </a:p>
        </p:txBody>
      </p:sp>
      <p:sp>
        <p:nvSpPr>
          <p:cNvPr id="3" name="Content Placeholder 2"/>
          <p:cNvSpPr>
            <a:spLocks noGrp="1"/>
          </p:cNvSpPr>
          <p:nvPr>
            <p:ph idx="1"/>
          </p:nvPr>
        </p:nvSpPr>
        <p:spPr>
          <a:xfrm>
            <a:off x="838200" y="1371600"/>
            <a:ext cx="10515600" cy="4805363"/>
          </a:xfrm>
        </p:spPr>
        <p:txBody>
          <a:bodyPr>
            <a:normAutofit fontScale="92500" lnSpcReduction="20000"/>
          </a:bodyPr>
          <a:lstStyle/>
          <a:p>
            <a:r>
              <a:rPr lang="en-GB" dirty="0"/>
              <a:t>Components of a network can be connected to each other differently in some fashion. By connectedness we mean either logically, physically, or both ways.</a:t>
            </a:r>
          </a:p>
          <a:p>
            <a:pPr lvl="0"/>
            <a:r>
              <a:rPr lang="en-GB" dirty="0"/>
              <a:t>Every single device can be connected to every other device on network, making the network mesh.</a:t>
            </a:r>
          </a:p>
          <a:p>
            <a:pPr lvl="0"/>
            <a:r>
              <a:rPr lang="en-GB" dirty="0"/>
              <a:t>All devices can be connected to a single medium but geographically disconnected, created bus like structure.</a:t>
            </a:r>
          </a:p>
          <a:p>
            <a:pPr lvl="0"/>
            <a:r>
              <a:rPr lang="en-GB" dirty="0"/>
              <a:t>Each device is connected to its left and right peers only, creating linear structure.</a:t>
            </a:r>
          </a:p>
          <a:p>
            <a:r>
              <a:rPr lang="en-GB" dirty="0"/>
              <a:t>All devices connected together with a single device, creating star like </a:t>
            </a:r>
            <a:r>
              <a:rPr lang="en-GB" dirty="0" smtClean="0"/>
              <a:t>structure</a:t>
            </a:r>
          </a:p>
          <a:p>
            <a:r>
              <a:rPr lang="en-GB" dirty="0"/>
              <a:t>All devices connected arbitrarily using all previous ways to connect each other, resulting in a hybrid structure.</a:t>
            </a:r>
          </a:p>
          <a:p>
            <a:endParaRPr lang="en-GB" dirty="0"/>
          </a:p>
        </p:txBody>
      </p:sp>
    </p:spTree>
    <p:extLst>
      <p:ext uri="{BB962C8B-B14F-4D97-AF65-F5344CB8AC3E}">
        <p14:creationId xmlns:p14="http://schemas.microsoft.com/office/powerpoint/2010/main" val="38889363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23595"/>
          </a:xfrm>
        </p:spPr>
        <p:txBody>
          <a:bodyPr>
            <a:normAutofit fontScale="90000"/>
          </a:bodyPr>
          <a:lstStyle/>
          <a:p>
            <a:pPr algn="ctr"/>
            <a:r>
              <a:rPr lang="en-GB" b="1" dirty="0" smtClean="0"/>
              <a:t>Administration</a:t>
            </a:r>
            <a:r>
              <a:rPr lang="en-GB" dirty="0" smtClean="0"/>
              <a:t/>
            </a:r>
            <a:br>
              <a:rPr lang="en-GB" dirty="0" smtClean="0"/>
            </a:br>
            <a:endParaRPr lang="en-GB" dirty="0"/>
          </a:p>
        </p:txBody>
      </p:sp>
      <p:sp>
        <p:nvSpPr>
          <p:cNvPr id="3" name="Content Placeholder 2"/>
          <p:cNvSpPr>
            <a:spLocks noGrp="1"/>
          </p:cNvSpPr>
          <p:nvPr>
            <p:ph idx="1"/>
          </p:nvPr>
        </p:nvSpPr>
        <p:spPr/>
        <p:txBody>
          <a:bodyPr/>
          <a:lstStyle/>
          <a:p>
            <a:r>
              <a:rPr lang="en-GB" sz="4000" dirty="0" smtClean="0"/>
              <a:t>From </a:t>
            </a:r>
            <a:r>
              <a:rPr lang="en-GB" sz="4000" dirty="0"/>
              <a:t>an administrator’s point of view, a network can be private network which belongs a single autonomous system and cannot be accessed outside its physical or logical domain. A network can be public which is accessed by all.</a:t>
            </a:r>
          </a:p>
          <a:p>
            <a:pPr marL="0" indent="0">
              <a:buNone/>
            </a:pPr>
            <a:endParaRPr lang="en-GB" dirty="0"/>
          </a:p>
        </p:txBody>
      </p:sp>
    </p:spTree>
    <p:extLst>
      <p:ext uri="{BB962C8B-B14F-4D97-AF65-F5344CB8AC3E}">
        <p14:creationId xmlns:p14="http://schemas.microsoft.com/office/powerpoint/2010/main" val="86152391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Network Architecture</a:t>
            </a:r>
            <a:r>
              <a:rPr lang="en-GB" dirty="0"/>
              <a:t/>
            </a:r>
            <a:br>
              <a:rPr lang="en-GB" dirty="0"/>
            </a:br>
            <a:endParaRPr lang="en-GB" dirty="0"/>
          </a:p>
        </p:txBody>
      </p:sp>
      <p:sp>
        <p:nvSpPr>
          <p:cNvPr id="3" name="Content Placeholder 2"/>
          <p:cNvSpPr>
            <a:spLocks noGrp="1"/>
          </p:cNvSpPr>
          <p:nvPr>
            <p:ph idx="1"/>
          </p:nvPr>
        </p:nvSpPr>
        <p:spPr>
          <a:xfrm>
            <a:off x="838200" y="1463040"/>
            <a:ext cx="10515600" cy="4713923"/>
          </a:xfrm>
        </p:spPr>
        <p:txBody>
          <a:bodyPr/>
          <a:lstStyle/>
          <a:p>
            <a:pPr marL="0" indent="0">
              <a:buNone/>
            </a:pPr>
            <a:r>
              <a:rPr lang="en-GB" dirty="0"/>
              <a:t>Computer networks can be discriminated into various types such as Client-Server, peer-to-peer or hybrid, depending upon its architecture.</a:t>
            </a:r>
          </a:p>
          <a:p>
            <a:pPr lvl="0"/>
            <a:r>
              <a:rPr lang="en-GB" dirty="0"/>
              <a:t>There can be one or more systems acting as Server. Other being Client, requests the Server to serve requests. Server takes and processes request on behalf of Clients.</a:t>
            </a:r>
          </a:p>
          <a:p>
            <a:pPr lvl="0"/>
            <a:r>
              <a:rPr lang="en-GB" dirty="0"/>
              <a:t>Two systems can be connected Point-to-Point, or in back-to-back fashion. They both reside at the same level and called peers.</a:t>
            </a:r>
          </a:p>
          <a:p>
            <a:pPr lvl="0"/>
            <a:r>
              <a:rPr lang="en-GB" dirty="0"/>
              <a:t>There can be hybrid network which involves network architecture of both the above types.</a:t>
            </a:r>
          </a:p>
          <a:p>
            <a:pPr marL="0" indent="0">
              <a:buNone/>
            </a:pPr>
            <a:endParaRPr lang="en-GB" dirty="0"/>
          </a:p>
        </p:txBody>
      </p:sp>
    </p:spTree>
    <p:extLst>
      <p:ext uri="{BB962C8B-B14F-4D97-AF65-F5344CB8AC3E}">
        <p14:creationId xmlns:p14="http://schemas.microsoft.com/office/powerpoint/2010/main" val="14934006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32155"/>
          </a:xfrm>
        </p:spPr>
        <p:txBody>
          <a:bodyPr/>
          <a:lstStyle/>
          <a:p>
            <a:pPr algn="ctr"/>
            <a:r>
              <a:rPr lang="en-GB" b="1" dirty="0"/>
              <a:t>Network Applications</a:t>
            </a:r>
          </a:p>
        </p:txBody>
      </p:sp>
      <p:sp>
        <p:nvSpPr>
          <p:cNvPr id="3" name="Content Placeholder 2"/>
          <p:cNvSpPr>
            <a:spLocks noGrp="1"/>
          </p:cNvSpPr>
          <p:nvPr>
            <p:ph idx="1"/>
          </p:nvPr>
        </p:nvSpPr>
        <p:spPr>
          <a:xfrm>
            <a:off x="838200" y="1397726"/>
            <a:ext cx="10515600" cy="4779237"/>
          </a:xfrm>
        </p:spPr>
        <p:txBody>
          <a:bodyPr>
            <a:normAutofit lnSpcReduction="10000"/>
          </a:bodyPr>
          <a:lstStyle/>
          <a:p>
            <a:pPr marL="0" indent="0">
              <a:buNone/>
            </a:pPr>
            <a:r>
              <a:rPr lang="en-GB" dirty="0"/>
              <a:t>Computer systems and peripherals are connected to form a network. They provide numerous advantages:</a:t>
            </a:r>
          </a:p>
          <a:p>
            <a:pPr lvl="0"/>
            <a:r>
              <a:rPr lang="en-GB" dirty="0"/>
              <a:t>Resource sharing such as printers and storage devices</a:t>
            </a:r>
          </a:p>
          <a:p>
            <a:pPr lvl="0"/>
            <a:r>
              <a:rPr lang="en-GB" dirty="0"/>
              <a:t>Exchange of information by means of e-Mails and FTP</a:t>
            </a:r>
          </a:p>
          <a:p>
            <a:pPr lvl="0"/>
            <a:r>
              <a:rPr lang="en-GB" dirty="0"/>
              <a:t>Information sharing by using Web or Internet</a:t>
            </a:r>
          </a:p>
          <a:p>
            <a:pPr lvl="0"/>
            <a:r>
              <a:rPr lang="en-GB" dirty="0"/>
              <a:t>Interaction with other users using dynamic web pages</a:t>
            </a:r>
          </a:p>
          <a:p>
            <a:pPr lvl="0"/>
            <a:r>
              <a:rPr lang="en-GB" dirty="0"/>
              <a:t>IP phones</a:t>
            </a:r>
          </a:p>
          <a:p>
            <a:pPr lvl="0"/>
            <a:r>
              <a:rPr lang="en-GB" dirty="0"/>
              <a:t>Video conferences</a:t>
            </a:r>
          </a:p>
          <a:p>
            <a:pPr lvl="0"/>
            <a:r>
              <a:rPr lang="en-GB" dirty="0"/>
              <a:t>Parallel computing</a:t>
            </a:r>
          </a:p>
          <a:p>
            <a:pPr lvl="0"/>
            <a:r>
              <a:rPr lang="en-GB" dirty="0"/>
              <a:t>Instant messaging</a:t>
            </a:r>
          </a:p>
          <a:p>
            <a:pPr marL="0" indent="0">
              <a:buNone/>
            </a:pPr>
            <a:endParaRPr lang="en-GB" dirty="0"/>
          </a:p>
        </p:txBody>
      </p:sp>
    </p:spTree>
    <p:extLst>
      <p:ext uri="{BB962C8B-B14F-4D97-AF65-F5344CB8AC3E}">
        <p14:creationId xmlns:p14="http://schemas.microsoft.com/office/powerpoint/2010/main" val="26201114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sz="4000" dirty="0"/>
              <a:t>Generally, networks are distinguished based on their geographical span. A network can be as small as distance between your mobile phone and its Bluetooth headphone and as large as the internet itself, covering the whole geographical </a:t>
            </a:r>
            <a:r>
              <a:rPr lang="en-GB" sz="4000" dirty="0" smtClean="0"/>
              <a:t>world.</a:t>
            </a:r>
            <a:endParaRPr lang="en-GB" sz="4000" dirty="0"/>
          </a:p>
          <a:p>
            <a:pPr marL="0" indent="0">
              <a:buNone/>
            </a:pPr>
            <a:endParaRPr lang="en-GB" dirty="0"/>
          </a:p>
        </p:txBody>
      </p:sp>
    </p:spTree>
    <p:extLst>
      <p:ext uri="{BB962C8B-B14F-4D97-AF65-F5344CB8AC3E}">
        <p14:creationId xmlns:p14="http://schemas.microsoft.com/office/powerpoint/2010/main" val="27052492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43503"/>
            <a:ext cx="10515600" cy="888909"/>
          </a:xfrm>
        </p:spPr>
        <p:txBody>
          <a:bodyPr>
            <a:normAutofit fontScale="90000"/>
          </a:bodyPr>
          <a:lstStyle/>
          <a:p>
            <a:pPr algn="ctr"/>
            <a:r>
              <a:rPr lang="en-GB" b="1" dirty="0"/>
              <a:t>Personal Area Network</a:t>
            </a:r>
            <a:br>
              <a:rPr lang="en-GB" b="1" dirty="0"/>
            </a:br>
            <a:endParaRPr lang="en-GB" b="1" dirty="0"/>
          </a:p>
        </p:txBody>
      </p:sp>
      <p:sp>
        <p:nvSpPr>
          <p:cNvPr id="3" name="Content Placeholder 2"/>
          <p:cNvSpPr>
            <a:spLocks noGrp="1"/>
          </p:cNvSpPr>
          <p:nvPr>
            <p:ph idx="1"/>
          </p:nvPr>
        </p:nvSpPr>
        <p:spPr>
          <a:xfrm>
            <a:off x="838200" y="1436914"/>
            <a:ext cx="10515600" cy="4740049"/>
          </a:xfrm>
        </p:spPr>
        <p:txBody>
          <a:bodyPr>
            <a:normAutofit lnSpcReduction="10000"/>
          </a:bodyPr>
          <a:lstStyle/>
          <a:p>
            <a:pPr marL="0" indent="0">
              <a:buNone/>
            </a:pPr>
            <a:r>
              <a:rPr lang="en-GB" sz="4400" dirty="0"/>
              <a:t>A Personal Area Network (PAN) is smallest network which is very personal to a user. This may include Bluetooth enabled devices or infra-red enabled devices. PAN has connectivity range up to 10 meters. PAN may include wireless computer keyboard and mouse, Bluetooth enabled headphones, wireless printers and TV remotes.</a:t>
            </a:r>
          </a:p>
          <a:p>
            <a:pPr marL="0" indent="0">
              <a:buNone/>
            </a:pPr>
            <a:endParaRPr lang="en-GB" dirty="0"/>
          </a:p>
        </p:txBody>
      </p:sp>
    </p:spTree>
    <p:extLst>
      <p:ext uri="{BB962C8B-B14F-4D97-AF65-F5344CB8AC3E}">
        <p14:creationId xmlns:p14="http://schemas.microsoft.com/office/powerpoint/2010/main" val="17345407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175658" y="1113479"/>
            <a:ext cx="9509760" cy="3393207"/>
          </a:xfrm>
          <a:prstGeom prst="rect">
            <a:avLst/>
          </a:prstGeom>
          <a:noFill/>
          <a:ln w="9525">
            <a:noFill/>
            <a:miter lim="800000"/>
            <a:headEnd/>
            <a:tailEnd/>
          </a:ln>
        </p:spPr>
      </p:pic>
      <p:sp>
        <p:nvSpPr>
          <p:cNvPr id="5" name="Rectangle 4"/>
          <p:cNvSpPr/>
          <p:nvPr/>
        </p:nvSpPr>
        <p:spPr>
          <a:xfrm>
            <a:off x="2342605" y="5048265"/>
            <a:ext cx="6096000" cy="784830"/>
          </a:xfrm>
          <a:prstGeom prst="rect">
            <a:avLst/>
          </a:prstGeom>
        </p:spPr>
        <p:txBody>
          <a:bodyPr>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rPr>
              <a:t>For example, </a:t>
            </a:r>
            <a:r>
              <a:rPr lang="en-GB" dirty="0" err="1">
                <a:solidFill>
                  <a:srgbClr val="000000"/>
                </a:solidFill>
                <a:latin typeface="Times New Roman" panose="02020603050405020304" pitchFamily="18" charset="0"/>
                <a:ea typeface="Times New Roman" panose="02020603050405020304" pitchFamily="18" charset="0"/>
              </a:rPr>
              <a:t>Piconet</a:t>
            </a:r>
            <a:r>
              <a:rPr lang="en-GB" dirty="0">
                <a:solidFill>
                  <a:srgbClr val="000000"/>
                </a:solidFill>
                <a:latin typeface="Times New Roman" panose="02020603050405020304" pitchFamily="18" charset="0"/>
                <a:ea typeface="Times New Roman" panose="02020603050405020304" pitchFamily="18" charset="0"/>
              </a:rPr>
              <a:t> is Bluetooth-enabled Personal Area Network which may contain up to 8 devices connected together in a master-slave fashion.</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338125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09897"/>
            <a:ext cx="10515600" cy="5367066"/>
          </a:xfrm>
        </p:spPr>
        <p:txBody>
          <a:bodyPr>
            <a:normAutofit fontScale="85000" lnSpcReduction="20000"/>
          </a:bodyPr>
          <a:lstStyle/>
          <a:p>
            <a:pPr marL="0" indent="0">
              <a:buNone/>
            </a:pPr>
            <a:r>
              <a:rPr lang="en-GB" dirty="0"/>
              <a:t>The effectiveness of a data communications system depends on </a:t>
            </a:r>
            <a:endParaRPr lang="en-GB" dirty="0" smtClean="0"/>
          </a:p>
          <a:p>
            <a:pPr marL="0" indent="0">
              <a:buNone/>
            </a:pPr>
            <a:r>
              <a:rPr lang="en-GB" b="1" dirty="0" smtClean="0"/>
              <a:t>four </a:t>
            </a:r>
            <a:r>
              <a:rPr lang="en-GB" b="1" dirty="0"/>
              <a:t>fundamental characteristics</a:t>
            </a:r>
            <a:r>
              <a:rPr lang="en-GB" dirty="0"/>
              <a:t>: </a:t>
            </a:r>
            <a:endParaRPr lang="en-GB" dirty="0" smtClean="0"/>
          </a:p>
          <a:p>
            <a:pPr marL="0" indent="0">
              <a:buNone/>
            </a:pPr>
            <a:r>
              <a:rPr lang="en-GB" dirty="0" smtClean="0"/>
              <a:t>-Delivery</a:t>
            </a:r>
          </a:p>
          <a:p>
            <a:pPr>
              <a:buFontTx/>
              <a:buChar char="-"/>
            </a:pPr>
            <a:r>
              <a:rPr lang="en-GB" dirty="0" smtClean="0"/>
              <a:t>Accuracy,</a:t>
            </a:r>
          </a:p>
          <a:p>
            <a:pPr>
              <a:buFontTx/>
              <a:buChar char="-"/>
            </a:pPr>
            <a:r>
              <a:rPr lang="en-GB" dirty="0" smtClean="0"/>
              <a:t>Timeliness</a:t>
            </a:r>
          </a:p>
          <a:p>
            <a:pPr>
              <a:buFontTx/>
              <a:buChar char="-"/>
            </a:pPr>
            <a:r>
              <a:rPr lang="en-GB" dirty="0" smtClean="0"/>
              <a:t> </a:t>
            </a:r>
            <a:r>
              <a:rPr lang="en-GB" dirty="0"/>
              <a:t>and jitter.</a:t>
            </a:r>
          </a:p>
          <a:p>
            <a:r>
              <a:rPr lang="en-GB" b="1" dirty="0"/>
              <a:t>1</a:t>
            </a:r>
            <a:r>
              <a:rPr lang="en-GB" dirty="0"/>
              <a:t>. </a:t>
            </a:r>
            <a:r>
              <a:rPr lang="en-GB" b="1" dirty="0"/>
              <a:t>Delivery. </a:t>
            </a:r>
            <a:r>
              <a:rPr lang="en-GB" dirty="0"/>
              <a:t>The system must deliver data to the correct destination. Data must be received by the intended device or user and only by that device or user. </a:t>
            </a:r>
          </a:p>
          <a:p>
            <a:r>
              <a:rPr lang="en-GB" b="1" dirty="0"/>
              <a:t>2</a:t>
            </a:r>
            <a:r>
              <a:rPr lang="en-GB" dirty="0"/>
              <a:t>. </a:t>
            </a:r>
            <a:r>
              <a:rPr lang="en-GB" b="1" dirty="0"/>
              <a:t>Accuracy</a:t>
            </a:r>
            <a:r>
              <a:rPr lang="en-GB" dirty="0"/>
              <a:t>. The system must deliver the data accurately. Data that have been altered in transmission and left uncorrected are unusable. </a:t>
            </a:r>
          </a:p>
          <a:p>
            <a:r>
              <a:rPr lang="en-GB" b="1" dirty="0"/>
              <a:t>3</a:t>
            </a:r>
            <a:r>
              <a:rPr lang="en-GB" dirty="0"/>
              <a:t>. </a:t>
            </a:r>
            <a:r>
              <a:rPr lang="en-GB" b="1" dirty="0"/>
              <a:t>Timeliness. </a:t>
            </a:r>
            <a:r>
              <a:rPr lang="en-GB" dirty="0"/>
              <a:t>The system must deliver data in a timely manner. Data delivered late are useless. In the case of video and audio, timely delivery means delivering data as they are produced, in the same order that they are produced, and without significant delay. This kind of delivery is called </a:t>
            </a:r>
            <a:r>
              <a:rPr lang="en-GB" i="1" dirty="0"/>
              <a:t>real-time </a:t>
            </a:r>
            <a:r>
              <a:rPr lang="en-GB" dirty="0"/>
              <a:t>transmission. </a:t>
            </a:r>
          </a:p>
          <a:p>
            <a:r>
              <a:rPr lang="en-GB" b="1" dirty="0"/>
              <a:t>4</a:t>
            </a:r>
            <a:r>
              <a:rPr lang="en-GB" dirty="0"/>
              <a:t>. </a:t>
            </a:r>
            <a:r>
              <a:rPr lang="en-GB" b="1" dirty="0"/>
              <a:t>Jitter</a:t>
            </a:r>
            <a:r>
              <a:rPr lang="en-GB" dirty="0"/>
              <a:t>. Jitter refers to the variation in the packet arrival time. It is the uneven delay in the delivery of audio or video packets.</a:t>
            </a:r>
          </a:p>
          <a:p>
            <a:pPr marL="0" indent="0">
              <a:buNone/>
            </a:pPr>
            <a:endParaRPr lang="en-GB" dirty="0"/>
          </a:p>
        </p:txBody>
      </p:sp>
    </p:spTree>
    <p:extLst>
      <p:ext uri="{BB962C8B-B14F-4D97-AF65-F5344CB8AC3E}">
        <p14:creationId xmlns:p14="http://schemas.microsoft.com/office/powerpoint/2010/main" val="26055550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5218"/>
          </a:xfrm>
        </p:spPr>
        <p:txBody>
          <a:bodyPr>
            <a:normAutofit fontScale="90000"/>
          </a:bodyPr>
          <a:lstStyle/>
          <a:p>
            <a:pPr algn="ctr"/>
            <a:r>
              <a:rPr lang="en-GB" b="1" dirty="0" smtClean="0"/>
              <a:t/>
            </a:r>
            <a:br>
              <a:rPr lang="en-GB" b="1" dirty="0" smtClean="0"/>
            </a:br>
            <a:r>
              <a:rPr lang="en-GB" b="1" dirty="0" smtClean="0"/>
              <a:t>Local </a:t>
            </a:r>
            <a:r>
              <a:rPr lang="en-GB" b="1" dirty="0"/>
              <a:t>Area Network</a:t>
            </a:r>
            <a:br>
              <a:rPr lang="en-GB" b="1" dirty="0"/>
            </a:br>
            <a:endParaRPr lang="en-GB" dirty="0"/>
          </a:p>
        </p:txBody>
      </p:sp>
      <p:sp>
        <p:nvSpPr>
          <p:cNvPr id="3" name="Content Placeholder 2"/>
          <p:cNvSpPr>
            <a:spLocks noGrp="1"/>
          </p:cNvSpPr>
          <p:nvPr>
            <p:ph idx="1"/>
          </p:nvPr>
        </p:nvSpPr>
        <p:spPr>
          <a:xfrm>
            <a:off x="838200" y="1254034"/>
            <a:ext cx="10515600" cy="4922929"/>
          </a:xfrm>
        </p:spPr>
        <p:txBody>
          <a:bodyPr>
            <a:normAutofit/>
          </a:bodyPr>
          <a:lstStyle/>
          <a:p>
            <a:r>
              <a:rPr lang="en-GB" sz="3200" dirty="0"/>
              <a:t>A computer network spanned inside a building and operated under single administrative system is generally termed as Local Area Network (LAN). Usually, LAN covers an organization’ offices, schools, colleges or universities. Number of systems connected in LAN may vary from as least as two to as much as 16 million.</a:t>
            </a:r>
          </a:p>
          <a:p>
            <a:r>
              <a:rPr lang="en-GB" sz="3200" dirty="0"/>
              <a:t>LAN provides a useful way of sharing the resources between end users. The resources such as printers, file servers, scanners, and internet are easily sharable among computer</a:t>
            </a:r>
          </a:p>
        </p:txBody>
      </p:sp>
    </p:spTree>
    <p:extLst>
      <p:ext uri="{BB962C8B-B14F-4D97-AF65-F5344CB8AC3E}">
        <p14:creationId xmlns:p14="http://schemas.microsoft.com/office/powerpoint/2010/main" val="12537909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162594" y="1293224"/>
            <a:ext cx="10202092" cy="4236642"/>
          </a:xfrm>
          <a:prstGeom prst="rect">
            <a:avLst/>
          </a:prstGeom>
          <a:noFill/>
          <a:ln w="9525">
            <a:noFill/>
            <a:miter lim="800000"/>
            <a:headEnd/>
            <a:tailEnd/>
          </a:ln>
        </p:spPr>
      </p:pic>
    </p:spTree>
    <p:extLst>
      <p:ext uri="{BB962C8B-B14F-4D97-AF65-F5344CB8AC3E}">
        <p14:creationId xmlns:p14="http://schemas.microsoft.com/office/powerpoint/2010/main" val="2143541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3"/>
            <a:ext cx="10515600" cy="5615260"/>
          </a:xfrm>
        </p:spPr>
        <p:txBody>
          <a:bodyPr/>
          <a:lstStyle/>
          <a:p>
            <a:r>
              <a:rPr lang="en-GB" sz="3200" dirty="0"/>
              <a:t>LANs are composed of inexpensive networking and routing equipment. It may contains local servers serving file storage and other locally shared applications. It mostly operates on private IP addresses and does not involve heavy routing. LAN works under its own local domain and controlled centrally.</a:t>
            </a:r>
          </a:p>
          <a:p>
            <a:r>
              <a:rPr lang="en-GB" sz="3200" dirty="0"/>
              <a:t>LAN uses either Ethernet or Token-ring technology. Ethernet is most widely employed LAN technology and uses Star topology, while Token-ring is rarely seen.</a:t>
            </a:r>
          </a:p>
          <a:p>
            <a:r>
              <a:rPr lang="en-GB" sz="3200" dirty="0"/>
              <a:t>LAN can be wired, wireless, or in both forms at once.</a:t>
            </a:r>
          </a:p>
          <a:p>
            <a:pPr marL="0" indent="0">
              <a:buNone/>
            </a:pPr>
            <a:endParaRPr lang="en-GB" dirty="0"/>
          </a:p>
        </p:txBody>
      </p:sp>
    </p:spTree>
    <p:extLst>
      <p:ext uri="{BB962C8B-B14F-4D97-AF65-F5344CB8AC3E}">
        <p14:creationId xmlns:p14="http://schemas.microsoft.com/office/powerpoint/2010/main" val="387283915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1344"/>
          </a:xfrm>
        </p:spPr>
        <p:txBody>
          <a:bodyPr>
            <a:normAutofit fontScale="90000"/>
          </a:bodyPr>
          <a:lstStyle/>
          <a:p>
            <a:pPr algn="ctr"/>
            <a:r>
              <a:rPr lang="en-GB" b="1" dirty="0"/>
              <a:t>Metropolitan Area Network</a:t>
            </a:r>
            <a:br>
              <a:rPr lang="en-GB" b="1" dirty="0"/>
            </a:br>
            <a:endParaRPr lang="en-GB" dirty="0"/>
          </a:p>
        </p:txBody>
      </p:sp>
      <p:sp>
        <p:nvSpPr>
          <p:cNvPr id="3" name="Content Placeholder 2"/>
          <p:cNvSpPr>
            <a:spLocks noGrp="1"/>
          </p:cNvSpPr>
          <p:nvPr>
            <p:ph idx="1"/>
          </p:nvPr>
        </p:nvSpPr>
        <p:spPr>
          <a:xfrm>
            <a:off x="838200" y="1254034"/>
            <a:ext cx="10515600" cy="4922929"/>
          </a:xfrm>
        </p:spPr>
        <p:txBody>
          <a:bodyPr/>
          <a:lstStyle/>
          <a:p>
            <a:pPr marL="0" indent="0">
              <a:buNone/>
            </a:pPr>
            <a:r>
              <a:rPr lang="en-GB" sz="3600" dirty="0"/>
              <a:t>The Metropolitan Area Network (MAN) generally expands throughout a city such as cable TV network. It can be in the form of Ethernet, Token-ring, ATM, or </a:t>
            </a:r>
            <a:r>
              <a:rPr lang="en-GB" sz="3600" dirty="0" err="1"/>
              <a:t>Fiber</a:t>
            </a:r>
            <a:r>
              <a:rPr lang="en-GB" sz="3600" dirty="0"/>
              <a:t> Distributed Data Interface (FDDI).</a:t>
            </a:r>
          </a:p>
          <a:p>
            <a:endParaRPr lang="en-GB" sz="3600" dirty="0" smtClean="0"/>
          </a:p>
          <a:p>
            <a:pPr marL="0" indent="0">
              <a:buNone/>
            </a:pPr>
            <a:r>
              <a:rPr lang="en-GB" sz="3600" dirty="0" smtClean="0"/>
              <a:t>Metro </a:t>
            </a:r>
            <a:r>
              <a:rPr lang="en-GB" sz="3600" dirty="0"/>
              <a:t>Ethernet is a service which is provided by ISPs. This service enables its users to expand their Local Area Networks. For example, MAN can help an organization to connect all of its offices in a city.</a:t>
            </a:r>
          </a:p>
          <a:p>
            <a:pPr marL="0" indent="0">
              <a:buNone/>
            </a:pPr>
            <a:endParaRPr lang="en-GB" dirty="0"/>
          </a:p>
        </p:txBody>
      </p:sp>
    </p:spTree>
    <p:extLst>
      <p:ext uri="{BB962C8B-B14F-4D97-AF65-F5344CB8AC3E}">
        <p14:creationId xmlns:p14="http://schemas.microsoft.com/office/powerpoint/2010/main" val="35355955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14400" y="574767"/>
            <a:ext cx="10228217" cy="4480560"/>
          </a:xfrm>
          <a:prstGeom prst="rect">
            <a:avLst/>
          </a:prstGeom>
          <a:noFill/>
          <a:ln w="9525">
            <a:noFill/>
            <a:miter lim="800000"/>
            <a:headEnd/>
            <a:tailEnd/>
          </a:ln>
        </p:spPr>
      </p:pic>
      <p:sp>
        <p:nvSpPr>
          <p:cNvPr id="5" name="Rectangle 4"/>
          <p:cNvSpPr/>
          <p:nvPr/>
        </p:nvSpPr>
        <p:spPr>
          <a:xfrm>
            <a:off x="1567543" y="5181044"/>
            <a:ext cx="8412479" cy="784830"/>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rPr>
              <a:t>Backbone of MAN is high-capacity and high-speed </a:t>
            </a:r>
            <a:r>
              <a:rPr lang="en-GB" dirty="0" err="1">
                <a:solidFill>
                  <a:srgbClr val="000000"/>
                </a:solidFill>
                <a:latin typeface="Times New Roman" panose="02020603050405020304" pitchFamily="18" charset="0"/>
                <a:ea typeface="Times New Roman" panose="02020603050405020304" pitchFamily="18" charset="0"/>
              </a:rPr>
              <a:t>fiber</a:t>
            </a:r>
            <a:r>
              <a:rPr lang="en-GB" dirty="0">
                <a:solidFill>
                  <a:srgbClr val="000000"/>
                </a:solidFill>
                <a:latin typeface="Times New Roman" panose="02020603050405020304" pitchFamily="18" charset="0"/>
                <a:ea typeface="Times New Roman" panose="02020603050405020304" pitchFamily="18" charset="0"/>
              </a:rPr>
              <a:t> optics. MAN works in between Local Area Network and Wide Area Network. MAN provides uplink for LANs to WANs or internet.</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7313058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Wide Area Network</a:t>
            </a:r>
            <a:br>
              <a:rPr lang="en-GB" b="1" dirty="0"/>
            </a:br>
            <a:endParaRPr lang="en-GB" dirty="0"/>
          </a:p>
        </p:txBody>
      </p:sp>
      <p:sp>
        <p:nvSpPr>
          <p:cNvPr id="3" name="Content Placeholder 2"/>
          <p:cNvSpPr>
            <a:spLocks noGrp="1"/>
          </p:cNvSpPr>
          <p:nvPr>
            <p:ph idx="1"/>
          </p:nvPr>
        </p:nvSpPr>
        <p:spPr>
          <a:xfrm>
            <a:off x="838200" y="1463040"/>
            <a:ext cx="10515600" cy="4713923"/>
          </a:xfrm>
        </p:spPr>
        <p:txBody>
          <a:bodyPr/>
          <a:lstStyle/>
          <a:p>
            <a:pPr marL="0" indent="0">
              <a:buNone/>
            </a:pPr>
            <a:r>
              <a:rPr lang="en-GB" sz="3600" dirty="0"/>
              <a:t>As the name suggests, the Wide Area Network (WAN) covers a wide area which may span across provinces and even a whole country. Generally, telecommunication networks are Wide Area Network. These networks provide connectivity to MANs and LANs. Since they are equipped with very high speed backbone, WANs use very expensive network equipment.</a:t>
            </a:r>
          </a:p>
          <a:p>
            <a:pPr marL="0" indent="0">
              <a:buNone/>
            </a:pPr>
            <a:endParaRPr lang="en-GB" dirty="0"/>
          </a:p>
        </p:txBody>
      </p:sp>
    </p:spTree>
    <p:extLst>
      <p:ext uri="{BB962C8B-B14F-4D97-AF65-F5344CB8AC3E}">
        <p14:creationId xmlns:p14="http://schemas.microsoft.com/office/powerpoint/2010/main" val="3216697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1031966" y="1071154"/>
            <a:ext cx="10084525" cy="3775166"/>
          </a:xfrm>
          <a:prstGeom prst="rect">
            <a:avLst/>
          </a:prstGeom>
          <a:noFill/>
          <a:ln w="9525">
            <a:noFill/>
            <a:miter lim="800000"/>
            <a:headEnd/>
            <a:tailEnd/>
          </a:ln>
        </p:spPr>
      </p:pic>
      <p:sp>
        <p:nvSpPr>
          <p:cNvPr id="5" name="Rectangle 4"/>
          <p:cNvSpPr/>
          <p:nvPr/>
        </p:nvSpPr>
        <p:spPr>
          <a:xfrm>
            <a:off x="1685109" y="5311672"/>
            <a:ext cx="9143999" cy="784830"/>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WAN may use advanced technologies such as Asynchronous Transfer Mode (ATM), Frame Relay, and Synchronous Optical Network (SONET). WAN may be managed by multiple administration.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97609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fontScale="90000"/>
          </a:bodyPr>
          <a:lstStyle/>
          <a:p>
            <a:pPr algn="ctr"/>
            <a:r>
              <a:rPr lang="en-GB" b="1" dirty="0"/>
              <a:t>Internetwork</a:t>
            </a:r>
            <a:r>
              <a:rPr lang="en-GB" dirty="0"/>
              <a:t/>
            </a:r>
            <a:br>
              <a:rPr lang="en-GB" dirty="0"/>
            </a:br>
            <a:endParaRPr lang="en-GB" dirty="0"/>
          </a:p>
        </p:txBody>
      </p:sp>
      <p:sp>
        <p:nvSpPr>
          <p:cNvPr id="3" name="Content Placeholder 2"/>
          <p:cNvSpPr>
            <a:spLocks noGrp="1"/>
          </p:cNvSpPr>
          <p:nvPr>
            <p:ph idx="1"/>
          </p:nvPr>
        </p:nvSpPr>
        <p:spPr>
          <a:xfrm>
            <a:off x="838200" y="1423851"/>
            <a:ext cx="10515600" cy="4753112"/>
          </a:xfrm>
        </p:spPr>
        <p:txBody>
          <a:bodyPr/>
          <a:lstStyle/>
          <a:p>
            <a:r>
              <a:rPr lang="en-GB" dirty="0"/>
              <a:t>A network of networks is called an internetwork, or simply the internet. It is the largest network in existence on this planet. The internet hugely connects all WANs and it can have connection to LANs and Home networks. Internet uses TCP/IP protocol suite and uses IP as its addressing protocol. Present day, Internet is widely implemented using IPv4. Because of shortage of address spaces, it is gradually migrating from IPv4 to IPv6.</a:t>
            </a:r>
          </a:p>
          <a:p>
            <a:r>
              <a:rPr lang="en-GB" dirty="0"/>
              <a:t>Internet enables its users to share and access enormous amount of information worldwide. It uses WWW, FTP, email services, audio and video streaming etc. At huge level, internet works on Client-Server </a:t>
            </a:r>
            <a:r>
              <a:rPr lang="en-GB" dirty="0" smtClean="0"/>
              <a:t>model.</a:t>
            </a:r>
            <a:endParaRPr lang="en-GB" dirty="0"/>
          </a:p>
        </p:txBody>
      </p:sp>
    </p:spTree>
    <p:extLst>
      <p:ext uri="{BB962C8B-B14F-4D97-AF65-F5344CB8AC3E}">
        <p14:creationId xmlns:p14="http://schemas.microsoft.com/office/powerpoint/2010/main" val="1802291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589"/>
            <a:ext cx="10515600" cy="5223374"/>
          </a:xfrm>
        </p:spPr>
        <p:txBody>
          <a:bodyPr>
            <a:normAutofit/>
          </a:bodyPr>
          <a:lstStyle/>
          <a:p>
            <a:r>
              <a:rPr lang="en-GB" dirty="0"/>
              <a:t>Internet uses very high speed backbone of </a:t>
            </a:r>
            <a:r>
              <a:rPr lang="en-GB" dirty="0" smtClean="0"/>
              <a:t>fibre </a:t>
            </a:r>
            <a:r>
              <a:rPr lang="en-GB" dirty="0"/>
              <a:t>optics. To inter-connect various continents, </a:t>
            </a:r>
            <a:r>
              <a:rPr lang="en-GB" dirty="0" smtClean="0"/>
              <a:t>fibres </a:t>
            </a:r>
            <a:r>
              <a:rPr lang="en-GB" dirty="0"/>
              <a:t>are laid under sea known to us as submarine communication cable.</a:t>
            </a:r>
          </a:p>
          <a:p>
            <a:r>
              <a:rPr lang="en-GB" dirty="0"/>
              <a:t>Internet is widely deployed on World Wide Web services using HTML linked pages and is accessible by client software known as Web Browsers. When a user requests a page using some web browser located on some Web Server anywhere in the world, the Web Server responds with the proper HTML page. The communication delay is very low.</a:t>
            </a:r>
          </a:p>
          <a:p>
            <a:r>
              <a:rPr lang="en-GB" dirty="0"/>
              <a:t>Internet is serving many proposes and is involved in many aspects of life. Some of them are:</a:t>
            </a:r>
          </a:p>
          <a:p>
            <a:pPr marL="0" indent="0">
              <a:buNone/>
            </a:pPr>
            <a:endParaRPr lang="en-GB" dirty="0"/>
          </a:p>
        </p:txBody>
      </p:sp>
    </p:spTree>
    <p:extLst>
      <p:ext uri="{BB962C8B-B14F-4D97-AF65-F5344CB8AC3E}">
        <p14:creationId xmlns:p14="http://schemas.microsoft.com/office/powerpoint/2010/main" val="940011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40526"/>
            <a:ext cx="10515600" cy="5236437"/>
          </a:xfrm>
        </p:spPr>
        <p:txBody>
          <a:bodyPr>
            <a:normAutofit/>
          </a:bodyPr>
          <a:lstStyle/>
          <a:p>
            <a:pPr lvl="0"/>
            <a:r>
              <a:rPr lang="en-GB" dirty="0"/>
              <a:t>Web sites</a:t>
            </a:r>
          </a:p>
          <a:p>
            <a:pPr lvl="0"/>
            <a:r>
              <a:rPr lang="en-GB" dirty="0"/>
              <a:t>E-mail</a:t>
            </a:r>
          </a:p>
          <a:p>
            <a:pPr lvl="0"/>
            <a:r>
              <a:rPr lang="en-GB" dirty="0"/>
              <a:t>Instant Messaging</a:t>
            </a:r>
          </a:p>
          <a:p>
            <a:pPr lvl="0"/>
            <a:r>
              <a:rPr lang="en-GB" dirty="0"/>
              <a:t>Blogging</a:t>
            </a:r>
          </a:p>
          <a:p>
            <a:pPr lvl="0"/>
            <a:r>
              <a:rPr lang="en-GB" dirty="0"/>
              <a:t>Social Media</a:t>
            </a:r>
          </a:p>
          <a:p>
            <a:pPr lvl="0"/>
            <a:r>
              <a:rPr lang="en-GB" dirty="0"/>
              <a:t>Marketing</a:t>
            </a:r>
          </a:p>
          <a:p>
            <a:pPr lvl="0"/>
            <a:r>
              <a:rPr lang="en-GB" dirty="0"/>
              <a:t>Networking</a:t>
            </a:r>
          </a:p>
          <a:p>
            <a:pPr lvl="0"/>
            <a:r>
              <a:rPr lang="en-GB" dirty="0"/>
              <a:t>Resource Sharing</a:t>
            </a:r>
          </a:p>
          <a:p>
            <a:pPr lvl="0"/>
            <a:r>
              <a:rPr lang="en-GB" dirty="0"/>
              <a:t>Audio and Video Streaming</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24998986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GB" dirty="0"/>
              <a:t> </a:t>
            </a:r>
            <a:br>
              <a:rPr lang="en-GB" dirty="0"/>
            </a:br>
            <a:r>
              <a:rPr lang="en-GB" dirty="0" smtClean="0"/>
              <a:t>COMPONENTS DATA COMMUNICATION</a:t>
            </a:r>
            <a:endParaRPr lang="en-GB" dirty="0"/>
          </a:p>
        </p:txBody>
      </p:sp>
      <p:sp>
        <p:nvSpPr>
          <p:cNvPr id="5" name="Content Placeholder 4"/>
          <p:cNvSpPr>
            <a:spLocks noGrp="1"/>
          </p:cNvSpPr>
          <p:nvPr>
            <p:ph idx="1"/>
          </p:nvPr>
        </p:nvSpPr>
        <p:spPr/>
        <p:txBody>
          <a:bodyPr/>
          <a:lstStyle/>
          <a:p>
            <a:pPr marL="0" indent="0">
              <a:buNone/>
            </a:pPr>
            <a:r>
              <a:rPr lang="en-GB" dirty="0" smtClean="0"/>
              <a:t>A data communications system has </a:t>
            </a:r>
            <a:r>
              <a:rPr lang="en-GB" b="1" dirty="0" smtClean="0"/>
              <a:t>five</a:t>
            </a:r>
          </a:p>
          <a:p>
            <a:pPr marL="0" indent="0">
              <a:buNone/>
            </a:pPr>
            <a:endParaRPr lang="en-GB" dirty="0"/>
          </a:p>
        </p:txBody>
      </p:sp>
      <p:pic>
        <p:nvPicPr>
          <p:cNvPr id="6" name="Picture 5"/>
          <p:cNvPicPr/>
          <p:nvPr/>
        </p:nvPicPr>
        <p:blipFill>
          <a:blip r:embed="rId2" cstate="print"/>
          <a:srcRect/>
          <a:stretch>
            <a:fillRect/>
          </a:stretch>
        </p:blipFill>
        <p:spPr bwMode="auto">
          <a:xfrm>
            <a:off x="1018904" y="2638697"/>
            <a:ext cx="8856616" cy="3673203"/>
          </a:xfrm>
          <a:prstGeom prst="rect">
            <a:avLst/>
          </a:prstGeom>
          <a:noFill/>
          <a:ln w="9525">
            <a:noFill/>
            <a:miter lim="800000"/>
            <a:headEnd/>
            <a:tailEnd/>
          </a:ln>
        </p:spPr>
      </p:pic>
    </p:spTree>
    <p:extLst>
      <p:ext uri="{BB962C8B-B14F-4D97-AF65-F5344CB8AC3E}">
        <p14:creationId xmlns:p14="http://schemas.microsoft.com/office/powerpoint/2010/main" val="12698165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PHYSICAL STRUCTURES</a:t>
            </a:r>
            <a:r>
              <a:rPr lang="en-GB" dirty="0"/>
              <a:t/>
            </a:r>
            <a:br>
              <a:rPr lang="en-GB" dirty="0"/>
            </a:br>
            <a:endParaRPr lang="en-GB" dirty="0"/>
          </a:p>
        </p:txBody>
      </p:sp>
      <p:sp>
        <p:nvSpPr>
          <p:cNvPr id="3" name="Content Placeholder 2"/>
          <p:cNvSpPr>
            <a:spLocks noGrp="1"/>
          </p:cNvSpPr>
          <p:nvPr>
            <p:ph idx="1"/>
          </p:nvPr>
        </p:nvSpPr>
        <p:spPr>
          <a:xfrm>
            <a:off x="838200" y="1306286"/>
            <a:ext cx="10515600" cy="4870677"/>
          </a:xfrm>
        </p:spPr>
        <p:txBody>
          <a:bodyPr/>
          <a:lstStyle/>
          <a:p>
            <a:pPr marL="0" indent="0">
              <a:buNone/>
            </a:pPr>
            <a:r>
              <a:rPr lang="en-GB" sz="3600" b="1" dirty="0"/>
              <a:t>TYPES OF CONNECTIONS: </a:t>
            </a:r>
            <a:r>
              <a:rPr lang="en-GB" sz="3600" dirty="0"/>
              <a:t>A network is two or more devices connected through links. A link is a communications pathway that transfers data from one device to another. </a:t>
            </a:r>
            <a:endParaRPr lang="en-GB" sz="3600" dirty="0" smtClean="0"/>
          </a:p>
          <a:p>
            <a:pPr marL="0" indent="0">
              <a:buNone/>
            </a:pPr>
            <a:r>
              <a:rPr lang="en-GB" sz="3600" dirty="0" smtClean="0"/>
              <a:t>There </a:t>
            </a:r>
            <a:r>
              <a:rPr lang="en-GB" sz="3600" dirty="0"/>
              <a:t>are two possible types of connections</a:t>
            </a:r>
            <a:r>
              <a:rPr lang="en-GB" sz="3600" b="1" dirty="0"/>
              <a:t>: </a:t>
            </a:r>
            <a:endParaRPr lang="en-GB" sz="3600" b="1" dirty="0" smtClean="0"/>
          </a:p>
          <a:p>
            <a:pPr marL="0" indent="0">
              <a:buNone/>
            </a:pPr>
            <a:r>
              <a:rPr lang="en-GB" sz="3600" b="1" dirty="0" smtClean="0"/>
              <a:t>point-to-point</a:t>
            </a:r>
          </a:p>
          <a:p>
            <a:pPr marL="0" indent="0">
              <a:buNone/>
            </a:pPr>
            <a:r>
              <a:rPr lang="en-GB" sz="3600" b="1" dirty="0" smtClean="0"/>
              <a:t> </a:t>
            </a:r>
            <a:r>
              <a:rPr lang="en-GB" sz="3600" b="1" dirty="0"/>
              <a:t>and multipoint</a:t>
            </a:r>
            <a:r>
              <a:rPr lang="en-GB" sz="3600" dirty="0" smtClean="0"/>
              <a:t>.</a:t>
            </a:r>
          </a:p>
          <a:p>
            <a:pPr marL="0" indent="0">
              <a:buNone/>
            </a:pPr>
            <a:endParaRPr lang="en-GB" sz="3600" dirty="0"/>
          </a:p>
          <a:p>
            <a:pPr marL="0" indent="0">
              <a:buNone/>
            </a:pPr>
            <a:endParaRPr lang="en-GB" sz="3600" dirty="0" smtClean="0"/>
          </a:p>
          <a:p>
            <a:pPr marL="0" indent="0">
              <a:buNone/>
            </a:pPr>
            <a:endParaRPr lang="en-GB" sz="3600" dirty="0"/>
          </a:p>
          <a:p>
            <a:pPr marL="0" indent="0">
              <a:buNone/>
            </a:pPr>
            <a:endParaRPr lang="en-GB" sz="3600" dirty="0"/>
          </a:p>
          <a:p>
            <a:pPr marL="0" indent="0">
              <a:buNone/>
            </a:pPr>
            <a:endParaRPr lang="en-GB" dirty="0"/>
          </a:p>
        </p:txBody>
      </p:sp>
    </p:spTree>
    <p:extLst>
      <p:ext uri="{BB962C8B-B14F-4D97-AF65-F5344CB8AC3E}">
        <p14:creationId xmlns:p14="http://schemas.microsoft.com/office/powerpoint/2010/main" val="5772639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Point-to-Point </a:t>
            </a:r>
            <a:endParaRPr lang="en-GB" dirty="0"/>
          </a:p>
        </p:txBody>
      </p:sp>
      <p:sp>
        <p:nvSpPr>
          <p:cNvPr id="3" name="Content Placeholder 2"/>
          <p:cNvSpPr>
            <a:spLocks noGrp="1"/>
          </p:cNvSpPr>
          <p:nvPr>
            <p:ph idx="1"/>
          </p:nvPr>
        </p:nvSpPr>
        <p:spPr>
          <a:xfrm>
            <a:off x="838200" y="1435100"/>
            <a:ext cx="10515600" cy="4741863"/>
          </a:xfrm>
        </p:spPr>
        <p:txBody>
          <a:bodyPr>
            <a:normAutofit lnSpcReduction="10000"/>
          </a:bodyPr>
          <a:lstStyle/>
          <a:p>
            <a:pPr marL="0" indent="0">
              <a:buNone/>
            </a:pPr>
            <a:r>
              <a:rPr lang="en-GB" sz="3600" dirty="0"/>
              <a:t>A point-to-point connection provides a dedicated link between two devices. The entire capacity of the link is reserved for transmission between those two devices. Most point-to-point connections use an actual length of wire or cable to connect the two ends, but other options, such as microwave or satellite links, are also possible. When you change television channels by infrared remote control, you are establishing a point-to-point connection between the remote control and the television's control system. </a:t>
            </a:r>
          </a:p>
          <a:p>
            <a:pPr marL="0" indent="0">
              <a:buNone/>
            </a:pPr>
            <a:endParaRPr lang="en-GB" dirty="0"/>
          </a:p>
        </p:txBody>
      </p:sp>
    </p:spTree>
    <p:extLst>
      <p:ext uri="{BB962C8B-B14F-4D97-AF65-F5344CB8AC3E}">
        <p14:creationId xmlns:p14="http://schemas.microsoft.com/office/powerpoint/2010/main" val="32764212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2475"/>
          </a:xfrm>
        </p:spPr>
        <p:txBody>
          <a:bodyPr>
            <a:normAutofit fontScale="90000"/>
          </a:bodyPr>
          <a:lstStyle/>
          <a:p>
            <a:pPr algn="ctr"/>
            <a:r>
              <a:rPr lang="en-GB" b="1" dirty="0"/>
              <a:t>Multipoint </a:t>
            </a:r>
            <a:r>
              <a:rPr lang="en-GB" dirty="0"/>
              <a:t/>
            </a:r>
            <a:br>
              <a:rPr lang="en-GB" dirty="0"/>
            </a:br>
            <a:endParaRPr lang="en-GB" b="1" dirty="0"/>
          </a:p>
        </p:txBody>
      </p:sp>
      <p:sp>
        <p:nvSpPr>
          <p:cNvPr id="3" name="Content Placeholder 2"/>
          <p:cNvSpPr>
            <a:spLocks noGrp="1"/>
          </p:cNvSpPr>
          <p:nvPr>
            <p:ph idx="1"/>
          </p:nvPr>
        </p:nvSpPr>
        <p:spPr>
          <a:xfrm>
            <a:off x="838200" y="1117600"/>
            <a:ext cx="10515600" cy="5059363"/>
          </a:xfrm>
        </p:spPr>
        <p:txBody>
          <a:bodyPr/>
          <a:lstStyle/>
          <a:p>
            <a:pPr marL="0" indent="0">
              <a:buNone/>
            </a:pPr>
            <a:r>
              <a:rPr lang="en-GB" sz="4000" dirty="0"/>
              <a:t>A multipoint (also called </a:t>
            </a:r>
            <a:r>
              <a:rPr lang="en-GB" sz="4000" dirty="0" err="1"/>
              <a:t>multidrop</a:t>
            </a:r>
            <a:r>
              <a:rPr lang="en-GB" sz="4000" dirty="0"/>
              <a:t>) connection is one in which more than two specific devices share a single link. In a multipoint environment, the capacity of the channel is shared, either spatially or temporally. If several devices can use the link simultaneously, it is a </a:t>
            </a:r>
            <a:r>
              <a:rPr lang="en-GB" sz="4000" b="1" i="1" dirty="0"/>
              <a:t>spatially shared </a:t>
            </a:r>
            <a:r>
              <a:rPr lang="en-GB" sz="4000" dirty="0"/>
              <a:t>connection. If users must take turns, it is a </a:t>
            </a:r>
            <a:r>
              <a:rPr lang="en-GB" sz="4000" b="1" i="1" dirty="0"/>
              <a:t>timeshared </a:t>
            </a:r>
            <a:r>
              <a:rPr lang="en-GB" sz="4000" dirty="0"/>
              <a:t>connection.</a:t>
            </a:r>
          </a:p>
          <a:p>
            <a:pPr marL="0" indent="0">
              <a:buNone/>
            </a:pPr>
            <a:endParaRPr lang="en-GB" dirty="0"/>
          </a:p>
        </p:txBody>
      </p:sp>
    </p:spTree>
    <p:extLst>
      <p:ext uri="{BB962C8B-B14F-4D97-AF65-F5344CB8AC3E}">
        <p14:creationId xmlns:p14="http://schemas.microsoft.com/office/powerpoint/2010/main" val="94679805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863600" y="711200"/>
            <a:ext cx="10058400" cy="5473700"/>
          </a:xfrm>
          <a:prstGeom prst="rect">
            <a:avLst/>
          </a:prstGeom>
          <a:noFill/>
          <a:ln w="9525">
            <a:noFill/>
            <a:miter lim="800000"/>
            <a:headEnd/>
            <a:tailEnd/>
          </a:ln>
        </p:spPr>
      </p:pic>
    </p:spTree>
    <p:extLst>
      <p:ext uri="{BB962C8B-B14F-4D97-AF65-F5344CB8AC3E}">
        <p14:creationId xmlns:p14="http://schemas.microsoft.com/office/powerpoint/2010/main" val="242475076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5700" y="101600"/>
            <a:ext cx="6273800" cy="1066800"/>
          </a:xfrm>
        </p:spPr>
        <p:txBody>
          <a:bodyPr>
            <a:normAutofit fontScale="90000"/>
          </a:bodyPr>
          <a:lstStyle/>
          <a:p>
            <a:pPr algn="ctr"/>
            <a:r>
              <a:rPr lang="en-GB" b="1" dirty="0"/>
              <a:t>Network Topologies</a:t>
            </a:r>
            <a:r>
              <a:rPr lang="en-GB" dirty="0"/>
              <a:t/>
            </a:r>
            <a:br>
              <a:rPr lang="en-GB" dirty="0"/>
            </a:br>
            <a:endParaRPr lang="en-GB" dirty="0"/>
          </a:p>
        </p:txBody>
      </p:sp>
      <p:sp>
        <p:nvSpPr>
          <p:cNvPr id="3" name="Content Placeholder 2"/>
          <p:cNvSpPr>
            <a:spLocks noGrp="1"/>
          </p:cNvSpPr>
          <p:nvPr>
            <p:ph idx="1"/>
          </p:nvPr>
        </p:nvSpPr>
        <p:spPr>
          <a:xfrm>
            <a:off x="838200" y="1168400"/>
            <a:ext cx="10515600" cy="5008563"/>
          </a:xfrm>
        </p:spPr>
        <p:txBody>
          <a:bodyPr>
            <a:normAutofit/>
          </a:bodyPr>
          <a:lstStyle/>
          <a:p>
            <a:pPr marL="0" indent="0">
              <a:buNone/>
            </a:pPr>
            <a:r>
              <a:rPr lang="en-GB" sz="4000" dirty="0"/>
              <a:t>A </a:t>
            </a:r>
            <a:r>
              <a:rPr lang="en-GB" sz="4000" b="1" dirty="0"/>
              <a:t>Network Topology</a:t>
            </a:r>
            <a:r>
              <a:rPr lang="en-GB" sz="4000" dirty="0"/>
              <a:t> is the arrangement with which computer systems or network devices are connected to each other. Topologies may define both physical and logical aspect of the network. Both logical and physical topologies could be same or different in a same network</a:t>
            </a:r>
          </a:p>
        </p:txBody>
      </p:sp>
    </p:spTree>
    <p:extLst>
      <p:ext uri="{BB962C8B-B14F-4D97-AF65-F5344CB8AC3E}">
        <p14:creationId xmlns:p14="http://schemas.microsoft.com/office/powerpoint/2010/main" val="126016353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0200" y="365125"/>
            <a:ext cx="5715000" cy="1325563"/>
          </a:xfrm>
        </p:spPr>
        <p:txBody>
          <a:bodyPr/>
          <a:lstStyle/>
          <a:p>
            <a:pPr algn="ctr"/>
            <a:r>
              <a:rPr lang="en-GB" b="1" dirty="0" smtClean="0"/>
              <a:t>Bus Topology</a:t>
            </a:r>
            <a:br>
              <a:rPr lang="en-GB" b="1" dirty="0" smtClean="0"/>
            </a:br>
            <a:endParaRPr lang="en-GB" dirty="0"/>
          </a:p>
        </p:txBody>
      </p:sp>
      <p:sp>
        <p:nvSpPr>
          <p:cNvPr id="3" name="Content Placeholder 2"/>
          <p:cNvSpPr>
            <a:spLocks noGrp="1"/>
          </p:cNvSpPr>
          <p:nvPr>
            <p:ph idx="1"/>
          </p:nvPr>
        </p:nvSpPr>
        <p:spPr/>
        <p:txBody>
          <a:bodyPr>
            <a:normAutofit/>
          </a:bodyPr>
          <a:lstStyle/>
          <a:p>
            <a:pPr marL="0" indent="0">
              <a:buNone/>
            </a:pPr>
            <a:r>
              <a:rPr lang="en-GB" sz="3200" dirty="0" smtClean="0"/>
              <a:t>In </a:t>
            </a:r>
            <a:r>
              <a:rPr lang="en-GB" sz="3200" dirty="0"/>
              <a:t>case of Bus topology, all devices share single communication line or cable. Bus topology may have problem while multiple hosts sending data at the same time. Therefore, Bus topology either uses CSMA/CD technology or recognizes one host as Bus Master to solve the issue. It is one of the simple forms of networking where a failure of a device does not affect the other devices. But failure of the shared communication line can make all other devices stop </a:t>
            </a:r>
            <a:r>
              <a:rPr lang="en-GB" sz="3200" dirty="0" smtClean="0"/>
              <a:t>functioning.</a:t>
            </a:r>
            <a:endParaRPr lang="en-GB" sz="3200" dirty="0"/>
          </a:p>
        </p:txBody>
      </p:sp>
    </p:spTree>
    <p:extLst>
      <p:ext uri="{BB962C8B-B14F-4D97-AF65-F5344CB8AC3E}">
        <p14:creationId xmlns:p14="http://schemas.microsoft.com/office/powerpoint/2010/main" val="41203161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Bus Topology</a:t>
            </a:r>
            <a:endParaRPr lang="en-GB" b="1" dirty="0"/>
          </a:p>
        </p:txBody>
      </p:sp>
      <p:pic>
        <p:nvPicPr>
          <p:cNvPr id="4" name="Content Placeholder 3"/>
          <p:cNvPicPr>
            <a:picLocks noGrp="1"/>
          </p:cNvPicPr>
          <p:nvPr>
            <p:ph idx="1"/>
          </p:nvPr>
        </p:nvPicPr>
        <p:blipFill>
          <a:blip r:embed="rId2" cstate="print"/>
          <a:srcRect/>
          <a:stretch>
            <a:fillRect/>
          </a:stretch>
        </p:blipFill>
        <p:spPr bwMode="auto">
          <a:xfrm>
            <a:off x="1219201" y="1389365"/>
            <a:ext cx="8851900" cy="4864100"/>
          </a:xfrm>
          <a:prstGeom prst="rect">
            <a:avLst/>
          </a:prstGeom>
          <a:noFill/>
          <a:ln w="9525">
            <a:noFill/>
            <a:miter lim="800000"/>
            <a:headEnd/>
            <a:tailEnd/>
          </a:ln>
        </p:spPr>
      </p:pic>
      <p:sp>
        <p:nvSpPr>
          <p:cNvPr id="5" name="Rectangle 4"/>
          <p:cNvSpPr/>
          <p:nvPr/>
        </p:nvSpPr>
        <p:spPr>
          <a:xfrm>
            <a:off x="1117600" y="6109985"/>
            <a:ext cx="10058400" cy="553998"/>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Both ends of the shared channel have line terminator. The data is sent in only one direction and as soon as it reaches the extreme end, the terminator removes the data from the line.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7918510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Star Topology</a:t>
            </a:r>
            <a:endParaRPr lang="en-GB" dirty="0"/>
          </a:p>
        </p:txBody>
      </p:sp>
      <p:sp>
        <p:nvSpPr>
          <p:cNvPr id="3" name="Content Placeholder 2"/>
          <p:cNvSpPr>
            <a:spLocks noGrp="1"/>
          </p:cNvSpPr>
          <p:nvPr>
            <p:ph idx="1"/>
          </p:nvPr>
        </p:nvSpPr>
        <p:spPr/>
        <p:txBody>
          <a:bodyPr/>
          <a:lstStyle/>
          <a:p>
            <a:pPr marL="0" indent="0">
              <a:buNone/>
            </a:pPr>
            <a:r>
              <a:rPr lang="en-GB" dirty="0"/>
              <a:t>All hosts in Star topology are connected to a central device, known as hub device, using a point-to-point connection. That is, there exists a point to point connection between hosts and hub. The hub device can be any of the following:</a:t>
            </a:r>
          </a:p>
          <a:p>
            <a:pPr lvl="0"/>
            <a:r>
              <a:rPr lang="en-GB" dirty="0"/>
              <a:t>Layer-1 device such as hub or repeater</a:t>
            </a:r>
          </a:p>
          <a:p>
            <a:pPr lvl="0"/>
            <a:r>
              <a:rPr lang="en-GB" dirty="0"/>
              <a:t>Layer-2 device such as switch or bridge</a:t>
            </a:r>
          </a:p>
          <a:p>
            <a:pPr lvl="0"/>
            <a:r>
              <a:rPr lang="en-GB" dirty="0"/>
              <a:t>Layer-3 device such as router or gateway</a:t>
            </a:r>
          </a:p>
          <a:p>
            <a:pPr marL="0" indent="0">
              <a:buNone/>
            </a:pPr>
            <a:endParaRPr lang="en-GB" dirty="0"/>
          </a:p>
        </p:txBody>
      </p:sp>
    </p:spTree>
    <p:extLst>
      <p:ext uri="{BB962C8B-B14F-4D97-AF65-F5344CB8AC3E}">
        <p14:creationId xmlns:p14="http://schemas.microsoft.com/office/powerpoint/2010/main" val="7055687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Star Topology</a:t>
            </a:r>
            <a:endParaRPr lang="en-GB" b="1" dirty="0"/>
          </a:p>
        </p:txBody>
      </p:sp>
      <p:pic>
        <p:nvPicPr>
          <p:cNvPr id="4" name="Content Placeholder 3"/>
          <p:cNvPicPr>
            <a:picLocks noGrp="1"/>
          </p:cNvPicPr>
          <p:nvPr>
            <p:ph idx="1"/>
          </p:nvPr>
        </p:nvPicPr>
        <p:blipFill>
          <a:blip r:embed="rId2" cstate="print"/>
          <a:srcRect/>
          <a:stretch>
            <a:fillRect/>
          </a:stretch>
        </p:blipFill>
        <p:spPr bwMode="auto">
          <a:xfrm>
            <a:off x="838200" y="1867960"/>
            <a:ext cx="10210800" cy="4266667"/>
          </a:xfrm>
          <a:prstGeom prst="rect">
            <a:avLst/>
          </a:prstGeom>
          <a:noFill/>
          <a:ln w="9525">
            <a:noFill/>
            <a:miter lim="800000"/>
            <a:headEnd/>
            <a:tailEnd/>
          </a:ln>
        </p:spPr>
      </p:pic>
    </p:spTree>
    <p:extLst>
      <p:ext uri="{BB962C8B-B14F-4D97-AF65-F5344CB8AC3E}">
        <p14:creationId xmlns:p14="http://schemas.microsoft.com/office/powerpoint/2010/main" val="1277540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lstStyle/>
          <a:p>
            <a:pPr marL="0" indent="0">
              <a:buNone/>
            </a:pPr>
            <a:r>
              <a:rPr lang="en-GB" sz="4400" dirty="0"/>
              <a:t>As in Bus topology, hub acts as single point of failure. If hub fails, connectivity of all hosts to all other hosts fails. Every communication between hosts, takes place through only the hub. Star topology is not expensive as to connect one more host, only one cable is required and configuration is simple</a:t>
            </a:r>
            <a:r>
              <a:rPr lang="en-GB" dirty="0"/>
              <a:t>.</a:t>
            </a:r>
          </a:p>
          <a:p>
            <a:pPr marL="0" indent="0">
              <a:buNone/>
            </a:pPr>
            <a:endParaRPr lang="en-GB" dirty="0"/>
          </a:p>
        </p:txBody>
      </p:sp>
    </p:spTree>
    <p:extLst>
      <p:ext uri="{BB962C8B-B14F-4D97-AF65-F5344CB8AC3E}">
        <p14:creationId xmlns:p14="http://schemas.microsoft.com/office/powerpoint/2010/main" val="35683441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18457"/>
            <a:ext cx="10515600" cy="5551714"/>
          </a:xfrm>
        </p:spPr>
        <p:txBody>
          <a:bodyPr>
            <a:normAutofit fontScale="92500"/>
          </a:bodyPr>
          <a:lstStyle/>
          <a:p>
            <a:r>
              <a:rPr lang="en-GB" b="1" dirty="0"/>
              <a:t>1. Message</a:t>
            </a:r>
            <a:r>
              <a:rPr lang="en-GB" dirty="0"/>
              <a:t>. The message is the information (data) to be communicated. Popular forms of information include text, numbers, pictures, audio, and video. </a:t>
            </a:r>
          </a:p>
          <a:p>
            <a:r>
              <a:rPr lang="en-GB" b="1" dirty="0"/>
              <a:t>2. Sender</a:t>
            </a:r>
            <a:r>
              <a:rPr lang="en-GB" dirty="0"/>
              <a:t>. The sender is the device that sends the data message. It can be a computer, workstation, telephone handset, video camera, and so on. </a:t>
            </a:r>
          </a:p>
          <a:p>
            <a:r>
              <a:rPr lang="en-GB" b="1" dirty="0"/>
              <a:t>3. Receiver</a:t>
            </a:r>
            <a:r>
              <a:rPr lang="en-GB" dirty="0"/>
              <a:t>. The receiver is the device that receives the message. It can be a computer, workstation, telephone handset, television, and so on. </a:t>
            </a:r>
          </a:p>
          <a:p>
            <a:r>
              <a:rPr lang="en-GB" b="1" dirty="0"/>
              <a:t>4. Transmission medium</a:t>
            </a:r>
            <a:r>
              <a:rPr lang="en-GB" dirty="0"/>
              <a:t>. The transmission medium is the physical path by which a message travels from sender to receiver. Some examples of transmission media include twisted-pair wire, coaxial cable, </a:t>
            </a:r>
            <a:r>
              <a:rPr lang="en-GB" dirty="0" err="1"/>
              <a:t>fiber</a:t>
            </a:r>
            <a:r>
              <a:rPr lang="en-GB" dirty="0"/>
              <a:t>-optic cable, and radio waves </a:t>
            </a:r>
          </a:p>
          <a:p>
            <a:r>
              <a:rPr lang="en-GB" b="1" dirty="0"/>
              <a:t>5. Protocol</a:t>
            </a:r>
            <a:r>
              <a:rPr lang="en-GB" dirty="0"/>
              <a:t>. A protocol is a set of rules that govern data communications. It represents an agreement between the communicating devices.</a:t>
            </a:r>
          </a:p>
          <a:p>
            <a:pPr marL="0" indent="0">
              <a:buNone/>
            </a:pPr>
            <a:endParaRPr lang="en-GB" dirty="0"/>
          </a:p>
        </p:txBody>
      </p:sp>
    </p:spTree>
    <p:extLst>
      <p:ext uri="{BB962C8B-B14F-4D97-AF65-F5344CB8AC3E}">
        <p14:creationId xmlns:p14="http://schemas.microsoft.com/office/powerpoint/2010/main" val="17987964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Ring Topology</a:t>
            </a:r>
            <a:br>
              <a:rPr lang="en-GB" b="1" dirty="0" smtClean="0"/>
            </a:br>
            <a:endParaRPr lang="en-GB" dirty="0"/>
          </a:p>
        </p:txBody>
      </p:sp>
      <p:sp>
        <p:nvSpPr>
          <p:cNvPr id="3" name="Content Placeholder 2"/>
          <p:cNvSpPr>
            <a:spLocks noGrp="1"/>
          </p:cNvSpPr>
          <p:nvPr>
            <p:ph idx="1"/>
          </p:nvPr>
        </p:nvSpPr>
        <p:spPr>
          <a:xfrm>
            <a:off x="838200" y="1295400"/>
            <a:ext cx="10515600" cy="4881563"/>
          </a:xfrm>
        </p:spPr>
        <p:txBody>
          <a:bodyPr>
            <a:normAutofit/>
          </a:bodyPr>
          <a:lstStyle/>
          <a:p>
            <a:pPr marL="0" indent="0">
              <a:buNone/>
            </a:pPr>
            <a:r>
              <a:rPr lang="en-GB" sz="4000" dirty="0" smtClean="0"/>
              <a:t>In </a:t>
            </a:r>
            <a:r>
              <a:rPr lang="en-GB" sz="4000" dirty="0"/>
              <a:t>ring topology, each host machine connects to exactly two other machines, creating a circular network structure. When one host tries to communicate or send message to a host which is not adjacent to it, the data travels through all intermediate hosts. To connect one more host in the existing structure, the administrator may need only one more extra cable.</a:t>
            </a:r>
          </a:p>
          <a:p>
            <a:pPr marL="0" indent="0">
              <a:buNone/>
            </a:pPr>
            <a:endParaRPr lang="en-GB" dirty="0"/>
          </a:p>
        </p:txBody>
      </p:sp>
    </p:spTree>
    <p:extLst>
      <p:ext uri="{BB962C8B-B14F-4D97-AF65-F5344CB8AC3E}">
        <p14:creationId xmlns:p14="http://schemas.microsoft.com/office/powerpoint/2010/main" val="10362570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Ring Topology</a:t>
            </a:r>
            <a:endParaRPr lang="en-GB" b="1" dirty="0"/>
          </a:p>
        </p:txBody>
      </p:sp>
      <p:pic>
        <p:nvPicPr>
          <p:cNvPr id="4" name="Content Placeholder 3"/>
          <p:cNvPicPr>
            <a:picLocks noGrp="1"/>
          </p:cNvPicPr>
          <p:nvPr>
            <p:ph idx="1"/>
          </p:nvPr>
        </p:nvPicPr>
        <p:blipFill>
          <a:blip r:embed="rId2" cstate="print"/>
          <a:srcRect/>
          <a:stretch>
            <a:fillRect/>
          </a:stretch>
        </p:blipFill>
        <p:spPr bwMode="auto">
          <a:xfrm>
            <a:off x="1301750" y="1690688"/>
            <a:ext cx="9588500" cy="3901533"/>
          </a:xfrm>
          <a:prstGeom prst="rect">
            <a:avLst/>
          </a:prstGeom>
          <a:noFill/>
          <a:ln w="9525">
            <a:noFill/>
            <a:miter lim="800000"/>
            <a:headEnd/>
            <a:tailEnd/>
          </a:ln>
        </p:spPr>
      </p:pic>
      <p:sp>
        <p:nvSpPr>
          <p:cNvPr id="5" name="Rectangle 4"/>
          <p:cNvSpPr/>
          <p:nvPr/>
        </p:nvSpPr>
        <p:spPr>
          <a:xfrm>
            <a:off x="1447800" y="5806533"/>
            <a:ext cx="9423400" cy="553998"/>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rPr>
              <a:t>Failure of any host results in failure of the whole ring. Thus, every connection in the ring is a point of failure. There are methods which employ one more backup ring.</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526646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t>Mesh Topology</a:t>
            </a:r>
            <a:br>
              <a:rPr lang="en-GB" b="1" dirty="0" smtClean="0"/>
            </a:br>
            <a:endParaRPr lang="en-GB" dirty="0"/>
          </a:p>
        </p:txBody>
      </p:sp>
      <p:sp>
        <p:nvSpPr>
          <p:cNvPr id="3" name="Content Placeholder 2"/>
          <p:cNvSpPr>
            <a:spLocks noGrp="1"/>
          </p:cNvSpPr>
          <p:nvPr>
            <p:ph idx="1"/>
          </p:nvPr>
        </p:nvSpPr>
        <p:spPr/>
        <p:txBody>
          <a:bodyPr/>
          <a:lstStyle/>
          <a:p>
            <a:pPr marL="0" indent="0">
              <a:buNone/>
            </a:pPr>
            <a:r>
              <a:rPr lang="en-GB" sz="4000" dirty="0" smtClean="0"/>
              <a:t>In </a:t>
            </a:r>
            <a:r>
              <a:rPr lang="en-GB" sz="4000" dirty="0"/>
              <a:t>this type of topology, a host is connected to one or multiple hosts. This topology has hosts in point-to-point connection with every other host or may also have hosts which are in point-to-point connection to few hosts only.</a:t>
            </a:r>
          </a:p>
          <a:p>
            <a:pPr marL="0" indent="0">
              <a:buNone/>
            </a:pPr>
            <a:endParaRPr lang="en-GB" dirty="0"/>
          </a:p>
        </p:txBody>
      </p:sp>
    </p:spTree>
    <p:extLst>
      <p:ext uri="{BB962C8B-B14F-4D97-AF65-F5344CB8AC3E}">
        <p14:creationId xmlns:p14="http://schemas.microsoft.com/office/powerpoint/2010/main" val="36091554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p:cNvPicPr>
          <p:nvPr>
            <p:ph idx="1"/>
          </p:nvPr>
        </p:nvPicPr>
        <p:blipFill>
          <a:blip r:embed="rId2" cstate="print"/>
          <a:srcRect/>
          <a:stretch>
            <a:fillRect/>
          </a:stretch>
        </p:blipFill>
        <p:spPr bwMode="auto">
          <a:xfrm>
            <a:off x="1460500" y="2146300"/>
            <a:ext cx="9258300" cy="3664518"/>
          </a:xfrm>
          <a:prstGeom prst="rect">
            <a:avLst/>
          </a:prstGeom>
          <a:noFill/>
          <a:ln w="9525">
            <a:noFill/>
            <a:miter lim="800000"/>
            <a:headEnd/>
            <a:tailEnd/>
          </a:ln>
        </p:spPr>
      </p:pic>
    </p:spTree>
    <p:extLst>
      <p:ext uri="{BB962C8B-B14F-4D97-AF65-F5344CB8AC3E}">
        <p14:creationId xmlns:p14="http://schemas.microsoft.com/office/powerpoint/2010/main" val="19599692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93700"/>
            <a:ext cx="10515600" cy="5783263"/>
          </a:xfrm>
        </p:spPr>
        <p:txBody>
          <a:bodyPr>
            <a:normAutofit/>
          </a:bodyPr>
          <a:lstStyle/>
          <a:p>
            <a:pPr marL="0" lvl="0" indent="0">
              <a:buNone/>
            </a:pPr>
            <a:endParaRPr lang="en-GB" b="1" dirty="0" smtClean="0"/>
          </a:p>
          <a:p>
            <a:pPr marL="0" lvl="0" indent="0">
              <a:buNone/>
            </a:pPr>
            <a:r>
              <a:rPr lang="en-GB" b="1" dirty="0" smtClean="0"/>
              <a:t> Hosts in Mesh topology also work as relay for other hosts which do not have direct point-to-point links. Mesh technology comes into two types</a:t>
            </a:r>
          </a:p>
          <a:p>
            <a:pPr lvl="0"/>
            <a:r>
              <a:rPr lang="en-GB" b="1" dirty="0" smtClean="0"/>
              <a:t>Full </a:t>
            </a:r>
            <a:r>
              <a:rPr lang="en-GB" b="1" dirty="0"/>
              <a:t>Mesh</a:t>
            </a:r>
            <a:r>
              <a:rPr lang="en-GB" dirty="0"/>
              <a:t>: All hosts have a point-to-point connection to every other host in the network. Thus for every new host n(n-1)/2 connections are required. It provides the most reliable network structure among all network topologies.</a:t>
            </a:r>
          </a:p>
          <a:p>
            <a:pPr lvl="0"/>
            <a:r>
              <a:rPr lang="en-GB" b="1" dirty="0"/>
              <a:t>Partially Mesh</a:t>
            </a:r>
            <a:r>
              <a:rPr lang="en-GB" dirty="0"/>
              <a:t>: Not all hosts have point-to-point connection to every other host. Hosts connect to each other in some arbitrarily fashion. This topology exists where we need to provide reliability to some hosts out of all.</a:t>
            </a:r>
          </a:p>
        </p:txBody>
      </p:sp>
    </p:spTree>
    <p:extLst>
      <p:ext uri="{BB962C8B-B14F-4D97-AF65-F5344CB8AC3E}">
        <p14:creationId xmlns:p14="http://schemas.microsoft.com/office/powerpoint/2010/main" val="35145838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Tree Topology</a:t>
            </a:r>
            <a:r>
              <a:rPr lang="en-GB" dirty="0"/>
              <a:t/>
            </a:r>
            <a:br>
              <a:rPr lang="en-GB" dirty="0"/>
            </a:br>
            <a:endParaRPr lang="en-GB" dirty="0"/>
          </a:p>
        </p:txBody>
      </p:sp>
      <p:sp>
        <p:nvSpPr>
          <p:cNvPr id="3" name="Content Placeholder 2"/>
          <p:cNvSpPr>
            <a:spLocks noGrp="1"/>
          </p:cNvSpPr>
          <p:nvPr>
            <p:ph idx="1"/>
          </p:nvPr>
        </p:nvSpPr>
        <p:spPr>
          <a:xfrm>
            <a:off x="838200" y="1206500"/>
            <a:ext cx="10515600" cy="4970463"/>
          </a:xfrm>
        </p:spPr>
        <p:txBody>
          <a:bodyPr/>
          <a:lstStyle/>
          <a:p>
            <a:pPr marL="0" indent="0">
              <a:buNone/>
            </a:pPr>
            <a:r>
              <a:rPr lang="en-GB" dirty="0"/>
              <a:t>Also known as Hierarchical Topology, this is the most common form of network topology in use presently. This topology imitates as extended Star topology and inherits properties of bus topology.</a:t>
            </a:r>
          </a:p>
          <a:p>
            <a:pPr marL="0" indent="0">
              <a:buNone/>
            </a:pPr>
            <a:endParaRPr lang="en-GB" dirty="0" smtClean="0"/>
          </a:p>
          <a:p>
            <a:pPr marL="0" indent="0">
              <a:buNone/>
            </a:pPr>
            <a:r>
              <a:rPr lang="en-GB" dirty="0" smtClean="0"/>
              <a:t>This </a:t>
            </a:r>
            <a:r>
              <a:rPr lang="en-GB" dirty="0"/>
              <a:t>topology divides the network in to multiple levels/layers of network. Mainly in LANs, a network is bifurcated into three types of network devices. The lowermost is access-layer where computers are attached. The middle layer is known as distribution layer, which works as mediator between upper layer and lower layer. The highest layer is known as core layer, and is central point of the network, i.e. root of the tree from which all nodes fork.</a:t>
            </a:r>
          </a:p>
          <a:p>
            <a:pPr marL="0" indent="0">
              <a:buNone/>
            </a:pPr>
            <a:endParaRPr lang="en-GB" dirty="0"/>
          </a:p>
        </p:txBody>
      </p:sp>
    </p:spTree>
    <p:extLst>
      <p:ext uri="{BB962C8B-B14F-4D97-AF65-F5344CB8AC3E}">
        <p14:creationId xmlns:p14="http://schemas.microsoft.com/office/powerpoint/2010/main" val="413659225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pic>
        <p:nvPicPr>
          <p:cNvPr id="4" name="Content Placeholder 3"/>
          <p:cNvPicPr>
            <a:picLocks noGrp="1"/>
          </p:cNvPicPr>
          <p:nvPr>
            <p:ph idx="1"/>
          </p:nvPr>
        </p:nvPicPr>
        <p:blipFill>
          <a:blip r:embed="rId2" cstate="print"/>
          <a:srcRect/>
          <a:stretch>
            <a:fillRect/>
          </a:stretch>
        </p:blipFill>
        <p:spPr bwMode="auto">
          <a:xfrm>
            <a:off x="838200" y="2235200"/>
            <a:ext cx="10515600" cy="3746500"/>
          </a:xfrm>
          <a:prstGeom prst="rect">
            <a:avLst/>
          </a:prstGeom>
          <a:noFill/>
          <a:ln w="9525">
            <a:noFill/>
            <a:miter lim="800000"/>
            <a:headEnd/>
            <a:tailEnd/>
          </a:ln>
        </p:spPr>
      </p:pic>
    </p:spTree>
    <p:extLst>
      <p:ext uri="{BB962C8B-B14F-4D97-AF65-F5344CB8AC3E}">
        <p14:creationId xmlns:p14="http://schemas.microsoft.com/office/powerpoint/2010/main" val="263166918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43692"/>
            <a:ext cx="9076509" cy="1058092"/>
          </a:xfrm>
        </p:spPr>
        <p:txBody>
          <a:bodyPr>
            <a:normAutofit fontScale="90000"/>
          </a:bodyPr>
          <a:lstStyle/>
          <a:p>
            <a:pPr algn="ctr"/>
            <a:r>
              <a:rPr lang="en-GB" b="1" dirty="0"/>
              <a:t>Daisy Chain</a:t>
            </a:r>
            <a:br>
              <a:rPr lang="en-GB" b="1" dirty="0"/>
            </a:br>
            <a:endParaRPr lang="en-GB" dirty="0"/>
          </a:p>
        </p:txBody>
      </p:sp>
      <p:sp>
        <p:nvSpPr>
          <p:cNvPr id="3" name="Content Placeholder 2"/>
          <p:cNvSpPr>
            <a:spLocks noGrp="1"/>
          </p:cNvSpPr>
          <p:nvPr>
            <p:ph idx="1"/>
          </p:nvPr>
        </p:nvSpPr>
        <p:spPr/>
        <p:txBody>
          <a:bodyPr/>
          <a:lstStyle/>
          <a:p>
            <a:pPr marL="0" indent="0">
              <a:buNone/>
            </a:pPr>
            <a:r>
              <a:rPr lang="en-GB" sz="4000" dirty="0" smtClean="0"/>
              <a:t>This </a:t>
            </a:r>
            <a:r>
              <a:rPr lang="en-GB" sz="4000" dirty="0"/>
              <a:t>topology connects all the hosts in a linear fashion. Similar to Ring topology, all hosts are connected to two hosts only, except the end hosts. Means, if the end hosts in daisy chain are connected then it represents Ring topology.</a:t>
            </a:r>
          </a:p>
          <a:p>
            <a:pPr marL="0" indent="0">
              <a:buNone/>
            </a:pPr>
            <a:endParaRPr lang="en-GB" dirty="0"/>
          </a:p>
        </p:txBody>
      </p:sp>
    </p:spTree>
    <p:extLst>
      <p:ext uri="{BB962C8B-B14F-4D97-AF65-F5344CB8AC3E}">
        <p14:creationId xmlns:p14="http://schemas.microsoft.com/office/powerpoint/2010/main" val="78969511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pic>
        <p:nvPicPr>
          <p:cNvPr id="4" name="Content Placeholder 3"/>
          <p:cNvPicPr>
            <a:picLocks noGrp="1"/>
          </p:cNvPicPr>
          <p:nvPr>
            <p:ph idx="1"/>
          </p:nvPr>
        </p:nvPicPr>
        <p:blipFill>
          <a:blip r:embed="rId2" cstate="print"/>
          <a:srcRect/>
          <a:stretch>
            <a:fillRect/>
          </a:stretch>
        </p:blipFill>
        <p:spPr bwMode="auto">
          <a:xfrm>
            <a:off x="2207623" y="2024743"/>
            <a:ext cx="7498080" cy="2011680"/>
          </a:xfrm>
          <a:prstGeom prst="rect">
            <a:avLst/>
          </a:prstGeom>
          <a:noFill/>
          <a:ln w="9525">
            <a:noFill/>
            <a:miter lim="800000"/>
            <a:headEnd/>
            <a:tailEnd/>
          </a:ln>
        </p:spPr>
      </p:pic>
      <p:sp>
        <p:nvSpPr>
          <p:cNvPr id="6" name="Rectangle 5"/>
          <p:cNvSpPr/>
          <p:nvPr/>
        </p:nvSpPr>
        <p:spPr>
          <a:xfrm>
            <a:off x="1515292" y="4822260"/>
            <a:ext cx="9117874" cy="646331"/>
          </a:xfrm>
          <a:prstGeom prst="rect">
            <a:avLst/>
          </a:prstGeom>
        </p:spPr>
        <p:txBody>
          <a:bodyPr wrap="square">
            <a:spAutoFit/>
          </a:bodyPr>
          <a:lstStyle/>
          <a:p>
            <a:r>
              <a:rPr lang="en-GB" dirty="0">
                <a:solidFill>
                  <a:srgbClr val="000000"/>
                </a:solidFill>
                <a:latin typeface="Calibri" panose="020F0502020204030204" pitchFamily="34" charset="0"/>
                <a:ea typeface="Calibri" panose="020F0502020204030204" pitchFamily="34" charset="0"/>
                <a:cs typeface="Times New Roman" panose="02020603050405020304" pitchFamily="18" charset="0"/>
              </a:rPr>
              <a:t>Each link in daisy chain topology represents single point of failure. Every link failure splits the network into two segments. Every intermediate host works as relay for its immediate hosts</a:t>
            </a:r>
            <a:endParaRPr lang="en-GB" dirty="0"/>
          </a:p>
        </p:txBody>
      </p:sp>
    </p:spTree>
    <p:extLst>
      <p:ext uri="{BB962C8B-B14F-4D97-AF65-F5344CB8AC3E}">
        <p14:creationId xmlns:p14="http://schemas.microsoft.com/office/powerpoint/2010/main" val="34056486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Hybrid Topology</a:t>
            </a:r>
            <a:br>
              <a:rPr lang="en-GB" b="1" dirty="0"/>
            </a:br>
            <a:endParaRPr lang="en-GB" dirty="0"/>
          </a:p>
        </p:txBody>
      </p:sp>
      <p:sp>
        <p:nvSpPr>
          <p:cNvPr id="3" name="Content Placeholder 2"/>
          <p:cNvSpPr>
            <a:spLocks noGrp="1"/>
          </p:cNvSpPr>
          <p:nvPr>
            <p:ph idx="1"/>
          </p:nvPr>
        </p:nvSpPr>
        <p:spPr/>
        <p:txBody>
          <a:bodyPr/>
          <a:lstStyle/>
          <a:p>
            <a:pPr marL="0" indent="0">
              <a:buNone/>
            </a:pPr>
            <a:r>
              <a:rPr lang="en-GB" sz="4000" dirty="0" smtClean="0"/>
              <a:t>A </a:t>
            </a:r>
            <a:r>
              <a:rPr lang="en-GB" sz="4000" dirty="0"/>
              <a:t>network structure whose design contains more than one topology is said to be hybrid topology. Hybrid topology inherits merits and demerits of all the incorporating topologies.</a:t>
            </a:r>
          </a:p>
          <a:p>
            <a:pPr marL="0" indent="0">
              <a:buNone/>
            </a:pPr>
            <a:endParaRPr lang="en-GB" dirty="0"/>
          </a:p>
        </p:txBody>
      </p:sp>
    </p:spTree>
    <p:extLst>
      <p:ext uri="{BB962C8B-B14F-4D97-AF65-F5344CB8AC3E}">
        <p14:creationId xmlns:p14="http://schemas.microsoft.com/office/powerpoint/2010/main" val="1846175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DATA TRANSMISSION MODES </a:t>
            </a:r>
            <a:r>
              <a:rPr lang="en-GB" dirty="0"/>
              <a:t/>
            </a:r>
            <a:br>
              <a:rPr lang="en-GB" dirty="0"/>
            </a:br>
            <a:endParaRPr lang="en-GB" dirty="0"/>
          </a:p>
        </p:txBody>
      </p:sp>
      <p:sp>
        <p:nvSpPr>
          <p:cNvPr id="3" name="Content Placeholder 2"/>
          <p:cNvSpPr>
            <a:spLocks noGrp="1"/>
          </p:cNvSpPr>
          <p:nvPr>
            <p:ph idx="1"/>
          </p:nvPr>
        </p:nvSpPr>
        <p:spPr>
          <a:xfrm>
            <a:off x="838200" y="1541417"/>
            <a:ext cx="10515600" cy="4635546"/>
          </a:xfrm>
        </p:spPr>
        <p:txBody>
          <a:bodyPr>
            <a:normAutofit fontScale="77500" lnSpcReduction="20000"/>
          </a:bodyPr>
          <a:lstStyle/>
          <a:p>
            <a:r>
              <a:rPr lang="en-GB" dirty="0"/>
              <a:t>Communication between two devices can be simplex, half-duplex, or full-duplex.</a:t>
            </a:r>
          </a:p>
          <a:p>
            <a:r>
              <a:rPr lang="en-GB" b="1" i="1" dirty="0"/>
              <a:t>Simplex: </a:t>
            </a:r>
            <a:endParaRPr lang="en-GB" dirty="0"/>
          </a:p>
          <a:p>
            <a:r>
              <a:rPr lang="en-GB" dirty="0"/>
              <a:t>In simplex mode, the communication is unidirectional, as on a one-way street. Only one of the two devices on a link can transmit; the other can only receive. Keyboards and traditional monitors are examples of simplex devices. The keyboard can only introduce input; the monitor can only accept output. The simplex mode can use the entire capacity of the channel to send data in one direction. </a:t>
            </a:r>
          </a:p>
          <a:p>
            <a:r>
              <a:rPr lang="en-GB" b="1" i="1" dirty="0"/>
              <a:t> </a:t>
            </a:r>
            <a:endParaRPr lang="en-GB" dirty="0"/>
          </a:p>
          <a:p>
            <a:r>
              <a:rPr lang="en-GB" b="1" i="1" dirty="0"/>
              <a:t>Half-Duplex: </a:t>
            </a:r>
            <a:endParaRPr lang="en-GB" dirty="0"/>
          </a:p>
          <a:p>
            <a:r>
              <a:rPr lang="en-GB" dirty="0"/>
              <a:t>In half-duplex mode, each station can both transmit and receive, but not at the same time. When one device is sending, the other can only receive, and vice versa. In a half-duplex transmission, the entire capacity of a channel is taken over by whichever of the two devices is transmitting at the time. Walkie-talkies and CB (citizens band) radios are both half-duplex systems. The half-duplex mode is used in cases where there is no need for communication in both directions at the same time; the entire capacity of the channel can be utilized for each direction.</a:t>
            </a:r>
          </a:p>
          <a:p>
            <a:pPr marL="0" indent="0">
              <a:buNone/>
            </a:pPr>
            <a:endParaRPr lang="en-GB" dirty="0"/>
          </a:p>
        </p:txBody>
      </p:sp>
    </p:spTree>
    <p:extLst>
      <p:ext uri="{BB962C8B-B14F-4D97-AF65-F5344CB8AC3E}">
        <p14:creationId xmlns:p14="http://schemas.microsoft.com/office/powerpoint/2010/main" val="175227734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470263" y="323594"/>
            <a:ext cx="10241279" cy="4633760"/>
          </a:xfrm>
          <a:prstGeom prst="rect">
            <a:avLst/>
          </a:prstGeom>
          <a:noFill/>
          <a:ln w="9525">
            <a:noFill/>
            <a:miter lim="800000"/>
            <a:headEnd/>
            <a:tailEnd/>
          </a:ln>
        </p:spPr>
      </p:pic>
      <p:sp>
        <p:nvSpPr>
          <p:cNvPr id="5" name="Rectangle 4"/>
          <p:cNvSpPr/>
          <p:nvPr/>
        </p:nvSpPr>
        <p:spPr>
          <a:xfrm>
            <a:off x="757646" y="5159216"/>
            <a:ext cx="10371907" cy="1015663"/>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rPr>
              <a:t>The above picture represents an arbitrarily hybrid topology. The combining topologies may contain attributes of Star, Ring, Bus, and Daisy-chain topologies. Most WANs are connected by means of Dual-Ring topology and networks connected to them are mostly Star topology networks. Internet is the best example of largest Hybrid topology</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9883222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Computer Network Models</a:t>
            </a:r>
            <a:r>
              <a:rPr lang="en-GB" dirty="0"/>
              <a:t/>
            </a:r>
            <a:br>
              <a:rPr lang="en-GB" dirty="0"/>
            </a:br>
            <a:endParaRPr lang="en-GB" dirty="0"/>
          </a:p>
        </p:txBody>
      </p:sp>
      <p:sp>
        <p:nvSpPr>
          <p:cNvPr id="3" name="Content Placeholder 2"/>
          <p:cNvSpPr>
            <a:spLocks noGrp="1"/>
          </p:cNvSpPr>
          <p:nvPr>
            <p:ph idx="1"/>
          </p:nvPr>
        </p:nvSpPr>
        <p:spPr>
          <a:xfrm>
            <a:off x="838200" y="1214846"/>
            <a:ext cx="10515600" cy="4962117"/>
          </a:xfrm>
        </p:spPr>
        <p:txBody>
          <a:bodyPr>
            <a:normAutofit lnSpcReduction="10000"/>
          </a:bodyPr>
          <a:lstStyle/>
          <a:p>
            <a:pPr marL="0" indent="0">
              <a:buNone/>
            </a:pPr>
            <a:r>
              <a:rPr lang="en-GB" sz="3600" dirty="0"/>
              <a:t>Networking engineering is a complicated task, which involves software, firmware, chip level engineering, hardware, and electric pulses. To ease network engineering, the whole networking concept is divided into multiple layers. Each layer is involved in some particular task and is independent of all other layers. But as a whole, almost all networking tasks depend on all of these layers. Layers share data between them and they depend on each other only to take input and send output</a:t>
            </a:r>
            <a:r>
              <a:rPr lang="en-GB" dirty="0"/>
              <a:t>.</a:t>
            </a:r>
          </a:p>
          <a:p>
            <a:pPr marL="0" indent="0">
              <a:buNone/>
            </a:pPr>
            <a:endParaRPr lang="en-GB" dirty="0"/>
          </a:p>
        </p:txBody>
      </p:sp>
    </p:spTree>
    <p:extLst>
      <p:ext uri="{BB962C8B-B14F-4D97-AF65-F5344CB8AC3E}">
        <p14:creationId xmlns:p14="http://schemas.microsoft.com/office/powerpoint/2010/main" val="96618380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Layered Tasks</a:t>
            </a:r>
          </a:p>
        </p:txBody>
      </p:sp>
      <p:sp>
        <p:nvSpPr>
          <p:cNvPr id="3" name="Content Placeholder 2"/>
          <p:cNvSpPr>
            <a:spLocks noGrp="1"/>
          </p:cNvSpPr>
          <p:nvPr>
            <p:ph idx="1"/>
          </p:nvPr>
        </p:nvSpPr>
        <p:spPr/>
        <p:txBody>
          <a:bodyPr/>
          <a:lstStyle/>
          <a:p>
            <a:pPr marL="0" indent="0">
              <a:buNone/>
            </a:pPr>
            <a:r>
              <a:rPr lang="en-GB" dirty="0"/>
              <a:t>In layered architecture of Network Model, one whole network process is divided into small tasks. Each small task is then assigned to a particular layer which works dedicatedly to process the task only. Every </a:t>
            </a:r>
            <a:endParaRPr lang="en-GB" dirty="0" smtClean="0"/>
          </a:p>
          <a:p>
            <a:pPr marL="0" indent="0">
              <a:buNone/>
            </a:pPr>
            <a:r>
              <a:rPr lang="en-GB" dirty="0" smtClean="0"/>
              <a:t>layer </a:t>
            </a:r>
            <a:r>
              <a:rPr lang="en-GB" dirty="0"/>
              <a:t>does only specific work.</a:t>
            </a:r>
          </a:p>
          <a:p>
            <a:pPr marL="0" indent="0">
              <a:buNone/>
            </a:pPr>
            <a:endParaRPr lang="en-GB" dirty="0" smtClean="0"/>
          </a:p>
          <a:p>
            <a:pPr marL="0" indent="0">
              <a:buNone/>
            </a:pPr>
            <a:r>
              <a:rPr lang="en-GB" dirty="0" smtClean="0"/>
              <a:t>In </a:t>
            </a:r>
            <a:r>
              <a:rPr lang="en-GB" dirty="0"/>
              <a:t>layered communication system, one layer of a host deals with the task done by or to be done by its peer layer at the same level on the remote host</a:t>
            </a:r>
          </a:p>
        </p:txBody>
      </p:sp>
    </p:spTree>
    <p:extLst>
      <p:ext uri="{BB962C8B-B14F-4D97-AF65-F5344CB8AC3E}">
        <p14:creationId xmlns:p14="http://schemas.microsoft.com/office/powerpoint/2010/main" val="139921284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53143"/>
            <a:ext cx="10515600" cy="5523820"/>
          </a:xfrm>
        </p:spPr>
        <p:txBody>
          <a:bodyPr/>
          <a:lstStyle/>
          <a:p>
            <a:pPr marL="0" indent="0">
              <a:buNone/>
            </a:pPr>
            <a:r>
              <a:rPr lang="en-GB" sz="4400" dirty="0"/>
              <a:t>The task is either initiated by layer at the lowest level or at the top most level. If the task is initiated by the-top most layer, it is passed on to the layer below it for further processing. The lower layer does the same thing, it processes the task and passes on to lower layer. If the task is initiated by lower most layer, then the reverse path is taken.</a:t>
            </a:r>
          </a:p>
          <a:p>
            <a:pPr marL="0" indent="0">
              <a:buNone/>
            </a:pPr>
            <a:endParaRPr lang="en-GB" dirty="0"/>
          </a:p>
        </p:txBody>
      </p:sp>
    </p:spTree>
    <p:extLst>
      <p:ext uri="{BB962C8B-B14F-4D97-AF65-F5344CB8AC3E}">
        <p14:creationId xmlns:p14="http://schemas.microsoft.com/office/powerpoint/2010/main" val="191132994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992777" y="431074"/>
            <a:ext cx="10933611" cy="5265458"/>
          </a:xfrm>
          <a:prstGeom prst="rect">
            <a:avLst/>
          </a:prstGeom>
          <a:noFill/>
          <a:ln w="9525">
            <a:noFill/>
            <a:miter lim="800000"/>
            <a:headEnd/>
            <a:tailEnd/>
          </a:ln>
        </p:spPr>
      </p:pic>
      <p:sp>
        <p:nvSpPr>
          <p:cNvPr id="5" name="Rectangle 4"/>
          <p:cNvSpPr/>
          <p:nvPr/>
        </p:nvSpPr>
        <p:spPr>
          <a:xfrm>
            <a:off x="875211" y="5879412"/>
            <a:ext cx="10084525" cy="553998"/>
          </a:xfrm>
          <a:prstGeom prst="rect">
            <a:avLst/>
          </a:prstGeom>
        </p:spPr>
        <p:txBody>
          <a:bodyPr wrap="square">
            <a:spAutoFit/>
          </a:bodyPr>
          <a:lstStyle/>
          <a:p>
            <a:pPr marL="30480" marR="30480" algn="just">
              <a:lnSpc>
                <a:spcPts val="1800"/>
              </a:lnSpc>
              <a:spcBef>
                <a:spcPts val="0"/>
              </a:spcBef>
              <a:spcAft>
                <a:spcPts val="720"/>
              </a:spcAft>
            </a:pPr>
            <a:r>
              <a:rPr lang="en-GB" dirty="0">
                <a:solidFill>
                  <a:srgbClr val="000000"/>
                </a:solidFill>
                <a:latin typeface="Times New Roman" panose="02020603050405020304" pitchFamily="18" charset="0"/>
                <a:ea typeface="Times New Roman" panose="02020603050405020304" pitchFamily="18" charset="0"/>
              </a:rPr>
              <a:t>Every layer clubs together all procedures, protocols, and methods which it requires to execute its piece of task. All layers identify their counterparts by means of encapsulation header and tail.</a:t>
            </a:r>
            <a:endParaRPr lang="en-GB"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376568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t>OSI Model</a:t>
            </a:r>
            <a:r>
              <a:rPr lang="en-GB" b="1" dirty="0"/>
              <a:t/>
            </a:r>
            <a:br>
              <a:rPr lang="en-GB" b="1" dirty="0"/>
            </a:br>
            <a:endParaRPr lang="en-GB" dirty="0"/>
          </a:p>
        </p:txBody>
      </p:sp>
      <p:sp>
        <p:nvSpPr>
          <p:cNvPr id="3" name="Content Placeholder 2"/>
          <p:cNvSpPr>
            <a:spLocks noGrp="1"/>
          </p:cNvSpPr>
          <p:nvPr>
            <p:ph idx="1"/>
          </p:nvPr>
        </p:nvSpPr>
        <p:spPr>
          <a:xfrm>
            <a:off x="838200" y="966652"/>
            <a:ext cx="10515600" cy="5773782"/>
          </a:xfrm>
        </p:spPr>
        <p:txBody>
          <a:bodyPr/>
          <a:lstStyle/>
          <a:p>
            <a:pPr marL="0" indent="0">
              <a:buNone/>
            </a:pPr>
            <a:r>
              <a:rPr lang="en-GB" dirty="0"/>
              <a:t>Open System Interconnect is an open standard for all communication systems. OSI model is established by International Standard Organization (ISO). This model has seven </a:t>
            </a:r>
            <a:r>
              <a:rPr lang="en-GB" dirty="0" smtClean="0"/>
              <a:t>layers.</a:t>
            </a:r>
          </a:p>
          <a:p>
            <a:pPr marL="0" indent="0">
              <a:buNone/>
            </a:pPr>
            <a:endParaRPr lang="en-GB" dirty="0"/>
          </a:p>
        </p:txBody>
      </p:sp>
      <p:pic>
        <p:nvPicPr>
          <p:cNvPr id="4" name="Picture 3"/>
          <p:cNvPicPr/>
          <p:nvPr/>
        </p:nvPicPr>
        <p:blipFill>
          <a:blip r:embed="rId2" cstate="print"/>
          <a:srcRect/>
          <a:stretch>
            <a:fillRect/>
          </a:stretch>
        </p:blipFill>
        <p:spPr bwMode="auto">
          <a:xfrm>
            <a:off x="2704011" y="2435906"/>
            <a:ext cx="5512526" cy="4304528"/>
          </a:xfrm>
          <a:prstGeom prst="rect">
            <a:avLst/>
          </a:prstGeom>
          <a:noFill/>
          <a:ln w="9525">
            <a:noFill/>
            <a:miter lim="800000"/>
            <a:headEnd/>
            <a:tailEnd/>
          </a:ln>
        </p:spPr>
      </p:pic>
    </p:spTree>
    <p:extLst>
      <p:ext uri="{BB962C8B-B14F-4D97-AF65-F5344CB8AC3E}">
        <p14:creationId xmlns:p14="http://schemas.microsoft.com/office/powerpoint/2010/main" val="3978736229"/>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862150"/>
            <a:ext cx="10515600" cy="5314814"/>
          </a:xfrm>
        </p:spPr>
        <p:txBody>
          <a:bodyPr/>
          <a:lstStyle/>
          <a:p>
            <a:pPr lvl="0"/>
            <a:r>
              <a:rPr lang="en-GB" b="1" dirty="0"/>
              <a:t>Application Layer</a:t>
            </a:r>
            <a:r>
              <a:rPr lang="en-GB" dirty="0"/>
              <a:t>: This layer is responsible for providing interface to the application user. This layer encompasses protocols which directly interact with the user</a:t>
            </a:r>
            <a:r>
              <a:rPr lang="en-GB" dirty="0" smtClean="0"/>
              <a:t>.</a:t>
            </a:r>
          </a:p>
          <a:p>
            <a:pPr marL="0" lvl="0" indent="0">
              <a:buNone/>
            </a:pPr>
            <a:endParaRPr lang="en-GB" dirty="0"/>
          </a:p>
          <a:p>
            <a:pPr lvl="0"/>
            <a:r>
              <a:rPr lang="en-GB" b="1" dirty="0"/>
              <a:t>Presentation Layer</a:t>
            </a:r>
            <a:r>
              <a:rPr lang="en-GB" dirty="0"/>
              <a:t>: This layer defines how data in the native format of remote host should be presented in the native format of host.</a:t>
            </a:r>
          </a:p>
          <a:p>
            <a:pPr lvl="0"/>
            <a:endParaRPr lang="en-GB" b="1" dirty="0" smtClean="0"/>
          </a:p>
          <a:p>
            <a:pPr lvl="0"/>
            <a:r>
              <a:rPr lang="en-GB" b="1" dirty="0" smtClean="0"/>
              <a:t>Session </a:t>
            </a:r>
            <a:r>
              <a:rPr lang="en-GB" b="1" dirty="0"/>
              <a:t>Layer</a:t>
            </a:r>
            <a:r>
              <a:rPr lang="en-GB" dirty="0"/>
              <a:t>: This layer maintains sessions between remote hosts. For example, once user/password authentication is done, the remote host maintains this session for a while and does not ask for authentication again in that time span.</a:t>
            </a:r>
          </a:p>
          <a:p>
            <a:pPr marL="0" indent="0">
              <a:buNone/>
            </a:pPr>
            <a:endParaRPr lang="en-GB" dirty="0"/>
          </a:p>
        </p:txBody>
      </p:sp>
    </p:spTree>
    <p:extLst>
      <p:ext uri="{BB962C8B-B14F-4D97-AF65-F5344CB8AC3E}">
        <p14:creationId xmlns:p14="http://schemas.microsoft.com/office/powerpoint/2010/main" val="25701072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78823"/>
            <a:ext cx="10515600" cy="5798140"/>
          </a:xfrm>
        </p:spPr>
        <p:txBody>
          <a:bodyPr>
            <a:normAutofit lnSpcReduction="10000"/>
          </a:bodyPr>
          <a:lstStyle/>
          <a:p>
            <a:pPr lvl="0"/>
            <a:r>
              <a:rPr lang="en-GB" sz="4000" b="1" dirty="0"/>
              <a:t>Transport Layer</a:t>
            </a:r>
            <a:r>
              <a:rPr lang="en-GB" sz="4000" dirty="0"/>
              <a:t>: This layer is responsible for end-to-end delivery between hosts.</a:t>
            </a:r>
          </a:p>
          <a:p>
            <a:pPr lvl="0"/>
            <a:r>
              <a:rPr lang="en-GB" sz="4000" b="1" dirty="0"/>
              <a:t>Network Layer</a:t>
            </a:r>
            <a:r>
              <a:rPr lang="en-GB" sz="4000" dirty="0"/>
              <a:t>: This layer is responsible for address assignment and uniquely addressing hosts in a network.</a:t>
            </a:r>
          </a:p>
          <a:p>
            <a:pPr lvl="0"/>
            <a:r>
              <a:rPr lang="en-GB" sz="4000" b="1" dirty="0"/>
              <a:t>Data Link Layer</a:t>
            </a:r>
            <a:r>
              <a:rPr lang="en-GB" sz="4000" dirty="0"/>
              <a:t>: This layer is responsible for reading and writing data from and onto the line. Link errors are detected at this layer</a:t>
            </a:r>
            <a:r>
              <a:rPr lang="en-GB" sz="4000" dirty="0" smtClean="0"/>
              <a:t>.</a:t>
            </a:r>
          </a:p>
          <a:p>
            <a:r>
              <a:rPr lang="en-GB" sz="3600" b="1" dirty="0"/>
              <a:t>Physical Layer</a:t>
            </a:r>
            <a:r>
              <a:rPr lang="en-GB" sz="3600" dirty="0"/>
              <a:t>: This layer defines the hardware, cabling wiring, power output, pulse rate etc.</a:t>
            </a:r>
          </a:p>
          <a:p>
            <a:pPr lvl="0"/>
            <a:endParaRPr lang="en-GB" sz="4000" dirty="0"/>
          </a:p>
          <a:p>
            <a:pPr marL="0" indent="0">
              <a:buNone/>
            </a:pPr>
            <a:endParaRPr lang="en-GB" dirty="0"/>
          </a:p>
        </p:txBody>
      </p:sp>
    </p:spTree>
    <p:extLst>
      <p:ext uri="{BB962C8B-B14F-4D97-AF65-F5344CB8AC3E}">
        <p14:creationId xmlns:p14="http://schemas.microsoft.com/office/powerpoint/2010/main" val="221915742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2"/>
            <a:ext cx="10515600" cy="1325563"/>
          </a:xfrm>
        </p:spPr>
        <p:txBody>
          <a:bodyPr/>
          <a:lstStyle/>
          <a:p>
            <a:pPr algn="ctr"/>
            <a:r>
              <a:rPr lang="en-GB" b="1" dirty="0">
                <a:solidFill>
                  <a:srgbClr val="FF0000"/>
                </a:solidFill>
              </a:rPr>
              <a:t>Internet Model</a:t>
            </a:r>
            <a:r>
              <a:rPr lang="en-GB" b="1" dirty="0"/>
              <a:t/>
            </a:r>
            <a:br>
              <a:rPr lang="en-GB" b="1" dirty="0"/>
            </a:br>
            <a:endParaRPr lang="en-GB" dirty="0"/>
          </a:p>
        </p:txBody>
      </p:sp>
      <p:sp>
        <p:nvSpPr>
          <p:cNvPr id="3" name="Content Placeholder 2"/>
          <p:cNvSpPr>
            <a:spLocks noGrp="1"/>
          </p:cNvSpPr>
          <p:nvPr>
            <p:ph idx="1"/>
          </p:nvPr>
        </p:nvSpPr>
        <p:spPr>
          <a:xfrm>
            <a:off x="838200" y="1541417"/>
            <a:ext cx="10515600" cy="4635546"/>
          </a:xfrm>
        </p:spPr>
        <p:txBody>
          <a:bodyPr>
            <a:noAutofit/>
          </a:bodyPr>
          <a:lstStyle/>
          <a:p>
            <a:pPr marL="0" indent="0">
              <a:buNone/>
            </a:pPr>
            <a:r>
              <a:rPr lang="en-GB" sz="4000" dirty="0" smtClean="0"/>
              <a:t>Internet </a:t>
            </a:r>
            <a:r>
              <a:rPr lang="en-GB" sz="4000" dirty="0"/>
              <a:t>uses TCP/IP protocol suite, also known as Internet suite. This defines Internet Model which contains four layered architecture. OSI Model is general communication model but Internet Model is what the internet uses for all its communication. The internet is independent of its underlying network architecture so is its Model. This model has the following layers</a:t>
            </a:r>
          </a:p>
        </p:txBody>
      </p:sp>
    </p:spTree>
    <p:extLst>
      <p:ext uri="{BB962C8B-B14F-4D97-AF65-F5344CB8AC3E}">
        <p14:creationId xmlns:p14="http://schemas.microsoft.com/office/powerpoint/2010/main" val="361486362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smtClean="0">
                <a:solidFill>
                  <a:srgbClr val="FF0000"/>
                </a:solidFill>
              </a:rPr>
              <a:t>INTERNET MODEL </a:t>
            </a:r>
            <a:endParaRPr lang="en-GB" b="1" dirty="0">
              <a:solidFill>
                <a:srgbClr val="FF0000"/>
              </a:solidFill>
            </a:endParaRPr>
          </a:p>
        </p:txBody>
      </p:sp>
      <p:pic>
        <p:nvPicPr>
          <p:cNvPr id="4" name="Content Placeholder 3"/>
          <p:cNvPicPr>
            <a:picLocks noGrp="1"/>
          </p:cNvPicPr>
          <p:nvPr>
            <p:ph idx="1"/>
          </p:nvPr>
        </p:nvPicPr>
        <p:blipFill>
          <a:blip r:embed="rId2" cstate="print"/>
          <a:srcRect/>
          <a:stretch>
            <a:fillRect/>
          </a:stretch>
        </p:blipFill>
        <p:spPr bwMode="auto">
          <a:xfrm>
            <a:off x="3030584" y="2090056"/>
            <a:ext cx="5773782" cy="3487783"/>
          </a:xfrm>
          <a:prstGeom prst="rect">
            <a:avLst/>
          </a:prstGeom>
          <a:noFill/>
          <a:ln w="9525">
            <a:noFill/>
            <a:miter lim="800000"/>
            <a:headEnd/>
            <a:tailEnd/>
          </a:ln>
        </p:spPr>
      </p:pic>
    </p:spTree>
    <p:extLst>
      <p:ext uri="{BB962C8B-B14F-4D97-AF65-F5344CB8AC3E}">
        <p14:creationId xmlns:p14="http://schemas.microsoft.com/office/powerpoint/2010/main" val="10575340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i="1" dirty="0" smtClean="0"/>
              <a:t>Full-Duplex: </a:t>
            </a:r>
            <a:r>
              <a:rPr lang="en-GB" dirty="0" smtClean="0"/>
              <a:t/>
            </a:r>
            <a:br>
              <a:rPr lang="en-GB" dirty="0" smtClean="0"/>
            </a:br>
            <a:endParaRPr lang="en-GB" dirty="0"/>
          </a:p>
        </p:txBody>
      </p:sp>
      <p:sp>
        <p:nvSpPr>
          <p:cNvPr id="3" name="Content Placeholder 2"/>
          <p:cNvSpPr>
            <a:spLocks noGrp="1"/>
          </p:cNvSpPr>
          <p:nvPr>
            <p:ph idx="1"/>
          </p:nvPr>
        </p:nvSpPr>
        <p:spPr>
          <a:xfrm>
            <a:off x="838200" y="1227909"/>
            <a:ext cx="10515600" cy="5185954"/>
          </a:xfrm>
        </p:spPr>
        <p:txBody>
          <a:bodyPr>
            <a:normAutofit/>
          </a:bodyPr>
          <a:lstStyle/>
          <a:p>
            <a:pPr marL="0" indent="0">
              <a:buNone/>
            </a:pPr>
            <a:r>
              <a:rPr lang="en-GB" sz="3200" dirty="0" smtClean="0"/>
              <a:t>In </a:t>
            </a:r>
            <a:r>
              <a:rPr lang="en-GB" sz="3200" dirty="0"/>
              <a:t>full-duplex both stations can transmit and receive simultaneously. The full-duplex mode is like a two way street with traffic flowing in both directions at the same time. In full-duplex mode, signals going in one direction share the capacity of the link: with signals going in the other direction. One common example of full-duplex communication is the telephone network. When two people are communicating by a telephone line, both can talk and listen at the same time. The full-duplex mode is used when communication in both directions is required all the time. The capacity of the channel, however, must be divided between the two directions.</a:t>
            </a:r>
          </a:p>
          <a:p>
            <a:pPr marL="0" indent="0">
              <a:buNone/>
            </a:pPr>
            <a:endParaRPr lang="en-GB" dirty="0"/>
          </a:p>
        </p:txBody>
      </p:sp>
    </p:spTree>
    <p:extLst>
      <p:ext uri="{BB962C8B-B14F-4D97-AF65-F5344CB8AC3E}">
        <p14:creationId xmlns:p14="http://schemas.microsoft.com/office/powerpoint/2010/main" val="2939138155"/>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31966"/>
            <a:ext cx="10515600" cy="5144997"/>
          </a:xfrm>
        </p:spPr>
        <p:txBody>
          <a:bodyPr/>
          <a:lstStyle/>
          <a:p>
            <a:pPr lvl="0"/>
            <a:r>
              <a:rPr lang="en-GB" sz="3600" b="1" dirty="0"/>
              <a:t>Application Layer</a:t>
            </a:r>
            <a:r>
              <a:rPr lang="en-GB" sz="3600" dirty="0"/>
              <a:t>: This layer defines the protocol which enables user to interact with the network. For example, FTP, HTTP etc.</a:t>
            </a:r>
          </a:p>
          <a:p>
            <a:pPr lvl="0"/>
            <a:r>
              <a:rPr lang="en-GB" sz="3600" b="1" dirty="0"/>
              <a:t>Transport Layer</a:t>
            </a:r>
            <a:r>
              <a:rPr lang="en-GB" sz="3600" dirty="0"/>
              <a:t>: This layer defines how data should flow between hosts. Major protocol at this layer is Transmission Control Protocol (TCP). This layer ensures data delivered between hosts is in-order and is responsible for end-to-end delivery.</a:t>
            </a:r>
          </a:p>
          <a:p>
            <a:pPr marL="0" indent="0">
              <a:buNone/>
            </a:pPr>
            <a:endParaRPr lang="en-GB" dirty="0"/>
          </a:p>
        </p:txBody>
      </p:sp>
    </p:spTree>
    <p:extLst>
      <p:ext uri="{BB962C8B-B14F-4D97-AF65-F5344CB8AC3E}">
        <p14:creationId xmlns:p14="http://schemas.microsoft.com/office/powerpoint/2010/main" val="395088578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lstStyle/>
          <a:p>
            <a:pPr lvl="0"/>
            <a:r>
              <a:rPr lang="en-GB" sz="3600" b="1" dirty="0"/>
              <a:t>Internet Layer</a:t>
            </a:r>
            <a:r>
              <a:rPr lang="en-GB" sz="3600" dirty="0"/>
              <a:t>: Internet Protocol (IP) works on this layer. This layer facilitates host addressing and recognition. This layer defines routing.</a:t>
            </a:r>
          </a:p>
          <a:p>
            <a:pPr lvl="0"/>
            <a:r>
              <a:rPr lang="en-GB" sz="3600" b="1" dirty="0"/>
              <a:t>Link Layer</a:t>
            </a:r>
            <a:r>
              <a:rPr lang="en-GB" sz="3600" dirty="0"/>
              <a:t>: This layer provides mechanism of sending and receiving actual data. Unlike its OSI Model counterpart, this layer is independent of underlying network architecture and hardware.</a:t>
            </a:r>
          </a:p>
          <a:p>
            <a:pPr marL="0" indent="0">
              <a:buNone/>
            </a:pPr>
            <a:endParaRPr lang="en-GB" dirty="0"/>
          </a:p>
        </p:txBody>
      </p:sp>
    </p:spTree>
    <p:extLst>
      <p:ext uri="{BB962C8B-B14F-4D97-AF65-F5344CB8AC3E}">
        <p14:creationId xmlns:p14="http://schemas.microsoft.com/office/powerpoint/2010/main" val="8954543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Computer Network Security</a:t>
            </a:r>
            <a:br>
              <a:rPr lang="en-GB" b="1" dirty="0"/>
            </a:br>
            <a:endParaRPr lang="en-GB" dirty="0"/>
          </a:p>
        </p:txBody>
      </p:sp>
      <p:sp>
        <p:nvSpPr>
          <p:cNvPr id="3" name="Content Placeholder 2"/>
          <p:cNvSpPr>
            <a:spLocks noGrp="1"/>
          </p:cNvSpPr>
          <p:nvPr>
            <p:ph idx="1"/>
          </p:nvPr>
        </p:nvSpPr>
        <p:spPr>
          <a:xfrm>
            <a:off x="838200" y="1449977"/>
            <a:ext cx="10515600" cy="4726986"/>
          </a:xfrm>
        </p:spPr>
        <p:txBody>
          <a:bodyPr>
            <a:normAutofit/>
          </a:bodyPr>
          <a:lstStyle/>
          <a:p>
            <a:pPr marL="0" indent="0">
              <a:buNone/>
            </a:pPr>
            <a:r>
              <a:rPr lang="en-GB" sz="3600" dirty="0" smtClean="0"/>
              <a:t>During </a:t>
            </a:r>
            <a:r>
              <a:rPr lang="en-GB" sz="3600" dirty="0"/>
              <a:t>initial days of internet, its use was limited to military and universities for research and development purpose. Later when all networks merged together and formed internet, the data used to travel through public transit network. Common people may send the data that can be highly sensitive such as their bank credentials, username and passwords, personal documents, online shopping details, or confidential documents.</a:t>
            </a:r>
          </a:p>
          <a:p>
            <a:pPr marL="0" indent="0">
              <a:buNone/>
            </a:pPr>
            <a:endParaRPr lang="en-GB" dirty="0"/>
          </a:p>
        </p:txBody>
      </p:sp>
    </p:spTree>
    <p:extLst>
      <p:ext uri="{BB962C8B-B14F-4D97-AF65-F5344CB8AC3E}">
        <p14:creationId xmlns:p14="http://schemas.microsoft.com/office/powerpoint/2010/main" val="85089528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1704"/>
            <a:ext cx="10515600" cy="5615260"/>
          </a:xfrm>
        </p:spPr>
        <p:txBody>
          <a:bodyPr>
            <a:normAutofit/>
          </a:bodyPr>
          <a:lstStyle/>
          <a:p>
            <a:pPr marL="0" indent="0">
              <a:buNone/>
            </a:pPr>
            <a:r>
              <a:rPr lang="en-GB" dirty="0"/>
              <a:t>All security threats are intentional i.e. they occur only if intentionally triggered. Security threats can be divided into the following categories:</a:t>
            </a:r>
          </a:p>
          <a:p>
            <a:pPr marL="0" lvl="0" indent="0">
              <a:buNone/>
            </a:pPr>
            <a:r>
              <a:rPr lang="en-GB" b="1" dirty="0"/>
              <a:t>Interruption</a:t>
            </a:r>
            <a:endParaRPr lang="en-GB" dirty="0"/>
          </a:p>
          <a:p>
            <a:pPr marL="0" indent="0">
              <a:buNone/>
            </a:pPr>
            <a:r>
              <a:rPr lang="en-GB" dirty="0"/>
              <a:t>Interruption is a security threat in which availability of resources is attacked. For example, a user is unable to access its web-server or the web-server is hijacked.</a:t>
            </a:r>
          </a:p>
          <a:p>
            <a:pPr marL="0" lvl="0" indent="0">
              <a:buNone/>
            </a:pPr>
            <a:r>
              <a:rPr lang="en-GB" b="1" dirty="0"/>
              <a:t>Privacy-Breach</a:t>
            </a:r>
            <a:endParaRPr lang="en-GB" dirty="0"/>
          </a:p>
          <a:p>
            <a:pPr marL="0" indent="0">
              <a:buNone/>
            </a:pPr>
            <a:r>
              <a:rPr lang="en-GB" dirty="0"/>
              <a:t>In this threat, the privacy of a user is compromised. Someone, who is not the authorized person is accessing or intercepting data sent or received by the original authenticated user.</a:t>
            </a:r>
          </a:p>
          <a:p>
            <a:pPr marL="0" indent="0">
              <a:buNone/>
            </a:pPr>
            <a:endParaRPr lang="en-GB" dirty="0"/>
          </a:p>
        </p:txBody>
      </p:sp>
    </p:spTree>
    <p:extLst>
      <p:ext uri="{BB962C8B-B14F-4D97-AF65-F5344CB8AC3E}">
        <p14:creationId xmlns:p14="http://schemas.microsoft.com/office/powerpoint/2010/main" val="294446059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74766"/>
            <a:ext cx="10515600" cy="5602197"/>
          </a:xfrm>
        </p:spPr>
        <p:txBody>
          <a:bodyPr>
            <a:normAutofit/>
          </a:bodyPr>
          <a:lstStyle/>
          <a:p>
            <a:pPr marL="0" lvl="0" indent="0">
              <a:buNone/>
            </a:pPr>
            <a:r>
              <a:rPr lang="en-GB" b="1" dirty="0"/>
              <a:t>Integrity</a:t>
            </a:r>
            <a:endParaRPr lang="en-GB" dirty="0"/>
          </a:p>
          <a:p>
            <a:pPr marL="0" indent="0">
              <a:buNone/>
            </a:pPr>
            <a:r>
              <a:rPr lang="en-GB" dirty="0"/>
              <a:t>This type of threat includes any alteration or modification in the original context of communication. The attacker intercepts and receives the data sent by the sender and the attacker then either modifies or generates false data and sends to the receiver. The receiver receives the data assuming that it is being sent by the original Sender.</a:t>
            </a:r>
          </a:p>
          <a:p>
            <a:pPr marL="0" lvl="0" indent="0">
              <a:buNone/>
            </a:pPr>
            <a:endParaRPr lang="en-GB" b="1" dirty="0" smtClean="0"/>
          </a:p>
          <a:p>
            <a:pPr marL="0" lvl="0" indent="0">
              <a:buNone/>
            </a:pPr>
            <a:r>
              <a:rPr lang="en-GB" b="1" dirty="0" smtClean="0"/>
              <a:t>Authenticity</a:t>
            </a:r>
            <a:endParaRPr lang="en-GB" dirty="0"/>
          </a:p>
          <a:p>
            <a:pPr marL="0" indent="0">
              <a:buNone/>
            </a:pPr>
            <a:r>
              <a:rPr lang="en-GB" dirty="0"/>
              <a:t>This threat occurs when an attacker or a security violator, poses as a genuine person and accesses the resources or communicates with other genuine users.</a:t>
            </a:r>
          </a:p>
          <a:p>
            <a:pPr marL="0" indent="0">
              <a:buNone/>
            </a:pPr>
            <a:r>
              <a:rPr lang="en-GB" dirty="0"/>
              <a:t> </a:t>
            </a:r>
          </a:p>
          <a:p>
            <a:pPr marL="0" indent="0">
              <a:buNone/>
            </a:pPr>
            <a:endParaRPr lang="en-GB" dirty="0"/>
          </a:p>
        </p:txBody>
      </p:sp>
    </p:spTree>
    <p:extLst>
      <p:ext uri="{BB962C8B-B14F-4D97-AF65-F5344CB8AC3E}">
        <p14:creationId xmlns:p14="http://schemas.microsoft.com/office/powerpoint/2010/main" val="96158446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862148" y="783771"/>
            <a:ext cx="9875521" cy="3644537"/>
          </a:xfrm>
          <a:prstGeom prst="rect">
            <a:avLst/>
          </a:prstGeom>
          <a:noFill/>
          <a:ln w="9525">
            <a:noFill/>
            <a:miter lim="800000"/>
            <a:headEnd/>
            <a:tailEnd/>
          </a:ln>
        </p:spPr>
      </p:pic>
      <p:sp>
        <p:nvSpPr>
          <p:cNvPr id="5" name="Rectangle 4"/>
          <p:cNvSpPr/>
          <p:nvPr/>
        </p:nvSpPr>
        <p:spPr>
          <a:xfrm>
            <a:off x="1371600" y="5284653"/>
            <a:ext cx="9653451" cy="646331"/>
          </a:xfrm>
          <a:prstGeom prst="rect">
            <a:avLst/>
          </a:prstGeom>
        </p:spPr>
        <p:txBody>
          <a:bodyPr wrap="square">
            <a:spAutoFit/>
          </a:bodyPr>
          <a:lstStyle/>
          <a:p>
            <a:r>
              <a:rPr lang="en-GB" dirty="0">
                <a:solidFill>
                  <a:srgbClr val="000000"/>
                </a:solidFill>
                <a:latin typeface="Times New Roman" panose="02020603050405020304" pitchFamily="18" charset="0"/>
                <a:ea typeface="Times New Roman" panose="02020603050405020304" pitchFamily="18" charset="0"/>
              </a:rPr>
              <a:t>No technique in the present world can provide 100% security. But steps can be taken to secure data while it travels in unsecured network or internet. The most widely used technique is Cryptography</a:t>
            </a:r>
            <a:endParaRPr lang="en-GB" dirty="0"/>
          </a:p>
        </p:txBody>
      </p:sp>
    </p:spTree>
    <p:extLst>
      <p:ext uri="{BB962C8B-B14F-4D97-AF65-F5344CB8AC3E}">
        <p14:creationId xmlns:p14="http://schemas.microsoft.com/office/powerpoint/2010/main" val="29909430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57646"/>
            <a:ext cx="10515600" cy="5419317"/>
          </a:xfrm>
        </p:spPr>
        <p:txBody>
          <a:bodyPr>
            <a:normAutofit/>
          </a:bodyPr>
          <a:lstStyle/>
          <a:p>
            <a:pPr marL="0" indent="0">
              <a:buNone/>
            </a:pPr>
            <a:r>
              <a:rPr lang="en-GB" b="1" dirty="0"/>
              <a:t>Cryptography</a:t>
            </a:r>
            <a:r>
              <a:rPr lang="en-GB" dirty="0"/>
              <a:t> is a technique to encrypt the plain-text data which makes it difficult to understand and interpret. There are several cryptographic algorithms available present day as described below:</a:t>
            </a:r>
          </a:p>
          <a:p>
            <a:pPr lvl="0"/>
            <a:r>
              <a:rPr lang="en-GB" dirty="0"/>
              <a:t>Secret Key</a:t>
            </a:r>
          </a:p>
          <a:p>
            <a:pPr lvl="0"/>
            <a:r>
              <a:rPr lang="en-GB" dirty="0"/>
              <a:t>Public Key</a:t>
            </a:r>
          </a:p>
          <a:p>
            <a:pPr lvl="0"/>
            <a:r>
              <a:rPr lang="en-GB" dirty="0"/>
              <a:t>Message Digest</a:t>
            </a:r>
          </a:p>
          <a:p>
            <a:pPr marL="0" indent="0">
              <a:buNone/>
            </a:pPr>
            <a:r>
              <a:rPr lang="en-GB" b="1" dirty="0"/>
              <a:t>Secret Key Encryption</a:t>
            </a:r>
            <a:endParaRPr lang="en-GB" dirty="0"/>
          </a:p>
          <a:p>
            <a:r>
              <a:rPr lang="en-GB" dirty="0"/>
              <a:t>Both sender and receiver have one secret key. This secret key is used to encrypt the data at sender’s end. After the data is encrypted, it is sent on the public domain to the receiver. Because the receiver knows and has the Secret Key, the encrypted data packets can easily be decrypted.</a:t>
            </a:r>
          </a:p>
          <a:p>
            <a:pPr marL="0" indent="0">
              <a:buNone/>
            </a:pPr>
            <a:endParaRPr lang="en-GB" dirty="0"/>
          </a:p>
        </p:txBody>
      </p:sp>
    </p:spTree>
    <p:extLst>
      <p:ext uri="{BB962C8B-B14F-4D97-AF65-F5344CB8AC3E}">
        <p14:creationId xmlns:p14="http://schemas.microsoft.com/office/powerpoint/2010/main" val="40273331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53589"/>
            <a:ext cx="10515600" cy="5223374"/>
          </a:xfrm>
        </p:spPr>
        <p:txBody>
          <a:bodyPr>
            <a:noAutofit/>
          </a:bodyPr>
          <a:lstStyle/>
          <a:p>
            <a:pPr marL="0" indent="0">
              <a:buNone/>
            </a:pPr>
            <a:r>
              <a:rPr lang="en-GB" sz="3200" b="1" dirty="0"/>
              <a:t>Public Key Encryption</a:t>
            </a:r>
            <a:endParaRPr lang="en-GB" sz="3200" dirty="0"/>
          </a:p>
          <a:p>
            <a:pPr marL="0" indent="0">
              <a:buNone/>
            </a:pPr>
            <a:r>
              <a:rPr lang="en-GB" sz="3200" dirty="0"/>
              <a:t>In this encryption system, every user has its own Secret Key and it is not in the shared domain. The secret key is never revealed on public domain. Along with secret key, every user has its own but public key. Public key is always made public and is used by Senders to encrypt the data. When the user receives the encrypted data, he can easily decrypt it by using its own Secret Key.</a:t>
            </a:r>
          </a:p>
          <a:p>
            <a:endParaRPr lang="en-GB" sz="3200" dirty="0" smtClean="0"/>
          </a:p>
          <a:p>
            <a:pPr marL="0" indent="0">
              <a:buNone/>
            </a:pPr>
            <a:r>
              <a:rPr lang="en-GB" sz="3200" dirty="0" smtClean="0"/>
              <a:t>Example </a:t>
            </a:r>
            <a:r>
              <a:rPr lang="en-GB" sz="3200" dirty="0"/>
              <a:t>of public key encryption is </a:t>
            </a:r>
            <a:r>
              <a:rPr lang="en-GB" sz="3200" dirty="0" err="1"/>
              <a:t>Rivest</a:t>
            </a:r>
            <a:r>
              <a:rPr lang="en-GB" sz="3200" dirty="0"/>
              <a:t>-Shamir-</a:t>
            </a:r>
            <a:r>
              <a:rPr lang="en-GB" sz="3200" dirty="0" err="1"/>
              <a:t>Adleman</a:t>
            </a:r>
            <a:r>
              <a:rPr lang="en-GB" sz="3200" dirty="0"/>
              <a:t> (RSA).</a:t>
            </a:r>
          </a:p>
        </p:txBody>
      </p:sp>
    </p:spTree>
    <p:extLst>
      <p:ext uri="{BB962C8B-B14F-4D97-AF65-F5344CB8AC3E}">
        <p14:creationId xmlns:p14="http://schemas.microsoft.com/office/powerpoint/2010/main" val="2053243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Message Digest</a:t>
            </a:r>
            <a:r>
              <a:rPr lang="en-GB" dirty="0"/>
              <a:t/>
            </a:r>
            <a:br>
              <a:rPr lang="en-GB" dirty="0"/>
            </a:br>
            <a:endParaRPr lang="en-GB" dirty="0"/>
          </a:p>
        </p:txBody>
      </p:sp>
      <p:sp>
        <p:nvSpPr>
          <p:cNvPr id="3" name="Content Placeholder 2"/>
          <p:cNvSpPr>
            <a:spLocks noGrp="1"/>
          </p:cNvSpPr>
          <p:nvPr>
            <p:ph idx="1"/>
          </p:nvPr>
        </p:nvSpPr>
        <p:spPr>
          <a:xfrm>
            <a:off x="838200" y="1397726"/>
            <a:ext cx="10515600" cy="4779237"/>
          </a:xfrm>
        </p:spPr>
        <p:txBody>
          <a:bodyPr>
            <a:normAutofit/>
          </a:bodyPr>
          <a:lstStyle/>
          <a:p>
            <a:pPr marL="0" indent="0">
              <a:buNone/>
            </a:pPr>
            <a:r>
              <a:rPr lang="en-GB" sz="3200" dirty="0" smtClean="0"/>
              <a:t>In </a:t>
            </a:r>
            <a:r>
              <a:rPr lang="en-GB" sz="3200" dirty="0"/>
              <a:t>this method, actual data is not sent, instead a hash value is calculated and sent. The other end user, computes its own hash value and compares with the one just received. If both hash values are matched, then it is accepted otherwise rejected.</a:t>
            </a:r>
          </a:p>
          <a:p>
            <a:pPr marL="0" indent="0">
              <a:buNone/>
            </a:pPr>
            <a:r>
              <a:rPr lang="en-GB" sz="3200" dirty="0"/>
              <a:t>Example of Message Digest is MD5 hashing. It is mostly used in authentication where user password is cross checked with the one saved on the server</a:t>
            </a:r>
          </a:p>
        </p:txBody>
      </p:sp>
    </p:spTree>
    <p:extLst>
      <p:ext uri="{BB962C8B-B14F-4D97-AF65-F5344CB8AC3E}">
        <p14:creationId xmlns:p14="http://schemas.microsoft.com/office/powerpoint/2010/main" val="13917627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solidFill>
                  <a:srgbClr val="FF0000"/>
                </a:solidFill>
              </a:rPr>
              <a:t>DCN - Physical Layer Introduction</a:t>
            </a:r>
          </a:p>
        </p:txBody>
      </p:sp>
      <p:sp>
        <p:nvSpPr>
          <p:cNvPr id="3" name="Content Placeholder 2"/>
          <p:cNvSpPr>
            <a:spLocks noGrp="1"/>
          </p:cNvSpPr>
          <p:nvPr>
            <p:ph idx="1"/>
          </p:nvPr>
        </p:nvSpPr>
        <p:spPr/>
        <p:txBody>
          <a:bodyPr>
            <a:noAutofit/>
          </a:bodyPr>
          <a:lstStyle/>
          <a:p>
            <a:pPr marL="0" indent="0">
              <a:buNone/>
            </a:pPr>
            <a:r>
              <a:rPr lang="en-GB" sz="4000" dirty="0"/>
              <a:t>Physical layer in the OSI model plays the role of interacting with actual hardware and </a:t>
            </a:r>
            <a:r>
              <a:rPr lang="en-GB" sz="4000" dirty="0" smtClean="0"/>
              <a:t>signalling </a:t>
            </a:r>
            <a:r>
              <a:rPr lang="en-GB" sz="4000" dirty="0"/>
              <a:t>mechanism. Physical layer is the only layer of OSI network model which actually deals with the physical connectivity of two different stations. This layer defines the hardware equipment, cabling, wiring, frequencies, pulses used to represent binary signals </a:t>
            </a:r>
            <a:r>
              <a:rPr lang="en-GB" sz="4000" dirty="0" err="1"/>
              <a:t>etc</a:t>
            </a:r>
            <a:endParaRPr lang="en-GB" sz="4000" dirty="0"/>
          </a:p>
        </p:txBody>
      </p:sp>
    </p:spTree>
    <p:extLst>
      <p:ext uri="{BB962C8B-B14F-4D97-AF65-F5344CB8AC3E}">
        <p14:creationId xmlns:p14="http://schemas.microsoft.com/office/powerpoint/2010/main" val="35965944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idx="1"/>
          </p:nvPr>
        </p:nvPicPr>
        <p:blipFill>
          <a:blip r:embed="rId2" cstate="print"/>
          <a:srcRect/>
          <a:stretch>
            <a:fillRect/>
          </a:stretch>
        </p:blipFill>
        <p:spPr bwMode="auto">
          <a:xfrm>
            <a:off x="561703" y="574766"/>
            <a:ext cx="10541725" cy="5865223"/>
          </a:xfrm>
          <a:prstGeom prst="rect">
            <a:avLst/>
          </a:prstGeom>
          <a:noFill/>
          <a:ln w="9525">
            <a:noFill/>
            <a:miter lim="800000"/>
            <a:headEnd/>
            <a:tailEnd/>
          </a:ln>
        </p:spPr>
      </p:pic>
    </p:spTree>
    <p:extLst>
      <p:ext uri="{BB962C8B-B14F-4D97-AF65-F5344CB8AC3E}">
        <p14:creationId xmlns:p14="http://schemas.microsoft.com/office/powerpoint/2010/main" val="411160129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rmAutofit lnSpcReduction="10000"/>
          </a:bodyPr>
          <a:lstStyle/>
          <a:p>
            <a:pPr marL="0" indent="0">
              <a:buNone/>
            </a:pPr>
            <a:r>
              <a:rPr lang="en-GB" sz="3200" dirty="0">
                <a:solidFill>
                  <a:srgbClr val="FF0000"/>
                </a:solidFill>
              </a:rPr>
              <a:t>Physical layer </a:t>
            </a:r>
            <a:r>
              <a:rPr lang="en-GB" sz="3200" dirty="0"/>
              <a:t>provides its services to Data-link layer. Data-link layer hands over frames to physical layer. Physical layer converts them to electrical pulses, which represent binary data. The binary data is then sent over the wired or wireless media.</a:t>
            </a:r>
          </a:p>
          <a:p>
            <a:pPr marL="0" indent="0">
              <a:buNone/>
            </a:pPr>
            <a:endParaRPr lang="en-GB" sz="3200" dirty="0" smtClean="0"/>
          </a:p>
          <a:p>
            <a:pPr marL="0" indent="0">
              <a:buNone/>
            </a:pPr>
            <a:r>
              <a:rPr lang="en-GB" sz="3200" dirty="0" smtClean="0">
                <a:solidFill>
                  <a:srgbClr val="FF0000"/>
                </a:solidFill>
              </a:rPr>
              <a:t>Signals</a:t>
            </a:r>
            <a:endParaRPr lang="en-GB" sz="3200" dirty="0">
              <a:solidFill>
                <a:srgbClr val="FF0000"/>
              </a:solidFill>
            </a:endParaRPr>
          </a:p>
          <a:p>
            <a:pPr marL="0" indent="0">
              <a:buNone/>
            </a:pPr>
            <a:r>
              <a:rPr lang="en-GB" sz="3200" dirty="0"/>
              <a:t>When data is sent over physical medium, it needs to be first converted into electromagnetic signals. Data itself can be </a:t>
            </a:r>
            <a:r>
              <a:rPr lang="en-GB" sz="3200" dirty="0" smtClean="0"/>
              <a:t>analogue </a:t>
            </a:r>
            <a:r>
              <a:rPr lang="en-GB" sz="3200" dirty="0"/>
              <a:t>such as human voice, or digital such as file on the disk. Both </a:t>
            </a:r>
            <a:r>
              <a:rPr lang="en-GB" sz="3200" dirty="0" smtClean="0"/>
              <a:t>analogue </a:t>
            </a:r>
            <a:r>
              <a:rPr lang="en-GB" sz="3200" dirty="0"/>
              <a:t>and digital data can be represented in digital or </a:t>
            </a:r>
            <a:r>
              <a:rPr lang="en-GB" sz="3200" dirty="0" smtClean="0"/>
              <a:t>analogue </a:t>
            </a:r>
            <a:r>
              <a:rPr lang="en-GB" sz="3200" dirty="0"/>
              <a:t>signals.</a:t>
            </a:r>
          </a:p>
          <a:p>
            <a:pPr marL="0" indent="0">
              <a:buNone/>
            </a:pPr>
            <a:endParaRPr lang="en-GB" dirty="0"/>
          </a:p>
        </p:txBody>
      </p:sp>
    </p:spTree>
    <p:extLst>
      <p:ext uri="{BB962C8B-B14F-4D97-AF65-F5344CB8AC3E}">
        <p14:creationId xmlns:p14="http://schemas.microsoft.com/office/powerpoint/2010/main" val="269464065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84217"/>
            <a:ext cx="10515600" cy="5092746"/>
          </a:xfrm>
        </p:spPr>
        <p:txBody>
          <a:bodyPr>
            <a:normAutofit/>
          </a:bodyPr>
          <a:lstStyle/>
          <a:p>
            <a:pPr marL="0" lvl="0" indent="0">
              <a:buNone/>
            </a:pPr>
            <a:r>
              <a:rPr lang="en-GB" sz="3600" b="1" dirty="0"/>
              <a:t>Digital Signals</a:t>
            </a:r>
            <a:endParaRPr lang="en-GB" sz="3600" dirty="0"/>
          </a:p>
          <a:p>
            <a:pPr marL="0" indent="0">
              <a:buNone/>
            </a:pPr>
            <a:r>
              <a:rPr lang="en-GB" sz="3600" dirty="0"/>
              <a:t>Digital signals are discrete in nature and represent sequence of voltage pulses. Digital signals are used within the circuitry of a computer system.</a:t>
            </a:r>
          </a:p>
          <a:p>
            <a:pPr marL="0" lvl="0" indent="0">
              <a:buNone/>
            </a:pPr>
            <a:endParaRPr lang="en-GB" sz="3600" b="1" dirty="0" smtClean="0"/>
          </a:p>
          <a:p>
            <a:pPr marL="0" lvl="0" indent="0">
              <a:buNone/>
            </a:pPr>
            <a:r>
              <a:rPr lang="en-GB" sz="3600" b="1" dirty="0" smtClean="0"/>
              <a:t>Analog </a:t>
            </a:r>
            <a:r>
              <a:rPr lang="en-GB" sz="3600" b="1" dirty="0"/>
              <a:t>Signals</a:t>
            </a:r>
            <a:endParaRPr lang="en-GB" sz="3600" dirty="0"/>
          </a:p>
          <a:p>
            <a:pPr marL="0" indent="0">
              <a:buNone/>
            </a:pPr>
            <a:r>
              <a:rPr lang="en-GB" sz="3600" dirty="0"/>
              <a:t>Analog signals are in continuous wave form in nature and represented by continuous electromagnetic waves</a:t>
            </a:r>
          </a:p>
        </p:txBody>
      </p:sp>
    </p:spTree>
    <p:extLst>
      <p:ext uri="{BB962C8B-B14F-4D97-AF65-F5344CB8AC3E}">
        <p14:creationId xmlns:p14="http://schemas.microsoft.com/office/powerpoint/2010/main" val="35276161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Transmission Impairment</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a:t>When signals travel through the medium they tend to deteriorate. This may have many reasons as given:</a:t>
            </a:r>
          </a:p>
          <a:p>
            <a:pPr marL="0" lvl="0" indent="0">
              <a:buNone/>
            </a:pPr>
            <a:endParaRPr lang="en-GB" b="1" dirty="0" smtClean="0"/>
          </a:p>
          <a:p>
            <a:pPr marL="0" lvl="0" indent="0">
              <a:buNone/>
            </a:pPr>
            <a:r>
              <a:rPr lang="en-GB" b="1" dirty="0" smtClean="0"/>
              <a:t>Attenuation</a:t>
            </a:r>
            <a:endParaRPr lang="en-GB" dirty="0"/>
          </a:p>
          <a:p>
            <a:pPr marL="0" indent="0">
              <a:buNone/>
            </a:pPr>
            <a:r>
              <a:rPr lang="en-GB" dirty="0"/>
              <a:t>For the receiver to interpret the data accurately, the signal must be sufficiently strong. When the signal passes through the medium, it tends to get weaker. As it covers distance, it loses strength</a:t>
            </a:r>
          </a:p>
        </p:txBody>
      </p:sp>
    </p:spTree>
    <p:extLst>
      <p:ext uri="{BB962C8B-B14F-4D97-AF65-F5344CB8AC3E}">
        <p14:creationId xmlns:p14="http://schemas.microsoft.com/office/powerpoint/2010/main" val="25414604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92777"/>
            <a:ext cx="10515600" cy="5184186"/>
          </a:xfrm>
        </p:spPr>
        <p:txBody>
          <a:bodyPr>
            <a:normAutofit lnSpcReduction="10000"/>
          </a:bodyPr>
          <a:lstStyle/>
          <a:p>
            <a:pPr marL="0" lvl="0" indent="0">
              <a:buNone/>
            </a:pPr>
            <a:r>
              <a:rPr lang="en-GB" sz="3200" b="1" dirty="0"/>
              <a:t>Dispersion</a:t>
            </a:r>
            <a:endParaRPr lang="en-GB" sz="3200" dirty="0"/>
          </a:p>
          <a:p>
            <a:pPr marL="0" indent="0">
              <a:buNone/>
            </a:pPr>
            <a:r>
              <a:rPr lang="en-GB" sz="3200" dirty="0"/>
              <a:t>As signal travels through the media, it tends to spread and overlaps. The amount of dispersion depends upon the frequency used.</a:t>
            </a:r>
          </a:p>
          <a:p>
            <a:pPr marL="0" lvl="0" indent="0">
              <a:buNone/>
            </a:pPr>
            <a:endParaRPr lang="en-GB" sz="3200" b="1" dirty="0" smtClean="0"/>
          </a:p>
          <a:p>
            <a:pPr marL="0" lvl="0" indent="0">
              <a:buNone/>
            </a:pPr>
            <a:r>
              <a:rPr lang="en-GB" sz="3200" b="1" dirty="0" smtClean="0"/>
              <a:t>Delay </a:t>
            </a:r>
            <a:r>
              <a:rPr lang="en-GB" sz="3200" b="1" dirty="0"/>
              <a:t>distortion</a:t>
            </a:r>
            <a:endParaRPr lang="en-GB" sz="3200" dirty="0"/>
          </a:p>
          <a:p>
            <a:pPr marL="0" indent="0">
              <a:buNone/>
            </a:pPr>
            <a:r>
              <a:rPr lang="en-GB" sz="3200" dirty="0"/>
              <a:t>Signals are sent over media with pre-defined speed and frequency. If the signal speed and frequency do not match, there are possibilities that signal reaches destination in arbitrary fashion. In digital media, this is very critical that some bits reach earlier than the previously sent ones.</a:t>
            </a:r>
          </a:p>
          <a:p>
            <a:pPr marL="0" indent="0">
              <a:buNone/>
            </a:pPr>
            <a:endParaRPr lang="en-GB" dirty="0"/>
          </a:p>
        </p:txBody>
      </p:sp>
    </p:spTree>
    <p:extLst>
      <p:ext uri="{BB962C8B-B14F-4D97-AF65-F5344CB8AC3E}">
        <p14:creationId xmlns:p14="http://schemas.microsoft.com/office/powerpoint/2010/main" val="207517218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45029"/>
            <a:ext cx="10515600" cy="5131934"/>
          </a:xfrm>
        </p:spPr>
        <p:txBody>
          <a:bodyPr>
            <a:normAutofit/>
          </a:bodyPr>
          <a:lstStyle/>
          <a:p>
            <a:pPr marL="0" lvl="0" indent="0">
              <a:buNone/>
            </a:pPr>
            <a:r>
              <a:rPr lang="en-GB" b="1" dirty="0"/>
              <a:t>Noise</a:t>
            </a:r>
            <a:endParaRPr lang="en-GB" sz="2400" dirty="0"/>
          </a:p>
          <a:p>
            <a:pPr marL="0" indent="0">
              <a:buNone/>
            </a:pPr>
            <a:r>
              <a:rPr lang="en-GB" dirty="0"/>
              <a:t>Random disturbance or fluctuation in </a:t>
            </a:r>
            <a:r>
              <a:rPr lang="en-GB" dirty="0" smtClean="0"/>
              <a:t>analogue </a:t>
            </a:r>
            <a:r>
              <a:rPr lang="en-GB" dirty="0"/>
              <a:t>or digital signal is said to be Noise in signal, which may distort the actual information being carried. Noise can be characterized in one of the following </a:t>
            </a:r>
            <a:r>
              <a:rPr lang="en-GB" dirty="0" smtClean="0"/>
              <a:t>class:</a:t>
            </a:r>
            <a:endParaRPr lang="en-GB" sz="2400" dirty="0"/>
          </a:p>
          <a:p>
            <a:pPr marL="0" indent="0">
              <a:buNone/>
            </a:pPr>
            <a:endParaRPr lang="en-GB" sz="2400" b="1" dirty="0"/>
          </a:p>
          <a:p>
            <a:pPr marL="0" indent="0">
              <a:buNone/>
            </a:pPr>
            <a:r>
              <a:rPr lang="en-GB" b="1" dirty="0" smtClean="0"/>
              <a:t>Thermal </a:t>
            </a:r>
            <a:r>
              <a:rPr lang="en-GB" b="1" dirty="0"/>
              <a:t>Noise</a:t>
            </a:r>
            <a:endParaRPr lang="en-GB" sz="2000" dirty="0"/>
          </a:p>
          <a:p>
            <a:r>
              <a:rPr lang="en-GB" dirty="0"/>
              <a:t>Heat agitates the electronic conductors of a medium which may introduce noise in the media. Up to a certain level, thermal noise is unavoidable</a:t>
            </a:r>
            <a:r>
              <a:rPr lang="en-GB" dirty="0" smtClean="0"/>
              <a:t>.</a:t>
            </a:r>
            <a:endParaRPr lang="en-GB" sz="2400" dirty="0"/>
          </a:p>
        </p:txBody>
      </p:sp>
    </p:spTree>
    <p:extLst>
      <p:ext uri="{BB962C8B-B14F-4D97-AF65-F5344CB8AC3E}">
        <p14:creationId xmlns:p14="http://schemas.microsoft.com/office/powerpoint/2010/main" val="2030073367"/>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927463"/>
            <a:ext cx="10515600" cy="5249500"/>
          </a:xfrm>
        </p:spPr>
        <p:txBody>
          <a:bodyPr>
            <a:normAutofit/>
          </a:bodyPr>
          <a:lstStyle/>
          <a:p>
            <a:pPr marL="457200" lvl="1" indent="0">
              <a:buNone/>
            </a:pPr>
            <a:r>
              <a:rPr lang="en-GB" sz="3600" b="1" dirty="0"/>
              <a:t>Intermodulation</a:t>
            </a:r>
          </a:p>
          <a:p>
            <a:pPr marL="0" indent="0">
              <a:buNone/>
            </a:pPr>
            <a:r>
              <a:rPr lang="en-GB" sz="3600" dirty="0"/>
              <a:t>When multiple frequencies share a medium, their interference can cause noise in the medium. Intermodulation noise occurs if two different frequencies are sharing a medium and one of them has excessive strength or the component itself is not functioning properly, then the resultant frequency may not be delivered as </a:t>
            </a:r>
            <a:r>
              <a:rPr lang="en-GB" sz="3600" dirty="0" smtClean="0"/>
              <a:t>expected.</a:t>
            </a:r>
          </a:p>
          <a:p>
            <a:pPr marL="0" indent="0">
              <a:buNone/>
            </a:pPr>
            <a:endParaRPr lang="en-GB" sz="2400" b="1" dirty="0"/>
          </a:p>
          <a:p>
            <a:pPr marL="0" indent="0">
              <a:buNone/>
            </a:pPr>
            <a:endParaRPr lang="en-GB" dirty="0"/>
          </a:p>
        </p:txBody>
      </p:sp>
    </p:spTree>
    <p:extLst>
      <p:ext uri="{BB962C8B-B14F-4D97-AF65-F5344CB8AC3E}">
        <p14:creationId xmlns:p14="http://schemas.microsoft.com/office/powerpoint/2010/main" val="172189702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40080"/>
            <a:ext cx="10515600" cy="5536883"/>
          </a:xfrm>
        </p:spPr>
        <p:txBody>
          <a:bodyPr>
            <a:noAutofit/>
          </a:bodyPr>
          <a:lstStyle/>
          <a:p>
            <a:pPr marL="0" indent="0">
              <a:buNone/>
            </a:pPr>
            <a:r>
              <a:rPr lang="en-GB" sz="3600" b="1" dirty="0"/>
              <a:t>Crosstalk</a:t>
            </a:r>
            <a:endParaRPr lang="en-GB" sz="3600" dirty="0"/>
          </a:p>
          <a:p>
            <a:pPr marL="0" indent="0">
              <a:buNone/>
            </a:pPr>
            <a:r>
              <a:rPr lang="en-GB" sz="3600" dirty="0"/>
              <a:t>This sort of noise happens when a foreign signal enters into the media. This is because signal in one medium affects the signal of second medium</a:t>
            </a:r>
            <a:r>
              <a:rPr lang="en-GB" sz="3600" dirty="0" smtClean="0"/>
              <a:t>.</a:t>
            </a:r>
          </a:p>
          <a:p>
            <a:pPr marL="0" indent="0">
              <a:buNone/>
            </a:pPr>
            <a:endParaRPr lang="en-GB" sz="3600" b="1" dirty="0"/>
          </a:p>
          <a:p>
            <a:pPr marL="457200" lvl="1" indent="0">
              <a:buNone/>
            </a:pPr>
            <a:r>
              <a:rPr lang="en-GB" sz="3600" b="1" dirty="0" smtClean="0"/>
              <a:t>Impulse</a:t>
            </a:r>
            <a:endParaRPr lang="en-GB" sz="3600" dirty="0"/>
          </a:p>
          <a:p>
            <a:pPr marL="0" indent="0">
              <a:buNone/>
            </a:pPr>
            <a:r>
              <a:rPr lang="en-GB" sz="3600" dirty="0"/>
              <a:t>This noise is introduced because of irregular disturbances such as lightening, electricity, short-circuit, or faulty components. Digital data is mostly affected by this sort of noise</a:t>
            </a:r>
          </a:p>
        </p:txBody>
      </p:sp>
    </p:spTree>
    <p:extLst>
      <p:ext uri="{BB962C8B-B14F-4D97-AF65-F5344CB8AC3E}">
        <p14:creationId xmlns:p14="http://schemas.microsoft.com/office/powerpoint/2010/main" val="3663599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Transmission Media</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r>
              <a:rPr lang="en-GB" dirty="0" smtClean="0"/>
              <a:t>The </a:t>
            </a:r>
            <a:r>
              <a:rPr lang="en-GB" dirty="0"/>
              <a:t>media over which the information between two computer systems is sent, called transmission media. Transmission media comes in two forms.</a:t>
            </a:r>
          </a:p>
          <a:p>
            <a:pPr marL="0" indent="0">
              <a:buNone/>
            </a:pPr>
            <a:r>
              <a:rPr lang="en-GB" b="1" dirty="0" smtClean="0"/>
              <a:t>- Guided </a:t>
            </a:r>
            <a:r>
              <a:rPr lang="en-GB" b="1" dirty="0"/>
              <a:t>Media</a:t>
            </a:r>
            <a:endParaRPr lang="en-GB" dirty="0"/>
          </a:p>
          <a:p>
            <a:pPr marL="0" indent="0">
              <a:buNone/>
            </a:pPr>
            <a:r>
              <a:rPr lang="en-GB" b="1" dirty="0" smtClean="0"/>
              <a:t>- Unguided </a:t>
            </a:r>
            <a:r>
              <a:rPr lang="en-GB" b="1" dirty="0"/>
              <a:t>Media</a:t>
            </a:r>
            <a:endParaRPr lang="en-GB" dirty="0"/>
          </a:p>
          <a:p>
            <a:pPr marL="0" indent="0">
              <a:buNone/>
            </a:pPr>
            <a:endParaRPr lang="en-GB" dirty="0"/>
          </a:p>
        </p:txBody>
      </p:sp>
    </p:spTree>
    <p:extLst>
      <p:ext uri="{BB962C8B-B14F-4D97-AF65-F5344CB8AC3E}">
        <p14:creationId xmlns:p14="http://schemas.microsoft.com/office/powerpoint/2010/main" val="223027881"/>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Guided Media</a:t>
            </a:r>
            <a:r>
              <a:rPr lang="en-GB" dirty="0"/>
              <a:t/>
            </a:r>
            <a:br>
              <a:rPr lang="en-GB" dirty="0"/>
            </a:br>
            <a:endParaRPr lang="en-GB" dirty="0"/>
          </a:p>
        </p:txBody>
      </p:sp>
      <p:sp>
        <p:nvSpPr>
          <p:cNvPr id="3" name="Content Placeholder 2"/>
          <p:cNvSpPr>
            <a:spLocks noGrp="1"/>
          </p:cNvSpPr>
          <p:nvPr>
            <p:ph idx="1"/>
          </p:nvPr>
        </p:nvSpPr>
        <p:spPr/>
        <p:txBody>
          <a:bodyPr>
            <a:normAutofit/>
          </a:bodyPr>
          <a:lstStyle/>
          <a:p>
            <a:pPr marL="0" indent="0">
              <a:buNone/>
            </a:pPr>
            <a:r>
              <a:rPr lang="en-GB" sz="4400" dirty="0" smtClean="0"/>
              <a:t>All </a:t>
            </a:r>
            <a:r>
              <a:rPr lang="en-GB" sz="4400" dirty="0"/>
              <a:t>communication wires/cables are guided media, such as UTP, coaxial cables, and </a:t>
            </a:r>
            <a:r>
              <a:rPr lang="en-GB" sz="4400" dirty="0" smtClean="0"/>
              <a:t>fibre </a:t>
            </a:r>
            <a:r>
              <a:rPr lang="en-GB" sz="4400" dirty="0"/>
              <a:t>Optics. In this media, the sender and receiver are directly connected and the information is send (guided) through it.</a:t>
            </a:r>
          </a:p>
          <a:p>
            <a:pPr marL="0" indent="0">
              <a:buNone/>
            </a:pPr>
            <a:endParaRPr lang="en-GB" sz="4400" dirty="0"/>
          </a:p>
        </p:txBody>
      </p:sp>
    </p:spTree>
    <p:extLst>
      <p:ext uri="{BB962C8B-B14F-4D97-AF65-F5344CB8AC3E}">
        <p14:creationId xmlns:p14="http://schemas.microsoft.com/office/powerpoint/2010/main" val="3334751269"/>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Unguided Media</a:t>
            </a:r>
            <a:r>
              <a:rPr lang="en-GB" dirty="0"/>
              <a:t/>
            </a:r>
            <a:br>
              <a:rPr lang="en-GB" dirty="0"/>
            </a:br>
            <a:endParaRPr lang="en-GB" dirty="0"/>
          </a:p>
        </p:txBody>
      </p:sp>
      <p:sp>
        <p:nvSpPr>
          <p:cNvPr id="3" name="Content Placeholder 2"/>
          <p:cNvSpPr>
            <a:spLocks noGrp="1"/>
          </p:cNvSpPr>
          <p:nvPr>
            <p:ph idx="1"/>
          </p:nvPr>
        </p:nvSpPr>
        <p:spPr/>
        <p:txBody>
          <a:bodyPr/>
          <a:lstStyle/>
          <a:p>
            <a:pPr marL="0" indent="0">
              <a:buNone/>
            </a:pPr>
            <a:r>
              <a:rPr lang="en-GB" sz="4400" dirty="0" smtClean="0"/>
              <a:t>Wireless </a:t>
            </a:r>
            <a:r>
              <a:rPr lang="en-GB" sz="4400" dirty="0"/>
              <a:t>or open air space is said to be unguided media, because there is no connectivity between the sender and receiver. Information is spread over the air, and anyone including the actual recipient may collect the information.</a:t>
            </a:r>
          </a:p>
          <a:p>
            <a:pPr marL="0" indent="0">
              <a:buNone/>
            </a:pPr>
            <a:endParaRPr lang="en-GB" dirty="0"/>
          </a:p>
        </p:txBody>
      </p:sp>
    </p:spTree>
    <p:extLst>
      <p:ext uri="{BB962C8B-B14F-4D97-AF65-F5344CB8AC3E}">
        <p14:creationId xmlns:p14="http://schemas.microsoft.com/office/powerpoint/2010/main" val="59012186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FULL DUPLEX</a:t>
            </a:r>
            <a:endParaRPr lang="en-GB" dirty="0"/>
          </a:p>
        </p:txBody>
      </p:sp>
      <p:pic>
        <p:nvPicPr>
          <p:cNvPr id="4" name="Content Placeholder 3"/>
          <p:cNvPicPr>
            <a:picLocks noGrp="1"/>
          </p:cNvPicPr>
          <p:nvPr>
            <p:ph idx="1"/>
          </p:nvPr>
        </p:nvPicPr>
        <p:blipFill>
          <a:blip r:embed="rId2" cstate="print"/>
          <a:srcRect/>
          <a:stretch>
            <a:fillRect/>
          </a:stretch>
        </p:blipFill>
        <p:spPr bwMode="auto">
          <a:xfrm>
            <a:off x="1188720" y="2377440"/>
            <a:ext cx="8961120" cy="3122023"/>
          </a:xfrm>
          <a:prstGeom prst="rect">
            <a:avLst/>
          </a:prstGeom>
          <a:noFill/>
          <a:ln w="9525">
            <a:noFill/>
            <a:miter lim="800000"/>
            <a:headEnd/>
            <a:tailEnd/>
          </a:ln>
        </p:spPr>
      </p:pic>
    </p:spTree>
    <p:extLst>
      <p:ext uri="{BB962C8B-B14F-4D97-AF65-F5344CB8AC3E}">
        <p14:creationId xmlns:p14="http://schemas.microsoft.com/office/powerpoint/2010/main" val="51433752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FF0000"/>
                </a:solidFill>
              </a:rPr>
              <a:t>Channel Capacity</a:t>
            </a:r>
          </a:p>
        </p:txBody>
      </p:sp>
      <p:sp>
        <p:nvSpPr>
          <p:cNvPr id="3" name="Content Placeholder 2"/>
          <p:cNvSpPr>
            <a:spLocks noGrp="1"/>
          </p:cNvSpPr>
          <p:nvPr>
            <p:ph idx="1"/>
          </p:nvPr>
        </p:nvSpPr>
        <p:spPr>
          <a:xfrm>
            <a:off x="838200" y="1502230"/>
            <a:ext cx="10515600" cy="4674734"/>
          </a:xfrm>
        </p:spPr>
        <p:txBody>
          <a:bodyPr/>
          <a:lstStyle/>
          <a:p>
            <a:pPr marL="0" indent="0">
              <a:buNone/>
            </a:pPr>
            <a:r>
              <a:rPr lang="en-GB" sz="3600" dirty="0" smtClean="0"/>
              <a:t>The </a:t>
            </a:r>
            <a:r>
              <a:rPr lang="en-GB" sz="3600" dirty="0"/>
              <a:t>speed of transmission of information is said to be the channel capacity. We count it as data rate in digital world. It depends on numerous factors such as:</a:t>
            </a:r>
          </a:p>
          <a:p>
            <a:pPr lvl="0"/>
            <a:r>
              <a:rPr lang="en-GB" sz="3600" b="1" dirty="0"/>
              <a:t>Bandwidth:</a:t>
            </a:r>
            <a:r>
              <a:rPr lang="en-GB" sz="3600" dirty="0"/>
              <a:t>  The physical limitation of underlying media.</a:t>
            </a:r>
          </a:p>
          <a:p>
            <a:pPr lvl="0"/>
            <a:r>
              <a:rPr lang="en-GB" sz="3600" b="1" dirty="0"/>
              <a:t>Error-rate:</a:t>
            </a:r>
            <a:r>
              <a:rPr lang="en-GB" sz="3600" dirty="0"/>
              <a:t>  Incorrect reception of information because of noise</a:t>
            </a:r>
            <a:r>
              <a:rPr lang="en-GB" sz="3600" dirty="0" smtClean="0"/>
              <a:t>.</a:t>
            </a:r>
          </a:p>
          <a:p>
            <a:r>
              <a:rPr lang="en-GB" b="1" dirty="0"/>
              <a:t>Encoding:</a:t>
            </a:r>
            <a:r>
              <a:rPr lang="en-GB" dirty="0"/>
              <a:t>  </a:t>
            </a:r>
            <a:r>
              <a:rPr lang="en-GB" sz="3200" dirty="0"/>
              <a:t>The number of levels used for </a:t>
            </a:r>
            <a:r>
              <a:rPr lang="en-GB" sz="3200" dirty="0" smtClean="0"/>
              <a:t>signalling.</a:t>
            </a:r>
            <a:endParaRPr lang="en-GB" sz="3200" dirty="0"/>
          </a:p>
          <a:p>
            <a:pPr lvl="0"/>
            <a:endParaRPr lang="en-GB" sz="3600" dirty="0"/>
          </a:p>
          <a:p>
            <a:pPr marL="0" indent="0">
              <a:buNone/>
            </a:pPr>
            <a:endParaRPr lang="en-GB" dirty="0"/>
          </a:p>
        </p:txBody>
      </p:sp>
    </p:spTree>
    <p:extLst>
      <p:ext uri="{BB962C8B-B14F-4D97-AF65-F5344CB8AC3E}">
        <p14:creationId xmlns:p14="http://schemas.microsoft.com/office/powerpoint/2010/main" val="211698701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solidFill>
                  <a:srgbClr val="FF0000"/>
                </a:solidFill>
              </a:rPr>
              <a:t>Multiplexing</a:t>
            </a:r>
            <a:r>
              <a:rPr lang="en-GB" dirty="0"/>
              <a:t/>
            </a:r>
            <a:br>
              <a:rPr lang="en-GB" dirty="0"/>
            </a:br>
            <a:endParaRPr lang="en-GB" dirty="0"/>
          </a:p>
        </p:txBody>
      </p:sp>
      <p:sp>
        <p:nvSpPr>
          <p:cNvPr id="3" name="Content Placeholder 2"/>
          <p:cNvSpPr>
            <a:spLocks noGrp="1"/>
          </p:cNvSpPr>
          <p:nvPr>
            <p:ph idx="1"/>
          </p:nvPr>
        </p:nvSpPr>
        <p:spPr>
          <a:xfrm>
            <a:off x="838200" y="1436914"/>
            <a:ext cx="10515600" cy="4740049"/>
          </a:xfrm>
        </p:spPr>
        <p:txBody>
          <a:bodyPr>
            <a:normAutofit/>
          </a:bodyPr>
          <a:lstStyle/>
          <a:p>
            <a:pPr marL="0" indent="0">
              <a:buNone/>
            </a:pPr>
            <a:r>
              <a:rPr lang="en-GB" sz="4000" dirty="0"/>
              <a:t>Multiplexing is a technique to mix and send multiple data streams over a single medium. This technique requires system hardware called multiplexer (MUX) for multiplexing the streams and sending them on a medium, and de-multiplexer (DMUX) which takes information from the medium and distributes to different destinations.</a:t>
            </a:r>
          </a:p>
          <a:p>
            <a:pPr marL="0" indent="0">
              <a:buNone/>
            </a:pPr>
            <a:endParaRPr lang="en-GB" dirty="0"/>
          </a:p>
        </p:txBody>
      </p:sp>
    </p:spTree>
    <p:extLst>
      <p:ext uri="{BB962C8B-B14F-4D97-AF65-F5344CB8AC3E}">
        <p14:creationId xmlns:p14="http://schemas.microsoft.com/office/powerpoint/2010/main" val="760010119"/>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Switching</a:t>
            </a:r>
            <a:br>
              <a:rPr lang="en-GB" b="1" dirty="0"/>
            </a:br>
            <a:endParaRPr lang="en-GB" b="1" dirty="0"/>
          </a:p>
        </p:txBody>
      </p:sp>
      <p:sp>
        <p:nvSpPr>
          <p:cNvPr id="3" name="Content Placeholder 2"/>
          <p:cNvSpPr>
            <a:spLocks noGrp="1"/>
          </p:cNvSpPr>
          <p:nvPr>
            <p:ph idx="1"/>
          </p:nvPr>
        </p:nvSpPr>
        <p:spPr/>
        <p:txBody>
          <a:bodyPr/>
          <a:lstStyle/>
          <a:p>
            <a:pPr marL="0" indent="0">
              <a:buNone/>
            </a:pPr>
            <a:endParaRPr lang="en-GB" dirty="0"/>
          </a:p>
        </p:txBody>
      </p:sp>
    </p:spTree>
    <p:extLst>
      <p:ext uri="{BB962C8B-B14F-4D97-AF65-F5344CB8AC3E}">
        <p14:creationId xmlns:p14="http://schemas.microsoft.com/office/powerpoint/2010/main" val="233216215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b="1" dirty="0"/>
              <a:t>Network Criteria </a:t>
            </a:r>
            <a:r>
              <a:rPr lang="en-GB" dirty="0"/>
              <a:t/>
            </a:r>
            <a:br>
              <a:rPr lang="en-GB" dirty="0"/>
            </a:br>
            <a:endParaRPr lang="en-GB" dirty="0"/>
          </a:p>
        </p:txBody>
      </p:sp>
      <p:sp>
        <p:nvSpPr>
          <p:cNvPr id="3" name="Content Placeholder 2"/>
          <p:cNvSpPr>
            <a:spLocks noGrp="1"/>
          </p:cNvSpPr>
          <p:nvPr>
            <p:ph idx="1"/>
          </p:nvPr>
        </p:nvSpPr>
        <p:spPr>
          <a:xfrm>
            <a:off x="838200" y="1306286"/>
            <a:ext cx="10515600" cy="4870677"/>
          </a:xfrm>
        </p:spPr>
        <p:txBody>
          <a:bodyPr>
            <a:normAutofit fontScale="77500" lnSpcReduction="20000"/>
          </a:bodyPr>
          <a:lstStyle/>
          <a:p>
            <a:r>
              <a:rPr lang="en-GB" dirty="0"/>
              <a:t>A network must be able to meet a certain number of criteria. The most important of these are performance, reliability, and security. </a:t>
            </a:r>
          </a:p>
          <a:p>
            <a:r>
              <a:rPr lang="en-GB" b="1" i="1" dirty="0"/>
              <a:t>Performance: </a:t>
            </a:r>
            <a:endParaRPr lang="en-GB" dirty="0"/>
          </a:p>
          <a:p>
            <a:r>
              <a:rPr lang="en-GB" dirty="0"/>
              <a:t>Performance can be measured in many ways, including transit time and response time. Transit time is the amount of time required for a message to travel from one device to another. Response time is the elapsed time between an inquiry and a response. The performance of a network depends on a number of factors, including the number of users, the type of transmission medium, the capabilities of the connected hardware, and the efficiency of the software. </a:t>
            </a:r>
          </a:p>
          <a:p>
            <a:r>
              <a:rPr lang="en-GB" b="1" i="1" dirty="0"/>
              <a:t>Reliability: </a:t>
            </a:r>
            <a:endParaRPr lang="en-GB" dirty="0"/>
          </a:p>
          <a:p>
            <a:r>
              <a:rPr lang="en-GB" dirty="0"/>
              <a:t>Network reliability is measured by the frequency of failure, the time it takes a link to recover from a failure, and the network's robustness in a catastrophe.</a:t>
            </a:r>
          </a:p>
          <a:p>
            <a:r>
              <a:rPr lang="en-GB" b="1" i="1" dirty="0"/>
              <a:t>Security: </a:t>
            </a:r>
            <a:endParaRPr lang="en-GB" dirty="0"/>
          </a:p>
          <a:p>
            <a:r>
              <a:rPr lang="en-GB" dirty="0"/>
              <a:t>Network security issues include protecting data from unauthorized access, protecting data from damage and development, and implementing policies and procedures for recovery from breaches and data losses.</a:t>
            </a:r>
          </a:p>
          <a:p>
            <a:pPr marL="0" indent="0">
              <a:buNone/>
            </a:pPr>
            <a:endParaRPr lang="en-GB" dirty="0"/>
          </a:p>
        </p:txBody>
      </p:sp>
    </p:spTree>
    <p:extLst>
      <p:ext uri="{BB962C8B-B14F-4D97-AF65-F5344CB8AC3E}">
        <p14:creationId xmlns:p14="http://schemas.microsoft.com/office/powerpoint/2010/main" val="40673131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TotalTime>
  <Words>5006</Words>
  <Application>Microsoft Office PowerPoint</Application>
  <PresentationFormat>Widescreen</PresentationFormat>
  <Paragraphs>259</Paragraphs>
  <Slides>82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Calibri Light</vt:lpstr>
      <vt:lpstr>Times New Roman</vt:lpstr>
      <vt:lpstr>Office Theme</vt:lpstr>
      <vt:lpstr>DATA COMMUNICATION AND NETWORK</vt:lpstr>
      <vt:lpstr>PowerPoint Presentation</vt:lpstr>
      <vt:lpstr>  COMPONENTS DATA COMMUNICATION</vt:lpstr>
      <vt:lpstr>PowerPoint Presentation</vt:lpstr>
      <vt:lpstr>DATA TRANSMISSION MODES  </vt:lpstr>
      <vt:lpstr>Full-Duplex:  </vt:lpstr>
      <vt:lpstr>PowerPoint Presentation</vt:lpstr>
      <vt:lpstr>FULL DUPLEX</vt:lpstr>
      <vt:lpstr>Network Criteria  </vt:lpstr>
      <vt:lpstr>COMPUTER NETWORKS </vt:lpstr>
      <vt:lpstr>Classification of Computer Networks </vt:lpstr>
      <vt:lpstr>Geographical Span </vt:lpstr>
      <vt:lpstr>Inter-Connectivity </vt:lpstr>
      <vt:lpstr>Administration </vt:lpstr>
      <vt:lpstr>Network Architecture </vt:lpstr>
      <vt:lpstr>Network Applications</vt:lpstr>
      <vt:lpstr>PowerPoint Presentation</vt:lpstr>
      <vt:lpstr>Personal Area Network </vt:lpstr>
      <vt:lpstr>PowerPoint Presentation</vt:lpstr>
      <vt:lpstr> Local Area Network </vt:lpstr>
      <vt:lpstr>PowerPoint Presentation</vt:lpstr>
      <vt:lpstr>PowerPoint Presentation</vt:lpstr>
      <vt:lpstr>Metropolitan Area Network </vt:lpstr>
      <vt:lpstr>PowerPoint Presentation</vt:lpstr>
      <vt:lpstr>Wide Area Network </vt:lpstr>
      <vt:lpstr>PowerPoint Presentation</vt:lpstr>
      <vt:lpstr>Internetwork </vt:lpstr>
      <vt:lpstr>PowerPoint Presentation</vt:lpstr>
      <vt:lpstr>PowerPoint Presentation</vt:lpstr>
      <vt:lpstr>PHYSICAL STRUCTURES </vt:lpstr>
      <vt:lpstr>Point-to-Point </vt:lpstr>
      <vt:lpstr>Multipoint  </vt:lpstr>
      <vt:lpstr>PowerPoint Presentation</vt:lpstr>
      <vt:lpstr>Network Topologies </vt:lpstr>
      <vt:lpstr>Bus Topology </vt:lpstr>
      <vt:lpstr>Bus Topology</vt:lpstr>
      <vt:lpstr>Star Topology</vt:lpstr>
      <vt:lpstr>Star Topology</vt:lpstr>
      <vt:lpstr>PowerPoint Presentation</vt:lpstr>
      <vt:lpstr>Ring Topology </vt:lpstr>
      <vt:lpstr>Ring Topology</vt:lpstr>
      <vt:lpstr>Mesh Topology </vt:lpstr>
      <vt:lpstr>PowerPoint Presentation</vt:lpstr>
      <vt:lpstr>PowerPoint Presentation</vt:lpstr>
      <vt:lpstr>Tree Topology </vt:lpstr>
      <vt:lpstr>PowerPoint Presentation</vt:lpstr>
      <vt:lpstr>Daisy Chain </vt:lpstr>
      <vt:lpstr>PowerPoint Presentation</vt:lpstr>
      <vt:lpstr>Hybrid Topology </vt:lpstr>
      <vt:lpstr>PowerPoint Presentation</vt:lpstr>
      <vt:lpstr>Computer Network Models </vt:lpstr>
      <vt:lpstr>Layered Tasks</vt:lpstr>
      <vt:lpstr>PowerPoint Presentation</vt:lpstr>
      <vt:lpstr>PowerPoint Presentation</vt:lpstr>
      <vt:lpstr>OSI Model </vt:lpstr>
      <vt:lpstr>PowerPoint Presentation</vt:lpstr>
      <vt:lpstr>PowerPoint Presentation</vt:lpstr>
      <vt:lpstr>Internet Model </vt:lpstr>
      <vt:lpstr>INTERNET MODEL </vt:lpstr>
      <vt:lpstr>PowerPoint Presentation</vt:lpstr>
      <vt:lpstr>PowerPoint Presentation</vt:lpstr>
      <vt:lpstr>Computer Network Security </vt:lpstr>
      <vt:lpstr>PowerPoint Presentation</vt:lpstr>
      <vt:lpstr>PowerPoint Presentation</vt:lpstr>
      <vt:lpstr>PowerPoint Presentation</vt:lpstr>
      <vt:lpstr>PowerPoint Presentation</vt:lpstr>
      <vt:lpstr>PowerPoint Presentation</vt:lpstr>
      <vt:lpstr>Message Digest </vt:lpstr>
      <vt:lpstr>DCN - Physical Layer Introduction</vt:lpstr>
      <vt:lpstr>PowerPoint Presentation</vt:lpstr>
      <vt:lpstr>PowerPoint Presentation</vt:lpstr>
      <vt:lpstr>Transmission Impairment </vt:lpstr>
      <vt:lpstr>PowerPoint Presentation</vt:lpstr>
      <vt:lpstr>PowerPoint Presentation</vt:lpstr>
      <vt:lpstr>PowerPoint Presentation</vt:lpstr>
      <vt:lpstr>PowerPoint Presentation</vt:lpstr>
      <vt:lpstr>Transmission Media </vt:lpstr>
      <vt:lpstr>Guided Media </vt:lpstr>
      <vt:lpstr>Unguided Media </vt:lpstr>
      <vt:lpstr>Channel Capacity</vt:lpstr>
      <vt:lpstr>Multiplexing </vt:lpstr>
      <vt:lpstr>Switching </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COMMUNICATION AND NETWORK</dc:title>
  <dc:creator>Gustave Gameli Kodjo Amuzu</dc:creator>
  <cp:lastModifiedBy>Gustave Gameli Kodjo Amuzu</cp:lastModifiedBy>
  <cp:revision>29</cp:revision>
  <dcterms:created xsi:type="dcterms:W3CDTF">2019-10-16T05:10:31Z</dcterms:created>
  <dcterms:modified xsi:type="dcterms:W3CDTF">2019-10-23T09:24:32Z</dcterms:modified>
</cp:coreProperties>
</file>