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BB0441-0071-E3ED-FBEA-E6487801B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858817"/>
          </a:xfrm>
        </p:spPr>
        <p:txBody>
          <a:bodyPr/>
          <a:lstStyle/>
          <a:p>
            <a:r>
              <a:rPr lang="en-US" dirty="0"/>
              <a:t>DBMS GROUP WORK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65230CD-5A34-FB8B-B07A-F0DB382E01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2729948"/>
            <a:ext cx="6815669" cy="2248451"/>
          </a:xfrm>
        </p:spPr>
        <p:txBody>
          <a:bodyPr/>
          <a:lstStyle/>
          <a:p>
            <a:pPr algn="l"/>
            <a:r>
              <a:rPr lang="en-US" dirty="0"/>
              <a:t>GROUP ONE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HENYO ENOCH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ZAKIA MOHAMMED SAANI MALTITI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764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A3021-89E2-6B98-D5B5-ABC183DB7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707" y="1116643"/>
            <a:ext cx="6737006" cy="576580"/>
          </a:xfrm>
        </p:spPr>
        <p:txBody>
          <a:bodyPr/>
          <a:lstStyle/>
          <a:p>
            <a:r>
              <a:rPr lang="en-US" dirty="0"/>
              <a:t>2NF SOLUTION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26742D9-D4B7-26EF-693C-A38BD59FB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858894"/>
              </p:ext>
            </p:extLst>
          </p:nvPr>
        </p:nvGraphicFramePr>
        <p:xfrm>
          <a:off x="1309963" y="2754317"/>
          <a:ext cx="364701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508">
                  <a:extLst>
                    <a:ext uri="{9D8B030D-6E8A-4147-A177-3AD203B41FA5}">
                      <a16:colId xmlns:a16="http://schemas.microsoft.com/office/drawing/2014/main" val="2820478053"/>
                    </a:ext>
                  </a:extLst>
                </a:gridCol>
                <a:gridCol w="1823508">
                  <a:extLst>
                    <a:ext uri="{9D8B030D-6E8A-4147-A177-3AD203B41FA5}">
                      <a16:colId xmlns:a16="http://schemas.microsoft.com/office/drawing/2014/main" val="2483430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2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5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3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8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04441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63E97B3-A38B-DA4F-D40D-24E1B6E5C7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7940483"/>
              </p:ext>
            </p:extLst>
          </p:nvPr>
        </p:nvGraphicFramePr>
        <p:xfrm>
          <a:off x="6096000" y="2754317"/>
          <a:ext cx="36470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508">
                  <a:extLst>
                    <a:ext uri="{9D8B030D-6E8A-4147-A177-3AD203B41FA5}">
                      <a16:colId xmlns:a16="http://schemas.microsoft.com/office/drawing/2014/main" val="2483430643"/>
                    </a:ext>
                  </a:extLst>
                </a:gridCol>
                <a:gridCol w="1823508">
                  <a:extLst>
                    <a:ext uri="{9D8B030D-6E8A-4147-A177-3AD203B41FA5}">
                      <a16:colId xmlns:a16="http://schemas.microsoft.com/office/drawing/2014/main" val="132401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CourseFEE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2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ITEC22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ITEC33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5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ITEC44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3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ITEC55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8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048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D661-1C77-2CF7-3F64-BCCF6E7A9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036" y="1388531"/>
            <a:ext cx="3718455" cy="1371600"/>
          </a:xfrm>
        </p:spPr>
        <p:txBody>
          <a:bodyPr/>
          <a:lstStyle/>
          <a:p>
            <a:r>
              <a:rPr lang="en-US" dirty="0"/>
              <a:t>THIRD NORMAL FORM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0B648-5ECE-8AA5-8323-AA3F8F24A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5516" y="3031065"/>
            <a:ext cx="3718455" cy="243840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Database must be in 1NF and 2NF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 Transitive dependency all fields must be determinable by the primary not other keys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848D810-D549-D43D-C7C2-96E886DEA9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0381784"/>
              </p:ext>
            </p:extLst>
          </p:nvPr>
        </p:nvGraphicFramePr>
        <p:xfrm>
          <a:off x="5261113" y="1812235"/>
          <a:ext cx="5782851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87">
                  <a:extLst>
                    <a:ext uri="{9D8B030D-6E8A-4147-A177-3AD203B41FA5}">
                      <a16:colId xmlns:a16="http://schemas.microsoft.com/office/drawing/2014/main" val="2820478053"/>
                    </a:ext>
                  </a:extLst>
                </a:gridCol>
                <a:gridCol w="1457187">
                  <a:extLst>
                    <a:ext uri="{9D8B030D-6E8A-4147-A177-3AD203B41FA5}">
                      <a16:colId xmlns:a16="http://schemas.microsoft.com/office/drawing/2014/main" val="3316056684"/>
                    </a:ext>
                  </a:extLst>
                </a:gridCol>
                <a:gridCol w="1426589">
                  <a:extLst>
                    <a:ext uri="{9D8B030D-6E8A-4147-A177-3AD203B41FA5}">
                      <a16:colId xmlns:a16="http://schemas.microsoft.com/office/drawing/2014/main" val="2483430643"/>
                    </a:ext>
                  </a:extLst>
                </a:gridCol>
                <a:gridCol w="1441888">
                  <a:extLst>
                    <a:ext uri="{9D8B030D-6E8A-4147-A177-3AD203B41FA5}">
                      <a16:colId xmlns:a16="http://schemas.microsoft.com/office/drawing/2014/main" val="1324012962"/>
                    </a:ext>
                  </a:extLst>
                </a:gridCol>
              </a:tblGrid>
              <a:tr h="289192">
                <a:tc>
                  <a:txBody>
                    <a:bodyPr/>
                    <a:lstStyle/>
                    <a:p>
                      <a:r>
                        <a:rPr lang="en-US" dirty="0"/>
                        <a:t>TOURNAMENT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2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CENTRAL DIVE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July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Feb 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KUNST FISHES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MAY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5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July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3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CENTRAL DIVE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ZAKIA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March 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8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KING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MAY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04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6168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0EE6-53D4-E20D-108B-393D7775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866" y="805439"/>
            <a:ext cx="6514917" cy="996857"/>
          </a:xfrm>
        </p:spPr>
        <p:txBody>
          <a:bodyPr/>
          <a:lstStyle/>
          <a:p>
            <a:r>
              <a:rPr lang="en-US" dirty="0"/>
              <a:t>3FN SOLUTION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8D24E6C-2ADD-F285-BFC5-7BA1948CC1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6173364"/>
              </p:ext>
            </p:extLst>
          </p:nvPr>
        </p:nvGraphicFramePr>
        <p:xfrm>
          <a:off x="1303866" y="2110481"/>
          <a:ext cx="4340963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7187">
                  <a:extLst>
                    <a:ext uri="{9D8B030D-6E8A-4147-A177-3AD203B41FA5}">
                      <a16:colId xmlns:a16="http://schemas.microsoft.com/office/drawing/2014/main" val="2820478053"/>
                    </a:ext>
                  </a:extLst>
                </a:gridCol>
                <a:gridCol w="1457187">
                  <a:extLst>
                    <a:ext uri="{9D8B030D-6E8A-4147-A177-3AD203B41FA5}">
                      <a16:colId xmlns:a16="http://schemas.microsoft.com/office/drawing/2014/main" val="3316056684"/>
                    </a:ext>
                  </a:extLst>
                </a:gridCol>
                <a:gridCol w="1426589">
                  <a:extLst>
                    <a:ext uri="{9D8B030D-6E8A-4147-A177-3AD203B41FA5}">
                      <a16:colId xmlns:a16="http://schemas.microsoft.com/office/drawing/2014/main" val="24834306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TOURNAMENT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2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CENTRAL DIVE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KUNST FISHES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5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UG 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ENOCH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3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CENTRAL DIVE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ZAKIA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8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KING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04441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D5E4A573-43D8-1A31-CDA3-C118E884AB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961519"/>
              </p:ext>
            </p:extLst>
          </p:nvPr>
        </p:nvGraphicFramePr>
        <p:xfrm>
          <a:off x="7631252" y="2690192"/>
          <a:ext cx="2868477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6589">
                  <a:extLst>
                    <a:ext uri="{9D8B030D-6E8A-4147-A177-3AD203B41FA5}">
                      <a16:colId xmlns:a16="http://schemas.microsoft.com/office/drawing/2014/main" val="2483430643"/>
                    </a:ext>
                  </a:extLst>
                </a:gridCol>
                <a:gridCol w="1441888">
                  <a:extLst>
                    <a:ext uri="{9D8B030D-6E8A-4147-A177-3AD203B41FA5}">
                      <a16:colId xmlns:a16="http://schemas.microsoft.com/office/drawing/2014/main" val="1324012962"/>
                    </a:ext>
                  </a:extLst>
                </a:gridCol>
              </a:tblGrid>
              <a:tr h="289192">
                <a:tc>
                  <a:txBody>
                    <a:bodyPr/>
                    <a:lstStyle/>
                    <a:p>
                      <a:r>
                        <a:rPr lang="en-US" dirty="0"/>
                        <a:t>WINNER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WINNERDOB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2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July 2014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Feb 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MAY 2003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5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ZAKIA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March 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8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90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573A-A9AA-A14C-BE93-9A17564D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FUNCTIONAL DEPENDENCY AND NORMALIZATION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6D618-9467-FFD7-D81C-4D60E5AC72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1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8EBBF-1D4B-9465-7132-46688876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FUNCTIONAL 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92595-75B6-F053-788B-B0EFC391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797" y="2556932"/>
            <a:ext cx="8206405" cy="331893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dependency (FD) in database refers to the relationship between attributes in a database table. It states that for a given table, the value of one attribute (the determinant) uniquely determines the value of another attribute (the dependent)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FD:X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33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4205-05CB-3B38-9BF1-DC69E74E8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09" y="861391"/>
            <a:ext cx="8605565" cy="1858983"/>
          </a:xfrm>
        </p:spPr>
        <p:txBody>
          <a:bodyPr>
            <a:normAutofit/>
          </a:bodyPr>
          <a:lstStyle/>
          <a:p>
            <a:r>
              <a:rPr lang="en-US" dirty="0"/>
              <a:t>In  this Relation STUDENT  the Attribute  StName and StNumber are functional dependency to StudentID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FA6BF1-DF40-5677-24EF-CCB4C2CCE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399243"/>
              </p:ext>
            </p:extLst>
          </p:nvPr>
        </p:nvGraphicFramePr>
        <p:xfrm>
          <a:off x="1641266" y="3084340"/>
          <a:ext cx="7648507" cy="251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7778">
                  <a:extLst>
                    <a:ext uri="{9D8B030D-6E8A-4147-A177-3AD203B41FA5}">
                      <a16:colId xmlns:a16="http://schemas.microsoft.com/office/drawing/2014/main" val="1217755414"/>
                    </a:ext>
                  </a:extLst>
                </a:gridCol>
                <a:gridCol w="2325252">
                  <a:extLst>
                    <a:ext uri="{9D8B030D-6E8A-4147-A177-3AD203B41FA5}">
                      <a16:colId xmlns:a16="http://schemas.microsoft.com/office/drawing/2014/main" val="1514326757"/>
                    </a:ext>
                  </a:extLst>
                </a:gridCol>
                <a:gridCol w="2475477">
                  <a:extLst>
                    <a:ext uri="{9D8B030D-6E8A-4147-A177-3AD203B41FA5}">
                      <a16:colId xmlns:a16="http://schemas.microsoft.com/office/drawing/2014/main" val="360976110"/>
                    </a:ext>
                  </a:extLst>
                </a:gridCol>
              </a:tblGrid>
              <a:tr h="629530">
                <a:tc>
                  <a:txBody>
                    <a:bodyPr/>
                    <a:lstStyle/>
                    <a:p>
                      <a:r>
                        <a:rPr lang="en-US" dirty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199645"/>
                  </a:ext>
                </a:extLst>
              </a:tr>
              <a:tr h="629530">
                <a:tc>
                  <a:txBody>
                    <a:bodyPr/>
                    <a:lstStyle/>
                    <a:p>
                      <a:r>
                        <a:rPr lang="en-US" dirty="0"/>
                        <a:t>Int/21/01/11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0232323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532490"/>
                  </a:ext>
                </a:extLst>
              </a:tr>
              <a:tr h="629530">
                <a:tc>
                  <a:txBody>
                    <a:bodyPr/>
                    <a:lstStyle/>
                    <a:p>
                      <a:r>
                        <a:rPr lang="en-US" dirty="0"/>
                        <a:t>Int/21/01/01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239393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865817"/>
                  </a:ext>
                </a:extLst>
              </a:tr>
              <a:tr h="629530">
                <a:tc>
                  <a:txBody>
                    <a:bodyPr/>
                    <a:lstStyle/>
                    <a:p>
                      <a:r>
                        <a:rPr lang="en-US" dirty="0"/>
                        <a:t>Int/21/01/12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928383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35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93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18D8-D2D7-0025-46BF-ACD723D6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256012"/>
            <a:ext cx="8486293" cy="13716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 this Relation STUDENT, StName and StNumber  are not functional dependency  StudentID  WHY?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6CCE9FA-BDF2-3CD9-8E4F-E609733F2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8855417"/>
              </p:ext>
            </p:extLst>
          </p:nvPr>
        </p:nvGraphicFramePr>
        <p:xfrm>
          <a:off x="1616765" y="3078850"/>
          <a:ext cx="6723753" cy="277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1251">
                  <a:extLst>
                    <a:ext uri="{9D8B030D-6E8A-4147-A177-3AD203B41FA5}">
                      <a16:colId xmlns:a16="http://schemas.microsoft.com/office/drawing/2014/main" val="2709419285"/>
                    </a:ext>
                  </a:extLst>
                </a:gridCol>
                <a:gridCol w="2241251">
                  <a:extLst>
                    <a:ext uri="{9D8B030D-6E8A-4147-A177-3AD203B41FA5}">
                      <a16:colId xmlns:a16="http://schemas.microsoft.com/office/drawing/2014/main" val="4207099619"/>
                    </a:ext>
                  </a:extLst>
                </a:gridCol>
                <a:gridCol w="2241251">
                  <a:extLst>
                    <a:ext uri="{9D8B030D-6E8A-4147-A177-3AD203B41FA5}">
                      <a16:colId xmlns:a16="http://schemas.microsoft.com/office/drawing/2014/main" val="1026726540"/>
                    </a:ext>
                  </a:extLst>
                </a:gridCol>
              </a:tblGrid>
              <a:tr h="711273">
                <a:tc>
                  <a:txBody>
                    <a:bodyPr/>
                    <a:lstStyle/>
                    <a:p>
                      <a:r>
                        <a:rPr lang="en-US" dirty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StNumber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103929"/>
                  </a:ext>
                </a:extLst>
              </a:tr>
              <a:tr h="711273">
                <a:tc>
                  <a:txBody>
                    <a:bodyPr/>
                    <a:lstStyle/>
                    <a:p>
                      <a:r>
                        <a:rPr lang="en-US" dirty="0"/>
                        <a:t>Int/21/01/11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Kofi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838200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681853"/>
                  </a:ext>
                </a:extLst>
              </a:tr>
              <a:tr h="711494">
                <a:tc>
                  <a:txBody>
                    <a:bodyPr/>
                    <a:lstStyle/>
                    <a:p>
                      <a:r>
                        <a:rPr lang="en-US" dirty="0"/>
                        <a:t>Int/21/01/11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920212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662477"/>
                  </a:ext>
                </a:extLst>
              </a:tr>
              <a:tr h="644572">
                <a:tc>
                  <a:txBody>
                    <a:bodyPr/>
                    <a:lstStyle/>
                    <a:p>
                      <a:r>
                        <a:rPr lang="en-US" dirty="0"/>
                        <a:t>1nt/21/01/12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7727277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99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248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4CDAF-B3DF-95B0-3301-710BFE91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83" y="1298712"/>
            <a:ext cx="6241816" cy="870041"/>
          </a:xfrm>
        </p:spPr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43F394-3059-949E-ECE2-C10533F73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83" y="2411896"/>
            <a:ext cx="6241816" cy="2981739"/>
          </a:xfrm>
        </p:spPr>
        <p:txBody>
          <a:bodyPr/>
          <a:lstStyle/>
          <a:p>
            <a:pPr algn="l"/>
            <a:r>
              <a:rPr lang="en-US" dirty="0"/>
              <a:t>Database normalization or database normalization is the process of structuring a relational database in accordance with a series of so-called normal forms in order to reduce data redundancy and improve data integrity.</a:t>
            </a:r>
          </a:p>
          <a:p>
            <a:r>
              <a:rPr lang="en-US" u="sng" dirty="0"/>
              <a:t>TYPES OF NORMALIZATION 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First Form Normalization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Second Form Normalization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Third Form Normalizaion</a:t>
            </a:r>
          </a:p>
        </p:txBody>
      </p:sp>
    </p:spTree>
    <p:extLst>
      <p:ext uri="{BB962C8B-B14F-4D97-AF65-F5344CB8AC3E}">
        <p14:creationId xmlns:p14="http://schemas.microsoft.com/office/powerpoint/2010/main" val="153239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02F8-9749-EDD5-6EC6-3D49578A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388531"/>
            <a:ext cx="3718455" cy="784823"/>
          </a:xfrm>
        </p:spPr>
        <p:txBody>
          <a:bodyPr/>
          <a:lstStyle/>
          <a:p>
            <a:r>
              <a:rPr lang="en-US" dirty="0"/>
              <a:t>First Normal Form(1NF)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7AC5D2C-5D0E-98D5-BBFC-3C54DC6C31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338119"/>
              </p:ext>
            </p:extLst>
          </p:nvPr>
        </p:nvGraphicFramePr>
        <p:xfrm>
          <a:off x="6198291" y="2070945"/>
          <a:ext cx="4699898" cy="1920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49949">
                  <a:extLst>
                    <a:ext uri="{9D8B030D-6E8A-4147-A177-3AD203B41FA5}">
                      <a16:colId xmlns:a16="http://schemas.microsoft.com/office/drawing/2014/main" val="379204250"/>
                    </a:ext>
                  </a:extLst>
                </a:gridCol>
                <a:gridCol w="2349949">
                  <a:extLst>
                    <a:ext uri="{9D8B030D-6E8A-4147-A177-3AD203B41FA5}">
                      <a16:colId xmlns:a16="http://schemas.microsoft.com/office/drawing/2014/main" val="2736719788"/>
                    </a:ext>
                  </a:extLst>
                </a:gridCol>
              </a:tblGrid>
              <a:tr h="5430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Flight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Weekdays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70457"/>
                  </a:ext>
                </a:extLst>
              </a:tr>
              <a:tr h="5430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UA59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 We Fr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951814"/>
                  </a:ext>
                </a:extLst>
              </a:tr>
              <a:tr h="54300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UA73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 Tu We Th Fr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36160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CDA3B-99B3-AD51-FF64-67AF6F256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All row must be unique (no duplicate row)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Each cell must only contain a single value (not a list)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All tuples must contain atomic values</a:t>
            </a:r>
          </a:p>
          <a:p>
            <a:pPr algn="l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67B274-CC7B-4EE0-B375-165A3A9CE463}"/>
              </a:ext>
            </a:extLst>
          </p:cNvPr>
          <p:cNvSpPr txBox="1">
            <a:spLocks/>
          </p:cNvSpPr>
          <p:nvPr/>
        </p:nvSpPr>
        <p:spPr>
          <a:xfrm>
            <a:off x="6689012" y="996119"/>
            <a:ext cx="3718455" cy="78482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 this Relation Airline 1NF is invalid </a:t>
            </a:r>
          </a:p>
        </p:txBody>
      </p:sp>
    </p:spTree>
    <p:extLst>
      <p:ext uri="{BB962C8B-B14F-4D97-AF65-F5344CB8AC3E}">
        <p14:creationId xmlns:p14="http://schemas.microsoft.com/office/powerpoint/2010/main" val="3063632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0A96564-976C-F021-4DA9-363047B19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462649"/>
              </p:ext>
            </p:extLst>
          </p:nvPr>
        </p:nvGraphicFramePr>
        <p:xfrm>
          <a:off x="3260035" y="1550505"/>
          <a:ext cx="5128912" cy="4148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456">
                  <a:extLst>
                    <a:ext uri="{9D8B030D-6E8A-4147-A177-3AD203B41FA5}">
                      <a16:colId xmlns:a16="http://schemas.microsoft.com/office/drawing/2014/main" val="645244595"/>
                    </a:ext>
                  </a:extLst>
                </a:gridCol>
                <a:gridCol w="2564456">
                  <a:extLst>
                    <a:ext uri="{9D8B030D-6E8A-4147-A177-3AD203B41FA5}">
                      <a16:colId xmlns:a16="http://schemas.microsoft.com/office/drawing/2014/main" val="4216024710"/>
                    </a:ext>
                  </a:extLst>
                </a:gridCol>
              </a:tblGrid>
              <a:tr h="6051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Flight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Weekdays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9336439"/>
                  </a:ext>
                </a:extLst>
              </a:tr>
              <a:tr h="6051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UA59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825426"/>
                  </a:ext>
                </a:extLst>
              </a:tr>
              <a:tr h="60515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UA59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689528"/>
                  </a:ext>
                </a:extLst>
              </a:tr>
              <a:tr h="5314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UA59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Fr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316808"/>
                  </a:ext>
                </a:extLst>
              </a:tr>
              <a:tr h="436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UA73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46401"/>
                  </a:ext>
                </a:extLst>
              </a:tr>
              <a:tr h="5934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UA73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088440"/>
                  </a:ext>
                </a:extLst>
              </a:tr>
              <a:tr h="5934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48395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BB06-A1B5-90DF-0065-2636F9EF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86437" y="1029986"/>
            <a:ext cx="3718455" cy="520518"/>
          </a:xfrm>
        </p:spPr>
        <p:txBody>
          <a:bodyPr/>
          <a:lstStyle/>
          <a:p>
            <a:r>
              <a:rPr lang="en-US" dirty="0"/>
              <a:t>1NF solution</a:t>
            </a:r>
          </a:p>
        </p:txBody>
      </p:sp>
    </p:spTree>
    <p:extLst>
      <p:ext uri="{BB962C8B-B14F-4D97-AF65-F5344CB8AC3E}">
        <p14:creationId xmlns:p14="http://schemas.microsoft.com/office/powerpoint/2010/main" val="382739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187F-C4B4-7015-0F7C-DFE7D5285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0" y="1176500"/>
            <a:ext cx="3718455" cy="1063118"/>
          </a:xfrm>
        </p:spPr>
        <p:txBody>
          <a:bodyPr/>
          <a:lstStyle/>
          <a:p>
            <a:r>
              <a:rPr lang="en-US" dirty="0"/>
              <a:t>SECOND NORMAL FORM(2NF)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CAB41C-9F09-A63B-5B7F-D76C557CE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5724"/>
              </p:ext>
            </p:extLst>
          </p:nvPr>
        </p:nvGraphicFramePr>
        <p:xfrm>
          <a:off x="5427665" y="1883811"/>
          <a:ext cx="54705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508">
                  <a:extLst>
                    <a:ext uri="{9D8B030D-6E8A-4147-A177-3AD203B41FA5}">
                      <a16:colId xmlns:a16="http://schemas.microsoft.com/office/drawing/2014/main" val="2820478053"/>
                    </a:ext>
                  </a:extLst>
                </a:gridCol>
                <a:gridCol w="1823508">
                  <a:extLst>
                    <a:ext uri="{9D8B030D-6E8A-4147-A177-3AD203B41FA5}">
                      <a16:colId xmlns:a16="http://schemas.microsoft.com/office/drawing/2014/main" val="2483430643"/>
                    </a:ext>
                  </a:extLst>
                </a:gridCol>
                <a:gridCol w="1823508">
                  <a:extLst>
                    <a:ext uri="{9D8B030D-6E8A-4147-A177-3AD203B41FA5}">
                      <a16:colId xmlns:a16="http://schemas.microsoft.com/office/drawing/2014/main" val="1324012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StudentID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CourseID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CourseFEE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922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45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909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75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13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28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ITEC33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04441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865-46BB-E90E-B88F-BC6201E3D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Database must be in 1NF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Non partial dependency All non-prime attribute should be fully functionally dependent on the candidate key </a:t>
            </a:r>
          </a:p>
          <a:p>
            <a:pPr algn="l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B9E7091-93A7-240B-54B0-517153F474DB}"/>
              </a:ext>
            </a:extLst>
          </p:cNvPr>
          <p:cNvSpPr txBox="1">
            <a:spLocks/>
          </p:cNvSpPr>
          <p:nvPr/>
        </p:nvSpPr>
        <p:spPr>
          <a:xfrm>
            <a:off x="6096000" y="644941"/>
            <a:ext cx="3718455" cy="1063118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Relation School is not in second normal form </a:t>
            </a:r>
          </a:p>
        </p:txBody>
      </p:sp>
    </p:spTree>
    <p:extLst>
      <p:ext uri="{BB962C8B-B14F-4D97-AF65-F5344CB8AC3E}">
        <p14:creationId xmlns:p14="http://schemas.microsoft.com/office/powerpoint/2010/main" val="338029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1378</TotalTime>
  <Words>452</Words>
  <Application>Microsoft Office PowerPoint</Application>
  <PresentationFormat>Widescreen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DBMS GROUP WORK</vt:lpstr>
      <vt:lpstr>FUNCTIONAL DEPENDENCY AND NORMALIZATION</vt:lpstr>
      <vt:lpstr>FUNCTIONAL DEPENDENCY</vt:lpstr>
      <vt:lpstr>In  this Relation STUDENT  the Attribute  StName and StNumber are functional dependency to StudentID </vt:lpstr>
      <vt:lpstr>In  this Relation STUDENT, StName and StNumber  are not functional dependency  StudentID  WHY? </vt:lpstr>
      <vt:lpstr>NORMALIZATION</vt:lpstr>
      <vt:lpstr>First Normal Form(1NF)</vt:lpstr>
      <vt:lpstr>PowerPoint Presentation</vt:lpstr>
      <vt:lpstr>SECOND NORMAL FORM(2NF)</vt:lpstr>
      <vt:lpstr>2NF SOLUTION</vt:lpstr>
      <vt:lpstr>THIRD NORMAL FORM</vt:lpstr>
      <vt:lpstr>3FN SOLUTION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DEPENDEMCY AND NORMALIZATION</dc:title>
  <dc:creator>bad man</dc:creator>
  <cp:lastModifiedBy>bad man</cp:lastModifiedBy>
  <cp:revision>2</cp:revision>
  <dcterms:created xsi:type="dcterms:W3CDTF">2023-05-17T19:23:10Z</dcterms:created>
  <dcterms:modified xsi:type="dcterms:W3CDTF">2023-05-18T18:21:38Z</dcterms:modified>
</cp:coreProperties>
</file>