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5"/>
          <p:cNvGrpSpPr/>
          <p:nvPr/>
        </p:nvGrpSpPr>
        <p:grpSpPr>
          <a:xfrm>
            <a:off x="0" y="0"/>
            <a:ext cx="9141619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0" y="0"/>
            <a:ext cx="534924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 rot="10800000">
            <a:off x="8609076" y="0"/>
            <a:ext cx="534924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6"/>
          <p:cNvGrpSpPr/>
          <p:nvPr/>
        </p:nvGrpSpPr>
        <p:grpSpPr>
          <a:xfrm flipV="1">
            <a:off x="0" y="6144768"/>
            <a:ext cx="9141619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90" y="3749040"/>
            <a:ext cx="74752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7"/>
          <p:cNvGrpSpPr/>
          <p:nvPr/>
        </p:nvGrpSpPr>
        <p:grpSpPr>
          <a:xfrm flipV="1">
            <a:off x="0" y="630936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390" y="3749040"/>
            <a:ext cx="747522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05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005840"/>
            <a:ext cx="541782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" y="548640"/>
            <a:ext cx="500634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58293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58293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223260" y="3223260"/>
            <a:ext cx="6858000" cy="41148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2194559" y="3223261"/>
            <a:ext cx="6858000" cy="41148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9141619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6"/>
            <a:ext cx="9141619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912"/>
            <a:ext cx="713232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73352"/>
            <a:ext cx="71323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391656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F0BF01-7DB1-45EE-B711-5C78030F76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391656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391656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9022433-E84F-4514-A8A8-3A2E5A26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replacement algorithms are the techniques using which an Operating System decides which memory pages to swap out, write to disk when a page of memory needs to be allocated. </a:t>
            </a:r>
            <a:endParaRPr lang="en-US" dirty="0" smtClean="0"/>
          </a:p>
          <a:p>
            <a:r>
              <a:rPr lang="en-US" dirty="0" smtClean="0"/>
              <a:t>Paging </a:t>
            </a:r>
            <a:r>
              <a:rPr lang="en-US" dirty="0" smtClean="0"/>
              <a:t>happens whenever a page fault occurs and a free page cannot be used for allocation purpose accounting to reason that pages are not available or the number of free pages is lower than required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page that was selected for replacement and was paged out, is referenced again, it has to read in from disk, and this requires for I/O completion.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string of memory references is called reference string. Reference strings are generated artificially or by tracing a given system and recording the address of each memory reference. The latter choice produces a large number of data, where we note two </a:t>
            </a:r>
            <a:r>
              <a:rPr lang="en-US" dirty="0" smtClean="0"/>
              <a:t>things:</a:t>
            </a:r>
            <a:endParaRPr lang="en-US" dirty="0" smtClean="0"/>
          </a:p>
          <a:p>
            <a:r>
              <a:rPr lang="en-US" dirty="0" smtClean="0"/>
              <a:t>For a given page size, we need to consider only the page number, not the entire address.</a:t>
            </a:r>
          </a:p>
          <a:p>
            <a:r>
              <a:rPr lang="en-US" dirty="0" smtClean="0"/>
              <a:t>If we have a reference to a page </a:t>
            </a:r>
            <a:r>
              <a:rPr lang="en-US" b="1" dirty="0" smtClean="0"/>
              <a:t>p</a:t>
            </a:r>
            <a:r>
              <a:rPr lang="en-US" dirty="0" smtClean="0"/>
              <a:t>, then any immediately following references to page </a:t>
            </a:r>
            <a:r>
              <a:rPr lang="en-US" b="1" dirty="0" smtClean="0"/>
              <a:t>p</a:t>
            </a:r>
            <a:r>
              <a:rPr lang="en-US" dirty="0" smtClean="0"/>
              <a:t> will never cause a page </a:t>
            </a:r>
            <a:r>
              <a:rPr lang="en-US" dirty="0" smtClean="0"/>
              <a:t>fault</a:t>
            </a:r>
            <a:endParaRPr lang="en-US" dirty="0" smtClean="0"/>
          </a:p>
          <a:p>
            <a:r>
              <a:rPr lang="en-US" dirty="0" smtClean="0"/>
              <a:t>For example, consider the following sequence of addresses − 123,215,600,1234,76,96</a:t>
            </a:r>
          </a:p>
          <a:p>
            <a:r>
              <a:rPr lang="en-US" dirty="0" smtClean="0"/>
              <a:t>If page size is 100, then the reference string is 1,2,6,12,0,0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 First Out (FIFO)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Oldest page in main memory is the one which will be selected for replacement.</a:t>
            </a:r>
          </a:p>
          <a:p>
            <a:r>
              <a:rPr lang="en-US" dirty="0" smtClean="0"/>
              <a:t>Easy to implement, keep a list, replace pages from the tail and add new pages at the head.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4008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optimal page-replacement algorithm has the lowest page-fault rate of all algorithms. An optimal page-replacement algorithm exists, and has been called OPT or MIN.</a:t>
            </a:r>
          </a:p>
          <a:p>
            <a:r>
              <a:rPr lang="en-US" dirty="0" smtClean="0"/>
              <a:t>Replace the page that will not be used for the longest period of time. Use the time when a page is to be used.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429000"/>
            <a:ext cx="5269310" cy="266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(LRU)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which has not been used for the longest time in main memory is the one which will be selected for replacement.</a:t>
            </a:r>
          </a:p>
          <a:p>
            <a:r>
              <a:rPr lang="en-US" dirty="0" smtClean="0"/>
              <a:t>Easy to implement, keep a list, replace pages by looking back into time.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76600"/>
            <a:ext cx="6429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process start quickly, keep a pool of free frames.</a:t>
            </a:r>
          </a:p>
          <a:p>
            <a:r>
              <a:rPr lang="en-US" dirty="0" smtClean="0"/>
              <a:t>On page fault, select a page to be replaced.</a:t>
            </a:r>
          </a:p>
          <a:p>
            <a:r>
              <a:rPr lang="en-US" dirty="0" smtClean="0"/>
              <a:t>Write the new page in the frame of free pool, mark the page table and restart the process.</a:t>
            </a:r>
          </a:p>
          <a:p>
            <a:r>
              <a:rPr lang="en-US" dirty="0" smtClean="0"/>
              <a:t>Now write the dirty page out of disk and place the frame holding replaced page in free pool.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frequently Used(LFU)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 with the smallest count is the one which will be selected for replacement.</a:t>
            </a:r>
          </a:p>
          <a:p>
            <a:r>
              <a:rPr lang="en-US" dirty="0" smtClean="0"/>
              <a:t>This algorithm suffers from the situation in which a page is used heavily during the initial phase of a process, but then is never used again.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frequently Used(MFU)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based on the argument that the page with the smallest count was probably just brought in and has yet to be used.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Demand Paging</a:t>
            </a:r>
          </a:p>
          <a:p>
            <a:r>
              <a:rPr lang="en-US" dirty="0" smtClean="0"/>
              <a:t>Page Replacement Algorithm</a:t>
            </a:r>
          </a:p>
          <a:p>
            <a:r>
              <a:rPr lang="en-US" dirty="0" smtClean="0"/>
              <a:t>Reference String</a:t>
            </a:r>
          </a:p>
          <a:p>
            <a:r>
              <a:rPr lang="en-US" dirty="0" smtClean="0"/>
              <a:t>Algorithm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computer can address more memory than the amount physically installed on the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extra memory is actually called </a:t>
            </a:r>
            <a:r>
              <a:rPr lang="en-US" b="1" dirty="0" smtClean="0"/>
              <a:t>virtual memory</a:t>
            </a:r>
            <a:r>
              <a:rPr lang="en-US" dirty="0" smtClean="0"/>
              <a:t> and it is a section of a hard disk that's set up to emulate the computer's RAM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main visible advantage of this scheme is that programs can be larger than physical memory. </a:t>
            </a:r>
            <a:endParaRPr lang="en-US" dirty="0" smtClean="0"/>
          </a:p>
          <a:p>
            <a:r>
              <a:rPr lang="en-US" dirty="0" smtClean="0"/>
              <a:t>Virtual </a:t>
            </a:r>
            <a:r>
              <a:rPr lang="en-US" dirty="0" smtClean="0"/>
              <a:t>memory serves two </a:t>
            </a:r>
            <a:r>
              <a:rPr lang="en-US" dirty="0" smtClean="0"/>
              <a:t>purposes: </a:t>
            </a:r>
          </a:p>
          <a:p>
            <a:r>
              <a:rPr lang="en-US" dirty="0" smtClean="0"/>
              <a:t>First</a:t>
            </a:r>
            <a:r>
              <a:rPr lang="en-US" dirty="0" smtClean="0"/>
              <a:t>, it allows us to extend the use of physical memory by using disk.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 smtClean="0"/>
              <a:t>, it allows us to have memory protection, because each virtual address is translated to a physical address.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are the situations, when entire program is not required to be loaded fully in main memory.</a:t>
            </a:r>
          </a:p>
          <a:p>
            <a:r>
              <a:rPr lang="en-US" dirty="0" smtClean="0"/>
              <a:t>User written error handling routines are used only when an error occurred in the data or computation.</a:t>
            </a:r>
          </a:p>
          <a:p>
            <a:r>
              <a:rPr lang="en-US" dirty="0" smtClean="0"/>
              <a:t>Certain options and features of a program may be used rarely.</a:t>
            </a:r>
          </a:p>
          <a:p>
            <a:r>
              <a:rPr lang="en-US" dirty="0" smtClean="0"/>
              <a:t>Many tables are assigned a fixed amount of address space even though only a small amount of the table is actually used.</a:t>
            </a:r>
          </a:p>
          <a:p>
            <a:r>
              <a:rPr lang="en-US" dirty="0" smtClean="0"/>
              <a:t>The ability to execute a program that is only partially in memory would counter many benefits.</a:t>
            </a:r>
          </a:p>
          <a:p>
            <a:r>
              <a:rPr lang="en-US" dirty="0" smtClean="0"/>
              <a:t>Less number of I/O would be needed to load or swap each user program into memory.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73352"/>
            <a:ext cx="394716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Modern microprocessors intended for general-purpose use, a memory management unit, or MMU, is built into the hardware.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MMU's job is to translate virtual addresses into physical addresses. A basic example is </a:t>
            </a:r>
            <a:r>
              <a:rPr lang="en-US" dirty="0" smtClean="0"/>
              <a:t>shown.</a:t>
            </a:r>
          </a:p>
          <a:p>
            <a:r>
              <a:rPr lang="en-US" dirty="0" smtClean="0"/>
              <a:t>Virtual memory is commonly implemented by demand paging. It can also be implemented in a segmentation system. Demand segmentation can also be used to provide virtual memory.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378746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demand paging system is quite similar to a paging system with swapping where processes reside in secondary memory and pages are loaded only on demand, not in advance.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a context switch occurs, the operating system does not copy any of the old program’s pages out to the disk or any of the new program’s pages into the main </a:t>
            </a:r>
            <a:r>
              <a:rPr lang="en-US" dirty="0" smtClean="0"/>
              <a:t>memory. </a:t>
            </a:r>
          </a:p>
          <a:p>
            <a:r>
              <a:rPr lang="en-US" dirty="0" smtClean="0"/>
              <a:t>Instead</a:t>
            </a:r>
            <a:r>
              <a:rPr lang="en-US" dirty="0" smtClean="0"/>
              <a:t>, it just begins executing the new program after loading the first page and fetches that program’s pages as they are referenced.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447" y="1600200"/>
            <a:ext cx="4850153" cy="466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executing a program, if the program references a page which is not available in the main memory because it was swapped out a little ago, the processor treats this invalid memory reference as a </a:t>
            </a:r>
            <a:r>
              <a:rPr lang="en-US" b="1" dirty="0" smtClean="0"/>
              <a:t>page fault</a:t>
            </a:r>
            <a:r>
              <a:rPr lang="en-US" dirty="0" smtClean="0"/>
              <a:t> and transfers control from the program to the operating system to demand the page back into the memory.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r>
              <a:rPr lang="en-US" dirty="0" smtClean="0"/>
              <a:t>Large </a:t>
            </a:r>
            <a:r>
              <a:rPr lang="en-US" dirty="0" smtClean="0"/>
              <a:t>virtual memory.</a:t>
            </a:r>
          </a:p>
          <a:p>
            <a:r>
              <a:rPr lang="en-US" dirty="0" smtClean="0"/>
              <a:t>More efficient use of memory.</a:t>
            </a:r>
          </a:p>
          <a:p>
            <a:r>
              <a:rPr lang="en-US" dirty="0" smtClean="0"/>
              <a:t>There is no limit on degree of multiprogramming.</a:t>
            </a:r>
          </a:p>
          <a:p>
            <a:r>
              <a:rPr lang="en-US" b="1" dirty="0" smtClean="0"/>
              <a:t>Disadvantages</a:t>
            </a:r>
          </a:p>
          <a:p>
            <a:r>
              <a:rPr lang="en-US" dirty="0" smtClean="0"/>
              <a:t>Number of tables and the amount of processor overhead for handling page interrupts are greater than in the case of the simple paged management techniques.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tf00001153</Template>
  <TotalTime>71</TotalTime>
  <Words>867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Sheer Blue 16x9</vt:lpstr>
      <vt:lpstr>VIRTUAL MEMORY</vt:lpstr>
      <vt:lpstr>COVERAGE</vt:lpstr>
      <vt:lpstr>Introduction</vt:lpstr>
      <vt:lpstr>Introduction</vt:lpstr>
      <vt:lpstr>Introduction</vt:lpstr>
      <vt:lpstr>Demand Paging</vt:lpstr>
      <vt:lpstr>Demand Paging</vt:lpstr>
      <vt:lpstr>Demand Paging</vt:lpstr>
      <vt:lpstr>Demand Paging</vt:lpstr>
      <vt:lpstr>Page Replacement Algorithm</vt:lpstr>
      <vt:lpstr>Reference String</vt:lpstr>
      <vt:lpstr>First In First Out (FIFO) algorithm</vt:lpstr>
      <vt:lpstr>Optimal Page algorithm</vt:lpstr>
      <vt:lpstr>Least Recently Used (LRU) algorithm</vt:lpstr>
      <vt:lpstr>Page Buffering algorithm</vt:lpstr>
      <vt:lpstr>Least frequently Used(LFU) algorithm</vt:lpstr>
      <vt:lpstr>Most frequently Used(MFU) algorithm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obengsark</dc:creator>
  <cp:lastModifiedBy>obengsark</cp:lastModifiedBy>
  <cp:revision>1</cp:revision>
  <dcterms:created xsi:type="dcterms:W3CDTF">2019-10-09T11:58:49Z</dcterms:created>
  <dcterms:modified xsi:type="dcterms:W3CDTF">2019-10-09T13:10:25Z</dcterms:modified>
</cp:coreProperties>
</file>