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" name="Group 5"/>
          <p:cNvGrpSpPr/>
          <p:nvPr/>
        </p:nvGrpSpPr>
        <p:grpSpPr>
          <a:xfrm>
            <a:off x="0" y="0"/>
            <a:ext cx="9141619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0" y="0"/>
            <a:ext cx="534924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" name="Group 21"/>
          <p:cNvGrpSpPr/>
          <p:nvPr/>
        </p:nvGrpSpPr>
        <p:grpSpPr>
          <a:xfrm rot="10800000">
            <a:off x="8609076" y="0"/>
            <a:ext cx="534924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16"/>
          <p:cNvGrpSpPr/>
          <p:nvPr/>
        </p:nvGrpSpPr>
        <p:grpSpPr>
          <a:xfrm flipV="1">
            <a:off x="0" y="6144768"/>
            <a:ext cx="9141619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390" y="1188720"/>
            <a:ext cx="747522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390" y="3749040"/>
            <a:ext cx="74752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828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5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5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3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7"/>
          <p:cNvGrpSpPr/>
          <p:nvPr/>
        </p:nvGrpSpPr>
        <p:grpSpPr>
          <a:xfrm flipV="1">
            <a:off x="0" y="6309360"/>
            <a:ext cx="9141619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0" y="0"/>
            <a:ext cx="9141619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90" y="1188720"/>
            <a:ext cx="747522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390" y="3749040"/>
            <a:ext cx="747522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1584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673352"/>
            <a:ext cx="3429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673352"/>
            <a:ext cx="3429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05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00200"/>
            <a:ext cx="3429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441448"/>
            <a:ext cx="3429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600200"/>
            <a:ext cx="3429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441448"/>
            <a:ext cx="3429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708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0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90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1619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20" y="1828800"/>
            <a:ext cx="27432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005840"/>
            <a:ext cx="541782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620" y="4206240"/>
            <a:ext cx="27432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594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20" y="1828800"/>
            <a:ext cx="27432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80" y="548640"/>
            <a:ext cx="500634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620" y="4206240"/>
            <a:ext cx="27432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58293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58293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223260" y="3223260"/>
            <a:ext cx="6858000" cy="41148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2194559" y="3223261"/>
            <a:ext cx="6858000" cy="41148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3717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9141619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6"/>
            <a:ext cx="9141619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912"/>
            <a:ext cx="713232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73352"/>
            <a:ext cx="713232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391656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CF5152B-3007-4FD4-9068-2268B1E784E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391656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391656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61A6CCC-8CEE-4E2E-A0AB-BD394B76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- I/O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 A device controller may be able to handle multiple devices. 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 smtClean="0"/>
              <a:t>an interface its main task is to convert serial bit stream to block of bytes, perform error correction as necessary.</a:t>
            </a:r>
          </a:p>
          <a:p>
            <a:r>
              <a:rPr lang="en-US" sz="2800" dirty="0" smtClean="0"/>
              <a:t>Any device connected to the computer is connected by a plug and socket, and the socket is connected to a device controller. 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Following is a model for connecting the CPU, memory, controllers, and I/O devices where CPU and device controllers all use a common bus for communication.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29000"/>
            <a:ext cx="7224412" cy="266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Asynchronous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Synchronous </a:t>
            </a:r>
            <a:r>
              <a:rPr lang="en-US" sz="2800" b="1" dirty="0" smtClean="0"/>
              <a:t>I/O</a:t>
            </a:r>
            <a:r>
              <a:rPr lang="en-US" sz="2800" dirty="0" smtClean="0"/>
              <a:t> − In this scheme CPU execution waits while I/O proceeds</a:t>
            </a:r>
          </a:p>
          <a:p>
            <a:r>
              <a:rPr lang="en-US" sz="2800" b="1" dirty="0" smtClean="0"/>
              <a:t>Asynchronous I/O</a:t>
            </a:r>
            <a:r>
              <a:rPr lang="en-US" sz="2800" dirty="0" smtClean="0"/>
              <a:t> − I/O proceeds concurrently with CPU execution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to I/O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CPU must have a way to pass information to and from an I/O </a:t>
            </a:r>
            <a:r>
              <a:rPr lang="en-US" sz="2800" dirty="0" smtClean="0"/>
              <a:t>device.</a:t>
            </a:r>
          </a:p>
          <a:p>
            <a:r>
              <a:rPr lang="en-US" sz="2800" dirty="0" smtClean="0"/>
              <a:t>There </a:t>
            </a:r>
            <a:r>
              <a:rPr lang="en-US" sz="2800" dirty="0" smtClean="0"/>
              <a:t>are three approaches available to communicate with the CPU and Device.</a:t>
            </a:r>
          </a:p>
          <a:p>
            <a:r>
              <a:rPr lang="en-US" sz="2800" dirty="0" smtClean="0"/>
              <a:t>Special Instruction I/O</a:t>
            </a:r>
          </a:p>
          <a:p>
            <a:r>
              <a:rPr lang="en-US" sz="2800" dirty="0" smtClean="0"/>
              <a:t>Memory-mapped I/O</a:t>
            </a:r>
          </a:p>
          <a:p>
            <a:r>
              <a:rPr lang="en-US" sz="2800" dirty="0" smtClean="0"/>
              <a:t>Direct memory access (DMA)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Instruction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uses CPU instructions that are specifically made for controlling I/O devices.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 smtClean="0"/>
              <a:t>instructions typically allow data to be sent to an I/O device or read from an I/O device.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3352800" cy="4343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When using memory-mapped I/O, the same address space is shared by memory and I/O devices.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device is connected directly to certain main memory locations so that I/O device can transfer block of data to/from memory without going through CPU.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981200"/>
            <a:ext cx="4495800" cy="34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While using memory mapped IO, OS allocates buffer in memory and informs I/O device to use that buffer to send data to the CPU. I/O device operates asynchronously with CPU, interrupts CPU when finished.</a:t>
            </a:r>
          </a:p>
          <a:p>
            <a:r>
              <a:rPr lang="en-US" sz="2800" dirty="0" smtClean="0"/>
              <a:t>The advantage to this method is that every instruction which can access memory can be used to manipulate an I/O device. Memory mapped IO is used for most high-speed I/O devices like disks, communication interfaces.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Slow devices like keyboards will generate an interrupt to the main CPU after each byte is transferred.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 smtClean="0"/>
              <a:t>a fast device such as a disk generated an interrupt for each byte, the operating system would spend most of its time handling these interrupts. </a:t>
            </a:r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 smtClean="0"/>
              <a:t>a typical computer uses direct memory access (DMA) hardware to reduce this overhead.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Direct Memory Access (DMA) means CPU grants I/O module authority to read from or write to memory without involvement. </a:t>
            </a:r>
            <a:endParaRPr lang="en-US" sz="2800" dirty="0" smtClean="0"/>
          </a:p>
          <a:p>
            <a:r>
              <a:rPr lang="en-US" sz="2800" dirty="0" smtClean="0"/>
              <a:t>DMA </a:t>
            </a:r>
            <a:r>
              <a:rPr lang="en-US" sz="2800" dirty="0" smtClean="0"/>
              <a:t>module itself controls exchange of data between main memory and the I/O device. </a:t>
            </a:r>
            <a:endParaRPr lang="en-US" sz="2800" dirty="0" smtClean="0"/>
          </a:p>
          <a:p>
            <a:r>
              <a:rPr lang="en-US" sz="2800" dirty="0" smtClean="0"/>
              <a:t>CPU </a:t>
            </a:r>
            <a:r>
              <a:rPr lang="en-US" sz="2800" dirty="0" smtClean="0"/>
              <a:t>is only involved at the beginning and end of the transfer and interrupted only after entire block has been transferred.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Direct Memory Access needs a special hardware called DMA controller (DMAC) that manages the data transfers and arbitrates access to the system bus.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controllers are programmed with source and destination pointers (where to read/write the data), counters to track the number of transferred bytes, and settings, which includes I/O and memory types, interrupts and states for the CPU cycles.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Devices Controllers</a:t>
            </a:r>
          </a:p>
          <a:p>
            <a:r>
              <a:rPr lang="en-US" dirty="0" smtClean="0"/>
              <a:t>Synchronous </a:t>
            </a:r>
            <a:r>
              <a:rPr lang="en-US" dirty="0" err="1" smtClean="0"/>
              <a:t>vs</a:t>
            </a:r>
            <a:r>
              <a:rPr lang="en-US" dirty="0" smtClean="0"/>
              <a:t> Asynchronous I/O</a:t>
            </a:r>
          </a:p>
          <a:p>
            <a:r>
              <a:rPr lang="en-US" dirty="0" smtClean="0"/>
              <a:t>Communication to I/O Devices</a:t>
            </a:r>
          </a:p>
          <a:p>
            <a:r>
              <a:rPr lang="en-US" dirty="0" smtClean="0"/>
              <a:t>Direct Memory Access</a:t>
            </a:r>
          </a:p>
          <a:p>
            <a:r>
              <a:rPr lang="en-US" dirty="0" smtClean="0"/>
              <a:t>Polling </a:t>
            </a:r>
            <a:r>
              <a:rPr lang="en-US" dirty="0" err="1" smtClean="0"/>
              <a:t>vs</a:t>
            </a:r>
            <a:r>
              <a:rPr lang="en-US" dirty="0" smtClean="0"/>
              <a:t> Interrupts I/O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73364"/>
            <a:ext cx="4648200" cy="474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</a:t>
            </a:r>
            <a:r>
              <a:rPr lang="en-US" dirty="0" err="1" smtClean="0"/>
              <a:t>vs</a:t>
            </a:r>
            <a:r>
              <a:rPr lang="en-US" dirty="0" smtClean="0"/>
              <a:t> Interrupts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computer must have a way of detecting the arrival of any type of input. </a:t>
            </a:r>
            <a:endParaRPr lang="en-US" sz="2800" dirty="0" smtClean="0"/>
          </a:p>
          <a:p>
            <a:r>
              <a:rPr lang="en-US" sz="2800" dirty="0" smtClean="0"/>
              <a:t>There </a:t>
            </a:r>
            <a:r>
              <a:rPr lang="en-US" sz="2800" dirty="0" smtClean="0"/>
              <a:t>are two ways that this can happen, known as </a:t>
            </a:r>
            <a:r>
              <a:rPr lang="en-US" sz="2800" b="1" dirty="0" smtClean="0"/>
              <a:t>polling</a:t>
            </a:r>
            <a:r>
              <a:rPr lang="en-US" sz="2800" dirty="0" smtClean="0"/>
              <a:t> and </a:t>
            </a:r>
            <a:r>
              <a:rPr lang="en-US" sz="2800" b="1" dirty="0" smtClean="0"/>
              <a:t>interrupts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r>
              <a:rPr lang="en-US" sz="2800" dirty="0" smtClean="0"/>
              <a:t>Both </a:t>
            </a:r>
            <a:r>
              <a:rPr lang="en-US" sz="2800" dirty="0" smtClean="0"/>
              <a:t>of these techniques allow the processor to deal with events that can happen at any time and that are not related to the process it is currently running.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Polling is the simplest way for an I/O device to communicate with the processor.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process of periodically checking status of the device to see if it is time for the next I/O operation, is called polling.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I/O device simply puts the information in a Status register, and the processor must come and get the information.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of the time, devices will not require attention and when one does it will have to wait until it is next interrogated by the polling program.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 smtClean="0"/>
              <a:t>is an inefficient method and much of the processors time is wasted on unnecessary polls.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An alternative scheme for dealing with I/O is the interrupt-driven method. </a:t>
            </a:r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dirty="0" smtClean="0"/>
              <a:t>interrupt is a signal to the microprocessor from a device that requires attention.</a:t>
            </a:r>
          </a:p>
          <a:p>
            <a:r>
              <a:rPr lang="en-US" sz="2800" dirty="0" smtClean="0"/>
              <a:t>A device controller puts an interrupt signal on the bus when it needs CPU’s </a:t>
            </a:r>
            <a:r>
              <a:rPr lang="en-US" sz="2800" dirty="0" smtClean="0"/>
              <a:t>attention. 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CPU receives an interrupt, it saves its current state and invokes the appropriate interrupt handler using the interrupt vector (addresses of OS routines to handle various events).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 smtClean="0"/>
              <a:t>the interrupting device has been dealt with, the CPU continues with its original task as if it had never been interrupted.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Questions?</a:t>
            </a:r>
          </a:p>
          <a:p>
            <a:r>
              <a:rPr lang="en-US" sz="7200" b="1" dirty="0" smtClean="0">
                <a:solidFill>
                  <a:srgbClr val="FF0000"/>
                </a:solidFill>
              </a:rPr>
              <a:t>Comments</a:t>
            </a:r>
          </a:p>
          <a:p>
            <a:r>
              <a:rPr lang="en-US" sz="7200" b="1" dirty="0" smtClean="0">
                <a:solidFill>
                  <a:srgbClr val="FF0000"/>
                </a:solidFill>
              </a:rPr>
              <a:t>Contributions?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of the important jobs of an Operating System is to manage various I/O devices including mouse, keyboards, touch pad, disk drives, display adapters, USB devices, Bit-mapped screen, LED, Analog-to-digital converter, On/off switch, network connections, audio I/O, printers etc.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I/O system is required to take an application I/O request and send it to the physical device, then take whatever response comes back from the device and send it to the application.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I/O devices can be divided into two categories −</a:t>
            </a:r>
          </a:p>
          <a:p>
            <a:r>
              <a:rPr lang="en-US" sz="2800" b="1" dirty="0" smtClean="0"/>
              <a:t>Block devices</a:t>
            </a:r>
            <a:r>
              <a:rPr lang="en-US" sz="2800" dirty="0" smtClean="0"/>
              <a:t> − A block device is one with which the driver communicates by sending entire blocks of data.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 smtClean="0"/>
              <a:t>example, Hard disks, USB cameras, Disk-On-Key etc.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Character devices</a:t>
            </a:r>
            <a:r>
              <a:rPr lang="en-US" sz="2800" dirty="0" smtClean="0"/>
              <a:t> − A character device is one with which the driver communicates by sending and receiving single characters (bytes, octets).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 smtClean="0"/>
              <a:t>example, serial ports, parallel ports, sounds cards etc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132320" cy="1088136"/>
          </a:xfrm>
        </p:spPr>
        <p:txBody>
          <a:bodyPr/>
          <a:lstStyle/>
          <a:p>
            <a:pPr algn="ctr"/>
            <a:r>
              <a:rPr lang="en-US" dirty="0" smtClean="0"/>
              <a:t>Device Controllers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Device drivers are software modules that can be plugged into an OS to handle a particular device. </a:t>
            </a:r>
            <a:endParaRPr lang="en-US" sz="2800" dirty="0" smtClean="0"/>
          </a:p>
          <a:p>
            <a:r>
              <a:rPr lang="en-US" sz="2800" dirty="0" smtClean="0"/>
              <a:t>Operating </a:t>
            </a:r>
            <a:r>
              <a:rPr lang="en-US" sz="2800" dirty="0" smtClean="0"/>
              <a:t>System takes help from device drivers to handle all I/O devices.</a:t>
            </a:r>
          </a:p>
          <a:p>
            <a:r>
              <a:rPr lang="en-US" sz="2800" dirty="0" smtClean="0"/>
              <a:t>The Device Controller works like an interface between a device and a device driver. 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I/O units (Keyboard, mouse, printer, etc.) typically consist of a mechanical component and an electronic component where electronic component is called the device controller.</a:t>
            </a:r>
          </a:p>
          <a:p>
            <a:r>
              <a:rPr lang="en-US" sz="2800" dirty="0" smtClean="0"/>
              <a:t>There is always a device controller and a device driver for each device to communicate with the Operating Systems. 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tf00001153</Template>
  <TotalTime>40</TotalTime>
  <Words>938</Words>
  <Application>Microsoft Office PowerPoint</Application>
  <PresentationFormat>On-screen Show (4:3)</PresentationFormat>
  <Paragraphs>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Sheer Blue 16x9</vt:lpstr>
      <vt:lpstr>Operating System - I/O Hardware</vt:lpstr>
      <vt:lpstr>Coverage </vt:lpstr>
      <vt:lpstr>Introduction </vt:lpstr>
      <vt:lpstr>Introduction </vt:lpstr>
      <vt:lpstr>Introduction </vt:lpstr>
      <vt:lpstr>Introduction </vt:lpstr>
      <vt:lpstr>Device Controllers </vt:lpstr>
      <vt:lpstr>Device Controllers</vt:lpstr>
      <vt:lpstr>Device Controllers</vt:lpstr>
      <vt:lpstr>Device Controllers</vt:lpstr>
      <vt:lpstr>Device Controllers</vt:lpstr>
      <vt:lpstr>Synchronous vs Asynchronous I/O</vt:lpstr>
      <vt:lpstr>Communication to I/O Devices</vt:lpstr>
      <vt:lpstr>Special Instruction I/O</vt:lpstr>
      <vt:lpstr>Memory-Mapped I/O</vt:lpstr>
      <vt:lpstr>Memory-Mapped I/O</vt:lpstr>
      <vt:lpstr>Direct Memory Access (DMA)</vt:lpstr>
      <vt:lpstr>Direct Memory Access (DMA)</vt:lpstr>
      <vt:lpstr>Direct Memory Access (DMA)</vt:lpstr>
      <vt:lpstr>Direct Memory Access (DMA)</vt:lpstr>
      <vt:lpstr>Polling vs Interrupts I/O</vt:lpstr>
      <vt:lpstr>Polling I/O</vt:lpstr>
      <vt:lpstr>Polling I/O</vt:lpstr>
      <vt:lpstr>Interrupts I/O</vt:lpstr>
      <vt:lpstr>Interrupts I/O</vt:lpstr>
      <vt:lpstr>Slide 26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- I/O Hardware</dc:title>
  <dc:creator>obengsark</dc:creator>
  <cp:lastModifiedBy>obengsark</cp:lastModifiedBy>
  <cp:revision>1</cp:revision>
  <dcterms:created xsi:type="dcterms:W3CDTF">2019-10-13T14:16:40Z</dcterms:created>
  <dcterms:modified xsi:type="dcterms:W3CDTF">2019-10-13T14:57:10Z</dcterms:modified>
</cp:coreProperties>
</file>