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7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0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0">
              <a:schemeClr val="accent1">
                <a:lumMod val="20000"/>
                <a:lumOff val="80000"/>
                <a:alpha val="86000"/>
              </a:schemeClr>
            </a:gs>
            <a:gs pos="42000">
              <a:schemeClr val="bg1">
                <a:alpha val="40000"/>
              </a:schemeClr>
            </a:gs>
            <a:gs pos="0">
              <a:schemeClr val="accent1">
                <a:lumMod val="20000"/>
                <a:lumOff val="80000"/>
                <a:alpha val="85000"/>
              </a:schemeClr>
            </a:gs>
            <a:gs pos="75000">
              <a:schemeClr val="bg1">
                <a:alpha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" name="Group 5"/>
          <p:cNvGrpSpPr/>
          <p:nvPr/>
        </p:nvGrpSpPr>
        <p:grpSpPr>
          <a:xfrm>
            <a:off x="0" y="0"/>
            <a:ext cx="9141619" cy="713232"/>
            <a:chOff x="0" y="0"/>
            <a:chExt cx="12188825" cy="713232"/>
          </a:xfrm>
        </p:grpSpPr>
        <p:sp>
          <p:nvSpPr>
            <p:cNvPr id="7" name="Rectangle 6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0" y="0"/>
            <a:ext cx="534924" cy="6858000"/>
            <a:chOff x="0" y="0"/>
            <a:chExt cx="713232" cy="6858000"/>
          </a:xfrm>
        </p:grpSpPr>
        <p:sp>
          <p:nvSpPr>
            <p:cNvPr id="12" name="Rectangle 11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" name="Group 21"/>
          <p:cNvGrpSpPr/>
          <p:nvPr/>
        </p:nvGrpSpPr>
        <p:grpSpPr>
          <a:xfrm rot="10800000">
            <a:off x="8609076" y="0"/>
            <a:ext cx="534924" cy="6858000"/>
            <a:chOff x="0" y="0"/>
            <a:chExt cx="713232" cy="6858000"/>
          </a:xfrm>
        </p:grpSpPr>
        <p:sp>
          <p:nvSpPr>
            <p:cNvPr id="23" name="Rectangle 22"/>
            <p:cNvSpPr/>
            <p:nvPr/>
          </p:nvSpPr>
          <p:spPr>
            <a:xfrm flipH="1">
              <a:off x="73152" y="0"/>
              <a:ext cx="640080" cy="685800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0" y="0"/>
              <a:ext cx="202718" cy="68580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16"/>
          <p:cNvGrpSpPr/>
          <p:nvPr/>
        </p:nvGrpSpPr>
        <p:grpSpPr>
          <a:xfrm flipV="1">
            <a:off x="0" y="6144768"/>
            <a:ext cx="9141619" cy="713232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73152"/>
              <a:ext cx="12188825" cy="640080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390" y="1188720"/>
            <a:ext cx="7475220" cy="25146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390" y="3749040"/>
            <a:ext cx="747522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7"/>
          <p:cNvGrpSpPr/>
          <p:nvPr/>
        </p:nvGrpSpPr>
        <p:grpSpPr>
          <a:xfrm flipV="1">
            <a:off x="0" y="6309360"/>
            <a:ext cx="9141619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0" y="0"/>
            <a:ext cx="9141619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90" y="1188720"/>
            <a:ext cx="7475220" cy="2514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390" y="3749040"/>
            <a:ext cx="7475220" cy="914400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673352"/>
            <a:ext cx="3429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673352"/>
            <a:ext cx="3429000" cy="4343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00200"/>
            <a:ext cx="3429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441448"/>
            <a:ext cx="3429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600200"/>
            <a:ext cx="3429000" cy="75895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441448"/>
            <a:ext cx="3429000" cy="358444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9141619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20" y="1828800"/>
            <a:ext cx="27432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" y="1005840"/>
            <a:ext cx="541782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620" y="4206240"/>
            <a:ext cx="27432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3620" y="1828800"/>
            <a:ext cx="2743200" cy="22860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480" y="548640"/>
            <a:ext cx="5006340" cy="576072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03620" y="4206240"/>
            <a:ext cx="2743200" cy="164592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5829300" cy="548640"/>
            <a:chOff x="0" y="0"/>
            <a:chExt cx="12188825" cy="713232"/>
          </a:xfrm>
        </p:grpSpPr>
        <p:sp>
          <p:nvSpPr>
            <p:cNvPr id="9" name="Rectangle 8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 flipV="1">
            <a:off x="0" y="6309360"/>
            <a:ext cx="5829300" cy="548640"/>
            <a:chOff x="0" y="0"/>
            <a:chExt cx="12188825" cy="713232"/>
          </a:xfrm>
        </p:grpSpPr>
        <p:sp>
          <p:nvSpPr>
            <p:cNvPr id="12" name="Rectangle 11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 rot="5400000" flipV="1">
            <a:off x="-3223260" y="3223260"/>
            <a:ext cx="6858000" cy="411480"/>
            <a:chOff x="0" y="0"/>
            <a:chExt cx="12188825" cy="713232"/>
          </a:xfrm>
        </p:grpSpPr>
        <p:sp>
          <p:nvSpPr>
            <p:cNvPr id="15" name="Rectangle 14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 rot="16200000" flipH="1" flipV="1">
            <a:off x="2194559" y="3223261"/>
            <a:ext cx="6858000" cy="411480"/>
            <a:chOff x="0" y="0"/>
            <a:chExt cx="12188825" cy="713232"/>
          </a:xfrm>
        </p:grpSpPr>
        <p:sp>
          <p:nvSpPr>
            <p:cNvPr id="18" name="Rectangle 17"/>
            <p:cNvSpPr/>
            <p:nvPr/>
          </p:nvSpPr>
          <p:spPr>
            <a:xfrm flipV="1">
              <a:off x="0" y="59436"/>
              <a:ext cx="12188825" cy="653796"/>
            </a:xfrm>
            <a:prstGeom prst="rect">
              <a:avLst/>
            </a:prstGeom>
            <a:solidFill>
              <a:schemeClr val="accent1">
                <a:alpha val="1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12188825" cy="201168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=""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  <a:alpha val="56000"/>
              </a:schemeClr>
            </a:gs>
            <a:gs pos="79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white">
          <a:xfrm>
            <a:off x="0" y="0"/>
            <a:ext cx="9141714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35000"/>
                </a:schemeClr>
              </a:gs>
              <a:gs pos="0">
                <a:schemeClr val="bg1">
                  <a:alpha val="4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auto">
          <a:xfrm>
            <a:off x="0" y="6309360"/>
            <a:ext cx="9141619" cy="50292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auto">
          <a:xfrm>
            <a:off x="0" y="6703256"/>
            <a:ext cx="9141619" cy="154745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912"/>
            <a:ext cx="7132320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673352"/>
            <a:ext cx="713232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391656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0E1F4383-5E02-4724-ADEB-9C5EF7AA041E}" type="datetimeFigureOut">
              <a:rPr lang="en-US" smtClean="0"/>
              <a:pPr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391656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391656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400DC06-4D22-43B7-8A19-83E73D8618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pos="3840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 - File </a:t>
            </a:r>
            <a:r>
              <a:rPr lang="en-US" dirty="0" smtClean="0"/>
              <a:t>System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Lesson </a:t>
            </a:r>
            <a:r>
              <a:rPr lang="en-US" dirty="0" smtClean="0"/>
              <a:t>7&amp;8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File access mechanism refers to the manner in which the records of a file may be accessed. </a:t>
            </a:r>
          </a:p>
          <a:p>
            <a:r>
              <a:rPr lang="en-US" sz="2800" dirty="0" smtClean="0"/>
              <a:t>There are several ways to access files −</a:t>
            </a:r>
          </a:p>
          <a:p>
            <a:r>
              <a:rPr lang="en-US" sz="2800" dirty="0" smtClean="0"/>
              <a:t>Sequential access</a:t>
            </a:r>
          </a:p>
          <a:p>
            <a:r>
              <a:rPr lang="en-US" sz="2800" dirty="0" smtClean="0"/>
              <a:t>Direct/Random access</a:t>
            </a:r>
          </a:p>
          <a:p>
            <a:r>
              <a:rPr lang="en-US" sz="2800" dirty="0" smtClean="0"/>
              <a:t>Indexed sequential access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sequential access is that in which the records are accessed in some sequence, i.e., the information in the file is processed in order, one record after the other. </a:t>
            </a:r>
          </a:p>
          <a:p>
            <a:r>
              <a:rPr lang="en-US" sz="2800" dirty="0" smtClean="0"/>
              <a:t>This access method is the most primitive one. </a:t>
            </a:r>
          </a:p>
          <a:p>
            <a:r>
              <a:rPr lang="en-US" sz="2800" dirty="0" smtClean="0"/>
              <a:t>Example: Compilers usually access files in this fashion.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Direct/Random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Random access file organization provides, accessing the records directly.</a:t>
            </a:r>
          </a:p>
          <a:p>
            <a:r>
              <a:rPr lang="en-US" sz="2800" dirty="0" smtClean="0"/>
              <a:t>Each record has its own address on the file with by the help of which it can be directly accessed for reading or writing.</a:t>
            </a:r>
          </a:p>
          <a:p>
            <a:r>
              <a:rPr lang="en-US" sz="2800" dirty="0" smtClean="0"/>
              <a:t>The records need not be in any sequence within the file and they need not be in adjacent locations on the storage medium.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sequential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This mechanism is built up on base of sequential access.</a:t>
            </a:r>
          </a:p>
          <a:p>
            <a:r>
              <a:rPr lang="en-US" sz="2800" dirty="0" smtClean="0"/>
              <a:t>An index is created for each file which contains pointers to various blocks.</a:t>
            </a:r>
          </a:p>
          <a:p>
            <a:r>
              <a:rPr lang="en-US" sz="2800" dirty="0" smtClean="0"/>
              <a:t>Index is searched sequentially and its pointer is used to access the file directly.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Files are allocated disk spaces by operating system. </a:t>
            </a:r>
          </a:p>
          <a:p>
            <a:r>
              <a:rPr lang="en-US" sz="2800" dirty="0" smtClean="0"/>
              <a:t>Operating systems deploy following three main ways to allocate disk space to files.</a:t>
            </a:r>
          </a:p>
          <a:p>
            <a:r>
              <a:rPr lang="en-US" sz="2800" dirty="0" smtClean="0"/>
              <a:t>Contiguous Allocation</a:t>
            </a:r>
          </a:p>
          <a:p>
            <a:r>
              <a:rPr lang="en-US" sz="2800" dirty="0" smtClean="0"/>
              <a:t>Linked Allocation</a:t>
            </a:r>
          </a:p>
          <a:p>
            <a:r>
              <a:rPr lang="en-US" sz="2800" dirty="0" smtClean="0"/>
              <a:t>Indexed Allocation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Contiguous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file occupies a contiguous address space on disk.</a:t>
            </a:r>
          </a:p>
          <a:p>
            <a:r>
              <a:rPr lang="en-US" sz="2800" dirty="0" smtClean="0"/>
              <a:t>Assigned disk address is in linear order.</a:t>
            </a:r>
          </a:p>
          <a:p>
            <a:r>
              <a:rPr lang="en-US" sz="2800" dirty="0" smtClean="0"/>
              <a:t>Easy to implement.</a:t>
            </a:r>
          </a:p>
          <a:p>
            <a:r>
              <a:rPr lang="en-US" sz="2800" dirty="0" smtClean="0"/>
              <a:t>External fragmentation is a major issue with this type of allocation technique.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Each file carries a list of links to disk blocks.</a:t>
            </a:r>
          </a:p>
          <a:p>
            <a:r>
              <a:rPr lang="en-US" sz="2800" dirty="0" smtClean="0"/>
              <a:t>Directory contains link / pointer to first block of a file.</a:t>
            </a:r>
          </a:p>
          <a:p>
            <a:r>
              <a:rPr lang="en-US" sz="2800" dirty="0" smtClean="0"/>
              <a:t>No external fragmentation</a:t>
            </a:r>
          </a:p>
          <a:p>
            <a:r>
              <a:rPr lang="en-US" sz="2800" dirty="0" smtClean="0"/>
              <a:t>Effectively used in sequential access file.</a:t>
            </a:r>
          </a:p>
          <a:p>
            <a:r>
              <a:rPr lang="en-US" sz="2800" dirty="0" smtClean="0"/>
              <a:t>Inefficient in case of direct access file.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Provides solutions to problems of contiguous and linked allocation.</a:t>
            </a:r>
          </a:p>
          <a:p>
            <a:r>
              <a:rPr lang="en-US" sz="2800" dirty="0" smtClean="0"/>
              <a:t>A index block is created having all pointers to files.</a:t>
            </a:r>
          </a:p>
          <a:p>
            <a:r>
              <a:rPr lang="en-US" sz="2800" dirty="0" smtClean="0"/>
              <a:t>Each file has its own index block which stores the addresses of disk space occupied by the file.</a:t>
            </a:r>
          </a:p>
          <a:p>
            <a:r>
              <a:rPr lang="en-US" sz="2800" dirty="0" smtClean="0"/>
              <a:t>Directory contains the addresses of index blocks of files.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3200"/>
            <a:ext cx="7132320" cy="1088136"/>
          </a:xfrm>
        </p:spPr>
        <p:txBody>
          <a:bodyPr/>
          <a:lstStyle/>
          <a:p>
            <a:pPr algn="ctr"/>
            <a:r>
              <a:rPr lang="en-US" dirty="0" smtClean="0"/>
              <a:t>Security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912"/>
            <a:ext cx="7132320" cy="932688"/>
          </a:xfrm>
        </p:spPr>
        <p:txBody>
          <a:bodyPr/>
          <a:lstStyle/>
          <a:p>
            <a:r>
              <a:rPr lang="en-US" dirty="0" smtClean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Security refers to providing a protection system to computer system resources such as CPU, memory, disk, software programs and most importantly data/information stored in the computer system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 If a computer program is run by an unauthorized user, then he/she may cause severe damage to computer or data stored in it.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 smtClean="0"/>
              <a:t>a computer system must be protected against unauthorized access, malicious access to system memory, viruses, worms etc.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File Structure</a:t>
            </a:r>
          </a:p>
          <a:p>
            <a:r>
              <a:rPr lang="en-US" dirty="0" smtClean="0"/>
              <a:t>File Type</a:t>
            </a:r>
          </a:p>
          <a:p>
            <a:r>
              <a:rPr lang="en-US" dirty="0" smtClean="0"/>
              <a:t>File Access Mechanisms</a:t>
            </a:r>
          </a:p>
          <a:p>
            <a:r>
              <a:rPr lang="en-US" dirty="0" smtClean="0"/>
              <a:t>Space Allocation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Authentication refers to identifying each user of the system and associating the executing programs with those users.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 smtClean="0"/>
              <a:t>is the responsibility of the Operating System to create a protection system which ensures that a user who is running a particular program is authentic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Operating Systems generally identifies/authenticates users using following three ways −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Username / Password</a:t>
            </a:r>
            <a:r>
              <a:rPr lang="en-US" sz="2400" dirty="0" smtClean="0"/>
              <a:t> − User need to enter a registered username and password with Operating system to login into the system.</a:t>
            </a:r>
          </a:p>
          <a:p>
            <a:r>
              <a:rPr lang="en-US" sz="2400" b="1" dirty="0" smtClean="0"/>
              <a:t>User card/key</a:t>
            </a:r>
            <a:r>
              <a:rPr lang="en-US" sz="2400" dirty="0" smtClean="0"/>
              <a:t> − User need to punch card in card slot, or enter key generated by key generator in option provided by operating system to login into the system.</a:t>
            </a:r>
          </a:p>
          <a:p>
            <a:r>
              <a:rPr lang="en-US" sz="2400" b="1" dirty="0" smtClean="0"/>
              <a:t>User attribute - fingerprint/ eye retina pattern/ signature</a:t>
            </a:r>
            <a:r>
              <a:rPr lang="en-US" sz="2400" dirty="0" smtClean="0"/>
              <a:t> − User need to pass his/her attribute via designated input device used by operating system to login into the system.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</a:t>
            </a:r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One-time passwords provide additional security along with normal authentication.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 smtClean="0"/>
              <a:t>One-Time Password system, a unique password is required every time user tries to login into the system.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Time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Random numbers</a:t>
            </a:r>
            <a:r>
              <a:rPr lang="en-US" sz="2400" dirty="0" smtClean="0"/>
              <a:t> − Users are provided cards having numbers printed along with corresponding alphabets. System asks for numbers corresponding to few alphabets randomly chosen.</a:t>
            </a:r>
          </a:p>
          <a:p>
            <a:r>
              <a:rPr lang="en-US" sz="2400" b="1" dirty="0" smtClean="0"/>
              <a:t>Secret key</a:t>
            </a:r>
            <a:r>
              <a:rPr lang="en-US" sz="2400" dirty="0" smtClean="0"/>
              <a:t> − User are provided a hardware device which can create a secret id mapped with user id. System asks for such secret id which is to be generated every time prior to login.</a:t>
            </a:r>
          </a:p>
          <a:p>
            <a:r>
              <a:rPr lang="en-US" sz="2400" b="1" dirty="0" smtClean="0"/>
              <a:t>Network password</a:t>
            </a:r>
            <a:r>
              <a:rPr lang="en-US" sz="2400" dirty="0" smtClean="0"/>
              <a:t> − Some commercial applications send one-time passwords to user on registered mobile/ email which is required to be entered prior to login.</a:t>
            </a:r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</a:t>
            </a:r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Operating system's processes and kernel do the designated task as instructed.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 smtClean="0"/>
              <a:t>a user program made these process do malicious tasks, then it is known as </a:t>
            </a:r>
            <a:r>
              <a:rPr lang="en-US" sz="2400" b="1" dirty="0" smtClean="0"/>
              <a:t>Program Threats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Trojan Horse</a:t>
            </a:r>
            <a:r>
              <a:rPr lang="en-US" sz="2400" dirty="0" smtClean="0"/>
              <a:t> − Such program traps user login credentials and stores them to send to malicious user who can later on login to computer and can access system resources.</a:t>
            </a:r>
          </a:p>
          <a:p>
            <a:r>
              <a:rPr lang="en-US" sz="2400" b="1" dirty="0" smtClean="0"/>
              <a:t>Trap Door</a:t>
            </a:r>
            <a:r>
              <a:rPr lang="en-US" sz="2400" dirty="0" smtClean="0"/>
              <a:t> − If a program which is designed to work as required, have a security hole in its code and perform illegal action without knowledge of user then it is called to have a trap door.</a:t>
            </a:r>
          </a:p>
          <a:p>
            <a:r>
              <a:rPr lang="en-US" sz="2400" b="1" dirty="0" smtClean="0"/>
              <a:t>Logic Bomb</a:t>
            </a:r>
            <a:r>
              <a:rPr lang="en-US" sz="2400" dirty="0" smtClean="0"/>
              <a:t> − Logic bomb is a situation when a program misbehaves only when certain conditions met otherwise it works as a genuine program. It is harder to detect.</a:t>
            </a:r>
          </a:p>
          <a:p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Virus</a:t>
            </a:r>
            <a:r>
              <a:rPr lang="en-US" sz="2400" dirty="0" smtClean="0"/>
              <a:t> − Virus as name suggest can replicate themselves on computer system.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 smtClean="0"/>
              <a:t>are highly dangerous and can modify/delete user files, crash systems.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smtClean="0"/>
              <a:t>virus is </a:t>
            </a:r>
            <a:r>
              <a:rPr lang="en-US" sz="2400" dirty="0" smtClean="0"/>
              <a:t>generally </a:t>
            </a:r>
            <a:r>
              <a:rPr lang="en-US" sz="2400" dirty="0" smtClean="0"/>
              <a:t>a small code embedded in a program. </a:t>
            </a:r>
            <a:endParaRPr lang="en-US" sz="2400" dirty="0" smtClean="0"/>
          </a:p>
          <a:p>
            <a:r>
              <a:rPr lang="en-US" sz="2400" dirty="0" smtClean="0"/>
              <a:t>As </a:t>
            </a:r>
            <a:r>
              <a:rPr lang="en-US" sz="2400" dirty="0" smtClean="0"/>
              <a:t>user accesses the program, the virus starts getting embedded in other files/ programs and can make system unusable for user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</a:t>
            </a:r>
            <a:r>
              <a:rPr lang="en-US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System threats refers to misuse of system services and network connections to put user in trouble. </a:t>
            </a:r>
            <a:endParaRPr lang="en-US" sz="2400" dirty="0" smtClean="0"/>
          </a:p>
          <a:p>
            <a:r>
              <a:rPr lang="en-US" sz="2400" dirty="0" smtClean="0"/>
              <a:t>System </a:t>
            </a:r>
            <a:r>
              <a:rPr lang="en-US" sz="2400" dirty="0" smtClean="0"/>
              <a:t>threats can be used to launch program threats on a complete network called as program attack. </a:t>
            </a:r>
            <a:endParaRPr lang="en-US" sz="2400" dirty="0" smtClean="0"/>
          </a:p>
          <a:p>
            <a:r>
              <a:rPr lang="en-US" sz="2400" dirty="0" smtClean="0"/>
              <a:t>System </a:t>
            </a:r>
            <a:r>
              <a:rPr lang="en-US" sz="2400" dirty="0" smtClean="0"/>
              <a:t>threats creates such an environment that operating system resources/ user files are misused.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Worm</a:t>
            </a:r>
            <a:r>
              <a:rPr lang="en-US" dirty="0" smtClean="0"/>
              <a:t> − Worm is a process which can choked down a system performance by using system resources to extreme levels. A Worm process generates its multiple copies where each copy uses system resources, prevents all other processes to get required resources. Worms processes can even shut down an entire network.</a:t>
            </a:r>
          </a:p>
          <a:p>
            <a:r>
              <a:rPr lang="en-US" b="1" dirty="0" smtClean="0"/>
              <a:t>Port Scanning</a:t>
            </a:r>
            <a:r>
              <a:rPr lang="en-US" dirty="0" smtClean="0"/>
              <a:t> − Port scanning is a mechanism or means by which a hacker can detects system vulnerabilities to make an attack on the system.</a:t>
            </a:r>
          </a:p>
          <a:p>
            <a:r>
              <a:rPr lang="en-US" b="1" dirty="0" smtClean="0"/>
              <a:t>Denial of Service</a:t>
            </a:r>
            <a:r>
              <a:rPr lang="en-US" dirty="0" smtClean="0"/>
              <a:t> − Denial of service attacks normally prevents user to make legitimate use of the system. For example, a user may not be able to use internet if denial of service attacks browser's content settings.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</a:rPr>
              <a:t>Questions?</a:t>
            </a:r>
          </a:p>
          <a:p>
            <a:r>
              <a:rPr lang="en-US" sz="7200" b="1" dirty="0" smtClean="0">
                <a:solidFill>
                  <a:srgbClr val="FF0000"/>
                </a:solidFill>
              </a:rPr>
              <a:t>Comments</a:t>
            </a:r>
          </a:p>
          <a:p>
            <a:r>
              <a:rPr lang="en-US" sz="7200" b="1" dirty="0" smtClean="0">
                <a:solidFill>
                  <a:srgbClr val="FF0000"/>
                </a:solidFill>
              </a:rPr>
              <a:t>Contributions?</a:t>
            </a:r>
          </a:p>
          <a:p>
            <a:endParaRPr lang="en-US" sz="7200" dirty="0" smtClean="0"/>
          </a:p>
          <a:p>
            <a:endParaRPr lang="en-US" sz="72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file is a named collection of related information that is recorded on secondary storage such as magnetic disks, magnetic tapes and optical disks. </a:t>
            </a:r>
          </a:p>
          <a:p>
            <a:r>
              <a:rPr lang="en-US" sz="2800" dirty="0" smtClean="0"/>
              <a:t>In general, a file is a sequence of bits, bytes, lines or records whose meaning is defined by the files creator and user.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File Structure should be according to a required format that the operating system can understand.</a:t>
            </a:r>
          </a:p>
          <a:p>
            <a:r>
              <a:rPr lang="en-US" sz="2800" dirty="0" smtClean="0"/>
              <a:t>A file has a certain defined structure according to its type.</a:t>
            </a:r>
          </a:p>
          <a:p>
            <a:r>
              <a:rPr lang="en-US" sz="2800" b="1" dirty="0" smtClean="0"/>
              <a:t>A text file </a:t>
            </a:r>
            <a:r>
              <a:rPr lang="en-US" sz="2800" dirty="0" smtClean="0"/>
              <a:t>is a sequence of characters organized into lines.</a:t>
            </a:r>
          </a:p>
          <a:p>
            <a:r>
              <a:rPr lang="en-US" sz="2800" b="1" dirty="0" smtClean="0"/>
              <a:t>A source file </a:t>
            </a:r>
            <a:r>
              <a:rPr lang="en-US" sz="2800" dirty="0" smtClean="0"/>
              <a:t>is a sequence of procedures and functions.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 object file </a:t>
            </a:r>
            <a:r>
              <a:rPr lang="en-US" sz="2800" dirty="0" smtClean="0"/>
              <a:t>is a sequence of bytes organized into blocks that are understandable by the machine.</a:t>
            </a:r>
          </a:p>
          <a:p>
            <a:r>
              <a:rPr lang="en-US" sz="2800" dirty="0" smtClean="0"/>
              <a:t>When operating system defines different file structures, it also contains the code to support these file structure. Unix, MS-DOS support minimum number of file structure.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File type refers to the ability of the operating system to distinguish different types of file such as text files, source files and binary files etc. </a:t>
            </a:r>
          </a:p>
          <a:p>
            <a:r>
              <a:rPr lang="en-US" sz="2800" dirty="0" smtClean="0"/>
              <a:t>Many operating systems support many types of files. Operating system like MS-DOS and UNIX have the following types of files −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These are the files that contain user information.</a:t>
            </a:r>
          </a:p>
          <a:p>
            <a:r>
              <a:rPr lang="en-US" sz="2800" dirty="0" smtClean="0"/>
              <a:t>These may have text, databases or executable program.</a:t>
            </a:r>
          </a:p>
          <a:p>
            <a:r>
              <a:rPr lang="en-US" sz="2800" dirty="0" smtClean="0"/>
              <a:t>The user can apply various operations on such files like add, modify, delete or even remove the entire file.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These files contain list of file names and other information related to these files.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These files are also known as device files.</a:t>
            </a:r>
          </a:p>
          <a:p>
            <a:r>
              <a:rPr lang="en-US" sz="2800" dirty="0" smtClean="0"/>
              <a:t>These files represent physical device like disks, terminals, printers, networks, tape drive etc.</a:t>
            </a:r>
          </a:p>
          <a:p>
            <a:pPr>
              <a:buNone/>
            </a:pPr>
            <a:r>
              <a:rPr lang="en-US" sz="2800" dirty="0" smtClean="0"/>
              <a:t>These files are of two types −</a:t>
            </a:r>
          </a:p>
          <a:p>
            <a:r>
              <a:rPr lang="en-US" sz="2800" b="1" dirty="0" smtClean="0"/>
              <a:t>Character special files</a:t>
            </a:r>
            <a:r>
              <a:rPr lang="en-US" sz="2800" dirty="0" smtClean="0"/>
              <a:t> − data is handled character by character as in case of terminals or printers.</a:t>
            </a:r>
          </a:p>
          <a:p>
            <a:r>
              <a:rPr lang="en-US" sz="2800" b="1" dirty="0" smtClean="0"/>
              <a:t>Block special files</a:t>
            </a:r>
            <a:r>
              <a:rPr lang="en-US" sz="2800" dirty="0" smtClean="0"/>
              <a:t> − data is handled in blocks as in the case of disks and tapes.</a:t>
            </a:r>
          </a:p>
          <a:p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heer Blu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tf00001153</Template>
  <TotalTime>71</TotalTime>
  <Words>915</Words>
  <Application>Microsoft Office PowerPoint</Application>
  <PresentationFormat>On-screen Show (4:3)</PresentationFormat>
  <Paragraphs>117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Sheer Blue 16x9</vt:lpstr>
      <vt:lpstr>Operating System - File System and Security</vt:lpstr>
      <vt:lpstr>Coverage </vt:lpstr>
      <vt:lpstr>Introduction </vt:lpstr>
      <vt:lpstr>File Structure</vt:lpstr>
      <vt:lpstr>File Structure</vt:lpstr>
      <vt:lpstr>File Type</vt:lpstr>
      <vt:lpstr>Ordinary files</vt:lpstr>
      <vt:lpstr>Directory files</vt:lpstr>
      <vt:lpstr>Special files</vt:lpstr>
      <vt:lpstr>File Access Mechanisms</vt:lpstr>
      <vt:lpstr>Sequential access</vt:lpstr>
      <vt:lpstr>Direct/Random access</vt:lpstr>
      <vt:lpstr>Indexed sequential access</vt:lpstr>
      <vt:lpstr>Space Allocation</vt:lpstr>
      <vt:lpstr>Contiguous Allocation</vt:lpstr>
      <vt:lpstr>Linked Allocation</vt:lpstr>
      <vt:lpstr>Indexed Allocation</vt:lpstr>
      <vt:lpstr>Security</vt:lpstr>
      <vt:lpstr>Introduction</vt:lpstr>
      <vt:lpstr>Authentication</vt:lpstr>
      <vt:lpstr>Authentication</vt:lpstr>
      <vt:lpstr>One Time passwords</vt:lpstr>
      <vt:lpstr>One Time Passwords</vt:lpstr>
      <vt:lpstr>Program Threats</vt:lpstr>
      <vt:lpstr>Program Threats</vt:lpstr>
      <vt:lpstr>Program Threats</vt:lpstr>
      <vt:lpstr>System Threats</vt:lpstr>
      <vt:lpstr>System Threats</vt:lpstr>
      <vt:lpstr>Slide 29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- File System</dc:title>
  <dc:creator>obengsark</dc:creator>
  <cp:lastModifiedBy>obengsark</cp:lastModifiedBy>
  <cp:revision>3</cp:revision>
  <dcterms:created xsi:type="dcterms:W3CDTF">2019-10-13T15:40:13Z</dcterms:created>
  <dcterms:modified xsi:type="dcterms:W3CDTF">2019-11-14T11:08:00Z</dcterms:modified>
</cp:coreProperties>
</file>