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5"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D2582-8D72-41D5-BACD-386A21E27437}" type="datetimeFigureOut">
              <a:rPr lang="en-US" smtClean="0"/>
              <a:t>11/28/2023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3711B403-24B2-4FAA-A42C-E6D9ADE7451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2108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D2582-8D72-41D5-BACD-386A21E274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B403-24B2-4FAA-A42C-E6D9ADE74518}"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45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D2582-8D72-41D5-BACD-386A21E274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B403-24B2-4FAA-A42C-E6D9ADE74518}"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7357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DED2582-8D72-41D5-BACD-386A21E27437}" type="datetimeFigureOut">
              <a:rPr lang="en-US" smtClean="0"/>
              <a:t>11/28/2023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3711B403-24B2-4FAA-A42C-E6D9ADE74518}"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985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DED2582-8D72-41D5-BACD-386A21E274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1B403-24B2-4FAA-A42C-E6D9ADE7451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8645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2582-8D72-41D5-BACD-386A21E2743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1B403-24B2-4FAA-A42C-E6D9ADE7451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6107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D2582-8D72-41D5-BACD-386A21E274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1B403-24B2-4FAA-A42C-E6D9ADE74518}"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75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D2582-8D72-41D5-BACD-386A21E27437}"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1B403-24B2-4FAA-A42C-E6D9ADE74518}"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506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D2582-8D72-41D5-BACD-386A21E27437}"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1B403-24B2-4FAA-A42C-E6D9ADE74518}" type="slidenum">
              <a:rPr lang="en-US" smtClean="0"/>
              <a:t>‹#›</a:t>
            </a:fld>
            <a:endParaRPr lang="en-US"/>
          </a:p>
        </p:txBody>
      </p:sp>
    </p:spTree>
    <p:extLst>
      <p:ext uri="{BB962C8B-B14F-4D97-AF65-F5344CB8AC3E}">
        <p14:creationId xmlns:p14="http://schemas.microsoft.com/office/powerpoint/2010/main" val="56430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2582-8D72-41D5-BACD-386A21E2743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1B403-24B2-4FAA-A42C-E6D9ADE7451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4844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DED2582-8D72-41D5-BACD-386A21E27437}" type="datetimeFigureOut">
              <a:rPr lang="en-US" smtClean="0"/>
              <a:t>11/28/2023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3711B403-24B2-4FAA-A42C-E6D9ADE74518}"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11193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ED2582-8D72-41D5-BACD-386A21E27437}" type="datetimeFigureOut">
              <a:rPr lang="en-US" smtClean="0"/>
              <a:t>11/28/2023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711B403-24B2-4FAA-A42C-E6D9ADE74518}" type="slidenum">
              <a:rPr lang="en-US" smtClean="0"/>
              <a:t>‹#›</a:t>
            </a:fld>
            <a:endParaRPr lang="en-US"/>
          </a:p>
        </p:txBody>
      </p:sp>
    </p:spTree>
    <p:extLst>
      <p:ext uri="{BB962C8B-B14F-4D97-AF65-F5344CB8AC3E}">
        <p14:creationId xmlns:p14="http://schemas.microsoft.com/office/powerpoint/2010/main" val="38871839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programiz.com/dsa/divide-and-conqu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binary-sear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3E12-887D-29A9-6040-BC860514101C}"/>
              </a:ext>
            </a:extLst>
          </p:cNvPr>
          <p:cNvSpPr>
            <a:spLocks noGrp="1"/>
          </p:cNvSpPr>
          <p:nvPr>
            <p:ph type="ctrTitle"/>
          </p:nvPr>
        </p:nvSpPr>
        <p:spPr>
          <a:xfrm>
            <a:off x="1318897" y="1152597"/>
            <a:ext cx="8328686" cy="1375256"/>
          </a:xfrm>
        </p:spPr>
        <p:txBody>
          <a:bodyPr>
            <a:normAutofit fontScale="90000"/>
          </a:bodyPr>
          <a:lstStyle/>
          <a:p>
            <a:pPr algn="ctr"/>
            <a:br>
              <a:rPr lang="en-US" b="1" i="0" dirty="0">
                <a:solidFill>
                  <a:srgbClr val="273239"/>
                </a:solidFill>
                <a:effectLst/>
                <a:latin typeface="Source Sans 3"/>
              </a:rPr>
            </a:br>
            <a:br>
              <a:rPr lang="en-US" b="1" i="0" dirty="0">
                <a:solidFill>
                  <a:srgbClr val="273239"/>
                </a:solidFill>
                <a:effectLst/>
                <a:latin typeface="Source Sans 3"/>
              </a:rPr>
            </a:br>
            <a:br>
              <a:rPr lang="en-US" b="1" i="0" dirty="0">
                <a:solidFill>
                  <a:srgbClr val="273239"/>
                </a:solidFill>
                <a:effectLst/>
                <a:latin typeface="Source Sans 3"/>
              </a:rPr>
            </a:br>
            <a:br>
              <a:rPr lang="en-US" b="1" i="0" dirty="0">
                <a:solidFill>
                  <a:srgbClr val="273239"/>
                </a:solidFill>
                <a:effectLst/>
                <a:latin typeface="Source Sans 3"/>
              </a:rPr>
            </a:br>
            <a:r>
              <a:rPr lang="en-US" sz="4000" b="1" i="0" dirty="0">
                <a:solidFill>
                  <a:srgbClr val="273239"/>
                </a:solidFill>
                <a:effectLst/>
                <a:latin typeface="Source Sans 3"/>
              </a:rPr>
              <a:t>Searching in Binary Search Tree (BST)</a:t>
            </a:r>
            <a:br>
              <a:rPr lang="en-US" sz="4000" b="1" i="0" dirty="0">
                <a:solidFill>
                  <a:srgbClr val="273239"/>
                </a:solidFill>
                <a:effectLst/>
                <a:latin typeface="Source Sans 3"/>
              </a:rPr>
            </a:br>
            <a:endParaRPr lang="en-US" sz="4000" dirty="0"/>
          </a:p>
        </p:txBody>
      </p:sp>
    </p:spTree>
    <p:extLst>
      <p:ext uri="{BB962C8B-B14F-4D97-AF65-F5344CB8AC3E}">
        <p14:creationId xmlns:p14="http://schemas.microsoft.com/office/powerpoint/2010/main" val="97180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54B1-EBCE-9C88-30F9-222B321E9E9A}"/>
              </a:ext>
            </a:extLst>
          </p:cNvPr>
          <p:cNvSpPr>
            <a:spLocks noGrp="1"/>
          </p:cNvSpPr>
          <p:nvPr>
            <p:ph type="title"/>
          </p:nvPr>
        </p:nvSpPr>
        <p:spPr>
          <a:xfrm>
            <a:off x="1024253" y="171446"/>
            <a:ext cx="9603275" cy="610433"/>
          </a:xfrm>
        </p:spPr>
        <p:txBody>
          <a:bodyPr>
            <a:normAutofit fontScale="90000"/>
          </a:bodyPr>
          <a:lstStyle/>
          <a:p>
            <a:pPr algn="ctr"/>
            <a:r>
              <a:rPr lang="en-US" b="0" i="0" dirty="0">
                <a:solidFill>
                  <a:srgbClr val="212529"/>
                </a:solidFill>
                <a:effectLst/>
                <a:latin typeface="-apple-system"/>
              </a:rPr>
              <a:t>Inserting</a:t>
            </a:r>
            <a:br>
              <a:rPr lang="en-US" b="0" i="0" dirty="0">
                <a:solidFill>
                  <a:srgbClr val="212529"/>
                </a:solidFill>
                <a:effectLst/>
                <a:latin typeface="-apple-system"/>
              </a:rPr>
            </a:br>
            <a:endParaRPr lang="en-US" dirty="0"/>
          </a:p>
        </p:txBody>
      </p:sp>
      <p:sp>
        <p:nvSpPr>
          <p:cNvPr id="3" name="Content Placeholder 2">
            <a:extLst>
              <a:ext uri="{FF2B5EF4-FFF2-40B4-BE49-F238E27FC236}">
                <a16:creationId xmlns:a16="http://schemas.microsoft.com/office/drawing/2014/main" id="{212C4ED9-FCD0-AFA4-07F1-2BEBBA04018C}"/>
              </a:ext>
            </a:extLst>
          </p:cNvPr>
          <p:cNvSpPr>
            <a:spLocks noGrp="1"/>
          </p:cNvSpPr>
          <p:nvPr>
            <p:ph idx="1"/>
          </p:nvPr>
        </p:nvSpPr>
        <p:spPr>
          <a:xfrm>
            <a:off x="348391" y="1082572"/>
            <a:ext cx="11181000" cy="4692856"/>
          </a:xfrm>
        </p:spPr>
        <p:txBody>
          <a:bodyPr>
            <a:normAutofit/>
          </a:bodyPr>
          <a:lstStyle/>
          <a:p>
            <a:r>
              <a:rPr lang="en-US" sz="3200" b="0" i="0" dirty="0">
                <a:solidFill>
                  <a:srgbClr val="212529"/>
                </a:solidFill>
                <a:effectLst/>
                <a:latin typeface="-apple-system"/>
              </a:rPr>
              <a:t>New nodes in a binary search tree are always added at a </a:t>
            </a:r>
            <a:r>
              <a:rPr lang="en-US" sz="3200" b="0" i="1" dirty="0">
                <a:solidFill>
                  <a:srgbClr val="212529"/>
                </a:solidFill>
                <a:effectLst/>
                <a:latin typeface="-apple-system"/>
              </a:rPr>
              <a:t>leaf</a:t>
            </a:r>
            <a:r>
              <a:rPr lang="en-US" sz="3200" b="0" i="0" dirty="0">
                <a:solidFill>
                  <a:srgbClr val="212529"/>
                </a:solidFill>
                <a:effectLst/>
                <a:latin typeface="-apple-system"/>
              </a:rPr>
              <a:t> position. Performing a search can easily find the position for a new node.</a:t>
            </a:r>
          </a:p>
          <a:p>
            <a:endParaRPr lang="en-US" sz="3200" dirty="0">
              <a:solidFill>
                <a:srgbClr val="212529"/>
              </a:solidFill>
              <a:latin typeface="-apple-system"/>
            </a:endParaRPr>
          </a:p>
          <a:p>
            <a:endParaRPr lang="en-US" sz="3200" dirty="0">
              <a:solidFill>
                <a:srgbClr val="212529"/>
              </a:solidFill>
              <a:latin typeface="-apple-system"/>
            </a:endParaRPr>
          </a:p>
          <a:p>
            <a:endParaRPr lang="en-US" sz="3200" dirty="0"/>
          </a:p>
        </p:txBody>
      </p:sp>
      <p:pic>
        <p:nvPicPr>
          <p:cNvPr id="6150" name="Picture 6">
            <a:extLst>
              <a:ext uri="{FF2B5EF4-FFF2-40B4-BE49-F238E27FC236}">
                <a16:creationId xmlns:a16="http://schemas.microsoft.com/office/drawing/2014/main" id="{1D38B138-CEAA-EFBA-E156-816EF2057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996" y="2186609"/>
            <a:ext cx="9051004" cy="388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5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CCD-3FDB-8DA9-A4CB-4A3854460C1B}"/>
              </a:ext>
            </a:extLst>
          </p:cNvPr>
          <p:cNvSpPr>
            <a:spLocks noGrp="1"/>
          </p:cNvSpPr>
          <p:nvPr>
            <p:ph type="title"/>
          </p:nvPr>
        </p:nvSpPr>
        <p:spPr>
          <a:xfrm>
            <a:off x="3313043" y="118438"/>
            <a:ext cx="4002157" cy="583928"/>
          </a:xfrm>
        </p:spPr>
        <p:txBody>
          <a:bodyPr>
            <a:normAutofit fontScale="90000"/>
          </a:bodyPr>
          <a:lstStyle/>
          <a:p>
            <a:pPr algn="ctr"/>
            <a:r>
              <a:rPr lang="en-US" b="0" i="0" dirty="0">
                <a:solidFill>
                  <a:srgbClr val="212529"/>
                </a:solidFill>
                <a:effectLst/>
                <a:latin typeface="-apple-system"/>
              </a:rPr>
              <a:t>Removing</a:t>
            </a:r>
            <a:br>
              <a:rPr lang="en-US" b="0" i="0" dirty="0">
                <a:solidFill>
                  <a:srgbClr val="212529"/>
                </a:solidFill>
                <a:effectLst/>
                <a:latin typeface="-apple-system"/>
              </a:rPr>
            </a:br>
            <a:endParaRPr lang="en-US" dirty="0"/>
          </a:p>
        </p:txBody>
      </p:sp>
      <p:sp>
        <p:nvSpPr>
          <p:cNvPr id="3" name="Content Placeholder 2">
            <a:extLst>
              <a:ext uri="{FF2B5EF4-FFF2-40B4-BE49-F238E27FC236}">
                <a16:creationId xmlns:a16="http://schemas.microsoft.com/office/drawing/2014/main" id="{FC1E9279-BBD6-ACFF-C163-548AB34FAD95}"/>
              </a:ext>
            </a:extLst>
          </p:cNvPr>
          <p:cNvSpPr>
            <a:spLocks noGrp="1"/>
          </p:cNvSpPr>
          <p:nvPr>
            <p:ph idx="1"/>
          </p:nvPr>
        </p:nvSpPr>
        <p:spPr>
          <a:xfrm>
            <a:off x="119270" y="702366"/>
            <a:ext cx="12072730" cy="4900102"/>
          </a:xfrm>
        </p:spPr>
        <p:txBody>
          <a:bodyPr>
            <a:normAutofit/>
          </a:bodyPr>
          <a:lstStyle/>
          <a:p>
            <a:r>
              <a:rPr lang="en-US" sz="3200" b="0" i="0" dirty="0">
                <a:solidFill>
                  <a:srgbClr val="212529"/>
                </a:solidFill>
                <a:effectLst/>
                <a:latin typeface="-apple-system"/>
              </a:rPr>
              <a:t>When removing from a binary search tree, we are concerned with keeping the rest of the tree in the correct order. This means removing is different depending on whether the node we are removing has children. There are three cases: </a:t>
            </a:r>
          </a:p>
          <a:p>
            <a:endParaRPr lang="en-US" sz="3200" b="0" i="0" dirty="0">
              <a:solidFill>
                <a:srgbClr val="212529"/>
              </a:solidFill>
              <a:effectLst/>
              <a:latin typeface="-apple-system"/>
            </a:endParaRPr>
          </a:p>
          <a:p>
            <a:endParaRPr lang="en-US" sz="3200" b="0" i="0" dirty="0">
              <a:solidFill>
                <a:srgbClr val="212529"/>
              </a:solidFill>
              <a:effectLst/>
              <a:latin typeface="-apple-system"/>
            </a:endParaRPr>
          </a:p>
          <a:p>
            <a:endParaRPr lang="en-US" sz="3200" dirty="0">
              <a:solidFill>
                <a:srgbClr val="212529"/>
              </a:solidFill>
              <a:latin typeface="-apple-system"/>
            </a:endParaRPr>
          </a:p>
          <a:p>
            <a:endParaRPr lang="en-US" sz="3200" dirty="0"/>
          </a:p>
        </p:txBody>
      </p:sp>
    </p:spTree>
    <p:extLst>
      <p:ext uri="{BB962C8B-B14F-4D97-AF65-F5344CB8AC3E}">
        <p14:creationId xmlns:p14="http://schemas.microsoft.com/office/powerpoint/2010/main" val="115603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B5E636D-45C9-C7EB-A907-8121642DB0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026" y="838189"/>
            <a:ext cx="8239496" cy="37073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B66968-F8A9-F1BF-552D-B19985B7A998}"/>
              </a:ext>
            </a:extLst>
          </p:cNvPr>
          <p:cNvSpPr txBox="1"/>
          <p:nvPr/>
        </p:nvSpPr>
        <p:spPr>
          <a:xfrm>
            <a:off x="119270" y="4739166"/>
            <a:ext cx="11807687" cy="1077218"/>
          </a:xfrm>
          <a:prstGeom prst="rect">
            <a:avLst/>
          </a:prstGeom>
          <a:noFill/>
        </p:spPr>
        <p:txBody>
          <a:bodyPr wrap="square">
            <a:spAutoFit/>
          </a:bodyPr>
          <a:lstStyle/>
          <a:p>
            <a:r>
              <a:rPr lang="en-US" sz="3200" b="0" i="0" dirty="0">
                <a:solidFill>
                  <a:srgbClr val="212529"/>
                </a:solidFill>
                <a:effectLst/>
                <a:latin typeface="-apple-system"/>
              </a:rPr>
              <a:t>If the node has a single child, (left or right) we must move the child into the position of the node when deleting it.</a:t>
            </a:r>
            <a:endParaRPr lang="en-US" sz="3200" dirty="0">
              <a:solidFill>
                <a:srgbClr val="212529"/>
              </a:solidFill>
              <a:latin typeface="-apple-system"/>
            </a:endParaRPr>
          </a:p>
        </p:txBody>
      </p:sp>
    </p:spTree>
    <p:extLst>
      <p:ext uri="{BB962C8B-B14F-4D97-AF65-F5344CB8AC3E}">
        <p14:creationId xmlns:p14="http://schemas.microsoft.com/office/powerpoint/2010/main" val="130764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332927C-7BA2-8B23-1214-20E9D0B604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457" y="92616"/>
            <a:ext cx="10240527" cy="44000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D3167B-FF9D-1631-2093-94E53E1D4A6F}"/>
              </a:ext>
            </a:extLst>
          </p:cNvPr>
          <p:cNvSpPr txBox="1"/>
          <p:nvPr/>
        </p:nvSpPr>
        <p:spPr>
          <a:xfrm>
            <a:off x="251791" y="4492638"/>
            <a:ext cx="11728174" cy="1569660"/>
          </a:xfrm>
          <a:prstGeom prst="rect">
            <a:avLst/>
          </a:prstGeom>
          <a:noFill/>
        </p:spPr>
        <p:txBody>
          <a:bodyPr wrap="square">
            <a:spAutoFit/>
          </a:bodyPr>
          <a:lstStyle/>
          <a:p>
            <a:r>
              <a:rPr lang="en-US" sz="2400" b="0" i="0" dirty="0">
                <a:solidFill>
                  <a:srgbClr val="212529"/>
                </a:solidFill>
                <a:effectLst/>
                <a:latin typeface="-apple-system"/>
              </a:rPr>
              <a:t>If the node has two children, we must first find the </a:t>
            </a:r>
            <a:r>
              <a:rPr lang="en-US" sz="2400" b="0" i="1" dirty="0">
                <a:solidFill>
                  <a:srgbClr val="212529"/>
                </a:solidFill>
                <a:effectLst/>
                <a:latin typeface="-apple-system"/>
              </a:rPr>
              <a:t>In-Order Predecessor</a:t>
            </a:r>
            <a:r>
              <a:rPr lang="en-US" sz="2400" b="0" i="0" dirty="0">
                <a:solidFill>
                  <a:srgbClr val="212529"/>
                </a:solidFill>
                <a:effectLst/>
                <a:latin typeface="-apple-system"/>
              </a:rPr>
              <a:t> (IOP): the largest node in our node’s left subtree. The IOP is always a zero or one child node, and can be found by starting at the left subtree’s root and moving right. We can then swap the node being removed with its IOP and delete it using the zero or one child remove.</a:t>
            </a:r>
            <a:endParaRPr lang="en-US" sz="2400" dirty="0"/>
          </a:p>
        </p:txBody>
      </p:sp>
    </p:spTree>
    <p:extLst>
      <p:ext uri="{BB962C8B-B14F-4D97-AF65-F5344CB8AC3E}">
        <p14:creationId xmlns:p14="http://schemas.microsoft.com/office/powerpoint/2010/main" val="172051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DE19704B-BA32-7B56-0749-051F8AB867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212035"/>
            <a:ext cx="12085982" cy="459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89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9F03-5BEA-845C-8EE6-E445B564A3DC}"/>
              </a:ext>
            </a:extLst>
          </p:cNvPr>
          <p:cNvSpPr>
            <a:spLocks noGrp="1"/>
          </p:cNvSpPr>
          <p:nvPr>
            <p:ph type="title"/>
          </p:nvPr>
        </p:nvSpPr>
        <p:spPr>
          <a:xfrm>
            <a:off x="1130269" y="171446"/>
            <a:ext cx="9603275" cy="1049235"/>
          </a:xfrm>
        </p:spPr>
        <p:txBody>
          <a:bodyPr/>
          <a:lstStyle/>
          <a:p>
            <a:pPr algn="ctr"/>
            <a:r>
              <a:rPr lang="en-US" b="1" i="0" dirty="0">
                <a:solidFill>
                  <a:srgbClr val="212529"/>
                </a:solidFill>
                <a:effectLst/>
                <a:latin typeface="-apple-system"/>
              </a:rPr>
              <a:t>Runtime and BSTs</a:t>
            </a:r>
            <a:br>
              <a:rPr lang="en-US" b="0" i="0" dirty="0">
                <a:solidFill>
                  <a:srgbClr val="212529"/>
                </a:solidFill>
                <a:effectLst/>
                <a:latin typeface="-apple-system"/>
              </a:rPr>
            </a:br>
            <a:endParaRPr lang="en-US" dirty="0"/>
          </a:p>
        </p:txBody>
      </p:sp>
      <p:sp>
        <p:nvSpPr>
          <p:cNvPr id="4" name="Rectangle 1">
            <a:extLst>
              <a:ext uri="{FF2B5EF4-FFF2-40B4-BE49-F238E27FC236}">
                <a16:creationId xmlns:a16="http://schemas.microsoft.com/office/drawing/2014/main" id="{0808E55E-257D-60E9-48D8-EEB4003C1134}"/>
              </a:ext>
            </a:extLst>
          </p:cNvPr>
          <p:cNvSpPr>
            <a:spLocks noGrp="1" noChangeArrowheads="1"/>
          </p:cNvSpPr>
          <p:nvPr>
            <p:ph idx="1"/>
          </p:nvPr>
        </p:nvSpPr>
        <p:spPr bwMode="auto">
          <a:xfrm>
            <a:off x="0" y="930946"/>
            <a:ext cx="12085983"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apple-system"/>
              </a:rPr>
              <a:t>Depending on the values contained in a binary search tree, and the order in which they are added, the performance of a BST’s operations can vary. This performance depends on the shape of the tree and the number of nodes it contains.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apple-system"/>
              </a:rPr>
              <a:t>In an ideal case, a binary search tree has a similar number of nodes in its right and left subtrees. Since you have to visit less nodes when searching in an ideal BST, this case has a run time of </a:t>
            </a:r>
            <a:r>
              <a:rPr kumimoji="0" lang="en-US" altLang="en-US" sz="3200" b="0" i="0" u="none" strike="noStrike" cap="none" normalizeH="0" baseline="0" dirty="0">
                <a:ln>
                  <a:noFill/>
                </a:ln>
                <a:solidFill>
                  <a:srgbClr val="E83E8C"/>
                </a:solidFill>
                <a:effectLst/>
                <a:latin typeface="SFMono-Regular"/>
              </a:rPr>
              <a:t>O(lg(n))</a:t>
            </a:r>
            <a:r>
              <a:rPr kumimoji="0" lang="en-US" altLang="en-US" sz="3200" b="0" i="0" u="none" strike="noStrike" cap="none" normalizeH="0" baseline="0" dirty="0">
                <a:ln>
                  <a:noFill/>
                </a:ln>
                <a:solidFill>
                  <a:srgbClr val="212529"/>
                </a:solidFill>
                <a:effectLst/>
                <a:latin typeface="-apple-system"/>
              </a:rPr>
              <a:t> for all operations that utilize find, including search, insert, and remove.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rgbClr val="212529"/>
                </a:solidFill>
                <a:effectLst/>
                <a:latin typeface="-apple-system"/>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38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1A66AEB-1FAC-DC14-80E0-8E1CB223AB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105" y="222380"/>
            <a:ext cx="7113403" cy="2997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871989-494B-9EAD-A2C4-89CE5AB95E9D}"/>
              </a:ext>
            </a:extLst>
          </p:cNvPr>
          <p:cNvSpPr txBox="1"/>
          <p:nvPr/>
        </p:nvSpPr>
        <p:spPr>
          <a:xfrm>
            <a:off x="205409" y="3220279"/>
            <a:ext cx="11781182" cy="3046988"/>
          </a:xfrm>
          <a:prstGeom prst="rect">
            <a:avLst/>
          </a:prstGeom>
          <a:noFill/>
        </p:spPr>
        <p:txBody>
          <a:bodyPr wrap="square">
            <a:spAutoFit/>
          </a:bodyPr>
          <a:lstStyle/>
          <a:p>
            <a:r>
              <a:rPr lang="en-US" sz="3200" dirty="0"/>
              <a:t>The worst case of a binary search tree is one that has its values added in numerical order. This structure then doesn’t resemble a tree - it looks like a linked list! As potentially every node has to be visited when searching, the worst case BST has a run time of O(n) for all operations utilizing find.</a:t>
            </a:r>
          </a:p>
        </p:txBody>
      </p:sp>
    </p:spTree>
    <p:extLst>
      <p:ext uri="{BB962C8B-B14F-4D97-AF65-F5344CB8AC3E}">
        <p14:creationId xmlns:p14="http://schemas.microsoft.com/office/powerpoint/2010/main" val="5963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309B7D4A-7DDD-7909-3F8A-6434F014ED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4158" y="394567"/>
            <a:ext cx="9461075" cy="567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0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AC7E-964F-4639-CA5B-3664394A3A09}"/>
              </a:ext>
            </a:extLst>
          </p:cNvPr>
          <p:cNvSpPr>
            <a:spLocks noGrp="1"/>
          </p:cNvSpPr>
          <p:nvPr>
            <p:ph type="title"/>
          </p:nvPr>
        </p:nvSpPr>
        <p:spPr/>
        <p:txBody>
          <a:bodyPr/>
          <a:lstStyle/>
          <a:p>
            <a:pPr algn="ctr"/>
            <a:r>
              <a:rPr lang="en-US" b="1" i="0" dirty="0">
                <a:solidFill>
                  <a:srgbClr val="25265E"/>
                </a:solidFill>
                <a:effectLst/>
                <a:latin typeface="euclid_circular_a"/>
              </a:rPr>
              <a:t>Binary Search Working</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947BB328-BEEF-1D07-46D9-0D376F906BF1}"/>
              </a:ext>
            </a:extLst>
          </p:cNvPr>
          <p:cNvSpPr>
            <a:spLocks noGrp="1"/>
          </p:cNvSpPr>
          <p:nvPr>
            <p:ph idx="1"/>
          </p:nvPr>
        </p:nvSpPr>
        <p:spPr>
          <a:xfrm>
            <a:off x="371061" y="1781712"/>
            <a:ext cx="11542643" cy="4122964"/>
          </a:xfrm>
        </p:spPr>
        <p:txBody>
          <a:bodyPr>
            <a:normAutofit/>
          </a:bodyPr>
          <a:lstStyle/>
          <a:p>
            <a:pPr algn="l"/>
            <a:r>
              <a:rPr lang="en-US" sz="3200" b="0" i="0" dirty="0">
                <a:effectLst/>
                <a:latin typeface="euclid_circular_a"/>
              </a:rPr>
              <a:t>Binary Search Algorithm can be implemented in two ways which are discussed below.</a:t>
            </a:r>
          </a:p>
          <a:p>
            <a:pPr algn="l">
              <a:buFont typeface="+mj-lt"/>
              <a:buAutoNum type="arabicPeriod"/>
            </a:pPr>
            <a:r>
              <a:rPr lang="en-US" sz="3200" b="0" i="0" dirty="0">
                <a:effectLst/>
                <a:latin typeface="euclid_circular_a"/>
              </a:rPr>
              <a:t>Iterative Method</a:t>
            </a:r>
          </a:p>
          <a:p>
            <a:pPr algn="l">
              <a:buFont typeface="+mj-lt"/>
              <a:buAutoNum type="arabicPeriod"/>
            </a:pPr>
            <a:r>
              <a:rPr lang="en-US" sz="3200" b="0" i="0" dirty="0">
                <a:effectLst/>
                <a:latin typeface="euclid_circular_a"/>
              </a:rPr>
              <a:t>Recursive Method</a:t>
            </a:r>
          </a:p>
          <a:p>
            <a:pPr algn="l"/>
            <a:r>
              <a:rPr lang="en-US" sz="3200" b="0" i="0" dirty="0">
                <a:effectLst/>
                <a:latin typeface="euclid_circular_a"/>
              </a:rPr>
              <a:t>The recursive method follows </a:t>
            </a:r>
            <a:r>
              <a:rPr lang="en-US" sz="3200" b="0" i="0" u="none" strike="noStrike" dirty="0">
                <a:solidFill>
                  <a:srgbClr val="0556F3"/>
                </a:solidFill>
                <a:effectLst/>
                <a:latin typeface="euclid_circular_a"/>
                <a:hlinkClick r:id="rId2"/>
              </a:rPr>
              <a:t>the divide and conquer</a:t>
            </a:r>
            <a:r>
              <a:rPr lang="en-US" sz="3200" b="0" i="0" dirty="0">
                <a:effectLst/>
                <a:latin typeface="euclid_circular_a"/>
              </a:rPr>
              <a:t> approach.</a:t>
            </a:r>
          </a:p>
          <a:p>
            <a:endParaRPr lang="en-US" dirty="0"/>
          </a:p>
        </p:txBody>
      </p:sp>
    </p:spTree>
    <p:extLst>
      <p:ext uri="{BB962C8B-B14F-4D97-AF65-F5344CB8AC3E}">
        <p14:creationId xmlns:p14="http://schemas.microsoft.com/office/powerpoint/2010/main" val="616320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6AEB-9E41-6819-1F42-A1158235EDC4}"/>
              </a:ext>
            </a:extLst>
          </p:cNvPr>
          <p:cNvSpPr>
            <a:spLocks noGrp="1"/>
          </p:cNvSpPr>
          <p:nvPr>
            <p:ph type="title"/>
          </p:nvPr>
        </p:nvSpPr>
        <p:spPr/>
        <p:txBody>
          <a:bodyPr/>
          <a:lstStyle/>
          <a:p>
            <a:pPr algn="ctr"/>
            <a:r>
              <a:rPr lang="en-US" dirty="0"/>
              <a:t>Try </a:t>
            </a:r>
          </a:p>
        </p:txBody>
      </p:sp>
      <p:sp>
        <p:nvSpPr>
          <p:cNvPr id="3" name="Content Placeholder 2">
            <a:extLst>
              <a:ext uri="{FF2B5EF4-FFF2-40B4-BE49-F238E27FC236}">
                <a16:creationId xmlns:a16="http://schemas.microsoft.com/office/drawing/2014/main" id="{49D1479B-8D27-DA52-18AC-2DBA6DAEA46F}"/>
              </a:ext>
            </a:extLst>
          </p:cNvPr>
          <p:cNvSpPr>
            <a:spLocks noGrp="1"/>
          </p:cNvSpPr>
          <p:nvPr>
            <p:ph idx="1"/>
          </p:nvPr>
        </p:nvSpPr>
        <p:spPr/>
        <p:txBody>
          <a:bodyPr>
            <a:normAutofit/>
          </a:bodyPr>
          <a:lstStyle/>
          <a:p>
            <a:r>
              <a:rPr lang="en-US" sz="3200" b="0" i="0" u="none" strike="noStrike" dirty="0">
                <a:effectLst/>
                <a:latin typeface="hurme_no2-webfont"/>
              </a:rPr>
              <a:t>Suppose we are using binary search on an array with approximately 1,000,000 elements. How many visits should we expect to make in the worst case?</a:t>
            </a:r>
            <a:endParaRPr lang="en-US" sz="3200" dirty="0"/>
          </a:p>
        </p:txBody>
      </p:sp>
    </p:spTree>
    <p:extLst>
      <p:ext uri="{BB962C8B-B14F-4D97-AF65-F5344CB8AC3E}">
        <p14:creationId xmlns:p14="http://schemas.microsoft.com/office/powerpoint/2010/main" val="396097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C99E2-38FD-F43B-A74A-96E9DBA64A0F}"/>
              </a:ext>
            </a:extLst>
          </p:cNvPr>
          <p:cNvSpPr>
            <a:spLocks noGrp="1"/>
          </p:cNvSpPr>
          <p:nvPr>
            <p:ph idx="1"/>
          </p:nvPr>
        </p:nvSpPr>
        <p:spPr>
          <a:xfrm>
            <a:off x="371062" y="1045334"/>
            <a:ext cx="11423374" cy="4878388"/>
          </a:xfrm>
        </p:spPr>
        <p:txBody>
          <a:bodyPr>
            <a:normAutofit/>
          </a:bodyPr>
          <a:lstStyle/>
          <a:p>
            <a:r>
              <a:rPr lang="en-US" sz="3200" b="0" i="1" dirty="0">
                <a:solidFill>
                  <a:srgbClr val="273239"/>
                </a:solidFill>
                <a:effectLst/>
                <a:latin typeface="Nunito" pitchFamily="2" charset="0"/>
              </a:rPr>
              <a:t>For searching a value in BST, consider it as a sorted array. Now we can easily perform search operation in BST using </a:t>
            </a:r>
            <a:r>
              <a:rPr lang="en-US" sz="3200" b="1" i="1" u="sng" dirty="0">
                <a:effectLst/>
                <a:latin typeface="Nunito" pitchFamily="2" charset="0"/>
                <a:hlinkClick r:id="rId2"/>
              </a:rPr>
              <a:t>Binary Search Algorithm</a:t>
            </a:r>
            <a:r>
              <a:rPr lang="en-US" sz="3200" b="0" i="1" dirty="0">
                <a:solidFill>
                  <a:srgbClr val="273239"/>
                </a:solidFill>
                <a:effectLst/>
                <a:latin typeface="Nunito" pitchFamily="2" charset="0"/>
              </a:rPr>
              <a:t>.  </a:t>
            </a:r>
            <a:endParaRPr lang="en-US" sz="3200" dirty="0"/>
          </a:p>
        </p:txBody>
      </p:sp>
    </p:spTree>
    <p:extLst>
      <p:ext uri="{BB962C8B-B14F-4D97-AF65-F5344CB8AC3E}">
        <p14:creationId xmlns:p14="http://schemas.microsoft.com/office/powerpoint/2010/main" val="216935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AABC-C69A-DF64-8B14-302C6B9137A9}"/>
              </a:ext>
            </a:extLst>
          </p:cNvPr>
          <p:cNvSpPr>
            <a:spLocks noGrp="1"/>
          </p:cNvSpPr>
          <p:nvPr>
            <p:ph type="title"/>
          </p:nvPr>
        </p:nvSpPr>
        <p:spPr/>
        <p:txBody>
          <a:bodyPr/>
          <a:lstStyle/>
          <a:p>
            <a:r>
              <a:rPr lang="en-US" b="0" i="0" dirty="0">
                <a:effectLst/>
                <a:latin typeface="euclid_circular_a"/>
              </a:rPr>
              <a:t>The array in which searching is to be performed</a:t>
            </a:r>
            <a:endParaRPr lang="en-US" dirty="0"/>
          </a:p>
        </p:txBody>
      </p:sp>
      <p:pic>
        <p:nvPicPr>
          <p:cNvPr id="1026" name="Picture 2" descr="initial array Binary Search">
            <a:extLst>
              <a:ext uri="{FF2B5EF4-FFF2-40B4-BE49-F238E27FC236}">
                <a16:creationId xmlns:a16="http://schemas.microsoft.com/office/drawing/2014/main" id="{A8B0B104-5103-7055-E35B-A5381C04C9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0905" y="2069367"/>
            <a:ext cx="9603274" cy="240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73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38D6F5-2F3A-063E-38AB-6B038FE14DBD}"/>
              </a:ext>
            </a:extLst>
          </p:cNvPr>
          <p:cNvSpPr txBox="1"/>
          <p:nvPr/>
        </p:nvSpPr>
        <p:spPr>
          <a:xfrm>
            <a:off x="1352438" y="2327390"/>
            <a:ext cx="10385869" cy="584775"/>
          </a:xfrm>
          <a:prstGeom prst="rect">
            <a:avLst/>
          </a:prstGeom>
          <a:noFill/>
        </p:spPr>
        <p:txBody>
          <a:bodyPr wrap="square">
            <a:spAutoFit/>
          </a:bodyPr>
          <a:lstStyle/>
          <a:p>
            <a:r>
              <a:rPr lang="en-US" sz="3200" b="1" dirty="0"/>
              <a:t>Let x = 4 be the element to be searched. </a:t>
            </a:r>
          </a:p>
        </p:txBody>
      </p:sp>
    </p:spTree>
    <p:extLst>
      <p:ext uri="{BB962C8B-B14F-4D97-AF65-F5344CB8AC3E}">
        <p14:creationId xmlns:p14="http://schemas.microsoft.com/office/powerpoint/2010/main" val="2875970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E5A5-78F8-40A3-4E38-7FF25BB63123}"/>
              </a:ext>
            </a:extLst>
          </p:cNvPr>
          <p:cNvSpPr>
            <a:spLocks noGrp="1"/>
          </p:cNvSpPr>
          <p:nvPr>
            <p:ph type="title"/>
          </p:nvPr>
        </p:nvSpPr>
        <p:spPr/>
        <p:txBody>
          <a:bodyPr>
            <a:normAutofit fontScale="90000"/>
          </a:bodyPr>
          <a:lstStyle/>
          <a:p>
            <a:r>
              <a:rPr lang="en-US" b="0" i="0" dirty="0">
                <a:effectLst/>
                <a:latin typeface="euclid_circular_a"/>
              </a:rPr>
              <a:t>2. Set two pointers low and high at the lowest and the highest positions respectively.</a:t>
            </a:r>
            <a:br>
              <a:rPr lang="en-US" dirty="0"/>
            </a:br>
            <a:endParaRPr lang="en-US" dirty="0"/>
          </a:p>
        </p:txBody>
      </p:sp>
      <p:pic>
        <p:nvPicPr>
          <p:cNvPr id="3076" name="Picture 4" descr="setting pointers Binary Search">
            <a:extLst>
              <a:ext uri="{FF2B5EF4-FFF2-40B4-BE49-F238E27FC236}">
                <a16:creationId xmlns:a16="http://schemas.microsoft.com/office/drawing/2014/main" id="{A5CA1069-779C-A62C-06EA-BA7C97E9E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811" y="2491409"/>
            <a:ext cx="878660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0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F839-49D5-2438-AE5D-53463E3B55AB}"/>
              </a:ext>
            </a:extLst>
          </p:cNvPr>
          <p:cNvSpPr>
            <a:spLocks noGrp="1"/>
          </p:cNvSpPr>
          <p:nvPr>
            <p:ph type="title"/>
          </p:nvPr>
        </p:nvSpPr>
        <p:spPr>
          <a:xfrm>
            <a:off x="424070" y="953324"/>
            <a:ext cx="11264347" cy="1049235"/>
          </a:xfrm>
        </p:spPr>
        <p:txBody>
          <a:bodyPr/>
          <a:lstStyle/>
          <a:p>
            <a:r>
              <a:rPr lang="en-US" dirty="0"/>
              <a:t>Find the middle element mid of the array </a:t>
            </a:r>
            <a:r>
              <a:rPr lang="en-US" dirty="0" err="1"/>
              <a:t>ie</a:t>
            </a:r>
            <a:r>
              <a:rPr lang="en-US" dirty="0"/>
              <a:t>. </a:t>
            </a:r>
            <a:r>
              <a:rPr lang="en-US" dirty="0" err="1"/>
              <a:t>arr</a:t>
            </a:r>
            <a:r>
              <a:rPr lang="en-US" dirty="0"/>
              <a:t>[(low + high)/2] = 6</a:t>
            </a:r>
          </a:p>
        </p:txBody>
      </p:sp>
      <p:pic>
        <p:nvPicPr>
          <p:cNvPr id="4099" name="Picture 3" descr="mid element Binary Search">
            <a:extLst>
              <a:ext uri="{FF2B5EF4-FFF2-40B4-BE49-F238E27FC236}">
                <a16:creationId xmlns:a16="http://schemas.microsoft.com/office/drawing/2014/main" id="{677C3777-6F51-EBA8-C5D4-CBD828408F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026" y="2941835"/>
            <a:ext cx="8640417" cy="172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4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77B0E-694C-E1CF-187A-1525293500EF}"/>
              </a:ext>
            </a:extLst>
          </p:cNvPr>
          <p:cNvSpPr>
            <a:spLocks noGrp="1"/>
          </p:cNvSpPr>
          <p:nvPr>
            <p:ph idx="1"/>
          </p:nvPr>
        </p:nvSpPr>
        <p:spPr>
          <a:xfrm>
            <a:off x="477079" y="834888"/>
            <a:ext cx="11714922" cy="5102086"/>
          </a:xfrm>
        </p:spPr>
        <p:txBody>
          <a:bodyPr>
            <a:noAutofit/>
          </a:bodyPr>
          <a:lstStyle/>
          <a:p>
            <a:pPr marL="0" indent="0">
              <a:buNone/>
            </a:pPr>
            <a:r>
              <a:rPr lang="en-US" sz="3200" dirty="0"/>
              <a:t>4. If x == mid, then return mid. Else, compare the element to be searched with m.</a:t>
            </a:r>
          </a:p>
          <a:p>
            <a:pPr marL="0" indent="0">
              <a:buNone/>
            </a:pPr>
            <a:r>
              <a:rPr lang="en-US" sz="3200" dirty="0"/>
              <a:t>5. If x &gt; mid, compare x with the middle element of the elements on the right side of mid. This is done by setting low to low = mid + 1.</a:t>
            </a:r>
          </a:p>
          <a:p>
            <a:pPr marL="0" indent="0">
              <a:buNone/>
            </a:pPr>
            <a:r>
              <a:rPr lang="en-US" sz="3200" dirty="0"/>
              <a:t>6. Else, compare x with the middle element of the elements on the left side of mid. This is done by setting high to high = mid - 1.</a:t>
            </a:r>
          </a:p>
        </p:txBody>
      </p:sp>
    </p:spTree>
    <p:extLst>
      <p:ext uri="{BB962C8B-B14F-4D97-AF65-F5344CB8AC3E}">
        <p14:creationId xmlns:p14="http://schemas.microsoft.com/office/powerpoint/2010/main" val="406824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inding mid element Binary Search">
            <a:extLst>
              <a:ext uri="{FF2B5EF4-FFF2-40B4-BE49-F238E27FC236}">
                <a16:creationId xmlns:a16="http://schemas.microsoft.com/office/drawing/2014/main" id="{63C25527-A782-5F55-CDFD-664FD103B5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940" y="432829"/>
            <a:ext cx="10058400" cy="41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81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C659-A34E-FBAB-FDBF-781FFBF9AAC3}"/>
              </a:ext>
            </a:extLst>
          </p:cNvPr>
          <p:cNvSpPr>
            <a:spLocks noGrp="1"/>
          </p:cNvSpPr>
          <p:nvPr>
            <p:ph type="title"/>
          </p:nvPr>
        </p:nvSpPr>
        <p:spPr/>
        <p:txBody>
          <a:bodyPr/>
          <a:lstStyle/>
          <a:p>
            <a:r>
              <a:rPr lang="en-US" b="0" i="0" dirty="0">
                <a:effectLst/>
                <a:latin typeface="euclid_circular_a"/>
              </a:rPr>
              <a:t>7. Repeat steps 3 to 6 until low meets high.</a:t>
            </a:r>
            <a:endParaRPr lang="en-US" dirty="0"/>
          </a:p>
        </p:txBody>
      </p:sp>
      <p:pic>
        <p:nvPicPr>
          <p:cNvPr id="7170" name="Picture 2" descr="mid element Binary Search">
            <a:extLst>
              <a:ext uri="{FF2B5EF4-FFF2-40B4-BE49-F238E27FC236}">
                <a16:creationId xmlns:a16="http://schemas.microsoft.com/office/drawing/2014/main" id="{0F6A3E82-60EC-E690-5626-2CDD865AFF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5147" y="2565355"/>
            <a:ext cx="7566992" cy="172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879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525E-FDC0-CF07-D7DF-0A6F65A44313}"/>
              </a:ext>
            </a:extLst>
          </p:cNvPr>
          <p:cNvSpPr>
            <a:spLocks noGrp="1"/>
          </p:cNvSpPr>
          <p:nvPr>
            <p:ph type="title"/>
          </p:nvPr>
        </p:nvSpPr>
        <p:spPr/>
        <p:txBody>
          <a:bodyPr/>
          <a:lstStyle/>
          <a:p>
            <a:r>
              <a:rPr lang="en-US" dirty="0"/>
              <a:t>x = 4 is found.</a:t>
            </a:r>
          </a:p>
        </p:txBody>
      </p:sp>
      <p:pic>
        <p:nvPicPr>
          <p:cNvPr id="8195" name="Picture 3" descr="found Binary Search">
            <a:extLst>
              <a:ext uri="{FF2B5EF4-FFF2-40B4-BE49-F238E27FC236}">
                <a16:creationId xmlns:a16="http://schemas.microsoft.com/office/drawing/2014/main" id="{0EF7C243-6EC8-610D-4901-9AE4BA2043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9966" y="2565356"/>
            <a:ext cx="4625008" cy="135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130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573A3F-0968-CB54-07C4-3E5C5157EBB2}"/>
              </a:ext>
            </a:extLst>
          </p:cNvPr>
          <p:cNvSpPr txBox="1"/>
          <p:nvPr/>
        </p:nvSpPr>
        <p:spPr>
          <a:xfrm>
            <a:off x="2534478" y="0"/>
            <a:ext cx="6102626" cy="584775"/>
          </a:xfrm>
          <a:prstGeom prst="rect">
            <a:avLst/>
          </a:prstGeom>
          <a:noFill/>
        </p:spPr>
        <p:txBody>
          <a:bodyPr wrap="square">
            <a:spAutoFit/>
          </a:bodyPr>
          <a:lstStyle/>
          <a:p>
            <a:pPr algn="ctr"/>
            <a:r>
              <a:rPr lang="en-US" sz="3200" b="1" i="0" dirty="0">
                <a:solidFill>
                  <a:srgbClr val="25265E"/>
                </a:solidFill>
                <a:effectLst/>
                <a:latin typeface="euclid_circular_a"/>
              </a:rPr>
              <a:t>Binary Search Algorithm</a:t>
            </a:r>
          </a:p>
        </p:txBody>
      </p:sp>
      <p:sp>
        <p:nvSpPr>
          <p:cNvPr id="7" name="Content Placeholder 6">
            <a:extLst>
              <a:ext uri="{FF2B5EF4-FFF2-40B4-BE49-F238E27FC236}">
                <a16:creationId xmlns:a16="http://schemas.microsoft.com/office/drawing/2014/main" id="{CD0241A1-FE5B-873B-312D-D2AB9C777FF6}"/>
              </a:ext>
            </a:extLst>
          </p:cNvPr>
          <p:cNvSpPr>
            <a:spLocks noGrp="1"/>
          </p:cNvSpPr>
          <p:nvPr>
            <p:ph idx="1"/>
          </p:nvPr>
        </p:nvSpPr>
        <p:spPr>
          <a:xfrm>
            <a:off x="397565" y="874643"/>
            <a:ext cx="11370365" cy="5181599"/>
          </a:xfrm>
        </p:spPr>
        <p:txBody>
          <a:bodyPr>
            <a:noAutofit/>
          </a:bodyPr>
          <a:lstStyle/>
          <a:p>
            <a:r>
              <a:rPr lang="en-US" sz="2400" b="1" dirty="0"/>
              <a:t>Iteration Method</a:t>
            </a:r>
          </a:p>
          <a:p>
            <a:r>
              <a:rPr lang="en-US" sz="2400" dirty="0"/>
              <a:t>do until the pointers low and high meet each other.</a:t>
            </a:r>
          </a:p>
          <a:p>
            <a:r>
              <a:rPr lang="en-US" sz="2400" dirty="0"/>
              <a:t>    mid = (low + high)/2</a:t>
            </a:r>
          </a:p>
          <a:p>
            <a:r>
              <a:rPr lang="en-US" sz="2400" dirty="0"/>
              <a:t>    if (x == </a:t>
            </a:r>
            <a:r>
              <a:rPr lang="en-US" sz="2400" dirty="0" err="1"/>
              <a:t>arr</a:t>
            </a:r>
            <a:r>
              <a:rPr lang="en-US" sz="2400" dirty="0"/>
              <a:t>[mid])</a:t>
            </a:r>
          </a:p>
          <a:p>
            <a:r>
              <a:rPr lang="en-US" sz="2400" dirty="0"/>
              <a:t>        return mid</a:t>
            </a:r>
          </a:p>
          <a:p>
            <a:r>
              <a:rPr lang="en-US" sz="2400" dirty="0"/>
              <a:t>    else if (x &gt; </a:t>
            </a:r>
            <a:r>
              <a:rPr lang="en-US" sz="2400" dirty="0" err="1"/>
              <a:t>arr</a:t>
            </a:r>
            <a:r>
              <a:rPr lang="en-US" sz="2400" dirty="0"/>
              <a:t>[mid]) // x is on the right side</a:t>
            </a:r>
          </a:p>
          <a:p>
            <a:r>
              <a:rPr lang="en-US" sz="2400" dirty="0"/>
              <a:t>        low = mid + 1</a:t>
            </a:r>
          </a:p>
          <a:p>
            <a:r>
              <a:rPr lang="en-US" sz="2400" dirty="0"/>
              <a:t>    else                       // x is on the left side</a:t>
            </a:r>
          </a:p>
          <a:p>
            <a:r>
              <a:rPr lang="en-US" sz="2400" dirty="0"/>
              <a:t>        high = mid - 1</a:t>
            </a:r>
          </a:p>
        </p:txBody>
      </p:sp>
    </p:spTree>
    <p:extLst>
      <p:ext uri="{BB962C8B-B14F-4D97-AF65-F5344CB8AC3E}">
        <p14:creationId xmlns:p14="http://schemas.microsoft.com/office/powerpoint/2010/main" val="1396306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47FAC-2779-FDFF-AA38-7E964E816CE0}"/>
              </a:ext>
            </a:extLst>
          </p:cNvPr>
          <p:cNvSpPr>
            <a:spLocks noGrp="1"/>
          </p:cNvSpPr>
          <p:nvPr>
            <p:ph idx="1"/>
          </p:nvPr>
        </p:nvSpPr>
        <p:spPr>
          <a:xfrm>
            <a:off x="238539" y="276707"/>
            <a:ext cx="11622156" cy="5660267"/>
          </a:xfrm>
        </p:spPr>
        <p:txBody>
          <a:bodyPr>
            <a:noAutofit/>
          </a:bodyPr>
          <a:lstStyle/>
          <a:p>
            <a:r>
              <a:rPr lang="en-US" sz="1800" b="1" dirty="0"/>
              <a:t>Recursive Method</a:t>
            </a:r>
          </a:p>
          <a:p>
            <a:r>
              <a:rPr lang="en-US" sz="1800" dirty="0" err="1"/>
              <a:t>binarySearch</a:t>
            </a:r>
            <a:r>
              <a:rPr lang="en-US" sz="1800" dirty="0"/>
              <a:t>(</a:t>
            </a:r>
            <a:r>
              <a:rPr lang="en-US" sz="1800" dirty="0" err="1"/>
              <a:t>arr</a:t>
            </a:r>
            <a:r>
              <a:rPr lang="en-US" sz="1800" dirty="0"/>
              <a:t>, x, low, high)</a:t>
            </a:r>
          </a:p>
          <a:p>
            <a:r>
              <a:rPr lang="en-US" sz="1800" dirty="0"/>
              <a:t>    if low &gt; high</a:t>
            </a:r>
          </a:p>
          <a:p>
            <a:r>
              <a:rPr lang="en-US" sz="1800" dirty="0"/>
              <a:t>        return False </a:t>
            </a:r>
          </a:p>
          <a:p>
            <a:r>
              <a:rPr lang="en-US" sz="1800" dirty="0"/>
              <a:t>    else</a:t>
            </a:r>
          </a:p>
          <a:p>
            <a:r>
              <a:rPr lang="en-US" sz="1800" dirty="0"/>
              <a:t>        mid = (low + high) / 2 </a:t>
            </a:r>
          </a:p>
          <a:p>
            <a:r>
              <a:rPr lang="en-US" sz="1800" dirty="0"/>
              <a:t>        if x == </a:t>
            </a:r>
            <a:r>
              <a:rPr lang="en-US" sz="1800" dirty="0" err="1"/>
              <a:t>arr</a:t>
            </a:r>
            <a:r>
              <a:rPr lang="en-US" sz="1800" dirty="0"/>
              <a:t>[mid]</a:t>
            </a:r>
          </a:p>
          <a:p>
            <a:r>
              <a:rPr lang="en-US" sz="1800" dirty="0"/>
              <a:t>            return mid</a:t>
            </a:r>
          </a:p>
          <a:p>
            <a:r>
              <a:rPr lang="en-US" sz="1800" dirty="0"/>
              <a:t>        else if x &gt; </a:t>
            </a:r>
            <a:r>
              <a:rPr lang="en-US" sz="1800" dirty="0" err="1"/>
              <a:t>arr</a:t>
            </a:r>
            <a:r>
              <a:rPr lang="en-US" sz="1800" dirty="0"/>
              <a:t>[mid]        // x is on the right side</a:t>
            </a:r>
          </a:p>
          <a:p>
            <a:r>
              <a:rPr lang="en-US" sz="1800" dirty="0"/>
              <a:t>            return </a:t>
            </a:r>
            <a:r>
              <a:rPr lang="en-US" sz="1800" dirty="0" err="1"/>
              <a:t>binarySearch</a:t>
            </a:r>
            <a:r>
              <a:rPr lang="en-US" sz="1800" dirty="0"/>
              <a:t>(</a:t>
            </a:r>
            <a:r>
              <a:rPr lang="en-US" sz="1800" dirty="0" err="1"/>
              <a:t>arr</a:t>
            </a:r>
            <a:r>
              <a:rPr lang="en-US" sz="1800" dirty="0"/>
              <a:t>, x, mid + 1, high)</a:t>
            </a:r>
          </a:p>
          <a:p>
            <a:r>
              <a:rPr lang="en-US" sz="1800" dirty="0"/>
              <a:t>        else                               // x is on the left side</a:t>
            </a:r>
          </a:p>
          <a:p>
            <a:r>
              <a:rPr lang="en-US" sz="1800" dirty="0"/>
              <a:t>            return </a:t>
            </a:r>
            <a:r>
              <a:rPr lang="en-US" sz="1800" dirty="0" err="1"/>
              <a:t>binarySearch</a:t>
            </a:r>
            <a:r>
              <a:rPr lang="en-US" sz="1800" dirty="0"/>
              <a:t>(</a:t>
            </a:r>
            <a:r>
              <a:rPr lang="en-US" sz="1800" dirty="0" err="1"/>
              <a:t>arr</a:t>
            </a:r>
            <a:r>
              <a:rPr lang="en-US" sz="1800" dirty="0"/>
              <a:t>, x, low, mid - 1)</a:t>
            </a:r>
          </a:p>
        </p:txBody>
      </p:sp>
    </p:spTree>
    <p:extLst>
      <p:ext uri="{BB962C8B-B14F-4D97-AF65-F5344CB8AC3E}">
        <p14:creationId xmlns:p14="http://schemas.microsoft.com/office/powerpoint/2010/main" val="88023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94E1-7CDD-D141-5AA3-2A0D51FB3F4B}"/>
              </a:ext>
            </a:extLst>
          </p:cNvPr>
          <p:cNvSpPr>
            <a:spLocks noGrp="1"/>
          </p:cNvSpPr>
          <p:nvPr>
            <p:ph type="title"/>
          </p:nvPr>
        </p:nvSpPr>
        <p:spPr>
          <a:xfrm>
            <a:off x="1431235" y="734515"/>
            <a:ext cx="8176591" cy="842493"/>
          </a:xfrm>
        </p:spPr>
        <p:txBody>
          <a:bodyPr>
            <a:normAutofit fontScale="90000"/>
          </a:bodyPr>
          <a:lstStyle/>
          <a:p>
            <a:pPr algn="ctr"/>
            <a:r>
              <a:rPr lang="en-US" sz="3600" b="1" i="0" dirty="0">
                <a:solidFill>
                  <a:srgbClr val="273239"/>
                </a:solidFill>
                <a:effectLst/>
                <a:latin typeface="Nunito" pitchFamily="2" charset="0"/>
              </a:rPr>
              <a:t>Algorithm to search for a key in a given Binary Search Tree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22C564FD-A267-B19C-2A46-98ABDBF159A9}"/>
              </a:ext>
            </a:extLst>
          </p:cNvPr>
          <p:cNvSpPr>
            <a:spLocks noGrp="1"/>
          </p:cNvSpPr>
          <p:nvPr>
            <p:ph idx="1"/>
          </p:nvPr>
        </p:nvSpPr>
        <p:spPr>
          <a:xfrm>
            <a:off x="92765" y="1734447"/>
            <a:ext cx="12099235" cy="4389038"/>
          </a:xfrm>
        </p:spPr>
        <p:txBody>
          <a:bodyPr>
            <a:normAutofit fontScale="25000" lnSpcReduction="20000"/>
          </a:bodyPr>
          <a:lstStyle/>
          <a:p>
            <a:pPr algn="l" rtl="0" fontAlgn="base"/>
            <a:r>
              <a:rPr lang="en-US" sz="11200" b="0" i="0" dirty="0">
                <a:solidFill>
                  <a:srgbClr val="273239"/>
                </a:solidFill>
                <a:effectLst/>
                <a:latin typeface="Nunito" pitchFamily="2" charset="0"/>
              </a:rPr>
              <a:t>Let’s say we want to search for the number </a:t>
            </a:r>
            <a:r>
              <a:rPr lang="en-US" sz="11200" b="1" i="0" dirty="0">
                <a:solidFill>
                  <a:srgbClr val="273239"/>
                </a:solidFill>
                <a:effectLst/>
                <a:latin typeface="Nunito" pitchFamily="2" charset="0"/>
              </a:rPr>
              <a:t>X, </a:t>
            </a:r>
            <a:r>
              <a:rPr lang="en-US" sz="11200" b="0" i="0" dirty="0">
                <a:solidFill>
                  <a:srgbClr val="273239"/>
                </a:solidFill>
                <a:effectLst/>
                <a:latin typeface="Nunito" pitchFamily="2" charset="0"/>
              </a:rPr>
              <a:t>We start at the root. Then:</a:t>
            </a:r>
          </a:p>
          <a:p>
            <a:pPr algn="l" fontAlgn="base">
              <a:buFont typeface="Arial" panose="020B0604020202020204" pitchFamily="34" charset="0"/>
              <a:buChar char="•"/>
            </a:pPr>
            <a:r>
              <a:rPr lang="en-US" sz="11200" b="0" i="0" dirty="0">
                <a:solidFill>
                  <a:srgbClr val="273239"/>
                </a:solidFill>
                <a:effectLst/>
                <a:latin typeface="Nunito" pitchFamily="2" charset="0"/>
              </a:rPr>
              <a:t>We compare the value to be searched with the value of the root. </a:t>
            </a:r>
          </a:p>
          <a:p>
            <a:pPr marL="742950" lvl="1" indent="-285750" algn="l" fontAlgn="base">
              <a:buFont typeface="Arial" panose="020B0604020202020204" pitchFamily="34" charset="0"/>
              <a:buChar char="•"/>
            </a:pPr>
            <a:r>
              <a:rPr lang="en-US" sz="11200" b="0" i="0" dirty="0">
                <a:solidFill>
                  <a:srgbClr val="273239"/>
                </a:solidFill>
                <a:effectLst/>
                <a:latin typeface="Nunito" pitchFamily="2" charset="0"/>
              </a:rPr>
              <a:t>If it’s equal we are done with the search if it’s smaller we know that we need to go to the left subtree because in a binary search tree all the elements in the left subtree are smaller and all the elements in the right subtree are larger. </a:t>
            </a:r>
          </a:p>
          <a:p>
            <a:pPr algn="l" fontAlgn="base">
              <a:buFont typeface="Arial" panose="020B0604020202020204" pitchFamily="34" charset="0"/>
              <a:buChar char="•"/>
            </a:pPr>
            <a:r>
              <a:rPr lang="en-US" sz="11200" b="0" i="0" dirty="0">
                <a:solidFill>
                  <a:srgbClr val="273239"/>
                </a:solidFill>
                <a:effectLst/>
                <a:latin typeface="Nunito" pitchFamily="2" charset="0"/>
              </a:rPr>
              <a:t>Repeat the above step till no more traversal is possible</a:t>
            </a:r>
          </a:p>
          <a:p>
            <a:pPr algn="l" fontAlgn="base">
              <a:buFont typeface="Arial" panose="020B0604020202020204" pitchFamily="34" charset="0"/>
              <a:buChar char="•"/>
            </a:pPr>
            <a:r>
              <a:rPr lang="en-US" sz="11200" b="0" i="0" dirty="0">
                <a:solidFill>
                  <a:srgbClr val="273239"/>
                </a:solidFill>
                <a:effectLst/>
                <a:latin typeface="Nunito" pitchFamily="2" charset="0"/>
              </a:rPr>
              <a:t>If at any iteration, key is found, return True. Else False.</a:t>
            </a:r>
          </a:p>
          <a:p>
            <a:endParaRPr lang="en-US" dirty="0"/>
          </a:p>
        </p:txBody>
      </p:sp>
    </p:spTree>
    <p:extLst>
      <p:ext uri="{BB962C8B-B14F-4D97-AF65-F5344CB8AC3E}">
        <p14:creationId xmlns:p14="http://schemas.microsoft.com/office/powerpoint/2010/main" val="165866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7E4-7756-AA36-BEF6-9951C1DABC7C}"/>
              </a:ext>
            </a:extLst>
          </p:cNvPr>
          <p:cNvSpPr>
            <a:spLocks noGrp="1"/>
          </p:cNvSpPr>
          <p:nvPr>
            <p:ph type="title"/>
          </p:nvPr>
        </p:nvSpPr>
        <p:spPr>
          <a:xfrm>
            <a:off x="1130270" y="953324"/>
            <a:ext cx="9603275" cy="636937"/>
          </a:xfrm>
        </p:spPr>
        <p:txBody>
          <a:bodyPr>
            <a:normAutofit fontScale="90000"/>
          </a:bodyPr>
          <a:lstStyle/>
          <a:p>
            <a:pPr algn="ctr"/>
            <a:r>
              <a:rPr lang="en-US" b="1" i="0" dirty="0">
                <a:solidFill>
                  <a:srgbClr val="273239"/>
                </a:solidFill>
                <a:effectLst/>
                <a:latin typeface="Nunito" pitchFamily="2" charset="0"/>
              </a:rPr>
              <a:t>Illustration of searching in a BST</a:t>
            </a:r>
            <a:br>
              <a:rPr lang="en-US" b="1" i="0" dirty="0">
                <a:solidFill>
                  <a:srgbClr val="273239"/>
                </a:solidFill>
                <a:effectLst/>
                <a:latin typeface="Nunito" pitchFamily="2" charset="0"/>
              </a:rPr>
            </a:br>
            <a:endParaRPr lang="en-US" dirty="0"/>
          </a:p>
        </p:txBody>
      </p:sp>
      <p:pic>
        <p:nvPicPr>
          <p:cNvPr id="1026" name="Picture 2" descr="bst1">
            <a:extLst>
              <a:ext uri="{FF2B5EF4-FFF2-40B4-BE49-F238E27FC236}">
                <a16:creationId xmlns:a16="http://schemas.microsoft.com/office/drawing/2014/main" id="{D44E755D-6BBF-1ACD-A1CC-F5F900B42E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774" y="1418020"/>
            <a:ext cx="11834191" cy="4677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34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st2">
            <a:extLst>
              <a:ext uri="{FF2B5EF4-FFF2-40B4-BE49-F238E27FC236}">
                <a16:creationId xmlns:a16="http://schemas.microsoft.com/office/drawing/2014/main" id="{E4BC8FE6-94AB-A576-B9FD-CF7A096658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87896"/>
            <a:ext cx="12192000" cy="504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92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st3">
            <a:extLst>
              <a:ext uri="{FF2B5EF4-FFF2-40B4-BE49-F238E27FC236}">
                <a16:creationId xmlns:a16="http://schemas.microsoft.com/office/drawing/2014/main" id="{9F0AA3F3-20FA-0207-0DDF-315B50029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61392"/>
            <a:ext cx="12192000" cy="515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4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st4">
            <a:extLst>
              <a:ext uri="{FF2B5EF4-FFF2-40B4-BE49-F238E27FC236}">
                <a16:creationId xmlns:a16="http://schemas.microsoft.com/office/drawing/2014/main" id="{5238A3C5-B1B3-B478-2FD5-E06F60F4A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691" y="10477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46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D42B-D859-6191-A23E-92ECCD427AB1}"/>
              </a:ext>
            </a:extLst>
          </p:cNvPr>
          <p:cNvSpPr>
            <a:spLocks noGrp="1"/>
          </p:cNvSpPr>
          <p:nvPr>
            <p:ph type="title"/>
          </p:nvPr>
        </p:nvSpPr>
        <p:spPr>
          <a:xfrm>
            <a:off x="2690549" y="131690"/>
            <a:ext cx="6810902" cy="663618"/>
          </a:xfrm>
        </p:spPr>
        <p:txBody>
          <a:bodyPr>
            <a:normAutofit fontScale="90000"/>
          </a:bodyPr>
          <a:lstStyle/>
          <a:p>
            <a:pPr algn="ctr"/>
            <a:r>
              <a:rPr lang="en-US" sz="3600" b="1" i="0" dirty="0">
                <a:solidFill>
                  <a:srgbClr val="212529"/>
                </a:solidFill>
                <a:effectLst/>
                <a:latin typeface="-apple-system"/>
              </a:rPr>
              <a:t>Searching</a:t>
            </a:r>
            <a:br>
              <a:rPr lang="en-US" b="0" i="0" dirty="0">
                <a:solidFill>
                  <a:srgbClr val="212529"/>
                </a:solidFill>
                <a:effectLst/>
                <a:latin typeface="-apple-system"/>
              </a:rPr>
            </a:br>
            <a:endParaRPr lang="en-US" dirty="0"/>
          </a:p>
        </p:txBody>
      </p:sp>
      <p:sp>
        <p:nvSpPr>
          <p:cNvPr id="3" name="Content Placeholder 2">
            <a:extLst>
              <a:ext uri="{FF2B5EF4-FFF2-40B4-BE49-F238E27FC236}">
                <a16:creationId xmlns:a16="http://schemas.microsoft.com/office/drawing/2014/main" id="{64789114-0DB7-BA06-85D4-210E56ADEB89}"/>
              </a:ext>
            </a:extLst>
          </p:cNvPr>
          <p:cNvSpPr>
            <a:spLocks noGrp="1"/>
          </p:cNvSpPr>
          <p:nvPr>
            <p:ph idx="1"/>
          </p:nvPr>
        </p:nvSpPr>
        <p:spPr>
          <a:xfrm>
            <a:off x="172278" y="651875"/>
            <a:ext cx="12019722" cy="5351359"/>
          </a:xfrm>
        </p:spPr>
        <p:txBody>
          <a:bodyPr>
            <a:noAutofit/>
          </a:bodyPr>
          <a:lstStyle/>
          <a:p>
            <a:pPr algn="l"/>
            <a:r>
              <a:rPr lang="en-US" sz="3200" b="0" i="0" dirty="0">
                <a:solidFill>
                  <a:srgbClr val="212529"/>
                </a:solidFill>
                <a:effectLst/>
                <a:latin typeface="-apple-system"/>
              </a:rPr>
              <a:t>Binary search trees are called “search trees” because they make searching for a certain value more efficient than in an unordered tree. In an ideal binary search tree, we do not have to visit every node when searching for a particular value.</a:t>
            </a:r>
          </a:p>
          <a:p>
            <a:pPr algn="l"/>
            <a:r>
              <a:rPr lang="en-US" sz="3200" b="0" i="0" dirty="0">
                <a:solidFill>
                  <a:srgbClr val="212529"/>
                </a:solidFill>
                <a:effectLst/>
                <a:latin typeface="-apple-system"/>
              </a:rPr>
              <a:t>Here is how we search in a binary search tree:</a:t>
            </a:r>
          </a:p>
          <a:p>
            <a:pPr algn="l">
              <a:buFont typeface="+mj-lt"/>
              <a:buAutoNum type="arabicPeriod"/>
            </a:pPr>
            <a:r>
              <a:rPr lang="en-US" sz="3200" b="0" i="0" dirty="0">
                <a:solidFill>
                  <a:srgbClr val="212529"/>
                </a:solidFill>
                <a:effectLst/>
                <a:latin typeface="-apple-system"/>
              </a:rPr>
              <a:t>Begin at the tree’s </a:t>
            </a:r>
            <a:r>
              <a:rPr lang="en-US" sz="3200" b="0" i="1" dirty="0">
                <a:solidFill>
                  <a:srgbClr val="212529"/>
                </a:solidFill>
                <a:effectLst/>
                <a:latin typeface="-apple-system"/>
              </a:rPr>
              <a:t>root node</a:t>
            </a:r>
            <a:endParaRPr lang="en-US" sz="3200" b="0" i="0" dirty="0">
              <a:solidFill>
                <a:srgbClr val="212529"/>
              </a:solidFill>
              <a:effectLst/>
              <a:latin typeface="-apple-system"/>
            </a:endParaRPr>
          </a:p>
          <a:p>
            <a:pPr algn="l">
              <a:buFont typeface="+mj-lt"/>
              <a:buAutoNum type="arabicPeriod"/>
            </a:pPr>
            <a:r>
              <a:rPr lang="en-US" sz="3200" b="0" i="0" dirty="0">
                <a:solidFill>
                  <a:srgbClr val="212529"/>
                </a:solidFill>
                <a:effectLst/>
                <a:latin typeface="-apple-system"/>
              </a:rPr>
              <a:t>If the value is smaller than the current node, move left</a:t>
            </a:r>
          </a:p>
          <a:p>
            <a:pPr algn="l">
              <a:buFont typeface="+mj-lt"/>
              <a:buAutoNum type="arabicPeriod"/>
            </a:pPr>
            <a:r>
              <a:rPr lang="en-US" sz="3200" b="0" i="0" dirty="0">
                <a:solidFill>
                  <a:srgbClr val="212529"/>
                </a:solidFill>
                <a:effectLst/>
                <a:latin typeface="-apple-system"/>
              </a:rPr>
              <a:t>If the value is larger than the current node, move right</a:t>
            </a:r>
          </a:p>
          <a:p>
            <a:endParaRPr lang="en-US" sz="3200" dirty="0"/>
          </a:p>
        </p:txBody>
      </p:sp>
    </p:spTree>
    <p:extLst>
      <p:ext uri="{BB962C8B-B14F-4D97-AF65-F5344CB8AC3E}">
        <p14:creationId xmlns:p14="http://schemas.microsoft.com/office/powerpoint/2010/main" val="422150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6CF92D-1F5F-97BF-D823-E99B9206E2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5948" y="918359"/>
            <a:ext cx="8773520" cy="432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942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220</TotalTime>
  <Words>1013</Words>
  <Application>Microsoft Office PowerPoint</Application>
  <PresentationFormat>Widescreen</PresentationFormat>
  <Paragraphs>68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Century Gothic</vt:lpstr>
      <vt:lpstr>euclid_circular_a</vt:lpstr>
      <vt:lpstr>hurme_no2-webfont</vt:lpstr>
      <vt:lpstr>Nunito</vt:lpstr>
      <vt:lpstr>SFMono-Regular</vt:lpstr>
      <vt:lpstr>Source Sans 3</vt:lpstr>
      <vt:lpstr>Gallery</vt:lpstr>
      <vt:lpstr>    Searching in Binary Search Tree (BST) </vt:lpstr>
      <vt:lpstr>PowerPoint Presentation</vt:lpstr>
      <vt:lpstr>Algorithm to search for a key in a given Binary Search Tree </vt:lpstr>
      <vt:lpstr>Illustration of searching in a BST </vt:lpstr>
      <vt:lpstr>PowerPoint Presentation</vt:lpstr>
      <vt:lpstr>PowerPoint Presentation</vt:lpstr>
      <vt:lpstr>PowerPoint Presentation</vt:lpstr>
      <vt:lpstr>Searching </vt:lpstr>
      <vt:lpstr>PowerPoint Presentation</vt:lpstr>
      <vt:lpstr>Inserting </vt:lpstr>
      <vt:lpstr>Removing </vt:lpstr>
      <vt:lpstr>PowerPoint Presentation</vt:lpstr>
      <vt:lpstr>PowerPoint Presentation</vt:lpstr>
      <vt:lpstr>PowerPoint Presentation</vt:lpstr>
      <vt:lpstr>Runtime and BSTs </vt:lpstr>
      <vt:lpstr>PowerPoint Presentation</vt:lpstr>
      <vt:lpstr>PowerPoint Presentation</vt:lpstr>
      <vt:lpstr>Binary Search Working </vt:lpstr>
      <vt:lpstr>Try </vt:lpstr>
      <vt:lpstr>The array in which searching is to be performed</vt:lpstr>
      <vt:lpstr>PowerPoint Presentation</vt:lpstr>
      <vt:lpstr>2. Set two pointers low and high at the lowest and the highest positions respectively. </vt:lpstr>
      <vt:lpstr>Find the middle element mid of the array ie. arr[(low + high)/2] = 6</vt:lpstr>
      <vt:lpstr>PowerPoint Presentation</vt:lpstr>
      <vt:lpstr>PowerPoint Presentation</vt:lpstr>
      <vt:lpstr>7. Repeat steps 3 to 6 until low meets high.</vt:lpstr>
      <vt:lpstr>x = 4 is found.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Searching in Binary Search Tree (BST) </dc:title>
  <dc:creator>UDYK</dc:creator>
  <cp:lastModifiedBy>UDYK</cp:lastModifiedBy>
  <cp:revision>7</cp:revision>
  <dcterms:created xsi:type="dcterms:W3CDTF">2023-11-24T12:54:33Z</dcterms:created>
  <dcterms:modified xsi:type="dcterms:W3CDTF">2023-11-28T14:21:03Z</dcterms:modified>
</cp:coreProperties>
</file>