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11/27/2023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B78F-BCE2-1470-CD48-227753EF629E}"/>
              </a:ext>
            </a:extLst>
          </p:cNvPr>
          <p:cNvSpPr>
            <a:spLocks noGrp="1"/>
          </p:cNvSpPr>
          <p:nvPr>
            <p:ph type="ctrTitle"/>
          </p:nvPr>
        </p:nvSpPr>
        <p:spPr>
          <a:xfrm>
            <a:off x="1141307" y="1307635"/>
            <a:ext cx="7766936" cy="873238"/>
          </a:xfrm>
        </p:spPr>
        <p:txBody>
          <a:bodyPr/>
          <a:lstStyle/>
          <a:p>
            <a:pPr algn="ctr"/>
            <a:r>
              <a:rPr lang="en-US" b="0" i="0" dirty="0">
                <a:solidFill>
                  <a:srgbClr val="FFFFFF"/>
                </a:solidFill>
                <a:effectLst/>
                <a:latin typeface="Poppins" panose="00000500000000000000" pitchFamily="2" charset="0"/>
              </a:rPr>
              <a:t>Huffman Coding</a:t>
            </a:r>
            <a:br>
              <a:rPr lang="en-US" b="0" i="0" dirty="0">
                <a:solidFill>
                  <a:srgbClr val="FFFFFF"/>
                </a:solidFill>
                <a:effectLst/>
                <a:latin typeface="Poppins" panose="00000500000000000000" pitchFamily="2" charset="0"/>
              </a:rPr>
            </a:br>
            <a:r>
              <a:rPr lang="en-US" b="0" i="0" dirty="0">
                <a:solidFill>
                  <a:srgbClr val="FFFFFF"/>
                </a:solidFill>
                <a:effectLst/>
                <a:latin typeface="Poppins" panose="00000500000000000000" pitchFamily="2" charset="0"/>
              </a:rPr>
              <a:t>Huffman Coding</a:t>
            </a:r>
            <a:br>
              <a:rPr lang="en-US" b="0" i="0" dirty="0">
                <a:solidFill>
                  <a:srgbClr val="FFFFFF"/>
                </a:solidFill>
                <a:effectLst/>
                <a:latin typeface="Poppins" panose="00000500000000000000" pitchFamily="2" charset="0"/>
              </a:rPr>
            </a:br>
            <a:r>
              <a:rPr lang="en-US" b="1" i="0" dirty="0">
                <a:solidFill>
                  <a:schemeClr val="tx1"/>
                </a:solidFill>
                <a:effectLst/>
                <a:latin typeface="Poppins" panose="00000500000000000000" pitchFamily="2" charset="0"/>
              </a:rPr>
              <a:t>Huffman</a:t>
            </a:r>
            <a:r>
              <a:rPr lang="en-US" b="1" i="0" dirty="0">
                <a:solidFill>
                  <a:srgbClr val="FFFFFF"/>
                </a:solidFill>
                <a:effectLst/>
                <a:latin typeface="Poppins" panose="00000500000000000000" pitchFamily="2" charset="0"/>
              </a:rPr>
              <a:t> </a:t>
            </a:r>
            <a:r>
              <a:rPr lang="en-US" b="1" i="0" dirty="0">
                <a:solidFill>
                  <a:schemeClr val="tx1"/>
                </a:solidFill>
                <a:effectLst/>
                <a:latin typeface="Poppins" panose="00000500000000000000" pitchFamily="2" charset="0"/>
              </a:rPr>
              <a:t>Coding</a:t>
            </a:r>
            <a:endParaRPr lang="en-US" b="1" dirty="0">
              <a:solidFill>
                <a:schemeClr val="tx1"/>
              </a:solidFill>
            </a:endParaRPr>
          </a:p>
        </p:txBody>
      </p:sp>
    </p:spTree>
    <p:extLst>
      <p:ext uri="{BB962C8B-B14F-4D97-AF65-F5344CB8AC3E}">
        <p14:creationId xmlns:p14="http://schemas.microsoft.com/office/powerpoint/2010/main" val="4233699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71AEE0-3370-45DC-8D6C-0DE039FF1050}"/>
              </a:ext>
            </a:extLst>
          </p:cNvPr>
          <p:cNvSpPr>
            <a:spLocks noGrp="1"/>
          </p:cNvSpPr>
          <p:nvPr>
            <p:ph idx="1"/>
          </p:nvPr>
        </p:nvSpPr>
        <p:spPr>
          <a:xfrm>
            <a:off x="775808" y="1372799"/>
            <a:ext cx="8596668" cy="3880773"/>
          </a:xfrm>
        </p:spPr>
        <p:txBody>
          <a:bodyPr>
            <a:normAutofit/>
          </a:bodyPr>
          <a:lstStyle/>
          <a:p>
            <a:pPr algn="ctr"/>
            <a:endParaRPr lang="en-US" sz="3200" b="1" dirty="0">
              <a:solidFill>
                <a:schemeClr val="tx1"/>
              </a:solidFill>
            </a:endParaRPr>
          </a:p>
          <a:p>
            <a:pPr algn="ctr"/>
            <a:endParaRPr lang="en-US" sz="3200" b="1" dirty="0">
              <a:solidFill>
                <a:schemeClr val="tx1"/>
              </a:solidFill>
            </a:endParaRPr>
          </a:p>
          <a:p>
            <a:pPr algn="ctr"/>
            <a:r>
              <a:rPr lang="en-US" sz="3200" b="1" dirty="0">
                <a:solidFill>
                  <a:schemeClr val="tx1"/>
                </a:solidFill>
              </a:rPr>
              <a:t>What is </a:t>
            </a:r>
            <a:r>
              <a:rPr lang="en-US" sz="3200" b="1" i="0" dirty="0">
                <a:solidFill>
                  <a:schemeClr val="tx1"/>
                </a:solidFill>
                <a:effectLst/>
                <a:latin typeface="Poppins" panose="00000500000000000000" pitchFamily="2" charset="0"/>
              </a:rPr>
              <a:t>Huffman Coding</a:t>
            </a:r>
            <a:endParaRPr lang="en-US" sz="3200" b="1" dirty="0">
              <a:solidFill>
                <a:schemeClr val="tx1"/>
              </a:solidFill>
            </a:endParaRPr>
          </a:p>
        </p:txBody>
      </p:sp>
    </p:spTree>
    <p:extLst>
      <p:ext uri="{BB962C8B-B14F-4D97-AF65-F5344CB8AC3E}">
        <p14:creationId xmlns:p14="http://schemas.microsoft.com/office/powerpoint/2010/main" val="3256680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5564CB-CF48-BB31-D279-9594B392D69F}"/>
              </a:ext>
            </a:extLst>
          </p:cNvPr>
          <p:cNvSpPr>
            <a:spLocks noGrp="1"/>
          </p:cNvSpPr>
          <p:nvPr>
            <p:ph idx="1"/>
          </p:nvPr>
        </p:nvSpPr>
        <p:spPr>
          <a:xfrm>
            <a:off x="114626" y="506438"/>
            <a:ext cx="11514666" cy="5257200"/>
          </a:xfrm>
        </p:spPr>
        <p:txBody>
          <a:bodyPr>
            <a:normAutofit fontScale="92500"/>
          </a:bodyPr>
          <a:lstStyle/>
          <a:p>
            <a:r>
              <a:rPr lang="en-US" sz="3200" b="0" i="0" dirty="0">
                <a:solidFill>
                  <a:srgbClr val="444444"/>
                </a:solidFill>
                <a:effectLst/>
                <a:latin typeface="Poppins" panose="00000500000000000000" pitchFamily="2" charset="0"/>
              </a:rPr>
              <a:t>Huffman coding is a data compression technique that assigns codes to characters in a way that minimizes the overall code length. </a:t>
            </a:r>
          </a:p>
          <a:p>
            <a:endParaRPr lang="en-US" sz="3200" dirty="0">
              <a:solidFill>
                <a:srgbClr val="444444"/>
              </a:solidFill>
              <a:latin typeface="Poppins" panose="00000500000000000000" pitchFamily="2" charset="0"/>
            </a:endParaRPr>
          </a:p>
          <a:p>
            <a:r>
              <a:rPr lang="en-US" sz="3200" b="0" i="0" dirty="0">
                <a:solidFill>
                  <a:srgbClr val="444444"/>
                </a:solidFill>
                <a:effectLst/>
                <a:latin typeface="Poppins" panose="00000500000000000000" pitchFamily="2" charset="0"/>
              </a:rPr>
              <a:t>This technique can be used to compress any type of file, but it is most commonly used to compress text files.</a:t>
            </a:r>
          </a:p>
          <a:p>
            <a:endParaRPr lang="en-US" sz="3200" dirty="0">
              <a:solidFill>
                <a:srgbClr val="444444"/>
              </a:solidFill>
              <a:latin typeface="Poppins" panose="00000500000000000000" pitchFamily="2" charset="0"/>
            </a:endParaRPr>
          </a:p>
          <a:p>
            <a:pPr marL="0" indent="0">
              <a:buNone/>
            </a:pPr>
            <a:r>
              <a:rPr lang="en-US" sz="3200" b="0" i="0" dirty="0">
                <a:solidFill>
                  <a:srgbClr val="444444"/>
                </a:solidFill>
                <a:effectLst/>
                <a:latin typeface="Poppins" panose="00000500000000000000" pitchFamily="2" charset="0"/>
              </a:rPr>
              <a:t>It is named after its inventor, David A. Huffman, who developed the technique in 1952 while working on his Ph.D. thesis at MIT.</a:t>
            </a:r>
            <a:endParaRPr lang="en-US" sz="3200" dirty="0"/>
          </a:p>
        </p:txBody>
      </p:sp>
    </p:spTree>
    <p:extLst>
      <p:ext uri="{BB962C8B-B14F-4D97-AF65-F5344CB8AC3E}">
        <p14:creationId xmlns:p14="http://schemas.microsoft.com/office/powerpoint/2010/main" val="1589672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CD466-DB31-9C87-339A-7CA1380069A9}"/>
              </a:ext>
            </a:extLst>
          </p:cNvPr>
          <p:cNvSpPr>
            <a:spLocks noGrp="1"/>
          </p:cNvSpPr>
          <p:nvPr>
            <p:ph type="title"/>
          </p:nvPr>
        </p:nvSpPr>
        <p:spPr/>
        <p:txBody>
          <a:bodyPr/>
          <a:lstStyle/>
          <a:p>
            <a:r>
              <a:rPr lang="en-US" b="1" i="0" dirty="0">
                <a:solidFill>
                  <a:srgbClr val="444444"/>
                </a:solidFill>
                <a:effectLst/>
                <a:latin typeface="Poppins" panose="00000500000000000000" pitchFamily="2" charset="0"/>
              </a:rPr>
              <a:t>Advantages of Huffman Coding</a:t>
            </a:r>
            <a:br>
              <a:rPr lang="en-US" b="1" i="0" dirty="0">
                <a:solidFill>
                  <a:srgbClr val="444444"/>
                </a:solidFill>
                <a:effectLst/>
                <a:latin typeface="Poppins" panose="00000500000000000000" pitchFamily="2" charset="0"/>
              </a:rPr>
            </a:br>
            <a:endParaRPr lang="en-US" dirty="0"/>
          </a:p>
        </p:txBody>
      </p:sp>
      <p:sp>
        <p:nvSpPr>
          <p:cNvPr id="3" name="Content Placeholder 2">
            <a:extLst>
              <a:ext uri="{FF2B5EF4-FFF2-40B4-BE49-F238E27FC236}">
                <a16:creationId xmlns:a16="http://schemas.microsoft.com/office/drawing/2014/main" id="{B36FDF5E-95BA-EB5E-D07F-677279E82959}"/>
              </a:ext>
            </a:extLst>
          </p:cNvPr>
          <p:cNvSpPr>
            <a:spLocks noGrp="1"/>
          </p:cNvSpPr>
          <p:nvPr>
            <p:ph idx="1"/>
          </p:nvPr>
        </p:nvSpPr>
        <p:spPr>
          <a:xfrm>
            <a:off x="241234" y="2174657"/>
            <a:ext cx="11153595" cy="4268346"/>
          </a:xfrm>
        </p:spPr>
        <p:txBody>
          <a:bodyPr>
            <a:noAutofit/>
          </a:bodyPr>
          <a:lstStyle/>
          <a:p>
            <a:r>
              <a:rPr lang="en-US" sz="3200" b="0" i="0" dirty="0">
                <a:solidFill>
                  <a:srgbClr val="444444"/>
                </a:solidFill>
                <a:effectLst/>
                <a:latin typeface="Poppins" panose="00000500000000000000" pitchFamily="2" charset="0"/>
              </a:rPr>
              <a:t>Huffman coding is a very efficient way of compressing data. It can be used to compress all sorts of data, including text, images, and audio. Huffman coding can be especially beneficial when compressing large files. Some of the advantages of Huffman coding include:</a:t>
            </a:r>
            <a:endParaRPr lang="en-US" sz="3200" dirty="0"/>
          </a:p>
        </p:txBody>
      </p:sp>
    </p:spTree>
    <p:extLst>
      <p:ext uri="{BB962C8B-B14F-4D97-AF65-F5344CB8AC3E}">
        <p14:creationId xmlns:p14="http://schemas.microsoft.com/office/powerpoint/2010/main" val="1115377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5A3E34-6447-EC2B-146C-7BBB7E5F0BC0}"/>
              </a:ext>
            </a:extLst>
          </p:cNvPr>
          <p:cNvSpPr>
            <a:spLocks noGrp="1"/>
          </p:cNvSpPr>
          <p:nvPr>
            <p:ph idx="1"/>
          </p:nvPr>
        </p:nvSpPr>
        <p:spPr>
          <a:xfrm>
            <a:off x="438183" y="528137"/>
            <a:ext cx="11125460" cy="5801725"/>
          </a:xfrm>
        </p:spPr>
        <p:txBody>
          <a:bodyPr>
            <a:normAutofit/>
          </a:bodyPr>
          <a:lstStyle/>
          <a:p>
            <a:pPr algn="l"/>
            <a:r>
              <a:rPr lang="en-US" sz="3200" b="0" i="0" dirty="0">
                <a:solidFill>
                  <a:srgbClr val="444444"/>
                </a:solidFill>
                <a:effectLst/>
                <a:latin typeface="Poppins" panose="00000500000000000000" pitchFamily="2" charset="0"/>
              </a:rPr>
              <a:t>1. Huffman coding is very efficient. It can compress data very quickly and effectively.</a:t>
            </a:r>
          </a:p>
          <a:p>
            <a:pPr algn="l"/>
            <a:endParaRPr lang="en-US" sz="3200" b="0" i="0" dirty="0">
              <a:solidFill>
                <a:srgbClr val="444444"/>
              </a:solidFill>
              <a:effectLst/>
              <a:latin typeface="Poppins" panose="00000500000000000000" pitchFamily="2" charset="0"/>
            </a:endParaRPr>
          </a:p>
          <a:p>
            <a:pPr algn="l"/>
            <a:r>
              <a:rPr lang="en-US" sz="3200" b="0" i="0" dirty="0">
                <a:solidFill>
                  <a:srgbClr val="444444"/>
                </a:solidFill>
                <a:effectLst/>
                <a:latin typeface="Poppins" panose="00000500000000000000" pitchFamily="2" charset="0"/>
              </a:rPr>
              <a:t>2. Huffman coding is relatively simple to implement.</a:t>
            </a:r>
          </a:p>
          <a:p>
            <a:pPr algn="l"/>
            <a:endParaRPr lang="en-US" sz="3200" b="0" i="0" dirty="0">
              <a:solidFill>
                <a:srgbClr val="444444"/>
              </a:solidFill>
              <a:effectLst/>
              <a:latin typeface="Poppins" panose="00000500000000000000" pitchFamily="2" charset="0"/>
            </a:endParaRPr>
          </a:p>
          <a:p>
            <a:pPr algn="l"/>
            <a:r>
              <a:rPr lang="en-US" sz="3200" b="0" i="0" dirty="0">
                <a:solidFill>
                  <a:srgbClr val="444444"/>
                </a:solidFill>
                <a:effectLst/>
                <a:latin typeface="Poppins" panose="00000500000000000000" pitchFamily="2" charset="0"/>
              </a:rPr>
              <a:t>3. Huffman coding can be used with any type of data.</a:t>
            </a:r>
          </a:p>
          <a:p>
            <a:pPr marL="0" indent="0" algn="l">
              <a:buNone/>
            </a:pPr>
            <a:endParaRPr lang="en-US" sz="3200" b="0" i="0" dirty="0">
              <a:solidFill>
                <a:srgbClr val="444444"/>
              </a:solidFill>
              <a:effectLst/>
              <a:latin typeface="Poppins" panose="00000500000000000000" pitchFamily="2" charset="0"/>
            </a:endParaRPr>
          </a:p>
          <a:p>
            <a:pPr algn="l"/>
            <a:r>
              <a:rPr lang="en-US" sz="3200" b="0" i="0" dirty="0">
                <a:solidFill>
                  <a:srgbClr val="444444"/>
                </a:solidFill>
                <a:effectLst/>
                <a:latin typeface="Poppins" panose="00000500000000000000" pitchFamily="2" charset="0"/>
              </a:rPr>
              <a:t>4. Huffman coding is very effective at compressing large files.</a:t>
            </a:r>
          </a:p>
        </p:txBody>
      </p:sp>
    </p:spTree>
    <p:extLst>
      <p:ext uri="{BB962C8B-B14F-4D97-AF65-F5344CB8AC3E}">
        <p14:creationId xmlns:p14="http://schemas.microsoft.com/office/powerpoint/2010/main" val="3347651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0CBBE-3E30-3EAC-ADF3-8C8B5B378CF1}"/>
              </a:ext>
            </a:extLst>
          </p:cNvPr>
          <p:cNvSpPr>
            <a:spLocks noGrp="1"/>
          </p:cNvSpPr>
          <p:nvPr>
            <p:ph type="title"/>
          </p:nvPr>
        </p:nvSpPr>
        <p:spPr/>
        <p:txBody>
          <a:bodyPr/>
          <a:lstStyle/>
          <a:p>
            <a:r>
              <a:rPr lang="en-US" b="1" i="0" dirty="0">
                <a:solidFill>
                  <a:srgbClr val="444444"/>
                </a:solidFill>
                <a:effectLst/>
                <a:latin typeface="Poppins" panose="00000500000000000000" pitchFamily="2" charset="0"/>
              </a:rPr>
              <a:t>Disadvantage of Huffman Coding</a:t>
            </a:r>
            <a:br>
              <a:rPr lang="en-US" b="1" i="0" dirty="0">
                <a:solidFill>
                  <a:srgbClr val="444444"/>
                </a:solidFill>
                <a:effectLst/>
                <a:latin typeface="Poppins" panose="00000500000000000000" pitchFamily="2" charset="0"/>
              </a:rPr>
            </a:br>
            <a:endParaRPr lang="en-US" dirty="0"/>
          </a:p>
        </p:txBody>
      </p:sp>
      <p:sp>
        <p:nvSpPr>
          <p:cNvPr id="3" name="Content Placeholder 2">
            <a:extLst>
              <a:ext uri="{FF2B5EF4-FFF2-40B4-BE49-F238E27FC236}">
                <a16:creationId xmlns:a16="http://schemas.microsoft.com/office/drawing/2014/main" id="{C8B5B044-BB45-E8FE-FF7E-F3CA4FA3B3C5}"/>
              </a:ext>
            </a:extLst>
          </p:cNvPr>
          <p:cNvSpPr>
            <a:spLocks noGrp="1"/>
          </p:cNvSpPr>
          <p:nvPr>
            <p:ph idx="1"/>
          </p:nvPr>
        </p:nvSpPr>
        <p:spPr>
          <a:xfrm>
            <a:off x="168812" y="2160589"/>
            <a:ext cx="11057206" cy="3880773"/>
          </a:xfrm>
        </p:spPr>
        <p:txBody>
          <a:bodyPr>
            <a:normAutofit/>
          </a:bodyPr>
          <a:lstStyle/>
          <a:p>
            <a:r>
              <a:rPr lang="en-US" sz="3200" b="0" i="0" dirty="0">
                <a:solidFill>
                  <a:srgbClr val="444444"/>
                </a:solidFill>
                <a:effectLst/>
                <a:latin typeface="Poppins" panose="00000500000000000000" pitchFamily="2" charset="0"/>
              </a:rPr>
              <a:t>Huffman coding has some potential disadvantages when compared to other compression algorithms.</a:t>
            </a:r>
          </a:p>
          <a:p>
            <a:r>
              <a:rPr lang="en-US" sz="3200" b="0" i="0" dirty="0">
                <a:solidFill>
                  <a:srgbClr val="444444"/>
                </a:solidFill>
                <a:effectLst/>
                <a:latin typeface="Poppins" panose="00000500000000000000" pitchFamily="2" charset="0"/>
              </a:rPr>
              <a:t> For example, Huffman coding can produce large code words for uncommon symbols.</a:t>
            </a:r>
            <a:endParaRPr lang="en-US" sz="3200" dirty="0"/>
          </a:p>
        </p:txBody>
      </p:sp>
    </p:spTree>
    <p:extLst>
      <p:ext uri="{BB962C8B-B14F-4D97-AF65-F5344CB8AC3E}">
        <p14:creationId xmlns:p14="http://schemas.microsoft.com/office/powerpoint/2010/main" val="3347394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14A82-154F-5D26-E7CC-F2686913554F}"/>
              </a:ext>
            </a:extLst>
          </p:cNvPr>
          <p:cNvSpPr>
            <a:spLocks noGrp="1"/>
          </p:cNvSpPr>
          <p:nvPr>
            <p:ph type="title"/>
          </p:nvPr>
        </p:nvSpPr>
        <p:spPr>
          <a:xfrm>
            <a:off x="1549531" y="171799"/>
            <a:ext cx="8596668" cy="533079"/>
          </a:xfrm>
        </p:spPr>
        <p:txBody>
          <a:bodyPr>
            <a:normAutofit fontScale="90000"/>
          </a:bodyPr>
          <a:lstStyle/>
          <a:p>
            <a:r>
              <a:rPr lang="en-US" b="1" i="0" dirty="0">
                <a:solidFill>
                  <a:srgbClr val="444444"/>
                </a:solidFill>
                <a:effectLst/>
                <a:latin typeface="Poppins" panose="00000500000000000000" pitchFamily="2" charset="0"/>
              </a:rPr>
              <a:t>Applications of Huffman Coding</a:t>
            </a:r>
            <a:br>
              <a:rPr lang="en-US" b="1" i="0" dirty="0">
                <a:solidFill>
                  <a:srgbClr val="444444"/>
                </a:solidFill>
                <a:effectLst/>
                <a:latin typeface="Poppins" panose="00000500000000000000" pitchFamily="2" charset="0"/>
              </a:rPr>
            </a:br>
            <a:endParaRPr lang="en-US" dirty="0"/>
          </a:p>
        </p:txBody>
      </p:sp>
      <p:sp>
        <p:nvSpPr>
          <p:cNvPr id="3" name="Content Placeholder 2">
            <a:extLst>
              <a:ext uri="{FF2B5EF4-FFF2-40B4-BE49-F238E27FC236}">
                <a16:creationId xmlns:a16="http://schemas.microsoft.com/office/drawing/2014/main" id="{85B02269-20D7-CA2D-F68F-6B03B83FEB0C}"/>
              </a:ext>
            </a:extLst>
          </p:cNvPr>
          <p:cNvSpPr>
            <a:spLocks noGrp="1"/>
          </p:cNvSpPr>
          <p:nvPr>
            <p:ph idx="1"/>
          </p:nvPr>
        </p:nvSpPr>
        <p:spPr>
          <a:xfrm>
            <a:off x="406661" y="844660"/>
            <a:ext cx="11621216" cy="5857102"/>
          </a:xfrm>
        </p:spPr>
        <p:txBody>
          <a:bodyPr>
            <a:normAutofit lnSpcReduction="10000"/>
          </a:bodyPr>
          <a:lstStyle/>
          <a:p>
            <a:pPr algn="l"/>
            <a:r>
              <a:rPr lang="en-US" sz="2000" b="0" i="0" dirty="0">
                <a:solidFill>
                  <a:srgbClr val="444444"/>
                </a:solidFill>
                <a:effectLst/>
                <a:latin typeface="Poppins" panose="00000500000000000000" pitchFamily="2" charset="0"/>
              </a:rPr>
              <a:t>Huffman coding is a data compression technique that can be used in a variety of applications. Here are just a few examples:</a:t>
            </a:r>
          </a:p>
          <a:p>
            <a:pPr marL="0" indent="0" algn="l">
              <a:buNone/>
            </a:pPr>
            <a:endParaRPr lang="en-US" sz="2000" b="0" i="0" dirty="0">
              <a:solidFill>
                <a:srgbClr val="444444"/>
              </a:solidFill>
              <a:effectLst/>
              <a:latin typeface="Poppins" panose="00000500000000000000" pitchFamily="2" charset="0"/>
            </a:endParaRPr>
          </a:p>
          <a:p>
            <a:pPr algn="l">
              <a:buFont typeface="+mj-lt"/>
              <a:buAutoNum type="arabicPeriod"/>
            </a:pPr>
            <a:r>
              <a:rPr lang="en-US" sz="2000" b="1" i="0" dirty="0">
                <a:solidFill>
                  <a:srgbClr val="444444"/>
                </a:solidFill>
                <a:effectLst/>
                <a:latin typeface="Poppins" panose="00000500000000000000" pitchFamily="2" charset="0"/>
              </a:rPr>
              <a:t>Image compression</a:t>
            </a:r>
            <a:r>
              <a:rPr lang="en-US" sz="2000" b="0" i="0" dirty="0">
                <a:solidFill>
                  <a:srgbClr val="444444"/>
                </a:solidFill>
                <a:effectLst/>
                <a:latin typeface="Poppins" panose="00000500000000000000" pitchFamily="2" charset="0"/>
              </a:rPr>
              <a:t>: By compressing image data, Huffman coding can reduce the amount of storage space required for digital images. This can be especially beneficial for large images or images with a lot of detail.</a:t>
            </a:r>
          </a:p>
          <a:p>
            <a:pPr algn="l">
              <a:buFont typeface="+mj-lt"/>
              <a:buAutoNum type="arabicPeriod"/>
            </a:pPr>
            <a:r>
              <a:rPr lang="en-US" sz="2000" b="1" i="0" dirty="0">
                <a:solidFill>
                  <a:srgbClr val="444444"/>
                </a:solidFill>
                <a:effectLst/>
                <a:latin typeface="Poppins" panose="00000500000000000000" pitchFamily="2" charset="0"/>
              </a:rPr>
              <a:t>Audio compression: </a:t>
            </a:r>
            <a:r>
              <a:rPr lang="en-US" sz="2000" b="0" i="0" dirty="0">
                <a:solidFill>
                  <a:srgbClr val="444444"/>
                </a:solidFill>
                <a:effectLst/>
                <a:latin typeface="Poppins" panose="00000500000000000000" pitchFamily="2" charset="0"/>
              </a:rPr>
              <a:t>Similar to image compression, Huffman coding can also be used to compress audio data. This can save storage space and bandwidth when streaming or downloading audio files.</a:t>
            </a:r>
          </a:p>
          <a:p>
            <a:pPr algn="l">
              <a:buFont typeface="+mj-lt"/>
              <a:buAutoNum type="arabicPeriod"/>
            </a:pPr>
            <a:endParaRPr lang="en-US" sz="2000" b="0" i="0" dirty="0">
              <a:solidFill>
                <a:srgbClr val="444444"/>
              </a:solidFill>
              <a:effectLst/>
              <a:latin typeface="Poppins" panose="00000500000000000000" pitchFamily="2" charset="0"/>
            </a:endParaRPr>
          </a:p>
          <a:p>
            <a:pPr algn="l">
              <a:buFont typeface="+mj-lt"/>
              <a:buAutoNum type="arabicPeriod"/>
            </a:pPr>
            <a:r>
              <a:rPr lang="en-US" sz="2000" b="1" i="0" dirty="0">
                <a:solidFill>
                  <a:srgbClr val="444444"/>
                </a:solidFill>
                <a:effectLst/>
                <a:latin typeface="Poppins" panose="00000500000000000000" pitchFamily="2" charset="0"/>
              </a:rPr>
              <a:t>Text compression</a:t>
            </a:r>
            <a:r>
              <a:rPr lang="en-US" sz="2000" b="0" i="0" dirty="0">
                <a:solidFill>
                  <a:srgbClr val="444444"/>
                </a:solidFill>
                <a:effectLst/>
                <a:latin typeface="Poppins" panose="00000500000000000000" pitchFamily="2" charset="0"/>
              </a:rPr>
              <a:t>: Text files can also be compressed using Huffman coding. This can be useful for reducing the size of text documents or email attachments.</a:t>
            </a:r>
          </a:p>
          <a:p>
            <a:pPr marL="0" indent="0" algn="l">
              <a:buNone/>
            </a:pPr>
            <a:endParaRPr lang="en-US" sz="2000" b="0" i="0" dirty="0">
              <a:solidFill>
                <a:srgbClr val="444444"/>
              </a:solidFill>
              <a:effectLst/>
              <a:latin typeface="Poppins" panose="00000500000000000000" pitchFamily="2" charset="0"/>
            </a:endParaRPr>
          </a:p>
          <a:p>
            <a:pPr marL="0" indent="0" algn="l">
              <a:buNone/>
            </a:pPr>
            <a:r>
              <a:rPr lang="en-US" sz="1200" b="0" i="0" dirty="0">
                <a:solidFill>
                  <a:schemeClr val="accent1"/>
                </a:solidFill>
                <a:effectLst/>
                <a:latin typeface="Poppins" panose="00000500000000000000" pitchFamily="2" charset="0"/>
              </a:rPr>
              <a:t>4</a:t>
            </a:r>
            <a:r>
              <a:rPr lang="en-US" sz="1200" b="1" i="0" dirty="0">
                <a:solidFill>
                  <a:schemeClr val="accent1"/>
                </a:solidFill>
                <a:effectLst/>
                <a:latin typeface="Poppins" panose="00000500000000000000" pitchFamily="2" charset="0"/>
              </a:rPr>
              <a:t>.  </a:t>
            </a:r>
            <a:r>
              <a:rPr lang="en-US" sz="2000" b="1" i="0" dirty="0">
                <a:solidFill>
                  <a:srgbClr val="444444"/>
                </a:solidFill>
                <a:effectLst/>
                <a:latin typeface="Poppins" panose="00000500000000000000" pitchFamily="2" charset="0"/>
              </a:rPr>
              <a:t>Data transmission</a:t>
            </a:r>
            <a:r>
              <a:rPr lang="en-US" sz="2000" b="0" i="0" dirty="0">
                <a:solidFill>
                  <a:srgbClr val="444444"/>
                </a:solidFill>
                <a:effectLst/>
                <a:latin typeface="Poppins" panose="00000500000000000000" pitchFamily="2" charset="0"/>
              </a:rPr>
              <a:t>: When data is transmitted over a network, it is often compressed using Huffman coding to reduce the amount of bandwidth required. This can help to speed up data transfer and reduce costs associated with transmitting data.</a:t>
            </a:r>
          </a:p>
          <a:p>
            <a:endParaRPr lang="en-US" sz="2000" dirty="0"/>
          </a:p>
        </p:txBody>
      </p:sp>
    </p:spTree>
    <p:extLst>
      <p:ext uri="{BB962C8B-B14F-4D97-AF65-F5344CB8AC3E}">
        <p14:creationId xmlns:p14="http://schemas.microsoft.com/office/powerpoint/2010/main" val="8165252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48</TotalTime>
  <Words>399</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Poppins</vt:lpstr>
      <vt:lpstr>Trebuchet MS</vt:lpstr>
      <vt:lpstr>Wingdings 3</vt:lpstr>
      <vt:lpstr>Facet</vt:lpstr>
      <vt:lpstr>Huffman Coding Huffman Coding Huffman Coding</vt:lpstr>
      <vt:lpstr>PowerPoint Presentation</vt:lpstr>
      <vt:lpstr>PowerPoint Presentation</vt:lpstr>
      <vt:lpstr>Advantages of Huffman Coding </vt:lpstr>
      <vt:lpstr>PowerPoint Presentation</vt:lpstr>
      <vt:lpstr>Disadvantage of Huffman Coding </vt:lpstr>
      <vt:lpstr>Applications of Huffman Coding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Huffman Coding Huffman Coding Huffman Coding</dc:title>
  <dc:creator>UDYK</dc:creator>
  <cp:lastModifiedBy>UDYK</cp:lastModifiedBy>
  <cp:revision>1</cp:revision>
  <dcterms:created xsi:type="dcterms:W3CDTF">2023-11-27T17:45:40Z</dcterms:created>
  <dcterms:modified xsi:type="dcterms:W3CDTF">2023-11-27T18:33:46Z</dcterms:modified>
</cp:coreProperties>
</file>