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57" r:id="rId3"/>
    <p:sldId id="258" r:id="rId4"/>
    <p:sldId id="259" r:id="rId5"/>
    <p:sldId id="260" r:id="rId6"/>
    <p:sldId id="261" r:id="rId7"/>
    <p:sldId id="299" r:id="rId8"/>
    <p:sldId id="266" r:id="rId9"/>
    <p:sldId id="300" r:id="rId10"/>
    <p:sldId id="301" r:id="rId11"/>
    <p:sldId id="268" r:id="rId12"/>
    <p:sldId id="269" r:id="rId13"/>
    <p:sldId id="270" r:id="rId14"/>
    <p:sldId id="271" r:id="rId15"/>
    <p:sldId id="262" r:id="rId16"/>
    <p:sldId id="263" r:id="rId17"/>
    <p:sldId id="265" r:id="rId18"/>
    <p:sldId id="280" r:id="rId19"/>
    <p:sldId id="264" r:id="rId20"/>
    <p:sldId id="281" r:id="rId21"/>
    <p:sldId id="282" r:id="rId22"/>
    <p:sldId id="283" r:id="rId23"/>
    <p:sldId id="272" r:id="rId24"/>
    <p:sldId id="275" r:id="rId25"/>
    <p:sldId id="273" r:id="rId26"/>
    <p:sldId id="279" r:id="rId27"/>
    <p:sldId id="274" r:id="rId28"/>
    <p:sldId id="276" r:id="rId29"/>
    <p:sldId id="277"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302" r:id="rId46"/>
    <p:sldId id="303" r:id="rId47"/>
    <p:sldId id="304" r:id="rId48"/>
    <p:sldId id="305"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97F941-2FE6-408C-80A0-5BDBFE3A2C58}"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C1C45-CDCD-41AF-A670-0B3402BE7B42}" type="slidenum">
              <a:rPr lang="en-US" smtClean="0"/>
              <a:t>‹#›</a:t>
            </a:fld>
            <a:endParaRPr lang="en-US"/>
          </a:p>
        </p:txBody>
      </p:sp>
    </p:spTree>
    <p:extLst>
      <p:ext uri="{BB962C8B-B14F-4D97-AF65-F5344CB8AC3E}">
        <p14:creationId xmlns:p14="http://schemas.microsoft.com/office/powerpoint/2010/main" val="4293062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97F941-2FE6-408C-80A0-5BDBFE3A2C58}"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C1C45-CDCD-41AF-A670-0B3402BE7B42}" type="slidenum">
              <a:rPr lang="en-US" smtClean="0"/>
              <a:t>‹#›</a:t>
            </a:fld>
            <a:endParaRPr lang="en-US"/>
          </a:p>
        </p:txBody>
      </p:sp>
    </p:spTree>
    <p:extLst>
      <p:ext uri="{BB962C8B-B14F-4D97-AF65-F5344CB8AC3E}">
        <p14:creationId xmlns:p14="http://schemas.microsoft.com/office/powerpoint/2010/main" val="3928250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97F941-2FE6-408C-80A0-5BDBFE3A2C58}"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C1C45-CDCD-41AF-A670-0B3402BE7B4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28103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97F941-2FE6-408C-80A0-5BDBFE3A2C58}"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C1C45-CDCD-41AF-A670-0B3402BE7B42}" type="slidenum">
              <a:rPr lang="en-US" smtClean="0"/>
              <a:t>‹#›</a:t>
            </a:fld>
            <a:endParaRPr lang="en-US"/>
          </a:p>
        </p:txBody>
      </p:sp>
    </p:spTree>
    <p:extLst>
      <p:ext uri="{BB962C8B-B14F-4D97-AF65-F5344CB8AC3E}">
        <p14:creationId xmlns:p14="http://schemas.microsoft.com/office/powerpoint/2010/main" val="15231903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97F941-2FE6-408C-80A0-5BDBFE3A2C58}"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C1C45-CDCD-41AF-A670-0B3402BE7B4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00369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97F941-2FE6-408C-80A0-5BDBFE3A2C58}"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C1C45-CDCD-41AF-A670-0B3402BE7B42}" type="slidenum">
              <a:rPr lang="en-US" smtClean="0"/>
              <a:t>‹#›</a:t>
            </a:fld>
            <a:endParaRPr lang="en-US"/>
          </a:p>
        </p:txBody>
      </p:sp>
    </p:spTree>
    <p:extLst>
      <p:ext uri="{BB962C8B-B14F-4D97-AF65-F5344CB8AC3E}">
        <p14:creationId xmlns:p14="http://schemas.microsoft.com/office/powerpoint/2010/main" val="27614561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97F941-2FE6-408C-80A0-5BDBFE3A2C58}"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C1C45-CDCD-41AF-A670-0B3402BE7B42}" type="slidenum">
              <a:rPr lang="en-US" smtClean="0"/>
              <a:t>‹#›</a:t>
            </a:fld>
            <a:endParaRPr lang="en-US"/>
          </a:p>
        </p:txBody>
      </p:sp>
    </p:spTree>
    <p:extLst>
      <p:ext uri="{BB962C8B-B14F-4D97-AF65-F5344CB8AC3E}">
        <p14:creationId xmlns:p14="http://schemas.microsoft.com/office/powerpoint/2010/main" val="2724015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97F941-2FE6-408C-80A0-5BDBFE3A2C58}"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C1C45-CDCD-41AF-A670-0B3402BE7B42}" type="slidenum">
              <a:rPr lang="en-US" smtClean="0"/>
              <a:t>‹#›</a:t>
            </a:fld>
            <a:endParaRPr lang="en-US"/>
          </a:p>
        </p:txBody>
      </p:sp>
    </p:spTree>
    <p:extLst>
      <p:ext uri="{BB962C8B-B14F-4D97-AF65-F5344CB8AC3E}">
        <p14:creationId xmlns:p14="http://schemas.microsoft.com/office/powerpoint/2010/main" val="1792656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97F941-2FE6-408C-80A0-5BDBFE3A2C58}"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C1C45-CDCD-41AF-A670-0B3402BE7B42}" type="slidenum">
              <a:rPr lang="en-US" smtClean="0"/>
              <a:t>‹#›</a:t>
            </a:fld>
            <a:endParaRPr lang="en-US"/>
          </a:p>
        </p:txBody>
      </p:sp>
    </p:spTree>
    <p:extLst>
      <p:ext uri="{BB962C8B-B14F-4D97-AF65-F5344CB8AC3E}">
        <p14:creationId xmlns:p14="http://schemas.microsoft.com/office/powerpoint/2010/main" val="1413936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97F941-2FE6-408C-80A0-5BDBFE3A2C58}" type="datetimeFigureOut">
              <a:rPr lang="en-US" smtClean="0"/>
              <a:t>11/20/2023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CC1C45-CDCD-41AF-A670-0B3402BE7B42}" type="slidenum">
              <a:rPr lang="en-US" smtClean="0"/>
              <a:t>‹#›</a:t>
            </a:fld>
            <a:endParaRPr lang="en-US"/>
          </a:p>
        </p:txBody>
      </p:sp>
    </p:spTree>
    <p:extLst>
      <p:ext uri="{BB962C8B-B14F-4D97-AF65-F5344CB8AC3E}">
        <p14:creationId xmlns:p14="http://schemas.microsoft.com/office/powerpoint/2010/main" val="3140852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97F941-2FE6-408C-80A0-5BDBFE3A2C58}"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C1C45-CDCD-41AF-A670-0B3402BE7B42}" type="slidenum">
              <a:rPr lang="en-US" smtClean="0"/>
              <a:t>‹#›</a:t>
            </a:fld>
            <a:endParaRPr lang="en-US"/>
          </a:p>
        </p:txBody>
      </p:sp>
    </p:spTree>
    <p:extLst>
      <p:ext uri="{BB962C8B-B14F-4D97-AF65-F5344CB8AC3E}">
        <p14:creationId xmlns:p14="http://schemas.microsoft.com/office/powerpoint/2010/main" val="2501428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97F941-2FE6-408C-80A0-5BDBFE3A2C58}" type="datetimeFigureOut">
              <a:rPr lang="en-US" smtClean="0"/>
              <a:t>11/20/2023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CC1C45-CDCD-41AF-A670-0B3402BE7B42}" type="slidenum">
              <a:rPr lang="en-US" smtClean="0"/>
              <a:t>‹#›</a:t>
            </a:fld>
            <a:endParaRPr lang="en-US"/>
          </a:p>
        </p:txBody>
      </p:sp>
    </p:spTree>
    <p:extLst>
      <p:ext uri="{BB962C8B-B14F-4D97-AF65-F5344CB8AC3E}">
        <p14:creationId xmlns:p14="http://schemas.microsoft.com/office/powerpoint/2010/main" val="2288143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97F941-2FE6-408C-80A0-5BDBFE3A2C58}" type="datetimeFigureOut">
              <a:rPr lang="en-US" smtClean="0"/>
              <a:t>11/20/2023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CC1C45-CDCD-41AF-A670-0B3402BE7B42}" type="slidenum">
              <a:rPr lang="en-US" smtClean="0"/>
              <a:t>‹#›</a:t>
            </a:fld>
            <a:endParaRPr lang="en-US"/>
          </a:p>
        </p:txBody>
      </p:sp>
    </p:spTree>
    <p:extLst>
      <p:ext uri="{BB962C8B-B14F-4D97-AF65-F5344CB8AC3E}">
        <p14:creationId xmlns:p14="http://schemas.microsoft.com/office/powerpoint/2010/main" val="2707850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97F941-2FE6-408C-80A0-5BDBFE3A2C58}" type="datetimeFigureOut">
              <a:rPr lang="en-US" smtClean="0"/>
              <a:t>11/20/2023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CC1C45-CDCD-41AF-A670-0B3402BE7B42}" type="slidenum">
              <a:rPr lang="en-US" smtClean="0"/>
              <a:t>‹#›</a:t>
            </a:fld>
            <a:endParaRPr lang="en-US"/>
          </a:p>
        </p:txBody>
      </p:sp>
    </p:spTree>
    <p:extLst>
      <p:ext uri="{BB962C8B-B14F-4D97-AF65-F5344CB8AC3E}">
        <p14:creationId xmlns:p14="http://schemas.microsoft.com/office/powerpoint/2010/main" val="34547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97F941-2FE6-408C-80A0-5BDBFE3A2C58}"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C1C45-CDCD-41AF-A670-0B3402BE7B42}" type="slidenum">
              <a:rPr lang="en-US" smtClean="0"/>
              <a:t>‹#›</a:t>
            </a:fld>
            <a:endParaRPr lang="en-US"/>
          </a:p>
        </p:txBody>
      </p:sp>
    </p:spTree>
    <p:extLst>
      <p:ext uri="{BB962C8B-B14F-4D97-AF65-F5344CB8AC3E}">
        <p14:creationId xmlns:p14="http://schemas.microsoft.com/office/powerpoint/2010/main" val="1052312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97F941-2FE6-408C-80A0-5BDBFE3A2C58}" type="datetimeFigureOut">
              <a:rPr lang="en-US" smtClean="0"/>
              <a:t>11/20/2023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CC1C45-CDCD-41AF-A670-0B3402BE7B42}" type="slidenum">
              <a:rPr lang="en-US" smtClean="0"/>
              <a:t>‹#›</a:t>
            </a:fld>
            <a:endParaRPr lang="en-US"/>
          </a:p>
        </p:txBody>
      </p:sp>
    </p:spTree>
    <p:extLst>
      <p:ext uri="{BB962C8B-B14F-4D97-AF65-F5344CB8AC3E}">
        <p14:creationId xmlns:p14="http://schemas.microsoft.com/office/powerpoint/2010/main" val="21064380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97F941-2FE6-408C-80A0-5BDBFE3A2C58}" type="datetimeFigureOut">
              <a:rPr lang="en-US" smtClean="0"/>
              <a:t>11/20/2023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3CC1C45-CDCD-41AF-A670-0B3402BE7B42}" type="slidenum">
              <a:rPr lang="en-US" smtClean="0"/>
              <a:t>‹#›</a:t>
            </a:fld>
            <a:endParaRPr lang="en-US"/>
          </a:p>
        </p:txBody>
      </p:sp>
    </p:spTree>
    <p:extLst>
      <p:ext uri="{BB962C8B-B14F-4D97-AF65-F5344CB8AC3E}">
        <p14:creationId xmlns:p14="http://schemas.microsoft.com/office/powerpoint/2010/main" val="174661968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geeksforgeeks.org/deletion-in-an-avl-tree/" TargetMode="External"/><Relationship Id="rId2" Type="http://schemas.openxmlformats.org/officeDocument/2006/relationships/hyperlink" Target="https://www.geeksforgeeks.org/insertion-in-an-avl-tree/" TargetMode="External"/><Relationship Id="rId1" Type="http://schemas.openxmlformats.org/officeDocument/2006/relationships/slideLayout" Target="../slideLayouts/slideLayout2.xml"/><Relationship Id="rId4" Type="http://schemas.openxmlformats.org/officeDocument/2006/relationships/hyperlink" Target="https://www.geeksforgeeks.org/avl-trees-containing-a-parent-node-pointer/"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geeksforgeeks.org/b-tree-set-3delete/" TargetMode="External"/><Relationship Id="rId2" Type="http://schemas.openxmlformats.org/officeDocument/2006/relationships/hyperlink" Target="https://www.geeksforgeeks.org/b-tree-set-1-insert-2/"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geeksforgeeks.org/graph-data-structure-and-algorithm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372888-BBC9-D7FD-032E-8AD2B1B2C784}"/>
              </a:ext>
            </a:extLst>
          </p:cNvPr>
          <p:cNvSpPr txBox="1"/>
          <p:nvPr/>
        </p:nvSpPr>
        <p:spPr>
          <a:xfrm>
            <a:off x="2820873" y="1464365"/>
            <a:ext cx="6082748" cy="584775"/>
          </a:xfrm>
          <a:prstGeom prst="rect">
            <a:avLst/>
          </a:prstGeom>
          <a:noFill/>
        </p:spPr>
        <p:txBody>
          <a:bodyPr wrap="square" rtlCol="0">
            <a:spAutoFit/>
          </a:bodyPr>
          <a:lstStyle/>
          <a:p>
            <a:r>
              <a:rPr lang="en-US" sz="3200" b="1" i="0" dirty="0">
                <a:solidFill>
                  <a:srgbClr val="444444"/>
                </a:solidFill>
                <a:effectLst/>
                <a:latin typeface="Poppins" panose="00000500000000000000" pitchFamily="2" charset="0"/>
              </a:rPr>
              <a:t>Non-Linear Data Structure</a:t>
            </a:r>
            <a:endParaRPr lang="en-US" sz="3200" b="1" dirty="0"/>
          </a:p>
        </p:txBody>
      </p:sp>
    </p:spTree>
    <p:extLst>
      <p:ext uri="{BB962C8B-B14F-4D97-AF65-F5344CB8AC3E}">
        <p14:creationId xmlns:p14="http://schemas.microsoft.com/office/powerpoint/2010/main" val="1626359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C689C5-60F1-DF3D-8F40-6A23793AECB6}"/>
              </a:ext>
            </a:extLst>
          </p:cNvPr>
          <p:cNvSpPr>
            <a:spLocks noGrp="1"/>
          </p:cNvSpPr>
          <p:nvPr>
            <p:ph idx="1"/>
          </p:nvPr>
        </p:nvSpPr>
        <p:spPr>
          <a:xfrm>
            <a:off x="159026" y="225287"/>
            <a:ext cx="11741426" cy="6374296"/>
          </a:xfrm>
        </p:spPr>
        <p:txBody>
          <a:bodyPr/>
          <a:lstStyle/>
          <a:p>
            <a:pPr marL="0" indent="0" algn="l">
              <a:buNone/>
            </a:pPr>
            <a:r>
              <a:rPr lang="en-US" sz="3200" b="1" i="0" dirty="0">
                <a:solidFill>
                  <a:schemeClr val="accent1"/>
                </a:solidFill>
                <a:effectLst/>
                <a:latin typeface="Söhne"/>
              </a:rPr>
              <a:t>11</a:t>
            </a:r>
            <a:r>
              <a:rPr lang="en-US" sz="3200" b="1" i="0" dirty="0">
                <a:effectLst/>
                <a:latin typeface="Söhne"/>
              </a:rPr>
              <a:t>. Complete Binary Tree:</a:t>
            </a:r>
            <a:r>
              <a:rPr lang="en-US" sz="3200" b="0" i="0" dirty="0">
                <a:effectLst/>
                <a:latin typeface="Söhne"/>
              </a:rPr>
              <a:t> A binary tree is complete if all levels, except possibly the last, are completely filled, and all nodes are as left as possible.</a:t>
            </a:r>
          </a:p>
          <a:p>
            <a:pPr algn="l"/>
            <a:r>
              <a:rPr lang="en-US" sz="3200" b="0" i="0" dirty="0">
                <a:effectLst/>
                <a:latin typeface="Söhne"/>
              </a:rPr>
              <a:t>These properties provide a foundation for understanding and working with binary trees in various algorithms and applications, such as searching, sorting, and hierarchical data representation.</a:t>
            </a:r>
          </a:p>
          <a:p>
            <a:endParaRPr lang="en-US" dirty="0"/>
          </a:p>
        </p:txBody>
      </p:sp>
    </p:spTree>
    <p:extLst>
      <p:ext uri="{BB962C8B-B14F-4D97-AF65-F5344CB8AC3E}">
        <p14:creationId xmlns:p14="http://schemas.microsoft.com/office/powerpoint/2010/main" val="3009926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E9B44-497C-D20B-DAD4-AFB225512942}"/>
              </a:ext>
            </a:extLst>
          </p:cNvPr>
          <p:cNvSpPr>
            <a:spLocks noGrp="1"/>
          </p:cNvSpPr>
          <p:nvPr>
            <p:ph type="title"/>
          </p:nvPr>
        </p:nvSpPr>
        <p:spPr>
          <a:xfrm>
            <a:off x="995387" y="156238"/>
            <a:ext cx="8596668" cy="660400"/>
          </a:xfrm>
        </p:spPr>
        <p:txBody>
          <a:bodyPr>
            <a:normAutofit fontScale="90000"/>
          </a:bodyPr>
          <a:lstStyle/>
          <a:p>
            <a:pPr algn="ctr"/>
            <a:r>
              <a:rPr lang="en-US" b="1" i="0" dirty="0">
                <a:solidFill>
                  <a:srgbClr val="273239"/>
                </a:solidFill>
                <a:effectLst/>
                <a:latin typeface="Nunito" pitchFamily="2" charset="0"/>
              </a:rPr>
              <a:t>Application of Tree Data Structure</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BD250A12-1BC3-3CCB-0E18-D4B64FB89058}"/>
              </a:ext>
            </a:extLst>
          </p:cNvPr>
          <p:cNvSpPr>
            <a:spLocks noGrp="1"/>
          </p:cNvSpPr>
          <p:nvPr>
            <p:ph idx="1"/>
          </p:nvPr>
        </p:nvSpPr>
        <p:spPr>
          <a:xfrm>
            <a:off x="238539" y="816638"/>
            <a:ext cx="11754677" cy="6949136"/>
          </a:xfrm>
        </p:spPr>
        <p:txBody>
          <a:bodyPr>
            <a:noAutofit/>
          </a:bodyPr>
          <a:lstStyle/>
          <a:p>
            <a:endParaRPr lang="en-US" sz="3200" b="1" dirty="0"/>
          </a:p>
          <a:p>
            <a:r>
              <a:rPr lang="en-US" sz="3200" b="1" dirty="0"/>
              <a:t>File System:  </a:t>
            </a:r>
            <a:r>
              <a:rPr lang="en-US" sz="3200" dirty="0"/>
              <a:t>This allows for efficient navigation and organization of files.</a:t>
            </a:r>
          </a:p>
          <a:p>
            <a:pPr marL="0" indent="0">
              <a:buNone/>
            </a:pPr>
            <a:endParaRPr lang="en-US" sz="3200" dirty="0"/>
          </a:p>
          <a:p>
            <a:r>
              <a:rPr lang="en-US" sz="3200" b="1" dirty="0"/>
              <a:t>Data Compression: </a:t>
            </a:r>
            <a:r>
              <a:rPr lang="en-US" sz="3200" dirty="0"/>
              <a:t>Huffman coding is a popular technique for data compression that involves constructing a binary tree where the leaves represent characters and their frequency of occurrence. The resulting tree is used to encode the data in a way that minimizes the amount of storage required.</a:t>
            </a:r>
          </a:p>
        </p:txBody>
      </p:sp>
    </p:spTree>
    <p:extLst>
      <p:ext uri="{BB962C8B-B14F-4D97-AF65-F5344CB8AC3E}">
        <p14:creationId xmlns:p14="http://schemas.microsoft.com/office/powerpoint/2010/main" val="4217205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0F3B40-0E04-9C47-9B83-87536BD4111F}"/>
              </a:ext>
            </a:extLst>
          </p:cNvPr>
          <p:cNvSpPr>
            <a:spLocks noGrp="1"/>
          </p:cNvSpPr>
          <p:nvPr>
            <p:ph idx="1"/>
          </p:nvPr>
        </p:nvSpPr>
        <p:spPr>
          <a:xfrm>
            <a:off x="226760" y="301729"/>
            <a:ext cx="10891814" cy="5803968"/>
          </a:xfrm>
        </p:spPr>
        <p:txBody>
          <a:bodyPr/>
          <a:lstStyle/>
          <a:p>
            <a:r>
              <a:rPr lang="en-US" sz="3200" b="1" dirty="0"/>
              <a:t>Compiler Design: </a:t>
            </a:r>
            <a:r>
              <a:rPr lang="en-US" sz="3200" dirty="0"/>
              <a:t>In compiler design, a syntax tree is used to represent the structure of a program. </a:t>
            </a:r>
          </a:p>
          <a:p>
            <a:pPr marL="0" indent="0">
              <a:buNone/>
            </a:pPr>
            <a:endParaRPr lang="en-US" sz="3200" dirty="0"/>
          </a:p>
          <a:p>
            <a:r>
              <a:rPr lang="en-US" sz="3200" b="1" dirty="0"/>
              <a:t>Database Indexing: </a:t>
            </a:r>
            <a:r>
              <a:rPr lang="en-US" sz="3200" dirty="0"/>
              <a:t>B-trees and other tree structures are used in database indexing to efficiently search for and retrieve data. </a:t>
            </a:r>
          </a:p>
          <a:p>
            <a:endParaRPr lang="en-US" dirty="0"/>
          </a:p>
        </p:txBody>
      </p:sp>
    </p:spTree>
    <p:extLst>
      <p:ext uri="{BB962C8B-B14F-4D97-AF65-F5344CB8AC3E}">
        <p14:creationId xmlns:p14="http://schemas.microsoft.com/office/powerpoint/2010/main" val="1242250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96920-99E7-79B3-94C2-B36BFC53F0C0}"/>
              </a:ext>
            </a:extLst>
          </p:cNvPr>
          <p:cNvSpPr>
            <a:spLocks noGrp="1"/>
          </p:cNvSpPr>
          <p:nvPr>
            <p:ph type="title"/>
          </p:nvPr>
        </p:nvSpPr>
        <p:spPr>
          <a:xfrm>
            <a:off x="677334" y="167813"/>
            <a:ext cx="8596668" cy="733335"/>
          </a:xfrm>
        </p:spPr>
        <p:txBody>
          <a:bodyPr>
            <a:normAutofit fontScale="90000"/>
          </a:bodyPr>
          <a:lstStyle/>
          <a:p>
            <a:pPr algn="ctr"/>
            <a:r>
              <a:rPr lang="en-US" b="1" i="0" dirty="0">
                <a:solidFill>
                  <a:srgbClr val="273239"/>
                </a:solidFill>
                <a:effectLst/>
                <a:latin typeface="Nunito" pitchFamily="2" charset="0"/>
              </a:rPr>
              <a:t>Advantages of Tree</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86AE62C6-DBFB-8CEF-3CA3-80CE241A9584}"/>
              </a:ext>
            </a:extLst>
          </p:cNvPr>
          <p:cNvSpPr>
            <a:spLocks noGrp="1"/>
          </p:cNvSpPr>
          <p:nvPr>
            <p:ph idx="1"/>
          </p:nvPr>
        </p:nvSpPr>
        <p:spPr>
          <a:xfrm>
            <a:off x="331305" y="999411"/>
            <a:ext cx="10561982" cy="4859178"/>
          </a:xfrm>
        </p:spPr>
        <p:txBody>
          <a:bodyPr>
            <a:noAutofit/>
          </a:bodyPr>
          <a:lstStyle/>
          <a:p>
            <a:r>
              <a:rPr lang="en-US" sz="3200" dirty="0"/>
              <a:t>Tree offer Efficient Searching Depending on the type of tree, with average search times of O(log n) for balanced trees like AVL. </a:t>
            </a:r>
          </a:p>
          <a:p>
            <a:pPr marL="0" indent="0">
              <a:buNone/>
            </a:pPr>
            <a:endParaRPr lang="en-US" sz="3200" dirty="0"/>
          </a:p>
          <a:p>
            <a:r>
              <a:rPr lang="en-US" sz="3200" dirty="0"/>
              <a:t>Trees provide a hierarchical representation of data, making it easy to organize and navigate large amounts of information.</a:t>
            </a:r>
          </a:p>
          <a:p>
            <a:pPr marL="0" indent="0">
              <a:buNone/>
            </a:pPr>
            <a:endParaRPr lang="en-US" sz="3200" dirty="0"/>
          </a:p>
          <a:p>
            <a:r>
              <a:rPr lang="en-US" sz="3200" dirty="0"/>
              <a:t>The recursive nature of trees makes them easy to traverse and manipulate using recursive algorithms.</a:t>
            </a:r>
          </a:p>
        </p:txBody>
      </p:sp>
    </p:spTree>
    <p:extLst>
      <p:ext uri="{BB962C8B-B14F-4D97-AF65-F5344CB8AC3E}">
        <p14:creationId xmlns:p14="http://schemas.microsoft.com/office/powerpoint/2010/main" val="2627790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8E247-425E-30D6-274B-CD7CE64C0652}"/>
              </a:ext>
            </a:extLst>
          </p:cNvPr>
          <p:cNvSpPr>
            <a:spLocks noGrp="1"/>
          </p:cNvSpPr>
          <p:nvPr>
            <p:ph type="title"/>
          </p:nvPr>
        </p:nvSpPr>
        <p:spPr>
          <a:xfrm>
            <a:off x="770100" y="498586"/>
            <a:ext cx="8596668" cy="636104"/>
          </a:xfrm>
        </p:spPr>
        <p:txBody>
          <a:bodyPr>
            <a:normAutofit fontScale="90000"/>
          </a:bodyPr>
          <a:lstStyle/>
          <a:p>
            <a:pPr algn="ctr"/>
            <a:r>
              <a:rPr lang="en-US" b="1" i="0" dirty="0">
                <a:solidFill>
                  <a:srgbClr val="273239"/>
                </a:solidFill>
                <a:effectLst/>
                <a:latin typeface="Nunito" pitchFamily="2" charset="0"/>
              </a:rPr>
              <a:t>Disadvantages of Tree</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AFC10BC0-34B6-4BD1-C95A-27DE7CED104E}"/>
              </a:ext>
            </a:extLst>
          </p:cNvPr>
          <p:cNvSpPr>
            <a:spLocks noGrp="1"/>
          </p:cNvSpPr>
          <p:nvPr>
            <p:ph idx="1"/>
          </p:nvPr>
        </p:nvSpPr>
        <p:spPr>
          <a:xfrm>
            <a:off x="331304" y="1488612"/>
            <a:ext cx="10853531" cy="4870801"/>
          </a:xfrm>
        </p:spPr>
        <p:txBody>
          <a:bodyPr>
            <a:normAutofit/>
          </a:bodyPr>
          <a:lstStyle/>
          <a:p>
            <a:pPr algn="l" fontAlgn="base">
              <a:buFont typeface="Arial" panose="020B0604020202020204" pitchFamily="34" charset="0"/>
              <a:buChar char="•"/>
            </a:pPr>
            <a:r>
              <a:rPr lang="en-US" sz="3200" b="0" i="0" dirty="0">
                <a:solidFill>
                  <a:srgbClr val="273239"/>
                </a:solidFill>
                <a:effectLst/>
                <a:latin typeface="Nunito" pitchFamily="2" charset="0"/>
              </a:rPr>
              <a:t>Unbalanced Trees, meaning that the height of the tree is skewed towards one side, which can lead to </a:t>
            </a:r>
            <a:r>
              <a:rPr lang="en-US" sz="3200" b="1" i="0" dirty="0">
                <a:solidFill>
                  <a:srgbClr val="273239"/>
                </a:solidFill>
                <a:effectLst/>
                <a:latin typeface="Nunito" pitchFamily="2" charset="0"/>
              </a:rPr>
              <a:t>inefficient search times.</a:t>
            </a:r>
            <a:endParaRPr lang="en-US" sz="3200" b="0" i="0" dirty="0">
              <a:solidFill>
                <a:srgbClr val="273239"/>
              </a:solidFill>
              <a:effectLst/>
              <a:latin typeface="Nunito" pitchFamily="2" charset="0"/>
            </a:endParaRPr>
          </a:p>
          <a:p>
            <a:pPr algn="l" fontAlgn="base">
              <a:buFont typeface="Arial" panose="020B0604020202020204" pitchFamily="34" charset="0"/>
              <a:buChar char="•"/>
            </a:pPr>
            <a:r>
              <a:rPr lang="en-US" sz="3200" b="0" i="0" dirty="0">
                <a:solidFill>
                  <a:srgbClr val="273239"/>
                </a:solidFill>
                <a:effectLst/>
                <a:latin typeface="Nunito" pitchFamily="2" charset="0"/>
              </a:rPr>
              <a:t>Trees demand</a:t>
            </a:r>
            <a:r>
              <a:rPr lang="en-US" sz="3200" b="1" i="0" dirty="0">
                <a:solidFill>
                  <a:srgbClr val="273239"/>
                </a:solidFill>
                <a:effectLst/>
                <a:latin typeface="Nunito" pitchFamily="2" charset="0"/>
              </a:rPr>
              <a:t> more memory space requirements</a:t>
            </a:r>
            <a:r>
              <a:rPr lang="en-US" sz="3200" b="0" i="0" dirty="0">
                <a:solidFill>
                  <a:srgbClr val="273239"/>
                </a:solidFill>
                <a:effectLst/>
                <a:latin typeface="Nunito" pitchFamily="2" charset="0"/>
              </a:rPr>
              <a:t> than some other data structures like arrays and linked lists, especially if the tree is very large.</a:t>
            </a:r>
          </a:p>
          <a:p>
            <a:pPr algn="l" fontAlgn="base">
              <a:buFont typeface="Arial" panose="020B0604020202020204" pitchFamily="34" charset="0"/>
              <a:buChar char="•"/>
            </a:pPr>
            <a:r>
              <a:rPr lang="en-US" sz="3200" b="0" i="0" dirty="0">
                <a:solidFill>
                  <a:srgbClr val="273239"/>
                </a:solidFill>
                <a:effectLst/>
                <a:latin typeface="Nunito" pitchFamily="2" charset="0"/>
              </a:rPr>
              <a:t>The implementation and </a:t>
            </a:r>
            <a:r>
              <a:rPr lang="en-US" sz="3200" b="1" i="0" dirty="0">
                <a:solidFill>
                  <a:srgbClr val="273239"/>
                </a:solidFill>
                <a:effectLst/>
                <a:latin typeface="Nunito" pitchFamily="2" charset="0"/>
              </a:rPr>
              <a:t>manipulation of trees can be complex </a:t>
            </a:r>
            <a:r>
              <a:rPr lang="en-US" sz="3200" b="0" i="0" dirty="0">
                <a:solidFill>
                  <a:srgbClr val="273239"/>
                </a:solidFill>
                <a:effectLst/>
                <a:latin typeface="Nunito" pitchFamily="2" charset="0"/>
              </a:rPr>
              <a:t>and require a good understanding of the algorithms.</a:t>
            </a:r>
          </a:p>
          <a:p>
            <a:endParaRPr lang="en-US" dirty="0"/>
          </a:p>
        </p:txBody>
      </p:sp>
    </p:spTree>
    <p:extLst>
      <p:ext uri="{BB962C8B-B14F-4D97-AF65-F5344CB8AC3E}">
        <p14:creationId xmlns:p14="http://schemas.microsoft.com/office/powerpoint/2010/main" val="2001758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4B6B6-EC82-2684-D5F7-933E0F8748AB}"/>
              </a:ext>
            </a:extLst>
          </p:cNvPr>
          <p:cNvSpPr>
            <a:spLocks noGrp="1"/>
          </p:cNvSpPr>
          <p:nvPr>
            <p:ph type="title"/>
          </p:nvPr>
        </p:nvSpPr>
        <p:spPr/>
        <p:txBody>
          <a:bodyPr/>
          <a:lstStyle/>
          <a:p>
            <a:pPr algn="ctr"/>
            <a:r>
              <a:rPr lang="en-US" b="1" i="0" dirty="0">
                <a:solidFill>
                  <a:srgbClr val="25265E"/>
                </a:solidFill>
                <a:effectLst/>
                <a:latin typeface="euclid_circular_a"/>
              </a:rPr>
              <a:t>Types of Tree</a:t>
            </a:r>
            <a:br>
              <a:rPr lang="en-US" b="1" i="0" dirty="0">
                <a:solidFill>
                  <a:srgbClr val="25265E"/>
                </a:solidFill>
                <a:effectLst/>
                <a:latin typeface="euclid_circular_a"/>
              </a:rPr>
            </a:br>
            <a:endParaRPr lang="en-US" dirty="0"/>
          </a:p>
        </p:txBody>
      </p:sp>
      <p:sp>
        <p:nvSpPr>
          <p:cNvPr id="3" name="Content Placeholder 2">
            <a:extLst>
              <a:ext uri="{FF2B5EF4-FFF2-40B4-BE49-F238E27FC236}">
                <a16:creationId xmlns:a16="http://schemas.microsoft.com/office/drawing/2014/main" id="{EEBC47DE-D42E-7315-AAF7-5C26233A1F50}"/>
              </a:ext>
            </a:extLst>
          </p:cNvPr>
          <p:cNvSpPr>
            <a:spLocks noGrp="1"/>
          </p:cNvSpPr>
          <p:nvPr>
            <p:ph idx="1"/>
          </p:nvPr>
        </p:nvSpPr>
        <p:spPr/>
        <p:txBody>
          <a:bodyPr>
            <a:normAutofit/>
          </a:bodyPr>
          <a:lstStyle/>
          <a:p>
            <a:pPr algn="l">
              <a:buFont typeface="+mj-lt"/>
              <a:buAutoNum type="arabicPeriod"/>
            </a:pPr>
            <a:r>
              <a:rPr lang="en-US" sz="3200" b="1" i="0" u="none" strike="noStrike" dirty="0">
                <a:solidFill>
                  <a:schemeClr val="tx1"/>
                </a:solidFill>
                <a:effectLst/>
                <a:latin typeface="euclid_circular_a"/>
              </a:rPr>
              <a:t>Binary Tree</a:t>
            </a:r>
            <a:endParaRPr lang="en-US" sz="3200" b="1" i="0" dirty="0">
              <a:solidFill>
                <a:schemeClr val="tx1"/>
              </a:solidFill>
              <a:effectLst/>
              <a:latin typeface="euclid_circular_a"/>
            </a:endParaRPr>
          </a:p>
          <a:p>
            <a:pPr algn="l">
              <a:buFont typeface="+mj-lt"/>
              <a:buAutoNum type="arabicPeriod"/>
            </a:pPr>
            <a:r>
              <a:rPr lang="en-US" sz="3200" b="1" i="0" u="none" strike="noStrike" dirty="0">
                <a:solidFill>
                  <a:schemeClr val="tx1"/>
                </a:solidFill>
                <a:effectLst/>
                <a:latin typeface="euclid_circular_a"/>
              </a:rPr>
              <a:t>Binary Search Tree</a:t>
            </a:r>
            <a:endParaRPr lang="en-US" sz="3200" b="1" i="0" dirty="0">
              <a:solidFill>
                <a:schemeClr val="tx1"/>
              </a:solidFill>
              <a:effectLst/>
              <a:latin typeface="euclid_circular_a"/>
            </a:endParaRPr>
          </a:p>
          <a:p>
            <a:pPr algn="l">
              <a:buFont typeface="+mj-lt"/>
              <a:buAutoNum type="arabicPeriod"/>
            </a:pPr>
            <a:r>
              <a:rPr lang="en-US" sz="3200" b="1" i="0" u="none" strike="noStrike" dirty="0">
                <a:solidFill>
                  <a:schemeClr val="tx1"/>
                </a:solidFill>
                <a:effectLst/>
                <a:latin typeface="euclid_circular_a"/>
              </a:rPr>
              <a:t>AVL Tree</a:t>
            </a:r>
            <a:endParaRPr lang="en-US" sz="3200" b="1" i="0" dirty="0">
              <a:solidFill>
                <a:schemeClr val="tx1"/>
              </a:solidFill>
              <a:effectLst/>
              <a:latin typeface="euclid_circular_a"/>
            </a:endParaRPr>
          </a:p>
          <a:p>
            <a:pPr algn="l">
              <a:buFont typeface="+mj-lt"/>
              <a:buAutoNum type="arabicPeriod"/>
            </a:pPr>
            <a:r>
              <a:rPr lang="en-US" sz="3200" b="1" i="0" u="none" strike="noStrike" dirty="0">
                <a:solidFill>
                  <a:schemeClr val="tx1"/>
                </a:solidFill>
                <a:effectLst/>
                <a:latin typeface="euclid_circular_a"/>
              </a:rPr>
              <a:t>B-Tree</a:t>
            </a:r>
            <a:endParaRPr lang="en-US" sz="3200" b="1" i="0" dirty="0">
              <a:solidFill>
                <a:schemeClr val="tx1"/>
              </a:solidFill>
              <a:effectLst/>
              <a:latin typeface="euclid_circular_a"/>
            </a:endParaRPr>
          </a:p>
          <a:p>
            <a:pPr marL="0" indent="0">
              <a:buNone/>
            </a:pPr>
            <a:endParaRPr lang="en-US" sz="3200" dirty="0"/>
          </a:p>
        </p:txBody>
      </p:sp>
    </p:spTree>
    <p:extLst>
      <p:ext uri="{BB962C8B-B14F-4D97-AF65-F5344CB8AC3E}">
        <p14:creationId xmlns:p14="http://schemas.microsoft.com/office/powerpoint/2010/main" val="1139298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E7A95-F49B-1E30-D498-164A8EF5E9F1}"/>
              </a:ext>
            </a:extLst>
          </p:cNvPr>
          <p:cNvSpPr>
            <a:spLocks noGrp="1"/>
          </p:cNvSpPr>
          <p:nvPr>
            <p:ph type="title"/>
          </p:nvPr>
        </p:nvSpPr>
        <p:spPr>
          <a:xfrm>
            <a:off x="677334" y="304800"/>
            <a:ext cx="8596668" cy="702365"/>
          </a:xfrm>
        </p:spPr>
        <p:txBody>
          <a:bodyPr>
            <a:normAutofit fontScale="90000"/>
          </a:bodyPr>
          <a:lstStyle/>
          <a:p>
            <a:pPr algn="ctr"/>
            <a:r>
              <a:rPr lang="en-US" b="1" i="0" dirty="0">
                <a:solidFill>
                  <a:srgbClr val="25265E"/>
                </a:solidFill>
                <a:effectLst/>
                <a:latin typeface="euclid_circular_a"/>
              </a:rPr>
              <a:t>Binary Tree</a:t>
            </a:r>
            <a:br>
              <a:rPr lang="en-US" b="1" i="0" dirty="0">
                <a:solidFill>
                  <a:srgbClr val="25265E"/>
                </a:solidFill>
                <a:effectLst/>
                <a:latin typeface="euclid_circular_a"/>
              </a:rPr>
            </a:br>
            <a:endParaRPr lang="en-US" dirty="0"/>
          </a:p>
        </p:txBody>
      </p:sp>
      <p:sp>
        <p:nvSpPr>
          <p:cNvPr id="3" name="Content Placeholder 2">
            <a:extLst>
              <a:ext uri="{FF2B5EF4-FFF2-40B4-BE49-F238E27FC236}">
                <a16:creationId xmlns:a16="http://schemas.microsoft.com/office/drawing/2014/main" id="{3BDF783C-FE6D-7A82-E44D-395DD3F609A9}"/>
              </a:ext>
            </a:extLst>
          </p:cNvPr>
          <p:cNvSpPr>
            <a:spLocks noGrp="1"/>
          </p:cNvSpPr>
          <p:nvPr>
            <p:ph idx="1"/>
          </p:nvPr>
        </p:nvSpPr>
        <p:spPr>
          <a:xfrm>
            <a:off x="677334" y="1488613"/>
            <a:ext cx="10388231" cy="5203735"/>
          </a:xfrm>
        </p:spPr>
        <p:txBody>
          <a:bodyPr>
            <a:noAutofit/>
          </a:bodyPr>
          <a:lstStyle/>
          <a:p>
            <a:r>
              <a:rPr lang="en-US" sz="3200" dirty="0"/>
              <a:t>A binary tree is a tree data structure in which each parent node can have at most two children. Each node of a binary tree consists of three items:</a:t>
            </a:r>
          </a:p>
          <a:p>
            <a:endParaRPr lang="en-US" sz="3200" dirty="0"/>
          </a:p>
          <a:p>
            <a:r>
              <a:rPr lang="en-US" sz="3200" dirty="0"/>
              <a:t>data item</a:t>
            </a:r>
          </a:p>
          <a:p>
            <a:endParaRPr lang="en-US" sz="3200" dirty="0"/>
          </a:p>
          <a:p>
            <a:r>
              <a:rPr lang="en-US" sz="3200" dirty="0"/>
              <a:t>address of left child</a:t>
            </a:r>
          </a:p>
          <a:p>
            <a:endParaRPr lang="en-US" sz="3200" dirty="0"/>
          </a:p>
          <a:p>
            <a:r>
              <a:rPr lang="en-US" sz="3200" dirty="0"/>
              <a:t>address of right child</a:t>
            </a:r>
          </a:p>
        </p:txBody>
      </p:sp>
    </p:spTree>
    <p:extLst>
      <p:ext uri="{BB962C8B-B14F-4D97-AF65-F5344CB8AC3E}">
        <p14:creationId xmlns:p14="http://schemas.microsoft.com/office/powerpoint/2010/main" val="3092248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inary Tree">
            <a:extLst>
              <a:ext uri="{FF2B5EF4-FFF2-40B4-BE49-F238E27FC236}">
                <a16:creationId xmlns:a16="http://schemas.microsoft.com/office/drawing/2014/main" id="{E23FAB63-2CDC-DEA2-EFDF-9557309B61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1304" y="1094965"/>
            <a:ext cx="10453713" cy="4603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9973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D708E-64A5-CA47-A527-4E391EE5B63E}"/>
              </a:ext>
            </a:extLst>
          </p:cNvPr>
          <p:cNvSpPr>
            <a:spLocks noGrp="1"/>
          </p:cNvSpPr>
          <p:nvPr>
            <p:ph type="title"/>
          </p:nvPr>
        </p:nvSpPr>
        <p:spPr>
          <a:xfrm>
            <a:off x="2107095" y="167813"/>
            <a:ext cx="7378941" cy="534552"/>
          </a:xfrm>
        </p:spPr>
        <p:txBody>
          <a:bodyPr>
            <a:normAutofit fontScale="90000"/>
          </a:bodyPr>
          <a:lstStyle/>
          <a:p>
            <a:pPr algn="ctr"/>
            <a:r>
              <a:rPr lang="en-US" b="1" i="0" dirty="0">
                <a:solidFill>
                  <a:srgbClr val="273239"/>
                </a:solidFill>
                <a:effectLst/>
                <a:latin typeface="Nunito" pitchFamily="2" charset="0"/>
              </a:rPr>
              <a:t>Application of Binary Trees</a:t>
            </a:r>
            <a:endParaRPr lang="en-US" dirty="0"/>
          </a:p>
        </p:txBody>
      </p:sp>
      <p:sp>
        <p:nvSpPr>
          <p:cNvPr id="3" name="Content Placeholder 2">
            <a:extLst>
              <a:ext uri="{FF2B5EF4-FFF2-40B4-BE49-F238E27FC236}">
                <a16:creationId xmlns:a16="http://schemas.microsoft.com/office/drawing/2014/main" id="{A0827B95-45BC-5D15-51E4-CEFA393D0958}"/>
              </a:ext>
            </a:extLst>
          </p:cNvPr>
          <p:cNvSpPr>
            <a:spLocks noGrp="1"/>
          </p:cNvSpPr>
          <p:nvPr>
            <p:ph idx="1"/>
          </p:nvPr>
        </p:nvSpPr>
        <p:spPr>
          <a:xfrm>
            <a:off x="198783" y="852604"/>
            <a:ext cx="11794433" cy="5837583"/>
          </a:xfrm>
        </p:spPr>
        <p:txBody>
          <a:bodyPr>
            <a:normAutofit/>
          </a:bodyPr>
          <a:lstStyle/>
          <a:p>
            <a:r>
              <a:rPr lang="en-US" sz="3200" b="1" dirty="0"/>
              <a:t>Game AI: </a:t>
            </a:r>
            <a:r>
              <a:rPr lang="en-US" sz="3200" dirty="0"/>
              <a:t>Binary trees can be used to implement game AI, where each node represents a possible move in the game. The AI algorithm can search the tree to find the best possible move.</a:t>
            </a:r>
          </a:p>
          <a:p>
            <a:r>
              <a:rPr lang="en-US" sz="3200" dirty="0"/>
              <a:t>Database systems: Binary trees can be used to store data in a database system, with each node representing a record. This allows for efficient search operations and enables the database system to handle large amounts of data.</a:t>
            </a:r>
          </a:p>
          <a:p>
            <a:r>
              <a:rPr lang="en-US" sz="3200" b="1" i="0" dirty="0">
                <a:solidFill>
                  <a:srgbClr val="273239"/>
                </a:solidFill>
                <a:effectLst/>
                <a:latin typeface="Nunito" pitchFamily="2" charset="0"/>
              </a:rPr>
              <a:t>Decision trees:</a:t>
            </a:r>
            <a:r>
              <a:rPr lang="en-US" sz="3200" b="0" i="0" dirty="0">
                <a:solidFill>
                  <a:srgbClr val="273239"/>
                </a:solidFill>
                <a:effectLst/>
                <a:latin typeface="Nunito" pitchFamily="2" charset="0"/>
              </a:rPr>
              <a:t> Binary trees can be used to implement decision trees, a type of machine learning algorithm used for classification and regression analysis.</a:t>
            </a:r>
          </a:p>
          <a:p>
            <a:endParaRPr lang="en-US" sz="3200" dirty="0"/>
          </a:p>
          <a:p>
            <a:endParaRPr lang="en-US" sz="3200" dirty="0"/>
          </a:p>
        </p:txBody>
      </p:sp>
    </p:spTree>
    <p:extLst>
      <p:ext uri="{BB962C8B-B14F-4D97-AF65-F5344CB8AC3E}">
        <p14:creationId xmlns:p14="http://schemas.microsoft.com/office/powerpoint/2010/main" val="33974598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11EAA-9430-C7BD-CCE6-7D2DD15FE459}"/>
              </a:ext>
            </a:extLst>
          </p:cNvPr>
          <p:cNvSpPr>
            <a:spLocks noGrp="1"/>
          </p:cNvSpPr>
          <p:nvPr>
            <p:ph type="title"/>
          </p:nvPr>
        </p:nvSpPr>
        <p:spPr>
          <a:xfrm>
            <a:off x="677334" y="251792"/>
            <a:ext cx="8596668" cy="1320800"/>
          </a:xfrm>
        </p:spPr>
        <p:txBody>
          <a:bodyPr/>
          <a:lstStyle/>
          <a:p>
            <a:pPr algn="ctr"/>
            <a:r>
              <a:rPr lang="en-US" sz="3600" b="1" i="0" strike="noStrike" dirty="0">
                <a:solidFill>
                  <a:schemeClr val="tx1"/>
                </a:solidFill>
                <a:effectLst/>
                <a:latin typeface="euclid_circular_a"/>
              </a:rPr>
              <a:t>Binary Search Tree</a:t>
            </a:r>
            <a:br>
              <a:rPr lang="en-US" sz="3600" b="0" i="0" dirty="0">
                <a:solidFill>
                  <a:schemeClr val="tx1"/>
                </a:solidFill>
                <a:effectLst/>
                <a:latin typeface="euclid_circular_a"/>
              </a:rPr>
            </a:br>
            <a:endParaRPr lang="en-US" dirty="0"/>
          </a:p>
        </p:txBody>
      </p:sp>
      <p:sp>
        <p:nvSpPr>
          <p:cNvPr id="3" name="Content Placeholder 2">
            <a:extLst>
              <a:ext uri="{FF2B5EF4-FFF2-40B4-BE49-F238E27FC236}">
                <a16:creationId xmlns:a16="http://schemas.microsoft.com/office/drawing/2014/main" id="{EA4E4A75-1315-A5CC-FFAE-837F59C070F6}"/>
              </a:ext>
            </a:extLst>
          </p:cNvPr>
          <p:cNvSpPr>
            <a:spLocks noGrp="1"/>
          </p:cNvSpPr>
          <p:nvPr>
            <p:ph idx="1"/>
          </p:nvPr>
        </p:nvSpPr>
        <p:spPr>
          <a:xfrm>
            <a:off x="344557" y="912192"/>
            <a:ext cx="11170109" cy="5945808"/>
          </a:xfrm>
        </p:spPr>
        <p:txBody>
          <a:bodyPr>
            <a:noAutofit/>
          </a:bodyPr>
          <a:lstStyle/>
          <a:p>
            <a:r>
              <a:rPr lang="en-US" sz="3200" dirty="0"/>
              <a:t>A binary Search Tree is a node-based binary tree data structure that has the following properties:</a:t>
            </a:r>
          </a:p>
          <a:p>
            <a:pPr marL="0" indent="0">
              <a:buNone/>
            </a:pPr>
            <a:r>
              <a:rPr lang="en-US" sz="3200" dirty="0"/>
              <a:t>The left subtree of a node contains only nodes with keys lesser than the node’s key.</a:t>
            </a:r>
          </a:p>
          <a:p>
            <a:pPr marL="0" indent="0">
              <a:buNone/>
            </a:pPr>
            <a:endParaRPr lang="en-US" sz="3200" dirty="0"/>
          </a:p>
          <a:p>
            <a:pPr marL="0" indent="0">
              <a:buNone/>
            </a:pPr>
            <a:r>
              <a:rPr lang="en-US" sz="3200" dirty="0"/>
              <a:t>The right subtree of a node contains only nodes with keys greater than the node’s key.</a:t>
            </a:r>
          </a:p>
          <a:p>
            <a:pPr marL="0" indent="0">
              <a:buNone/>
            </a:pPr>
            <a:endParaRPr lang="en-US" sz="3200" dirty="0"/>
          </a:p>
          <a:p>
            <a:pPr marL="0" indent="0">
              <a:buNone/>
            </a:pPr>
            <a:r>
              <a:rPr lang="en-US" sz="3200" dirty="0"/>
              <a:t>The left and right subtree each must also be a binary search tree.</a:t>
            </a:r>
          </a:p>
        </p:txBody>
      </p:sp>
    </p:spTree>
    <p:extLst>
      <p:ext uri="{BB962C8B-B14F-4D97-AF65-F5344CB8AC3E}">
        <p14:creationId xmlns:p14="http://schemas.microsoft.com/office/powerpoint/2010/main" val="36714879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ABC18D-BAF4-B32A-5DD1-0CC2F5A8373E}"/>
              </a:ext>
            </a:extLst>
          </p:cNvPr>
          <p:cNvSpPr>
            <a:spLocks noGrp="1"/>
          </p:cNvSpPr>
          <p:nvPr>
            <p:ph idx="1"/>
          </p:nvPr>
        </p:nvSpPr>
        <p:spPr>
          <a:xfrm>
            <a:off x="185531" y="1192696"/>
            <a:ext cx="11502886" cy="4199310"/>
          </a:xfrm>
        </p:spPr>
        <p:txBody>
          <a:bodyPr>
            <a:normAutofit/>
          </a:bodyPr>
          <a:lstStyle/>
          <a:p>
            <a:pPr marL="0" indent="0">
              <a:buNone/>
            </a:pPr>
            <a:r>
              <a:rPr lang="en-US" sz="3200" dirty="0"/>
              <a:t>It is a form of data structure where the data elements don’t stay arranged linearly or sequentially. </a:t>
            </a:r>
          </a:p>
          <a:p>
            <a:pPr marL="0" indent="0">
              <a:buNone/>
            </a:pPr>
            <a:endParaRPr lang="en-US" sz="3200" dirty="0"/>
          </a:p>
          <a:p>
            <a:pPr marL="0" indent="0">
              <a:buNone/>
            </a:pPr>
            <a:r>
              <a:rPr lang="en-US" sz="3200" dirty="0"/>
              <a:t>Since the data structure is non-linear, it does not involve a single level. Therefore, a user can’t traverse all of its elements in a single run.</a:t>
            </a:r>
          </a:p>
        </p:txBody>
      </p:sp>
    </p:spTree>
    <p:extLst>
      <p:ext uri="{BB962C8B-B14F-4D97-AF65-F5344CB8AC3E}">
        <p14:creationId xmlns:p14="http://schemas.microsoft.com/office/powerpoint/2010/main" val="13011486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B5BC8-8087-2586-E695-050C5806D37F}"/>
              </a:ext>
            </a:extLst>
          </p:cNvPr>
          <p:cNvSpPr>
            <a:spLocks noGrp="1"/>
          </p:cNvSpPr>
          <p:nvPr>
            <p:ph type="title"/>
          </p:nvPr>
        </p:nvSpPr>
        <p:spPr>
          <a:xfrm>
            <a:off x="677334" y="331304"/>
            <a:ext cx="8596668" cy="596348"/>
          </a:xfrm>
        </p:spPr>
        <p:txBody>
          <a:bodyPr>
            <a:normAutofit fontScale="90000"/>
          </a:bodyPr>
          <a:lstStyle/>
          <a:p>
            <a:pPr algn="ctr"/>
            <a:r>
              <a:rPr lang="en-US" b="1" dirty="0">
                <a:solidFill>
                  <a:schemeClr val="tx1"/>
                </a:solidFill>
              </a:rPr>
              <a:t>Real-time applications of Binary Trees</a:t>
            </a:r>
          </a:p>
        </p:txBody>
      </p:sp>
      <p:sp>
        <p:nvSpPr>
          <p:cNvPr id="3" name="Content Placeholder 2">
            <a:extLst>
              <a:ext uri="{FF2B5EF4-FFF2-40B4-BE49-F238E27FC236}">
                <a16:creationId xmlns:a16="http://schemas.microsoft.com/office/drawing/2014/main" id="{695A4A7E-CCFB-0E01-42B3-FF30FD985384}"/>
              </a:ext>
            </a:extLst>
          </p:cNvPr>
          <p:cNvSpPr>
            <a:spLocks noGrp="1"/>
          </p:cNvSpPr>
          <p:nvPr>
            <p:ph idx="1"/>
          </p:nvPr>
        </p:nvSpPr>
        <p:spPr>
          <a:xfrm>
            <a:off x="677333" y="1488613"/>
            <a:ext cx="11011083" cy="5163978"/>
          </a:xfrm>
        </p:spPr>
        <p:txBody>
          <a:bodyPr>
            <a:noAutofit/>
          </a:bodyPr>
          <a:lstStyle/>
          <a:p>
            <a:r>
              <a:rPr lang="en-US" sz="3200" dirty="0"/>
              <a:t>File explorer.</a:t>
            </a:r>
          </a:p>
          <a:p>
            <a:r>
              <a:rPr lang="en-US" sz="3200" dirty="0"/>
              <a:t>Used as the basic data structure in Microsoft Excel and spreadsheets.</a:t>
            </a:r>
          </a:p>
          <a:p>
            <a:r>
              <a:rPr lang="en-US" sz="3200" dirty="0"/>
              <a:t>Editor tool: Microsoft Excel and spreadsheets.</a:t>
            </a:r>
          </a:p>
          <a:p>
            <a:r>
              <a:rPr lang="en-US" sz="3200" dirty="0"/>
              <a:t>Evaluate an expression</a:t>
            </a:r>
          </a:p>
          <a:p>
            <a:pPr marL="0" indent="0">
              <a:buNone/>
            </a:pPr>
            <a:endParaRPr lang="en-US" sz="3200" dirty="0"/>
          </a:p>
        </p:txBody>
      </p:sp>
    </p:spTree>
    <p:extLst>
      <p:ext uri="{BB962C8B-B14F-4D97-AF65-F5344CB8AC3E}">
        <p14:creationId xmlns:p14="http://schemas.microsoft.com/office/powerpoint/2010/main" val="3988134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38F73-52A1-9602-5DF0-ACD4A693621A}"/>
              </a:ext>
            </a:extLst>
          </p:cNvPr>
          <p:cNvSpPr>
            <a:spLocks noGrp="1"/>
          </p:cNvSpPr>
          <p:nvPr>
            <p:ph type="title"/>
          </p:nvPr>
        </p:nvSpPr>
        <p:spPr>
          <a:xfrm>
            <a:off x="889368" y="399194"/>
            <a:ext cx="8596668" cy="834887"/>
          </a:xfrm>
        </p:spPr>
        <p:txBody>
          <a:bodyPr/>
          <a:lstStyle/>
          <a:p>
            <a:pPr algn="ctr"/>
            <a:r>
              <a:rPr lang="en-US" b="1" i="0" dirty="0">
                <a:solidFill>
                  <a:srgbClr val="273239"/>
                </a:solidFill>
                <a:effectLst/>
                <a:latin typeface="Nunito" pitchFamily="2" charset="0"/>
              </a:rPr>
              <a:t>Advantages of Binary Tree</a:t>
            </a:r>
            <a:endParaRPr lang="en-US" b="1" dirty="0"/>
          </a:p>
        </p:txBody>
      </p:sp>
      <p:sp>
        <p:nvSpPr>
          <p:cNvPr id="3" name="Content Placeholder 2">
            <a:extLst>
              <a:ext uri="{FF2B5EF4-FFF2-40B4-BE49-F238E27FC236}">
                <a16:creationId xmlns:a16="http://schemas.microsoft.com/office/drawing/2014/main" id="{F329CFD5-0C10-0C8A-D232-76D2C5D44DF6}"/>
              </a:ext>
            </a:extLst>
          </p:cNvPr>
          <p:cNvSpPr>
            <a:spLocks noGrp="1"/>
          </p:cNvSpPr>
          <p:nvPr>
            <p:ph idx="1"/>
          </p:nvPr>
        </p:nvSpPr>
        <p:spPr>
          <a:xfrm>
            <a:off x="119270" y="1590745"/>
            <a:ext cx="11675165" cy="5154612"/>
          </a:xfrm>
        </p:spPr>
        <p:txBody>
          <a:bodyPr>
            <a:normAutofit/>
          </a:bodyPr>
          <a:lstStyle/>
          <a:p>
            <a:r>
              <a:rPr lang="en-US" sz="3200" b="1" dirty="0"/>
              <a:t>Easy to implement</a:t>
            </a:r>
            <a:r>
              <a:rPr lang="en-US" sz="3200" dirty="0"/>
              <a:t>: Binary trees are relatively easy to implement and understand, making them a popular choice for a wide range of applications</a:t>
            </a:r>
            <a:r>
              <a:rPr lang="en-US" dirty="0"/>
              <a:t>.</a:t>
            </a:r>
          </a:p>
          <a:p>
            <a:endParaRPr lang="en-US" dirty="0"/>
          </a:p>
          <a:p>
            <a:r>
              <a:rPr lang="en-US" sz="3200" b="1" dirty="0"/>
              <a:t>Ordered traversal</a:t>
            </a:r>
            <a:r>
              <a:rPr lang="en-US" sz="3200" dirty="0"/>
              <a:t>: The structure of binary trees enables them to be traversed in a specific order, such as in-order, pre-order, and post-order. This allows for operations to be performed on the nodes in a specific order, such as printing the nodes in sorted order.</a:t>
            </a:r>
          </a:p>
          <a:p>
            <a:endParaRPr lang="en-US" sz="3200" dirty="0"/>
          </a:p>
          <a:p>
            <a:endParaRPr lang="en-US" dirty="0"/>
          </a:p>
        </p:txBody>
      </p:sp>
    </p:spTree>
    <p:extLst>
      <p:ext uri="{BB962C8B-B14F-4D97-AF65-F5344CB8AC3E}">
        <p14:creationId xmlns:p14="http://schemas.microsoft.com/office/powerpoint/2010/main" val="1155129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1A667-5C86-EA8F-6080-05E1A25C89F0}"/>
              </a:ext>
            </a:extLst>
          </p:cNvPr>
          <p:cNvSpPr>
            <a:spLocks noGrp="1"/>
          </p:cNvSpPr>
          <p:nvPr>
            <p:ph type="title"/>
          </p:nvPr>
        </p:nvSpPr>
        <p:spPr>
          <a:xfrm>
            <a:off x="677334" y="238540"/>
            <a:ext cx="8596668" cy="755374"/>
          </a:xfrm>
        </p:spPr>
        <p:txBody>
          <a:bodyPr/>
          <a:lstStyle/>
          <a:p>
            <a:pPr algn="ctr"/>
            <a:r>
              <a:rPr lang="en-US" b="1" dirty="0">
                <a:solidFill>
                  <a:schemeClr val="tx1"/>
                </a:solidFill>
              </a:rPr>
              <a:t>Disadvantages of Binary Tree</a:t>
            </a:r>
          </a:p>
        </p:txBody>
      </p:sp>
      <p:sp>
        <p:nvSpPr>
          <p:cNvPr id="3" name="Content Placeholder 2">
            <a:extLst>
              <a:ext uri="{FF2B5EF4-FFF2-40B4-BE49-F238E27FC236}">
                <a16:creationId xmlns:a16="http://schemas.microsoft.com/office/drawing/2014/main" id="{D2F5C2A8-8D33-2870-7B5F-FA6A99C10055}"/>
              </a:ext>
            </a:extLst>
          </p:cNvPr>
          <p:cNvSpPr>
            <a:spLocks noGrp="1"/>
          </p:cNvSpPr>
          <p:nvPr>
            <p:ph idx="1"/>
          </p:nvPr>
        </p:nvSpPr>
        <p:spPr>
          <a:xfrm>
            <a:off x="293020" y="1352207"/>
            <a:ext cx="10852057" cy="3880773"/>
          </a:xfrm>
        </p:spPr>
        <p:txBody>
          <a:bodyPr>
            <a:normAutofit fontScale="85000" lnSpcReduction="10000"/>
          </a:bodyPr>
          <a:lstStyle/>
          <a:p>
            <a:r>
              <a:rPr lang="en-US" sz="3200" b="1" dirty="0"/>
              <a:t>Limited structure</a:t>
            </a:r>
            <a:r>
              <a:rPr lang="en-US" sz="3200" dirty="0"/>
              <a:t>: Binary trees are limited to two child nodes per node, which can limit their usefulness in certain applications. For example, if a tree requires more than two child nodes per node, a different tree structure may be more suitable.</a:t>
            </a:r>
          </a:p>
          <a:p>
            <a:pPr marL="0" indent="0">
              <a:buNone/>
            </a:pPr>
            <a:endParaRPr lang="en-US" sz="3200" b="1" dirty="0"/>
          </a:p>
          <a:p>
            <a:r>
              <a:rPr lang="en-US" sz="3200" b="1" dirty="0"/>
              <a:t>Space inefficiency: </a:t>
            </a:r>
            <a:r>
              <a:rPr lang="en-US" sz="3200" dirty="0"/>
              <a:t>Binary trees can be space inefficient when compared to other data structures. This is because each node requires two child pointers, which can be a significant amount of memory overhead for large trees.</a:t>
            </a:r>
          </a:p>
          <a:p>
            <a:endParaRPr lang="en-US" sz="3200" dirty="0"/>
          </a:p>
        </p:txBody>
      </p:sp>
    </p:spTree>
    <p:extLst>
      <p:ext uri="{BB962C8B-B14F-4D97-AF65-F5344CB8AC3E}">
        <p14:creationId xmlns:p14="http://schemas.microsoft.com/office/powerpoint/2010/main" val="32274111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Lightbox">
            <a:extLst>
              <a:ext uri="{FF2B5EF4-FFF2-40B4-BE49-F238E27FC236}">
                <a16:creationId xmlns:a16="http://schemas.microsoft.com/office/drawing/2014/main" id="{38324204-F8D9-34F3-56AD-DD6554E5DF0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60104" y="486466"/>
            <a:ext cx="6493566" cy="59222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1964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Lightbox">
            <a:extLst>
              <a:ext uri="{FF2B5EF4-FFF2-40B4-BE49-F238E27FC236}">
                <a16:creationId xmlns:a16="http://schemas.microsoft.com/office/drawing/2014/main" id="{62E2A7CF-FA63-5E65-81B9-31CEA29F286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2035" y="0"/>
            <a:ext cx="11979965" cy="6822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28175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FF4D2-6FAF-C4FE-85D0-44D03851A09B}"/>
              </a:ext>
            </a:extLst>
          </p:cNvPr>
          <p:cNvSpPr>
            <a:spLocks noGrp="1"/>
          </p:cNvSpPr>
          <p:nvPr>
            <p:ph type="title"/>
          </p:nvPr>
        </p:nvSpPr>
        <p:spPr>
          <a:xfrm>
            <a:off x="677334" y="357808"/>
            <a:ext cx="8596668" cy="795131"/>
          </a:xfrm>
        </p:spPr>
        <p:txBody>
          <a:bodyPr>
            <a:normAutofit fontScale="90000"/>
          </a:bodyPr>
          <a:lstStyle/>
          <a:p>
            <a:pPr algn="ctr"/>
            <a:r>
              <a:rPr lang="en-US" sz="3600" b="1" i="0" u="none" strike="noStrike" dirty="0">
                <a:solidFill>
                  <a:schemeClr val="tx1"/>
                </a:solidFill>
                <a:effectLst/>
                <a:latin typeface="euclid_circular_a"/>
              </a:rPr>
              <a:t>AVL Tree</a:t>
            </a:r>
            <a:br>
              <a:rPr lang="en-US" sz="3600" b="0" i="0" dirty="0">
                <a:solidFill>
                  <a:schemeClr val="tx1"/>
                </a:solidFill>
                <a:effectLst/>
                <a:latin typeface="euclid_circular_a"/>
              </a:rPr>
            </a:br>
            <a:endParaRPr lang="en-US" dirty="0"/>
          </a:p>
        </p:txBody>
      </p:sp>
      <p:sp>
        <p:nvSpPr>
          <p:cNvPr id="3" name="Content Placeholder 2">
            <a:extLst>
              <a:ext uri="{FF2B5EF4-FFF2-40B4-BE49-F238E27FC236}">
                <a16:creationId xmlns:a16="http://schemas.microsoft.com/office/drawing/2014/main" id="{50FE4AD5-192D-4FC5-931E-08EE29DF254C}"/>
              </a:ext>
            </a:extLst>
          </p:cNvPr>
          <p:cNvSpPr>
            <a:spLocks noGrp="1"/>
          </p:cNvSpPr>
          <p:nvPr>
            <p:ph idx="1"/>
          </p:nvPr>
        </p:nvSpPr>
        <p:spPr>
          <a:xfrm>
            <a:off x="172279" y="1298713"/>
            <a:ext cx="11900452" cy="5433391"/>
          </a:xfrm>
        </p:spPr>
        <p:txBody>
          <a:bodyPr>
            <a:normAutofit/>
          </a:bodyPr>
          <a:lstStyle/>
          <a:p>
            <a:r>
              <a:rPr lang="en-US" sz="3200" b="0" dirty="0">
                <a:solidFill>
                  <a:srgbClr val="273239"/>
                </a:solidFill>
                <a:effectLst/>
                <a:latin typeface="Nunito" pitchFamily="2" charset="0"/>
              </a:rPr>
              <a:t> </a:t>
            </a:r>
            <a:r>
              <a:rPr lang="en-US" sz="3200" b="1" dirty="0">
                <a:solidFill>
                  <a:srgbClr val="273239"/>
                </a:solidFill>
                <a:effectLst/>
                <a:latin typeface="Nunito" pitchFamily="2" charset="0"/>
              </a:rPr>
              <a:t>AVL tree </a:t>
            </a:r>
            <a:r>
              <a:rPr lang="en-US" sz="3200" b="0" dirty="0">
                <a:solidFill>
                  <a:srgbClr val="273239"/>
                </a:solidFill>
                <a:effectLst/>
                <a:latin typeface="Nunito" pitchFamily="2" charset="0"/>
              </a:rPr>
              <a:t>is a self-balancing binary search tree in which each node maintains extra information called a balance factor whose value is either -1, 0 or +1.</a:t>
            </a:r>
          </a:p>
          <a:p>
            <a:pPr marL="0" indent="0">
              <a:buNone/>
            </a:pPr>
            <a:endParaRPr lang="en-US" b="0" i="1" dirty="0">
              <a:solidFill>
                <a:srgbClr val="273239"/>
              </a:solidFill>
              <a:effectLst/>
              <a:latin typeface="Nunito" pitchFamily="2" charset="0"/>
            </a:endParaRPr>
          </a:p>
          <a:p>
            <a:pPr algn="l" fontAlgn="base"/>
            <a:r>
              <a:rPr lang="en-US" sz="3200" b="1" i="0" dirty="0">
                <a:solidFill>
                  <a:srgbClr val="273239"/>
                </a:solidFill>
                <a:effectLst/>
                <a:latin typeface="Nunito" pitchFamily="2" charset="0"/>
              </a:rPr>
              <a:t>Operations on an AVL Tree:</a:t>
            </a:r>
          </a:p>
          <a:p>
            <a:pPr algn="l" fontAlgn="base">
              <a:buFont typeface="Arial" panose="020B0604020202020204" pitchFamily="34" charset="0"/>
              <a:buChar char="•"/>
            </a:pPr>
            <a:r>
              <a:rPr lang="en-US" sz="3200" b="0" i="0" u="sng" dirty="0">
                <a:solidFill>
                  <a:srgbClr val="273239"/>
                </a:solidFill>
                <a:effectLst/>
                <a:latin typeface="Nunito" pitchFamily="2" charset="0"/>
                <a:hlinkClick r:id="rId2"/>
              </a:rPr>
              <a:t>Insertion</a:t>
            </a:r>
            <a:endParaRPr lang="en-US" sz="3200" b="0" i="0" dirty="0">
              <a:solidFill>
                <a:srgbClr val="273239"/>
              </a:solidFill>
              <a:effectLst/>
              <a:latin typeface="Nunito" pitchFamily="2" charset="0"/>
            </a:endParaRPr>
          </a:p>
          <a:p>
            <a:pPr algn="l" fontAlgn="base">
              <a:buFont typeface="Arial" panose="020B0604020202020204" pitchFamily="34" charset="0"/>
              <a:buChar char="•"/>
            </a:pPr>
            <a:r>
              <a:rPr lang="en-US" sz="3200" b="0" i="0" u="sng" dirty="0">
                <a:solidFill>
                  <a:srgbClr val="273239"/>
                </a:solidFill>
                <a:effectLst/>
                <a:latin typeface="Nunito" pitchFamily="2" charset="0"/>
                <a:hlinkClick r:id="rId3"/>
              </a:rPr>
              <a:t>Deletion</a:t>
            </a:r>
            <a:endParaRPr lang="en-US" sz="3200" b="0" i="0" dirty="0">
              <a:solidFill>
                <a:srgbClr val="273239"/>
              </a:solidFill>
              <a:effectLst/>
              <a:latin typeface="Nunito" pitchFamily="2" charset="0"/>
            </a:endParaRPr>
          </a:p>
          <a:p>
            <a:pPr algn="l" fontAlgn="base">
              <a:buFont typeface="Arial" panose="020B0604020202020204" pitchFamily="34" charset="0"/>
              <a:buChar char="•"/>
            </a:pPr>
            <a:r>
              <a:rPr lang="en-US" sz="3200" b="0" i="0" u="sng" dirty="0">
                <a:solidFill>
                  <a:srgbClr val="273239"/>
                </a:solidFill>
                <a:effectLst/>
                <a:latin typeface="Nunito" pitchFamily="2" charset="0"/>
                <a:hlinkClick r:id="rId4"/>
              </a:rPr>
              <a:t>Searching</a:t>
            </a:r>
            <a:r>
              <a:rPr lang="en-US" sz="3200" b="0" i="0" dirty="0">
                <a:solidFill>
                  <a:srgbClr val="273239"/>
                </a:solidFill>
                <a:effectLst/>
                <a:latin typeface="Nunito" pitchFamily="2" charset="0"/>
              </a:rPr>
              <a:t> [It is similar to performing a search in BST]</a:t>
            </a:r>
          </a:p>
          <a:p>
            <a:endParaRPr lang="en-US" dirty="0"/>
          </a:p>
        </p:txBody>
      </p:sp>
    </p:spTree>
    <p:extLst>
      <p:ext uri="{BB962C8B-B14F-4D97-AF65-F5344CB8AC3E}">
        <p14:creationId xmlns:p14="http://schemas.microsoft.com/office/powerpoint/2010/main" val="3107418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0DED14-D3F2-B17D-4BB8-27B4C843ABFE}"/>
              </a:ext>
            </a:extLst>
          </p:cNvPr>
          <p:cNvSpPr>
            <a:spLocks noGrp="1"/>
          </p:cNvSpPr>
          <p:nvPr>
            <p:ph idx="1"/>
          </p:nvPr>
        </p:nvSpPr>
        <p:spPr>
          <a:xfrm>
            <a:off x="491804" y="407746"/>
            <a:ext cx="10746040" cy="6042507"/>
          </a:xfrm>
        </p:spPr>
        <p:txBody>
          <a:bodyPr>
            <a:noAutofit/>
          </a:bodyPr>
          <a:lstStyle/>
          <a:p>
            <a:r>
              <a:rPr lang="en-US" sz="3200" dirty="0"/>
              <a:t>Balance Factor = (Height of Left Subtree - Height of Right Subtree) or (Height of Right Subtree - Height of Left Subtree)</a:t>
            </a:r>
          </a:p>
          <a:p>
            <a:endParaRPr lang="en-US" sz="3200" dirty="0"/>
          </a:p>
          <a:p>
            <a:r>
              <a:rPr lang="en-US" sz="3200" dirty="0"/>
              <a:t>The self balancing property of an </a:t>
            </a:r>
            <a:r>
              <a:rPr lang="en-US" sz="3200" dirty="0" err="1"/>
              <a:t>avl</a:t>
            </a:r>
            <a:r>
              <a:rPr lang="en-US" sz="3200" dirty="0"/>
              <a:t> tree is maintained by the balance factor. The value of balance factor should always be -1, 0 or +1.</a:t>
            </a:r>
          </a:p>
        </p:txBody>
      </p:sp>
    </p:spTree>
    <p:extLst>
      <p:ext uri="{BB962C8B-B14F-4D97-AF65-F5344CB8AC3E}">
        <p14:creationId xmlns:p14="http://schemas.microsoft.com/office/powerpoint/2010/main" val="3942758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AVL tree">
            <a:extLst>
              <a:ext uri="{FF2B5EF4-FFF2-40B4-BE49-F238E27FC236}">
                <a16:creationId xmlns:a16="http://schemas.microsoft.com/office/drawing/2014/main" id="{CF3E5551-E0E4-BF38-C603-02C4082A8D2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96278" y="542925"/>
            <a:ext cx="7832035" cy="62664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249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CE361-4EB8-796A-5E7A-61F54C4320AB}"/>
              </a:ext>
            </a:extLst>
          </p:cNvPr>
          <p:cNvSpPr>
            <a:spLocks noGrp="1"/>
          </p:cNvSpPr>
          <p:nvPr>
            <p:ph type="title"/>
          </p:nvPr>
        </p:nvSpPr>
        <p:spPr>
          <a:xfrm>
            <a:off x="677334" y="238540"/>
            <a:ext cx="8596668" cy="848139"/>
          </a:xfrm>
        </p:spPr>
        <p:txBody>
          <a:bodyPr>
            <a:normAutofit fontScale="90000"/>
          </a:bodyPr>
          <a:lstStyle/>
          <a:p>
            <a:pPr algn="ctr"/>
            <a:r>
              <a:rPr lang="en-US" b="1" i="0" dirty="0">
                <a:solidFill>
                  <a:srgbClr val="273239"/>
                </a:solidFill>
                <a:effectLst/>
                <a:latin typeface="Source Sans 3"/>
              </a:rPr>
              <a:t>Applications of BST</a:t>
            </a:r>
            <a:br>
              <a:rPr lang="en-US" b="1" i="0" dirty="0">
                <a:solidFill>
                  <a:srgbClr val="273239"/>
                </a:solidFill>
                <a:effectLst/>
                <a:latin typeface="Source Sans 3"/>
              </a:rPr>
            </a:br>
            <a:endParaRPr lang="en-US" dirty="0"/>
          </a:p>
        </p:txBody>
      </p:sp>
      <p:sp>
        <p:nvSpPr>
          <p:cNvPr id="3" name="Content Placeholder 2">
            <a:extLst>
              <a:ext uri="{FF2B5EF4-FFF2-40B4-BE49-F238E27FC236}">
                <a16:creationId xmlns:a16="http://schemas.microsoft.com/office/drawing/2014/main" id="{686807D5-E2C5-92AC-42C4-956BD098C1CF}"/>
              </a:ext>
            </a:extLst>
          </p:cNvPr>
          <p:cNvSpPr>
            <a:spLocks noGrp="1"/>
          </p:cNvSpPr>
          <p:nvPr>
            <p:ph idx="1"/>
          </p:nvPr>
        </p:nvSpPr>
        <p:spPr>
          <a:xfrm>
            <a:off x="425542" y="1086679"/>
            <a:ext cx="11633936" cy="5532781"/>
          </a:xfrm>
        </p:spPr>
        <p:txBody>
          <a:bodyPr>
            <a:noAutofit/>
          </a:bodyPr>
          <a:lstStyle/>
          <a:p>
            <a:r>
              <a:rPr lang="en-US" sz="3200" b="0" i="0" dirty="0">
                <a:solidFill>
                  <a:srgbClr val="273239"/>
                </a:solidFill>
                <a:effectLst/>
                <a:latin typeface="Nunito" pitchFamily="2" charset="0"/>
              </a:rPr>
              <a:t>A Self-Balancing Binary Search Tree is used to maintain sorted stream of data. For example, suppose we are getting online orders placed and we want to maintain the live data (in RAM) in sorted order of prices. </a:t>
            </a:r>
          </a:p>
          <a:p>
            <a:r>
              <a:rPr lang="en-US" sz="3200" b="0" i="0" dirty="0">
                <a:solidFill>
                  <a:srgbClr val="273239"/>
                </a:solidFill>
                <a:effectLst/>
                <a:latin typeface="Nunito" pitchFamily="2" charset="0"/>
              </a:rPr>
              <a:t>For example, we wish to know number of items purchased at cost below a given cost at any moment. Or we wish to know number of items purchased at higher cost than given cost.</a:t>
            </a:r>
          </a:p>
          <a:p>
            <a:endParaRPr lang="en-US" sz="3200" dirty="0"/>
          </a:p>
        </p:txBody>
      </p:sp>
    </p:spTree>
    <p:extLst>
      <p:ext uri="{BB962C8B-B14F-4D97-AF65-F5344CB8AC3E}">
        <p14:creationId xmlns:p14="http://schemas.microsoft.com/office/powerpoint/2010/main" val="6541686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26CE6-9E93-A67F-6094-ADD0FF7D5D45}"/>
              </a:ext>
            </a:extLst>
          </p:cNvPr>
          <p:cNvSpPr>
            <a:spLocks noGrp="1"/>
          </p:cNvSpPr>
          <p:nvPr>
            <p:ph type="title"/>
          </p:nvPr>
        </p:nvSpPr>
        <p:spPr>
          <a:xfrm>
            <a:off x="677334" y="609600"/>
            <a:ext cx="8596668" cy="715617"/>
          </a:xfrm>
        </p:spPr>
        <p:txBody>
          <a:bodyPr>
            <a:normAutofit fontScale="90000"/>
          </a:bodyPr>
          <a:lstStyle/>
          <a:p>
            <a:pPr algn="ctr"/>
            <a:r>
              <a:rPr lang="en-US" sz="3600" b="1" i="0" u="none" strike="noStrike" dirty="0">
                <a:solidFill>
                  <a:schemeClr val="tx1"/>
                </a:solidFill>
                <a:effectLst/>
                <a:latin typeface="euclid_circular_a"/>
              </a:rPr>
              <a:t>B-Tree</a:t>
            </a:r>
            <a:br>
              <a:rPr lang="en-US" sz="3600" b="0" i="0" dirty="0">
                <a:solidFill>
                  <a:schemeClr val="tx1"/>
                </a:solidFill>
                <a:effectLst/>
                <a:latin typeface="euclid_circular_a"/>
              </a:rPr>
            </a:br>
            <a:endParaRPr lang="en-US" dirty="0"/>
          </a:p>
        </p:txBody>
      </p:sp>
      <p:sp>
        <p:nvSpPr>
          <p:cNvPr id="3" name="Content Placeholder 2">
            <a:extLst>
              <a:ext uri="{FF2B5EF4-FFF2-40B4-BE49-F238E27FC236}">
                <a16:creationId xmlns:a16="http://schemas.microsoft.com/office/drawing/2014/main" id="{22538F4D-7F93-8019-D0A7-38331BC34944}"/>
              </a:ext>
            </a:extLst>
          </p:cNvPr>
          <p:cNvSpPr>
            <a:spLocks noGrp="1"/>
          </p:cNvSpPr>
          <p:nvPr>
            <p:ph idx="1"/>
          </p:nvPr>
        </p:nvSpPr>
        <p:spPr>
          <a:xfrm>
            <a:off x="677334" y="1630503"/>
            <a:ext cx="10626770" cy="3880773"/>
          </a:xfrm>
        </p:spPr>
        <p:txBody>
          <a:bodyPr>
            <a:noAutofit/>
          </a:bodyPr>
          <a:lstStyle/>
          <a:p>
            <a:r>
              <a:rPr lang="en-US" sz="3200" dirty="0"/>
              <a:t>A B-tree is a self-balancing tree where all the leaf nodes are at the same level which allows for efficient searching, insertion and deletion of records.</a:t>
            </a:r>
          </a:p>
          <a:p>
            <a:endParaRPr lang="en-US" sz="3200" dirty="0"/>
          </a:p>
          <a:p>
            <a:r>
              <a:rPr lang="en-US" sz="3200" dirty="0"/>
              <a:t>Because of all the leaf nodes being on the same level, the access time of data is fixed regardless of the size of the data set.</a:t>
            </a:r>
          </a:p>
        </p:txBody>
      </p:sp>
    </p:spTree>
    <p:extLst>
      <p:ext uri="{BB962C8B-B14F-4D97-AF65-F5344CB8AC3E}">
        <p14:creationId xmlns:p14="http://schemas.microsoft.com/office/powerpoint/2010/main" val="2775567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CE90F-B27D-3CEA-BAFB-8DFC5599585D}"/>
              </a:ext>
            </a:extLst>
          </p:cNvPr>
          <p:cNvSpPr>
            <a:spLocks noGrp="1"/>
          </p:cNvSpPr>
          <p:nvPr>
            <p:ph type="title"/>
          </p:nvPr>
        </p:nvSpPr>
        <p:spPr>
          <a:xfrm>
            <a:off x="1167664" y="2623930"/>
            <a:ext cx="8596668" cy="1320800"/>
          </a:xfrm>
        </p:spPr>
        <p:txBody>
          <a:bodyPr/>
          <a:lstStyle/>
          <a:p>
            <a:pPr algn="ctr"/>
            <a:r>
              <a:rPr lang="en-US" b="1" dirty="0">
                <a:solidFill>
                  <a:schemeClr val="tx1"/>
                </a:solidFill>
              </a:rPr>
              <a:t>Type of  </a:t>
            </a:r>
            <a:r>
              <a:rPr lang="en-US" sz="3600" b="1" i="0" dirty="0">
                <a:solidFill>
                  <a:schemeClr val="tx1"/>
                </a:solidFill>
                <a:effectLst/>
                <a:latin typeface="Poppins" panose="00000500000000000000" pitchFamily="2" charset="0"/>
              </a:rPr>
              <a:t>Non-Linear Data Structure</a:t>
            </a:r>
            <a:br>
              <a:rPr lang="en-US" sz="3600" b="1" dirty="0"/>
            </a:br>
            <a:r>
              <a:rPr lang="en-US" dirty="0"/>
              <a:t> </a:t>
            </a:r>
          </a:p>
        </p:txBody>
      </p:sp>
    </p:spTree>
    <p:extLst>
      <p:ext uri="{BB962C8B-B14F-4D97-AF65-F5344CB8AC3E}">
        <p14:creationId xmlns:p14="http://schemas.microsoft.com/office/powerpoint/2010/main" val="38322773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3C134-01DC-7EF1-9649-F9DFB08456D0}"/>
              </a:ext>
            </a:extLst>
          </p:cNvPr>
          <p:cNvSpPr>
            <a:spLocks noGrp="1"/>
          </p:cNvSpPr>
          <p:nvPr>
            <p:ph type="title"/>
          </p:nvPr>
        </p:nvSpPr>
        <p:spPr>
          <a:xfrm>
            <a:off x="1207421" y="86138"/>
            <a:ext cx="8596668" cy="503583"/>
          </a:xfrm>
        </p:spPr>
        <p:txBody>
          <a:bodyPr>
            <a:normAutofit fontScale="90000"/>
          </a:bodyPr>
          <a:lstStyle/>
          <a:p>
            <a:pPr algn="ctr"/>
            <a:r>
              <a:rPr lang="en-US" b="1" i="0" dirty="0">
                <a:solidFill>
                  <a:srgbClr val="273239"/>
                </a:solidFill>
                <a:effectLst/>
                <a:latin typeface="Nunito" pitchFamily="2" charset="0"/>
              </a:rPr>
              <a:t>Applications of B-Trees</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3EEC4E7D-82DC-13DB-B17E-D168449B946F}"/>
              </a:ext>
            </a:extLst>
          </p:cNvPr>
          <p:cNvSpPr>
            <a:spLocks noGrp="1"/>
          </p:cNvSpPr>
          <p:nvPr>
            <p:ph idx="1"/>
          </p:nvPr>
        </p:nvSpPr>
        <p:spPr>
          <a:xfrm>
            <a:off x="689113" y="540025"/>
            <a:ext cx="11211339" cy="6549887"/>
          </a:xfrm>
        </p:spPr>
        <p:txBody>
          <a:bodyPr>
            <a:noAutofit/>
          </a:bodyPr>
          <a:lstStyle/>
          <a:p>
            <a:r>
              <a:rPr lang="en-US" sz="3200" dirty="0"/>
              <a:t>It is used in large databases to access data stored on the disk</a:t>
            </a:r>
          </a:p>
          <a:p>
            <a:r>
              <a:rPr lang="en-US" sz="3200" dirty="0"/>
              <a:t>Searching for data in a data set can be achieved in significantly less time using the B-Tree</a:t>
            </a:r>
          </a:p>
          <a:p>
            <a:r>
              <a:rPr lang="en-US" sz="3200" dirty="0"/>
              <a:t>With the indexing feature, multilevel indexing can be achieved.</a:t>
            </a:r>
          </a:p>
          <a:p>
            <a:r>
              <a:rPr lang="en-US" sz="3200" dirty="0"/>
              <a:t>Most of the servers also use the B-tree approach.</a:t>
            </a:r>
          </a:p>
          <a:p>
            <a:r>
              <a:rPr lang="en-US" sz="3200" dirty="0"/>
              <a:t>B-Trees are used in CAD systems to organize and search geometric data.</a:t>
            </a:r>
          </a:p>
          <a:p>
            <a:r>
              <a:rPr lang="en-US" sz="3200" dirty="0"/>
              <a:t>B-Trees are also used in other areas such as natural language processing, computer networks, and cryptography.</a:t>
            </a:r>
          </a:p>
        </p:txBody>
      </p:sp>
    </p:spTree>
    <p:extLst>
      <p:ext uri="{BB962C8B-B14F-4D97-AF65-F5344CB8AC3E}">
        <p14:creationId xmlns:p14="http://schemas.microsoft.com/office/powerpoint/2010/main" val="9709568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8AAF6-A8A3-43BC-A600-1827DFAA05C4}"/>
              </a:ext>
            </a:extLst>
          </p:cNvPr>
          <p:cNvSpPr>
            <a:spLocks noGrp="1"/>
          </p:cNvSpPr>
          <p:nvPr>
            <p:ph type="title"/>
          </p:nvPr>
        </p:nvSpPr>
        <p:spPr>
          <a:xfrm>
            <a:off x="902621" y="212034"/>
            <a:ext cx="8596668" cy="490331"/>
          </a:xfrm>
        </p:spPr>
        <p:txBody>
          <a:bodyPr>
            <a:normAutofit fontScale="90000"/>
          </a:bodyPr>
          <a:lstStyle/>
          <a:p>
            <a:pPr algn="ctr"/>
            <a:r>
              <a:rPr lang="en-US" b="1" i="0" dirty="0">
                <a:solidFill>
                  <a:srgbClr val="273239"/>
                </a:solidFill>
                <a:effectLst/>
                <a:latin typeface="Nunito" pitchFamily="2" charset="0"/>
              </a:rPr>
              <a:t>Advantages of B-Trees</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83FB6B08-17D9-246E-AA05-8DB13F0BE77A}"/>
              </a:ext>
            </a:extLst>
          </p:cNvPr>
          <p:cNvSpPr>
            <a:spLocks noGrp="1"/>
          </p:cNvSpPr>
          <p:nvPr>
            <p:ph idx="1"/>
          </p:nvPr>
        </p:nvSpPr>
        <p:spPr>
          <a:xfrm>
            <a:off x="677333" y="874643"/>
            <a:ext cx="11276127" cy="5883966"/>
          </a:xfrm>
        </p:spPr>
        <p:txBody>
          <a:bodyPr>
            <a:normAutofit/>
          </a:bodyPr>
          <a:lstStyle/>
          <a:p>
            <a:pPr algn="l" fontAlgn="base">
              <a:buFont typeface="Arial" panose="020B0604020202020204" pitchFamily="34" charset="0"/>
              <a:buChar char="•"/>
            </a:pPr>
            <a:r>
              <a:rPr lang="en-US" sz="3200" b="0" i="0" dirty="0">
                <a:solidFill>
                  <a:srgbClr val="273239"/>
                </a:solidFill>
                <a:effectLst/>
                <a:latin typeface="Nunito" pitchFamily="2" charset="0"/>
              </a:rPr>
              <a:t>B-Trees have a guaranteed time complexity of O(log n) for basic operations like insertion, deletion, and searching, which makes them suitable for large data sets and real-time applications.</a:t>
            </a:r>
          </a:p>
          <a:p>
            <a:pPr algn="l" fontAlgn="base">
              <a:buFont typeface="Arial" panose="020B0604020202020204" pitchFamily="34" charset="0"/>
              <a:buChar char="•"/>
            </a:pPr>
            <a:r>
              <a:rPr lang="en-US" sz="3200" b="0" i="0" dirty="0">
                <a:solidFill>
                  <a:srgbClr val="273239"/>
                </a:solidFill>
                <a:effectLst/>
                <a:latin typeface="Nunito" pitchFamily="2" charset="0"/>
              </a:rPr>
              <a:t> B-Trees are self-balancing.</a:t>
            </a:r>
          </a:p>
          <a:p>
            <a:pPr algn="l" fontAlgn="base">
              <a:buFont typeface="Arial" panose="020B0604020202020204" pitchFamily="34" charset="0"/>
              <a:buChar char="•"/>
            </a:pPr>
            <a:r>
              <a:rPr lang="en-US" sz="3200" b="0" i="0" dirty="0">
                <a:solidFill>
                  <a:srgbClr val="273239"/>
                </a:solidFill>
                <a:effectLst/>
                <a:latin typeface="Nunito" pitchFamily="2" charset="0"/>
              </a:rPr>
              <a:t>High-concurrency and high-throughput.</a:t>
            </a:r>
          </a:p>
          <a:p>
            <a:pPr algn="l" fontAlgn="base">
              <a:buFont typeface="Arial" panose="020B0604020202020204" pitchFamily="34" charset="0"/>
              <a:buChar char="•"/>
            </a:pPr>
            <a:r>
              <a:rPr lang="en-US" sz="3200" b="0" i="0" dirty="0">
                <a:solidFill>
                  <a:srgbClr val="273239"/>
                </a:solidFill>
                <a:effectLst/>
                <a:latin typeface="Nunito" pitchFamily="2" charset="0"/>
              </a:rPr>
              <a:t>Efficient storage utilization.</a:t>
            </a:r>
          </a:p>
        </p:txBody>
      </p:sp>
    </p:spTree>
    <p:extLst>
      <p:ext uri="{BB962C8B-B14F-4D97-AF65-F5344CB8AC3E}">
        <p14:creationId xmlns:p14="http://schemas.microsoft.com/office/powerpoint/2010/main" val="21537648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F2AAB-E902-4DC5-6D6B-0030340E8F31}"/>
              </a:ext>
            </a:extLst>
          </p:cNvPr>
          <p:cNvSpPr>
            <a:spLocks noGrp="1"/>
          </p:cNvSpPr>
          <p:nvPr>
            <p:ph type="title"/>
          </p:nvPr>
        </p:nvSpPr>
        <p:spPr>
          <a:xfrm>
            <a:off x="677334" y="246795"/>
            <a:ext cx="8596668" cy="569843"/>
          </a:xfrm>
        </p:spPr>
        <p:txBody>
          <a:bodyPr>
            <a:normAutofit fontScale="90000"/>
          </a:bodyPr>
          <a:lstStyle/>
          <a:p>
            <a:pPr algn="ctr"/>
            <a:r>
              <a:rPr lang="en-US" i="0" dirty="0">
                <a:solidFill>
                  <a:srgbClr val="273239"/>
                </a:solidFill>
                <a:effectLst/>
                <a:latin typeface="Nunito" pitchFamily="2" charset="0"/>
              </a:rPr>
              <a:t>Disadvantages of B-Trees</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B6EAD615-FE0F-336A-927F-8DFEFE332D4D}"/>
              </a:ext>
            </a:extLst>
          </p:cNvPr>
          <p:cNvSpPr>
            <a:spLocks noGrp="1"/>
          </p:cNvSpPr>
          <p:nvPr>
            <p:ph idx="1"/>
          </p:nvPr>
        </p:nvSpPr>
        <p:spPr>
          <a:xfrm>
            <a:off x="662609" y="1046923"/>
            <a:ext cx="10852057" cy="4967936"/>
          </a:xfrm>
        </p:spPr>
        <p:txBody>
          <a:bodyPr>
            <a:normAutofit/>
          </a:bodyPr>
          <a:lstStyle/>
          <a:p>
            <a:pPr algn="l" fontAlgn="base">
              <a:buFont typeface="Arial" panose="020B0604020202020204" pitchFamily="34" charset="0"/>
              <a:buChar char="•"/>
            </a:pPr>
            <a:r>
              <a:rPr lang="en-US" sz="3200" b="0" i="0" dirty="0">
                <a:solidFill>
                  <a:srgbClr val="273239"/>
                </a:solidFill>
                <a:effectLst/>
                <a:latin typeface="Nunito" pitchFamily="2" charset="0"/>
              </a:rPr>
              <a:t>B-Trees are based on disk-based data structures and can have a high disk usage.</a:t>
            </a:r>
          </a:p>
          <a:p>
            <a:pPr algn="l" fontAlgn="base">
              <a:buFont typeface="Arial" panose="020B0604020202020204" pitchFamily="34" charset="0"/>
              <a:buChar char="•"/>
            </a:pPr>
            <a:r>
              <a:rPr lang="en-US" sz="3200" b="0" i="0" dirty="0">
                <a:solidFill>
                  <a:srgbClr val="273239"/>
                </a:solidFill>
                <a:effectLst/>
                <a:latin typeface="Nunito" pitchFamily="2" charset="0"/>
              </a:rPr>
              <a:t>Not the best for all cases.</a:t>
            </a:r>
          </a:p>
          <a:p>
            <a:pPr algn="l" fontAlgn="base">
              <a:buFont typeface="Arial" panose="020B0604020202020204" pitchFamily="34" charset="0"/>
              <a:buChar char="•"/>
            </a:pPr>
            <a:r>
              <a:rPr lang="en-US" sz="3200" b="0" i="0" dirty="0">
                <a:solidFill>
                  <a:srgbClr val="273239"/>
                </a:solidFill>
                <a:effectLst/>
                <a:latin typeface="Nunito" pitchFamily="2" charset="0"/>
              </a:rPr>
              <a:t>Slow in comparison to other data structures.</a:t>
            </a:r>
          </a:p>
          <a:p>
            <a:pPr algn="l" rtl="0" fontAlgn="base"/>
            <a:r>
              <a:rPr lang="en-US" sz="3200" b="0" i="0" dirty="0">
                <a:solidFill>
                  <a:srgbClr val="273239"/>
                </a:solidFill>
                <a:effectLst/>
                <a:latin typeface="Nunito" pitchFamily="2" charset="0"/>
              </a:rPr>
              <a:t>Insertion and Deletion:</a:t>
            </a:r>
            <a:br>
              <a:rPr lang="en-US" sz="3200" b="0" i="0" dirty="0">
                <a:solidFill>
                  <a:srgbClr val="273239"/>
                </a:solidFill>
                <a:effectLst/>
                <a:latin typeface="Nunito" pitchFamily="2" charset="0"/>
              </a:rPr>
            </a:br>
            <a:r>
              <a:rPr lang="en-US" sz="3200" b="0" i="0" u="sng" dirty="0">
                <a:solidFill>
                  <a:srgbClr val="273239"/>
                </a:solidFill>
                <a:effectLst/>
                <a:latin typeface="Nunito" pitchFamily="2" charset="0"/>
                <a:hlinkClick r:id="rId2"/>
              </a:rPr>
              <a:t>B-Tree Insertion</a:t>
            </a:r>
            <a:r>
              <a:rPr lang="en-US" sz="3200" b="0" i="0" dirty="0">
                <a:solidFill>
                  <a:srgbClr val="273239"/>
                </a:solidFill>
                <a:effectLst/>
                <a:latin typeface="Nunito" pitchFamily="2" charset="0"/>
              </a:rPr>
              <a:t> </a:t>
            </a:r>
            <a:br>
              <a:rPr lang="en-US" sz="3200" b="0" i="0" dirty="0">
                <a:solidFill>
                  <a:srgbClr val="273239"/>
                </a:solidFill>
                <a:effectLst/>
                <a:latin typeface="Nunito" pitchFamily="2" charset="0"/>
              </a:rPr>
            </a:br>
            <a:r>
              <a:rPr lang="en-US" sz="3200" b="0" i="0" u="sng" dirty="0">
                <a:solidFill>
                  <a:srgbClr val="273239"/>
                </a:solidFill>
                <a:effectLst/>
                <a:latin typeface="Nunito" pitchFamily="2" charset="0"/>
                <a:hlinkClick r:id="rId3"/>
              </a:rPr>
              <a:t>B-Tree Deletion</a:t>
            </a:r>
            <a:endParaRPr lang="en-US" sz="3200" b="0" i="0" dirty="0">
              <a:solidFill>
                <a:srgbClr val="273239"/>
              </a:solidFill>
              <a:effectLst/>
              <a:latin typeface="Nunito" pitchFamily="2" charset="0"/>
            </a:endParaRPr>
          </a:p>
        </p:txBody>
      </p:sp>
    </p:spTree>
    <p:extLst>
      <p:ext uri="{BB962C8B-B14F-4D97-AF65-F5344CB8AC3E}">
        <p14:creationId xmlns:p14="http://schemas.microsoft.com/office/powerpoint/2010/main" val="41215148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193FF-9E07-5419-99C4-390BAFA235BE}"/>
              </a:ext>
            </a:extLst>
          </p:cNvPr>
          <p:cNvSpPr>
            <a:spLocks noGrp="1"/>
          </p:cNvSpPr>
          <p:nvPr>
            <p:ph type="title"/>
          </p:nvPr>
        </p:nvSpPr>
        <p:spPr>
          <a:xfrm>
            <a:off x="677334" y="291548"/>
            <a:ext cx="8596668" cy="622852"/>
          </a:xfrm>
        </p:spPr>
        <p:txBody>
          <a:bodyPr>
            <a:normAutofit fontScale="90000"/>
          </a:bodyPr>
          <a:lstStyle/>
          <a:p>
            <a:pPr algn="ctr"/>
            <a:r>
              <a:rPr lang="en-US" sz="3600" b="1" i="0" dirty="0">
                <a:solidFill>
                  <a:srgbClr val="273239"/>
                </a:solidFill>
                <a:effectLst/>
                <a:latin typeface="Nunito" pitchFamily="2" charset="0"/>
              </a:rPr>
              <a:t>Graph</a:t>
            </a:r>
            <a:endParaRPr lang="en-US" b="1" dirty="0"/>
          </a:p>
        </p:txBody>
      </p:sp>
      <p:sp>
        <p:nvSpPr>
          <p:cNvPr id="3" name="Content Placeholder 2">
            <a:extLst>
              <a:ext uri="{FF2B5EF4-FFF2-40B4-BE49-F238E27FC236}">
                <a16:creationId xmlns:a16="http://schemas.microsoft.com/office/drawing/2014/main" id="{B0815A5F-F98C-2120-A93A-3280DC956BCC}"/>
              </a:ext>
            </a:extLst>
          </p:cNvPr>
          <p:cNvSpPr>
            <a:spLocks noGrp="1"/>
          </p:cNvSpPr>
          <p:nvPr>
            <p:ph idx="1"/>
          </p:nvPr>
        </p:nvSpPr>
        <p:spPr>
          <a:xfrm>
            <a:off x="384313" y="1179928"/>
            <a:ext cx="11449878" cy="5525672"/>
          </a:xfrm>
        </p:spPr>
        <p:txBody>
          <a:bodyPr>
            <a:noAutofit/>
          </a:bodyPr>
          <a:lstStyle/>
          <a:p>
            <a:r>
              <a:rPr lang="en-US" sz="3200" b="0" i="0" dirty="0">
                <a:solidFill>
                  <a:srgbClr val="273239"/>
                </a:solidFill>
                <a:effectLst/>
                <a:latin typeface="Nunito" pitchFamily="2" charset="0"/>
              </a:rPr>
              <a:t>A Graph is a non-linear data structure consisting of vertices and edges. The vertices are sometimes also referred to as nodes and the edges are lines or arcs that connect any two nodes in the graph. More formally a </a:t>
            </a:r>
            <a:r>
              <a:rPr lang="en-US" sz="3200" b="0" i="0" u="sng" dirty="0">
                <a:effectLst/>
                <a:latin typeface="Nunito" pitchFamily="2" charset="0"/>
                <a:hlinkClick r:id="rId2"/>
              </a:rPr>
              <a:t>Graph</a:t>
            </a:r>
            <a:r>
              <a:rPr lang="en-US" sz="3200" b="0" i="0" dirty="0">
                <a:solidFill>
                  <a:srgbClr val="273239"/>
                </a:solidFill>
                <a:effectLst/>
                <a:latin typeface="Nunito" pitchFamily="2" charset="0"/>
              </a:rPr>
              <a:t> is composed of a set of vertices( </a:t>
            </a:r>
            <a:r>
              <a:rPr lang="en-US" sz="3200" b="1" i="0" dirty="0">
                <a:solidFill>
                  <a:srgbClr val="273239"/>
                </a:solidFill>
                <a:effectLst/>
                <a:latin typeface="Nunito" pitchFamily="2" charset="0"/>
              </a:rPr>
              <a:t>V </a:t>
            </a:r>
            <a:r>
              <a:rPr lang="en-US" sz="3200" b="0" i="0" dirty="0">
                <a:solidFill>
                  <a:srgbClr val="273239"/>
                </a:solidFill>
                <a:effectLst/>
                <a:latin typeface="Nunito" pitchFamily="2" charset="0"/>
              </a:rPr>
              <a:t>) and a set of edges( </a:t>
            </a:r>
            <a:r>
              <a:rPr lang="en-US" sz="3200" b="1" i="0" dirty="0">
                <a:solidFill>
                  <a:srgbClr val="273239"/>
                </a:solidFill>
                <a:effectLst/>
                <a:latin typeface="Nunito" pitchFamily="2" charset="0"/>
              </a:rPr>
              <a:t>E </a:t>
            </a:r>
            <a:r>
              <a:rPr lang="en-US" sz="3200" b="0" i="0" dirty="0">
                <a:solidFill>
                  <a:srgbClr val="273239"/>
                </a:solidFill>
                <a:effectLst/>
                <a:latin typeface="Nunito" pitchFamily="2" charset="0"/>
              </a:rPr>
              <a:t>). The graph is denoted by </a:t>
            </a:r>
            <a:r>
              <a:rPr lang="en-US" sz="3200" b="1" i="0" dirty="0">
                <a:solidFill>
                  <a:srgbClr val="273239"/>
                </a:solidFill>
                <a:effectLst/>
                <a:latin typeface="Nunito" pitchFamily="2" charset="0"/>
              </a:rPr>
              <a:t>G(V, E).</a:t>
            </a:r>
          </a:p>
          <a:p>
            <a:endParaRPr lang="en-US" sz="3200" b="1" dirty="0">
              <a:solidFill>
                <a:srgbClr val="273239"/>
              </a:solidFill>
              <a:latin typeface="Nunito" pitchFamily="2" charset="0"/>
            </a:endParaRPr>
          </a:p>
          <a:p>
            <a:r>
              <a:rPr lang="en-US" sz="3200" b="0" i="0" dirty="0">
                <a:solidFill>
                  <a:srgbClr val="273239"/>
                </a:solidFill>
                <a:effectLst/>
                <a:latin typeface="Nunito" pitchFamily="2" charset="0"/>
              </a:rPr>
              <a:t>Graph data structures are a powerful tool for representing and analyzing complex relationships between objects or entities. </a:t>
            </a:r>
            <a:endParaRPr lang="en-US" sz="3200" dirty="0"/>
          </a:p>
        </p:txBody>
      </p:sp>
    </p:spTree>
    <p:extLst>
      <p:ext uri="{BB962C8B-B14F-4D97-AF65-F5344CB8AC3E}">
        <p14:creationId xmlns:p14="http://schemas.microsoft.com/office/powerpoint/2010/main" val="6126029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3DE5EA-843E-FDF5-9F54-4F30B26399B6}"/>
              </a:ext>
            </a:extLst>
          </p:cNvPr>
          <p:cNvSpPr>
            <a:spLocks noGrp="1"/>
          </p:cNvSpPr>
          <p:nvPr>
            <p:ph idx="1"/>
          </p:nvPr>
        </p:nvSpPr>
        <p:spPr>
          <a:xfrm>
            <a:off x="677334" y="450574"/>
            <a:ext cx="11024336" cy="5155096"/>
          </a:xfrm>
        </p:spPr>
        <p:txBody>
          <a:bodyPr/>
          <a:lstStyle/>
          <a:p>
            <a:r>
              <a:rPr lang="en-US" sz="3200" b="0" i="0" dirty="0">
                <a:solidFill>
                  <a:srgbClr val="273239"/>
                </a:solidFill>
                <a:effectLst/>
                <a:latin typeface="Nunito" pitchFamily="2" charset="0"/>
              </a:rPr>
              <a:t> They are particularly useful in fields such as</a:t>
            </a:r>
          </a:p>
          <a:p>
            <a:r>
              <a:rPr lang="en-US" sz="3200" b="0" i="0" dirty="0">
                <a:solidFill>
                  <a:srgbClr val="273239"/>
                </a:solidFill>
                <a:effectLst/>
                <a:latin typeface="Nunito" pitchFamily="2" charset="0"/>
              </a:rPr>
              <a:t> </a:t>
            </a:r>
            <a:r>
              <a:rPr lang="en-US" sz="3200" b="1" dirty="0">
                <a:solidFill>
                  <a:srgbClr val="273239"/>
                </a:solidFill>
                <a:latin typeface="Nunito" pitchFamily="2" charset="0"/>
              </a:rPr>
              <a:t>S</a:t>
            </a:r>
            <a:r>
              <a:rPr lang="en-US" sz="3200" b="1" i="0" dirty="0">
                <a:solidFill>
                  <a:srgbClr val="273239"/>
                </a:solidFill>
                <a:effectLst/>
                <a:latin typeface="Nunito" pitchFamily="2" charset="0"/>
              </a:rPr>
              <a:t>ocial Network analysis</a:t>
            </a:r>
          </a:p>
          <a:p>
            <a:r>
              <a:rPr lang="en-US" sz="3200" i="0" dirty="0">
                <a:solidFill>
                  <a:srgbClr val="273239"/>
                </a:solidFill>
                <a:effectLst/>
                <a:latin typeface="Nunito" pitchFamily="2" charset="0"/>
              </a:rPr>
              <a:t> </a:t>
            </a:r>
            <a:r>
              <a:rPr lang="en-US" sz="3200" b="1" dirty="0">
                <a:solidFill>
                  <a:srgbClr val="273239"/>
                </a:solidFill>
                <a:latin typeface="Nunito" pitchFamily="2" charset="0"/>
              </a:rPr>
              <a:t>R</a:t>
            </a:r>
            <a:r>
              <a:rPr lang="en-US" sz="3200" b="1" i="0" dirty="0">
                <a:solidFill>
                  <a:srgbClr val="273239"/>
                </a:solidFill>
                <a:effectLst/>
                <a:latin typeface="Nunito" pitchFamily="2" charset="0"/>
              </a:rPr>
              <a:t>ecommendation systems, and computer networks. </a:t>
            </a:r>
          </a:p>
          <a:p>
            <a:r>
              <a:rPr lang="en-US" sz="3200" b="1" i="0" dirty="0">
                <a:solidFill>
                  <a:srgbClr val="273239"/>
                </a:solidFill>
                <a:effectLst/>
                <a:latin typeface="Nunito" pitchFamily="2" charset="0"/>
              </a:rPr>
              <a:t>In the field of sports data science</a:t>
            </a:r>
            <a:r>
              <a:rPr lang="en-US" sz="3200" b="0" i="0" dirty="0">
                <a:solidFill>
                  <a:srgbClr val="273239"/>
                </a:solidFill>
                <a:effectLst/>
                <a:latin typeface="Nunito" pitchFamily="2" charset="0"/>
              </a:rPr>
              <a:t>, graph data structures can be used to analyze and understand the dynamics of team performance and player interactions on the field.</a:t>
            </a:r>
            <a:endParaRPr lang="en-US" sz="3200" dirty="0"/>
          </a:p>
        </p:txBody>
      </p:sp>
    </p:spTree>
    <p:extLst>
      <p:ext uri="{BB962C8B-B14F-4D97-AF65-F5344CB8AC3E}">
        <p14:creationId xmlns:p14="http://schemas.microsoft.com/office/powerpoint/2010/main" val="3384835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263BA-54AF-17A1-567B-5E442A01189D}"/>
              </a:ext>
            </a:extLst>
          </p:cNvPr>
          <p:cNvSpPr>
            <a:spLocks noGrp="1"/>
          </p:cNvSpPr>
          <p:nvPr>
            <p:ph type="title"/>
          </p:nvPr>
        </p:nvSpPr>
        <p:spPr>
          <a:xfrm>
            <a:off x="677334" y="278296"/>
            <a:ext cx="8596668" cy="662609"/>
          </a:xfrm>
        </p:spPr>
        <p:txBody>
          <a:bodyPr>
            <a:normAutofit fontScale="90000"/>
          </a:bodyPr>
          <a:lstStyle/>
          <a:p>
            <a:pPr algn="ctr"/>
            <a:r>
              <a:rPr lang="en-US" b="1" i="0" dirty="0">
                <a:solidFill>
                  <a:srgbClr val="273239"/>
                </a:solidFill>
                <a:effectLst/>
                <a:latin typeface="Nunito" pitchFamily="2" charset="0"/>
              </a:rPr>
              <a:t>Components of a Graph</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8E59FE6E-6EC0-6313-4287-5C90BB0D0972}"/>
              </a:ext>
            </a:extLst>
          </p:cNvPr>
          <p:cNvSpPr>
            <a:spLocks noGrp="1"/>
          </p:cNvSpPr>
          <p:nvPr>
            <p:ph idx="1"/>
          </p:nvPr>
        </p:nvSpPr>
        <p:spPr>
          <a:xfrm>
            <a:off x="397565" y="940905"/>
            <a:ext cx="11794435" cy="5917095"/>
          </a:xfrm>
        </p:spPr>
        <p:txBody>
          <a:bodyPr>
            <a:normAutofit/>
          </a:bodyPr>
          <a:lstStyle/>
          <a:p>
            <a:pPr algn="l" fontAlgn="base">
              <a:buFont typeface="Arial" panose="020B0604020202020204" pitchFamily="34" charset="0"/>
              <a:buChar char="•"/>
            </a:pPr>
            <a:r>
              <a:rPr lang="en-US" sz="3200" b="1" i="0" dirty="0">
                <a:solidFill>
                  <a:srgbClr val="273239"/>
                </a:solidFill>
                <a:effectLst/>
                <a:latin typeface="Nunito" pitchFamily="2" charset="0"/>
              </a:rPr>
              <a:t>Vertices:</a:t>
            </a:r>
            <a:r>
              <a:rPr lang="en-US" sz="3200" b="0" i="0" dirty="0">
                <a:solidFill>
                  <a:srgbClr val="273239"/>
                </a:solidFill>
                <a:effectLst/>
                <a:latin typeface="Nunito" pitchFamily="2" charset="0"/>
              </a:rPr>
              <a:t> Vertices are the fundamental units of the graph. Sometimes, vertices are also known as vertex or nodes. Every node/vertex can be labeled or </a:t>
            </a:r>
            <a:r>
              <a:rPr lang="en-US" sz="3200" b="0" i="0" dirty="0" err="1">
                <a:solidFill>
                  <a:srgbClr val="273239"/>
                </a:solidFill>
                <a:effectLst/>
                <a:latin typeface="Nunito" pitchFamily="2" charset="0"/>
              </a:rPr>
              <a:t>unlabelled</a:t>
            </a:r>
            <a:r>
              <a:rPr lang="en-US" sz="3200" b="0" i="0" dirty="0">
                <a:solidFill>
                  <a:srgbClr val="273239"/>
                </a:solidFill>
                <a:effectLst/>
                <a:latin typeface="Nunito" pitchFamily="2" charset="0"/>
              </a:rPr>
              <a:t>.</a:t>
            </a:r>
          </a:p>
          <a:p>
            <a:pPr marL="0" indent="0" algn="l" fontAlgn="base">
              <a:buNone/>
            </a:pPr>
            <a:endParaRPr lang="en-US" sz="3200" b="0" i="0" dirty="0">
              <a:solidFill>
                <a:srgbClr val="273239"/>
              </a:solidFill>
              <a:effectLst/>
              <a:latin typeface="Nunito" pitchFamily="2" charset="0"/>
            </a:endParaRPr>
          </a:p>
          <a:p>
            <a:pPr algn="l" fontAlgn="base">
              <a:buFont typeface="Arial" panose="020B0604020202020204" pitchFamily="34" charset="0"/>
              <a:buChar char="•"/>
            </a:pPr>
            <a:r>
              <a:rPr lang="en-US" sz="3200" b="1" i="0" dirty="0">
                <a:solidFill>
                  <a:srgbClr val="273239"/>
                </a:solidFill>
                <a:effectLst/>
                <a:latin typeface="Nunito" pitchFamily="2" charset="0"/>
              </a:rPr>
              <a:t>Edges:</a:t>
            </a:r>
            <a:r>
              <a:rPr lang="en-US" sz="3200" b="0" i="0" dirty="0">
                <a:solidFill>
                  <a:srgbClr val="273239"/>
                </a:solidFill>
                <a:effectLst/>
                <a:latin typeface="Nunito" pitchFamily="2" charset="0"/>
              </a:rPr>
              <a:t> Edges are drawn or used to connect two nodes of the graph. It can be ordered pair of nodes in a directed graph. Edges can connect any two nodes in any possible way. There are no rules. Sometimes, edges are also known as arcs. Every edge can be labelled/</a:t>
            </a:r>
            <a:r>
              <a:rPr lang="en-US" sz="3200" b="0" i="0" dirty="0" err="1">
                <a:solidFill>
                  <a:srgbClr val="273239"/>
                </a:solidFill>
                <a:effectLst/>
                <a:latin typeface="Nunito" pitchFamily="2" charset="0"/>
              </a:rPr>
              <a:t>unlabelled</a:t>
            </a:r>
            <a:r>
              <a:rPr lang="en-US" sz="3200" b="0" i="0" dirty="0">
                <a:solidFill>
                  <a:srgbClr val="273239"/>
                </a:solidFill>
                <a:effectLst/>
                <a:latin typeface="Nunito" pitchFamily="2" charset="0"/>
              </a:rPr>
              <a:t>.</a:t>
            </a:r>
          </a:p>
          <a:p>
            <a:endParaRPr lang="en-US" dirty="0"/>
          </a:p>
        </p:txBody>
      </p:sp>
    </p:spTree>
    <p:extLst>
      <p:ext uri="{BB962C8B-B14F-4D97-AF65-F5344CB8AC3E}">
        <p14:creationId xmlns:p14="http://schemas.microsoft.com/office/powerpoint/2010/main" val="17146712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What is Graph in Data Structure &amp; Types of Graph?">
            <a:extLst>
              <a:ext uri="{FF2B5EF4-FFF2-40B4-BE49-F238E27FC236}">
                <a16:creationId xmlns:a16="http://schemas.microsoft.com/office/drawing/2014/main" id="{AD92E48A-4814-D6BD-3AC0-D32E761886D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92765"/>
            <a:ext cx="12192000" cy="6765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73845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F0405-46FB-C143-82FD-D40CF5A0E21C}"/>
              </a:ext>
            </a:extLst>
          </p:cNvPr>
          <p:cNvSpPr>
            <a:spLocks noGrp="1"/>
          </p:cNvSpPr>
          <p:nvPr>
            <p:ph type="title"/>
          </p:nvPr>
        </p:nvSpPr>
        <p:spPr>
          <a:xfrm>
            <a:off x="677334" y="318052"/>
            <a:ext cx="8596668" cy="649357"/>
          </a:xfrm>
        </p:spPr>
        <p:txBody>
          <a:bodyPr>
            <a:normAutofit fontScale="90000"/>
          </a:bodyPr>
          <a:lstStyle/>
          <a:p>
            <a:pPr algn="ctr"/>
            <a:r>
              <a:rPr lang="en-US" b="1" i="0" u="sng" dirty="0">
                <a:solidFill>
                  <a:srgbClr val="273239"/>
                </a:solidFill>
                <a:effectLst/>
                <a:latin typeface="Nunito" pitchFamily="2" charset="0"/>
              </a:rPr>
              <a:t>Types Of Graph</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E5836A4B-0D3A-4EBF-12A4-0BE3E5E182EC}"/>
              </a:ext>
            </a:extLst>
          </p:cNvPr>
          <p:cNvSpPr>
            <a:spLocks noGrp="1"/>
          </p:cNvSpPr>
          <p:nvPr>
            <p:ph idx="1"/>
          </p:nvPr>
        </p:nvSpPr>
        <p:spPr>
          <a:xfrm>
            <a:off x="677334" y="1192697"/>
            <a:ext cx="9858144" cy="4848666"/>
          </a:xfrm>
        </p:spPr>
        <p:txBody>
          <a:bodyPr>
            <a:normAutofit/>
          </a:bodyPr>
          <a:lstStyle/>
          <a:p>
            <a:pPr algn="l" fontAlgn="base"/>
            <a:r>
              <a:rPr lang="en-US" sz="3200" b="1" i="0" dirty="0">
                <a:solidFill>
                  <a:srgbClr val="273239"/>
                </a:solidFill>
                <a:effectLst/>
                <a:latin typeface="Nunito" pitchFamily="2" charset="0"/>
              </a:rPr>
              <a:t>1. Null Graph</a:t>
            </a:r>
          </a:p>
          <a:p>
            <a:pPr marL="0" indent="0" algn="l" fontAlgn="base">
              <a:buNone/>
            </a:pPr>
            <a:r>
              <a:rPr lang="en-US" sz="3200" b="0" i="0" dirty="0">
                <a:solidFill>
                  <a:srgbClr val="273239"/>
                </a:solidFill>
                <a:effectLst/>
                <a:latin typeface="Nunito" pitchFamily="2" charset="0"/>
              </a:rPr>
              <a:t>A graph is known as a null graph if there are no edges in the graph.</a:t>
            </a:r>
          </a:p>
          <a:p>
            <a:pPr marL="0" indent="0" algn="l" fontAlgn="base">
              <a:buNone/>
            </a:pPr>
            <a:endParaRPr lang="en-US" sz="3200" b="0" i="0" dirty="0">
              <a:solidFill>
                <a:srgbClr val="273239"/>
              </a:solidFill>
              <a:effectLst/>
              <a:latin typeface="Nunito" pitchFamily="2" charset="0"/>
            </a:endParaRPr>
          </a:p>
          <a:p>
            <a:pPr algn="l" fontAlgn="base"/>
            <a:r>
              <a:rPr lang="en-US" sz="3200" b="1" i="0" dirty="0">
                <a:solidFill>
                  <a:srgbClr val="273239"/>
                </a:solidFill>
                <a:effectLst/>
                <a:latin typeface="Nunito" pitchFamily="2" charset="0"/>
              </a:rPr>
              <a:t>2. Trivial Graph</a:t>
            </a:r>
          </a:p>
          <a:p>
            <a:pPr marL="0" indent="0" algn="l" fontAlgn="base">
              <a:buNone/>
            </a:pPr>
            <a:r>
              <a:rPr lang="en-US" sz="3200" b="0" i="0" dirty="0">
                <a:solidFill>
                  <a:srgbClr val="273239"/>
                </a:solidFill>
                <a:effectLst/>
                <a:latin typeface="Nunito" pitchFamily="2" charset="0"/>
              </a:rPr>
              <a:t>Graph having only a single vertex, it is also the smallest graph possible.</a:t>
            </a:r>
          </a:p>
          <a:p>
            <a:endParaRPr lang="en-US" sz="3200" dirty="0"/>
          </a:p>
        </p:txBody>
      </p:sp>
    </p:spTree>
    <p:extLst>
      <p:ext uri="{BB962C8B-B14F-4D97-AF65-F5344CB8AC3E}">
        <p14:creationId xmlns:p14="http://schemas.microsoft.com/office/powerpoint/2010/main" val="15971243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Lightbox">
            <a:extLst>
              <a:ext uri="{FF2B5EF4-FFF2-40B4-BE49-F238E27FC236}">
                <a16:creationId xmlns:a16="http://schemas.microsoft.com/office/drawing/2014/main" id="{3A88B2D9-9326-B8BA-6417-633B9EF097F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5530" y="54258"/>
            <a:ext cx="11887200" cy="7311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5724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778012-3D25-2F16-8369-D21B17B39FAF}"/>
              </a:ext>
            </a:extLst>
          </p:cNvPr>
          <p:cNvSpPr>
            <a:spLocks noGrp="1"/>
          </p:cNvSpPr>
          <p:nvPr>
            <p:ph idx="1"/>
          </p:nvPr>
        </p:nvSpPr>
        <p:spPr>
          <a:xfrm>
            <a:off x="106017" y="0"/>
            <a:ext cx="11993218" cy="6857999"/>
          </a:xfrm>
        </p:spPr>
        <p:txBody>
          <a:bodyPr>
            <a:noAutofit/>
          </a:bodyPr>
          <a:lstStyle/>
          <a:p>
            <a:pPr algn="l" fontAlgn="base"/>
            <a:r>
              <a:rPr lang="en-US" sz="3200" b="1" i="0" dirty="0">
                <a:solidFill>
                  <a:srgbClr val="273239"/>
                </a:solidFill>
                <a:effectLst/>
                <a:latin typeface="Nunito" pitchFamily="2" charset="0"/>
              </a:rPr>
              <a:t>3. Undirected Graph</a:t>
            </a:r>
          </a:p>
          <a:p>
            <a:pPr marL="0" indent="0" algn="l" fontAlgn="base">
              <a:buNone/>
            </a:pPr>
            <a:r>
              <a:rPr lang="en-US" sz="3200" b="0" i="0" dirty="0">
                <a:solidFill>
                  <a:srgbClr val="273239"/>
                </a:solidFill>
                <a:effectLst/>
                <a:latin typeface="Nunito" pitchFamily="2" charset="0"/>
              </a:rPr>
              <a:t>A graph in which edges do not have any direction. That is the nodes are unordered pairs in the definition of every edge. </a:t>
            </a:r>
          </a:p>
          <a:p>
            <a:pPr algn="l" fontAlgn="base"/>
            <a:endParaRPr lang="en-US" sz="3200" b="0" i="0" dirty="0">
              <a:solidFill>
                <a:srgbClr val="273239"/>
              </a:solidFill>
              <a:effectLst/>
              <a:latin typeface="Nunito" pitchFamily="2" charset="0"/>
            </a:endParaRPr>
          </a:p>
          <a:p>
            <a:pPr algn="l" fontAlgn="base"/>
            <a:r>
              <a:rPr lang="en-US" sz="3200" b="1" i="0" dirty="0">
                <a:solidFill>
                  <a:srgbClr val="273239"/>
                </a:solidFill>
                <a:effectLst/>
                <a:latin typeface="Nunito" pitchFamily="2" charset="0"/>
              </a:rPr>
              <a:t>4. Directed Graph</a:t>
            </a:r>
          </a:p>
          <a:p>
            <a:pPr marL="0" indent="0" algn="l" fontAlgn="base">
              <a:buNone/>
            </a:pPr>
            <a:r>
              <a:rPr lang="en-US" sz="3200" b="0" i="0" dirty="0">
                <a:solidFill>
                  <a:srgbClr val="273239"/>
                </a:solidFill>
                <a:effectLst/>
                <a:latin typeface="Nunito" pitchFamily="2" charset="0"/>
              </a:rPr>
              <a:t>A graph in which edge has direction. That is the nodes are ordered pairs in the definition of every edge.</a:t>
            </a:r>
          </a:p>
          <a:p>
            <a:endParaRPr lang="en-US" sz="3200" dirty="0"/>
          </a:p>
        </p:txBody>
      </p:sp>
    </p:spTree>
    <p:extLst>
      <p:ext uri="{BB962C8B-B14F-4D97-AF65-F5344CB8AC3E}">
        <p14:creationId xmlns:p14="http://schemas.microsoft.com/office/powerpoint/2010/main" val="2219133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56C589-138C-15D5-D724-E557FE572FDD}"/>
              </a:ext>
            </a:extLst>
          </p:cNvPr>
          <p:cNvSpPr>
            <a:spLocks noGrp="1"/>
          </p:cNvSpPr>
          <p:nvPr>
            <p:ph idx="1"/>
          </p:nvPr>
        </p:nvSpPr>
        <p:spPr>
          <a:xfrm>
            <a:off x="823108" y="596348"/>
            <a:ext cx="9871396" cy="5022574"/>
          </a:xfrm>
        </p:spPr>
        <p:txBody>
          <a:bodyPr>
            <a:normAutofit/>
          </a:bodyPr>
          <a:lstStyle/>
          <a:p>
            <a:endParaRPr lang="en-US" sz="3200" b="1" i="0" dirty="0">
              <a:solidFill>
                <a:srgbClr val="333333"/>
              </a:solidFill>
              <a:effectLst/>
              <a:latin typeface="inter-bold"/>
            </a:endParaRPr>
          </a:p>
          <a:p>
            <a:r>
              <a:rPr lang="en-US" sz="3200" b="1" i="0" dirty="0">
                <a:solidFill>
                  <a:srgbClr val="333333"/>
                </a:solidFill>
                <a:effectLst/>
                <a:latin typeface="inter-bold"/>
              </a:rPr>
              <a:t>Trees</a:t>
            </a:r>
            <a:r>
              <a:rPr lang="en-US" sz="3200" b="0" i="0" dirty="0">
                <a:solidFill>
                  <a:srgbClr val="333333"/>
                </a:solidFill>
                <a:effectLst/>
                <a:latin typeface="inter-regular"/>
              </a:rPr>
              <a:t> and </a:t>
            </a:r>
            <a:r>
              <a:rPr lang="en-US" sz="3200" b="1" i="0" dirty="0">
                <a:solidFill>
                  <a:srgbClr val="333333"/>
                </a:solidFill>
                <a:effectLst/>
                <a:latin typeface="inter-bold"/>
              </a:rPr>
              <a:t>Graphs</a:t>
            </a:r>
            <a:r>
              <a:rPr lang="en-US" sz="3200" b="0" i="0" dirty="0">
                <a:solidFill>
                  <a:srgbClr val="333333"/>
                </a:solidFill>
                <a:effectLst/>
                <a:latin typeface="inter-regular"/>
              </a:rPr>
              <a:t> are the types of non-linear data structure.</a:t>
            </a:r>
            <a:endParaRPr lang="en-US" sz="3200" dirty="0"/>
          </a:p>
        </p:txBody>
      </p:sp>
    </p:spTree>
    <p:extLst>
      <p:ext uri="{BB962C8B-B14F-4D97-AF65-F5344CB8AC3E}">
        <p14:creationId xmlns:p14="http://schemas.microsoft.com/office/powerpoint/2010/main" val="19479432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Lightbox">
            <a:extLst>
              <a:ext uri="{FF2B5EF4-FFF2-40B4-BE49-F238E27FC236}">
                <a16:creationId xmlns:a16="http://schemas.microsoft.com/office/drawing/2014/main" id="{C349514F-DA02-C0EE-5BE7-D1C8672E4D8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
            <a:ext cx="11940209" cy="7050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67760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DE9AD-D90F-12E8-3824-B942AA90CB66}"/>
              </a:ext>
            </a:extLst>
          </p:cNvPr>
          <p:cNvSpPr>
            <a:spLocks noGrp="1"/>
          </p:cNvSpPr>
          <p:nvPr>
            <p:ph type="title"/>
          </p:nvPr>
        </p:nvSpPr>
        <p:spPr>
          <a:xfrm>
            <a:off x="677334" y="156238"/>
            <a:ext cx="8596668" cy="660400"/>
          </a:xfrm>
        </p:spPr>
        <p:txBody>
          <a:bodyPr>
            <a:normAutofit fontScale="90000"/>
          </a:bodyPr>
          <a:lstStyle/>
          <a:p>
            <a:pPr algn="ctr"/>
            <a:r>
              <a:rPr lang="en-US" b="1" i="0" dirty="0">
                <a:solidFill>
                  <a:srgbClr val="273239"/>
                </a:solidFill>
                <a:effectLst/>
                <a:latin typeface="Nunito" pitchFamily="2" charset="0"/>
              </a:rPr>
              <a:t>Representation of Graphs</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431D6465-3FA3-E533-EF52-65B9A87F86CA}"/>
              </a:ext>
            </a:extLst>
          </p:cNvPr>
          <p:cNvSpPr>
            <a:spLocks noGrp="1"/>
          </p:cNvSpPr>
          <p:nvPr>
            <p:ph idx="1"/>
          </p:nvPr>
        </p:nvSpPr>
        <p:spPr>
          <a:xfrm>
            <a:off x="677334" y="1153424"/>
            <a:ext cx="11196614" cy="5432906"/>
          </a:xfrm>
        </p:spPr>
        <p:txBody>
          <a:bodyPr/>
          <a:lstStyle/>
          <a:p>
            <a:pPr algn="l" fontAlgn="base"/>
            <a:r>
              <a:rPr lang="en-US" sz="3200" b="0" i="0" dirty="0">
                <a:solidFill>
                  <a:srgbClr val="273239"/>
                </a:solidFill>
                <a:effectLst/>
                <a:latin typeface="Nunito" pitchFamily="2" charset="0"/>
              </a:rPr>
              <a:t>There are two ways to store a graph:</a:t>
            </a:r>
          </a:p>
          <a:p>
            <a:pPr algn="l" fontAlgn="base">
              <a:buFont typeface="Arial" panose="020B0604020202020204" pitchFamily="34" charset="0"/>
              <a:buChar char="•"/>
            </a:pPr>
            <a:r>
              <a:rPr lang="en-US" sz="3200" b="0" i="0" dirty="0">
                <a:solidFill>
                  <a:srgbClr val="273239"/>
                </a:solidFill>
                <a:effectLst/>
                <a:latin typeface="Nunito" pitchFamily="2" charset="0"/>
              </a:rPr>
              <a:t>Adjacency Matrix</a:t>
            </a:r>
          </a:p>
          <a:p>
            <a:pPr algn="l" fontAlgn="base">
              <a:buFont typeface="Arial" panose="020B0604020202020204" pitchFamily="34" charset="0"/>
              <a:buChar char="•"/>
            </a:pPr>
            <a:r>
              <a:rPr lang="en-US" sz="3200" b="0" i="0" dirty="0">
                <a:solidFill>
                  <a:srgbClr val="273239"/>
                </a:solidFill>
                <a:effectLst/>
                <a:latin typeface="Nunito" pitchFamily="2" charset="0"/>
              </a:rPr>
              <a:t>Adjacency List</a:t>
            </a:r>
          </a:p>
          <a:p>
            <a:endParaRPr lang="en-US" dirty="0"/>
          </a:p>
        </p:txBody>
      </p:sp>
    </p:spTree>
    <p:extLst>
      <p:ext uri="{BB962C8B-B14F-4D97-AF65-F5344CB8AC3E}">
        <p14:creationId xmlns:p14="http://schemas.microsoft.com/office/powerpoint/2010/main" val="30756561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A5D39F-584D-E403-0606-AD8802887C7E}"/>
              </a:ext>
            </a:extLst>
          </p:cNvPr>
          <p:cNvSpPr>
            <a:spLocks noGrp="1"/>
          </p:cNvSpPr>
          <p:nvPr>
            <p:ph idx="1"/>
          </p:nvPr>
        </p:nvSpPr>
        <p:spPr>
          <a:xfrm>
            <a:off x="0" y="0"/>
            <a:ext cx="11926956" cy="6605724"/>
          </a:xfrm>
        </p:spPr>
        <p:txBody>
          <a:bodyPr/>
          <a:lstStyle/>
          <a:p>
            <a:pPr algn="l" fontAlgn="base"/>
            <a:r>
              <a:rPr lang="en-US" sz="3200" b="1" i="0" u="sng" dirty="0">
                <a:solidFill>
                  <a:srgbClr val="273239"/>
                </a:solidFill>
                <a:effectLst/>
                <a:latin typeface="Nunito" pitchFamily="2" charset="0"/>
              </a:rPr>
              <a:t>Adjacency Matrix</a:t>
            </a:r>
            <a:endParaRPr lang="en-US" sz="3200" b="1" i="0" dirty="0">
              <a:solidFill>
                <a:srgbClr val="273239"/>
              </a:solidFill>
              <a:effectLst/>
              <a:latin typeface="Nunito" pitchFamily="2" charset="0"/>
            </a:endParaRPr>
          </a:p>
          <a:p>
            <a:pPr marL="0" indent="0" algn="l" fontAlgn="base">
              <a:buNone/>
            </a:pPr>
            <a:r>
              <a:rPr lang="en-US" sz="3200" b="0" i="0" dirty="0">
                <a:solidFill>
                  <a:srgbClr val="273239"/>
                </a:solidFill>
                <a:effectLst/>
                <a:latin typeface="Nunito" pitchFamily="2" charset="0"/>
              </a:rPr>
              <a:t>In this method, the graph is stored in the form of the 2D matrix where rows and columns denote vertices. Each entry in the matrix represents the weight of the edge between those vertices. </a:t>
            </a:r>
          </a:p>
          <a:p>
            <a:pPr marL="0" indent="0" algn="l" fontAlgn="base">
              <a:buNone/>
            </a:pPr>
            <a:endParaRPr lang="en-US" sz="3200" b="0" i="0" dirty="0">
              <a:solidFill>
                <a:srgbClr val="273239"/>
              </a:solidFill>
              <a:effectLst/>
              <a:latin typeface="Nunito" pitchFamily="2" charset="0"/>
            </a:endParaRPr>
          </a:p>
          <a:p>
            <a:endParaRPr lang="en-US" dirty="0"/>
          </a:p>
        </p:txBody>
      </p:sp>
      <p:pic>
        <p:nvPicPr>
          <p:cNvPr id="5122" name="Picture 2" descr="Lightbox">
            <a:extLst>
              <a:ext uri="{FF2B5EF4-FFF2-40B4-BE49-F238E27FC236}">
                <a16:creationId xmlns:a16="http://schemas.microsoft.com/office/drawing/2014/main" id="{856601E4-CA95-DA69-0496-F3245B28E7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531165"/>
            <a:ext cx="12192000" cy="4326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74611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511948-ED3F-9B9E-5B7E-E31DD704C917}"/>
              </a:ext>
            </a:extLst>
          </p:cNvPr>
          <p:cNvSpPr>
            <a:spLocks noGrp="1"/>
          </p:cNvSpPr>
          <p:nvPr>
            <p:ph idx="1"/>
          </p:nvPr>
        </p:nvSpPr>
        <p:spPr>
          <a:xfrm>
            <a:off x="198783" y="0"/>
            <a:ext cx="11794434" cy="6858000"/>
          </a:xfrm>
        </p:spPr>
        <p:txBody>
          <a:bodyPr/>
          <a:lstStyle/>
          <a:p>
            <a:pPr algn="l" fontAlgn="base"/>
            <a:r>
              <a:rPr lang="en-US" sz="3200" b="1" i="0" u="sng" dirty="0">
                <a:solidFill>
                  <a:srgbClr val="273239"/>
                </a:solidFill>
                <a:effectLst/>
                <a:latin typeface="Nunito" pitchFamily="2" charset="0"/>
              </a:rPr>
              <a:t>Adjacency List</a:t>
            </a:r>
            <a:endParaRPr lang="en-US" sz="3200" b="1" i="0" dirty="0">
              <a:solidFill>
                <a:srgbClr val="273239"/>
              </a:solidFill>
              <a:effectLst/>
              <a:latin typeface="Nunito" pitchFamily="2" charset="0"/>
            </a:endParaRPr>
          </a:p>
          <a:p>
            <a:pPr marL="0" indent="0" algn="l" fontAlgn="base">
              <a:buNone/>
            </a:pPr>
            <a:r>
              <a:rPr lang="en-US" sz="3200" b="0" i="0" dirty="0">
                <a:solidFill>
                  <a:srgbClr val="273239"/>
                </a:solidFill>
                <a:effectLst/>
                <a:latin typeface="Nunito" pitchFamily="2" charset="0"/>
              </a:rPr>
              <a:t>This graph is represented as a collection of linked lists. There is an array of pointer which points to the edges connected to that vertex. </a:t>
            </a:r>
          </a:p>
          <a:p>
            <a:endParaRPr lang="en-US" dirty="0"/>
          </a:p>
          <a:p>
            <a:endParaRPr lang="en-US" dirty="0"/>
          </a:p>
          <a:p>
            <a:endParaRPr lang="en-US" dirty="0"/>
          </a:p>
          <a:p>
            <a:endParaRPr lang="en-US" dirty="0"/>
          </a:p>
          <a:p>
            <a:endParaRPr lang="en-US" dirty="0"/>
          </a:p>
          <a:p>
            <a:endParaRPr lang="en-US" dirty="0"/>
          </a:p>
          <a:p>
            <a:endParaRPr lang="en-US" dirty="0"/>
          </a:p>
        </p:txBody>
      </p:sp>
      <p:pic>
        <p:nvPicPr>
          <p:cNvPr id="6146" name="Picture 2" descr="Lightbox">
            <a:extLst>
              <a:ext uri="{FF2B5EF4-FFF2-40B4-BE49-F238E27FC236}">
                <a16:creationId xmlns:a16="http://schemas.microsoft.com/office/drawing/2014/main" id="{95EA2D79-A330-621B-A3BD-B57D558357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60104"/>
            <a:ext cx="12085983" cy="46978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41167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26737-443E-C83F-9C16-9EAB9E34FC57}"/>
              </a:ext>
            </a:extLst>
          </p:cNvPr>
          <p:cNvSpPr>
            <a:spLocks noGrp="1"/>
          </p:cNvSpPr>
          <p:nvPr>
            <p:ph type="title"/>
          </p:nvPr>
        </p:nvSpPr>
        <p:spPr>
          <a:xfrm>
            <a:off x="889368" y="339560"/>
            <a:ext cx="8596668" cy="477078"/>
          </a:xfrm>
        </p:spPr>
        <p:txBody>
          <a:bodyPr>
            <a:normAutofit fontScale="90000"/>
          </a:bodyPr>
          <a:lstStyle/>
          <a:p>
            <a:pPr algn="ctr"/>
            <a:r>
              <a:rPr lang="en-US" b="1" i="0" dirty="0">
                <a:solidFill>
                  <a:srgbClr val="273239"/>
                </a:solidFill>
                <a:effectLst/>
                <a:latin typeface="Nunito" pitchFamily="2" charset="0"/>
              </a:rPr>
              <a:t>Real-Time</a:t>
            </a:r>
            <a:r>
              <a:rPr lang="en-US" b="1" i="0" u="sng" dirty="0">
                <a:solidFill>
                  <a:srgbClr val="273239"/>
                </a:solidFill>
                <a:effectLst/>
                <a:latin typeface="Nunito" pitchFamily="2" charset="0"/>
              </a:rPr>
              <a:t> </a:t>
            </a:r>
            <a:r>
              <a:rPr lang="en-US" b="1" i="0" dirty="0">
                <a:solidFill>
                  <a:srgbClr val="273239"/>
                </a:solidFill>
                <a:effectLst/>
                <a:latin typeface="Nunito" pitchFamily="2" charset="0"/>
              </a:rPr>
              <a:t>Applications</a:t>
            </a:r>
            <a:r>
              <a:rPr lang="en-US" b="1" i="0" u="sng" dirty="0">
                <a:solidFill>
                  <a:srgbClr val="273239"/>
                </a:solidFill>
                <a:effectLst/>
                <a:latin typeface="Nunito" pitchFamily="2" charset="0"/>
              </a:rPr>
              <a:t> of Graph:</a:t>
            </a:r>
            <a:endParaRPr lang="en-US" dirty="0"/>
          </a:p>
        </p:txBody>
      </p:sp>
      <p:sp>
        <p:nvSpPr>
          <p:cNvPr id="3" name="Content Placeholder 2">
            <a:extLst>
              <a:ext uri="{FF2B5EF4-FFF2-40B4-BE49-F238E27FC236}">
                <a16:creationId xmlns:a16="http://schemas.microsoft.com/office/drawing/2014/main" id="{67A18B23-66A2-0B56-685F-4687E3647AB7}"/>
              </a:ext>
            </a:extLst>
          </p:cNvPr>
          <p:cNvSpPr>
            <a:spLocks noGrp="1"/>
          </p:cNvSpPr>
          <p:nvPr>
            <p:ph idx="1"/>
          </p:nvPr>
        </p:nvSpPr>
        <p:spPr>
          <a:xfrm>
            <a:off x="225287" y="927653"/>
            <a:ext cx="11847443" cy="5930348"/>
          </a:xfrm>
        </p:spPr>
        <p:txBody>
          <a:bodyPr>
            <a:noAutofit/>
          </a:bodyPr>
          <a:lstStyle/>
          <a:p>
            <a:pPr algn="l" fontAlgn="base">
              <a:buFont typeface="Arial" panose="020B0604020202020204" pitchFamily="34" charset="0"/>
              <a:buChar char="•"/>
            </a:pPr>
            <a:r>
              <a:rPr lang="en-US" sz="3200" b="1" i="0" dirty="0">
                <a:solidFill>
                  <a:srgbClr val="273239"/>
                </a:solidFill>
                <a:effectLst/>
                <a:latin typeface="Nunito" pitchFamily="2" charset="0"/>
              </a:rPr>
              <a:t>Social media analysis</a:t>
            </a:r>
            <a:r>
              <a:rPr lang="en-US" sz="3200" b="0" i="0" dirty="0">
                <a:solidFill>
                  <a:srgbClr val="273239"/>
                </a:solidFill>
                <a:effectLst/>
                <a:latin typeface="Nunito" pitchFamily="2" charset="0"/>
              </a:rPr>
              <a:t>: Social media platforms generate vast amounts of data in real-time, which can be analyzed using graphs to identify trends, sentiment, and key influencers. This can be useful for marketing, customer service, and reputation management.</a:t>
            </a:r>
          </a:p>
          <a:p>
            <a:pPr algn="l" fontAlgn="base">
              <a:buFont typeface="Arial" panose="020B0604020202020204" pitchFamily="34" charset="0"/>
              <a:buChar char="•"/>
            </a:pPr>
            <a:endParaRPr lang="en-US" sz="3200" b="0" i="0" dirty="0">
              <a:solidFill>
                <a:srgbClr val="273239"/>
              </a:solidFill>
              <a:effectLst/>
              <a:latin typeface="Nunito" pitchFamily="2" charset="0"/>
            </a:endParaRPr>
          </a:p>
          <a:p>
            <a:pPr algn="l" fontAlgn="base">
              <a:buFont typeface="Arial" panose="020B0604020202020204" pitchFamily="34" charset="0"/>
              <a:buChar char="•"/>
            </a:pPr>
            <a:r>
              <a:rPr lang="en-US" sz="3200" b="1" i="0" dirty="0">
                <a:solidFill>
                  <a:srgbClr val="273239"/>
                </a:solidFill>
                <a:effectLst/>
                <a:latin typeface="Nunito" pitchFamily="2" charset="0"/>
              </a:rPr>
              <a:t>Network monitoring:</a:t>
            </a:r>
            <a:r>
              <a:rPr lang="en-US" sz="3200" b="0" i="0" dirty="0">
                <a:solidFill>
                  <a:srgbClr val="273239"/>
                </a:solidFill>
                <a:effectLst/>
                <a:latin typeface="Nunito" pitchFamily="2" charset="0"/>
              </a:rPr>
              <a:t> Graphs can be used to monitor network traffic in real-time, allowing network administrators to identify potential bottlenecks, security threats, and other issues. This is critical for ensuring the smooth operation of complex networks.</a:t>
            </a:r>
          </a:p>
          <a:p>
            <a:endParaRPr lang="en-US" sz="3200" dirty="0"/>
          </a:p>
        </p:txBody>
      </p:sp>
    </p:spTree>
    <p:extLst>
      <p:ext uri="{BB962C8B-B14F-4D97-AF65-F5344CB8AC3E}">
        <p14:creationId xmlns:p14="http://schemas.microsoft.com/office/powerpoint/2010/main" val="33179422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F1DF32-9CB8-449A-C88F-9310388566BD}"/>
              </a:ext>
            </a:extLst>
          </p:cNvPr>
          <p:cNvSpPr>
            <a:spLocks noGrp="1"/>
          </p:cNvSpPr>
          <p:nvPr>
            <p:ph idx="1"/>
          </p:nvPr>
        </p:nvSpPr>
        <p:spPr>
          <a:xfrm>
            <a:off x="292284" y="477080"/>
            <a:ext cx="11607431" cy="6162260"/>
          </a:xfrm>
        </p:spPr>
        <p:txBody>
          <a:bodyPr>
            <a:noAutofit/>
          </a:bodyPr>
          <a:lstStyle/>
          <a:p>
            <a:pPr algn="l" fontAlgn="base">
              <a:buFont typeface="Arial" panose="020B0604020202020204" pitchFamily="34" charset="0"/>
              <a:buChar char="•"/>
            </a:pPr>
            <a:r>
              <a:rPr lang="en-US" sz="3200" b="1" i="0" dirty="0">
                <a:solidFill>
                  <a:srgbClr val="273239"/>
                </a:solidFill>
                <a:effectLst/>
                <a:latin typeface="Nunito" pitchFamily="2" charset="0"/>
              </a:rPr>
              <a:t>Financial trading:</a:t>
            </a:r>
            <a:r>
              <a:rPr lang="en-US" sz="3200" b="0" i="0" dirty="0">
                <a:solidFill>
                  <a:srgbClr val="273239"/>
                </a:solidFill>
                <a:effectLst/>
                <a:latin typeface="Nunito" pitchFamily="2" charset="0"/>
              </a:rPr>
              <a:t> Graphs can be used to analyze real-time financial data, such as stock prices and market trends, to identify patterns and make trading decisions. This is particularly important for high-frequency trading, where even small delays can have a significant impact on profits.</a:t>
            </a:r>
          </a:p>
          <a:p>
            <a:pPr marL="0" indent="0" algn="l" fontAlgn="base">
              <a:buNone/>
            </a:pPr>
            <a:endParaRPr lang="en-US" sz="3200" b="0" i="0" dirty="0">
              <a:solidFill>
                <a:srgbClr val="273239"/>
              </a:solidFill>
              <a:effectLst/>
              <a:latin typeface="Nunito" pitchFamily="2" charset="0"/>
            </a:endParaRPr>
          </a:p>
          <a:p>
            <a:pPr algn="l" fontAlgn="base">
              <a:buFont typeface="Arial" panose="020B0604020202020204" pitchFamily="34" charset="0"/>
              <a:buChar char="•"/>
            </a:pPr>
            <a:r>
              <a:rPr lang="en-US" sz="3200" b="1" i="0" dirty="0">
                <a:solidFill>
                  <a:srgbClr val="273239"/>
                </a:solidFill>
                <a:effectLst/>
                <a:latin typeface="Nunito" pitchFamily="2" charset="0"/>
              </a:rPr>
              <a:t>Internet of Things (IoT) management: </a:t>
            </a:r>
            <a:r>
              <a:rPr lang="en-US" sz="3200" b="0" i="0" dirty="0">
                <a:solidFill>
                  <a:srgbClr val="273239"/>
                </a:solidFill>
                <a:effectLst/>
                <a:latin typeface="Nunito" pitchFamily="2" charset="0"/>
              </a:rPr>
              <a:t>IoT devices generate vast amounts of data in real-time, which can be analyzed using graphs to identify patterns, optimize performance, and detect anomalies. This is important for managing large-scale IoT deployments.</a:t>
            </a:r>
          </a:p>
          <a:p>
            <a:endParaRPr lang="en-US" sz="3200" dirty="0"/>
          </a:p>
        </p:txBody>
      </p:sp>
    </p:spTree>
    <p:extLst>
      <p:ext uri="{BB962C8B-B14F-4D97-AF65-F5344CB8AC3E}">
        <p14:creationId xmlns:p14="http://schemas.microsoft.com/office/powerpoint/2010/main" val="20705902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AC903-BEF8-0F85-A3C1-ED51334417D5}"/>
              </a:ext>
            </a:extLst>
          </p:cNvPr>
          <p:cNvSpPr>
            <a:spLocks noGrp="1"/>
          </p:cNvSpPr>
          <p:nvPr>
            <p:ph type="title"/>
          </p:nvPr>
        </p:nvSpPr>
        <p:spPr>
          <a:xfrm>
            <a:off x="677334" y="304800"/>
            <a:ext cx="8596668" cy="662609"/>
          </a:xfrm>
        </p:spPr>
        <p:txBody>
          <a:bodyPr/>
          <a:lstStyle/>
          <a:p>
            <a:pPr algn="ctr"/>
            <a:r>
              <a:rPr lang="en-US" b="1" i="0" dirty="0">
                <a:solidFill>
                  <a:srgbClr val="273239"/>
                </a:solidFill>
                <a:effectLst/>
                <a:latin typeface="Nunito" pitchFamily="2" charset="0"/>
              </a:rPr>
              <a:t>Advantages</a:t>
            </a:r>
            <a:r>
              <a:rPr lang="en-US" b="1" i="0" u="sng" dirty="0">
                <a:solidFill>
                  <a:srgbClr val="273239"/>
                </a:solidFill>
                <a:effectLst/>
                <a:latin typeface="Nunito" pitchFamily="2" charset="0"/>
              </a:rPr>
              <a:t> of Graph</a:t>
            </a:r>
            <a:endParaRPr lang="en-US" dirty="0"/>
          </a:p>
        </p:txBody>
      </p:sp>
      <p:sp>
        <p:nvSpPr>
          <p:cNvPr id="3" name="Content Placeholder 2">
            <a:extLst>
              <a:ext uri="{FF2B5EF4-FFF2-40B4-BE49-F238E27FC236}">
                <a16:creationId xmlns:a16="http://schemas.microsoft.com/office/drawing/2014/main" id="{F04AA541-4404-0AED-9EEC-61BC5A984ECE}"/>
              </a:ext>
            </a:extLst>
          </p:cNvPr>
          <p:cNvSpPr>
            <a:spLocks noGrp="1"/>
          </p:cNvSpPr>
          <p:nvPr>
            <p:ph idx="1"/>
          </p:nvPr>
        </p:nvSpPr>
        <p:spPr>
          <a:xfrm>
            <a:off x="630215" y="1099931"/>
            <a:ext cx="10931570" cy="5453269"/>
          </a:xfrm>
        </p:spPr>
        <p:txBody>
          <a:bodyPr>
            <a:noAutofit/>
          </a:bodyPr>
          <a:lstStyle/>
          <a:p>
            <a:pPr algn="l" fontAlgn="base">
              <a:buFont typeface="Arial" panose="020B0604020202020204" pitchFamily="34" charset="0"/>
              <a:buChar char="•"/>
            </a:pPr>
            <a:r>
              <a:rPr lang="en-US" sz="3200" b="1" i="0" dirty="0">
                <a:solidFill>
                  <a:srgbClr val="273239"/>
                </a:solidFill>
                <a:effectLst/>
                <a:latin typeface="Nunito" pitchFamily="2" charset="0"/>
              </a:rPr>
              <a:t>Representing complex data:</a:t>
            </a:r>
            <a:r>
              <a:rPr lang="en-US" sz="3200" b="0" i="0" dirty="0">
                <a:solidFill>
                  <a:srgbClr val="273239"/>
                </a:solidFill>
                <a:effectLst/>
                <a:latin typeface="Nunito" pitchFamily="2" charset="0"/>
              </a:rPr>
              <a:t> Graphs are effective tools for representing complex data, especially when the relationships between the data points are not straightforward. They can help to uncover patterns, trends, and insights that may be difficult to see using other methods.</a:t>
            </a:r>
          </a:p>
          <a:p>
            <a:pPr algn="l" fontAlgn="base">
              <a:buFont typeface="Arial" panose="020B0604020202020204" pitchFamily="34" charset="0"/>
              <a:buChar char="•"/>
            </a:pPr>
            <a:r>
              <a:rPr lang="en-US" sz="3200" b="1" i="0" dirty="0">
                <a:solidFill>
                  <a:srgbClr val="273239"/>
                </a:solidFill>
                <a:effectLst/>
                <a:latin typeface="Nunito" pitchFamily="2" charset="0"/>
              </a:rPr>
              <a:t>Efficient data processing:</a:t>
            </a:r>
            <a:r>
              <a:rPr lang="en-US" sz="3200" b="0" i="0" dirty="0">
                <a:solidFill>
                  <a:srgbClr val="273239"/>
                </a:solidFill>
                <a:effectLst/>
                <a:latin typeface="Nunito" pitchFamily="2" charset="0"/>
              </a:rPr>
              <a:t> Graphs can be processed efficiently using graph algorithms, which are specifically designed to work with graph data structures. This makes it possible to perform complex operations on large datasets quickly and effectively.</a:t>
            </a:r>
          </a:p>
          <a:p>
            <a:endParaRPr lang="en-US" sz="3200" dirty="0"/>
          </a:p>
        </p:txBody>
      </p:sp>
    </p:spTree>
    <p:extLst>
      <p:ext uri="{BB962C8B-B14F-4D97-AF65-F5344CB8AC3E}">
        <p14:creationId xmlns:p14="http://schemas.microsoft.com/office/powerpoint/2010/main" val="26314650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7D8EA8-0D7D-C493-8734-B492A0570F06}"/>
              </a:ext>
            </a:extLst>
          </p:cNvPr>
          <p:cNvSpPr>
            <a:spLocks noGrp="1"/>
          </p:cNvSpPr>
          <p:nvPr>
            <p:ph idx="1"/>
          </p:nvPr>
        </p:nvSpPr>
        <p:spPr>
          <a:xfrm>
            <a:off x="147245" y="271911"/>
            <a:ext cx="11660442" cy="6314177"/>
          </a:xfrm>
        </p:spPr>
        <p:txBody>
          <a:bodyPr>
            <a:noAutofit/>
          </a:bodyPr>
          <a:lstStyle/>
          <a:p>
            <a:pPr algn="l" fontAlgn="base">
              <a:buFont typeface="Arial" panose="020B0604020202020204" pitchFamily="34" charset="0"/>
              <a:buChar char="•"/>
            </a:pPr>
            <a:r>
              <a:rPr lang="en-US" sz="3200" b="1" i="0" dirty="0">
                <a:solidFill>
                  <a:srgbClr val="273239"/>
                </a:solidFill>
                <a:effectLst/>
                <a:latin typeface="Nunito" pitchFamily="2" charset="0"/>
              </a:rPr>
              <a:t>Network analysis: </a:t>
            </a:r>
            <a:r>
              <a:rPr lang="en-US" sz="3200" b="0" i="0" dirty="0">
                <a:solidFill>
                  <a:srgbClr val="273239"/>
                </a:solidFill>
                <a:effectLst/>
                <a:latin typeface="Nunito" pitchFamily="2" charset="0"/>
              </a:rPr>
              <a:t>Graphs are commonly used in network analysis to study relationships between individuals or organizations, as well as to identify important nodes and edges in a network. This is useful in a variety of fields, including social sciences, business, and marketing.</a:t>
            </a:r>
          </a:p>
          <a:p>
            <a:pPr marL="0" indent="0" algn="l" fontAlgn="base">
              <a:buNone/>
            </a:pPr>
            <a:endParaRPr lang="en-US" sz="3200" b="0" i="0" dirty="0">
              <a:solidFill>
                <a:srgbClr val="273239"/>
              </a:solidFill>
              <a:effectLst/>
              <a:latin typeface="Nunito" pitchFamily="2" charset="0"/>
            </a:endParaRPr>
          </a:p>
          <a:p>
            <a:pPr algn="l" fontAlgn="base">
              <a:buFont typeface="Arial" panose="020B0604020202020204" pitchFamily="34" charset="0"/>
              <a:buChar char="•"/>
            </a:pPr>
            <a:r>
              <a:rPr lang="en-US" sz="3200" b="1" i="0" dirty="0">
                <a:solidFill>
                  <a:srgbClr val="273239"/>
                </a:solidFill>
                <a:effectLst/>
                <a:latin typeface="Nunito" pitchFamily="2" charset="0"/>
              </a:rPr>
              <a:t>Pathfinding: </a:t>
            </a:r>
            <a:r>
              <a:rPr lang="en-US" sz="3200" b="0" i="0" dirty="0">
                <a:solidFill>
                  <a:srgbClr val="273239"/>
                </a:solidFill>
                <a:effectLst/>
                <a:latin typeface="Nunito" pitchFamily="2" charset="0"/>
              </a:rPr>
              <a:t>Graphs can be used to find the shortest path between two points, which is a common problem in computer science, logistics, and transportation planning.</a:t>
            </a:r>
          </a:p>
          <a:p>
            <a:endParaRPr lang="en-US" sz="3200" dirty="0"/>
          </a:p>
        </p:txBody>
      </p:sp>
    </p:spTree>
    <p:extLst>
      <p:ext uri="{BB962C8B-B14F-4D97-AF65-F5344CB8AC3E}">
        <p14:creationId xmlns:p14="http://schemas.microsoft.com/office/powerpoint/2010/main" val="32812651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64E47-65EB-1542-9AE7-BE34CA26E7AD}"/>
              </a:ext>
            </a:extLst>
          </p:cNvPr>
          <p:cNvSpPr>
            <a:spLocks noGrp="1"/>
          </p:cNvSpPr>
          <p:nvPr>
            <p:ph type="title"/>
          </p:nvPr>
        </p:nvSpPr>
        <p:spPr>
          <a:xfrm>
            <a:off x="1862667" y="225287"/>
            <a:ext cx="6226002" cy="591351"/>
          </a:xfrm>
        </p:spPr>
        <p:txBody>
          <a:bodyPr>
            <a:normAutofit fontScale="90000"/>
          </a:bodyPr>
          <a:lstStyle/>
          <a:p>
            <a:pPr algn="ctr"/>
            <a:r>
              <a:rPr lang="en-US" b="1" i="0" dirty="0">
                <a:solidFill>
                  <a:srgbClr val="273239"/>
                </a:solidFill>
                <a:effectLst/>
                <a:latin typeface="Nunito" pitchFamily="2" charset="0"/>
              </a:rPr>
              <a:t>Disadvantages of Graph</a:t>
            </a:r>
            <a:endParaRPr lang="en-US" dirty="0"/>
          </a:p>
        </p:txBody>
      </p:sp>
      <p:sp>
        <p:nvSpPr>
          <p:cNvPr id="3" name="Content Placeholder 2">
            <a:extLst>
              <a:ext uri="{FF2B5EF4-FFF2-40B4-BE49-F238E27FC236}">
                <a16:creationId xmlns:a16="http://schemas.microsoft.com/office/drawing/2014/main" id="{B329E68F-28EF-B518-38EA-35508DFB0746}"/>
              </a:ext>
            </a:extLst>
          </p:cNvPr>
          <p:cNvSpPr>
            <a:spLocks noGrp="1"/>
          </p:cNvSpPr>
          <p:nvPr>
            <p:ph idx="1"/>
          </p:nvPr>
        </p:nvSpPr>
        <p:spPr>
          <a:xfrm>
            <a:off x="185530" y="967893"/>
            <a:ext cx="11820940" cy="5664820"/>
          </a:xfrm>
        </p:spPr>
        <p:txBody>
          <a:bodyPr>
            <a:normAutofit fontScale="25000" lnSpcReduction="20000"/>
          </a:bodyPr>
          <a:lstStyle/>
          <a:p>
            <a:pPr algn="l" fontAlgn="base">
              <a:buFont typeface="Arial" panose="020B0604020202020204" pitchFamily="34" charset="0"/>
              <a:buChar char="•"/>
            </a:pPr>
            <a:r>
              <a:rPr lang="en-US" sz="12800" b="1" i="0" dirty="0">
                <a:solidFill>
                  <a:srgbClr val="273239"/>
                </a:solidFill>
                <a:effectLst/>
                <a:latin typeface="Nunito" pitchFamily="2" charset="0"/>
              </a:rPr>
              <a:t>Limited representation: </a:t>
            </a:r>
            <a:r>
              <a:rPr lang="en-US" sz="12800" b="0" i="0" dirty="0">
                <a:solidFill>
                  <a:srgbClr val="273239"/>
                </a:solidFill>
                <a:effectLst/>
                <a:latin typeface="Nunito" pitchFamily="2" charset="0"/>
              </a:rPr>
              <a:t>Graphs can only represent relationships between objects, and not their properties or attributes. This means that in order to fully understand the data, it may be necessary to supplement the graph with additional information.</a:t>
            </a:r>
          </a:p>
          <a:p>
            <a:pPr algn="l" fontAlgn="base">
              <a:buFont typeface="Arial" panose="020B0604020202020204" pitchFamily="34" charset="0"/>
              <a:buChar char="•"/>
            </a:pPr>
            <a:r>
              <a:rPr lang="en-US" sz="12800" b="1" i="0" dirty="0">
                <a:solidFill>
                  <a:srgbClr val="273239"/>
                </a:solidFill>
                <a:effectLst/>
                <a:latin typeface="Nunito" pitchFamily="2" charset="0"/>
              </a:rPr>
              <a:t>Difficulty in interpretation:</a:t>
            </a:r>
            <a:r>
              <a:rPr lang="en-US" sz="12800" b="0" i="0" dirty="0">
                <a:solidFill>
                  <a:srgbClr val="273239"/>
                </a:solidFill>
                <a:effectLst/>
                <a:latin typeface="Nunito" pitchFamily="2" charset="0"/>
              </a:rPr>
              <a:t> Graphs can be difficult to interpret, especially if they are large or complex. This can make it challenging to extract meaningful insights from the data, and may require advanced analytical techniques or domain expertise.</a:t>
            </a:r>
          </a:p>
          <a:p>
            <a:pPr algn="l" fontAlgn="base">
              <a:buFont typeface="Arial" panose="020B0604020202020204" pitchFamily="34" charset="0"/>
              <a:buChar char="•"/>
            </a:pPr>
            <a:r>
              <a:rPr lang="en-US" sz="12800" b="1" i="0" dirty="0">
                <a:solidFill>
                  <a:srgbClr val="273239"/>
                </a:solidFill>
                <a:effectLst/>
                <a:latin typeface="Nunito" pitchFamily="2" charset="0"/>
              </a:rPr>
              <a:t>Scalability issue</a:t>
            </a:r>
            <a:r>
              <a:rPr lang="en-US" sz="12800" b="0" i="0" dirty="0">
                <a:solidFill>
                  <a:srgbClr val="273239"/>
                </a:solidFill>
                <a:effectLst/>
                <a:latin typeface="Nunito" pitchFamily="2" charset="0"/>
              </a:rPr>
              <a:t>s: As the number of nodes and edges in a graph increases, the processing time and memory required to analyze it also increases. This can make it difficult to work with large or complex graphs.</a:t>
            </a:r>
          </a:p>
          <a:p>
            <a:endParaRPr lang="en-US" dirty="0"/>
          </a:p>
        </p:txBody>
      </p:sp>
    </p:spTree>
    <p:extLst>
      <p:ext uri="{BB962C8B-B14F-4D97-AF65-F5344CB8AC3E}">
        <p14:creationId xmlns:p14="http://schemas.microsoft.com/office/powerpoint/2010/main" val="37026650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80AA9-5D6E-D83B-6FC6-6B67722AFEF9}"/>
              </a:ext>
            </a:extLst>
          </p:cNvPr>
          <p:cNvSpPr>
            <a:spLocks noGrp="1"/>
          </p:cNvSpPr>
          <p:nvPr>
            <p:ph type="title"/>
          </p:nvPr>
        </p:nvSpPr>
        <p:spPr>
          <a:xfrm>
            <a:off x="677334" y="410817"/>
            <a:ext cx="8596668" cy="795131"/>
          </a:xfrm>
        </p:spPr>
        <p:txBody>
          <a:bodyPr/>
          <a:lstStyle/>
          <a:p>
            <a:pPr algn="ctr"/>
            <a:r>
              <a:rPr lang="en-US" sz="3600" b="1" i="0" dirty="0">
                <a:solidFill>
                  <a:srgbClr val="333333"/>
                </a:solidFill>
                <a:effectLst/>
                <a:latin typeface="inter-bold"/>
              </a:rPr>
              <a:t>Trees</a:t>
            </a:r>
            <a:endParaRPr lang="en-US" dirty="0"/>
          </a:p>
        </p:txBody>
      </p:sp>
      <p:sp>
        <p:nvSpPr>
          <p:cNvPr id="3" name="Content Placeholder 2">
            <a:extLst>
              <a:ext uri="{FF2B5EF4-FFF2-40B4-BE49-F238E27FC236}">
                <a16:creationId xmlns:a16="http://schemas.microsoft.com/office/drawing/2014/main" id="{B666A6B2-5995-614F-0390-822BE599A696}"/>
              </a:ext>
            </a:extLst>
          </p:cNvPr>
          <p:cNvSpPr>
            <a:spLocks noGrp="1"/>
          </p:cNvSpPr>
          <p:nvPr>
            <p:ph idx="1"/>
          </p:nvPr>
        </p:nvSpPr>
        <p:spPr>
          <a:xfrm>
            <a:off x="266517" y="1749772"/>
            <a:ext cx="10732788" cy="3880773"/>
          </a:xfrm>
        </p:spPr>
        <p:txBody>
          <a:bodyPr>
            <a:normAutofit/>
          </a:bodyPr>
          <a:lstStyle/>
          <a:p>
            <a:r>
              <a:rPr lang="en-US" sz="3200" dirty="0"/>
              <a:t>Tree Data Structure is a hierarchical data structure in which a collection of elements known as nodes are connected to each other via edges such that there exists exactly one path between any two nodes.</a:t>
            </a:r>
          </a:p>
        </p:txBody>
      </p:sp>
    </p:spTree>
    <p:extLst>
      <p:ext uri="{BB962C8B-B14F-4D97-AF65-F5344CB8AC3E}">
        <p14:creationId xmlns:p14="http://schemas.microsoft.com/office/powerpoint/2010/main" val="1136703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 - Loading flat data into a tree data structure - Stack Overflow">
            <a:extLst>
              <a:ext uri="{FF2B5EF4-FFF2-40B4-BE49-F238E27FC236}">
                <a16:creationId xmlns:a16="http://schemas.microsoft.com/office/drawing/2014/main" id="{416110E3-36EF-1379-4A60-731ED8776CB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377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B44F6-7E45-B3D1-21A4-5EF17D8F0338}"/>
              </a:ext>
            </a:extLst>
          </p:cNvPr>
          <p:cNvSpPr>
            <a:spLocks noGrp="1"/>
          </p:cNvSpPr>
          <p:nvPr>
            <p:ph type="title"/>
          </p:nvPr>
        </p:nvSpPr>
        <p:spPr>
          <a:xfrm>
            <a:off x="995386" y="432325"/>
            <a:ext cx="8596668" cy="614597"/>
          </a:xfrm>
        </p:spPr>
        <p:txBody>
          <a:bodyPr>
            <a:normAutofit fontScale="90000"/>
          </a:bodyPr>
          <a:lstStyle/>
          <a:p>
            <a:pPr algn="ctr"/>
            <a:r>
              <a:rPr lang="en-US" b="1" i="0" dirty="0">
                <a:solidFill>
                  <a:srgbClr val="273239"/>
                </a:solidFill>
                <a:effectLst/>
                <a:latin typeface="Nunito" pitchFamily="2" charset="0"/>
              </a:rPr>
              <a:t>Properties of Trees</a:t>
            </a:r>
            <a:endParaRPr lang="en-US" dirty="0"/>
          </a:p>
        </p:txBody>
      </p:sp>
      <p:sp>
        <p:nvSpPr>
          <p:cNvPr id="3" name="Content Placeholder 2">
            <a:extLst>
              <a:ext uri="{FF2B5EF4-FFF2-40B4-BE49-F238E27FC236}">
                <a16:creationId xmlns:a16="http://schemas.microsoft.com/office/drawing/2014/main" id="{F5A197A5-C69E-47E5-8D5A-FEAA5C9350D3}"/>
              </a:ext>
            </a:extLst>
          </p:cNvPr>
          <p:cNvSpPr>
            <a:spLocks noGrp="1"/>
          </p:cNvSpPr>
          <p:nvPr>
            <p:ph idx="1"/>
          </p:nvPr>
        </p:nvSpPr>
        <p:spPr>
          <a:xfrm>
            <a:off x="491802" y="1488613"/>
            <a:ext cx="11342389" cy="5269996"/>
          </a:xfrm>
        </p:spPr>
        <p:txBody>
          <a:bodyPr>
            <a:normAutofit/>
          </a:bodyPr>
          <a:lstStyle/>
          <a:p>
            <a:pPr algn="l">
              <a:buFont typeface="+mj-lt"/>
              <a:buAutoNum type="arabicPeriod"/>
            </a:pPr>
            <a:r>
              <a:rPr lang="en-US" sz="3200" b="1" i="0" dirty="0">
                <a:solidFill>
                  <a:schemeClr val="tx1"/>
                </a:solidFill>
                <a:effectLst/>
                <a:latin typeface="Söhne"/>
              </a:rPr>
              <a:t>Root:</a:t>
            </a:r>
            <a:r>
              <a:rPr lang="en-US" sz="3200" b="0" i="0" dirty="0">
                <a:solidFill>
                  <a:schemeClr val="tx1"/>
                </a:solidFill>
                <a:effectLst/>
                <a:latin typeface="Söhne"/>
              </a:rPr>
              <a:t> A binary tree has a root node, which is the topmost node in the tree. It is the starting point for traversing the tree.</a:t>
            </a:r>
          </a:p>
          <a:p>
            <a:pPr marL="0" indent="0" algn="l">
              <a:buNone/>
            </a:pPr>
            <a:endParaRPr lang="en-US" sz="3200" dirty="0">
              <a:latin typeface="Söhne"/>
            </a:endParaRPr>
          </a:p>
          <a:p>
            <a:pPr marL="0" indent="0" algn="l">
              <a:buNone/>
            </a:pPr>
            <a:r>
              <a:rPr lang="en-US" sz="3200" b="1" i="0" dirty="0">
                <a:solidFill>
                  <a:schemeClr val="accent1"/>
                </a:solidFill>
                <a:effectLst/>
                <a:latin typeface="Söhne"/>
              </a:rPr>
              <a:t>2</a:t>
            </a:r>
            <a:r>
              <a:rPr lang="en-US" sz="3200" b="1" i="0" dirty="0">
                <a:effectLst/>
                <a:latin typeface="Söhne"/>
              </a:rPr>
              <a:t>. Nodes:</a:t>
            </a:r>
            <a:r>
              <a:rPr lang="en-US" sz="3200" b="0" i="0" dirty="0">
                <a:effectLst/>
                <a:latin typeface="Söhne"/>
              </a:rPr>
              <a:t> Each node in a binary tree has at most two children, referred to as the left child and the right child.</a:t>
            </a:r>
          </a:p>
          <a:p>
            <a:pPr marL="0" indent="0" algn="l">
              <a:buNone/>
            </a:pPr>
            <a:endParaRPr lang="en-US" sz="3200" b="0" i="0" dirty="0">
              <a:effectLst/>
              <a:latin typeface="Söhne"/>
            </a:endParaRPr>
          </a:p>
          <a:p>
            <a:pPr marL="0" indent="0">
              <a:buNone/>
            </a:pPr>
            <a:r>
              <a:rPr lang="en-US" sz="3200" b="1" i="0" dirty="0">
                <a:solidFill>
                  <a:schemeClr val="accent1"/>
                </a:solidFill>
                <a:effectLst/>
                <a:latin typeface="Nunito" pitchFamily="2" charset="0"/>
              </a:rPr>
              <a:t>3. </a:t>
            </a:r>
            <a:r>
              <a:rPr lang="en-US" sz="3200" b="1" i="0" dirty="0">
                <a:solidFill>
                  <a:srgbClr val="273239"/>
                </a:solidFill>
                <a:effectLst/>
                <a:latin typeface="Nunito" pitchFamily="2" charset="0"/>
              </a:rPr>
              <a:t>Number of edges:</a:t>
            </a:r>
            <a:r>
              <a:rPr lang="en-US" sz="3200" b="0" i="0" dirty="0">
                <a:solidFill>
                  <a:srgbClr val="273239"/>
                </a:solidFill>
                <a:effectLst/>
                <a:latin typeface="Nunito" pitchFamily="2" charset="0"/>
              </a:rPr>
              <a:t> An edge can be defined as the connection between two nodes. If a tree has N nodes then it will have (N-1) edges.</a:t>
            </a:r>
          </a:p>
          <a:p>
            <a:pPr algn="l">
              <a:buFont typeface="+mj-lt"/>
              <a:buAutoNum type="arabicPeriod"/>
            </a:pPr>
            <a:endParaRPr lang="en-US" sz="3200" b="0" i="0" dirty="0">
              <a:effectLst/>
              <a:latin typeface="Söhne"/>
            </a:endParaRPr>
          </a:p>
          <a:p>
            <a:endParaRPr lang="en-US" dirty="0"/>
          </a:p>
        </p:txBody>
      </p:sp>
    </p:spTree>
    <p:extLst>
      <p:ext uri="{BB962C8B-B14F-4D97-AF65-F5344CB8AC3E}">
        <p14:creationId xmlns:p14="http://schemas.microsoft.com/office/powerpoint/2010/main" val="377369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503048-EFA0-01E1-2AC3-35ABE71C4402}"/>
              </a:ext>
            </a:extLst>
          </p:cNvPr>
          <p:cNvSpPr>
            <a:spLocks noGrp="1"/>
          </p:cNvSpPr>
          <p:nvPr>
            <p:ph idx="1"/>
          </p:nvPr>
        </p:nvSpPr>
        <p:spPr>
          <a:xfrm>
            <a:off x="356336" y="92765"/>
            <a:ext cx="11158330" cy="6765235"/>
          </a:xfrm>
        </p:spPr>
        <p:txBody>
          <a:bodyPr>
            <a:noAutofit/>
          </a:bodyPr>
          <a:lstStyle/>
          <a:p>
            <a:pPr algn="l" fontAlgn="base">
              <a:buFont typeface="Arial" panose="020B0604020202020204" pitchFamily="34" charset="0"/>
              <a:buChar char="•"/>
            </a:pPr>
            <a:r>
              <a:rPr lang="en-US" sz="3200" b="1" i="0" dirty="0">
                <a:solidFill>
                  <a:schemeClr val="accent1"/>
                </a:solidFill>
                <a:effectLst/>
                <a:latin typeface="Nunito" pitchFamily="2" charset="0"/>
              </a:rPr>
              <a:t>4. </a:t>
            </a:r>
            <a:r>
              <a:rPr lang="en-US" sz="3200" b="1" i="0" dirty="0">
                <a:solidFill>
                  <a:srgbClr val="273239"/>
                </a:solidFill>
                <a:effectLst/>
                <a:latin typeface="Nunito" pitchFamily="2" charset="0"/>
              </a:rPr>
              <a:t>Depth of a node:</a:t>
            </a:r>
            <a:r>
              <a:rPr lang="en-US" sz="3200" b="0" i="0" dirty="0">
                <a:solidFill>
                  <a:srgbClr val="273239"/>
                </a:solidFill>
                <a:effectLst/>
                <a:latin typeface="Nunito" pitchFamily="2" charset="0"/>
              </a:rPr>
              <a:t> The depth of a node is defined as the length of the path from the root to that node. Each edge adds 1 unit of length to the path. So, it can also be defined as the number of edges in the path from the root of the tree to the node.</a:t>
            </a:r>
          </a:p>
          <a:p>
            <a:pPr algn="l" fontAlgn="base">
              <a:buFont typeface="Arial" panose="020B0604020202020204" pitchFamily="34" charset="0"/>
              <a:buChar char="•"/>
            </a:pPr>
            <a:endParaRPr lang="en-US" sz="3200" b="0" i="0" dirty="0">
              <a:solidFill>
                <a:srgbClr val="273239"/>
              </a:solidFill>
              <a:effectLst/>
              <a:latin typeface="Nunito" pitchFamily="2" charset="0"/>
            </a:endParaRPr>
          </a:p>
          <a:p>
            <a:pPr algn="l" fontAlgn="base">
              <a:buFont typeface="Arial" panose="020B0604020202020204" pitchFamily="34" charset="0"/>
              <a:buChar char="•"/>
            </a:pPr>
            <a:r>
              <a:rPr lang="en-US" sz="3200" b="1" i="0" dirty="0">
                <a:solidFill>
                  <a:schemeClr val="accent1"/>
                </a:solidFill>
                <a:effectLst/>
                <a:latin typeface="Nunito" pitchFamily="2" charset="0"/>
              </a:rPr>
              <a:t>5. </a:t>
            </a:r>
            <a:r>
              <a:rPr lang="en-US" sz="3200" b="1" i="0" dirty="0">
                <a:solidFill>
                  <a:srgbClr val="273239"/>
                </a:solidFill>
                <a:effectLst/>
                <a:latin typeface="Nunito" pitchFamily="2" charset="0"/>
              </a:rPr>
              <a:t>Height of a node:</a:t>
            </a:r>
            <a:r>
              <a:rPr lang="en-US" sz="3200" b="0" i="0" dirty="0">
                <a:solidFill>
                  <a:srgbClr val="273239"/>
                </a:solidFill>
                <a:effectLst/>
                <a:latin typeface="Nunito" pitchFamily="2" charset="0"/>
              </a:rPr>
              <a:t> The height of a node can be defined as the length of the longest path from the node to a leaf node of the tree.</a:t>
            </a:r>
          </a:p>
          <a:p>
            <a:pPr marL="0" indent="0" algn="l" fontAlgn="base">
              <a:buNone/>
            </a:pPr>
            <a:endParaRPr lang="en-US" sz="3200" b="0" i="0" dirty="0">
              <a:solidFill>
                <a:srgbClr val="273239"/>
              </a:solidFill>
              <a:effectLst/>
              <a:latin typeface="Nunito" pitchFamily="2" charset="0"/>
            </a:endParaRPr>
          </a:p>
          <a:p>
            <a:pPr fontAlgn="base">
              <a:buFont typeface="Arial" panose="020B0604020202020204" pitchFamily="34" charset="0"/>
              <a:buChar char="•"/>
            </a:pPr>
            <a:r>
              <a:rPr lang="en-US" sz="3200" b="1" i="0" dirty="0">
                <a:solidFill>
                  <a:schemeClr val="accent1"/>
                </a:solidFill>
                <a:effectLst/>
                <a:latin typeface="Söhne"/>
              </a:rPr>
              <a:t>6. </a:t>
            </a:r>
            <a:r>
              <a:rPr lang="en-US" sz="3200" b="1" i="0" dirty="0">
                <a:effectLst/>
                <a:latin typeface="Söhne"/>
              </a:rPr>
              <a:t>Leaves:</a:t>
            </a:r>
            <a:r>
              <a:rPr lang="en-US" sz="3200" b="0" i="0" dirty="0">
                <a:effectLst/>
                <a:latin typeface="Söhne"/>
              </a:rPr>
              <a:t> Nodes without any children are called leaves or leaf nodes. In a binary tree, leaves are the nodes with no left or right child.</a:t>
            </a:r>
          </a:p>
          <a:p>
            <a:pPr algn="l" fontAlgn="base">
              <a:buFont typeface="Arial" panose="020B0604020202020204" pitchFamily="34" charset="0"/>
              <a:buChar char="•"/>
            </a:pPr>
            <a:endParaRPr lang="en-US" sz="3200" b="0" i="0" dirty="0">
              <a:solidFill>
                <a:srgbClr val="273239"/>
              </a:solidFill>
              <a:effectLst/>
              <a:latin typeface="Nunito" pitchFamily="2" charset="0"/>
            </a:endParaRPr>
          </a:p>
          <a:p>
            <a:endParaRPr lang="en-US" sz="3200" dirty="0"/>
          </a:p>
        </p:txBody>
      </p:sp>
    </p:spTree>
    <p:extLst>
      <p:ext uri="{BB962C8B-B14F-4D97-AF65-F5344CB8AC3E}">
        <p14:creationId xmlns:p14="http://schemas.microsoft.com/office/powerpoint/2010/main" val="4161749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D72ECD-3820-8182-4B80-3037229C5704}"/>
              </a:ext>
            </a:extLst>
          </p:cNvPr>
          <p:cNvSpPr>
            <a:spLocks noGrp="1"/>
          </p:cNvSpPr>
          <p:nvPr>
            <p:ph idx="1"/>
          </p:nvPr>
        </p:nvSpPr>
        <p:spPr>
          <a:xfrm>
            <a:off x="159027" y="185532"/>
            <a:ext cx="11754678" cy="6453808"/>
          </a:xfrm>
        </p:spPr>
        <p:txBody>
          <a:bodyPr>
            <a:normAutofit fontScale="92500" lnSpcReduction="10000"/>
          </a:bodyPr>
          <a:lstStyle/>
          <a:p>
            <a:pPr marL="0" indent="0" algn="l">
              <a:buNone/>
            </a:pPr>
            <a:r>
              <a:rPr lang="en-US" sz="3200" dirty="0">
                <a:solidFill>
                  <a:schemeClr val="accent1"/>
                </a:solidFill>
                <a:latin typeface="Söhne"/>
              </a:rPr>
              <a:t>7. </a:t>
            </a:r>
            <a:r>
              <a:rPr lang="en-US" sz="3200" b="1" i="0" dirty="0">
                <a:effectLst/>
                <a:latin typeface="Söhne"/>
              </a:rPr>
              <a:t>Subtrees:</a:t>
            </a:r>
            <a:r>
              <a:rPr lang="en-US" sz="3200" b="0" i="0" dirty="0">
                <a:effectLst/>
                <a:latin typeface="Söhne"/>
              </a:rPr>
              <a:t> A binary tree is composed of subtrees. A subtree is a tree     formed by selecting a node and all its descendants, including the node itself.</a:t>
            </a:r>
          </a:p>
          <a:p>
            <a:pPr marL="0" indent="0" algn="l">
              <a:buNone/>
            </a:pPr>
            <a:endParaRPr lang="en-US" sz="3200" b="0" i="0" dirty="0">
              <a:effectLst/>
              <a:latin typeface="Söhne"/>
            </a:endParaRPr>
          </a:p>
          <a:p>
            <a:pPr marL="514350" indent="-514350" algn="l">
              <a:buAutoNum type="arabicPeriod" startAt="8"/>
            </a:pPr>
            <a:r>
              <a:rPr lang="en-US" sz="3200" b="1" i="0" dirty="0">
                <a:effectLst/>
                <a:latin typeface="Söhne"/>
              </a:rPr>
              <a:t>Degree:</a:t>
            </a:r>
            <a:r>
              <a:rPr lang="en-US" sz="3200" b="0" i="0" dirty="0">
                <a:effectLst/>
                <a:latin typeface="Söhne"/>
              </a:rPr>
              <a:t> The degree of a node is the number of children it has. In a binary tree, nodes have a degree of at most 2.</a:t>
            </a:r>
          </a:p>
          <a:p>
            <a:pPr marL="0" indent="0" algn="l">
              <a:buNone/>
            </a:pPr>
            <a:endParaRPr lang="en-US" sz="3200" b="0" i="0" dirty="0">
              <a:effectLst/>
              <a:latin typeface="Söhne"/>
            </a:endParaRPr>
          </a:p>
          <a:p>
            <a:pPr marL="514350" indent="-514350" algn="l">
              <a:buAutoNum type="arabicPeriod" startAt="8"/>
            </a:pPr>
            <a:r>
              <a:rPr lang="en-US" sz="3200" b="1" i="0" dirty="0">
                <a:effectLst/>
                <a:latin typeface="Söhne"/>
              </a:rPr>
              <a:t>Balanced Binary Tree:</a:t>
            </a:r>
            <a:r>
              <a:rPr lang="en-US" sz="3200" b="0" i="0" dirty="0">
                <a:solidFill>
                  <a:srgbClr val="0F0F0F"/>
                </a:solidFill>
                <a:effectLst/>
                <a:latin typeface="Söhne"/>
              </a:rPr>
              <a:t> A binary tree is considered balanced if the height of the left</a:t>
            </a:r>
          </a:p>
          <a:p>
            <a:pPr marL="514350" indent="-514350" algn="l">
              <a:buAutoNum type="arabicPeriod" startAt="8"/>
            </a:pPr>
            <a:endParaRPr lang="en-US" sz="3200" b="0" i="0" dirty="0">
              <a:solidFill>
                <a:srgbClr val="0F0F0F"/>
              </a:solidFill>
              <a:effectLst/>
              <a:latin typeface="Söhne"/>
            </a:endParaRPr>
          </a:p>
          <a:p>
            <a:pPr marL="514350" indent="-514350" algn="l">
              <a:buAutoNum type="arabicPeriod" startAt="8"/>
            </a:pPr>
            <a:r>
              <a:rPr lang="en-US" sz="3200" b="1" i="0" dirty="0">
                <a:effectLst/>
                <a:latin typeface="Söhne"/>
              </a:rPr>
              <a:t> Full Binary Tree:</a:t>
            </a:r>
            <a:r>
              <a:rPr lang="en-US" sz="3200" b="0" i="0" dirty="0">
                <a:solidFill>
                  <a:srgbClr val="0F0F0F"/>
                </a:solidFill>
                <a:effectLst/>
                <a:latin typeface="Söhne"/>
              </a:rPr>
              <a:t> A binary tree is full if each node has either 0 or 2 children. In other words, every node is either a leaf or has two children. and right subtrees of any node differ by at most one.</a:t>
            </a:r>
          </a:p>
          <a:p>
            <a:pPr marL="514350" indent="-514350" algn="l">
              <a:buAutoNum type="arabicPeriod" startAt="8"/>
            </a:pPr>
            <a:endParaRPr lang="en-US" sz="3200" b="0" i="0" dirty="0">
              <a:effectLst/>
              <a:latin typeface="Söhne"/>
            </a:endParaRPr>
          </a:p>
          <a:p>
            <a:endParaRPr lang="en-US" dirty="0"/>
          </a:p>
        </p:txBody>
      </p:sp>
    </p:spTree>
    <p:extLst>
      <p:ext uri="{BB962C8B-B14F-4D97-AF65-F5344CB8AC3E}">
        <p14:creationId xmlns:p14="http://schemas.microsoft.com/office/powerpoint/2010/main" val="144674187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1527</TotalTime>
  <Words>2529</Words>
  <Application>Microsoft Office PowerPoint</Application>
  <PresentationFormat>Widescreen</PresentationFormat>
  <Paragraphs>171</Paragraphs>
  <Slides>48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48</vt:i4>
      </vt:variant>
    </vt:vector>
  </HeadingPairs>
  <TitlesOfParts>
    <vt:vector size="59" baseType="lpstr">
      <vt:lpstr>Arial</vt:lpstr>
      <vt:lpstr>euclid_circular_a</vt:lpstr>
      <vt:lpstr>inter-bold</vt:lpstr>
      <vt:lpstr>inter-regular</vt:lpstr>
      <vt:lpstr>Nunito</vt:lpstr>
      <vt:lpstr>Poppins</vt:lpstr>
      <vt:lpstr>Söhne</vt:lpstr>
      <vt:lpstr>Source Sans 3</vt:lpstr>
      <vt:lpstr>Trebuchet MS</vt:lpstr>
      <vt:lpstr>Wingdings 3</vt:lpstr>
      <vt:lpstr>Facet</vt:lpstr>
      <vt:lpstr>PowerPoint Presentation</vt:lpstr>
      <vt:lpstr>PowerPoint Presentation</vt:lpstr>
      <vt:lpstr>Type of  Non-Linear Data Structure  </vt:lpstr>
      <vt:lpstr>PowerPoint Presentation</vt:lpstr>
      <vt:lpstr>Trees</vt:lpstr>
      <vt:lpstr>PowerPoint Presentation</vt:lpstr>
      <vt:lpstr>Properties of Trees</vt:lpstr>
      <vt:lpstr>PowerPoint Presentation</vt:lpstr>
      <vt:lpstr>PowerPoint Presentation</vt:lpstr>
      <vt:lpstr>PowerPoint Presentation</vt:lpstr>
      <vt:lpstr>Application of Tree Data Structure </vt:lpstr>
      <vt:lpstr>PowerPoint Presentation</vt:lpstr>
      <vt:lpstr>Advantages of Tree </vt:lpstr>
      <vt:lpstr>Disadvantages of Tree </vt:lpstr>
      <vt:lpstr>Types of Tree </vt:lpstr>
      <vt:lpstr>Binary Tree </vt:lpstr>
      <vt:lpstr>PowerPoint Presentation</vt:lpstr>
      <vt:lpstr>Application of Binary Trees</vt:lpstr>
      <vt:lpstr>Binary Search Tree </vt:lpstr>
      <vt:lpstr>Real-time applications of Binary Trees</vt:lpstr>
      <vt:lpstr>Advantages of Binary Tree</vt:lpstr>
      <vt:lpstr>Disadvantages of Binary Tree</vt:lpstr>
      <vt:lpstr>PowerPoint Presentation</vt:lpstr>
      <vt:lpstr>PowerPoint Presentation</vt:lpstr>
      <vt:lpstr>AVL Tree </vt:lpstr>
      <vt:lpstr>PowerPoint Presentation</vt:lpstr>
      <vt:lpstr>PowerPoint Presentation</vt:lpstr>
      <vt:lpstr>Applications of BST </vt:lpstr>
      <vt:lpstr>B-Tree </vt:lpstr>
      <vt:lpstr>Applications of B-Trees </vt:lpstr>
      <vt:lpstr>Advantages of B-Trees </vt:lpstr>
      <vt:lpstr>Disadvantages of B-Trees </vt:lpstr>
      <vt:lpstr>Graph</vt:lpstr>
      <vt:lpstr>PowerPoint Presentation</vt:lpstr>
      <vt:lpstr>Components of a Graph </vt:lpstr>
      <vt:lpstr>PowerPoint Presentation</vt:lpstr>
      <vt:lpstr>Types Of Graph </vt:lpstr>
      <vt:lpstr>PowerPoint Presentation</vt:lpstr>
      <vt:lpstr>PowerPoint Presentation</vt:lpstr>
      <vt:lpstr>PowerPoint Presentation</vt:lpstr>
      <vt:lpstr>Representation of Graphs </vt:lpstr>
      <vt:lpstr>PowerPoint Presentation</vt:lpstr>
      <vt:lpstr>PowerPoint Presentation</vt:lpstr>
      <vt:lpstr>Real-Time Applications of Graph:</vt:lpstr>
      <vt:lpstr>PowerPoint Presentation</vt:lpstr>
      <vt:lpstr>Advantages of Graph</vt:lpstr>
      <vt:lpstr>PowerPoint Presentation</vt:lpstr>
      <vt:lpstr>Disadvantages of Graph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UDYK</dc:creator>
  <cp:lastModifiedBy>UDYK</cp:lastModifiedBy>
  <cp:revision>11</cp:revision>
  <dcterms:created xsi:type="dcterms:W3CDTF">2023-11-13T14:43:30Z</dcterms:created>
  <dcterms:modified xsi:type="dcterms:W3CDTF">2023-11-20T21:17:10Z</dcterms:modified>
</cp:coreProperties>
</file>