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5"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12/11/2023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12/11/2023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12/11/2023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analysis-of-algorithms-set-3asymptotic-notations/" TargetMode="External"/><Relationship Id="rId2" Type="http://schemas.openxmlformats.org/officeDocument/2006/relationships/hyperlink" Target="https://www.geeksforgeeks.org/analysis-algorithms-big-o-analysis/" TargetMode="External"/><Relationship Id="rId1" Type="http://schemas.openxmlformats.org/officeDocument/2006/relationships/slideLayout" Target="../slideLayouts/slideLayout2.xml"/><Relationship Id="rId5" Type="http://schemas.openxmlformats.org/officeDocument/2006/relationships/hyperlink" Target="https://www.geeksforgeeks.org/difference-between-big-oh-big-omega-and-big-theta/" TargetMode="External"/><Relationship Id="rId4" Type="http://schemas.openxmlformats.org/officeDocument/2006/relationships/hyperlink" Target="https://www.geeksforgeeks.org/analysis-of-algorithms-big-%CE%B8-big-theta-notation/"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time-command-in-linux-with-examp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C698-6D38-9456-DA0D-144FDEE512C3}"/>
              </a:ext>
            </a:extLst>
          </p:cNvPr>
          <p:cNvSpPr>
            <a:spLocks noGrp="1"/>
          </p:cNvSpPr>
          <p:nvPr>
            <p:ph type="ctrTitle"/>
          </p:nvPr>
        </p:nvSpPr>
        <p:spPr>
          <a:xfrm>
            <a:off x="1915128" y="2335236"/>
            <a:ext cx="8361229" cy="1551443"/>
          </a:xfrm>
        </p:spPr>
        <p:txBody>
          <a:bodyPr/>
          <a:lstStyle/>
          <a:p>
            <a:r>
              <a:rPr lang="en-US" sz="4000" b="1" i="0" dirty="0">
                <a:solidFill>
                  <a:srgbClr val="273239"/>
                </a:solidFill>
                <a:effectLst/>
                <a:latin typeface="Source Sans 3"/>
              </a:rPr>
              <a:t>Understanding Time Complexity </a:t>
            </a:r>
            <a:br>
              <a:rPr lang="en-US" sz="4000" b="1" i="0" dirty="0">
                <a:solidFill>
                  <a:srgbClr val="273239"/>
                </a:solidFill>
                <a:effectLst/>
                <a:latin typeface="Source Sans 3"/>
              </a:rPr>
            </a:br>
            <a:endParaRPr lang="en-US" sz="4000" dirty="0"/>
          </a:p>
        </p:txBody>
      </p:sp>
    </p:spTree>
    <p:extLst>
      <p:ext uri="{BB962C8B-B14F-4D97-AF65-F5344CB8AC3E}">
        <p14:creationId xmlns:p14="http://schemas.microsoft.com/office/powerpoint/2010/main" val="818148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DC34F-161C-C13A-05B4-96B179855B66}"/>
              </a:ext>
            </a:extLst>
          </p:cNvPr>
          <p:cNvSpPr>
            <a:spLocks noGrp="1"/>
          </p:cNvSpPr>
          <p:nvPr>
            <p:ph idx="1"/>
          </p:nvPr>
        </p:nvSpPr>
        <p:spPr>
          <a:xfrm>
            <a:off x="1295400" y="260252"/>
            <a:ext cx="9601200" cy="6597747"/>
          </a:xfrm>
        </p:spPr>
        <p:txBody>
          <a:bodyPr>
            <a:normAutofit fontScale="92500" lnSpcReduction="10000"/>
          </a:bodyPr>
          <a:lstStyle/>
          <a:p>
            <a:r>
              <a:rPr lang="en-US" sz="2800" b="1" dirty="0">
                <a:solidFill>
                  <a:srgbClr val="273239"/>
                </a:solidFill>
                <a:latin typeface="Nunito" pitchFamily="2" charset="0"/>
              </a:rPr>
              <a:t>Output</a:t>
            </a:r>
          </a:p>
          <a:p>
            <a:r>
              <a:rPr lang="en-US" sz="2800" b="1" dirty="0">
                <a:solidFill>
                  <a:srgbClr val="273239"/>
                </a:solidFill>
                <a:latin typeface="Nunito" pitchFamily="2" charset="0"/>
              </a:rPr>
              <a:t>Hello World !!!</a:t>
            </a:r>
          </a:p>
          <a:p>
            <a:r>
              <a:rPr lang="en-US" sz="2800" b="1" dirty="0">
                <a:solidFill>
                  <a:srgbClr val="273239"/>
                </a:solidFill>
                <a:latin typeface="Nunito" pitchFamily="2" charset="0"/>
              </a:rPr>
              <a:t>Hello World !!!</a:t>
            </a:r>
          </a:p>
          <a:p>
            <a:r>
              <a:rPr lang="en-US" sz="2800" b="1" dirty="0">
                <a:solidFill>
                  <a:srgbClr val="273239"/>
                </a:solidFill>
                <a:latin typeface="Nunito" pitchFamily="2" charset="0"/>
              </a:rPr>
              <a:t>Hello World !!!</a:t>
            </a:r>
          </a:p>
          <a:p>
            <a:r>
              <a:rPr lang="en-US" sz="2800" b="1" dirty="0">
                <a:solidFill>
                  <a:srgbClr val="273239"/>
                </a:solidFill>
                <a:latin typeface="Nunito" pitchFamily="2" charset="0"/>
              </a:rPr>
              <a:t>Hello World !!!</a:t>
            </a:r>
          </a:p>
          <a:p>
            <a:r>
              <a:rPr lang="en-US" sz="2800" b="1" dirty="0">
                <a:solidFill>
                  <a:srgbClr val="273239"/>
                </a:solidFill>
                <a:latin typeface="Nunito" pitchFamily="2" charset="0"/>
              </a:rPr>
              <a:t>Hello World !!!</a:t>
            </a:r>
          </a:p>
          <a:p>
            <a:r>
              <a:rPr lang="en-US" sz="2800" b="1" dirty="0">
                <a:solidFill>
                  <a:srgbClr val="273239"/>
                </a:solidFill>
                <a:latin typeface="Nunito" pitchFamily="2" charset="0"/>
              </a:rPr>
              <a:t>Hello World !!!</a:t>
            </a:r>
          </a:p>
          <a:p>
            <a:r>
              <a:rPr lang="en-US" sz="2800" b="1" dirty="0">
                <a:solidFill>
                  <a:srgbClr val="273239"/>
                </a:solidFill>
                <a:latin typeface="Nunito" pitchFamily="2" charset="0"/>
              </a:rPr>
              <a:t>Hello World !!!</a:t>
            </a:r>
          </a:p>
          <a:p>
            <a:r>
              <a:rPr lang="en-US" sz="2800" b="1" dirty="0">
                <a:solidFill>
                  <a:srgbClr val="273239"/>
                </a:solidFill>
                <a:latin typeface="Nunito" pitchFamily="2" charset="0"/>
              </a:rPr>
              <a:t>Hello World !!!</a:t>
            </a:r>
          </a:p>
          <a:p>
            <a:r>
              <a:rPr lang="en-US" sz="2800" b="1" i="0" dirty="0">
                <a:solidFill>
                  <a:srgbClr val="273239"/>
                </a:solidFill>
                <a:effectLst/>
                <a:latin typeface="Nunito" pitchFamily="2" charset="0"/>
              </a:rPr>
              <a:t>Time Complexity: </a:t>
            </a:r>
            <a:r>
              <a:rPr lang="en-US" sz="2800" b="0" i="0" dirty="0">
                <a:solidFill>
                  <a:srgbClr val="273239"/>
                </a:solidFill>
                <a:effectLst/>
                <a:latin typeface="Nunito" pitchFamily="2" charset="0"/>
              </a:rPr>
              <a:t>In the above code “Hello World !!!” is printed only </a:t>
            </a:r>
            <a:r>
              <a:rPr lang="en-US" sz="2800" b="1" i="0" dirty="0">
                <a:solidFill>
                  <a:srgbClr val="273239"/>
                </a:solidFill>
                <a:effectLst/>
                <a:latin typeface="Nunito" pitchFamily="2" charset="0"/>
              </a:rPr>
              <a:t>n times</a:t>
            </a:r>
            <a:r>
              <a:rPr lang="en-US" sz="2800" b="0" i="0" dirty="0">
                <a:solidFill>
                  <a:srgbClr val="273239"/>
                </a:solidFill>
                <a:effectLst/>
                <a:latin typeface="Nunito" pitchFamily="2" charset="0"/>
              </a:rPr>
              <a:t> on the screen, as the value of n can change. </a:t>
            </a:r>
            <a:br>
              <a:rPr lang="en-US" sz="2800" dirty="0"/>
            </a:br>
            <a:r>
              <a:rPr lang="en-US" sz="2800" b="0" i="0" dirty="0">
                <a:solidFill>
                  <a:srgbClr val="273239"/>
                </a:solidFill>
                <a:effectLst/>
                <a:latin typeface="Nunito" pitchFamily="2" charset="0"/>
              </a:rPr>
              <a:t>So, the time complexity is </a:t>
            </a:r>
            <a:r>
              <a:rPr lang="en-US" sz="2800" b="1" i="0" dirty="0">
                <a:solidFill>
                  <a:srgbClr val="273239"/>
                </a:solidFill>
                <a:effectLst/>
                <a:latin typeface="Nunito" pitchFamily="2" charset="0"/>
              </a:rPr>
              <a:t>linear: O(n)</a:t>
            </a:r>
            <a:r>
              <a:rPr lang="en-US" sz="2800" b="0" i="0" dirty="0">
                <a:solidFill>
                  <a:srgbClr val="273239"/>
                </a:solidFill>
                <a:effectLst/>
                <a:latin typeface="Nunito" pitchFamily="2" charset="0"/>
              </a:rPr>
              <a:t> i.e. every time, a linear amount of time is required to execute code.</a:t>
            </a:r>
            <a:br>
              <a:rPr lang="en-US" sz="2800" dirty="0"/>
            </a:br>
            <a:r>
              <a:rPr lang="en-US" sz="2800" b="1" i="0" dirty="0">
                <a:solidFill>
                  <a:srgbClr val="273239"/>
                </a:solidFill>
                <a:effectLst/>
                <a:latin typeface="Nunito" pitchFamily="2" charset="0"/>
              </a:rPr>
              <a:t>Auxiliary Space: </a:t>
            </a:r>
            <a:r>
              <a:rPr lang="en-US" sz="2800" b="0" i="0" dirty="0">
                <a:solidFill>
                  <a:srgbClr val="273239"/>
                </a:solidFill>
                <a:effectLst/>
                <a:latin typeface="Nunito" pitchFamily="2" charset="0"/>
              </a:rPr>
              <a:t>O(1)</a:t>
            </a:r>
            <a:endParaRPr lang="en-US" sz="2800" b="1" dirty="0">
              <a:solidFill>
                <a:srgbClr val="273239"/>
              </a:solidFill>
              <a:latin typeface="Nunito" pitchFamily="2" charset="0"/>
            </a:endParaRPr>
          </a:p>
          <a:p>
            <a:endParaRPr lang="en-US" b="1" dirty="0">
              <a:solidFill>
                <a:srgbClr val="273239"/>
              </a:solidFill>
              <a:latin typeface="Nunito" pitchFamily="2" charset="0"/>
            </a:endParaRPr>
          </a:p>
          <a:p>
            <a:endParaRPr lang="en-US" b="1" dirty="0">
              <a:solidFill>
                <a:srgbClr val="273239"/>
              </a:solidFill>
              <a:latin typeface="Nunito" pitchFamily="2" charset="0"/>
            </a:endParaRPr>
          </a:p>
          <a:p>
            <a:endParaRPr lang="en-US" b="1" dirty="0">
              <a:solidFill>
                <a:srgbClr val="273239"/>
              </a:solidFill>
              <a:latin typeface="Nunito" pitchFamily="2" charset="0"/>
            </a:endParaRPr>
          </a:p>
          <a:p>
            <a:endParaRPr lang="en-US" b="1" dirty="0">
              <a:solidFill>
                <a:srgbClr val="273239"/>
              </a:solidFill>
              <a:latin typeface="Nunito" pitchFamily="2" charset="0"/>
            </a:endParaRPr>
          </a:p>
          <a:p>
            <a:endParaRPr lang="en-US" dirty="0"/>
          </a:p>
        </p:txBody>
      </p:sp>
    </p:spTree>
    <p:extLst>
      <p:ext uri="{BB962C8B-B14F-4D97-AF65-F5344CB8AC3E}">
        <p14:creationId xmlns:p14="http://schemas.microsoft.com/office/powerpoint/2010/main" val="69189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8C0F-7D69-482B-2C7A-21EB92D8AB63}"/>
              </a:ext>
            </a:extLst>
          </p:cNvPr>
          <p:cNvSpPr>
            <a:spLocks noGrp="1"/>
          </p:cNvSpPr>
          <p:nvPr>
            <p:ph type="title"/>
          </p:nvPr>
        </p:nvSpPr>
        <p:spPr>
          <a:xfrm>
            <a:off x="1295400" y="249701"/>
            <a:ext cx="9601200" cy="566225"/>
          </a:xfrm>
        </p:spPr>
        <p:txBody>
          <a:bodyPr>
            <a:normAutofit fontScale="90000"/>
          </a:bodyPr>
          <a:lstStyle/>
          <a:p>
            <a:pPr algn="ctr"/>
            <a:r>
              <a:rPr lang="en-US" b="1" dirty="0"/>
              <a:t>Time Complexity</a:t>
            </a:r>
          </a:p>
        </p:txBody>
      </p:sp>
      <p:sp>
        <p:nvSpPr>
          <p:cNvPr id="3" name="Content Placeholder 2">
            <a:extLst>
              <a:ext uri="{FF2B5EF4-FFF2-40B4-BE49-F238E27FC236}">
                <a16:creationId xmlns:a16="http://schemas.microsoft.com/office/drawing/2014/main" id="{85BA5F15-60F0-3AD6-2B5D-C6471AE8181D}"/>
              </a:ext>
            </a:extLst>
          </p:cNvPr>
          <p:cNvSpPr>
            <a:spLocks noGrp="1"/>
          </p:cNvSpPr>
          <p:nvPr>
            <p:ph idx="1"/>
          </p:nvPr>
        </p:nvSpPr>
        <p:spPr>
          <a:xfrm>
            <a:off x="1295400" y="1259058"/>
            <a:ext cx="10310446" cy="5212080"/>
          </a:xfrm>
        </p:spPr>
        <p:txBody>
          <a:bodyPr>
            <a:noAutofit/>
          </a:bodyPr>
          <a:lstStyle/>
          <a:p>
            <a:r>
              <a:rPr lang="en-US" sz="3200" dirty="0"/>
              <a:t>Time complexity is a measure of the time required to run an algorithm as the input size increases.</a:t>
            </a:r>
          </a:p>
          <a:p>
            <a:endParaRPr lang="en-US" sz="3200" dirty="0"/>
          </a:p>
          <a:p>
            <a:r>
              <a:rPr lang="en-US" sz="3200" dirty="0"/>
              <a:t>It is one of the high level measures of Scalability </a:t>
            </a:r>
            <a:r>
              <a:rPr lang="en-US" sz="3200" dirty="0" err="1"/>
              <a:t>i.e</a:t>
            </a:r>
            <a:r>
              <a:rPr lang="en-US" sz="3200" dirty="0"/>
              <a:t> how the algorithm performs in terms of execution time.</a:t>
            </a:r>
          </a:p>
          <a:p>
            <a:endParaRPr lang="en-US" sz="3200" dirty="0"/>
          </a:p>
          <a:p>
            <a:r>
              <a:rPr lang="en-US" sz="3200" dirty="0"/>
              <a:t>The time complexity of algorithms is most commonly expressed using the big O notation.</a:t>
            </a:r>
          </a:p>
        </p:txBody>
      </p:sp>
    </p:spTree>
    <p:extLst>
      <p:ext uri="{BB962C8B-B14F-4D97-AF65-F5344CB8AC3E}">
        <p14:creationId xmlns:p14="http://schemas.microsoft.com/office/powerpoint/2010/main" val="47726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CAFB-C04F-BA61-7A42-2964C167E16F}"/>
              </a:ext>
            </a:extLst>
          </p:cNvPr>
          <p:cNvSpPr>
            <a:spLocks noGrp="1"/>
          </p:cNvSpPr>
          <p:nvPr>
            <p:ph type="title"/>
          </p:nvPr>
        </p:nvSpPr>
        <p:spPr>
          <a:xfrm>
            <a:off x="1371600" y="376310"/>
            <a:ext cx="9601200" cy="903850"/>
          </a:xfrm>
        </p:spPr>
        <p:txBody>
          <a:bodyPr/>
          <a:lstStyle/>
          <a:p>
            <a:pPr algn="ctr"/>
            <a:r>
              <a:rPr lang="en-US" dirty="0"/>
              <a:t>Big O Notation</a:t>
            </a:r>
          </a:p>
        </p:txBody>
      </p:sp>
      <p:sp>
        <p:nvSpPr>
          <p:cNvPr id="3" name="Content Placeholder 2">
            <a:extLst>
              <a:ext uri="{FF2B5EF4-FFF2-40B4-BE49-F238E27FC236}">
                <a16:creationId xmlns:a16="http://schemas.microsoft.com/office/drawing/2014/main" id="{3C58EBAA-FE5D-039B-6E2E-6BF285639DA2}"/>
              </a:ext>
            </a:extLst>
          </p:cNvPr>
          <p:cNvSpPr>
            <a:spLocks noGrp="1"/>
          </p:cNvSpPr>
          <p:nvPr>
            <p:ph idx="1"/>
          </p:nvPr>
        </p:nvSpPr>
        <p:spPr>
          <a:xfrm>
            <a:off x="1295399" y="1382149"/>
            <a:ext cx="10085363" cy="5342207"/>
          </a:xfrm>
        </p:spPr>
        <p:txBody>
          <a:bodyPr>
            <a:noAutofit/>
          </a:bodyPr>
          <a:lstStyle/>
          <a:p>
            <a:r>
              <a:rPr lang="en-US" sz="3200" dirty="0"/>
              <a:t>Big O Notation is a way to measure an algorithm’s efficiency. It measures the time it takes to run your function as the input grows. Or in other words, how well does the function scale.</a:t>
            </a:r>
          </a:p>
          <a:p>
            <a:r>
              <a:rPr lang="en-US" sz="3200" dirty="0"/>
              <a:t>There are two parts to measuring efficiency — time complexity and space complexity.</a:t>
            </a:r>
          </a:p>
          <a:p>
            <a:r>
              <a:rPr lang="en-US" sz="3200" dirty="0"/>
              <a:t>Time complexity is a measure of how long the function takes to run in terms of its computational steps. Space complexity has to do with the amount of memory used by the function.</a:t>
            </a:r>
          </a:p>
          <a:p>
            <a:endParaRPr lang="en-US" sz="3200" dirty="0"/>
          </a:p>
        </p:txBody>
      </p:sp>
    </p:spTree>
    <p:extLst>
      <p:ext uri="{BB962C8B-B14F-4D97-AF65-F5344CB8AC3E}">
        <p14:creationId xmlns:p14="http://schemas.microsoft.com/office/powerpoint/2010/main" val="3541392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7DF9-702A-89E2-9C5B-C84573E655D5}"/>
              </a:ext>
            </a:extLst>
          </p:cNvPr>
          <p:cNvSpPr>
            <a:spLocks noGrp="1"/>
          </p:cNvSpPr>
          <p:nvPr>
            <p:ph type="title"/>
          </p:nvPr>
        </p:nvSpPr>
        <p:spPr>
          <a:xfrm>
            <a:off x="1371600" y="456028"/>
            <a:ext cx="9601200" cy="534572"/>
          </a:xfrm>
        </p:spPr>
        <p:txBody>
          <a:bodyPr>
            <a:normAutofit fontScale="90000"/>
          </a:bodyPr>
          <a:lstStyle/>
          <a:p>
            <a:pPr algn="ctr"/>
            <a:r>
              <a:rPr lang="en-US" sz="3600" b="1" i="0" dirty="0">
                <a:solidFill>
                  <a:srgbClr val="101010"/>
                </a:solidFill>
                <a:effectLst/>
                <a:latin typeface="Inter"/>
              </a:rPr>
              <a:t>Why Do You Need To Calculate Time Complexity?</a:t>
            </a:r>
            <a:br>
              <a:rPr lang="en-US" b="1" i="0" dirty="0">
                <a:solidFill>
                  <a:srgbClr val="101010"/>
                </a:solidFill>
                <a:effectLst/>
                <a:latin typeface="Inter"/>
              </a:rPr>
            </a:br>
            <a:endParaRPr lang="en-US" dirty="0"/>
          </a:p>
        </p:txBody>
      </p:sp>
      <p:sp>
        <p:nvSpPr>
          <p:cNvPr id="3" name="Content Placeholder 2">
            <a:extLst>
              <a:ext uri="{FF2B5EF4-FFF2-40B4-BE49-F238E27FC236}">
                <a16:creationId xmlns:a16="http://schemas.microsoft.com/office/drawing/2014/main" id="{162FCBAE-0C2C-904D-B8B1-6EA345AE5230}"/>
              </a:ext>
            </a:extLst>
          </p:cNvPr>
          <p:cNvSpPr>
            <a:spLocks noGrp="1"/>
          </p:cNvSpPr>
          <p:nvPr>
            <p:ph idx="1"/>
          </p:nvPr>
        </p:nvSpPr>
        <p:spPr>
          <a:xfrm>
            <a:off x="1033975" y="2243797"/>
            <a:ext cx="10820400" cy="3581400"/>
          </a:xfrm>
        </p:spPr>
        <p:txBody>
          <a:bodyPr>
            <a:noAutofit/>
          </a:bodyPr>
          <a:lstStyle/>
          <a:p>
            <a:r>
              <a:rPr lang="en-US" sz="3200" b="0" i="0" dirty="0">
                <a:solidFill>
                  <a:srgbClr val="484848"/>
                </a:solidFill>
                <a:effectLst/>
                <a:latin typeface="Inter"/>
              </a:rPr>
              <a:t>The time complexity of an algorithm is a metric that may be used to quantify the amount of time required for an algorithm to run as just a function of the length of the input. </a:t>
            </a:r>
          </a:p>
          <a:p>
            <a:r>
              <a:rPr lang="en-US" sz="3200" b="0" i="0" dirty="0">
                <a:solidFill>
                  <a:srgbClr val="484848"/>
                </a:solidFill>
                <a:effectLst/>
                <a:latin typeface="Inter"/>
              </a:rPr>
              <a:t>The space complexity of the algorithm is the measurement of how much memory or storage space it requires to run, and it is expressed as binary search functions of the amount of such data that is being processed.</a:t>
            </a:r>
            <a:endParaRPr lang="en-US" sz="3200" dirty="0"/>
          </a:p>
        </p:txBody>
      </p:sp>
    </p:spTree>
    <p:extLst>
      <p:ext uri="{BB962C8B-B14F-4D97-AF65-F5344CB8AC3E}">
        <p14:creationId xmlns:p14="http://schemas.microsoft.com/office/powerpoint/2010/main" val="48310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E684-6589-8E03-A83A-EA14D90258ED}"/>
              </a:ext>
            </a:extLst>
          </p:cNvPr>
          <p:cNvSpPr>
            <a:spLocks noGrp="1"/>
          </p:cNvSpPr>
          <p:nvPr>
            <p:ph type="title"/>
          </p:nvPr>
        </p:nvSpPr>
        <p:spPr>
          <a:xfrm>
            <a:off x="1371600" y="339969"/>
            <a:ext cx="9601200" cy="650631"/>
          </a:xfrm>
        </p:spPr>
        <p:txBody>
          <a:bodyPr>
            <a:normAutofit fontScale="90000"/>
          </a:bodyPr>
          <a:lstStyle/>
          <a:p>
            <a:pPr algn="ctr"/>
            <a:r>
              <a:rPr lang="en-US" sz="3200" b="1" i="0" dirty="0">
                <a:solidFill>
                  <a:srgbClr val="101010"/>
                </a:solidFill>
                <a:effectLst/>
                <a:latin typeface="Inter"/>
              </a:rPr>
              <a:t>Binary search algorithm</a:t>
            </a:r>
            <a:br>
              <a:rPr lang="en-US" b="1" i="0" dirty="0">
                <a:solidFill>
                  <a:srgbClr val="101010"/>
                </a:solidFill>
                <a:effectLst/>
                <a:latin typeface="Inter"/>
              </a:rPr>
            </a:br>
            <a:endParaRPr lang="en-US" dirty="0"/>
          </a:p>
        </p:txBody>
      </p:sp>
      <p:sp>
        <p:nvSpPr>
          <p:cNvPr id="3" name="Content Placeholder 2">
            <a:extLst>
              <a:ext uri="{FF2B5EF4-FFF2-40B4-BE49-F238E27FC236}">
                <a16:creationId xmlns:a16="http://schemas.microsoft.com/office/drawing/2014/main" id="{C5B72695-2A23-7CFB-FEE3-C783478F369E}"/>
              </a:ext>
            </a:extLst>
          </p:cNvPr>
          <p:cNvSpPr>
            <a:spLocks noGrp="1"/>
          </p:cNvSpPr>
          <p:nvPr>
            <p:ph idx="1"/>
          </p:nvPr>
        </p:nvSpPr>
        <p:spPr>
          <a:xfrm>
            <a:off x="801859" y="1008771"/>
            <a:ext cx="11113476" cy="3872718"/>
          </a:xfrm>
        </p:spPr>
        <p:txBody>
          <a:bodyPr>
            <a:normAutofit/>
          </a:bodyPr>
          <a:lstStyle/>
          <a:p>
            <a:r>
              <a:rPr lang="en-US" sz="3200" b="0" i="0" dirty="0">
                <a:solidFill>
                  <a:srgbClr val="484848"/>
                </a:solidFill>
                <a:effectLst/>
                <a:latin typeface="Inter"/>
              </a:rPr>
              <a:t>Finding an object in a sorted list of objects can be done quickly and effectively with the use of an algorithm called binary search. It works by continually dividing the area of the list in half that might contain the object until you have reduced the possible places to just one. This process continues until the list has only one viable location.</a:t>
            </a:r>
            <a:endParaRPr lang="en-US" sz="3200" dirty="0"/>
          </a:p>
        </p:txBody>
      </p:sp>
    </p:spTree>
    <p:extLst>
      <p:ext uri="{BB962C8B-B14F-4D97-AF65-F5344CB8AC3E}">
        <p14:creationId xmlns:p14="http://schemas.microsoft.com/office/powerpoint/2010/main" val="3103011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D8C8-BA93-E823-1B9A-A86D49691979}"/>
              </a:ext>
            </a:extLst>
          </p:cNvPr>
          <p:cNvSpPr>
            <a:spLocks noGrp="1"/>
          </p:cNvSpPr>
          <p:nvPr>
            <p:ph type="title"/>
          </p:nvPr>
        </p:nvSpPr>
        <p:spPr>
          <a:xfrm>
            <a:off x="1371600" y="171157"/>
            <a:ext cx="9601200" cy="819443"/>
          </a:xfrm>
        </p:spPr>
        <p:txBody>
          <a:bodyPr>
            <a:normAutofit fontScale="90000"/>
          </a:bodyPr>
          <a:lstStyle/>
          <a:p>
            <a:pPr algn="ctr"/>
            <a:r>
              <a:rPr lang="en-US" b="1" i="0" dirty="0">
                <a:solidFill>
                  <a:srgbClr val="101010"/>
                </a:solidFill>
                <a:effectLst/>
                <a:latin typeface="Inter"/>
              </a:rPr>
              <a:t>The Time Complexity Algorithm Cases</a:t>
            </a:r>
            <a:br>
              <a:rPr lang="en-US" b="1" i="0" dirty="0">
                <a:solidFill>
                  <a:srgbClr val="101010"/>
                </a:solidFill>
                <a:effectLst/>
                <a:latin typeface="Inter"/>
              </a:rPr>
            </a:br>
            <a:endParaRPr lang="en-US" dirty="0"/>
          </a:p>
        </p:txBody>
      </p:sp>
      <p:sp>
        <p:nvSpPr>
          <p:cNvPr id="3" name="Content Placeholder 2">
            <a:extLst>
              <a:ext uri="{FF2B5EF4-FFF2-40B4-BE49-F238E27FC236}">
                <a16:creationId xmlns:a16="http://schemas.microsoft.com/office/drawing/2014/main" id="{98701DB3-0108-55D4-F711-FB583DD03B08}"/>
              </a:ext>
            </a:extLst>
          </p:cNvPr>
          <p:cNvSpPr>
            <a:spLocks noGrp="1"/>
          </p:cNvSpPr>
          <p:nvPr>
            <p:ph idx="1"/>
          </p:nvPr>
        </p:nvSpPr>
        <p:spPr>
          <a:xfrm>
            <a:off x="675249" y="1104314"/>
            <a:ext cx="11516751" cy="5753686"/>
          </a:xfrm>
        </p:spPr>
        <p:txBody>
          <a:bodyPr>
            <a:normAutofit/>
          </a:bodyPr>
          <a:lstStyle/>
          <a:p>
            <a:r>
              <a:rPr lang="en-US" sz="3200" b="1" i="0" dirty="0">
                <a:solidFill>
                  <a:srgbClr val="484848"/>
                </a:solidFill>
                <a:effectLst/>
                <a:latin typeface="Inter"/>
              </a:rPr>
              <a:t>Best case: </a:t>
            </a:r>
            <a:r>
              <a:rPr lang="en-US" sz="3200" b="0" i="0" dirty="0">
                <a:solidFill>
                  <a:srgbClr val="484848"/>
                </a:solidFill>
                <a:effectLst/>
                <a:latin typeface="Inter"/>
              </a:rPr>
              <a:t>This is the time limit at which an algorithm can be run. We must be familiar with the scenario that results in the fewest amount of procedures being carried out. </a:t>
            </a:r>
          </a:p>
          <a:p>
            <a:r>
              <a:rPr lang="en-US" sz="3200" b="0" i="0" dirty="0">
                <a:solidFill>
                  <a:srgbClr val="484848"/>
                </a:solidFill>
                <a:effectLst/>
                <a:latin typeface="Inter"/>
              </a:rPr>
              <a:t>In the illustration, our array is [1, 2, 3, 4, 5], and the question we are attempting to answer is whether or not the number "1" is contained within the array. Now that you've made only one comparison, you should be able to deduce that the element in question is indeed contained within the array. Therefore, this represents the best possible outcome of your program.</a:t>
            </a:r>
          </a:p>
          <a:p>
            <a:endParaRPr lang="en-US" dirty="0"/>
          </a:p>
        </p:txBody>
      </p:sp>
    </p:spTree>
    <p:extLst>
      <p:ext uri="{BB962C8B-B14F-4D97-AF65-F5344CB8AC3E}">
        <p14:creationId xmlns:p14="http://schemas.microsoft.com/office/powerpoint/2010/main" val="2639963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E77723-E1B3-2AD8-436D-A61EA65A608C}"/>
              </a:ext>
            </a:extLst>
          </p:cNvPr>
          <p:cNvSpPr>
            <a:spLocks noGrp="1"/>
          </p:cNvSpPr>
          <p:nvPr>
            <p:ph idx="1"/>
          </p:nvPr>
        </p:nvSpPr>
        <p:spPr>
          <a:xfrm>
            <a:off x="887436" y="207498"/>
            <a:ext cx="10648071" cy="6443003"/>
          </a:xfrm>
        </p:spPr>
        <p:txBody>
          <a:bodyPr>
            <a:normAutofit/>
          </a:bodyPr>
          <a:lstStyle/>
          <a:p>
            <a:r>
              <a:rPr lang="en-US" sz="3200" dirty="0"/>
              <a:t>Average case: We first determine the amount of time required to complete the task based on each of the many inputs that could be used, then we add up all of the results, and finally, we divide the total by the total number of inputs. We must be aware of (or can forecast) the distribution of cases.</a:t>
            </a:r>
          </a:p>
        </p:txBody>
      </p:sp>
    </p:spTree>
    <p:extLst>
      <p:ext uri="{BB962C8B-B14F-4D97-AF65-F5344CB8AC3E}">
        <p14:creationId xmlns:p14="http://schemas.microsoft.com/office/powerpoint/2010/main" val="3402621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AAB70-6382-5D62-0ABD-1A55F89B70CA}"/>
              </a:ext>
            </a:extLst>
          </p:cNvPr>
          <p:cNvSpPr>
            <a:spLocks noGrp="1"/>
          </p:cNvSpPr>
          <p:nvPr>
            <p:ph idx="1"/>
          </p:nvPr>
        </p:nvSpPr>
        <p:spPr>
          <a:xfrm>
            <a:off x="767861" y="302454"/>
            <a:ext cx="10656277" cy="4339883"/>
          </a:xfrm>
        </p:spPr>
        <p:txBody>
          <a:bodyPr>
            <a:normAutofit fontScale="92500" lnSpcReduction="10000"/>
          </a:bodyPr>
          <a:lstStyle/>
          <a:p>
            <a:r>
              <a:rPr lang="en-US" sz="3200" b="1" i="0" dirty="0">
                <a:solidFill>
                  <a:srgbClr val="484848"/>
                </a:solidFill>
                <a:effectLst/>
                <a:latin typeface="Inter"/>
              </a:rPr>
              <a:t>Worst case:</a:t>
            </a:r>
            <a:r>
              <a:rPr lang="en-US" sz="3200" b="0" i="0" dirty="0">
                <a:solidFill>
                  <a:srgbClr val="484848"/>
                </a:solidFill>
                <a:effectLst/>
                <a:latin typeface="Inter"/>
              </a:rPr>
              <a:t> This is the upper bound on the amount of time it takes for an algorithm to complete its task. We must identify the scenario that results in the highest possible number of arithmetic operations being carried out. In the context of this discussion, the worst possible scenario would be if the array that was provided to us was [1, 2, 3, 4, 5], and we tried to determine whether or not the element "6" was included in the array.</a:t>
            </a:r>
          </a:p>
          <a:p>
            <a:pPr marL="0" indent="0">
              <a:buNone/>
            </a:pPr>
            <a:r>
              <a:rPr lang="en-US" sz="3200" b="0" i="0" dirty="0">
                <a:solidFill>
                  <a:srgbClr val="484848"/>
                </a:solidFill>
                <a:effectLst/>
                <a:latin typeface="Inter"/>
              </a:rPr>
              <a:t> Following the completion of the if-condition of our loop's iteration five times, the algorithm will provide the value "0" as the final result.</a:t>
            </a:r>
          </a:p>
          <a:p>
            <a:endParaRPr lang="en-US" dirty="0"/>
          </a:p>
        </p:txBody>
      </p:sp>
    </p:spTree>
    <p:extLst>
      <p:ext uri="{BB962C8B-B14F-4D97-AF65-F5344CB8AC3E}">
        <p14:creationId xmlns:p14="http://schemas.microsoft.com/office/powerpoint/2010/main" val="1035914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2A07-C149-9BF6-E696-2446C0C57BC6}"/>
              </a:ext>
            </a:extLst>
          </p:cNvPr>
          <p:cNvSpPr>
            <a:spLocks noGrp="1"/>
          </p:cNvSpPr>
          <p:nvPr>
            <p:ph type="title"/>
          </p:nvPr>
        </p:nvSpPr>
        <p:spPr>
          <a:xfrm>
            <a:off x="1295400" y="72684"/>
            <a:ext cx="9601200" cy="917916"/>
          </a:xfrm>
        </p:spPr>
        <p:txBody>
          <a:bodyPr>
            <a:normAutofit fontScale="90000"/>
          </a:bodyPr>
          <a:lstStyle/>
          <a:p>
            <a:pPr algn="ctr"/>
            <a:r>
              <a:rPr lang="en-US" sz="3600" b="1" i="0" dirty="0">
                <a:solidFill>
                  <a:srgbClr val="101010"/>
                </a:solidFill>
                <a:effectLst/>
                <a:latin typeface="Inter"/>
              </a:rPr>
              <a:t>Different Types Notations</a:t>
            </a:r>
            <a:br>
              <a:rPr lang="en-US" b="1" i="0" dirty="0">
                <a:solidFill>
                  <a:srgbClr val="101010"/>
                </a:solidFill>
                <a:effectLst/>
                <a:latin typeface="Inter"/>
              </a:rPr>
            </a:br>
            <a:endParaRPr lang="en-US" dirty="0"/>
          </a:p>
        </p:txBody>
      </p:sp>
      <p:sp>
        <p:nvSpPr>
          <p:cNvPr id="3" name="Content Placeholder 2">
            <a:extLst>
              <a:ext uri="{FF2B5EF4-FFF2-40B4-BE49-F238E27FC236}">
                <a16:creationId xmlns:a16="http://schemas.microsoft.com/office/drawing/2014/main" id="{E91E5EDC-BCA5-611D-976D-FB216B3ADE44}"/>
              </a:ext>
            </a:extLst>
          </p:cNvPr>
          <p:cNvSpPr>
            <a:spLocks noGrp="1"/>
          </p:cNvSpPr>
          <p:nvPr>
            <p:ph idx="1"/>
          </p:nvPr>
        </p:nvSpPr>
        <p:spPr>
          <a:xfrm>
            <a:off x="973901" y="553614"/>
            <a:ext cx="10757679" cy="6163264"/>
          </a:xfrm>
        </p:spPr>
        <p:txBody>
          <a:bodyPr/>
          <a:lstStyle/>
          <a:p>
            <a:pPr algn="l"/>
            <a:r>
              <a:rPr lang="en-US" sz="3200" b="1" i="0" dirty="0">
                <a:solidFill>
                  <a:srgbClr val="242424"/>
                </a:solidFill>
                <a:effectLst/>
                <a:latin typeface="sohne"/>
              </a:rPr>
              <a:t>Constant Time Complexity</a:t>
            </a:r>
          </a:p>
          <a:p>
            <a:pPr algn="l">
              <a:buFont typeface="Arial" panose="020B0604020202020204" pitchFamily="34" charset="0"/>
              <a:buChar char="•"/>
            </a:pPr>
            <a:r>
              <a:rPr lang="en-US" sz="3200" b="0" i="0" dirty="0">
                <a:solidFill>
                  <a:srgbClr val="242424"/>
                </a:solidFill>
                <a:effectLst/>
                <a:latin typeface="source-serif-pro"/>
              </a:rPr>
              <a:t>An algorithm that requires the same amount of time to execute regardless of the size of the input.</a:t>
            </a:r>
          </a:p>
          <a:p>
            <a:pPr algn="l">
              <a:buFont typeface="Arial" panose="020B0604020202020204" pitchFamily="34" charset="0"/>
              <a:buChar char="•"/>
            </a:pPr>
            <a:endParaRPr lang="en-US" sz="3200" b="0" i="0" dirty="0">
              <a:solidFill>
                <a:srgbClr val="242424"/>
              </a:solidFill>
              <a:effectLst/>
              <a:latin typeface="source-serif-pro"/>
            </a:endParaRPr>
          </a:p>
          <a:p>
            <a:endParaRPr lang="en-US" dirty="0"/>
          </a:p>
        </p:txBody>
      </p:sp>
      <p:pic>
        <p:nvPicPr>
          <p:cNvPr id="1026" name="Picture 2">
            <a:extLst>
              <a:ext uri="{FF2B5EF4-FFF2-40B4-BE49-F238E27FC236}">
                <a16:creationId xmlns:a16="http://schemas.microsoft.com/office/drawing/2014/main" id="{8E4CA8EB-DE69-45C8-6E38-C77BD1D44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816" y="2044061"/>
            <a:ext cx="5456507" cy="47794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BFEBB-6298-464F-8663-1BB4FC544375}"/>
              </a:ext>
            </a:extLst>
          </p:cNvPr>
          <p:cNvSpPr txBox="1"/>
          <p:nvPr/>
        </p:nvSpPr>
        <p:spPr>
          <a:xfrm>
            <a:off x="9142828" y="4433772"/>
            <a:ext cx="2730304" cy="2062103"/>
          </a:xfrm>
          <a:prstGeom prst="rect">
            <a:avLst/>
          </a:prstGeom>
          <a:noFill/>
        </p:spPr>
        <p:txBody>
          <a:bodyPr wrap="square">
            <a:spAutoFit/>
          </a:bodyPr>
          <a:lstStyle/>
          <a:p>
            <a:pPr algn="l">
              <a:buFont typeface="Arial" panose="020B0604020202020204" pitchFamily="34" charset="0"/>
              <a:buChar char="•"/>
            </a:pPr>
            <a:r>
              <a:rPr lang="en-US" sz="3200" b="0" i="0" dirty="0">
                <a:solidFill>
                  <a:srgbClr val="242424"/>
                </a:solidFill>
                <a:effectLst/>
                <a:latin typeface="source-serif-pro"/>
              </a:rPr>
              <a:t>The Big O notation for constant time is</a:t>
            </a:r>
            <a:r>
              <a:rPr lang="en-US" sz="3200" b="1" i="0" dirty="0">
                <a:solidFill>
                  <a:srgbClr val="242424"/>
                </a:solidFill>
                <a:effectLst/>
                <a:latin typeface="source-serif-pro"/>
              </a:rPr>
              <a:t> </a:t>
            </a:r>
            <a:r>
              <a:rPr lang="en-US" sz="3200" b="1" i="1" dirty="0">
                <a:solidFill>
                  <a:srgbClr val="242424"/>
                </a:solidFill>
                <a:effectLst/>
                <a:latin typeface="source-serif-pro"/>
              </a:rPr>
              <a:t>O</a:t>
            </a:r>
            <a:r>
              <a:rPr lang="en-US" sz="3200" b="1" i="0" dirty="0">
                <a:solidFill>
                  <a:srgbClr val="242424"/>
                </a:solidFill>
                <a:effectLst/>
                <a:latin typeface="source-serif-pro"/>
              </a:rPr>
              <a:t>(</a:t>
            </a:r>
            <a:r>
              <a:rPr lang="en-US" sz="3200" b="1" i="1" dirty="0">
                <a:solidFill>
                  <a:srgbClr val="242424"/>
                </a:solidFill>
                <a:effectLst/>
                <a:latin typeface="source-serif-pro"/>
              </a:rPr>
              <a:t>1</a:t>
            </a:r>
            <a:r>
              <a:rPr lang="en-US" sz="3200" b="1" i="0" dirty="0">
                <a:solidFill>
                  <a:srgbClr val="242424"/>
                </a:solidFill>
                <a:effectLst/>
                <a:latin typeface="source-serif-pro"/>
              </a:rPr>
              <a:t>).</a:t>
            </a:r>
            <a:endParaRPr lang="en-US" sz="3200" b="0" i="0" dirty="0">
              <a:solidFill>
                <a:srgbClr val="242424"/>
              </a:solidFill>
              <a:effectLst/>
              <a:latin typeface="source-serif-pro"/>
            </a:endParaRPr>
          </a:p>
        </p:txBody>
      </p:sp>
    </p:spTree>
    <p:extLst>
      <p:ext uri="{BB962C8B-B14F-4D97-AF65-F5344CB8AC3E}">
        <p14:creationId xmlns:p14="http://schemas.microsoft.com/office/powerpoint/2010/main" val="349030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AE5340-95AA-8408-2FCA-DA74C2ED934D}"/>
              </a:ext>
            </a:extLst>
          </p:cNvPr>
          <p:cNvSpPr>
            <a:spLocks noGrp="1"/>
          </p:cNvSpPr>
          <p:nvPr>
            <p:ph idx="1"/>
          </p:nvPr>
        </p:nvSpPr>
        <p:spPr>
          <a:xfrm>
            <a:off x="1295399" y="302454"/>
            <a:ext cx="10648071" cy="6267157"/>
          </a:xfrm>
        </p:spPr>
        <p:txBody>
          <a:bodyPr>
            <a:normAutofit/>
          </a:bodyPr>
          <a:lstStyle/>
          <a:p>
            <a:r>
              <a:rPr lang="en-US" sz="3200" b="0" i="0" dirty="0">
                <a:solidFill>
                  <a:schemeClr val="tx1"/>
                </a:solidFill>
                <a:effectLst/>
                <a:latin typeface="Söhne Mono"/>
              </a:rPr>
              <a:t>public class </a:t>
            </a:r>
            <a:r>
              <a:rPr lang="en-US" sz="3200" b="0" i="0" dirty="0" err="1">
                <a:solidFill>
                  <a:schemeClr val="tx1"/>
                </a:solidFill>
                <a:effectLst/>
                <a:latin typeface="Söhne Mono"/>
              </a:rPr>
              <a:t>EvenOddExample</a:t>
            </a:r>
            <a:r>
              <a:rPr lang="en-US" sz="3200" b="0" i="0" dirty="0">
                <a:solidFill>
                  <a:schemeClr val="tx1"/>
                </a:solidFill>
                <a:effectLst/>
                <a:latin typeface="Söhne Mono"/>
              </a:rPr>
              <a:t> { public static void main(String[] </a:t>
            </a:r>
            <a:r>
              <a:rPr lang="en-US" sz="3200" b="0" i="0" dirty="0" err="1">
                <a:solidFill>
                  <a:schemeClr val="tx1"/>
                </a:solidFill>
                <a:effectLst/>
                <a:latin typeface="Söhne Mono"/>
              </a:rPr>
              <a:t>args</a:t>
            </a:r>
            <a:r>
              <a:rPr lang="en-US" sz="3200" b="0" i="0" dirty="0">
                <a:solidFill>
                  <a:schemeClr val="tx1"/>
                </a:solidFill>
                <a:effectLst/>
                <a:latin typeface="Söhne Mono"/>
              </a:rPr>
              <a:t>) { int number = 10; if (</a:t>
            </a:r>
            <a:r>
              <a:rPr lang="en-US" sz="3200" b="0" i="0" dirty="0" err="1">
                <a:solidFill>
                  <a:schemeClr val="tx1"/>
                </a:solidFill>
                <a:effectLst/>
                <a:latin typeface="Söhne Mono"/>
              </a:rPr>
              <a:t>isEven</a:t>
            </a:r>
            <a:r>
              <a:rPr lang="en-US" sz="3200" b="0" i="0" dirty="0">
                <a:solidFill>
                  <a:schemeClr val="tx1"/>
                </a:solidFill>
                <a:effectLst/>
                <a:latin typeface="Söhne Mono"/>
              </a:rPr>
              <a:t>(number)) {</a:t>
            </a:r>
          </a:p>
          <a:p>
            <a:pPr marL="0" indent="0">
              <a:buNone/>
            </a:pPr>
            <a:r>
              <a:rPr lang="en-US" sz="3200" b="0" i="0" dirty="0">
                <a:solidFill>
                  <a:schemeClr val="tx1"/>
                </a:solidFill>
                <a:effectLst/>
                <a:latin typeface="Söhne Mono"/>
              </a:rPr>
              <a:t> </a:t>
            </a:r>
            <a:r>
              <a:rPr lang="en-US" sz="3200" b="0" i="0" dirty="0" err="1">
                <a:solidFill>
                  <a:schemeClr val="tx1"/>
                </a:solidFill>
                <a:effectLst/>
                <a:latin typeface="Söhne Mono"/>
              </a:rPr>
              <a:t>System.out.println</a:t>
            </a:r>
            <a:r>
              <a:rPr lang="en-US" sz="3200" b="0" i="0" dirty="0">
                <a:solidFill>
                  <a:schemeClr val="tx1"/>
                </a:solidFill>
                <a:effectLst/>
                <a:latin typeface="Söhne Mono"/>
              </a:rPr>
              <a:t>(number + " is even"); } else {</a:t>
            </a:r>
          </a:p>
          <a:p>
            <a:pPr marL="0" indent="0">
              <a:buNone/>
            </a:pPr>
            <a:r>
              <a:rPr lang="en-US" sz="3200" b="0" i="0" dirty="0">
                <a:solidFill>
                  <a:schemeClr val="tx1"/>
                </a:solidFill>
                <a:effectLst/>
                <a:latin typeface="Söhne Mono"/>
              </a:rPr>
              <a:t> </a:t>
            </a:r>
            <a:r>
              <a:rPr lang="en-US" sz="3200" b="0" i="0" dirty="0" err="1">
                <a:solidFill>
                  <a:schemeClr val="tx1"/>
                </a:solidFill>
                <a:effectLst/>
                <a:latin typeface="Söhne Mono"/>
              </a:rPr>
              <a:t>System.out.println</a:t>
            </a:r>
            <a:r>
              <a:rPr lang="en-US" sz="3200" b="0" i="0" dirty="0">
                <a:solidFill>
                  <a:schemeClr val="tx1"/>
                </a:solidFill>
                <a:effectLst/>
                <a:latin typeface="Söhne Mono"/>
              </a:rPr>
              <a:t>(number + " is odd"); } } public static</a:t>
            </a:r>
          </a:p>
          <a:p>
            <a:pPr marL="0" indent="0">
              <a:buNone/>
            </a:pPr>
            <a:r>
              <a:rPr lang="en-US" sz="3200" b="0" i="0" dirty="0">
                <a:solidFill>
                  <a:schemeClr val="tx1"/>
                </a:solidFill>
                <a:effectLst/>
                <a:latin typeface="Söhne Mono"/>
              </a:rPr>
              <a:t> </a:t>
            </a:r>
            <a:r>
              <a:rPr lang="en-US" sz="3200" b="0" i="0" dirty="0" err="1">
                <a:solidFill>
                  <a:schemeClr val="tx1"/>
                </a:solidFill>
                <a:effectLst/>
                <a:latin typeface="Söhne Mono"/>
              </a:rPr>
              <a:t>boolean</a:t>
            </a:r>
            <a:r>
              <a:rPr lang="en-US" sz="3200" b="0" i="0" dirty="0">
                <a:solidFill>
                  <a:schemeClr val="tx1"/>
                </a:solidFill>
                <a:effectLst/>
                <a:latin typeface="Söhne Mono"/>
              </a:rPr>
              <a:t> </a:t>
            </a:r>
            <a:r>
              <a:rPr lang="en-US" sz="3200" b="0" i="0" dirty="0" err="1">
                <a:solidFill>
                  <a:schemeClr val="tx1"/>
                </a:solidFill>
                <a:effectLst/>
                <a:latin typeface="Söhne Mono"/>
              </a:rPr>
              <a:t>isEven</a:t>
            </a:r>
            <a:r>
              <a:rPr lang="en-US" sz="3200" b="0" i="0" dirty="0">
                <a:solidFill>
                  <a:schemeClr val="tx1"/>
                </a:solidFill>
                <a:effectLst/>
                <a:latin typeface="Söhne Mono"/>
              </a:rPr>
              <a:t>(int number) { // Using the "or" operator to</a:t>
            </a:r>
          </a:p>
          <a:p>
            <a:pPr marL="0" indent="0">
              <a:buNone/>
            </a:pPr>
            <a:r>
              <a:rPr lang="en-US" sz="3200" b="0" i="0" dirty="0">
                <a:solidFill>
                  <a:schemeClr val="tx1"/>
                </a:solidFill>
                <a:effectLst/>
                <a:latin typeface="Söhne Mono"/>
              </a:rPr>
              <a:t> check if the number is even return (number % 2 == 0) || (number == 0); } }</a:t>
            </a:r>
            <a:endParaRPr lang="en-US" sz="3200" dirty="0">
              <a:solidFill>
                <a:schemeClr val="tx1"/>
              </a:solidFill>
            </a:endParaRPr>
          </a:p>
        </p:txBody>
      </p:sp>
    </p:spTree>
    <p:extLst>
      <p:ext uri="{BB962C8B-B14F-4D97-AF65-F5344CB8AC3E}">
        <p14:creationId xmlns:p14="http://schemas.microsoft.com/office/powerpoint/2010/main" val="424405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5DC90-5D31-F080-9796-6E054C0D85A5}"/>
              </a:ext>
            </a:extLst>
          </p:cNvPr>
          <p:cNvSpPr>
            <a:spLocks noGrp="1"/>
          </p:cNvSpPr>
          <p:nvPr>
            <p:ph idx="1"/>
          </p:nvPr>
        </p:nvSpPr>
        <p:spPr>
          <a:xfrm>
            <a:off x="1295400" y="963637"/>
            <a:ext cx="10676206" cy="3581400"/>
          </a:xfrm>
        </p:spPr>
        <p:txBody>
          <a:bodyPr>
            <a:normAutofit/>
          </a:bodyPr>
          <a:lstStyle/>
          <a:p>
            <a:r>
              <a:rPr lang="en-US" sz="4000" b="1" i="0" dirty="0">
                <a:solidFill>
                  <a:srgbClr val="273239"/>
                </a:solidFill>
                <a:effectLst/>
                <a:latin typeface="Nunito" pitchFamily="2" charset="0"/>
              </a:rPr>
              <a:t>Q. Imagine a classroom of 100 students in which you gave your pen to one person. You have to find that pen without knowing to whom you gave it.</a:t>
            </a:r>
            <a:r>
              <a:rPr lang="en-US" sz="4000" b="0" i="0" dirty="0">
                <a:solidFill>
                  <a:srgbClr val="273239"/>
                </a:solidFill>
                <a:effectLst/>
                <a:latin typeface="Nunito" pitchFamily="2" charset="0"/>
              </a:rPr>
              <a:t> </a:t>
            </a:r>
            <a:endParaRPr lang="en-US" sz="4000" dirty="0"/>
          </a:p>
        </p:txBody>
      </p:sp>
    </p:spTree>
    <p:extLst>
      <p:ext uri="{BB962C8B-B14F-4D97-AF65-F5344CB8AC3E}">
        <p14:creationId xmlns:p14="http://schemas.microsoft.com/office/powerpoint/2010/main" val="1390255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F1CE-6CC5-9AB5-8472-F7A0B500E867}"/>
              </a:ext>
            </a:extLst>
          </p:cNvPr>
          <p:cNvSpPr>
            <a:spLocks noGrp="1"/>
          </p:cNvSpPr>
          <p:nvPr>
            <p:ph type="title"/>
          </p:nvPr>
        </p:nvSpPr>
        <p:spPr>
          <a:xfrm>
            <a:off x="1371600" y="247650"/>
            <a:ext cx="9601200" cy="742950"/>
          </a:xfrm>
        </p:spPr>
        <p:txBody>
          <a:bodyPr>
            <a:normAutofit fontScale="90000"/>
          </a:bodyPr>
          <a:lstStyle/>
          <a:p>
            <a:pPr algn="ctr"/>
            <a:r>
              <a:rPr lang="en-US" sz="3600" b="1" i="0" dirty="0">
                <a:solidFill>
                  <a:srgbClr val="242424"/>
                </a:solidFill>
                <a:effectLst/>
                <a:latin typeface="sohne"/>
              </a:rPr>
              <a:t>Linear Time Complexity</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104BB5D7-0427-E49E-81D2-35F30F754174}"/>
              </a:ext>
            </a:extLst>
          </p:cNvPr>
          <p:cNvSpPr>
            <a:spLocks noGrp="1"/>
          </p:cNvSpPr>
          <p:nvPr>
            <p:ph idx="1"/>
          </p:nvPr>
        </p:nvSpPr>
        <p:spPr>
          <a:xfrm>
            <a:off x="1219200" y="990599"/>
            <a:ext cx="10738338" cy="5719689"/>
          </a:xfrm>
        </p:spPr>
        <p:txBody>
          <a:bodyPr>
            <a:normAutofit/>
          </a:bodyPr>
          <a:lstStyle/>
          <a:p>
            <a:pPr algn="l">
              <a:buFont typeface="Arial" panose="020B0604020202020204" pitchFamily="34" charset="0"/>
              <a:buChar char="•"/>
            </a:pPr>
            <a:endParaRPr lang="en-US" sz="3200" b="0" i="0" dirty="0">
              <a:solidFill>
                <a:srgbClr val="242424"/>
              </a:solidFill>
              <a:effectLst/>
              <a:latin typeface="source-serif-pro"/>
            </a:endParaRPr>
          </a:p>
          <a:p>
            <a:pPr algn="l">
              <a:buFont typeface="Arial" panose="020B0604020202020204" pitchFamily="34" charset="0"/>
              <a:buChar char="•"/>
            </a:pPr>
            <a:r>
              <a:rPr lang="en-US" sz="3200" b="0" i="0" dirty="0">
                <a:solidFill>
                  <a:srgbClr val="242424"/>
                </a:solidFill>
                <a:effectLst/>
                <a:latin typeface="source-serif-pro"/>
              </a:rPr>
              <a:t>An algorithm whose performance grows linearly and in direct proportion to the input size.</a:t>
            </a:r>
          </a:p>
          <a:p>
            <a:pPr algn="l">
              <a:buFont typeface="Arial" panose="020B0604020202020204" pitchFamily="34" charset="0"/>
              <a:buChar char="•"/>
            </a:pPr>
            <a:endParaRPr lang="en-US" sz="3200" b="0" i="0" dirty="0">
              <a:solidFill>
                <a:srgbClr val="242424"/>
              </a:solidFill>
              <a:effectLst/>
              <a:latin typeface="source-serif-pro"/>
            </a:endParaRPr>
          </a:p>
        </p:txBody>
      </p:sp>
      <p:pic>
        <p:nvPicPr>
          <p:cNvPr id="2050" name="Picture 2">
            <a:extLst>
              <a:ext uri="{FF2B5EF4-FFF2-40B4-BE49-F238E27FC236}">
                <a16:creationId xmlns:a16="http://schemas.microsoft.com/office/drawing/2014/main" id="{5EC15380-CE56-A620-7C77-7D7BA7B89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819" y="2574388"/>
            <a:ext cx="4923692" cy="403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085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211131-FB0C-1112-ED0A-FF16F910BB04}"/>
              </a:ext>
            </a:extLst>
          </p:cNvPr>
          <p:cNvSpPr>
            <a:spLocks noGrp="1"/>
          </p:cNvSpPr>
          <p:nvPr>
            <p:ph idx="1"/>
          </p:nvPr>
        </p:nvSpPr>
        <p:spPr>
          <a:xfrm>
            <a:off x="1295400" y="611945"/>
            <a:ext cx="9601200" cy="3581400"/>
          </a:xfrm>
        </p:spPr>
        <p:txBody>
          <a:bodyPr>
            <a:normAutofit/>
          </a:bodyPr>
          <a:lstStyle/>
          <a:p>
            <a:pPr algn="l">
              <a:buFont typeface="Arial" panose="020B0604020202020204" pitchFamily="34" charset="0"/>
              <a:buChar char="•"/>
            </a:pPr>
            <a:r>
              <a:rPr lang="en-US" sz="3200" b="0" i="0" dirty="0">
                <a:solidFill>
                  <a:srgbClr val="242424"/>
                </a:solidFill>
                <a:effectLst/>
                <a:latin typeface="source-serif-pro"/>
              </a:rPr>
              <a:t>Big O notation for linear complexity is </a:t>
            </a:r>
            <a:r>
              <a:rPr lang="en-US" sz="3200" b="1" i="0" dirty="0">
                <a:solidFill>
                  <a:srgbClr val="242424"/>
                </a:solidFill>
                <a:effectLst/>
                <a:latin typeface="source-serif-pro"/>
              </a:rPr>
              <a:t>O(n).</a:t>
            </a:r>
            <a:endParaRPr lang="en-US" sz="3200" b="0" i="0" dirty="0">
              <a:solidFill>
                <a:srgbClr val="242424"/>
              </a:solidFill>
              <a:effectLst/>
              <a:latin typeface="source-serif-pro"/>
            </a:endParaRPr>
          </a:p>
          <a:p>
            <a:pPr algn="l">
              <a:buFont typeface="Arial" panose="020B0604020202020204" pitchFamily="34" charset="0"/>
              <a:buChar char="•"/>
            </a:pPr>
            <a:r>
              <a:rPr lang="en-US" sz="3200" b="0" i="0" dirty="0">
                <a:solidFill>
                  <a:srgbClr val="242424"/>
                </a:solidFill>
                <a:effectLst/>
                <a:latin typeface="source-serif-pro"/>
              </a:rPr>
              <a:t>There’s a 1–1 correlation between input size and execution time.</a:t>
            </a:r>
          </a:p>
          <a:p>
            <a:endParaRPr lang="en-US" sz="3200" dirty="0"/>
          </a:p>
        </p:txBody>
      </p:sp>
    </p:spTree>
    <p:extLst>
      <p:ext uri="{BB962C8B-B14F-4D97-AF65-F5344CB8AC3E}">
        <p14:creationId xmlns:p14="http://schemas.microsoft.com/office/powerpoint/2010/main" val="3606066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2248CD-9E61-293C-391B-761A6375B1E6}"/>
              </a:ext>
            </a:extLst>
          </p:cNvPr>
          <p:cNvSpPr>
            <a:spLocks noGrp="1"/>
          </p:cNvSpPr>
          <p:nvPr>
            <p:ph idx="1"/>
          </p:nvPr>
        </p:nvSpPr>
        <p:spPr>
          <a:xfrm>
            <a:off x="1540412" y="302455"/>
            <a:ext cx="9601200" cy="3581400"/>
          </a:xfrm>
        </p:spPr>
        <p:txBody>
          <a:bodyPr>
            <a:noAutofit/>
          </a:bodyPr>
          <a:lstStyle/>
          <a:p>
            <a:r>
              <a:rPr lang="en-US" sz="3200" b="0" i="0" dirty="0">
                <a:solidFill>
                  <a:schemeClr val="tx1"/>
                </a:solidFill>
                <a:effectLst/>
                <a:latin typeface="Söhne Mono"/>
              </a:rPr>
              <a:t>public class </a:t>
            </a:r>
            <a:r>
              <a:rPr lang="en-US" sz="3200" b="0" i="0" dirty="0" err="1">
                <a:solidFill>
                  <a:schemeClr val="tx1"/>
                </a:solidFill>
                <a:effectLst/>
                <a:latin typeface="Söhne Mono"/>
              </a:rPr>
              <a:t>EvenOddArrayExample</a:t>
            </a:r>
            <a:r>
              <a:rPr lang="en-US" sz="3200" b="0" i="0" dirty="0">
                <a:solidFill>
                  <a:schemeClr val="tx1"/>
                </a:solidFill>
                <a:effectLst/>
                <a:latin typeface="Söhne Mono"/>
              </a:rPr>
              <a:t> { public static void main(String[] </a:t>
            </a:r>
            <a:r>
              <a:rPr lang="en-US" sz="3200" b="0" i="0" dirty="0" err="1">
                <a:solidFill>
                  <a:schemeClr val="tx1"/>
                </a:solidFill>
                <a:effectLst/>
                <a:latin typeface="Söhne Mono"/>
              </a:rPr>
              <a:t>args</a:t>
            </a:r>
            <a:r>
              <a:rPr lang="en-US" sz="3200" b="0" i="0" dirty="0">
                <a:solidFill>
                  <a:schemeClr val="tx1"/>
                </a:solidFill>
                <a:effectLst/>
                <a:latin typeface="Söhne Mono"/>
              </a:rPr>
              <a:t>) { int[] numbers = {23, 54, 51, 98, 54, 23, 32}; </a:t>
            </a:r>
          </a:p>
          <a:p>
            <a:pPr marL="0" indent="0">
              <a:buNone/>
            </a:pPr>
            <a:r>
              <a:rPr lang="en-US" sz="3200" b="0" i="0" dirty="0" err="1">
                <a:solidFill>
                  <a:schemeClr val="tx1"/>
                </a:solidFill>
                <a:effectLst/>
                <a:latin typeface="Söhne Mono"/>
              </a:rPr>
              <a:t>System.out.println</a:t>
            </a:r>
            <a:r>
              <a:rPr lang="en-US" sz="3200" b="0" i="0" dirty="0">
                <a:solidFill>
                  <a:schemeClr val="tx1"/>
                </a:solidFill>
                <a:effectLst/>
                <a:latin typeface="Söhne Mono"/>
              </a:rPr>
              <a:t>("Even and Odd numbers in the array:"); for (int number : numbers) { if (</a:t>
            </a:r>
            <a:r>
              <a:rPr lang="en-US" sz="3200" b="0" i="0" dirty="0" err="1">
                <a:solidFill>
                  <a:schemeClr val="tx1"/>
                </a:solidFill>
                <a:effectLst/>
                <a:latin typeface="Söhne Mono"/>
              </a:rPr>
              <a:t>isEven</a:t>
            </a:r>
            <a:r>
              <a:rPr lang="en-US" sz="3200" b="0" i="0" dirty="0">
                <a:solidFill>
                  <a:schemeClr val="tx1"/>
                </a:solidFill>
                <a:effectLst/>
                <a:latin typeface="Söhne Mono"/>
              </a:rPr>
              <a:t>(number)) {</a:t>
            </a:r>
          </a:p>
          <a:p>
            <a:pPr marL="0" indent="0">
              <a:buNone/>
            </a:pPr>
            <a:r>
              <a:rPr lang="en-US" sz="3200" b="0" i="0" dirty="0">
                <a:solidFill>
                  <a:schemeClr val="tx1"/>
                </a:solidFill>
                <a:effectLst/>
                <a:latin typeface="Söhne Mono"/>
              </a:rPr>
              <a:t> </a:t>
            </a:r>
            <a:r>
              <a:rPr lang="en-US" sz="3200" b="0" i="0" dirty="0" err="1">
                <a:solidFill>
                  <a:schemeClr val="tx1"/>
                </a:solidFill>
                <a:effectLst/>
                <a:latin typeface="Söhne Mono"/>
              </a:rPr>
              <a:t>System.out.println</a:t>
            </a:r>
            <a:r>
              <a:rPr lang="en-US" sz="3200" b="0" i="0" dirty="0">
                <a:solidFill>
                  <a:schemeClr val="tx1"/>
                </a:solidFill>
                <a:effectLst/>
                <a:latin typeface="Söhne Mono"/>
              </a:rPr>
              <a:t>(number + " is even"); } else {</a:t>
            </a:r>
          </a:p>
          <a:p>
            <a:pPr marL="0" indent="0">
              <a:buNone/>
            </a:pPr>
            <a:r>
              <a:rPr lang="en-US" sz="3200" b="0" i="0" dirty="0">
                <a:solidFill>
                  <a:schemeClr val="tx1"/>
                </a:solidFill>
                <a:effectLst/>
                <a:latin typeface="Söhne Mono"/>
              </a:rPr>
              <a:t> </a:t>
            </a:r>
            <a:r>
              <a:rPr lang="en-US" sz="3200" b="0" i="0" dirty="0" err="1">
                <a:solidFill>
                  <a:schemeClr val="tx1"/>
                </a:solidFill>
                <a:effectLst/>
                <a:latin typeface="Söhne Mono"/>
              </a:rPr>
              <a:t>System.out.println</a:t>
            </a:r>
            <a:r>
              <a:rPr lang="en-US" sz="3200" b="0" i="0" dirty="0">
                <a:solidFill>
                  <a:schemeClr val="tx1"/>
                </a:solidFill>
                <a:effectLst/>
                <a:latin typeface="Söhne Mono"/>
              </a:rPr>
              <a:t>(number + " is odd"); } } } public static Boolean</a:t>
            </a:r>
          </a:p>
          <a:p>
            <a:pPr marL="0" indent="0">
              <a:buNone/>
            </a:pPr>
            <a:r>
              <a:rPr lang="en-US" sz="3200" b="0" i="0" dirty="0">
                <a:solidFill>
                  <a:schemeClr val="tx1"/>
                </a:solidFill>
                <a:effectLst/>
                <a:latin typeface="Söhne Mono"/>
              </a:rPr>
              <a:t> </a:t>
            </a:r>
            <a:r>
              <a:rPr lang="en-US" sz="3200" b="0" i="0" dirty="0" err="1">
                <a:solidFill>
                  <a:schemeClr val="tx1"/>
                </a:solidFill>
                <a:effectLst/>
                <a:latin typeface="Söhne Mono"/>
              </a:rPr>
              <a:t>isEven</a:t>
            </a:r>
            <a:r>
              <a:rPr lang="en-US" sz="3200" b="0" i="0" dirty="0">
                <a:solidFill>
                  <a:schemeClr val="tx1"/>
                </a:solidFill>
                <a:effectLst/>
                <a:latin typeface="Söhne Mono"/>
              </a:rPr>
              <a:t>(int number) { // Using the modulo operator to check if the number is even return number % 2 == 0; } </a:t>
            </a:r>
            <a:r>
              <a:rPr lang="en-US" sz="3200" b="0" i="0" dirty="0">
                <a:solidFill>
                  <a:srgbClr val="FFFFFF"/>
                </a:solidFill>
                <a:effectLst/>
                <a:latin typeface="Söhne Mono"/>
              </a:rPr>
              <a:t>}</a:t>
            </a:r>
            <a:endParaRPr lang="en-US" sz="3200" dirty="0"/>
          </a:p>
        </p:txBody>
      </p:sp>
    </p:spTree>
    <p:extLst>
      <p:ext uri="{BB962C8B-B14F-4D97-AF65-F5344CB8AC3E}">
        <p14:creationId xmlns:p14="http://schemas.microsoft.com/office/powerpoint/2010/main" val="1066114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75CA1-E031-ED88-0A1F-2493F97F92E3}"/>
              </a:ext>
            </a:extLst>
          </p:cNvPr>
          <p:cNvSpPr>
            <a:spLocks noGrp="1"/>
          </p:cNvSpPr>
          <p:nvPr>
            <p:ph idx="1"/>
          </p:nvPr>
        </p:nvSpPr>
        <p:spPr>
          <a:xfrm>
            <a:off x="1295400" y="541607"/>
            <a:ext cx="9601200" cy="3581400"/>
          </a:xfrm>
        </p:spPr>
        <p:txBody>
          <a:bodyPr>
            <a:normAutofit/>
          </a:bodyPr>
          <a:lstStyle/>
          <a:p>
            <a:r>
              <a:rPr lang="en-US" sz="3200" b="0" i="0" dirty="0">
                <a:solidFill>
                  <a:srgbClr val="242424"/>
                </a:solidFill>
                <a:effectLst/>
                <a:latin typeface="source-serif-pro"/>
              </a:rPr>
              <a:t>The above function checks each item to find whether it is even or odd. Computation time is directly related to the size of the array. So time complexity of the above function is O(n).</a:t>
            </a:r>
            <a:endParaRPr lang="en-US" sz="3200" dirty="0"/>
          </a:p>
        </p:txBody>
      </p:sp>
    </p:spTree>
    <p:extLst>
      <p:ext uri="{BB962C8B-B14F-4D97-AF65-F5344CB8AC3E}">
        <p14:creationId xmlns:p14="http://schemas.microsoft.com/office/powerpoint/2010/main" val="3628111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6399-F083-FE3E-7F9B-B96E0D03E903}"/>
              </a:ext>
            </a:extLst>
          </p:cNvPr>
          <p:cNvSpPr>
            <a:spLocks noGrp="1"/>
          </p:cNvSpPr>
          <p:nvPr>
            <p:ph type="title"/>
          </p:nvPr>
        </p:nvSpPr>
        <p:spPr>
          <a:xfrm>
            <a:off x="1610751" y="255563"/>
            <a:ext cx="9601200" cy="475957"/>
          </a:xfrm>
        </p:spPr>
        <p:txBody>
          <a:bodyPr>
            <a:normAutofit fontScale="90000"/>
          </a:bodyPr>
          <a:lstStyle/>
          <a:p>
            <a:pPr algn="ctr"/>
            <a:r>
              <a:rPr lang="en-US" sz="3200" b="1" i="0" dirty="0">
                <a:solidFill>
                  <a:srgbClr val="242424"/>
                </a:solidFill>
                <a:effectLst/>
                <a:latin typeface="sohne"/>
              </a:rPr>
              <a:t>Quadratic Time Complexity</a:t>
            </a:r>
            <a:br>
              <a:rPr lang="en-US"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E96863CB-899F-EC86-E490-584C5CD3FFF3}"/>
              </a:ext>
            </a:extLst>
          </p:cNvPr>
          <p:cNvSpPr>
            <a:spLocks noGrp="1"/>
          </p:cNvSpPr>
          <p:nvPr>
            <p:ph idx="1"/>
          </p:nvPr>
        </p:nvSpPr>
        <p:spPr>
          <a:xfrm>
            <a:off x="1610751" y="1025869"/>
            <a:ext cx="9788940" cy="3892108"/>
          </a:xfrm>
        </p:spPr>
        <p:txBody>
          <a:bodyPr>
            <a:normAutofit/>
          </a:bodyPr>
          <a:lstStyle/>
          <a:p>
            <a:pPr algn="l">
              <a:buFont typeface="Arial" panose="020B0604020202020204" pitchFamily="34" charset="0"/>
              <a:buChar char="•"/>
            </a:pPr>
            <a:r>
              <a:rPr lang="en-US" sz="3200" b="0" i="0" dirty="0">
                <a:solidFill>
                  <a:srgbClr val="242424"/>
                </a:solidFill>
                <a:effectLst/>
                <a:latin typeface="source-serif-pro"/>
              </a:rPr>
              <a:t>An algorithm that takes time proportional to the square of its input size.</a:t>
            </a:r>
          </a:p>
          <a:p>
            <a:pPr algn="l">
              <a:buFont typeface="Arial" panose="020B0604020202020204" pitchFamily="34" charset="0"/>
              <a:buChar char="•"/>
            </a:pPr>
            <a:r>
              <a:rPr lang="en-US" sz="3200" b="0" i="0" dirty="0">
                <a:solidFill>
                  <a:srgbClr val="242424"/>
                </a:solidFill>
                <a:effectLst/>
                <a:latin typeface="source-serif-pro"/>
              </a:rPr>
              <a:t>Runtime increases sharply, faster than input sizes.</a:t>
            </a:r>
          </a:p>
          <a:p>
            <a:br>
              <a:rPr lang="en-US" sz="3200" dirty="0"/>
            </a:br>
            <a:endParaRPr lang="en-US" sz="3200" dirty="0"/>
          </a:p>
        </p:txBody>
      </p:sp>
      <p:pic>
        <p:nvPicPr>
          <p:cNvPr id="3074" name="Picture 2">
            <a:extLst>
              <a:ext uri="{FF2B5EF4-FFF2-40B4-BE49-F238E27FC236}">
                <a16:creationId xmlns:a16="http://schemas.microsoft.com/office/drawing/2014/main" id="{06E5B0AF-E2E8-3655-382A-69074F2D9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9809" y="2651907"/>
            <a:ext cx="6091311" cy="410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970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B351-6341-4ACF-2B5D-EB0B141707FA}"/>
              </a:ext>
            </a:extLst>
          </p:cNvPr>
          <p:cNvSpPr>
            <a:spLocks noGrp="1"/>
          </p:cNvSpPr>
          <p:nvPr>
            <p:ph type="title"/>
          </p:nvPr>
        </p:nvSpPr>
        <p:spPr>
          <a:xfrm>
            <a:off x="1295400" y="247650"/>
            <a:ext cx="9601200" cy="596412"/>
          </a:xfrm>
        </p:spPr>
        <p:txBody>
          <a:bodyPr>
            <a:normAutofit fontScale="90000"/>
          </a:bodyPr>
          <a:lstStyle/>
          <a:p>
            <a:r>
              <a:rPr lang="en-US" sz="3600" b="0" i="0" dirty="0">
                <a:solidFill>
                  <a:srgbClr val="242424"/>
                </a:solidFill>
                <a:effectLst/>
                <a:latin typeface="source-serif-pro"/>
              </a:rPr>
              <a:t>Big O notation for quadratic time complexity is </a:t>
            </a:r>
            <a:r>
              <a:rPr lang="en-US" sz="3600" b="1" i="1" dirty="0">
                <a:solidFill>
                  <a:srgbClr val="242424"/>
                </a:solidFill>
                <a:effectLst/>
                <a:latin typeface="source-serif-pro"/>
              </a:rPr>
              <a:t>O</a:t>
            </a:r>
            <a:r>
              <a:rPr lang="en-US" sz="3600" b="1" i="0" dirty="0">
                <a:solidFill>
                  <a:srgbClr val="242424"/>
                </a:solidFill>
                <a:effectLst/>
                <a:latin typeface="source-serif-pro"/>
              </a:rPr>
              <a:t>(</a:t>
            </a:r>
            <a:r>
              <a:rPr lang="en-US" sz="3600" b="1" i="1" dirty="0">
                <a:solidFill>
                  <a:srgbClr val="242424"/>
                </a:solidFill>
                <a:effectLst/>
                <a:latin typeface="source-serif-pro"/>
              </a:rPr>
              <a:t>n²</a:t>
            </a:r>
            <a:r>
              <a:rPr lang="en-US" sz="3600" b="1" i="0" dirty="0">
                <a:solidFill>
                  <a:srgbClr val="242424"/>
                </a:solidFill>
                <a:effectLst/>
                <a:latin typeface="source-serif-pro"/>
              </a:rPr>
              <a:t>).</a:t>
            </a:r>
            <a:br>
              <a:rPr lang="en-US" b="0" i="0" dirty="0">
                <a:solidFill>
                  <a:srgbClr val="242424"/>
                </a:solidFill>
                <a:effectLst/>
                <a:latin typeface="source-serif-pro"/>
              </a:rPr>
            </a:br>
            <a:endParaRPr lang="en-US" dirty="0"/>
          </a:p>
        </p:txBody>
      </p:sp>
    </p:spTree>
    <p:extLst>
      <p:ext uri="{BB962C8B-B14F-4D97-AF65-F5344CB8AC3E}">
        <p14:creationId xmlns:p14="http://schemas.microsoft.com/office/powerpoint/2010/main" val="263870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5DF2-C155-9B6E-4EAC-79E706FE9DB8}"/>
              </a:ext>
            </a:extLst>
          </p:cNvPr>
          <p:cNvSpPr>
            <a:spLocks noGrp="1"/>
          </p:cNvSpPr>
          <p:nvPr>
            <p:ph type="title"/>
          </p:nvPr>
        </p:nvSpPr>
        <p:spPr>
          <a:xfrm>
            <a:off x="1371600" y="410308"/>
            <a:ext cx="9601200" cy="580292"/>
          </a:xfrm>
        </p:spPr>
        <p:txBody>
          <a:bodyPr>
            <a:normAutofit fontScale="90000"/>
          </a:bodyPr>
          <a:lstStyle/>
          <a:p>
            <a:pPr algn="ctr"/>
            <a:r>
              <a:rPr lang="en-US" sz="3200" b="1" i="0" dirty="0">
                <a:solidFill>
                  <a:srgbClr val="242424"/>
                </a:solidFill>
                <a:effectLst/>
                <a:latin typeface="sohne"/>
              </a:rPr>
              <a:t>Logarithmic Time Complexity</a:t>
            </a:r>
            <a:br>
              <a:rPr lang="en-US" sz="3200" b="1" i="0" dirty="0">
                <a:solidFill>
                  <a:srgbClr val="242424"/>
                </a:solidFill>
                <a:effectLst/>
                <a:latin typeface="sohne"/>
              </a:rPr>
            </a:br>
            <a:endParaRPr lang="en-US" sz="3200" dirty="0"/>
          </a:p>
        </p:txBody>
      </p:sp>
      <p:sp>
        <p:nvSpPr>
          <p:cNvPr id="3" name="Content Placeholder 2">
            <a:extLst>
              <a:ext uri="{FF2B5EF4-FFF2-40B4-BE49-F238E27FC236}">
                <a16:creationId xmlns:a16="http://schemas.microsoft.com/office/drawing/2014/main" id="{C10B4C59-3CEB-10C1-32E4-38E81B9B0368}"/>
              </a:ext>
            </a:extLst>
          </p:cNvPr>
          <p:cNvSpPr>
            <a:spLocks noGrp="1"/>
          </p:cNvSpPr>
          <p:nvPr>
            <p:ph idx="1"/>
          </p:nvPr>
        </p:nvSpPr>
        <p:spPr>
          <a:xfrm>
            <a:off x="1295400" y="1202788"/>
            <a:ext cx="9601200" cy="3581400"/>
          </a:xfrm>
        </p:spPr>
        <p:txBody>
          <a:bodyPr/>
          <a:lstStyle/>
          <a:p>
            <a:pPr algn="l">
              <a:buFont typeface="Arial" panose="020B0604020202020204" pitchFamily="34" charset="0"/>
              <a:buChar char="•"/>
            </a:pPr>
            <a:r>
              <a:rPr lang="en-US" sz="3200" b="0" i="0" dirty="0">
                <a:solidFill>
                  <a:srgbClr val="242424"/>
                </a:solidFill>
                <a:effectLst/>
                <a:latin typeface="source-serif-pro"/>
              </a:rPr>
              <a:t>An algorithm that takes a subset of input data leading to faster runtime.</a:t>
            </a:r>
          </a:p>
          <a:p>
            <a:pPr algn="l">
              <a:buFont typeface="Arial" panose="020B0604020202020204" pitchFamily="34" charset="0"/>
              <a:buChar char="•"/>
            </a:pPr>
            <a:r>
              <a:rPr lang="en-US" sz="3200" b="0" i="0" dirty="0">
                <a:solidFill>
                  <a:srgbClr val="242424"/>
                </a:solidFill>
                <a:effectLst/>
                <a:latin typeface="source-serif-pro"/>
              </a:rPr>
              <a:t>Execution time goes up linearly while the input data size grows exponentially.</a:t>
            </a:r>
          </a:p>
          <a:p>
            <a:endParaRPr lang="en-US" dirty="0"/>
          </a:p>
        </p:txBody>
      </p:sp>
    </p:spTree>
    <p:extLst>
      <p:ext uri="{BB962C8B-B14F-4D97-AF65-F5344CB8AC3E}">
        <p14:creationId xmlns:p14="http://schemas.microsoft.com/office/powerpoint/2010/main" val="2203385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54F71AB-46C2-C503-FA32-E26BEFC8CE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1376" y="689263"/>
            <a:ext cx="6429248" cy="5479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78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EA32A-6423-64BA-C99F-DA65EDBFF6DE}"/>
              </a:ext>
            </a:extLst>
          </p:cNvPr>
          <p:cNvSpPr>
            <a:spLocks noGrp="1"/>
          </p:cNvSpPr>
          <p:nvPr>
            <p:ph idx="1"/>
          </p:nvPr>
        </p:nvSpPr>
        <p:spPr>
          <a:xfrm>
            <a:off x="1413803" y="682283"/>
            <a:ext cx="9601200" cy="3581400"/>
          </a:xfrm>
        </p:spPr>
        <p:txBody>
          <a:bodyPr>
            <a:normAutofit/>
          </a:bodyPr>
          <a:lstStyle/>
          <a:p>
            <a:r>
              <a:rPr lang="en-US" sz="3200" dirty="0"/>
              <a:t>Big O notation for logarithmic time complexity is O(log n).</a:t>
            </a:r>
          </a:p>
          <a:p>
            <a:r>
              <a:rPr lang="en-US" sz="3200" dirty="0"/>
              <a:t>Binary Search, Quick Sort are examples of logarithmic time complexity.</a:t>
            </a:r>
          </a:p>
        </p:txBody>
      </p:sp>
    </p:spTree>
    <p:extLst>
      <p:ext uri="{BB962C8B-B14F-4D97-AF65-F5344CB8AC3E}">
        <p14:creationId xmlns:p14="http://schemas.microsoft.com/office/powerpoint/2010/main" val="381291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97F5-3869-1F9B-10C0-FA62A05049FB}"/>
              </a:ext>
            </a:extLst>
          </p:cNvPr>
          <p:cNvSpPr>
            <a:spLocks noGrp="1"/>
          </p:cNvSpPr>
          <p:nvPr>
            <p:ph type="title"/>
          </p:nvPr>
        </p:nvSpPr>
        <p:spPr>
          <a:xfrm>
            <a:off x="1295400" y="193431"/>
            <a:ext cx="9601200" cy="1213338"/>
          </a:xfrm>
        </p:spPr>
        <p:txBody>
          <a:bodyPr>
            <a:normAutofit fontScale="90000"/>
          </a:bodyPr>
          <a:lstStyle/>
          <a:p>
            <a:r>
              <a:rPr lang="en-US" b="1" i="0" dirty="0">
                <a:solidFill>
                  <a:srgbClr val="273239"/>
                </a:solidFill>
                <a:effectLst/>
                <a:latin typeface="Nunito" pitchFamily="2" charset="0"/>
              </a:rPr>
              <a:t>Here are some ways to find the pen and what the O order is.</a:t>
            </a:r>
            <a:endParaRPr lang="en-US" b="1" dirty="0"/>
          </a:p>
        </p:txBody>
      </p:sp>
      <p:sp>
        <p:nvSpPr>
          <p:cNvPr id="3" name="Content Placeholder 2">
            <a:extLst>
              <a:ext uri="{FF2B5EF4-FFF2-40B4-BE49-F238E27FC236}">
                <a16:creationId xmlns:a16="http://schemas.microsoft.com/office/drawing/2014/main" id="{D0653C38-4828-2F21-73D6-83C82FA91850}"/>
              </a:ext>
            </a:extLst>
          </p:cNvPr>
          <p:cNvSpPr>
            <a:spLocks noGrp="1"/>
          </p:cNvSpPr>
          <p:nvPr>
            <p:ph idx="1"/>
          </p:nvPr>
        </p:nvSpPr>
        <p:spPr>
          <a:xfrm>
            <a:off x="1295400" y="1638299"/>
            <a:ext cx="10896600" cy="5026269"/>
          </a:xfrm>
        </p:spPr>
        <p:txBody>
          <a:bodyPr>
            <a:normAutofit fontScale="25000" lnSpcReduction="20000"/>
          </a:bodyPr>
          <a:lstStyle/>
          <a:p>
            <a:r>
              <a:rPr lang="en-US" sz="12000" b="1" i="0" dirty="0">
                <a:solidFill>
                  <a:srgbClr val="273239"/>
                </a:solidFill>
                <a:effectLst/>
                <a:latin typeface="Nunito" pitchFamily="2" charset="0"/>
              </a:rPr>
              <a:t>O(n</a:t>
            </a:r>
            <a:r>
              <a:rPr lang="en-US" sz="12000" b="1" i="0" baseline="30000" dirty="0">
                <a:solidFill>
                  <a:srgbClr val="273239"/>
                </a:solidFill>
                <a:effectLst/>
                <a:latin typeface="Nunito" pitchFamily="2" charset="0"/>
              </a:rPr>
              <a:t>2</a:t>
            </a:r>
            <a:r>
              <a:rPr lang="en-US" sz="12000" b="1" i="0" dirty="0">
                <a:solidFill>
                  <a:srgbClr val="273239"/>
                </a:solidFill>
                <a:effectLst/>
                <a:latin typeface="Nunito" pitchFamily="2" charset="0"/>
              </a:rPr>
              <a:t>):</a:t>
            </a:r>
            <a:r>
              <a:rPr lang="en-US" sz="12000" b="0" i="0" dirty="0">
                <a:solidFill>
                  <a:srgbClr val="273239"/>
                </a:solidFill>
                <a:effectLst/>
                <a:latin typeface="Nunito" pitchFamily="2" charset="0"/>
              </a:rPr>
              <a:t> You go and ask the first person in the class if he has the pen. Also, you ask this person about the other 99 people in the classroom if they have that pen, and so on, This is what we call O(n</a:t>
            </a:r>
            <a:r>
              <a:rPr lang="en-US" sz="12000" b="0" i="0" baseline="30000" dirty="0">
                <a:solidFill>
                  <a:srgbClr val="273239"/>
                </a:solidFill>
                <a:effectLst/>
                <a:latin typeface="Nunito" pitchFamily="2" charset="0"/>
              </a:rPr>
              <a:t>2</a:t>
            </a:r>
            <a:r>
              <a:rPr lang="en-US" sz="12000" b="0" i="0" dirty="0">
                <a:solidFill>
                  <a:srgbClr val="273239"/>
                </a:solidFill>
                <a:effectLst/>
                <a:latin typeface="Nunito" pitchFamily="2" charset="0"/>
              </a:rPr>
              <a:t>). </a:t>
            </a:r>
          </a:p>
          <a:p>
            <a:endParaRPr lang="en-US" sz="12000" b="0" i="0" dirty="0">
              <a:solidFill>
                <a:srgbClr val="273239"/>
              </a:solidFill>
              <a:effectLst/>
              <a:latin typeface="Nunito" pitchFamily="2" charset="0"/>
            </a:endParaRPr>
          </a:p>
          <a:p>
            <a:pPr algn="l" fontAlgn="base">
              <a:buFont typeface="Arial" panose="020B0604020202020204" pitchFamily="34" charset="0"/>
              <a:buChar char="•"/>
            </a:pPr>
            <a:r>
              <a:rPr lang="en-US" sz="12000" b="1" i="0" dirty="0">
                <a:solidFill>
                  <a:srgbClr val="273239"/>
                </a:solidFill>
                <a:effectLst/>
                <a:latin typeface="Nunito" pitchFamily="2" charset="0"/>
              </a:rPr>
              <a:t>O(n):</a:t>
            </a:r>
            <a:r>
              <a:rPr lang="en-US" sz="12000" b="0" i="0" dirty="0">
                <a:solidFill>
                  <a:srgbClr val="273239"/>
                </a:solidFill>
                <a:effectLst/>
                <a:latin typeface="Nunito" pitchFamily="2" charset="0"/>
              </a:rPr>
              <a:t> Going and asking each student individually is O(N). </a:t>
            </a:r>
          </a:p>
          <a:p>
            <a:pPr marL="0" indent="0" algn="l" fontAlgn="base">
              <a:buNone/>
            </a:pPr>
            <a:endParaRPr lang="en-US" sz="12000" b="0" i="0" dirty="0">
              <a:solidFill>
                <a:srgbClr val="273239"/>
              </a:solidFill>
              <a:effectLst/>
              <a:latin typeface="Nunito" pitchFamily="2" charset="0"/>
            </a:endParaRPr>
          </a:p>
          <a:p>
            <a:pPr algn="l" fontAlgn="base">
              <a:buFont typeface="Arial" panose="020B0604020202020204" pitchFamily="34" charset="0"/>
              <a:buChar char="•"/>
            </a:pPr>
            <a:r>
              <a:rPr lang="en-US" sz="12000" b="1" i="0" dirty="0">
                <a:solidFill>
                  <a:srgbClr val="273239"/>
                </a:solidFill>
                <a:effectLst/>
                <a:latin typeface="Nunito" pitchFamily="2" charset="0"/>
              </a:rPr>
              <a:t>O(log n):</a:t>
            </a:r>
            <a:r>
              <a:rPr lang="en-US" sz="12000" b="0" i="0" dirty="0">
                <a:solidFill>
                  <a:srgbClr val="273239"/>
                </a:solidFill>
                <a:effectLst/>
                <a:latin typeface="Nunito" pitchFamily="2" charset="0"/>
              </a:rPr>
              <a:t> Now I divide the class into two groups, then ask: “Is it on the left side or the right side of the classroom?” Then I take that group and divide it into two and ask again, and so on. Repeat the process till you are left with one student who has your pen. This is what you mean by O(log n). </a:t>
            </a:r>
          </a:p>
          <a:p>
            <a:endParaRPr lang="en-US" sz="3200" dirty="0"/>
          </a:p>
        </p:txBody>
      </p:sp>
    </p:spTree>
    <p:extLst>
      <p:ext uri="{BB962C8B-B14F-4D97-AF65-F5344CB8AC3E}">
        <p14:creationId xmlns:p14="http://schemas.microsoft.com/office/powerpoint/2010/main" val="274527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1F375-E12E-94C2-E4CE-7726AEA15655}"/>
              </a:ext>
            </a:extLst>
          </p:cNvPr>
          <p:cNvSpPr>
            <a:spLocks noGrp="1"/>
          </p:cNvSpPr>
          <p:nvPr>
            <p:ph idx="1"/>
          </p:nvPr>
        </p:nvSpPr>
        <p:spPr>
          <a:xfrm>
            <a:off x="1295399" y="302454"/>
            <a:ext cx="10718409" cy="6555545"/>
          </a:xfrm>
        </p:spPr>
        <p:txBody>
          <a:bodyPr/>
          <a:lstStyle/>
          <a:p>
            <a:pPr algn="l" fontAlgn="base">
              <a:buFont typeface="Arial" panose="020B0604020202020204" pitchFamily="34" charset="0"/>
              <a:buChar char="•"/>
            </a:pPr>
            <a:r>
              <a:rPr lang="en-US" sz="3200" b="0" i="0" dirty="0">
                <a:solidFill>
                  <a:srgbClr val="273239"/>
                </a:solidFill>
                <a:effectLst/>
                <a:latin typeface="Nunito" pitchFamily="2" charset="0"/>
              </a:rPr>
              <a:t>The </a:t>
            </a:r>
            <a:r>
              <a:rPr lang="en-US" sz="3200" b="1" i="0" dirty="0">
                <a:solidFill>
                  <a:srgbClr val="273239"/>
                </a:solidFill>
                <a:effectLst/>
                <a:latin typeface="Nunito" pitchFamily="2" charset="0"/>
              </a:rPr>
              <a:t>O(n</a:t>
            </a:r>
            <a:r>
              <a:rPr lang="en-US" sz="3200" b="1" i="0" baseline="30000" dirty="0">
                <a:solidFill>
                  <a:srgbClr val="273239"/>
                </a:solidFill>
                <a:effectLst/>
                <a:latin typeface="Nunito" pitchFamily="2" charset="0"/>
              </a:rPr>
              <a:t>2</a:t>
            </a:r>
            <a:r>
              <a:rPr lang="en-US" sz="3200" b="1" i="0" dirty="0">
                <a:solidFill>
                  <a:srgbClr val="273239"/>
                </a:solidFill>
                <a:effectLst/>
                <a:latin typeface="Nunito" pitchFamily="2" charset="0"/>
              </a:rPr>
              <a:t>)</a:t>
            </a:r>
            <a:r>
              <a:rPr lang="en-US" sz="3200" b="0" i="0" dirty="0">
                <a:solidFill>
                  <a:srgbClr val="273239"/>
                </a:solidFill>
                <a:effectLst/>
                <a:latin typeface="Nunito" pitchFamily="2" charset="0"/>
              </a:rPr>
              <a:t> searches if </a:t>
            </a:r>
            <a:r>
              <a:rPr lang="en-US" sz="3200" b="1" i="0" dirty="0">
                <a:solidFill>
                  <a:srgbClr val="273239"/>
                </a:solidFill>
                <a:effectLst/>
                <a:latin typeface="Nunito" pitchFamily="2" charset="0"/>
              </a:rPr>
              <a:t>only one student knows on which student the pen is hidden</a:t>
            </a:r>
            <a:r>
              <a:rPr lang="en-US" sz="3200" b="0" i="0" dirty="0">
                <a:solidFill>
                  <a:srgbClr val="273239"/>
                </a:solidFill>
                <a:effectLst/>
                <a:latin typeface="Nunito" pitchFamily="2" charset="0"/>
              </a:rPr>
              <a:t>. </a:t>
            </a:r>
          </a:p>
          <a:p>
            <a:pPr algn="l" fontAlgn="base">
              <a:buFont typeface="Arial" panose="020B0604020202020204" pitchFamily="34" charset="0"/>
              <a:buChar char="•"/>
            </a:pPr>
            <a:r>
              <a:rPr lang="en-US" sz="3200" b="0" i="0" dirty="0">
                <a:solidFill>
                  <a:srgbClr val="273239"/>
                </a:solidFill>
                <a:effectLst/>
                <a:latin typeface="Nunito" pitchFamily="2" charset="0"/>
              </a:rPr>
              <a:t>The </a:t>
            </a:r>
            <a:r>
              <a:rPr lang="en-US" sz="3200" b="1" i="0" dirty="0">
                <a:solidFill>
                  <a:srgbClr val="273239"/>
                </a:solidFill>
                <a:effectLst/>
                <a:latin typeface="Nunito" pitchFamily="2" charset="0"/>
              </a:rPr>
              <a:t>O(n)</a:t>
            </a:r>
            <a:r>
              <a:rPr lang="en-US" sz="3200" b="0" i="0" dirty="0">
                <a:solidFill>
                  <a:srgbClr val="273239"/>
                </a:solidFill>
                <a:effectLst/>
                <a:latin typeface="Nunito" pitchFamily="2" charset="0"/>
              </a:rPr>
              <a:t> if </a:t>
            </a:r>
            <a:r>
              <a:rPr lang="en-US" sz="3200" b="1" i="0" dirty="0">
                <a:solidFill>
                  <a:srgbClr val="273239"/>
                </a:solidFill>
                <a:effectLst/>
                <a:latin typeface="Nunito" pitchFamily="2" charset="0"/>
              </a:rPr>
              <a:t>one student had the pen and only they knew it</a:t>
            </a:r>
            <a:r>
              <a:rPr lang="en-US" sz="3200" b="0" i="0" dirty="0">
                <a:solidFill>
                  <a:srgbClr val="273239"/>
                </a:solidFill>
                <a:effectLst/>
                <a:latin typeface="Nunito" pitchFamily="2" charset="0"/>
              </a:rPr>
              <a:t>. </a:t>
            </a:r>
          </a:p>
          <a:p>
            <a:pPr algn="l" fontAlgn="base">
              <a:buFont typeface="Arial" panose="020B0604020202020204" pitchFamily="34" charset="0"/>
              <a:buChar char="•"/>
            </a:pPr>
            <a:r>
              <a:rPr lang="en-US" sz="3200" b="0" i="0" dirty="0">
                <a:solidFill>
                  <a:srgbClr val="273239"/>
                </a:solidFill>
                <a:effectLst/>
                <a:latin typeface="Nunito" pitchFamily="2" charset="0"/>
              </a:rPr>
              <a:t>The </a:t>
            </a:r>
            <a:r>
              <a:rPr lang="en-US" sz="3200" b="1" i="0" dirty="0">
                <a:solidFill>
                  <a:srgbClr val="273239"/>
                </a:solidFill>
                <a:effectLst/>
                <a:latin typeface="Nunito" pitchFamily="2" charset="0"/>
              </a:rPr>
              <a:t>O(log n)</a:t>
            </a:r>
            <a:r>
              <a:rPr lang="en-US" sz="3200" b="0" i="0" dirty="0">
                <a:solidFill>
                  <a:srgbClr val="273239"/>
                </a:solidFill>
                <a:effectLst/>
                <a:latin typeface="Nunito" pitchFamily="2" charset="0"/>
              </a:rPr>
              <a:t> search if </a:t>
            </a:r>
            <a:r>
              <a:rPr lang="en-US" sz="3200" b="1" i="0" dirty="0">
                <a:solidFill>
                  <a:srgbClr val="273239"/>
                </a:solidFill>
                <a:effectLst/>
                <a:latin typeface="Nunito" pitchFamily="2" charset="0"/>
              </a:rPr>
              <a:t>all the students knew</a:t>
            </a:r>
            <a:r>
              <a:rPr lang="en-US" sz="3200" b="0" i="0" dirty="0">
                <a:solidFill>
                  <a:srgbClr val="273239"/>
                </a:solidFill>
                <a:effectLst/>
                <a:latin typeface="Nunito" pitchFamily="2" charset="0"/>
              </a:rPr>
              <a:t>, but would only tell me if I guessed the right side. </a:t>
            </a:r>
          </a:p>
          <a:p>
            <a:pPr algn="l" fontAlgn="base">
              <a:buFont typeface="Arial" panose="020B0604020202020204" pitchFamily="34" charset="0"/>
              <a:buChar char="•"/>
            </a:pPr>
            <a:endParaRPr lang="en-US" sz="3200" dirty="0">
              <a:solidFill>
                <a:srgbClr val="273239"/>
              </a:solidFill>
              <a:latin typeface="Nunito" pitchFamily="2" charset="0"/>
            </a:endParaRPr>
          </a:p>
          <a:p>
            <a:pPr algn="l" fontAlgn="base">
              <a:buFont typeface="Arial" panose="020B0604020202020204" pitchFamily="34" charset="0"/>
              <a:buChar char="•"/>
            </a:pPr>
            <a:r>
              <a:rPr lang="en-US" sz="3200" b="0" i="1" dirty="0">
                <a:solidFill>
                  <a:srgbClr val="273239"/>
                </a:solidFill>
                <a:effectLst/>
                <a:latin typeface="Nunito" pitchFamily="2" charset="0"/>
              </a:rPr>
              <a:t>The above </a:t>
            </a:r>
            <a:r>
              <a:rPr lang="en-US" sz="3200" b="1" i="1" dirty="0">
                <a:solidFill>
                  <a:srgbClr val="273239"/>
                </a:solidFill>
                <a:effectLst/>
                <a:latin typeface="Nunito" pitchFamily="2" charset="0"/>
              </a:rPr>
              <a:t>O</a:t>
            </a:r>
            <a:r>
              <a:rPr lang="en-US" sz="3200" b="0" i="1" dirty="0">
                <a:solidFill>
                  <a:srgbClr val="273239"/>
                </a:solidFill>
                <a:effectLst/>
                <a:latin typeface="Nunito" pitchFamily="2" charset="0"/>
              </a:rPr>
              <a:t> -&gt; is called </a:t>
            </a:r>
            <a:r>
              <a:rPr lang="en-US" sz="3200" b="0" i="1" u="sng" dirty="0">
                <a:effectLst/>
                <a:latin typeface="Nunito" pitchFamily="2" charset="0"/>
                <a:hlinkClick r:id="rId2"/>
              </a:rPr>
              <a:t>Big – Oh</a:t>
            </a:r>
            <a:r>
              <a:rPr lang="en-US" sz="3200" b="0" i="1" dirty="0">
                <a:solidFill>
                  <a:srgbClr val="273239"/>
                </a:solidFill>
                <a:effectLst/>
                <a:latin typeface="Nunito" pitchFamily="2" charset="0"/>
              </a:rPr>
              <a:t> which is an asymptotic notation. There are other </a:t>
            </a:r>
            <a:r>
              <a:rPr lang="en-US" sz="3200" b="0" i="1" u="sng" dirty="0">
                <a:effectLst/>
                <a:latin typeface="Nunito" pitchFamily="2" charset="0"/>
                <a:hlinkClick r:id="rId3"/>
              </a:rPr>
              <a:t>asymptotic notations</a:t>
            </a:r>
            <a:r>
              <a:rPr lang="en-US" sz="3200" b="0" i="1" dirty="0">
                <a:solidFill>
                  <a:srgbClr val="273239"/>
                </a:solidFill>
                <a:effectLst/>
                <a:latin typeface="Nunito" pitchFamily="2" charset="0"/>
              </a:rPr>
              <a:t> like </a:t>
            </a:r>
            <a:r>
              <a:rPr lang="en-US" sz="3200" b="0" i="1" u="sng" dirty="0">
                <a:effectLst/>
                <a:latin typeface="Nunito" pitchFamily="2" charset="0"/>
                <a:hlinkClick r:id="rId4"/>
              </a:rPr>
              <a:t>theta</a:t>
            </a:r>
            <a:r>
              <a:rPr lang="en-US" sz="3200" b="0" i="1" dirty="0">
                <a:solidFill>
                  <a:srgbClr val="273239"/>
                </a:solidFill>
                <a:effectLst/>
                <a:latin typeface="Nunito" pitchFamily="2" charset="0"/>
              </a:rPr>
              <a:t> and </a:t>
            </a:r>
            <a:r>
              <a:rPr lang="en-US" sz="3200" b="0" i="1" u="sng" dirty="0">
                <a:effectLst/>
                <a:latin typeface="Nunito" pitchFamily="2" charset="0"/>
                <a:hlinkClick r:id="rId5"/>
              </a:rPr>
              <a:t>Omega</a:t>
            </a:r>
            <a:r>
              <a:rPr lang="en-US" sz="3200" b="0" i="1" dirty="0">
                <a:solidFill>
                  <a:srgbClr val="273239"/>
                </a:solidFill>
                <a:effectLst/>
                <a:latin typeface="Nunito" pitchFamily="2" charset="0"/>
              </a:rPr>
              <a:t>.</a:t>
            </a:r>
            <a:endParaRPr lang="en-US" sz="3200"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186242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E7DF-EE72-63D3-1D26-D74DF8EF20BC}"/>
              </a:ext>
            </a:extLst>
          </p:cNvPr>
          <p:cNvSpPr>
            <a:spLocks noGrp="1"/>
          </p:cNvSpPr>
          <p:nvPr>
            <p:ph type="title"/>
          </p:nvPr>
        </p:nvSpPr>
        <p:spPr>
          <a:xfrm>
            <a:off x="844063" y="305973"/>
            <a:ext cx="10902460" cy="1086729"/>
          </a:xfrm>
        </p:spPr>
        <p:txBody>
          <a:bodyPr>
            <a:normAutofit fontScale="90000"/>
          </a:bodyPr>
          <a:lstStyle/>
          <a:p>
            <a:r>
              <a:rPr lang="en-US" sz="4400" b="1" i="0" u="sng" dirty="0">
                <a:solidFill>
                  <a:srgbClr val="273239"/>
                </a:solidFill>
                <a:effectLst/>
                <a:latin typeface="Nunito" pitchFamily="2" charset="0"/>
              </a:rPr>
              <a:t> </a:t>
            </a:r>
            <a:r>
              <a:rPr lang="en-US" sz="3600" b="1" i="0" u="sng" dirty="0">
                <a:solidFill>
                  <a:srgbClr val="273239"/>
                </a:solidFill>
                <a:effectLst/>
                <a:latin typeface="Nunito" pitchFamily="2" charset="0"/>
              </a:rPr>
              <a:t>Is the Time Complexity of an Algorithm/Code the same as the Running/Execution Time of Code?</a:t>
            </a:r>
            <a:br>
              <a:rPr lang="en-US" sz="4400"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247F493B-5777-2B61-4AE5-E1E7574F84AB}"/>
              </a:ext>
            </a:extLst>
          </p:cNvPr>
          <p:cNvSpPr>
            <a:spLocks noGrp="1"/>
          </p:cNvSpPr>
          <p:nvPr>
            <p:ph idx="1"/>
          </p:nvPr>
        </p:nvSpPr>
        <p:spPr>
          <a:xfrm>
            <a:off x="985911" y="1553893"/>
            <a:ext cx="10760612" cy="5304107"/>
          </a:xfrm>
        </p:spPr>
        <p:txBody>
          <a:bodyPr>
            <a:normAutofit/>
          </a:bodyPr>
          <a:lstStyle/>
          <a:p>
            <a:r>
              <a:rPr lang="en-US" sz="3200" b="0" i="0" dirty="0">
                <a:solidFill>
                  <a:srgbClr val="273239"/>
                </a:solidFill>
                <a:effectLst/>
                <a:latin typeface="Nunito" pitchFamily="2" charset="0"/>
              </a:rPr>
              <a:t>The Time Complexity of an algorithm/code is </a:t>
            </a:r>
            <a:r>
              <a:rPr lang="en-US" sz="3200" b="1" i="0" dirty="0">
                <a:solidFill>
                  <a:srgbClr val="273239"/>
                </a:solidFill>
                <a:effectLst/>
                <a:latin typeface="Nunito" pitchFamily="2" charset="0"/>
              </a:rPr>
              <a:t>not</a:t>
            </a:r>
            <a:r>
              <a:rPr lang="en-US" sz="3200" b="0" i="0" dirty="0">
                <a:solidFill>
                  <a:srgbClr val="273239"/>
                </a:solidFill>
                <a:effectLst/>
                <a:latin typeface="Nunito" pitchFamily="2" charset="0"/>
              </a:rPr>
              <a:t> equal to the actual time required to execute a particular code, but the number of times a statement executes. We can prove this by using the </a:t>
            </a:r>
            <a:r>
              <a:rPr lang="en-US" sz="3200" b="0" i="0" u="sng" dirty="0">
                <a:effectLst/>
                <a:latin typeface="Nunito" pitchFamily="2" charset="0"/>
                <a:hlinkClick r:id="rId2"/>
              </a:rPr>
              <a:t>time command</a:t>
            </a:r>
            <a:r>
              <a:rPr lang="en-US" sz="3200" b="0" i="0" dirty="0">
                <a:solidFill>
                  <a:srgbClr val="273239"/>
                </a:solidFill>
                <a:effectLst/>
                <a:latin typeface="Nunito" pitchFamily="2" charset="0"/>
              </a:rPr>
              <a:t>. </a:t>
            </a:r>
          </a:p>
          <a:p>
            <a:r>
              <a:rPr lang="en-US" sz="2800" b="1" i="0" dirty="0">
                <a:solidFill>
                  <a:srgbClr val="273239"/>
                </a:solidFill>
                <a:effectLst/>
                <a:latin typeface="Nunito" pitchFamily="2" charset="0"/>
              </a:rPr>
              <a:t>For example:</a:t>
            </a:r>
            <a:r>
              <a:rPr lang="en-US" sz="2800" b="0" i="0" dirty="0">
                <a:solidFill>
                  <a:srgbClr val="273239"/>
                </a:solidFill>
                <a:effectLst/>
                <a:latin typeface="Nunito" pitchFamily="2" charset="0"/>
              </a:rPr>
              <a:t> Write code in C/C++ or any other language to find the maximum between N numbers, where N varies from 10, 100, 1000, and 10000. For Linux based operating system (Fedora or Ubuntu)</a:t>
            </a:r>
          </a:p>
          <a:p>
            <a:endParaRPr lang="en-US" sz="3200" dirty="0">
              <a:solidFill>
                <a:srgbClr val="273239"/>
              </a:solidFill>
              <a:latin typeface="Nunito" pitchFamily="2" charset="0"/>
            </a:endParaRPr>
          </a:p>
        </p:txBody>
      </p:sp>
    </p:spTree>
    <p:extLst>
      <p:ext uri="{BB962C8B-B14F-4D97-AF65-F5344CB8AC3E}">
        <p14:creationId xmlns:p14="http://schemas.microsoft.com/office/powerpoint/2010/main" val="327801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50BB83-76BD-5A35-C490-F529DAC726FE}"/>
              </a:ext>
            </a:extLst>
          </p:cNvPr>
          <p:cNvSpPr>
            <a:spLocks noGrp="1"/>
          </p:cNvSpPr>
          <p:nvPr>
            <p:ph idx="1"/>
          </p:nvPr>
        </p:nvSpPr>
        <p:spPr>
          <a:xfrm>
            <a:off x="803031" y="147710"/>
            <a:ext cx="10896600" cy="6351564"/>
          </a:xfrm>
        </p:spPr>
        <p:txBody>
          <a:bodyPr>
            <a:normAutofit lnSpcReduction="10000"/>
          </a:bodyPr>
          <a:lstStyle/>
          <a:p>
            <a:pPr algn="l" fontAlgn="base">
              <a:buFont typeface="Arial" panose="020B0604020202020204" pitchFamily="34" charset="0"/>
              <a:buChar char="•"/>
            </a:pPr>
            <a:r>
              <a:rPr lang="en-US" sz="3200" b="0" i="0" dirty="0">
                <a:solidFill>
                  <a:srgbClr val="273239"/>
                </a:solidFill>
                <a:effectLst/>
                <a:latin typeface="Nunito" pitchFamily="2" charset="0"/>
              </a:rPr>
              <a:t>For N = 10: you may get 0.5 </a:t>
            </a:r>
            <a:r>
              <a:rPr lang="en-US" sz="3200" b="0" i="0" dirty="0" err="1">
                <a:solidFill>
                  <a:srgbClr val="273239"/>
                </a:solidFill>
                <a:effectLst/>
                <a:latin typeface="Nunito" pitchFamily="2" charset="0"/>
              </a:rPr>
              <a:t>ms</a:t>
            </a:r>
            <a:r>
              <a:rPr lang="en-US" sz="3200" b="0" i="0" dirty="0">
                <a:solidFill>
                  <a:srgbClr val="273239"/>
                </a:solidFill>
                <a:effectLst/>
                <a:latin typeface="Nunito" pitchFamily="2" charset="0"/>
              </a:rPr>
              <a:t> time, </a:t>
            </a:r>
          </a:p>
          <a:p>
            <a:pPr algn="l" fontAlgn="base">
              <a:buFont typeface="Arial" panose="020B0604020202020204" pitchFamily="34" charset="0"/>
              <a:buChar char="•"/>
            </a:pPr>
            <a:r>
              <a:rPr lang="en-US" sz="3200" b="0" i="0" dirty="0">
                <a:solidFill>
                  <a:srgbClr val="273239"/>
                </a:solidFill>
                <a:effectLst/>
                <a:latin typeface="Nunito" pitchFamily="2" charset="0"/>
              </a:rPr>
              <a:t>For N = 10,000: you may get 0.2 </a:t>
            </a:r>
            <a:r>
              <a:rPr lang="en-US" sz="3200" b="0" i="0" dirty="0" err="1">
                <a:solidFill>
                  <a:srgbClr val="273239"/>
                </a:solidFill>
                <a:effectLst/>
                <a:latin typeface="Nunito" pitchFamily="2" charset="0"/>
              </a:rPr>
              <a:t>ms</a:t>
            </a:r>
            <a:r>
              <a:rPr lang="en-US" sz="3200" b="0" i="0" dirty="0">
                <a:solidFill>
                  <a:srgbClr val="273239"/>
                </a:solidFill>
                <a:effectLst/>
                <a:latin typeface="Nunito" pitchFamily="2" charset="0"/>
              </a:rPr>
              <a:t> time. </a:t>
            </a:r>
          </a:p>
          <a:p>
            <a:pPr algn="l" fontAlgn="base">
              <a:buFont typeface="Arial" panose="020B0604020202020204" pitchFamily="34" charset="0"/>
              <a:buChar char="•"/>
            </a:pPr>
            <a:r>
              <a:rPr lang="en-US" sz="3200" b="0" i="0" dirty="0">
                <a:solidFill>
                  <a:srgbClr val="273239"/>
                </a:solidFill>
                <a:effectLst/>
                <a:latin typeface="Nunito" pitchFamily="2" charset="0"/>
              </a:rPr>
              <a:t>Also, you will get different timings on different machines. Even if you will not get the same timings on the same machine for the same code, the reason behind that is the current network load.</a:t>
            </a:r>
          </a:p>
          <a:p>
            <a:pPr algn="l" fontAlgn="base">
              <a:buFont typeface="Arial" panose="020B0604020202020204" pitchFamily="34" charset="0"/>
              <a:buChar char="•"/>
            </a:pPr>
            <a:endParaRPr lang="en-US" sz="3200" dirty="0">
              <a:solidFill>
                <a:srgbClr val="273239"/>
              </a:solidFill>
              <a:latin typeface="Nunito" pitchFamily="2" charset="0"/>
            </a:endParaRPr>
          </a:p>
          <a:p>
            <a:pPr algn="l" fontAlgn="base">
              <a:buFont typeface="Arial" panose="020B0604020202020204" pitchFamily="34" charset="0"/>
              <a:buChar char="•"/>
            </a:pPr>
            <a:r>
              <a:rPr lang="en-US" sz="3500" b="0" i="0" dirty="0">
                <a:solidFill>
                  <a:srgbClr val="273239"/>
                </a:solidFill>
                <a:effectLst/>
                <a:latin typeface="Nunito" pitchFamily="2" charset="0"/>
              </a:rPr>
              <a:t>So, we can say that the </a:t>
            </a:r>
            <a:r>
              <a:rPr lang="en-US" sz="3500" b="1" i="0" dirty="0">
                <a:solidFill>
                  <a:srgbClr val="273239"/>
                </a:solidFill>
                <a:effectLst/>
                <a:latin typeface="Nunito" pitchFamily="2" charset="0"/>
              </a:rPr>
              <a:t>actual time required to execute code is machine-dependent</a:t>
            </a:r>
            <a:r>
              <a:rPr lang="en-US" sz="3500" b="0" i="0" dirty="0">
                <a:solidFill>
                  <a:srgbClr val="273239"/>
                </a:solidFill>
                <a:effectLst/>
                <a:latin typeface="Nunito" pitchFamily="2" charset="0"/>
              </a:rPr>
              <a:t> (whether you are using Pentium 1 or Pentium 5) and also it considers network load if your machine is in LAN/WAN. </a:t>
            </a:r>
          </a:p>
          <a:p>
            <a:endParaRPr lang="en-US" dirty="0"/>
          </a:p>
        </p:txBody>
      </p:sp>
    </p:spTree>
    <p:extLst>
      <p:ext uri="{BB962C8B-B14F-4D97-AF65-F5344CB8AC3E}">
        <p14:creationId xmlns:p14="http://schemas.microsoft.com/office/powerpoint/2010/main" val="393598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2DDC-A062-5E26-9273-E9F483BA51A6}"/>
              </a:ext>
            </a:extLst>
          </p:cNvPr>
          <p:cNvSpPr>
            <a:spLocks noGrp="1"/>
          </p:cNvSpPr>
          <p:nvPr>
            <p:ph type="title"/>
          </p:nvPr>
        </p:nvSpPr>
        <p:spPr>
          <a:xfrm>
            <a:off x="1371600" y="247650"/>
            <a:ext cx="10820400" cy="976239"/>
          </a:xfrm>
        </p:spPr>
        <p:txBody>
          <a:bodyPr>
            <a:normAutofit fontScale="90000"/>
          </a:bodyPr>
          <a:lstStyle/>
          <a:p>
            <a:pPr algn="ctr"/>
            <a:r>
              <a:rPr lang="en-US" sz="3600" b="1" dirty="0">
                <a:solidFill>
                  <a:srgbClr val="273239"/>
                </a:solidFill>
                <a:effectLst/>
                <a:latin typeface="Nunito" pitchFamily="2" charset="0"/>
              </a:rPr>
              <a:t>What is meant by the Time Complexity of an Algorithm?</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706A47C9-5AD7-955E-7054-0DE0FC24DCC6}"/>
              </a:ext>
            </a:extLst>
          </p:cNvPr>
          <p:cNvSpPr>
            <a:spLocks noGrp="1"/>
          </p:cNvSpPr>
          <p:nvPr>
            <p:ph idx="1"/>
          </p:nvPr>
        </p:nvSpPr>
        <p:spPr>
          <a:xfrm>
            <a:off x="1026941" y="1223889"/>
            <a:ext cx="11165059" cy="4768948"/>
          </a:xfrm>
        </p:spPr>
        <p:txBody>
          <a:bodyPr>
            <a:normAutofit fontScale="55000" lnSpcReduction="20000"/>
          </a:bodyPr>
          <a:lstStyle/>
          <a:p>
            <a:r>
              <a:rPr lang="en-US" sz="5100" b="0" i="1" dirty="0">
                <a:solidFill>
                  <a:srgbClr val="273239"/>
                </a:solidFill>
                <a:effectLst/>
                <a:latin typeface="Nunito" pitchFamily="2" charset="0"/>
              </a:rPr>
              <a:t>Instead of measuring actual time required in executing each statement in the code, </a:t>
            </a:r>
            <a:r>
              <a:rPr lang="en-US" sz="5100" b="1" i="1" dirty="0">
                <a:solidFill>
                  <a:srgbClr val="273239"/>
                </a:solidFill>
                <a:effectLst/>
                <a:latin typeface="Nunito" pitchFamily="2" charset="0"/>
              </a:rPr>
              <a:t>Time Complexity considers how many times each statement executes.</a:t>
            </a:r>
          </a:p>
          <a:p>
            <a:r>
              <a:rPr lang="en-US" sz="5100" b="1" i="1" dirty="0">
                <a:solidFill>
                  <a:srgbClr val="273239"/>
                </a:solidFill>
                <a:effectLst/>
                <a:latin typeface="Nunito" pitchFamily="2" charset="0"/>
              </a:rPr>
              <a:t> </a:t>
            </a:r>
          </a:p>
          <a:p>
            <a:r>
              <a:rPr lang="en-US" sz="5100" b="1" i="1" dirty="0">
                <a:solidFill>
                  <a:srgbClr val="273239"/>
                </a:solidFill>
                <a:latin typeface="Nunito" pitchFamily="2" charset="0"/>
              </a:rPr>
              <a:t>Example 1</a:t>
            </a:r>
          </a:p>
          <a:p>
            <a:r>
              <a:rPr lang="en-US" sz="5100" b="1" i="1" dirty="0">
                <a:solidFill>
                  <a:srgbClr val="273239"/>
                </a:solidFill>
                <a:latin typeface="Nunito" pitchFamily="2" charset="0"/>
              </a:rPr>
              <a:t>class </a:t>
            </a:r>
            <a:r>
              <a:rPr lang="en-US" sz="5100" b="1" i="1" dirty="0" err="1">
                <a:solidFill>
                  <a:srgbClr val="273239"/>
                </a:solidFill>
                <a:latin typeface="Nunito" pitchFamily="2" charset="0"/>
              </a:rPr>
              <a:t>Timec</a:t>
            </a:r>
            <a:r>
              <a:rPr lang="en-US" sz="5100" b="1" i="1" dirty="0">
                <a:solidFill>
                  <a:srgbClr val="273239"/>
                </a:solidFill>
                <a:latin typeface="Nunito" pitchFamily="2" charset="0"/>
              </a:rPr>
              <a:t> {</a:t>
            </a:r>
          </a:p>
          <a:p>
            <a:r>
              <a:rPr lang="en-US" sz="5100" b="1" i="1" dirty="0">
                <a:solidFill>
                  <a:srgbClr val="273239"/>
                </a:solidFill>
                <a:latin typeface="Nunito" pitchFamily="2" charset="0"/>
              </a:rPr>
              <a:t>    public static void main(String[] </a:t>
            </a:r>
            <a:r>
              <a:rPr lang="en-US" sz="5100" b="1" i="1" dirty="0" err="1">
                <a:solidFill>
                  <a:srgbClr val="273239"/>
                </a:solidFill>
                <a:latin typeface="Nunito" pitchFamily="2" charset="0"/>
              </a:rPr>
              <a:t>args</a:t>
            </a:r>
            <a:r>
              <a:rPr lang="en-US" sz="5100" b="1" i="1" dirty="0">
                <a:solidFill>
                  <a:srgbClr val="273239"/>
                </a:solidFill>
                <a:latin typeface="Nunito" pitchFamily="2" charset="0"/>
              </a:rPr>
              <a:t>)</a:t>
            </a:r>
          </a:p>
          <a:p>
            <a:r>
              <a:rPr lang="en-US" sz="5100" b="1" i="1" dirty="0">
                <a:solidFill>
                  <a:srgbClr val="273239"/>
                </a:solidFill>
                <a:latin typeface="Nunito" pitchFamily="2" charset="0"/>
              </a:rPr>
              <a:t>    {</a:t>
            </a:r>
          </a:p>
          <a:p>
            <a:r>
              <a:rPr lang="en-US" sz="5100" b="1" i="1" dirty="0">
                <a:solidFill>
                  <a:srgbClr val="273239"/>
                </a:solidFill>
                <a:latin typeface="Nunito" pitchFamily="2" charset="0"/>
              </a:rPr>
              <a:t>        </a:t>
            </a:r>
            <a:r>
              <a:rPr lang="en-US" sz="5100" b="1" i="1" dirty="0" err="1">
                <a:solidFill>
                  <a:srgbClr val="273239"/>
                </a:solidFill>
                <a:latin typeface="Nunito" pitchFamily="2" charset="0"/>
              </a:rPr>
              <a:t>System.out.print</a:t>
            </a:r>
            <a:r>
              <a:rPr lang="en-US" sz="5100" b="1" i="1" dirty="0">
                <a:solidFill>
                  <a:srgbClr val="273239"/>
                </a:solidFill>
                <a:latin typeface="Nunito" pitchFamily="2" charset="0"/>
              </a:rPr>
              <a:t>("Hello World");</a:t>
            </a:r>
          </a:p>
          <a:p>
            <a:r>
              <a:rPr lang="en-US" sz="5100" b="1" i="1" dirty="0">
                <a:solidFill>
                  <a:srgbClr val="273239"/>
                </a:solidFill>
                <a:latin typeface="Nunito" pitchFamily="2" charset="0"/>
              </a:rPr>
              <a:t>    }</a:t>
            </a:r>
          </a:p>
          <a:p>
            <a:r>
              <a:rPr lang="en-US" b="1" i="1" dirty="0">
                <a:solidFill>
                  <a:srgbClr val="273239"/>
                </a:solidFill>
                <a:latin typeface="Nunito" pitchFamily="2" charset="0"/>
              </a:rPr>
              <a:t>}</a:t>
            </a:r>
          </a:p>
          <a:p>
            <a:endParaRPr lang="en-US" dirty="0"/>
          </a:p>
        </p:txBody>
      </p:sp>
    </p:spTree>
    <p:extLst>
      <p:ext uri="{BB962C8B-B14F-4D97-AF65-F5344CB8AC3E}">
        <p14:creationId xmlns:p14="http://schemas.microsoft.com/office/powerpoint/2010/main" val="48366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429B8-5F4C-148B-386B-9ED2998FA7B6}"/>
              </a:ext>
            </a:extLst>
          </p:cNvPr>
          <p:cNvSpPr>
            <a:spLocks noGrp="1"/>
          </p:cNvSpPr>
          <p:nvPr>
            <p:ph idx="1"/>
          </p:nvPr>
        </p:nvSpPr>
        <p:spPr>
          <a:xfrm>
            <a:off x="764931" y="288387"/>
            <a:ext cx="10662138" cy="6281225"/>
          </a:xfrm>
        </p:spPr>
        <p:txBody>
          <a:bodyPr>
            <a:noAutofit/>
          </a:bodyPr>
          <a:lstStyle/>
          <a:p>
            <a:r>
              <a:rPr lang="en-US" sz="3200" dirty="0"/>
              <a:t>Output</a:t>
            </a:r>
          </a:p>
          <a:p>
            <a:r>
              <a:rPr lang="en-US" sz="3200" dirty="0"/>
              <a:t>Hello World</a:t>
            </a:r>
          </a:p>
          <a:p>
            <a:r>
              <a:rPr lang="en-US" sz="3200" dirty="0"/>
              <a:t>Time Complexity: In the above code “Hello World” is printed only once on the screen. </a:t>
            </a:r>
          </a:p>
          <a:p>
            <a:r>
              <a:rPr lang="en-US" sz="3200" dirty="0"/>
              <a:t>So, the time complexity is constant: O(1) i.e. every time a constant amount of time is required to execute code, no matter which operating system or which machine configurations you are using. </a:t>
            </a:r>
          </a:p>
          <a:p>
            <a:r>
              <a:rPr lang="en-US" sz="3200" dirty="0"/>
              <a:t>Auxiliary Space: O(1)</a:t>
            </a:r>
          </a:p>
        </p:txBody>
      </p:sp>
    </p:spTree>
    <p:extLst>
      <p:ext uri="{BB962C8B-B14F-4D97-AF65-F5344CB8AC3E}">
        <p14:creationId xmlns:p14="http://schemas.microsoft.com/office/powerpoint/2010/main" val="327150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DAE70E-5E03-B020-393D-540A099A1FC1}"/>
              </a:ext>
            </a:extLst>
          </p:cNvPr>
          <p:cNvSpPr>
            <a:spLocks noGrp="1"/>
          </p:cNvSpPr>
          <p:nvPr>
            <p:ph idx="1"/>
          </p:nvPr>
        </p:nvSpPr>
        <p:spPr>
          <a:xfrm>
            <a:off x="886265" y="302454"/>
            <a:ext cx="10972799" cy="6281225"/>
          </a:xfrm>
        </p:spPr>
        <p:txBody>
          <a:bodyPr>
            <a:noAutofit/>
          </a:bodyPr>
          <a:lstStyle/>
          <a:p>
            <a:r>
              <a:rPr lang="en-US" sz="3200" b="1" i="0" dirty="0">
                <a:solidFill>
                  <a:srgbClr val="273239"/>
                </a:solidFill>
                <a:effectLst/>
                <a:latin typeface="Nunito" pitchFamily="2" charset="0"/>
              </a:rPr>
              <a:t>Example 2:</a:t>
            </a:r>
          </a:p>
          <a:p>
            <a:r>
              <a:rPr lang="en-US" sz="3200" b="1" dirty="0">
                <a:solidFill>
                  <a:srgbClr val="273239"/>
                </a:solidFill>
                <a:latin typeface="Nunito" pitchFamily="2" charset="0"/>
              </a:rPr>
              <a:t>class </a:t>
            </a:r>
            <a:r>
              <a:rPr lang="en-US" sz="3200" b="1" dirty="0" err="1">
                <a:solidFill>
                  <a:srgbClr val="273239"/>
                </a:solidFill>
                <a:latin typeface="Nunito" pitchFamily="2" charset="0"/>
              </a:rPr>
              <a:t>TimeC</a:t>
            </a:r>
            <a:r>
              <a:rPr lang="en-US" sz="3200" b="1" dirty="0">
                <a:solidFill>
                  <a:srgbClr val="273239"/>
                </a:solidFill>
                <a:latin typeface="Nunito" pitchFamily="2" charset="0"/>
              </a:rPr>
              <a:t> {</a:t>
            </a:r>
          </a:p>
          <a:p>
            <a:r>
              <a:rPr lang="en-US" sz="3200" b="1" dirty="0">
                <a:solidFill>
                  <a:srgbClr val="273239"/>
                </a:solidFill>
                <a:latin typeface="Nunito" pitchFamily="2" charset="0"/>
              </a:rPr>
              <a:t>    public static void main(String[] </a:t>
            </a:r>
            <a:r>
              <a:rPr lang="en-US" sz="3200" b="1" dirty="0" err="1">
                <a:solidFill>
                  <a:srgbClr val="273239"/>
                </a:solidFill>
                <a:latin typeface="Nunito" pitchFamily="2" charset="0"/>
              </a:rPr>
              <a:t>args</a:t>
            </a:r>
            <a:r>
              <a:rPr lang="en-US" sz="3200" b="1" dirty="0">
                <a:solidFill>
                  <a:srgbClr val="273239"/>
                </a:solidFill>
                <a:latin typeface="Nunito" pitchFamily="2" charset="0"/>
              </a:rPr>
              <a:t>)</a:t>
            </a:r>
          </a:p>
          <a:p>
            <a:r>
              <a:rPr lang="en-US" sz="3200" b="1" dirty="0">
                <a:solidFill>
                  <a:srgbClr val="273239"/>
                </a:solidFill>
                <a:latin typeface="Nunito" pitchFamily="2" charset="0"/>
              </a:rPr>
              <a:t>    {</a:t>
            </a:r>
          </a:p>
          <a:p>
            <a:r>
              <a:rPr lang="en-US" sz="3200" b="1" dirty="0">
                <a:solidFill>
                  <a:srgbClr val="273239"/>
                </a:solidFill>
                <a:latin typeface="Nunito" pitchFamily="2" charset="0"/>
              </a:rPr>
              <a:t>        int </a:t>
            </a:r>
            <a:r>
              <a:rPr lang="en-US" sz="3200" b="1" dirty="0" err="1">
                <a:solidFill>
                  <a:srgbClr val="273239"/>
                </a:solidFill>
                <a:latin typeface="Nunito" pitchFamily="2" charset="0"/>
              </a:rPr>
              <a:t>i</a:t>
            </a:r>
            <a:r>
              <a:rPr lang="en-US" sz="3200" b="1" dirty="0">
                <a:solidFill>
                  <a:srgbClr val="273239"/>
                </a:solidFill>
                <a:latin typeface="Nunito" pitchFamily="2" charset="0"/>
              </a:rPr>
              <a:t>, n = 8;</a:t>
            </a:r>
          </a:p>
          <a:p>
            <a:r>
              <a:rPr lang="en-US" sz="3200" b="1" dirty="0">
                <a:solidFill>
                  <a:srgbClr val="273239"/>
                </a:solidFill>
                <a:latin typeface="Nunito" pitchFamily="2" charset="0"/>
              </a:rPr>
              <a:t>        for (</a:t>
            </a:r>
            <a:r>
              <a:rPr lang="en-US" sz="3200" b="1" dirty="0" err="1">
                <a:solidFill>
                  <a:srgbClr val="273239"/>
                </a:solidFill>
                <a:latin typeface="Nunito" pitchFamily="2" charset="0"/>
              </a:rPr>
              <a:t>i</a:t>
            </a:r>
            <a:r>
              <a:rPr lang="en-US" sz="3200" b="1" dirty="0">
                <a:solidFill>
                  <a:srgbClr val="273239"/>
                </a:solidFill>
                <a:latin typeface="Nunito" pitchFamily="2" charset="0"/>
              </a:rPr>
              <a:t> = 1; </a:t>
            </a:r>
            <a:r>
              <a:rPr lang="en-US" sz="3200" b="1" dirty="0" err="1">
                <a:solidFill>
                  <a:srgbClr val="273239"/>
                </a:solidFill>
                <a:latin typeface="Nunito" pitchFamily="2" charset="0"/>
              </a:rPr>
              <a:t>i</a:t>
            </a:r>
            <a:r>
              <a:rPr lang="en-US" sz="3200" b="1" dirty="0">
                <a:solidFill>
                  <a:srgbClr val="273239"/>
                </a:solidFill>
                <a:latin typeface="Nunito" pitchFamily="2" charset="0"/>
              </a:rPr>
              <a:t> &lt;= n; </a:t>
            </a:r>
            <a:r>
              <a:rPr lang="en-US" sz="3200" b="1" dirty="0" err="1">
                <a:solidFill>
                  <a:srgbClr val="273239"/>
                </a:solidFill>
                <a:latin typeface="Nunito" pitchFamily="2" charset="0"/>
              </a:rPr>
              <a:t>i</a:t>
            </a:r>
            <a:r>
              <a:rPr lang="en-US" sz="3200" b="1" dirty="0">
                <a:solidFill>
                  <a:srgbClr val="273239"/>
                </a:solidFill>
                <a:latin typeface="Nunito" pitchFamily="2" charset="0"/>
              </a:rPr>
              <a:t>++) {</a:t>
            </a:r>
          </a:p>
          <a:p>
            <a:r>
              <a:rPr lang="en-US" sz="3200" b="1" dirty="0">
                <a:solidFill>
                  <a:srgbClr val="273239"/>
                </a:solidFill>
                <a:latin typeface="Nunito" pitchFamily="2" charset="0"/>
              </a:rPr>
              <a:t>            </a:t>
            </a:r>
            <a:r>
              <a:rPr lang="en-US" sz="3200" b="1" dirty="0" err="1">
                <a:solidFill>
                  <a:srgbClr val="273239"/>
                </a:solidFill>
                <a:latin typeface="Nunito" pitchFamily="2" charset="0"/>
              </a:rPr>
              <a:t>System.out.printf</a:t>
            </a:r>
            <a:r>
              <a:rPr lang="en-US" sz="3200" b="1" dirty="0">
                <a:solidFill>
                  <a:srgbClr val="273239"/>
                </a:solidFill>
                <a:latin typeface="Nunito" pitchFamily="2" charset="0"/>
              </a:rPr>
              <a:t>("Hello World !!!\n");</a:t>
            </a:r>
          </a:p>
          <a:p>
            <a:r>
              <a:rPr lang="en-US" sz="3200" b="1" dirty="0">
                <a:solidFill>
                  <a:srgbClr val="273239"/>
                </a:solidFill>
                <a:latin typeface="Nunito" pitchFamily="2" charset="0"/>
              </a:rPr>
              <a:t>        }</a:t>
            </a:r>
          </a:p>
          <a:p>
            <a:r>
              <a:rPr lang="en-US" sz="3200" b="1" dirty="0">
                <a:solidFill>
                  <a:srgbClr val="273239"/>
                </a:solidFill>
                <a:latin typeface="Nunito" pitchFamily="2" charset="0"/>
              </a:rPr>
              <a:t>    }</a:t>
            </a:r>
          </a:p>
          <a:p>
            <a:r>
              <a:rPr lang="en-US" sz="3200" b="1" dirty="0">
                <a:solidFill>
                  <a:srgbClr val="273239"/>
                </a:solidFill>
                <a:latin typeface="Nunito" pitchFamily="2" charset="0"/>
              </a:rPr>
              <a:t>}</a:t>
            </a:r>
          </a:p>
        </p:txBody>
      </p:sp>
    </p:spTree>
    <p:extLst>
      <p:ext uri="{BB962C8B-B14F-4D97-AF65-F5344CB8AC3E}">
        <p14:creationId xmlns:p14="http://schemas.microsoft.com/office/powerpoint/2010/main" val="221152064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{8C8DCB12-0CD3-4399-A564-25E9263F3D0E}tf10001105</Template>
  <TotalTime>464</TotalTime>
  <Words>1830</Words>
  <Application>Microsoft Office PowerPoint</Application>
  <PresentationFormat>Widescreen</PresentationFormat>
  <Paragraphs>110</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Franklin Gothic Book</vt:lpstr>
      <vt:lpstr>Inter</vt:lpstr>
      <vt:lpstr>Nunito</vt:lpstr>
      <vt:lpstr>sohne</vt:lpstr>
      <vt:lpstr>Söhne Mono</vt:lpstr>
      <vt:lpstr>Source Sans 3</vt:lpstr>
      <vt:lpstr>source-serif-pro</vt:lpstr>
      <vt:lpstr>Crop</vt:lpstr>
      <vt:lpstr>Understanding Time Complexity  </vt:lpstr>
      <vt:lpstr>PowerPoint Presentation</vt:lpstr>
      <vt:lpstr>Here are some ways to find the pen and what the O order is.</vt:lpstr>
      <vt:lpstr>PowerPoint Presentation</vt:lpstr>
      <vt:lpstr> Is the Time Complexity of an Algorithm/Code the same as the Running/Execution Time of Code? </vt:lpstr>
      <vt:lpstr>PowerPoint Presentation</vt:lpstr>
      <vt:lpstr>What is meant by the Time Complexity of an Algorithm? </vt:lpstr>
      <vt:lpstr>PowerPoint Presentation</vt:lpstr>
      <vt:lpstr>PowerPoint Presentation</vt:lpstr>
      <vt:lpstr>PowerPoint Presentation</vt:lpstr>
      <vt:lpstr>Time Complexity</vt:lpstr>
      <vt:lpstr>Big O Notation</vt:lpstr>
      <vt:lpstr>Why Do You Need To Calculate Time Complexity? </vt:lpstr>
      <vt:lpstr>Binary search algorithm </vt:lpstr>
      <vt:lpstr>The Time Complexity Algorithm Cases </vt:lpstr>
      <vt:lpstr>PowerPoint Presentation</vt:lpstr>
      <vt:lpstr>PowerPoint Presentation</vt:lpstr>
      <vt:lpstr>Different Types Notations </vt:lpstr>
      <vt:lpstr>PowerPoint Presentation</vt:lpstr>
      <vt:lpstr>Linear Time Complexity </vt:lpstr>
      <vt:lpstr>PowerPoint Presentation</vt:lpstr>
      <vt:lpstr>PowerPoint Presentation</vt:lpstr>
      <vt:lpstr>PowerPoint Presentation</vt:lpstr>
      <vt:lpstr>Quadratic Time Complexity </vt:lpstr>
      <vt:lpstr>Big O notation for quadratic time complexity is O(n²). </vt:lpstr>
      <vt:lpstr>Logarithmic Time Complexity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Time Complexity  </dc:title>
  <dc:creator>UDYK</dc:creator>
  <cp:lastModifiedBy>UDYK</cp:lastModifiedBy>
  <cp:revision>7</cp:revision>
  <dcterms:created xsi:type="dcterms:W3CDTF">2023-12-03T19:58:39Z</dcterms:created>
  <dcterms:modified xsi:type="dcterms:W3CDTF">2023-12-11T23:12:23Z</dcterms:modified>
</cp:coreProperties>
</file>