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 id="2147483884" r:id="rId2"/>
  </p:sldMasterIdLst>
  <p:notesMasterIdLst>
    <p:notesMasterId r:id="rId48"/>
  </p:notesMasterIdLst>
  <p:handoutMasterIdLst>
    <p:handoutMasterId r:id="rId49"/>
  </p:handoutMasterIdLst>
  <p:sldIdLst>
    <p:sldId id="379" r:id="rId3"/>
    <p:sldId id="351" r:id="rId4"/>
    <p:sldId id="352" r:id="rId5"/>
    <p:sldId id="353" r:id="rId6"/>
    <p:sldId id="354" r:id="rId7"/>
    <p:sldId id="356" r:id="rId8"/>
    <p:sldId id="404" r:id="rId9"/>
    <p:sldId id="398" r:id="rId10"/>
    <p:sldId id="357" r:id="rId11"/>
    <p:sldId id="358" r:id="rId12"/>
    <p:sldId id="359" r:id="rId13"/>
    <p:sldId id="360" r:id="rId14"/>
    <p:sldId id="362" r:id="rId15"/>
    <p:sldId id="363" r:id="rId16"/>
    <p:sldId id="364" r:id="rId17"/>
    <p:sldId id="380" r:id="rId18"/>
    <p:sldId id="381" r:id="rId19"/>
    <p:sldId id="382" r:id="rId20"/>
    <p:sldId id="378" r:id="rId21"/>
    <p:sldId id="366" r:id="rId22"/>
    <p:sldId id="367" r:id="rId23"/>
    <p:sldId id="368" r:id="rId24"/>
    <p:sldId id="399" r:id="rId25"/>
    <p:sldId id="369" r:id="rId26"/>
    <p:sldId id="371" r:id="rId27"/>
    <p:sldId id="372" r:id="rId28"/>
    <p:sldId id="389" r:id="rId29"/>
    <p:sldId id="374" r:id="rId30"/>
    <p:sldId id="375" r:id="rId31"/>
    <p:sldId id="376" r:id="rId32"/>
    <p:sldId id="400" r:id="rId33"/>
    <p:sldId id="401" r:id="rId34"/>
    <p:sldId id="402" r:id="rId35"/>
    <p:sldId id="384" r:id="rId36"/>
    <p:sldId id="385" r:id="rId37"/>
    <p:sldId id="386" r:id="rId38"/>
    <p:sldId id="387" r:id="rId39"/>
    <p:sldId id="388" r:id="rId40"/>
    <p:sldId id="391" r:id="rId41"/>
    <p:sldId id="393" r:id="rId42"/>
    <p:sldId id="394" r:id="rId43"/>
    <p:sldId id="395" r:id="rId44"/>
    <p:sldId id="403" r:id="rId45"/>
    <p:sldId id="396" r:id="rId46"/>
    <p:sldId id="377"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 id="1" name="Stulga, Michele L" initials="SML"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3" autoAdjust="0"/>
    <p:restoredTop sz="81852" autoAdjust="0"/>
  </p:normalViewPr>
  <p:slideViewPr>
    <p:cSldViewPr>
      <p:cViewPr varScale="1">
        <p:scale>
          <a:sx n="74" d="100"/>
          <a:sy n="74" d="100"/>
        </p:scale>
        <p:origin x="21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8180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375449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5234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49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solidFill>
                <a:srgbClr val="00497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715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181690861"/>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24085490"/>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solidFill>
                  <a:srgbClr val="004978"/>
                </a:solidFill>
                <a:latin typeface="Times New Roman" pitchFamily="18" charset="0"/>
              </a:rPr>
              <a:pPr>
                <a:defRPr/>
              </a:pPr>
              <a:t>‹#›</a:t>
            </a:fld>
            <a:endParaRPr lang="en-US" dirty="0">
              <a:solidFill>
                <a:srgbClr val="004978"/>
              </a:solidFill>
              <a:latin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38361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a:solidFill>
                <a:srgbClr val="004978"/>
              </a:solidFill>
              <a:latin typeface="Times New Roman" pitchFamily="18" charset="0"/>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Tree>
    <p:extLst>
      <p:ext uri="{BB962C8B-B14F-4D97-AF65-F5344CB8AC3E}">
        <p14:creationId xmlns:p14="http://schemas.microsoft.com/office/powerpoint/2010/main" val="3911519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1449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11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320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587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129495553"/>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496209315"/>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74416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a:p>
        </p:txBody>
      </p:sp>
    </p:spTree>
    <p:extLst>
      <p:ext uri="{BB962C8B-B14F-4D97-AF65-F5344CB8AC3E}">
        <p14:creationId xmlns:p14="http://schemas.microsoft.com/office/powerpoint/2010/main" val="1056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146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77508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817153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dirty="0"/>
              <a:t>Chapter 2:</a:t>
            </a:r>
            <a:br>
              <a:rPr lang="en-US" dirty="0"/>
            </a:br>
            <a:r>
              <a:rPr lang="en-US" dirty="0"/>
              <a:t>The Project Management and Information Technology Context</a:t>
            </a:r>
          </a:p>
        </p:txBody>
      </p:sp>
      <p:sp>
        <p:nvSpPr>
          <p:cNvPr id="3" name="Subtitle 2">
            <a:extLst>
              <a:ext uri="{FF2B5EF4-FFF2-40B4-BE49-F238E27FC236}">
                <a16:creationId xmlns:a16="http://schemas.microsoft.com/office/drawing/2014/main" id="{A8C75795-938C-EA4A-9388-D29B52B45282}"/>
              </a:ext>
            </a:extLst>
          </p:cNvPr>
          <p:cNvSpPr>
            <a:spLocks noGrp="1"/>
          </p:cNvSpPr>
          <p:nvPr>
            <p:ph type="subTitle" idx="1"/>
          </p:nvPr>
        </p:nvSpPr>
        <p:spPr/>
        <p:txBody>
          <a:bodyPr/>
          <a:lstStyle/>
          <a:p>
            <a:r>
              <a:rPr lang="en-US"/>
              <a:t>Information Technology Project Management, Ninth Edition</a:t>
            </a:r>
          </a:p>
          <a:p>
            <a:r>
              <a:rPr lang="en-US"/>
              <a:t>Note: See the text itself for full citations.</a:t>
            </a: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What Went Wrong?</a:t>
            </a:r>
            <a:endParaRPr lang="en-US" dirty="0"/>
          </a:p>
        </p:txBody>
      </p:sp>
      <p:sp>
        <p:nvSpPr>
          <p:cNvPr id="4" name="Content Placeholder 3">
            <a:extLst>
              <a:ext uri="{FF2B5EF4-FFF2-40B4-BE49-F238E27FC236}">
                <a16:creationId xmlns:a16="http://schemas.microsoft.com/office/drawing/2014/main" id="{61ACC155-FA3A-2946-897C-E057483333B7}"/>
              </a:ext>
            </a:extLst>
          </p:cNvPr>
          <p:cNvSpPr>
            <a:spLocks noGrp="1"/>
          </p:cNvSpPr>
          <p:nvPr>
            <p:ph idx="1"/>
          </p:nvPr>
        </p:nvSpPr>
        <p:spPr/>
        <p:txBody>
          <a:bodyPr/>
          <a:lstStyle/>
          <a:p>
            <a:r>
              <a:rPr lang="en-US"/>
              <a:t>In a paper titled “A Study in Project Failure,” two researchers examined the success and failure of 214 IT projects over an eight-year period in several European countries </a:t>
            </a:r>
          </a:p>
          <a:p>
            <a:r>
              <a:rPr lang="en-US"/>
              <a:t>The researchers found that only one in eight (12.5 percent) were considered successful in terms of meeting scope, time, and cost goals</a:t>
            </a:r>
          </a:p>
          <a:p>
            <a:r>
              <a:rPr lang="en-US"/>
              <a:t>The authors said that the culture within many organizations is often to blame</a:t>
            </a:r>
          </a:p>
          <a:p>
            <a:r>
              <a:rPr lang="en-US"/>
              <a:t>Among other things, people often do not discuss important leadership, stakeholder, and risk management issues</a:t>
            </a:r>
            <a:endParaRPr lang="en-US" dirty="0"/>
          </a:p>
        </p:txBody>
      </p:sp>
      <p:sp>
        <p:nvSpPr>
          <p:cNvPr id="8" name="Footer Placeholder 7"/>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a:t>Organizational Structures (1 of 2)</a:t>
            </a:r>
          </a:p>
        </p:txBody>
      </p:sp>
      <p:sp>
        <p:nvSpPr>
          <p:cNvPr id="18437" name="Rectangle 3"/>
          <p:cNvSpPr>
            <a:spLocks noGrp="1" noChangeArrowheads="1"/>
          </p:cNvSpPr>
          <p:nvPr>
            <p:ph idx="1"/>
          </p:nvPr>
        </p:nvSpPr>
        <p:spPr/>
        <p:txBody>
          <a:bodyPr/>
          <a:lstStyle/>
          <a:p>
            <a:r>
              <a:rPr lang="en-US"/>
              <a:t>Three basic organizational structures</a:t>
            </a:r>
          </a:p>
          <a:p>
            <a:pPr lvl="1"/>
            <a:r>
              <a:rPr lang="en-US"/>
              <a:t>Functional: functional managers report to the CEO</a:t>
            </a:r>
          </a:p>
          <a:p>
            <a:pPr lvl="1"/>
            <a:r>
              <a:rPr lang="en-US"/>
              <a:t>Project: program managers report to the CEO</a:t>
            </a:r>
          </a:p>
          <a:p>
            <a:pPr lvl="1"/>
            <a:r>
              <a:rPr lang="en-US"/>
              <a:t>Matrix: middle ground between functional and project structures; personnel often report to two or more bosses; structure can be weak, balanced, or strong matrix</a:t>
            </a:r>
            <a:endParaRPr lang="en-US" dirty="0"/>
          </a:p>
        </p:txBody>
      </p:sp>
      <p:sp>
        <p:nvSpPr>
          <p:cNvPr id="1843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Organizational Structures (2 of 2)</a:t>
            </a:r>
          </a:p>
        </p:txBody>
      </p:sp>
      <p:sp>
        <p:nvSpPr>
          <p:cNvPr id="1946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855" y="914400"/>
            <a:ext cx="4572290" cy="522114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t>Organizational Culture (1 of 2)</a:t>
            </a:r>
            <a:endParaRPr lang="en-US" dirty="0"/>
          </a:p>
        </p:txBody>
      </p:sp>
      <p:sp>
        <p:nvSpPr>
          <p:cNvPr id="20485" name="Rectangle 3"/>
          <p:cNvSpPr>
            <a:spLocks noGrp="1" noChangeArrowheads="1"/>
          </p:cNvSpPr>
          <p:nvPr>
            <p:ph idx="1"/>
          </p:nvPr>
        </p:nvSpPr>
        <p:spPr/>
        <p:txBody>
          <a:bodyPr/>
          <a:lstStyle/>
          <a:p>
            <a:r>
              <a:rPr lang="en-US"/>
              <a:t>Organizational culture is a set of shared assumptions, values, and behaviors that characterize the functioning of an organization</a:t>
            </a:r>
          </a:p>
          <a:p>
            <a:r>
              <a:rPr lang="en-US"/>
              <a:t>Many experts believe the underlying causes of many companies’ problems are not the structure or staff, but the culture</a:t>
            </a:r>
          </a:p>
          <a:p>
            <a:endParaRPr lang="en-US" dirty="0"/>
          </a:p>
        </p:txBody>
      </p:sp>
      <p:sp>
        <p:nvSpPr>
          <p:cNvPr id="2048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Organizational Culture (2 of 2)</a:t>
            </a:r>
            <a:endParaRPr lang="en-US" dirty="0"/>
          </a:p>
        </p:txBody>
      </p:sp>
      <p:sp>
        <p:nvSpPr>
          <p:cNvPr id="21507" name="Rectangle 5"/>
          <p:cNvSpPr>
            <a:spLocks noGrp="1" noChangeArrowheads="1"/>
          </p:cNvSpPr>
          <p:nvPr>
            <p:ph idx="1"/>
          </p:nvPr>
        </p:nvSpPr>
        <p:spPr>
          <a:xfrm>
            <a:off x="609600" y="1447800"/>
            <a:ext cx="7886700" cy="4351338"/>
          </a:xfrm>
        </p:spPr>
        <p:txBody>
          <a:bodyPr/>
          <a:lstStyle/>
          <a:p>
            <a:r>
              <a:rPr lang="en-US" dirty="0"/>
              <a:t>Ten characteristics of organizational culture:</a:t>
            </a:r>
          </a:p>
          <a:p>
            <a:pPr lvl="1"/>
            <a:r>
              <a:rPr lang="en-US" dirty="0"/>
              <a:t>Member identity*</a:t>
            </a:r>
          </a:p>
          <a:p>
            <a:pPr lvl="1"/>
            <a:r>
              <a:rPr lang="en-US" dirty="0"/>
              <a:t>Group emphasis*</a:t>
            </a:r>
          </a:p>
          <a:p>
            <a:pPr lvl="1"/>
            <a:r>
              <a:rPr lang="en-US" dirty="0"/>
              <a:t>People focus</a:t>
            </a:r>
          </a:p>
          <a:p>
            <a:pPr lvl="1"/>
            <a:r>
              <a:rPr lang="en-US" dirty="0"/>
              <a:t>Unit integration*</a:t>
            </a:r>
          </a:p>
          <a:p>
            <a:pPr lvl="1"/>
            <a:r>
              <a:rPr lang="en-US" dirty="0"/>
              <a:t>Control</a:t>
            </a:r>
          </a:p>
          <a:p>
            <a:pPr lvl="1"/>
            <a:r>
              <a:rPr lang="en-US" dirty="0"/>
              <a:t>Risk tolerance*</a:t>
            </a:r>
          </a:p>
          <a:p>
            <a:pPr lvl="1"/>
            <a:r>
              <a:rPr lang="en-US" dirty="0"/>
              <a:t>Reward criteria*</a:t>
            </a:r>
          </a:p>
          <a:p>
            <a:pPr lvl="1"/>
            <a:r>
              <a:rPr lang="en-US" dirty="0"/>
              <a:t>Conflict tolerance*</a:t>
            </a:r>
          </a:p>
          <a:p>
            <a:pPr lvl="1"/>
            <a:r>
              <a:rPr lang="en-US" dirty="0"/>
              <a:t>Means-ends orientation</a:t>
            </a:r>
          </a:p>
          <a:p>
            <a:pPr lvl="1"/>
            <a:r>
              <a:rPr lang="en-US" dirty="0"/>
              <a:t>Open-systems focus*</a:t>
            </a:r>
          </a:p>
          <a:p>
            <a:endParaRPr lang="en-US" dirty="0"/>
          </a:p>
          <a:p>
            <a:r>
              <a:rPr lang="en-US" dirty="0"/>
              <a:t>*Project work is most successful in an organizational culture where these items are strong/high and other items are balanced. </a:t>
            </a:r>
          </a:p>
        </p:txBody>
      </p:sp>
      <p:sp>
        <p:nvSpPr>
          <p:cNvPr id="21512" name="Footer Placeholder 8"/>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t>Focusing on Stakeholder Needs</a:t>
            </a:r>
            <a:endParaRPr lang="en-US" dirty="0"/>
          </a:p>
        </p:txBody>
      </p:sp>
      <p:sp>
        <p:nvSpPr>
          <p:cNvPr id="22533" name="Rectangle 3"/>
          <p:cNvSpPr>
            <a:spLocks noGrp="1" noChangeArrowheads="1"/>
          </p:cNvSpPr>
          <p:nvPr>
            <p:ph idx="1"/>
          </p:nvPr>
        </p:nvSpPr>
        <p:spPr/>
        <p:txBody>
          <a:bodyPr/>
          <a:lstStyle/>
          <a:p>
            <a:r>
              <a:rPr lang="en-US"/>
              <a:t>Project managers must take time to identify, understand, and manage relationships with all project stakeholders</a:t>
            </a:r>
          </a:p>
          <a:p>
            <a:r>
              <a:rPr lang="en-US"/>
              <a:t>Using the four frames of organizations can help meet stakeholder needs and expectations</a:t>
            </a:r>
          </a:p>
          <a:p>
            <a:r>
              <a:rPr lang="en-US"/>
              <a:t>Senior executives/top management are very important stakeholders</a:t>
            </a:r>
          </a:p>
          <a:p>
            <a:r>
              <a:rPr lang="en-US"/>
              <a:t>See Chapter 13, Project Stakeholder Management, for more information</a:t>
            </a:r>
          </a:p>
          <a:p>
            <a:endParaRPr lang="en-US" dirty="0"/>
          </a:p>
        </p:txBody>
      </p:sp>
      <p:sp>
        <p:nvSpPr>
          <p:cNvPr id="2253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Media Snapshot</a:t>
            </a:r>
            <a:endParaRPr lang="en-US" dirty="0"/>
          </a:p>
        </p:txBody>
      </p:sp>
      <p:sp>
        <p:nvSpPr>
          <p:cNvPr id="2" name="Content Placeholder 1"/>
          <p:cNvSpPr>
            <a:spLocks noGrp="1"/>
          </p:cNvSpPr>
          <p:nvPr>
            <p:ph idx="1"/>
          </p:nvPr>
        </p:nvSpPr>
        <p:spPr/>
        <p:txBody>
          <a:bodyPr/>
          <a:lstStyle/>
          <a:p>
            <a:r>
              <a:rPr lang="en-US"/>
              <a:t>Prior to the 2014 football season, Microsoft paid the NFL $400 million as part of a five-year deal to use their Surface as “the official tablet of the NFL”</a:t>
            </a:r>
          </a:p>
          <a:p>
            <a:r>
              <a:rPr lang="en-US"/>
              <a:t>All 32 NFL teams were involved, and the deal was renewed for a sixth year in 2017</a:t>
            </a:r>
          </a:p>
          <a:p>
            <a:r>
              <a:rPr lang="en-US"/>
              <a:t>Smooth transition?</a:t>
            </a:r>
          </a:p>
          <a:p>
            <a:pPr lvl="1"/>
            <a:r>
              <a:rPr lang="en-US"/>
              <a:t>During week one of the season at least two television announcers mistakenly referred to the tablets as iPads, giving Apple unexpected exposure</a:t>
            </a:r>
          </a:p>
          <a:p>
            <a:pPr lvl="1"/>
            <a:r>
              <a:rPr lang="en-US"/>
              <a:t>Microsoft also had to defend the use of tablets after the New England Patriots stopped using them</a:t>
            </a:r>
          </a:p>
          <a:p>
            <a:pPr lvl="1"/>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Importance of Top Management Commitment  (1 of 2)</a:t>
            </a:r>
            <a:endParaRPr lang="en-US" dirty="0"/>
          </a:p>
        </p:txBody>
      </p:sp>
      <p:sp>
        <p:nvSpPr>
          <p:cNvPr id="2" name="Content Placeholder 1"/>
          <p:cNvSpPr>
            <a:spLocks noGrp="1"/>
          </p:cNvSpPr>
          <p:nvPr>
            <p:ph idx="1"/>
          </p:nvPr>
        </p:nvSpPr>
        <p:spPr/>
        <p:txBody>
          <a:bodyPr/>
          <a:lstStyle/>
          <a:p>
            <a:r>
              <a:rPr lang="en-US"/>
              <a:t>People in top management positions are key stakeholders in projects</a:t>
            </a:r>
          </a:p>
          <a:p>
            <a:r>
              <a:rPr lang="en-US"/>
              <a:t> A very important factor in helping project managers successfully lead projects is the level of commitment and support they receive from top management</a:t>
            </a:r>
          </a:p>
          <a:p>
            <a:r>
              <a:rPr lang="en-US"/>
              <a:t>Without top management commitment, many projects will fail.</a:t>
            </a:r>
          </a:p>
          <a:p>
            <a:r>
              <a:rPr lang="en-US"/>
              <a:t>Some projects have a senior manager called a champion who acts as a key proponent for a project.</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Importance of Top Management Commitment (2 of 2)</a:t>
            </a:r>
            <a:endParaRPr lang="en-US" dirty="0"/>
          </a:p>
        </p:txBody>
      </p:sp>
      <p:sp>
        <p:nvSpPr>
          <p:cNvPr id="2" name="Content Placeholder 1"/>
          <p:cNvSpPr>
            <a:spLocks noGrp="1"/>
          </p:cNvSpPr>
          <p:nvPr>
            <p:ph idx="1"/>
          </p:nvPr>
        </p:nvSpPr>
        <p:spPr/>
        <p:txBody>
          <a:bodyPr/>
          <a:lstStyle/>
          <a:p>
            <a:r>
              <a:rPr lang="en-US"/>
              <a:t>How top management can help project managers</a:t>
            </a:r>
          </a:p>
          <a:p>
            <a:pPr lvl="1"/>
            <a:r>
              <a:rPr lang="en-US"/>
              <a:t>Providing adequate resources</a:t>
            </a:r>
          </a:p>
          <a:p>
            <a:pPr lvl="1"/>
            <a:r>
              <a:rPr lang="en-US"/>
              <a:t>Approving unique project needs in a timely manner</a:t>
            </a:r>
          </a:p>
          <a:p>
            <a:pPr lvl="1"/>
            <a:r>
              <a:rPr lang="en-US"/>
              <a:t>Getting cooperation from other parts of the organization</a:t>
            </a:r>
          </a:p>
          <a:p>
            <a:pPr lvl="1"/>
            <a:r>
              <a:rPr lang="en-US"/>
              <a:t>Mentoring and coaching on leadership issues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Best Practice</a:t>
            </a:r>
            <a:endParaRPr lang="en-US" dirty="0"/>
          </a:p>
        </p:txBody>
      </p:sp>
      <p:sp>
        <p:nvSpPr>
          <p:cNvPr id="23555" name="Content Placeholder 2"/>
          <p:cNvSpPr>
            <a:spLocks noGrp="1"/>
          </p:cNvSpPr>
          <p:nvPr>
            <p:ph idx="1"/>
          </p:nvPr>
        </p:nvSpPr>
        <p:spPr/>
        <p:txBody>
          <a:bodyPr/>
          <a:lstStyle/>
          <a:p>
            <a:r>
              <a:rPr lang="en-US"/>
              <a:t>IT governance addresses the authority and control for key IT activities in organizations,  including IT infrastructure, IT use, and project management</a:t>
            </a:r>
          </a:p>
          <a:p>
            <a:r>
              <a:rPr lang="en-US"/>
              <a:t>A lack of IT governance can be dangerous, as evidenced by three well-publicized IT project failures in Australia</a:t>
            </a:r>
          </a:p>
          <a:p>
            <a:pPr lvl="1"/>
            <a:r>
              <a:rPr lang="en-US"/>
              <a:t>Sydney Water’s customer relationship management system</a:t>
            </a:r>
          </a:p>
          <a:p>
            <a:pPr lvl="1"/>
            <a:r>
              <a:rPr lang="en-US"/>
              <a:t>The Royal Melbourne Institute of Technology’s academic management system</a:t>
            </a:r>
          </a:p>
          <a:p>
            <a:pPr lvl="1"/>
            <a:r>
              <a:rPr lang="en-US"/>
              <a:t>One.Tel’s billing system</a:t>
            </a:r>
          </a:p>
          <a:p>
            <a:endParaRPr lang="en-US" dirty="0"/>
          </a:p>
        </p:txBody>
      </p:sp>
      <p:sp>
        <p:nvSpPr>
          <p:cNvPr id="2355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a:t>Learning Objectives (1 of 2)</a:t>
            </a:r>
            <a:endParaRPr lang="en-US" dirty="0"/>
          </a:p>
        </p:txBody>
      </p:sp>
      <p:sp>
        <p:nvSpPr>
          <p:cNvPr id="10245" name="Rectangle 3"/>
          <p:cNvSpPr>
            <a:spLocks noGrp="1" noChangeArrowheads="1"/>
          </p:cNvSpPr>
          <p:nvPr>
            <p:ph idx="1"/>
          </p:nvPr>
        </p:nvSpPr>
        <p:spPr/>
        <p:txBody>
          <a:bodyPr/>
          <a:lstStyle/>
          <a:p>
            <a:r>
              <a:rPr lang="en-US"/>
              <a:t>Define the systems view of project management and how it applies to information technology (IT) projects</a:t>
            </a:r>
          </a:p>
          <a:p>
            <a:r>
              <a:rPr lang="en-US"/>
              <a:t>Summarize organizations, including the four frames, organizational structures, and organizational culture</a:t>
            </a:r>
          </a:p>
          <a:p>
            <a:r>
              <a:rPr lang="en-US"/>
              <a:t>Explain why stakeholder management and top management commitment are critical for a project’s success</a:t>
            </a:r>
            <a:endParaRPr lang="en-US" dirty="0"/>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a:t>If the organization has a negative attitude toward IT, it will be difficult for an IT project to succeed</a:t>
            </a:r>
          </a:p>
          <a:p>
            <a:r>
              <a:rPr lang="en-US"/>
              <a:t>Having a Chief Information Officer (CIO) at a high level in the organization helps IT projects</a:t>
            </a:r>
          </a:p>
          <a:p>
            <a:r>
              <a:rPr lang="en-US"/>
              <a:t>Assigning non-IT people to IT projects also encourage more commitment</a:t>
            </a:r>
            <a:endParaRPr lang="en-US" dirty="0"/>
          </a:p>
        </p:txBody>
      </p:sp>
      <p:sp>
        <p:nvSpPr>
          <p:cNvPr id="2457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t>The Need for Organizational Standards</a:t>
            </a:r>
            <a:endParaRPr lang="en-US" dirty="0"/>
          </a:p>
        </p:txBody>
      </p:sp>
      <p:sp>
        <p:nvSpPr>
          <p:cNvPr id="25605" name="Rectangle 3"/>
          <p:cNvSpPr>
            <a:spLocks noGrp="1" noChangeArrowheads="1"/>
          </p:cNvSpPr>
          <p:nvPr>
            <p:ph idx="1"/>
          </p:nvPr>
        </p:nvSpPr>
        <p:spPr/>
        <p:txBody>
          <a:bodyPr/>
          <a:lstStyle/>
          <a:p>
            <a:r>
              <a:rPr lang="en-US"/>
              <a:t>Standards and guidelines help project managers be more effective</a:t>
            </a:r>
          </a:p>
          <a:p>
            <a:r>
              <a:rPr lang="en-US"/>
              <a:t>Senior management can encourage</a:t>
            </a:r>
          </a:p>
          <a:p>
            <a:pPr lvl="1"/>
            <a:r>
              <a:rPr lang="en-US"/>
              <a:t>the use of standard forms and software for project management</a:t>
            </a:r>
          </a:p>
          <a:p>
            <a:pPr lvl="1"/>
            <a:r>
              <a:rPr lang="en-US"/>
              <a:t>the development and use of guidelines for writing project plans or providing status information</a:t>
            </a:r>
          </a:p>
          <a:p>
            <a:pPr lvl="1"/>
            <a:r>
              <a:rPr lang="en-US"/>
              <a:t>the creation of a project management office or center of excellence</a:t>
            </a:r>
          </a:p>
          <a:p>
            <a:endParaRPr lang="en-US" dirty="0"/>
          </a:p>
        </p:txBody>
      </p:sp>
      <p:sp>
        <p:nvSpPr>
          <p:cNvPr id="2560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t>Project and Product Life Cycles</a:t>
            </a:r>
            <a:endParaRPr lang="en-US" dirty="0"/>
          </a:p>
        </p:txBody>
      </p:sp>
      <p:sp>
        <p:nvSpPr>
          <p:cNvPr id="26629" name="Rectangle 3"/>
          <p:cNvSpPr>
            <a:spLocks noGrp="1" noChangeArrowheads="1"/>
          </p:cNvSpPr>
          <p:nvPr>
            <p:ph idx="1"/>
          </p:nvPr>
        </p:nvSpPr>
        <p:spPr/>
        <p:txBody>
          <a:bodyPr/>
          <a:lstStyle/>
          <a:p>
            <a:r>
              <a:rPr lang="en-US"/>
              <a:t>It is good practice to divide projects into several phases</a:t>
            </a:r>
          </a:p>
          <a:p>
            <a:pPr lvl="1"/>
            <a:r>
              <a:rPr lang="en-US"/>
              <a:t>Because projects operate as part of a system and involve uncertainty</a:t>
            </a:r>
          </a:p>
          <a:p>
            <a:r>
              <a:rPr lang="en-US"/>
              <a:t>The same can be said for developing products</a:t>
            </a:r>
            <a:endParaRPr lang="en-US" dirty="0"/>
          </a:p>
        </p:txBody>
      </p:sp>
      <p:sp>
        <p:nvSpPr>
          <p:cNvPr id="2662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t>Project Life Cycle (1 of 2)</a:t>
            </a:r>
            <a:endParaRPr lang="en-US" dirty="0"/>
          </a:p>
        </p:txBody>
      </p:sp>
      <p:sp>
        <p:nvSpPr>
          <p:cNvPr id="26629" name="Rectangle 3"/>
          <p:cNvSpPr>
            <a:spLocks noGrp="1" noChangeArrowheads="1"/>
          </p:cNvSpPr>
          <p:nvPr>
            <p:ph idx="1"/>
          </p:nvPr>
        </p:nvSpPr>
        <p:spPr/>
        <p:txBody>
          <a:bodyPr/>
          <a:lstStyle/>
          <a:p>
            <a:r>
              <a:rPr lang="en-US"/>
              <a:t>A project life cycle is a collection of project phases that defines</a:t>
            </a:r>
          </a:p>
          <a:p>
            <a:pPr lvl="1"/>
            <a:r>
              <a:rPr lang="en-US"/>
              <a:t>what work will be performed in each phase</a:t>
            </a:r>
          </a:p>
          <a:p>
            <a:pPr lvl="1"/>
            <a:r>
              <a:rPr lang="en-US"/>
              <a:t>what deliverables will be produced and when</a:t>
            </a:r>
          </a:p>
          <a:p>
            <a:pPr lvl="1"/>
            <a:r>
              <a:rPr lang="en-US"/>
              <a:t>who is involved in each phase, and </a:t>
            </a:r>
          </a:p>
          <a:p>
            <a:pPr lvl="1"/>
            <a:r>
              <a:rPr lang="en-US"/>
              <a:t>how management will control and approve work produced in each phase</a:t>
            </a:r>
          </a:p>
          <a:p>
            <a:r>
              <a:rPr lang="en-US"/>
              <a:t>A deliverable is a product or service produced or provided as part of a project</a:t>
            </a:r>
          </a:p>
          <a:p>
            <a:endParaRPr lang="en-US" dirty="0"/>
          </a:p>
        </p:txBody>
      </p:sp>
      <p:sp>
        <p:nvSpPr>
          <p:cNvPr id="2662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0060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t>Project Life Cycle (2 of 2)</a:t>
            </a:r>
            <a:endParaRPr lang="en-US" dirty="0"/>
          </a:p>
        </p:txBody>
      </p:sp>
      <p:sp>
        <p:nvSpPr>
          <p:cNvPr id="27653" name="Rectangle 3"/>
          <p:cNvSpPr>
            <a:spLocks noGrp="1" noChangeArrowheads="1"/>
          </p:cNvSpPr>
          <p:nvPr>
            <p:ph idx="1"/>
          </p:nvPr>
        </p:nvSpPr>
        <p:spPr/>
        <p:txBody>
          <a:bodyPr/>
          <a:lstStyle/>
          <a:p>
            <a:r>
              <a:rPr lang="en-US"/>
              <a:t>In early phases of a project life cycle</a:t>
            </a:r>
          </a:p>
          <a:p>
            <a:pPr lvl="1"/>
            <a:r>
              <a:rPr lang="en-US"/>
              <a:t>resource needs are usually lowest</a:t>
            </a:r>
          </a:p>
          <a:p>
            <a:pPr lvl="1"/>
            <a:r>
              <a:rPr lang="en-US"/>
              <a:t>the level of uncertainty (risk) is highest</a:t>
            </a:r>
          </a:p>
          <a:p>
            <a:pPr lvl="1"/>
            <a:r>
              <a:rPr lang="en-US"/>
              <a:t>project stakeholders have the greatest opportunity to influence the project</a:t>
            </a:r>
          </a:p>
          <a:p>
            <a:r>
              <a:rPr lang="en-US"/>
              <a:t>In middle phases of a project life cycle</a:t>
            </a:r>
          </a:p>
          <a:p>
            <a:pPr lvl="1"/>
            <a:r>
              <a:rPr lang="en-US"/>
              <a:t>the certainty of completing a project improves</a:t>
            </a:r>
          </a:p>
          <a:p>
            <a:pPr lvl="1"/>
            <a:r>
              <a:rPr lang="en-US"/>
              <a:t>more resources are needed</a:t>
            </a:r>
          </a:p>
          <a:p>
            <a:r>
              <a:rPr lang="en-US"/>
              <a:t>The final phase of a project life cycle focuses on</a:t>
            </a:r>
          </a:p>
          <a:p>
            <a:pPr lvl="1"/>
            <a:r>
              <a:rPr lang="en-US"/>
              <a:t>ensuring that project requirements were met</a:t>
            </a:r>
          </a:p>
          <a:p>
            <a:pPr lvl="1"/>
            <a:r>
              <a:rPr lang="en-US"/>
              <a:t>the sponsor approves completion of the project</a:t>
            </a:r>
          </a:p>
          <a:p>
            <a:pPr lvl="1"/>
            <a:endParaRPr lang="en-US" dirty="0"/>
          </a:p>
        </p:txBody>
      </p:sp>
      <p:sp>
        <p:nvSpPr>
          <p:cNvPr id="2765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t>Product Life Cycles (1 of 3)</a:t>
            </a:r>
            <a:endParaRPr lang="en-US" dirty="0"/>
          </a:p>
        </p:txBody>
      </p:sp>
      <p:sp>
        <p:nvSpPr>
          <p:cNvPr id="29701" name="Rectangle 3"/>
          <p:cNvSpPr>
            <a:spLocks noGrp="1" noChangeArrowheads="1"/>
          </p:cNvSpPr>
          <p:nvPr>
            <p:ph idx="1"/>
          </p:nvPr>
        </p:nvSpPr>
        <p:spPr/>
        <p:txBody>
          <a:bodyPr/>
          <a:lstStyle/>
          <a:p>
            <a:r>
              <a:rPr lang="en-US"/>
              <a:t>Products also have life cycles</a:t>
            </a:r>
          </a:p>
          <a:p>
            <a:r>
              <a:rPr lang="en-US"/>
              <a:t>The Systems Development Life Cycle (SDLC) is a framework for describing the phases of developing information systems</a:t>
            </a:r>
          </a:p>
          <a:p>
            <a:r>
              <a:rPr lang="en-US"/>
              <a:t>Systems development projects can follow </a:t>
            </a:r>
          </a:p>
          <a:p>
            <a:pPr lvl="1"/>
            <a:r>
              <a:rPr lang="en-US"/>
              <a:t>Predictive life cycle</a:t>
            </a:r>
          </a:p>
          <a:p>
            <a:pPr lvl="1"/>
            <a:r>
              <a:rPr lang="en-US"/>
              <a:t>Iterative life cycle</a:t>
            </a:r>
          </a:p>
          <a:p>
            <a:pPr lvl="1"/>
            <a:r>
              <a:rPr lang="en-US"/>
              <a:t>Incremental life cycle</a:t>
            </a:r>
          </a:p>
          <a:p>
            <a:pPr lvl="1"/>
            <a:r>
              <a:rPr lang="en-US"/>
              <a:t>Adaptive life cycle</a:t>
            </a:r>
          </a:p>
          <a:p>
            <a:pPr lvl="1"/>
            <a:r>
              <a:rPr lang="en-US"/>
              <a:t>Hybrid life cycle</a:t>
            </a:r>
            <a:endParaRPr lang="en-US" dirty="0"/>
          </a:p>
        </p:txBody>
      </p:sp>
      <p:sp>
        <p:nvSpPr>
          <p:cNvPr id="2969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a:t>Product Life Cycles (2 of 3)</a:t>
            </a:r>
          </a:p>
        </p:txBody>
      </p:sp>
      <p:sp>
        <p:nvSpPr>
          <p:cNvPr id="30725" name="Rectangle 3"/>
          <p:cNvSpPr>
            <a:spLocks noGrp="1" noChangeArrowheads="1"/>
          </p:cNvSpPr>
          <p:nvPr>
            <p:ph idx="1"/>
          </p:nvPr>
        </p:nvSpPr>
        <p:spPr/>
        <p:txBody>
          <a:bodyPr/>
          <a:lstStyle/>
          <a:p>
            <a:r>
              <a:rPr lang="en-US"/>
              <a:t>Predictive Life Cycle Models</a:t>
            </a:r>
          </a:p>
          <a:p>
            <a:pPr lvl="1"/>
            <a:r>
              <a:rPr lang="en-US"/>
              <a:t>Waterfall model: has well-defined, linear stages of systems development and support</a:t>
            </a:r>
          </a:p>
          <a:p>
            <a:pPr lvl="1"/>
            <a:r>
              <a:rPr lang="en-US"/>
              <a:t>Spiral model: shows that software is developed using an iterative or spiral approach rather than a linear approach</a:t>
            </a:r>
          </a:p>
          <a:p>
            <a:pPr lvl="1"/>
            <a:r>
              <a:rPr lang="en-US"/>
              <a:t>Prototyping model: used for developing prototypes to clarify user requirements</a:t>
            </a:r>
          </a:p>
          <a:p>
            <a:pPr lvl="1"/>
            <a:r>
              <a:rPr lang="en-US"/>
              <a:t>Rapid Application Development (RAD) model:  used to produce systems quickly without sacrificing quality</a:t>
            </a:r>
            <a:endParaRPr lang="en-US" dirty="0"/>
          </a:p>
        </p:txBody>
      </p:sp>
      <p:sp>
        <p:nvSpPr>
          <p:cNvPr id="3072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Product Life Cycles (3 of 3)</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6300" y="1130672"/>
            <a:ext cx="7391400" cy="4734847"/>
          </a:xfrm>
        </p:spPr>
      </p:pic>
    </p:spTree>
    <p:extLst>
      <p:ext uri="{BB962C8B-B14F-4D97-AF65-F5344CB8AC3E}">
        <p14:creationId xmlns:p14="http://schemas.microsoft.com/office/powerpoint/2010/main" val="330518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a:t>A project should successfully pass through each of the project phases in order to continue on to the next</a:t>
            </a:r>
          </a:p>
          <a:p>
            <a:r>
              <a:rPr lang="en-US"/>
              <a:t>Management reviews, also called phase exits, phase gate reviews, or kill points, should occur after each phase to evaluate the project’s progress, likely success, and continued compatibility with organizational goals</a:t>
            </a:r>
          </a:p>
          <a:p>
            <a:r>
              <a:rPr lang="en-US"/>
              <a:t>It is unwise to wait until the end of project or product phases to have management inputs</a:t>
            </a:r>
          </a:p>
          <a:p>
            <a:pPr lvl="1"/>
            <a:r>
              <a:rPr lang="en-US"/>
              <a:t>Many projects are reviewed by management on a regular basis</a:t>
            </a:r>
            <a:endParaRPr lang="en-US" dirty="0"/>
          </a:p>
        </p:txBody>
      </p:sp>
      <p:sp>
        <p:nvSpPr>
          <p:cNvPr id="3174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What Went Right?</a:t>
            </a:r>
            <a:endParaRPr lang="en-US" dirty="0"/>
          </a:p>
        </p:txBody>
      </p:sp>
      <p:sp>
        <p:nvSpPr>
          <p:cNvPr id="4" name="Content Placeholder 3">
            <a:extLst>
              <a:ext uri="{FF2B5EF4-FFF2-40B4-BE49-F238E27FC236}">
                <a16:creationId xmlns:a16="http://schemas.microsoft.com/office/drawing/2014/main" id="{8AD0CFFA-DAEB-2E4F-9CCC-70C6B505049B}"/>
              </a:ext>
            </a:extLst>
          </p:cNvPr>
          <p:cNvSpPr>
            <a:spLocks noGrp="1"/>
          </p:cNvSpPr>
          <p:nvPr>
            <p:ph idx="1"/>
          </p:nvPr>
        </p:nvSpPr>
        <p:spPr/>
        <p:txBody>
          <a:bodyPr>
            <a:normAutofit fontScale="92500" lnSpcReduction="10000"/>
          </a:bodyPr>
          <a:lstStyle/>
          <a:p>
            <a:r>
              <a:rPr lang="en-US"/>
              <a:t>"The real improvement that I saw was in our ability to</a:t>
            </a:r>
            <a:r>
              <a:rPr lang="en-US">
                <a:sym typeface="Symbol" pitchFamily="18" charset="2"/>
              </a:rPr>
              <a:t></a:t>
            </a:r>
            <a:r>
              <a:rPr lang="en-US"/>
              <a:t>in the words of Thomas Edison</a:t>
            </a:r>
            <a:r>
              <a:rPr lang="en-US">
                <a:sym typeface="Symbol" pitchFamily="18" charset="2"/>
              </a:rPr>
              <a:t></a:t>
            </a:r>
            <a:r>
              <a:rPr lang="en-US"/>
              <a:t>know when to stop beating a dead horse.…Edison's key to success was that he failed fairly often; but as he said, he could recognize a dead horse before it started to smell...In information technology we ride dead horses</a:t>
            </a:r>
            <a:r>
              <a:rPr lang="en-US">
                <a:sym typeface="Symbol" pitchFamily="18" charset="2"/>
              </a:rPr>
              <a:t></a:t>
            </a:r>
            <a:r>
              <a:rPr lang="en-US"/>
              <a:t>failing projects</a:t>
            </a:r>
            <a:r>
              <a:rPr lang="en-US">
                <a:sym typeface="Symbol" pitchFamily="18" charset="2"/>
              </a:rPr>
              <a:t></a:t>
            </a:r>
            <a:r>
              <a:rPr lang="en-US"/>
              <a:t>a long time before we give up.  But what we are seeing now is that we are able to get off them; able to reduce cost overrun and time overrun.  That's where the major impact came on the success rate.”*</a:t>
            </a:r>
          </a:p>
          <a:p>
            <a:r>
              <a:rPr lang="en-US"/>
              <a:t>Many organizations, like Huntington Bancshares, Inc., use an executive steering committee to help keep projects on track.</a:t>
            </a:r>
          </a:p>
          <a:p>
            <a:r>
              <a:rPr lang="en-US"/>
              <a:t>Some projects still go on a long time before being killed, like Blizzard’s Titan game project.</a:t>
            </a:r>
          </a:p>
          <a:p>
            <a:endParaRPr lang="en-US"/>
          </a:p>
          <a:p>
            <a:r>
              <a:rPr lang="en-US"/>
              <a:t>*Cabanis, Jeannette, "'A Major Impact': The Standish Group's Jim Johnson On Project Management and IT Project Success," PM Network, PMI, Sep.1998, p. 7</a:t>
            </a:r>
            <a:endParaRPr lang="en-US" dirty="0"/>
          </a:p>
        </p:txBody>
      </p:sp>
      <p:sp>
        <p:nvSpPr>
          <p:cNvPr id="32774"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Learning Objectives (2 of 2)</a:t>
            </a:r>
            <a:endParaRPr lang="en-US" dirty="0"/>
          </a:p>
        </p:txBody>
      </p:sp>
      <p:sp>
        <p:nvSpPr>
          <p:cNvPr id="11269" name="Rectangle 3"/>
          <p:cNvSpPr>
            <a:spLocks noGrp="1" noChangeArrowheads="1"/>
          </p:cNvSpPr>
          <p:nvPr>
            <p:ph idx="1"/>
          </p:nvPr>
        </p:nvSpPr>
        <p:spPr/>
        <p:txBody>
          <a:bodyPr/>
          <a:lstStyle/>
          <a:p>
            <a:r>
              <a:rPr lang="en-US" dirty="0"/>
              <a:t>Distinguish between project and product life cycles</a:t>
            </a:r>
          </a:p>
          <a:p>
            <a:r>
              <a:rPr lang="en-US" dirty="0"/>
              <a:t>Discuss the unique attributes and diverse nature of IT projects</a:t>
            </a:r>
          </a:p>
          <a:p>
            <a:r>
              <a:rPr lang="en-US" dirty="0"/>
              <a:t>Summarize recent trends affecting IT project management, including globalization, outsourcing, virtual teams, and agile project management</a:t>
            </a:r>
          </a:p>
          <a:p>
            <a:endParaRPr lang="en-US" dirty="0"/>
          </a:p>
        </p:txBody>
      </p:sp>
      <p:sp>
        <p:nvSpPr>
          <p:cNvPr id="1126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t>The Context of Information Technology Projects</a:t>
            </a:r>
            <a:endParaRPr lang="en-US" dirty="0"/>
          </a:p>
        </p:txBody>
      </p:sp>
      <p:sp>
        <p:nvSpPr>
          <p:cNvPr id="33797" name="Rectangle 3"/>
          <p:cNvSpPr>
            <a:spLocks noGrp="1" noChangeArrowheads="1"/>
          </p:cNvSpPr>
          <p:nvPr>
            <p:ph idx="1"/>
          </p:nvPr>
        </p:nvSpPr>
        <p:spPr/>
        <p:txBody>
          <a:bodyPr/>
          <a:lstStyle/>
          <a:p>
            <a:r>
              <a:rPr lang="en-US"/>
              <a:t>Project context</a:t>
            </a:r>
          </a:p>
          <a:p>
            <a:pPr lvl="1"/>
            <a:r>
              <a:rPr lang="en-US"/>
              <a:t>Has a critical impact on which product development life cycle will be most effective for a particular software development project</a:t>
            </a:r>
          </a:p>
          <a:p>
            <a:r>
              <a:rPr lang="en-US"/>
              <a:t>Several issues unique to the IT industry have a critical impact on managing IT projects</a:t>
            </a:r>
            <a:endParaRPr lang="en-US" dirty="0"/>
          </a:p>
        </p:txBody>
      </p:sp>
      <p:sp>
        <p:nvSpPr>
          <p:cNvPr id="3379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t>The Nature of IT Projects</a:t>
            </a:r>
            <a:endParaRPr lang="en-US" dirty="0"/>
          </a:p>
        </p:txBody>
      </p:sp>
      <p:sp>
        <p:nvSpPr>
          <p:cNvPr id="33797" name="Rectangle 3"/>
          <p:cNvSpPr>
            <a:spLocks noGrp="1" noChangeArrowheads="1"/>
          </p:cNvSpPr>
          <p:nvPr>
            <p:ph idx="1"/>
          </p:nvPr>
        </p:nvSpPr>
        <p:spPr/>
        <p:txBody>
          <a:bodyPr/>
          <a:lstStyle/>
          <a:p>
            <a:r>
              <a:rPr lang="en-US"/>
              <a:t>IT projects can be very diverse in terms of size,  complexity, products produced, application area, and resource requirements</a:t>
            </a:r>
          </a:p>
          <a:p>
            <a:r>
              <a:rPr lang="en-US"/>
              <a:t>The nature of software development projects is even more diverse than hardware-oriented projects</a:t>
            </a:r>
          </a:p>
          <a:p>
            <a:r>
              <a:rPr lang="en-US"/>
              <a:t>IT projects also support every possible industry and business function</a:t>
            </a:r>
            <a:endParaRPr lang="en-US" dirty="0"/>
          </a:p>
        </p:txBody>
      </p:sp>
      <p:sp>
        <p:nvSpPr>
          <p:cNvPr id="3379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59866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t>Characteristics of IT Project Team Members</a:t>
            </a:r>
            <a:endParaRPr lang="en-US" dirty="0"/>
          </a:p>
        </p:txBody>
      </p:sp>
      <p:sp>
        <p:nvSpPr>
          <p:cNvPr id="33797" name="Rectangle 3"/>
          <p:cNvSpPr>
            <a:spLocks noGrp="1" noChangeArrowheads="1"/>
          </p:cNvSpPr>
          <p:nvPr>
            <p:ph idx="1"/>
          </p:nvPr>
        </p:nvSpPr>
        <p:spPr/>
        <p:txBody>
          <a:bodyPr/>
          <a:lstStyle/>
          <a:p>
            <a:r>
              <a:rPr lang="en-US"/>
              <a:t>IT project team members often have diverse backgrounds and skill sets</a:t>
            </a:r>
          </a:p>
          <a:p>
            <a:r>
              <a:rPr lang="en-US"/>
              <a:t>Many companies purposely hire graduates with degrees in other fields such as business, mathematics, or the liberal arts to provide different perspectives on IT projects</a:t>
            </a:r>
          </a:p>
          <a:p>
            <a:r>
              <a:rPr lang="en-US"/>
              <a:t>Some IT projects require the skills of people in just a few job functions</a:t>
            </a:r>
          </a:p>
          <a:p>
            <a:pPr lvl="1"/>
            <a:r>
              <a:rPr lang="en-US"/>
              <a:t>But some require inputs from many or all of them</a:t>
            </a:r>
            <a:endParaRPr lang="en-US" dirty="0"/>
          </a:p>
        </p:txBody>
      </p:sp>
      <p:sp>
        <p:nvSpPr>
          <p:cNvPr id="3379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5216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t>Diverse Technologies</a:t>
            </a:r>
            <a:endParaRPr lang="en-US" dirty="0"/>
          </a:p>
        </p:txBody>
      </p:sp>
      <p:sp>
        <p:nvSpPr>
          <p:cNvPr id="33797" name="Rectangle 3"/>
          <p:cNvSpPr>
            <a:spLocks noGrp="1" noChangeArrowheads="1"/>
          </p:cNvSpPr>
          <p:nvPr>
            <p:ph idx="1"/>
          </p:nvPr>
        </p:nvSpPr>
        <p:spPr/>
        <p:txBody>
          <a:bodyPr/>
          <a:lstStyle/>
          <a:p>
            <a:r>
              <a:rPr lang="en-US"/>
              <a:t>IT projects use diverse technologies that change rapidly</a:t>
            </a:r>
          </a:p>
          <a:p>
            <a:r>
              <a:rPr lang="en-US"/>
              <a:t>Differences in technical knowledge can make communication between professionals challenging</a:t>
            </a:r>
          </a:p>
          <a:p>
            <a:r>
              <a:rPr lang="en-US"/>
              <a:t>New technologies have also shortened the time frame many businesses have to develop, produce, and distribute new products and services</a:t>
            </a:r>
            <a:endParaRPr lang="en-US" dirty="0"/>
          </a:p>
        </p:txBody>
      </p:sp>
      <p:sp>
        <p:nvSpPr>
          <p:cNvPr id="3379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08205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a:t>Globalization</a:t>
            </a:r>
          </a:p>
          <a:p>
            <a:r>
              <a:rPr lang="en-US"/>
              <a:t>Outsourcing: Outsourcing is when an organization acquires goods and/or sources from an outside source. Offshoring is sometimes used to describe outsourcing from another country</a:t>
            </a:r>
          </a:p>
          <a:p>
            <a:r>
              <a:rPr lang="en-US"/>
              <a:t>Virtual teams: A virtual team is a group of individuals who work across time and space using communication technologies</a:t>
            </a:r>
          </a:p>
          <a:p>
            <a:r>
              <a:rPr lang="en-US"/>
              <a:t>Agile project management</a:t>
            </a:r>
          </a:p>
          <a:p>
            <a:endParaRPr lang="en-US"/>
          </a:p>
          <a:p>
            <a:endParaRPr lang="en-US"/>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Globalization</a:t>
            </a:r>
            <a:endParaRPr lang="en-US" dirty="0"/>
          </a:p>
        </p:txBody>
      </p:sp>
      <p:sp>
        <p:nvSpPr>
          <p:cNvPr id="2" name="Content Placeholder 1"/>
          <p:cNvSpPr>
            <a:spLocks noGrp="1"/>
          </p:cNvSpPr>
          <p:nvPr>
            <p:ph idx="1"/>
          </p:nvPr>
        </p:nvSpPr>
        <p:spPr/>
        <p:txBody>
          <a:bodyPr/>
          <a:lstStyle/>
          <a:p>
            <a:r>
              <a:rPr lang="en-US"/>
              <a:t>Issues</a:t>
            </a:r>
          </a:p>
          <a:p>
            <a:pPr lvl="1"/>
            <a:r>
              <a:rPr lang="en-US"/>
              <a:t>Communications</a:t>
            </a:r>
          </a:p>
          <a:p>
            <a:pPr lvl="1"/>
            <a:r>
              <a:rPr lang="en-US"/>
              <a:t>Trust</a:t>
            </a:r>
          </a:p>
          <a:p>
            <a:pPr lvl="1"/>
            <a:r>
              <a:rPr lang="en-US"/>
              <a:t>Common work practices</a:t>
            </a:r>
          </a:p>
          <a:p>
            <a:pPr lvl="1"/>
            <a:r>
              <a:rPr lang="en-US"/>
              <a:t>Tools</a:t>
            </a:r>
          </a:p>
          <a:p>
            <a:r>
              <a:rPr lang="en-US"/>
              <a:t>Suggestions</a:t>
            </a:r>
          </a:p>
          <a:p>
            <a:pPr lvl="1"/>
            <a:r>
              <a:rPr lang="en-US"/>
              <a:t>Employ greater project discipline</a:t>
            </a:r>
          </a:p>
          <a:p>
            <a:pPr lvl="1"/>
            <a:r>
              <a:rPr lang="en-US"/>
              <a:t>Think globally but act locally</a:t>
            </a:r>
          </a:p>
          <a:p>
            <a:pPr lvl="1"/>
            <a:r>
              <a:rPr lang="en-US"/>
              <a:t>Consider collaboration over standardization</a:t>
            </a:r>
          </a:p>
          <a:p>
            <a:pPr lvl="1"/>
            <a:r>
              <a:rPr lang="en-US"/>
              <a:t>Keep project momentum going</a:t>
            </a:r>
          </a:p>
          <a:p>
            <a:pPr lvl="1"/>
            <a:r>
              <a:rPr lang="en-US"/>
              <a:t>Use newer tools and technology</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Outsourcing</a:t>
            </a:r>
            <a:endParaRPr lang="en-US" dirty="0"/>
          </a:p>
        </p:txBody>
      </p:sp>
      <p:sp>
        <p:nvSpPr>
          <p:cNvPr id="2" name="Content Placeholder 1"/>
          <p:cNvSpPr>
            <a:spLocks noGrp="1"/>
          </p:cNvSpPr>
          <p:nvPr>
            <p:ph idx="1"/>
          </p:nvPr>
        </p:nvSpPr>
        <p:spPr/>
        <p:txBody>
          <a:bodyPr/>
          <a:lstStyle/>
          <a:p>
            <a:r>
              <a:rPr lang="en-US"/>
              <a:t>Organizations remain competitive by using outsourcing to their advantage, such as finding ways to reduce costs</a:t>
            </a:r>
          </a:p>
          <a:p>
            <a:r>
              <a:rPr lang="en-US"/>
              <a:t>Practice can be unpopular on some countries</a:t>
            </a:r>
          </a:p>
          <a:p>
            <a:r>
              <a:rPr lang="en-US"/>
              <a:t>Project managers should become more familiar with many global and procurement issues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Virtual Teams (1 of 2)</a:t>
            </a:r>
            <a:endParaRPr lang="en-US" dirty="0"/>
          </a:p>
        </p:txBody>
      </p:sp>
      <p:sp>
        <p:nvSpPr>
          <p:cNvPr id="2" name="Content Placeholder 1"/>
          <p:cNvSpPr>
            <a:spLocks noGrp="1"/>
          </p:cNvSpPr>
          <p:nvPr>
            <p:ph idx="1"/>
          </p:nvPr>
        </p:nvSpPr>
        <p:spPr/>
        <p:txBody>
          <a:bodyPr/>
          <a:lstStyle/>
          <a:p>
            <a:r>
              <a:rPr lang="en-US"/>
              <a:t> Advantages</a:t>
            </a:r>
          </a:p>
          <a:p>
            <a:pPr lvl="1"/>
            <a:r>
              <a:rPr lang="en-US"/>
              <a:t>Lowering costs because many virtual workers do not require office space or support beyond their home offices</a:t>
            </a:r>
          </a:p>
          <a:p>
            <a:pPr lvl="1"/>
            <a:r>
              <a:rPr lang="en-US"/>
              <a:t>Providing more expertise and flexibility or increasing competitiveness and responsiveness by having team members from across the globe working any time of day or night</a:t>
            </a:r>
          </a:p>
          <a:p>
            <a:pPr lvl="1"/>
            <a:r>
              <a:rPr lang="en-US"/>
              <a:t>Improving the work/life balance for team members by eliminating fixed office hours and the need to travel to work</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Virtual Teams (2 of 2)</a:t>
            </a:r>
            <a:endParaRPr lang="en-US" dirty="0"/>
          </a:p>
        </p:txBody>
      </p:sp>
      <p:sp>
        <p:nvSpPr>
          <p:cNvPr id="2" name="Content Placeholder 1"/>
          <p:cNvSpPr>
            <a:spLocks noGrp="1"/>
          </p:cNvSpPr>
          <p:nvPr>
            <p:ph idx="1"/>
          </p:nvPr>
        </p:nvSpPr>
        <p:spPr/>
        <p:txBody>
          <a:bodyPr/>
          <a:lstStyle/>
          <a:p>
            <a:r>
              <a:rPr lang="en-US"/>
              <a:t>Disadvantages</a:t>
            </a:r>
          </a:p>
          <a:p>
            <a:pPr lvl="1"/>
            <a:r>
              <a:rPr lang="en-US"/>
              <a:t>Isolating team members</a:t>
            </a:r>
          </a:p>
          <a:p>
            <a:pPr lvl="1"/>
            <a:r>
              <a:rPr lang="en-US"/>
              <a:t>Increasing the potential for communications problems</a:t>
            </a:r>
          </a:p>
          <a:p>
            <a:pPr lvl="1"/>
            <a:r>
              <a:rPr lang="en-US"/>
              <a:t>Reducing the ability for team members to network and transfer information informally</a:t>
            </a:r>
          </a:p>
          <a:p>
            <a:pPr lvl="1"/>
            <a:r>
              <a:rPr lang="en-US"/>
              <a:t>Increasing the dependence on technology to accomplish work</a:t>
            </a:r>
          </a:p>
          <a:p>
            <a:r>
              <a:rPr lang="en-US"/>
              <a:t>See text for a list of factors that help virtual teams succeed, including team processes, trust/relationships, leadership style, and team member selection</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Agile (1 of 2)</a:t>
            </a:r>
            <a:endParaRPr lang="en-US" dirty="0"/>
          </a:p>
        </p:txBody>
      </p:sp>
      <p:sp>
        <p:nvSpPr>
          <p:cNvPr id="2" name="Content Placeholder 1"/>
          <p:cNvSpPr>
            <a:spLocks noGrp="1"/>
          </p:cNvSpPr>
          <p:nvPr>
            <p:ph idx="1"/>
          </p:nvPr>
        </p:nvSpPr>
        <p:spPr/>
        <p:txBody>
          <a:bodyPr/>
          <a:lstStyle/>
          <a:p>
            <a:r>
              <a:rPr lang="en-US"/>
              <a:t>Agile means being able to move quickly and easily, but some people feel that project management, as they have seen it used, does not allow people to work quickly or easily</a:t>
            </a:r>
          </a:p>
          <a:p>
            <a:r>
              <a:rPr lang="en-US"/>
              <a:t>Early software development projects often used a waterfall approach</a:t>
            </a:r>
          </a:p>
          <a:p>
            <a:pPr lvl="1"/>
            <a:r>
              <a:rPr lang="en-US"/>
              <a:t>As technology and businesses became more complex, the approach was often difficult to use because requirements were unknown or continuously changing</a:t>
            </a:r>
          </a:p>
          <a:p>
            <a:r>
              <a:rPr lang="en-US"/>
              <a:t>Agile today means using an approach where requirements and solutions evolve through collaboration</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6968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a:t>A Systems View of Project Management</a:t>
            </a:r>
            <a:endParaRPr lang="en-US" dirty="0"/>
          </a:p>
        </p:txBody>
      </p:sp>
      <p:sp>
        <p:nvSpPr>
          <p:cNvPr id="12293" name="Rectangle 3"/>
          <p:cNvSpPr>
            <a:spLocks noGrp="1" noChangeArrowheads="1"/>
          </p:cNvSpPr>
          <p:nvPr>
            <p:ph idx="1"/>
          </p:nvPr>
        </p:nvSpPr>
        <p:spPr/>
        <p:txBody>
          <a:bodyPr/>
          <a:lstStyle/>
          <a:p>
            <a:r>
              <a:rPr lang="en-US"/>
              <a:t>Projects must operate in a broad organizational environment</a:t>
            </a:r>
          </a:p>
          <a:p>
            <a:r>
              <a:rPr lang="en-US"/>
              <a:t>Project managers need to use systems thinking:</a:t>
            </a:r>
          </a:p>
          <a:p>
            <a:pPr lvl="1"/>
            <a:r>
              <a:rPr lang="en-US"/>
              <a:t>Taking a holistic view of carrying out projects within the context of the organization</a:t>
            </a:r>
            <a:endParaRPr lang="en-US" dirty="0"/>
          </a:p>
        </p:txBody>
      </p:sp>
      <p:sp>
        <p:nvSpPr>
          <p:cNvPr id="1229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Agile (2 of 2)</a:t>
            </a:r>
            <a:endParaRPr lang="en-US" dirty="0"/>
          </a:p>
        </p:txBody>
      </p:sp>
      <p:sp>
        <p:nvSpPr>
          <p:cNvPr id="2" name="Content Placeholder 1"/>
          <p:cNvSpPr>
            <a:spLocks noGrp="1"/>
          </p:cNvSpPr>
          <p:nvPr>
            <p:ph idx="1"/>
          </p:nvPr>
        </p:nvSpPr>
        <p:spPr/>
        <p:txBody>
          <a:bodyPr/>
          <a:lstStyle/>
          <a:p>
            <a:r>
              <a:rPr lang="en-US" dirty="0"/>
              <a:t>Manifesto for Agile Software Development</a:t>
            </a:r>
          </a:p>
          <a:p>
            <a:pPr lvl="1"/>
            <a:r>
              <a:rPr lang="en-US" dirty="0"/>
              <a:t>In February 2001, a group of 17 people that called itself the Agile Alliance developed and agreed on the Manifesto for Agile Software Development, as follows:</a:t>
            </a:r>
          </a:p>
          <a:p>
            <a:pPr lvl="1"/>
            <a:r>
              <a:rPr lang="en-US" dirty="0"/>
              <a:t>“We are uncovering better ways of developing software by doing it and helping others do it. Through this work we have come to value:</a:t>
            </a:r>
          </a:p>
          <a:p>
            <a:pPr lvl="2"/>
            <a:r>
              <a:rPr lang="en-US" dirty="0"/>
              <a:t>Individuals and interactions over processes and tools</a:t>
            </a:r>
          </a:p>
          <a:p>
            <a:pPr lvl="2"/>
            <a:r>
              <a:rPr lang="en-US" dirty="0"/>
              <a:t>Working software over comprehensive documentation</a:t>
            </a:r>
          </a:p>
          <a:p>
            <a:pPr lvl="2"/>
            <a:r>
              <a:rPr lang="en-US" dirty="0"/>
              <a:t>Customer collaboration over contract negotiation</a:t>
            </a:r>
          </a:p>
          <a:p>
            <a:pPr lvl="2"/>
            <a:r>
              <a:rPr lang="en-US" dirty="0"/>
              <a:t>Responding to change over following a plan”*</a:t>
            </a:r>
          </a:p>
          <a:p>
            <a:endParaRPr lang="en-US" dirty="0"/>
          </a:p>
          <a:p>
            <a:endParaRPr lang="en-US" dirty="0"/>
          </a:p>
          <a:p>
            <a:endParaRPr lang="en-US" dirty="0"/>
          </a:p>
          <a:p>
            <a:r>
              <a:rPr lang="en-US" dirty="0"/>
              <a:t>*</a:t>
            </a:r>
            <a:r>
              <a:rPr lang="en-US" dirty="0">
                <a:hlinkClick r:id="rId2"/>
              </a:rPr>
              <a:t>Agile Manifesto</a:t>
            </a:r>
            <a:r>
              <a:rPr lang="en-US" dirty="0"/>
              <a:t>.</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4163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Scrum (1 of 4)</a:t>
            </a:r>
            <a:endParaRPr lang="en-US" dirty="0"/>
          </a:p>
        </p:txBody>
      </p:sp>
      <p:sp>
        <p:nvSpPr>
          <p:cNvPr id="2" name="Content Placeholder 1"/>
          <p:cNvSpPr>
            <a:spLocks noGrp="1"/>
          </p:cNvSpPr>
          <p:nvPr>
            <p:ph idx="1"/>
          </p:nvPr>
        </p:nvSpPr>
        <p:spPr/>
        <p:txBody>
          <a:bodyPr/>
          <a:lstStyle/>
          <a:p>
            <a:r>
              <a:rPr lang="en-US"/>
              <a:t>According to the Scrum Alliance, Scrum is the leading agile development method for completing projects with a complex, innovative scope of work.</a:t>
            </a:r>
          </a:p>
          <a:p>
            <a:r>
              <a:rPr lang="en-US"/>
              <a:t>The term was coined in 1986 in a Harvard Business Review study that compared high-performing, cross-functional teams to the scrum formation used by rugby teams.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1057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Scrum (2 of 4)</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721" y="1447800"/>
            <a:ext cx="7656558" cy="4263422"/>
          </a:xfrm>
        </p:spPr>
      </p:pic>
    </p:spTree>
    <p:extLst>
      <p:ext uri="{BB962C8B-B14F-4D97-AF65-F5344CB8AC3E}">
        <p14:creationId xmlns:p14="http://schemas.microsoft.com/office/powerpoint/2010/main" val="926879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3A5EE-6E30-4B41-A64E-6A599F667BD9}"/>
              </a:ext>
            </a:extLst>
          </p:cNvPr>
          <p:cNvSpPr>
            <a:spLocks noGrp="1"/>
          </p:cNvSpPr>
          <p:nvPr>
            <p:ph type="title"/>
          </p:nvPr>
        </p:nvSpPr>
        <p:spPr/>
        <p:txBody>
          <a:bodyPr/>
          <a:lstStyle/>
          <a:p>
            <a:r>
              <a:rPr lang="en-US"/>
              <a:t>Scrum (3 of 4)</a:t>
            </a:r>
            <a:endParaRPr lang="en-US" dirty="0"/>
          </a:p>
        </p:txBody>
      </p:sp>
      <p:sp>
        <p:nvSpPr>
          <p:cNvPr id="2" name="Content Placeholder 1">
            <a:extLst>
              <a:ext uri="{FF2B5EF4-FFF2-40B4-BE49-F238E27FC236}">
                <a16:creationId xmlns:a16="http://schemas.microsoft.com/office/drawing/2014/main" id="{0E0512A3-5353-5548-A504-9527F9F236CF}"/>
              </a:ext>
            </a:extLst>
          </p:cNvPr>
          <p:cNvSpPr>
            <a:spLocks noGrp="1"/>
          </p:cNvSpPr>
          <p:nvPr>
            <p:ph idx="1"/>
          </p:nvPr>
        </p:nvSpPr>
        <p:spPr/>
        <p:txBody>
          <a:bodyPr/>
          <a:lstStyle/>
          <a:p>
            <a:r>
              <a:rPr lang="en-US"/>
              <a:t>Kanban</a:t>
            </a:r>
          </a:p>
          <a:p>
            <a:pPr lvl="1"/>
            <a:r>
              <a:rPr lang="en-US"/>
              <a:t>Technique that can be used in conjunction with Scrum</a:t>
            </a:r>
          </a:p>
          <a:p>
            <a:pPr lvl="1"/>
            <a:r>
              <a:rPr lang="en-US"/>
              <a:t>Developed in Japan by Toyota Motor Corporation</a:t>
            </a:r>
          </a:p>
          <a:p>
            <a:pPr lvl="1"/>
            <a:r>
              <a:rPr lang="en-US"/>
              <a:t>Uses visual cues to guide workflow</a:t>
            </a:r>
          </a:p>
          <a:p>
            <a:pPr lvl="1"/>
            <a:r>
              <a:rPr lang="en-US"/>
              <a:t>Kanban cards show new work, work in progress, and work completed</a:t>
            </a:r>
            <a:endParaRPr lang="en-US" dirty="0"/>
          </a:p>
        </p:txBody>
      </p:sp>
      <p:sp>
        <p:nvSpPr>
          <p:cNvPr id="4" name="Footer Placeholder 3">
            <a:extLst>
              <a:ext uri="{FF2B5EF4-FFF2-40B4-BE49-F238E27FC236}">
                <a16:creationId xmlns:a16="http://schemas.microsoft.com/office/drawing/2014/main" id="{3DACE4B5-7092-BE49-B95C-14119A63BD3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4278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Scrum (4 of 4)</a:t>
            </a:r>
            <a:endParaRPr lang="en-US" dirty="0"/>
          </a:p>
        </p:txBody>
      </p:sp>
      <p:sp>
        <p:nvSpPr>
          <p:cNvPr id="2" name="Content Placeholder 1"/>
          <p:cNvSpPr>
            <a:spLocks noGrp="1"/>
          </p:cNvSpPr>
          <p:nvPr>
            <p:ph idx="1"/>
          </p:nvPr>
        </p:nvSpPr>
        <p:spPr/>
        <p:txBody>
          <a:bodyPr/>
          <a:lstStyle/>
          <a:p>
            <a:r>
              <a:rPr lang="en-US"/>
              <a:t>The PMBOK® Guide describes best practices for what should be done to manage projects.</a:t>
            </a:r>
          </a:p>
          <a:p>
            <a:r>
              <a:rPr lang="en-US"/>
              <a:t>Agile is a methodology that describes how to manage projects.</a:t>
            </a:r>
          </a:p>
          <a:p>
            <a:r>
              <a:rPr lang="en-US"/>
              <a:t>The Project Management Institute (PMI) recognized the increased interest in Agile, and introduced a new certification in 2011 called Agile Certified Practitioner (ACP).</a:t>
            </a:r>
          </a:p>
          <a:p>
            <a:r>
              <a:rPr lang="en-US"/>
              <a:t>Seasoned project managers understand that they have always had the option of customizing how they run projects, but that project management is not easy, even when using Agile.</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9709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t>Chapter Summary</a:t>
            </a:r>
            <a:endParaRPr lang="en-US" dirty="0"/>
          </a:p>
        </p:txBody>
      </p:sp>
      <p:sp>
        <p:nvSpPr>
          <p:cNvPr id="34821" name="Rectangle 3"/>
          <p:cNvSpPr>
            <a:spLocks noGrp="1" noChangeArrowheads="1"/>
          </p:cNvSpPr>
          <p:nvPr>
            <p:ph idx="1"/>
          </p:nvPr>
        </p:nvSpPr>
        <p:spPr/>
        <p:txBody>
          <a:bodyPr/>
          <a:lstStyle/>
          <a:p>
            <a:r>
              <a:rPr lang="en-US"/>
              <a:t>Project managers need to take a systems approach when working on projects</a:t>
            </a:r>
          </a:p>
          <a:p>
            <a:r>
              <a:rPr lang="en-US"/>
              <a:t>Organizations have four different frames: structural, human resources, political, and symbolic</a:t>
            </a:r>
          </a:p>
          <a:p>
            <a:r>
              <a:rPr lang="en-US"/>
              <a:t>The structure and culture of an organization have strong implications for project managers</a:t>
            </a:r>
          </a:p>
          <a:p>
            <a:r>
              <a:rPr lang="en-US"/>
              <a:t>Projects should successfully pass through each phase of the project life cycle</a:t>
            </a:r>
          </a:p>
          <a:p>
            <a:r>
              <a:rPr lang="en-US"/>
              <a:t>Project managers need to consider several factors due to the unique context of information technology projects</a:t>
            </a:r>
          </a:p>
          <a:p>
            <a:r>
              <a:rPr lang="en-US"/>
              <a:t>Recent trends affecting IT project management include globalization, outsourcing, virtual teams, and agile project management</a:t>
            </a:r>
            <a:endParaRPr lang="en-US" dirty="0"/>
          </a:p>
        </p:txBody>
      </p:sp>
      <p:sp>
        <p:nvSpPr>
          <p:cNvPr id="3481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t>What Is a Systems Approach?</a:t>
            </a:r>
            <a:endParaRPr lang="en-US" dirty="0"/>
          </a:p>
        </p:txBody>
      </p:sp>
      <p:sp>
        <p:nvSpPr>
          <p:cNvPr id="13317" name="Rectangle 3"/>
          <p:cNvSpPr>
            <a:spLocks noGrp="1" noChangeArrowheads="1"/>
          </p:cNvSpPr>
          <p:nvPr>
            <p:ph idx="1"/>
          </p:nvPr>
        </p:nvSpPr>
        <p:spPr/>
        <p:txBody>
          <a:bodyPr/>
          <a:lstStyle/>
          <a:p>
            <a:r>
              <a:rPr lang="en-US"/>
              <a:t>A systems approach emerged in the 1950s to describe a holistic and analytical approach to management and problem solving</a:t>
            </a:r>
          </a:p>
          <a:p>
            <a:r>
              <a:rPr lang="en-US"/>
              <a:t>Three parts include:</a:t>
            </a:r>
          </a:p>
          <a:p>
            <a:pPr lvl="1"/>
            <a:r>
              <a:rPr lang="en-US"/>
              <a:t>Systems philosophy: an overall model for thinking about things as systems</a:t>
            </a:r>
          </a:p>
          <a:p>
            <a:pPr lvl="1"/>
            <a:r>
              <a:rPr lang="en-US"/>
              <a:t>Systems analysis: problem-solving approach</a:t>
            </a:r>
          </a:p>
          <a:p>
            <a:pPr lvl="1"/>
            <a:r>
              <a:rPr lang="en-US"/>
              <a:t>Systems management: address business, technological, and organizational issues before making changes to systems</a:t>
            </a:r>
            <a:endParaRPr lang="en-US" dirty="0"/>
          </a:p>
        </p:txBody>
      </p:sp>
      <p:sp>
        <p:nvSpPr>
          <p:cNvPr id="1331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The Three-Sphere Model for Systems Management</a:t>
            </a:r>
            <a:endParaRPr lang="en-US" dirty="0"/>
          </a:p>
        </p:txBody>
      </p:sp>
      <p:sp>
        <p:nvSpPr>
          <p:cNvPr id="7"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930278"/>
            <a:ext cx="6858000" cy="498569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dirty="0"/>
              <a:t>Advice for Young Professionals</a:t>
            </a:r>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a:xfrm>
            <a:off x="304800" y="1066800"/>
            <a:ext cx="8610600" cy="5110163"/>
          </a:xfrm>
        </p:spPr>
        <p:txBody>
          <a:bodyPr>
            <a:normAutofit/>
          </a:bodyPr>
          <a:lstStyle/>
          <a:p>
            <a:r>
              <a:rPr lang="en-US" dirty="0"/>
              <a:t>It’s difficult enough trying to understand the various technologies an organization uses. How can you begin to understand the business and organizational aspects? </a:t>
            </a:r>
          </a:p>
          <a:p>
            <a:pPr lvl="1"/>
            <a:r>
              <a:rPr lang="en-US" dirty="0"/>
              <a:t>Make it a priority. Don’t just focus on the technology, no matter how exciting it seems to you. Even if you take just a few minutes each day learning about other aspects of the organization, that’s a start. </a:t>
            </a:r>
          </a:p>
          <a:p>
            <a:pPr lvl="1"/>
            <a:r>
              <a:rPr lang="en-US" dirty="0"/>
              <a:t>Tell your boss or other people you work with that you want to understand how the entire organization works. Ask important questions like how the company makes money, who key customers are, what the priorities are for the year, what meetings you can attend or documents you can read to gain more knowledge, etc. </a:t>
            </a:r>
          </a:p>
          <a:p>
            <a:pPr lvl="1"/>
            <a:r>
              <a:rPr lang="en-US" dirty="0"/>
              <a:t>Network, network, network! Find out which people inside or outside of your organization can help you in developing a systems approach. You might be surprised how quickly you can move up in your career once you understand the big picture.</a:t>
            </a:r>
          </a:p>
        </p:txBody>
      </p:sp>
      <p:sp>
        <p:nvSpPr>
          <p:cNvPr id="4" name="Footer Placeholder 3">
            <a:extLst>
              <a:ext uri="{FF2B5EF4-FFF2-40B4-BE49-F238E27FC236}">
                <a16:creationId xmlns:a16="http://schemas.microsoft.com/office/drawing/2014/main" id="{D98A0E6C-77C0-6A42-A4F4-0C3429708592}"/>
              </a:ext>
            </a:extLst>
          </p:cNvPr>
          <p:cNvSpPr>
            <a:spLocks noGrp="1"/>
          </p:cNvSpPr>
          <p:nvPr>
            <p:ph type="ftr" sz="quarter" idx="11"/>
          </p:nvPr>
        </p:nvSpPr>
        <p:spPr/>
        <p:txBody>
          <a:bodyPr/>
          <a:lstStyle/>
          <a:p>
            <a:r>
              <a:rPr lang="en-US" dirty="0">
                <a:solidFill>
                  <a:srgbClr val="004978"/>
                </a:solidFill>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18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2FDCEF-9576-A54D-83A0-2A21AE685325}"/>
              </a:ext>
            </a:extLst>
          </p:cNvPr>
          <p:cNvSpPr>
            <a:spLocks noGrp="1"/>
          </p:cNvSpPr>
          <p:nvPr>
            <p:ph type="title"/>
          </p:nvPr>
        </p:nvSpPr>
        <p:spPr/>
        <p:txBody>
          <a:bodyPr/>
          <a:lstStyle/>
          <a:p>
            <a:r>
              <a:rPr lang="en-US"/>
              <a:t>Understanding Organizations</a:t>
            </a:r>
            <a:endParaRPr lang="en-US" dirty="0"/>
          </a:p>
        </p:txBody>
      </p:sp>
      <p:sp>
        <p:nvSpPr>
          <p:cNvPr id="2" name="Content Placeholder 1">
            <a:extLst>
              <a:ext uri="{FF2B5EF4-FFF2-40B4-BE49-F238E27FC236}">
                <a16:creationId xmlns:a16="http://schemas.microsoft.com/office/drawing/2014/main" id="{CCE53BC5-1CFC-3143-9152-F0303D916106}"/>
              </a:ext>
            </a:extLst>
          </p:cNvPr>
          <p:cNvSpPr>
            <a:spLocks noGrp="1"/>
          </p:cNvSpPr>
          <p:nvPr>
            <p:ph idx="1"/>
          </p:nvPr>
        </p:nvSpPr>
        <p:spPr/>
        <p:txBody>
          <a:bodyPr/>
          <a:lstStyle/>
          <a:p>
            <a:r>
              <a:rPr lang="en-US"/>
              <a:t>Systems approach requires that project managers always view their projects in the context of the larger organization</a:t>
            </a:r>
          </a:p>
          <a:p>
            <a:r>
              <a:rPr lang="en-US"/>
              <a:t>Organizational issues are often the most difficult part of working on and managing projects</a:t>
            </a:r>
          </a:p>
          <a:p>
            <a:r>
              <a:rPr lang="en-US"/>
              <a:t>Important for project managers to develop a better understanding of people as well as organizations</a:t>
            </a:r>
          </a:p>
          <a:p>
            <a:pPr lvl="1"/>
            <a:r>
              <a:rPr lang="en-US"/>
              <a:t>To improve the success rate of IT projects</a:t>
            </a:r>
          </a:p>
          <a:p>
            <a:endParaRPr lang="en-US" dirty="0"/>
          </a:p>
        </p:txBody>
      </p:sp>
      <p:sp>
        <p:nvSpPr>
          <p:cNvPr id="4" name="Footer Placeholder 3">
            <a:extLst>
              <a:ext uri="{FF2B5EF4-FFF2-40B4-BE49-F238E27FC236}">
                <a16:creationId xmlns:a16="http://schemas.microsoft.com/office/drawing/2014/main" id="{9DA89FAA-72EF-2647-B75A-14A1D1B3AF7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166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The Four Frames of Organizations</a:t>
            </a:r>
          </a:p>
        </p:txBody>
      </p:sp>
      <p:sp>
        <p:nvSpPr>
          <p:cNvPr id="1638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914400"/>
            <a:ext cx="7772400" cy="5197968"/>
          </a:xfrm>
        </p:spPr>
      </p:pic>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1_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3518</TotalTime>
  <Words>5088</Words>
  <Application>Microsoft Office PowerPoint</Application>
  <PresentationFormat>On-screen Show (4:3)</PresentationFormat>
  <Paragraphs>285</Paragraphs>
  <Slides>45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Open Sans</vt:lpstr>
      <vt:lpstr>Open Sans Regular</vt:lpstr>
      <vt:lpstr>Summer Font</vt:lpstr>
      <vt:lpstr>Times New Roman</vt:lpstr>
      <vt:lpstr>Brand_PPT_Template_SIMPLIFIED_SD</vt:lpstr>
      <vt:lpstr>1_Brand_PPT_Template_SIMPLIFIED_SD</vt:lpstr>
      <vt:lpstr>Chapter 2: The Project Management and Information Technology Context</vt:lpstr>
      <vt:lpstr>Learning Objectives (1 of 2)</vt:lpstr>
      <vt:lpstr>Learning Objectives (2 of 2)</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 (1 of 2)</vt:lpstr>
      <vt:lpstr>Organizational Structures (2 of 2)</vt:lpstr>
      <vt:lpstr>Organizational Culture (1 of 2)</vt:lpstr>
      <vt:lpstr>Organizational Culture (2 of 2)</vt:lpstr>
      <vt:lpstr>Focusing on Stakeholder Needs</vt:lpstr>
      <vt:lpstr>Media Snapshot</vt:lpstr>
      <vt:lpstr>The Importance of Top Management Commitment  (1 of 2)</vt:lpstr>
      <vt:lpstr>The Importance of Top Management Commitment (2 of 2)</vt:lpstr>
      <vt:lpstr>Best Practice</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What Went Right?</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Project Management and Information Technology Context</dc:title>
  <dc:subject/>
  <dc:creator>RB</dc:creator>
  <cp:keywords/>
  <dc:description/>
  <cp:lastModifiedBy>OFA BRIGHT</cp:lastModifiedBy>
  <cp:revision>217</cp:revision>
  <dcterms:created xsi:type="dcterms:W3CDTF">2001-07-05T23:10:12Z</dcterms:created>
  <dcterms:modified xsi:type="dcterms:W3CDTF">2021-01-15T21:54:47Z</dcterms:modified>
  <cp:category/>
</cp:coreProperties>
</file>