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EE7"/>
    <a:srgbClr val="EB4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7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394E-8088-48D3-8910-D9703101651D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C744F-271D-4F61-9360-ECCAD6769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19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394E-8088-48D3-8910-D9703101651D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C744F-271D-4F61-9360-ECCAD6769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39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394E-8088-48D3-8910-D9703101651D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C744F-271D-4F61-9360-ECCAD6769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99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394E-8088-48D3-8910-D9703101651D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C744F-271D-4F61-9360-ECCAD6769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04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394E-8088-48D3-8910-D9703101651D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C744F-271D-4F61-9360-ECCAD6769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37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394E-8088-48D3-8910-D9703101651D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C744F-271D-4F61-9360-ECCAD6769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88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394E-8088-48D3-8910-D9703101651D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C744F-271D-4F61-9360-ECCAD6769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51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394E-8088-48D3-8910-D9703101651D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C744F-271D-4F61-9360-ECCAD6769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37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394E-8088-48D3-8910-D9703101651D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C744F-271D-4F61-9360-ECCAD6769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4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394E-8088-48D3-8910-D9703101651D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C744F-271D-4F61-9360-ECCAD6769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84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394E-8088-48D3-8910-D9703101651D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C744F-271D-4F61-9360-ECCAD6769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29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B394E-8088-48D3-8910-D9703101651D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C744F-271D-4F61-9360-ECCAD6769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08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611190"/>
            <a:ext cx="12191999" cy="224681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2">
                    <a:lumMod val="25000"/>
                  </a:schemeClr>
                </a:solidFill>
                <a:latin typeface="Montserrat" pitchFamily="2" charset="0"/>
                <a:cs typeface="Times New Roman" panose="02020603050405020304" pitchFamily="18" charset="0"/>
              </a:rPr>
              <a:t>COMP 315:  MODELLING AND SIMULATION</a:t>
            </a:r>
          </a:p>
          <a:p>
            <a:endParaRPr lang="en-US" sz="3200" b="1" dirty="0" smtClean="0">
              <a:solidFill>
                <a:schemeClr val="bg2">
                  <a:lumMod val="25000"/>
                </a:schemeClr>
              </a:solidFill>
              <a:latin typeface="Montserrat" pitchFamily="2" charset="0"/>
              <a:cs typeface="Times New Roman" panose="02020603050405020304" pitchFamily="18" charset="0"/>
            </a:endParaRPr>
          </a:p>
          <a:p>
            <a:r>
              <a:rPr lang="en-US" sz="3200" b="1" dirty="0" smtClean="0">
                <a:solidFill>
                  <a:schemeClr val="bg2">
                    <a:lumMod val="25000"/>
                  </a:schemeClr>
                </a:solidFill>
                <a:latin typeface="Montserrat" pitchFamily="2" charset="0"/>
                <a:cs typeface="Times New Roman" panose="02020603050405020304" pitchFamily="18" charset="0"/>
              </a:rPr>
              <a:t>Group 1</a:t>
            </a:r>
            <a:endParaRPr lang="en-US" sz="3200" b="1" dirty="0">
              <a:solidFill>
                <a:schemeClr val="bg2">
                  <a:lumMod val="25000"/>
                </a:schemeClr>
              </a:solidFill>
              <a:latin typeface="Montserrat" pitchFamily="2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578" y="1103811"/>
            <a:ext cx="10358845" cy="326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74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5917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Montserrat" pitchFamily="2" charset="0"/>
              </a:rPr>
              <a:t>STRUCTURAL MODELS</a:t>
            </a:r>
            <a:endParaRPr lang="en-US" sz="3200" b="1" dirty="0">
              <a:latin typeface="Montserrat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28407" cy="8670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4773" y="1019331"/>
            <a:ext cx="11497456" cy="74951"/>
          </a:xfrm>
          <a:prstGeom prst="rect">
            <a:avLst/>
          </a:prstGeom>
          <a:gradFill>
            <a:gsLst>
              <a:gs pos="43000">
                <a:srgbClr val="FE7774">
                  <a:alpha val="76000"/>
                  <a:lumMod val="92000"/>
                  <a:lumOff val="8000"/>
                </a:srgbClr>
              </a:gs>
              <a:gs pos="87000">
                <a:srgbClr val="FDEEE7">
                  <a:alpha val="52000"/>
                </a:srgbClr>
              </a:gs>
              <a:gs pos="0">
                <a:srgbClr val="FF0000">
                  <a:lumMod val="82000"/>
                  <a:lumOff val="1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44773" y="1411494"/>
            <a:ext cx="1149745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" pitchFamily="2" charset="0"/>
              </a:rPr>
              <a:t>Structural </a:t>
            </a:r>
            <a:r>
              <a:rPr lang="en-US" sz="2400" dirty="0" smtClean="0">
                <a:latin typeface="Montserrat" pitchFamily="2" charset="0"/>
              </a:rPr>
              <a:t>modeling captures the static features of a system.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Montserrat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Montserrat" pitchFamily="2" charset="0"/>
              </a:rPr>
              <a:t>The purpose is to reduce the semantic gap between the real word and the world of Software engineering/development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Montserrat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Montserrat" pitchFamily="2" charset="0"/>
              </a:rPr>
              <a:t>Represents things, ideas and concepts of importance o the application system</a:t>
            </a:r>
          </a:p>
        </p:txBody>
      </p:sp>
    </p:spTree>
    <p:extLst>
      <p:ext uri="{BB962C8B-B14F-4D97-AF65-F5344CB8AC3E}">
        <p14:creationId xmlns:p14="http://schemas.microsoft.com/office/powerpoint/2010/main" val="191937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5917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Montserrat" pitchFamily="2" charset="0"/>
              </a:rPr>
              <a:t>     STRUCTURAL MODELS OF AN ATM</a:t>
            </a:r>
            <a:endParaRPr lang="en-US" sz="3200" b="1" dirty="0">
              <a:latin typeface="Montserrat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28407" cy="8670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4773" y="1019331"/>
            <a:ext cx="11497456" cy="74951"/>
          </a:xfrm>
          <a:prstGeom prst="rect">
            <a:avLst/>
          </a:prstGeom>
          <a:gradFill>
            <a:gsLst>
              <a:gs pos="43000">
                <a:srgbClr val="FE7774">
                  <a:alpha val="76000"/>
                  <a:lumMod val="92000"/>
                  <a:lumOff val="8000"/>
                </a:srgbClr>
              </a:gs>
              <a:gs pos="87000">
                <a:srgbClr val="FDEEE7">
                  <a:alpha val="52000"/>
                </a:srgbClr>
              </a:gs>
              <a:gs pos="0">
                <a:srgbClr val="FF0000">
                  <a:lumMod val="82000"/>
                  <a:lumOff val="1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64105" y="1246602"/>
            <a:ext cx="9368852" cy="548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2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5917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Montserrat" pitchFamily="2" charset="0"/>
              </a:rPr>
              <a:t>BEHAVIORAL MODELS</a:t>
            </a:r>
            <a:endParaRPr lang="en-US" sz="3200" b="1" dirty="0">
              <a:latin typeface="Montserrat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28407" cy="8670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4773" y="1019331"/>
            <a:ext cx="11497456" cy="74951"/>
          </a:xfrm>
          <a:prstGeom prst="rect">
            <a:avLst/>
          </a:prstGeom>
          <a:gradFill>
            <a:gsLst>
              <a:gs pos="43000">
                <a:srgbClr val="FE7774">
                  <a:alpha val="76000"/>
                  <a:lumMod val="92000"/>
                  <a:lumOff val="8000"/>
                </a:srgbClr>
              </a:gs>
              <a:gs pos="87000">
                <a:srgbClr val="FDEEE7">
                  <a:alpha val="52000"/>
                </a:srgbClr>
              </a:gs>
              <a:gs pos="0">
                <a:srgbClr val="FF0000">
                  <a:lumMod val="82000"/>
                  <a:lumOff val="1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4773" y="1262842"/>
            <a:ext cx="1149745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Montserrat" pitchFamily="2" charset="0"/>
              </a:rPr>
              <a:t>Behavioral model are models of the dynamic behavior of  system as it is executing.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Montserrat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Montserrat" pitchFamily="2" charset="0"/>
              </a:rPr>
              <a:t>A system responds </a:t>
            </a:r>
            <a:r>
              <a:rPr lang="en-US" sz="2400" dirty="0" smtClean="0">
                <a:latin typeface="Montserrat" pitchFamily="2" charset="0"/>
              </a:rPr>
              <a:t>to </a:t>
            </a:r>
            <a:r>
              <a:rPr lang="en-US" sz="2400" dirty="0" smtClean="0">
                <a:latin typeface="Montserrat" pitchFamily="2" charset="0"/>
              </a:rPr>
              <a:t>stimulus from it’s environment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Montserrat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Montserrat" pitchFamily="2" charset="0"/>
              </a:rPr>
              <a:t>Data-driven models shows sequences of the actions involved in the processing input data and the generating and associated output.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Montserrat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" pitchFamily="2" charset="0"/>
              </a:rPr>
              <a:t>Event-driven modeling shows how a system responds to external and internal events</a:t>
            </a:r>
          </a:p>
        </p:txBody>
      </p:sp>
    </p:spTree>
    <p:extLst>
      <p:ext uri="{BB962C8B-B14F-4D97-AF65-F5344CB8AC3E}">
        <p14:creationId xmlns:p14="http://schemas.microsoft.com/office/powerpoint/2010/main" val="291342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5917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Montserrat" pitchFamily="2" charset="0"/>
              </a:rPr>
              <a:t>          BEHAVIORAL </a:t>
            </a:r>
            <a:r>
              <a:rPr lang="en-US" sz="3200" b="1" dirty="0">
                <a:latin typeface="Montserrat" pitchFamily="2" charset="0"/>
              </a:rPr>
              <a:t>MODELS </a:t>
            </a:r>
            <a:r>
              <a:rPr lang="en-US" sz="3200" b="1" dirty="0" smtClean="0">
                <a:latin typeface="Montserrat" pitchFamily="2" charset="0"/>
              </a:rPr>
              <a:t>(DATA-DRIVEN)</a:t>
            </a:r>
            <a:endParaRPr lang="en-US" sz="3200" b="1" dirty="0">
              <a:latin typeface="Montserrat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28407" cy="8670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4773" y="1019331"/>
            <a:ext cx="11497456" cy="74951"/>
          </a:xfrm>
          <a:prstGeom prst="rect">
            <a:avLst/>
          </a:prstGeom>
          <a:gradFill>
            <a:gsLst>
              <a:gs pos="43000">
                <a:srgbClr val="FE7774">
                  <a:alpha val="76000"/>
                  <a:lumMod val="92000"/>
                  <a:lumOff val="8000"/>
                </a:srgbClr>
              </a:gs>
              <a:gs pos="87000">
                <a:srgbClr val="FDEEE7">
                  <a:alpha val="52000"/>
                </a:srgbClr>
              </a:gs>
              <a:gs pos="0">
                <a:srgbClr val="FF0000">
                  <a:lumMod val="82000"/>
                  <a:lumOff val="1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58501" y="1246602"/>
            <a:ext cx="9870000" cy="548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76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5917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Montserrat" pitchFamily="2" charset="0"/>
              </a:rPr>
              <a:t>             BEHAVIORAL MODELS (EVENT-DRIVEN)</a:t>
            </a:r>
            <a:endParaRPr lang="en-US" sz="3200" b="1" dirty="0">
              <a:latin typeface="Montserrat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28407" cy="8670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4773" y="1019331"/>
            <a:ext cx="11497456" cy="74951"/>
          </a:xfrm>
          <a:prstGeom prst="rect">
            <a:avLst/>
          </a:prstGeom>
          <a:gradFill>
            <a:gsLst>
              <a:gs pos="43000">
                <a:srgbClr val="FE7774">
                  <a:alpha val="76000"/>
                  <a:lumMod val="92000"/>
                  <a:lumOff val="8000"/>
                </a:srgbClr>
              </a:gs>
              <a:gs pos="87000">
                <a:srgbClr val="FDEEE7">
                  <a:alpha val="52000"/>
                </a:srgbClr>
              </a:gs>
              <a:gs pos="0">
                <a:srgbClr val="FF0000">
                  <a:lumMod val="82000"/>
                  <a:lumOff val="1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08501" y="1259174"/>
            <a:ext cx="8770000" cy="55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01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1913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Montserrat" pitchFamily="2" charset="0"/>
                <a:cs typeface="Mongolian Baiti" panose="03000500000000000000" pitchFamily="66" charset="0"/>
              </a:rPr>
              <a:t>Content</a:t>
            </a:r>
            <a:r>
              <a:rPr lang="en-US" sz="3200" b="1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endParaRPr lang="en-US" sz="3200" b="1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772" y="1319134"/>
            <a:ext cx="11497457" cy="3117955"/>
          </a:xfrm>
        </p:spPr>
        <p:txBody>
          <a:bodyPr/>
          <a:lstStyle/>
          <a:p>
            <a:r>
              <a:rPr lang="en-US" sz="3200" dirty="0">
                <a:latin typeface="Montserrat" pitchFamily="2" charset="0"/>
              </a:rPr>
              <a:t>Automated Teller </a:t>
            </a:r>
            <a:r>
              <a:rPr lang="en-US" sz="3200" dirty="0" smtClean="0">
                <a:latin typeface="Montserrat" pitchFamily="2" charset="0"/>
              </a:rPr>
              <a:t>Machine(ATM)</a:t>
            </a:r>
          </a:p>
          <a:p>
            <a:r>
              <a:rPr lang="en-US" sz="3200" dirty="0">
                <a:latin typeface="Montserrat" pitchFamily="2" charset="0"/>
              </a:rPr>
              <a:t>Context </a:t>
            </a:r>
            <a:r>
              <a:rPr lang="en-US" sz="3200" dirty="0" smtClean="0">
                <a:latin typeface="Montserrat" pitchFamily="2" charset="0"/>
              </a:rPr>
              <a:t>model</a:t>
            </a:r>
            <a:endParaRPr lang="en-GB" sz="3200" dirty="0">
              <a:latin typeface="Montserrat" pitchFamily="2" charset="0"/>
            </a:endParaRPr>
          </a:p>
          <a:p>
            <a:r>
              <a:rPr lang="en-US" sz="3200" dirty="0">
                <a:latin typeface="Montserrat" pitchFamily="2" charset="0"/>
              </a:rPr>
              <a:t>Interaction </a:t>
            </a:r>
            <a:r>
              <a:rPr lang="en-US" sz="3200" dirty="0" smtClean="0">
                <a:latin typeface="Montserrat" pitchFamily="2" charset="0"/>
              </a:rPr>
              <a:t>model</a:t>
            </a:r>
            <a:endParaRPr lang="en-GB" sz="3200" dirty="0">
              <a:latin typeface="Montserrat" pitchFamily="2" charset="0"/>
            </a:endParaRPr>
          </a:p>
          <a:p>
            <a:r>
              <a:rPr lang="en-US" sz="3200" dirty="0">
                <a:latin typeface="Montserrat" pitchFamily="2" charset="0"/>
              </a:rPr>
              <a:t>Structural </a:t>
            </a:r>
            <a:r>
              <a:rPr lang="en-US" sz="3200" dirty="0" smtClean="0">
                <a:latin typeface="Montserrat" pitchFamily="2" charset="0"/>
              </a:rPr>
              <a:t>model</a:t>
            </a:r>
            <a:endParaRPr lang="en-GB" sz="3200" dirty="0">
              <a:latin typeface="Montserrat" pitchFamily="2" charset="0"/>
            </a:endParaRPr>
          </a:p>
          <a:p>
            <a:r>
              <a:rPr lang="en-US" sz="3200" dirty="0">
                <a:latin typeface="Montserrat" pitchFamily="2" charset="0"/>
              </a:rPr>
              <a:t>Behavioral </a:t>
            </a:r>
            <a:r>
              <a:rPr lang="en-US" sz="3200" dirty="0" smtClean="0">
                <a:latin typeface="Montserrat" pitchFamily="2" charset="0"/>
              </a:rPr>
              <a:t>model</a:t>
            </a:r>
            <a:endParaRPr lang="en-GB" sz="3200" dirty="0">
              <a:latin typeface="Montserrat" pitchFamily="2" charset="0"/>
            </a:endParaRP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28407" cy="8670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4773" y="1019331"/>
            <a:ext cx="11497456" cy="74951"/>
          </a:xfrm>
          <a:prstGeom prst="rect">
            <a:avLst/>
          </a:prstGeom>
          <a:gradFill>
            <a:gsLst>
              <a:gs pos="43000">
                <a:srgbClr val="FE7774">
                  <a:alpha val="76000"/>
                  <a:lumMod val="92000"/>
                  <a:lumOff val="8000"/>
                </a:srgbClr>
              </a:gs>
              <a:gs pos="87000">
                <a:srgbClr val="FDEEE7">
                  <a:alpha val="52000"/>
                </a:srgbClr>
              </a:gs>
              <a:gs pos="0">
                <a:srgbClr val="FF0000">
                  <a:lumMod val="82000"/>
                  <a:lumOff val="1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4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19"/>
          <a:stretch/>
        </p:blipFill>
        <p:spPr>
          <a:xfrm>
            <a:off x="4452079" y="2222602"/>
            <a:ext cx="6051323" cy="43928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5917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latin typeface="Montserrat" pitchFamily="2" charset="0"/>
              </a:rPr>
              <a:t>   AUTOMATED TELLER MACHINE</a:t>
            </a:r>
            <a:r>
              <a:rPr lang="en-US" sz="3200" b="1" dirty="0" smtClean="0">
                <a:latin typeface="Montserrat" pitchFamily="2" charset="0"/>
              </a:rPr>
              <a:t>(ATM</a:t>
            </a:r>
            <a:r>
              <a:rPr lang="en-US" sz="3200" b="1" dirty="0">
                <a:latin typeface="Montserrat" pitchFamily="2" charset="0"/>
              </a:rPr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28407" cy="8670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4773" y="1019331"/>
            <a:ext cx="11497456" cy="74951"/>
          </a:xfrm>
          <a:prstGeom prst="rect">
            <a:avLst/>
          </a:prstGeom>
          <a:gradFill>
            <a:gsLst>
              <a:gs pos="43000">
                <a:srgbClr val="FE7774">
                  <a:alpha val="76000"/>
                  <a:lumMod val="92000"/>
                  <a:lumOff val="8000"/>
                </a:srgbClr>
              </a:gs>
              <a:gs pos="87000">
                <a:srgbClr val="FDEEE7">
                  <a:alpha val="52000"/>
                </a:srgbClr>
              </a:gs>
              <a:gs pos="0">
                <a:srgbClr val="FF0000">
                  <a:lumMod val="82000"/>
                  <a:lumOff val="1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99868" y="1240011"/>
            <a:ext cx="1186721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Montserrat" pitchFamily="2" charset="0"/>
              </a:rPr>
              <a:t> An electronic device that allows individuals to perform basic banking transactions without the need for a human teller.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Montserrat" pitchFamily="2" charset="0"/>
              </a:rPr>
              <a:t>Cash Withdrawals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Montserrat" pitchFamily="2" charset="0"/>
              </a:rPr>
              <a:t>Deposits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Montserrat" pitchFamily="2" charset="0"/>
              </a:rPr>
              <a:t>Balance Inquiries etc.</a:t>
            </a:r>
            <a:endParaRPr lang="en-US" sz="24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24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5917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Montserrat" pitchFamily="2" charset="0"/>
              </a:rPr>
              <a:t>   </a:t>
            </a:r>
            <a:r>
              <a:rPr lang="en-US" sz="2800" b="1" dirty="0" smtClean="0">
                <a:latin typeface="Montserrat" pitchFamily="2" charset="0"/>
              </a:rPr>
              <a:t>CONTEXT MODEL</a:t>
            </a:r>
            <a:endParaRPr lang="en-US" sz="2800" b="1" dirty="0">
              <a:latin typeface="Montserrat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28407" cy="8670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4773" y="1019331"/>
            <a:ext cx="11497456" cy="74951"/>
          </a:xfrm>
          <a:prstGeom prst="rect">
            <a:avLst/>
          </a:prstGeom>
          <a:gradFill>
            <a:gsLst>
              <a:gs pos="43000">
                <a:srgbClr val="FE7774">
                  <a:alpha val="76000"/>
                  <a:lumMod val="92000"/>
                  <a:lumOff val="8000"/>
                </a:srgbClr>
              </a:gs>
              <a:gs pos="87000">
                <a:srgbClr val="FDEEE7">
                  <a:alpha val="52000"/>
                </a:srgbClr>
              </a:gs>
              <a:gs pos="0">
                <a:srgbClr val="FF0000">
                  <a:lumMod val="82000"/>
                  <a:lumOff val="1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4773" y="1246602"/>
            <a:ext cx="1149745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Montserrat" pitchFamily="2" charset="0"/>
              </a:rPr>
              <a:t>Context model shows how the system being modeled is placed in the environment with other systems.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Montserrat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Montserrat" pitchFamily="2" charset="0"/>
              </a:rPr>
              <a:t>Context model depict the relationships between a system and its external entities or stakeholders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Montserrat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Montserrat" pitchFamily="2" charset="0"/>
              </a:rPr>
              <a:t>Context </a:t>
            </a:r>
            <a:r>
              <a:rPr lang="en-US" sz="2400" dirty="0">
                <a:latin typeface="Montserrat" pitchFamily="2" charset="0"/>
              </a:rPr>
              <a:t>model </a:t>
            </a:r>
            <a:r>
              <a:rPr lang="en-US" sz="2400" dirty="0" smtClean="0">
                <a:latin typeface="Montserrat" pitchFamily="2" charset="0"/>
              </a:rPr>
              <a:t>show what lies outside the boundaries </a:t>
            </a:r>
            <a:endParaRPr lang="en-US" sz="24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8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5917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Montserrat" pitchFamily="2" charset="0"/>
              </a:rPr>
              <a:t> CONTEXT </a:t>
            </a:r>
            <a:r>
              <a:rPr lang="en-US" sz="3200" b="1" dirty="0" smtClean="0">
                <a:latin typeface="Montserrat" pitchFamily="2" charset="0"/>
              </a:rPr>
              <a:t>MODEL OF AN ATM</a:t>
            </a:r>
            <a:endParaRPr lang="en-US" sz="3200" b="1" dirty="0">
              <a:latin typeface="Montserrat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28407" cy="8670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4773" y="1019331"/>
            <a:ext cx="11497456" cy="74951"/>
          </a:xfrm>
          <a:prstGeom prst="rect">
            <a:avLst/>
          </a:prstGeom>
          <a:gradFill>
            <a:gsLst>
              <a:gs pos="43000">
                <a:srgbClr val="FE7774">
                  <a:alpha val="76000"/>
                  <a:lumMod val="92000"/>
                  <a:lumOff val="8000"/>
                </a:srgbClr>
              </a:gs>
              <a:gs pos="87000">
                <a:srgbClr val="FDEEE7">
                  <a:alpha val="52000"/>
                </a:srgbClr>
              </a:gs>
              <a:gs pos="0">
                <a:srgbClr val="FF0000">
                  <a:lumMod val="82000"/>
                  <a:lumOff val="1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06000" y="1454000"/>
            <a:ext cx="6957528" cy="430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79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5917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Montserrat" pitchFamily="2" charset="0"/>
              </a:rPr>
              <a:t>PROCESS MODEL OF AN ATM</a:t>
            </a:r>
            <a:endParaRPr lang="en-US" sz="3200" b="1" dirty="0">
              <a:latin typeface="Montserrat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28407" cy="8670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4773" y="1019331"/>
            <a:ext cx="11497456" cy="74951"/>
          </a:xfrm>
          <a:prstGeom prst="rect">
            <a:avLst/>
          </a:prstGeom>
          <a:gradFill>
            <a:gsLst>
              <a:gs pos="43000">
                <a:srgbClr val="FE7774">
                  <a:alpha val="76000"/>
                  <a:lumMod val="92000"/>
                  <a:lumOff val="8000"/>
                </a:srgbClr>
              </a:gs>
              <a:gs pos="87000">
                <a:srgbClr val="FDEEE7">
                  <a:alpha val="52000"/>
                </a:srgbClr>
              </a:gs>
              <a:gs pos="0">
                <a:srgbClr val="FF0000">
                  <a:lumMod val="82000"/>
                  <a:lumOff val="1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49116" y="1289154"/>
            <a:ext cx="9024078" cy="538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13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5917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Montserrat" pitchFamily="2" charset="0"/>
              </a:rPr>
              <a:t>INTERACTION MODEL</a:t>
            </a:r>
            <a:endParaRPr lang="en-US" sz="3200" b="1" dirty="0">
              <a:latin typeface="Montserrat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28407" cy="8670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4773" y="1019331"/>
            <a:ext cx="11497456" cy="74951"/>
          </a:xfrm>
          <a:prstGeom prst="rect">
            <a:avLst/>
          </a:prstGeom>
          <a:gradFill>
            <a:gsLst>
              <a:gs pos="43000">
                <a:srgbClr val="FE7774">
                  <a:alpha val="76000"/>
                  <a:lumMod val="92000"/>
                  <a:lumOff val="8000"/>
                </a:srgbClr>
              </a:gs>
              <a:gs pos="87000">
                <a:srgbClr val="FDEEE7">
                  <a:alpha val="52000"/>
                </a:srgbClr>
              </a:gs>
              <a:gs pos="0">
                <a:srgbClr val="FF0000">
                  <a:lumMod val="82000"/>
                  <a:lumOff val="1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44773" y="1246602"/>
            <a:ext cx="1149745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Montserrat" pitchFamily="2" charset="0"/>
              </a:rPr>
              <a:t>Modeling user interaction is important as it helps to identify user requirements.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Montserrat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Montserrat" pitchFamily="2" charset="0"/>
              </a:rPr>
              <a:t>These models are essential for understanding the dynamic aspects of a system, focusing on the flow of information, control, and data between different parts of the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Montserrat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" pitchFamily="2" charset="0"/>
              </a:rPr>
              <a:t>Use case diagrams and sequence diagrams may be used for interaction modeling.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37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5917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Montserrat" pitchFamily="2" charset="0"/>
              </a:rPr>
              <a:t>USE CASE  OF AN ATM</a:t>
            </a:r>
            <a:endParaRPr lang="en-US" sz="3200" b="1" dirty="0">
              <a:latin typeface="Montserrat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28407" cy="8670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4773" y="1019331"/>
            <a:ext cx="11497456" cy="74951"/>
          </a:xfrm>
          <a:prstGeom prst="rect">
            <a:avLst/>
          </a:prstGeom>
          <a:gradFill>
            <a:gsLst>
              <a:gs pos="43000">
                <a:srgbClr val="FE7774">
                  <a:alpha val="76000"/>
                  <a:lumMod val="92000"/>
                  <a:lumOff val="8000"/>
                </a:srgbClr>
              </a:gs>
              <a:gs pos="87000">
                <a:srgbClr val="FDEEE7">
                  <a:alpha val="52000"/>
                </a:srgbClr>
              </a:gs>
              <a:gs pos="0">
                <a:srgbClr val="FF0000">
                  <a:lumMod val="82000"/>
                  <a:lumOff val="1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02120" y="1411494"/>
            <a:ext cx="7582761" cy="503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33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5917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Montserrat" pitchFamily="2" charset="0"/>
              </a:rPr>
              <a:t>    SEQUENCE DIAGRAMS OF AN ATM </a:t>
            </a:r>
            <a:endParaRPr lang="en-US" sz="3200" b="1" dirty="0">
              <a:latin typeface="Montserrat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28407" cy="8670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4773" y="1019331"/>
            <a:ext cx="11497456" cy="74951"/>
          </a:xfrm>
          <a:prstGeom prst="rect">
            <a:avLst/>
          </a:prstGeom>
          <a:gradFill>
            <a:gsLst>
              <a:gs pos="43000">
                <a:srgbClr val="FE7774">
                  <a:alpha val="76000"/>
                  <a:lumMod val="92000"/>
                  <a:lumOff val="8000"/>
                </a:srgbClr>
              </a:gs>
              <a:gs pos="87000">
                <a:srgbClr val="FDEEE7">
                  <a:alpha val="52000"/>
                </a:srgbClr>
              </a:gs>
              <a:gs pos="0">
                <a:srgbClr val="FF0000">
                  <a:lumMod val="82000"/>
                  <a:lumOff val="1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09" t="-768" r="2309" b="31058"/>
          <a:stretch/>
        </p:blipFill>
        <p:spPr>
          <a:xfrm>
            <a:off x="1978702" y="1056806"/>
            <a:ext cx="7764906" cy="576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48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19327</TotalTime>
  <Words>292</Words>
  <Application>Microsoft Office PowerPoint</Application>
  <PresentationFormat>Widescreen</PresentationFormat>
  <Paragraphs>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Mongolian Baiti</vt:lpstr>
      <vt:lpstr>Montserrat</vt:lpstr>
      <vt:lpstr>Times New Roman</vt:lpstr>
      <vt:lpstr>Office Theme</vt:lpstr>
      <vt:lpstr>PowerPoint Presentation</vt:lpstr>
      <vt:lpstr>Content </vt:lpstr>
      <vt:lpstr>   AUTOMATED TELLER MACHINE(ATM)</vt:lpstr>
      <vt:lpstr>   CONTEXT MODEL</vt:lpstr>
      <vt:lpstr> CONTEXT MODEL OF AN ATM</vt:lpstr>
      <vt:lpstr>PROCESS MODEL OF AN ATM</vt:lpstr>
      <vt:lpstr>INTERACTION MODEL</vt:lpstr>
      <vt:lpstr>USE CASE  OF AN ATM</vt:lpstr>
      <vt:lpstr>    SEQUENCE DIAGRAMS OF AN ATM </vt:lpstr>
      <vt:lpstr>STRUCTURAL MODELS</vt:lpstr>
      <vt:lpstr>     STRUCTURAL MODELS OF AN ATM</vt:lpstr>
      <vt:lpstr>BEHAVIORAL MODELS</vt:lpstr>
      <vt:lpstr>          BEHAVIORAL MODELS (DATA-DRIVEN)</vt:lpstr>
      <vt:lpstr>             BEHAVIORAL MODELS (EVENT-DRIVEN)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GDSC CENTRAL UNIVERSITY</dc:title>
  <dc:creator>Josh</dc:creator>
  <cp:lastModifiedBy>Josh</cp:lastModifiedBy>
  <cp:revision>36</cp:revision>
  <dcterms:created xsi:type="dcterms:W3CDTF">2023-02-25T17:47:08Z</dcterms:created>
  <dcterms:modified xsi:type="dcterms:W3CDTF">2023-11-30T13:04:12Z</dcterms:modified>
</cp:coreProperties>
</file>