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6858000" cx="9144000"/>
  <p:notesSz cx="6858000" cy="9144000"/>
  <p:embeddedFontLst>
    <p:embeddedFont>
      <p:font typeface="Tahoma"/>
      <p:regular r:id="rId81"/>
      <p:bold r:id="rId82"/>
    </p:embeddedFont>
    <p:embeddedFont>
      <p:font typeface="Arial Black"/>
      <p:regular r:id="rId8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3" Type="http://schemas.openxmlformats.org/officeDocument/2006/relationships/font" Target="fonts/ArialBlack-regular.fntdata"/><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Tahoma-bold.fntdata"/><Relationship Id="rId81"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1"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1" i="1"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1" name="Shape 611"/>
        <p:cNvGrpSpPr/>
        <p:nvPr/>
      </p:nvGrpSpPr>
      <p:grpSpPr>
        <a:xfrm>
          <a:off x="0" y="0"/>
          <a:ext cx="0" cy="0"/>
          <a:chOff x="0" y="0"/>
          <a:chExt cx="0" cy="0"/>
        </a:xfrm>
      </p:grpSpPr>
      <p:sp>
        <p:nvSpPr>
          <p:cNvPr id="612" name="Google Shape;612;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3" name="Google Shape;61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9" name="Shape 639"/>
        <p:cNvGrpSpPr/>
        <p:nvPr/>
      </p:nvGrpSpPr>
      <p:grpSpPr>
        <a:xfrm>
          <a:off x="0" y="0"/>
          <a:ext cx="0" cy="0"/>
          <a:chOff x="0" y="0"/>
          <a:chExt cx="0" cy="0"/>
        </a:xfrm>
      </p:grpSpPr>
      <p:sp>
        <p:nvSpPr>
          <p:cNvPr id="640" name="Google Shape;640;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Google Shape;659;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8" name="Google Shape;66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Google Shape;683;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7" name="Shape 697"/>
        <p:cNvGrpSpPr/>
        <p:nvPr/>
      </p:nvGrpSpPr>
      <p:grpSpPr>
        <a:xfrm>
          <a:off x="0" y="0"/>
          <a:ext cx="0" cy="0"/>
          <a:chOff x="0" y="0"/>
          <a:chExt cx="0" cy="0"/>
        </a:xfrm>
      </p:grpSpPr>
      <p:sp>
        <p:nvSpPr>
          <p:cNvPr id="698" name="Google Shape;698;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5" name="Shape 705"/>
        <p:cNvGrpSpPr/>
        <p:nvPr/>
      </p:nvGrpSpPr>
      <p:grpSpPr>
        <a:xfrm>
          <a:off x="0" y="0"/>
          <a:ext cx="0" cy="0"/>
          <a:chOff x="0" y="0"/>
          <a:chExt cx="0" cy="0"/>
        </a:xfrm>
      </p:grpSpPr>
      <p:sp>
        <p:nvSpPr>
          <p:cNvPr id="706" name="Google Shape;706;p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3" name="Shape 713"/>
        <p:cNvGrpSpPr/>
        <p:nvPr/>
      </p:nvGrpSpPr>
      <p:grpSpPr>
        <a:xfrm>
          <a:off x="0" y="0"/>
          <a:ext cx="0" cy="0"/>
          <a:chOff x="0" y="0"/>
          <a:chExt cx="0" cy="0"/>
        </a:xfrm>
      </p:grpSpPr>
      <p:sp>
        <p:nvSpPr>
          <p:cNvPr id="714" name="Google Shape;714;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1" name="Shape 721"/>
        <p:cNvGrpSpPr/>
        <p:nvPr/>
      </p:nvGrpSpPr>
      <p:grpSpPr>
        <a:xfrm>
          <a:off x="0" y="0"/>
          <a:ext cx="0" cy="0"/>
          <a:chOff x="0" y="0"/>
          <a:chExt cx="0" cy="0"/>
        </a:xfrm>
      </p:grpSpPr>
      <p:sp>
        <p:nvSpPr>
          <p:cNvPr id="722" name="Google Shape;722;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914400" y="685800"/>
            <a:ext cx="7721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2133600" y="3886200"/>
            <a:ext cx="6400800" cy="177165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2800"/>
              <a:buFont typeface="Arial"/>
              <a:buNone/>
              <a:defRPr>
                <a:latin typeface="Arial Black"/>
                <a:ea typeface="Arial Black"/>
                <a:cs typeface="Arial Black"/>
                <a:sym typeface="Arial Black"/>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9" name="Google Shape;19;p2"/>
          <p:cNvSpPr txBox="1"/>
          <p:nvPr>
            <p:ph idx="10" type="dt"/>
          </p:nvPr>
        </p:nvSpPr>
        <p:spPr>
          <a:xfrm>
            <a:off x="711200" y="6229350"/>
            <a:ext cx="1930400" cy="5143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49600" y="6229350"/>
            <a:ext cx="2844800" cy="5143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b="0" i="0" sz="1400">
                <a:solidFill>
                  <a:srgbClr val="5E574E"/>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604000" y="6229350"/>
            <a:ext cx="1828800" cy="51435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79" name="Shape 79"/>
        <p:cNvGrpSpPr/>
        <p:nvPr/>
      </p:nvGrpSpPr>
      <p:grpSpPr>
        <a:xfrm>
          <a:off x="0" y="0"/>
          <a:ext cx="0" cy="0"/>
          <a:chOff x="0" y="0"/>
          <a:chExt cx="0" cy="0"/>
        </a:xfrm>
      </p:grpSpPr>
      <p:sp>
        <p:nvSpPr>
          <p:cNvPr id="80" name="Google Shape;80;p12"/>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 type="body"/>
          </p:nvPr>
        </p:nvSpPr>
        <p:spPr>
          <a:xfrm>
            <a:off x="457200" y="1885950"/>
            <a:ext cx="4013200" cy="41719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Font typeface="Tahoma"/>
              <a:buChar char="•"/>
              <a:defRPr sz="1800"/>
            </a:lvl4pPr>
            <a:lvl5pPr indent="-342900" lvl="4" marL="2286000" algn="l">
              <a:spcBef>
                <a:spcPts val="360"/>
              </a:spcBef>
              <a:spcAft>
                <a:spcPts val="0"/>
              </a:spcAft>
              <a:buSzPts val="1800"/>
              <a:buFont typeface="Tahoma"/>
              <a:buChar char="–"/>
              <a:defRPr sz="1800"/>
            </a:lvl5pPr>
            <a:lvl6pPr indent="-342900" lvl="5" marL="2743200" algn="l">
              <a:spcBef>
                <a:spcPts val="360"/>
              </a:spcBef>
              <a:spcAft>
                <a:spcPts val="0"/>
              </a:spcAft>
              <a:buSzPts val="1800"/>
              <a:buFont typeface="Tahoma"/>
              <a:buChar char="–"/>
              <a:defRPr sz="1800"/>
            </a:lvl6pPr>
            <a:lvl7pPr indent="-342900" lvl="6" marL="3200400" algn="l">
              <a:spcBef>
                <a:spcPts val="360"/>
              </a:spcBef>
              <a:spcAft>
                <a:spcPts val="0"/>
              </a:spcAft>
              <a:buSzPts val="1800"/>
              <a:buFont typeface="Tahoma"/>
              <a:buChar char="–"/>
              <a:defRPr sz="1800"/>
            </a:lvl7pPr>
            <a:lvl8pPr indent="-342900" lvl="7" marL="3657600" algn="l">
              <a:spcBef>
                <a:spcPts val="360"/>
              </a:spcBef>
              <a:spcAft>
                <a:spcPts val="0"/>
              </a:spcAft>
              <a:buSzPts val="1800"/>
              <a:buFont typeface="Tahoma"/>
              <a:buChar char="–"/>
              <a:defRPr sz="1800"/>
            </a:lvl8pPr>
            <a:lvl9pPr indent="-342900" lvl="8" marL="4114800" algn="l">
              <a:spcBef>
                <a:spcPts val="360"/>
              </a:spcBef>
              <a:spcAft>
                <a:spcPts val="0"/>
              </a:spcAft>
              <a:buSzPts val="1800"/>
              <a:buFont typeface="Tahoma"/>
              <a:buChar char="–"/>
              <a:defRPr sz="1800"/>
            </a:lvl9pPr>
          </a:lstStyle>
          <a:p/>
        </p:txBody>
      </p:sp>
      <p:sp>
        <p:nvSpPr>
          <p:cNvPr id="82" name="Google Shape;82;p12"/>
          <p:cNvSpPr txBox="1"/>
          <p:nvPr>
            <p:ph idx="2" type="body"/>
          </p:nvPr>
        </p:nvSpPr>
        <p:spPr>
          <a:xfrm>
            <a:off x="4622800" y="1885950"/>
            <a:ext cx="4013200" cy="41719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Font typeface="Tahoma"/>
              <a:buChar char="•"/>
              <a:defRPr sz="1800"/>
            </a:lvl4pPr>
            <a:lvl5pPr indent="-342900" lvl="4" marL="2286000" algn="l">
              <a:spcBef>
                <a:spcPts val="360"/>
              </a:spcBef>
              <a:spcAft>
                <a:spcPts val="0"/>
              </a:spcAft>
              <a:buSzPts val="1800"/>
              <a:buFont typeface="Tahoma"/>
              <a:buChar char="–"/>
              <a:defRPr sz="1800"/>
            </a:lvl5pPr>
            <a:lvl6pPr indent="-342900" lvl="5" marL="2743200" algn="l">
              <a:spcBef>
                <a:spcPts val="360"/>
              </a:spcBef>
              <a:spcAft>
                <a:spcPts val="0"/>
              </a:spcAft>
              <a:buSzPts val="1800"/>
              <a:buFont typeface="Tahoma"/>
              <a:buChar char="–"/>
              <a:defRPr sz="1800"/>
            </a:lvl6pPr>
            <a:lvl7pPr indent="-342900" lvl="6" marL="3200400" algn="l">
              <a:spcBef>
                <a:spcPts val="360"/>
              </a:spcBef>
              <a:spcAft>
                <a:spcPts val="0"/>
              </a:spcAft>
              <a:buSzPts val="1800"/>
              <a:buFont typeface="Tahoma"/>
              <a:buChar char="–"/>
              <a:defRPr sz="1800"/>
            </a:lvl7pPr>
            <a:lvl8pPr indent="-342900" lvl="7" marL="3657600" algn="l">
              <a:spcBef>
                <a:spcPts val="360"/>
              </a:spcBef>
              <a:spcAft>
                <a:spcPts val="0"/>
              </a:spcAft>
              <a:buSzPts val="1800"/>
              <a:buFont typeface="Tahoma"/>
              <a:buChar char="–"/>
              <a:defRPr sz="1800"/>
            </a:lvl8pPr>
            <a:lvl9pPr indent="-342900" lvl="8" marL="4114800" algn="l">
              <a:spcBef>
                <a:spcPts val="360"/>
              </a:spcBef>
              <a:spcAft>
                <a:spcPts val="0"/>
              </a:spcAft>
              <a:buSzPts val="1800"/>
              <a:buFont typeface="Tahoma"/>
              <a:buChar char="–"/>
              <a:defRPr sz="1800"/>
            </a:lvl9pPr>
          </a:lstStyle>
          <a:p/>
        </p:txBody>
      </p:sp>
      <p:sp>
        <p:nvSpPr>
          <p:cNvPr id="83" name="Google Shape;83;p12"/>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b="0" i="0"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86" name="Shape 86"/>
        <p:cNvGrpSpPr/>
        <p:nvPr/>
      </p:nvGrpSpPr>
      <p:grpSpPr>
        <a:xfrm>
          <a:off x="0" y="0"/>
          <a:ext cx="0" cy="0"/>
          <a:chOff x="0" y="0"/>
          <a:chExt cx="0" cy="0"/>
        </a:xfrm>
      </p:grpSpPr>
      <p:sp>
        <p:nvSpPr>
          <p:cNvPr id="87" name="Google Shape;87;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lvl1pPr>
            <a:lvl2pPr indent="-228600" lvl="1" marL="914400" algn="l">
              <a:spcBef>
                <a:spcPts val="360"/>
              </a:spcBef>
              <a:spcAft>
                <a:spcPts val="0"/>
              </a:spcAft>
              <a:buSzPts val="1800"/>
              <a:buNone/>
              <a:defRPr sz="1800"/>
            </a:lvl2pPr>
            <a:lvl3pPr indent="-228600" lvl="2" marL="1371600" algn="l">
              <a:spcBef>
                <a:spcPts val="320"/>
              </a:spcBef>
              <a:spcAft>
                <a:spcPts val="0"/>
              </a:spcAft>
              <a:buSzPts val="1600"/>
              <a:buNone/>
              <a:defRPr sz="1600"/>
            </a:lvl3pPr>
            <a:lvl4pPr indent="-228600" lvl="3" marL="1828800" algn="l">
              <a:spcBef>
                <a:spcPts val="280"/>
              </a:spcBef>
              <a:spcAft>
                <a:spcPts val="0"/>
              </a:spcAft>
              <a:buSzPts val="1400"/>
              <a:buFont typeface="Tahoma"/>
              <a:buNone/>
              <a:defRPr sz="1400"/>
            </a:lvl4pPr>
            <a:lvl5pPr indent="-228600" lvl="4" marL="2286000" algn="l">
              <a:spcBef>
                <a:spcPts val="280"/>
              </a:spcBef>
              <a:spcAft>
                <a:spcPts val="0"/>
              </a:spcAft>
              <a:buSzPts val="1400"/>
              <a:buFont typeface="Tahoma"/>
              <a:buNone/>
              <a:defRPr sz="1400"/>
            </a:lvl5pPr>
            <a:lvl6pPr indent="-228600" lvl="5" marL="2743200" algn="l">
              <a:spcBef>
                <a:spcPts val="280"/>
              </a:spcBef>
              <a:spcAft>
                <a:spcPts val="0"/>
              </a:spcAft>
              <a:buSzPts val="1400"/>
              <a:buFont typeface="Tahoma"/>
              <a:buNone/>
              <a:defRPr sz="1400"/>
            </a:lvl6pPr>
            <a:lvl7pPr indent="-228600" lvl="6" marL="3200400" algn="l">
              <a:spcBef>
                <a:spcPts val="280"/>
              </a:spcBef>
              <a:spcAft>
                <a:spcPts val="0"/>
              </a:spcAft>
              <a:buSzPts val="1400"/>
              <a:buFont typeface="Tahoma"/>
              <a:buNone/>
              <a:defRPr sz="1400"/>
            </a:lvl7pPr>
            <a:lvl8pPr indent="-228600" lvl="7" marL="3657600" algn="l">
              <a:spcBef>
                <a:spcPts val="280"/>
              </a:spcBef>
              <a:spcAft>
                <a:spcPts val="0"/>
              </a:spcAft>
              <a:buSzPts val="1400"/>
              <a:buFont typeface="Tahoma"/>
              <a:buNone/>
              <a:defRPr sz="1400"/>
            </a:lvl8pPr>
            <a:lvl9pPr indent="-228600" lvl="8" marL="4114800" algn="l">
              <a:spcBef>
                <a:spcPts val="280"/>
              </a:spcBef>
              <a:spcAft>
                <a:spcPts val="0"/>
              </a:spcAft>
              <a:buSzPts val="1400"/>
              <a:buFont typeface="Tahoma"/>
              <a:buNone/>
              <a:defRPr sz="1400"/>
            </a:lvl9pPr>
          </a:lstStyle>
          <a:p/>
        </p:txBody>
      </p:sp>
      <p:sp>
        <p:nvSpPr>
          <p:cNvPr id="89" name="Google Shape;89;p13"/>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b="0" i="0"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4"/>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2" name="Google Shape;32;p4"/>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b="0" i="0"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5"/>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b="0" i="0"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40" name="Shape 40"/>
        <p:cNvGrpSpPr/>
        <p:nvPr/>
      </p:nvGrpSpPr>
      <p:grpSpPr>
        <a:xfrm>
          <a:off x="0" y="0"/>
          <a:ext cx="0" cy="0"/>
          <a:chOff x="0" y="0"/>
          <a:chExt cx="0" cy="0"/>
        </a:xfrm>
      </p:grpSpPr>
      <p:sp>
        <p:nvSpPr>
          <p:cNvPr id="41" name="Google Shape;41;p6"/>
          <p:cNvSpPr txBox="1"/>
          <p:nvPr>
            <p:ph type="title"/>
          </p:nvPr>
        </p:nvSpPr>
        <p:spPr>
          <a:xfrm rot="5400000">
            <a:off x="4692650" y="2114550"/>
            <a:ext cx="5829300"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rot="5400000">
            <a:off x="501650" y="133350"/>
            <a:ext cx="582930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6"/>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b="0" i="0"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46" name="Shape 46"/>
        <p:cNvGrpSpPr/>
        <p:nvPr/>
      </p:nvGrpSpPr>
      <p:grpSpPr>
        <a:xfrm>
          <a:off x="0" y="0"/>
          <a:ext cx="0" cy="0"/>
          <a:chOff x="0" y="0"/>
          <a:chExt cx="0" cy="0"/>
        </a:xfrm>
      </p:grpSpPr>
      <p:sp>
        <p:nvSpPr>
          <p:cNvPr id="47" name="Google Shape;47;p7"/>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 type="body"/>
          </p:nvPr>
        </p:nvSpPr>
        <p:spPr>
          <a:xfrm rot="5400000">
            <a:off x="2460625" y="-117475"/>
            <a:ext cx="4171950" cy="8178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7"/>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b="0" i="0"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52" name="Shape 52"/>
        <p:cNvGrpSpPr/>
        <p:nvPr/>
      </p:nvGrpSpPr>
      <p:grpSpPr>
        <a:xfrm>
          <a:off x="0" y="0"/>
          <a:ext cx="0" cy="0"/>
          <a:chOff x="0" y="0"/>
          <a:chExt cx="0" cy="0"/>
        </a:xfrm>
      </p:grpSpPr>
      <p:sp>
        <p:nvSpPr>
          <p:cNvPr id="53" name="Google Shape;53;p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2"/>
              </a:buClr>
              <a:buSzPts val="3200"/>
              <a:buFont typeface="Arial"/>
              <a:buNone/>
              <a:defRPr sz="3200">
                <a:solidFill>
                  <a:schemeClr val="dk1"/>
                </a:solidFill>
                <a:latin typeface="Tahoma"/>
                <a:ea typeface="Tahoma"/>
                <a:cs typeface="Tahoma"/>
                <a:sym typeface="Tahoma"/>
              </a:defRPr>
            </a:lvl1pPr>
            <a:lvl2pPr lvl="1" marR="0" rtl="0" algn="l">
              <a:spcBef>
                <a:spcPts val="560"/>
              </a:spcBef>
              <a:spcAft>
                <a:spcPts val="0"/>
              </a:spcAft>
              <a:buClr>
                <a:schemeClr val="accent2"/>
              </a:buClr>
              <a:buSzPts val="2800"/>
              <a:buFont typeface="Arial"/>
              <a:buNone/>
              <a:defRPr b="0" i="0" sz="2800" u="none" cap="none" strike="noStrike">
                <a:solidFill>
                  <a:srgbClr val="CC3300"/>
                </a:solidFill>
                <a:latin typeface="Tahoma"/>
                <a:ea typeface="Tahoma"/>
                <a:cs typeface="Tahoma"/>
                <a:sym typeface="Tahoma"/>
              </a:defRPr>
            </a:lvl2pPr>
            <a:lvl3pPr lvl="2" marR="0" rtl="0" algn="l">
              <a:spcBef>
                <a:spcPts val="480"/>
              </a:spcBef>
              <a:spcAft>
                <a:spcPts val="0"/>
              </a:spcAft>
              <a:buClr>
                <a:schemeClr val="accent2"/>
              </a:buClr>
              <a:buSzPts val="2400"/>
              <a:buFont typeface="Arial"/>
              <a:buNone/>
              <a:defRPr b="0" i="0" sz="2400" u="none" cap="none" strike="noStrike">
                <a:solidFill>
                  <a:srgbClr val="D60093"/>
                </a:solidFill>
                <a:latin typeface="Tahoma"/>
                <a:ea typeface="Tahoma"/>
                <a:cs typeface="Tahoma"/>
                <a:sym typeface="Tahoma"/>
              </a:defRPr>
            </a:lvl3pPr>
            <a:lvl4pPr lvl="3" marR="0" rtl="0" algn="l">
              <a:spcBef>
                <a:spcPts val="400"/>
              </a:spcBef>
              <a:spcAft>
                <a:spcPts val="0"/>
              </a:spcAft>
              <a:buClr>
                <a:schemeClr val="accent2"/>
              </a:buClr>
              <a:buSzPts val="2000"/>
              <a:buFont typeface="Tahoma"/>
              <a:buNone/>
              <a:defRPr b="0" i="0" sz="2000" u="none" cap="none" strike="noStrike">
                <a:solidFill>
                  <a:srgbClr val="6600FF"/>
                </a:solidFill>
                <a:latin typeface="Tahoma"/>
                <a:ea typeface="Tahoma"/>
                <a:cs typeface="Tahoma"/>
                <a:sym typeface="Tahoma"/>
              </a:defRPr>
            </a:lvl4pPr>
            <a:lvl5pPr lvl="4"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6pPr>
            <a:lvl7pPr lvl="6"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7pPr>
            <a:lvl8pPr lvl="7"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8pPr>
            <a:lvl9pPr lvl="8" marR="0" rtl="0" algn="l">
              <a:spcBef>
                <a:spcPts val="400"/>
              </a:spcBef>
              <a:spcAft>
                <a:spcPts val="0"/>
              </a:spcAft>
              <a:buClr>
                <a:schemeClr val="accent2"/>
              </a:buClr>
              <a:buSzPts val="2000"/>
              <a:buFont typeface="Tahoma"/>
              <a:buNone/>
              <a:defRPr b="0" i="0" sz="2000" u="none" cap="none" strike="noStrike">
                <a:solidFill>
                  <a:schemeClr val="dk1"/>
                </a:solidFill>
                <a:latin typeface="Tahoma"/>
                <a:ea typeface="Tahoma"/>
                <a:cs typeface="Tahoma"/>
                <a:sym typeface="Tahoma"/>
              </a:defRPr>
            </a:lvl9pPr>
          </a:lstStyle>
          <a:p/>
        </p:txBody>
      </p:sp>
      <p:sp>
        <p:nvSpPr>
          <p:cNvPr id="55" name="Google Shape;55;p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Font typeface="Tahoma"/>
              <a:buNone/>
              <a:defRPr sz="900"/>
            </a:lvl4pPr>
            <a:lvl5pPr indent="-228600" lvl="4" marL="2286000" algn="l">
              <a:spcBef>
                <a:spcPts val="180"/>
              </a:spcBef>
              <a:spcAft>
                <a:spcPts val="0"/>
              </a:spcAft>
              <a:buSzPts val="900"/>
              <a:buFont typeface="Tahoma"/>
              <a:buNone/>
              <a:defRPr sz="900"/>
            </a:lvl5pPr>
            <a:lvl6pPr indent="-228600" lvl="5" marL="2743200" algn="l">
              <a:spcBef>
                <a:spcPts val="180"/>
              </a:spcBef>
              <a:spcAft>
                <a:spcPts val="0"/>
              </a:spcAft>
              <a:buSzPts val="900"/>
              <a:buFont typeface="Tahoma"/>
              <a:buNone/>
              <a:defRPr sz="900"/>
            </a:lvl6pPr>
            <a:lvl7pPr indent="-228600" lvl="6" marL="3200400" algn="l">
              <a:spcBef>
                <a:spcPts val="180"/>
              </a:spcBef>
              <a:spcAft>
                <a:spcPts val="0"/>
              </a:spcAft>
              <a:buSzPts val="900"/>
              <a:buFont typeface="Tahoma"/>
              <a:buNone/>
              <a:defRPr sz="900"/>
            </a:lvl7pPr>
            <a:lvl8pPr indent="-228600" lvl="7" marL="3657600" algn="l">
              <a:spcBef>
                <a:spcPts val="180"/>
              </a:spcBef>
              <a:spcAft>
                <a:spcPts val="0"/>
              </a:spcAft>
              <a:buSzPts val="900"/>
              <a:buFont typeface="Tahoma"/>
              <a:buNone/>
              <a:defRPr sz="900"/>
            </a:lvl8pPr>
            <a:lvl9pPr indent="-228600" lvl="8" marL="4114800" algn="l">
              <a:spcBef>
                <a:spcPts val="180"/>
              </a:spcBef>
              <a:spcAft>
                <a:spcPts val="0"/>
              </a:spcAft>
              <a:buSzPts val="900"/>
              <a:buFont typeface="Tahoma"/>
              <a:buNone/>
              <a:defRPr sz="900"/>
            </a:lvl9pPr>
          </a:lstStyle>
          <a:p/>
        </p:txBody>
      </p:sp>
      <p:sp>
        <p:nvSpPr>
          <p:cNvPr id="56" name="Google Shape;56;p8"/>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b="0" i="0"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Font typeface="Tahoma"/>
              <a:buChar char="•"/>
              <a:defRPr sz="2000"/>
            </a:lvl4pPr>
            <a:lvl5pPr indent="-355600" lvl="4" marL="2286000" algn="l">
              <a:spcBef>
                <a:spcPts val="400"/>
              </a:spcBef>
              <a:spcAft>
                <a:spcPts val="0"/>
              </a:spcAft>
              <a:buSzPts val="2000"/>
              <a:buFont typeface="Tahoma"/>
              <a:buChar char="–"/>
              <a:defRPr sz="2000"/>
            </a:lvl5pPr>
            <a:lvl6pPr indent="-355600" lvl="5" marL="2743200" algn="l">
              <a:spcBef>
                <a:spcPts val="400"/>
              </a:spcBef>
              <a:spcAft>
                <a:spcPts val="0"/>
              </a:spcAft>
              <a:buSzPts val="2000"/>
              <a:buFont typeface="Tahoma"/>
              <a:buChar char="–"/>
              <a:defRPr sz="2000"/>
            </a:lvl6pPr>
            <a:lvl7pPr indent="-355600" lvl="6" marL="3200400" algn="l">
              <a:spcBef>
                <a:spcPts val="400"/>
              </a:spcBef>
              <a:spcAft>
                <a:spcPts val="0"/>
              </a:spcAft>
              <a:buSzPts val="2000"/>
              <a:buFont typeface="Tahoma"/>
              <a:buChar char="–"/>
              <a:defRPr sz="2000"/>
            </a:lvl7pPr>
            <a:lvl8pPr indent="-355600" lvl="7" marL="3657600" algn="l">
              <a:spcBef>
                <a:spcPts val="400"/>
              </a:spcBef>
              <a:spcAft>
                <a:spcPts val="0"/>
              </a:spcAft>
              <a:buSzPts val="2000"/>
              <a:buFont typeface="Tahoma"/>
              <a:buChar char="–"/>
              <a:defRPr sz="2000"/>
            </a:lvl8pPr>
            <a:lvl9pPr indent="-355600" lvl="8" marL="4114800" algn="l">
              <a:spcBef>
                <a:spcPts val="400"/>
              </a:spcBef>
              <a:spcAft>
                <a:spcPts val="0"/>
              </a:spcAft>
              <a:buSzPts val="2000"/>
              <a:buFont typeface="Tahoma"/>
              <a:buChar char="–"/>
              <a:defRPr sz="2000"/>
            </a:lvl9pPr>
          </a:lstStyle>
          <a:p/>
        </p:txBody>
      </p:sp>
      <p:sp>
        <p:nvSpPr>
          <p:cNvPr id="62" name="Google Shape;62;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Font typeface="Tahoma"/>
              <a:buNone/>
              <a:defRPr sz="900"/>
            </a:lvl4pPr>
            <a:lvl5pPr indent="-228600" lvl="4" marL="2286000" algn="l">
              <a:spcBef>
                <a:spcPts val="180"/>
              </a:spcBef>
              <a:spcAft>
                <a:spcPts val="0"/>
              </a:spcAft>
              <a:buSzPts val="900"/>
              <a:buFont typeface="Tahoma"/>
              <a:buNone/>
              <a:defRPr sz="900"/>
            </a:lvl5pPr>
            <a:lvl6pPr indent="-228600" lvl="5" marL="2743200" algn="l">
              <a:spcBef>
                <a:spcPts val="180"/>
              </a:spcBef>
              <a:spcAft>
                <a:spcPts val="0"/>
              </a:spcAft>
              <a:buSzPts val="900"/>
              <a:buFont typeface="Tahoma"/>
              <a:buNone/>
              <a:defRPr sz="900"/>
            </a:lvl6pPr>
            <a:lvl7pPr indent="-228600" lvl="6" marL="3200400" algn="l">
              <a:spcBef>
                <a:spcPts val="180"/>
              </a:spcBef>
              <a:spcAft>
                <a:spcPts val="0"/>
              </a:spcAft>
              <a:buSzPts val="900"/>
              <a:buFont typeface="Tahoma"/>
              <a:buNone/>
              <a:defRPr sz="900"/>
            </a:lvl7pPr>
            <a:lvl8pPr indent="-228600" lvl="7" marL="3657600" algn="l">
              <a:spcBef>
                <a:spcPts val="180"/>
              </a:spcBef>
              <a:spcAft>
                <a:spcPts val="0"/>
              </a:spcAft>
              <a:buSzPts val="900"/>
              <a:buFont typeface="Tahoma"/>
              <a:buNone/>
              <a:defRPr sz="900"/>
            </a:lvl8pPr>
            <a:lvl9pPr indent="-228600" lvl="8" marL="4114800" algn="l">
              <a:spcBef>
                <a:spcPts val="180"/>
              </a:spcBef>
              <a:spcAft>
                <a:spcPts val="0"/>
              </a:spcAft>
              <a:buSzPts val="900"/>
              <a:buFont typeface="Tahoma"/>
              <a:buNone/>
              <a:defRPr sz="900"/>
            </a:lvl9pPr>
          </a:lstStyle>
          <a:p/>
        </p:txBody>
      </p:sp>
      <p:sp>
        <p:nvSpPr>
          <p:cNvPr id="63" name="Google Shape;63;p9"/>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b="0" i="0"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0"/>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b="0" i="0"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70" name="Shape 70"/>
        <p:cNvGrpSpPr/>
        <p:nvPr/>
      </p:nvGrpSpPr>
      <p:grpSpPr>
        <a:xfrm>
          <a:off x="0" y="0"/>
          <a:ext cx="0" cy="0"/>
          <a:chOff x="0" y="0"/>
          <a:chExt cx="0" cy="0"/>
        </a:xfrm>
      </p:grpSpPr>
      <p:sp>
        <p:nvSpPr>
          <p:cNvPr id="71" name="Google Shape;71;p1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Font typeface="Tahoma"/>
              <a:buNone/>
              <a:defRPr b="1" sz="1600"/>
            </a:lvl4pPr>
            <a:lvl5pPr indent="-228600" lvl="4" marL="2286000" algn="l">
              <a:spcBef>
                <a:spcPts val="320"/>
              </a:spcBef>
              <a:spcAft>
                <a:spcPts val="0"/>
              </a:spcAft>
              <a:buSzPts val="1600"/>
              <a:buFont typeface="Tahoma"/>
              <a:buNone/>
              <a:defRPr b="1" sz="1600"/>
            </a:lvl5pPr>
            <a:lvl6pPr indent="-228600" lvl="5" marL="2743200" algn="l">
              <a:spcBef>
                <a:spcPts val="320"/>
              </a:spcBef>
              <a:spcAft>
                <a:spcPts val="0"/>
              </a:spcAft>
              <a:buSzPts val="1600"/>
              <a:buFont typeface="Tahoma"/>
              <a:buNone/>
              <a:defRPr b="1" sz="1600"/>
            </a:lvl6pPr>
            <a:lvl7pPr indent="-228600" lvl="6" marL="3200400" algn="l">
              <a:spcBef>
                <a:spcPts val="320"/>
              </a:spcBef>
              <a:spcAft>
                <a:spcPts val="0"/>
              </a:spcAft>
              <a:buSzPts val="1600"/>
              <a:buFont typeface="Tahoma"/>
              <a:buNone/>
              <a:defRPr b="1" sz="1600"/>
            </a:lvl7pPr>
            <a:lvl8pPr indent="-228600" lvl="7" marL="3657600" algn="l">
              <a:spcBef>
                <a:spcPts val="320"/>
              </a:spcBef>
              <a:spcAft>
                <a:spcPts val="0"/>
              </a:spcAft>
              <a:buSzPts val="1600"/>
              <a:buFont typeface="Tahoma"/>
              <a:buNone/>
              <a:defRPr b="1" sz="1600"/>
            </a:lvl8pPr>
            <a:lvl9pPr indent="-228600" lvl="8" marL="4114800" algn="l">
              <a:spcBef>
                <a:spcPts val="320"/>
              </a:spcBef>
              <a:spcAft>
                <a:spcPts val="0"/>
              </a:spcAft>
              <a:buSzPts val="1600"/>
              <a:buFont typeface="Tahoma"/>
              <a:buNone/>
              <a:defRPr b="1" sz="1600"/>
            </a:lvl9pPr>
          </a:lstStyle>
          <a:p/>
        </p:txBody>
      </p:sp>
      <p:sp>
        <p:nvSpPr>
          <p:cNvPr id="73" name="Google Shape;73;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Font typeface="Tahoma"/>
              <a:buChar char="•"/>
              <a:defRPr sz="1600"/>
            </a:lvl4pPr>
            <a:lvl5pPr indent="-330200" lvl="4" marL="2286000" algn="l">
              <a:spcBef>
                <a:spcPts val="320"/>
              </a:spcBef>
              <a:spcAft>
                <a:spcPts val="0"/>
              </a:spcAft>
              <a:buSzPts val="1600"/>
              <a:buFont typeface="Tahoma"/>
              <a:buChar char="–"/>
              <a:defRPr sz="1600"/>
            </a:lvl5pPr>
            <a:lvl6pPr indent="-330200" lvl="5" marL="2743200" algn="l">
              <a:spcBef>
                <a:spcPts val="320"/>
              </a:spcBef>
              <a:spcAft>
                <a:spcPts val="0"/>
              </a:spcAft>
              <a:buSzPts val="1600"/>
              <a:buFont typeface="Tahoma"/>
              <a:buChar char="–"/>
              <a:defRPr sz="1600"/>
            </a:lvl6pPr>
            <a:lvl7pPr indent="-330200" lvl="6" marL="3200400" algn="l">
              <a:spcBef>
                <a:spcPts val="320"/>
              </a:spcBef>
              <a:spcAft>
                <a:spcPts val="0"/>
              </a:spcAft>
              <a:buSzPts val="1600"/>
              <a:buFont typeface="Tahoma"/>
              <a:buChar char="–"/>
              <a:defRPr sz="1600"/>
            </a:lvl7pPr>
            <a:lvl8pPr indent="-330200" lvl="7" marL="3657600" algn="l">
              <a:spcBef>
                <a:spcPts val="320"/>
              </a:spcBef>
              <a:spcAft>
                <a:spcPts val="0"/>
              </a:spcAft>
              <a:buSzPts val="1600"/>
              <a:buFont typeface="Tahoma"/>
              <a:buChar char="–"/>
              <a:defRPr sz="1600"/>
            </a:lvl8pPr>
            <a:lvl9pPr indent="-330200" lvl="8" marL="4114800" algn="l">
              <a:spcBef>
                <a:spcPts val="320"/>
              </a:spcBef>
              <a:spcAft>
                <a:spcPts val="0"/>
              </a:spcAft>
              <a:buSzPts val="1600"/>
              <a:buFont typeface="Tahoma"/>
              <a:buChar char="–"/>
              <a:defRPr sz="1600"/>
            </a:lvl9pPr>
          </a:lstStyle>
          <a:p/>
        </p:txBody>
      </p:sp>
      <p:sp>
        <p:nvSpPr>
          <p:cNvPr id="74" name="Google Shape;74;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Font typeface="Tahoma"/>
              <a:buNone/>
              <a:defRPr b="1" sz="1600"/>
            </a:lvl4pPr>
            <a:lvl5pPr indent="-228600" lvl="4" marL="2286000" algn="l">
              <a:spcBef>
                <a:spcPts val="320"/>
              </a:spcBef>
              <a:spcAft>
                <a:spcPts val="0"/>
              </a:spcAft>
              <a:buSzPts val="1600"/>
              <a:buFont typeface="Tahoma"/>
              <a:buNone/>
              <a:defRPr b="1" sz="1600"/>
            </a:lvl5pPr>
            <a:lvl6pPr indent="-228600" lvl="5" marL="2743200" algn="l">
              <a:spcBef>
                <a:spcPts val="320"/>
              </a:spcBef>
              <a:spcAft>
                <a:spcPts val="0"/>
              </a:spcAft>
              <a:buSzPts val="1600"/>
              <a:buFont typeface="Tahoma"/>
              <a:buNone/>
              <a:defRPr b="1" sz="1600"/>
            </a:lvl6pPr>
            <a:lvl7pPr indent="-228600" lvl="6" marL="3200400" algn="l">
              <a:spcBef>
                <a:spcPts val="320"/>
              </a:spcBef>
              <a:spcAft>
                <a:spcPts val="0"/>
              </a:spcAft>
              <a:buSzPts val="1600"/>
              <a:buFont typeface="Tahoma"/>
              <a:buNone/>
              <a:defRPr b="1" sz="1600"/>
            </a:lvl7pPr>
            <a:lvl8pPr indent="-228600" lvl="7" marL="3657600" algn="l">
              <a:spcBef>
                <a:spcPts val="320"/>
              </a:spcBef>
              <a:spcAft>
                <a:spcPts val="0"/>
              </a:spcAft>
              <a:buSzPts val="1600"/>
              <a:buFont typeface="Tahoma"/>
              <a:buNone/>
              <a:defRPr b="1" sz="1600"/>
            </a:lvl8pPr>
            <a:lvl9pPr indent="-228600" lvl="8" marL="4114800" algn="l">
              <a:spcBef>
                <a:spcPts val="320"/>
              </a:spcBef>
              <a:spcAft>
                <a:spcPts val="0"/>
              </a:spcAft>
              <a:buSzPts val="1600"/>
              <a:buFont typeface="Tahoma"/>
              <a:buNone/>
              <a:defRPr b="1" sz="1600"/>
            </a:lvl9pPr>
          </a:lstStyle>
          <a:p/>
        </p:txBody>
      </p:sp>
      <p:sp>
        <p:nvSpPr>
          <p:cNvPr id="75" name="Google Shape;75;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Font typeface="Tahoma"/>
              <a:buChar char="•"/>
              <a:defRPr sz="1600"/>
            </a:lvl4pPr>
            <a:lvl5pPr indent="-330200" lvl="4" marL="2286000" algn="l">
              <a:spcBef>
                <a:spcPts val="320"/>
              </a:spcBef>
              <a:spcAft>
                <a:spcPts val="0"/>
              </a:spcAft>
              <a:buSzPts val="1600"/>
              <a:buFont typeface="Tahoma"/>
              <a:buChar char="–"/>
              <a:defRPr sz="1600"/>
            </a:lvl5pPr>
            <a:lvl6pPr indent="-330200" lvl="5" marL="2743200" algn="l">
              <a:spcBef>
                <a:spcPts val="320"/>
              </a:spcBef>
              <a:spcAft>
                <a:spcPts val="0"/>
              </a:spcAft>
              <a:buSzPts val="1600"/>
              <a:buFont typeface="Tahoma"/>
              <a:buChar char="–"/>
              <a:defRPr sz="1600"/>
            </a:lvl6pPr>
            <a:lvl7pPr indent="-330200" lvl="6" marL="3200400" algn="l">
              <a:spcBef>
                <a:spcPts val="320"/>
              </a:spcBef>
              <a:spcAft>
                <a:spcPts val="0"/>
              </a:spcAft>
              <a:buSzPts val="1600"/>
              <a:buFont typeface="Tahoma"/>
              <a:buChar char="–"/>
              <a:defRPr sz="1600"/>
            </a:lvl7pPr>
            <a:lvl8pPr indent="-330200" lvl="7" marL="3657600" algn="l">
              <a:spcBef>
                <a:spcPts val="320"/>
              </a:spcBef>
              <a:spcAft>
                <a:spcPts val="0"/>
              </a:spcAft>
              <a:buSzPts val="1600"/>
              <a:buFont typeface="Tahoma"/>
              <a:buChar char="–"/>
              <a:defRPr sz="1600"/>
            </a:lvl8pPr>
            <a:lvl9pPr indent="-330200" lvl="8" marL="4114800" algn="l">
              <a:spcBef>
                <a:spcPts val="320"/>
              </a:spcBef>
              <a:spcAft>
                <a:spcPts val="0"/>
              </a:spcAft>
              <a:buSzPts val="1600"/>
              <a:buFont typeface="Tahoma"/>
              <a:buChar char="–"/>
              <a:defRPr sz="1600"/>
            </a:lvl9pPr>
          </a:lstStyle>
          <a:p/>
        </p:txBody>
      </p:sp>
      <p:sp>
        <p:nvSpPr>
          <p:cNvPr id="76" name="Google Shape;76;p11"/>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700"/>
              </a:spcBef>
              <a:spcAft>
                <a:spcPts val="0"/>
              </a:spcAft>
              <a:buSzPts val="1400"/>
              <a:buNone/>
              <a:defRPr b="0" i="0" sz="1400">
                <a:solidFill>
                  <a:schemeClr val="lt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1pPr>
            <a:lvl2pPr indent="0" lvl="1"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2pPr>
            <a:lvl3pPr indent="0" lvl="2"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3pPr>
            <a:lvl4pPr indent="0" lvl="3"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4pPr>
            <a:lvl5pPr indent="0" lvl="4"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5pPr>
            <a:lvl6pPr indent="0" lvl="5"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6pPr>
            <a:lvl7pPr indent="0" lvl="6"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7pPr>
            <a:lvl8pPr indent="0" lvl="7"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8pPr>
            <a:lvl9pPr indent="0" lvl="8" marL="0" marR="0" algn="r">
              <a:lnSpc>
                <a:spcPct val="100000"/>
              </a:lnSpc>
              <a:spcBef>
                <a:spcPts val="0"/>
              </a:spcBef>
              <a:spcAft>
                <a:spcPts val="0"/>
              </a:spcAft>
              <a:buClr>
                <a:schemeClr val="lt2"/>
              </a:buClr>
              <a:buSzPts val="1400"/>
              <a:buFont typeface="Arial"/>
              <a:buNone/>
              <a:defRPr b="0" i="0" sz="1400" u="non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pic>
        <p:nvPicPr>
          <p:cNvPr descr="A:\paint.GIF" id="10" name="Google Shape;10;p1"/>
          <p:cNvPicPr preferRelativeResize="0"/>
          <p:nvPr/>
        </p:nvPicPr>
        <p:blipFill rotWithShape="1">
          <a:blip r:embed="rId1">
            <a:alphaModFix/>
          </a:blip>
          <a:srcRect b="0" l="0" r="0" t="0"/>
          <a:stretch/>
        </p:blipFill>
        <p:spPr>
          <a:xfrm>
            <a:off x="914400" y="1828800"/>
            <a:ext cx="8229600" cy="384175"/>
          </a:xfrm>
          <a:prstGeom prst="rect">
            <a:avLst/>
          </a:prstGeom>
          <a:noFill/>
          <a:ln>
            <a:noFill/>
          </a:ln>
        </p:spPr>
      </p:pic>
      <p:sp>
        <p:nvSpPr>
          <p:cNvPr id="11" name="Google Shape;11;p1"/>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1pPr>
            <a:lvl2pPr lvl="1"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2pPr>
            <a:lvl3pPr lvl="2"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3pPr>
            <a:lvl4pPr lvl="3"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4pPr>
            <a:lvl5pPr lvl="4"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5pPr>
            <a:lvl6pPr lvl="5"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6pPr>
            <a:lvl7pPr lvl="6"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7pPr>
            <a:lvl8pPr lvl="7"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8pPr>
            <a:lvl9pPr lvl="8"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9pPr>
          </a:lstStyle>
          <a:p/>
        </p:txBody>
      </p:sp>
      <p:sp>
        <p:nvSpPr>
          <p:cNvPr id="12" name="Google Shape;12;p1"/>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dk1"/>
                </a:solidFill>
                <a:latin typeface="Tahoma"/>
                <a:ea typeface="Tahoma"/>
                <a:cs typeface="Tahoma"/>
                <a:sym typeface="Tahoma"/>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rgbClr val="CC3300"/>
                </a:solidFill>
                <a:latin typeface="Tahoma"/>
                <a:ea typeface="Tahoma"/>
                <a:cs typeface="Tahoma"/>
                <a:sym typeface="Tahoma"/>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rgbClr val="D60093"/>
                </a:solidFill>
                <a:latin typeface="Tahoma"/>
                <a:ea typeface="Tahoma"/>
                <a:cs typeface="Tahoma"/>
                <a:sym typeface="Tahoma"/>
              </a:defRPr>
            </a:lvl3pPr>
            <a:lvl4pPr indent="-342900" lvl="3" marL="1828800" marR="0" rtl="0" algn="l">
              <a:spcBef>
                <a:spcPts val="360"/>
              </a:spcBef>
              <a:spcAft>
                <a:spcPts val="0"/>
              </a:spcAft>
              <a:buClr>
                <a:schemeClr val="accent2"/>
              </a:buClr>
              <a:buSzPts val="1800"/>
              <a:buFont typeface="Tahoma"/>
              <a:buChar char="•"/>
              <a:defRPr b="0" i="0" sz="1800" u="none" cap="none" strike="noStrike">
                <a:solidFill>
                  <a:srgbClr val="6600FF"/>
                </a:solidFill>
                <a:latin typeface="Tahoma"/>
                <a:ea typeface="Tahoma"/>
                <a:cs typeface="Tahoma"/>
                <a:sym typeface="Tahoma"/>
              </a:defRPr>
            </a:lvl4pPr>
            <a:lvl5pPr indent="-330200" lvl="4" marL="2286000" marR="0" rtl="0" algn="l">
              <a:spcBef>
                <a:spcPts val="320"/>
              </a:spcBef>
              <a:spcAft>
                <a:spcPts val="0"/>
              </a:spcAft>
              <a:buClr>
                <a:schemeClr val="accent2"/>
              </a:buClr>
              <a:buSzPts val="1600"/>
              <a:buFont typeface="Tahoma"/>
              <a:buChar char="–"/>
              <a:defRPr b="0" i="0" sz="1600" u="none" cap="none" strike="noStrike">
                <a:solidFill>
                  <a:schemeClr val="dk1"/>
                </a:solidFill>
                <a:latin typeface="Tahoma"/>
                <a:ea typeface="Tahoma"/>
                <a:cs typeface="Tahoma"/>
                <a:sym typeface="Tahoma"/>
              </a:defRPr>
            </a:lvl5pPr>
            <a:lvl6pPr indent="-330200" lvl="5" marL="2743200" marR="0" rtl="0" algn="l">
              <a:spcBef>
                <a:spcPts val="320"/>
              </a:spcBef>
              <a:spcAft>
                <a:spcPts val="0"/>
              </a:spcAft>
              <a:buClr>
                <a:schemeClr val="accent2"/>
              </a:buClr>
              <a:buSzPts val="1600"/>
              <a:buFont typeface="Tahoma"/>
              <a:buChar char="–"/>
              <a:defRPr b="0" i="0" sz="1600" u="none" cap="none" strike="noStrike">
                <a:solidFill>
                  <a:schemeClr val="dk1"/>
                </a:solidFill>
                <a:latin typeface="Tahoma"/>
                <a:ea typeface="Tahoma"/>
                <a:cs typeface="Tahoma"/>
                <a:sym typeface="Tahoma"/>
              </a:defRPr>
            </a:lvl6pPr>
            <a:lvl7pPr indent="-330200" lvl="6" marL="3200400" marR="0" rtl="0" algn="l">
              <a:spcBef>
                <a:spcPts val="320"/>
              </a:spcBef>
              <a:spcAft>
                <a:spcPts val="0"/>
              </a:spcAft>
              <a:buClr>
                <a:schemeClr val="accent2"/>
              </a:buClr>
              <a:buSzPts val="1600"/>
              <a:buFont typeface="Tahoma"/>
              <a:buChar char="–"/>
              <a:defRPr b="0" i="0" sz="1600" u="none" cap="none" strike="noStrike">
                <a:solidFill>
                  <a:schemeClr val="dk1"/>
                </a:solidFill>
                <a:latin typeface="Tahoma"/>
                <a:ea typeface="Tahoma"/>
                <a:cs typeface="Tahoma"/>
                <a:sym typeface="Tahoma"/>
              </a:defRPr>
            </a:lvl7pPr>
            <a:lvl8pPr indent="-330200" lvl="7" marL="3657600" marR="0" rtl="0" algn="l">
              <a:spcBef>
                <a:spcPts val="320"/>
              </a:spcBef>
              <a:spcAft>
                <a:spcPts val="0"/>
              </a:spcAft>
              <a:buClr>
                <a:schemeClr val="accent2"/>
              </a:buClr>
              <a:buSzPts val="1600"/>
              <a:buFont typeface="Tahoma"/>
              <a:buChar char="–"/>
              <a:defRPr b="0" i="0" sz="1600" u="none" cap="none" strike="noStrike">
                <a:solidFill>
                  <a:schemeClr val="dk1"/>
                </a:solidFill>
                <a:latin typeface="Tahoma"/>
                <a:ea typeface="Tahoma"/>
                <a:cs typeface="Tahoma"/>
                <a:sym typeface="Tahoma"/>
              </a:defRPr>
            </a:lvl8pPr>
            <a:lvl9pPr indent="-330200" lvl="8" marL="4114800" marR="0" rtl="0" algn="l">
              <a:spcBef>
                <a:spcPts val="320"/>
              </a:spcBef>
              <a:spcAft>
                <a:spcPts val="0"/>
              </a:spcAft>
              <a:buClr>
                <a:schemeClr val="accent2"/>
              </a:buClr>
              <a:buSzPts val="1600"/>
              <a:buFont typeface="Tahoma"/>
              <a:buChar char="–"/>
              <a:defRPr b="0" i="0" sz="1600" u="none" cap="none" strike="noStrike">
                <a:solidFill>
                  <a:schemeClr val="dk1"/>
                </a:solidFill>
                <a:latin typeface="Tahoma"/>
                <a:ea typeface="Tahoma"/>
                <a:cs typeface="Tahoma"/>
                <a:sym typeface="Tahoma"/>
              </a:defRPr>
            </a:lvl9pPr>
          </a:lstStyle>
          <a:p/>
        </p:txBody>
      </p:sp>
      <p:sp>
        <p:nvSpPr>
          <p:cNvPr id="13" name="Google Shape;13;p1"/>
          <p:cNvSpPr txBox="1"/>
          <p:nvPr>
            <p:ph idx="10" type="dt"/>
          </p:nvPr>
        </p:nvSpPr>
        <p:spPr>
          <a:xfrm>
            <a:off x="711200" y="6229350"/>
            <a:ext cx="1930400" cy="5143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1" type="ftr"/>
          </p:nvPr>
        </p:nvSpPr>
        <p:spPr>
          <a:xfrm>
            <a:off x="3149600" y="6229350"/>
            <a:ext cx="2844800" cy="51435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700"/>
              </a:spcBef>
              <a:spcAft>
                <a:spcPts val="0"/>
              </a:spcAft>
              <a:buSzPts val="1400"/>
              <a:buNone/>
              <a:defRPr b="0" i="0" sz="1400" u="none" cap="none" strike="noStrike">
                <a:solidFill>
                  <a:srgbClr val="5E574E"/>
                </a:solidFill>
                <a:latin typeface="Arial"/>
                <a:ea typeface="Arial"/>
                <a:cs typeface="Arial"/>
                <a:sym typeface="Arial"/>
              </a:defRPr>
            </a:lvl1pPr>
            <a:lvl2pPr lvl="1"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9pPr>
          </a:lstStyle>
          <a:p/>
        </p:txBody>
      </p:sp>
      <p:sp>
        <p:nvSpPr>
          <p:cNvPr id="15" name="Google Shape;15;p1"/>
          <p:cNvSpPr txBox="1"/>
          <p:nvPr>
            <p:ph idx="12" type="sldNum"/>
          </p:nvPr>
        </p:nvSpPr>
        <p:spPr>
          <a:xfrm>
            <a:off x="6604000" y="6229350"/>
            <a:ext cx="1828800" cy="51435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1pPr>
            <a:lvl2pPr indent="0" lvl="1"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2pPr>
            <a:lvl3pPr indent="0" lvl="2"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3pPr>
            <a:lvl4pPr indent="0" lvl="3"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4pPr>
            <a:lvl5pPr indent="0" lvl="4"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5pPr>
            <a:lvl6pPr indent="0" lvl="5"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6pPr>
            <a:lvl7pPr indent="0" lvl="6"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7pPr>
            <a:lvl8pPr indent="0" lvl="7"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8pPr>
            <a:lvl9pPr indent="0" lvl="8" marL="0" marR="0" rtl="0" algn="r">
              <a:lnSpc>
                <a:spcPct val="100000"/>
              </a:lnSpc>
              <a:spcBef>
                <a:spcPts val="0"/>
              </a:spcBef>
              <a:spcAft>
                <a:spcPts val="0"/>
              </a:spcAft>
              <a:buClr>
                <a:srgbClr val="5E574E"/>
              </a:buClr>
              <a:buSzPts val="1400"/>
              <a:buFont typeface="Arial"/>
              <a:buNone/>
              <a:defRPr b="0" i="0" sz="1400" u="none" cap="none" strike="noStrike">
                <a:solidFill>
                  <a:srgbClr val="5E574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1pPr>
            <a:lvl2pPr lvl="1"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2pPr>
            <a:lvl3pPr lvl="2"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3pPr>
            <a:lvl4pPr lvl="3"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4pPr>
            <a:lvl5pPr lvl="4"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5pPr>
            <a:lvl6pPr lvl="5"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6pPr>
            <a:lvl7pPr lvl="6"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7pPr>
            <a:lvl8pPr lvl="7"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8pPr>
            <a:lvl9pPr lvl="8" marR="0" rtl="0" algn="l">
              <a:spcBef>
                <a:spcPts val="0"/>
              </a:spcBef>
              <a:spcAft>
                <a:spcPts val="0"/>
              </a:spcAft>
              <a:buSzPts val="1400"/>
              <a:buNone/>
              <a:defRPr b="0" i="0" sz="3600" u="none" cap="none" strike="noStrike">
                <a:solidFill>
                  <a:srgbClr val="333399"/>
                </a:solidFill>
                <a:latin typeface="Arial Black"/>
                <a:ea typeface="Arial Black"/>
                <a:cs typeface="Arial Black"/>
                <a:sym typeface="Arial Black"/>
              </a:defRPr>
            </a:lvl9pPr>
          </a:lstStyle>
          <a:p/>
        </p:txBody>
      </p:sp>
      <p:sp>
        <p:nvSpPr>
          <p:cNvPr id="24" name="Google Shape;24;p3"/>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dk1"/>
                </a:solidFill>
                <a:latin typeface="Tahoma"/>
                <a:ea typeface="Tahoma"/>
                <a:cs typeface="Tahoma"/>
                <a:sym typeface="Tahoma"/>
              </a:defRPr>
            </a:lvl1pPr>
            <a:lvl2pPr indent="-381000" lvl="1" marL="914400" marR="0" rtl="0" algn="l">
              <a:spcBef>
                <a:spcPts val="480"/>
              </a:spcBef>
              <a:spcAft>
                <a:spcPts val="0"/>
              </a:spcAft>
              <a:buClr>
                <a:schemeClr val="accent2"/>
              </a:buClr>
              <a:buSzPts val="2400"/>
              <a:buFont typeface="Arial"/>
              <a:buChar char="●"/>
              <a:defRPr b="0" i="0" sz="2400" u="none" cap="none" strike="noStrike">
                <a:solidFill>
                  <a:srgbClr val="CC3300"/>
                </a:solidFill>
                <a:latin typeface="Tahoma"/>
                <a:ea typeface="Tahoma"/>
                <a:cs typeface="Tahoma"/>
                <a:sym typeface="Tahoma"/>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rgbClr val="D60093"/>
                </a:solidFill>
                <a:latin typeface="Tahoma"/>
                <a:ea typeface="Tahoma"/>
                <a:cs typeface="Tahoma"/>
                <a:sym typeface="Tahoma"/>
              </a:defRPr>
            </a:lvl3pPr>
            <a:lvl4pPr indent="-342900" lvl="3" marL="1828800" marR="0" rtl="0" algn="l">
              <a:spcBef>
                <a:spcPts val="360"/>
              </a:spcBef>
              <a:spcAft>
                <a:spcPts val="0"/>
              </a:spcAft>
              <a:buClr>
                <a:schemeClr val="accent2"/>
              </a:buClr>
              <a:buSzPts val="1800"/>
              <a:buFont typeface="Tahoma"/>
              <a:buChar char="•"/>
              <a:defRPr b="0" i="0" sz="1800" u="none" cap="none" strike="noStrike">
                <a:solidFill>
                  <a:srgbClr val="6600FF"/>
                </a:solidFill>
                <a:latin typeface="Tahoma"/>
                <a:ea typeface="Tahoma"/>
                <a:cs typeface="Tahoma"/>
                <a:sym typeface="Tahoma"/>
              </a:defRPr>
            </a:lvl4pPr>
            <a:lvl5pPr indent="-330200" lvl="4" marL="2286000" marR="0" rtl="0" algn="l">
              <a:spcBef>
                <a:spcPts val="320"/>
              </a:spcBef>
              <a:spcAft>
                <a:spcPts val="0"/>
              </a:spcAft>
              <a:buClr>
                <a:schemeClr val="accent2"/>
              </a:buClr>
              <a:buSzPts val="1600"/>
              <a:buFont typeface="Tahoma"/>
              <a:buChar char="–"/>
              <a:defRPr b="0" i="0" sz="1600" u="none" cap="none" strike="noStrike">
                <a:solidFill>
                  <a:schemeClr val="dk1"/>
                </a:solidFill>
                <a:latin typeface="Tahoma"/>
                <a:ea typeface="Tahoma"/>
                <a:cs typeface="Tahoma"/>
                <a:sym typeface="Tahoma"/>
              </a:defRPr>
            </a:lvl5pPr>
            <a:lvl6pPr indent="-330200" lvl="5" marL="2743200" marR="0" rtl="0" algn="l">
              <a:spcBef>
                <a:spcPts val="320"/>
              </a:spcBef>
              <a:spcAft>
                <a:spcPts val="0"/>
              </a:spcAft>
              <a:buClr>
                <a:schemeClr val="accent2"/>
              </a:buClr>
              <a:buSzPts val="1600"/>
              <a:buFont typeface="Tahoma"/>
              <a:buChar char="–"/>
              <a:defRPr b="0" i="0" sz="1600" u="none" cap="none" strike="noStrike">
                <a:solidFill>
                  <a:schemeClr val="dk1"/>
                </a:solidFill>
                <a:latin typeface="Tahoma"/>
                <a:ea typeface="Tahoma"/>
                <a:cs typeface="Tahoma"/>
                <a:sym typeface="Tahoma"/>
              </a:defRPr>
            </a:lvl6pPr>
            <a:lvl7pPr indent="-330200" lvl="6" marL="3200400" marR="0" rtl="0" algn="l">
              <a:spcBef>
                <a:spcPts val="320"/>
              </a:spcBef>
              <a:spcAft>
                <a:spcPts val="0"/>
              </a:spcAft>
              <a:buClr>
                <a:schemeClr val="accent2"/>
              </a:buClr>
              <a:buSzPts val="1600"/>
              <a:buFont typeface="Tahoma"/>
              <a:buChar char="–"/>
              <a:defRPr b="0" i="0" sz="1600" u="none" cap="none" strike="noStrike">
                <a:solidFill>
                  <a:schemeClr val="dk1"/>
                </a:solidFill>
                <a:latin typeface="Tahoma"/>
                <a:ea typeface="Tahoma"/>
                <a:cs typeface="Tahoma"/>
                <a:sym typeface="Tahoma"/>
              </a:defRPr>
            </a:lvl7pPr>
            <a:lvl8pPr indent="-330200" lvl="7" marL="3657600" marR="0" rtl="0" algn="l">
              <a:spcBef>
                <a:spcPts val="320"/>
              </a:spcBef>
              <a:spcAft>
                <a:spcPts val="0"/>
              </a:spcAft>
              <a:buClr>
                <a:schemeClr val="accent2"/>
              </a:buClr>
              <a:buSzPts val="1600"/>
              <a:buFont typeface="Tahoma"/>
              <a:buChar char="–"/>
              <a:defRPr b="0" i="0" sz="1600" u="none" cap="none" strike="noStrike">
                <a:solidFill>
                  <a:schemeClr val="dk1"/>
                </a:solidFill>
                <a:latin typeface="Tahoma"/>
                <a:ea typeface="Tahoma"/>
                <a:cs typeface="Tahoma"/>
                <a:sym typeface="Tahoma"/>
              </a:defRPr>
            </a:lvl8pPr>
            <a:lvl9pPr indent="-330200" lvl="8" marL="4114800" marR="0" rtl="0" algn="l">
              <a:spcBef>
                <a:spcPts val="320"/>
              </a:spcBef>
              <a:spcAft>
                <a:spcPts val="0"/>
              </a:spcAft>
              <a:buClr>
                <a:schemeClr val="accent2"/>
              </a:buClr>
              <a:buSzPts val="1600"/>
              <a:buFont typeface="Tahoma"/>
              <a:buChar char="–"/>
              <a:defRPr b="0" i="0" sz="1600" u="none" cap="none" strike="noStrike">
                <a:solidFill>
                  <a:schemeClr val="dk1"/>
                </a:solidFill>
                <a:latin typeface="Tahoma"/>
                <a:ea typeface="Tahoma"/>
                <a:cs typeface="Tahoma"/>
                <a:sym typeface="Tahoma"/>
              </a:defRPr>
            </a:lvl9pPr>
          </a:lstStyle>
          <a:p/>
        </p:txBody>
      </p:sp>
      <p:sp>
        <p:nvSpPr>
          <p:cNvPr id="25" name="Google Shape;25;p3"/>
          <p:cNvSpPr txBox="1"/>
          <p:nvPr>
            <p:ph idx="10" type="dt"/>
          </p:nvPr>
        </p:nvSpPr>
        <p:spPr>
          <a:xfrm>
            <a:off x="431800" y="622935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9pPr>
          </a:lstStyle>
          <a:p/>
        </p:txBody>
      </p:sp>
      <p:sp>
        <p:nvSpPr>
          <p:cNvPr id="26" name="Google Shape;26;p3"/>
          <p:cNvSpPr txBox="1"/>
          <p:nvPr>
            <p:ph idx="11" type="ftr"/>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700"/>
              </a:spcBef>
              <a:spcAft>
                <a:spcPts val="0"/>
              </a:spcAft>
              <a:buSzPts val="1400"/>
              <a:buNone/>
              <a:defRPr b="0" i="0" sz="1400" u="none" cap="none" strike="noStrike">
                <a:solidFill>
                  <a:schemeClr val="lt2"/>
                </a:solidFill>
                <a:latin typeface="Arial"/>
                <a:ea typeface="Arial"/>
                <a:cs typeface="Arial"/>
                <a:sym typeface="Arial"/>
              </a:defRPr>
            </a:lvl1pPr>
            <a:lvl2pPr lvl="1"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1" i="1" sz="2400" u="none" cap="none" strike="noStrike">
                <a:solidFill>
                  <a:schemeClr val="dk1"/>
                </a:solidFill>
                <a:latin typeface="Times New Roman"/>
                <a:ea typeface="Times New Roman"/>
                <a:cs typeface="Times New Roman"/>
                <a:sym typeface="Times New Roman"/>
              </a:defRPr>
            </a:lvl9pPr>
          </a:lstStyle>
          <a:p/>
        </p:txBody>
      </p:sp>
      <p:sp>
        <p:nvSpPr>
          <p:cNvPr id="27" name="Google Shape;27;p3"/>
          <p:cNvSpPr txBox="1"/>
          <p:nvPr>
            <p:ph idx="12" type="sldNum"/>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chemeClr val="lt2"/>
              </a:buClr>
              <a:buSzPts val="1400"/>
              <a:buFont typeface="Arial"/>
              <a:buNone/>
              <a:defRPr b="0" i="0" sz="14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pic>
        <p:nvPicPr>
          <p:cNvPr descr="A:\paint.GIF" id="28" name="Google Shape;28;p3"/>
          <p:cNvPicPr preferRelativeResize="0"/>
          <p:nvPr/>
        </p:nvPicPr>
        <p:blipFill rotWithShape="1">
          <a:blip r:embed="rId1">
            <a:alphaModFix/>
          </a:blip>
          <a:srcRect b="0" l="0" r="0" t="0"/>
          <a:stretch/>
        </p:blipFill>
        <p:spPr>
          <a:xfrm>
            <a:off x="914400" y="1314450"/>
            <a:ext cx="8229600" cy="3841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4"/>
          <p:cNvSpPr txBox="1"/>
          <p:nvPr/>
        </p:nvSpPr>
        <p:spPr>
          <a:xfrm>
            <a:off x="3149600" y="6229350"/>
            <a:ext cx="2844800" cy="5143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5E574E"/>
              </a:buClr>
              <a:buSzPts val="1400"/>
              <a:buFont typeface="Arial"/>
              <a:buNone/>
            </a:pPr>
            <a:r>
              <a:rPr b="0" i="0" lang="en-US" sz="1400" u="none" cap="none" strike="noStrike">
                <a:solidFill>
                  <a:srgbClr val="5E574E"/>
                </a:solidFill>
                <a:latin typeface="Arial"/>
                <a:ea typeface="Arial"/>
                <a:cs typeface="Arial"/>
                <a:sym typeface="Arial"/>
              </a:rPr>
              <a:t>Principles of Operating Systems - Process Synchronization</a:t>
            </a:r>
            <a:endParaRPr/>
          </a:p>
        </p:txBody>
      </p:sp>
      <p:sp>
        <p:nvSpPr>
          <p:cNvPr id="97" name="Google Shape;97;p14"/>
          <p:cNvSpPr txBox="1"/>
          <p:nvPr/>
        </p:nvSpPr>
        <p:spPr>
          <a:xfrm>
            <a:off x="6604000" y="6229350"/>
            <a:ext cx="1828800" cy="5143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0" i="0" lang="en-US" sz="1400" u="none" cap="none" strike="noStrike">
                <a:solidFill>
                  <a:srgbClr val="5E574E"/>
                </a:solidFill>
                <a:latin typeface="Arial"/>
                <a:ea typeface="Arial"/>
                <a:cs typeface="Arial"/>
                <a:sym typeface="Arial"/>
              </a:rPr>
              <a:t>‹#›</a:t>
            </a:fld>
            <a:endParaRPr/>
          </a:p>
        </p:txBody>
      </p:sp>
      <p:sp>
        <p:nvSpPr>
          <p:cNvPr id="98" name="Google Shape;98;p14"/>
          <p:cNvSpPr txBox="1"/>
          <p:nvPr>
            <p:ph type="ctrTitle"/>
          </p:nvPr>
        </p:nvSpPr>
        <p:spPr>
          <a:xfrm>
            <a:off x="914400" y="685800"/>
            <a:ext cx="77216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ICS 143 - Principles of  </a:t>
            </a:r>
            <a:br>
              <a:rPr b="0" i="0" lang="en-US" sz="3600" u="none">
                <a:solidFill>
                  <a:srgbClr val="333399"/>
                </a:solidFill>
                <a:latin typeface="Arial Black"/>
                <a:ea typeface="Arial Black"/>
                <a:cs typeface="Arial Black"/>
                <a:sym typeface="Arial Black"/>
              </a:rPr>
            </a:br>
            <a:r>
              <a:rPr b="0" i="0" lang="en-US" sz="3600" u="none">
                <a:solidFill>
                  <a:srgbClr val="333399"/>
                </a:solidFill>
                <a:latin typeface="Arial Black"/>
                <a:ea typeface="Arial Black"/>
                <a:cs typeface="Arial Black"/>
                <a:sym typeface="Arial Black"/>
              </a:rPr>
              <a:t>Operating Systems</a:t>
            </a:r>
            <a:endParaRPr/>
          </a:p>
        </p:txBody>
      </p:sp>
      <p:sp>
        <p:nvSpPr>
          <p:cNvPr id="99" name="Google Shape;99;p14"/>
          <p:cNvSpPr txBox="1"/>
          <p:nvPr>
            <p:ph idx="1" type="subTitle"/>
          </p:nvPr>
        </p:nvSpPr>
        <p:spPr>
          <a:xfrm>
            <a:off x="2133600" y="3886200"/>
            <a:ext cx="6400800" cy="1771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0" i="0" lang="en-US" sz="2000" u="none">
                <a:solidFill>
                  <a:schemeClr val="dk1"/>
                </a:solidFill>
                <a:latin typeface="Arial Black"/>
                <a:ea typeface="Arial Black"/>
                <a:cs typeface="Arial Black"/>
                <a:sym typeface="Arial Black"/>
              </a:rPr>
              <a:t>Lecture Set </a:t>
            </a:r>
            <a:r>
              <a:rPr lang="en-US" sz="2000"/>
              <a:t>4</a:t>
            </a:r>
            <a:r>
              <a:rPr b="0" i="0" lang="en-US" sz="2000" u="none">
                <a:solidFill>
                  <a:schemeClr val="dk1"/>
                </a:solidFill>
                <a:latin typeface="Arial Black"/>
                <a:ea typeface="Arial Black"/>
                <a:cs typeface="Arial Black"/>
                <a:sym typeface="Arial Black"/>
              </a:rPr>
              <a:t> - Process Synchronization</a:t>
            </a:r>
            <a:endParaRPr/>
          </a:p>
          <a:p>
            <a:pPr indent="0" lvl="0" marL="0" rtl="0" algn="l">
              <a:lnSpc>
                <a:spcPct val="100000"/>
              </a:lnSpc>
              <a:spcBef>
                <a:spcPts val="400"/>
              </a:spcBef>
              <a:spcAft>
                <a:spcPts val="0"/>
              </a:spcAft>
              <a:buSzPts val="2000"/>
              <a:buNone/>
            </a:pPr>
            <a:r>
              <a:rPr b="0" i="0" lang="en-US" sz="2000" u="none">
                <a:solidFill>
                  <a:schemeClr val="dk1"/>
                </a:solidFill>
                <a:latin typeface="Arial Black"/>
                <a:ea typeface="Arial Black"/>
                <a:cs typeface="Arial Black"/>
                <a:sym typeface="Arial Black"/>
              </a:rPr>
              <a:t>Prof. Nalini Venkatasubramanian</a:t>
            </a:r>
            <a:endParaRPr/>
          </a:p>
          <a:p>
            <a:pPr indent="0" lvl="0" marL="0" rtl="0" algn="l">
              <a:lnSpc>
                <a:spcPct val="100000"/>
              </a:lnSpc>
              <a:spcBef>
                <a:spcPts val="400"/>
              </a:spcBef>
              <a:spcAft>
                <a:spcPts val="0"/>
              </a:spcAft>
              <a:buSzPts val="2000"/>
              <a:buNone/>
            </a:pPr>
            <a:r>
              <a:rPr b="0" i="0" lang="en-US" sz="2000" u="none">
                <a:solidFill>
                  <a:schemeClr val="dk1"/>
                </a:solidFill>
                <a:latin typeface="Arial Black"/>
                <a:ea typeface="Arial Black"/>
                <a:cs typeface="Arial Black"/>
                <a:sym typeface="Arial Black"/>
              </a:rPr>
              <a:t>nalini@ics.uci.edu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3"/>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157" name="Google Shape;157;p23"/>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158" name="Google Shape;158;p23"/>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 Buffer</a:t>
            </a:r>
            <a:endParaRPr/>
          </a:p>
        </p:txBody>
      </p:sp>
      <p:sp>
        <p:nvSpPr>
          <p:cNvPr id="159" name="Google Shape;159;p23"/>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A solution that uses all N buffers is not that simple.</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Modify producer-consumer code by adding a variable  </a:t>
            </a:r>
            <a:r>
              <a:rPr b="0" i="1" lang="en-US" sz="2000" u="none">
                <a:solidFill>
                  <a:srgbClr val="6600FF"/>
                </a:solidFill>
                <a:latin typeface="Tahoma"/>
                <a:ea typeface="Tahoma"/>
                <a:cs typeface="Tahoma"/>
                <a:sym typeface="Tahoma"/>
              </a:rPr>
              <a:t>counter</a:t>
            </a:r>
            <a:r>
              <a:rPr b="0" i="0" lang="en-US" sz="2000" u="none">
                <a:solidFill>
                  <a:srgbClr val="D60093"/>
                </a:solidFill>
                <a:latin typeface="Tahoma"/>
                <a:ea typeface="Tahoma"/>
                <a:cs typeface="Tahoma"/>
                <a:sym typeface="Tahoma"/>
              </a:rPr>
              <a:t>, initialized to 0, incremented each time a new item is added to the buffer </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Shared data</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type</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item</a:t>
            </a:r>
            <a:r>
              <a:rPr b="0" i="0" lang="en-US" sz="1800" u="none">
                <a:solidFill>
                  <a:srgbClr val="6600FF"/>
                </a:solidFill>
                <a:latin typeface="Tahoma"/>
                <a:ea typeface="Tahoma"/>
                <a:cs typeface="Tahoma"/>
                <a:sym typeface="Tahoma"/>
              </a:rPr>
              <a:t> = ….;</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var</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buffer</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array</a:t>
            </a:r>
            <a:r>
              <a:rPr b="0" i="0" lang="en-US" sz="1800" u="none">
                <a:solidFill>
                  <a:srgbClr val="6600FF"/>
                </a:solidFill>
                <a:latin typeface="Tahoma"/>
                <a:ea typeface="Tahoma"/>
                <a:cs typeface="Tahoma"/>
                <a:sym typeface="Tahoma"/>
              </a:rPr>
              <a:t>[0..n-1] </a:t>
            </a:r>
            <a:r>
              <a:rPr b="1" i="0" lang="en-US" sz="1800" u="none">
                <a:solidFill>
                  <a:srgbClr val="6600FF"/>
                </a:solidFill>
                <a:latin typeface="Tahoma"/>
                <a:ea typeface="Tahoma"/>
                <a:cs typeface="Tahoma"/>
                <a:sym typeface="Tahoma"/>
              </a:rPr>
              <a:t>of</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item</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in</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out</a:t>
            </a:r>
            <a:r>
              <a:rPr b="0" i="0" lang="en-US" sz="1800" u="none">
                <a:solidFill>
                  <a:srgbClr val="6600FF"/>
                </a:solidFill>
                <a:latin typeface="Tahoma"/>
                <a:ea typeface="Tahoma"/>
                <a:cs typeface="Tahoma"/>
                <a:sym typeface="Tahoma"/>
              </a:rPr>
              <a:t>: 0..</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-1; </a:t>
            </a:r>
            <a:endParaRPr/>
          </a:p>
          <a:p>
            <a:pPr indent="-228600" lvl="3" marL="1600200" rtl="0" algn="l">
              <a:lnSpc>
                <a:spcPct val="10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counter</a:t>
            </a:r>
            <a:r>
              <a:rPr b="0" i="0" lang="en-US" sz="1800" u="none">
                <a:solidFill>
                  <a:srgbClr val="6600FF"/>
                </a:solidFill>
                <a:latin typeface="Tahoma"/>
                <a:ea typeface="Tahoma"/>
                <a:cs typeface="Tahoma"/>
                <a:sym typeface="Tahoma"/>
              </a:rPr>
              <a:t>: 0..</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in</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out</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counter</a:t>
            </a:r>
            <a:r>
              <a:rPr b="0" i="0" lang="en-US" sz="1800" u="none">
                <a:solidFill>
                  <a:srgbClr val="6600FF"/>
                </a:solidFill>
                <a:latin typeface="Tahoma"/>
                <a:ea typeface="Tahoma"/>
                <a:cs typeface="Tahoma"/>
                <a:sym typeface="Tahoma"/>
              </a:rPr>
              <a:t> := 0;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4"/>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165" name="Google Shape;165;p24"/>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166" name="Google Shape;166;p24"/>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 Buffer</a:t>
            </a:r>
            <a:endParaRPr/>
          </a:p>
        </p:txBody>
      </p:sp>
      <p:sp>
        <p:nvSpPr>
          <p:cNvPr id="167" name="Google Shape;167;p24"/>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Char char="●"/>
            </a:pPr>
            <a:r>
              <a:rPr b="1" i="0" lang="en-US" sz="2800" u="none">
                <a:solidFill>
                  <a:schemeClr val="dk1"/>
                </a:solidFill>
              </a:rPr>
              <a:t>Producer process - creates filled buffers</a:t>
            </a:r>
            <a:endParaRPr b="1"/>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repeat</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produce an item in </a:t>
            </a:r>
            <a:r>
              <a:rPr b="0" i="1" lang="en-US" sz="1800" u="none">
                <a:solidFill>
                  <a:srgbClr val="6600FF"/>
                </a:solidFill>
                <a:latin typeface="Tahoma"/>
                <a:ea typeface="Tahoma"/>
                <a:cs typeface="Tahoma"/>
                <a:sym typeface="Tahoma"/>
              </a:rPr>
              <a:t>nextp</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while</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counter</a:t>
            </a:r>
            <a:r>
              <a:rPr b="0" i="0" lang="en-US" sz="1800" u="none">
                <a:solidFill>
                  <a:srgbClr val="6600FF"/>
                </a:solidFill>
                <a:latin typeface="Tahoma"/>
                <a:ea typeface="Tahoma"/>
                <a:cs typeface="Tahoma"/>
                <a:sym typeface="Tahoma"/>
              </a:rPr>
              <a:t> = </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do</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noop</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buffer[in] </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nextp</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in </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in+1 </a:t>
            </a:r>
            <a:r>
              <a:rPr b="1" i="0" lang="en-US" sz="1800" u="none">
                <a:solidFill>
                  <a:srgbClr val="6600FF"/>
                </a:solidFill>
                <a:latin typeface="Tahoma"/>
                <a:ea typeface="Tahoma"/>
                <a:cs typeface="Tahoma"/>
                <a:sym typeface="Tahoma"/>
              </a:rPr>
              <a:t>mod </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   counter </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counter+1</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until</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false</a:t>
            </a:r>
            <a:r>
              <a:rPr b="0" i="0" lang="en-US" sz="1800" u="none">
                <a:solidFill>
                  <a:srgbClr val="6600FF"/>
                </a:solidFill>
                <a:latin typeface="Tahoma"/>
                <a:ea typeface="Tahoma"/>
                <a:cs typeface="Tahoma"/>
                <a:sym typeface="Tahoma"/>
              </a:rPr>
              <a:t>;</a:t>
            </a:r>
            <a:endParaRPr/>
          </a:p>
          <a:p>
            <a:pPr indent="-228600" lvl="0" marL="342900" rtl="0" algn="l">
              <a:spcBef>
                <a:spcPts val="360"/>
              </a:spcBef>
              <a:spcAft>
                <a:spcPts val="0"/>
              </a:spcAft>
              <a:buSzPts val="1800"/>
              <a:buNone/>
            </a:pPr>
            <a:r>
              <a:t/>
            </a:r>
            <a:endParaRPr b="0" i="0" sz="1800" u="none">
              <a:solidFill>
                <a:srgbClr val="6600FF"/>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5"/>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173" name="Google Shape;173;p25"/>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174" name="Google Shape;174;p25"/>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 Buffer</a:t>
            </a:r>
            <a:endParaRPr/>
          </a:p>
        </p:txBody>
      </p:sp>
      <p:sp>
        <p:nvSpPr>
          <p:cNvPr id="175" name="Google Shape;175;p25"/>
          <p:cNvSpPr txBox="1"/>
          <p:nvPr>
            <p:ph idx="1" type="body"/>
          </p:nvPr>
        </p:nvSpPr>
        <p:spPr>
          <a:xfrm>
            <a:off x="406400" y="1600050"/>
            <a:ext cx="8178900" cy="4629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Char char="●"/>
            </a:pPr>
            <a:r>
              <a:rPr b="1" i="0" lang="en-US" sz="2000" u="none">
                <a:solidFill>
                  <a:schemeClr val="dk1"/>
                </a:solidFill>
              </a:rPr>
              <a:t>Consumer process - Empties filled buffers</a:t>
            </a:r>
            <a:endParaRPr b="1"/>
          </a:p>
          <a:p>
            <a:pPr indent="-228600" lvl="3" marL="1600200" rtl="0" algn="l">
              <a:lnSpc>
                <a:spcPct val="70000"/>
              </a:lnSpc>
              <a:spcBef>
                <a:spcPts val="280"/>
              </a:spcBef>
              <a:spcAft>
                <a:spcPts val="0"/>
              </a:spcAft>
              <a:buSzPts val="1400"/>
              <a:buFont typeface="Tahoma"/>
              <a:buNone/>
            </a:pPr>
            <a:r>
              <a:rPr b="1" i="0" lang="en-US" sz="1400" u="none">
                <a:solidFill>
                  <a:srgbClr val="6600FF"/>
                </a:solidFill>
                <a:latin typeface="Tahoma"/>
                <a:ea typeface="Tahoma"/>
                <a:cs typeface="Tahoma"/>
                <a:sym typeface="Tahoma"/>
              </a:rPr>
              <a:t>repeat</a:t>
            </a:r>
            <a:endParaRPr/>
          </a:p>
          <a:p>
            <a:pPr indent="-228600" lvl="3" marL="1600200" rtl="0" algn="l">
              <a:lnSpc>
                <a:spcPct val="70000"/>
              </a:lnSpc>
              <a:spcBef>
                <a:spcPts val="280"/>
              </a:spcBef>
              <a:spcAft>
                <a:spcPts val="0"/>
              </a:spcAft>
              <a:buSzPts val="1400"/>
              <a:buFont typeface="Tahoma"/>
              <a:buNone/>
            </a:pPr>
            <a:r>
              <a:rPr b="0" i="0" lang="en-US" sz="1400" u="none">
                <a:solidFill>
                  <a:srgbClr val="6600FF"/>
                </a:solidFill>
                <a:latin typeface="Tahoma"/>
                <a:ea typeface="Tahoma"/>
                <a:cs typeface="Tahoma"/>
                <a:sym typeface="Tahoma"/>
              </a:rPr>
              <a:t>		   </a:t>
            </a:r>
            <a:r>
              <a:rPr b="1" i="0" lang="en-US" sz="1400" u="none">
                <a:solidFill>
                  <a:srgbClr val="6600FF"/>
                </a:solidFill>
                <a:latin typeface="Tahoma"/>
                <a:ea typeface="Tahoma"/>
                <a:cs typeface="Tahoma"/>
                <a:sym typeface="Tahoma"/>
              </a:rPr>
              <a:t>while</a:t>
            </a: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counter</a:t>
            </a:r>
            <a:r>
              <a:rPr b="0" i="0" lang="en-US" sz="1400" u="none">
                <a:solidFill>
                  <a:srgbClr val="6600FF"/>
                </a:solidFill>
                <a:latin typeface="Tahoma"/>
                <a:ea typeface="Tahoma"/>
                <a:cs typeface="Tahoma"/>
                <a:sym typeface="Tahoma"/>
              </a:rPr>
              <a:t> = </a:t>
            </a:r>
            <a:r>
              <a:rPr b="0" i="1" lang="en-US" sz="1400" u="none">
                <a:solidFill>
                  <a:srgbClr val="6600FF"/>
                </a:solidFill>
                <a:latin typeface="Tahoma"/>
                <a:ea typeface="Tahoma"/>
                <a:cs typeface="Tahoma"/>
                <a:sym typeface="Tahoma"/>
              </a:rPr>
              <a:t>0</a:t>
            </a:r>
            <a:r>
              <a:rPr b="0" i="0" lang="en-US" sz="1400" u="none">
                <a:solidFill>
                  <a:srgbClr val="6600FF"/>
                </a:solidFill>
                <a:latin typeface="Tahoma"/>
                <a:ea typeface="Tahoma"/>
                <a:cs typeface="Tahoma"/>
                <a:sym typeface="Tahoma"/>
              </a:rPr>
              <a:t> </a:t>
            </a:r>
            <a:r>
              <a:rPr b="1" i="0" lang="en-US" sz="1400" u="none">
                <a:solidFill>
                  <a:srgbClr val="6600FF"/>
                </a:solidFill>
                <a:latin typeface="Tahoma"/>
                <a:ea typeface="Tahoma"/>
                <a:cs typeface="Tahoma"/>
                <a:sym typeface="Tahoma"/>
              </a:rPr>
              <a:t>do</a:t>
            </a: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noop</a:t>
            </a:r>
            <a:r>
              <a:rPr b="0" i="0" lang="en-US" sz="1400" u="none">
                <a:solidFill>
                  <a:srgbClr val="6600FF"/>
                </a:solidFill>
                <a:latin typeface="Tahoma"/>
                <a:ea typeface="Tahoma"/>
                <a:cs typeface="Tahoma"/>
                <a:sym typeface="Tahoma"/>
              </a:rPr>
              <a:t>;</a:t>
            </a:r>
            <a:endParaRPr/>
          </a:p>
          <a:p>
            <a:pPr indent="-228600" lvl="3" marL="1600200" rtl="0" algn="l">
              <a:lnSpc>
                <a:spcPct val="70000"/>
              </a:lnSpc>
              <a:spcBef>
                <a:spcPts val="280"/>
              </a:spcBef>
              <a:spcAft>
                <a:spcPts val="0"/>
              </a:spcAft>
              <a:buSzPts val="1400"/>
              <a:buFont typeface="Tahoma"/>
              <a:buNone/>
            </a:pP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nextc</a:t>
            </a:r>
            <a:r>
              <a:rPr b="0" i="0" lang="en-US" sz="1400" u="none">
                <a:solidFill>
                  <a:srgbClr val="6600FF"/>
                </a:solidFill>
                <a:latin typeface="Tahoma"/>
                <a:ea typeface="Tahoma"/>
                <a:cs typeface="Tahoma"/>
                <a:sym typeface="Tahoma"/>
              </a:rPr>
              <a:t> := </a:t>
            </a:r>
            <a:r>
              <a:rPr b="0" i="1" lang="en-US" sz="1400" u="none">
                <a:solidFill>
                  <a:srgbClr val="6600FF"/>
                </a:solidFill>
                <a:latin typeface="Tahoma"/>
                <a:ea typeface="Tahoma"/>
                <a:cs typeface="Tahoma"/>
                <a:sym typeface="Tahoma"/>
              </a:rPr>
              <a:t>buffer[out] </a:t>
            </a:r>
            <a:r>
              <a:rPr b="0" i="0" lang="en-US" sz="1400" u="none">
                <a:solidFill>
                  <a:srgbClr val="6600FF"/>
                </a:solidFill>
                <a:latin typeface="Tahoma"/>
                <a:ea typeface="Tahoma"/>
                <a:cs typeface="Tahoma"/>
                <a:sym typeface="Tahoma"/>
              </a:rPr>
              <a:t>;</a:t>
            </a:r>
            <a:endParaRPr/>
          </a:p>
          <a:p>
            <a:pPr indent="-228600" lvl="3" marL="1600200" rtl="0" algn="l">
              <a:lnSpc>
                <a:spcPct val="70000"/>
              </a:lnSpc>
              <a:spcBef>
                <a:spcPts val="280"/>
              </a:spcBef>
              <a:spcAft>
                <a:spcPts val="0"/>
              </a:spcAft>
              <a:buSzPts val="1400"/>
              <a:buFont typeface="Tahoma"/>
              <a:buNone/>
            </a:pP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       out</a:t>
            </a: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out</a:t>
            </a:r>
            <a:r>
              <a:rPr b="0" i="0" lang="en-US" sz="1400" u="none">
                <a:solidFill>
                  <a:srgbClr val="6600FF"/>
                </a:solidFill>
                <a:latin typeface="Tahoma"/>
                <a:ea typeface="Tahoma"/>
                <a:cs typeface="Tahoma"/>
                <a:sym typeface="Tahoma"/>
              </a:rPr>
              <a:t>+1</a:t>
            </a:r>
            <a:r>
              <a:rPr b="0" i="1" lang="en-US" sz="1400" u="none">
                <a:solidFill>
                  <a:srgbClr val="6600FF"/>
                </a:solidFill>
                <a:latin typeface="Tahoma"/>
                <a:ea typeface="Tahoma"/>
                <a:cs typeface="Tahoma"/>
                <a:sym typeface="Tahoma"/>
              </a:rPr>
              <a:t> </a:t>
            </a:r>
            <a:r>
              <a:rPr b="1" i="0" lang="en-US" sz="1400" u="none">
                <a:solidFill>
                  <a:srgbClr val="6600FF"/>
                </a:solidFill>
                <a:latin typeface="Tahoma"/>
                <a:ea typeface="Tahoma"/>
                <a:cs typeface="Tahoma"/>
                <a:sym typeface="Tahoma"/>
              </a:rPr>
              <a:t>mod </a:t>
            </a:r>
            <a:r>
              <a:rPr b="0" i="1" lang="en-US" sz="1400" u="none">
                <a:solidFill>
                  <a:srgbClr val="6600FF"/>
                </a:solidFill>
                <a:latin typeface="Tahoma"/>
                <a:ea typeface="Tahoma"/>
                <a:cs typeface="Tahoma"/>
                <a:sym typeface="Tahoma"/>
              </a:rPr>
              <a:t>n</a:t>
            </a:r>
            <a:r>
              <a:rPr b="0" i="0" lang="en-US" sz="1400" u="none">
                <a:solidFill>
                  <a:srgbClr val="6600FF"/>
                </a:solidFill>
                <a:latin typeface="Tahoma"/>
                <a:ea typeface="Tahoma"/>
                <a:cs typeface="Tahoma"/>
                <a:sym typeface="Tahoma"/>
              </a:rPr>
              <a:t>; </a:t>
            </a:r>
            <a:endParaRPr/>
          </a:p>
          <a:p>
            <a:pPr indent="-228600" lvl="3" marL="1600200" rtl="0" algn="l">
              <a:lnSpc>
                <a:spcPct val="60000"/>
              </a:lnSpc>
              <a:spcBef>
                <a:spcPts val="280"/>
              </a:spcBef>
              <a:spcAft>
                <a:spcPts val="0"/>
              </a:spcAft>
              <a:buSzPts val="1400"/>
              <a:buFont typeface="Tahoma"/>
              <a:buNone/>
            </a:pPr>
            <a:r>
              <a:rPr b="0" i="0" lang="en-US" sz="1400" u="none">
                <a:solidFill>
                  <a:srgbClr val="6600FF"/>
                </a:solidFill>
                <a:latin typeface="Tahoma"/>
                <a:ea typeface="Tahoma"/>
                <a:cs typeface="Tahoma"/>
                <a:sym typeface="Tahoma"/>
              </a:rPr>
              <a:t>          counter := counter - 1;</a:t>
            </a:r>
            <a:endParaRPr/>
          </a:p>
          <a:p>
            <a:pPr indent="-228600" lvl="3" marL="1600200" rtl="0" algn="l">
              <a:lnSpc>
                <a:spcPct val="60000"/>
              </a:lnSpc>
              <a:spcBef>
                <a:spcPts val="280"/>
              </a:spcBef>
              <a:spcAft>
                <a:spcPts val="0"/>
              </a:spcAft>
              <a:buSzPts val="1400"/>
              <a:buFont typeface="Tahoma"/>
              <a:buNone/>
            </a:pPr>
            <a:r>
              <a:rPr b="0" i="0" lang="en-US" sz="1400" u="none">
                <a:solidFill>
                  <a:srgbClr val="6600FF"/>
                </a:solidFill>
                <a:latin typeface="Tahoma"/>
                <a:ea typeface="Tahoma"/>
                <a:cs typeface="Tahoma"/>
                <a:sym typeface="Tahoma"/>
              </a:rPr>
              <a:t>               …</a:t>
            </a:r>
            <a:endParaRPr/>
          </a:p>
          <a:p>
            <a:pPr indent="-228600" lvl="3" marL="1600200" rtl="0" algn="l">
              <a:lnSpc>
                <a:spcPct val="70000"/>
              </a:lnSpc>
              <a:spcBef>
                <a:spcPts val="280"/>
              </a:spcBef>
              <a:spcAft>
                <a:spcPts val="0"/>
              </a:spcAft>
              <a:buSzPts val="1400"/>
              <a:buFont typeface="Tahoma"/>
              <a:buNone/>
            </a:pPr>
            <a:r>
              <a:rPr b="0" i="0" lang="en-US" sz="1400" u="none">
                <a:solidFill>
                  <a:srgbClr val="6600FF"/>
                </a:solidFill>
                <a:latin typeface="Tahoma"/>
                <a:ea typeface="Tahoma"/>
                <a:cs typeface="Tahoma"/>
                <a:sym typeface="Tahoma"/>
              </a:rPr>
              <a:t>          consume the next item in </a:t>
            </a:r>
            <a:r>
              <a:rPr b="0" i="1" lang="en-US" sz="1400" u="none">
                <a:solidFill>
                  <a:srgbClr val="6600FF"/>
                </a:solidFill>
                <a:latin typeface="Tahoma"/>
                <a:ea typeface="Tahoma"/>
                <a:cs typeface="Tahoma"/>
                <a:sym typeface="Tahoma"/>
              </a:rPr>
              <a:t>nextc</a:t>
            </a:r>
            <a:endParaRPr b="0" i="0" sz="1400" u="none">
              <a:solidFill>
                <a:srgbClr val="6600FF"/>
              </a:solidFill>
              <a:latin typeface="Tahoma"/>
              <a:ea typeface="Tahoma"/>
              <a:cs typeface="Tahoma"/>
              <a:sym typeface="Tahoma"/>
            </a:endParaRPr>
          </a:p>
          <a:p>
            <a:pPr indent="-228600" lvl="3" marL="1600200" rtl="0" algn="l">
              <a:lnSpc>
                <a:spcPct val="60000"/>
              </a:lnSpc>
              <a:spcBef>
                <a:spcPts val="280"/>
              </a:spcBef>
              <a:spcAft>
                <a:spcPts val="0"/>
              </a:spcAft>
              <a:buSzPts val="1400"/>
              <a:buFont typeface="Tahoma"/>
              <a:buNone/>
            </a:pPr>
            <a:r>
              <a:rPr b="0" i="0" lang="en-US" sz="1400" u="none">
                <a:solidFill>
                  <a:srgbClr val="6600FF"/>
                </a:solidFill>
                <a:latin typeface="Tahoma"/>
                <a:ea typeface="Tahoma"/>
                <a:cs typeface="Tahoma"/>
                <a:sym typeface="Tahoma"/>
              </a:rPr>
              <a:t>               …</a:t>
            </a:r>
            <a:endParaRPr/>
          </a:p>
          <a:p>
            <a:pPr indent="-228600" lvl="3" marL="1600200" rtl="0" algn="l">
              <a:lnSpc>
                <a:spcPct val="60000"/>
              </a:lnSpc>
              <a:spcBef>
                <a:spcPts val="280"/>
              </a:spcBef>
              <a:spcAft>
                <a:spcPts val="0"/>
              </a:spcAft>
              <a:buSzPts val="1400"/>
              <a:buFont typeface="Tahoma"/>
              <a:buNone/>
            </a:pPr>
            <a:r>
              <a:rPr b="1" i="0" lang="en-US" sz="1400" u="none">
                <a:solidFill>
                  <a:srgbClr val="6600FF"/>
                </a:solidFill>
                <a:latin typeface="Tahoma"/>
                <a:ea typeface="Tahoma"/>
                <a:cs typeface="Tahoma"/>
                <a:sym typeface="Tahoma"/>
              </a:rPr>
              <a:t>until</a:t>
            </a: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false;</a:t>
            </a:r>
            <a:endParaRPr/>
          </a:p>
          <a:p>
            <a:pPr indent="-342900" lvl="0" marL="342900" rtl="0" algn="l">
              <a:lnSpc>
                <a:spcPct val="100000"/>
              </a:lnSpc>
              <a:spcBef>
                <a:spcPts val="40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The statements</a:t>
            </a:r>
            <a:endParaRPr/>
          </a:p>
          <a:p>
            <a:pPr indent="-228600" lvl="3" marL="1600200" rtl="0" algn="l">
              <a:lnSpc>
                <a:spcPct val="70000"/>
              </a:lnSpc>
              <a:spcBef>
                <a:spcPts val="280"/>
              </a:spcBef>
              <a:spcAft>
                <a:spcPts val="0"/>
              </a:spcAft>
              <a:buSzPts val="1400"/>
              <a:buFont typeface="Tahoma"/>
              <a:buNone/>
            </a:pPr>
            <a:r>
              <a:rPr b="0" i="0" lang="en-US" sz="1400" u="none">
                <a:solidFill>
                  <a:srgbClr val="CC3300"/>
                </a:solidFill>
                <a:latin typeface="Tahoma"/>
                <a:ea typeface="Tahoma"/>
                <a:cs typeface="Tahoma"/>
                <a:sym typeface="Tahoma"/>
              </a:rPr>
              <a:t>counter := counter + 1;</a:t>
            </a:r>
            <a:endParaRPr/>
          </a:p>
          <a:p>
            <a:pPr indent="-228600" lvl="3" marL="1600200" rtl="0" algn="l">
              <a:lnSpc>
                <a:spcPct val="70000"/>
              </a:lnSpc>
              <a:spcBef>
                <a:spcPts val="280"/>
              </a:spcBef>
              <a:spcAft>
                <a:spcPts val="0"/>
              </a:spcAft>
              <a:buSzPts val="1400"/>
              <a:buFont typeface="Tahoma"/>
              <a:buNone/>
            </a:pPr>
            <a:r>
              <a:rPr b="0" i="0" lang="en-US" sz="1400" u="none">
                <a:solidFill>
                  <a:srgbClr val="CC3300"/>
                </a:solidFill>
                <a:latin typeface="Tahoma"/>
                <a:ea typeface="Tahoma"/>
                <a:cs typeface="Tahoma"/>
                <a:sym typeface="Tahoma"/>
              </a:rPr>
              <a:t>counter := counter - 1;</a:t>
            </a:r>
            <a:endParaRPr/>
          </a:p>
          <a:p>
            <a:pPr indent="-342900" lvl="0" marL="342900" rtl="0" algn="l">
              <a:lnSpc>
                <a:spcPct val="100000"/>
              </a:lnSpc>
              <a:spcBef>
                <a:spcPts val="0"/>
              </a:spcBef>
              <a:spcAft>
                <a:spcPts val="0"/>
              </a:spcAft>
              <a:buSzPts val="2000"/>
              <a:buNone/>
            </a:pPr>
            <a:r>
              <a:rPr b="0" i="0" lang="en-US" sz="2000" u="none">
                <a:solidFill>
                  <a:schemeClr val="dk1"/>
                </a:solidFill>
                <a:latin typeface="Tahoma"/>
                <a:ea typeface="Tahoma"/>
                <a:cs typeface="Tahoma"/>
                <a:sym typeface="Tahoma"/>
              </a:rPr>
              <a:t>     must be executed </a:t>
            </a:r>
            <a:r>
              <a:rPr b="0" i="1" lang="en-US" sz="2000" u="none">
                <a:solidFill>
                  <a:srgbClr val="CC3300"/>
                </a:solidFill>
                <a:latin typeface="Tahoma"/>
                <a:ea typeface="Tahoma"/>
                <a:cs typeface="Tahoma"/>
                <a:sym typeface="Tahoma"/>
              </a:rPr>
              <a:t>atomically</a:t>
            </a:r>
            <a:r>
              <a:rPr b="0" i="0" lang="en-US" sz="2000" u="none">
                <a:solidFill>
                  <a:schemeClr val="dk1"/>
                </a:solidFill>
                <a:latin typeface="Tahoma"/>
                <a:ea typeface="Tahoma"/>
                <a:cs typeface="Tahoma"/>
                <a:sym typeface="Tahoma"/>
              </a:rPr>
              <a:t>.</a:t>
            </a:r>
            <a:r>
              <a:rPr b="0" i="0" lang="en-US" sz="2800" u="none">
                <a:solidFill>
                  <a:schemeClr val="dk1"/>
                </a:solidFill>
                <a:latin typeface="Tahoma"/>
                <a:ea typeface="Tahoma"/>
                <a:cs typeface="Tahoma"/>
                <a:sym typeface="Tahoma"/>
              </a:rPr>
              <a:t> </a:t>
            </a:r>
            <a:endParaRPr/>
          </a:p>
          <a:p>
            <a:pPr indent="-304800" lvl="0" marL="342900" rtl="0" algn="l">
              <a:lnSpc>
                <a:spcPct val="100000"/>
              </a:lnSpc>
              <a:spcBef>
                <a:spcPts val="480"/>
              </a:spcBef>
              <a:spcAft>
                <a:spcPts val="0"/>
              </a:spcAft>
              <a:buClr>
                <a:schemeClr val="accent2"/>
              </a:buClr>
              <a:buSzPts val="1800"/>
              <a:buChar char="●"/>
            </a:pPr>
            <a:r>
              <a:rPr b="1" i="0" lang="en-US" sz="1800" u="none">
                <a:solidFill>
                  <a:schemeClr val="dk1"/>
                </a:solidFill>
              </a:rPr>
              <a:t>Atomic Operations</a:t>
            </a:r>
            <a:endParaRPr b="1" sz="1800"/>
          </a:p>
          <a:p>
            <a:pPr indent="-285750" lvl="1" marL="742950" rtl="0" algn="l">
              <a:lnSpc>
                <a:spcPct val="100000"/>
              </a:lnSpc>
              <a:spcBef>
                <a:spcPts val="400"/>
              </a:spcBef>
              <a:spcAft>
                <a:spcPts val="0"/>
              </a:spcAft>
              <a:buClr>
                <a:schemeClr val="accent2"/>
              </a:buClr>
              <a:buSzPts val="2000"/>
              <a:buFont typeface="Arial"/>
              <a:buChar char="●"/>
            </a:pPr>
            <a:r>
              <a:rPr b="0" i="0" lang="en-US" sz="2000" u="none">
                <a:solidFill>
                  <a:srgbClr val="CC3300"/>
                </a:solidFill>
                <a:latin typeface="Tahoma"/>
                <a:ea typeface="Tahoma"/>
                <a:cs typeface="Tahoma"/>
                <a:sym typeface="Tahoma"/>
              </a:rPr>
              <a:t>An operation that runs to completion or not at all.</a:t>
            </a:r>
            <a:endParaRPr/>
          </a:p>
          <a:p>
            <a:pPr indent="-133350" lvl="1" marL="742950" rtl="0" algn="l">
              <a:lnSpc>
                <a:spcPct val="100000"/>
              </a:lnSpc>
              <a:spcBef>
                <a:spcPts val="480"/>
              </a:spcBef>
              <a:spcAft>
                <a:spcPts val="0"/>
              </a:spcAft>
              <a:buClr>
                <a:schemeClr val="accent2"/>
              </a:buClr>
              <a:buSzPts val="2400"/>
              <a:buFont typeface="Arial"/>
              <a:buNone/>
            </a:pPr>
            <a:r>
              <a:t/>
            </a:r>
            <a:endParaRPr b="0" i="0" sz="2400" u="none">
              <a:solidFill>
                <a:srgbClr val="CC3300"/>
              </a:solidFill>
              <a:latin typeface="Tahoma"/>
              <a:ea typeface="Tahoma"/>
              <a:cs typeface="Tahoma"/>
              <a:sym typeface="Tahoma"/>
            </a:endParaRPr>
          </a:p>
          <a:p>
            <a:pPr indent="-190500" lvl="0" marL="342900" rtl="0" algn="l">
              <a:spcBef>
                <a:spcPts val="480"/>
              </a:spcBef>
              <a:spcAft>
                <a:spcPts val="0"/>
              </a:spcAft>
              <a:buSzPts val="2400"/>
              <a:buNone/>
            </a:pPr>
            <a:r>
              <a:t/>
            </a:r>
            <a:endParaRPr b="0" i="0" sz="2400" u="none">
              <a:solidFill>
                <a:srgbClr val="CC3300"/>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6"/>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181" name="Google Shape;181;p26"/>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182" name="Google Shape;182;p26"/>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Race Condition</a:t>
            </a:r>
            <a:endParaRPr/>
          </a:p>
        </p:txBody>
      </p:sp>
      <p:sp>
        <p:nvSpPr>
          <p:cNvPr id="183" name="Google Shape;183;p26"/>
          <p:cNvSpPr txBox="1"/>
          <p:nvPr>
            <p:ph idx="1" type="body"/>
          </p:nvPr>
        </p:nvSpPr>
        <p:spPr>
          <a:xfrm>
            <a:off x="457200" y="1600200"/>
            <a:ext cx="8178900" cy="4629300"/>
          </a:xfrm>
          <a:prstGeom prst="rect">
            <a:avLst/>
          </a:prstGeom>
          <a:noFill/>
          <a:ln>
            <a:noFill/>
          </a:ln>
        </p:spPr>
        <p:txBody>
          <a:bodyPr anchorCtr="0" anchor="t" bIns="45700" lIns="91425" spcFirstLastPara="1" rIns="91425" wrap="square" tIns="45700">
            <a:noAutofit/>
          </a:bodyPr>
          <a:lstStyle/>
          <a:p>
            <a:pPr indent="-339725" lvl="0" marL="339725" marR="0" rtl="0" algn="l">
              <a:lnSpc>
                <a:spcPct val="90000"/>
              </a:lnSpc>
              <a:spcBef>
                <a:spcPts val="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counter++ </a:t>
            </a:r>
            <a:r>
              <a:rPr b="0" i="0" lang="en-US" sz="1600" u="none" cap="none" strike="noStrike">
                <a:solidFill>
                  <a:srgbClr val="000000"/>
                </a:solidFill>
                <a:latin typeface="Arial"/>
                <a:ea typeface="Arial"/>
                <a:cs typeface="Arial"/>
                <a:sym typeface="Arial"/>
              </a:rPr>
              <a:t>could be implemented as</a:t>
            </a:r>
            <a:br>
              <a:rPr b="0" i="0" lang="en-US" sz="1600" u="none" cap="none" strike="noStrike">
                <a:solidFill>
                  <a:srgbClr val="000000"/>
                </a:solidFill>
                <a:latin typeface="Arial"/>
                <a:ea typeface="Arial"/>
                <a:cs typeface="Arial"/>
                <a:sym typeface="Arial"/>
              </a:rPr>
            </a:br>
            <a:r>
              <a:rPr b="1" i="0" lang="en-US" sz="1600" u="none" cap="none" strike="noStrike">
                <a:solidFill>
                  <a:srgbClr val="000000"/>
                </a:solidFill>
                <a:latin typeface="Arial"/>
                <a:ea typeface="Arial"/>
                <a:cs typeface="Arial"/>
                <a:sym typeface="Arial"/>
              </a:rPr>
              <a:t>     register1 = counter</a:t>
            </a:r>
            <a:br>
              <a:rPr b="1" i="0" lang="en-US" sz="1600" u="none" cap="none" strike="noStrike">
                <a:solidFill>
                  <a:srgbClr val="000000"/>
                </a:solidFill>
                <a:latin typeface="Arial"/>
                <a:ea typeface="Arial"/>
                <a:cs typeface="Arial"/>
                <a:sym typeface="Arial"/>
              </a:rPr>
            </a:br>
            <a:r>
              <a:rPr b="1" i="0" lang="en-US" sz="1600" u="none" cap="none" strike="noStrike">
                <a:solidFill>
                  <a:srgbClr val="000000"/>
                </a:solidFill>
                <a:latin typeface="Arial"/>
                <a:ea typeface="Arial"/>
                <a:cs typeface="Arial"/>
                <a:sym typeface="Arial"/>
              </a:rPr>
              <a:t>     register1 = register1 + 1</a:t>
            </a:r>
            <a:br>
              <a:rPr b="1" i="0" lang="en-US" sz="1600" u="none" cap="none" strike="noStrike">
                <a:solidFill>
                  <a:srgbClr val="000000"/>
                </a:solidFill>
                <a:latin typeface="Arial"/>
                <a:ea typeface="Arial"/>
                <a:cs typeface="Arial"/>
                <a:sym typeface="Arial"/>
              </a:rPr>
            </a:br>
            <a:r>
              <a:rPr b="1" i="0" lang="en-US" sz="1600" u="none" cap="none" strike="noStrike">
                <a:solidFill>
                  <a:srgbClr val="000000"/>
                </a:solidFill>
                <a:latin typeface="Arial"/>
                <a:ea typeface="Arial"/>
                <a:cs typeface="Arial"/>
                <a:sym typeface="Arial"/>
              </a:rPr>
              <a:t>     counter = register1</a:t>
            </a:r>
            <a:endParaRPr b="0" i="0" sz="800" u="none" cap="none" strike="noStrike">
              <a:solidFill>
                <a:srgbClr val="000000"/>
              </a:solidFill>
              <a:latin typeface="Arial"/>
              <a:ea typeface="Arial"/>
              <a:cs typeface="Arial"/>
              <a:sym typeface="Arial"/>
            </a:endParaRPr>
          </a:p>
          <a:p>
            <a:pPr indent="-339725" lvl="0" marL="339725" marR="0" rtl="0" algn="l">
              <a:lnSpc>
                <a:spcPct val="90000"/>
              </a:lnSpc>
              <a:spcBef>
                <a:spcPts val="600"/>
              </a:spcBef>
              <a:spcAft>
                <a:spcPts val="0"/>
              </a:spcAft>
              <a:buClr>
                <a:srgbClr val="000000"/>
              </a:buClr>
              <a:buSzPts val="1800"/>
              <a:buFont typeface="Arial"/>
              <a:buChar char="●"/>
            </a:pPr>
            <a:r>
              <a:rPr b="1" i="0" lang="en-US" sz="1800" u="none" cap="none" strike="noStrike">
                <a:solidFill>
                  <a:srgbClr val="000000"/>
                </a:solidFill>
                <a:latin typeface="Arial"/>
                <a:ea typeface="Arial"/>
                <a:cs typeface="Arial"/>
                <a:sym typeface="Arial"/>
              </a:rPr>
              <a:t>counter--</a:t>
            </a:r>
            <a:r>
              <a:rPr b="1" i="0" lang="en-US" sz="1600" u="none" cap="none" strike="noStrike">
                <a:solidFill>
                  <a:srgbClr val="000000"/>
                </a:solidFill>
                <a:latin typeface="Arial"/>
                <a:ea typeface="Arial"/>
                <a:cs typeface="Arial"/>
                <a:sym typeface="Arial"/>
              </a:rPr>
              <a:t> </a:t>
            </a:r>
            <a:r>
              <a:rPr b="0" i="0" lang="en-US" sz="1600" u="none" cap="none" strike="noStrike">
                <a:solidFill>
                  <a:srgbClr val="000000"/>
                </a:solidFill>
                <a:latin typeface="Arial"/>
                <a:ea typeface="Arial"/>
                <a:cs typeface="Arial"/>
                <a:sym typeface="Arial"/>
              </a:rPr>
              <a:t>could be implemented as</a:t>
            </a:r>
            <a:br>
              <a:rPr b="0" i="0" lang="en-US" sz="1600" u="none" cap="none" strike="noStrike">
                <a:solidFill>
                  <a:srgbClr val="000000"/>
                </a:solidFill>
                <a:latin typeface="Arial"/>
                <a:ea typeface="Arial"/>
                <a:cs typeface="Arial"/>
                <a:sym typeface="Arial"/>
              </a:rPr>
            </a:br>
            <a:r>
              <a:rPr b="1" i="0" lang="en-US" sz="1600" u="none" cap="none" strike="noStrike">
                <a:solidFill>
                  <a:srgbClr val="000000"/>
                </a:solidFill>
                <a:latin typeface="Arial"/>
                <a:ea typeface="Arial"/>
                <a:cs typeface="Arial"/>
                <a:sym typeface="Arial"/>
              </a:rPr>
              <a:t>     register2 = counter</a:t>
            </a:r>
            <a:br>
              <a:rPr b="1" i="0" lang="en-US" sz="1600" u="none" cap="none" strike="noStrike">
                <a:solidFill>
                  <a:srgbClr val="000000"/>
                </a:solidFill>
                <a:latin typeface="Arial"/>
                <a:ea typeface="Arial"/>
                <a:cs typeface="Arial"/>
                <a:sym typeface="Arial"/>
              </a:rPr>
            </a:br>
            <a:r>
              <a:rPr b="1" i="0" lang="en-US" sz="1600" u="none" cap="none" strike="noStrike">
                <a:solidFill>
                  <a:srgbClr val="000000"/>
                </a:solidFill>
                <a:latin typeface="Arial"/>
                <a:ea typeface="Arial"/>
                <a:cs typeface="Arial"/>
                <a:sym typeface="Arial"/>
              </a:rPr>
              <a:t>     register2 = register2 - 1</a:t>
            </a:r>
            <a:br>
              <a:rPr b="1" i="0" lang="en-US" sz="1600" u="none" cap="none" strike="noStrike">
                <a:solidFill>
                  <a:srgbClr val="000000"/>
                </a:solidFill>
                <a:latin typeface="Arial"/>
                <a:ea typeface="Arial"/>
                <a:cs typeface="Arial"/>
                <a:sym typeface="Arial"/>
              </a:rPr>
            </a:br>
            <a:r>
              <a:rPr b="1" i="0" lang="en-US" sz="1600" u="none" cap="none" strike="noStrike">
                <a:solidFill>
                  <a:srgbClr val="000000"/>
                </a:solidFill>
                <a:latin typeface="Arial"/>
                <a:ea typeface="Arial"/>
                <a:cs typeface="Arial"/>
                <a:sym typeface="Arial"/>
              </a:rPr>
              <a:t>     counter = register2</a:t>
            </a:r>
            <a:endParaRPr b="1" i="0" sz="1600" u="none" cap="none" strike="noStrike">
              <a:solidFill>
                <a:srgbClr val="000000"/>
              </a:solidFill>
              <a:latin typeface="Arial"/>
              <a:ea typeface="Arial"/>
              <a:cs typeface="Arial"/>
              <a:sym typeface="Arial"/>
            </a:endParaRPr>
          </a:p>
          <a:p>
            <a:pPr indent="0" lvl="0" marL="342900" marR="0" rtl="0" algn="l">
              <a:lnSpc>
                <a:spcPct val="90000"/>
              </a:lnSpc>
              <a:spcBef>
                <a:spcPts val="600"/>
              </a:spcBef>
              <a:spcAft>
                <a:spcPts val="0"/>
              </a:spcAft>
              <a:buNone/>
            </a:pPr>
            <a:r>
              <a:t/>
            </a:r>
            <a:endParaRPr b="1" sz="1600">
              <a:solidFill>
                <a:srgbClr val="000000"/>
              </a:solidFill>
              <a:latin typeface="Arial"/>
              <a:ea typeface="Arial"/>
              <a:cs typeface="Arial"/>
              <a:sym typeface="Arial"/>
            </a:endParaRPr>
          </a:p>
          <a:p>
            <a:pPr indent="-339725" lvl="0" marL="339725" marR="0" rtl="0" algn="l">
              <a:lnSpc>
                <a:spcPct val="90000"/>
              </a:lnSpc>
              <a:spcBef>
                <a:spcPts val="50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Consider this execution interleaving with “count = 5” initially (</a:t>
            </a:r>
            <a:r>
              <a:rPr b="1" i="0" lang="en-US" sz="1600" u="none" cap="none" strike="noStrike">
                <a:solidFill>
                  <a:srgbClr val="000000"/>
                </a:solidFill>
                <a:latin typeface="Arial"/>
                <a:ea typeface="Arial"/>
                <a:cs typeface="Arial"/>
                <a:sym typeface="Arial"/>
              </a:rPr>
              <a:t>we expect count = 5 in the end too</a:t>
            </a:r>
            <a:r>
              <a:rPr b="0" i="0" lang="en-US" sz="16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282575" lvl="1" marL="739775" marR="0" rtl="0" algn="l">
              <a:lnSpc>
                <a:spcPct val="90000"/>
              </a:lnSpc>
              <a:spcBef>
                <a:spcPts val="500"/>
              </a:spcBef>
              <a:spcAft>
                <a:spcPts val="0"/>
              </a:spcAft>
              <a:buClr>
                <a:schemeClr val="accent2"/>
              </a:buClr>
              <a:buSzPts val="1600"/>
              <a:buFont typeface="Arial"/>
              <a:buNone/>
            </a:pPr>
            <a:r>
              <a:rPr b="0" i="0" lang="en-US" sz="1600" u="none" cap="none" strike="noStrike">
                <a:solidFill>
                  <a:srgbClr val="000000"/>
                </a:solidFill>
                <a:latin typeface="Arial"/>
                <a:ea typeface="Arial"/>
                <a:cs typeface="Arial"/>
                <a:sym typeface="Arial"/>
              </a:rPr>
              <a:t>	S0: producer execute </a:t>
            </a:r>
            <a:r>
              <a:rPr b="1" i="0" lang="en-US" sz="1600" u="none" cap="none" strike="noStrike">
                <a:solidFill>
                  <a:srgbClr val="000000"/>
                </a:solidFill>
                <a:latin typeface="Arial"/>
                <a:ea typeface="Arial"/>
                <a:cs typeface="Arial"/>
                <a:sym typeface="Arial"/>
              </a:rPr>
              <a:t>register1 = counter         </a:t>
            </a:r>
            <a:r>
              <a:rPr b="0" i="0" lang="en-US" sz="1600" u="none" cap="none" strike="noStrike">
                <a:solidFill>
                  <a:srgbClr val="000000"/>
                </a:solidFill>
                <a:latin typeface="Arial"/>
                <a:ea typeface="Arial"/>
                <a:cs typeface="Arial"/>
                <a:sym typeface="Arial"/>
              </a:rPr>
              <a:t>{register1 = 5}</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S1: producer execute </a:t>
            </a:r>
            <a:r>
              <a:rPr b="1" i="0" lang="en-US" sz="1600" u="none" cap="none" strike="noStrike">
                <a:solidFill>
                  <a:srgbClr val="000000"/>
                </a:solidFill>
                <a:latin typeface="Arial"/>
                <a:ea typeface="Arial"/>
                <a:cs typeface="Arial"/>
                <a:sym typeface="Arial"/>
              </a:rPr>
              <a:t>register1 = register1 + 1   </a:t>
            </a:r>
            <a:r>
              <a:rPr b="0" i="0" lang="en-US" sz="1600" u="none" cap="none" strike="noStrike">
                <a:solidFill>
                  <a:srgbClr val="000000"/>
                </a:solidFill>
                <a:latin typeface="Arial"/>
                <a:ea typeface="Arial"/>
                <a:cs typeface="Arial"/>
                <a:sym typeface="Arial"/>
              </a:rPr>
              <a:t>{register1 = 6} </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S2: consumer execute </a:t>
            </a:r>
            <a:r>
              <a:rPr b="1" i="0" lang="en-US" sz="1600" u="none" cap="none" strike="noStrike">
                <a:solidFill>
                  <a:srgbClr val="000000"/>
                </a:solidFill>
                <a:latin typeface="Arial"/>
                <a:ea typeface="Arial"/>
                <a:cs typeface="Arial"/>
                <a:sym typeface="Arial"/>
              </a:rPr>
              <a:t>register2 = counter        </a:t>
            </a:r>
            <a:r>
              <a:rPr b="0" i="0" lang="en-US" sz="1600" u="none" cap="none" strike="noStrike">
                <a:solidFill>
                  <a:srgbClr val="000000"/>
                </a:solidFill>
                <a:latin typeface="Arial"/>
                <a:ea typeface="Arial"/>
                <a:cs typeface="Arial"/>
                <a:sym typeface="Arial"/>
              </a:rPr>
              <a:t>{register2 = 5} </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S3: consumer execute </a:t>
            </a:r>
            <a:r>
              <a:rPr b="1" i="0" lang="en-US" sz="1600" u="none" cap="none" strike="noStrike">
                <a:solidFill>
                  <a:srgbClr val="000000"/>
                </a:solidFill>
                <a:latin typeface="Arial"/>
                <a:ea typeface="Arial"/>
                <a:cs typeface="Arial"/>
                <a:sym typeface="Arial"/>
              </a:rPr>
              <a:t>register2 = register2 – 1  </a:t>
            </a:r>
            <a:r>
              <a:rPr b="0" i="0" lang="en-US" sz="1600" u="none" cap="none" strike="noStrike">
                <a:solidFill>
                  <a:srgbClr val="000000"/>
                </a:solidFill>
                <a:latin typeface="Arial"/>
                <a:ea typeface="Arial"/>
                <a:cs typeface="Arial"/>
                <a:sym typeface="Arial"/>
              </a:rPr>
              <a:t>{register2 = 4} </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S4: producer execute </a:t>
            </a:r>
            <a:r>
              <a:rPr b="1" i="0" lang="en-US" sz="1600" u="none" cap="none" strike="noStrike">
                <a:solidFill>
                  <a:srgbClr val="000000"/>
                </a:solidFill>
                <a:latin typeface="Arial"/>
                <a:ea typeface="Arial"/>
                <a:cs typeface="Arial"/>
                <a:sym typeface="Arial"/>
              </a:rPr>
              <a:t>counter = register1         </a:t>
            </a:r>
            <a:r>
              <a:rPr b="0" i="0" lang="en-US" sz="1600" u="none" cap="none" strike="noStrike">
                <a:solidFill>
                  <a:srgbClr val="000000"/>
                </a:solidFill>
                <a:latin typeface="Arial"/>
                <a:ea typeface="Arial"/>
                <a:cs typeface="Arial"/>
                <a:sym typeface="Arial"/>
              </a:rPr>
              <a:t>{counter = 6 } </a:t>
            </a:r>
            <a:br>
              <a:rPr b="0" i="0" lang="en-US" sz="1600" u="none" cap="none" strike="noStrike">
                <a:solidFill>
                  <a:srgbClr val="000000"/>
                </a:solidFill>
                <a:latin typeface="Arial"/>
                <a:ea typeface="Arial"/>
                <a:cs typeface="Arial"/>
                <a:sym typeface="Arial"/>
              </a:rPr>
            </a:br>
            <a:r>
              <a:rPr b="0" i="0" lang="en-US" sz="1600" u="none" cap="none" strike="noStrike">
                <a:solidFill>
                  <a:srgbClr val="000000"/>
                </a:solidFill>
                <a:latin typeface="Arial"/>
                <a:ea typeface="Arial"/>
                <a:cs typeface="Arial"/>
                <a:sym typeface="Arial"/>
              </a:rPr>
              <a:t>S5: consumer execute </a:t>
            </a:r>
            <a:r>
              <a:rPr b="1" i="0" lang="en-US" sz="1600" u="none" cap="none" strike="noStrike">
                <a:solidFill>
                  <a:srgbClr val="000000"/>
                </a:solidFill>
                <a:latin typeface="Arial"/>
                <a:ea typeface="Arial"/>
                <a:cs typeface="Arial"/>
                <a:sym typeface="Arial"/>
              </a:rPr>
              <a:t>counter = register2        </a:t>
            </a:r>
            <a:r>
              <a:rPr b="0" i="0" lang="en-US" sz="1600" u="none" cap="none" strike="noStrike">
                <a:solidFill>
                  <a:srgbClr val="000000"/>
                </a:solidFill>
                <a:latin typeface="Arial"/>
                <a:ea typeface="Arial"/>
                <a:cs typeface="Arial"/>
                <a:sym typeface="Arial"/>
              </a:rPr>
              <a:t>{</a:t>
            </a:r>
            <a:r>
              <a:rPr b="0" i="0" lang="en-US" sz="1600" u="none" cap="none" strike="noStrike">
                <a:solidFill>
                  <a:srgbClr val="FF0000"/>
                </a:solidFill>
                <a:latin typeface="Arial"/>
                <a:ea typeface="Arial"/>
                <a:cs typeface="Arial"/>
                <a:sym typeface="Arial"/>
              </a:rPr>
              <a:t>counter = 4 !!</a:t>
            </a:r>
            <a:r>
              <a:rPr b="0" i="0" lang="en-US" sz="16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190500" lvl="0" marL="342900" marR="0" rtl="0" algn="l">
              <a:spcBef>
                <a:spcPts val="480"/>
              </a:spcBef>
              <a:spcAft>
                <a:spcPts val="0"/>
              </a:spcAft>
              <a:buClr>
                <a:schemeClr val="accent2"/>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Problem is at the lowest level</a:t>
            </a:r>
            <a:endParaRPr/>
          </a:p>
        </p:txBody>
      </p:sp>
      <p:sp>
        <p:nvSpPr>
          <p:cNvPr id="189" name="Google Shape;189;p27"/>
          <p:cNvSpPr txBox="1"/>
          <p:nvPr>
            <p:ph idx="1" type="body"/>
          </p:nvPr>
        </p:nvSpPr>
        <p:spPr>
          <a:xfrm>
            <a:off x="230187" y="1828800"/>
            <a:ext cx="8913812" cy="4878387"/>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If threads are working on separate data, scheduling doesn’t matter:</a:t>
            </a:r>
            <a:endParaRPr/>
          </a:p>
          <a:p>
            <a:pPr indent="-342900" lvl="0" marL="342900" rtl="0" algn="l">
              <a:lnSpc>
                <a:spcPct val="85000"/>
              </a:lnSpc>
              <a:spcBef>
                <a:spcPts val="400"/>
              </a:spcBef>
              <a:spcAft>
                <a:spcPts val="0"/>
              </a:spcAft>
              <a:buSzPts val="2000"/>
              <a:buNone/>
            </a:pPr>
            <a:r>
              <a:rPr b="0" i="0" lang="en-US" sz="2000" u="none">
                <a:solidFill>
                  <a:schemeClr val="dk1"/>
                </a:solidFill>
                <a:latin typeface="Tahoma"/>
                <a:ea typeface="Tahoma"/>
                <a:cs typeface="Tahoma"/>
                <a:sym typeface="Tahoma"/>
              </a:rPr>
              <a:t>	</a:t>
            </a:r>
            <a:r>
              <a:rPr b="0" i="0" lang="en-US" sz="1600" u="none">
                <a:solidFill>
                  <a:schemeClr val="hlink"/>
                </a:solidFill>
                <a:latin typeface="Tahoma"/>
                <a:ea typeface="Tahoma"/>
                <a:cs typeface="Tahoma"/>
                <a:sym typeface="Tahoma"/>
              </a:rPr>
              <a:t>	</a:t>
            </a:r>
            <a:r>
              <a:rPr b="0" i="0" lang="en-US" sz="1600" u="sng">
                <a:solidFill>
                  <a:schemeClr val="hlink"/>
                </a:solidFill>
                <a:latin typeface="Tahoma"/>
                <a:ea typeface="Tahoma"/>
                <a:cs typeface="Tahoma"/>
                <a:sym typeface="Tahoma"/>
              </a:rPr>
              <a:t>Thread A</a:t>
            </a:r>
            <a:r>
              <a:rPr b="0" i="0" lang="en-US" sz="1600" u="none">
                <a:solidFill>
                  <a:schemeClr val="hlink"/>
                </a:solidFill>
                <a:latin typeface="Tahoma"/>
                <a:ea typeface="Tahoma"/>
                <a:cs typeface="Tahoma"/>
                <a:sym typeface="Tahoma"/>
              </a:rPr>
              <a:t>	</a:t>
            </a:r>
            <a:r>
              <a:rPr b="0" i="0" lang="en-US" sz="1600" u="sng">
                <a:solidFill>
                  <a:schemeClr val="hlink"/>
                </a:solidFill>
                <a:latin typeface="Tahoma"/>
                <a:ea typeface="Tahoma"/>
                <a:cs typeface="Tahoma"/>
                <a:sym typeface="Tahoma"/>
              </a:rPr>
              <a:t>Thread B</a:t>
            </a:r>
            <a:endParaRPr/>
          </a:p>
          <a:p>
            <a:pPr indent="-342900" lvl="0" marL="342900" rtl="0" algn="l">
              <a:lnSpc>
                <a:spcPct val="85000"/>
              </a:lnSpc>
              <a:spcBef>
                <a:spcPts val="320"/>
              </a:spcBef>
              <a:spcAft>
                <a:spcPts val="0"/>
              </a:spcAft>
              <a:buSzPts val="1600"/>
              <a:buNone/>
            </a:pPr>
            <a:r>
              <a:rPr b="0" i="0" lang="en-US" sz="1600" u="none">
                <a:solidFill>
                  <a:schemeClr val="hlink"/>
                </a:solidFill>
                <a:latin typeface="Tahoma"/>
                <a:ea typeface="Tahoma"/>
                <a:cs typeface="Tahoma"/>
                <a:sym typeface="Tahoma"/>
              </a:rPr>
              <a:t>		x = 1;	y = 2;	</a:t>
            </a:r>
            <a:endParaRPr/>
          </a:p>
          <a:p>
            <a:pPr indent="-342900" lvl="0" marL="342900" rtl="0" algn="l">
              <a:lnSpc>
                <a:spcPct val="85000"/>
              </a:lnSpc>
              <a:spcBef>
                <a:spcPts val="40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However, What about (Initially, y = 12):</a:t>
            </a:r>
            <a:endParaRPr/>
          </a:p>
          <a:p>
            <a:pPr indent="-342900" lvl="0" marL="342900" rtl="0" algn="l">
              <a:lnSpc>
                <a:spcPct val="85000"/>
              </a:lnSpc>
              <a:spcBef>
                <a:spcPts val="320"/>
              </a:spcBef>
              <a:spcAft>
                <a:spcPts val="0"/>
              </a:spcAft>
              <a:buSzPts val="1600"/>
              <a:buNone/>
            </a:pPr>
            <a:r>
              <a:rPr b="0" i="0" lang="en-US" sz="1600" u="none">
                <a:solidFill>
                  <a:schemeClr val="dk1"/>
                </a:solidFill>
                <a:latin typeface="Tahoma"/>
                <a:ea typeface="Tahoma"/>
                <a:cs typeface="Tahoma"/>
                <a:sym typeface="Tahoma"/>
              </a:rPr>
              <a:t>	</a:t>
            </a:r>
            <a:r>
              <a:rPr b="0" i="0" lang="en-US" sz="1600" u="none">
                <a:solidFill>
                  <a:schemeClr val="hlink"/>
                </a:solidFill>
                <a:latin typeface="Tahoma"/>
                <a:ea typeface="Tahoma"/>
                <a:cs typeface="Tahoma"/>
                <a:sym typeface="Tahoma"/>
              </a:rPr>
              <a:t>	</a:t>
            </a:r>
            <a:r>
              <a:rPr b="0" i="0" lang="en-US" sz="1600" u="sng">
                <a:solidFill>
                  <a:schemeClr val="hlink"/>
                </a:solidFill>
                <a:latin typeface="Tahoma"/>
                <a:ea typeface="Tahoma"/>
                <a:cs typeface="Tahoma"/>
                <a:sym typeface="Tahoma"/>
              </a:rPr>
              <a:t>Thread A</a:t>
            </a:r>
            <a:r>
              <a:rPr b="0" i="0" lang="en-US" sz="1600" u="none">
                <a:solidFill>
                  <a:schemeClr val="hlink"/>
                </a:solidFill>
                <a:latin typeface="Tahoma"/>
                <a:ea typeface="Tahoma"/>
                <a:cs typeface="Tahoma"/>
                <a:sym typeface="Tahoma"/>
              </a:rPr>
              <a:t>	</a:t>
            </a:r>
            <a:r>
              <a:rPr b="0" i="0" lang="en-US" sz="1600" u="sng">
                <a:solidFill>
                  <a:schemeClr val="hlink"/>
                </a:solidFill>
                <a:latin typeface="Tahoma"/>
                <a:ea typeface="Tahoma"/>
                <a:cs typeface="Tahoma"/>
                <a:sym typeface="Tahoma"/>
              </a:rPr>
              <a:t>Thread B</a:t>
            </a:r>
            <a:endParaRPr/>
          </a:p>
          <a:p>
            <a:pPr indent="-342900" lvl="0" marL="342900" rtl="0" algn="l">
              <a:lnSpc>
                <a:spcPct val="85000"/>
              </a:lnSpc>
              <a:spcBef>
                <a:spcPts val="320"/>
              </a:spcBef>
              <a:spcAft>
                <a:spcPts val="0"/>
              </a:spcAft>
              <a:buSzPts val="1600"/>
              <a:buNone/>
            </a:pPr>
            <a:r>
              <a:rPr b="0" i="0" lang="en-US" sz="1600" u="none">
                <a:solidFill>
                  <a:schemeClr val="hlink"/>
                </a:solidFill>
                <a:latin typeface="Tahoma"/>
                <a:ea typeface="Tahoma"/>
                <a:cs typeface="Tahoma"/>
                <a:sym typeface="Tahoma"/>
              </a:rPr>
              <a:t>		x = 1;	y = 2;</a:t>
            </a:r>
            <a:endParaRPr/>
          </a:p>
          <a:p>
            <a:pPr indent="-342900" lvl="0" marL="342900" rtl="0" algn="l">
              <a:lnSpc>
                <a:spcPct val="85000"/>
              </a:lnSpc>
              <a:spcBef>
                <a:spcPts val="320"/>
              </a:spcBef>
              <a:spcAft>
                <a:spcPts val="0"/>
              </a:spcAft>
              <a:buSzPts val="1600"/>
              <a:buNone/>
            </a:pPr>
            <a:r>
              <a:rPr b="0" i="0" lang="en-US" sz="1600" u="none">
                <a:solidFill>
                  <a:schemeClr val="hlink"/>
                </a:solidFill>
                <a:latin typeface="Tahoma"/>
                <a:ea typeface="Tahoma"/>
                <a:cs typeface="Tahoma"/>
                <a:sym typeface="Tahoma"/>
              </a:rPr>
              <a:t>		x = y+1;	y = y*2;</a:t>
            </a:r>
            <a:endParaRPr/>
          </a:p>
          <a:p>
            <a:pPr indent="-285750" lvl="1" marL="742950" rtl="0" algn="l">
              <a:lnSpc>
                <a:spcPct val="85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What are the possible values of x? </a:t>
            </a:r>
            <a:endParaRPr/>
          </a:p>
          <a:p>
            <a:pPr indent="-342900" lvl="0" marL="342900" rtl="0" algn="l">
              <a:lnSpc>
                <a:spcPct val="85000"/>
              </a:lnSpc>
              <a:spcBef>
                <a:spcPts val="40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Or, what are the possible values of x below?</a:t>
            </a:r>
            <a:endParaRPr/>
          </a:p>
          <a:p>
            <a:pPr indent="-342900" lvl="0" marL="342900" rtl="0" algn="l">
              <a:lnSpc>
                <a:spcPct val="85000"/>
              </a:lnSpc>
              <a:spcBef>
                <a:spcPts val="320"/>
              </a:spcBef>
              <a:spcAft>
                <a:spcPts val="0"/>
              </a:spcAft>
              <a:buSzPts val="1600"/>
              <a:buNone/>
            </a:pPr>
            <a:r>
              <a:rPr b="0" i="0" lang="en-US" sz="1600" u="none">
                <a:solidFill>
                  <a:schemeClr val="dk1"/>
                </a:solidFill>
                <a:latin typeface="Tahoma"/>
                <a:ea typeface="Tahoma"/>
                <a:cs typeface="Tahoma"/>
                <a:sym typeface="Tahoma"/>
              </a:rPr>
              <a:t>	</a:t>
            </a:r>
            <a:r>
              <a:rPr b="0" i="0" lang="en-US" sz="1600" u="none">
                <a:solidFill>
                  <a:schemeClr val="hlink"/>
                </a:solidFill>
                <a:latin typeface="Tahoma"/>
                <a:ea typeface="Tahoma"/>
                <a:cs typeface="Tahoma"/>
                <a:sym typeface="Tahoma"/>
              </a:rPr>
              <a:t>	</a:t>
            </a:r>
            <a:r>
              <a:rPr b="0" i="0" lang="en-US" sz="1600" u="sng">
                <a:solidFill>
                  <a:schemeClr val="hlink"/>
                </a:solidFill>
                <a:latin typeface="Tahoma"/>
                <a:ea typeface="Tahoma"/>
                <a:cs typeface="Tahoma"/>
                <a:sym typeface="Tahoma"/>
              </a:rPr>
              <a:t>Thread A</a:t>
            </a:r>
            <a:r>
              <a:rPr b="0" i="0" lang="en-US" sz="1600" u="none">
                <a:solidFill>
                  <a:schemeClr val="hlink"/>
                </a:solidFill>
                <a:latin typeface="Tahoma"/>
                <a:ea typeface="Tahoma"/>
                <a:cs typeface="Tahoma"/>
                <a:sym typeface="Tahoma"/>
              </a:rPr>
              <a:t>	</a:t>
            </a:r>
            <a:r>
              <a:rPr b="0" i="0" lang="en-US" sz="1600" u="sng">
                <a:solidFill>
                  <a:schemeClr val="hlink"/>
                </a:solidFill>
                <a:latin typeface="Tahoma"/>
                <a:ea typeface="Tahoma"/>
                <a:cs typeface="Tahoma"/>
                <a:sym typeface="Tahoma"/>
              </a:rPr>
              <a:t>Thread B</a:t>
            </a:r>
            <a:endParaRPr/>
          </a:p>
          <a:p>
            <a:pPr indent="-342900" lvl="0" marL="342900" rtl="0" algn="l">
              <a:lnSpc>
                <a:spcPct val="85000"/>
              </a:lnSpc>
              <a:spcBef>
                <a:spcPts val="320"/>
              </a:spcBef>
              <a:spcAft>
                <a:spcPts val="0"/>
              </a:spcAft>
              <a:buSzPts val="1600"/>
              <a:buNone/>
            </a:pPr>
            <a:r>
              <a:rPr b="0" i="0" lang="en-US" sz="1600" u="none">
                <a:solidFill>
                  <a:schemeClr val="hlink"/>
                </a:solidFill>
                <a:latin typeface="Tahoma"/>
                <a:ea typeface="Tahoma"/>
                <a:cs typeface="Tahoma"/>
                <a:sym typeface="Tahoma"/>
              </a:rPr>
              <a:t>		x = 1;	x = 2;</a:t>
            </a:r>
            <a:endParaRPr/>
          </a:p>
          <a:p>
            <a:pPr indent="-285750" lvl="1" marL="742950" rtl="0" algn="l">
              <a:lnSpc>
                <a:spcPct val="85000"/>
              </a:lnSpc>
              <a:spcBef>
                <a:spcPts val="320"/>
              </a:spcBef>
              <a:spcAft>
                <a:spcPts val="0"/>
              </a:spcAft>
              <a:buClr>
                <a:schemeClr val="accent2"/>
              </a:buClr>
              <a:buSzPts val="1600"/>
              <a:buFont typeface="Arial"/>
              <a:buChar char="●"/>
            </a:pPr>
            <a:r>
              <a:rPr b="0" i="0" lang="en-US" sz="1600" u="none">
                <a:solidFill>
                  <a:srgbClr val="CC3300"/>
                </a:solidFill>
                <a:latin typeface="Tahoma"/>
                <a:ea typeface="Tahoma"/>
                <a:cs typeface="Tahoma"/>
                <a:sym typeface="Tahoma"/>
              </a:rPr>
              <a:t>X could be non-deterministic (1, 2??)</a:t>
            </a:r>
            <a:endParaRPr/>
          </a:p>
          <a:p>
            <a:pPr indent="-241300" lvl="0" marL="342900" rtl="0" algn="l">
              <a:spcBef>
                <a:spcPts val="320"/>
              </a:spcBef>
              <a:spcAft>
                <a:spcPts val="0"/>
              </a:spcAft>
              <a:buSzPts val="1600"/>
              <a:buNone/>
            </a:pPr>
            <a:r>
              <a:t/>
            </a:r>
            <a:endParaRPr b="0" i="0" sz="1600" u="none">
              <a:solidFill>
                <a:srgbClr val="CC3300"/>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 calcmode="lin" valueType="num">
                                      <p:cBhvr additive="base">
                                        <p:cTn dur="500"/>
                                        <p:tgtEl>
                                          <p:spTgt spid="18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 calcmode="lin" valueType="num">
                                      <p:cBhvr additive="base">
                                        <p:cTn dur="500"/>
                                        <p:tgtEl>
                                          <p:spTgt spid="18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 calcmode="lin" valueType="num">
                                      <p:cBhvr additive="base">
                                        <p:cTn dur="500"/>
                                        <p:tgtEl>
                                          <p:spTgt spid="18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 calcmode="lin" valueType="num">
                                      <p:cBhvr additive="base">
                                        <p:cTn dur="500"/>
                                        <p:tgtEl>
                                          <p:spTgt spid="18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 calcmode="lin" valueType="num">
                                      <p:cBhvr additive="base">
                                        <p:cTn dur="500"/>
                                        <p:tgtEl>
                                          <p:spTgt spid="18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 calcmode="lin" valueType="num">
                                      <p:cBhvr additive="base">
                                        <p:cTn dur="500"/>
                                        <p:tgtEl>
                                          <p:spTgt spid="189">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 calcmode="lin" valueType="num">
                                      <p:cBhvr additive="base">
                                        <p:cTn dur="500"/>
                                        <p:tgtEl>
                                          <p:spTgt spid="189">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anim calcmode="lin" valueType="num">
                                      <p:cBhvr additive="base">
                                        <p:cTn dur="500"/>
                                        <p:tgtEl>
                                          <p:spTgt spid="189">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8" st="8"/>
                                            </p:txEl>
                                          </p:spTgt>
                                        </p:tgtEl>
                                        <p:attrNameLst>
                                          <p:attrName>style.visibility</p:attrName>
                                        </p:attrNameLst>
                                      </p:cBhvr>
                                      <p:to>
                                        <p:strVal val="visible"/>
                                      </p:to>
                                    </p:set>
                                    <p:anim calcmode="lin" valueType="num">
                                      <p:cBhvr additive="base">
                                        <p:cTn dur="500"/>
                                        <p:tgtEl>
                                          <p:spTgt spid="189">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9" st="9"/>
                                            </p:txEl>
                                          </p:spTgt>
                                        </p:tgtEl>
                                        <p:attrNameLst>
                                          <p:attrName>style.visibility</p:attrName>
                                        </p:attrNameLst>
                                      </p:cBhvr>
                                      <p:to>
                                        <p:strVal val="visible"/>
                                      </p:to>
                                    </p:set>
                                    <p:anim calcmode="lin" valueType="num">
                                      <p:cBhvr additive="base">
                                        <p:cTn dur="500"/>
                                        <p:tgtEl>
                                          <p:spTgt spid="189">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10" st="10"/>
                                            </p:txEl>
                                          </p:spTgt>
                                        </p:tgtEl>
                                        <p:attrNameLst>
                                          <p:attrName>style.visibility</p:attrName>
                                        </p:attrNameLst>
                                      </p:cBhvr>
                                      <p:to>
                                        <p:strVal val="visible"/>
                                      </p:to>
                                    </p:set>
                                    <p:anim calcmode="lin" valueType="num">
                                      <p:cBhvr additive="base">
                                        <p:cTn dur="500"/>
                                        <p:tgtEl>
                                          <p:spTgt spid="189">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11" st="11"/>
                                            </p:txEl>
                                          </p:spTgt>
                                        </p:tgtEl>
                                        <p:attrNameLst>
                                          <p:attrName>style.visibility</p:attrName>
                                        </p:attrNameLst>
                                      </p:cBhvr>
                                      <p:to>
                                        <p:strVal val="visible"/>
                                      </p:to>
                                    </p:set>
                                    <p:anim calcmode="lin" valueType="num">
                                      <p:cBhvr additive="base">
                                        <p:cTn dur="500"/>
                                        <p:tgtEl>
                                          <p:spTgt spid="189">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89">
                                            <p:txEl>
                                              <p:pRg end="12" st="12"/>
                                            </p:txEl>
                                          </p:spTgt>
                                        </p:tgtEl>
                                        <p:attrNameLst>
                                          <p:attrName>style.visibility</p:attrName>
                                        </p:attrNameLst>
                                      </p:cBhvr>
                                      <p:to>
                                        <p:strVal val="visible"/>
                                      </p:to>
                                    </p:set>
                                    <p:anim calcmode="lin" valueType="num">
                                      <p:cBhvr additive="base">
                                        <p:cTn dur="500"/>
                                        <p:tgtEl>
                                          <p:spTgt spid="189">
                                            <p:txEl>
                                              <p:pRg end="12" st="12"/>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8"/>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195" name="Google Shape;195;p28"/>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196" name="Google Shape;196;p28"/>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The Critical-Section Problem</a:t>
            </a:r>
            <a:endParaRPr/>
          </a:p>
        </p:txBody>
      </p:sp>
      <p:sp>
        <p:nvSpPr>
          <p:cNvPr id="197" name="Google Shape;197;p28"/>
          <p:cNvSpPr txBox="1"/>
          <p:nvPr>
            <p:ph idx="1" type="body"/>
          </p:nvPr>
        </p:nvSpPr>
        <p:spPr>
          <a:xfrm>
            <a:off x="457200" y="1885950"/>
            <a:ext cx="8178800" cy="4286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N processes all competing to use shared data.</a:t>
            </a:r>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Structure of process P</a:t>
            </a:r>
            <a:r>
              <a:rPr b="0" i="1" lang="en-US" sz="1000" u="none">
                <a:solidFill>
                  <a:srgbClr val="6600FF"/>
                </a:solidFill>
                <a:latin typeface="Tahoma"/>
                <a:ea typeface="Tahoma"/>
                <a:cs typeface="Tahoma"/>
                <a:sym typeface="Tahoma"/>
              </a:rPr>
              <a:t>i  ---- </a:t>
            </a:r>
            <a:r>
              <a:rPr b="0" i="0" lang="en-US" sz="1800" u="none">
                <a:solidFill>
                  <a:srgbClr val="6600FF"/>
                </a:solidFill>
                <a:latin typeface="Tahoma"/>
                <a:ea typeface="Tahoma"/>
                <a:cs typeface="Tahoma"/>
                <a:sym typeface="Tahoma"/>
              </a:rPr>
              <a:t>Each process has a code segment, called the critical section, in which the shared data is accessed.</a:t>
            </a:r>
            <a:endParaRPr/>
          </a:p>
          <a:p>
            <a:pPr indent="-228600" lvl="2" marL="1143000" rtl="0" algn="l">
              <a:lnSpc>
                <a:spcPct val="70000"/>
              </a:lnSpc>
              <a:spcBef>
                <a:spcPts val="360"/>
              </a:spcBef>
              <a:spcAft>
                <a:spcPts val="0"/>
              </a:spcAft>
              <a:buSzPts val="1800"/>
              <a:buNone/>
            </a:pPr>
            <a:r>
              <a:rPr b="1" i="0" lang="en-US" sz="1800" u="none">
                <a:solidFill>
                  <a:srgbClr val="D60093"/>
                </a:solidFill>
                <a:latin typeface="Tahoma"/>
                <a:ea typeface="Tahoma"/>
                <a:cs typeface="Tahoma"/>
                <a:sym typeface="Tahoma"/>
              </a:rPr>
              <a:t>			</a:t>
            </a:r>
            <a:r>
              <a:rPr b="1" i="0" lang="en-US" sz="1800" u="none">
                <a:solidFill>
                  <a:schemeClr val="accent1"/>
                </a:solidFill>
                <a:latin typeface="Tahoma"/>
                <a:ea typeface="Tahoma"/>
                <a:cs typeface="Tahoma"/>
                <a:sym typeface="Tahoma"/>
              </a:rPr>
              <a:t>repeat</a:t>
            </a:r>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entry section    </a:t>
            </a:r>
            <a:r>
              <a:rPr b="0" i="0" lang="en-US" sz="1800" u="none">
                <a:solidFill>
                  <a:srgbClr val="D60093"/>
                </a:solidFill>
                <a:latin typeface="Tahoma"/>
                <a:ea typeface="Tahoma"/>
                <a:cs typeface="Tahoma"/>
                <a:sym typeface="Tahoma"/>
              </a:rPr>
              <a:t>/* enter critical section */</a:t>
            </a:r>
            <a:endParaRPr b="0" i="1" sz="1800" u="none">
              <a:solidFill>
                <a:srgbClr val="D60093"/>
              </a:solidFill>
              <a:latin typeface="Tahoma"/>
              <a:ea typeface="Tahoma"/>
              <a:cs typeface="Tahoma"/>
              <a:sym typeface="Tahoma"/>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critical section  </a:t>
            </a:r>
            <a:r>
              <a:rPr b="0" i="0" lang="en-US" sz="1800" u="none">
                <a:solidFill>
                  <a:srgbClr val="D60093"/>
                </a:solidFill>
                <a:latin typeface="Tahoma"/>
                <a:ea typeface="Tahoma"/>
                <a:cs typeface="Tahoma"/>
                <a:sym typeface="Tahoma"/>
              </a:rPr>
              <a:t>/* access shared variables */</a:t>
            </a:r>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exit  section      </a:t>
            </a:r>
            <a:r>
              <a:rPr b="0" i="0" lang="en-US" sz="1800" u="none">
                <a:solidFill>
                  <a:srgbClr val="D60093"/>
                </a:solidFill>
                <a:latin typeface="Tahoma"/>
                <a:ea typeface="Tahoma"/>
                <a:cs typeface="Tahoma"/>
                <a:sym typeface="Tahoma"/>
              </a:rPr>
              <a:t>/* leave critical section */</a:t>
            </a:r>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remainder section  </a:t>
            </a:r>
            <a:r>
              <a:rPr b="0" i="0" lang="en-US" sz="1800" u="none">
                <a:solidFill>
                  <a:srgbClr val="D60093"/>
                </a:solidFill>
                <a:latin typeface="Tahoma"/>
                <a:ea typeface="Tahoma"/>
                <a:cs typeface="Tahoma"/>
                <a:sym typeface="Tahoma"/>
              </a:rPr>
              <a:t>/* do other work */</a:t>
            </a:r>
            <a:endParaRPr/>
          </a:p>
          <a:p>
            <a:pPr indent="-228600" lvl="2" marL="1143000" rtl="0" algn="l">
              <a:lnSpc>
                <a:spcPct val="70000"/>
              </a:lnSpc>
              <a:spcBef>
                <a:spcPts val="36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b="0" i="0" sz="2000" u="none">
              <a:solidFill>
                <a:schemeClr val="accent1"/>
              </a:solidFill>
              <a:latin typeface="Tahoma"/>
              <a:ea typeface="Tahoma"/>
              <a:cs typeface="Tahoma"/>
              <a:sym typeface="Tahoma"/>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Problem </a:t>
            </a:r>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Ensure that when one process is executing in its critical section, no other process is allowed to execute in its critical section.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9"/>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203" name="Google Shape;203;p29"/>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04" name="Google Shape;204;p29"/>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Solution: Critical Section Problem - Requirements</a:t>
            </a:r>
            <a:endParaRPr/>
          </a:p>
        </p:txBody>
      </p:sp>
      <p:sp>
        <p:nvSpPr>
          <p:cNvPr id="205" name="Google Shape;205;p29"/>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1" i="0" lang="en-US" sz="2400" u="none">
                <a:solidFill>
                  <a:srgbClr val="CC3300"/>
                </a:solidFill>
                <a:latin typeface="Tahoma"/>
                <a:ea typeface="Tahoma"/>
                <a:cs typeface="Tahoma"/>
                <a:sym typeface="Tahoma"/>
              </a:rPr>
              <a:t>Mutual Exclusion</a:t>
            </a:r>
            <a:endParaRPr b="0" i="0" sz="2400" u="none">
              <a:solidFill>
                <a:srgbClr val="CC3300"/>
              </a:solidFill>
              <a:latin typeface="Tahoma"/>
              <a:ea typeface="Tahoma"/>
              <a:cs typeface="Tahoma"/>
              <a:sym typeface="Tahoma"/>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If process Pi is executing in its critical section, then no other processes can be executing in their critical sections.</a:t>
            </a:r>
            <a:endParaRPr/>
          </a:p>
          <a:p>
            <a:pPr indent="-285750" lvl="1" marL="742950" rtl="0" algn="l">
              <a:lnSpc>
                <a:spcPct val="100000"/>
              </a:lnSpc>
              <a:spcBef>
                <a:spcPts val="480"/>
              </a:spcBef>
              <a:spcAft>
                <a:spcPts val="0"/>
              </a:spcAft>
              <a:buClr>
                <a:schemeClr val="accent2"/>
              </a:buClr>
              <a:buSzPts val="2400"/>
              <a:buFont typeface="Arial"/>
              <a:buChar char="●"/>
            </a:pPr>
            <a:r>
              <a:rPr b="1" i="0" lang="en-US" sz="2400" u="none">
                <a:solidFill>
                  <a:srgbClr val="CC3300"/>
                </a:solidFill>
                <a:latin typeface="Tahoma"/>
                <a:ea typeface="Tahoma"/>
                <a:cs typeface="Tahoma"/>
                <a:sym typeface="Tahoma"/>
              </a:rPr>
              <a:t>Progress</a:t>
            </a:r>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If no process is executing in its critical section and there exists some processes that wish to enter their critical section, then the selection of the processes that will enter the critical section next cannot be postponed indefinitely.</a:t>
            </a:r>
            <a:endParaRPr/>
          </a:p>
          <a:p>
            <a:pPr indent="-285750" lvl="1" marL="742950" rtl="0" algn="l">
              <a:lnSpc>
                <a:spcPct val="100000"/>
              </a:lnSpc>
              <a:spcBef>
                <a:spcPts val="480"/>
              </a:spcBef>
              <a:spcAft>
                <a:spcPts val="0"/>
              </a:spcAft>
              <a:buClr>
                <a:schemeClr val="accent2"/>
              </a:buClr>
              <a:buSzPts val="2400"/>
              <a:buFont typeface="Arial"/>
              <a:buChar char="●"/>
            </a:pPr>
            <a:r>
              <a:rPr b="1" i="0" lang="en-US" sz="2400" u="none">
                <a:solidFill>
                  <a:srgbClr val="CC3300"/>
                </a:solidFill>
                <a:latin typeface="Tahoma"/>
                <a:ea typeface="Tahoma"/>
                <a:cs typeface="Tahoma"/>
                <a:sym typeface="Tahoma"/>
              </a:rPr>
              <a:t>Bounded Waiting</a:t>
            </a:r>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A bound must exist on the number of times that other processes are allowed to enter their critical sections after a process has made a request to enter its critical section and before that request is granted.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0"/>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211" name="Google Shape;211;p30"/>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12" name="Google Shape;212;p30"/>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Solution: Critical Section Problem - Requirements</a:t>
            </a:r>
            <a:endParaRPr/>
          </a:p>
        </p:txBody>
      </p:sp>
      <p:sp>
        <p:nvSpPr>
          <p:cNvPr id="213" name="Google Shape;213;p30"/>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Assume that each process executes at a nonzero speed </a:t>
            </a:r>
            <a:r>
              <a:rPr b="0" i="0" lang="en-US" sz="2800" u="none">
                <a:solidFill>
                  <a:srgbClr val="000000"/>
                </a:solidFill>
                <a:latin typeface="Arial"/>
                <a:ea typeface="Arial"/>
                <a:cs typeface="Arial"/>
                <a:sym typeface="Arial"/>
              </a:rPr>
              <a:t>in the critical section. That is, assume that each process finishes executing the critical section once entered</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No assumption concerning relative speed of the n processes.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rgbClr val="000000"/>
                </a:solidFill>
                <a:latin typeface="Arial"/>
                <a:ea typeface="Arial"/>
                <a:cs typeface="Arial"/>
                <a:sym typeface="Arial"/>
              </a:rPr>
              <a:t>Assume that a process can get stuck in its remainder section indefinitely, e.g., in a non-terminating while loop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1"/>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219" name="Google Shape;219;p31"/>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20" name="Google Shape;220;p31"/>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Solution: Critical Section Problem -- Initial Attempt</a:t>
            </a:r>
            <a:endParaRPr/>
          </a:p>
        </p:txBody>
      </p:sp>
      <p:sp>
        <p:nvSpPr>
          <p:cNvPr id="221" name="Google Shape;221;p31"/>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Only 2 processes, P0 and P1</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General structure of process Pi (Pj)</a:t>
            </a:r>
            <a:endParaRPr/>
          </a:p>
          <a:p>
            <a:pPr indent="-228600" lvl="2" marL="1143000" rtl="0" algn="l">
              <a:lnSpc>
                <a:spcPct val="80000"/>
              </a:lnSpc>
              <a:spcBef>
                <a:spcPts val="360"/>
              </a:spcBef>
              <a:spcAft>
                <a:spcPts val="0"/>
              </a:spcAft>
              <a:buSzPts val="1800"/>
              <a:buNone/>
            </a:pPr>
            <a:r>
              <a:rPr b="1" i="0" lang="en-US" sz="1800" u="none">
                <a:solidFill>
                  <a:schemeClr val="accent1"/>
                </a:solidFill>
                <a:latin typeface="Tahoma"/>
                <a:ea typeface="Tahoma"/>
                <a:cs typeface="Tahoma"/>
                <a:sym typeface="Tahoma"/>
              </a:rPr>
              <a:t>			repeat</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chemeClr val="accent1"/>
                </a:solidFill>
                <a:latin typeface="Tahoma"/>
                <a:ea typeface="Tahoma"/>
                <a:cs typeface="Tahoma"/>
                <a:sym typeface="Tahoma"/>
              </a:rPr>
              <a:t>entry section</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critical section</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chemeClr val="accent1"/>
                </a:solidFill>
                <a:latin typeface="Tahoma"/>
                <a:ea typeface="Tahoma"/>
                <a:cs typeface="Tahoma"/>
                <a:sym typeface="Tahoma"/>
              </a:rPr>
              <a:t>exit  section</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remainder section</a:t>
            </a:r>
            <a:endParaRPr/>
          </a:p>
          <a:p>
            <a:pPr indent="-228600" lvl="2" marL="1143000" rtl="0" algn="l">
              <a:lnSpc>
                <a:spcPct val="80000"/>
              </a:lnSpc>
              <a:spcBef>
                <a:spcPts val="36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Processes may share some common variables to synchronize their actions.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2"/>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227" name="Google Shape;227;p32"/>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28" name="Google Shape;228;p32"/>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Algorithm 1</a:t>
            </a:r>
            <a:endParaRPr/>
          </a:p>
        </p:txBody>
      </p:sp>
      <p:sp>
        <p:nvSpPr>
          <p:cNvPr id="229" name="Google Shape;229;p32"/>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Shared Variables:</a:t>
            </a:r>
            <a:endParaRPr/>
          </a:p>
          <a:p>
            <a:pPr indent="-228600" lvl="2" marL="1143000" rtl="0" algn="l">
              <a:lnSpc>
                <a:spcPct val="100000"/>
              </a:lnSpc>
              <a:spcBef>
                <a:spcPts val="360"/>
              </a:spcBef>
              <a:spcAft>
                <a:spcPts val="0"/>
              </a:spcAft>
              <a:buClr>
                <a:schemeClr val="accent2"/>
              </a:buClr>
              <a:buSzPts val="1800"/>
              <a:buFont typeface="Arial"/>
              <a:buChar char="●"/>
            </a:pPr>
            <a:r>
              <a:rPr b="1" i="0" lang="en-US" sz="1800" u="none">
                <a:solidFill>
                  <a:srgbClr val="D60093"/>
                </a:solidFill>
                <a:latin typeface="Tahoma"/>
                <a:ea typeface="Tahoma"/>
                <a:cs typeface="Tahoma"/>
                <a:sym typeface="Tahoma"/>
              </a:rPr>
              <a:t>var</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(0..1);</a:t>
            </a:r>
            <a:endParaRPr/>
          </a:p>
          <a:p>
            <a:pPr indent="-228600" lvl="2" marL="1143000" rtl="0" algn="l">
              <a:lnSpc>
                <a:spcPct val="100000"/>
              </a:lnSpc>
              <a:spcBef>
                <a:spcPts val="360"/>
              </a:spcBef>
              <a:spcAft>
                <a:spcPts val="0"/>
              </a:spcAft>
              <a:buSzPts val="1800"/>
              <a:buNone/>
            </a:pPr>
            <a:r>
              <a:rPr b="0" i="0" lang="en-US" sz="1800" u="none">
                <a:solidFill>
                  <a:srgbClr val="D60093"/>
                </a:solidFill>
                <a:latin typeface="Tahoma"/>
                <a:ea typeface="Tahoma"/>
                <a:cs typeface="Tahoma"/>
                <a:sym typeface="Tahoma"/>
              </a:rPr>
              <a:t>   initially </a:t>
            </a: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 0;</a:t>
            </a:r>
            <a:endParaRPr/>
          </a:p>
          <a:p>
            <a:pPr indent="-228600" lvl="2" marL="1143000" rtl="0" algn="l">
              <a:lnSpc>
                <a:spcPct val="100000"/>
              </a:lnSpc>
              <a:spcBef>
                <a:spcPts val="360"/>
              </a:spcBef>
              <a:spcAft>
                <a:spcPts val="0"/>
              </a:spcAft>
              <a:buClr>
                <a:schemeClr val="accent2"/>
              </a:buClr>
              <a:buSzPts val="1800"/>
              <a:buFont typeface="Arial"/>
              <a:buChar char="●"/>
            </a:pP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i </a:t>
            </a:r>
            <a:r>
              <a:rPr b="0" i="0" lang="en-US" sz="1800" u="none">
                <a:solidFill>
                  <a:srgbClr val="D60093"/>
                </a:solidFill>
                <a:latin typeface="Tahoma"/>
                <a:ea typeface="Tahoma"/>
                <a:cs typeface="Tahoma"/>
                <a:sym typeface="Tahoma"/>
              </a:rPr>
              <a:t> P</a:t>
            </a:r>
            <a:r>
              <a:rPr b="0" i="1" lang="en-US" sz="1400" u="none">
                <a:solidFill>
                  <a:srgbClr val="D60093"/>
                </a:solidFill>
                <a:latin typeface="Tahoma"/>
                <a:ea typeface="Tahoma"/>
                <a:cs typeface="Tahoma"/>
                <a:sym typeface="Tahoma"/>
              </a:rPr>
              <a:t>i</a:t>
            </a:r>
            <a:r>
              <a:rPr b="0" i="0" lang="en-US" sz="1800" u="none">
                <a:solidFill>
                  <a:srgbClr val="D60093"/>
                </a:solidFill>
                <a:latin typeface="Tahoma"/>
                <a:ea typeface="Tahoma"/>
                <a:cs typeface="Tahoma"/>
                <a:sym typeface="Tahoma"/>
              </a:rPr>
              <a:t> can enter its critical section</a:t>
            </a:r>
            <a:endParaRPr b="0" i="0" sz="2000" u="none">
              <a:solidFill>
                <a:srgbClr val="D60093"/>
              </a:solidFill>
              <a:latin typeface="Tahoma"/>
              <a:ea typeface="Tahoma"/>
              <a:cs typeface="Tahoma"/>
              <a:sym typeface="Tahoma"/>
            </a:endParaRPr>
          </a:p>
          <a:p>
            <a:pPr indent="-285750" lvl="1" marL="742950" rtl="0" algn="l">
              <a:lnSpc>
                <a:spcPct val="100000"/>
              </a:lnSpc>
              <a:spcBef>
                <a:spcPts val="48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Process </a:t>
            </a:r>
            <a:r>
              <a:rPr b="0" i="1" lang="en-US" sz="2400" u="none">
                <a:solidFill>
                  <a:srgbClr val="CC3300"/>
                </a:solidFill>
                <a:latin typeface="Tahoma"/>
                <a:ea typeface="Tahoma"/>
                <a:cs typeface="Tahoma"/>
                <a:sym typeface="Tahoma"/>
              </a:rPr>
              <a:t>P</a:t>
            </a:r>
            <a:r>
              <a:rPr b="0" i="1" lang="en-US" sz="1400" u="none">
                <a:solidFill>
                  <a:srgbClr val="CC3300"/>
                </a:solidFill>
                <a:latin typeface="Tahoma"/>
                <a:ea typeface="Tahoma"/>
                <a:cs typeface="Tahoma"/>
                <a:sym typeface="Tahoma"/>
              </a:rPr>
              <a:t>i</a:t>
            </a:r>
            <a:endParaRPr b="0" i="0" sz="2400" u="none">
              <a:solidFill>
                <a:srgbClr val="CC3300"/>
              </a:solidFill>
              <a:latin typeface="Tahoma"/>
              <a:ea typeface="Tahoma"/>
              <a:cs typeface="Tahoma"/>
              <a:sym typeface="Tahoma"/>
            </a:endParaRPr>
          </a:p>
          <a:p>
            <a:pPr indent="-228600" lvl="2" marL="1143000" rtl="0" algn="l">
              <a:lnSpc>
                <a:spcPct val="70000"/>
              </a:lnSpc>
              <a:spcBef>
                <a:spcPts val="360"/>
              </a:spcBef>
              <a:spcAft>
                <a:spcPts val="0"/>
              </a:spcAft>
              <a:buSzPts val="1800"/>
              <a:buNone/>
            </a:pPr>
            <a:r>
              <a:rPr b="1" i="0" lang="en-US" sz="1800" u="none">
                <a:solidFill>
                  <a:schemeClr val="accent1"/>
                </a:solidFill>
                <a:latin typeface="Tahoma"/>
                <a:ea typeface="Tahoma"/>
                <a:cs typeface="Tahoma"/>
                <a:sym typeface="Tahoma"/>
              </a:rPr>
              <a:t>		repeat</a:t>
            </a:r>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1" i="0" lang="en-US" sz="1800" u="none">
                <a:solidFill>
                  <a:srgbClr val="6600FF"/>
                </a:solidFill>
                <a:latin typeface="Tahoma"/>
                <a:ea typeface="Tahoma"/>
                <a:cs typeface="Tahoma"/>
                <a:sym typeface="Tahoma"/>
              </a:rPr>
              <a:t>while </a:t>
            </a:r>
            <a:r>
              <a:rPr b="0" i="1" lang="en-US" sz="1800" u="none">
                <a:solidFill>
                  <a:srgbClr val="6600FF"/>
                </a:solidFill>
                <a:latin typeface="Tahoma"/>
                <a:ea typeface="Tahoma"/>
                <a:cs typeface="Tahoma"/>
                <a:sym typeface="Tahoma"/>
              </a:rPr>
              <a:t>turn </a:t>
            </a:r>
            <a:r>
              <a:rPr b="0" i="0" lang="en-US" sz="1800" u="none">
                <a:solidFill>
                  <a:srgbClr val="6600FF"/>
                </a:solidFill>
                <a:latin typeface="Tahoma"/>
                <a:ea typeface="Tahoma"/>
                <a:cs typeface="Tahoma"/>
                <a:sym typeface="Tahoma"/>
              </a:rPr>
              <a:t>&lt;&gt; i </a:t>
            </a:r>
            <a:r>
              <a:rPr b="1" i="0" lang="en-US" sz="1800" u="none">
                <a:solidFill>
                  <a:srgbClr val="6600FF"/>
                </a:solidFill>
                <a:latin typeface="Tahoma"/>
                <a:ea typeface="Tahoma"/>
                <a:cs typeface="Tahoma"/>
                <a:sym typeface="Tahoma"/>
              </a:rPr>
              <a:t>do </a:t>
            </a:r>
            <a:r>
              <a:rPr b="0" i="1" lang="en-US" sz="1800" u="none">
                <a:solidFill>
                  <a:srgbClr val="6600FF"/>
                </a:solidFill>
                <a:latin typeface="Tahoma"/>
                <a:ea typeface="Tahoma"/>
                <a:cs typeface="Tahoma"/>
                <a:sym typeface="Tahoma"/>
              </a:rPr>
              <a:t>no-op;</a:t>
            </a:r>
            <a:endParaRPr b="0" i="1" sz="1800" u="none">
              <a:solidFill>
                <a:schemeClr val="hlink"/>
              </a:solidFill>
              <a:latin typeface="Tahoma"/>
              <a:ea typeface="Tahoma"/>
              <a:cs typeface="Tahoma"/>
              <a:sym typeface="Tahoma"/>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critical section</a:t>
            </a:r>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turn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 j;</a:t>
            </a:r>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remainder section</a:t>
            </a:r>
            <a:endParaRPr/>
          </a:p>
          <a:p>
            <a:pPr indent="-228600" lvl="2" marL="1143000" rtl="0" algn="l">
              <a:lnSpc>
                <a:spcPct val="70000"/>
              </a:lnSpc>
              <a:spcBef>
                <a:spcPts val="36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Satisfies mutual exclusion, but not progress.</a:t>
            </a:r>
            <a:endParaRPr/>
          </a:p>
          <a:p>
            <a:pPr indent="-215900" lvl="0" marL="342900" rtl="0" algn="l">
              <a:spcBef>
                <a:spcPts val="400"/>
              </a:spcBef>
              <a:spcAft>
                <a:spcPts val="0"/>
              </a:spcAft>
              <a:buSzPts val="2000"/>
              <a:buNone/>
            </a:pPr>
            <a:r>
              <a:t/>
            </a:r>
            <a:endParaRPr b="0" i="0" sz="2000" u="none">
              <a:solidFill>
                <a:srgbClr val="D60093"/>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2" st="2"/>
                                            </p:txEl>
                                          </p:spTgt>
                                        </p:tgtEl>
                                        <p:attrNameLst>
                                          <p:attrName>style.visibility</p:attrName>
                                        </p:attrNameLst>
                                      </p:cBhvr>
                                      <p:to>
                                        <p:strVal val="visible"/>
                                      </p:to>
                                    </p:set>
                                    <p:animEffect filter="fade" transition="in">
                                      <p:cBhvr>
                                        <p:cTn dur="1000"/>
                                        <p:tgtEl>
                                          <p:spTgt spid="2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3" st="3"/>
                                            </p:txEl>
                                          </p:spTgt>
                                        </p:tgtEl>
                                        <p:attrNameLst>
                                          <p:attrName>style.visibility</p:attrName>
                                        </p:attrNameLst>
                                      </p:cBhvr>
                                      <p:to>
                                        <p:strVal val="visible"/>
                                      </p:to>
                                    </p:set>
                                    <p:animEffect filter="fade" transition="in">
                                      <p:cBhvr>
                                        <p:cTn dur="1000"/>
                                        <p:tgtEl>
                                          <p:spTgt spid="2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4" st="4"/>
                                            </p:txEl>
                                          </p:spTgt>
                                        </p:tgtEl>
                                        <p:attrNameLst>
                                          <p:attrName>style.visibility</p:attrName>
                                        </p:attrNameLst>
                                      </p:cBhvr>
                                      <p:to>
                                        <p:strVal val="visible"/>
                                      </p:to>
                                    </p:set>
                                    <p:animEffect filter="fade" transition="in">
                                      <p:cBhvr>
                                        <p:cTn dur="1000"/>
                                        <p:tgtEl>
                                          <p:spTgt spid="2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5" st="5"/>
                                            </p:txEl>
                                          </p:spTgt>
                                        </p:tgtEl>
                                        <p:attrNameLst>
                                          <p:attrName>style.visibility</p:attrName>
                                        </p:attrNameLst>
                                      </p:cBhvr>
                                      <p:to>
                                        <p:strVal val="visible"/>
                                      </p:to>
                                    </p:set>
                                    <p:animEffect filter="fade" transition="in">
                                      <p:cBhvr>
                                        <p:cTn dur="1000"/>
                                        <p:tgtEl>
                                          <p:spTgt spid="2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6" st="6"/>
                                            </p:txEl>
                                          </p:spTgt>
                                        </p:tgtEl>
                                        <p:attrNameLst>
                                          <p:attrName>style.visibility</p:attrName>
                                        </p:attrNameLst>
                                      </p:cBhvr>
                                      <p:to>
                                        <p:strVal val="visible"/>
                                      </p:to>
                                    </p:set>
                                    <p:animEffect filter="fade" transition="in">
                                      <p:cBhvr>
                                        <p:cTn dur="1000"/>
                                        <p:tgtEl>
                                          <p:spTgt spid="2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7" st="7"/>
                                            </p:txEl>
                                          </p:spTgt>
                                        </p:tgtEl>
                                        <p:attrNameLst>
                                          <p:attrName>style.visibility</p:attrName>
                                        </p:attrNameLst>
                                      </p:cBhvr>
                                      <p:to>
                                        <p:strVal val="visible"/>
                                      </p:to>
                                    </p:set>
                                    <p:animEffect filter="fade" transition="in">
                                      <p:cBhvr>
                                        <p:cTn dur="1000"/>
                                        <p:tgtEl>
                                          <p:spTgt spid="2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8" st="8"/>
                                            </p:txEl>
                                          </p:spTgt>
                                        </p:tgtEl>
                                        <p:attrNameLst>
                                          <p:attrName>style.visibility</p:attrName>
                                        </p:attrNameLst>
                                      </p:cBhvr>
                                      <p:to>
                                        <p:strVal val="visible"/>
                                      </p:to>
                                    </p:set>
                                    <p:animEffect filter="fade" transition="in">
                                      <p:cBhvr>
                                        <p:cTn dur="1000"/>
                                        <p:tgtEl>
                                          <p:spTgt spid="22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9" st="9"/>
                                            </p:txEl>
                                          </p:spTgt>
                                        </p:tgtEl>
                                        <p:attrNameLst>
                                          <p:attrName>style.visibility</p:attrName>
                                        </p:attrNameLst>
                                      </p:cBhvr>
                                      <p:to>
                                        <p:strVal val="visible"/>
                                      </p:to>
                                    </p:set>
                                    <p:animEffect filter="fade" transition="in">
                                      <p:cBhvr>
                                        <p:cTn dur="1000"/>
                                        <p:tgtEl>
                                          <p:spTgt spid="22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0" st="10"/>
                                            </p:txEl>
                                          </p:spTgt>
                                        </p:tgtEl>
                                        <p:attrNameLst>
                                          <p:attrName>style.visibility</p:attrName>
                                        </p:attrNameLst>
                                      </p:cBhvr>
                                      <p:to>
                                        <p:strVal val="visible"/>
                                      </p:to>
                                    </p:set>
                                    <p:animEffect filter="fade" transition="in">
                                      <p:cBhvr>
                                        <p:cTn dur="1000"/>
                                        <p:tgtEl>
                                          <p:spTgt spid="22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1" st="11"/>
                                            </p:txEl>
                                          </p:spTgt>
                                        </p:tgtEl>
                                        <p:attrNameLst>
                                          <p:attrName>style.visibility</p:attrName>
                                        </p:attrNameLst>
                                      </p:cBhvr>
                                      <p:to>
                                        <p:strVal val="visible"/>
                                      </p:to>
                                    </p:set>
                                    <p:animEffect filter="fade" transition="in">
                                      <p:cBhvr>
                                        <p:cTn dur="1000"/>
                                        <p:tgtEl>
                                          <p:spTgt spid="229">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2" st="12"/>
                                            </p:txEl>
                                          </p:spTgt>
                                        </p:tgtEl>
                                        <p:attrNameLst>
                                          <p:attrName>style.visibility</p:attrName>
                                        </p:attrNameLst>
                                      </p:cBhvr>
                                      <p:to>
                                        <p:strVal val="visible"/>
                                      </p:to>
                                    </p:set>
                                    <p:animEffect filter="fade" transition="in">
                                      <p:cBhvr>
                                        <p:cTn dur="1000"/>
                                        <p:tgtEl>
                                          <p:spTgt spid="229">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105" name="Google Shape;105;p15"/>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106" name="Google Shape;106;p15"/>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Outline</a:t>
            </a:r>
            <a:endParaRPr/>
          </a:p>
        </p:txBody>
      </p:sp>
      <p:sp>
        <p:nvSpPr>
          <p:cNvPr id="107" name="Google Shape;107;p15"/>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The Critical Section Problem</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Synchronization Hardware</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Semaphores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Classical Problems of Synchronization</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Critical Regions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Monitors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0" i="0" lang="en-US" sz="1400" u="none" cap="none" strike="noStrike">
                <a:solidFill>
                  <a:srgbClr val="5E574E"/>
                </a:solidFill>
                <a:latin typeface="Arial"/>
                <a:ea typeface="Arial"/>
                <a:cs typeface="Arial"/>
                <a:sym typeface="Arial"/>
              </a:rPr>
              <a:t>‹#›</a:t>
            </a:fld>
            <a:endParaRPr/>
          </a:p>
        </p:txBody>
      </p:sp>
      <p:sp>
        <p:nvSpPr>
          <p:cNvPr id="235" name="Google Shape;235;p33"/>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r>
              <a:rPr b="0" i="0" lang="en-US" sz="3600" u="none">
                <a:solidFill>
                  <a:srgbClr val="000000"/>
                </a:solidFill>
                <a:latin typeface="Arial"/>
                <a:ea typeface="Arial"/>
                <a:cs typeface="Arial"/>
                <a:sym typeface="Arial"/>
              </a:rPr>
              <a:t>Algorithm 1</a:t>
            </a:r>
            <a:endParaRPr/>
          </a:p>
        </p:txBody>
      </p:sp>
      <p:sp>
        <p:nvSpPr>
          <p:cNvPr id="236" name="Google Shape;236;p33"/>
          <p:cNvSpPr txBox="1"/>
          <p:nvPr>
            <p:ph idx="1" type="body"/>
          </p:nvPr>
        </p:nvSpPr>
        <p:spPr>
          <a:xfrm>
            <a:off x="-228600" y="15811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Satisfies mutual exclusion</a:t>
            </a:r>
            <a:endParaRPr/>
          </a:p>
          <a:p>
            <a:pPr indent="-228600" lvl="2" marL="114300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The turn is equal to either i or j and hence one of Pi and Pj can enter the critical section</a:t>
            </a:r>
            <a:endParaRPr/>
          </a:p>
          <a:p>
            <a:pPr indent="-285750" lvl="1" marL="742950" rtl="0" algn="l">
              <a:lnSpc>
                <a:spcPct val="100000"/>
              </a:lnSpc>
              <a:spcBef>
                <a:spcPts val="4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Does not satisfy progress</a:t>
            </a:r>
            <a:endParaRPr/>
          </a:p>
          <a:p>
            <a:pPr indent="-228600" lvl="2" marL="114300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Example: Pi finishes the critical section and then gets stuck indefinitely in its remainder section. Then Pj enters the critical section, finishes, and then finishes its remainder section. Pj then tries to enter the critical section again, but it cannot since turn was set to i by Pj in the previous iteration. Since Pi is stuck in the remainder section, turn will be equal to i indefinitely and Pj can’t enter although it wants to. Hence no process is in the critical section and hence no progress.</a:t>
            </a:r>
            <a:endParaRPr/>
          </a:p>
          <a:p>
            <a:pPr indent="-285750" lvl="1" marL="742950" rtl="0" algn="l">
              <a:lnSpc>
                <a:spcPct val="100000"/>
              </a:lnSpc>
              <a:spcBef>
                <a:spcPts val="4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We don’t need to discuss/consider bounded wait when progress is not satisfied</a:t>
            </a:r>
            <a:endParaRPr/>
          </a:p>
        </p:txBody>
      </p:sp>
      <p:sp>
        <p:nvSpPr>
          <p:cNvPr id="237" name="Google Shape;237;p33"/>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38" name="Google Shape;238;p33"/>
          <p:cNvSpPr txBox="1"/>
          <p:nvPr>
            <p:ph idx="1" type="body"/>
          </p:nvPr>
        </p:nvSpPr>
        <p:spPr>
          <a:xfrm>
            <a:off x="9753600" y="18859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Shared Variables:</a:t>
            </a:r>
            <a:endParaRPr b="0" i="0" sz="2400" u="none">
              <a:solidFill>
                <a:srgbClr val="CC3300"/>
              </a:solidFill>
              <a:latin typeface="Tahoma"/>
              <a:ea typeface="Tahoma"/>
              <a:cs typeface="Tahoma"/>
              <a:sym typeface="Tahoma"/>
            </a:endParaRPr>
          </a:p>
          <a:p>
            <a:pPr indent="-228600" lvl="2" marL="1143000" rtl="0" algn="l">
              <a:lnSpc>
                <a:spcPct val="100000"/>
              </a:lnSpc>
              <a:spcBef>
                <a:spcPts val="300"/>
              </a:spcBef>
              <a:spcAft>
                <a:spcPts val="0"/>
              </a:spcAft>
              <a:buClr>
                <a:schemeClr val="accent2"/>
              </a:buClr>
              <a:buSzPts val="1800"/>
              <a:buFont typeface="Arial"/>
              <a:buChar char="●"/>
            </a:pPr>
            <a:r>
              <a:rPr b="1" i="0" lang="en-US" sz="1800" u="none">
                <a:solidFill>
                  <a:srgbClr val="D60093"/>
                </a:solidFill>
                <a:latin typeface="Tahoma"/>
                <a:ea typeface="Tahoma"/>
                <a:cs typeface="Tahoma"/>
                <a:sym typeface="Tahoma"/>
              </a:rPr>
              <a:t>var</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(0..1);</a:t>
            </a:r>
            <a:endParaRPr b="0" i="0" sz="2000" u="none">
              <a:solidFill>
                <a:srgbClr val="D60093"/>
              </a:solidFill>
              <a:latin typeface="Tahoma"/>
              <a:ea typeface="Tahoma"/>
              <a:cs typeface="Tahoma"/>
              <a:sym typeface="Tahoma"/>
            </a:endParaRPr>
          </a:p>
          <a:p>
            <a:pPr indent="-228600" lvl="2" marL="1143000" rtl="0" algn="l">
              <a:lnSpc>
                <a:spcPct val="100000"/>
              </a:lnSpc>
              <a:spcBef>
                <a:spcPts val="300"/>
              </a:spcBef>
              <a:spcAft>
                <a:spcPts val="0"/>
              </a:spcAft>
              <a:buSzPts val="1800"/>
              <a:buNone/>
            </a:pPr>
            <a:r>
              <a:rPr b="0" i="0" lang="en-US" sz="1800" u="none">
                <a:solidFill>
                  <a:srgbClr val="D60093"/>
                </a:solidFill>
                <a:latin typeface="Tahoma"/>
                <a:ea typeface="Tahoma"/>
                <a:cs typeface="Tahoma"/>
                <a:sym typeface="Tahoma"/>
              </a:rPr>
              <a:t>   initially </a:t>
            </a: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 0;</a:t>
            </a:r>
            <a:endParaRPr b="0" i="0" sz="2000" u="none">
              <a:solidFill>
                <a:srgbClr val="D60093"/>
              </a:solidFill>
              <a:latin typeface="Tahoma"/>
              <a:ea typeface="Tahoma"/>
              <a:cs typeface="Tahoma"/>
              <a:sym typeface="Tahoma"/>
            </a:endParaRPr>
          </a:p>
          <a:p>
            <a:pPr indent="-228600" lvl="2" marL="1143000" rtl="0" algn="l">
              <a:lnSpc>
                <a:spcPct val="100000"/>
              </a:lnSpc>
              <a:spcBef>
                <a:spcPts val="300"/>
              </a:spcBef>
              <a:spcAft>
                <a:spcPts val="0"/>
              </a:spcAft>
              <a:buClr>
                <a:schemeClr val="accent2"/>
              </a:buClr>
              <a:buSzPts val="1800"/>
              <a:buFont typeface="Arial"/>
              <a:buChar char="●"/>
            </a:pP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i </a:t>
            </a:r>
            <a:r>
              <a:rPr b="0" i="0" lang="en-US" sz="1800" u="none">
                <a:solidFill>
                  <a:srgbClr val="D60093"/>
                </a:solidFill>
                <a:latin typeface="Tahoma"/>
                <a:ea typeface="Tahoma"/>
                <a:cs typeface="Tahoma"/>
                <a:sym typeface="Tahoma"/>
              </a:rPr>
              <a:t> P</a:t>
            </a:r>
            <a:r>
              <a:rPr b="0" i="1" lang="en-US" sz="1400" u="none">
                <a:solidFill>
                  <a:srgbClr val="D60093"/>
                </a:solidFill>
                <a:latin typeface="Tahoma"/>
                <a:ea typeface="Tahoma"/>
                <a:cs typeface="Tahoma"/>
                <a:sym typeface="Tahoma"/>
              </a:rPr>
              <a:t>i</a:t>
            </a:r>
            <a:r>
              <a:rPr b="0" i="0" lang="en-US" sz="1800" u="none">
                <a:solidFill>
                  <a:srgbClr val="D60093"/>
                </a:solidFill>
                <a:latin typeface="Tahoma"/>
                <a:ea typeface="Tahoma"/>
                <a:cs typeface="Tahoma"/>
                <a:sym typeface="Tahoma"/>
              </a:rPr>
              <a:t> can enter its critical section</a:t>
            </a:r>
            <a:endParaRPr b="0" i="0" sz="2000" u="none">
              <a:solidFill>
                <a:srgbClr val="D60093"/>
              </a:solidFill>
              <a:latin typeface="Tahoma"/>
              <a:ea typeface="Tahoma"/>
              <a:cs typeface="Tahoma"/>
              <a:sym typeface="Tahoma"/>
            </a:endParaRPr>
          </a:p>
          <a:p>
            <a:pPr indent="-285750" lvl="1" marL="742950" rtl="0" algn="l">
              <a:lnSpc>
                <a:spcPct val="100000"/>
              </a:lnSpc>
              <a:spcBef>
                <a:spcPts val="40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Process </a:t>
            </a:r>
            <a:r>
              <a:rPr b="0" i="1" lang="en-US" sz="2400" u="none">
                <a:solidFill>
                  <a:srgbClr val="CC3300"/>
                </a:solidFill>
                <a:latin typeface="Tahoma"/>
                <a:ea typeface="Tahoma"/>
                <a:cs typeface="Tahoma"/>
                <a:sym typeface="Tahoma"/>
              </a:rPr>
              <a:t>P</a:t>
            </a:r>
            <a:r>
              <a:rPr b="0" i="1" lang="en-US" sz="1400" u="none">
                <a:solidFill>
                  <a:srgbClr val="CC3300"/>
                </a:solidFill>
                <a:latin typeface="Tahoma"/>
                <a:ea typeface="Tahoma"/>
                <a:cs typeface="Tahoma"/>
                <a:sym typeface="Tahoma"/>
              </a:rPr>
              <a:t>i</a:t>
            </a:r>
            <a:endParaRPr b="0" i="0" sz="2400" u="none">
              <a:solidFill>
                <a:srgbClr val="CC3300"/>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1" i="0" lang="en-US" sz="1800" u="none">
                <a:solidFill>
                  <a:schemeClr val="accent1"/>
                </a:solidFill>
                <a:latin typeface="Tahoma"/>
                <a:ea typeface="Tahoma"/>
                <a:cs typeface="Tahoma"/>
                <a:sym typeface="Tahoma"/>
              </a:rPr>
              <a:t>		repeat</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a:t>
            </a:r>
            <a:r>
              <a:rPr b="1" i="0" lang="en-US" sz="1800" u="none">
                <a:solidFill>
                  <a:srgbClr val="6600FF"/>
                </a:solidFill>
                <a:latin typeface="Tahoma"/>
                <a:ea typeface="Tahoma"/>
                <a:cs typeface="Tahoma"/>
                <a:sym typeface="Tahoma"/>
              </a:rPr>
              <a:t>while </a:t>
            </a:r>
            <a:r>
              <a:rPr b="0" i="1" lang="en-US" sz="1800" u="none">
                <a:solidFill>
                  <a:srgbClr val="6600FF"/>
                </a:solidFill>
                <a:latin typeface="Tahoma"/>
                <a:ea typeface="Tahoma"/>
                <a:cs typeface="Tahoma"/>
                <a:sym typeface="Tahoma"/>
              </a:rPr>
              <a:t>turn </a:t>
            </a:r>
            <a:r>
              <a:rPr b="0" i="0" lang="en-US" sz="1800" u="none">
                <a:solidFill>
                  <a:srgbClr val="6600FF"/>
                </a:solidFill>
                <a:latin typeface="Tahoma"/>
                <a:ea typeface="Tahoma"/>
                <a:cs typeface="Tahoma"/>
                <a:sym typeface="Tahoma"/>
              </a:rPr>
              <a:t>&lt;&gt; i </a:t>
            </a:r>
            <a:r>
              <a:rPr b="1" i="0" lang="en-US" sz="1800" u="none">
                <a:solidFill>
                  <a:srgbClr val="6600FF"/>
                </a:solidFill>
                <a:latin typeface="Tahoma"/>
                <a:ea typeface="Tahoma"/>
                <a:cs typeface="Tahoma"/>
                <a:sym typeface="Tahoma"/>
              </a:rPr>
              <a:t>do </a:t>
            </a:r>
            <a:r>
              <a:rPr b="0" i="1" lang="en-US" sz="1800" u="none">
                <a:solidFill>
                  <a:srgbClr val="6600FF"/>
                </a:solidFill>
                <a:latin typeface="Tahoma"/>
                <a:ea typeface="Tahoma"/>
                <a:cs typeface="Tahoma"/>
                <a:sym typeface="Tahoma"/>
              </a:rPr>
              <a:t>no-op;</a:t>
            </a:r>
            <a:endParaRPr b="0" i="1" sz="1800" u="none">
              <a:solidFill>
                <a:schemeClr val="hlink"/>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critical section</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turn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 j;</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remainder section</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b="0" i="0" sz="2000" u="none">
              <a:solidFill>
                <a:srgbClr val="D60093"/>
              </a:solidFill>
              <a:latin typeface="Tahoma"/>
              <a:ea typeface="Tahoma"/>
              <a:cs typeface="Tahoma"/>
              <a:sym typeface="Tahoma"/>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Satisfies mutual exclusion, but not progress.</a:t>
            </a:r>
            <a:endParaRPr b="0" i="0" sz="2000" u="none">
              <a:solidFill>
                <a:srgbClr val="D60093"/>
              </a:solidFill>
              <a:latin typeface="Tahoma"/>
              <a:ea typeface="Tahoma"/>
              <a:cs typeface="Tahoma"/>
              <a:sym typeface="Tahoma"/>
            </a:endParaRPr>
          </a:p>
          <a:p>
            <a:pPr indent="-215900" lvl="0" marL="342900" rtl="0" algn="l">
              <a:spcBef>
                <a:spcPts val="400"/>
              </a:spcBef>
              <a:spcAft>
                <a:spcPts val="0"/>
              </a:spcAft>
              <a:buSzPts val="2000"/>
              <a:buNone/>
            </a:pPr>
            <a:r>
              <a:t/>
            </a:r>
            <a:endParaRPr b="0" i="0" sz="2000" u="none">
              <a:solidFill>
                <a:srgbClr val="D60093"/>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10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10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10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1000"/>
                                        <p:tgtEl>
                                          <p:spTgt spid="2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4"/>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244" name="Google Shape;244;p34"/>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45" name="Google Shape;245;p34"/>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Algorithm 2</a:t>
            </a:r>
            <a:endParaRPr/>
          </a:p>
        </p:txBody>
      </p:sp>
      <p:sp>
        <p:nvSpPr>
          <p:cNvPr id="246" name="Google Shape;246;p34"/>
          <p:cNvSpPr txBox="1"/>
          <p:nvPr>
            <p:ph idx="1" type="body"/>
          </p:nvPr>
        </p:nvSpPr>
        <p:spPr>
          <a:xfrm>
            <a:off x="482600" y="1666575"/>
            <a:ext cx="8178900" cy="45627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Shared Variables</a:t>
            </a:r>
            <a:endParaRPr/>
          </a:p>
          <a:p>
            <a:pPr indent="-228600" lvl="2" marL="1143000" rtl="0" algn="l">
              <a:lnSpc>
                <a:spcPct val="90000"/>
              </a:lnSpc>
              <a:spcBef>
                <a:spcPts val="360"/>
              </a:spcBef>
              <a:spcAft>
                <a:spcPts val="0"/>
              </a:spcAft>
              <a:buClr>
                <a:schemeClr val="accent2"/>
              </a:buClr>
              <a:buSzPts val="1800"/>
              <a:buFont typeface="Arial"/>
              <a:buChar char="●"/>
            </a:pPr>
            <a:r>
              <a:rPr b="1" i="0" lang="en-US" sz="1800" u="none">
                <a:solidFill>
                  <a:srgbClr val="D60093"/>
                </a:solidFill>
                <a:latin typeface="Tahoma"/>
                <a:ea typeface="Tahoma"/>
                <a:cs typeface="Tahoma"/>
                <a:sym typeface="Tahoma"/>
              </a:rPr>
              <a:t>var</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flag</a:t>
            </a: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array</a:t>
            </a:r>
            <a:r>
              <a:rPr b="0" i="0" lang="en-US" sz="1800" u="none">
                <a:solidFill>
                  <a:srgbClr val="D60093"/>
                </a:solidFill>
                <a:latin typeface="Tahoma"/>
                <a:ea typeface="Tahoma"/>
                <a:cs typeface="Tahoma"/>
                <a:sym typeface="Tahoma"/>
              </a:rPr>
              <a:t> (0..1) </a:t>
            </a:r>
            <a:r>
              <a:rPr b="1" i="0" lang="en-US" sz="1800" u="none">
                <a:solidFill>
                  <a:srgbClr val="D60093"/>
                </a:solidFill>
                <a:latin typeface="Tahoma"/>
                <a:ea typeface="Tahoma"/>
                <a:cs typeface="Tahoma"/>
                <a:sym typeface="Tahoma"/>
              </a:rPr>
              <a:t>of</a:t>
            </a:r>
            <a:r>
              <a:rPr b="0" i="0" lang="en-US" sz="1800" u="none">
                <a:solidFill>
                  <a:srgbClr val="D60093"/>
                </a:solidFill>
                <a:latin typeface="Tahoma"/>
                <a:ea typeface="Tahoma"/>
                <a:cs typeface="Tahoma"/>
                <a:sym typeface="Tahoma"/>
              </a:rPr>
              <a:t> boolean;</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initially </a:t>
            </a:r>
            <a:r>
              <a:rPr b="0" i="1" lang="en-US" sz="1800" u="none">
                <a:solidFill>
                  <a:srgbClr val="D60093"/>
                </a:solidFill>
                <a:latin typeface="Tahoma"/>
                <a:ea typeface="Tahoma"/>
                <a:cs typeface="Tahoma"/>
                <a:sym typeface="Tahoma"/>
              </a:rPr>
              <a:t>flag[0] = flag[1]</a:t>
            </a:r>
            <a:r>
              <a:rPr b="0" i="0" lang="en-US" sz="1800" u="none">
                <a:solidFill>
                  <a:srgbClr val="D60093"/>
                </a:solidFill>
                <a:latin typeface="Tahoma"/>
                <a:ea typeface="Tahoma"/>
                <a:cs typeface="Tahoma"/>
                <a:sym typeface="Tahoma"/>
              </a:rPr>
              <a:t> = false;</a:t>
            </a:r>
            <a:endParaRPr/>
          </a:p>
          <a:p>
            <a:pPr indent="-228600" lvl="2" marL="1143000" rtl="0" algn="l">
              <a:lnSpc>
                <a:spcPct val="90000"/>
              </a:lnSpc>
              <a:spcBef>
                <a:spcPts val="360"/>
              </a:spcBef>
              <a:spcAft>
                <a:spcPts val="0"/>
              </a:spcAft>
              <a:buClr>
                <a:schemeClr val="accent2"/>
              </a:buClr>
              <a:buSzPts val="1800"/>
              <a:buFont typeface="Arial"/>
              <a:buChar char="●"/>
            </a:pPr>
            <a:r>
              <a:rPr b="0" i="1" lang="en-US" sz="1800" u="none">
                <a:solidFill>
                  <a:srgbClr val="D60093"/>
                </a:solidFill>
                <a:latin typeface="Tahoma"/>
                <a:ea typeface="Tahoma"/>
                <a:cs typeface="Tahoma"/>
                <a:sym typeface="Tahoma"/>
              </a:rPr>
              <a:t>flag[i]</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true </a:t>
            </a:r>
            <a:r>
              <a:rPr b="0" i="0" lang="en-US" sz="1800" u="none">
                <a:solidFill>
                  <a:srgbClr val="D60093"/>
                </a:solidFill>
                <a:latin typeface="Tahoma"/>
                <a:ea typeface="Tahoma"/>
                <a:cs typeface="Tahoma"/>
                <a:sym typeface="Tahoma"/>
              </a:rPr>
              <a:t> Pi ready to enter its critical section</a:t>
            </a:r>
            <a:endParaRPr b="0" i="0" sz="2000" u="none">
              <a:solidFill>
                <a:srgbClr val="D60093"/>
              </a:solidFill>
              <a:latin typeface="Tahoma"/>
              <a:ea typeface="Tahoma"/>
              <a:cs typeface="Tahoma"/>
              <a:sym typeface="Tahoma"/>
            </a:endParaRPr>
          </a:p>
          <a:p>
            <a:pPr indent="-285750" lvl="1" marL="742950" rtl="0" algn="l">
              <a:lnSpc>
                <a:spcPct val="80000"/>
              </a:lnSpc>
              <a:spcBef>
                <a:spcPts val="48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Process </a:t>
            </a:r>
            <a:r>
              <a:rPr b="0" i="1" lang="en-US" sz="2400" u="none">
                <a:solidFill>
                  <a:srgbClr val="CC3300"/>
                </a:solidFill>
                <a:latin typeface="Tahoma"/>
                <a:ea typeface="Tahoma"/>
                <a:cs typeface="Tahoma"/>
                <a:sym typeface="Tahoma"/>
              </a:rPr>
              <a:t>P</a:t>
            </a:r>
            <a:r>
              <a:rPr b="0" i="1" lang="en-US" sz="1400" u="none">
                <a:solidFill>
                  <a:srgbClr val="CC3300"/>
                </a:solidFill>
                <a:latin typeface="Tahoma"/>
                <a:ea typeface="Tahoma"/>
                <a:cs typeface="Tahoma"/>
                <a:sym typeface="Tahoma"/>
              </a:rPr>
              <a:t>i</a:t>
            </a:r>
            <a:endParaRPr b="0" i="0" sz="2400" u="none">
              <a:solidFill>
                <a:srgbClr val="CC3300"/>
              </a:solidFill>
              <a:latin typeface="Tahoma"/>
              <a:ea typeface="Tahoma"/>
              <a:cs typeface="Tahoma"/>
              <a:sym typeface="Tahoma"/>
            </a:endParaRPr>
          </a:p>
          <a:p>
            <a:pPr indent="-228600" lvl="2" marL="1143000" rtl="0" algn="l">
              <a:lnSpc>
                <a:spcPct val="70000"/>
              </a:lnSpc>
              <a:spcBef>
                <a:spcPts val="360"/>
              </a:spcBef>
              <a:spcAft>
                <a:spcPts val="0"/>
              </a:spcAft>
              <a:buSzPts val="1800"/>
              <a:buNone/>
            </a:pPr>
            <a:r>
              <a:rPr b="1" i="0" lang="en-US" sz="1800" u="none">
                <a:solidFill>
                  <a:schemeClr val="accent1"/>
                </a:solidFill>
                <a:latin typeface="Tahoma"/>
                <a:ea typeface="Tahoma"/>
                <a:cs typeface="Tahoma"/>
                <a:sym typeface="Tahoma"/>
              </a:rPr>
              <a:t>		repeat</a:t>
            </a:r>
            <a:endParaRPr/>
          </a:p>
          <a:p>
            <a:pPr indent="-228600" lvl="2" marL="1143000" rtl="0" algn="l">
              <a:lnSpc>
                <a:spcPct val="70000"/>
              </a:lnSpc>
              <a:spcBef>
                <a:spcPts val="360"/>
              </a:spcBef>
              <a:spcAft>
                <a:spcPts val="0"/>
              </a:spcAft>
              <a:buSzPts val="1800"/>
              <a:buNone/>
            </a:pPr>
            <a:r>
              <a:rPr b="1" i="0" lang="en-US" sz="1800" u="none">
                <a:solidFill>
                  <a:schemeClr val="accent1"/>
                </a:solidFill>
                <a:latin typeface="Tahoma"/>
                <a:ea typeface="Tahoma"/>
                <a:cs typeface="Tahoma"/>
                <a:sym typeface="Tahoma"/>
              </a:rPr>
              <a:t>		          </a:t>
            </a:r>
            <a:r>
              <a:rPr b="0" i="1"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flag</a:t>
            </a:r>
            <a:r>
              <a:rPr b="1"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i</a:t>
            </a:r>
            <a:r>
              <a:rPr b="1" i="0" lang="en-US" sz="1800" u="none">
                <a:solidFill>
                  <a:srgbClr val="6600FF"/>
                </a:solidFill>
                <a:latin typeface="Tahoma"/>
                <a:ea typeface="Tahoma"/>
                <a:cs typeface="Tahoma"/>
                <a:sym typeface="Tahoma"/>
              </a:rPr>
              <a:t>] </a:t>
            </a:r>
            <a:r>
              <a:rPr b="0" i="0" lang="en-US" sz="1800" u="none">
                <a:solidFill>
                  <a:srgbClr val="6600FF"/>
                </a:solidFill>
                <a:latin typeface="Tahoma"/>
                <a:ea typeface="Tahoma"/>
                <a:cs typeface="Tahoma"/>
                <a:sym typeface="Tahoma"/>
              </a:rPr>
              <a:t>:=</a:t>
            </a:r>
            <a:r>
              <a:rPr b="1"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true</a:t>
            </a:r>
            <a:r>
              <a:rPr b="0" i="0" lang="en-US" sz="1800" u="none">
                <a:solidFill>
                  <a:srgbClr val="6600FF"/>
                </a:solidFill>
                <a:latin typeface="Tahoma"/>
                <a:ea typeface="Tahoma"/>
                <a:cs typeface="Tahoma"/>
                <a:sym typeface="Tahoma"/>
              </a:rPr>
              <a:t>;</a:t>
            </a:r>
            <a:r>
              <a:rPr b="0" i="0" lang="en-US" sz="1800" u="none">
                <a:solidFill>
                  <a:schemeClr val="accent1"/>
                </a:solidFill>
                <a:latin typeface="Tahoma"/>
                <a:ea typeface="Tahoma"/>
                <a:cs typeface="Tahoma"/>
                <a:sym typeface="Tahoma"/>
              </a:rPr>
              <a:t> </a:t>
            </a:r>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1" i="0" lang="en-US" sz="1800" u="none">
                <a:solidFill>
                  <a:srgbClr val="6600FF"/>
                </a:solidFill>
                <a:latin typeface="Tahoma"/>
                <a:ea typeface="Tahoma"/>
                <a:cs typeface="Tahoma"/>
                <a:sym typeface="Tahoma"/>
              </a:rPr>
              <a:t>while </a:t>
            </a:r>
            <a:r>
              <a:rPr b="0" i="1" lang="en-US" sz="1800" u="none">
                <a:solidFill>
                  <a:srgbClr val="6600FF"/>
                </a:solidFill>
                <a:latin typeface="Tahoma"/>
                <a:ea typeface="Tahoma"/>
                <a:cs typeface="Tahoma"/>
                <a:sym typeface="Tahoma"/>
              </a:rPr>
              <a:t>flag[j] </a:t>
            </a:r>
            <a:r>
              <a:rPr b="1" i="0" lang="en-US" sz="1800" u="none">
                <a:solidFill>
                  <a:srgbClr val="6600FF"/>
                </a:solidFill>
                <a:latin typeface="Tahoma"/>
                <a:ea typeface="Tahoma"/>
                <a:cs typeface="Tahoma"/>
                <a:sym typeface="Tahoma"/>
              </a:rPr>
              <a:t>do </a:t>
            </a:r>
            <a:r>
              <a:rPr b="0" i="1" lang="en-US" sz="1800" u="none">
                <a:solidFill>
                  <a:srgbClr val="6600FF"/>
                </a:solidFill>
                <a:latin typeface="Tahoma"/>
                <a:ea typeface="Tahoma"/>
                <a:cs typeface="Tahoma"/>
                <a:sym typeface="Tahoma"/>
              </a:rPr>
              <a:t>no-op;</a:t>
            </a:r>
            <a:endParaRPr b="0" i="1" sz="1800" u="none">
              <a:solidFill>
                <a:schemeClr val="hlink"/>
              </a:solidFill>
              <a:latin typeface="Tahoma"/>
              <a:ea typeface="Tahoma"/>
              <a:cs typeface="Tahoma"/>
              <a:sym typeface="Tahoma"/>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critical section</a:t>
            </a:r>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flag[i]</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 false;</a:t>
            </a:r>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remainder section</a:t>
            </a:r>
            <a:endParaRPr/>
          </a:p>
          <a:p>
            <a:pPr indent="-228600" lvl="2" marL="1143000" rtl="0" algn="l">
              <a:lnSpc>
                <a:spcPct val="70000"/>
              </a:lnSpc>
              <a:spcBef>
                <a:spcPts val="36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b="0" i="0" sz="1800" u="none">
              <a:solidFill>
                <a:schemeClr val="accent1"/>
              </a:solidFill>
              <a:latin typeface="Tahoma"/>
              <a:ea typeface="Tahoma"/>
              <a:cs typeface="Tahoma"/>
              <a:sym typeface="Tahoma"/>
            </a:endParaRPr>
          </a:p>
          <a:p>
            <a:pPr indent="-228600" lvl="2" marL="1143000" rtl="0" algn="l">
              <a:spcBef>
                <a:spcPts val="400"/>
              </a:spcBef>
              <a:spcAft>
                <a:spcPts val="0"/>
              </a:spcAft>
              <a:buClr>
                <a:schemeClr val="dk1"/>
              </a:buClr>
              <a:buSzPts val="2000"/>
              <a:buFont typeface="Arial"/>
              <a:buNone/>
            </a:pPr>
            <a:r>
              <a:rPr lang="en-US"/>
              <a:t>Satisfies mutual exclusion, but not progress.</a:t>
            </a:r>
            <a:endParaRPr/>
          </a:p>
          <a:p>
            <a:pPr indent="-228600" lvl="2" marL="1143000" rtl="0" algn="l">
              <a:lnSpc>
                <a:spcPct val="70000"/>
              </a:lnSpc>
              <a:spcBef>
                <a:spcPts val="360"/>
              </a:spcBef>
              <a:spcAft>
                <a:spcPts val="0"/>
              </a:spcAft>
              <a:buSzPts val="1800"/>
              <a:buNone/>
            </a:pPr>
            <a:r>
              <a:t/>
            </a:r>
            <a:endParaRPr sz="1800">
              <a:solidFill>
                <a:schemeClr val="accent1"/>
              </a:solidFill>
            </a:endParaRPr>
          </a:p>
          <a:p>
            <a:pPr indent="0" lvl="2" marL="914400" rtl="0" algn="l">
              <a:lnSpc>
                <a:spcPct val="100000"/>
              </a:lnSpc>
              <a:spcBef>
                <a:spcPts val="400"/>
              </a:spcBef>
              <a:spcAft>
                <a:spcPts val="0"/>
              </a:spcAft>
              <a:buSzPts val="2000"/>
              <a:buNone/>
            </a:pPr>
            <a:r>
              <a:t/>
            </a:r>
            <a:endParaRPr b="0" i="0" sz="2000" u="none">
              <a:solidFill>
                <a:srgbClr val="D60093"/>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5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5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500"/>
                                        <p:tgtEl>
                                          <p:spTgt spid="2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500"/>
                                        <p:tgtEl>
                                          <p:spTgt spid="2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500"/>
                                        <p:tgtEl>
                                          <p:spTgt spid="2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Effect filter="fade" transition="in">
                                      <p:cBhvr>
                                        <p:cTn dur="500"/>
                                        <p:tgtEl>
                                          <p:spTgt spid="2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Effect filter="fade" transition="in">
                                      <p:cBhvr>
                                        <p:cTn dur="500"/>
                                        <p:tgtEl>
                                          <p:spTgt spid="2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animEffect filter="fade" transition="in">
                                      <p:cBhvr>
                                        <p:cTn dur="500"/>
                                        <p:tgtEl>
                                          <p:spTgt spid="2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8" st="8"/>
                                            </p:txEl>
                                          </p:spTgt>
                                        </p:tgtEl>
                                        <p:attrNameLst>
                                          <p:attrName>style.visibility</p:attrName>
                                        </p:attrNameLst>
                                      </p:cBhvr>
                                      <p:to>
                                        <p:strVal val="visible"/>
                                      </p:to>
                                    </p:set>
                                    <p:animEffect filter="fade" transition="in">
                                      <p:cBhvr>
                                        <p:cTn dur="500"/>
                                        <p:tgtEl>
                                          <p:spTgt spid="2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9" st="9"/>
                                            </p:txEl>
                                          </p:spTgt>
                                        </p:tgtEl>
                                        <p:attrNameLst>
                                          <p:attrName>style.visibility</p:attrName>
                                        </p:attrNameLst>
                                      </p:cBhvr>
                                      <p:to>
                                        <p:strVal val="visible"/>
                                      </p:to>
                                    </p:set>
                                    <p:animEffect filter="fade" transition="in">
                                      <p:cBhvr>
                                        <p:cTn dur="500"/>
                                        <p:tgtEl>
                                          <p:spTgt spid="24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0" st="10"/>
                                            </p:txEl>
                                          </p:spTgt>
                                        </p:tgtEl>
                                        <p:attrNameLst>
                                          <p:attrName>style.visibility</p:attrName>
                                        </p:attrNameLst>
                                      </p:cBhvr>
                                      <p:to>
                                        <p:strVal val="visible"/>
                                      </p:to>
                                    </p:set>
                                    <p:animEffect filter="fade" transition="in">
                                      <p:cBhvr>
                                        <p:cTn dur="500"/>
                                        <p:tgtEl>
                                          <p:spTgt spid="24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1" st="11"/>
                                            </p:txEl>
                                          </p:spTgt>
                                        </p:tgtEl>
                                        <p:attrNameLst>
                                          <p:attrName>style.visibility</p:attrName>
                                        </p:attrNameLst>
                                      </p:cBhvr>
                                      <p:to>
                                        <p:strVal val="visible"/>
                                      </p:to>
                                    </p:set>
                                    <p:animEffect filter="fade" transition="in">
                                      <p:cBhvr>
                                        <p:cTn dur="500"/>
                                        <p:tgtEl>
                                          <p:spTgt spid="24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2" st="12"/>
                                            </p:txEl>
                                          </p:spTgt>
                                        </p:tgtEl>
                                        <p:attrNameLst>
                                          <p:attrName>style.visibility</p:attrName>
                                        </p:attrNameLst>
                                      </p:cBhvr>
                                      <p:to>
                                        <p:strVal val="visible"/>
                                      </p:to>
                                    </p:set>
                                    <p:animEffect filter="fade" transition="in">
                                      <p:cBhvr>
                                        <p:cTn dur="500"/>
                                        <p:tgtEl>
                                          <p:spTgt spid="246">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3" st="13"/>
                                            </p:txEl>
                                          </p:spTgt>
                                        </p:tgtEl>
                                        <p:attrNameLst>
                                          <p:attrName>style.visibility</p:attrName>
                                        </p:attrNameLst>
                                      </p:cBhvr>
                                      <p:to>
                                        <p:strVal val="visible"/>
                                      </p:to>
                                    </p:set>
                                    <p:animEffect filter="fade" transition="in">
                                      <p:cBhvr>
                                        <p:cTn dur="500"/>
                                        <p:tgtEl>
                                          <p:spTgt spid="246">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4" st="14"/>
                                            </p:txEl>
                                          </p:spTgt>
                                        </p:tgtEl>
                                        <p:attrNameLst>
                                          <p:attrName>style.visibility</p:attrName>
                                        </p:attrNameLst>
                                      </p:cBhvr>
                                      <p:to>
                                        <p:strVal val="visible"/>
                                      </p:to>
                                    </p:set>
                                    <p:animEffect filter="fade" transition="in">
                                      <p:cBhvr>
                                        <p:cTn dur="500"/>
                                        <p:tgtEl>
                                          <p:spTgt spid="246">
                                            <p:txEl>
                                              <p:pRg end="14" st="1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5"/>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0" i="0" lang="en-US" sz="1400" u="none" cap="none" strike="noStrike">
                <a:solidFill>
                  <a:srgbClr val="5E574E"/>
                </a:solidFill>
                <a:latin typeface="Arial"/>
                <a:ea typeface="Arial"/>
                <a:cs typeface="Arial"/>
                <a:sym typeface="Arial"/>
              </a:rPr>
              <a:t>‹#›</a:t>
            </a:fld>
            <a:endParaRPr/>
          </a:p>
        </p:txBody>
      </p:sp>
      <p:sp>
        <p:nvSpPr>
          <p:cNvPr id="252" name="Google Shape;252;p35"/>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r>
              <a:rPr b="0" i="0" lang="en-US" sz="3600" u="none">
                <a:solidFill>
                  <a:srgbClr val="000000"/>
                </a:solidFill>
                <a:latin typeface="Arial"/>
                <a:ea typeface="Arial"/>
                <a:cs typeface="Arial"/>
                <a:sym typeface="Arial"/>
              </a:rPr>
              <a:t>Algorithm 2</a:t>
            </a:r>
            <a:endParaRPr/>
          </a:p>
        </p:txBody>
      </p:sp>
      <p:sp>
        <p:nvSpPr>
          <p:cNvPr id="253" name="Google Shape;253;p35"/>
          <p:cNvSpPr txBox="1"/>
          <p:nvPr>
            <p:ph idx="1" type="body"/>
          </p:nvPr>
        </p:nvSpPr>
        <p:spPr>
          <a:xfrm>
            <a:off x="-228600" y="15811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Satisfies mutual exclusion</a:t>
            </a:r>
            <a:endParaRPr/>
          </a:p>
          <a:p>
            <a:pPr indent="-228600" lvl="2" marL="114300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If Pi enters, then flag[ i ] = true, and hence Pj will not enter.</a:t>
            </a:r>
            <a:endParaRPr/>
          </a:p>
          <a:p>
            <a:pPr indent="-285750" lvl="1" marL="742950" rtl="0" algn="l">
              <a:lnSpc>
                <a:spcPct val="100000"/>
              </a:lnSpc>
              <a:spcBef>
                <a:spcPts val="4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Does not satisfy progress</a:t>
            </a:r>
            <a:endParaRPr/>
          </a:p>
          <a:p>
            <a:pPr indent="-228600" lvl="2" marL="1143000" rtl="0" algn="l">
              <a:lnSpc>
                <a:spcPct val="100000"/>
              </a:lnSpc>
              <a:spcBef>
                <a:spcPts val="400"/>
              </a:spcBef>
              <a:spcAft>
                <a:spcPts val="0"/>
              </a:spcAft>
              <a:buClr>
                <a:srgbClr val="000000"/>
              </a:buClr>
              <a:buSzPts val="2000"/>
              <a:buFont typeface="Arial"/>
              <a:buChar char="●"/>
            </a:pPr>
            <a:r>
              <a:rPr b="0" i="0" lang="en-US" sz="2000" u="none">
                <a:solidFill>
                  <a:srgbClr val="D60093"/>
                </a:solidFill>
                <a:latin typeface="Tahoma"/>
                <a:ea typeface="Tahoma"/>
                <a:cs typeface="Tahoma"/>
                <a:sym typeface="Tahoma"/>
              </a:rPr>
              <a:t>Can block indefinitely…. Progress requirement not met</a:t>
            </a:r>
            <a:endParaRPr/>
          </a:p>
          <a:p>
            <a:pPr indent="-228600" lvl="2" marL="114300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Example: There can be an interleaving of execution in which Pi and Pj both first set their flags to true and then both check the other process’ flag. Therefore, both get stuck at the entry section</a:t>
            </a:r>
            <a:endParaRPr/>
          </a:p>
          <a:p>
            <a:pPr indent="-285750" lvl="1" marL="742950" rtl="0" algn="l">
              <a:lnSpc>
                <a:spcPct val="100000"/>
              </a:lnSpc>
              <a:spcBef>
                <a:spcPts val="4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We don’t need to discuss/consider bounded wait when progress is not satisfied</a:t>
            </a:r>
            <a:endParaRPr/>
          </a:p>
        </p:txBody>
      </p:sp>
      <p:sp>
        <p:nvSpPr>
          <p:cNvPr id="254" name="Google Shape;254;p35"/>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55" name="Google Shape;255;p35"/>
          <p:cNvSpPr txBox="1"/>
          <p:nvPr>
            <p:ph idx="1" type="body"/>
          </p:nvPr>
        </p:nvSpPr>
        <p:spPr>
          <a:xfrm>
            <a:off x="9753600" y="18859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Shared Variables:</a:t>
            </a:r>
            <a:endParaRPr b="0" i="0" sz="2400" u="none">
              <a:solidFill>
                <a:srgbClr val="CC3300"/>
              </a:solidFill>
              <a:latin typeface="Tahoma"/>
              <a:ea typeface="Tahoma"/>
              <a:cs typeface="Tahoma"/>
              <a:sym typeface="Tahoma"/>
            </a:endParaRPr>
          </a:p>
          <a:p>
            <a:pPr indent="-228600" lvl="2" marL="1143000" rtl="0" algn="l">
              <a:lnSpc>
                <a:spcPct val="100000"/>
              </a:lnSpc>
              <a:spcBef>
                <a:spcPts val="300"/>
              </a:spcBef>
              <a:spcAft>
                <a:spcPts val="0"/>
              </a:spcAft>
              <a:buClr>
                <a:schemeClr val="accent2"/>
              </a:buClr>
              <a:buSzPts val="1800"/>
              <a:buFont typeface="Arial"/>
              <a:buChar char="●"/>
            </a:pPr>
            <a:r>
              <a:rPr b="1" i="0" lang="en-US" sz="1800" u="none">
                <a:solidFill>
                  <a:srgbClr val="D60093"/>
                </a:solidFill>
                <a:latin typeface="Tahoma"/>
                <a:ea typeface="Tahoma"/>
                <a:cs typeface="Tahoma"/>
                <a:sym typeface="Tahoma"/>
              </a:rPr>
              <a:t>var</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(0..1);</a:t>
            </a:r>
            <a:endParaRPr b="0" i="0" sz="2000" u="none">
              <a:solidFill>
                <a:srgbClr val="D60093"/>
              </a:solidFill>
              <a:latin typeface="Tahoma"/>
              <a:ea typeface="Tahoma"/>
              <a:cs typeface="Tahoma"/>
              <a:sym typeface="Tahoma"/>
            </a:endParaRPr>
          </a:p>
          <a:p>
            <a:pPr indent="-228600" lvl="2" marL="1143000" rtl="0" algn="l">
              <a:lnSpc>
                <a:spcPct val="100000"/>
              </a:lnSpc>
              <a:spcBef>
                <a:spcPts val="300"/>
              </a:spcBef>
              <a:spcAft>
                <a:spcPts val="0"/>
              </a:spcAft>
              <a:buSzPts val="1800"/>
              <a:buNone/>
            </a:pPr>
            <a:r>
              <a:rPr b="0" i="0" lang="en-US" sz="1800" u="none">
                <a:solidFill>
                  <a:srgbClr val="D60093"/>
                </a:solidFill>
                <a:latin typeface="Tahoma"/>
                <a:ea typeface="Tahoma"/>
                <a:cs typeface="Tahoma"/>
                <a:sym typeface="Tahoma"/>
              </a:rPr>
              <a:t>   initially </a:t>
            </a: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 0;</a:t>
            </a:r>
            <a:endParaRPr b="0" i="0" sz="2000" u="none">
              <a:solidFill>
                <a:srgbClr val="D60093"/>
              </a:solidFill>
              <a:latin typeface="Tahoma"/>
              <a:ea typeface="Tahoma"/>
              <a:cs typeface="Tahoma"/>
              <a:sym typeface="Tahoma"/>
            </a:endParaRPr>
          </a:p>
          <a:p>
            <a:pPr indent="-228600" lvl="2" marL="1143000" rtl="0" algn="l">
              <a:lnSpc>
                <a:spcPct val="100000"/>
              </a:lnSpc>
              <a:spcBef>
                <a:spcPts val="300"/>
              </a:spcBef>
              <a:spcAft>
                <a:spcPts val="0"/>
              </a:spcAft>
              <a:buClr>
                <a:schemeClr val="accent2"/>
              </a:buClr>
              <a:buSzPts val="1800"/>
              <a:buFont typeface="Arial"/>
              <a:buChar char="●"/>
            </a:pP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i </a:t>
            </a:r>
            <a:r>
              <a:rPr b="0" i="0" lang="en-US" sz="1800" u="none">
                <a:solidFill>
                  <a:srgbClr val="D60093"/>
                </a:solidFill>
                <a:latin typeface="Tahoma"/>
                <a:ea typeface="Tahoma"/>
                <a:cs typeface="Tahoma"/>
                <a:sym typeface="Tahoma"/>
              </a:rPr>
              <a:t> P</a:t>
            </a:r>
            <a:r>
              <a:rPr b="0" i="1" lang="en-US" sz="1400" u="none">
                <a:solidFill>
                  <a:srgbClr val="D60093"/>
                </a:solidFill>
                <a:latin typeface="Tahoma"/>
                <a:ea typeface="Tahoma"/>
                <a:cs typeface="Tahoma"/>
                <a:sym typeface="Tahoma"/>
              </a:rPr>
              <a:t>i</a:t>
            </a:r>
            <a:r>
              <a:rPr b="0" i="0" lang="en-US" sz="1800" u="none">
                <a:solidFill>
                  <a:srgbClr val="D60093"/>
                </a:solidFill>
                <a:latin typeface="Tahoma"/>
                <a:ea typeface="Tahoma"/>
                <a:cs typeface="Tahoma"/>
                <a:sym typeface="Tahoma"/>
              </a:rPr>
              <a:t> can enter its critical section</a:t>
            </a:r>
            <a:endParaRPr b="0" i="0" sz="2000" u="none">
              <a:solidFill>
                <a:srgbClr val="D60093"/>
              </a:solidFill>
              <a:latin typeface="Tahoma"/>
              <a:ea typeface="Tahoma"/>
              <a:cs typeface="Tahoma"/>
              <a:sym typeface="Tahoma"/>
            </a:endParaRPr>
          </a:p>
          <a:p>
            <a:pPr indent="-285750" lvl="1" marL="742950" rtl="0" algn="l">
              <a:lnSpc>
                <a:spcPct val="100000"/>
              </a:lnSpc>
              <a:spcBef>
                <a:spcPts val="40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Process </a:t>
            </a:r>
            <a:r>
              <a:rPr b="0" i="1" lang="en-US" sz="2400" u="none">
                <a:solidFill>
                  <a:srgbClr val="CC3300"/>
                </a:solidFill>
                <a:latin typeface="Tahoma"/>
                <a:ea typeface="Tahoma"/>
                <a:cs typeface="Tahoma"/>
                <a:sym typeface="Tahoma"/>
              </a:rPr>
              <a:t>P</a:t>
            </a:r>
            <a:r>
              <a:rPr b="0" i="1" lang="en-US" sz="1400" u="none">
                <a:solidFill>
                  <a:srgbClr val="CC3300"/>
                </a:solidFill>
                <a:latin typeface="Tahoma"/>
                <a:ea typeface="Tahoma"/>
                <a:cs typeface="Tahoma"/>
                <a:sym typeface="Tahoma"/>
              </a:rPr>
              <a:t>i</a:t>
            </a:r>
            <a:endParaRPr b="0" i="0" sz="2400" u="none">
              <a:solidFill>
                <a:srgbClr val="CC3300"/>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1" i="0" lang="en-US" sz="1800" u="none">
                <a:solidFill>
                  <a:schemeClr val="accent1"/>
                </a:solidFill>
                <a:latin typeface="Tahoma"/>
                <a:ea typeface="Tahoma"/>
                <a:cs typeface="Tahoma"/>
                <a:sym typeface="Tahoma"/>
              </a:rPr>
              <a:t>		repeat</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a:t>
            </a:r>
            <a:r>
              <a:rPr b="1" i="0" lang="en-US" sz="1800" u="none">
                <a:solidFill>
                  <a:srgbClr val="6600FF"/>
                </a:solidFill>
                <a:latin typeface="Tahoma"/>
                <a:ea typeface="Tahoma"/>
                <a:cs typeface="Tahoma"/>
                <a:sym typeface="Tahoma"/>
              </a:rPr>
              <a:t>while </a:t>
            </a:r>
            <a:r>
              <a:rPr b="0" i="1" lang="en-US" sz="1800" u="none">
                <a:solidFill>
                  <a:srgbClr val="6600FF"/>
                </a:solidFill>
                <a:latin typeface="Tahoma"/>
                <a:ea typeface="Tahoma"/>
                <a:cs typeface="Tahoma"/>
                <a:sym typeface="Tahoma"/>
              </a:rPr>
              <a:t>turn </a:t>
            </a:r>
            <a:r>
              <a:rPr b="0" i="0" lang="en-US" sz="1800" u="none">
                <a:solidFill>
                  <a:srgbClr val="6600FF"/>
                </a:solidFill>
                <a:latin typeface="Tahoma"/>
                <a:ea typeface="Tahoma"/>
                <a:cs typeface="Tahoma"/>
                <a:sym typeface="Tahoma"/>
              </a:rPr>
              <a:t>&lt;&gt; i </a:t>
            </a:r>
            <a:r>
              <a:rPr b="1" i="0" lang="en-US" sz="1800" u="none">
                <a:solidFill>
                  <a:srgbClr val="6600FF"/>
                </a:solidFill>
                <a:latin typeface="Tahoma"/>
                <a:ea typeface="Tahoma"/>
                <a:cs typeface="Tahoma"/>
                <a:sym typeface="Tahoma"/>
              </a:rPr>
              <a:t>do </a:t>
            </a:r>
            <a:r>
              <a:rPr b="0" i="1" lang="en-US" sz="1800" u="none">
                <a:solidFill>
                  <a:srgbClr val="6600FF"/>
                </a:solidFill>
                <a:latin typeface="Tahoma"/>
                <a:ea typeface="Tahoma"/>
                <a:cs typeface="Tahoma"/>
                <a:sym typeface="Tahoma"/>
              </a:rPr>
              <a:t>no-op;</a:t>
            </a:r>
            <a:endParaRPr b="0" i="1" sz="1800" u="none">
              <a:solidFill>
                <a:schemeClr val="hlink"/>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critical section</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turn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 j;</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remainder section</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b="0" i="0" sz="2000" u="none">
              <a:solidFill>
                <a:srgbClr val="D60093"/>
              </a:solidFill>
              <a:latin typeface="Tahoma"/>
              <a:ea typeface="Tahoma"/>
              <a:cs typeface="Tahoma"/>
              <a:sym typeface="Tahoma"/>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Satisfies mutual exclusion, but not progress.</a:t>
            </a:r>
            <a:endParaRPr b="0" i="0" sz="2000" u="none">
              <a:solidFill>
                <a:srgbClr val="D60093"/>
              </a:solidFill>
              <a:latin typeface="Tahoma"/>
              <a:ea typeface="Tahoma"/>
              <a:cs typeface="Tahoma"/>
              <a:sym typeface="Tahoma"/>
            </a:endParaRPr>
          </a:p>
          <a:p>
            <a:pPr indent="-215900" lvl="0" marL="342900" rtl="0" algn="l">
              <a:spcBef>
                <a:spcPts val="400"/>
              </a:spcBef>
              <a:spcAft>
                <a:spcPts val="0"/>
              </a:spcAft>
              <a:buSzPts val="2000"/>
              <a:buNone/>
            </a:pPr>
            <a:r>
              <a:t/>
            </a:r>
            <a:endParaRPr b="0" i="0" sz="2000" u="none">
              <a:solidFill>
                <a:srgbClr val="D60093"/>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animEffect filter="fade" transition="in">
                                      <p:cBhvr>
                                        <p:cTn dur="1000"/>
                                        <p:tgtEl>
                                          <p:spTgt spid="25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6"/>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261" name="Google Shape;261;p36"/>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62" name="Google Shape;262;p36"/>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Algorithm 3</a:t>
            </a:r>
            <a:endParaRPr/>
          </a:p>
        </p:txBody>
      </p:sp>
      <p:sp>
        <p:nvSpPr>
          <p:cNvPr id="263" name="Google Shape;263;p36"/>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Shared Variables</a:t>
            </a:r>
            <a:endParaRPr/>
          </a:p>
          <a:p>
            <a:pPr indent="-228600" lvl="2" marL="1143000" rtl="0" algn="l">
              <a:lnSpc>
                <a:spcPct val="90000"/>
              </a:lnSpc>
              <a:spcBef>
                <a:spcPts val="360"/>
              </a:spcBef>
              <a:spcAft>
                <a:spcPts val="0"/>
              </a:spcAft>
              <a:buClr>
                <a:schemeClr val="accent2"/>
              </a:buClr>
              <a:buSzPts val="1800"/>
              <a:buFont typeface="Arial"/>
              <a:buChar char="●"/>
            </a:pPr>
            <a:r>
              <a:rPr b="1" i="0" lang="en-US" sz="1800" u="none">
                <a:solidFill>
                  <a:srgbClr val="D60093"/>
                </a:solidFill>
                <a:latin typeface="Tahoma"/>
                <a:ea typeface="Tahoma"/>
                <a:cs typeface="Tahoma"/>
                <a:sym typeface="Tahoma"/>
              </a:rPr>
              <a:t>var</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flag</a:t>
            </a: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array</a:t>
            </a:r>
            <a:r>
              <a:rPr b="0" i="0" lang="en-US" sz="1800" u="none">
                <a:solidFill>
                  <a:srgbClr val="D60093"/>
                </a:solidFill>
                <a:latin typeface="Tahoma"/>
                <a:ea typeface="Tahoma"/>
                <a:cs typeface="Tahoma"/>
                <a:sym typeface="Tahoma"/>
              </a:rPr>
              <a:t> (0..1) </a:t>
            </a:r>
            <a:r>
              <a:rPr b="1" i="0" lang="en-US" sz="1800" u="none">
                <a:solidFill>
                  <a:srgbClr val="D60093"/>
                </a:solidFill>
                <a:latin typeface="Tahoma"/>
                <a:ea typeface="Tahoma"/>
                <a:cs typeface="Tahoma"/>
                <a:sym typeface="Tahoma"/>
              </a:rPr>
              <a:t>of</a:t>
            </a:r>
            <a:r>
              <a:rPr b="0" i="0" lang="en-US" sz="1800" u="none">
                <a:solidFill>
                  <a:srgbClr val="D60093"/>
                </a:solidFill>
                <a:latin typeface="Tahoma"/>
                <a:ea typeface="Tahoma"/>
                <a:cs typeface="Tahoma"/>
                <a:sym typeface="Tahoma"/>
              </a:rPr>
              <a:t> boolean;</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initially </a:t>
            </a:r>
            <a:r>
              <a:rPr b="0" i="1" lang="en-US" sz="1800" u="none">
                <a:solidFill>
                  <a:srgbClr val="D60093"/>
                </a:solidFill>
                <a:latin typeface="Tahoma"/>
                <a:ea typeface="Tahoma"/>
                <a:cs typeface="Tahoma"/>
                <a:sym typeface="Tahoma"/>
              </a:rPr>
              <a:t>flag[0] = flag[1]</a:t>
            </a:r>
            <a:r>
              <a:rPr b="0" i="0" lang="en-US" sz="1800" u="none">
                <a:solidFill>
                  <a:srgbClr val="D60093"/>
                </a:solidFill>
                <a:latin typeface="Tahoma"/>
                <a:ea typeface="Tahoma"/>
                <a:cs typeface="Tahoma"/>
                <a:sym typeface="Tahoma"/>
              </a:rPr>
              <a:t> = false;</a:t>
            </a:r>
            <a:endParaRPr/>
          </a:p>
          <a:p>
            <a:pPr indent="-228600" lvl="2" marL="1143000" rtl="0" algn="l">
              <a:lnSpc>
                <a:spcPct val="90000"/>
              </a:lnSpc>
              <a:spcBef>
                <a:spcPts val="360"/>
              </a:spcBef>
              <a:spcAft>
                <a:spcPts val="0"/>
              </a:spcAft>
              <a:buClr>
                <a:schemeClr val="accent2"/>
              </a:buClr>
              <a:buSzPts val="1800"/>
              <a:buFont typeface="Arial"/>
              <a:buChar char="●"/>
            </a:pPr>
            <a:r>
              <a:rPr b="0" i="1" lang="en-US" sz="1800" u="none">
                <a:solidFill>
                  <a:srgbClr val="D60093"/>
                </a:solidFill>
                <a:latin typeface="Tahoma"/>
                <a:ea typeface="Tahoma"/>
                <a:cs typeface="Tahoma"/>
                <a:sym typeface="Tahoma"/>
              </a:rPr>
              <a:t>flag[i]</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true </a:t>
            </a:r>
            <a:r>
              <a:rPr b="0" i="0" lang="en-US" sz="1800" u="none">
                <a:solidFill>
                  <a:srgbClr val="D60093"/>
                </a:solidFill>
                <a:latin typeface="Tahoma"/>
                <a:ea typeface="Tahoma"/>
                <a:cs typeface="Tahoma"/>
                <a:sym typeface="Tahoma"/>
              </a:rPr>
              <a:t> Pi ready to enter its critical section</a:t>
            </a:r>
            <a:endParaRPr b="0" i="0" sz="2000" u="none">
              <a:solidFill>
                <a:srgbClr val="D60093"/>
              </a:solidFill>
              <a:latin typeface="Tahoma"/>
              <a:ea typeface="Tahoma"/>
              <a:cs typeface="Tahoma"/>
              <a:sym typeface="Tahoma"/>
            </a:endParaRPr>
          </a:p>
          <a:p>
            <a:pPr indent="-285750" lvl="1" marL="742950" rtl="0" algn="l">
              <a:lnSpc>
                <a:spcPct val="80000"/>
              </a:lnSpc>
              <a:spcBef>
                <a:spcPts val="48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Process </a:t>
            </a:r>
            <a:r>
              <a:rPr b="0" i="1" lang="en-US" sz="2400" u="none">
                <a:solidFill>
                  <a:srgbClr val="CC3300"/>
                </a:solidFill>
                <a:latin typeface="Tahoma"/>
                <a:ea typeface="Tahoma"/>
                <a:cs typeface="Tahoma"/>
                <a:sym typeface="Tahoma"/>
              </a:rPr>
              <a:t>P</a:t>
            </a:r>
            <a:r>
              <a:rPr b="0" i="1" lang="en-US" sz="1400" u="none">
                <a:solidFill>
                  <a:srgbClr val="CC3300"/>
                </a:solidFill>
                <a:latin typeface="Tahoma"/>
                <a:ea typeface="Tahoma"/>
                <a:cs typeface="Tahoma"/>
                <a:sym typeface="Tahoma"/>
              </a:rPr>
              <a:t>i</a:t>
            </a:r>
            <a:endParaRPr b="0" i="0" sz="2400" u="none">
              <a:solidFill>
                <a:srgbClr val="CC3300"/>
              </a:solidFill>
              <a:latin typeface="Tahoma"/>
              <a:ea typeface="Tahoma"/>
              <a:cs typeface="Tahoma"/>
              <a:sym typeface="Tahoma"/>
            </a:endParaRPr>
          </a:p>
          <a:p>
            <a:pPr indent="-228600" lvl="2" marL="1143000" rtl="0" algn="l">
              <a:lnSpc>
                <a:spcPct val="70000"/>
              </a:lnSpc>
              <a:spcBef>
                <a:spcPts val="360"/>
              </a:spcBef>
              <a:spcAft>
                <a:spcPts val="0"/>
              </a:spcAft>
              <a:buSzPts val="1800"/>
              <a:buNone/>
            </a:pPr>
            <a:r>
              <a:rPr b="1" i="0" lang="en-US" sz="1800" u="none">
                <a:solidFill>
                  <a:schemeClr val="accent1"/>
                </a:solidFill>
                <a:latin typeface="Tahoma"/>
                <a:ea typeface="Tahoma"/>
                <a:cs typeface="Tahoma"/>
                <a:sym typeface="Tahoma"/>
              </a:rPr>
              <a:t>		repeat  </a:t>
            </a:r>
            <a:endParaRPr/>
          </a:p>
          <a:p>
            <a:pPr indent="-228600" lvl="2" marL="1143000" rtl="0" algn="l">
              <a:lnSpc>
                <a:spcPct val="70000"/>
              </a:lnSpc>
              <a:spcBef>
                <a:spcPts val="360"/>
              </a:spcBef>
              <a:spcAft>
                <a:spcPts val="0"/>
              </a:spcAft>
              <a:buSzPts val="1800"/>
              <a:buNone/>
            </a:pPr>
            <a:r>
              <a:rPr b="1" i="0" lang="en-US" sz="1800" u="none">
                <a:solidFill>
                  <a:schemeClr val="accent1"/>
                </a:solidFill>
                <a:latin typeface="Tahoma"/>
                <a:ea typeface="Tahoma"/>
                <a:cs typeface="Tahoma"/>
                <a:sym typeface="Tahoma"/>
              </a:rPr>
              <a:t>                          </a:t>
            </a:r>
            <a:r>
              <a:rPr b="1" i="0" lang="en-US" sz="1800" u="none">
                <a:solidFill>
                  <a:srgbClr val="6600FF"/>
                </a:solidFill>
                <a:latin typeface="Tahoma"/>
                <a:ea typeface="Tahoma"/>
                <a:cs typeface="Tahoma"/>
                <a:sym typeface="Tahoma"/>
              </a:rPr>
              <a:t>while </a:t>
            </a:r>
            <a:r>
              <a:rPr b="0" i="1" lang="en-US" sz="1800" u="none">
                <a:solidFill>
                  <a:srgbClr val="6600FF"/>
                </a:solidFill>
                <a:latin typeface="Tahoma"/>
                <a:ea typeface="Tahoma"/>
                <a:cs typeface="Tahoma"/>
                <a:sym typeface="Tahoma"/>
              </a:rPr>
              <a:t>flag[j] </a:t>
            </a:r>
            <a:r>
              <a:rPr b="1" i="0" lang="en-US" sz="1800" u="none">
                <a:solidFill>
                  <a:srgbClr val="6600FF"/>
                </a:solidFill>
                <a:latin typeface="Tahoma"/>
                <a:ea typeface="Tahoma"/>
                <a:cs typeface="Tahoma"/>
                <a:sym typeface="Tahoma"/>
              </a:rPr>
              <a:t>do </a:t>
            </a:r>
            <a:r>
              <a:rPr b="0" i="1" lang="en-US" sz="1800" u="none">
                <a:solidFill>
                  <a:srgbClr val="6600FF"/>
                </a:solidFill>
                <a:latin typeface="Tahoma"/>
                <a:ea typeface="Tahoma"/>
                <a:cs typeface="Tahoma"/>
                <a:sym typeface="Tahoma"/>
              </a:rPr>
              <a:t>no-op; </a:t>
            </a:r>
            <a:endParaRPr/>
          </a:p>
          <a:p>
            <a:pPr indent="-228600" lvl="2" marL="1143000" rtl="0" algn="l">
              <a:lnSpc>
                <a:spcPct val="70000"/>
              </a:lnSpc>
              <a:spcBef>
                <a:spcPts val="360"/>
              </a:spcBef>
              <a:spcAft>
                <a:spcPts val="0"/>
              </a:spcAft>
              <a:buSzPts val="1800"/>
              <a:buNone/>
            </a:pPr>
            <a:r>
              <a:rPr b="0" i="1" lang="en-US" sz="1800" u="none">
                <a:solidFill>
                  <a:srgbClr val="6600FF"/>
                </a:solidFill>
                <a:latin typeface="Tahoma"/>
                <a:ea typeface="Tahoma"/>
                <a:cs typeface="Tahoma"/>
                <a:sym typeface="Tahoma"/>
              </a:rPr>
              <a:t>                        flag</a:t>
            </a:r>
            <a:r>
              <a:rPr b="1"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i</a:t>
            </a:r>
            <a:r>
              <a:rPr b="1" i="0" lang="en-US" sz="1800" u="none">
                <a:solidFill>
                  <a:srgbClr val="6600FF"/>
                </a:solidFill>
                <a:latin typeface="Tahoma"/>
                <a:ea typeface="Tahoma"/>
                <a:cs typeface="Tahoma"/>
                <a:sym typeface="Tahoma"/>
              </a:rPr>
              <a:t>] </a:t>
            </a:r>
            <a:r>
              <a:rPr b="0" i="0" lang="en-US" sz="1800" u="none">
                <a:solidFill>
                  <a:srgbClr val="6600FF"/>
                </a:solidFill>
                <a:latin typeface="Tahoma"/>
                <a:ea typeface="Tahoma"/>
                <a:cs typeface="Tahoma"/>
                <a:sym typeface="Tahoma"/>
              </a:rPr>
              <a:t>:=</a:t>
            </a:r>
            <a:r>
              <a:rPr b="1"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true</a:t>
            </a:r>
            <a:r>
              <a:rPr b="0" i="0" lang="en-US" sz="1800" u="none">
                <a:solidFill>
                  <a:srgbClr val="6600FF"/>
                </a:solidFill>
                <a:latin typeface="Tahoma"/>
                <a:ea typeface="Tahoma"/>
                <a:cs typeface="Tahoma"/>
                <a:sym typeface="Tahoma"/>
              </a:rPr>
              <a:t>;</a:t>
            </a:r>
            <a:r>
              <a:rPr b="0" i="0" lang="en-US" sz="1800" u="none">
                <a:solidFill>
                  <a:schemeClr val="accent1"/>
                </a:solidFill>
                <a:latin typeface="Tahoma"/>
                <a:ea typeface="Tahoma"/>
                <a:cs typeface="Tahoma"/>
                <a:sym typeface="Tahoma"/>
              </a:rPr>
              <a:t> </a:t>
            </a:r>
            <a:endParaRPr b="0" i="1" sz="1800" u="none">
              <a:solidFill>
                <a:schemeClr val="hlink"/>
              </a:solidFill>
              <a:latin typeface="Tahoma"/>
              <a:ea typeface="Tahoma"/>
              <a:cs typeface="Tahoma"/>
              <a:sym typeface="Tahoma"/>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critical section</a:t>
            </a:r>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flag[i]</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 false;</a:t>
            </a:r>
            <a:endParaRPr/>
          </a:p>
          <a:p>
            <a:pPr indent="-228600" lvl="2" marL="1143000" rtl="0" algn="l">
              <a:lnSpc>
                <a:spcPct val="70000"/>
              </a:lnSpc>
              <a:spcBef>
                <a:spcPts val="360"/>
              </a:spcBef>
              <a:spcAft>
                <a:spcPts val="0"/>
              </a:spcAft>
              <a:buSzPts val="1800"/>
              <a:buNone/>
            </a:pPr>
            <a:r>
              <a:rPr b="0" i="0" lang="en-US" sz="1800" u="none">
                <a:solidFill>
                  <a:schemeClr val="accent1"/>
                </a:solidFill>
                <a:latin typeface="Tahoma"/>
                <a:ea typeface="Tahoma"/>
                <a:cs typeface="Tahoma"/>
                <a:sym typeface="Tahoma"/>
              </a:rPr>
              <a:t>            			remainder section</a:t>
            </a:r>
            <a:endParaRPr/>
          </a:p>
          <a:p>
            <a:pPr indent="-228600" lvl="2" marL="1143000" rtl="0" algn="l">
              <a:lnSpc>
                <a:spcPct val="70000"/>
              </a:lnSpc>
              <a:spcBef>
                <a:spcPts val="36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5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5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500"/>
                                        <p:tgtEl>
                                          <p:spTgt spid="2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3" st="3"/>
                                            </p:txEl>
                                          </p:spTgt>
                                        </p:tgtEl>
                                        <p:attrNameLst>
                                          <p:attrName>style.visibility</p:attrName>
                                        </p:attrNameLst>
                                      </p:cBhvr>
                                      <p:to>
                                        <p:strVal val="visible"/>
                                      </p:to>
                                    </p:set>
                                    <p:animEffect filter="fade" transition="in">
                                      <p:cBhvr>
                                        <p:cTn dur="500"/>
                                        <p:tgtEl>
                                          <p:spTgt spid="2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4" st="4"/>
                                            </p:txEl>
                                          </p:spTgt>
                                        </p:tgtEl>
                                        <p:attrNameLst>
                                          <p:attrName>style.visibility</p:attrName>
                                        </p:attrNameLst>
                                      </p:cBhvr>
                                      <p:to>
                                        <p:strVal val="visible"/>
                                      </p:to>
                                    </p:set>
                                    <p:animEffect filter="fade" transition="in">
                                      <p:cBhvr>
                                        <p:cTn dur="500"/>
                                        <p:tgtEl>
                                          <p:spTgt spid="2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5" st="5"/>
                                            </p:txEl>
                                          </p:spTgt>
                                        </p:tgtEl>
                                        <p:attrNameLst>
                                          <p:attrName>style.visibility</p:attrName>
                                        </p:attrNameLst>
                                      </p:cBhvr>
                                      <p:to>
                                        <p:strVal val="visible"/>
                                      </p:to>
                                    </p:set>
                                    <p:animEffect filter="fade" transition="in">
                                      <p:cBhvr>
                                        <p:cTn dur="500"/>
                                        <p:tgtEl>
                                          <p:spTgt spid="2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6" st="6"/>
                                            </p:txEl>
                                          </p:spTgt>
                                        </p:tgtEl>
                                        <p:attrNameLst>
                                          <p:attrName>style.visibility</p:attrName>
                                        </p:attrNameLst>
                                      </p:cBhvr>
                                      <p:to>
                                        <p:strVal val="visible"/>
                                      </p:to>
                                    </p:set>
                                    <p:animEffect filter="fade" transition="in">
                                      <p:cBhvr>
                                        <p:cTn dur="500"/>
                                        <p:tgtEl>
                                          <p:spTgt spid="2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7" st="7"/>
                                            </p:txEl>
                                          </p:spTgt>
                                        </p:tgtEl>
                                        <p:attrNameLst>
                                          <p:attrName>style.visibility</p:attrName>
                                        </p:attrNameLst>
                                      </p:cBhvr>
                                      <p:to>
                                        <p:strVal val="visible"/>
                                      </p:to>
                                    </p:set>
                                    <p:animEffect filter="fade" transition="in">
                                      <p:cBhvr>
                                        <p:cTn dur="500"/>
                                        <p:tgtEl>
                                          <p:spTgt spid="2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8" st="8"/>
                                            </p:txEl>
                                          </p:spTgt>
                                        </p:tgtEl>
                                        <p:attrNameLst>
                                          <p:attrName>style.visibility</p:attrName>
                                        </p:attrNameLst>
                                      </p:cBhvr>
                                      <p:to>
                                        <p:strVal val="visible"/>
                                      </p:to>
                                    </p:set>
                                    <p:animEffect filter="fade" transition="in">
                                      <p:cBhvr>
                                        <p:cTn dur="500"/>
                                        <p:tgtEl>
                                          <p:spTgt spid="26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9" st="9"/>
                                            </p:txEl>
                                          </p:spTgt>
                                        </p:tgtEl>
                                        <p:attrNameLst>
                                          <p:attrName>style.visibility</p:attrName>
                                        </p:attrNameLst>
                                      </p:cBhvr>
                                      <p:to>
                                        <p:strVal val="visible"/>
                                      </p:to>
                                    </p:set>
                                    <p:animEffect filter="fade" transition="in">
                                      <p:cBhvr>
                                        <p:cTn dur="500"/>
                                        <p:tgtEl>
                                          <p:spTgt spid="26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0" st="10"/>
                                            </p:txEl>
                                          </p:spTgt>
                                        </p:tgtEl>
                                        <p:attrNameLst>
                                          <p:attrName>style.visibility</p:attrName>
                                        </p:attrNameLst>
                                      </p:cBhvr>
                                      <p:to>
                                        <p:strVal val="visible"/>
                                      </p:to>
                                    </p:set>
                                    <p:animEffect filter="fade" transition="in">
                                      <p:cBhvr>
                                        <p:cTn dur="500"/>
                                        <p:tgtEl>
                                          <p:spTgt spid="263">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1" st="11"/>
                                            </p:txEl>
                                          </p:spTgt>
                                        </p:tgtEl>
                                        <p:attrNameLst>
                                          <p:attrName>style.visibility</p:attrName>
                                        </p:attrNameLst>
                                      </p:cBhvr>
                                      <p:to>
                                        <p:strVal val="visible"/>
                                      </p:to>
                                    </p:set>
                                    <p:animEffect filter="fade" transition="in">
                                      <p:cBhvr>
                                        <p:cTn dur="500"/>
                                        <p:tgtEl>
                                          <p:spTgt spid="263">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7"/>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0" i="0" lang="en-US" sz="1400" u="none" cap="none" strike="noStrike">
                <a:solidFill>
                  <a:srgbClr val="5E574E"/>
                </a:solidFill>
                <a:latin typeface="Arial"/>
                <a:ea typeface="Arial"/>
                <a:cs typeface="Arial"/>
                <a:sym typeface="Arial"/>
              </a:rPr>
              <a:t>‹#›</a:t>
            </a:fld>
            <a:endParaRPr/>
          </a:p>
        </p:txBody>
      </p:sp>
      <p:sp>
        <p:nvSpPr>
          <p:cNvPr id="269" name="Google Shape;269;p37"/>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r>
              <a:rPr b="0" i="0" lang="en-US" sz="3600" u="none">
                <a:solidFill>
                  <a:srgbClr val="000000"/>
                </a:solidFill>
                <a:latin typeface="Arial"/>
                <a:ea typeface="Arial"/>
                <a:cs typeface="Arial"/>
                <a:sym typeface="Arial"/>
              </a:rPr>
              <a:t>Algorithm 3</a:t>
            </a:r>
            <a:endParaRPr/>
          </a:p>
        </p:txBody>
      </p:sp>
      <p:sp>
        <p:nvSpPr>
          <p:cNvPr id="270" name="Google Shape;270;p37"/>
          <p:cNvSpPr txBox="1"/>
          <p:nvPr>
            <p:ph idx="1" type="body"/>
          </p:nvPr>
        </p:nvSpPr>
        <p:spPr>
          <a:xfrm>
            <a:off x="-228600" y="15811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000000"/>
              </a:buClr>
              <a:buSzPts val="2400"/>
              <a:buFont typeface="Arial"/>
              <a:buChar char="●"/>
            </a:pPr>
            <a:r>
              <a:rPr b="1" i="1" lang="en-US" sz="2400" u="none">
                <a:solidFill>
                  <a:srgbClr val="FF0000"/>
                </a:solidFill>
                <a:latin typeface="Arial"/>
                <a:ea typeface="Arial"/>
                <a:cs typeface="Arial"/>
                <a:sym typeface="Arial"/>
              </a:rPr>
              <a:t>Does not satisfy mutual exclusion</a:t>
            </a:r>
            <a:endParaRPr/>
          </a:p>
          <a:p>
            <a:pPr indent="-228600" lvl="2" marL="114300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Example: There can be an interleaving of execution in which both first check the other process’ flag and see that it is false. Then they both enter the critical section.</a:t>
            </a:r>
            <a:endParaRPr/>
          </a:p>
          <a:p>
            <a:pPr indent="-285750" lvl="1" marL="742950" rtl="0" algn="l">
              <a:lnSpc>
                <a:spcPct val="100000"/>
              </a:lnSpc>
              <a:spcBef>
                <a:spcPts val="4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We don’t need to discuss/consider progress and bounded wait when mutual exclusion is not satisfied</a:t>
            </a:r>
            <a:endParaRPr/>
          </a:p>
        </p:txBody>
      </p:sp>
      <p:sp>
        <p:nvSpPr>
          <p:cNvPr id="271" name="Google Shape;271;p37"/>
          <p:cNvSpPr txBox="1"/>
          <p:nvPr/>
        </p:nvSpPr>
        <p:spPr>
          <a:xfrm>
            <a:off x="6731000" y="61722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72" name="Google Shape;272;p37"/>
          <p:cNvSpPr txBox="1"/>
          <p:nvPr>
            <p:ph idx="1" type="body"/>
          </p:nvPr>
        </p:nvSpPr>
        <p:spPr>
          <a:xfrm>
            <a:off x="9753600" y="18859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Shared Variables:</a:t>
            </a:r>
            <a:endParaRPr b="0" i="0" sz="2400" u="none">
              <a:solidFill>
                <a:srgbClr val="CC3300"/>
              </a:solidFill>
              <a:latin typeface="Tahoma"/>
              <a:ea typeface="Tahoma"/>
              <a:cs typeface="Tahoma"/>
              <a:sym typeface="Tahoma"/>
            </a:endParaRPr>
          </a:p>
          <a:p>
            <a:pPr indent="-228600" lvl="2" marL="1143000" rtl="0" algn="l">
              <a:lnSpc>
                <a:spcPct val="100000"/>
              </a:lnSpc>
              <a:spcBef>
                <a:spcPts val="300"/>
              </a:spcBef>
              <a:spcAft>
                <a:spcPts val="0"/>
              </a:spcAft>
              <a:buClr>
                <a:schemeClr val="accent2"/>
              </a:buClr>
              <a:buSzPts val="1800"/>
              <a:buFont typeface="Arial"/>
              <a:buChar char="●"/>
            </a:pPr>
            <a:r>
              <a:rPr b="1" i="0" lang="en-US" sz="1800" u="none">
                <a:solidFill>
                  <a:srgbClr val="D60093"/>
                </a:solidFill>
                <a:latin typeface="Tahoma"/>
                <a:ea typeface="Tahoma"/>
                <a:cs typeface="Tahoma"/>
                <a:sym typeface="Tahoma"/>
              </a:rPr>
              <a:t>var</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(0..1);</a:t>
            </a:r>
            <a:endParaRPr b="0" i="0" sz="2000" u="none">
              <a:solidFill>
                <a:srgbClr val="D60093"/>
              </a:solidFill>
              <a:latin typeface="Tahoma"/>
              <a:ea typeface="Tahoma"/>
              <a:cs typeface="Tahoma"/>
              <a:sym typeface="Tahoma"/>
            </a:endParaRPr>
          </a:p>
          <a:p>
            <a:pPr indent="-228600" lvl="2" marL="1143000" rtl="0" algn="l">
              <a:lnSpc>
                <a:spcPct val="100000"/>
              </a:lnSpc>
              <a:spcBef>
                <a:spcPts val="300"/>
              </a:spcBef>
              <a:spcAft>
                <a:spcPts val="0"/>
              </a:spcAft>
              <a:buSzPts val="1800"/>
              <a:buNone/>
            </a:pPr>
            <a:r>
              <a:rPr b="0" i="0" lang="en-US" sz="1800" u="none">
                <a:solidFill>
                  <a:srgbClr val="D60093"/>
                </a:solidFill>
                <a:latin typeface="Tahoma"/>
                <a:ea typeface="Tahoma"/>
                <a:cs typeface="Tahoma"/>
                <a:sym typeface="Tahoma"/>
              </a:rPr>
              <a:t>   initially </a:t>
            </a: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 0;</a:t>
            </a:r>
            <a:endParaRPr b="0" i="0" sz="2000" u="none">
              <a:solidFill>
                <a:srgbClr val="D60093"/>
              </a:solidFill>
              <a:latin typeface="Tahoma"/>
              <a:ea typeface="Tahoma"/>
              <a:cs typeface="Tahoma"/>
              <a:sym typeface="Tahoma"/>
            </a:endParaRPr>
          </a:p>
          <a:p>
            <a:pPr indent="-228600" lvl="2" marL="1143000" rtl="0" algn="l">
              <a:lnSpc>
                <a:spcPct val="100000"/>
              </a:lnSpc>
              <a:spcBef>
                <a:spcPts val="300"/>
              </a:spcBef>
              <a:spcAft>
                <a:spcPts val="0"/>
              </a:spcAft>
              <a:buClr>
                <a:schemeClr val="accent2"/>
              </a:buClr>
              <a:buSzPts val="1800"/>
              <a:buFont typeface="Arial"/>
              <a:buChar char="●"/>
            </a:pP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i </a:t>
            </a:r>
            <a:r>
              <a:rPr b="0" i="0" lang="en-US" sz="1800" u="none">
                <a:solidFill>
                  <a:srgbClr val="D60093"/>
                </a:solidFill>
                <a:latin typeface="Tahoma"/>
                <a:ea typeface="Tahoma"/>
                <a:cs typeface="Tahoma"/>
                <a:sym typeface="Tahoma"/>
              </a:rPr>
              <a:t> P</a:t>
            </a:r>
            <a:r>
              <a:rPr b="0" i="1" lang="en-US" sz="1400" u="none">
                <a:solidFill>
                  <a:srgbClr val="D60093"/>
                </a:solidFill>
                <a:latin typeface="Tahoma"/>
                <a:ea typeface="Tahoma"/>
                <a:cs typeface="Tahoma"/>
                <a:sym typeface="Tahoma"/>
              </a:rPr>
              <a:t>i</a:t>
            </a:r>
            <a:r>
              <a:rPr b="0" i="0" lang="en-US" sz="1800" u="none">
                <a:solidFill>
                  <a:srgbClr val="D60093"/>
                </a:solidFill>
                <a:latin typeface="Tahoma"/>
                <a:ea typeface="Tahoma"/>
                <a:cs typeface="Tahoma"/>
                <a:sym typeface="Tahoma"/>
              </a:rPr>
              <a:t> can enter its critical section</a:t>
            </a:r>
            <a:endParaRPr b="0" i="0" sz="2000" u="none">
              <a:solidFill>
                <a:srgbClr val="D60093"/>
              </a:solidFill>
              <a:latin typeface="Tahoma"/>
              <a:ea typeface="Tahoma"/>
              <a:cs typeface="Tahoma"/>
              <a:sym typeface="Tahoma"/>
            </a:endParaRPr>
          </a:p>
          <a:p>
            <a:pPr indent="-285750" lvl="1" marL="742950" rtl="0" algn="l">
              <a:lnSpc>
                <a:spcPct val="100000"/>
              </a:lnSpc>
              <a:spcBef>
                <a:spcPts val="40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Process </a:t>
            </a:r>
            <a:r>
              <a:rPr b="0" i="1" lang="en-US" sz="2400" u="none">
                <a:solidFill>
                  <a:srgbClr val="CC3300"/>
                </a:solidFill>
                <a:latin typeface="Tahoma"/>
                <a:ea typeface="Tahoma"/>
                <a:cs typeface="Tahoma"/>
                <a:sym typeface="Tahoma"/>
              </a:rPr>
              <a:t>P</a:t>
            </a:r>
            <a:r>
              <a:rPr b="0" i="1" lang="en-US" sz="1400" u="none">
                <a:solidFill>
                  <a:srgbClr val="CC3300"/>
                </a:solidFill>
                <a:latin typeface="Tahoma"/>
                <a:ea typeface="Tahoma"/>
                <a:cs typeface="Tahoma"/>
                <a:sym typeface="Tahoma"/>
              </a:rPr>
              <a:t>i</a:t>
            </a:r>
            <a:endParaRPr b="0" i="0" sz="2400" u="none">
              <a:solidFill>
                <a:srgbClr val="CC3300"/>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1" i="0" lang="en-US" sz="1800" u="none">
                <a:solidFill>
                  <a:schemeClr val="accent1"/>
                </a:solidFill>
                <a:latin typeface="Tahoma"/>
                <a:ea typeface="Tahoma"/>
                <a:cs typeface="Tahoma"/>
                <a:sym typeface="Tahoma"/>
              </a:rPr>
              <a:t>		repeat</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a:t>
            </a:r>
            <a:r>
              <a:rPr b="1" i="0" lang="en-US" sz="1800" u="none">
                <a:solidFill>
                  <a:srgbClr val="6600FF"/>
                </a:solidFill>
                <a:latin typeface="Tahoma"/>
                <a:ea typeface="Tahoma"/>
                <a:cs typeface="Tahoma"/>
                <a:sym typeface="Tahoma"/>
              </a:rPr>
              <a:t>while </a:t>
            </a:r>
            <a:r>
              <a:rPr b="0" i="1" lang="en-US" sz="1800" u="none">
                <a:solidFill>
                  <a:srgbClr val="6600FF"/>
                </a:solidFill>
                <a:latin typeface="Tahoma"/>
                <a:ea typeface="Tahoma"/>
                <a:cs typeface="Tahoma"/>
                <a:sym typeface="Tahoma"/>
              </a:rPr>
              <a:t>turn </a:t>
            </a:r>
            <a:r>
              <a:rPr b="0" i="0" lang="en-US" sz="1800" u="none">
                <a:solidFill>
                  <a:srgbClr val="6600FF"/>
                </a:solidFill>
                <a:latin typeface="Tahoma"/>
                <a:ea typeface="Tahoma"/>
                <a:cs typeface="Tahoma"/>
                <a:sym typeface="Tahoma"/>
              </a:rPr>
              <a:t>&lt;&gt; i </a:t>
            </a:r>
            <a:r>
              <a:rPr b="1" i="0" lang="en-US" sz="1800" u="none">
                <a:solidFill>
                  <a:srgbClr val="6600FF"/>
                </a:solidFill>
                <a:latin typeface="Tahoma"/>
                <a:ea typeface="Tahoma"/>
                <a:cs typeface="Tahoma"/>
                <a:sym typeface="Tahoma"/>
              </a:rPr>
              <a:t>do </a:t>
            </a:r>
            <a:r>
              <a:rPr b="0" i="1" lang="en-US" sz="1800" u="none">
                <a:solidFill>
                  <a:srgbClr val="6600FF"/>
                </a:solidFill>
                <a:latin typeface="Tahoma"/>
                <a:ea typeface="Tahoma"/>
                <a:cs typeface="Tahoma"/>
                <a:sym typeface="Tahoma"/>
              </a:rPr>
              <a:t>no-op;</a:t>
            </a:r>
            <a:endParaRPr b="0" i="1" sz="1800" u="none">
              <a:solidFill>
                <a:schemeClr val="hlink"/>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critical section</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turn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 j;</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remainder section</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b="0" i="0" sz="2000" u="none">
              <a:solidFill>
                <a:srgbClr val="D60093"/>
              </a:solidFill>
              <a:latin typeface="Tahoma"/>
              <a:ea typeface="Tahoma"/>
              <a:cs typeface="Tahoma"/>
              <a:sym typeface="Tahoma"/>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Satisfies mutual exclusion, but not progress.</a:t>
            </a:r>
            <a:endParaRPr b="0" i="0" sz="2000" u="none">
              <a:solidFill>
                <a:srgbClr val="D60093"/>
              </a:solidFill>
              <a:latin typeface="Tahoma"/>
              <a:ea typeface="Tahoma"/>
              <a:cs typeface="Tahoma"/>
              <a:sym typeface="Tahoma"/>
            </a:endParaRPr>
          </a:p>
          <a:p>
            <a:pPr indent="-215900" lvl="0" marL="342900" rtl="0" algn="l">
              <a:spcBef>
                <a:spcPts val="400"/>
              </a:spcBef>
              <a:spcAft>
                <a:spcPts val="0"/>
              </a:spcAft>
              <a:buSzPts val="2000"/>
              <a:buNone/>
            </a:pPr>
            <a:r>
              <a:t/>
            </a:r>
            <a:endParaRPr b="0" i="0" sz="2000" u="none">
              <a:solidFill>
                <a:srgbClr val="D60093"/>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1000"/>
                                        <p:tgtEl>
                                          <p:spTgt spid="2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animEffect filter="fade" transition="in">
                                      <p:cBhvr>
                                        <p:cTn dur="1000"/>
                                        <p:tgtEl>
                                          <p:spTgt spid="2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animEffect filter="fade" transition="in">
                                      <p:cBhvr>
                                        <p:cTn dur="1000"/>
                                        <p:tgtEl>
                                          <p:spTgt spid="27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8"/>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278" name="Google Shape;278;p38"/>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79" name="Google Shape;279;p38"/>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Algorithm 4</a:t>
            </a:r>
            <a:endParaRPr/>
          </a:p>
        </p:txBody>
      </p:sp>
      <p:sp>
        <p:nvSpPr>
          <p:cNvPr id="280" name="Google Shape;280;p38"/>
          <p:cNvSpPr txBox="1"/>
          <p:nvPr>
            <p:ph idx="1" type="body"/>
          </p:nvPr>
        </p:nvSpPr>
        <p:spPr>
          <a:xfrm>
            <a:off x="482600" y="1714500"/>
            <a:ext cx="8178900" cy="451500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Combined Shared Variables of algorithms 1 and 2</a:t>
            </a:r>
            <a:endParaRPr b="0" i="0" sz="2400" u="none">
              <a:solidFill>
                <a:srgbClr val="CC3300"/>
              </a:solidFill>
              <a:latin typeface="Tahoma"/>
              <a:ea typeface="Tahoma"/>
              <a:cs typeface="Tahoma"/>
              <a:sym typeface="Tahoma"/>
            </a:endParaRPr>
          </a:p>
          <a:p>
            <a:pPr indent="-285750" lvl="1" marL="742950" rtl="0" algn="l">
              <a:lnSpc>
                <a:spcPct val="100000"/>
              </a:lnSpc>
              <a:spcBef>
                <a:spcPts val="48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Process Pi</a:t>
            </a:r>
            <a:endParaRPr/>
          </a:p>
          <a:p>
            <a:pPr indent="-228600" lvl="2" marL="1143000" rtl="0" algn="l">
              <a:lnSpc>
                <a:spcPct val="80000"/>
              </a:lnSpc>
              <a:spcBef>
                <a:spcPts val="360"/>
              </a:spcBef>
              <a:spcAft>
                <a:spcPts val="0"/>
              </a:spcAft>
              <a:buSzPts val="1800"/>
              <a:buNone/>
            </a:pPr>
            <a:r>
              <a:rPr b="1" i="0" lang="en-US" sz="1800" u="none">
                <a:solidFill>
                  <a:schemeClr val="accent1"/>
                </a:solidFill>
                <a:latin typeface="Tahoma"/>
                <a:ea typeface="Tahoma"/>
                <a:cs typeface="Tahoma"/>
                <a:sym typeface="Tahoma"/>
              </a:rPr>
              <a:t>		repeat</a:t>
            </a:r>
            <a:endParaRPr/>
          </a:p>
          <a:p>
            <a:pPr indent="-228600" lvl="2" marL="1143000" rtl="0" algn="l">
              <a:lnSpc>
                <a:spcPct val="80000"/>
              </a:lnSpc>
              <a:spcBef>
                <a:spcPts val="360"/>
              </a:spcBef>
              <a:spcAft>
                <a:spcPts val="0"/>
              </a:spcAft>
              <a:buSzPts val="1800"/>
              <a:buNone/>
            </a:pPr>
            <a:r>
              <a:rPr b="1" i="0" lang="en-US" sz="1800" u="none">
                <a:solidFill>
                  <a:schemeClr val="accent1"/>
                </a:solidFill>
                <a:latin typeface="Tahoma"/>
                <a:ea typeface="Tahoma"/>
                <a:cs typeface="Tahoma"/>
                <a:sym typeface="Tahoma"/>
              </a:rPr>
              <a:t>		          </a:t>
            </a:r>
            <a:r>
              <a:rPr b="0" i="1"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flag</a:t>
            </a:r>
            <a:r>
              <a:rPr b="1"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i</a:t>
            </a:r>
            <a:r>
              <a:rPr b="1" i="0" lang="en-US" sz="1800" u="none">
                <a:solidFill>
                  <a:srgbClr val="6600FF"/>
                </a:solidFill>
                <a:latin typeface="Tahoma"/>
                <a:ea typeface="Tahoma"/>
                <a:cs typeface="Tahoma"/>
                <a:sym typeface="Tahoma"/>
              </a:rPr>
              <a:t>] </a:t>
            </a:r>
            <a:r>
              <a:rPr b="0" i="0" lang="en-US" sz="1800" u="none">
                <a:solidFill>
                  <a:srgbClr val="6600FF"/>
                </a:solidFill>
                <a:latin typeface="Tahoma"/>
                <a:ea typeface="Tahoma"/>
                <a:cs typeface="Tahoma"/>
                <a:sym typeface="Tahoma"/>
              </a:rPr>
              <a:t>:=</a:t>
            </a:r>
            <a:r>
              <a:rPr b="1"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true</a:t>
            </a:r>
            <a:r>
              <a:rPr b="0" i="0" lang="en-US" sz="1800" u="none">
                <a:solidFill>
                  <a:srgbClr val="6600FF"/>
                </a:solidFill>
                <a:latin typeface="Tahoma"/>
                <a:ea typeface="Tahoma"/>
                <a:cs typeface="Tahoma"/>
                <a:sym typeface="Tahoma"/>
              </a:rPr>
              <a:t>;</a:t>
            </a:r>
            <a:r>
              <a:rPr b="0" i="0" lang="en-US" sz="1800" u="none">
                <a:solidFill>
                  <a:schemeClr val="accent1"/>
                </a:solidFill>
                <a:latin typeface="Tahoma"/>
                <a:ea typeface="Tahoma"/>
                <a:cs typeface="Tahoma"/>
                <a:sym typeface="Tahoma"/>
              </a:rPr>
              <a:t> </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turn</a:t>
            </a:r>
            <a:r>
              <a:rPr b="0" i="0" lang="en-US" sz="1800" u="none">
                <a:solidFill>
                  <a:srgbClr val="6600FF"/>
                </a:solidFill>
                <a:latin typeface="Tahoma"/>
                <a:ea typeface="Tahoma"/>
                <a:cs typeface="Tahoma"/>
                <a:sym typeface="Tahoma"/>
              </a:rPr>
              <a:t> := </a:t>
            </a:r>
            <a:r>
              <a:rPr b="0" i="1" lang="en-US" sz="1800" u="none">
                <a:solidFill>
                  <a:srgbClr val="6600FF"/>
                </a:solidFill>
                <a:latin typeface="Tahoma"/>
                <a:ea typeface="Tahoma"/>
                <a:cs typeface="Tahoma"/>
                <a:sym typeface="Tahoma"/>
              </a:rPr>
              <a:t>j</a:t>
            </a:r>
            <a:r>
              <a:rPr b="0" i="0" lang="en-US" sz="1800" u="none">
                <a:solidFill>
                  <a:srgbClr val="6600FF"/>
                </a:solidFill>
                <a:latin typeface="Tahoma"/>
                <a:ea typeface="Tahoma"/>
                <a:cs typeface="Tahoma"/>
                <a:sym typeface="Tahoma"/>
              </a:rPr>
              <a:t>;</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1" i="0" lang="en-US" sz="1800" u="none">
                <a:solidFill>
                  <a:srgbClr val="6600FF"/>
                </a:solidFill>
                <a:latin typeface="Tahoma"/>
                <a:ea typeface="Tahoma"/>
                <a:cs typeface="Tahoma"/>
                <a:sym typeface="Tahoma"/>
              </a:rPr>
              <a:t>while (</a:t>
            </a:r>
            <a:r>
              <a:rPr b="0" i="1" lang="en-US" sz="1800" u="none">
                <a:solidFill>
                  <a:srgbClr val="6600FF"/>
                </a:solidFill>
                <a:latin typeface="Tahoma"/>
                <a:ea typeface="Tahoma"/>
                <a:cs typeface="Tahoma"/>
                <a:sym typeface="Tahoma"/>
              </a:rPr>
              <a:t>flag</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j</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and </a:t>
            </a:r>
            <a:r>
              <a:rPr b="0" i="1" lang="en-US" sz="1800" u="none">
                <a:solidFill>
                  <a:srgbClr val="6600FF"/>
                </a:solidFill>
                <a:latin typeface="Tahoma"/>
                <a:ea typeface="Tahoma"/>
                <a:cs typeface="Tahoma"/>
                <a:sym typeface="Tahoma"/>
              </a:rPr>
              <a:t>turn</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j) </a:t>
            </a:r>
            <a:r>
              <a:rPr b="1" i="0" lang="en-US" sz="1800" u="none">
                <a:solidFill>
                  <a:srgbClr val="6600FF"/>
                </a:solidFill>
                <a:latin typeface="Tahoma"/>
                <a:ea typeface="Tahoma"/>
                <a:cs typeface="Tahoma"/>
                <a:sym typeface="Tahoma"/>
              </a:rPr>
              <a:t>do </a:t>
            </a:r>
            <a:r>
              <a:rPr b="0" i="1" lang="en-US" sz="1800" u="none">
                <a:solidFill>
                  <a:srgbClr val="6600FF"/>
                </a:solidFill>
                <a:latin typeface="Tahoma"/>
                <a:ea typeface="Tahoma"/>
                <a:cs typeface="Tahoma"/>
                <a:sym typeface="Tahoma"/>
              </a:rPr>
              <a:t>no-op;</a:t>
            </a:r>
            <a:endParaRPr b="0" i="1" sz="1800" u="none">
              <a:solidFill>
                <a:schemeClr val="hlink"/>
              </a:solidFill>
              <a:latin typeface="Tahoma"/>
              <a:ea typeface="Tahoma"/>
              <a:cs typeface="Tahoma"/>
              <a:sym typeface="Tahoma"/>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critical section</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flag[i]</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 false;</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remainder section</a:t>
            </a:r>
            <a:endParaRPr/>
          </a:p>
          <a:p>
            <a:pPr indent="-228600" lvl="2" marL="1143000" rtl="0" algn="l">
              <a:lnSpc>
                <a:spcPct val="80000"/>
              </a:lnSpc>
              <a:spcBef>
                <a:spcPts val="36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YES!!! Meets all three requirements, solves the critical section problem for 2 processes.</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Also called “Peterson’s solution” </a:t>
            </a:r>
            <a:endParaRPr/>
          </a:p>
          <a:p>
            <a:pPr indent="-215900" lvl="0" marL="342900" rtl="0" algn="l">
              <a:spcBef>
                <a:spcPts val="400"/>
              </a:spcBef>
              <a:spcAft>
                <a:spcPts val="0"/>
              </a:spcAft>
              <a:buSzPts val="2000"/>
              <a:buNone/>
            </a:pPr>
            <a:r>
              <a:t/>
            </a:r>
            <a:endParaRPr b="0" i="0" sz="2000" u="none">
              <a:solidFill>
                <a:srgbClr val="D60093"/>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5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5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500"/>
                                        <p:tgtEl>
                                          <p:spTgt spid="2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500"/>
                                        <p:tgtEl>
                                          <p:spTgt spid="2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Effect filter="fade" transition="in">
                                      <p:cBhvr>
                                        <p:cTn dur="500"/>
                                        <p:tgtEl>
                                          <p:spTgt spid="2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6" st="6"/>
                                            </p:txEl>
                                          </p:spTgt>
                                        </p:tgtEl>
                                        <p:attrNameLst>
                                          <p:attrName>style.visibility</p:attrName>
                                        </p:attrNameLst>
                                      </p:cBhvr>
                                      <p:to>
                                        <p:strVal val="visible"/>
                                      </p:to>
                                    </p:set>
                                    <p:animEffect filter="fade" transition="in">
                                      <p:cBhvr>
                                        <p:cTn dur="500"/>
                                        <p:tgtEl>
                                          <p:spTgt spid="2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7" st="7"/>
                                            </p:txEl>
                                          </p:spTgt>
                                        </p:tgtEl>
                                        <p:attrNameLst>
                                          <p:attrName>style.visibility</p:attrName>
                                        </p:attrNameLst>
                                      </p:cBhvr>
                                      <p:to>
                                        <p:strVal val="visible"/>
                                      </p:to>
                                    </p:set>
                                    <p:animEffect filter="fade" transition="in">
                                      <p:cBhvr>
                                        <p:cTn dur="500"/>
                                        <p:tgtEl>
                                          <p:spTgt spid="2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8" st="8"/>
                                            </p:txEl>
                                          </p:spTgt>
                                        </p:tgtEl>
                                        <p:attrNameLst>
                                          <p:attrName>style.visibility</p:attrName>
                                        </p:attrNameLst>
                                      </p:cBhvr>
                                      <p:to>
                                        <p:strVal val="visible"/>
                                      </p:to>
                                    </p:set>
                                    <p:animEffect filter="fade" transition="in">
                                      <p:cBhvr>
                                        <p:cTn dur="500"/>
                                        <p:tgtEl>
                                          <p:spTgt spid="2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9" st="9"/>
                                            </p:txEl>
                                          </p:spTgt>
                                        </p:tgtEl>
                                        <p:attrNameLst>
                                          <p:attrName>style.visibility</p:attrName>
                                        </p:attrNameLst>
                                      </p:cBhvr>
                                      <p:to>
                                        <p:strVal val="visible"/>
                                      </p:to>
                                    </p:set>
                                    <p:animEffect filter="fade" transition="in">
                                      <p:cBhvr>
                                        <p:cTn dur="500"/>
                                        <p:tgtEl>
                                          <p:spTgt spid="2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0" st="10"/>
                                            </p:txEl>
                                          </p:spTgt>
                                        </p:tgtEl>
                                        <p:attrNameLst>
                                          <p:attrName>style.visibility</p:attrName>
                                        </p:attrNameLst>
                                      </p:cBhvr>
                                      <p:to>
                                        <p:strVal val="visible"/>
                                      </p:to>
                                    </p:set>
                                    <p:animEffect filter="fade" transition="in">
                                      <p:cBhvr>
                                        <p:cTn dur="500"/>
                                        <p:tgtEl>
                                          <p:spTgt spid="28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1" st="11"/>
                                            </p:txEl>
                                          </p:spTgt>
                                        </p:tgtEl>
                                        <p:attrNameLst>
                                          <p:attrName>style.visibility</p:attrName>
                                        </p:attrNameLst>
                                      </p:cBhvr>
                                      <p:to>
                                        <p:strVal val="visible"/>
                                      </p:to>
                                    </p:set>
                                    <p:animEffect filter="fade" transition="in">
                                      <p:cBhvr>
                                        <p:cTn dur="500"/>
                                        <p:tgtEl>
                                          <p:spTgt spid="28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2" st="12"/>
                                            </p:txEl>
                                          </p:spTgt>
                                        </p:tgtEl>
                                        <p:attrNameLst>
                                          <p:attrName>style.visibility</p:attrName>
                                        </p:attrNameLst>
                                      </p:cBhvr>
                                      <p:to>
                                        <p:strVal val="visible"/>
                                      </p:to>
                                    </p:set>
                                    <p:animEffect filter="fade" transition="in">
                                      <p:cBhvr>
                                        <p:cTn dur="500"/>
                                        <p:tgtEl>
                                          <p:spTgt spid="28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9"/>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5E574E"/>
              </a:buClr>
              <a:buSzPts val="1400"/>
              <a:buFont typeface="Arial"/>
              <a:buNone/>
            </a:pPr>
            <a:fld id="{00000000-1234-1234-1234-123412341234}" type="slidenum">
              <a:rPr b="0" i="0" lang="en-US" sz="1400" u="none" cap="none" strike="noStrike">
                <a:solidFill>
                  <a:srgbClr val="5E574E"/>
                </a:solidFill>
                <a:latin typeface="Arial"/>
                <a:ea typeface="Arial"/>
                <a:cs typeface="Arial"/>
                <a:sym typeface="Arial"/>
              </a:rPr>
              <a:t>‹#›</a:t>
            </a:fld>
            <a:endParaRPr/>
          </a:p>
        </p:txBody>
      </p:sp>
      <p:sp>
        <p:nvSpPr>
          <p:cNvPr id="286" name="Google Shape;286;p39"/>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r>
              <a:rPr b="0" i="0" lang="en-US" sz="3600" u="none">
                <a:solidFill>
                  <a:srgbClr val="000000"/>
                </a:solidFill>
                <a:latin typeface="Arial"/>
                <a:ea typeface="Arial"/>
                <a:cs typeface="Arial"/>
                <a:sym typeface="Arial"/>
              </a:rPr>
              <a:t>Algorithm 4</a:t>
            </a:r>
            <a:endParaRPr/>
          </a:p>
        </p:txBody>
      </p:sp>
      <p:sp>
        <p:nvSpPr>
          <p:cNvPr id="287" name="Google Shape;287;p39"/>
          <p:cNvSpPr txBox="1"/>
          <p:nvPr>
            <p:ph idx="1" type="body"/>
          </p:nvPr>
        </p:nvSpPr>
        <p:spPr>
          <a:xfrm>
            <a:off x="-228600" y="15811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Satisfies mutual exclusion</a:t>
            </a:r>
            <a:endParaRPr/>
          </a:p>
          <a:p>
            <a:pPr indent="-228600" lvl="2" marL="114300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If one process enters the critical section, it means that either the other process was not ready to enter or it was this process’ turn to enter. In either case, the other process will not enter the critical section</a:t>
            </a:r>
            <a:endParaRPr/>
          </a:p>
          <a:p>
            <a:pPr indent="-285750" lvl="1" marL="742950" rtl="0" algn="l">
              <a:lnSpc>
                <a:spcPct val="100000"/>
              </a:lnSpc>
              <a:spcBef>
                <a:spcPts val="4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Satisfies progress</a:t>
            </a:r>
            <a:endParaRPr/>
          </a:p>
          <a:p>
            <a:pPr indent="-228600" lvl="2" marL="114300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If one process exits the critical section, it sets its ready flag to false and hence the other process can enter. Moreover, there is no interleaving in the entry section that can block both.</a:t>
            </a:r>
            <a:endParaRPr/>
          </a:p>
          <a:p>
            <a:pPr indent="-285750" lvl="1" marL="742950" rtl="0" algn="l">
              <a:lnSpc>
                <a:spcPct val="100000"/>
              </a:lnSpc>
              <a:spcBef>
                <a:spcPts val="400"/>
              </a:spcBef>
              <a:spcAft>
                <a:spcPts val="0"/>
              </a:spcAft>
              <a:buClr>
                <a:srgbClr val="000000"/>
              </a:buClr>
              <a:buSzPts val="2400"/>
              <a:buFont typeface="Arial"/>
              <a:buChar char="●"/>
            </a:pPr>
            <a:r>
              <a:rPr b="0" i="0" lang="en-US" sz="2400" u="none">
                <a:solidFill>
                  <a:srgbClr val="000000"/>
                </a:solidFill>
                <a:latin typeface="Arial"/>
                <a:ea typeface="Arial"/>
                <a:cs typeface="Arial"/>
                <a:sym typeface="Arial"/>
              </a:rPr>
              <a:t>Satisfies bounded wait</a:t>
            </a:r>
            <a:endParaRPr/>
          </a:p>
          <a:p>
            <a:pPr indent="-228600" lvl="2" marL="1143000" rtl="0" algn="l">
              <a:lnSpc>
                <a:spcPct val="100000"/>
              </a:lnSpc>
              <a:spcBef>
                <a:spcPts val="400"/>
              </a:spcBef>
              <a:spcAft>
                <a:spcPts val="0"/>
              </a:spcAft>
              <a:buClr>
                <a:srgbClr val="000000"/>
              </a:buClr>
              <a:buSzPts val="2000"/>
              <a:buFont typeface="Arial"/>
              <a:buChar char="●"/>
            </a:pPr>
            <a:r>
              <a:rPr b="0" i="0" lang="en-US" sz="2000" u="none">
                <a:solidFill>
                  <a:srgbClr val="000000"/>
                </a:solidFill>
                <a:latin typeface="Arial"/>
                <a:ea typeface="Arial"/>
                <a:cs typeface="Arial"/>
                <a:sym typeface="Arial"/>
              </a:rPr>
              <a:t>If a process is waiting in the entry section, it will be able to enter at some point since the other process will either set its ready flag to false or will set to turn to this process.</a:t>
            </a:r>
            <a:endParaRPr/>
          </a:p>
        </p:txBody>
      </p:sp>
      <p:sp>
        <p:nvSpPr>
          <p:cNvPr id="288" name="Google Shape;288;p39"/>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89" name="Google Shape;289;p39"/>
          <p:cNvSpPr txBox="1"/>
          <p:nvPr>
            <p:ph idx="1" type="body"/>
          </p:nvPr>
        </p:nvSpPr>
        <p:spPr>
          <a:xfrm>
            <a:off x="9753600" y="18859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Shared Variables:</a:t>
            </a:r>
            <a:endParaRPr b="0" i="0" sz="2400" u="none">
              <a:solidFill>
                <a:srgbClr val="CC3300"/>
              </a:solidFill>
              <a:latin typeface="Tahoma"/>
              <a:ea typeface="Tahoma"/>
              <a:cs typeface="Tahoma"/>
              <a:sym typeface="Tahoma"/>
            </a:endParaRPr>
          </a:p>
          <a:p>
            <a:pPr indent="-228600" lvl="2" marL="1143000" rtl="0" algn="l">
              <a:lnSpc>
                <a:spcPct val="100000"/>
              </a:lnSpc>
              <a:spcBef>
                <a:spcPts val="300"/>
              </a:spcBef>
              <a:spcAft>
                <a:spcPts val="0"/>
              </a:spcAft>
              <a:buClr>
                <a:schemeClr val="accent2"/>
              </a:buClr>
              <a:buSzPts val="1800"/>
              <a:buFont typeface="Arial"/>
              <a:buChar char="●"/>
            </a:pPr>
            <a:r>
              <a:rPr b="1" i="0" lang="en-US" sz="1800" u="none">
                <a:solidFill>
                  <a:srgbClr val="D60093"/>
                </a:solidFill>
                <a:latin typeface="Tahoma"/>
                <a:ea typeface="Tahoma"/>
                <a:cs typeface="Tahoma"/>
                <a:sym typeface="Tahoma"/>
              </a:rPr>
              <a:t>var</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(0..1);</a:t>
            </a:r>
            <a:endParaRPr b="0" i="0" sz="2000" u="none">
              <a:solidFill>
                <a:srgbClr val="D60093"/>
              </a:solidFill>
              <a:latin typeface="Tahoma"/>
              <a:ea typeface="Tahoma"/>
              <a:cs typeface="Tahoma"/>
              <a:sym typeface="Tahoma"/>
            </a:endParaRPr>
          </a:p>
          <a:p>
            <a:pPr indent="-228600" lvl="2" marL="1143000" rtl="0" algn="l">
              <a:lnSpc>
                <a:spcPct val="100000"/>
              </a:lnSpc>
              <a:spcBef>
                <a:spcPts val="300"/>
              </a:spcBef>
              <a:spcAft>
                <a:spcPts val="0"/>
              </a:spcAft>
              <a:buSzPts val="1800"/>
              <a:buNone/>
            </a:pPr>
            <a:r>
              <a:rPr b="0" i="0" lang="en-US" sz="1800" u="none">
                <a:solidFill>
                  <a:srgbClr val="D60093"/>
                </a:solidFill>
                <a:latin typeface="Tahoma"/>
                <a:ea typeface="Tahoma"/>
                <a:cs typeface="Tahoma"/>
                <a:sym typeface="Tahoma"/>
              </a:rPr>
              <a:t>   initially </a:t>
            </a: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 0;</a:t>
            </a:r>
            <a:endParaRPr b="0" i="0" sz="2000" u="none">
              <a:solidFill>
                <a:srgbClr val="D60093"/>
              </a:solidFill>
              <a:latin typeface="Tahoma"/>
              <a:ea typeface="Tahoma"/>
              <a:cs typeface="Tahoma"/>
              <a:sym typeface="Tahoma"/>
            </a:endParaRPr>
          </a:p>
          <a:p>
            <a:pPr indent="-228600" lvl="2" marL="1143000" rtl="0" algn="l">
              <a:lnSpc>
                <a:spcPct val="100000"/>
              </a:lnSpc>
              <a:spcBef>
                <a:spcPts val="300"/>
              </a:spcBef>
              <a:spcAft>
                <a:spcPts val="0"/>
              </a:spcAft>
              <a:buClr>
                <a:schemeClr val="accent2"/>
              </a:buClr>
              <a:buSzPts val="1800"/>
              <a:buFont typeface="Arial"/>
              <a:buChar char="●"/>
            </a:pPr>
            <a:r>
              <a:rPr b="0" i="1" lang="en-US" sz="1800" u="none">
                <a:solidFill>
                  <a:srgbClr val="D60093"/>
                </a:solidFill>
                <a:latin typeface="Tahoma"/>
                <a:ea typeface="Tahoma"/>
                <a:cs typeface="Tahoma"/>
                <a:sym typeface="Tahoma"/>
              </a:rPr>
              <a:t>turn</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i </a:t>
            </a:r>
            <a:r>
              <a:rPr b="0" i="0" lang="en-US" sz="1800" u="none">
                <a:solidFill>
                  <a:srgbClr val="D60093"/>
                </a:solidFill>
                <a:latin typeface="Tahoma"/>
                <a:ea typeface="Tahoma"/>
                <a:cs typeface="Tahoma"/>
                <a:sym typeface="Tahoma"/>
              </a:rPr>
              <a:t> P</a:t>
            </a:r>
            <a:r>
              <a:rPr b="0" i="1" lang="en-US" sz="1400" u="none">
                <a:solidFill>
                  <a:srgbClr val="D60093"/>
                </a:solidFill>
                <a:latin typeface="Tahoma"/>
                <a:ea typeface="Tahoma"/>
                <a:cs typeface="Tahoma"/>
                <a:sym typeface="Tahoma"/>
              </a:rPr>
              <a:t>i</a:t>
            </a:r>
            <a:r>
              <a:rPr b="0" i="0" lang="en-US" sz="1800" u="none">
                <a:solidFill>
                  <a:srgbClr val="D60093"/>
                </a:solidFill>
                <a:latin typeface="Tahoma"/>
                <a:ea typeface="Tahoma"/>
                <a:cs typeface="Tahoma"/>
                <a:sym typeface="Tahoma"/>
              </a:rPr>
              <a:t> can enter its critical section</a:t>
            </a:r>
            <a:endParaRPr b="0" i="0" sz="2000" u="none">
              <a:solidFill>
                <a:srgbClr val="D60093"/>
              </a:solidFill>
              <a:latin typeface="Tahoma"/>
              <a:ea typeface="Tahoma"/>
              <a:cs typeface="Tahoma"/>
              <a:sym typeface="Tahoma"/>
            </a:endParaRPr>
          </a:p>
          <a:p>
            <a:pPr indent="-285750" lvl="1" marL="742950" rtl="0" algn="l">
              <a:lnSpc>
                <a:spcPct val="100000"/>
              </a:lnSpc>
              <a:spcBef>
                <a:spcPts val="40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Process </a:t>
            </a:r>
            <a:r>
              <a:rPr b="0" i="1" lang="en-US" sz="2400" u="none">
                <a:solidFill>
                  <a:srgbClr val="CC3300"/>
                </a:solidFill>
                <a:latin typeface="Tahoma"/>
                <a:ea typeface="Tahoma"/>
                <a:cs typeface="Tahoma"/>
                <a:sym typeface="Tahoma"/>
              </a:rPr>
              <a:t>P</a:t>
            </a:r>
            <a:r>
              <a:rPr b="0" i="1" lang="en-US" sz="1400" u="none">
                <a:solidFill>
                  <a:srgbClr val="CC3300"/>
                </a:solidFill>
                <a:latin typeface="Tahoma"/>
                <a:ea typeface="Tahoma"/>
                <a:cs typeface="Tahoma"/>
                <a:sym typeface="Tahoma"/>
              </a:rPr>
              <a:t>i</a:t>
            </a:r>
            <a:endParaRPr b="0" i="0" sz="2400" u="none">
              <a:solidFill>
                <a:srgbClr val="CC3300"/>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1" i="0" lang="en-US" sz="1800" u="none">
                <a:solidFill>
                  <a:schemeClr val="accent1"/>
                </a:solidFill>
                <a:latin typeface="Tahoma"/>
                <a:ea typeface="Tahoma"/>
                <a:cs typeface="Tahoma"/>
                <a:sym typeface="Tahoma"/>
              </a:rPr>
              <a:t>		repeat</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a:t>
            </a:r>
            <a:r>
              <a:rPr b="1" i="0" lang="en-US" sz="1800" u="none">
                <a:solidFill>
                  <a:srgbClr val="6600FF"/>
                </a:solidFill>
                <a:latin typeface="Tahoma"/>
                <a:ea typeface="Tahoma"/>
                <a:cs typeface="Tahoma"/>
                <a:sym typeface="Tahoma"/>
              </a:rPr>
              <a:t>while </a:t>
            </a:r>
            <a:r>
              <a:rPr b="0" i="1" lang="en-US" sz="1800" u="none">
                <a:solidFill>
                  <a:srgbClr val="6600FF"/>
                </a:solidFill>
                <a:latin typeface="Tahoma"/>
                <a:ea typeface="Tahoma"/>
                <a:cs typeface="Tahoma"/>
                <a:sym typeface="Tahoma"/>
              </a:rPr>
              <a:t>turn </a:t>
            </a:r>
            <a:r>
              <a:rPr b="0" i="0" lang="en-US" sz="1800" u="none">
                <a:solidFill>
                  <a:srgbClr val="6600FF"/>
                </a:solidFill>
                <a:latin typeface="Tahoma"/>
                <a:ea typeface="Tahoma"/>
                <a:cs typeface="Tahoma"/>
                <a:sym typeface="Tahoma"/>
              </a:rPr>
              <a:t>&lt;&gt; i </a:t>
            </a:r>
            <a:r>
              <a:rPr b="1" i="0" lang="en-US" sz="1800" u="none">
                <a:solidFill>
                  <a:srgbClr val="6600FF"/>
                </a:solidFill>
                <a:latin typeface="Tahoma"/>
                <a:ea typeface="Tahoma"/>
                <a:cs typeface="Tahoma"/>
                <a:sym typeface="Tahoma"/>
              </a:rPr>
              <a:t>do </a:t>
            </a:r>
            <a:r>
              <a:rPr b="0" i="1" lang="en-US" sz="1800" u="none">
                <a:solidFill>
                  <a:srgbClr val="6600FF"/>
                </a:solidFill>
                <a:latin typeface="Tahoma"/>
                <a:ea typeface="Tahoma"/>
                <a:cs typeface="Tahoma"/>
                <a:sym typeface="Tahoma"/>
              </a:rPr>
              <a:t>no-op;</a:t>
            </a:r>
            <a:endParaRPr b="0" i="1" sz="1800" u="none">
              <a:solidFill>
                <a:schemeClr val="hlink"/>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critical section</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turn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 j;</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0" i="0" lang="en-US" sz="1800" u="none">
                <a:solidFill>
                  <a:schemeClr val="accent1"/>
                </a:solidFill>
                <a:latin typeface="Tahoma"/>
                <a:ea typeface="Tahoma"/>
                <a:cs typeface="Tahoma"/>
                <a:sym typeface="Tahoma"/>
              </a:rPr>
              <a:t>            			remainder section</a:t>
            </a:r>
            <a:endParaRPr b="0" i="0" sz="2000" u="none">
              <a:solidFill>
                <a:srgbClr val="D60093"/>
              </a:solidFill>
              <a:latin typeface="Tahoma"/>
              <a:ea typeface="Tahoma"/>
              <a:cs typeface="Tahoma"/>
              <a:sym typeface="Tahoma"/>
            </a:endParaRPr>
          </a:p>
          <a:p>
            <a:pPr indent="-228600" lvl="2" marL="1143000" rtl="0" algn="l">
              <a:lnSpc>
                <a:spcPct val="70000"/>
              </a:lnSpc>
              <a:spcBef>
                <a:spcPts val="30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b="0" i="0" sz="2000" u="none">
              <a:solidFill>
                <a:srgbClr val="D60093"/>
              </a:solidFill>
              <a:latin typeface="Tahoma"/>
              <a:ea typeface="Tahoma"/>
              <a:cs typeface="Tahoma"/>
              <a:sym typeface="Tahoma"/>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Satisfies mutual exclusion, but not progress.</a:t>
            </a:r>
            <a:endParaRPr b="0" i="0" sz="2000" u="none">
              <a:solidFill>
                <a:srgbClr val="D60093"/>
              </a:solidFill>
              <a:latin typeface="Tahoma"/>
              <a:ea typeface="Tahoma"/>
              <a:cs typeface="Tahoma"/>
              <a:sym typeface="Tahoma"/>
            </a:endParaRPr>
          </a:p>
          <a:p>
            <a:pPr indent="-215900" lvl="0" marL="342900" rtl="0" algn="l">
              <a:spcBef>
                <a:spcPts val="400"/>
              </a:spcBef>
              <a:spcAft>
                <a:spcPts val="0"/>
              </a:spcAft>
              <a:buSzPts val="2000"/>
              <a:buNone/>
            </a:pPr>
            <a:r>
              <a:t/>
            </a:r>
            <a:endParaRPr b="0" i="0" sz="2000" u="none">
              <a:solidFill>
                <a:srgbClr val="D60093"/>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0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10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Effect filter="fade" transition="in">
                                      <p:cBhvr>
                                        <p:cTn dur="1000"/>
                                        <p:tgtEl>
                                          <p:spTgt spid="2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animEffect filter="fade" transition="in">
                                      <p:cBhvr>
                                        <p:cTn dur="1000"/>
                                        <p:tgtEl>
                                          <p:spTgt spid="2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4" st="4"/>
                                            </p:txEl>
                                          </p:spTgt>
                                        </p:tgtEl>
                                        <p:attrNameLst>
                                          <p:attrName>style.visibility</p:attrName>
                                        </p:attrNameLst>
                                      </p:cBhvr>
                                      <p:to>
                                        <p:strVal val="visible"/>
                                      </p:to>
                                    </p:set>
                                    <p:animEffect filter="fade" transition="in">
                                      <p:cBhvr>
                                        <p:cTn dur="1000"/>
                                        <p:tgtEl>
                                          <p:spTgt spid="2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5" st="5"/>
                                            </p:txEl>
                                          </p:spTgt>
                                        </p:tgtEl>
                                        <p:attrNameLst>
                                          <p:attrName>style.visibility</p:attrName>
                                        </p:attrNameLst>
                                      </p:cBhvr>
                                      <p:to>
                                        <p:strVal val="visible"/>
                                      </p:to>
                                    </p:set>
                                    <p:animEffect filter="fade" transition="in">
                                      <p:cBhvr>
                                        <p:cTn dur="1000"/>
                                        <p:tgtEl>
                                          <p:spTgt spid="28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0"/>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295" name="Google Shape;295;p40"/>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296" name="Google Shape;296;p40"/>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Bakery Algorithm</a:t>
            </a:r>
            <a:endParaRPr/>
          </a:p>
        </p:txBody>
      </p:sp>
      <p:sp>
        <p:nvSpPr>
          <p:cNvPr id="297" name="Google Shape;297;p40"/>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Critical section for n processes</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Before entering its critical section, process receives a number.  Holder of the smallest number enters critical section.</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If processes Pi and Pj receive the same number, </a:t>
            </a:r>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if i &lt;= j, then Pi is served first; else Pj is served first.</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The numbering scheme always generates numbers in increasing order of enumeration; i.e. 1,2,3,3,3,3,4,4,5,5</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1"/>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303" name="Google Shape;303;p41"/>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304" name="Google Shape;304;p41"/>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Bakery Algorithm (cont.)</a:t>
            </a:r>
            <a:endParaRPr/>
          </a:p>
        </p:txBody>
      </p:sp>
      <p:sp>
        <p:nvSpPr>
          <p:cNvPr id="305" name="Google Shape;305;p41"/>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Notation -</a:t>
            </a:r>
            <a:endParaRPr/>
          </a:p>
          <a:p>
            <a:pPr indent="-285750" lvl="1" marL="742950" rtl="0" algn="l">
              <a:lnSpc>
                <a:spcPct val="100000"/>
              </a:lnSpc>
              <a:spcBef>
                <a:spcPts val="48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Lexicographic order(ticket#, process id#)</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a:t>
            </a:r>
            <a:r>
              <a:rPr b="0" i="1" lang="en-US" sz="2000" u="none">
                <a:solidFill>
                  <a:srgbClr val="D60093"/>
                </a:solidFill>
                <a:latin typeface="Tahoma"/>
                <a:ea typeface="Tahoma"/>
                <a:cs typeface="Tahoma"/>
                <a:sym typeface="Tahoma"/>
              </a:rPr>
              <a:t>a</a:t>
            </a:r>
            <a:r>
              <a:rPr b="0" i="0" lang="en-US" sz="2000" u="none">
                <a:solidFill>
                  <a:srgbClr val="D60093"/>
                </a:solidFill>
                <a:latin typeface="Tahoma"/>
                <a:ea typeface="Tahoma"/>
                <a:cs typeface="Tahoma"/>
                <a:sym typeface="Tahoma"/>
              </a:rPr>
              <a:t>,</a:t>
            </a:r>
            <a:r>
              <a:rPr b="0" i="1" lang="en-US" sz="2000" u="none">
                <a:solidFill>
                  <a:srgbClr val="D60093"/>
                </a:solidFill>
                <a:latin typeface="Tahoma"/>
                <a:ea typeface="Tahoma"/>
                <a:cs typeface="Tahoma"/>
                <a:sym typeface="Tahoma"/>
              </a:rPr>
              <a:t>b</a:t>
            </a:r>
            <a:r>
              <a:rPr b="0" i="0" lang="en-US" sz="2000" u="none">
                <a:solidFill>
                  <a:srgbClr val="D60093"/>
                </a:solidFill>
                <a:latin typeface="Tahoma"/>
                <a:ea typeface="Tahoma"/>
                <a:cs typeface="Tahoma"/>
                <a:sym typeface="Tahoma"/>
              </a:rPr>
              <a:t>) &lt; (</a:t>
            </a:r>
            <a:r>
              <a:rPr b="0" i="1" lang="en-US" sz="2000" u="none">
                <a:solidFill>
                  <a:srgbClr val="D60093"/>
                </a:solidFill>
                <a:latin typeface="Tahoma"/>
                <a:ea typeface="Tahoma"/>
                <a:cs typeface="Tahoma"/>
                <a:sym typeface="Tahoma"/>
              </a:rPr>
              <a:t>c</a:t>
            </a:r>
            <a:r>
              <a:rPr b="0" i="0" lang="en-US" sz="2000" u="none">
                <a:solidFill>
                  <a:srgbClr val="D60093"/>
                </a:solidFill>
                <a:latin typeface="Tahoma"/>
                <a:ea typeface="Tahoma"/>
                <a:cs typeface="Tahoma"/>
                <a:sym typeface="Tahoma"/>
              </a:rPr>
              <a:t>,</a:t>
            </a:r>
            <a:r>
              <a:rPr b="0" i="1" lang="en-US" sz="2000" u="none">
                <a:solidFill>
                  <a:srgbClr val="D60093"/>
                </a:solidFill>
                <a:latin typeface="Tahoma"/>
                <a:ea typeface="Tahoma"/>
                <a:cs typeface="Tahoma"/>
                <a:sym typeface="Tahoma"/>
              </a:rPr>
              <a:t>d</a:t>
            </a:r>
            <a:r>
              <a:rPr b="0" i="0" lang="en-US" sz="2000" u="none">
                <a:solidFill>
                  <a:srgbClr val="D60093"/>
                </a:solidFill>
                <a:latin typeface="Tahoma"/>
                <a:ea typeface="Tahoma"/>
                <a:cs typeface="Tahoma"/>
                <a:sym typeface="Tahoma"/>
              </a:rPr>
              <a:t>) if (</a:t>
            </a:r>
            <a:r>
              <a:rPr b="0" i="1" lang="en-US" sz="2000" u="none">
                <a:solidFill>
                  <a:srgbClr val="D60093"/>
                </a:solidFill>
                <a:latin typeface="Tahoma"/>
                <a:ea typeface="Tahoma"/>
                <a:cs typeface="Tahoma"/>
                <a:sym typeface="Tahoma"/>
              </a:rPr>
              <a:t>a</a:t>
            </a:r>
            <a:r>
              <a:rPr b="0" i="0" lang="en-US" sz="2000" u="none">
                <a:solidFill>
                  <a:srgbClr val="D60093"/>
                </a:solidFill>
                <a:latin typeface="Tahoma"/>
                <a:ea typeface="Tahoma"/>
                <a:cs typeface="Tahoma"/>
                <a:sym typeface="Tahoma"/>
              </a:rPr>
              <a:t>&lt;</a:t>
            </a:r>
            <a:r>
              <a:rPr b="0" i="1" lang="en-US" sz="2000" u="none">
                <a:solidFill>
                  <a:srgbClr val="D60093"/>
                </a:solidFill>
                <a:latin typeface="Tahoma"/>
                <a:ea typeface="Tahoma"/>
                <a:cs typeface="Tahoma"/>
                <a:sym typeface="Tahoma"/>
              </a:rPr>
              <a:t>c</a:t>
            </a:r>
            <a:r>
              <a:rPr b="0" i="0" lang="en-US" sz="2000" u="none">
                <a:solidFill>
                  <a:srgbClr val="D60093"/>
                </a:solidFill>
                <a:latin typeface="Tahoma"/>
                <a:ea typeface="Tahoma"/>
                <a:cs typeface="Tahoma"/>
                <a:sym typeface="Tahoma"/>
              </a:rPr>
              <a:t>) or if ((</a:t>
            </a:r>
            <a:r>
              <a:rPr b="0" i="1" lang="en-US" sz="2000" u="none">
                <a:solidFill>
                  <a:srgbClr val="D60093"/>
                </a:solidFill>
                <a:latin typeface="Tahoma"/>
                <a:ea typeface="Tahoma"/>
                <a:cs typeface="Tahoma"/>
                <a:sym typeface="Tahoma"/>
              </a:rPr>
              <a:t>a</a:t>
            </a:r>
            <a:r>
              <a:rPr b="0" i="0" lang="en-US" sz="2000" u="none">
                <a:solidFill>
                  <a:srgbClr val="D60093"/>
                </a:solidFill>
                <a:latin typeface="Tahoma"/>
                <a:ea typeface="Tahoma"/>
                <a:cs typeface="Tahoma"/>
                <a:sym typeface="Tahoma"/>
              </a:rPr>
              <a:t>=</a:t>
            </a:r>
            <a:r>
              <a:rPr b="0" i="1" lang="en-US" sz="2000" u="none">
                <a:solidFill>
                  <a:srgbClr val="D60093"/>
                </a:solidFill>
                <a:latin typeface="Tahoma"/>
                <a:ea typeface="Tahoma"/>
                <a:cs typeface="Tahoma"/>
                <a:sym typeface="Tahoma"/>
              </a:rPr>
              <a:t>c</a:t>
            </a:r>
            <a:r>
              <a:rPr b="0" i="0" lang="en-US" sz="2000" u="none">
                <a:solidFill>
                  <a:srgbClr val="D60093"/>
                </a:solidFill>
                <a:latin typeface="Tahoma"/>
                <a:ea typeface="Tahoma"/>
                <a:cs typeface="Tahoma"/>
                <a:sym typeface="Tahoma"/>
              </a:rPr>
              <a:t>) and (</a:t>
            </a:r>
            <a:r>
              <a:rPr b="0" i="1" lang="en-US" sz="2000" u="none">
                <a:solidFill>
                  <a:srgbClr val="D60093"/>
                </a:solidFill>
                <a:latin typeface="Tahoma"/>
                <a:ea typeface="Tahoma"/>
                <a:cs typeface="Tahoma"/>
                <a:sym typeface="Tahoma"/>
              </a:rPr>
              <a:t>b</a:t>
            </a:r>
            <a:r>
              <a:rPr b="0" i="0" lang="en-US" sz="2000" u="none">
                <a:solidFill>
                  <a:srgbClr val="D60093"/>
                </a:solidFill>
                <a:latin typeface="Tahoma"/>
                <a:ea typeface="Tahoma"/>
                <a:cs typeface="Tahoma"/>
                <a:sym typeface="Tahoma"/>
              </a:rPr>
              <a:t> &lt; </a:t>
            </a:r>
            <a:r>
              <a:rPr b="0" i="1" lang="en-US" sz="2000" u="none">
                <a:solidFill>
                  <a:srgbClr val="D60093"/>
                </a:solidFill>
                <a:latin typeface="Tahoma"/>
                <a:ea typeface="Tahoma"/>
                <a:cs typeface="Tahoma"/>
                <a:sym typeface="Tahoma"/>
              </a:rPr>
              <a:t>d</a:t>
            </a:r>
            <a:r>
              <a:rPr b="0" i="0" lang="en-US" sz="2000" u="none">
                <a:solidFill>
                  <a:srgbClr val="D60093"/>
                </a:solidFill>
                <a:latin typeface="Tahoma"/>
                <a:ea typeface="Tahoma"/>
                <a:cs typeface="Tahoma"/>
                <a:sym typeface="Tahoma"/>
              </a:rPr>
              <a:t>))</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max(</a:t>
            </a:r>
            <a:r>
              <a:rPr b="0" i="1" lang="en-US" sz="2000" u="none">
                <a:solidFill>
                  <a:srgbClr val="D60093"/>
                </a:solidFill>
                <a:latin typeface="Tahoma"/>
                <a:ea typeface="Tahoma"/>
                <a:cs typeface="Tahoma"/>
                <a:sym typeface="Tahoma"/>
              </a:rPr>
              <a:t>a</a:t>
            </a:r>
            <a:r>
              <a:rPr b="0" i="0" lang="en-US" sz="1400" u="none">
                <a:solidFill>
                  <a:srgbClr val="D60093"/>
                </a:solidFill>
                <a:latin typeface="Tahoma"/>
                <a:ea typeface="Tahoma"/>
                <a:cs typeface="Tahoma"/>
                <a:sym typeface="Tahoma"/>
              </a:rPr>
              <a:t>0</a:t>
            </a:r>
            <a:r>
              <a:rPr b="0" i="0" lang="en-US" sz="2000" u="none">
                <a:solidFill>
                  <a:srgbClr val="D60093"/>
                </a:solidFill>
                <a:latin typeface="Tahoma"/>
                <a:ea typeface="Tahoma"/>
                <a:cs typeface="Tahoma"/>
                <a:sym typeface="Tahoma"/>
              </a:rPr>
              <a:t>,….</a:t>
            </a:r>
            <a:r>
              <a:rPr b="0" i="1" lang="en-US" sz="2000" u="none">
                <a:solidFill>
                  <a:srgbClr val="D60093"/>
                </a:solidFill>
                <a:latin typeface="Tahoma"/>
                <a:ea typeface="Tahoma"/>
                <a:cs typeface="Tahoma"/>
                <a:sym typeface="Tahoma"/>
              </a:rPr>
              <a:t>a</a:t>
            </a:r>
            <a:r>
              <a:rPr b="0" i="1" lang="en-US" sz="1400" u="none">
                <a:solidFill>
                  <a:srgbClr val="D60093"/>
                </a:solidFill>
                <a:latin typeface="Tahoma"/>
                <a:ea typeface="Tahoma"/>
                <a:cs typeface="Tahoma"/>
                <a:sym typeface="Tahoma"/>
              </a:rPr>
              <a:t>n</a:t>
            </a:r>
            <a:r>
              <a:rPr b="0" i="0" lang="en-US" sz="1400" u="none">
                <a:solidFill>
                  <a:srgbClr val="D60093"/>
                </a:solidFill>
                <a:latin typeface="Tahoma"/>
                <a:ea typeface="Tahoma"/>
                <a:cs typeface="Tahoma"/>
                <a:sym typeface="Tahoma"/>
              </a:rPr>
              <a:t>-1</a:t>
            </a:r>
            <a:r>
              <a:rPr b="0" i="0" lang="en-US" sz="2000" u="none">
                <a:solidFill>
                  <a:srgbClr val="D60093"/>
                </a:solidFill>
                <a:latin typeface="Tahoma"/>
                <a:ea typeface="Tahoma"/>
                <a:cs typeface="Tahoma"/>
                <a:sym typeface="Tahoma"/>
              </a:rPr>
              <a:t>) is a number, </a:t>
            </a:r>
            <a:r>
              <a:rPr b="0" i="1" lang="en-US" sz="2000" u="none">
                <a:solidFill>
                  <a:srgbClr val="D60093"/>
                </a:solidFill>
                <a:latin typeface="Tahoma"/>
                <a:ea typeface="Tahoma"/>
                <a:cs typeface="Tahoma"/>
                <a:sym typeface="Tahoma"/>
              </a:rPr>
              <a:t>k</a:t>
            </a:r>
            <a:r>
              <a:rPr b="0" i="0" lang="en-US" sz="2000" u="none">
                <a:solidFill>
                  <a:srgbClr val="D60093"/>
                </a:solidFill>
                <a:latin typeface="Tahoma"/>
                <a:ea typeface="Tahoma"/>
                <a:cs typeface="Tahoma"/>
                <a:sym typeface="Tahoma"/>
              </a:rPr>
              <a:t>, such that </a:t>
            </a:r>
            <a:r>
              <a:rPr b="0" i="1" lang="en-US" sz="2000" u="none">
                <a:solidFill>
                  <a:srgbClr val="D60093"/>
                </a:solidFill>
                <a:latin typeface="Tahoma"/>
                <a:ea typeface="Tahoma"/>
                <a:cs typeface="Tahoma"/>
                <a:sym typeface="Tahoma"/>
              </a:rPr>
              <a:t>k</a:t>
            </a:r>
            <a:r>
              <a:rPr b="0" i="0" lang="en-US" sz="2000" u="none">
                <a:solidFill>
                  <a:srgbClr val="D60093"/>
                </a:solidFill>
                <a:latin typeface="Tahoma"/>
                <a:ea typeface="Tahoma"/>
                <a:cs typeface="Tahoma"/>
                <a:sym typeface="Tahoma"/>
              </a:rPr>
              <a:t> &gt;=</a:t>
            </a:r>
            <a:r>
              <a:rPr b="0" i="1" lang="en-US" sz="2000" u="none">
                <a:solidFill>
                  <a:srgbClr val="D60093"/>
                </a:solidFill>
                <a:latin typeface="Tahoma"/>
                <a:ea typeface="Tahoma"/>
                <a:cs typeface="Tahoma"/>
                <a:sym typeface="Tahoma"/>
              </a:rPr>
              <a:t>a</a:t>
            </a:r>
            <a:r>
              <a:rPr b="0" i="1" lang="en-US" sz="1400" u="none">
                <a:solidFill>
                  <a:srgbClr val="D60093"/>
                </a:solidFill>
                <a:latin typeface="Tahoma"/>
                <a:ea typeface="Tahoma"/>
                <a:cs typeface="Tahoma"/>
                <a:sym typeface="Tahoma"/>
              </a:rPr>
              <a:t>i</a:t>
            </a:r>
            <a:r>
              <a:rPr b="0" i="0" lang="en-US" sz="1400" u="none">
                <a:solidFill>
                  <a:srgbClr val="D60093"/>
                </a:solidFill>
                <a:latin typeface="Tahoma"/>
                <a:ea typeface="Tahoma"/>
                <a:cs typeface="Tahoma"/>
                <a:sym typeface="Tahoma"/>
              </a:rPr>
              <a:t> </a:t>
            </a:r>
            <a:r>
              <a:rPr b="0" i="0" lang="en-US" sz="1200" u="none">
                <a:solidFill>
                  <a:srgbClr val="D60093"/>
                </a:solidFill>
                <a:latin typeface="Tahoma"/>
                <a:ea typeface="Tahoma"/>
                <a:cs typeface="Tahoma"/>
                <a:sym typeface="Tahoma"/>
              </a:rPr>
              <a:t>                            </a:t>
            </a:r>
            <a:r>
              <a:rPr b="0" i="0" lang="en-US" sz="2000" u="none">
                <a:solidFill>
                  <a:srgbClr val="D60093"/>
                </a:solidFill>
                <a:latin typeface="Tahoma"/>
                <a:ea typeface="Tahoma"/>
                <a:cs typeface="Tahoma"/>
                <a:sym typeface="Tahoma"/>
              </a:rPr>
              <a:t>for </a:t>
            </a:r>
            <a:r>
              <a:rPr b="0" i="1" lang="en-US" sz="2000" u="none">
                <a:solidFill>
                  <a:srgbClr val="D60093"/>
                </a:solidFill>
                <a:latin typeface="Tahoma"/>
                <a:ea typeface="Tahoma"/>
                <a:cs typeface="Tahoma"/>
                <a:sym typeface="Tahoma"/>
              </a:rPr>
              <a:t>i </a:t>
            </a:r>
            <a:r>
              <a:rPr b="0" i="0" lang="en-US" sz="2000" u="none">
                <a:solidFill>
                  <a:srgbClr val="D60093"/>
                </a:solidFill>
                <a:latin typeface="Tahoma"/>
                <a:ea typeface="Tahoma"/>
                <a:cs typeface="Tahoma"/>
                <a:sym typeface="Tahoma"/>
              </a:rPr>
              <a:t>= 0,…,</a:t>
            </a:r>
            <a:r>
              <a:rPr b="0" i="1" lang="en-US" sz="2000" u="sng">
                <a:solidFill>
                  <a:srgbClr val="D60093"/>
                </a:solidFill>
                <a:latin typeface="Tahoma"/>
                <a:ea typeface="Tahoma"/>
                <a:cs typeface="Tahoma"/>
                <a:sym typeface="Tahoma"/>
              </a:rPr>
              <a:t>n</a:t>
            </a:r>
            <a:r>
              <a:rPr b="0" i="0" lang="en-US" sz="2000" u="none">
                <a:solidFill>
                  <a:srgbClr val="D60093"/>
                </a:solidFill>
                <a:latin typeface="Tahoma"/>
                <a:ea typeface="Tahoma"/>
                <a:cs typeface="Tahoma"/>
                <a:sym typeface="Tahoma"/>
              </a:rPr>
              <a:t>-1</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Shared Data</a:t>
            </a:r>
            <a:endParaRPr/>
          </a:p>
          <a:p>
            <a:pPr indent="-228600" lvl="2" marL="1143000" rtl="0" algn="l">
              <a:lnSpc>
                <a:spcPct val="100000"/>
              </a:lnSpc>
              <a:spcBef>
                <a:spcPts val="400"/>
              </a:spcBef>
              <a:spcAft>
                <a:spcPts val="0"/>
              </a:spcAft>
              <a:buSzPts val="2000"/>
              <a:buNone/>
            </a:pPr>
            <a:r>
              <a:rPr b="1" i="0" lang="en-US" sz="2000" u="none">
                <a:solidFill>
                  <a:srgbClr val="D60093"/>
                </a:solidFill>
                <a:latin typeface="Tahoma"/>
                <a:ea typeface="Tahoma"/>
                <a:cs typeface="Tahoma"/>
                <a:sym typeface="Tahoma"/>
              </a:rPr>
              <a:t>var</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choosing</a:t>
            </a:r>
            <a:r>
              <a:rPr b="0" i="0" lang="en-US" sz="2000" u="none">
                <a:solidFill>
                  <a:srgbClr val="D60093"/>
                </a:solidFill>
                <a:latin typeface="Tahoma"/>
                <a:ea typeface="Tahoma"/>
                <a:cs typeface="Tahoma"/>
                <a:sym typeface="Tahoma"/>
              </a:rPr>
              <a:t>: </a:t>
            </a:r>
            <a:r>
              <a:rPr b="1" i="0" lang="en-US" sz="2000" u="none">
                <a:solidFill>
                  <a:srgbClr val="D60093"/>
                </a:solidFill>
                <a:latin typeface="Tahoma"/>
                <a:ea typeface="Tahoma"/>
                <a:cs typeface="Tahoma"/>
                <a:sym typeface="Tahoma"/>
              </a:rPr>
              <a:t>array</a:t>
            </a:r>
            <a:r>
              <a:rPr b="0" i="0" lang="en-US" sz="2000" u="none">
                <a:solidFill>
                  <a:srgbClr val="D60093"/>
                </a:solidFill>
                <a:latin typeface="Tahoma"/>
                <a:ea typeface="Tahoma"/>
                <a:cs typeface="Tahoma"/>
                <a:sym typeface="Tahoma"/>
              </a:rPr>
              <a:t>[0..</a:t>
            </a:r>
            <a:r>
              <a:rPr b="0" i="1" lang="en-US" sz="2000" u="none">
                <a:solidFill>
                  <a:srgbClr val="D60093"/>
                </a:solidFill>
                <a:latin typeface="Tahoma"/>
                <a:ea typeface="Tahoma"/>
                <a:cs typeface="Tahoma"/>
                <a:sym typeface="Tahoma"/>
              </a:rPr>
              <a:t>n</a:t>
            </a:r>
            <a:r>
              <a:rPr b="0" i="0" lang="en-US" sz="2000" u="none">
                <a:solidFill>
                  <a:srgbClr val="D60093"/>
                </a:solidFill>
                <a:latin typeface="Tahoma"/>
                <a:ea typeface="Tahoma"/>
                <a:cs typeface="Tahoma"/>
                <a:sym typeface="Tahoma"/>
              </a:rPr>
              <a:t>-1] </a:t>
            </a:r>
            <a:r>
              <a:rPr b="1" i="0" lang="en-US" sz="2000" u="none">
                <a:solidFill>
                  <a:srgbClr val="D60093"/>
                </a:solidFill>
                <a:latin typeface="Tahoma"/>
                <a:ea typeface="Tahoma"/>
                <a:cs typeface="Tahoma"/>
                <a:sym typeface="Tahoma"/>
              </a:rPr>
              <a:t>of</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boolean</a:t>
            </a:r>
            <a:r>
              <a:rPr b="0" i="0" lang="en-US" sz="2000" u="none">
                <a:solidFill>
                  <a:srgbClr val="D60093"/>
                </a:solidFill>
                <a:latin typeface="Tahoma"/>
                <a:ea typeface="Tahoma"/>
                <a:cs typeface="Tahoma"/>
                <a:sym typeface="Tahoma"/>
              </a:rPr>
              <a:t>;(initialized to </a:t>
            </a:r>
            <a:r>
              <a:rPr b="0" i="1" lang="en-US" sz="2000" u="none">
                <a:solidFill>
                  <a:srgbClr val="D60093"/>
                </a:solidFill>
                <a:latin typeface="Tahoma"/>
                <a:ea typeface="Tahoma"/>
                <a:cs typeface="Tahoma"/>
                <a:sym typeface="Tahoma"/>
              </a:rPr>
              <a:t>false</a:t>
            </a:r>
            <a:r>
              <a:rPr b="0" i="0" lang="en-US" sz="2000" u="none">
                <a:solidFill>
                  <a:srgbClr val="D60093"/>
                </a:solidFill>
                <a:latin typeface="Tahoma"/>
                <a:ea typeface="Tahoma"/>
                <a:cs typeface="Tahoma"/>
                <a:sym typeface="Tahoma"/>
              </a:rPr>
              <a:t>)</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number</a:t>
            </a:r>
            <a:r>
              <a:rPr b="0" i="0" lang="en-US" sz="2000" u="none">
                <a:solidFill>
                  <a:srgbClr val="D60093"/>
                </a:solidFill>
                <a:latin typeface="Tahoma"/>
                <a:ea typeface="Tahoma"/>
                <a:cs typeface="Tahoma"/>
                <a:sym typeface="Tahoma"/>
              </a:rPr>
              <a:t>: </a:t>
            </a:r>
            <a:r>
              <a:rPr b="1" i="0" lang="en-US" sz="2000" u="none">
                <a:solidFill>
                  <a:srgbClr val="D60093"/>
                </a:solidFill>
                <a:latin typeface="Tahoma"/>
                <a:ea typeface="Tahoma"/>
                <a:cs typeface="Tahoma"/>
                <a:sym typeface="Tahoma"/>
              </a:rPr>
              <a:t>array</a:t>
            </a:r>
            <a:r>
              <a:rPr b="0" i="0" lang="en-US" sz="2000" u="none">
                <a:solidFill>
                  <a:srgbClr val="D60093"/>
                </a:solidFill>
                <a:latin typeface="Tahoma"/>
                <a:ea typeface="Tahoma"/>
                <a:cs typeface="Tahoma"/>
                <a:sym typeface="Tahoma"/>
              </a:rPr>
              <a:t>[0..</a:t>
            </a:r>
            <a:r>
              <a:rPr b="0" i="1" lang="en-US" sz="2000" u="none">
                <a:solidFill>
                  <a:srgbClr val="D60093"/>
                </a:solidFill>
                <a:latin typeface="Tahoma"/>
                <a:ea typeface="Tahoma"/>
                <a:cs typeface="Tahoma"/>
                <a:sym typeface="Tahoma"/>
              </a:rPr>
              <a:t>n</a:t>
            </a:r>
            <a:r>
              <a:rPr b="0" i="0" lang="en-US" sz="2000" u="none">
                <a:solidFill>
                  <a:srgbClr val="D60093"/>
                </a:solidFill>
                <a:latin typeface="Tahoma"/>
                <a:ea typeface="Tahoma"/>
                <a:cs typeface="Tahoma"/>
                <a:sym typeface="Tahoma"/>
              </a:rPr>
              <a:t>-1] </a:t>
            </a:r>
            <a:r>
              <a:rPr b="1" i="0" lang="en-US" sz="2000" u="none">
                <a:solidFill>
                  <a:srgbClr val="D60093"/>
                </a:solidFill>
                <a:latin typeface="Tahoma"/>
                <a:ea typeface="Tahoma"/>
                <a:cs typeface="Tahoma"/>
                <a:sym typeface="Tahoma"/>
              </a:rPr>
              <a:t>of</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integer</a:t>
            </a:r>
            <a:r>
              <a:rPr b="0" i="0" lang="en-US" sz="2000" u="none">
                <a:solidFill>
                  <a:srgbClr val="D60093"/>
                </a:solidFill>
                <a:latin typeface="Tahoma"/>
                <a:ea typeface="Tahoma"/>
                <a:cs typeface="Tahoma"/>
                <a:sym typeface="Tahoma"/>
              </a:rPr>
              <a:t>; (initialized to 0)</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2"/>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311" name="Google Shape;311;p42"/>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312" name="Google Shape;312;p42"/>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Bakery Algorithm (cont.)</a:t>
            </a:r>
            <a:endParaRPr/>
          </a:p>
        </p:txBody>
      </p:sp>
      <p:sp>
        <p:nvSpPr>
          <p:cNvPr id="313" name="Google Shape;313;p42"/>
          <p:cNvSpPr txBox="1"/>
          <p:nvPr/>
        </p:nvSpPr>
        <p:spPr>
          <a:xfrm>
            <a:off x="457200" y="1676400"/>
            <a:ext cx="8321675" cy="3514725"/>
          </a:xfrm>
          <a:prstGeom prst="rect">
            <a:avLst/>
          </a:prstGeom>
          <a:noFill/>
          <a:ln>
            <a:noFill/>
          </a:ln>
        </p:spPr>
        <p:txBody>
          <a:bodyPr anchorCtr="0" anchor="t" bIns="45700" lIns="91425" spcFirstLastPara="1" rIns="91425" wrap="square" tIns="45700">
            <a:noAutofit/>
          </a:bodyPr>
          <a:lstStyle/>
          <a:p>
            <a:pPr indent="0" lvl="2" marL="914400" marR="0" rtl="0" algn="l">
              <a:lnSpc>
                <a:spcPct val="80000"/>
              </a:lnSpc>
              <a:spcBef>
                <a:spcPts val="0"/>
              </a:spcBef>
              <a:spcAft>
                <a:spcPts val="0"/>
              </a:spcAft>
              <a:buClr>
                <a:schemeClr val="accent1"/>
              </a:buClr>
              <a:buSzPts val="2000"/>
              <a:buFont typeface="Times New Roman"/>
              <a:buNone/>
            </a:pPr>
            <a:r>
              <a:rPr b="1" i="0" lang="en-US" sz="2000" u="none" cap="none" strike="noStrike">
                <a:solidFill>
                  <a:schemeClr val="accent1"/>
                </a:solidFill>
                <a:latin typeface="Times New Roman"/>
                <a:ea typeface="Times New Roman"/>
                <a:cs typeface="Times New Roman"/>
                <a:sym typeface="Times New Roman"/>
              </a:rPr>
              <a:t>repeat</a:t>
            </a:r>
            <a:endParaRPr/>
          </a:p>
          <a:p>
            <a:pPr indent="0" lvl="2" marL="914400" marR="0" rtl="0" algn="l">
              <a:lnSpc>
                <a:spcPct val="80000"/>
              </a:lnSpc>
              <a:spcBef>
                <a:spcPts val="0"/>
              </a:spcBef>
              <a:spcAft>
                <a:spcPts val="0"/>
              </a:spcAft>
              <a:buClr>
                <a:srgbClr val="6600FF"/>
              </a:buClr>
              <a:buSzPts val="2000"/>
              <a:buFont typeface="Times New Roman"/>
              <a:buNone/>
            </a:pPr>
            <a:r>
              <a:rPr b="0" i="1" lang="en-US" sz="2000" u="none" cap="none" strike="noStrike">
                <a:solidFill>
                  <a:srgbClr val="6600FF"/>
                </a:solidFill>
                <a:latin typeface="Times New Roman"/>
                <a:ea typeface="Times New Roman"/>
                <a:cs typeface="Times New Roman"/>
                <a:sym typeface="Times New Roman"/>
              </a:rPr>
              <a:t>     choosing</a:t>
            </a:r>
            <a:r>
              <a:rPr b="1"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i</a:t>
            </a:r>
            <a:r>
              <a:rPr b="1" i="0" lang="en-US" sz="2000" u="none" cap="none" strike="noStrike">
                <a:solidFill>
                  <a:srgbClr val="6600FF"/>
                </a:solidFill>
                <a:latin typeface="Times New Roman"/>
                <a:ea typeface="Times New Roman"/>
                <a:cs typeface="Times New Roman"/>
                <a:sym typeface="Times New Roman"/>
              </a:rPr>
              <a:t>] </a:t>
            </a:r>
            <a:r>
              <a:rPr b="0" i="0" lang="en-US" sz="2000" u="none" cap="none" strike="noStrike">
                <a:solidFill>
                  <a:srgbClr val="6600FF"/>
                </a:solidFill>
                <a:latin typeface="Times New Roman"/>
                <a:ea typeface="Times New Roman"/>
                <a:cs typeface="Times New Roman"/>
                <a:sym typeface="Times New Roman"/>
              </a:rPr>
              <a:t>:=</a:t>
            </a:r>
            <a:r>
              <a:rPr b="1" i="0" lang="en-US" sz="2000" u="none" cap="none" strike="noStrike">
                <a:solidFill>
                  <a:srgbClr val="6600FF"/>
                </a:solidFill>
                <a:latin typeface="Times New Roman"/>
                <a:ea typeface="Times New Roman"/>
                <a:cs typeface="Times New Roman"/>
                <a:sym typeface="Times New Roman"/>
              </a:rPr>
              <a:t> </a:t>
            </a:r>
            <a:r>
              <a:rPr b="0" i="1" lang="en-US" sz="2000" u="none" cap="none" strike="noStrike">
                <a:solidFill>
                  <a:srgbClr val="6600FF"/>
                </a:solidFill>
                <a:latin typeface="Times New Roman"/>
                <a:ea typeface="Times New Roman"/>
                <a:cs typeface="Times New Roman"/>
                <a:sym typeface="Times New Roman"/>
              </a:rPr>
              <a:t>true</a:t>
            </a:r>
            <a:r>
              <a:rPr b="0" i="0" lang="en-US" sz="2000" u="none" cap="none" strike="noStrike">
                <a:solidFill>
                  <a:srgbClr val="6600FF"/>
                </a:solidFill>
                <a:latin typeface="Times New Roman"/>
                <a:ea typeface="Times New Roman"/>
                <a:cs typeface="Times New Roman"/>
                <a:sym typeface="Times New Roman"/>
              </a:rPr>
              <a:t>;</a:t>
            </a:r>
            <a:endParaRPr/>
          </a:p>
          <a:p>
            <a:pPr indent="0" lvl="2" marL="914400" marR="0" rtl="0" algn="l">
              <a:lnSpc>
                <a:spcPct val="80000"/>
              </a:lnSpc>
              <a:spcBef>
                <a:spcPts val="0"/>
              </a:spcBef>
              <a:spcAft>
                <a:spcPts val="0"/>
              </a:spcAft>
              <a:buClr>
                <a:srgbClr val="6600FF"/>
              </a:buClr>
              <a:buSzPts val="2000"/>
              <a:buFont typeface="Times New Roman"/>
              <a:buNone/>
            </a:pPr>
            <a:r>
              <a:rPr b="0" i="0" lang="en-US" sz="2000" u="none" cap="none" strike="noStrike">
                <a:solidFill>
                  <a:srgbClr val="6600FF"/>
                </a:solidFill>
                <a:latin typeface="Times New Roman"/>
                <a:ea typeface="Times New Roman"/>
                <a:cs typeface="Times New Roman"/>
                <a:sym typeface="Times New Roman"/>
              </a:rPr>
              <a:t>     </a:t>
            </a:r>
            <a:r>
              <a:rPr b="0" i="1" lang="en-US" sz="2000" u="none" cap="none" strike="noStrike">
                <a:solidFill>
                  <a:srgbClr val="6600FF"/>
                </a:solidFill>
                <a:latin typeface="Times New Roman"/>
                <a:ea typeface="Times New Roman"/>
                <a:cs typeface="Times New Roman"/>
                <a:sym typeface="Times New Roman"/>
              </a:rPr>
              <a:t>number</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i</a:t>
            </a:r>
            <a:r>
              <a:rPr b="0" i="0" lang="en-US" sz="2000" u="none" cap="none" strike="noStrike">
                <a:solidFill>
                  <a:srgbClr val="6600FF"/>
                </a:solidFill>
                <a:latin typeface="Times New Roman"/>
                <a:ea typeface="Times New Roman"/>
                <a:cs typeface="Times New Roman"/>
                <a:sym typeface="Times New Roman"/>
              </a:rPr>
              <a:t>] := max(</a:t>
            </a:r>
            <a:r>
              <a:rPr b="0" i="1" lang="en-US" sz="2000" u="none" cap="none" strike="noStrike">
                <a:solidFill>
                  <a:srgbClr val="6600FF"/>
                </a:solidFill>
                <a:latin typeface="Times New Roman"/>
                <a:ea typeface="Times New Roman"/>
                <a:cs typeface="Times New Roman"/>
                <a:sym typeface="Times New Roman"/>
              </a:rPr>
              <a:t>number</a:t>
            </a:r>
            <a:r>
              <a:rPr b="0" i="0" lang="en-US" sz="2000" u="none" cap="none" strike="noStrike">
                <a:solidFill>
                  <a:srgbClr val="6600FF"/>
                </a:solidFill>
                <a:latin typeface="Times New Roman"/>
                <a:ea typeface="Times New Roman"/>
                <a:cs typeface="Times New Roman"/>
                <a:sym typeface="Times New Roman"/>
              </a:rPr>
              <a:t>[0], </a:t>
            </a:r>
            <a:r>
              <a:rPr b="0" i="1" lang="en-US" sz="2000" u="none" cap="none" strike="noStrike">
                <a:solidFill>
                  <a:srgbClr val="6600FF"/>
                </a:solidFill>
                <a:latin typeface="Times New Roman"/>
                <a:ea typeface="Times New Roman"/>
                <a:cs typeface="Times New Roman"/>
                <a:sym typeface="Times New Roman"/>
              </a:rPr>
              <a:t>number</a:t>
            </a:r>
            <a:r>
              <a:rPr b="0" i="0" lang="en-US" sz="2000" u="none" cap="none" strike="noStrike">
                <a:solidFill>
                  <a:srgbClr val="6600FF"/>
                </a:solidFill>
                <a:latin typeface="Times New Roman"/>
                <a:ea typeface="Times New Roman"/>
                <a:cs typeface="Times New Roman"/>
                <a:sym typeface="Times New Roman"/>
              </a:rPr>
              <a:t>[1],…,</a:t>
            </a:r>
            <a:r>
              <a:rPr b="0" i="1" lang="en-US" sz="2000" u="none" cap="none" strike="noStrike">
                <a:solidFill>
                  <a:srgbClr val="6600FF"/>
                </a:solidFill>
                <a:latin typeface="Times New Roman"/>
                <a:ea typeface="Times New Roman"/>
                <a:cs typeface="Times New Roman"/>
                <a:sym typeface="Times New Roman"/>
              </a:rPr>
              <a:t>number</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n</a:t>
            </a:r>
            <a:r>
              <a:rPr b="0" i="0" lang="en-US" sz="2000" u="none" cap="none" strike="noStrike">
                <a:solidFill>
                  <a:srgbClr val="6600FF"/>
                </a:solidFill>
                <a:latin typeface="Times New Roman"/>
                <a:ea typeface="Times New Roman"/>
                <a:cs typeface="Times New Roman"/>
                <a:sym typeface="Times New Roman"/>
              </a:rPr>
              <a:t>-1]) +1;</a:t>
            </a:r>
            <a:endParaRPr/>
          </a:p>
          <a:p>
            <a:pPr indent="0" lvl="2" marL="914400" marR="0" rtl="0" algn="l">
              <a:lnSpc>
                <a:spcPct val="80000"/>
              </a:lnSpc>
              <a:spcBef>
                <a:spcPts val="0"/>
              </a:spcBef>
              <a:spcAft>
                <a:spcPts val="0"/>
              </a:spcAft>
              <a:buClr>
                <a:srgbClr val="6600FF"/>
              </a:buClr>
              <a:buSzPts val="2000"/>
              <a:buFont typeface="Times New Roman"/>
              <a:buNone/>
            </a:pPr>
            <a:r>
              <a:rPr b="0" i="0" lang="en-US" sz="2000" u="none" cap="none" strike="noStrike">
                <a:solidFill>
                  <a:srgbClr val="6600FF"/>
                </a:solidFill>
                <a:latin typeface="Times New Roman"/>
                <a:ea typeface="Times New Roman"/>
                <a:cs typeface="Times New Roman"/>
                <a:sym typeface="Times New Roman"/>
              </a:rPr>
              <a:t>     </a:t>
            </a:r>
            <a:r>
              <a:rPr b="0" i="1" lang="en-US" sz="2000" u="none" cap="none" strike="noStrike">
                <a:solidFill>
                  <a:srgbClr val="6600FF"/>
                </a:solidFill>
                <a:latin typeface="Times New Roman"/>
                <a:ea typeface="Times New Roman"/>
                <a:cs typeface="Times New Roman"/>
                <a:sym typeface="Times New Roman"/>
              </a:rPr>
              <a:t>choosing</a:t>
            </a:r>
            <a:r>
              <a:rPr b="1"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i</a:t>
            </a:r>
            <a:r>
              <a:rPr b="1" i="0" lang="en-US" sz="2000" u="none" cap="none" strike="noStrike">
                <a:solidFill>
                  <a:srgbClr val="6600FF"/>
                </a:solidFill>
                <a:latin typeface="Times New Roman"/>
                <a:ea typeface="Times New Roman"/>
                <a:cs typeface="Times New Roman"/>
                <a:sym typeface="Times New Roman"/>
              </a:rPr>
              <a:t>] </a:t>
            </a:r>
            <a:r>
              <a:rPr b="0" i="0" lang="en-US" sz="2000" u="none" cap="none" strike="noStrike">
                <a:solidFill>
                  <a:srgbClr val="6600FF"/>
                </a:solidFill>
                <a:latin typeface="Times New Roman"/>
                <a:ea typeface="Times New Roman"/>
                <a:cs typeface="Times New Roman"/>
                <a:sym typeface="Times New Roman"/>
              </a:rPr>
              <a:t>:=</a:t>
            </a:r>
            <a:r>
              <a:rPr b="1" i="0" lang="en-US" sz="2000" u="none" cap="none" strike="noStrike">
                <a:solidFill>
                  <a:srgbClr val="6600FF"/>
                </a:solidFill>
                <a:latin typeface="Times New Roman"/>
                <a:ea typeface="Times New Roman"/>
                <a:cs typeface="Times New Roman"/>
                <a:sym typeface="Times New Roman"/>
              </a:rPr>
              <a:t> </a:t>
            </a:r>
            <a:r>
              <a:rPr b="0" i="1" lang="en-US" sz="2000" u="none" cap="none" strike="noStrike">
                <a:solidFill>
                  <a:srgbClr val="6600FF"/>
                </a:solidFill>
                <a:latin typeface="Times New Roman"/>
                <a:ea typeface="Times New Roman"/>
                <a:cs typeface="Times New Roman"/>
                <a:sym typeface="Times New Roman"/>
              </a:rPr>
              <a:t>false</a:t>
            </a:r>
            <a:r>
              <a:rPr b="0" i="0" lang="en-US" sz="2000" u="none" cap="none" strike="noStrike">
                <a:solidFill>
                  <a:srgbClr val="6600FF"/>
                </a:solidFill>
                <a:latin typeface="Times New Roman"/>
                <a:ea typeface="Times New Roman"/>
                <a:cs typeface="Times New Roman"/>
                <a:sym typeface="Times New Roman"/>
              </a:rPr>
              <a:t>;</a:t>
            </a:r>
            <a:endParaRPr/>
          </a:p>
          <a:p>
            <a:pPr indent="0" lvl="2" marL="914400" marR="0" rtl="0" algn="l">
              <a:lnSpc>
                <a:spcPct val="80000"/>
              </a:lnSpc>
              <a:spcBef>
                <a:spcPts val="0"/>
              </a:spcBef>
              <a:spcAft>
                <a:spcPts val="0"/>
              </a:spcAft>
              <a:buClr>
                <a:srgbClr val="6600FF"/>
              </a:buClr>
              <a:buSzPts val="2000"/>
              <a:buFont typeface="Times New Roman"/>
              <a:buNone/>
            </a:pPr>
            <a:r>
              <a:rPr b="0" i="0" lang="en-US" sz="2000" u="none" cap="none" strike="noStrike">
                <a:solidFill>
                  <a:srgbClr val="6600FF"/>
                </a:solidFill>
                <a:latin typeface="Times New Roman"/>
                <a:ea typeface="Times New Roman"/>
                <a:cs typeface="Times New Roman"/>
                <a:sym typeface="Times New Roman"/>
              </a:rPr>
              <a:t>     </a:t>
            </a:r>
            <a:r>
              <a:rPr b="1" i="0" lang="en-US" sz="2000" u="none" cap="none" strike="noStrike">
                <a:solidFill>
                  <a:srgbClr val="6600FF"/>
                </a:solidFill>
                <a:latin typeface="Times New Roman"/>
                <a:ea typeface="Times New Roman"/>
                <a:cs typeface="Times New Roman"/>
                <a:sym typeface="Times New Roman"/>
              </a:rPr>
              <a:t>for</a:t>
            </a:r>
            <a:r>
              <a:rPr b="0" i="0" lang="en-US" sz="2000" u="none" cap="none" strike="noStrike">
                <a:solidFill>
                  <a:srgbClr val="6600FF"/>
                </a:solidFill>
                <a:latin typeface="Times New Roman"/>
                <a:ea typeface="Times New Roman"/>
                <a:cs typeface="Times New Roman"/>
                <a:sym typeface="Times New Roman"/>
              </a:rPr>
              <a:t> </a:t>
            </a:r>
            <a:r>
              <a:rPr b="0" i="1" lang="en-US" sz="2000" u="none" cap="none" strike="noStrike">
                <a:solidFill>
                  <a:srgbClr val="6600FF"/>
                </a:solidFill>
                <a:latin typeface="Times New Roman"/>
                <a:ea typeface="Times New Roman"/>
                <a:cs typeface="Times New Roman"/>
                <a:sym typeface="Times New Roman"/>
              </a:rPr>
              <a:t>j</a:t>
            </a:r>
            <a:r>
              <a:rPr b="0" i="0" lang="en-US" sz="2000" u="none" cap="none" strike="noStrike">
                <a:solidFill>
                  <a:srgbClr val="6600FF"/>
                </a:solidFill>
                <a:latin typeface="Times New Roman"/>
                <a:ea typeface="Times New Roman"/>
                <a:cs typeface="Times New Roman"/>
                <a:sym typeface="Times New Roman"/>
              </a:rPr>
              <a:t> := 0 </a:t>
            </a:r>
            <a:r>
              <a:rPr b="1" i="0" lang="en-US" sz="2000" u="none" cap="none" strike="noStrike">
                <a:solidFill>
                  <a:srgbClr val="6600FF"/>
                </a:solidFill>
                <a:latin typeface="Times New Roman"/>
                <a:ea typeface="Times New Roman"/>
                <a:cs typeface="Times New Roman"/>
                <a:sym typeface="Times New Roman"/>
              </a:rPr>
              <a:t>to</a:t>
            </a:r>
            <a:r>
              <a:rPr b="0" i="0" lang="en-US" sz="2000" u="none" cap="none" strike="noStrike">
                <a:solidFill>
                  <a:srgbClr val="6600FF"/>
                </a:solidFill>
                <a:latin typeface="Times New Roman"/>
                <a:ea typeface="Times New Roman"/>
                <a:cs typeface="Times New Roman"/>
                <a:sym typeface="Times New Roman"/>
              </a:rPr>
              <a:t> </a:t>
            </a:r>
            <a:r>
              <a:rPr b="0" i="1" lang="en-US" sz="2000" u="none" cap="none" strike="noStrike">
                <a:solidFill>
                  <a:srgbClr val="6600FF"/>
                </a:solidFill>
                <a:latin typeface="Times New Roman"/>
                <a:ea typeface="Times New Roman"/>
                <a:cs typeface="Times New Roman"/>
                <a:sym typeface="Times New Roman"/>
              </a:rPr>
              <a:t>n</a:t>
            </a:r>
            <a:r>
              <a:rPr b="0" i="0" lang="en-US" sz="2000" u="none" cap="none" strike="noStrike">
                <a:solidFill>
                  <a:srgbClr val="6600FF"/>
                </a:solidFill>
                <a:latin typeface="Times New Roman"/>
                <a:ea typeface="Times New Roman"/>
                <a:cs typeface="Times New Roman"/>
                <a:sym typeface="Times New Roman"/>
              </a:rPr>
              <a:t>-1</a:t>
            </a:r>
            <a:endParaRPr/>
          </a:p>
          <a:p>
            <a:pPr indent="0" lvl="2" marL="914400" marR="0" rtl="0" algn="l">
              <a:lnSpc>
                <a:spcPct val="80000"/>
              </a:lnSpc>
              <a:spcBef>
                <a:spcPts val="0"/>
              </a:spcBef>
              <a:spcAft>
                <a:spcPts val="0"/>
              </a:spcAft>
              <a:buClr>
                <a:schemeClr val="accent1"/>
              </a:buClr>
              <a:buSzPts val="2000"/>
              <a:buFont typeface="Times New Roman"/>
              <a:buNone/>
            </a:pPr>
            <a:r>
              <a:rPr b="0" i="0" lang="en-US" sz="2000" u="none" cap="none" strike="noStrike">
                <a:solidFill>
                  <a:schemeClr val="accent1"/>
                </a:solidFill>
                <a:latin typeface="Times New Roman"/>
                <a:ea typeface="Times New Roman"/>
                <a:cs typeface="Times New Roman"/>
                <a:sym typeface="Times New Roman"/>
              </a:rPr>
              <a:t>        </a:t>
            </a:r>
            <a:r>
              <a:rPr b="1" i="0" lang="en-US" sz="2000" u="none" cap="none" strike="noStrike">
                <a:solidFill>
                  <a:srgbClr val="6600FF"/>
                </a:solidFill>
                <a:latin typeface="Times New Roman"/>
                <a:ea typeface="Times New Roman"/>
                <a:cs typeface="Times New Roman"/>
                <a:sym typeface="Times New Roman"/>
              </a:rPr>
              <a:t>do begin</a:t>
            </a:r>
            <a:endParaRPr/>
          </a:p>
          <a:p>
            <a:pPr indent="0" lvl="2" marL="914400" marR="0" rtl="0" algn="l">
              <a:lnSpc>
                <a:spcPct val="80000"/>
              </a:lnSpc>
              <a:spcBef>
                <a:spcPts val="0"/>
              </a:spcBef>
              <a:spcAft>
                <a:spcPts val="0"/>
              </a:spcAft>
              <a:buClr>
                <a:srgbClr val="6600FF"/>
              </a:buClr>
              <a:buSzPts val="2000"/>
              <a:buFont typeface="Times New Roman"/>
              <a:buNone/>
            </a:pPr>
            <a:r>
              <a:rPr b="0" i="0" lang="en-US" sz="2000" u="none" cap="none" strike="noStrike">
                <a:solidFill>
                  <a:srgbClr val="6600FF"/>
                </a:solidFill>
                <a:latin typeface="Times New Roman"/>
                <a:ea typeface="Times New Roman"/>
                <a:cs typeface="Times New Roman"/>
                <a:sym typeface="Times New Roman"/>
              </a:rPr>
              <a:t>	 </a:t>
            </a:r>
            <a:r>
              <a:rPr b="1" i="0" lang="en-US" sz="2000" u="none" cap="none" strike="noStrike">
                <a:solidFill>
                  <a:srgbClr val="6600FF"/>
                </a:solidFill>
                <a:latin typeface="Times New Roman"/>
                <a:ea typeface="Times New Roman"/>
                <a:cs typeface="Times New Roman"/>
                <a:sym typeface="Times New Roman"/>
              </a:rPr>
              <a:t>while</a:t>
            </a:r>
            <a:r>
              <a:rPr b="0" i="0" lang="en-US" sz="2000" u="none" cap="none" strike="noStrike">
                <a:solidFill>
                  <a:srgbClr val="6600FF"/>
                </a:solidFill>
                <a:latin typeface="Times New Roman"/>
                <a:ea typeface="Times New Roman"/>
                <a:cs typeface="Times New Roman"/>
                <a:sym typeface="Times New Roman"/>
              </a:rPr>
              <a:t> </a:t>
            </a:r>
            <a:r>
              <a:rPr b="0" i="1" lang="en-US" sz="2000" u="none" cap="none" strike="noStrike">
                <a:solidFill>
                  <a:srgbClr val="6600FF"/>
                </a:solidFill>
                <a:latin typeface="Times New Roman"/>
                <a:ea typeface="Times New Roman"/>
                <a:cs typeface="Times New Roman"/>
                <a:sym typeface="Times New Roman"/>
              </a:rPr>
              <a:t>choosing</a:t>
            </a:r>
            <a:r>
              <a:rPr b="0" i="0" lang="en-US" sz="2000" u="none" cap="none" strike="noStrike">
                <a:solidFill>
                  <a:srgbClr val="6600FF"/>
                </a:solidFill>
                <a:latin typeface="Times New Roman"/>
                <a:ea typeface="Times New Roman"/>
                <a:cs typeface="Times New Roman"/>
                <a:sym typeface="Times New Roman"/>
              </a:rPr>
              <a:t>[j] </a:t>
            </a:r>
            <a:r>
              <a:rPr b="1" i="0" lang="en-US" sz="2000" u="none" cap="none" strike="noStrike">
                <a:solidFill>
                  <a:srgbClr val="6600FF"/>
                </a:solidFill>
                <a:latin typeface="Times New Roman"/>
                <a:ea typeface="Times New Roman"/>
                <a:cs typeface="Times New Roman"/>
                <a:sym typeface="Times New Roman"/>
              </a:rPr>
              <a:t>do</a:t>
            </a:r>
            <a:r>
              <a:rPr b="0" i="0" lang="en-US" sz="2000" u="none" cap="none" strike="noStrike">
                <a:solidFill>
                  <a:srgbClr val="6600FF"/>
                </a:solidFill>
                <a:latin typeface="Times New Roman"/>
                <a:ea typeface="Times New Roman"/>
                <a:cs typeface="Times New Roman"/>
                <a:sym typeface="Times New Roman"/>
              </a:rPr>
              <a:t> </a:t>
            </a:r>
            <a:r>
              <a:rPr b="0" i="1" lang="en-US" sz="2000" u="none" cap="none" strike="noStrike">
                <a:solidFill>
                  <a:srgbClr val="6600FF"/>
                </a:solidFill>
                <a:latin typeface="Times New Roman"/>
                <a:ea typeface="Times New Roman"/>
                <a:cs typeface="Times New Roman"/>
                <a:sym typeface="Times New Roman"/>
              </a:rPr>
              <a:t>no-op</a:t>
            </a:r>
            <a:r>
              <a:rPr b="0" i="0" lang="en-US" sz="2000" u="none" cap="none" strike="noStrike">
                <a:solidFill>
                  <a:srgbClr val="6600FF"/>
                </a:solidFill>
                <a:latin typeface="Times New Roman"/>
                <a:ea typeface="Times New Roman"/>
                <a:cs typeface="Times New Roman"/>
                <a:sym typeface="Times New Roman"/>
              </a:rPr>
              <a:t>;	</a:t>
            </a:r>
            <a:r>
              <a:rPr b="0" i="0" lang="en-US" sz="2000" u="none" cap="none" strike="noStrike">
                <a:solidFill>
                  <a:schemeClr val="accent1"/>
                </a:solidFill>
                <a:latin typeface="Times New Roman"/>
                <a:ea typeface="Times New Roman"/>
                <a:cs typeface="Times New Roman"/>
                <a:sym typeface="Times New Roman"/>
              </a:rPr>
              <a:t>         </a:t>
            </a:r>
            <a:endParaRPr/>
          </a:p>
          <a:p>
            <a:pPr indent="0" lvl="2" marL="914400" marR="0" rtl="0" algn="l">
              <a:lnSpc>
                <a:spcPct val="80000"/>
              </a:lnSpc>
              <a:spcBef>
                <a:spcPts val="0"/>
              </a:spcBef>
              <a:spcAft>
                <a:spcPts val="0"/>
              </a:spcAft>
              <a:buClr>
                <a:schemeClr val="accent1"/>
              </a:buClr>
              <a:buSzPts val="2000"/>
              <a:buFont typeface="Times New Roman"/>
              <a:buNone/>
            </a:pPr>
            <a:r>
              <a:rPr b="0" i="0" lang="en-US" sz="2000" u="none" cap="none" strike="noStrike">
                <a:solidFill>
                  <a:schemeClr val="accent1"/>
                </a:solidFill>
                <a:latin typeface="Times New Roman"/>
                <a:ea typeface="Times New Roman"/>
                <a:cs typeface="Times New Roman"/>
                <a:sym typeface="Times New Roman"/>
              </a:rPr>
              <a:t>                </a:t>
            </a:r>
            <a:r>
              <a:rPr b="1" i="0" lang="en-US" sz="2000" u="none" cap="none" strike="noStrike">
                <a:solidFill>
                  <a:srgbClr val="6600FF"/>
                </a:solidFill>
                <a:latin typeface="Times New Roman"/>
                <a:ea typeface="Times New Roman"/>
                <a:cs typeface="Times New Roman"/>
                <a:sym typeface="Times New Roman"/>
              </a:rPr>
              <a:t>while </a:t>
            </a:r>
            <a:r>
              <a:rPr b="0" i="1" lang="en-US" sz="2000" u="none" cap="none" strike="noStrike">
                <a:solidFill>
                  <a:srgbClr val="6600FF"/>
                </a:solidFill>
                <a:latin typeface="Times New Roman"/>
                <a:ea typeface="Times New Roman"/>
                <a:cs typeface="Times New Roman"/>
                <a:sym typeface="Times New Roman"/>
              </a:rPr>
              <a:t>number</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j</a:t>
            </a:r>
            <a:r>
              <a:rPr b="0" i="0" lang="en-US" sz="2000" u="none" cap="none" strike="noStrike">
                <a:solidFill>
                  <a:srgbClr val="6600FF"/>
                </a:solidFill>
                <a:latin typeface="Times New Roman"/>
                <a:ea typeface="Times New Roman"/>
                <a:cs typeface="Times New Roman"/>
                <a:sym typeface="Times New Roman"/>
              </a:rPr>
              <a:t>] &lt;&gt; 0 </a:t>
            </a:r>
            <a:r>
              <a:rPr b="0" i="1" lang="en-US" sz="2000" u="none" cap="none" strike="noStrike">
                <a:solidFill>
                  <a:srgbClr val="6600FF"/>
                </a:solidFill>
                <a:latin typeface="Times New Roman"/>
                <a:ea typeface="Times New Roman"/>
                <a:cs typeface="Times New Roman"/>
                <a:sym typeface="Times New Roman"/>
              </a:rPr>
              <a:t> </a:t>
            </a:r>
            <a:endParaRPr/>
          </a:p>
          <a:p>
            <a:pPr indent="0" lvl="2" marL="914400" marR="0" rtl="0" algn="l">
              <a:lnSpc>
                <a:spcPct val="80000"/>
              </a:lnSpc>
              <a:spcBef>
                <a:spcPts val="0"/>
              </a:spcBef>
              <a:spcAft>
                <a:spcPts val="0"/>
              </a:spcAft>
              <a:buClr>
                <a:srgbClr val="6600FF"/>
              </a:buClr>
              <a:buSzPts val="2000"/>
              <a:buFont typeface="Times New Roman"/>
              <a:buNone/>
            </a:pPr>
            <a:r>
              <a:rPr b="0" i="1" lang="en-US" sz="2000" u="none" cap="none" strike="noStrike">
                <a:solidFill>
                  <a:srgbClr val="6600FF"/>
                </a:solidFill>
                <a:latin typeface="Times New Roman"/>
                <a:ea typeface="Times New Roman"/>
                <a:cs typeface="Times New Roman"/>
                <a:sym typeface="Times New Roman"/>
              </a:rPr>
              <a:t>                      </a:t>
            </a:r>
            <a:r>
              <a:rPr b="1" i="0" lang="en-US" sz="2000" u="none" cap="none" strike="noStrike">
                <a:solidFill>
                  <a:srgbClr val="6600FF"/>
                </a:solidFill>
                <a:latin typeface="Times New Roman"/>
                <a:ea typeface="Times New Roman"/>
                <a:cs typeface="Times New Roman"/>
                <a:sym typeface="Times New Roman"/>
              </a:rPr>
              <a:t>and </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number</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j</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 ,j</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 </a:t>
            </a:r>
            <a:r>
              <a:rPr b="0" i="0" lang="en-US" sz="2000" u="none" cap="none" strike="noStrike">
                <a:solidFill>
                  <a:srgbClr val="6600FF"/>
                </a:solidFill>
                <a:latin typeface="Times New Roman"/>
                <a:ea typeface="Times New Roman"/>
                <a:cs typeface="Times New Roman"/>
                <a:sym typeface="Times New Roman"/>
              </a:rPr>
              <a:t>&lt; (</a:t>
            </a:r>
            <a:r>
              <a:rPr b="0" i="1" lang="en-US" sz="2000" u="none" cap="none" strike="noStrike">
                <a:solidFill>
                  <a:srgbClr val="6600FF"/>
                </a:solidFill>
                <a:latin typeface="Times New Roman"/>
                <a:ea typeface="Times New Roman"/>
                <a:cs typeface="Times New Roman"/>
                <a:sym typeface="Times New Roman"/>
              </a:rPr>
              <a:t>number</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i</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,i</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 </a:t>
            </a:r>
            <a:r>
              <a:rPr b="1" i="0" lang="en-US" sz="2000" u="none" cap="none" strike="noStrike">
                <a:solidFill>
                  <a:srgbClr val="6600FF"/>
                </a:solidFill>
                <a:latin typeface="Times New Roman"/>
                <a:ea typeface="Times New Roman"/>
                <a:cs typeface="Times New Roman"/>
                <a:sym typeface="Times New Roman"/>
              </a:rPr>
              <a:t>do </a:t>
            </a:r>
            <a:r>
              <a:rPr b="0" i="1" lang="en-US" sz="2000" u="none" cap="none" strike="noStrike">
                <a:solidFill>
                  <a:srgbClr val="6600FF"/>
                </a:solidFill>
                <a:latin typeface="Times New Roman"/>
                <a:ea typeface="Times New Roman"/>
                <a:cs typeface="Times New Roman"/>
                <a:sym typeface="Times New Roman"/>
              </a:rPr>
              <a:t>no-op;</a:t>
            </a:r>
            <a:endParaRPr/>
          </a:p>
          <a:p>
            <a:pPr indent="0" lvl="2" marL="914400" marR="0" rtl="0" algn="l">
              <a:lnSpc>
                <a:spcPct val="80000"/>
              </a:lnSpc>
              <a:spcBef>
                <a:spcPts val="0"/>
              </a:spcBef>
              <a:spcAft>
                <a:spcPts val="0"/>
              </a:spcAft>
              <a:buClr>
                <a:srgbClr val="6600FF"/>
              </a:buClr>
              <a:buSzPts val="2000"/>
              <a:buFont typeface="Times New Roman"/>
              <a:buNone/>
            </a:pPr>
            <a:r>
              <a:rPr b="0" i="1" lang="en-US" sz="2000" u="none" cap="none" strike="noStrike">
                <a:solidFill>
                  <a:srgbClr val="6600FF"/>
                </a:solidFill>
                <a:latin typeface="Times New Roman"/>
                <a:ea typeface="Times New Roman"/>
                <a:cs typeface="Times New Roman"/>
                <a:sym typeface="Times New Roman"/>
              </a:rPr>
              <a:t>        </a:t>
            </a:r>
            <a:r>
              <a:rPr b="1" i="0" lang="en-US" sz="2000" u="none" cap="none" strike="noStrike">
                <a:solidFill>
                  <a:srgbClr val="6600FF"/>
                </a:solidFill>
                <a:latin typeface="Times New Roman"/>
                <a:ea typeface="Times New Roman"/>
                <a:cs typeface="Times New Roman"/>
                <a:sym typeface="Times New Roman"/>
              </a:rPr>
              <a:t>end</a:t>
            </a:r>
            <a:r>
              <a:rPr b="0" i="1" lang="en-US" sz="2000" u="none" cap="none" strike="noStrike">
                <a:solidFill>
                  <a:srgbClr val="6600FF"/>
                </a:solidFill>
                <a:latin typeface="Times New Roman"/>
                <a:ea typeface="Times New Roman"/>
                <a:cs typeface="Times New Roman"/>
                <a:sym typeface="Times New Roman"/>
              </a:rPr>
              <a:t>;</a:t>
            </a:r>
            <a:endParaRPr b="0" i="1" sz="2000" u="none" cap="none" strike="noStrike">
              <a:solidFill>
                <a:schemeClr val="hlink"/>
              </a:solidFill>
              <a:latin typeface="Times New Roman"/>
              <a:ea typeface="Times New Roman"/>
              <a:cs typeface="Times New Roman"/>
              <a:sym typeface="Times New Roman"/>
            </a:endParaRPr>
          </a:p>
          <a:p>
            <a:pPr indent="0" lvl="2" marL="914400" marR="0" rtl="0" algn="l">
              <a:lnSpc>
                <a:spcPct val="80000"/>
              </a:lnSpc>
              <a:spcBef>
                <a:spcPts val="0"/>
              </a:spcBef>
              <a:spcAft>
                <a:spcPts val="0"/>
              </a:spcAft>
              <a:buClr>
                <a:schemeClr val="accent1"/>
              </a:buClr>
              <a:buSzPts val="2000"/>
              <a:buFont typeface="Times New Roman"/>
              <a:buNone/>
            </a:pPr>
            <a:r>
              <a:rPr b="0" i="0" lang="en-US" sz="2000" u="none" cap="none" strike="noStrike">
                <a:solidFill>
                  <a:schemeClr val="accent1"/>
                </a:solidFill>
                <a:latin typeface="Times New Roman"/>
                <a:ea typeface="Times New Roman"/>
                <a:cs typeface="Times New Roman"/>
                <a:sym typeface="Times New Roman"/>
              </a:rPr>
              <a:t>         critical section</a:t>
            </a:r>
            <a:endParaRPr b="0" i="0" sz="2000" u="none" cap="none" strike="noStrike">
              <a:solidFill>
                <a:srgbClr val="009900"/>
              </a:solidFill>
              <a:latin typeface="Times New Roman"/>
              <a:ea typeface="Times New Roman"/>
              <a:cs typeface="Times New Roman"/>
              <a:sym typeface="Times New Roman"/>
            </a:endParaRPr>
          </a:p>
          <a:p>
            <a:pPr indent="0" lvl="2" marL="914400" marR="0" rtl="0" algn="l">
              <a:lnSpc>
                <a:spcPct val="80000"/>
              </a:lnSpc>
              <a:spcBef>
                <a:spcPts val="0"/>
              </a:spcBef>
              <a:spcAft>
                <a:spcPts val="0"/>
              </a:spcAft>
              <a:buClr>
                <a:schemeClr val="accent1"/>
              </a:buClr>
              <a:buSzPts val="2000"/>
              <a:buFont typeface="Times New Roman"/>
              <a:buNone/>
            </a:pPr>
            <a:r>
              <a:rPr b="0" i="0" lang="en-US" sz="2000" u="none" cap="none" strike="noStrike">
                <a:solidFill>
                  <a:schemeClr val="accent1"/>
                </a:solidFill>
                <a:latin typeface="Times New Roman"/>
                <a:ea typeface="Times New Roman"/>
                <a:cs typeface="Times New Roman"/>
                <a:sym typeface="Times New Roman"/>
              </a:rPr>
              <a:t>      </a:t>
            </a:r>
            <a:r>
              <a:rPr b="0" i="1" lang="en-US" sz="2000" u="none" cap="none" strike="noStrike">
                <a:solidFill>
                  <a:srgbClr val="6600FF"/>
                </a:solidFill>
                <a:latin typeface="Times New Roman"/>
                <a:ea typeface="Times New Roman"/>
                <a:cs typeface="Times New Roman"/>
                <a:sym typeface="Times New Roman"/>
              </a:rPr>
              <a:t>number</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i</a:t>
            </a:r>
            <a:r>
              <a:rPr b="0" i="0" lang="en-US" sz="2000" u="none" cap="none" strike="noStrike">
                <a:solidFill>
                  <a:srgbClr val="6600FF"/>
                </a:solidFill>
                <a:latin typeface="Times New Roman"/>
                <a:ea typeface="Times New Roman"/>
                <a:cs typeface="Times New Roman"/>
                <a:sym typeface="Times New Roman"/>
              </a:rPr>
              <a:t>]:=</a:t>
            </a:r>
            <a:r>
              <a:rPr b="0" i="1" lang="en-US" sz="2000" u="none" cap="none" strike="noStrike">
                <a:solidFill>
                  <a:srgbClr val="6600FF"/>
                </a:solidFill>
                <a:latin typeface="Times New Roman"/>
                <a:ea typeface="Times New Roman"/>
                <a:cs typeface="Times New Roman"/>
                <a:sym typeface="Times New Roman"/>
              </a:rPr>
              <a:t> </a:t>
            </a:r>
            <a:r>
              <a:rPr b="0" i="0" lang="en-US" sz="2000" u="none" cap="none" strike="noStrike">
                <a:solidFill>
                  <a:srgbClr val="6600FF"/>
                </a:solidFill>
                <a:latin typeface="Times New Roman"/>
                <a:ea typeface="Times New Roman"/>
                <a:cs typeface="Times New Roman"/>
                <a:sym typeface="Times New Roman"/>
              </a:rPr>
              <a:t>0;</a:t>
            </a:r>
            <a:endParaRPr b="0" i="1" sz="2000" u="none" cap="none" strike="noStrike">
              <a:solidFill>
                <a:srgbClr val="6600FF"/>
              </a:solidFill>
              <a:latin typeface="Times New Roman"/>
              <a:ea typeface="Times New Roman"/>
              <a:cs typeface="Times New Roman"/>
              <a:sym typeface="Times New Roman"/>
            </a:endParaRPr>
          </a:p>
          <a:p>
            <a:pPr indent="0" lvl="2" marL="914400" marR="0" rtl="0" algn="l">
              <a:lnSpc>
                <a:spcPct val="80000"/>
              </a:lnSpc>
              <a:spcBef>
                <a:spcPts val="0"/>
              </a:spcBef>
              <a:spcAft>
                <a:spcPts val="0"/>
              </a:spcAft>
              <a:buClr>
                <a:schemeClr val="accent1"/>
              </a:buClr>
              <a:buSzPts val="2000"/>
              <a:buFont typeface="Times New Roman"/>
              <a:buNone/>
            </a:pPr>
            <a:r>
              <a:rPr b="0" i="0" lang="en-US" sz="2000" u="none" cap="none" strike="noStrike">
                <a:solidFill>
                  <a:schemeClr val="accent1"/>
                </a:solidFill>
                <a:latin typeface="Times New Roman"/>
                <a:ea typeface="Times New Roman"/>
                <a:cs typeface="Times New Roman"/>
                <a:sym typeface="Times New Roman"/>
              </a:rPr>
              <a:t>         remainder section</a:t>
            </a:r>
            <a:endParaRPr/>
          </a:p>
          <a:p>
            <a:pPr indent="0" lvl="2" marL="914400" marR="0" rtl="0" algn="l">
              <a:lnSpc>
                <a:spcPct val="80000"/>
              </a:lnSpc>
              <a:spcBef>
                <a:spcPts val="0"/>
              </a:spcBef>
              <a:spcAft>
                <a:spcPts val="0"/>
              </a:spcAft>
              <a:buClr>
                <a:schemeClr val="accent1"/>
              </a:buClr>
              <a:buSzPts val="2000"/>
              <a:buFont typeface="Times New Roman"/>
              <a:buNone/>
            </a:pPr>
            <a:r>
              <a:rPr b="1" i="0" lang="en-US" sz="2000" u="none" cap="none" strike="noStrike">
                <a:solidFill>
                  <a:schemeClr val="accent1"/>
                </a:solidFill>
                <a:latin typeface="Times New Roman"/>
                <a:ea typeface="Times New Roman"/>
                <a:cs typeface="Times New Roman"/>
                <a:sym typeface="Times New Roman"/>
              </a:rPr>
              <a:t>until</a:t>
            </a:r>
            <a:r>
              <a:rPr b="0" i="0" lang="en-US" sz="2000" u="none" cap="none" strike="noStrike">
                <a:solidFill>
                  <a:schemeClr val="accent1"/>
                </a:solidFill>
                <a:latin typeface="Times New Roman"/>
                <a:ea typeface="Times New Roman"/>
                <a:cs typeface="Times New Roman"/>
                <a:sym typeface="Times New Roman"/>
              </a:rPr>
              <a:t> false;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Producer-Consumer Problem</a:t>
            </a:r>
            <a:endParaRPr/>
          </a:p>
        </p:txBody>
      </p:sp>
      <p:sp>
        <p:nvSpPr>
          <p:cNvPr id="113" name="Google Shape;113;p16"/>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Paradigm for cooperating processes; </a:t>
            </a:r>
            <a:endParaRPr/>
          </a:p>
          <a:p>
            <a:pPr indent="-285750" lvl="1" marL="742950" rtl="0" algn="l">
              <a:lnSpc>
                <a:spcPct val="100000"/>
              </a:lnSpc>
              <a:spcBef>
                <a:spcPts val="48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producer process produces information that is consumed by a consumer process.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We need buffer of items that can be filled by producer and emptied by consumer.</a:t>
            </a:r>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Unbounded-buffer places no practical limit on the size of the buffer. Consumer may wait, producer never waits.</a:t>
            </a:r>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Bounded-buffer assumes that there is a fixed buffer size. Consumer waits for new item, producer waits if buffer is full.</a:t>
            </a:r>
            <a:endParaRPr/>
          </a:p>
          <a:p>
            <a:pPr indent="-285750" lvl="1" marL="742950" rtl="0" algn="l">
              <a:lnSpc>
                <a:spcPct val="100000"/>
              </a:lnSpc>
              <a:spcBef>
                <a:spcPts val="48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Producer and Consumer must synchronize.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406400" y="228600"/>
            <a:ext cx="77724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2800"/>
              <a:buFont typeface="Arial Black"/>
              <a:buNone/>
            </a:pPr>
            <a:r>
              <a:rPr b="0" i="0" lang="en-US" sz="2800" u="none">
                <a:solidFill>
                  <a:srgbClr val="333399"/>
                </a:solidFill>
                <a:latin typeface="Arial Black"/>
                <a:ea typeface="Arial Black"/>
                <a:cs typeface="Arial Black"/>
                <a:sym typeface="Arial Black"/>
              </a:rPr>
              <a:t>Supporting Synchronization</a:t>
            </a:r>
            <a:endParaRPr/>
          </a:p>
        </p:txBody>
      </p:sp>
      <p:sp>
        <p:nvSpPr>
          <p:cNvPr id="319" name="Google Shape;319;p43"/>
          <p:cNvSpPr txBox="1"/>
          <p:nvPr>
            <p:ph idx="1" type="body"/>
          </p:nvPr>
        </p:nvSpPr>
        <p:spPr>
          <a:xfrm>
            <a:off x="228600" y="4114800"/>
            <a:ext cx="8610600" cy="2133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We are going to implement various synchronization primitives using atomic operations</a:t>
            </a:r>
            <a:endParaRPr/>
          </a:p>
          <a:p>
            <a:pPr indent="-285750" lvl="1" marL="742950" rtl="0" algn="l">
              <a:lnSpc>
                <a:spcPct val="100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Everything is pretty painful if only atomic primitives are load and store</a:t>
            </a:r>
            <a:endParaRPr/>
          </a:p>
          <a:p>
            <a:pPr indent="-285750" lvl="1" marL="742950" rtl="0" algn="l">
              <a:lnSpc>
                <a:spcPct val="100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Need to provide inherent support for synchronization at the hardware level</a:t>
            </a:r>
            <a:endParaRPr/>
          </a:p>
          <a:p>
            <a:pPr indent="-285750" lvl="1" marL="742950" rtl="0" algn="l">
              <a:lnSpc>
                <a:spcPct val="100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Need to provide primitives useful at software/user level</a:t>
            </a:r>
            <a:endParaRPr/>
          </a:p>
        </p:txBody>
      </p:sp>
      <p:sp>
        <p:nvSpPr>
          <p:cNvPr id="320" name="Google Shape;320;p43"/>
          <p:cNvSpPr txBox="1"/>
          <p:nvPr/>
        </p:nvSpPr>
        <p:spPr>
          <a:xfrm>
            <a:off x="1752600" y="3048000"/>
            <a:ext cx="7162800" cy="685800"/>
          </a:xfrm>
          <a:prstGeom prst="rect">
            <a:avLst/>
          </a:prstGeom>
          <a:solidFill>
            <a:srgbClr val="00FFFF"/>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i="1" lang="en-US" sz="2000" u="none" cap="none" strike="noStrike">
                <a:solidFill>
                  <a:schemeClr val="dk1"/>
                </a:solidFill>
                <a:latin typeface="Times New Roman"/>
                <a:ea typeface="Times New Roman"/>
                <a:cs typeface="Times New Roman"/>
                <a:sym typeface="Times New Roman"/>
              </a:rPr>
              <a:t>Load/Store    Disable Ints   Test&amp;Set   Comp&amp;Swap</a:t>
            </a:r>
            <a:endParaRPr/>
          </a:p>
        </p:txBody>
      </p:sp>
      <p:sp>
        <p:nvSpPr>
          <p:cNvPr id="321" name="Google Shape;321;p43"/>
          <p:cNvSpPr txBox="1"/>
          <p:nvPr/>
        </p:nvSpPr>
        <p:spPr>
          <a:xfrm>
            <a:off x="1752600" y="1600200"/>
            <a:ext cx="7162800" cy="1447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i="1" lang="en-US" sz="2000" u="none" cap="none" strike="noStrike">
                <a:solidFill>
                  <a:schemeClr val="dk1"/>
                </a:solidFill>
                <a:latin typeface="Times New Roman"/>
                <a:ea typeface="Times New Roman"/>
                <a:cs typeface="Times New Roman"/>
                <a:sym typeface="Times New Roman"/>
              </a:rPr>
              <a:t>Locks   Semaphores   Monitors   Send/Receive   CCregions</a:t>
            </a:r>
            <a:endParaRPr/>
          </a:p>
        </p:txBody>
      </p:sp>
      <p:sp>
        <p:nvSpPr>
          <p:cNvPr id="322" name="Google Shape;322;p43"/>
          <p:cNvSpPr txBox="1"/>
          <p:nvPr/>
        </p:nvSpPr>
        <p:spPr>
          <a:xfrm>
            <a:off x="1752600" y="762000"/>
            <a:ext cx="7162800" cy="838200"/>
          </a:xfrm>
          <a:prstGeom prst="rect">
            <a:avLst/>
          </a:prstGeom>
          <a:solidFill>
            <a:srgbClr val="53FB25"/>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i="1" lang="en-US" sz="2000" u="none" cap="none" strike="noStrike">
                <a:solidFill>
                  <a:schemeClr val="dk1"/>
                </a:solidFill>
                <a:latin typeface="Times New Roman"/>
                <a:ea typeface="Times New Roman"/>
                <a:cs typeface="Times New Roman"/>
                <a:sym typeface="Times New Roman"/>
              </a:rPr>
              <a:t>Shared Programs</a:t>
            </a:r>
            <a:endParaRPr/>
          </a:p>
        </p:txBody>
      </p:sp>
      <p:grpSp>
        <p:nvGrpSpPr>
          <p:cNvPr id="323" name="Google Shape;323;p43"/>
          <p:cNvGrpSpPr/>
          <p:nvPr/>
        </p:nvGrpSpPr>
        <p:grpSpPr>
          <a:xfrm>
            <a:off x="198438" y="754063"/>
            <a:ext cx="8716963" cy="2979738"/>
            <a:chOff x="125" y="475"/>
            <a:chExt cx="5491" cy="1877"/>
          </a:xfrm>
        </p:grpSpPr>
        <p:grpSp>
          <p:nvGrpSpPr>
            <p:cNvPr id="324" name="Google Shape;324;p43"/>
            <p:cNvGrpSpPr/>
            <p:nvPr/>
          </p:nvGrpSpPr>
          <p:grpSpPr>
            <a:xfrm>
              <a:off x="144" y="480"/>
              <a:ext cx="960" cy="1872"/>
              <a:chOff x="144" y="768"/>
              <a:chExt cx="960" cy="1872"/>
            </a:xfrm>
          </p:grpSpPr>
          <p:sp>
            <p:nvSpPr>
              <p:cNvPr id="325" name="Google Shape;325;p43"/>
              <p:cNvSpPr txBox="1"/>
              <p:nvPr/>
            </p:nvSpPr>
            <p:spPr>
              <a:xfrm>
                <a:off x="144" y="2208"/>
                <a:ext cx="960" cy="432"/>
              </a:xfrm>
              <a:prstGeom prst="rect">
                <a:avLst/>
              </a:prstGeom>
              <a:solidFill>
                <a:srgbClr val="FF66C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i="1" lang="en-US" sz="2000" u="none" cap="none" strike="noStrike">
                    <a:solidFill>
                      <a:schemeClr val="dk1"/>
                    </a:solidFill>
                    <a:latin typeface="Times New Roman"/>
                    <a:ea typeface="Times New Roman"/>
                    <a:cs typeface="Times New Roman"/>
                    <a:sym typeface="Times New Roman"/>
                  </a:rPr>
                  <a:t>Hardware</a:t>
                </a:r>
                <a:endParaRPr/>
              </a:p>
            </p:txBody>
          </p:sp>
          <p:sp>
            <p:nvSpPr>
              <p:cNvPr id="326" name="Google Shape;326;p43"/>
              <p:cNvSpPr txBox="1"/>
              <p:nvPr/>
            </p:nvSpPr>
            <p:spPr>
              <a:xfrm>
                <a:off x="144" y="1296"/>
                <a:ext cx="960" cy="912"/>
              </a:xfrm>
              <a:prstGeom prst="rect">
                <a:avLst/>
              </a:prstGeom>
              <a:solidFill>
                <a:srgbClr val="FF66C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i="1" lang="en-US" sz="2000" u="none" cap="none" strike="noStrike">
                    <a:solidFill>
                      <a:schemeClr val="dk1"/>
                    </a:solidFill>
                    <a:latin typeface="Times New Roman"/>
                    <a:ea typeface="Times New Roman"/>
                    <a:cs typeface="Times New Roman"/>
                    <a:sym typeface="Times New Roman"/>
                  </a:rPr>
                  <a:t>Higher-level </a:t>
                </a:r>
                <a:endParaRPr/>
              </a:p>
              <a:p>
                <a:pPr indent="0" lvl="0" marL="0" marR="0" rtl="0" algn="l">
                  <a:lnSpc>
                    <a:spcPct val="90000"/>
                  </a:lnSpc>
                  <a:spcBef>
                    <a:spcPts val="600"/>
                  </a:spcBef>
                  <a:spcAft>
                    <a:spcPts val="0"/>
                  </a:spcAft>
                  <a:buClr>
                    <a:schemeClr val="dk1"/>
                  </a:buClr>
                  <a:buSzPts val="2000"/>
                  <a:buFont typeface="Times New Roman"/>
                  <a:buNone/>
                </a:pPr>
                <a:r>
                  <a:rPr b="1" i="1" lang="en-US" sz="2000" u="none" cap="none" strike="noStrike">
                    <a:solidFill>
                      <a:schemeClr val="dk1"/>
                    </a:solidFill>
                    <a:latin typeface="Times New Roman"/>
                    <a:ea typeface="Times New Roman"/>
                    <a:cs typeface="Times New Roman"/>
                    <a:sym typeface="Times New Roman"/>
                  </a:rPr>
                  <a:t>API</a:t>
                </a:r>
                <a:endParaRPr/>
              </a:p>
            </p:txBody>
          </p:sp>
          <p:sp>
            <p:nvSpPr>
              <p:cNvPr id="327" name="Google Shape;327;p43"/>
              <p:cNvSpPr txBox="1"/>
              <p:nvPr/>
            </p:nvSpPr>
            <p:spPr>
              <a:xfrm>
                <a:off x="144" y="768"/>
                <a:ext cx="960" cy="528"/>
              </a:xfrm>
              <a:prstGeom prst="rect">
                <a:avLst/>
              </a:prstGeom>
              <a:solidFill>
                <a:srgbClr val="FF66CC"/>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Times New Roman"/>
                  <a:buNone/>
                </a:pPr>
                <a:r>
                  <a:rPr b="1" i="1" lang="en-US" sz="2000" u="none" cap="none" strike="noStrike">
                    <a:solidFill>
                      <a:schemeClr val="dk1"/>
                    </a:solidFill>
                    <a:latin typeface="Times New Roman"/>
                    <a:ea typeface="Times New Roman"/>
                    <a:cs typeface="Times New Roman"/>
                    <a:sym typeface="Times New Roman"/>
                  </a:rPr>
                  <a:t>Programs</a:t>
                </a:r>
                <a:endParaRPr/>
              </a:p>
            </p:txBody>
          </p:sp>
        </p:grpSp>
        <p:cxnSp>
          <p:nvCxnSpPr>
            <p:cNvPr id="328" name="Google Shape;328;p43"/>
            <p:cNvCxnSpPr/>
            <p:nvPr/>
          </p:nvCxnSpPr>
          <p:spPr>
            <a:xfrm>
              <a:off x="144" y="480"/>
              <a:ext cx="5472" cy="0"/>
            </a:xfrm>
            <a:prstGeom prst="straightConnector1">
              <a:avLst/>
            </a:prstGeom>
            <a:noFill/>
            <a:ln cap="sq" cmpd="sng" w="28575">
              <a:solidFill>
                <a:schemeClr val="dk1"/>
              </a:solidFill>
              <a:prstDash val="solid"/>
              <a:miter lim="800000"/>
              <a:headEnd len="med" w="med" type="none"/>
              <a:tailEnd len="med" w="med" type="none"/>
            </a:ln>
          </p:spPr>
        </p:cxnSp>
        <p:sp>
          <p:nvSpPr>
            <p:cNvPr id="329" name="Google Shape;329;p43"/>
            <p:cNvSpPr txBox="1"/>
            <p:nvPr/>
          </p:nvSpPr>
          <p:spPr>
            <a:xfrm>
              <a:off x="2861" y="-2261"/>
              <a:ext cx="0" cy="547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30" name="Google Shape;330;p43"/>
            <p:cNvCxnSpPr/>
            <p:nvPr/>
          </p:nvCxnSpPr>
          <p:spPr>
            <a:xfrm>
              <a:off x="144" y="1008"/>
              <a:ext cx="5472" cy="0"/>
            </a:xfrm>
            <a:prstGeom prst="straightConnector1">
              <a:avLst/>
            </a:prstGeom>
            <a:noFill/>
            <a:ln cap="flat" cmpd="sng" w="12700">
              <a:solidFill>
                <a:schemeClr val="dk1"/>
              </a:solidFill>
              <a:prstDash val="solid"/>
              <a:miter lim="800000"/>
              <a:headEnd len="med" w="med" type="none"/>
              <a:tailEnd len="med" w="med" type="none"/>
            </a:ln>
          </p:spPr>
        </p:cxnSp>
        <p:sp>
          <p:nvSpPr>
            <p:cNvPr id="331" name="Google Shape;331;p43"/>
            <p:cNvSpPr txBox="1"/>
            <p:nvPr/>
          </p:nvSpPr>
          <p:spPr>
            <a:xfrm>
              <a:off x="2861" y="-1736"/>
              <a:ext cx="0" cy="547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32" name="Google Shape;332;p43"/>
            <p:cNvCxnSpPr/>
            <p:nvPr/>
          </p:nvCxnSpPr>
          <p:spPr>
            <a:xfrm>
              <a:off x="144" y="1920"/>
              <a:ext cx="5472" cy="0"/>
            </a:xfrm>
            <a:prstGeom prst="straightConnector1">
              <a:avLst/>
            </a:prstGeom>
            <a:noFill/>
            <a:ln cap="flat" cmpd="sng" w="12700">
              <a:solidFill>
                <a:schemeClr val="dk1"/>
              </a:solidFill>
              <a:prstDash val="solid"/>
              <a:miter lim="800000"/>
              <a:headEnd len="med" w="med" type="none"/>
              <a:tailEnd len="med" w="med" type="none"/>
            </a:ln>
          </p:spPr>
        </p:cxnSp>
        <p:sp>
          <p:nvSpPr>
            <p:cNvPr id="333" name="Google Shape;333;p43"/>
            <p:cNvSpPr txBox="1"/>
            <p:nvPr/>
          </p:nvSpPr>
          <p:spPr>
            <a:xfrm>
              <a:off x="2861" y="-836"/>
              <a:ext cx="0" cy="547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34" name="Google Shape;334;p43"/>
            <p:cNvCxnSpPr/>
            <p:nvPr/>
          </p:nvCxnSpPr>
          <p:spPr>
            <a:xfrm>
              <a:off x="144" y="2352"/>
              <a:ext cx="5472" cy="0"/>
            </a:xfrm>
            <a:prstGeom prst="straightConnector1">
              <a:avLst/>
            </a:prstGeom>
            <a:noFill/>
            <a:ln cap="sq" cmpd="sng" w="28575">
              <a:solidFill>
                <a:schemeClr val="dk1"/>
              </a:solidFill>
              <a:prstDash val="solid"/>
              <a:miter lim="800000"/>
              <a:headEnd len="med" w="med" type="none"/>
              <a:tailEnd len="med" w="med" type="none"/>
            </a:ln>
          </p:spPr>
        </p:cxnSp>
        <p:sp>
          <p:nvSpPr>
            <p:cNvPr id="335" name="Google Shape;335;p43"/>
            <p:cNvSpPr txBox="1"/>
            <p:nvPr/>
          </p:nvSpPr>
          <p:spPr>
            <a:xfrm>
              <a:off x="2861" y="-386"/>
              <a:ext cx="0" cy="547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36" name="Google Shape;336;p43"/>
            <p:cNvCxnSpPr/>
            <p:nvPr/>
          </p:nvCxnSpPr>
          <p:spPr>
            <a:xfrm>
              <a:off x="144" y="480"/>
              <a:ext cx="0" cy="1872"/>
            </a:xfrm>
            <a:prstGeom prst="straightConnector1">
              <a:avLst/>
            </a:prstGeom>
            <a:noFill/>
            <a:ln cap="sq" cmpd="sng" w="28575">
              <a:solidFill>
                <a:schemeClr val="dk1"/>
              </a:solidFill>
              <a:prstDash val="solid"/>
              <a:miter lim="800000"/>
              <a:headEnd len="med" w="med" type="none"/>
              <a:tailEnd len="med" w="med" type="none"/>
            </a:ln>
          </p:spPr>
        </p:cxnSp>
        <p:sp>
          <p:nvSpPr>
            <p:cNvPr id="337" name="Google Shape;337;p43"/>
            <p:cNvSpPr txBox="1"/>
            <p:nvPr/>
          </p:nvSpPr>
          <p:spPr>
            <a:xfrm rot="5400000">
              <a:off x="-811" y="1411"/>
              <a:ext cx="1872" cy="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38" name="Google Shape;338;p43"/>
            <p:cNvCxnSpPr/>
            <p:nvPr/>
          </p:nvCxnSpPr>
          <p:spPr>
            <a:xfrm>
              <a:off x="1104" y="480"/>
              <a:ext cx="0" cy="1872"/>
            </a:xfrm>
            <a:prstGeom prst="straightConnector1">
              <a:avLst/>
            </a:prstGeom>
            <a:noFill/>
            <a:ln cap="flat" cmpd="sng" w="12700">
              <a:solidFill>
                <a:schemeClr val="dk1"/>
              </a:solidFill>
              <a:prstDash val="solid"/>
              <a:miter lim="800000"/>
              <a:headEnd len="med" w="med" type="none"/>
              <a:tailEnd len="med" w="med" type="none"/>
            </a:ln>
          </p:spPr>
        </p:cxnSp>
        <p:sp>
          <p:nvSpPr>
            <p:cNvPr id="339" name="Google Shape;339;p43"/>
            <p:cNvSpPr txBox="1"/>
            <p:nvPr/>
          </p:nvSpPr>
          <p:spPr>
            <a:xfrm rot="5400000">
              <a:off x="164" y="1411"/>
              <a:ext cx="1872" cy="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40" name="Google Shape;340;p43"/>
            <p:cNvCxnSpPr/>
            <p:nvPr/>
          </p:nvCxnSpPr>
          <p:spPr>
            <a:xfrm>
              <a:off x="5616" y="480"/>
              <a:ext cx="0" cy="1872"/>
            </a:xfrm>
            <a:prstGeom prst="straightConnector1">
              <a:avLst/>
            </a:prstGeom>
            <a:noFill/>
            <a:ln cap="sq" cmpd="sng" w="28575">
              <a:solidFill>
                <a:schemeClr val="dk1"/>
              </a:solidFill>
              <a:prstDash val="solid"/>
              <a:miter lim="800000"/>
              <a:headEnd len="med" w="med" type="none"/>
              <a:tailEnd len="med" w="med" type="none"/>
            </a:ln>
          </p:spPr>
        </p:cxnSp>
        <p:sp>
          <p:nvSpPr>
            <p:cNvPr id="341" name="Google Shape;341;p43"/>
            <p:cNvSpPr txBox="1"/>
            <p:nvPr/>
          </p:nvSpPr>
          <p:spPr>
            <a:xfrm rot="5400000">
              <a:off x="4664" y="1411"/>
              <a:ext cx="1872" cy="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0"/>
                                        </p:tgtEl>
                                        <p:attrNameLst>
                                          <p:attrName>style.visibility</p:attrName>
                                        </p:attrNameLst>
                                      </p:cBhvr>
                                      <p:to>
                                        <p:strVal val="visible"/>
                                      </p:to>
                                    </p:set>
                                    <p:anim calcmode="lin" valueType="num">
                                      <p:cBhvr additive="base">
                                        <p:cTn dur="500"/>
                                        <p:tgtEl>
                                          <p:spTgt spid="3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1"/>
                                        </p:tgtEl>
                                        <p:attrNameLst>
                                          <p:attrName>style.visibility</p:attrName>
                                        </p:attrNameLst>
                                      </p:cBhvr>
                                      <p:to>
                                        <p:strVal val="visible"/>
                                      </p:to>
                                    </p:set>
                                    <p:anim calcmode="lin" valueType="num">
                                      <p:cBhvr additive="base">
                                        <p:cTn dur="500"/>
                                        <p:tgtEl>
                                          <p:spTgt spid="32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2"/>
                                        </p:tgtEl>
                                        <p:attrNameLst>
                                          <p:attrName>style.visibility</p:attrName>
                                        </p:attrNameLst>
                                      </p:cBhvr>
                                      <p:to>
                                        <p:strVal val="visible"/>
                                      </p:to>
                                    </p:set>
                                    <p:anim calcmode="lin" valueType="num">
                                      <p:cBhvr additive="base">
                                        <p:cTn dur="500"/>
                                        <p:tgtEl>
                                          <p:spTgt spid="3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4"/>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347" name="Google Shape;347;p44"/>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348" name="Google Shape;348;p44"/>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Hardware Solutions for Synchronization</a:t>
            </a:r>
            <a:endParaRPr/>
          </a:p>
        </p:txBody>
      </p:sp>
      <p:sp>
        <p:nvSpPr>
          <p:cNvPr id="349" name="Google Shape;349;p44"/>
          <p:cNvSpPr txBox="1"/>
          <p:nvPr>
            <p:ph idx="1" type="body"/>
          </p:nvPr>
        </p:nvSpPr>
        <p:spPr>
          <a:xfrm>
            <a:off x="457200" y="160020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Load/store - Atomic Operations required for synchronization</a:t>
            </a:r>
            <a:endParaRPr/>
          </a:p>
          <a:p>
            <a:pPr indent="-285750" lvl="1" marL="742950" rtl="0" algn="l">
              <a:lnSpc>
                <a:spcPct val="100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Showed how to protect a critical section with only atomic load and store ⇒ pretty complex!</a:t>
            </a:r>
            <a:endParaRPr b="0" i="0" sz="1800" u="none">
              <a:solidFill>
                <a:srgbClr val="CC3300"/>
              </a:solidFill>
              <a:latin typeface="Tahoma"/>
              <a:ea typeface="Tahoma"/>
              <a:cs typeface="Tahoma"/>
              <a:sym typeface="Tahoma"/>
            </a:endParaRPr>
          </a:p>
          <a:p>
            <a:pPr indent="-342900" lvl="0" marL="342900" rtl="0" algn="l">
              <a:lnSpc>
                <a:spcPct val="100000"/>
              </a:lnSpc>
              <a:spcBef>
                <a:spcPts val="40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Mutual exclusion solutions presented depend on memory hardware having read/write cycle.  </a:t>
            </a:r>
            <a:endParaRPr/>
          </a:p>
          <a:p>
            <a:pPr indent="-228600" lvl="3" marL="1600200" rtl="0" algn="l">
              <a:lnSpc>
                <a:spcPct val="100000"/>
              </a:lnSpc>
              <a:spcBef>
                <a:spcPts val="280"/>
              </a:spcBef>
              <a:spcAft>
                <a:spcPts val="0"/>
              </a:spcAft>
              <a:buClr>
                <a:schemeClr val="accent2"/>
              </a:buClr>
              <a:buSzPts val="1400"/>
              <a:buFont typeface="Tahoma"/>
              <a:buChar char="•"/>
            </a:pPr>
            <a:r>
              <a:rPr b="0" i="0" lang="en-US" sz="1400" u="none">
                <a:solidFill>
                  <a:srgbClr val="6600FF"/>
                </a:solidFill>
                <a:latin typeface="Tahoma"/>
                <a:ea typeface="Tahoma"/>
                <a:cs typeface="Tahoma"/>
                <a:sym typeface="Tahoma"/>
              </a:rPr>
              <a:t>If multiple reads/writes could occur to the same memory location at the same time, this would not work.</a:t>
            </a:r>
            <a:endParaRPr/>
          </a:p>
          <a:p>
            <a:pPr indent="-228600" lvl="3" marL="1600200" rtl="0" algn="l">
              <a:lnSpc>
                <a:spcPct val="100000"/>
              </a:lnSpc>
              <a:spcBef>
                <a:spcPts val="280"/>
              </a:spcBef>
              <a:spcAft>
                <a:spcPts val="0"/>
              </a:spcAft>
              <a:buClr>
                <a:schemeClr val="accent2"/>
              </a:buClr>
              <a:buSzPts val="1400"/>
              <a:buFont typeface="Tahoma"/>
              <a:buChar char="•"/>
            </a:pPr>
            <a:r>
              <a:rPr b="0" i="0" lang="en-US" sz="1400" u="none">
                <a:solidFill>
                  <a:srgbClr val="6600FF"/>
                </a:solidFill>
                <a:latin typeface="Tahoma"/>
                <a:ea typeface="Tahoma"/>
                <a:cs typeface="Tahoma"/>
                <a:sym typeface="Tahoma"/>
              </a:rPr>
              <a:t>Processors with caches but no cache coherency cannot use the solutions</a:t>
            </a:r>
            <a:endParaRPr/>
          </a:p>
          <a:p>
            <a:pPr indent="-342900" lvl="0" marL="342900" rtl="0" algn="l">
              <a:lnSpc>
                <a:spcPct val="100000"/>
              </a:lnSpc>
              <a:spcBef>
                <a:spcPts val="40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In general, it is impossible to build mutual exclusion without a primitive that provides some form of mutual exclusion.</a:t>
            </a:r>
            <a:endParaRPr/>
          </a:p>
          <a:p>
            <a:pPr indent="-228600" lvl="2" marL="1143000" rtl="0" algn="l">
              <a:lnSpc>
                <a:spcPct val="10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How can this be done in the hardware???</a:t>
            </a:r>
            <a:endParaRPr/>
          </a:p>
          <a:p>
            <a:pPr indent="-228600" lvl="2" marL="1143000" rtl="0" algn="l">
              <a:lnSpc>
                <a:spcPct val="10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How can this be simplified in software???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5"/>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355" name="Google Shape;355;p45"/>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356" name="Google Shape;356;p45"/>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Synchronization Hardware</a:t>
            </a:r>
            <a:endParaRPr/>
          </a:p>
        </p:txBody>
      </p:sp>
      <p:sp>
        <p:nvSpPr>
          <p:cNvPr id="357" name="Google Shape;357;p45"/>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Test and modify the content of a word atomically - </a:t>
            </a:r>
            <a:r>
              <a:rPr b="0" i="0" lang="en-US" sz="2800" u="none">
                <a:solidFill>
                  <a:schemeClr val="accent1"/>
                </a:solidFill>
                <a:latin typeface="Tahoma"/>
                <a:ea typeface="Tahoma"/>
                <a:cs typeface="Tahoma"/>
                <a:sym typeface="Tahoma"/>
              </a:rPr>
              <a:t>Test-and-set instruction</a:t>
            </a:r>
            <a:endParaRPr/>
          </a:p>
          <a:p>
            <a:pPr indent="-228600" lvl="2" marL="1143000" rtl="0" algn="l">
              <a:lnSpc>
                <a:spcPct val="100000"/>
              </a:lnSpc>
              <a:spcBef>
                <a:spcPts val="400"/>
              </a:spcBef>
              <a:spcAft>
                <a:spcPts val="0"/>
              </a:spcAft>
              <a:buSzPts val="2000"/>
              <a:buNone/>
            </a:pPr>
            <a:r>
              <a:rPr b="1" i="0" lang="en-US" sz="2000" u="none">
                <a:solidFill>
                  <a:srgbClr val="D60093"/>
                </a:solidFill>
                <a:latin typeface="Tahoma"/>
                <a:ea typeface="Tahoma"/>
                <a:cs typeface="Tahoma"/>
                <a:sym typeface="Tahoma"/>
              </a:rPr>
              <a:t>function</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Test-and-Set</a:t>
            </a:r>
            <a:r>
              <a:rPr b="0" i="0" lang="en-US" sz="2000" u="none">
                <a:solidFill>
                  <a:srgbClr val="D60093"/>
                </a:solidFill>
                <a:latin typeface="Tahoma"/>
                <a:ea typeface="Tahoma"/>
                <a:cs typeface="Tahoma"/>
                <a:sym typeface="Tahoma"/>
              </a:rPr>
              <a:t> (</a:t>
            </a:r>
            <a:r>
              <a:rPr b="1" i="0" lang="en-US" sz="2000" u="none">
                <a:solidFill>
                  <a:srgbClr val="D60093"/>
                </a:solidFill>
                <a:latin typeface="Tahoma"/>
                <a:ea typeface="Tahoma"/>
                <a:cs typeface="Tahoma"/>
                <a:sym typeface="Tahoma"/>
              </a:rPr>
              <a:t>var</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target</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boolean</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boolean</a:t>
            </a:r>
            <a:r>
              <a:rPr b="0" i="0" lang="en-US" sz="2000" u="none">
                <a:solidFill>
                  <a:srgbClr val="D60093"/>
                </a:solidFill>
                <a:latin typeface="Tahoma"/>
                <a:ea typeface="Tahoma"/>
                <a:cs typeface="Tahoma"/>
                <a:sym typeface="Tahoma"/>
              </a:rPr>
              <a:t>;</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1" i="0" lang="en-US" sz="2000" u="none">
                <a:solidFill>
                  <a:srgbClr val="D60093"/>
                </a:solidFill>
                <a:latin typeface="Tahoma"/>
                <a:ea typeface="Tahoma"/>
                <a:cs typeface="Tahoma"/>
                <a:sym typeface="Tahoma"/>
              </a:rPr>
              <a:t>begin</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Test-and-Set</a:t>
            </a:r>
            <a:r>
              <a:rPr b="0" i="0" lang="en-US" sz="2000" u="none">
                <a:solidFill>
                  <a:srgbClr val="D60093"/>
                </a:solidFill>
                <a:latin typeface="Tahoma"/>
                <a:ea typeface="Tahoma"/>
                <a:cs typeface="Tahoma"/>
                <a:sym typeface="Tahoma"/>
              </a:rPr>
              <a:t> := </a:t>
            </a:r>
            <a:r>
              <a:rPr b="0" i="1" lang="en-US" sz="2000" u="none">
                <a:solidFill>
                  <a:srgbClr val="D60093"/>
                </a:solidFill>
                <a:latin typeface="Tahoma"/>
                <a:ea typeface="Tahoma"/>
                <a:cs typeface="Tahoma"/>
                <a:sym typeface="Tahoma"/>
              </a:rPr>
              <a:t>target</a:t>
            </a:r>
            <a:r>
              <a:rPr b="0" i="0" lang="en-US" sz="2000" u="none">
                <a:solidFill>
                  <a:srgbClr val="D60093"/>
                </a:solidFill>
                <a:latin typeface="Tahoma"/>
                <a:ea typeface="Tahoma"/>
                <a:cs typeface="Tahoma"/>
                <a:sym typeface="Tahoma"/>
              </a:rPr>
              <a:t>;</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target</a:t>
            </a:r>
            <a:r>
              <a:rPr b="0" i="0" lang="en-US" sz="2000" u="none">
                <a:solidFill>
                  <a:srgbClr val="D60093"/>
                </a:solidFill>
                <a:latin typeface="Tahoma"/>
                <a:ea typeface="Tahoma"/>
                <a:cs typeface="Tahoma"/>
                <a:sym typeface="Tahoma"/>
              </a:rPr>
              <a:t> := </a:t>
            </a:r>
            <a:r>
              <a:rPr b="0" i="1" lang="en-US" sz="2000" u="none">
                <a:solidFill>
                  <a:srgbClr val="D60093"/>
                </a:solidFill>
                <a:latin typeface="Tahoma"/>
                <a:ea typeface="Tahoma"/>
                <a:cs typeface="Tahoma"/>
                <a:sym typeface="Tahoma"/>
              </a:rPr>
              <a:t>true</a:t>
            </a:r>
            <a:r>
              <a:rPr b="0" i="0" lang="en-US" sz="2000" u="none">
                <a:solidFill>
                  <a:srgbClr val="D60093"/>
                </a:solidFill>
                <a:latin typeface="Tahoma"/>
                <a:ea typeface="Tahoma"/>
                <a:cs typeface="Tahoma"/>
                <a:sym typeface="Tahoma"/>
              </a:rPr>
              <a:t>;</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1" i="0" lang="en-US" sz="2000" u="none">
                <a:solidFill>
                  <a:srgbClr val="D60093"/>
                </a:solidFill>
                <a:latin typeface="Tahoma"/>
                <a:ea typeface="Tahoma"/>
                <a:cs typeface="Tahoma"/>
                <a:sym typeface="Tahoma"/>
              </a:rPr>
              <a:t>end</a:t>
            </a:r>
            <a:r>
              <a:rPr b="0" i="0" lang="en-US" sz="2000" u="none">
                <a:solidFill>
                  <a:srgbClr val="D60093"/>
                </a:solidFill>
                <a:latin typeface="Tahoma"/>
                <a:ea typeface="Tahoma"/>
                <a:cs typeface="Tahoma"/>
                <a:sym typeface="Tahoma"/>
              </a:rPr>
              <a:t>;</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Similarly “</a:t>
            </a:r>
            <a:r>
              <a:rPr b="0" i="0" lang="en-US" sz="2800" u="none">
                <a:solidFill>
                  <a:schemeClr val="accent1"/>
                </a:solidFill>
                <a:latin typeface="Tahoma"/>
                <a:ea typeface="Tahoma"/>
                <a:cs typeface="Tahoma"/>
                <a:sym typeface="Tahoma"/>
              </a:rPr>
              <a:t>SWAP</a:t>
            </a:r>
            <a:r>
              <a:rPr b="0" i="0" lang="en-US" sz="2800" u="none">
                <a:solidFill>
                  <a:schemeClr val="dk1"/>
                </a:solidFill>
                <a:latin typeface="Tahoma"/>
                <a:ea typeface="Tahoma"/>
                <a:cs typeface="Tahoma"/>
                <a:sym typeface="Tahoma"/>
              </a:rPr>
              <a:t>” instruction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6"/>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363" name="Google Shape;363;p46"/>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364" name="Google Shape;364;p46"/>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Mutual Exclusion with Test-and-Set</a:t>
            </a:r>
            <a:endParaRPr/>
          </a:p>
        </p:txBody>
      </p:sp>
      <p:sp>
        <p:nvSpPr>
          <p:cNvPr id="365" name="Google Shape;365;p46"/>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Shared data: var lock: boolean (initially false)</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Process Pi</a:t>
            </a:r>
            <a:endParaRPr/>
          </a:p>
          <a:p>
            <a:pPr indent="-228600" lvl="2" marL="1143000" rtl="0" algn="l">
              <a:lnSpc>
                <a:spcPct val="80000"/>
              </a:lnSpc>
              <a:spcBef>
                <a:spcPts val="360"/>
              </a:spcBef>
              <a:spcAft>
                <a:spcPts val="0"/>
              </a:spcAft>
              <a:buSzPts val="1800"/>
              <a:buNone/>
            </a:pPr>
            <a:r>
              <a:rPr b="1" i="0" lang="en-US" sz="1800" u="none">
                <a:solidFill>
                  <a:schemeClr val="accent1"/>
                </a:solidFill>
                <a:latin typeface="Tahoma"/>
                <a:ea typeface="Tahoma"/>
                <a:cs typeface="Tahoma"/>
                <a:sym typeface="Tahoma"/>
              </a:rPr>
              <a:t>repeat</a:t>
            </a:r>
            <a:endParaRPr/>
          </a:p>
          <a:p>
            <a:pPr indent="-228600" lvl="2" marL="1143000" rtl="0" algn="l">
              <a:lnSpc>
                <a:spcPct val="80000"/>
              </a:lnSpc>
              <a:spcBef>
                <a:spcPts val="360"/>
              </a:spcBef>
              <a:spcAft>
                <a:spcPts val="0"/>
              </a:spcAft>
              <a:buSzPts val="1800"/>
              <a:buNone/>
            </a:pPr>
            <a:r>
              <a:rPr b="1" i="0" lang="en-US" sz="1800" u="none">
                <a:solidFill>
                  <a:schemeClr val="accent1"/>
                </a:solidFill>
                <a:latin typeface="Tahoma"/>
                <a:ea typeface="Tahoma"/>
                <a:cs typeface="Tahoma"/>
                <a:sym typeface="Tahoma"/>
              </a:rPr>
              <a:t>	    </a:t>
            </a:r>
            <a:r>
              <a:rPr b="1" i="0" lang="en-US" sz="1800" u="none">
                <a:solidFill>
                  <a:srgbClr val="6600FF"/>
                </a:solidFill>
                <a:latin typeface="Tahoma"/>
                <a:ea typeface="Tahoma"/>
                <a:cs typeface="Tahoma"/>
                <a:sym typeface="Tahoma"/>
              </a:rPr>
              <a:t>while </a:t>
            </a:r>
            <a:r>
              <a:rPr b="0" i="1" lang="en-US" sz="1800" u="none">
                <a:solidFill>
                  <a:srgbClr val="6600FF"/>
                </a:solidFill>
                <a:latin typeface="Tahoma"/>
                <a:ea typeface="Tahoma"/>
                <a:cs typeface="Tahoma"/>
                <a:sym typeface="Tahoma"/>
              </a:rPr>
              <a:t>Test-and-Set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lock</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do </a:t>
            </a:r>
            <a:r>
              <a:rPr b="0" i="1" lang="en-US" sz="1800" u="none">
                <a:solidFill>
                  <a:srgbClr val="6600FF"/>
                </a:solidFill>
                <a:latin typeface="Tahoma"/>
                <a:ea typeface="Tahoma"/>
                <a:cs typeface="Tahoma"/>
                <a:sym typeface="Tahoma"/>
              </a:rPr>
              <a:t>no-op;</a:t>
            </a:r>
            <a:endParaRPr b="0" i="1" sz="1800" u="none">
              <a:solidFill>
                <a:schemeClr val="hlink"/>
              </a:solidFill>
              <a:latin typeface="Tahoma"/>
              <a:ea typeface="Tahoma"/>
              <a:cs typeface="Tahoma"/>
              <a:sym typeface="Tahoma"/>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critical section</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lock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 false;</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remainder section</a:t>
            </a:r>
            <a:endParaRPr/>
          </a:p>
          <a:p>
            <a:pPr indent="-228600" lvl="2" marL="1143000" rtl="0" algn="l">
              <a:lnSpc>
                <a:spcPct val="80000"/>
              </a:lnSpc>
              <a:spcBef>
                <a:spcPts val="36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a:p>
          <a:p>
            <a:pPr indent="-228600" lvl="0" marL="342900" rtl="0" algn="l">
              <a:spcBef>
                <a:spcPts val="360"/>
              </a:spcBef>
              <a:spcAft>
                <a:spcPts val="0"/>
              </a:spcAft>
              <a:buSzPts val="1800"/>
              <a:buNone/>
            </a:pPr>
            <a:r>
              <a:t/>
            </a:r>
            <a:endParaRPr b="0" i="0" sz="1800" u="none">
              <a:solidFill>
                <a:schemeClr val="accent1"/>
              </a:solidFill>
              <a:latin typeface="Tahoma"/>
              <a:ea typeface="Tahoma"/>
              <a:cs typeface="Tahoma"/>
              <a:sym typeface="Tahom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7"/>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371" name="Google Shape;371;p47"/>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372" name="Google Shape;372;p47"/>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 Waiting Mutual Exclusion with Test-and-Set</a:t>
            </a:r>
            <a:endParaRPr/>
          </a:p>
        </p:txBody>
      </p:sp>
      <p:sp>
        <p:nvSpPr>
          <p:cNvPr id="373" name="Google Shape;373;p47"/>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228600" lvl="2" marL="1143000" rtl="0" algn="l">
              <a:lnSpc>
                <a:spcPct val="80000"/>
              </a:lnSpc>
              <a:spcBef>
                <a:spcPts val="0"/>
              </a:spcBef>
              <a:spcAft>
                <a:spcPts val="0"/>
              </a:spcAft>
              <a:buSzPts val="1800"/>
              <a:buNone/>
            </a:pPr>
            <a:r>
              <a:rPr b="1" i="0" lang="en-US" sz="1800" u="none">
                <a:solidFill>
                  <a:schemeClr val="accent1"/>
                </a:solidFill>
                <a:latin typeface="Tahoma"/>
                <a:ea typeface="Tahoma"/>
                <a:cs typeface="Tahoma"/>
                <a:sym typeface="Tahoma"/>
              </a:rPr>
              <a:t>var </a:t>
            </a:r>
            <a:r>
              <a:rPr b="0" i="1" lang="en-US" sz="1800" u="none">
                <a:solidFill>
                  <a:schemeClr val="accent1"/>
                </a:solidFill>
                <a:latin typeface="Tahoma"/>
                <a:ea typeface="Tahoma"/>
                <a:cs typeface="Tahoma"/>
                <a:sym typeface="Tahoma"/>
              </a:rPr>
              <a:t>j </a:t>
            </a:r>
            <a:r>
              <a:rPr b="0" i="0" lang="en-US" sz="1800" u="none">
                <a:solidFill>
                  <a:schemeClr val="accent1"/>
                </a:solidFill>
                <a:latin typeface="Tahoma"/>
                <a:ea typeface="Tahoma"/>
                <a:cs typeface="Tahoma"/>
                <a:sym typeface="Tahoma"/>
              </a:rPr>
              <a:t>: 0..</a:t>
            </a:r>
            <a:r>
              <a:rPr b="0" i="1" lang="en-US" sz="1800" u="none">
                <a:solidFill>
                  <a:schemeClr val="accent1"/>
                </a:solidFill>
                <a:latin typeface="Tahoma"/>
                <a:ea typeface="Tahoma"/>
                <a:cs typeface="Tahoma"/>
                <a:sym typeface="Tahoma"/>
              </a:rPr>
              <a:t>n</a:t>
            </a:r>
            <a:r>
              <a:rPr b="0" i="0" lang="en-US" sz="1800" u="none">
                <a:solidFill>
                  <a:schemeClr val="accent1"/>
                </a:solidFill>
                <a:latin typeface="Tahoma"/>
                <a:ea typeface="Tahoma"/>
                <a:cs typeface="Tahoma"/>
                <a:sym typeface="Tahoma"/>
              </a:rPr>
              <a:t>-1;</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chemeClr val="accent1"/>
                </a:solidFill>
                <a:latin typeface="Tahoma"/>
                <a:ea typeface="Tahoma"/>
                <a:cs typeface="Tahoma"/>
                <a:sym typeface="Tahoma"/>
              </a:rPr>
              <a:t>key </a:t>
            </a:r>
            <a:r>
              <a:rPr b="0" i="0" lang="en-US" sz="1800" u="none">
                <a:solidFill>
                  <a:schemeClr val="accent1"/>
                </a:solidFill>
                <a:latin typeface="Tahoma"/>
                <a:ea typeface="Tahoma"/>
                <a:cs typeface="Tahoma"/>
                <a:sym typeface="Tahoma"/>
              </a:rPr>
              <a:t>: </a:t>
            </a:r>
            <a:r>
              <a:rPr b="0" i="1" lang="en-US" sz="1800" u="none">
                <a:solidFill>
                  <a:schemeClr val="accent1"/>
                </a:solidFill>
                <a:latin typeface="Tahoma"/>
                <a:ea typeface="Tahoma"/>
                <a:cs typeface="Tahoma"/>
                <a:sym typeface="Tahoma"/>
              </a:rPr>
              <a:t>boolean</a:t>
            </a:r>
            <a:r>
              <a:rPr b="0" i="0" lang="en-US" sz="1800" u="none">
                <a:solidFill>
                  <a:schemeClr val="accent1"/>
                </a:solidFill>
                <a:latin typeface="Tahoma"/>
                <a:ea typeface="Tahoma"/>
                <a:cs typeface="Tahoma"/>
                <a:sym typeface="Tahoma"/>
              </a:rPr>
              <a:t>;</a:t>
            </a:r>
            <a:endParaRPr/>
          </a:p>
          <a:p>
            <a:pPr indent="-228600" lvl="2" marL="1143000" rtl="0" algn="l">
              <a:lnSpc>
                <a:spcPct val="80000"/>
              </a:lnSpc>
              <a:spcBef>
                <a:spcPts val="360"/>
              </a:spcBef>
              <a:spcAft>
                <a:spcPts val="0"/>
              </a:spcAft>
              <a:buSzPts val="1800"/>
              <a:buNone/>
            </a:pPr>
            <a:r>
              <a:rPr b="1" i="0" lang="en-US" sz="1800" u="none">
                <a:solidFill>
                  <a:schemeClr val="accent1"/>
                </a:solidFill>
                <a:latin typeface="Tahoma"/>
                <a:ea typeface="Tahoma"/>
                <a:cs typeface="Tahoma"/>
                <a:sym typeface="Tahoma"/>
              </a:rPr>
              <a:t>repeat</a:t>
            </a:r>
            <a:endParaRPr/>
          </a:p>
          <a:p>
            <a:pPr indent="-228600" lvl="2" marL="1143000" rtl="0" algn="l">
              <a:lnSpc>
                <a:spcPct val="80000"/>
              </a:lnSpc>
              <a:spcBef>
                <a:spcPts val="360"/>
              </a:spcBef>
              <a:spcAft>
                <a:spcPts val="0"/>
              </a:spcAft>
              <a:buSzPts val="1800"/>
              <a:buNone/>
            </a:pPr>
            <a:r>
              <a:rPr b="0" i="1" lang="en-US" sz="1800" u="none">
                <a:solidFill>
                  <a:srgbClr val="6600FF"/>
                </a:solidFill>
                <a:latin typeface="Tahoma"/>
                <a:ea typeface="Tahoma"/>
                <a:cs typeface="Tahoma"/>
                <a:sym typeface="Tahoma"/>
              </a:rPr>
              <a:t>     waiting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i</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 </a:t>
            </a:r>
            <a:r>
              <a:rPr b="0" i="0" lang="en-US" sz="1800" u="none">
                <a:solidFill>
                  <a:srgbClr val="6600FF"/>
                </a:solidFill>
                <a:latin typeface="Tahoma"/>
                <a:ea typeface="Tahoma"/>
                <a:cs typeface="Tahoma"/>
                <a:sym typeface="Tahoma"/>
              </a:rPr>
              <a:t>:=</a:t>
            </a:r>
            <a:r>
              <a:rPr b="1"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true</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key</a:t>
            </a:r>
            <a:r>
              <a:rPr b="1" i="0" lang="en-US" sz="1800" u="none">
                <a:solidFill>
                  <a:srgbClr val="6600FF"/>
                </a:solidFill>
                <a:latin typeface="Tahoma"/>
                <a:ea typeface="Tahoma"/>
                <a:cs typeface="Tahoma"/>
                <a:sym typeface="Tahoma"/>
              </a:rPr>
              <a:t> </a:t>
            </a:r>
            <a:r>
              <a:rPr b="0" i="0" lang="en-US" sz="1800" u="none">
                <a:solidFill>
                  <a:srgbClr val="6600FF"/>
                </a:solidFill>
                <a:latin typeface="Tahoma"/>
                <a:ea typeface="Tahoma"/>
                <a:cs typeface="Tahoma"/>
                <a:sym typeface="Tahoma"/>
              </a:rPr>
              <a:t>:=</a:t>
            </a:r>
            <a:r>
              <a:rPr b="1"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true</a:t>
            </a:r>
            <a:r>
              <a:rPr b="0" i="0" lang="en-US" sz="1800" u="none">
                <a:solidFill>
                  <a:srgbClr val="6600FF"/>
                </a:solidFill>
                <a:latin typeface="Tahoma"/>
                <a:ea typeface="Tahoma"/>
                <a:cs typeface="Tahoma"/>
                <a:sym typeface="Tahoma"/>
              </a:rPr>
              <a:t>;</a:t>
            </a:r>
            <a:endParaRPr/>
          </a:p>
          <a:p>
            <a:pPr indent="-228600" lvl="2" marL="1143000" rtl="0" algn="l">
              <a:lnSpc>
                <a:spcPct val="80000"/>
              </a:lnSpc>
              <a:spcBef>
                <a:spcPts val="360"/>
              </a:spcBef>
              <a:spcAft>
                <a:spcPts val="0"/>
              </a:spcAft>
              <a:buSzPts val="1800"/>
              <a:buNone/>
            </a:pP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while</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waiting</a:t>
            </a:r>
            <a:r>
              <a:rPr b="0" i="0" lang="en-US" sz="1800" u="none">
                <a:solidFill>
                  <a:srgbClr val="6600FF"/>
                </a:solidFill>
                <a:latin typeface="Tahoma"/>
                <a:ea typeface="Tahoma"/>
                <a:cs typeface="Tahoma"/>
                <a:sym typeface="Tahoma"/>
              </a:rPr>
              <a:t>[i] </a:t>
            </a:r>
            <a:r>
              <a:rPr b="1" i="0" lang="en-US" sz="1800" u="none">
                <a:solidFill>
                  <a:srgbClr val="6600FF"/>
                </a:solidFill>
                <a:latin typeface="Tahoma"/>
                <a:ea typeface="Tahoma"/>
                <a:cs typeface="Tahoma"/>
                <a:sym typeface="Tahoma"/>
              </a:rPr>
              <a:t>and</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key</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do</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key := Test-and-Set(lock)</a:t>
            </a:r>
            <a:r>
              <a:rPr b="0" i="0" lang="en-US" sz="1800" u="none">
                <a:solidFill>
                  <a:srgbClr val="6600FF"/>
                </a:solidFill>
                <a:latin typeface="Tahoma"/>
                <a:ea typeface="Tahoma"/>
                <a:cs typeface="Tahoma"/>
                <a:sym typeface="Tahoma"/>
              </a:rPr>
              <a:t>;	</a:t>
            </a:r>
            <a:r>
              <a:rPr b="0" i="0" lang="en-US" sz="1800" u="none">
                <a:solidFill>
                  <a:schemeClr val="accent1"/>
                </a:solidFill>
                <a:latin typeface="Tahoma"/>
                <a:ea typeface="Tahoma"/>
                <a:cs typeface="Tahoma"/>
                <a:sym typeface="Tahoma"/>
              </a:rPr>
              <a:t>         </a:t>
            </a:r>
            <a:endParaRPr/>
          </a:p>
          <a:p>
            <a:pPr indent="-228600" lvl="2" marL="1143000" rtl="0" algn="l">
              <a:lnSpc>
                <a:spcPct val="80000"/>
              </a:lnSpc>
              <a:spcBef>
                <a:spcPts val="360"/>
              </a:spcBef>
              <a:spcAft>
                <a:spcPts val="0"/>
              </a:spcAft>
              <a:buSzPts val="1800"/>
              <a:buNone/>
            </a:pPr>
            <a:r>
              <a:rPr b="1"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 waiting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i </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false</a:t>
            </a:r>
            <a:r>
              <a:rPr b="1" i="0" lang="en-US" sz="1800" u="none">
                <a:solidFill>
                  <a:srgbClr val="6600FF"/>
                </a:solidFill>
                <a:latin typeface="Tahoma"/>
                <a:ea typeface="Tahoma"/>
                <a:cs typeface="Tahoma"/>
                <a:sym typeface="Tahoma"/>
              </a:rPr>
              <a:t>;</a:t>
            </a:r>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critical section</a:t>
            </a:r>
            <a:endParaRPr b="0" i="0" sz="1800" u="none">
              <a:solidFill>
                <a:srgbClr val="D60093"/>
              </a:solidFill>
              <a:latin typeface="Tahoma"/>
              <a:ea typeface="Tahoma"/>
              <a:cs typeface="Tahoma"/>
              <a:sym typeface="Tahoma"/>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j := i+1 mod n;</a:t>
            </a:r>
            <a:endParaRPr/>
          </a:p>
          <a:p>
            <a:pPr indent="-228600" lvl="2" marL="1143000" rtl="0" algn="l">
              <a:lnSpc>
                <a:spcPct val="80000"/>
              </a:lnSpc>
              <a:spcBef>
                <a:spcPts val="360"/>
              </a:spcBef>
              <a:spcAft>
                <a:spcPts val="0"/>
              </a:spcAft>
              <a:buSzPts val="1800"/>
              <a:buNone/>
            </a:pPr>
            <a:r>
              <a:rPr b="0" i="1"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while</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j</a:t>
            </a:r>
            <a:r>
              <a:rPr b="0" i="0" lang="en-US" sz="1800" u="none">
                <a:solidFill>
                  <a:srgbClr val="6600FF"/>
                </a:solidFill>
                <a:latin typeface="Tahoma"/>
                <a:ea typeface="Tahoma"/>
                <a:cs typeface="Tahoma"/>
                <a:sym typeface="Tahoma"/>
              </a:rPr>
              <a:t> &lt;&gt; </a:t>
            </a:r>
            <a:r>
              <a:rPr b="0" i="1" lang="en-US" sz="1800" u="none">
                <a:solidFill>
                  <a:srgbClr val="6600FF"/>
                </a:solidFill>
                <a:latin typeface="Tahoma"/>
                <a:ea typeface="Tahoma"/>
                <a:cs typeface="Tahoma"/>
                <a:sym typeface="Tahoma"/>
              </a:rPr>
              <a:t>i </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and</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not</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waiting</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j</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do</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j</a:t>
            </a:r>
            <a:r>
              <a:rPr b="0" i="0" lang="en-US" sz="1800" u="none">
                <a:solidFill>
                  <a:srgbClr val="6600FF"/>
                </a:solidFill>
                <a:latin typeface="Tahoma"/>
                <a:ea typeface="Tahoma"/>
                <a:cs typeface="Tahoma"/>
                <a:sym typeface="Tahoma"/>
              </a:rPr>
              <a:t> := </a:t>
            </a:r>
            <a:r>
              <a:rPr b="0" i="1" lang="en-US" sz="1800" u="none">
                <a:solidFill>
                  <a:srgbClr val="6600FF"/>
                </a:solidFill>
                <a:latin typeface="Tahoma"/>
                <a:ea typeface="Tahoma"/>
                <a:cs typeface="Tahoma"/>
                <a:sym typeface="Tahoma"/>
              </a:rPr>
              <a:t>j</a:t>
            </a:r>
            <a:r>
              <a:rPr b="0" i="0" lang="en-US" sz="1800" u="none">
                <a:solidFill>
                  <a:srgbClr val="6600FF"/>
                </a:solidFill>
                <a:latin typeface="Tahoma"/>
                <a:ea typeface="Tahoma"/>
                <a:cs typeface="Tahoma"/>
                <a:sym typeface="Tahoma"/>
              </a:rPr>
              <a:t> + 1 </a:t>
            </a:r>
            <a:r>
              <a:rPr b="1" i="0" lang="en-US" sz="1800" u="none">
                <a:solidFill>
                  <a:srgbClr val="6600FF"/>
                </a:solidFill>
                <a:latin typeface="Tahoma"/>
                <a:ea typeface="Tahoma"/>
                <a:cs typeface="Tahoma"/>
                <a:sym typeface="Tahoma"/>
              </a:rPr>
              <a:t>mod</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a:t>
            </a:r>
            <a:endParaRPr/>
          </a:p>
          <a:p>
            <a:pPr indent="-228600" lvl="2" marL="1143000" rtl="0" algn="l">
              <a:lnSpc>
                <a:spcPct val="80000"/>
              </a:lnSpc>
              <a:spcBef>
                <a:spcPts val="360"/>
              </a:spcBef>
              <a:spcAft>
                <a:spcPts val="0"/>
              </a:spcAft>
              <a:buSzPts val="1800"/>
              <a:buNone/>
            </a:pP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if</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j</a:t>
            </a:r>
            <a:r>
              <a:rPr b="0" i="0" lang="en-US" sz="1800" u="none">
                <a:solidFill>
                  <a:srgbClr val="6600FF"/>
                </a:solidFill>
                <a:latin typeface="Tahoma"/>
                <a:ea typeface="Tahoma"/>
                <a:cs typeface="Tahoma"/>
                <a:sym typeface="Tahoma"/>
              </a:rPr>
              <a:t> = </a:t>
            </a:r>
            <a:r>
              <a:rPr b="0" i="1" lang="en-US" sz="1800" u="none">
                <a:solidFill>
                  <a:srgbClr val="6600FF"/>
                </a:solidFill>
                <a:latin typeface="Tahoma"/>
                <a:ea typeface="Tahoma"/>
                <a:cs typeface="Tahoma"/>
                <a:sym typeface="Tahoma"/>
              </a:rPr>
              <a:t>i</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then</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lock</a:t>
            </a:r>
            <a:r>
              <a:rPr b="0" i="0" lang="en-US" sz="1800" u="none">
                <a:solidFill>
                  <a:srgbClr val="6600FF"/>
                </a:solidFill>
                <a:latin typeface="Tahoma"/>
                <a:ea typeface="Tahoma"/>
                <a:cs typeface="Tahoma"/>
                <a:sym typeface="Tahoma"/>
              </a:rPr>
              <a:t> := </a:t>
            </a:r>
            <a:r>
              <a:rPr b="0" i="1" lang="en-US" sz="1800" u="none">
                <a:solidFill>
                  <a:srgbClr val="6600FF"/>
                </a:solidFill>
                <a:latin typeface="Tahoma"/>
                <a:ea typeface="Tahoma"/>
                <a:cs typeface="Tahoma"/>
                <a:sym typeface="Tahoma"/>
              </a:rPr>
              <a:t>false</a:t>
            </a:r>
            <a:r>
              <a:rPr b="0" i="0" lang="en-US" sz="1800" u="none">
                <a:solidFill>
                  <a:srgbClr val="6600FF"/>
                </a:solidFill>
                <a:latin typeface="Tahoma"/>
                <a:ea typeface="Tahoma"/>
                <a:cs typeface="Tahoma"/>
                <a:sym typeface="Tahoma"/>
              </a:rPr>
              <a:t>;</a:t>
            </a:r>
            <a:endParaRPr/>
          </a:p>
          <a:p>
            <a:pPr indent="-228600" lvl="2" marL="1143000" rtl="0" algn="l">
              <a:lnSpc>
                <a:spcPct val="80000"/>
              </a:lnSpc>
              <a:spcBef>
                <a:spcPts val="360"/>
              </a:spcBef>
              <a:spcAft>
                <a:spcPts val="0"/>
              </a:spcAft>
              <a:buSzPts val="1800"/>
              <a:buNone/>
            </a:pP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else</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waiting</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j</a:t>
            </a:r>
            <a:r>
              <a:rPr b="0" i="0" lang="en-US" sz="1800" u="none">
                <a:solidFill>
                  <a:srgbClr val="6600FF"/>
                </a:solidFill>
                <a:latin typeface="Tahoma"/>
                <a:ea typeface="Tahoma"/>
                <a:cs typeface="Tahoma"/>
                <a:sym typeface="Tahoma"/>
              </a:rPr>
              <a:t>] := </a:t>
            </a:r>
            <a:r>
              <a:rPr b="0" i="1" lang="en-US" sz="1800" u="none">
                <a:solidFill>
                  <a:srgbClr val="6600FF"/>
                </a:solidFill>
                <a:latin typeface="Tahoma"/>
                <a:ea typeface="Tahoma"/>
                <a:cs typeface="Tahoma"/>
                <a:sym typeface="Tahoma"/>
              </a:rPr>
              <a:t>false</a:t>
            </a:r>
            <a:r>
              <a:rPr b="0" i="0" lang="en-US" sz="1800" u="none">
                <a:solidFill>
                  <a:srgbClr val="6600FF"/>
                </a:solidFill>
                <a:latin typeface="Tahoma"/>
                <a:ea typeface="Tahoma"/>
                <a:cs typeface="Tahoma"/>
                <a:sym typeface="Tahoma"/>
              </a:rPr>
              <a:t>;</a:t>
            </a:r>
            <a:endParaRPr b="0" i="1" sz="1800" u="none">
              <a:solidFill>
                <a:srgbClr val="6600FF"/>
              </a:solidFill>
              <a:latin typeface="Tahoma"/>
              <a:ea typeface="Tahoma"/>
              <a:cs typeface="Tahoma"/>
              <a:sym typeface="Tahoma"/>
            </a:endParaRPr>
          </a:p>
          <a:p>
            <a:pPr indent="-228600" lvl="2" marL="1143000" rtl="0" algn="l">
              <a:lnSpc>
                <a:spcPct val="80000"/>
              </a:lnSpc>
              <a:spcBef>
                <a:spcPts val="360"/>
              </a:spcBef>
              <a:spcAft>
                <a:spcPts val="0"/>
              </a:spcAft>
              <a:buSzPts val="1800"/>
              <a:buNone/>
            </a:pPr>
            <a:r>
              <a:rPr b="0" i="0" lang="en-US" sz="1800" u="none">
                <a:solidFill>
                  <a:schemeClr val="accent1"/>
                </a:solidFill>
                <a:latin typeface="Tahoma"/>
                <a:ea typeface="Tahoma"/>
                <a:cs typeface="Tahoma"/>
                <a:sym typeface="Tahoma"/>
              </a:rPr>
              <a:t>  remainder section</a:t>
            </a:r>
            <a:endParaRPr/>
          </a:p>
          <a:p>
            <a:pPr indent="-228600" lvl="2" marL="1143000" rtl="0" algn="l">
              <a:lnSpc>
                <a:spcPct val="80000"/>
              </a:lnSpc>
              <a:spcBef>
                <a:spcPts val="360"/>
              </a:spcBef>
              <a:spcAft>
                <a:spcPts val="0"/>
              </a:spcAft>
              <a:buSzPts val="1800"/>
              <a:buNone/>
            </a:pPr>
            <a:r>
              <a:t/>
            </a:r>
            <a:endParaRPr b="0" i="0" sz="1800" u="none">
              <a:solidFill>
                <a:schemeClr val="accent1"/>
              </a:solidFill>
              <a:latin typeface="Tahoma"/>
              <a:ea typeface="Tahoma"/>
              <a:cs typeface="Tahoma"/>
              <a:sym typeface="Tahoma"/>
            </a:endParaRPr>
          </a:p>
          <a:p>
            <a:pPr indent="-228600" lvl="2" marL="1143000" rtl="0" algn="l">
              <a:lnSpc>
                <a:spcPct val="80000"/>
              </a:lnSpc>
              <a:spcBef>
                <a:spcPts val="360"/>
              </a:spcBef>
              <a:spcAft>
                <a:spcPts val="0"/>
              </a:spcAft>
              <a:buSzPts val="1800"/>
              <a:buNone/>
            </a:pPr>
            <a:r>
              <a:rPr b="1" i="0" lang="en-US" sz="1800" u="none">
                <a:solidFill>
                  <a:schemeClr val="accent1"/>
                </a:solidFill>
                <a:latin typeface="Tahoma"/>
                <a:ea typeface="Tahoma"/>
                <a:cs typeface="Tahoma"/>
                <a:sym typeface="Tahoma"/>
              </a:rPr>
              <a:t>until</a:t>
            </a:r>
            <a:r>
              <a:rPr b="0" i="0" lang="en-US" sz="1800" u="none">
                <a:solidFill>
                  <a:schemeClr val="accent1"/>
                </a:solidFill>
                <a:latin typeface="Tahoma"/>
                <a:ea typeface="Tahoma"/>
                <a:cs typeface="Tahoma"/>
                <a:sym typeface="Tahoma"/>
              </a:rPr>
              <a:t> </a:t>
            </a:r>
            <a:r>
              <a:rPr b="0" i="1" lang="en-US" sz="1800" u="none">
                <a:solidFill>
                  <a:schemeClr val="accent1"/>
                </a:solidFill>
                <a:latin typeface="Tahoma"/>
                <a:ea typeface="Tahoma"/>
                <a:cs typeface="Tahoma"/>
                <a:sym typeface="Tahoma"/>
              </a:rPr>
              <a:t>false</a:t>
            </a:r>
            <a:r>
              <a:rPr b="0" i="0" lang="en-US" sz="1800" u="none">
                <a:solidFill>
                  <a:schemeClr val="accent1"/>
                </a:solidFill>
                <a:latin typeface="Tahoma"/>
                <a:ea typeface="Tahoma"/>
                <a:cs typeface="Tahoma"/>
                <a:sym typeface="Tahoma"/>
              </a:rPr>
              <a:t>;</a:t>
            </a:r>
            <a:endParaRPr/>
          </a:p>
          <a:p>
            <a:pPr indent="-228600" lvl="0" marL="342900" rtl="0" algn="l">
              <a:spcBef>
                <a:spcPts val="360"/>
              </a:spcBef>
              <a:spcAft>
                <a:spcPts val="0"/>
              </a:spcAft>
              <a:buSzPts val="1800"/>
              <a:buNone/>
            </a:pPr>
            <a:r>
              <a:t/>
            </a:r>
            <a:endParaRPr b="0" i="0" sz="1800" u="none">
              <a:solidFill>
                <a:schemeClr val="accent1"/>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8"/>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Hardware Support: Other examples</a:t>
            </a:r>
            <a:endParaRPr/>
          </a:p>
        </p:txBody>
      </p:sp>
      <p:sp>
        <p:nvSpPr>
          <p:cNvPr id="379" name="Google Shape;379;p48"/>
          <p:cNvSpPr txBox="1"/>
          <p:nvPr>
            <p:ph idx="1" type="body"/>
          </p:nvPr>
        </p:nvSpPr>
        <p:spPr>
          <a:xfrm>
            <a:off x="285850" y="1371600"/>
            <a:ext cx="8458200"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800"/>
              <a:buNone/>
            </a:pPr>
            <a:r>
              <a:t/>
            </a:r>
            <a:endParaRPr b="0" i="0" sz="1800" u="none">
              <a:solidFill>
                <a:schemeClr val="dk1"/>
              </a:solidFill>
              <a:latin typeface="Courier New"/>
              <a:ea typeface="Courier New"/>
              <a:cs typeface="Courier New"/>
              <a:sym typeface="Courier New"/>
            </a:endParaRPr>
          </a:p>
          <a:p>
            <a:pPr indent="-342900" lvl="0" marL="342900" rtl="0" algn="l">
              <a:lnSpc>
                <a:spcPct val="80000"/>
              </a:lnSpc>
              <a:spcBef>
                <a:spcPts val="360"/>
              </a:spcBef>
              <a:spcAft>
                <a:spcPts val="0"/>
              </a:spcAft>
              <a:buClr>
                <a:schemeClr val="accent2"/>
              </a:buClr>
              <a:buSzPts val="1800"/>
              <a:buFont typeface="Arial"/>
              <a:buChar char="●"/>
            </a:pPr>
            <a:r>
              <a:rPr b="1" i="0" lang="en-US" sz="1800" u="none">
                <a:solidFill>
                  <a:schemeClr val="dk1"/>
                </a:solidFill>
                <a:latin typeface="Courier New"/>
                <a:ea typeface="Courier New"/>
                <a:cs typeface="Courier New"/>
                <a:sym typeface="Courier New"/>
              </a:rPr>
              <a:t>s</a:t>
            </a:r>
            <a:r>
              <a:rPr b="1" i="0" lang="en-US" sz="1400" u="none">
                <a:solidFill>
                  <a:schemeClr val="dk1"/>
                </a:solidFill>
                <a:latin typeface="Courier New"/>
                <a:ea typeface="Courier New"/>
                <a:cs typeface="Courier New"/>
                <a:sym typeface="Courier New"/>
              </a:rPr>
              <a:t>wap (&amp;address, register) </a:t>
            </a:r>
            <a:r>
              <a:rPr b="0" i="0" lang="en-US" sz="1400" u="none">
                <a:solidFill>
                  <a:schemeClr val="dk1"/>
                </a:solidFill>
                <a:latin typeface="Courier New"/>
                <a:ea typeface="Courier New"/>
                <a:cs typeface="Courier New"/>
                <a:sym typeface="Courier New"/>
              </a:rPr>
              <a:t>{ /* x86 */</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temp = M[address];</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M[address] = register;</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register = temp;</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a:t>
            </a:r>
            <a:endParaRPr sz="1400"/>
          </a:p>
          <a:p>
            <a:pPr indent="-317500" lvl="0" marL="342900" rtl="0" algn="l">
              <a:lnSpc>
                <a:spcPct val="80000"/>
              </a:lnSpc>
              <a:spcBef>
                <a:spcPts val="360"/>
              </a:spcBef>
              <a:spcAft>
                <a:spcPts val="0"/>
              </a:spcAft>
              <a:buClr>
                <a:schemeClr val="accent2"/>
              </a:buClr>
              <a:buSzPts val="1400"/>
              <a:buFont typeface="Arial"/>
              <a:buChar char="●"/>
            </a:pPr>
            <a:r>
              <a:rPr b="1" i="0" lang="en-US" sz="1400" u="none">
                <a:solidFill>
                  <a:schemeClr val="dk1"/>
                </a:solidFill>
                <a:latin typeface="Courier New"/>
                <a:ea typeface="Courier New"/>
                <a:cs typeface="Courier New"/>
                <a:sym typeface="Courier New"/>
              </a:rPr>
              <a:t>compare&amp;swap (&amp;address, reg1, reg2) </a:t>
            </a:r>
            <a:r>
              <a:rPr b="0" i="0" lang="en-US" sz="1400" u="none">
                <a:solidFill>
                  <a:schemeClr val="dk1"/>
                </a:solidFill>
                <a:latin typeface="Courier New"/>
                <a:ea typeface="Courier New"/>
                <a:cs typeface="Courier New"/>
                <a:sym typeface="Courier New"/>
              </a:rPr>
              <a:t>{ /* 68000 */</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if (reg1 == M[address]) {</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M[address] = reg2;</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return success;</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 else {</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return failure;</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a:t>
            </a:r>
            <a:endParaRPr sz="1400"/>
          </a:p>
          <a:p>
            <a:pPr indent="-317500" lvl="0" marL="342900" rtl="0" algn="l">
              <a:lnSpc>
                <a:spcPct val="80000"/>
              </a:lnSpc>
              <a:spcBef>
                <a:spcPts val="360"/>
              </a:spcBef>
              <a:spcAft>
                <a:spcPts val="0"/>
              </a:spcAft>
              <a:buClr>
                <a:schemeClr val="accent2"/>
              </a:buClr>
              <a:buSzPts val="1400"/>
              <a:buFont typeface="Arial"/>
              <a:buChar char="●"/>
            </a:pPr>
            <a:r>
              <a:rPr b="1" i="0" lang="en-US" sz="1400" u="none">
                <a:solidFill>
                  <a:schemeClr val="dk1"/>
                </a:solidFill>
                <a:latin typeface="Courier New"/>
                <a:ea typeface="Courier New"/>
                <a:cs typeface="Courier New"/>
                <a:sym typeface="Courier New"/>
              </a:rPr>
              <a:t>load-linked&amp;store conditional(&amp;address) </a:t>
            </a:r>
            <a:r>
              <a:rPr b="0" i="0" lang="en-US" sz="1400" u="none">
                <a:solidFill>
                  <a:schemeClr val="dk1"/>
                </a:solidFill>
                <a:latin typeface="Courier New"/>
                <a:ea typeface="Courier New"/>
                <a:cs typeface="Courier New"/>
                <a:sym typeface="Courier New"/>
              </a:rPr>
              <a:t>{ </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 R4000, alpha */</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loop:</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ll r1, M[address];</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movi r2, 1;	   /* Can do arbitrary comp */</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sc r2, M[address];</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		beqz r2, loop;</a:t>
            </a:r>
            <a:br>
              <a:rPr b="0" i="0" lang="en-US" sz="1400" u="none">
                <a:solidFill>
                  <a:schemeClr val="dk1"/>
                </a:solidFill>
                <a:latin typeface="Courier New"/>
                <a:ea typeface="Courier New"/>
                <a:cs typeface="Courier New"/>
                <a:sym typeface="Courier New"/>
              </a:rPr>
            </a:br>
            <a:r>
              <a:rPr b="0" i="0" lang="en-US" sz="1400" u="none">
                <a:solidFill>
                  <a:schemeClr val="dk1"/>
                </a:solidFill>
                <a:latin typeface="Courier New"/>
                <a:ea typeface="Courier New"/>
                <a:cs typeface="Courier New"/>
                <a:sym typeface="Courier New"/>
              </a:rPr>
              <a:t>}</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9"/>
          <p:cNvSpPr txBox="1"/>
          <p:nvPr>
            <p:ph type="title"/>
          </p:nvPr>
        </p:nvSpPr>
        <p:spPr>
          <a:xfrm>
            <a:off x="152400" y="381000"/>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Mutex Locks</a:t>
            </a:r>
            <a:endParaRPr/>
          </a:p>
        </p:txBody>
      </p:sp>
      <p:sp>
        <p:nvSpPr>
          <p:cNvPr id="385" name="Google Shape;385;p49"/>
          <p:cNvSpPr txBox="1"/>
          <p:nvPr>
            <p:ph idx="1" type="body"/>
          </p:nvPr>
        </p:nvSpPr>
        <p:spPr>
          <a:xfrm>
            <a:off x="457200" y="1863725"/>
            <a:ext cx="6869112" cy="4460875"/>
          </a:xfrm>
          <a:prstGeom prst="rect">
            <a:avLst/>
          </a:prstGeom>
          <a:noFill/>
          <a:ln>
            <a:noFill/>
          </a:ln>
        </p:spPr>
        <p:txBody>
          <a:bodyPr anchorCtr="0" anchor="t" bIns="45700" lIns="91425" spcFirstLastPara="1" rIns="91425" wrap="square" tIns="45700">
            <a:noAutofit/>
          </a:bodyPr>
          <a:lstStyle/>
          <a:p>
            <a:pPr indent="-339725" lvl="0" marL="339725" rtl="0" algn="l">
              <a:lnSpc>
                <a:spcPct val="90000"/>
              </a:lnSpc>
              <a:spcBef>
                <a:spcPts val="0"/>
              </a:spcBef>
              <a:spcAft>
                <a:spcPts val="0"/>
              </a:spcAft>
              <a:buClr>
                <a:srgbClr val="000000"/>
              </a:buClr>
              <a:buSzPts val="200"/>
              <a:buFont typeface="Arial"/>
              <a:buChar char="●"/>
            </a:pPr>
            <a:r>
              <a:rPr b="0" i="0" lang="en-US" sz="1800" u="none">
                <a:solidFill>
                  <a:srgbClr val="000000"/>
                </a:solidFill>
                <a:latin typeface="Arial"/>
                <a:ea typeface="Arial"/>
                <a:cs typeface="Arial"/>
                <a:sym typeface="Arial"/>
              </a:rPr>
              <a:t>Previous solutions are complicated and generally inaccessible to application programmers</a:t>
            </a:r>
            <a:endParaRPr b="0" i="0" sz="2800" u="none">
              <a:solidFill>
                <a:srgbClr val="000000"/>
              </a:solidFill>
              <a:latin typeface="Arial"/>
              <a:ea typeface="Arial"/>
              <a:cs typeface="Arial"/>
              <a:sym typeface="Arial"/>
            </a:endParaRPr>
          </a:p>
          <a:p>
            <a:pPr indent="-339725" lvl="0" marL="339725" rtl="0" algn="l">
              <a:lnSpc>
                <a:spcPct val="90000"/>
              </a:lnSpc>
              <a:spcBef>
                <a:spcPts val="600"/>
              </a:spcBef>
              <a:spcAft>
                <a:spcPts val="0"/>
              </a:spcAft>
              <a:buClr>
                <a:srgbClr val="000000"/>
              </a:buClr>
              <a:buSzPts val="200"/>
              <a:buFont typeface="Arial"/>
              <a:buChar char="●"/>
            </a:pPr>
            <a:r>
              <a:rPr b="0" i="0" lang="en-US" sz="1800" u="none">
                <a:solidFill>
                  <a:srgbClr val="000000"/>
                </a:solidFill>
                <a:latin typeface="Arial"/>
                <a:ea typeface="Arial"/>
                <a:cs typeface="Arial"/>
                <a:sym typeface="Arial"/>
              </a:rPr>
              <a:t>OS designers build software tools to solve critical section problem</a:t>
            </a:r>
            <a:endParaRPr b="0" i="0" sz="2800" u="none">
              <a:solidFill>
                <a:srgbClr val="000000"/>
              </a:solidFill>
              <a:latin typeface="Arial"/>
              <a:ea typeface="Arial"/>
              <a:cs typeface="Arial"/>
              <a:sym typeface="Arial"/>
            </a:endParaRPr>
          </a:p>
          <a:p>
            <a:pPr indent="-339725" lvl="0" marL="339725" rtl="0" algn="l">
              <a:lnSpc>
                <a:spcPct val="90000"/>
              </a:lnSpc>
              <a:spcBef>
                <a:spcPts val="700"/>
              </a:spcBef>
              <a:spcAft>
                <a:spcPts val="0"/>
              </a:spcAft>
              <a:buClr>
                <a:srgbClr val="000000"/>
              </a:buClr>
              <a:buSzPts val="200"/>
              <a:buFont typeface="Arial"/>
              <a:buChar char="●"/>
            </a:pPr>
            <a:r>
              <a:rPr b="0" i="0" lang="en-US" sz="1800" u="none">
                <a:solidFill>
                  <a:srgbClr val="000000"/>
                </a:solidFill>
                <a:latin typeface="Arial"/>
                <a:ea typeface="Arial"/>
                <a:cs typeface="Arial"/>
                <a:sym typeface="Arial"/>
              </a:rPr>
              <a:t>Simplest is </a:t>
            </a:r>
            <a:r>
              <a:rPr b="0" i="0" lang="en-US" sz="2000" u="none">
                <a:solidFill>
                  <a:srgbClr val="000000"/>
                </a:solidFill>
                <a:latin typeface="Arial"/>
                <a:ea typeface="Arial"/>
                <a:cs typeface="Arial"/>
                <a:sym typeface="Arial"/>
              </a:rPr>
              <a:t>mutex</a:t>
            </a:r>
            <a:r>
              <a:rPr b="0" i="0" lang="en-US" sz="1800" u="none">
                <a:solidFill>
                  <a:srgbClr val="000000"/>
                </a:solidFill>
                <a:latin typeface="Arial"/>
                <a:ea typeface="Arial"/>
                <a:cs typeface="Arial"/>
                <a:sym typeface="Arial"/>
              </a:rPr>
              <a:t> lock</a:t>
            </a:r>
            <a:endParaRPr b="0" i="0" sz="2800" u="none">
              <a:solidFill>
                <a:srgbClr val="000000"/>
              </a:solidFill>
              <a:latin typeface="Arial"/>
              <a:ea typeface="Arial"/>
              <a:cs typeface="Arial"/>
              <a:sym typeface="Arial"/>
            </a:endParaRPr>
          </a:p>
          <a:p>
            <a:pPr indent="-339725" lvl="0" marL="339725" rtl="0" algn="l">
              <a:lnSpc>
                <a:spcPct val="90000"/>
              </a:lnSpc>
              <a:spcBef>
                <a:spcPts val="700"/>
              </a:spcBef>
              <a:spcAft>
                <a:spcPts val="0"/>
              </a:spcAft>
              <a:buClr>
                <a:srgbClr val="000000"/>
              </a:buClr>
              <a:buSzPts val="200"/>
              <a:buFont typeface="Arial"/>
              <a:buChar char="●"/>
            </a:pPr>
            <a:r>
              <a:rPr b="0" i="0" lang="en-US" sz="1800" u="none">
                <a:solidFill>
                  <a:srgbClr val="000000"/>
                </a:solidFill>
                <a:latin typeface="Arial"/>
                <a:ea typeface="Arial"/>
                <a:cs typeface="Arial"/>
                <a:sym typeface="Arial"/>
              </a:rPr>
              <a:t>Protect a critical section  by first </a:t>
            </a:r>
            <a:r>
              <a:rPr b="1" lang="en-US" sz="2000">
                <a:solidFill>
                  <a:srgbClr val="000000"/>
                </a:solidFill>
                <a:latin typeface="Arial"/>
                <a:ea typeface="Arial"/>
                <a:cs typeface="Arial"/>
                <a:sym typeface="Arial"/>
              </a:rPr>
              <a:t>acquiring</a:t>
            </a:r>
            <a:r>
              <a:rPr b="0" i="0" lang="en-US" sz="2000" u="none">
                <a:solidFill>
                  <a:srgbClr val="000000"/>
                </a:solidFill>
                <a:latin typeface="Arial"/>
                <a:ea typeface="Arial"/>
                <a:cs typeface="Arial"/>
                <a:sym typeface="Arial"/>
              </a:rPr>
              <a:t> </a:t>
            </a:r>
            <a:r>
              <a:rPr b="0" i="0" lang="en-US" sz="1800" u="none">
                <a:solidFill>
                  <a:srgbClr val="000000"/>
                </a:solidFill>
                <a:latin typeface="Arial"/>
                <a:ea typeface="Arial"/>
                <a:cs typeface="Arial"/>
                <a:sym typeface="Arial"/>
              </a:rPr>
              <a:t>a lock and then</a:t>
            </a:r>
            <a:r>
              <a:rPr lang="en-US" sz="1800">
                <a:solidFill>
                  <a:srgbClr val="000000"/>
                </a:solidFill>
                <a:latin typeface="Arial"/>
                <a:ea typeface="Arial"/>
                <a:cs typeface="Arial"/>
                <a:sym typeface="Arial"/>
              </a:rPr>
              <a:t> </a:t>
            </a:r>
            <a:r>
              <a:rPr b="1" i="0" lang="en-US" sz="2000" u="none">
                <a:solidFill>
                  <a:srgbClr val="000000"/>
                </a:solidFill>
                <a:latin typeface="Arial"/>
                <a:ea typeface="Arial"/>
                <a:cs typeface="Arial"/>
                <a:sym typeface="Arial"/>
              </a:rPr>
              <a:t>releas</a:t>
            </a:r>
            <a:r>
              <a:rPr b="1" lang="en-US" sz="2000">
                <a:solidFill>
                  <a:srgbClr val="000000"/>
                </a:solidFill>
                <a:latin typeface="Arial"/>
                <a:ea typeface="Arial"/>
                <a:cs typeface="Arial"/>
                <a:sym typeface="Arial"/>
              </a:rPr>
              <a:t>ing</a:t>
            </a:r>
            <a:r>
              <a:rPr b="0" i="0" lang="en-US" sz="2000" u="none">
                <a:solidFill>
                  <a:srgbClr val="000000"/>
                </a:solidFill>
                <a:latin typeface="Arial"/>
                <a:ea typeface="Arial"/>
                <a:cs typeface="Arial"/>
                <a:sym typeface="Arial"/>
              </a:rPr>
              <a:t> </a:t>
            </a:r>
            <a:r>
              <a:rPr b="0" i="0" lang="en-US" sz="1800" u="none">
                <a:solidFill>
                  <a:srgbClr val="000000"/>
                </a:solidFill>
                <a:latin typeface="Arial"/>
                <a:ea typeface="Arial"/>
                <a:cs typeface="Arial"/>
                <a:sym typeface="Arial"/>
              </a:rPr>
              <a:t>the lock</a:t>
            </a:r>
            <a:endParaRPr/>
          </a:p>
          <a:p>
            <a:pPr indent="-282575" lvl="1" marL="739775" rtl="0" algn="l">
              <a:lnSpc>
                <a:spcPct val="90000"/>
              </a:lnSpc>
              <a:spcBef>
                <a:spcPts val="600"/>
              </a:spcBef>
              <a:spcAft>
                <a:spcPts val="0"/>
              </a:spcAft>
              <a:buClr>
                <a:srgbClr val="000000"/>
              </a:buClr>
              <a:buSzPts val="100"/>
              <a:buFont typeface="Arial"/>
              <a:buChar char="●"/>
            </a:pPr>
            <a:r>
              <a:rPr b="0" i="0" lang="en-US" sz="1800" u="none">
                <a:solidFill>
                  <a:srgbClr val="000000"/>
                </a:solidFill>
                <a:latin typeface="Arial"/>
                <a:ea typeface="Arial"/>
                <a:cs typeface="Arial"/>
                <a:sym typeface="Arial"/>
              </a:rPr>
              <a:t>Boolean variable indicating if lock is available or not</a:t>
            </a:r>
            <a:endParaRPr/>
          </a:p>
          <a:p>
            <a:pPr indent="-339725" lvl="0" marL="339725" rtl="0" algn="l">
              <a:lnSpc>
                <a:spcPct val="90000"/>
              </a:lnSpc>
              <a:spcBef>
                <a:spcPts val="700"/>
              </a:spcBef>
              <a:spcAft>
                <a:spcPts val="0"/>
              </a:spcAft>
              <a:buClr>
                <a:srgbClr val="000000"/>
              </a:buClr>
              <a:buSzPts val="200"/>
              <a:buFont typeface="Arial"/>
              <a:buChar char="●"/>
            </a:pPr>
            <a:r>
              <a:rPr b="0" i="0" lang="en-US" sz="1800" u="none">
                <a:solidFill>
                  <a:srgbClr val="000000"/>
                </a:solidFill>
                <a:latin typeface="Arial"/>
                <a:ea typeface="Arial"/>
                <a:cs typeface="Arial"/>
                <a:sym typeface="Arial"/>
              </a:rPr>
              <a:t>Calls to </a:t>
            </a:r>
            <a:r>
              <a:rPr b="1" i="0" lang="en-US" sz="2000" u="none">
                <a:solidFill>
                  <a:srgbClr val="000000"/>
                </a:solidFill>
                <a:latin typeface="Arial"/>
                <a:ea typeface="Arial"/>
                <a:cs typeface="Arial"/>
                <a:sym typeface="Arial"/>
              </a:rPr>
              <a:t>acquire()</a:t>
            </a:r>
            <a:r>
              <a:rPr b="0" i="0" lang="en-US" sz="2000" u="none">
                <a:solidFill>
                  <a:srgbClr val="000000"/>
                </a:solidFill>
                <a:latin typeface="Arial"/>
                <a:ea typeface="Arial"/>
                <a:cs typeface="Arial"/>
                <a:sym typeface="Arial"/>
              </a:rPr>
              <a:t> </a:t>
            </a:r>
            <a:r>
              <a:rPr b="0" i="0" lang="en-US" sz="1800" u="none">
                <a:solidFill>
                  <a:srgbClr val="000000"/>
                </a:solidFill>
                <a:latin typeface="Arial"/>
                <a:ea typeface="Arial"/>
                <a:cs typeface="Arial"/>
                <a:sym typeface="Arial"/>
              </a:rPr>
              <a:t>and </a:t>
            </a:r>
            <a:r>
              <a:rPr b="1" i="0" lang="en-US" sz="2000" u="none">
                <a:solidFill>
                  <a:srgbClr val="000000"/>
                </a:solidFill>
                <a:latin typeface="Arial"/>
                <a:ea typeface="Arial"/>
                <a:cs typeface="Arial"/>
                <a:sym typeface="Arial"/>
              </a:rPr>
              <a:t>release()</a:t>
            </a:r>
            <a:r>
              <a:rPr b="0" i="0" lang="en-US" sz="2000" u="none">
                <a:solidFill>
                  <a:srgbClr val="000000"/>
                </a:solidFill>
                <a:latin typeface="Arial"/>
                <a:ea typeface="Arial"/>
                <a:cs typeface="Arial"/>
                <a:sym typeface="Arial"/>
              </a:rPr>
              <a:t> </a:t>
            </a:r>
            <a:r>
              <a:rPr b="0" i="0" lang="en-US" sz="1800" u="none">
                <a:solidFill>
                  <a:srgbClr val="000000"/>
                </a:solidFill>
                <a:latin typeface="Arial"/>
                <a:ea typeface="Arial"/>
                <a:cs typeface="Arial"/>
                <a:sym typeface="Arial"/>
              </a:rPr>
              <a:t>must be atomic</a:t>
            </a:r>
            <a:endParaRPr b="0" i="0" sz="2800" u="none">
              <a:solidFill>
                <a:srgbClr val="000000"/>
              </a:solidFill>
              <a:latin typeface="Arial"/>
              <a:ea typeface="Arial"/>
              <a:cs typeface="Arial"/>
              <a:sym typeface="Arial"/>
            </a:endParaRPr>
          </a:p>
          <a:p>
            <a:pPr indent="-282575" lvl="1" marL="739775" rtl="0" algn="l">
              <a:lnSpc>
                <a:spcPct val="90000"/>
              </a:lnSpc>
              <a:spcBef>
                <a:spcPts val="600"/>
              </a:spcBef>
              <a:spcAft>
                <a:spcPts val="0"/>
              </a:spcAft>
              <a:buClr>
                <a:srgbClr val="000000"/>
              </a:buClr>
              <a:buSzPts val="100"/>
              <a:buFont typeface="Arial"/>
              <a:buChar char="●"/>
            </a:pPr>
            <a:r>
              <a:rPr b="0" i="0" lang="en-US" sz="1800" u="none">
                <a:solidFill>
                  <a:srgbClr val="000000"/>
                </a:solidFill>
                <a:latin typeface="Arial"/>
                <a:ea typeface="Arial"/>
                <a:cs typeface="Arial"/>
                <a:sym typeface="Arial"/>
              </a:rPr>
              <a:t>Usually implemented via hardware atomic instructions</a:t>
            </a:r>
            <a:endParaRPr/>
          </a:p>
          <a:p>
            <a:pPr indent="-203200" lvl="2" marL="1143000" rtl="0" algn="l">
              <a:lnSpc>
                <a:spcPct val="90000"/>
              </a:lnSpc>
              <a:spcBef>
                <a:spcPts val="600"/>
              </a:spcBef>
              <a:spcAft>
                <a:spcPts val="0"/>
              </a:spcAft>
              <a:buClr>
                <a:srgbClr val="000000"/>
              </a:buClr>
              <a:buSzPts val="200"/>
              <a:buFont typeface="Arial"/>
              <a:buChar char="●"/>
            </a:pPr>
            <a:r>
              <a:rPr b="0" i="0" lang="en-US" sz="1800" u="none">
                <a:solidFill>
                  <a:srgbClr val="000000"/>
                </a:solidFill>
                <a:latin typeface="Arial"/>
                <a:ea typeface="Arial"/>
                <a:cs typeface="Arial"/>
                <a:sym typeface="Arial"/>
              </a:rPr>
              <a:t>But this solution requires </a:t>
            </a:r>
            <a:r>
              <a:rPr b="1" i="0" lang="en-US" sz="1800" u="none">
                <a:solidFill>
                  <a:srgbClr val="000000"/>
                </a:solidFill>
                <a:latin typeface="Arial"/>
                <a:ea typeface="Arial"/>
                <a:cs typeface="Arial"/>
                <a:sym typeface="Arial"/>
              </a:rPr>
              <a:t>busy waiting</a:t>
            </a:r>
            <a:endParaRPr b="0" i="0" sz="2000" u="none">
              <a:solidFill>
                <a:srgbClr val="000000"/>
              </a:solidFill>
              <a:latin typeface="Arial"/>
              <a:ea typeface="Arial"/>
              <a:cs typeface="Arial"/>
              <a:sym typeface="Arial"/>
            </a:endParaRPr>
          </a:p>
          <a:p>
            <a:pPr indent="-203200" lvl="2" marL="1143000" rtl="0" algn="l">
              <a:lnSpc>
                <a:spcPct val="90000"/>
              </a:lnSpc>
              <a:spcBef>
                <a:spcPts val="600"/>
              </a:spcBef>
              <a:spcAft>
                <a:spcPts val="0"/>
              </a:spcAft>
              <a:buClr>
                <a:srgbClr val="000000"/>
              </a:buClr>
              <a:buSzPts val="100"/>
              <a:buFont typeface="Arial"/>
              <a:buChar char="●"/>
            </a:pPr>
            <a:r>
              <a:rPr b="0" i="0" lang="en-US" sz="1800" u="none">
                <a:solidFill>
                  <a:srgbClr val="000000"/>
                </a:solidFill>
                <a:latin typeface="Arial"/>
                <a:ea typeface="Arial"/>
                <a:cs typeface="Arial"/>
                <a:sym typeface="Arial"/>
              </a:rPr>
              <a:t>This lock therefore called a </a:t>
            </a:r>
            <a:r>
              <a:rPr b="1" i="0" lang="en-US" sz="1800" u="none">
                <a:solidFill>
                  <a:srgbClr val="000000"/>
                </a:solidFill>
                <a:latin typeface="Arial"/>
                <a:ea typeface="Arial"/>
                <a:cs typeface="Arial"/>
                <a:sym typeface="Arial"/>
              </a:rPr>
              <a:t>spinlock</a:t>
            </a:r>
            <a:endParaRPr/>
          </a:p>
        </p:txBody>
      </p:sp>
      <p:sp>
        <p:nvSpPr>
          <p:cNvPr id="386" name="Google Shape;386;p49"/>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0"/>
          <p:cNvSpPr txBox="1"/>
          <p:nvPr>
            <p:ph type="title"/>
          </p:nvPr>
        </p:nvSpPr>
        <p:spPr>
          <a:xfrm>
            <a:off x="457200" y="161925"/>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acquire() and release()</a:t>
            </a:r>
            <a:endParaRPr/>
          </a:p>
        </p:txBody>
      </p:sp>
      <p:sp>
        <p:nvSpPr>
          <p:cNvPr id="392" name="Google Shape;392;p50"/>
          <p:cNvSpPr txBox="1"/>
          <p:nvPr>
            <p:ph idx="1" type="body"/>
          </p:nvPr>
        </p:nvSpPr>
        <p:spPr>
          <a:xfrm>
            <a:off x="875275" y="1474775"/>
            <a:ext cx="8040000" cy="5211900"/>
          </a:xfrm>
          <a:prstGeom prst="rect">
            <a:avLst/>
          </a:prstGeom>
          <a:noFill/>
          <a:ln>
            <a:noFill/>
          </a:ln>
        </p:spPr>
        <p:txBody>
          <a:bodyPr anchorCtr="0" anchor="t" bIns="45700" lIns="91425" spcFirstLastPara="1" rIns="91425" wrap="square" tIns="45700">
            <a:noAutofit/>
          </a:bodyPr>
          <a:lstStyle/>
          <a:p>
            <a:pPr indent="0" lvl="0" marL="0" rtl="0" algn="l">
              <a:spcBef>
                <a:spcPts val="500"/>
              </a:spcBef>
              <a:spcAft>
                <a:spcPts val="0"/>
              </a:spcAft>
              <a:buNone/>
            </a:pPr>
            <a:r>
              <a:rPr b="1" lang="en-US" sz="1800">
                <a:solidFill>
                  <a:schemeClr val="dk1"/>
                </a:solidFill>
                <a:latin typeface="Arial"/>
                <a:ea typeface="Arial"/>
                <a:cs typeface="Arial"/>
                <a:sym typeface="Arial"/>
              </a:rPr>
              <a:t>Semantics of </a:t>
            </a:r>
            <a:r>
              <a:rPr b="1" lang="en-US" sz="1600">
                <a:solidFill>
                  <a:schemeClr val="dk1"/>
                </a:solidFill>
                <a:latin typeface="Courier New"/>
                <a:ea typeface="Courier New"/>
                <a:cs typeface="Courier New"/>
                <a:sym typeface="Courier New"/>
              </a:rPr>
              <a:t> acqui</a:t>
            </a:r>
            <a:r>
              <a:rPr b="1" lang="en-US" sz="1600">
                <a:latin typeface="Courier New"/>
                <a:ea typeface="Courier New"/>
                <a:cs typeface="Courier New"/>
                <a:sym typeface="Courier New"/>
              </a:rPr>
              <a:t>re</a:t>
            </a:r>
            <a:endParaRPr b="1" sz="1600">
              <a:solidFill>
                <a:srgbClr val="000000"/>
              </a:solidFill>
              <a:latin typeface="Courier New"/>
              <a:ea typeface="Courier New"/>
              <a:cs typeface="Courier New"/>
              <a:sym typeface="Courier New"/>
            </a:endParaRPr>
          </a:p>
          <a:p>
            <a:pPr indent="-223837" lvl="1" marL="742950" rtl="0" algn="l">
              <a:lnSpc>
                <a:spcPct val="100000"/>
              </a:lnSpc>
              <a:spcBef>
                <a:spcPts val="0"/>
              </a:spcBef>
              <a:spcAft>
                <a:spcPts val="0"/>
              </a:spcAft>
              <a:buClr>
                <a:srgbClr val="000000"/>
              </a:buClr>
              <a:buSzPts val="100"/>
              <a:buFont typeface="Arial"/>
              <a:buChar char="●"/>
            </a:pPr>
            <a:r>
              <a:rPr b="1" i="0" lang="en-US" sz="1600" u="none">
                <a:solidFill>
                  <a:srgbClr val="000000"/>
                </a:solidFill>
                <a:latin typeface="Courier New"/>
                <a:ea typeface="Courier New"/>
                <a:cs typeface="Courier New"/>
                <a:sym typeface="Courier New"/>
              </a:rPr>
              <a:t>acquire(</a:t>
            </a:r>
            <a:r>
              <a:rPr b="1" lang="en-US" sz="1600">
                <a:solidFill>
                  <a:srgbClr val="000000"/>
                </a:solidFill>
                <a:latin typeface="Courier New"/>
                <a:ea typeface="Courier New"/>
                <a:cs typeface="Courier New"/>
                <a:sym typeface="Courier New"/>
              </a:rPr>
              <a:t>mutex_lock</a:t>
            </a:r>
            <a:r>
              <a:rPr b="1" i="0" lang="en-US" sz="1600" u="none">
                <a:solidFill>
                  <a:srgbClr val="000000"/>
                </a:solidFill>
                <a:latin typeface="Courier New"/>
                <a:ea typeface="Courier New"/>
                <a:cs typeface="Courier New"/>
                <a:sym typeface="Courier New"/>
              </a:rPr>
              <a:t>) {</a:t>
            </a:r>
            <a:br>
              <a:rPr b="1" i="0" lang="en-US" sz="1600" u="none">
                <a:solidFill>
                  <a:srgbClr val="000000"/>
                </a:solidFill>
                <a:latin typeface="Courier New"/>
                <a:ea typeface="Courier New"/>
                <a:cs typeface="Courier New"/>
                <a:sym typeface="Courier New"/>
              </a:rPr>
            </a:br>
            <a:r>
              <a:rPr b="1" i="0" lang="en-US" sz="1600" u="none">
                <a:solidFill>
                  <a:srgbClr val="000000"/>
                </a:solidFill>
                <a:latin typeface="Courier New"/>
                <a:ea typeface="Courier New"/>
                <a:cs typeface="Courier New"/>
                <a:sym typeface="Courier New"/>
              </a:rPr>
              <a:t>    while Test&amp;Set(</a:t>
            </a:r>
            <a:r>
              <a:rPr b="1" lang="en-US" sz="1600">
                <a:solidFill>
                  <a:srgbClr val="000000"/>
                </a:solidFill>
                <a:latin typeface="Courier New"/>
                <a:ea typeface="Courier New"/>
                <a:cs typeface="Courier New"/>
                <a:sym typeface="Courier New"/>
              </a:rPr>
              <a:t>mutex_lock</a:t>
            </a:r>
            <a:r>
              <a:rPr b="1" i="0" lang="en-US" sz="1600" u="none">
                <a:solidFill>
                  <a:srgbClr val="000000"/>
                </a:solidFill>
                <a:latin typeface="Courier New"/>
                <a:ea typeface="Courier New"/>
                <a:cs typeface="Courier New"/>
                <a:sym typeface="Courier New"/>
              </a:rPr>
              <a:t>)) ; /* busy wait */ </a:t>
            </a:r>
            <a:endParaRPr b="0" i="0" sz="2800" u="none">
              <a:solidFill>
                <a:srgbClr val="000000"/>
              </a:solidFill>
              <a:latin typeface="Tahoma"/>
              <a:ea typeface="Tahoma"/>
              <a:cs typeface="Tahoma"/>
              <a:sym typeface="Tahoma"/>
            </a:endParaRPr>
          </a:p>
          <a:p>
            <a:pPr indent="0" lvl="0" marL="0" rtl="0" algn="l">
              <a:lnSpc>
                <a:spcPct val="100000"/>
              </a:lnSpc>
              <a:spcBef>
                <a:spcPts val="500"/>
              </a:spcBef>
              <a:spcAft>
                <a:spcPts val="0"/>
              </a:spcAft>
              <a:buSzPts val="1600"/>
              <a:buNone/>
            </a:pPr>
            <a:r>
              <a:rPr b="1" i="0" lang="en-US" sz="1600" u="none">
                <a:solidFill>
                  <a:srgbClr val="000000"/>
                </a:solidFill>
                <a:latin typeface="Courier New"/>
                <a:ea typeface="Courier New"/>
                <a:cs typeface="Courier New"/>
                <a:sym typeface="Courier New"/>
              </a:rPr>
              <a:t>       	        } </a:t>
            </a:r>
            <a:endParaRPr b="0" i="0" sz="2800" u="none">
              <a:solidFill>
                <a:srgbClr val="000000"/>
              </a:solidFill>
              <a:latin typeface="Tahoma"/>
              <a:ea typeface="Tahoma"/>
              <a:cs typeface="Tahoma"/>
              <a:sym typeface="Tahoma"/>
            </a:endParaRPr>
          </a:p>
          <a:p>
            <a:pPr indent="-6350" lvl="0" marL="0" rtl="0" algn="l">
              <a:lnSpc>
                <a:spcPct val="100000"/>
              </a:lnSpc>
              <a:spcBef>
                <a:spcPts val="500"/>
              </a:spcBef>
              <a:spcAft>
                <a:spcPts val="0"/>
              </a:spcAft>
              <a:buClr>
                <a:srgbClr val="000000"/>
              </a:buClr>
              <a:buSzPts val="100"/>
              <a:buFont typeface="Arial"/>
              <a:buChar char="●"/>
            </a:pPr>
            <a:r>
              <a:rPr b="1" i="0" lang="en-US" sz="1800" u="none">
                <a:solidFill>
                  <a:schemeClr val="dk1"/>
                </a:solidFill>
                <a:latin typeface="Arial"/>
                <a:ea typeface="Arial"/>
                <a:cs typeface="Arial"/>
                <a:sym typeface="Arial"/>
              </a:rPr>
              <a:t>Semantics of </a:t>
            </a:r>
            <a:r>
              <a:rPr b="1" i="0" lang="en-US" sz="1600" u="none">
                <a:solidFill>
                  <a:srgbClr val="000000"/>
                </a:solidFill>
                <a:latin typeface="Courier New"/>
                <a:ea typeface="Courier New"/>
                <a:cs typeface="Courier New"/>
                <a:sym typeface="Courier New"/>
              </a:rPr>
              <a:t>  release</a:t>
            </a:r>
            <a:endParaRPr/>
          </a:p>
          <a:p>
            <a:pPr indent="-223837" lvl="1" marL="742950" rtl="0" algn="l">
              <a:lnSpc>
                <a:spcPct val="100000"/>
              </a:lnSpc>
              <a:spcBef>
                <a:spcPts val="500"/>
              </a:spcBef>
              <a:spcAft>
                <a:spcPts val="0"/>
              </a:spcAft>
              <a:buClr>
                <a:srgbClr val="000000"/>
              </a:buClr>
              <a:buSzPts val="100"/>
              <a:buFont typeface="Arial"/>
              <a:buChar char="●"/>
            </a:pPr>
            <a:r>
              <a:rPr b="1" i="0" lang="en-US" sz="1600" u="none">
                <a:solidFill>
                  <a:srgbClr val="000000"/>
                </a:solidFill>
                <a:latin typeface="Courier New"/>
                <a:ea typeface="Courier New"/>
                <a:cs typeface="Courier New"/>
                <a:sym typeface="Courier New"/>
              </a:rPr>
              <a:t> release(mutex_lock) { </a:t>
            </a:r>
            <a:endParaRPr b="0" i="0" sz="2400" u="none">
              <a:solidFill>
                <a:srgbClr val="000000"/>
              </a:solidFill>
              <a:latin typeface="Tahoma"/>
              <a:ea typeface="Tahoma"/>
              <a:cs typeface="Tahoma"/>
              <a:sym typeface="Tahoma"/>
            </a:endParaRPr>
          </a:p>
          <a:p>
            <a:pPr indent="0" lvl="0" marL="0" rtl="0" algn="l">
              <a:lnSpc>
                <a:spcPct val="100000"/>
              </a:lnSpc>
              <a:spcBef>
                <a:spcPts val="500"/>
              </a:spcBef>
              <a:spcAft>
                <a:spcPts val="0"/>
              </a:spcAft>
              <a:buSzPts val="1600"/>
              <a:buNone/>
            </a:pPr>
            <a:r>
              <a:rPr b="1" i="0" lang="en-US" sz="1600" u="none">
                <a:solidFill>
                  <a:srgbClr val="000000"/>
                </a:solidFill>
                <a:latin typeface="Courier New"/>
                <a:ea typeface="Courier New"/>
                <a:cs typeface="Courier New"/>
                <a:sym typeface="Courier New"/>
              </a:rPr>
              <a:t>          </a:t>
            </a:r>
            <a:r>
              <a:rPr b="1" lang="en-US" sz="1600">
                <a:solidFill>
                  <a:srgbClr val="000000"/>
                </a:solidFill>
                <a:latin typeface="Courier New"/>
                <a:ea typeface="Courier New"/>
                <a:cs typeface="Courier New"/>
                <a:sym typeface="Courier New"/>
              </a:rPr>
              <a:t>mutex_lock</a:t>
            </a:r>
            <a:r>
              <a:rPr b="1" i="0" lang="en-US" sz="1600" u="none">
                <a:solidFill>
                  <a:srgbClr val="000000"/>
                </a:solidFill>
                <a:latin typeface="Courier New"/>
                <a:ea typeface="Courier New"/>
                <a:cs typeface="Courier New"/>
                <a:sym typeface="Courier New"/>
              </a:rPr>
              <a:t> = </a:t>
            </a:r>
            <a:r>
              <a:rPr b="1" lang="en-US" sz="1600">
                <a:solidFill>
                  <a:srgbClr val="000000"/>
                </a:solidFill>
                <a:latin typeface="Courier New"/>
                <a:ea typeface="Courier New"/>
                <a:cs typeface="Courier New"/>
                <a:sym typeface="Courier New"/>
              </a:rPr>
              <a:t>0</a:t>
            </a:r>
            <a:r>
              <a:rPr b="1" i="0" lang="en-US" sz="1600" u="none">
                <a:solidFill>
                  <a:srgbClr val="000000"/>
                </a:solidFill>
                <a:latin typeface="Courier New"/>
                <a:ea typeface="Courier New"/>
                <a:cs typeface="Courier New"/>
                <a:sym typeface="Courier New"/>
              </a:rPr>
              <a:t>; </a:t>
            </a:r>
            <a:endParaRPr b="0" i="0" sz="2800" u="none">
              <a:solidFill>
                <a:srgbClr val="000000"/>
              </a:solidFill>
              <a:latin typeface="Tahoma"/>
              <a:ea typeface="Tahoma"/>
              <a:cs typeface="Tahoma"/>
              <a:sym typeface="Tahoma"/>
            </a:endParaRPr>
          </a:p>
          <a:p>
            <a:pPr indent="0" lvl="0" marL="0" rtl="0" algn="l">
              <a:lnSpc>
                <a:spcPct val="100000"/>
              </a:lnSpc>
              <a:spcBef>
                <a:spcPts val="500"/>
              </a:spcBef>
              <a:spcAft>
                <a:spcPts val="0"/>
              </a:spcAft>
              <a:buSzPts val="1600"/>
              <a:buNone/>
            </a:pPr>
            <a:r>
              <a:rPr b="1" i="0" lang="en-US" sz="1600" u="none">
                <a:solidFill>
                  <a:srgbClr val="000000"/>
                </a:solidFill>
                <a:latin typeface="Courier New"/>
                <a:ea typeface="Courier New"/>
                <a:cs typeface="Courier New"/>
                <a:sym typeface="Courier New"/>
              </a:rPr>
              <a:t>       } </a:t>
            </a:r>
            <a:endParaRPr b="0" i="0" sz="2800" u="none">
              <a:solidFill>
                <a:srgbClr val="000000"/>
              </a:solidFill>
              <a:latin typeface="Tahoma"/>
              <a:ea typeface="Tahoma"/>
              <a:cs typeface="Tahoma"/>
              <a:sym typeface="Tahoma"/>
            </a:endParaRPr>
          </a:p>
          <a:p>
            <a:pPr indent="-6350" lvl="0" marL="0" rtl="0" algn="l">
              <a:lnSpc>
                <a:spcPct val="100000"/>
              </a:lnSpc>
              <a:spcBef>
                <a:spcPts val="500"/>
              </a:spcBef>
              <a:spcAft>
                <a:spcPts val="0"/>
              </a:spcAft>
              <a:buClr>
                <a:srgbClr val="000000"/>
              </a:buClr>
              <a:buSzPts val="100"/>
              <a:buFont typeface="Arial"/>
              <a:buChar char="●"/>
            </a:pPr>
            <a:r>
              <a:rPr b="1" i="0" lang="en-US" sz="1800" u="none">
                <a:solidFill>
                  <a:schemeClr val="dk1"/>
                </a:solidFill>
                <a:latin typeface="Arial"/>
                <a:ea typeface="Arial"/>
                <a:cs typeface="Arial"/>
                <a:sym typeface="Arial"/>
              </a:rPr>
              <a:t>Critical section implementation</a:t>
            </a:r>
            <a:endParaRPr b="1" i="0" sz="1600" u="none">
              <a:solidFill>
                <a:srgbClr val="000000"/>
              </a:solidFill>
              <a:latin typeface="Courier New"/>
              <a:ea typeface="Courier New"/>
              <a:cs typeface="Courier New"/>
              <a:sym typeface="Courier New"/>
            </a:endParaRPr>
          </a:p>
          <a:p>
            <a:pPr indent="0" lvl="0" marL="0" rtl="0" algn="l">
              <a:lnSpc>
                <a:spcPct val="100000"/>
              </a:lnSpc>
              <a:spcBef>
                <a:spcPts val="500"/>
              </a:spcBef>
              <a:spcAft>
                <a:spcPts val="0"/>
              </a:spcAft>
              <a:buSzPts val="1600"/>
              <a:buNone/>
            </a:pPr>
            <a:r>
              <a:rPr b="1" i="0" lang="en-US" sz="1600" u="none">
                <a:solidFill>
                  <a:srgbClr val="000000"/>
                </a:solidFill>
                <a:latin typeface="Courier New"/>
                <a:ea typeface="Courier New"/>
                <a:cs typeface="Courier New"/>
                <a:sym typeface="Courier New"/>
              </a:rPr>
              <a:t> do { </a:t>
            </a:r>
            <a:endParaRPr b="0" i="0" sz="2800" u="none">
              <a:solidFill>
                <a:srgbClr val="000000"/>
              </a:solidFill>
              <a:latin typeface="Tahoma"/>
              <a:ea typeface="Tahoma"/>
              <a:cs typeface="Tahoma"/>
              <a:sym typeface="Tahoma"/>
            </a:endParaRPr>
          </a:p>
          <a:p>
            <a:pPr indent="0" lvl="0" marL="0" rtl="0" algn="l">
              <a:lnSpc>
                <a:spcPct val="100000"/>
              </a:lnSpc>
              <a:spcBef>
                <a:spcPts val="500"/>
              </a:spcBef>
              <a:spcAft>
                <a:spcPts val="0"/>
              </a:spcAft>
              <a:buSzPts val="1600"/>
              <a:buNone/>
            </a:pPr>
            <a:r>
              <a:rPr b="1" i="1" lang="en-US" sz="1600" u="none">
                <a:solidFill>
                  <a:srgbClr val="000000"/>
                </a:solidFill>
                <a:latin typeface="Courier New"/>
                <a:ea typeface="Courier New"/>
                <a:cs typeface="Courier New"/>
                <a:sym typeface="Courier New"/>
              </a:rPr>
              <a:t>    acquire</a:t>
            </a:r>
            <a:r>
              <a:rPr b="1" i="1" lang="en-US" sz="1600">
                <a:solidFill>
                  <a:srgbClr val="000000"/>
                </a:solidFill>
                <a:latin typeface="Courier New"/>
                <a:ea typeface="Courier New"/>
                <a:cs typeface="Courier New"/>
                <a:sym typeface="Courier New"/>
              </a:rPr>
              <a:t> (</a:t>
            </a:r>
            <a:r>
              <a:rPr b="1" i="1" lang="en-US" sz="1600" u="none">
                <a:solidFill>
                  <a:srgbClr val="000000"/>
                </a:solidFill>
                <a:latin typeface="Courier New"/>
                <a:ea typeface="Courier New"/>
                <a:cs typeface="Courier New"/>
                <a:sym typeface="Courier New"/>
              </a:rPr>
              <a:t>lock)</a:t>
            </a:r>
            <a:endParaRPr b="0" i="0" sz="2800" u="none">
              <a:solidFill>
                <a:srgbClr val="000000"/>
              </a:solidFill>
              <a:latin typeface="Tahoma"/>
              <a:ea typeface="Tahoma"/>
              <a:cs typeface="Tahoma"/>
              <a:sym typeface="Tahoma"/>
            </a:endParaRPr>
          </a:p>
          <a:p>
            <a:pPr indent="0" lvl="0" marL="0" rtl="0" algn="l">
              <a:lnSpc>
                <a:spcPct val="100000"/>
              </a:lnSpc>
              <a:spcBef>
                <a:spcPts val="500"/>
              </a:spcBef>
              <a:spcAft>
                <a:spcPts val="0"/>
              </a:spcAft>
              <a:buSzPts val="1600"/>
              <a:buNone/>
            </a:pPr>
            <a:r>
              <a:rPr b="1" i="0" lang="en-US" sz="1600" u="none">
                <a:solidFill>
                  <a:srgbClr val="000000"/>
                </a:solidFill>
                <a:latin typeface="Courier New"/>
                <a:ea typeface="Courier New"/>
                <a:cs typeface="Courier New"/>
                <a:sym typeface="Courier New"/>
              </a:rPr>
              <a:t>       critical section</a:t>
            </a:r>
            <a:endParaRPr b="0" i="0" sz="2800" u="none">
              <a:solidFill>
                <a:srgbClr val="000000"/>
              </a:solidFill>
              <a:latin typeface="Tahoma"/>
              <a:ea typeface="Tahoma"/>
              <a:cs typeface="Tahoma"/>
              <a:sym typeface="Tahoma"/>
            </a:endParaRPr>
          </a:p>
          <a:p>
            <a:pPr indent="0" lvl="0" marL="0" rtl="0" algn="l">
              <a:lnSpc>
                <a:spcPct val="100000"/>
              </a:lnSpc>
              <a:spcBef>
                <a:spcPts val="500"/>
              </a:spcBef>
              <a:spcAft>
                <a:spcPts val="0"/>
              </a:spcAft>
              <a:buSzPts val="1600"/>
              <a:buNone/>
            </a:pPr>
            <a:r>
              <a:rPr b="1" i="1" lang="en-US" sz="1600" u="none">
                <a:solidFill>
                  <a:srgbClr val="000000"/>
                </a:solidFill>
                <a:latin typeface="Courier New"/>
                <a:ea typeface="Courier New"/>
                <a:cs typeface="Courier New"/>
                <a:sym typeface="Courier New"/>
              </a:rPr>
              <a:t>    release (lock) </a:t>
            </a:r>
            <a:endParaRPr b="0" i="0" sz="2800" u="none">
              <a:solidFill>
                <a:srgbClr val="000000"/>
              </a:solidFill>
              <a:latin typeface="Tahoma"/>
              <a:ea typeface="Tahoma"/>
              <a:cs typeface="Tahoma"/>
              <a:sym typeface="Tahoma"/>
            </a:endParaRPr>
          </a:p>
          <a:p>
            <a:pPr indent="0" lvl="0" marL="0" rtl="0" algn="l">
              <a:lnSpc>
                <a:spcPct val="100000"/>
              </a:lnSpc>
              <a:spcBef>
                <a:spcPts val="500"/>
              </a:spcBef>
              <a:spcAft>
                <a:spcPts val="0"/>
              </a:spcAft>
              <a:buSzPts val="1600"/>
              <a:buNone/>
            </a:pPr>
            <a:r>
              <a:rPr b="1" i="0" lang="en-US" sz="1600" u="none">
                <a:solidFill>
                  <a:srgbClr val="000000"/>
                </a:solidFill>
                <a:latin typeface="Courier New"/>
                <a:ea typeface="Courier New"/>
                <a:cs typeface="Courier New"/>
                <a:sym typeface="Courier New"/>
              </a:rPr>
              <a:t>      remainder section </a:t>
            </a:r>
            <a:endParaRPr b="0" i="0" sz="2800" u="none">
              <a:solidFill>
                <a:srgbClr val="000000"/>
              </a:solidFill>
              <a:latin typeface="Tahoma"/>
              <a:ea typeface="Tahoma"/>
              <a:cs typeface="Tahoma"/>
              <a:sym typeface="Tahoma"/>
            </a:endParaRPr>
          </a:p>
          <a:p>
            <a:pPr indent="0" lvl="0" marL="0" rtl="0" algn="l">
              <a:lnSpc>
                <a:spcPct val="100000"/>
              </a:lnSpc>
              <a:spcBef>
                <a:spcPts val="500"/>
              </a:spcBef>
              <a:spcAft>
                <a:spcPts val="0"/>
              </a:spcAft>
              <a:buSzPts val="1600"/>
              <a:buNone/>
            </a:pPr>
            <a:r>
              <a:rPr b="1" i="0" lang="en-US" sz="1600" u="none">
                <a:solidFill>
                  <a:srgbClr val="000000"/>
                </a:solidFill>
                <a:latin typeface="Courier New"/>
                <a:ea typeface="Courier New"/>
                <a:cs typeface="Courier New"/>
                <a:sym typeface="Courier New"/>
              </a:rPr>
              <a:t> } while (true); </a:t>
            </a:r>
            <a:endParaRPr b="0" i="0" sz="2800" u="none">
              <a:solidFill>
                <a:srgbClr val="000000"/>
              </a:solidFill>
              <a:latin typeface="Tahoma"/>
              <a:ea typeface="Tahoma"/>
              <a:cs typeface="Tahoma"/>
              <a:sym typeface="Tahoma"/>
            </a:endParaRPr>
          </a:p>
          <a:p>
            <a:pPr indent="0" lvl="0" marL="0" rtl="0" algn="l">
              <a:lnSpc>
                <a:spcPct val="100000"/>
              </a:lnSpc>
              <a:spcBef>
                <a:spcPts val="400"/>
              </a:spcBef>
              <a:spcAft>
                <a:spcPts val="0"/>
              </a:spcAft>
              <a:buSzPts val="1400"/>
              <a:buNone/>
            </a:pPr>
            <a:r>
              <a:t/>
            </a:r>
            <a:endParaRPr b="1" i="0" sz="1400" u="none">
              <a:solidFill>
                <a:srgbClr val="000000"/>
              </a:solidFill>
              <a:latin typeface="Courier New"/>
              <a:ea typeface="Courier New"/>
              <a:cs typeface="Courier New"/>
              <a:sym typeface="Courier New"/>
            </a:endParaRPr>
          </a:p>
          <a:p>
            <a:pPr indent="-254000" lvl="0" marL="342900" rtl="0" algn="l">
              <a:spcBef>
                <a:spcPts val="280"/>
              </a:spcBef>
              <a:spcAft>
                <a:spcPts val="0"/>
              </a:spcAft>
              <a:buSzPts val="1400"/>
              <a:buNone/>
            </a:pPr>
            <a:r>
              <a:t/>
            </a:r>
            <a:endParaRPr b="1" i="0" sz="1400" u="none">
              <a:solidFill>
                <a:srgbClr val="000000"/>
              </a:solidFill>
              <a:latin typeface="Courier New"/>
              <a:ea typeface="Courier New"/>
              <a:cs typeface="Courier New"/>
              <a:sym typeface="Courier New"/>
            </a:endParaRPr>
          </a:p>
        </p:txBody>
      </p:sp>
      <p:sp>
        <p:nvSpPr>
          <p:cNvPr id="393" name="Google Shape;393;p50"/>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1"/>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399" name="Google Shape;399;p51"/>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00" name="Google Shape;400;p51"/>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Semaphore</a:t>
            </a:r>
            <a:endParaRPr/>
          </a:p>
        </p:txBody>
      </p:sp>
      <p:sp>
        <p:nvSpPr>
          <p:cNvPr id="401" name="Google Shape;401;p51"/>
          <p:cNvSpPr txBox="1"/>
          <p:nvPr>
            <p:ph idx="1" type="body"/>
          </p:nvPr>
        </p:nvSpPr>
        <p:spPr>
          <a:xfrm>
            <a:off x="457200" y="1676400"/>
            <a:ext cx="8178800" cy="4572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Semaphore </a:t>
            </a:r>
            <a:r>
              <a:rPr b="0" i="1" lang="en-US" sz="2000" u="none">
                <a:solidFill>
                  <a:schemeClr val="dk1"/>
                </a:solidFill>
                <a:latin typeface="Tahoma"/>
                <a:ea typeface="Tahoma"/>
                <a:cs typeface="Tahoma"/>
                <a:sym typeface="Tahoma"/>
              </a:rPr>
              <a:t>S</a:t>
            </a:r>
            <a:r>
              <a:rPr b="0" i="0" lang="en-US" sz="2000" u="none">
                <a:solidFill>
                  <a:schemeClr val="dk1"/>
                </a:solidFill>
                <a:latin typeface="Tahoma"/>
                <a:ea typeface="Tahoma"/>
                <a:cs typeface="Tahoma"/>
                <a:sym typeface="Tahoma"/>
              </a:rPr>
              <a:t> - integer variable (non-negative)</a:t>
            </a:r>
            <a:endParaRPr/>
          </a:p>
          <a:p>
            <a:pPr indent="-228600" lvl="3" marL="1600200" rtl="0" algn="l">
              <a:lnSpc>
                <a:spcPct val="100000"/>
              </a:lnSpc>
              <a:spcBef>
                <a:spcPts val="320"/>
              </a:spcBef>
              <a:spcAft>
                <a:spcPts val="0"/>
              </a:spcAft>
              <a:buClr>
                <a:schemeClr val="accent2"/>
              </a:buClr>
              <a:buSzPts val="1600"/>
              <a:buFont typeface="Tahoma"/>
              <a:buChar char="•"/>
            </a:pPr>
            <a:r>
              <a:rPr b="0" i="0" lang="en-US" sz="1600" u="none">
                <a:solidFill>
                  <a:srgbClr val="6600FF"/>
                </a:solidFill>
                <a:latin typeface="Tahoma"/>
                <a:ea typeface="Tahoma"/>
                <a:cs typeface="Tahoma"/>
                <a:sym typeface="Tahoma"/>
              </a:rPr>
              <a:t>used to represent number of abstract resources</a:t>
            </a:r>
            <a:endParaRPr/>
          </a:p>
          <a:p>
            <a:pPr indent="-342900" lvl="0" marL="342900" rtl="0" algn="l">
              <a:lnSpc>
                <a:spcPct val="100000"/>
              </a:lnSpc>
              <a:spcBef>
                <a:spcPts val="40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Can only be accessed via two indivisible (atomic) operations</a:t>
            </a:r>
            <a:endParaRPr/>
          </a:p>
          <a:p>
            <a:pPr indent="-228600" lvl="2" marL="1143000" rtl="0" algn="l">
              <a:lnSpc>
                <a:spcPct val="100000"/>
              </a:lnSpc>
              <a:spcBef>
                <a:spcPts val="360"/>
              </a:spcBef>
              <a:spcAft>
                <a:spcPts val="0"/>
              </a:spcAft>
              <a:buSzPts val="1800"/>
              <a:buNone/>
            </a:pPr>
            <a:r>
              <a:rPr b="0" i="1" lang="en-US" sz="1800" u="none">
                <a:solidFill>
                  <a:schemeClr val="accent1"/>
                </a:solidFill>
                <a:latin typeface="Tahoma"/>
                <a:ea typeface="Tahoma"/>
                <a:cs typeface="Tahoma"/>
                <a:sym typeface="Tahoma"/>
              </a:rPr>
              <a:t>wait </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while</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 &lt;= 0 </a:t>
            </a:r>
            <a:r>
              <a:rPr b="1" i="0" lang="en-US" sz="1800" u="none">
                <a:solidFill>
                  <a:srgbClr val="D60093"/>
                </a:solidFill>
                <a:latin typeface="Tahoma"/>
                <a:ea typeface="Tahoma"/>
                <a:cs typeface="Tahoma"/>
                <a:sym typeface="Tahoma"/>
              </a:rPr>
              <a:t>do</a:t>
            </a:r>
            <a:r>
              <a:rPr b="0" i="0" lang="en-US" sz="1800" u="none">
                <a:solidFill>
                  <a:srgbClr val="D60093"/>
                </a:solidFill>
                <a:latin typeface="Tahoma"/>
                <a:ea typeface="Tahoma"/>
                <a:cs typeface="Tahoma"/>
                <a:sym typeface="Tahoma"/>
              </a:rPr>
              <a:t> no-op </a:t>
            </a:r>
            <a:endParaRPr/>
          </a:p>
          <a:p>
            <a:pPr indent="-228600" lvl="2" marL="1143000" rtl="0" algn="l">
              <a:lnSpc>
                <a:spcPct val="10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-1;</a:t>
            </a:r>
            <a:endParaRPr/>
          </a:p>
          <a:p>
            <a:pPr indent="-228600" lvl="2" marL="1143000" rtl="0" algn="l">
              <a:lnSpc>
                <a:spcPct val="100000"/>
              </a:lnSpc>
              <a:spcBef>
                <a:spcPts val="360"/>
              </a:spcBef>
              <a:spcAft>
                <a:spcPts val="0"/>
              </a:spcAft>
              <a:buSzPts val="1800"/>
              <a:buNone/>
            </a:pPr>
            <a:r>
              <a:rPr b="0" i="1" lang="en-US" sz="1800" u="none">
                <a:solidFill>
                  <a:schemeClr val="accent1"/>
                </a:solidFill>
                <a:latin typeface="Tahoma"/>
                <a:ea typeface="Tahoma"/>
                <a:cs typeface="Tahoma"/>
                <a:sym typeface="Tahoma"/>
              </a:rPr>
              <a:t>signal </a:t>
            </a:r>
            <a:r>
              <a:rPr b="0" i="0" lang="en-US" sz="1800" u="none">
                <a:solidFill>
                  <a:srgbClr val="D60093"/>
                </a:solidFill>
                <a:latin typeface="Tahoma"/>
                <a:ea typeface="Tahoma"/>
                <a:cs typeface="Tahoma"/>
                <a:sym typeface="Tahoma"/>
              </a:rPr>
              <a:t>(S):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+1;</a:t>
            </a:r>
            <a:endParaRPr b="0" i="0" sz="2000" u="none">
              <a:solidFill>
                <a:srgbClr val="D60093"/>
              </a:solidFill>
              <a:latin typeface="Tahoma"/>
              <a:ea typeface="Tahoma"/>
              <a:cs typeface="Tahoma"/>
              <a:sym typeface="Tahoma"/>
            </a:endParaRPr>
          </a:p>
          <a:p>
            <a:pPr indent="-228600" lvl="3" marL="1600200" rtl="0" algn="l">
              <a:lnSpc>
                <a:spcPct val="100000"/>
              </a:lnSpc>
              <a:spcBef>
                <a:spcPts val="360"/>
              </a:spcBef>
              <a:spcAft>
                <a:spcPts val="0"/>
              </a:spcAft>
              <a:buClr>
                <a:schemeClr val="accent2"/>
              </a:buClr>
              <a:buSzPts val="1800"/>
              <a:buFont typeface="Tahoma"/>
              <a:buChar char="•"/>
            </a:pPr>
            <a:r>
              <a:rPr b="0" i="1" lang="en-US" sz="1800" u="none">
                <a:solidFill>
                  <a:schemeClr val="accent1"/>
                </a:solidFill>
                <a:latin typeface="Tahoma"/>
                <a:ea typeface="Tahoma"/>
                <a:cs typeface="Tahoma"/>
                <a:sym typeface="Tahoma"/>
              </a:rPr>
              <a:t>P</a:t>
            </a:r>
            <a:r>
              <a:rPr b="0" i="0" lang="en-US" sz="1800" u="none">
                <a:solidFill>
                  <a:srgbClr val="6600FF"/>
                </a:solidFill>
                <a:latin typeface="Tahoma"/>
                <a:ea typeface="Tahoma"/>
                <a:cs typeface="Tahoma"/>
                <a:sym typeface="Tahoma"/>
              </a:rPr>
              <a:t> or </a:t>
            </a:r>
            <a:r>
              <a:rPr b="0" i="1" lang="en-US" sz="1800" u="none">
                <a:solidFill>
                  <a:schemeClr val="accent1"/>
                </a:solidFill>
                <a:latin typeface="Tahoma"/>
                <a:ea typeface="Tahoma"/>
                <a:cs typeface="Tahoma"/>
                <a:sym typeface="Tahoma"/>
              </a:rPr>
              <a:t>wait</a:t>
            </a:r>
            <a:r>
              <a:rPr b="0" i="0" lang="en-US" sz="1800" u="none">
                <a:solidFill>
                  <a:schemeClr val="accent1"/>
                </a:solidFill>
                <a:latin typeface="Tahoma"/>
                <a:ea typeface="Tahoma"/>
                <a:cs typeface="Tahoma"/>
                <a:sym typeface="Tahoma"/>
              </a:rPr>
              <a:t> </a:t>
            </a:r>
            <a:r>
              <a:rPr b="0" i="0" lang="en-US" sz="1800" u="none">
                <a:solidFill>
                  <a:srgbClr val="6600FF"/>
                </a:solidFill>
                <a:latin typeface="Tahoma"/>
                <a:ea typeface="Tahoma"/>
                <a:cs typeface="Tahoma"/>
                <a:sym typeface="Tahoma"/>
              </a:rPr>
              <a:t>used to acquire a resource, waits for semaphore to become positive, then decrements it by 1</a:t>
            </a:r>
            <a:endParaRPr b="0" i="0" sz="1800" u="none">
              <a:solidFill>
                <a:srgbClr val="6600FF"/>
              </a:solidFill>
              <a:latin typeface="Tahoma"/>
              <a:ea typeface="Tahoma"/>
              <a:cs typeface="Tahoma"/>
              <a:sym typeface="Tahoma"/>
            </a:endParaRPr>
          </a:p>
          <a:p>
            <a:pPr indent="-228600" lvl="3" marL="1600200" rtl="0" algn="l">
              <a:lnSpc>
                <a:spcPct val="100000"/>
              </a:lnSpc>
              <a:spcBef>
                <a:spcPts val="360"/>
              </a:spcBef>
              <a:spcAft>
                <a:spcPts val="0"/>
              </a:spcAft>
              <a:buClr>
                <a:schemeClr val="accent2"/>
              </a:buClr>
              <a:buSzPts val="1800"/>
              <a:buFont typeface="Tahoma"/>
              <a:buChar char="•"/>
            </a:pPr>
            <a:r>
              <a:rPr b="0" i="1" lang="en-US" sz="1800" u="none">
                <a:solidFill>
                  <a:schemeClr val="accent1"/>
                </a:solidFill>
                <a:latin typeface="Tahoma"/>
                <a:ea typeface="Tahoma"/>
                <a:cs typeface="Tahoma"/>
                <a:sym typeface="Tahoma"/>
              </a:rPr>
              <a:t>V </a:t>
            </a:r>
            <a:r>
              <a:rPr b="0" i="0" lang="en-US" sz="1800" u="none">
                <a:solidFill>
                  <a:srgbClr val="6600FF"/>
                </a:solidFill>
                <a:latin typeface="Tahoma"/>
                <a:ea typeface="Tahoma"/>
                <a:cs typeface="Tahoma"/>
                <a:sym typeface="Tahoma"/>
              </a:rPr>
              <a:t>or </a:t>
            </a:r>
            <a:r>
              <a:rPr b="0" i="1" lang="en-US" sz="1800" u="none">
                <a:solidFill>
                  <a:schemeClr val="accent1"/>
                </a:solidFill>
                <a:latin typeface="Tahoma"/>
                <a:ea typeface="Tahoma"/>
                <a:cs typeface="Tahoma"/>
                <a:sym typeface="Tahoma"/>
              </a:rPr>
              <a:t>signal</a:t>
            </a:r>
            <a:r>
              <a:rPr b="0" i="0" lang="en-US" sz="1800" u="none">
                <a:solidFill>
                  <a:schemeClr val="accent1"/>
                </a:solidFill>
                <a:latin typeface="Tahoma"/>
                <a:ea typeface="Tahoma"/>
                <a:cs typeface="Tahoma"/>
                <a:sym typeface="Tahoma"/>
              </a:rPr>
              <a:t> </a:t>
            </a:r>
            <a:r>
              <a:rPr b="0" i="0" lang="en-US" sz="1800" u="none">
                <a:solidFill>
                  <a:srgbClr val="6600FF"/>
                </a:solidFill>
                <a:latin typeface="Tahoma"/>
                <a:ea typeface="Tahoma"/>
                <a:cs typeface="Tahoma"/>
                <a:sym typeface="Tahoma"/>
              </a:rPr>
              <a:t>releases a resource and increments the semaphore by 1, waking up a waiting P, if any</a:t>
            </a:r>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If </a:t>
            </a:r>
            <a:r>
              <a:rPr b="0" i="1" lang="en-US" sz="1800" u="none">
                <a:solidFill>
                  <a:schemeClr val="accent1"/>
                </a:solidFill>
                <a:latin typeface="Tahoma"/>
                <a:ea typeface="Tahoma"/>
                <a:cs typeface="Tahoma"/>
                <a:sym typeface="Tahoma"/>
              </a:rPr>
              <a:t>P</a:t>
            </a:r>
            <a:r>
              <a:rPr b="0" i="0" lang="en-US" sz="1800" u="none">
                <a:solidFill>
                  <a:schemeClr val="accent1"/>
                </a:solidFill>
                <a:latin typeface="Tahoma"/>
                <a:ea typeface="Tahoma"/>
                <a:cs typeface="Tahoma"/>
                <a:sym typeface="Tahoma"/>
              </a:rPr>
              <a:t> </a:t>
            </a:r>
            <a:r>
              <a:rPr b="0" i="0" lang="en-US" sz="1800" u="none">
                <a:solidFill>
                  <a:srgbClr val="6600FF"/>
                </a:solidFill>
                <a:latin typeface="Tahoma"/>
                <a:ea typeface="Tahoma"/>
                <a:cs typeface="Tahoma"/>
                <a:sym typeface="Tahoma"/>
              </a:rPr>
              <a:t>is performed on a </a:t>
            </a:r>
            <a:r>
              <a:rPr b="0" i="1" lang="en-US" sz="1800" u="none">
                <a:solidFill>
                  <a:schemeClr val="accent1"/>
                </a:solidFill>
                <a:latin typeface="Tahoma"/>
                <a:ea typeface="Tahoma"/>
                <a:cs typeface="Tahoma"/>
                <a:sym typeface="Tahoma"/>
              </a:rPr>
              <a:t>count</a:t>
            </a:r>
            <a:r>
              <a:rPr b="0" i="0" lang="en-US" sz="1800" u="none">
                <a:solidFill>
                  <a:srgbClr val="6600FF"/>
                </a:solidFill>
                <a:latin typeface="Tahoma"/>
                <a:ea typeface="Tahoma"/>
                <a:cs typeface="Tahoma"/>
                <a:sym typeface="Tahoma"/>
              </a:rPr>
              <a:t> &lt;= 0, process must wait for </a:t>
            </a:r>
            <a:r>
              <a:rPr b="0" i="1" lang="en-US" sz="1800" u="none">
                <a:solidFill>
                  <a:schemeClr val="accent1"/>
                </a:solidFill>
                <a:latin typeface="Tahoma"/>
                <a:ea typeface="Tahoma"/>
                <a:cs typeface="Tahoma"/>
                <a:sym typeface="Tahoma"/>
              </a:rPr>
              <a:t>V</a:t>
            </a:r>
            <a:r>
              <a:rPr b="0" i="0" lang="en-US" sz="1800" u="none">
                <a:solidFill>
                  <a:schemeClr val="accent1"/>
                </a:solidFill>
                <a:latin typeface="Tahoma"/>
                <a:ea typeface="Tahoma"/>
                <a:cs typeface="Tahoma"/>
                <a:sym typeface="Tahoma"/>
              </a:rPr>
              <a:t> </a:t>
            </a:r>
            <a:r>
              <a:rPr b="0" i="0" lang="en-US" sz="1800" u="none">
                <a:solidFill>
                  <a:srgbClr val="6600FF"/>
                </a:solidFill>
                <a:latin typeface="Tahoma"/>
                <a:ea typeface="Tahoma"/>
                <a:cs typeface="Tahoma"/>
                <a:sym typeface="Tahoma"/>
              </a:rPr>
              <a:t>or the release of a resource.</a:t>
            </a:r>
            <a:endParaRPr/>
          </a:p>
          <a:p>
            <a:pPr indent="-285750" lvl="1" marL="742950" rtl="0" algn="l">
              <a:lnSpc>
                <a:spcPct val="100000"/>
              </a:lnSpc>
              <a:spcBef>
                <a:spcPts val="400"/>
              </a:spcBef>
              <a:spcAft>
                <a:spcPts val="0"/>
              </a:spcAft>
              <a:buSzPts val="1600"/>
              <a:buNone/>
            </a:pPr>
            <a:r>
              <a:rPr b="1" i="0" lang="en-US" sz="1600" u="none">
                <a:solidFill>
                  <a:schemeClr val="hlink"/>
                </a:solidFill>
                <a:latin typeface="Tahoma"/>
                <a:ea typeface="Tahoma"/>
                <a:cs typeface="Tahoma"/>
                <a:sym typeface="Tahoma"/>
              </a:rPr>
              <a:t>P()</a:t>
            </a:r>
            <a:r>
              <a:rPr b="1" i="0" lang="en-US" sz="1600" u="none">
                <a:solidFill>
                  <a:srgbClr val="CC3300"/>
                </a:solidFill>
                <a:latin typeface="Tahoma"/>
                <a:ea typeface="Tahoma"/>
                <a:cs typeface="Tahoma"/>
                <a:sym typeface="Tahoma"/>
              </a:rPr>
              <a:t>:“</a:t>
            </a:r>
            <a:r>
              <a:rPr b="1" i="1" lang="en-US" sz="1600" u="none">
                <a:solidFill>
                  <a:srgbClr val="CC3300"/>
                </a:solidFill>
                <a:latin typeface="Tahoma"/>
                <a:ea typeface="Tahoma"/>
                <a:cs typeface="Tahoma"/>
                <a:sym typeface="Tahoma"/>
              </a:rPr>
              <a:t>proberen” </a:t>
            </a:r>
            <a:r>
              <a:rPr b="1" i="0" lang="en-US" sz="1600" u="none">
                <a:solidFill>
                  <a:srgbClr val="CC3300"/>
                </a:solidFill>
                <a:latin typeface="Tahoma"/>
                <a:ea typeface="Tahoma"/>
                <a:cs typeface="Tahoma"/>
                <a:sym typeface="Tahoma"/>
              </a:rPr>
              <a:t>(to test) ; V</a:t>
            </a:r>
            <a:r>
              <a:rPr b="1" i="0" lang="en-US" sz="1600" u="none">
                <a:solidFill>
                  <a:schemeClr val="hlink"/>
                </a:solidFill>
                <a:latin typeface="Tahoma"/>
                <a:ea typeface="Tahoma"/>
                <a:cs typeface="Tahoma"/>
                <a:sym typeface="Tahoma"/>
              </a:rPr>
              <a:t>()</a:t>
            </a:r>
            <a:r>
              <a:rPr b="1" i="0" lang="en-US" sz="1600" u="none">
                <a:solidFill>
                  <a:srgbClr val="CC3300"/>
                </a:solidFill>
                <a:latin typeface="Tahoma"/>
                <a:ea typeface="Tahoma"/>
                <a:cs typeface="Tahoma"/>
                <a:sym typeface="Tahoma"/>
              </a:rPr>
              <a:t> “</a:t>
            </a:r>
            <a:r>
              <a:rPr b="1" i="1" lang="en-US" sz="1600" u="none">
                <a:solidFill>
                  <a:srgbClr val="CC3300"/>
                </a:solidFill>
                <a:latin typeface="Tahoma"/>
                <a:ea typeface="Tahoma"/>
                <a:cs typeface="Tahoma"/>
                <a:sym typeface="Tahoma"/>
              </a:rPr>
              <a:t>verhogen”</a:t>
            </a:r>
            <a:r>
              <a:rPr b="1" i="0" lang="en-US" sz="1600" u="none">
                <a:solidFill>
                  <a:srgbClr val="CC3300"/>
                </a:solidFill>
                <a:latin typeface="Tahoma"/>
                <a:ea typeface="Tahoma"/>
                <a:cs typeface="Tahoma"/>
                <a:sym typeface="Tahoma"/>
              </a:rPr>
              <a:t> (to increment) in Dutch</a:t>
            </a:r>
            <a:endParaRPr/>
          </a:p>
          <a:p>
            <a:pPr indent="-114300" lvl="3" marL="1600200" rtl="0" algn="l">
              <a:lnSpc>
                <a:spcPct val="100000"/>
              </a:lnSpc>
              <a:spcBef>
                <a:spcPts val="360"/>
              </a:spcBef>
              <a:spcAft>
                <a:spcPts val="0"/>
              </a:spcAft>
              <a:buClr>
                <a:schemeClr val="accent2"/>
              </a:buClr>
              <a:buSzPts val="1800"/>
              <a:buFont typeface="Tahoma"/>
              <a:buNone/>
            </a:pPr>
            <a:r>
              <a:t/>
            </a:r>
            <a:endParaRPr b="0" i="0" sz="1800" u="none">
              <a:solidFill>
                <a:srgbClr val="6600FF"/>
              </a:solidFill>
              <a:latin typeface="Tahoma"/>
              <a:ea typeface="Tahoma"/>
              <a:cs typeface="Tahoma"/>
              <a:sym typeface="Tahoma"/>
            </a:endParaRPr>
          </a:p>
          <a:p>
            <a:pPr indent="-228600" lvl="0" marL="342900" rtl="0" algn="l">
              <a:spcBef>
                <a:spcPts val="360"/>
              </a:spcBef>
              <a:spcAft>
                <a:spcPts val="0"/>
              </a:spcAft>
              <a:buSzPts val="1800"/>
              <a:buNone/>
            </a:pPr>
            <a:r>
              <a:t/>
            </a:r>
            <a:endParaRPr b="0" i="0" sz="1800" u="none">
              <a:solidFill>
                <a:srgbClr val="6600FF"/>
              </a:solidFill>
              <a:latin typeface="Tahoma"/>
              <a:ea typeface="Tahoma"/>
              <a:cs typeface="Tahoma"/>
              <a:sym typeface="Tahom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2"/>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07" name="Google Shape;407;p52"/>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08" name="Google Shape;408;p52"/>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Example: Critical Section for n Processes</a:t>
            </a:r>
            <a:endParaRPr/>
          </a:p>
        </p:txBody>
      </p:sp>
      <p:sp>
        <p:nvSpPr>
          <p:cNvPr id="409" name="Google Shape;409;p52"/>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Shared variables</a:t>
            </a:r>
            <a:endParaRPr/>
          </a:p>
          <a:p>
            <a:pPr indent="-228600" lvl="3" marL="1600200" rtl="0" algn="l">
              <a:lnSpc>
                <a:spcPct val="80000"/>
              </a:lnSpc>
              <a:spcBef>
                <a:spcPts val="360"/>
              </a:spcBef>
              <a:spcAft>
                <a:spcPts val="0"/>
              </a:spcAft>
              <a:buSzPts val="1800"/>
              <a:buFont typeface="Tahoma"/>
              <a:buNone/>
            </a:pPr>
            <a:r>
              <a:rPr b="1" i="0" lang="en-US" sz="1800" u="none">
                <a:solidFill>
                  <a:srgbClr val="009900"/>
                </a:solidFill>
                <a:latin typeface="Tahoma"/>
                <a:ea typeface="Tahoma"/>
                <a:cs typeface="Tahoma"/>
                <a:sym typeface="Tahoma"/>
              </a:rPr>
              <a:t>var</a:t>
            </a:r>
            <a:r>
              <a:rPr b="0" i="0" lang="en-US" sz="1800" u="none">
                <a:solidFill>
                  <a:srgbClr val="009900"/>
                </a:solidFill>
                <a:latin typeface="Tahoma"/>
                <a:ea typeface="Tahoma"/>
                <a:cs typeface="Tahoma"/>
                <a:sym typeface="Tahoma"/>
              </a:rPr>
              <a:t> </a:t>
            </a:r>
            <a:r>
              <a:rPr b="0" i="1" lang="en-US" sz="1800" u="none">
                <a:solidFill>
                  <a:srgbClr val="009900"/>
                </a:solidFill>
                <a:latin typeface="Tahoma"/>
                <a:ea typeface="Tahoma"/>
                <a:cs typeface="Tahoma"/>
                <a:sym typeface="Tahoma"/>
              </a:rPr>
              <a:t>mutex</a:t>
            </a:r>
            <a:r>
              <a:rPr b="0" i="0" lang="en-US" sz="1800" u="none">
                <a:solidFill>
                  <a:srgbClr val="009900"/>
                </a:solidFill>
                <a:latin typeface="Tahoma"/>
                <a:ea typeface="Tahoma"/>
                <a:cs typeface="Tahoma"/>
                <a:sym typeface="Tahoma"/>
              </a:rPr>
              <a:t>: semaphore</a:t>
            </a:r>
            <a:endParaRPr/>
          </a:p>
          <a:p>
            <a:pPr indent="-228600" lvl="3" marL="1600200" rtl="0" algn="l">
              <a:lnSpc>
                <a:spcPct val="80000"/>
              </a:lnSpc>
              <a:spcBef>
                <a:spcPts val="360"/>
              </a:spcBef>
              <a:spcAft>
                <a:spcPts val="0"/>
              </a:spcAft>
              <a:buSzPts val="1800"/>
              <a:buFont typeface="Tahoma"/>
              <a:buNone/>
            </a:pPr>
            <a:r>
              <a:rPr b="0" i="0" lang="en-US" sz="1800" u="none">
                <a:solidFill>
                  <a:srgbClr val="009900"/>
                </a:solidFill>
                <a:latin typeface="Tahoma"/>
                <a:ea typeface="Tahoma"/>
                <a:cs typeface="Tahoma"/>
                <a:sym typeface="Tahoma"/>
              </a:rPr>
              <a:t>initially </a:t>
            </a:r>
            <a:r>
              <a:rPr b="0" i="1" lang="en-US" sz="1800" u="none">
                <a:solidFill>
                  <a:srgbClr val="009900"/>
                </a:solidFill>
                <a:latin typeface="Tahoma"/>
                <a:ea typeface="Tahoma"/>
                <a:cs typeface="Tahoma"/>
                <a:sym typeface="Tahoma"/>
              </a:rPr>
              <a:t>mutex</a:t>
            </a:r>
            <a:r>
              <a:rPr b="0" i="0" lang="en-US" sz="1800" u="none">
                <a:solidFill>
                  <a:srgbClr val="009900"/>
                </a:solidFill>
                <a:latin typeface="Tahoma"/>
                <a:ea typeface="Tahoma"/>
                <a:cs typeface="Tahoma"/>
                <a:sym typeface="Tahoma"/>
              </a:rPr>
              <a:t> = 1</a:t>
            </a:r>
            <a:endParaRPr/>
          </a:p>
          <a:p>
            <a:pPr indent="-285750" lvl="1" marL="742950" rtl="0" algn="l">
              <a:lnSpc>
                <a:spcPct val="100000"/>
              </a:lnSpc>
              <a:spcBef>
                <a:spcPts val="48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Process </a:t>
            </a:r>
            <a:r>
              <a:rPr b="0" i="1" lang="en-US" sz="2400" u="none">
                <a:solidFill>
                  <a:srgbClr val="CC3300"/>
                </a:solidFill>
                <a:latin typeface="Tahoma"/>
                <a:ea typeface="Tahoma"/>
                <a:cs typeface="Tahoma"/>
                <a:sym typeface="Tahoma"/>
              </a:rPr>
              <a:t>P</a:t>
            </a:r>
            <a:r>
              <a:rPr b="0" i="1" lang="en-US" sz="1200" u="none">
                <a:solidFill>
                  <a:srgbClr val="CC3300"/>
                </a:solidFill>
                <a:latin typeface="Tahoma"/>
                <a:ea typeface="Tahoma"/>
                <a:cs typeface="Tahoma"/>
                <a:sym typeface="Tahoma"/>
              </a:rPr>
              <a:t>i</a:t>
            </a:r>
            <a:endParaRPr b="0" i="0" sz="2400" u="none">
              <a:solidFill>
                <a:srgbClr val="CC3300"/>
              </a:solidFill>
              <a:latin typeface="Tahoma"/>
              <a:ea typeface="Tahoma"/>
              <a:cs typeface="Tahoma"/>
              <a:sym typeface="Tahoma"/>
            </a:endParaRPr>
          </a:p>
          <a:p>
            <a:pPr indent="-228600" lvl="2" marL="1143000" rtl="0" algn="l">
              <a:lnSpc>
                <a:spcPct val="50000"/>
              </a:lnSpc>
              <a:spcBef>
                <a:spcPts val="360"/>
              </a:spcBef>
              <a:spcAft>
                <a:spcPts val="0"/>
              </a:spcAft>
              <a:buSzPts val="1800"/>
              <a:buNone/>
            </a:pPr>
            <a:r>
              <a:rPr b="1" i="0" lang="en-US" sz="1800" u="none">
                <a:solidFill>
                  <a:schemeClr val="accent1"/>
                </a:solidFill>
                <a:latin typeface="Tahoma"/>
                <a:ea typeface="Tahoma"/>
                <a:cs typeface="Tahoma"/>
                <a:sym typeface="Tahoma"/>
              </a:rPr>
              <a:t>		repeat</a:t>
            </a:r>
            <a:endParaRPr/>
          </a:p>
          <a:p>
            <a:pPr indent="-228600" lvl="2" marL="1143000" rtl="0" algn="l">
              <a:lnSpc>
                <a:spcPct val="50000"/>
              </a:lnSpc>
              <a:spcBef>
                <a:spcPts val="360"/>
              </a:spcBef>
              <a:spcAft>
                <a:spcPts val="0"/>
              </a:spcAft>
              <a:buSzPts val="1800"/>
              <a:buNone/>
            </a:pPr>
            <a:r>
              <a:rPr b="1"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wait</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mutex</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a:t>
            </a:r>
            <a:endParaRPr b="0" i="1" sz="1800" u="none">
              <a:solidFill>
                <a:schemeClr val="hlink"/>
              </a:solidFill>
              <a:latin typeface="Tahoma"/>
              <a:ea typeface="Tahoma"/>
              <a:cs typeface="Tahoma"/>
              <a:sym typeface="Tahoma"/>
            </a:endParaRPr>
          </a:p>
          <a:p>
            <a:pPr indent="-228600" lvl="2" marL="1143000" rtl="0" algn="l">
              <a:lnSpc>
                <a:spcPct val="50000"/>
              </a:lnSpc>
              <a:spcBef>
                <a:spcPts val="360"/>
              </a:spcBef>
              <a:spcAft>
                <a:spcPts val="0"/>
              </a:spcAft>
              <a:buSzPts val="1800"/>
              <a:buNone/>
            </a:pPr>
            <a:r>
              <a:rPr b="0" i="0" lang="en-US" sz="1800" u="none">
                <a:solidFill>
                  <a:schemeClr val="accent1"/>
                </a:solidFill>
                <a:latin typeface="Tahoma"/>
                <a:ea typeface="Tahoma"/>
                <a:cs typeface="Tahoma"/>
                <a:sym typeface="Tahoma"/>
              </a:rPr>
              <a:t>				critical section</a:t>
            </a:r>
            <a:endParaRPr/>
          </a:p>
          <a:p>
            <a:pPr indent="-228600" lvl="2" marL="1143000" rtl="0" algn="l">
              <a:lnSpc>
                <a:spcPct val="50000"/>
              </a:lnSpc>
              <a:spcBef>
                <a:spcPts val="360"/>
              </a:spcBef>
              <a:spcAft>
                <a:spcPts val="0"/>
              </a:spcAft>
              <a:buSzPts val="1800"/>
              <a:buNone/>
            </a:pPr>
            <a:r>
              <a:rPr b="0" i="0" lang="en-US" sz="1800" u="none">
                <a:solidFill>
                  <a:schemeClr val="accent1"/>
                </a:solidFill>
                <a:latin typeface="Tahoma"/>
                <a:ea typeface="Tahoma"/>
                <a:cs typeface="Tahoma"/>
                <a:sym typeface="Tahoma"/>
              </a:rPr>
              <a:t>   		          </a:t>
            </a:r>
            <a:r>
              <a:rPr b="0" i="1" lang="en-US" sz="1800" u="none">
                <a:solidFill>
                  <a:srgbClr val="6600FF"/>
                </a:solidFill>
                <a:latin typeface="Tahoma"/>
                <a:ea typeface="Tahoma"/>
                <a:cs typeface="Tahoma"/>
                <a:sym typeface="Tahoma"/>
              </a:rPr>
              <a:t>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mutex</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a:t>
            </a:r>
            <a:endParaRPr/>
          </a:p>
          <a:p>
            <a:pPr indent="-228600" lvl="2" marL="1143000" rtl="0" algn="l">
              <a:lnSpc>
                <a:spcPct val="50000"/>
              </a:lnSpc>
              <a:spcBef>
                <a:spcPts val="360"/>
              </a:spcBef>
              <a:spcAft>
                <a:spcPts val="0"/>
              </a:spcAft>
              <a:buSzPts val="1800"/>
              <a:buNone/>
            </a:pPr>
            <a:r>
              <a:rPr b="0" i="0" lang="en-US" sz="1800" u="none">
                <a:solidFill>
                  <a:schemeClr val="accent1"/>
                </a:solidFill>
                <a:latin typeface="Tahoma"/>
                <a:ea typeface="Tahoma"/>
                <a:cs typeface="Tahoma"/>
                <a:sym typeface="Tahoma"/>
              </a:rPr>
              <a:t>            			remainder section</a:t>
            </a:r>
            <a:endParaRPr/>
          </a:p>
          <a:p>
            <a:pPr indent="-228600" lvl="2" marL="1143000" rtl="0" algn="l">
              <a:lnSpc>
                <a:spcPct val="50000"/>
              </a:lnSpc>
              <a:spcBef>
                <a:spcPts val="360"/>
              </a:spcBef>
              <a:spcAft>
                <a:spcPts val="0"/>
              </a:spcAft>
              <a:buSzPts val="1800"/>
              <a:buNone/>
            </a:pPr>
            <a:r>
              <a:rPr b="1" i="0" lang="en-US" sz="1800" u="none">
                <a:solidFill>
                  <a:schemeClr val="accent1"/>
                </a:solidFill>
                <a:latin typeface="Tahoma"/>
                <a:ea typeface="Tahoma"/>
                <a:cs typeface="Tahoma"/>
                <a:sym typeface="Tahoma"/>
              </a:rPr>
              <a:t>		until</a:t>
            </a:r>
            <a:r>
              <a:rPr b="0" i="0" lang="en-US" sz="1800" u="none">
                <a:solidFill>
                  <a:schemeClr val="accent1"/>
                </a:solidFill>
                <a:latin typeface="Tahoma"/>
                <a:ea typeface="Tahoma"/>
                <a:cs typeface="Tahoma"/>
                <a:sym typeface="Tahoma"/>
              </a:rPr>
              <a:t> false</a:t>
            </a:r>
            <a:endParaRPr/>
          </a:p>
          <a:p>
            <a:pPr indent="-228600" lvl="2" marL="1143000" rtl="0" algn="l">
              <a:lnSpc>
                <a:spcPct val="50000"/>
              </a:lnSpc>
              <a:spcBef>
                <a:spcPts val="360"/>
              </a:spcBef>
              <a:spcAft>
                <a:spcPts val="0"/>
              </a:spcAft>
              <a:buSzPts val="1800"/>
              <a:buNone/>
            </a:pPr>
            <a:r>
              <a:t/>
            </a:r>
            <a:endParaRPr b="0" i="1" sz="1800" u="none">
              <a:solidFill>
                <a:schemeClr val="accent1"/>
              </a:solidFill>
              <a:latin typeface="Tahoma"/>
              <a:ea typeface="Tahoma"/>
              <a:cs typeface="Tahoma"/>
              <a:sym typeface="Tahoma"/>
            </a:endParaRPr>
          </a:p>
          <a:p>
            <a:pPr indent="-228600" lvl="2" marL="1143000" rtl="0" algn="l">
              <a:lnSpc>
                <a:spcPct val="70000"/>
              </a:lnSpc>
              <a:spcBef>
                <a:spcPts val="400"/>
              </a:spcBef>
              <a:spcAft>
                <a:spcPts val="0"/>
              </a:spcAft>
              <a:buSzPts val="2000"/>
              <a:buNone/>
            </a:pPr>
            <a:r>
              <a:t/>
            </a:r>
            <a:endParaRPr b="0" i="0" sz="2000" u="none">
              <a:solidFill>
                <a:srgbClr val="D60093"/>
              </a:solidFill>
              <a:latin typeface="Tahoma"/>
              <a:ea typeface="Tahoma"/>
              <a:cs typeface="Tahoma"/>
              <a:sym typeface="Tahoma"/>
            </a:endParaRPr>
          </a:p>
          <a:p>
            <a:pPr indent="-215900" lvl="0" marL="342900" rtl="0" algn="l">
              <a:spcBef>
                <a:spcPts val="400"/>
              </a:spcBef>
              <a:spcAft>
                <a:spcPts val="0"/>
              </a:spcAft>
              <a:buSzPts val="2000"/>
              <a:buNone/>
            </a:pPr>
            <a:r>
              <a:t/>
            </a:r>
            <a:endParaRPr b="0" i="0" sz="2000" u="none">
              <a:solidFill>
                <a:srgbClr val="D60093"/>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Producer-Consumer Problem</a:t>
            </a:r>
            <a:endParaRPr/>
          </a:p>
        </p:txBody>
      </p:sp>
      <p:pic>
        <p:nvPicPr>
          <p:cNvPr descr="img18" id="119" name="Google Shape;119;p17"/>
          <p:cNvPicPr preferRelativeResize="0"/>
          <p:nvPr/>
        </p:nvPicPr>
        <p:blipFill rotWithShape="1">
          <a:blip r:embed="rId3">
            <a:alphaModFix/>
          </a:blip>
          <a:srcRect b="0" l="0" r="0" t="0"/>
          <a:stretch/>
        </p:blipFill>
        <p:spPr>
          <a:xfrm>
            <a:off x="1828800" y="1447800"/>
            <a:ext cx="5495925" cy="446881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3"/>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15" name="Google Shape;415;p53"/>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16" name="Google Shape;416;p53"/>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Semaphore as a General Synchronization Tool</a:t>
            </a:r>
            <a:endParaRPr/>
          </a:p>
        </p:txBody>
      </p:sp>
      <p:sp>
        <p:nvSpPr>
          <p:cNvPr id="417" name="Google Shape;417;p53"/>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Execute </a:t>
            </a:r>
            <a:r>
              <a:rPr b="0" i="1" lang="en-US" sz="2800" u="none">
                <a:solidFill>
                  <a:schemeClr val="dk1"/>
                </a:solidFill>
                <a:latin typeface="Tahoma"/>
                <a:ea typeface="Tahoma"/>
                <a:cs typeface="Tahoma"/>
                <a:sym typeface="Tahoma"/>
              </a:rPr>
              <a:t>B</a:t>
            </a:r>
            <a:r>
              <a:rPr b="0" i="0" lang="en-US" sz="2800" u="none">
                <a:solidFill>
                  <a:schemeClr val="dk1"/>
                </a:solidFill>
                <a:latin typeface="Tahoma"/>
                <a:ea typeface="Tahoma"/>
                <a:cs typeface="Tahoma"/>
                <a:sym typeface="Tahoma"/>
              </a:rPr>
              <a:t> in </a:t>
            </a:r>
            <a:r>
              <a:rPr b="0" i="1" lang="en-US" sz="2800" u="none">
                <a:solidFill>
                  <a:schemeClr val="dk1"/>
                </a:solidFill>
                <a:latin typeface="Tahoma"/>
                <a:ea typeface="Tahoma"/>
                <a:cs typeface="Tahoma"/>
                <a:sym typeface="Tahoma"/>
              </a:rPr>
              <a:t>P</a:t>
            </a:r>
            <a:r>
              <a:rPr b="0" i="1" lang="en-US" sz="1600" u="none">
                <a:solidFill>
                  <a:schemeClr val="dk1"/>
                </a:solidFill>
                <a:latin typeface="Tahoma"/>
                <a:ea typeface="Tahoma"/>
                <a:cs typeface="Tahoma"/>
                <a:sym typeface="Tahoma"/>
              </a:rPr>
              <a:t>j</a:t>
            </a:r>
            <a:r>
              <a:rPr b="0" i="0" lang="en-US" sz="1600" u="none">
                <a:solidFill>
                  <a:schemeClr val="dk1"/>
                </a:solidFill>
                <a:latin typeface="Tahoma"/>
                <a:ea typeface="Tahoma"/>
                <a:cs typeface="Tahoma"/>
                <a:sym typeface="Tahoma"/>
              </a:rPr>
              <a:t> </a:t>
            </a:r>
            <a:r>
              <a:rPr b="0" i="0" lang="en-US" sz="1400" u="none">
                <a:solidFill>
                  <a:schemeClr val="dk1"/>
                </a:solidFill>
                <a:latin typeface="Tahoma"/>
                <a:ea typeface="Tahoma"/>
                <a:cs typeface="Tahoma"/>
                <a:sym typeface="Tahoma"/>
              </a:rPr>
              <a:t> </a:t>
            </a:r>
            <a:r>
              <a:rPr b="0" i="0" lang="en-US" sz="2800" u="none">
                <a:solidFill>
                  <a:schemeClr val="dk1"/>
                </a:solidFill>
                <a:latin typeface="Tahoma"/>
                <a:ea typeface="Tahoma"/>
                <a:cs typeface="Tahoma"/>
                <a:sym typeface="Tahoma"/>
              </a:rPr>
              <a:t>only after </a:t>
            </a:r>
            <a:r>
              <a:rPr b="0" i="1" lang="en-US" sz="2800" u="none">
                <a:solidFill>
                  <a:schemeClr val="dk1"/>
                </a:solidFill>
                <a:latin typeface="Tahoma"/>
                <a:ea typeface="Tahoma"/>
                <a:cs typeface="Tahoma"/>
                <a:sym typeface="Tahoma"/>
              </a:rPr>
              <a:t>A</a:t>
            </a:r>
            <a:r>
              <a:rPr b="0" i="0" lang="en-US" sz="2800" u="none">
                <a:solidFill>
                  <a:schemeClr val="dk1"/>
                </a:solidFill>
                <a:latin typeface="Tahoma"/>
                <a:ea typeface="Tahoma"/>
                <a:cs typeface="Tahoma"/>
                <a:sym typeface="Tahoma"/>
              </a:rPr>
              <a:t> execute in </a:t>
            </a:r>
            <a:r>
              <a:rPr b="0" i="1" lang="en-US" sz="2800" u="none">
                <a:solidFill>
                  <a:schemeClr val="dk1"/>
                </a:solidFill>
                <a:latin typeface="Tahoma"/>
                <a:ea typeface="Tahoma"/>
                <a:cs typeface="Tahoma"/>
                <a:sym typeface="Tahoma"/>
              </a:rPr>
              <a:t>P</a:t>
            </a:r>
            <a:r>
              <a:rPr b="0" i="1" lang="en-US" sz="1600" u="none">
                <a:solidFill>
                  <a:schemeClr val="dk1"/>
                </a:solidFill>
                <a:latin typeface="Tahoma"/>
                <a:ea typeface="Tahoma"/>
                <a:cs typeface="Tahoma"/>
                <a:sym typeface="Tahoma"/>
              </a:rPr>
              <a:t>i </a:t>
            </a:r>
            <a:endParaRPr b="0" i="0" sz="1400" u="none">
              <a:solidFill>
                <a:schemeClr val="dk1"/>
              </a:solidFill>
              <a:latin typeface="Tahoma"/>
              <a:ea typeface="Tahoma"/>
              <a:cs typeface="Tahoma"/>
              <a:sym typeface="Tahoma"/>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Use semaphore </a:t>
            </a:r>
            <a:r>
              <a:rPr b="0" i="1" lang="en-US" sz="2800" u="none">
                <a:solidFill>
                  <a:schemeClr val="accent1"/>
                </a:solidFill>
                <a:latin typeface="Tahoma"/>
                <a:ea typeface="Tahoma"/>
                <a:cs typeface="Tahoma"/>
                <a:sym typeface="Tahoma"/>
              </a:rPr>
              <a:t>flag</a:t>
            </a:r>
            <a:r>
              <a:rPr b="0" i="0" lang="en-US" sz="2800" u="none">
                <a:solidFill>
                  <a:schemeClr val="accent1"/>
                </a:solidFill>
                <a:latin typeface="Tahoma"/>
                <a:ea typeface="Tahoma"/>
                <a:cs typeface="Tahoma"/>
                <a:sym typeface="Tahoma"/>
              </a:rPr>
              <a:t> </a:t>
            </a:r>
            <a:r>
              <a:rPr b="0" i="0" lang="en-US" sz="2800" u="none">
                <a:solidFill>
                  <a:schemeClr val="dk1"/>
                </a:solidFill>
                <a:latin typeface="Tahoma"/>
                <a:ea typeface="Tahoma"/>
                <a:cs typeface="Tahoma"/>
                <a:sym typeface="Tahoma"/>
              </a:rPr>
              <a:t>initialized to 0</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Code:</a:t>
            </a:r>
            <a:endParaRPr/>
          </a:p>
          <a:p>
            <a:pPr indent="-285750" lvl="1" marL="742950" rtl="0" algn="l">
              <a:lnSpc>
                <a:spcPct val="100000"/>
              </a:lnSpc>
              <a:spcBef>
                <a:spcPts val="480"/>
              </a:spcBef>
              <a:spcAft>
                <a:spcPts val="0"/>
              </a:spcAft>
              <a:buSzPts val="2400"/>
              <a:buNone/>
            </a:pPr>
            <a:r>
              <a:rPr b="0" i="0" lang="en-US" sz="2400" u="none">
                <a:solidFill>
                  <a:srgbClr val="CC3300"/>
                </a:solidFill>
                <a:latin typeface="Tahoma"/>
                <a:ea typeface="Tahoma"/>
                <a:cs typeface="Tahoma"/>
                <a:sym typeface="Tahoma"/>
              </a:rPr>
              <a:t>               </a:t>
            </a:r>
            <a:r>
              <a:rPr b="0" i="1" lang="en-US" sz="2400" u="none">
                <a:solidFill>
                  <a:srgbClr val="CC3300"/>
                </a:solidFill>
                <a:latin typeface="Tahoma"/>
                <a:ea typeface="Tahoma"/>
                <a:cs typeface="Tahoma"/>
                <a:sym typeface="Tahoma"/>
              </a:rPr>
              <a:t>P</a:t>
            </a:r>
            <a:r>
              <a:rPr b="0" i="1" lang="en-US" sz="1400" u="none">
                <a:solidFill>
                  <a:srgbClr val="CC3300"/>
                </a:solidFill>
                <a:latin typeface="Tahoma"/>
                <a:ea typeface="Tahoma"/>
                <a:cs typeface="Tahoma"/>
                <a:sym typeface="Tahoma"/>
              </a:rPr>
              <a:t>i </a:t>
            </a:r>
            <a:r>
              <a:rPr b="0" i="1" lang="en-US" sz="2400" u="none">
                <a:solidFill>
                  <a:srgbClr val="CC3300"/>
                </a:solidFill>
                <a:latin typeface="Tahoma"/>
                <a:ea typeface="Tahoma"/>
                <a:cs typeface="Tahoma"/>
                <a:sym typeface="Tahoma"/>
              </a:rPr>
              <a:t>                             P</a:t>
            </a:r>
            <a:r>
              <a:rPr b="0" i="1" lang="en-US" sz="1400" u="none">
                <a:solidFill>
                  <a:srgbClr val="CC3300"/>
                </a:solidFill>
                <a:latin typeface="Tahoma"/>
                <a:ea typeface="Tahoma"/>
                <a:cs typeface="Tahoma"/>
                <a:sym typeface="Tahoma"/>
              </a:rPr>
              <a:t>j</a:t>
            </a:r>
            <a:endParaRPr b="0" i="1" sz="2400" u="none">
              <a:solidFill>
                <a:srgbClr val="CC3300"/>
              </a:solidFill>
              <a:latin typeface="Tahoma"/>
              <a:ea typeface="Tahoma"/>
              <a:cs typeface="Tahoma"/>
              <a:sym typeface="Tahoma"/>
            </a:endParaRPr>
          </a:p>
          <a:p>
            <a:pPr indent="-285750" lvl="1" marL="742950" rtl="0" algn="l">
              <a:lnSpc>
                <a:spcPct val="30000"/>
              </a:lnSpc>
              <a:spcBef>
                <a:spcPts val="480"/>
              </a:spcBef>
              <a:spcAft>
                <a:spcPts val="0"/>
              </a:spcAft>
              <a:buSzPts val="2400"/>
              <a:buNone/>
            </a:pPr>
            <a:r>
              <a:rPr b="0" i="0" lang="en-US" sz="2400" u="none">
                <a:solidFill>
                  <a:srgbClr val="CC3300"/>
                </a:solidFill>
                <a:latin typeface="Tahoma"/>
                <a:ea typeface="Tahoma"/>
                <a:cs typeface="Tahoma"/>
                <a:sym typeface="Tahoma"/>
              </a:rPr>
              <a:t>                .                                .</a:t>
            </a:r>
            <a:endParaRPr/>
          </a:p>
          <a:p>
            <a:pPr indent="-285750" lvl="1" marL="742950" rtl="0" algn="l">
              <a:lnSpc>
                <a:spcPct val="30000"/>
              </a:lnSpc>
              <a:spcBef>
                <a:spcPts val="480"/>
              </a:spcBef>
              <a:spcAft>
                <a:spcPts val="0"/>
              </a:spcAft>
              <a:buSzPts val="2400"/>
              <a:buNone/>
            </a:pPr>
            <a:r>
              <a:rPr b="0" i="0" lang="en-US" sz="2400" u="none">
                <a:solidFill>
                  <a:srgbClr val="CC3300"/>
                </a:solidFill>
                <a:latin typeface="Tahoma"/>
                <a:ea typeface="Tahoma"/>
                <a:cs typeface="Tahoma"/>
                <a:sym typeface="Tahoma"/>
              </a:rPr>
              <a:t>                .                                .</a:t>
            </a:r>
            <a:endParaRPr/>
          </a:p>
          <a:p>
            <a:pPr indent="-285750" lvl="1" marL="742950" rtl="0" algn="l">
              <a:lnSpc>
                <a:spcPct val="30000"/>
              </a:lnSpc>
              <a:spcBef>
                <a:spcPts val="480"/>
              </a:spcBef>
              <a:spcAft>
                <a:spcPts val="0"/>
              </a:spcAft>
              <a:buSzPts val="2400"/>
              <a:buNone/>
            </a:pPr>
            <a:r>
              <a:rPr b="0" i="0" lang="en-US" sz="2400" u="none">
                <a:solidFill>
                  <a:srgbClr val="CC3300"/>
                </a:solidFill>
                <a:latin typeface="Tahoma"/>
                <a:ea typeface="Tahoma"/>
                <a:cs typeface="Tahoma"/>
                <a:sym typeface="Tahoma"/>
              </a:rPr>
              <a:t>                .                                .</a:t>
            </a:r>
            <a:endParaRPr/>
          </a:p>
          <a:p>
            <a:pPr indent="-285750" lvl="1" marL="742950" rtl="0" algn="l">
              <a:lnSpc>
                <a:spcPct val="100000"/>
              </a:lnSpc>
              <a:spcBef>
                <a:spcPts val="480"/>
              </a:spcBef>
              <a:spcAft>
                <a:spcPts val="0"/>
              </a:spcAft>
              <a:buSzPts val="2400"/>
              <a:buNone/>
            </a:pPr>
            <a:r>
              <a:rPr b="0" i="0" lang="en-US" sz="2400" u="none">
                <a:solidFill>
                  <a:srgbClr val="CC3300"/>
                </a:solidFill>
                <a:latin typeface="Tahoma"/>
                <a:ea typeface="Tahoma"/>
                <a:cs typeface="Tahoma"/>
                <a:sym typeface="Tahoma"/>
              </a:rPr>
              <a:t>               </a:t>
            </a:r>
            <a:r>
              <a:rPr b="0" i="1" lang="en-US" sz="2400" u="none">
                <a:solidFill>
                  <a:srgbClr val="CC3300"/>
                </a:solidFill>
                <a:latin typeface="Tahoma"/>
                <a:ea typeface="Tahoma"/>
                <a:cs typeface="Tahoma"/>
                <a:sym typeface="Tahoma"/>
              </a:rPr>
              <a:t>A </a:t>
            </a:r>
            <a:r>
              <a:rPr b="0" i="0" lang="en-US" sz="2400" u="none">
                <a:solidFill>
                  <a:srgbClr val="CC3300"/>
                </a:solidFill>
                <a:latin typeface="Tahoma"/>
                <a:ea typeface="Tahoma"/>
                <a:cs typeface="Tahoma"/>
                <a:sym typeface="Tahoma"/>
              </a:rPr>
              <a:t>                            </a:t>
            </a:r>
            <a:r>
              <a:rPr b="0" i="1" lang="en-US" sz="2400" u="none">
                <a:solidFill>
                  <a:srgbClr val="CC3300"/>
                </a:solidFill>
                <a:latin typeface="Tahoma"/>
                <a:ea typeface="Tahoma"/>
                <a:cs typeface="Tahoma"/>
                <a:sym typeface="Tahoma"/>
              </a:rPr>
              <a:t>wait</a:t>
            </a:r>
            <a:r>
              <a:rPr b="0" i="0" lang="en-US" sz="2400" u="none">
                <a:solidFill>
                  <a:srgbClr val="CC3300"/>
                </a:solidFill>
                <a:latin typeface="Tahoma"/>
                <a:ea typeface="Tahoma"/>
                <a:cs typeface="Tahoma"/>
                <a:sym typeface="Tahoma"/>
              </a:rPr>
              <a:t>(</a:t>
            </a:r>
            <a:r>
              <a:rPr b="0" i="1" lang="en-US" sz="2400" u="none">
                <a:solidFill>
                  <a:srgbClr val="CC3300"/>
                </a:solidFill>
                <a:latin typeface="Tahoma"/>
                <a:ea typeface="Tahoma"/>
                <a:cs typeface="Tahoma"/>
                <a:sym typeface="Tahoma"/>
              </a:rPr>
              <a:t>flag</a:t>
            </a:r>
            <a:r>
              <a:rPr b="0" i="0" lang="en-US" sz="2400" u="none">
                <a:solidFill>
                  <a:srgbClr val="CC3300"/>
                </a:solidFill>
                <a:latin typeface="Tahoma"/>
                <a:ea typeface="Tahoma"/>
                <a:cs typeface="Tahoma"/>
                <a:sym typeface="Tahoma"/>
              </a:rPr>
              <a:t>)</a:t>
            </a:r>
            <a:endParaRPr/>
          </a:p>
          <a:p>
            <a:pPr indent="-285750" lvl="1" marL="742950" rtl="0" algn="l">
              <a:lnSpc>
                <a:spcPct val="100000"/>
              </a:lnSpc>
              <a:spcBef>
                <a:spcPts val="480"/>
              </a:spcBef>
              <a:spcAft>
                <a:spcPts val="0"/>
              </a:spcAft>
              <a:buSzPts val="2400"/>
              <a:buNone/>
            </a:pPr>
            <a:r>
              <a:rPr b="0" i="0" lang="en-US" sz="2400" u="none">
                <a:solidFill>
                  <a:srgbClr val="CC3300"/>
                </a:solidFill>
                <a:latin typeface="Tahoma"/>
                <a:ea typeface="Tahoma"/>
                <a:cs typeface="Tahoma"/>
                <a:sym typeface="Tahoma"/>
              </a:rPr>
              <a:t>            </a:t>
            </a:r>
            <a:r>
              <a:rPr b="0" i="1" lang="en-US" sz="2400" u="none">
                <a:solidFill>
                  <a:srgbClr val="CC3300"/>
                </a:solidFill>
                <a:latin typeface="Tahoma"/>
                <a:ea typeface="Tahoma"/>
                <a:cs typeface="Tahoma"/>
                <a:sym typeface="Tahoma"/>
              </a:rPr>
              <a:t>signal</a:t>
            </a:r>
            <a:r>
              <a:rPr b="0" i="0" lang="en-US" sz="2400" u="none">
                <a:solidFill>
                  <a:srgbClr val="CC3300"/>
                </a:solidFill>
                <a:latin typeface="Tahoma"/>
                <a:ea typeface="Tahoma"/>
                <a:cs typeface="Tahoma"/>
                <a:sym typeface="Tahoma"/>
              </a:rPr>
              <a:t>(</a:t>
            </a:r>
            <a:r>
              <a:rPr b="0" i="1" lang="en-US" sz="2400" u="none">
                <a:solidFill>
                  <a:srgbClr val="CC3300"/>
                </a:solidFill>
                <a:latin typeface="Tahoma"/>
                <a:ea typeface="Tahoma"/>
                <a:cs typeface="Tahoma"/>
                <a:sym typeface="Tahoma"/>
              </a:rPr>
              <a:t>flag</a:t>
            </a:r>
            <a:r>
              <a:rPr b="0" i="0" lang="en-US" sz="2400" u="none">
                <a:solidFill>
                  <a:srgbClr val="CC3300"/>
                </a:solidFill>
                <a:latin typeface="Tahoma"/>
                <a:ea typeface="Tahoma"/>
                <a:cs typeface="Tahoma"/>
                <a:sym typeface="Tahoma"/>
              </a:rPr>
              <a:t>)                      </a:t>
            </a:r>
            <a:r>
              <a:rPr b="0" i="1" lang="en-US" sz="2400" u="none">
                <a:solidFill>
                  <a:srgbClr val="CC3300"/>
                </a:solidFill>
                <a:latin typeface="Tahoma"/>
                <a:ea typeface="Tahoma"/>
                <a:cs typeface="Tahoma"/>
                <a:sym typeface="Tahoma"/>
              </a:rPr>
              <a:t>B</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4"/>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23" name="Google Shape;423;p54"/>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24" name="Google Shape;424;p54"/>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Problem...</a:t>
            </a:r>
            <a:endParaRPr/>
          </a:p>
        </p:txBody>
      </p:sp>
      <p:sp>
        <p:nvSpPr>
          <p:cNvPr id="425" name="Google Shape;425;p54"/>
          <p:cNvSpPr txBox="1"/>
          <p:nvPr>
            <p:ph idx="1" type="body"/>
          </p:nvPr>
        </p:nvSpPr>
        <p:spPr>
          <a:xfrm>
            <a:off x="457200" y="1676400"/>
            <a:ext cx="81788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400"/>
              <a:buFont typeface="Arial"/>
              <a:buChar char="●"/>
            </a:pPr>
            <a:r>
              <a:rPr b="0" i="0" lang="en-US" sz="2400" u="none">
                <a:solidFill>
                  <a:schemeClr val="hlink"/>
                </a:solidFill>
                <a:latin typeface="Tahoma"/>
                <a:ea typeface="Tahoma"/>
                <a:cs typeface="Tahoma"/>
                <a:sym typeface="Tahoma"/>
              </a:rPr>
              <a:t>Locks</a:t>
            </a:r>
            <a:r>
              <a:rPr b="0" i="0" lang="en-US" sz="2400" u="none">
                <a:solidFill>
                  <a:schemeClr val="dk1"/>
                </a:solidFill>
                <a:latin typeface="Tahoma"/>
                <a:ea typeface="Tahoma"/>
                <a:cs typeface="Tahoma"/>
                <a:sym typeface="Tahoma"/>
              </a:rPr>
              <a:t> prevent conflicting actions on shared data</a:t>
            </a:r>
            <a:endParaRPr/>
          </a:p>
          <a:p>
            <a:pPr indent="-285750" lvl="1" marL="742950" rtl="0" algn="l">
              <a:lnSpc>
                <a:spcPct val="80000"/>
              </a:lnSpc>
              <a:spcBef>
                <a:spcPts val="45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Lock before entering critical section and before accessing shared data</a:t>
            </a:r>
            <a:endParaRPr/>
          </a:p>
          <a:p>
            <a:pPr indent="-285750" lvl="1" marL="742950" rtl="0" algn="l">
              <a:lnSpc>
                <a:spcPct val="80000"/>
              </a:lnSpc>
              <a:spcBef>
                <a:spcPts val="45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Unlock when leaving, after accessing shared data</a:t>
            </a:r>
            <a:endParaRPr/>
          </a:p>
          <a:p>
            <a:pPr indent="-285750" lvl="1" marL="742950" rtl="0" algn="l">
              <a:lnSpc>
                <a:spcPct val="80000"/>
              </a:lnSpc>
              <a:spcBef>
                <a:spcPts val="45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Wait if locked</a:t>
            </a:r>
            <a:endParaRPr/>
          </a:p>
          <a:p>
            <a:pPr indent="-342900" lvl="0" marL="342900" rtl="0" algn="l">
              <a:lnSpc>
                <a:spcPct val="80000"/>
              </a:lnSpc>
              <a:spcBef>
                <a:spcPts val="480"/>
              </a:spcBef>
              <a:spcAft>
                <a:spcPts val="0"/>
              </a:spcAft>
              <a:buClr>
                <a:schemeClr val="accent2"/>
              </a:buClr>
              <a:buSzPts val="2400"/>
              <a:buFont typeface="Arial"/>
              <a:buChar char="●"/>
            </a:pPr>
            <a:r>
              <a:rPr b="0" i="0" lang="en-US" sz="2400" u="none">
                <a:solidFill>
                  <a:schemeClr val="dk1"/>
                </a:solidFill>
                <a:latin typeface="Tahoma"/>
                <a:ea typeface="Tahoma"/>
                <a:cs typeface="Tahoma"/>
                <a:sym typeface="Tahoma"/>
              </a:rPr>
              <a:t>All Synchronization involves waiting </a:t>
            </a:r>
            <a:endParaRPr/>
          </a:p>
          <a:p>
            <a:pPr indent="-285750" lvl="1" marL="742950" rtl="0" algn="l">
              <a:lnSpc>
                <a:spcPct val="80000"/>
              </a:lnSpc>
              <a:spcBef>
                <a:spcPts val="360"/>
              </a:spcBef>
              <a:spcAft>
                <a:spcPts val="0"/>
              </a:spcAft>
              <a:buClr>
                <a:schemeClr val="accent2"/>
              </a:buClr>
              <a:buSzPts val="1800"/>
              <a:buFont typeface="Arial"/>
              <a:buChar char="●"/>
            </a:pPr>
            <a:r>
              <a:rPr b="1" i="0" lang="en-US" sz="1800" u="none">
                <a:solidFill>
                  <a:srgbClr val="CC3300"/>
                </a:solidFill>
                <a:latin typeface="Tahoma"/>
                <a:ea typeface="Tahoma"/>
                <a:cs typeface="Tahoma"/>
                <a:sym typeface="Tahoma"/>
              </a:rPr>
              <a:t>Busy Waiting, </a:t>
            </a:r>
            <a:r>
              <a:rPr b="0" i="0" lang="en-US" sz="1800" u="none">
                <a:solidFill>
                  <a:srgbClr val="CC3300"/>
                </a:solidFill>
                <a:latin typeface="Tahoma"/>
                <a:ea typeface="Tahoma"/>
                <a:cs typeface="Tahoma"/>
                <a:sym typeface="Tahoma"/>
              </a:rPr>
              <a:t>uses CPU that others could use. This type of semaphore is called a</a:t>
            </a:r>
            <a:r>
              <a:rPr b="0" i="0" lang="en-US" sz="1800" u="none">
                <a:solidFill>
                  <a:schemeClr val="accent1"/>
                </a:solidFill>
                <a:latin typeface="Tahoma"/>
                <a:ea typeface="Tahoma"/>
                <a:cs typeface="Tahoma"/>
                <a:sym typeface="Tahoma"/>
              </a:rPr>
              <a:t> </a:t>
            </a:r>
            <a:r>
              <a:rPr b="0" i="1" lang="en-US" sz="1800" u="none">
                <a:solidFill>
                  <a:schemeClr val="accent1"/>
                </a:solidFill>
                <a:latin typeface="Tahoma"/>
                <a:ea typeface="Tahoma"/>
                <a:cs typeface="Tahoma"/>
                <a:sym typeface="Tahoma"/>
              </a:rPr>
              <a:t>spinlock</a:t>
            </a:r>
            <a:r>
              <a:rPr b="0" i="0" lang="en-US" sz="1800" u="none">
                <a:solidFill>
                  <a:schemeClr val="accent1"/>
                </a:solidFill>
                <a:latin typeface="Tahoma"/>
                <a:ea typeface="Tahoma"/>
                <a:cs typeface="Tahoma"/>
                <a:sym typeface="Tahoma"/>
              </a:rPr>
              <a:t>.  </a:t>
            </a:r>
            <a:endParaRPr/>
          </a:p>
          <a:p>
            <a:pPr indent="-228600" lvl="2" marL="1143000" rtl="0" algn="l">
              <a:lnSpc>
                <a:spcPct val="8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Waiting thread may take cycles away from thread holding lock (no one wins!)</a:t>
            </a:r>
            <a:endParaRPr/>
          </a:p>
          <a:p>
            <a:pPr indent="-228600" lvl="2" marL="1143000" rtl="0" algn="l">
              <a:lnSpc>
                <a:spcPct val="80000"/>
              </a:lnSpc>
              <a:spcBef>
                <a:spcPts val="320"/>
              </a:spcBef>
              <a:spcAft>
                <a:spcPts val="0"/>
              </a:spcAft>
              <a:buClr>
                <a:schemeClr val="accent2"/>
              </a:buClr>
              <a:buSzPts val="1600"/>
              <a:buFont typeface="Arial"/>
              <a:buChar char="●"/>
            </a:pPr>
            <a:r>
              <a:rPr b="0" i="0" lang="en-US" sz="1600" u="none">
                <a:solidFill>
                  <a:schemeClr val="accent1"/>
                </a:solidFill>
                <a:latin typeface="Tahoma"/>
                <a:ea typeface="Tahoma"/>
                <a:cs typeface="Tahoma"/>
                <a:sym typeface="Tahoma"/>
              </a:rPr>
              <a:t>OK for short times since it prevents a context switch.</a:t>
            </a:r>
            <a:endParaRPr/>
          </a:p>
          <a:p>
            <a:pPr indent="-228600" lvl="2" marL="1143000" rtl="0" algn="l">
              <a:lnSpc>
                <a:spcPct val="80000"/>
              </a:lnSpc>
              <a:spcBef>
                <a:spcPts val="320"/>
              </a:spcBef>
              <a:spcAft>
                <a:spcPts val="0"/>
              </a:spcAft>
              <a:buClr>
                <a:schemeClr val="accent2"/>
              </a:buClr>
              <a:buSzPts val="1600"/>
              <a:buFont typeface="Arial"/>
              <a:buChar char="●"/>
            </a:pPr>
            <a:r>
              <a:rPr b="0" i="0" lang="en-US" sz="1600" u="none">
                <a:solidFill>
                  <a:schemeClr val="hlink"/>
                </a:solidFill>
                <a:latin typeface="Tahoma"/>
                <a:ea typeface="Tahoma"/>
                <a:cs typeface="Tahoma"/>
                <a:sym typeface="Tahoma"/>
              </a:rPr>
              <a:t>Priority Inversion</a:t>
            </a:r>
            <a:r>
              <a:rPr b="0" i="0" lang="en-US" sz="1600" u="none">
                <a:solidFill>
                  <a:srgbClr val="D60093"/>
                </a:solidFill>
                <a:latin typeface="Tahoma"/>
                <a:ea typeface="Tahoma"/>
                <a:cs typeface="Tahoma"/>
                <a:sym typeface="Tahoma"/>
              </a:rPr>
              <a:t>: If busy-waiting thread has higher priority than thread holding lock ⇒ no progress!</a:t>
            </a:r>
            <a:endParaRPr b="0" i="0" sz="1600" u="none">
              <a:solidFill>
                <a:schemeClr val="accent1"/>
              </a:solidFill>
              <a:latin typeface="Tahoma"/>
              <a:ea typeface="Tahoma"/>
              <a:cs typeface="Tahoma"/>
              <a:sym typeface="Tahoma"/>
            </a:endParaRPr>
          </a:p>
          <a:p>
            <a:pPr indent="-285750" lvl="1" marL="742950" rtl="0" algn="l">
              <a:lnSpc>
                <a:spcPct val="80000"/>
              </a:lnSpc>
              <a:spcBef>
                <a:spcPts val="400"/>
              </a:spcBef>
              <a:spcAft>
                <a:spcPts val="0"/>
              </a:spcAft>
              <a:buClr>
                <a:schemeClr val="accent2"/>
              </a:buClr>
              <a:buSzPts val="2000"/>
              <a:buFont typeface="Arial"/>
              <a:buChar char="●"/>
            </a:pPr>
            <a:r>
              <a:rPr b="0" i="0" lang="en-US" sz="2000" u="none">
                <a:solidFill>
                  <a:srgbClr val="0070C0"/>
                </a:solidFill>
                <a:latin typeface="Tahoma"/>
                <a:ea typeface="Tahoma"/>
                <a:cs typeface="Tahoma"/>
                <a:sym typeface="Tahoma"/>
              </a:rPr>
              <a:t>Should </a:t>
            </a:r>
            <a:r>
              <a:rPr b="0" i="1" lang="en-US" sz="2000" u="none">
                <a:solidFill>
                  <a:srgbClr val="0070C0"/>
                </a:solidFill>
                <a:latin typeface="Tahoma"/>
                <a:ea typeface="Tahoma"/>
                <a:cs typeface="Tahoma"/>
                <a:sym typeface="Tahoma"/>
              </a:rPr>
              <a:t>sleep</a:t>
            </a:r>
            <a:r>
              <a:rPr b="0" i="0" lang="en-US" sz="2000" u="none">
                <a:solidFill>
                  <a:srgbClr val="0070C0"/>
                </a:solidFill>
                <a:latin typeface="Tahoma"/>
                <a:ea typeface="Tahoma"/>
                <a:cs typeface="Tahoma"/>
                <a:sym typeface="Tahoma"/>
              </a:rPr>
              <a:t> if waiting for a long time</a:t>
            </a:r>
            <a:endParaRPr b="0" i="0" sz="1600" u="none">
              <a:solidFill>
                <a:srgbClr val="0070C0"/>
              </a:solidFill>
              <a:latin typeface="Tahoma"/>
              <a:ea typeface="Tahoma"/>
              <a:cs typeface="Tahoma"/>
              <a:sym typeface="Tahoma"/>
            </a:endParaRPr>
          </a:p>
          <a:p>
            <a:pPr indent="-342900" lvl="0" marL="342900" rtl="0" algn="l">
              <a:lnSpc>
                <a:spcPct val="80000"/>
              </a:lnSpc>
              <a:spcBef>
                <a:spcPts val="480"/>
              </a:spcBef>
              <a:spcAft>
                <a:spcPts val="0"/>
              </a:spcAft>
              <a:buClr>
                <a:schemeClr val="accent2"/>
              </a:buClr>
              <a:buSzPts val="2400"/>
              <a:buFont typeface="Arial"/>
              <a:buChar char="●"/>
            </a:pPr>
            <a:r>
              <a:rPr b="0" i="0" lang="en-US" sz="2400" u="none">
                <a:solidFill>
                  <a:schemeClr val="dk1"/>
                </a:solidFill>
                <a:latin typeface="Tahoma"/>
                <a:ea typeface="Tahoma"/>
                <a:cs typeface="Tahoma"/>
                <a:sym typeface="Tahoma"/>
              </a:rPr>
              <a:t>For longer runtimes, need to modify P and V so that processes can</a:t>
            </a:r>
            <a:r>
              <a:rPr b="0" i="0" lang="en-US" sz="2400" u="none">
                <a:solidFill>
                  <a:schemeClr val="accent1"/>
                </a:solidFill>
                <a:latin typeface="Tahoma"/>
                <a:ea typeface="Tahoma"/>
                <a:cs typeface="Tahoma"/>
                <a:sym typeface="Tahoma"/>
              </a:rPr>
              <a:t> </a:t>
            </a:r>
            <a:r>
              <a:rPr b="0" i="1" lang="en-US" sz="2400" u="none">
                <a:solidFill>
                  <a:schemeClr val="accent1"/>
                </a:solidFill>
                <a:latin typeface="Tahoma"/>
                <a:ea typeface="Tahoma"/>
                <a:cs typeface="Tahoma"/>
                <a:sym typeface="Tahoma"/>
              </a:rPr>
              <a:t>block</a:t>
            </a:r>
            <a:r>
              <a:rPr b="0" i="0" lang="en-US" sz="2400" u="none">
                <a:solidFill>
                  <a:schemeClr val="accent1"/>
                </a:solidFill>
                <a:latin typeface="Tahoma"/>
                <a:ea typeface="Tahoma"/>
                <a:cs typeface="Tahoma"/>
                <a:sym typeface="Tahoma"/>
              </a:rPr>
              <a:t> </a:t>
            </a:r>
            <a:r>
              <a:rPr b="0" i="0" lang="en-US" sz="2400" u="none">
                <a:solidFill>
                  <a:schemeClr val="dk1"/>
                </a:solidFill>
                <a:latin typeface="Tahoma"/>
                <a:ea typeface="Tahoma"/>
                <a:cs typeface="Tahoma"/>
                <a:sym typeface="Tahoma"/>
              </a:rPr>
              <a:t>and </a:t>
            </a:r>
            <a:r>
              <a:rPr b="0" i="1" lang="en-US" sz="2400" u="none">
                <a:solidFill>
                  <a:schemeClr val="accent1"/>
                </a:solidFill>
                <a:latin typeface="Tahoma"/>
                <a:ea typeface="Tahoma"/>
                <a:cs typeface="Tahoma"/>
                <a:sym typeface="Tahoma"/>
              </a:rPr>
              <a:t>resume.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5"/>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31" name="Google Shape;431;p55"/>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32" name="Google Shape;432;p55"/>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Semaphore Implementation</a:t>
            </a:r>
            <a:endParaRPr/>
          </a:p>
        </p:txBody>
      </p:sp>
      <p:sp>
        <p:nvSpPr>
          <p:cNvPr id="433" name="Google Shape;433;p55"/>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Define a semaphore as a record</a:t>
            </a:r>
            <a:endParaRPr/>
          </a:p>
          <a:p>
            <a:pPr indent="-228600" lvl="2" marL="1143000" rtl="0" algn="l">
              <a:lnSpc>
                <a:spcPct val="80000"/>
              </a:lnSpc>
              <a:spcBef>
                <a:spcPts val="400"/>
              </a:spcBef>
              <a:spcAft>
                <a:spcPts val="0"/>
              </a:spcAft>
              <a:buSzPts val="2000"/>
              <a:buNone/>
            </a:pPr>
            <a:r>
              <a:rPr b="1" i="0" lang="en-US" sz="2000" u="none">
                <a:solidFill>
                  <a:srgbClr val="D60093"/>
                </a:solidFill>
                <a:latin typeface="Tahoma"/>
                <a:ea typeface="Tahoma"/>
                <a:cs typeface="Tahoma"/>
                <a:sym typeface="Tahoma"/>
              </a:rPr>
              <a:t>type</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semaphore</a:t>
            </a:r>
            <a:r>
              <a:rPr b="0" i="0" lang="en-US" sz="2000" u="none">
                <a:solidFill>
                  <a:srgbClr val="D60093"/>
                </a:solidFill>
                <a:latin typeface="Tahoma"/>
                <a:ea typeface="Tahoma"/>
                <a:cs typeface="Tahoma"/>
                <a:sym typeface="Tahoma"/>
              </a:rPr>
              <a:t> = </a:t>
            </a:r>
            <a:r>
              <a:rPr b="1" i="0" lang="en-US" sz="2000" u="none">
                <a:solidFill>
                  <a:srgbClr val="D60093"/>
                </a:solidFill>
                <a:latin typeface="Tahoma"/>
                <a:ea typeface="Tahoma"/>
                <a:cs typeface="Tahoma"/>
                <a:sym typeface="Tahoma"/>
              </a:rPr>
              <a:t>record</a:t>
            </a:r>
            <a:endParaRPr/>
          </a:p>
          <a:p>
            <a:pPr indent="-228600" lvl="2" marL="1143000" rtl="0" algn="l">
              <a:lnSpc>
                <a:spcPct val="8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value</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integer</a:t>
            </a:r>
            <a:r>
              <a:rPr b="0" i="0" lang="en-US" sz="2000" u="none">
                <a:solidFill>
                  <a:srgbClr val="D60093"/>
                </a:solidFill>
                <a:latin typeface="Tahoma"/>
                <a:ea typeface="Tahoma"/>
                <a:cs typeface="Tahoma"/>
                <a:sym typeface="Tahoma"/>
              </a:rPr>
              <a:t>;</a:t>
            </a:r>
            <a:endParaRPr/>
          </a:p>
          <a:p>
            <a:pPr indent="-228600" lvl="2" marL="1143000" rtl="0" algn="l">
              <a:lnSpc>
                <a:spcPct val="8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L</a:t>
            </a:r>
            <a:r>
              <a:rPr b="0" i="0" lang="en-US" sz="2000" u="none">
                <a:solidFill>
                  <a:srgbClr val="D60093"/>
                </a:solidFill>
                <a:latin typeface="Tahoma"/>
                <a:ea typeface="Tahoma"/>
                <a:cs typeface="Tahoma"/>
                <a:sym typeface="Tahoma"/>
              </a:rPr>
              <a:t>: </a:t>
            </a:r>
            <a:r>
              <a:rPr b="1" i="0" lang="en-US" sz="2000" u="none">
                <a:solidFill>
                  <a:srgbClr val="D60093"/>
                </a:solidFill>
                <a:latin typeface="Tahoma"/>
                <a:ea typeface="Tahoma"/>
                <a:cs typeface="Tahoma"/>
                <a:sym typeface="Tahoma"/>
              </a:rPr>
              <a:t>list of</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processes</a:t>
            </a:r>
            <a:r>
              <a:rPr b="0" i="0" lang="en-US" sz="2000" u="none">
                <a:solidFill>
                  <a:srgbClr val="D60093"/>
                </a:solidFill>
                <a:latin typeface="Tahoma"/>
                <a:ea typeface="Tahoma"/>
                <a:cs typeface="Tahoma"/>
                <a:sym typeface="Tahoma"/>
              </a:rPr>
              <a:t>;</a:t>
            </a:r>
            <a:endParaRPr/>
          </a:p>
          <a:p>
            <a:pPr indent="-228600" lvl="2" marL="1143000" rtl="0" algn="l">
              <a:lnSpc>
                <a:spcPct val="8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1" i="0" lang="en-US" sz="2000" u="none">
                <a:solidFill>
                  <a:srgbClr val="D60093"/>
                </a:solidFill>
                <a:latin typeface="Tahoma"/>
                <a:ea typeface="Tahoma"/>
                <a:cs typeface="Tahoma"/>
                <a:sym typeface="Tahoma"/>
              </a:rPr>
              <a:t>end</a:t>
            </a:r>
            <a:r>
              <a:rPr b="0" i="0" lang="en-US" sz="2000" u="none">
                <a:solidFill>
                  <a:srgbClr val="D60093"/>
                </a:solidFill>
                <a:latin typeface="Tahoma"/>
                <a:ea typeface="Tahoma"/>
                <a:cs typeface="Tahoma"/>
                <a:sym typeface="Tahoma"/>
              </a:rPr>
              <a:t>;</a:t>
            </a:r>
            <a:endParaRPr/>
          </a:p>
          <a:p>
            <a:pPr indent="-342900" lvl="0" marL="342900" rtl="0" algn="l">
              <a:lnSpc>
                <a:spcPct val="8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Assume two simple operations</a:t>
            </a:r>
            <a:endParaRPr/>
          </a:p>
          <a:p>
            <a:pPr indent="-228600" lvl="2" marL="1143000" rtl="0" algn="l">
              <a:lnSpc>
                <a:spcPct val="100000"/>
              </a:lnSpc>
              <a:spcBef>
                <a:spcPts val="400"/>
              </a:spcBef>
              <a:spcAft>
                <a:spcPts val="0"/>
              </a:spcAft>
              <a:buClr>
                <a:schemeClr val="accent2"/>
              </a:buClr>
              <a:buSzPts val="2000"/>
              <a:buFont typeface="Arial"/>
              <a:buChar char="●"/>
            </a:pPr>
            <a:r>
              <a:rPr b="0" i="1" lang="en-US" sz="2000" u="none">
                <a:solidFill>
                  <a:srgbClr val="D60093"/>
                </a:solidFill>
                <a:latin typeface="Tahoma"/>
                <a:ea typeface="Tahoma"/>
                <a:cs typeface="Tahoma"/>
                <a:sym typeface="Tahoma"/>
              </a:rPr>
              <a:t>block </a:t>
            </a:r>
            <a:r>
              <a:rPr b="0" i="0" lang="en-US" sz="2000" u="none">
                <a:solidFill>
                  <a:srgbClr val="D60093"/>
                </a:solidFill>
                <a:latin typeface="Tahoma"/>
                <a:ea typeface="Tahoma"/>
                <a:cs typeface="Tahoma"/>
                <a:sym typeface="Tahoma"/>
              </a:rPr>
              <a:t>suspends the process that invokes it.</a:t>
            </a:r>
            <a:endParaRPr/>
          </a:p>
          <a:p>
            <a:pPr indent="-228600" lvl="2" marL="1143000" rtl="0" algn="l">
              <a:lnSpc>
                <a:spcPct val="100000"/>
              </a:lnSpc>
              <a:spcBef>
                <a:spcPts val="400"/>
              </a:spcBef>
              <a:spcAft>
                <a:spcPts val="0"/>
              </a:spcAft>
              <a:buClr>
                <a:schemeClr val="accent2"/>
              </a:buClr>
              <a:buSzPts val="2000"/>
              <a:buFont typeface="Arial"/>
              <a:buChar char="●"/>
            </a:pPr>
            <a:r>
              <a:rPr b="0" i="1" lang="en-US" sz="2000" u="none">
                <a:solidFill>
                  <a:srgbClr val="D60093"/>
                </a:solidFill>
                <a:latin typeface="Tahoma"/>
                <a:ea typeface="Tahoma"/>
                <a:cs typeface="Tahoma"/>
                <a:sym typeface="Tahoma"/>
              </a:rPr>
              <a:t>wakeup</a:t>
            </a:r>
            <a:r>
              <a:rPr b="0" i="0" lang="en-US" sz="2000" u="none">
                <a:solidFill>
                  <a:srgbClr val="D60093"/>
                </a:solidFill>
                <a:latin typeface="Tahoma"/>
                <a:ea typeface="Tahoma"/>
                <a:cs typeface="Tahoma"/>
                <a:sym typeface="Tahoma"/>
              </a:rPr>
              <a:t>(</a:t>
            </a:r>
            <a:r>
              <a:rPr b="0" i="1" lang="en-US" sz="2000" u="none">
                <a:solidFill>
                  <a:srgbClr val="D60093"/>
                </a:solidFill>
                <a:latin typeface="Tahoma"/>
                <a:ea typeface="Tahoma"/>
                <a:cs typeface="Tahoma"/>
                <a:sym typeface="Tahoma"/>
              </a:rPr>
              <a:t>P</a:t>
            </a:r>
            <a:r>
              <a:rPr b="0" i="0" lang="en-US" sz="2000" u="none">
                <a:solidFill>
                  <a:srgbClr val="D60093"/>
                </a:solidFill>
                <a:latin typeface="Tahoma"/>
                <a:ea typeface="Tahoma"/>
                <a:cs typeface="Tahoma"/>
                <a:sym typeface="Tahoma"/>
              </a:rPr>
              <a:t>) resumes the execution of a blocked process </a:t>
            </a:r>
            <a:r>
              <a:rPr b="0" i="1" lang="en-US" sz="2000" u="none">
                <a:solidFill>
                  <a:srgbClr val="D60093"/>
                </a:solidFill>
                <a:latin typeface="Tahoma"/>
                <a:ea typeface="Tahoma"/>
                <a:cs typeface="Tahoma"/>
                <a:sym typeface="Tahoma"/>
              </a:rPr>
              <a:t>P</a:t>
            </a:r>
            <a:r>
              <a:rPr b="0" i="0" lang="en-US" sz="2000" u="none">
                <a:solidFill>
                  <a:srgbClr val="D60093"/>
                </a:solidFill>
                <a:latin typeface="Tahoma"/>
                <a:ea typeface="Tahoma"/>
                <a:cs typeface="Tahoma"/>
                <a:sym typeface="Tahoma"/>
              </a:rPr>
              <a: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6"/>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39" name="Google Shape;439;p56"/>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40" name="Google Shape;440;p56"/>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Semaphore Implementation(cont.)</a:t>
            </a:r>
            <a:endParaRPr/>
          </a:p>
        </p:txBody>
      </p:sp>
      <p:sp>
        <p:nvSpPr>
          <p:cNvPr id="441" name="Google Shape;441;p56"/>
          <p:cNvSpPr txBox="1"/>
          <p:nvPr>
            <p:ph idx="1" type="body"/>
          </p:nvPr>
        </p:nvSpPr>
        <p:spPr>
          <a:xfrm>
            <a:off x="482600" y="1635850"/>
            <a:ext cx="8178900" cy="4593600"/>
          </a:xfrm>
          <a:prstGeom prst="rect">
            <a:avLst/>
          </a:prstGeom>
          <a:noFill/>
          <a:ln>
            <a:noFill/>
          </a:ln>
        </p:spPr>
        <p:txBody>
          <a:bodyPr anchorCtr="0" anchor="t" bIns="45700" lIns="91425" spcFirstLastPara="1" rIns="91425" wrap="square" tIns="45700">
            <a:noAutofit/>
          </a:bodyPr>
          <a:lstStyle/>
          <a:p>
            <a:pPr indent="-247650" lvl="1" marL="742950" rtl="0" algn="l">
              <a:lnSpc>
                <a:spcPct val="100000"/>
              </a:lnSpc>
              <a:spcBef>
                <a:spcPts val="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Semaphore operations are now defined as</a:t>
            </a:r>
            <a:endParaRPr sz="1800"/>
          </a:p>
          <a:p>
            <a:pPr indent="-228600" lvl="2" marL="1143000" rtl="0" algn="l">
              <a:lnSpc>
                <a:spcPct val="70000"/>
              </a:lnSpc>
              <a:spcBef>
                <a:spcPts val="400"/>
              </a:spcBef>
              <a:spcAft>
                <a:spcPts val="0"/>
              </a:spcAft>
              <a:buSzPts val="2000"/>
              <a:buNone/>
            </a:pPr>
            <a:r>
              <a:rPr b="0" i="1" lang="en-US" sz="1800" u="none">
                <a:solidFill>
                  <a:srgbClr val="CC3300"/>
                </a:solidFill>
                <a:latin typeface="Tahoma"/>
                <a:ea typeface="Tahoma"/>
                <a:cs typeface="Tahoma"/>
                <a:sym typeface="Tahoma"/>
              </a:rPr>
              <a:t>wait</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value</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value</a:t>
            </a:r>
            <a:r>
              <a:rPr b="0" i="0" lang="en-US" sz="1800" u="none">
                <a:solidFill>
                  <a:srgbClr val="D60093"/>
                </a:solidFill>
                <a:latin typeface="Tahoma"/>
                <a:ea typeface="Tahoma"/>
                <a:cs typeface="Tahoma"/>
                <a:sym typeface="Tahoma"/>
              </a:rPr>
              <a:t> -1;</a:t>
            </a:r>
            <a:endParaRPr sz="1800"/>
          </a:p>
          <a:p>
            <a:pPr indent="-228600" lvl="2" marL="1143000" rtl="0" algn="l">
              <a:lnSpc>
                <a:spcPct val="70000"/>
              </a:lnSpc>
              <a:spcBef>
                <a:spcPts val="400"/>
              </a:spcBef>
              <a:spcAft>
                <a:spcPts val="0"/>
              </a:spcAft>
              <a:buSzPts val="2000"/>
              <a:buNone/>
            </a:pP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if</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value</a:t>
            </a:r>
            <a:r>
              <a:rPr b="0" i="0" lang="en-US" sz="1800" u="none">
                <a:solidFill>
                  <a:srgbClr val="D60093"/>
                </a:solidFill>
                <a:latin typeface="Tahoma"/>
                <a:ea typeface="Tahoma"/>
                <a:cs typeface="Tahoma"/>
                <a:sym typeface="Tahoma"/>
              </a:rPr>
              <a:t> &lt; 0</a:t>
            </a:r>
            <a:endParaRPr sz="1800"/>
          </a:p>
          <a:p>
            <a:pPr indent="-228600" lvl="2" marL="1143000" rtl="0" algn="l">
              <a:lnSpc>
                <a:spcPct val="70000"/>
              </a:lnSpc>
              <a:spcBef>
                <a:spcPts val="400"/>
              </a:spcBef>
              <a:spcAft>
                <a:spcPts val="0"/>
              </a:spcAft>
              <a:buSzPts val="2000"/>
              <a:buNone/>
            </a:pP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then begin</a:t>
            </a:r>
            <a:endParaRPr sz="1800"/>
          </a:p>
          <a:p>
            <a:pPr indent="-228600" lvl="2" marL="1143000" rtl="0" algn="l">
              <a:lnSpc>
                <a:spcPct val="70000"/>
              </a:lnSpc>
              <a:spcBef>
                <a:spcPts val="400"/>
              </a:spcBef>
              <a:spcAft>
                <a:spcPts val="0"/>
              </a:spcAft>
              <a:buSzPts val="2000"/>
              <a:buNone/>
            </a:pPr>
            <a:r>
              <a:rPr b="0" i="0" lang="en-US" sz="1800" u="none">
                <a:solidFill>
                  <a:srgbClr val="D60093"/>
                </a:solidFill>
                <a:latin typeface="Tahoma"/>
                <a:ea typeface="Tahoma"/>
                <a:cs typeface="Tahoma"/>
                <a:sym typeface="Tahoma"/>
              </a:rPr>
              <a:t>                            add this process to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L</a:t>
            </a:r>
            <a:r>
              <a:rPr b="0" i="0" lang="en-US" sz="1800" u="none">
                <a:solidFill>
                  <a:srgbClr val="D60093"/>
                </a:solidFill>
                <a:latin typeface="Tahoma"/>
                <a:ea typeface="Tahoma"/>
                <a:cs typeface="Tahoma"/>
                <a:sym typeface="Tahoma"/>
              </a:rPr>
              <a:t>;</a:t>
            </a:r>
            <a:endParaRPr sz="1800"/>
          </a:p>
          <a:p>
            <a:pPr indent="-228600" lvl="2" marL="1143000" rtl="0" algn="l">
              <a:lnSpc>
                <a:spcPct val="70000"/>
              </a:lnSpc>
              <a:spcBef>
                <a:spcPts val="400"/>
              </a:spcBef>
              <a:spcAft>
                <a:spcPts val="0"/>
              </a:spcAft>
              <a:buSzPts val="2000"/>
              <a:buNone/>
            </a:pP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block</a:t>
            </a:r>
            <a:r>
              <a:rPr b="0" i="0" lang="en-US" sz="1800" u="none">
                <a:solidFill>
                  <a:srgbClr val="D60093"/>
                </a:solidFill>
                <a:latin typeface="Tahoma"/>
                <a:ea typeface="Tahoma"/>
                <a:cs typeface="Tahoma"/>
                <a:sym typeface="Tahoma"/>
              </a:rPr>
              <a:t>;</a:t>
            </a:r>
            <a:endParaRPr sz="1800"/>
          </a:p>
          <a:p>
            <a:pPr indent="-228600" lvl="2" marL="1143000" rtl="0" algn="l">
              <a:lnSpc>
                <a:spcPct val="70000"/>
              </a:lnSpc>
              <a:spcBef>
                <a:spcPts val="400"/>
              </a:spcBef>
              <a:spcAft>
                <a:spcPts val="0"/>
              </a:spcAft>
              <a:buSzPts val="2000"/>
              <a:buNone/>
            </a:pP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end</a:t>
            </a:r>
            <a:r>
              <a:rPr b="0" i="0" lang="en-US" sz="1800" u="none">
                <a:solidFill>
                  <a:srgbClr val="D60093"/>
                </a:solidFill>
                <a:latin typeface="Tahoma"/>
                <a:ea typeface="Tahoma"/>
                <a:cs typeface="Tahoma"/>
                <a:sym typeface="Tahoma"/>
              </a:rPr>
              <a:t>;</a:t>
            </a:r>
            <a:endParaRPr sz="1800"/>
          </a:p>
          <a:p>
            <a:pPr indent="-228600" lvl="2" marL="1143000" rtl="0" algn="l">
              <a:lnSpc>
                <a:spcPct val="70000"/>
              </a:lnSpc>
              <a:spcBef>
                <a:spcPts val="400"/>
              </a:spcBef>
              <a:spcAft>
                <a:spcPts val="0"/>
              </a:spcAft>
              <a:buSzPts val="2000"/>
              <a:buNone/>
            </a:pPr>
            <a:r>
              <a:t/>
            </a:r>
            <a:endParaRPr b="0" i="0" sz="1800" u="none">
              <a:solidFill>
                <a:srgbClr val="D60093"/>
              </a:solidFill>
              <a:latin typeface="Tahoma"/>
              <a:ea typeface="Tahoma"/>
              <a:cs typeface="Tahoma"/>
              <a:sym typeface="Tahoma"/>
            </a:endParaRPr>
          </a:p>
          <a:p>
            <a:pPr indent="-228600" lvl="2" marL="1143000" rtl="0" algn="l">
              <a:lnSpc>
                <a:spcPct val="70000"/>
              </a:lnSpc>
              <a:spcBef>
                <a:spcPts val="400"/>
              </a:spcBef>
              <a:spcAft>
                <a:spcPts val="0"/>
              </a:spcAft>
              <a:buSzPts val="2000"/>
              <a:buNone/>
            </a:pPr>
            <a:r>
              <a:rPr b="0" i="1" lang="en-US" sz="1800" u="none">
                <a:solidFill>
                  <a:srgbClr val="CC3300"/>
                </a:solidFill>
                <a:latin typeface="Tahoma"/>
                <a:ea typeface="Tahoma"/>
                <a:cs typeface="Tahoma"/>
                <a:sym typeface="Tahoma"/>
              </a:rPr>
              <a:t>signal </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value</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value</a:t>
            </a:r>
            <a:r>
              <a:rPr b="0" i="0" lang="en-US" sz="1800" u="none">
                <a:solidFill>
                  <a:srgbClr val="D60093"/>
                </a:solidFill>
                <a:latin typeface="Tahoma"/>
                <a:ea typeface="Tahoma"/>
                <a:cs typeface="Tahoma"/>
                <a:sym typeface="Tahoma"/>
              </a:rPr>
              <a:t> +1;</a:t>
            </a:r>
            <a:endParaRPr sz="1800"/>
          </a:p>
          <a:p>
            <a:pPr indent="-228600" lvl="2" marL="1143000" rtl="0" algn="l">
              <a:lnSpc>
                <a:spcPct val="70000"/>
              </a:lnSpc>
              <a:spcBef>
                <a:spcPts val="400"/>
              </a:spcBef>
              <a:spcAft>
                <a:spcPts val="0"/>
              </a:spcAft>
              <a:buSzPts val="2000"/>
              <a:buNone/>
            </a:pP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if</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value</a:t>
            </a:r>
            <a:r>
              <a:rPr b="0" i="0" lang="en-US" sz="1800" u="none">
                <a:solidFill>
                  <a:srgbClr val="D60093"/>
                </a:solidFill>
                <a:latin typeface="Tahoma"/>
                <a:ea typeface="Tahoma"/>
                <a:cs typeface="Tahoma"/>
                <a:sym typeface="Tahoma"/>
              </a:rPr>
              <a:t> &lt;= 0</a:t>
            </a:r>
            <a:endParaRPr sz="1800"/>
          </a:p>
          <a:p>
            <a:pPr indent="-228600" lvl="2" marL="1143000" rtl="0" algn="l">
              <a:lnSpc>
                <a:spcPct val="70000"/>
              </a:lnSpc>
              <a:spcBef>
                <a:spcPts val="400"/>
              </a:spcBef>
              <a:spcAft>
                <a:spcPts val="0"/>
              </a:spcAft>
              <a:buSzPts val="2000"/>
              <a:buNone/>
            </a:pP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then begin</a:t>
            </a:r>
            <a:endParaRPr sz="1800"/>
          </a:p>
          <a:p>
            <a:pPr indent="-228600" lvl="2" marL="1143000" rtl="0" algn="l">
              <a:lnSpc>
                <a:spcPct val="70000"/>
              </a:lnSpc>
              <a:spcBef>
                <a:spcPts val="400"/>
              </a:spcBef>
              <a:spcAft>
                <a:spcPts val="0"/>
              </a:spcAft>
              <a:buSzPts val="2000"/>
              <a:buNone/>
            </a:pPr>
            <a:r>
              <a:rPr b="0" i="0" lang="en-US" sz="1800" u="none">
                <a:solidFill>
                  <a:srgbClr val="D60093"/>
                </a:solidFill>
                <a:latin typeface="Tahoma"/>
                <a:ea typeface="Tahoma"/>
                <a:cs typeface="Tahoma"/>
                <a:sym typeface="Tahoma"/>
              </a:rPr>
              <a:t>                            remove a process P from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L</a:t>
            </a:r>
            <a:r>
              <a:rPr b="0" i="0" lang="en-US" sz="1800" u="none">
                <a:solidFill>
                  <a:srgbClr val="D60093"/>
                </a:solidFill>
                <a:latin typeface="Tahoma"/>
                <a:ea typeface="Tahoma"/>
                <a:cs typeface="Tahoma"/>
                <a:sym typeface="Tahoma"/>
              </a:rPr>
              <a:t>;</a:t>
            </a:r>
            <a:endParaRPr sz="1800"/>
          </a:p>
          <a:p>
            <a:pPr indent="-228600" lvl="2" marL="1143000" rtl="0" algn="l">
              <a:lnSpc>
                <a:spcPct val="70000"/>
              </a:lnSpc>
              <a:spcBef>
                <a:spcPts val="400"/>
              </a:spcBef>
              <a:spcAft>
                <a:spcPts val="0"/>
              </a:spcAft>
              <a:buSzPts val="2000"/>
              <a:buNone/>
            </a:pP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wakeup</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P</a:t>
            </a:r>
            <a:r>
              <a:rPr b="0" i="0" lang="en-US" sz="1800" u="none">
                <a:solidFill>
                  <a:srgbClr val="D60093"/>
                </a:solidFill>
                <a:latin typeface="Tahoma"/>
                <a:ea typeface="Tahoma"/>
                <a:cs typeface="Tahoma"/>
                <a:sym typeface="Tahoma"/>
              </a:rPr>
              <a:t>);</a:t>
            </a:r>
            <a:endParaRPr sz="1800"/>
          </a:p>
          <a:p>
            <a:pPr indent="-228600" lvl="2" marL="1143000" rtl="0" algn="l">
              <a:lnSpc>
                <a:spcPct val="70000"/>
              </a:lnSpc>
              <a:spcBef>
                <a:spcPts val="400"/>
              </a:spcBef>
              <a:spcAft>
                <a:spcPts val="0"/>
              </a:spcAft>
              <a:buSzPts val="2000"/>
              <a:buNone/>
            </a:pP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end</a:t>
            </a:r>
            <a:r>
              <a:rPr b="0" i="0" lang="en-US" sz="1800" u="none">
                <a:solidFill>
                  <a:srgbClr val="D60093"/>
                </a:solidFill>
                <a:latin typeface="Tahoma"/>
                <a:ea typeface="Tahoma"/>
                <a:cs typeface="Tahoma"/>
                <a:sym typeface="Tahoma"/>
              </a:rPr>
              <a:t>;</a:t>
            </a:r>
            <a:endParaRPr sz="1800"/>
          </a:p>
          <a:p>
            <a:pPr indent="-228600" lvl="2" marL="1143000" rtl="0" algn="l">
              <a:lnSpc>
                <a:spcPct val="70000"/>
              </a:lnSpc>
              <a:spcBef>
                <a:spcPts val="400"/>
              </a:spcBef>
              <a:spcAft>
                <a:spcPts val="0"/>
              </a:spcAft>
              <a:buSzPts val="2000"/>
              <a:buNone/>
            </a:pPr>
            <a:r>
              <a:t/>
            </a:r>
            <a:endParaRPr b="0" i="0" sz="2000" u="none">
              <a:solidFill>
                <a:srgbClr val="D60093"/>
              </a:solidFill>
              <a:latin typeface="Tahoma"/>
              <a:ea typeface="Tahoma"/>
              <a:cs typeface="Tahoma"/>
              <a:sym typeface="Tahoma"/>
            </a:endParaRPr>
          </a:p>
          <a:p>
            <a:pPr indent="-215900" lvl="0" marL="342900" rtl="0" algn="l">
              <a:spcBef>
                <a:spcPts val="400"/>
              </a:spcBef>
              <a:spcAft>
                <a:spcPts val="0"/>
              </a:spcAft>
              <a:buSzPts val="2000"/>
              <a:buNone/>
            </a:pPr>
            <a:r>
              <a:t/>
            </a:r>
            <a:endParaRPr b="0" i="0" sz="2000" u="none">
              <a:solidFill>
                <a:srgbClr val="D60093"/>
              </a:solidFill>
              <a:latin typeface="Tahoma"/>
              <a:ea typeface="Tahoma"/>
              <a:cs typeface="Tahoma"/>
              <a:sym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57"/>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47" name="Google Shape;447;p57"/>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48" name="Google Shape;448;p57"/>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Block/Resume Semaphore Implementation</a:t>
            </a:r>
            <a:endParaRPr/>
          </a:p>
        </p:txBody>
      </p:sp>
      <p:sp>
        <p:nvSpPr>
          <p:cNvPr id="449" name="Google Shape;449;p57"/>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If process is blocked, enqueue PCB of process and call scheduler to run a different process.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Semaphores are executed atomically;  </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no two processes execute </a:t>
            </a:r>
            <a:r>
              <a:rPr b="0" i="1" lang="en-US" sz="2000" u="none">
                <a:solidFill>
                  <a:srgbClr val="D60093"/>
                </a:solidFill>
                <a:latin typeface="Tahoma"/>
                <a:ea typeface="Tahoma"/>
                <a:cs typeface="Tahoma"/>
                <a:sym typeface="Tahoma"/>
              </a:rPr>
              <a:t>wait</a:t>
            </a:r>
            <a:r>
              <a:rPr b="0" i="0" lang="en-US" sz="2000" u="none">
                <a:solidFill>
                  <a:srgbClr val="D60093"/>
                </a:solidFill>
                <a:latin typeface="Tahoma"/>
                <a:ea typeface="Tahoma"/>
                <a:cs typeface="Tahoma"/>
                <a:sym typeface="Tahoma"/>
              </a:rPr>
              <a:t> and </a:t>
            </a:r>
            <a:r>
              <a:rPr b="0" i="1" lang="en-US" sz="2000" u="none">
                <a:solidFill>
                  <a:srgbClr val="D60093"/>
                </a:solidFill>
                <a:latin typeface="Tahoma"/>
                <a:ea typeface="Tahoma"/>
                <a:cs typeface="Tahoma"/>
                <a:sym typeface="Tahoma"/>
              </a:rPr>
              <a:t>signal</a:t>
            </a:r>
            <a:r>
              <a:rPr b="0" i="0" lang="en-US" sz="2000" u="none">
                <a:solidFill>
                  <a:srgbClr val="D60093"/>
                </a:solidFill>
                <a:latin typeface="Tahoma"/>
                <a:ea typeface="Tahoma"/>
                <a:cs typeface="Tahoma"/>
                <a:sym typeface="Tahoma"/>
              </a:rPr>
              <a:t> at the same time.</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Mutex can be used to make sure that two processes do not change count at the same time.</a:t>
            </a:r>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If an interrupt occurs while mutex is held, it will result in a long delay.  </a:t>
            </a:r>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Solution: Turn off interrupts during critical section.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58"/>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55" name="Google Shape;455;p58"/>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56" name="Google Shape;456;p58"/>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Deadlock and Starvation</a:t>
            </a:r>
            <a:endParaRPr/>
          </a:p>
        </p:txBody>
      </p:sp>
      <p:sp>
        <p:nvSpPr>
          <p:cNvPr id="457" name="Google Shape;457;p58"/>
          <p:cNvSpPr txBox="1"/>
          <p:nvPr>
            <p:ph idx="1" type="body"/>
          </p:nvPr>
        </p:nvSpPr>
        <p:spPr>
          <a:xfrm>
            <a:off x="482600" y="1714500"/>
            <a:ext cx="8178900" cy="4172100"/>
          </a:xfrm>
          <a:prstGeom prst="rect">
            <a:avLst/>
          </a:prstGeom>
          <a:noFill/>
          <a:ln>
            <a:noFill/>
          </a:ln>
        </p:spPr>
        <p:txBody>
          <a:bodyPr anchorCtr="0" anchor="t" bIns="45700" lIns="91425" spcFirstLastPara="1" rIns="91425" wrap="square" tIns="45700">
            <a:noAutofit/>
          </a:bodyPr>
          <a:lstStyle/>
          <a:p>
            <a:pPr indent="-247650" lvl="1" marL="742950" rtl="0" algn="l">
              <a:lnSpc>
                <a:spcPct val="90000"/>
              </a:lnSpc>
              <a:spcBef>
                <a:spcPts val="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Deadlock - two or more processes are waiting indefinitely for an event that can be caused by only one of the waiting processes.</a:t>
            </a:r>
            <a:endParaRPr sz="1800"/>
          </a:p>
          <a:p>
            <a:pPr indent="-215900" lvl="2" marL="1143000" rtl="0" algn="l">
              <a:lnSpc>
                <a:spcPct val="100000"/>
              </a:lnSpc>
              <a:spcBef>
                <a:spcPts val="400"/>
              </a:spcBef>
              <a:spcAft>
                <a:spcPts val="0"/>
              </a:spcAft>
              <a:buClr>
                <a:schemeClr val="accent2"/>
              </a:buClr>
              <a:buSzPts val="1800"/>
              <a:buFont typeface="Arial"/>
              <a:buChar char="●"/>
            </a:pPr>
            <a:r>
              <a:rPr b="0" i="0" lang="en-US" sz="1800" u="none">
                <a:solidFill>
                  <a:srgbClr val="D60093"/>
                </a:solidFill>
                <a:latin typeface="Tahoma"/>
                <a:ea typeface="Tahoma"/>
                <a:cs typeface="Tahoma"/>
                <a:sym typeface="Tahoma"/>
              </a:rPr>
              <a:t>Let </a:t>
            </a:r>
            <a:r>
              <a:rPr b="0" i="1" lang="en-US" sz="1800" u="none">
                <a:solidFill>
                  <a:srgbClr val="D60093"/>
                </a:solidFill>
                <a:latin typeface="Tahoma"/>
                <a:ea typeface="Tahoma"/>
                <a:cs typeface="Tahoma"/>
                <a:sym typeface="Tahoma"/>
              </a:rPr>
              <a:t>S</a:t>
            </a:r>
            <a:r>
              <a:rPr b="0" i="0" lang="en-US" sz="1800" u="none">
                <a:solidFill>
                  <a:srgbClr val="D60093"/>
                </a:solidFill>
                <a:latin typeface="Tahoma"/>
                <a:ea typeface="Tahoma"/>
                <a:cs typeface="Tahoma"/>
                <a:sym typeface="Tahoma"/>
              </a:rPr>
              <a:t> and </a:t>
            </a:r>
            <a:r>
              <a:rPr b="0" i="1" lang="en-US" sz="1800" u="none">
                <a:solidFill>
                  <a:srgbClr val="D60093"/>
                </a:solidFill>
                <a:latin typeface="Tahoma"/>
                <a:ea typeface="Tahoma"/>
                <a:cs typeface="Tahoma"/>
                <a:sym typeface="Tahoma"/>
              </a:rPr>
              <a:t>Q</a:t>
            </a:r>
            <a:r>
              <a:rPr b="0" i="0" lang="en-US" sz="1800" u="none">
                <a:solidFill>
                  <a:srgbClr val="D60093"/>
                </a:solidFill>
                <a:latin typeface="Tahoma"/>
                <a:ea typeface="Tahoma"/>
                <a:cs typeface="Tahoma"/>
                <a:sym typeface="Tahoma"/>
              </a:rPr>
              <a:t> be semaphores initialized to 1</a:t>
            </a:r>
            <a:endParaRPr sz="1800"/>
          </a:p>
          <a:p>
            <a:pPr indent="-285750" lvl="1" marL="742950" rtl="0" algn="l">
              <a:lnSpc>
                <a:spcPct val="70000"/>
              </a:lnSpc>
              <a:spcBef>
                <a:spcPts val="480"/>
              </a:spcBef>
              <a:spcAft>
                <a:spcPts val="0"/>
              </a:spcAft>
              <a:buSzPts val="2400"/>
              <a:buNone/>
            </a:pPr>
            <a:r>
              <a:rPr b="0" i="0" lang="en-US" sz="1800" u="none">
                <a:solidFill>
                  <a:srgbClr val="CC3300"/>
                </a:solidFill>
                <a:latin typeface="Tahoma"/>
                <a:ea typeface="Tahoma"/>
                <a:cs typeface="Tahoma"/>
                <a:sym typeface="Tahoma"/>
              </a:rPr>
              <a:t>               </a:t>
            </a:r>
            <a:r>
              <a:rPr b="0" i="1" lang="en-US" sz="1800" u="none">
                <a:solidFill>
                  <a:srgbClr val="6600FF"/>
                </a:solidFill>
                <a:latin typeface="Tahoma"/>
                <a:ea typeface="Tahoma"/>
                <a:cs typeface="Tahoma"/>
                <a:sym typeface="Tahoma"/>
              </a:rPr>
              <a:t>P0                             P1</a:t>
            </a:r>
            <a:endParaRPr b="0" i="1" sz="1800" u="none">
              <a:solidFill>
                <a:srgbClr val="6600FF"/>
              </a:solidFill>
              <a:latin typeface="Tahoma"/>
              <a:ea typeface="Tahoma"/>
              <a:cs typeface="Tahoma"/>
              <a:sym typeface="Tahoma"/>
            </a:endParaRPr>
          </a:p>
          <a:p>
            <a:pPr indent="-285750" lvl="1" marL="742950" rtl="0" algn="l">
              <a:lnSpc>
                <a:spcPct val="80000"/>
              </a:lnSpc>
              <a:spcBef>
                <a:spcPts val="360"/>
              </a:spcBef>
              <a:spcAft>
                <a:spcPts val="0"/>
              </a:spcAft>
              <a:buSzPts val="1800"/>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 wait</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S</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Q</a:t>
            </a:r>
            <a:r>
              <a:rPr b="0" i="0" lang="en-US" sz="1800" u="none">
                <a:solidFill>
                  <a:srgbClr val="6600FF"/>
                </a:solidFill>
                <a:latin typeface="Tahoma"/>
                <a:ea typeface="Tahoma"/>
                <a:cs typeface="Tahoma"/>
                <a:sym typeface="Tahoma"/>
              </a:rPr>
              <a:t>);</a:t>
            </a:r>
            <a:endParaRPr sz="1800"/>
          </a:p>
          <a:p>
            <a:pPr indent="-285750" lvl="1" marL="742950" rtl="0" algn="l">
              <a:lnSpc>
                <a:spcPct val="80000"/>
              </a:lnSpc>
              <a:spcBef>
                <a:spcPts val="360"/>
              </a:spcBef>
              <a:spcAft>
                <a:spcPts val="0"/>
              </a:spcAft>
              <a:buSzPts val="1800"/>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Q</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S</a:t>
            </a:r>
            <a:r>
              <a:rPr b="0" i="0" lang="en-US" sz="1800" u="none">
                <a:solidFill>
                  <a:srgbClr val="6600FF"/>
                </a:solidFill>
                <a:latin typeface="Tahoma"/>
                <a:ea typeface="Tahoma"/>
                <a:cs typeface="Tahoma"/>
                <a:sym typeface="Tahoma"/>
              </a:rPr>
              <a:t>);</a:t>
            </a:r>
            <a:endParaRPr sz="1800"/>
          </a:p>
          <a:p>
            <a:pPr indent="-285750" lvl="1" marL="742950" rtl="0" algn="l">
              <a:lnSpc>
                <a:spcPct val="10000"/>
              </a:lnSpc>
              <a:spcBef>
                <a:spcPts val="360"/>
              </a:spcBef>
              <a:spcAft>
                <a:spcPts val="0"/>
              </a:spcAft>
              <a:buSzPts val="1800"/>
              <a:buNone/>
            </a:pPr>
            <a:r>
              <a:rPr b="0" i="0" lang="en-US" sz="1800" u="none">
                <a:solidFill>
                  <a:srgbClr val="6600FF"/>
                </a:solidFill>
                <a:latin typeface="Tahoma"/>
                <a:ea typeface="Tahoma"/>
                <a:cs typeface="Tahoma"/>
                <a:sym typeface="Tahoma"/>
              </a:rPr>
              <a:t>                     .                                .</a:t>
            </a:r>
            <a:endParaRPr sz="1800"/>
          </a:p>
          <a:p>
            <a:pPr indent="-285750" lvl="1" marL="742950" rtl="0" algn="l">
              <a:lnSpc>
                <a:spcPct val="10000"/>
              </a:lnSpc>
              <a:spcBef>
                <a:spcPts val="360"/>
              </a:spcBef>
              <a:spcAft>
                <a:spcPts val="0"/>
              </a:spcAft>
              <a:buSzPts val="1800"/>
              <a:buNone/>
            </a:pPr>
            <a:r>
              <a:rPr b="0" i="0" lang="en-US" sz="1800" u="none">
                <a:solidFill>
                  <a:srgbClr val="6600FF"/>
                </a:solidFill>
                <a:latin typeface="Tahoma"/>
                <a:ea typeface="Tahoma"/>
                <a:cs typeface="Tahoma"/>
                <a:sym typeface="Tahoma"/>
              </a:rPr>
              <a:t>                     .                                .</a:t>
            </a:r>
            <a:endParaRPr sz="1800"/>
          </a:p>
          <a:p>
            <a:pPr indent="-285750" lvl="1" marL="742950" rtl="0" algn="l">
              <a:lnSpc>
                <a:spcPct val="10000"/>
              </a:lnSpc>
              <a:spcBef>
                <a:spcPts val="360"/>
              </a:spcBef>
              <a:spcAft>
                <a:spcPts val="0"/>
              </a:spcAft>
              <a:buSzPts val="1800"/>
              <a:buNone/>
            </a:pPr>
            <a:r>
              <a:rPr b="0" i="0" lang="en-US" sz="1800" u="none">
                <a:solidFill>
                  <a:srgbClr val="6600FF"/>
                </a:solidFill>
                <a:latin typeface="Tahoma"/>
                <a:ea typeface="Tahoma"/>
                <a:cs typeface="Tahoma"/>
                <a:sym typeface="Tahoma"/>
              </a:rPr>
              <a:t>                     .                                .</a:t>
            </a:r>
            <a:endParaRPr sz="1800"/>
          </a:p>
          <a:p>
            <a:pPr indent="-285750" lvl="1" marL="742950" rtl="0" algn="l">
              <a:lnSpc>
                <a:spcPct val="80000"/>
              </a:lnSpc>
              <a:spcBef>
                <a:spcPts val="360"/>
              </a:spcBef>
              <a:spcAft>
                <a:spcPts val="0"/>
              </a:spcAft>
              <a:buSzPts val="1800"/>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S) </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                     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Q</a:t>
            </a:r>
            <a:r>
              <a:rPr b="0" i="0" lang="en-US" sz="1800" u="none">
                <a:solidFill>
                  <a:srgbClr val="6600FF"/>
                </a:solidFill>
                <a:latin typeface="Tahoma"/>
                <a:ea typeface="Tahoma"/>
                <a:cs typeface="Tahoma"/>
                <a:sym typeface="Tahoma"/>
              </a:rPr>
              <a:t>);</a:t>
            </a:r>
            <a:endParaRPr sz="1800"/>
          </a:p>
          <a:p>
            <a:pPr indent="-285750" lvl="1" marL="742950" rtl="0" algn="l">
              <a:lnSpc>
                <a:spcPct val="80000"/>
              </a:lnSpc>
              <a:spcBef>
                <a:spcPts val="360"/>
              </a:spcBef>
              <a:spcAft>
                <a:spcPts val="0"/>
              </a:spcAft>
              <a:buSzPts val="1800"/>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Q</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  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S</a:t>
            </a:r>
            <a:r>
              <a:rPr b="0" i="0" lang="en-US" sz="1800" u="none">
                <a:solidFill>
                  <a:srgbClr val="6600FF"/>
                </a:solidFill>
                <a:latin typeface="Tahoma"/>
                <a:ea typeface="Tahoma"/>
                <a:cs typeface="Tahoma"/>
                <a:sym typeface="Tahoma"/>
              </a:rPr>
              <a:t>);</a:t>
            </a:r>
            <a:endParaRPr sz="1800"/>
          </a:p>
          <a:p>
            <a:pPr indent="-247650" lvl="1" marL="742950" rtl="0" algn="l">
              <a:lnSpc>
                <a:spcPct val="90000"/>
              </a:lnSpc>
              <a:spcBef>
                <a:spcPts val="48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Starvation- indefinite blocking. A process may never be removed from the semaphore queue in which it is suspended.</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59"/>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63" name="Google Shape;463;p59"/>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64" name="Google Shape;464;p59"/>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Two Types of Semaphores</a:t>
            </a:r>
            <a:endParaRPr/>
          </a:p>
        </p:txBody>
      </p:sp>
      <p:sp>
        <p:nvSpPr>
          <p:cNvPr id="465" name="Google Shape;465;p59"/>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Counting Semaphore - integer value can range over an unrestricted domain.</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Binary Semaphore - integer value can range only between 0 and 1; simpler to implement.</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Can implement a counting semaphore S as a binary semaphore.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0"/>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71" name="Google Shape;471;p60"/>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72" name="Google Shape;472;p60"/>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Classical Problems of Synchronization</a:t>
            </a:r>
            <a:endParaRPr/>
          </a:p>
        </p:txBody>
      </p:sp>
      <p:sp>
        <p:nvSpPr>
          <p:cNvPr id="473" name="Google Shape;473;p60"/>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Bounded Buffer Problem</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Readers and Writers Problem</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Dining-Philosophers Problem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1"/>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79" name="Google Shape;479;p61"/>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80" name="Google Shape;480;p61"/>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 Buffer Problem</a:t>
            </a:r>
            <a:endParaRPr/>
          </a:p>
        </p:txBody>
      </p:sp>
      <p:sp>
        <p:nvSpPr>
          <p:cNvPr id="481" name="Google Shape;481;p61"/>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Shared data</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type</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item</a:t>
            </a:r>
            <a:r>
              <a:rPr b="0" i="0" lang="en-US" sz="1800" u="none">
                <a:solidFill>
                  <a:srgbClr val="6600FF"/>
                </a:solidFill>
                <a:latin typeface="Tahoma"/>
                <a:ea typeface="Tahoma"/>
                <a:cs typeface="Tahoma"/>
                <a:sym typeface="Tahoma"/>
              </a:rPr>
              <a:t> = ….;</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var</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buffer</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array</a:t>
            </a:r>
            <a:r>
              <a:rPr b="0" i="0" lang="en-US" sz="1800" u="none">
                <a:solidFill>
                  <a:srgbClr val="6600FF"/>
                </a:solidFill>
                <a:latin typeface="Tahoma"/>
                <a:ea typeface="Tahoma"/>
                <a:cs typeface="Tahoma"/>
                <a:sym typeface="Tahoma"/>
              </a:rPr>
              <a:t>[0..n-1] </a:t>
            </a:r>
            <a:r>
              <a:rPr b="1" i="0" lang="en-US" sz="1800" u="none">
                <a:solidFill>
                  <a:srgbClr val="6600FF"/>
                </a:solidFill>
                <a:latin typeface="Tahoma"/>
                <a:ea typeface="Tahoma"/>
                <a:cs typeface="Tahoma"/>
                <a:sym typeface="Tahoma"/>
              </a:rPr>
              <a:t>of</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item</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full, empty, mutex </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semaphore</a:t>
            </a: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nextp, nextc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item</a:t>
            </a: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full</a:t>
            </a:r>
            <a:r>
              <a:rPr b="0" i="0" lang="en-US" sz="1800" u="none">
                <a:solidFill>
                  <a:srgbClr val="6600FF"/>
                </a:solidFill>
                <a:latin typeface="Tahoma"/>
                <a:ea typeface="Tahoma"/>
                <a:cs typeface="Tahoma"/>
                <a:sym typeface="Tahoma"/>
              </a:rPr>
              <a:t> := 0; </a:t>
            </a:r>
            <a:r>
              <a:rPr b="0" i="1" lang="en-US" sz="1800" u="none">
                <a:solidFill>
                  <a:srgbClr val="6600FF"/>
                </a:solidFill>
                <a:latin typeface="Tahoma"/>
                <a:ea typeface="Tahoma"/>
                <a:cs typeface="Tahoma"/>
                <a:sym typeface="Tahoma"/>
              </a:rPr>
              <a:t>empty </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mutex </a:t>
            </a:r>
            <a:r>
              <a:rPr b="0" i="0" lang="en-US" sz="1800" u="none">
                <a:solidFill>
                  <a:srgbClr val="6600FF"/>
                </a:solidFill>
                <a:latin typeface="Tahoma"/>
                <a:ea typeface="Tahoma"/>
                <a:cs typeface="Tahoma"/>
                <a:sym typeface="Tahoma"/>
              </a:rPr>
              <a:t>:= 1; </a:t>
            </a:r>
            <a:endParaRPr/>
          </a:p>
          <a:p>
            <a:pPr indent="-228600" lvl="0" marL="342900" rtl="0" algn="l">
              <a:spcBef>
                <a:spcPts val="360"/>
              </a:spcBef>
              <a:spcAft>
                <a:spcPts val="0"/>
              </a:spcAft>
              <a:buSzPts val="1800"/>
              <a:buNone/>
            </a:pPr>
            <a:r>
              <a:t/>
            </a:r>
            <a:endParaRPr b="0" i="0" sz="1800" u="none">
              <a:solidFill>
                <a:srgbClr val="6600FF"/>
              </a:solidFill>
              <a:latin typeface="Tahoma"/>
              <a:ea typeface="Tahoma"/>
              <a:cs typeface="Tahoma"/>
              <a:sym typeface="Tahom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2"/>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87" name="Google Shape;487;p62"/>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88" name="Google Shape;488;p62"/>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 Buffer Problem </a:t>
            </a:r>
            <a:endParaRPr/>
          </a:p>
        </p:txBody>
      </p:sp>
      <p:sp>
        <p:nvSpPr>
          <p:cNvPr id="489" name="Google Shape;489;p62"/>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Producer process - creates filled buffers</a:t>
            </a:r>
            <a:endParaRPr/>
          </a:p>
          <a:p>
            <a:pPr indent="-228600" lvl="3" marL="1600200" rtl="0" algn="l">
              <a:lnSpc>
                <a:spcPct val="9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repeat</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produce an item in </a:t>
            </a:r>
            <a:r>
              <a:rPr b="0" i="1" lang="en-US" sz="1800" u="none">
                <a:solidFill>
                  <a:srgbClr val="6600FF"/>
                </a:solidFill>
                <a:latin typeface="Tahoma"/>
                <a:ea typeface="Tahoma"/>
                <a:cs typeface="Tahoma"/>
                <a:sym typeface="Tahoma"/>
              </a:rPr>
              <a:t>nextp</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empty</a:t>
            </a:r>
            <a:r>
              <a:rPr b="0" i="0" lang="en-US" sz="1800" u="none">
                <a:solidFill>
                  <a:srgbClr val="6600FF"/>
                </a:solidFill>
                <a:latin typeface="Tahoma"/>
                <a:ea typeface="Tahoma"/>
                <a:cs typeface="Tahoma"/>
                <a:sym typeface="Tahoma"/>
              </a:rPr>
              <a:t>); </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mutex</a:t>
            </a:r>
            <a:r>
              <a:rPr b="0" i="0" lang="en-US" sz="1800" u="none">
                <a:solidFill>
                  <a:srgbClr val="6600FF"/>
                </a:solidFill>
                <a:latin typeface="Tahoma"/>
                <a:ea typeface="Tahoma"/>
                <a:cs typeface="Tahoma"/>
                <a:sym typeface="Tahoma"/>
              </a:rPr>
              <a:t>);</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add </a:t>
            </a:r>
            <a:r>
              <a:rPr b="0" i="1" lang="en-US" sz="1800" u="none">
                <a:solidFill>
                  <a:srgbClr val="6600FF"/>
                </a:solidFill>
                <a:latin typeface="Tahoma"/>
                <a:ea typeface="Tahoma"/>
                <a:cs typeface="Tahoma"/>
                <a:sym typeface="Tahoma"/>
              </a:rPr>
              <a:t>nextp</a:t>
            </a:r>
            <a:r>
              <a:rPr b="0" i="0" lang="en-US" sz="1800" u="none">
                <a:solidFill>
                  <a:srgbClr val="6600FF"/>
                </a:solidFill>
                <a:latin typeface="Tahoma"/>
                <a:ea typeface="Tahoma"/>
                <a:cs typeface="Tahoma"/>
                <a:sym typeface="Tahoma"/>
              </a:rPr>
              <a:t> to buffer</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mutex</a:t>
            </a:r>
            <a:r>
              <a:rPr b="0" i="0" lang="en-US" sz="1800" u="none">
                <a:solidFill>
                  <a:srgbClr val="6600FF"/>
                </a:solidFill>
                <a:latin typeface="Tahoma"/>
                <a:ea typeface="Tahoma"/>
                <a:cs typeface="Tahoma"/>
                <a:sym typeface="Tahoma"/>
              </a:rPr>
              <a:t>); </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full</a:t>
            </a:r>
            <a:r>
              <a:rPr b="0" i="0" lang="en-US" sz="1800" u="none">
                <a:solidFill>
                  <a:srgbClr val="6600FF"/>
                </a:solidFill>
                <a:latin typeface="Tahoma"/>
                <a:ea typeface="Tahoma"/>
                <a:cs typeface="Tahoma"/>
                <a:sym typeface="Tahoma"/>
              </a:rPr>
              <a:t>); </a:t>
            </a:r>
            <a:endParaRPr/>
          </a:p>
          <a:p>
            <a:pPr indent="-228600" lvl="3" marL="1600200" rtl="0" algn="l">
              <a:lnSpc>
                <a:spcPct val="9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until</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false</a:t>
            </a:r>
            <a:r>
              <a:rPr b="0" i="0" lang="en-US" sz="1800" u="none">
                <a:solidFill>
                  <a:srgbClr val="6600FF"/>
                </a:solidFill>
                <a:latin typeface="Tahoma"/>
                <a:ea typeface="Tahoma"/>
                <a:cs typeface="Tahoma"/>
                <a:sym typeface="Tahoma"/>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 Buffer using IPC (messaging)</a:t>
            </a:r>
            <a:endParaRPr/>
          </a:p>
        </p:txBody>
      </p:sp>
      <p:sp>
        <p:nvSpPr>
          <p:cNvPr id="125" name="Google Shape;125;p18"/>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228600" lvl="2" marL="1143000" rtl="0" algn="l">
              <a:lnSpc>
                <a:spcPct val="90000"/>
              </a:lnSpc>
              <a:spcBef>
                <a:spcPts val="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Producer</a:t>
            </a:r>
            <a:endParaRPr/>
          </a:p>
          <a:p>
            <a:pPr indent="-228600" lvl="4" marL="2057400" rtl="0" algn="l">
              <a:lnSpc>
                <a:spcPct val="90000"/>
              </a:lnSpc>
              <a:spcBef>
                <a:spcPts val="360"/>
              </a:spcBef>
              <a:spcAft>
                <a:spcPts val="0"/>
              </a:spcAft>
              <a:buSzPts val="1800"/>
              <a:buFont typeface="Tahoma"/>
              <a:buNone/>
            </a:pPr>
            <a:r>
              <a:rPr b="1" i="0" lang="en-US" sz="1800" u="none">
                <a:solidFill>
                  <a:schemeClr val="dk1"/>
                </a:solidFill>
                <a:latin typeface="Tahoma"/>
                <a:ea typeface="Tahoma"/>
                <a:cs typeface="Tahoma"/>
                <a:sym typeface="Tahoma"/>
              </a:rPr>
              <a:t>repeat</a:t>
            </a:r>
            <a:endParaRPr/>
          </a:p>
          <a:p>
            <a:pPr indent="-228600" lvl="4" marL="2057400" rtl="0" algn="l">
              <a:lnSpc>
                <a:spcPct val="90000"/>
              </a:lnSpc>
              <a:spcBef>
                <a:spcPts val="360"/>
              </a:spcBef>
              <a:spcAft>
                <a:spcPts val="0"/>
              </a:spcAft>
              <a:buSzPts val="1800"/>
              <a:buFont typeface="Tahoma"/>
              <a:buNone/>
            </a:pPr>
            <a:r>
              <a:rPr b="0" i="0" lang="en-US" sz="1800" u="none">
                <a:solidFill>
                  <a:schemeClr val="dk1"/>
                </a:solidFill>
                <a:latin typeface="Tahoma"/>
                <a:ea typeface="Tahoma"/>
                <a:cs typeface="Tahoma"/>
                <a:sym typeface="Tahoma"/>
              </a:rPr>
              <a:t>	…</a:t>
            </a:r>
            <a:endParaRPr/>
          </a:p>
          <a:p>
            <a:pPr indent="-228600" lvl="4" marL="2057400" rtl="0" algn="l">
              <a:lnSpc>
                <a:spcPct val="90000"/>
              </a:lnSpc>
              <a:spcBef>
                <a:spcPts val="360"/>
              </a:spcBef>
              <a:spcAft>
                <a:spcPts val="0"/>
              </a:spcAft>
              <a:buSzPts val="1800"/>
              <a:buFont typeface="Tahoma"/>
              <a:buNone/>
            </a:pPr>
            <a:r>
              <a:rPr b="0" i="0" lang="en-US" sz="1800" u="none">
                <a:solidFill>
                  <a:schemeClr val="dk1"/>
                </a:solidFill>
                <a:latin typeface="Tahoma"/>
                <a:ea typeface="Tahoma"/>
                <a:cs typeface="Tahoma"/>
                <a:sym typeface="Tahoma"/>
              </a:rPr>
              <a:t>     produce an item in </a:t>
            </a:r>
            <a:r>
              <a:rPr b="0" i="1" lang="en-US" sz="1800" u="none">
                <a:solidFill>
                  <a:schemeClr val="dk1"/>
                </a:solidFill>
                <a:latin typeface="Tahoma"/>
                <a:ea typeface="Tahoma"/>
                <a:cs typeface="Tahoma"/>
                <a:sym typeface="Tahoma"/>
              </a:rPr>
              <a:t>nextp</a:t>
            </a:r>
            <a:r>
              <a:rPr b="0" i="0" lang="en-US" sz="1800" u="none">
                <a:solidFill>
                  <a:schemeClr val="dk1"/>
                </a:solidFill>
                <a:latin typeface="Tahoma"/>
                <a:ea typeface="Tahoma"/>
                <a:cs typeface="Tahoma"/>
                <a:sym typeface="Tahoma"/>
              </a:rPr>
              <a:t>;</a:t>
            </a:r>
            <a:endParaRPr/>
          </a:p>
          <a:p>
            <a:pPr indent="-228600" lvl="4" marL="2057400" rtl="0" algn="l">
              <a:lnSpc>
                <a:spcPct val="90000"/>
              </a:lnSpc>
              <a:spcBef>
                <a:spcPts val="360"/>
              </a:spcBef>
              <a:spcAft>
                <a:spcPts val="0"/>
              </a:spcAft>
              <a:buSzPts val="1800"/>
              <a:buFont typeface="Tahoma"/>
              <a:buNone/>
            </a:pPr>
            <a:r>
              <a:rPr b="0" i="0" lang="en-US" sz="1800" u="none">
                <a:solidFill>
                  <a:schemeClr val="dk1"/>
                </a:solidFill>
                <a:latin typeface="Tahoma"/>
                <a:ea typeface="Tahoma"/>
                <a:cs typeface="Tahoma"/>
                <a:sym typeface="Tahoma"/>
              </a:rPr>
              <a:t>   …</a:t>
            </a:r>
            <a:endParaRPr/>
          </a:p>
          <a:p>
            <a:pPr indent="-228600" lvl="4" marL="2057400" rtl="0" algn="l">
              <a:lnSpc>
                <a:spcPct val="90000"/>
              </a:lnSpc>
              <a:spcBef>
                <a:spcPts val="360"/>
              </a:spcBef>
              <a:spcAft>
                <a:spcPts val="0"/>
              </a:spcAft>
              <a:buSzPts val="1800"/>
              <a:buFont typeface="Tahoma"/>
              <a:buNone/>
            </a:pPr>
            <a:r>
              <a:rPr b="0" i="0" lang="en-US" sz="1800" u="none">
                <a:solidFill>
                  <a:schemeClr val="dk1"/>
                </a:solidFill>
                <a:latin typeface="Tahoma"/>
                <a:ea typeface="Tahoma"/>
                <a:cs typeface="Tahoma"/>
                <a:sym typeface="Tahoma"/>
              </a:rPr>
              <a:t>   </a:t>
            </a:r>
            <a:r>
              <a:rPr b="1" i="0" lang="en-US" sz="1800" u="none">
                <a:solidFill>
                  <a:schemeClr val="dk1"/>
                </a:solidFill>
                <a:latin typeface="Tahoma"/>
                <a:ea typeface="Tahoma"/>
                <a:cs typeface="Tahoma"/>
                <a:sym typeface="Tahoma"/>
              </a:rPr>
              <a:t>send</a:t>
            </a:r>
            <a:r>
              <a:rPr b="0" i="0" lang="en-US" sz="1800" u="none">
                <a:solidFill>
                  <a:schemeClr val="dk1"/>
                </a:solidFill>
                <a:latin typeface="Tahoma"/>
                <a:ea typeface="Tahoma"/>
                <a:cs typeface="Tahoma"/>
                <a:sym typeface="Tahoma"/>
              </a:rPr>
              <a:t>(</a:t>
            </a:r>
            <a:r>
              <a:rPr b="0" i="1" lang="en-US" sz="1800" u="none">
                <a:solidFill>
                  <a:schemeClr val="dk1"/>
                </a:solidFill>
                <a:latin typeface="Tahoma"/>
                <a:ea typeface="Tahoma"/>
                <a:cs typeface="Tahoma"/>
                <a:sym typeface="Tahoma"/>
              </a:rPr>
              <a:t>consumer</a:t>
            </a: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nextp</a:t>
            </a:r>
            <a:r>
              <a:rPr b="0" i="0" lang="en-US" sz="1800" u="none">
                <a:solidFill>
                  <a:schemeClr val="dk1"/>
                </a:solidFill>
                <a:latin typeface="Tahoma"/>
                <a:ea typeface="Tahoma"/>
                <a:cs typeface="Tahoma"/>
                <a:sym typeface="Tahoma"/>
              </a:rPr>
              <a:t>);</a:t>
            </a:r>
            <a:endParaRPr/>
          </a:p>
          <a:p>
            <a:pPr indent="-228600" lvl="4" marL="2057400" rtl="0" algn="l">
              <a:lnSpc>
                <a:spcPct val="90000"/>
              </a:lnSpc>
              <a:spcBef>
                <a:spcPts val="360"/>
              </a:spcBef>
              <a:spcAft>
                <a:spcPts val="0"/>
              </a:spcAft>
              <a:buSzPts val="1800"/>
              <a:buFont typeface="Tahoma"/>
              <a:buNone/>
            </a:pPr>
            <a:r>
              <a:rPr b="1" i="0" lang="en-US" sz="1800" u="none">
                <a:solidFill>
                  <a:schemeClr val="dk1"/>
                </a:solidFill>
                <a:latin typeface="Tahoma"/>
                <a:ea typeface="Tahoma"/>
                <a:cs typeface="Tahoma"/>
                <a:sym typeface="Tahoma"/>
              </a:rPr>
              <a:t>until</a:t>
            </a:r>
            <a:r>
              <a:rPr b="0" i="0" lang="en-US" sz="1800" u="none">
                <a:solidFill>
                  <a:schemeClr val="dk1"/>
                </a:solidFill>
                <a:latin typeface="Tahoma"/>
                <a:ea typeface="Tahoma"/>
                <a:cs typeface="Tahoma"/>
                <a:sym typeface="Tahoma"/>
              </a:rPr>
              <a:t> false;</a:t>
            </a:r>
            <a:endParaRPr/>
          </a:p>
          <a:p>
            <a:pPr indent="-228600" lvl="2" marL="1143000" rtl="0" algn="l">
              <a:lnSpc>
                <a:spcPct val="9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Consumer</a:t>
            </a:r>
            <a:endParaRPr/>
          </a:p>
          <a:p>
            <a:pPr indent="-228600" lvl="4" marL="2057400" rtl="0" algn="l">
              <a:lnSpc>
                <a:spcPct val="90000"/>
              </a:lnSpc>
              <a:spcBef>
                <a:spcPts val="360"/>
              </a:spcBef>
              <a:spcAft>
                <a:spcPts val="0"/>
              </a:spcAft>
              <a:buSzPts val="1800"/>
              <a:buFont typeface="Tahoma"/>
              <a:buNone/>
            </a:pPr>
            <a:r>
              <a:rPr b="1" i="0" lang="en-US" sz="1800" u="none">
                <a:solidFill>
                  <a:schemeClr val="dk1"/>
                </a:solidFill>
                <a:latin typeface="Tahoma"/>
                <a:ea typeface="Tahoma"/>
                <a:cs typeface="Tahoma"/>
                <a:sym typeface="Tahoma"/>
              </a:rPr>
              <a:t>repeat</a:t>
            </a:r>
            <a:endParaRPr b="0" i="0" sz="1800" u="none">
              <a:solidFill>
                <a:schemeClr val="dk1"/>
              </a:solidFill>
              <a:latin typeface="Tahoma"/>
              <a:ea typeface="Tahoma"/>
              <a:cs typeface="Tahoma"/>
              <a:sym typeface="Tahoma"/>
            </a:endParaRPr>
          </a:p>
          <a:p>
            <a:pPr indent="-228600" lvl="4" marL="2057400" rtl="0" algn="l">
              <a:lnSpc>
                <a:spcPct val="90000"/>
              </a:lnSpc>
              <a:spcBef>
                <a:spcPts val="360"/>
              </a:spcBef>
              <a:spcAft>
                <a:spcPts val="0"/>
              </a:spcAft>
              <a:buSzPts val="1800"/>
              <a:buFont typeface="Tahoma"/>
              <a:buNone/>
            </a:pPr>
            <a:r>
              <a:rPr b="1" i="0" lang="en-US" sz="1800" u="none">
                <a:solidFill>
                  <a:schemeClr val="dk1"/>
                </a:solidFill>
                <a:latin typeface="Tahoma"/>
                <a:ea typeface="Tahoma"/>
                <a:cs typeface="Tahoma"/>
                <a:sym typeface="Tahoma"/>
              </a:rPr>
              <a:t>	receive</a:t>
            </a:r>
            <a:r>
              <a:rPr b="0" i="0" lang="en-US" sz="1800" u="none">
                <a:solidFill>
                  <a:schemeClr val="dk1"/>
                </a:solidFill>
                <a:latin typeface="Tahoma"/>
                <a:ea typeface="Tahoma"/>
                <a:cs typeface="Tahoma"/>
                <a:sym typeface="Tahoma"/>
              </a:rPr>
              <a:t>(</a:t>
            </a:r>
            <a:r>
              <a:rPr b="0" i="1" lang="en-US" sz="1800" u="none">
                <a:solidFill>
                  <a:schemeClr val="dk1"/>
                </a:solidFill>
                <a:latin typeface="Tahoma"/>
                <a:ea typeface="Tahoma"/>
                <a:cs typeface="Tahoma"/>
                <a:sym typeface="Tahoma"/>
              </a:rPr>
              <a:t>producer</a:t>
            </a:r>
            <a:r>
              <a:rPr b="0" i="0" lang="en-US" sz="1800" u="none">
                <a:solidFill>
                  <a:schemeClr val="dk1"/>
                </a:solidFill>
                <a:latin typeface="Tahoma"/>
                <a:ea typeface="Tahoma"/>
                <a:cs typeface="Tahoma"/>
                <a:sym typeface="Tahoma"/>
              </a:rPr>
              <a:t>, </a:t>
            </a:r>
            <a:r>
              <a:rPr b="0" i="1" lang="en-US" sz="1800" u="none">
                <a:solidFill>
                  <a:schemeClr val="dk1"/>
                </a:solidFill>
                <a:latin typeface="Tahoma"/>
                <a:ea typeface="Tahoma"/>
                <a:cs typeface="Tahoma"/>
                <a:sym typeface="Tahoma"/>
              </a:rPr>
              <a:t>nextc</a:t>
            </a:r>
            <a:r>
              <a:rPr b="0" i="0" lang="en-US" sz="1800" u="none">
                <a:solidFill>
                  <a:schemeClr val="dk1"/>
                </a:solidFill>
                <a:latin typeface="Tahoma"/>
                <a:ea typeface="Tahoma"/>
                <a:cs typeface="Tahoma"/>
                <a:sym typeface="Tahoma"/>
              </a:rPr>
              <a:t>);</a:t>
            </a:r>
            <a:endParaRPr/>
          </a:p>
          <a:p>
            <a:pPr indent="-228600" lvl="4" marL="2057400" rtl="0" algn="l">
              <a:lnSpc>
                <a:spcPct val="90000"/>
              </a:lnSpc>
              <a:spcBef>
                <a:spcPts val="360"/>
              </a:spcBef>
              <a:spcAft>
                <a:spcPts val="0"/>
              </a:spcAft>
              <a:buSzPts val="1800"/>
              <a:buFont typeface="Tahoma"/>
              <a:buNone/>
            </a:pPr>
            <a:r>
              <a:rPr b="0" i="0" lang="en-US" sz="1800" u="none">
                <a:solidFill>
                  <a:schemeClr val="dk1"/>
                </a:solidFill>
                <a:latin typeface="Tahoma"/>
                <a:ea typeface="Tahoma"/>
                <a:cs typeface="Tahoma"/>
                <a:sym typeface="Tahoma"/>
              </a:rPr>
              <a:t>	…</a:t>
            </a:r>
            <a:endParaRPr/>
          </a:p>
          <a:p>
            <a:pPr indent="-228600" lvl="4" marL="2057400" rtl="0" algn="l">
              <a:lnSpc>
                <a:spcPct val="90000"/>
              </a:lnSpc>
              <a:spcBef>
                <a:spcPts val="360"/>
              </a:spcBef>
              <a:spcAft>
                <a:spcPts val="0"/>
              </a:spcAft>
              <a:buSzPts val="1800"/>
              <a:buFont typeface="Tahoma"/>
              <a:buNone/>
            </a:pPr>
            <a:r>
              <a:rPr b="0" i="0" lang="en-US" sz="1800" u="none">
                <a:solidFill>
                  <a:schemeClr val="dk1"/>
                </a:solidFill>
                <a:latin typeface="Tahoma"/>
                <a:ea typeface="Tahoma"/>
                <a:cs typeface="Tahoma"/>
                <a:sym typeface="Tahoma"/>
              </a:rPr>
              <a:t>     consume item from </a:t>
            </a:r>
            <a:r>
              <a:rPr b="0" i="1" lang="en-US" sz="1800" u="none">
                <a:solidFill>
                  <a:schemeClr val="dk1"/>
                </a:solidFill>
                <a:latin typeface="Tahoma"/>
                <a:ea typeface="Tahoma"/>
                <a:cs typeface="Tahoma"/>
                <a:sym typeface="Tahoma"/>
              </a:rPr>
              <a:t>nextc</a:t>
            </a:r>
            <a:r>
              <a:rPr b="0" i="0" lang="en-US" sz="1800" u="none">
                <a:solidFill>
                  <a:schemeClr val="dk1"/>
                </a:solidFill>
                <a:latin typeface="Tahoma"/>
                <a:ea typeface="Tahoma"/>
                <a:cs typeface="Tahoma"/>
                <a:sym typeface="Tahoma"/>
              </a:rPr>
              <a:t>;</a:t>
            </a:r>
            <a:endParaRPr/>
          </a:p>
          <a:p>
            <a:pPr indent="-228600" lvl="4" marL="2057400" rtl="0" algn="l">
              <a:lnSpc>
                <a:spcPct val="90000"/>
              </a:lnSpc>
              <a:spcBef>
                <a:spcPts val="360"/>
              </a:spcBef>
              <a:spcAft>
                <a:spcPts val="0"/>
              </a:spcAft>
              <a:buSzPts val="1800"/>
              <a:buFont typeface="Tahoma"/>
              <a:buNone/>
            </a:pPr>
            <a:r>
              <a:rPr b="0" i="0" lang="en-US" sz="1800" u="none">
                <a:solidFill>
                  <a:schemeClr val="dk1"/>
                </a:solidFill>
                <a:latin typeface="Tahoma"/>
                <a:ea typeface="Tahoma"/>
                <a:cs typeface="Tahoma"/>
                <a:sym typeface="Tahoma"/>
              </a:rPr>
              <a:t>   …</a:t>
            </a:r>
            <a:endParaRPr/>
          </a:p>
          <a:p>
            <a:pPr indent="-228600" lvl="4" marL="2057400" rtl="0" algn="l">
              <a:lnSpc>
                <a:spcPct val="90000"/>
              </a:lnSpc>
              <a:spcBef>
                <a:spcPts val="360"/>
              </a:spcBef>
              <a:spcAft>
                <a:spcPts val="0"/>
              </a:spcAft>
              <a:buSzPts val="1800"/>
              <a:buFont typeface="Tahoma"/>
              <a:buNone/>
            </a:pPr>
            <a:r>
              <a:rPr b="1" i="0" lang="en-US" sz="1800" u="none">
                <a:solidFill>
                  <a:schemeClr val="dk1"/>
                </a:solidFill>
                <a:latin typeface="Tahoma"/>
                <a:ea typeface="Tahoma"/>
                <a:cs typeface="Tahoma"/>
                <a:sym typeface="Tahoma"/>
              </a:rPr>
              <a:t>until</a:t>
            </a:r>
            <a:r>
              <a:rPr b="0" i="0" lang="en-US" sz="1800" u="none">
                <a:solidFill>
                  <a:schemeClr val="dk1"/>
                </a:solidFill>
                <a:latin typeface="Tahoma"/>
                <a:ea typeface="Tahoma"/>
                <a:cs typeface="Tahoma"/>
                <a:sym typeface="Tahoma"/>
              </a:rPr>
              <a:t> false;</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63"/>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495" name="Google Shape;495;p63"/>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496" name="Google Shape;496;p63"/>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 Buffer Problem</a:t>
            </a:r>
            <a:endParaRPr/>
          </a:p>
        </p:txBody>
      </p:sp>
      <p:sp>
        <p:nvSpPr>
          <p:cNvPr id="497" name="Google Shape;497;p63"/>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Consumer process - Empties filled buffers</a:t>
            </a:r>
            <a:endParaRPr/>
          </a:p>
          <a:p>
            <a:pPr indent="-228600" lvl="3" marL="1600200" rtl="0" algn="l">
              <a:lnSpc>
                <a:spcPct val="8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repeat</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full </a:t>
            </a:r>
            <a:r>
              <a:rPr b="0" i="0" lang="en-US" sz="1800" u="none">
                <a:solidFill>
                  <a:srgbClr val="6600FF"/>
                </a:solidFill>
                <a:latin typeface="Tahoma"/>
                <a:ea typeface="Tahoma"/>
                <a:cs typeface="Tahoma"/>
                <a:sym typeface="Tahoma"/>
              </a:rPr>
              <a:t>); </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mutex</a:t>
            </a:r>
            <a:r>
              <a:rPr b="0" i="0" lang="en-US" sz="1800" u="none">
                <a:solidFill>
                  <a:srgbClr val="6600FF"/>
                </a:solidFill>
                <a:latin typeface="Tahoma"/>
                <a:ea typeface="Tahoma"/>
                <a:cs typeface="Tahoma"/>
                <a:sym typeface="Tahoma"/>
              </a:rPr>
              <a:t>);</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remove an item from </a:t>
            </a:r>
            <a:r>
              <a:rPr b="0" i="1" lang="en-US" sz="1800" u="none">
                <a:solidFill>
                  <a:srgbClr val="6600FF"/>
                </a:solidFill>
                <a:latin typeface="Tahoma"/>
                <a:ea typeface="Tahoma"/>
                <a:cs typeface="Tahoma"/>
                <a:sym typeface="Tahoma"/>
              </a:rPr>
              <a:t>buffer</a:t>
            </a:r>
            <a:r>
              <a:rPr b="0" i="0" lang="en-US" sz="1800" u="none">
                <a:solidFill>
                  <a:srgbClr val="6600FF"/>
                </a:solidFill>
                <a:latin typeface="Tahoma"/>
                <a:ea typeface="Tahoma"/>
                <a:cs typeface="Tahoma"/>
                <a:sym typeface="Tahoma"/>
              </a:rPr>
              <a:t>  to  </a:t>
            </a:r>
            <a:r>
              <a:rPr b="0" i="1" lang="en-US" sz="1800" u="none">
                <a:solidFill>
                  <a:srgbClr val="6600FF"/>
                </a:solidFill>
                <a:latin typeface="Tahoma"/>
                <a:ea typeface="Tahoma"/>
                <a:cs typeface="Tahoma"/>
                <a:sym typeface="Tahoma"/>
              </a:rPr>
              <a:t>nextc</a:t>
            </a:r>
            <a:endParaRPr/>
          </a:p>
          <a:p>
            <a:pPr indent="-228600" lvl="3" marL="1600200" rtl="0" algn="l">
              <a:lnSpc>
                <a:spcPct val="8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          </a:t>
            </a:r>
            <a:r>
              <a:rPr b="0" i="0" lang="en-US" sz="1800" u="none">
                <a:solidFill>
                  <a:srgbClr val="6600FF"/>
                </a:solidFill>
                <a:latin typeface="Tahoma"/>
                <a:ea typeface="Tahoma"/>
                <a:cs typeface="Tahoma"/>
                <a:sym typeface="Tahoma"/>
              </a:rPr>
              <a:t>...</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    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mutex</a:t>
            </a:r>
            <a:r>
              <a:rPr b="0" i="0" lang="en-US" sz="1800" u="none">
                <a:solidFill>
                  <a:srgbClr val="6600FF"/>
                </a:solidFill>
                <a:latin typeface="Tahoma"/>
                <a:ea typeface="Tahoma"/>
                <a:cs typeface="Tahoma"/>
                <a:sym typeface="Tahoma"/>
              </a:rPr>
              <a:t>); </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empty</a:t>
            </a:r>
            <a:r>
              <a:rPr b="0" i="0" lang="en-US" sz="1800" u="none">
                <a:solidFill>
                  <a:srgbClr val="6600FF"/>
                </a:solidFill>
                <a:latin typeface="Tahoma"/>
                <a:ea typeface="Tahoma"/>
                <a:cs typeface="Tahoma"/>
                <a:sym typeface="Tahoma"/>
              </a:rPr>
              <a:t>); </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consume the next item in </a:t>
            </a:r>
            <a:r>
              <a:rPr b="0" i="1" lang="en-US" sz="1800" u="none">
                <a:solidFill>
                  <a:srgbClr val="6600FF"/>
                </a:solidFill>
                <a:latin typeface="Tahoma"/>
                <a:ea typeface="Tahoma"/>
                <a:cs typeface="Tahoma"/>
                <a:sym typeface="Tahoma"/>
              </a:rPr>
              <a:t>nextc</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8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until</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false;</a:t>
            </a:r>
            <a:endParaRPr/>
          </a:p>
          <a:p>
            <a:pPr indent="-228600" lvl="0" marL="342900" rtl="0" algn="l">
              <a:spcBef>
                <a:spcPts val="360"/>
              </a:spcBef>
              <a:spcAft>
                <a:spcPts val="0"/>
              </a:spcAft>
              <a:buSzPts val="1800"/>
              <a:buNone/>
            </a:pPr>
            <a:r>
              <a:t/>
            </a:r>
            <a:endParaRPr b="0" i="1" sz="1800" u="none">
              <a:solidFill>
                <a:srgbClr val="6600FF"/>
              </a:solidFill>
              <a:latin typeface="Tahoma"/>
              <a:ea typeface="Tahoma"/>
              <a:cs typeface="Tahoma"/>
              <a:sym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64"/>
          <p:cNvSpPr txBox="1"/>
          <p:nvPr>
            <p:ph type="title"/>
          </p:nvPr>
        </p:nvSpPr>
        <p:spPr>
          <a:xfrm>
            <a:off x="381000" y="152400"/>
            <a:ext cx="7772400" cy="685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Discussion</a:t>
            </a:r>
            <a:endParaRPr/>
          </a:p>
        </p:txBody>
      </p:sp>
      <p:sp>
        <p:nvSpPr>
          <p:cNvPr id="503" name="Google Shape;503;p64"/>
          <p:cNvSpPr txBox="1"/>
          <p:nvPr>
            <p:ph idx="1" type="body"/>
          </p:nvPr>
        </p:nvSpPr>
        <p:spPr>
          <a:xfrm>
            <a:off x="457200" y="1676400"/>
            <a:ext cx="8178800" cy="41719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ASymmetry?</a:t>
            </a:r>
            <a:endParaRPr/>
          </a:p>
          <a:p>
            <a:pPr indent="-285750" lvl="1" marL="742950" marR="0" rtl="0" algn="l">
              <a:lnSpc>
                <a:spcPct val="100000"/>
              </a:lnSpc>
              <a:spcBef>
                <a:spcPts val="360"/>
              </a:spcBef>
              <a:spcAft>
                <a:spcPts val="0"/>
              </a:spcAft>
              <a:buClr>
                <a:schemeClr val="accent2"/>
              </a:buClr>
              <a:buSzPts val="1800"/>
              <a:buFont typeface="Arial"/>
              <a:buChar char="●"/>
            </a:pPr>
            <a:r>
              <a:rPr b="0" i="0" lang="en-US" sz="1800" u="none" cap="none" strike="noStrike">
                <a:solidFill>
                  <a:srgbClr val="CC3300"/>
                </a:solidFill>
                <a:latin typeface="Tahoma"/>
                <a:ea typeface="Tahoma"/>
                <a:cs typeface="Tahoma"/>
                <a:sym typeface="Tahoma"/>
              </a:rPr>
              <a:t>Producer does: </a:t>
            </a:r>
            <a:r>
              <a:rPr b="0" i="0" lang="en-US" sz="1800" u="none" cap="none" strike="noStrike">
                <a:solidFill>
                  <a:srgbClr val="CC3300"/>
                </a:solidFill>
                <a:latin typeface="Courier New"/>
                <a:ea typeface="Courier New"/>
                <a:cs typeface="Courier New"/>
                <a:sym typeface="Courier New"/>
              </a:rPr>
              <a:t>P(empty), V(full)</a:t>
            </a:r>
            <a:endParaRPr/>
          </a:p>
          <a:p>
            <a:pPr indent="-285750" lvl="1" marL="742950" marR="0" rtl="0" algn="l">
              <a:lnSpc>
                <a:spcPct val="100000"/>
              </a:lnSpc>
              <a:spcBef>
                <a:spcPts val="360"/>
              </a:spcBef>
              <a:spcAft>
                <a:spcPts val="0"/>
              </a:spcAft>
              <a:buClr>
                <a:schemeClr val="accent2"/>
              </a:buClr>
              <a:buSzPts val="1800"/>
              <a:buFont typeface="Arial"/>
              <a:buChar char="●"/>
            </a:pPr>
            <a:r>
              <a:rPr b="0" i="0" lang="en-US" sz="1800" u="none" cap="none" strike="noStrike">
                <a:solidFill>
                  <a:srgbClr val="CC3300"/>
                </a:solidFill>
                <a:latin typeface="Tahoma"/>
                <a:ea typeface="Tahoma"/>
                <a:cs typeface="Tahoma"/>
                <a:sym typeface="Tahoma"/>
              </a:rPr>
              <a:t>Consumer does: </a:t>
            </a:r>
            <a:r>
              <a:rPr b="0" i="0" lang="en-US" sz="1800" u="none" cap="none" strike="noStrike">
                <a:solidFill>
                  <a:srgbClr val="CC3300"/>
                </a:solidFill>
                <a:latin typeface="Courier New"/>
                <a:ea typeface="Courier New"/>
                <a:cs typeface="Courier New"/>
                <a:sym typeface="Courier New"/>
              </a:rPr>
              <a:t>P(full), V(empty)</a:t>
            </a:r>
            <a:endParaRPr/>
          </a:p>
          <a:p>
            <a:pPr indent="-342900" lvl="0" marL="342900" marR="0" rtl="0" algn="l">
              <a:lnSpc>
                <a:spcPct val="100000"/>
              </a:lnSpc>
              <a:spcBef>
                <a:spcPts val="40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Is order of P’s important?</a:t>
            </a:r>
            <a:endParaRPr/>
          </a:p>
          <a:p>
            <a:pPr indent="-285750" lvl="1" marL="742950" marR="0" rtl="0" algn="l">
              <a:lnSpc>
                <a:spcPct val="100000"/>
              </a:lnSpc>
              <a:spcBef>
                <a:spcPts val="360"/>
              </a:spcBef>
              <a:spcAft>
                <a:spcPts val="0"/>
              </a:spcAft>
              <a:buClr>
                <a:schemeClr val="accent2"/>
              </a:buClr>
              <a:buSzPts val="1800"/>
              <a:buFont typeface="Arial"/>
              <a:buChar char="●"/>
            </a:pPr>
            <a:r>
              <a:rPr b="0" i="0" lang="en-US" sz="1800" u="none" cap="none" strike="noStrike">
                <a:solidFill>
                  <a:srgbClr val="CC3300"/>
                </a:solidFill>
                <a:latin typeface="Tahoma"/>
                <a:ea typeface="Tahoma"/>
                <a:cs typeface="Tahoma"/>
                <a:sym typeface="Tahoma"/>
              </a:rPr>
              <a:t>Yes!  Can cause deadlock</a:t>
            </a:r>
            <a:endParaRPr/>
          </a:p>
          <a:p>
            <a:pPr indent="-342900" lvl="0" marL="342900" marR="0" rtl="0" algn="l">
              <a:lnSpc>
                <a:spcPct val="100000"/>
              </a:lnSpc>
              <a:spcBef>
                <a:spcPts val="40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Is order of V’s important?</a:t>
            </a:r>
            <a:endParaRPr/>
          </a:p>
          <a:p>
            <a:pPr indent="-285750" lvl="1" marL="742950" marR="0" rtl="0" algn="l">
              <a:lnSpc>
                <a:spcPct val="100000"/>
              </a:lnSpc>
              <a:spcBef>
                <a:spcPts val="360"/>
              </a:spcBef>
              <a:spcAft>
                <a:spcPts val="0"/>
              </a:spcAft>
              <a:buClr>
                <a:schemeClr val="accent2"/>
              </a:buClr>
              <a:buSzPts val="1800"/>
              <a:buFont typeface="Arial"/>
              <a:buChar char="●"/>
            </a:pPr>
            <a:r>
              <a:rPr b="0" i="0" lang="en-US" sz="1800" u="none" cap="none" strike="noStrike">
                <a:solidFill>
                  <a:srgbClr val="CC3300"/>
                </a:solidFill>
                <a:latin typeface="Tahoma"/>
                <a:ea typeface="Tahoma"/>
                <a:cs typeface="Tahoma"/>
                <a:sym typeface="Tahoma"/>
              </a:rPr>
              <a:t>No, except that it might affect scheduling efficiency</a:t>
            </a:r>
            <a:endParaRPr/>
          </a:p>
          <a:p>
            <a:pPr indent="-228600" lvl="0" marL="342900" marR="0" rtl="0" algn="l">
              <a:spcBef>
                <a:spcPts val="360"/>
              </a:spcBef>
              <a:spcAft>
                <a:spcPts val="0"/>
              </a:spcAft>
              <a:buClr>
                <a:schemeClr val="accent2"/>
              </a:buClr>
              <a:buSzPts val="1800"/>
              <a:buFont typeface="Arial"/>
              <a:buNone/>
            </a:pPr>
            <a:r>
              <a:t/>
            </a:r>
            <a:endParaRPr b="0" i="0" sz="1800" u="none" cap="none" strike="noStrike">
              <a:solidFill>
                <a:srgbClr val="CC3300"/>
              </a:solidFill>
              <a:latin typeface="Tahoma"/>
              <a:ea typeface="Tahoma"/>
              <a:cs typeface="Tahoma"/>
              <a:sym typeface="Tahoma"/>
            </a:endParaRPr>
          </a:p>
        </p:txBody>
      </p:sp>
      <p:sp>
        <p:nvSpPr>
          <p:cNvPr id="504" name="Google Shape;504;p64"/>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505" name="Google Shape;505;p64"/>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5"/>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Readers/Writers Problem</a:t>
            </a:r>
            <a:endParaRPr/>
          </a:p>
        </p:txBody>
      </p:sp>
      <p:sp>
        <p:nvSpPr>
          <p:cNvPr id="511" name="Google Shape;511;p65"/>
          <p:cNvSpPr txBox="1"/>
          <p:nvPr>
            <p:ph idx="1" type="body"/>
          </p:nvPr>
        </p:nvSpPr>
        <p:spPr>
          <a:xfrm>
            <a:off x="381000" y="3810000"/>
            <a:ext cx="8496300" cy="2667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Motivation: Consider a shared database</a:t>
            </a:r>
            <a:endParaRPr/>
          </a:p>
          <a:p>
            <a:pPr indent="-285750" lvl="1" marL="742950" rtl="0" algn="l">
              <a:lnSpc>
                <a:spcPct val="100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Two classes of users:</a:t>
            </a:r>
            <a:endParaRPr/>
          </a:p>
          <a:p>
            <a:pPr indent="-228600" lvl="2" marL="1143000" rtl="0" algn="l">
              <a:lnSpc>
                <a:spcPct val="10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Readers – never modify database</a:t>
            </a:r>
            <a:endParaRPr/>
          </a:p>
          <a:p>
            <a:pPr indent="-228600" lvl="2" marL="1143000" rtl="0" algn="l">
              <a:lnSpc>
                <a:spcPct val="10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Writers – read and modify database</a:t>
            </a:r>
            <a:endParaRPr/>
          </a:p>
          <a:p>
            <a:pPr indent="-285750" lvl="1" marL="742950" rtl="0" algn="l">
              <a:lnSpc>
                <a:spcPct val="100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Is using a single lock on the whole database sufficient?</a:t>
            </a:r>
            <a:endParaRPr/>
          </a:p>
          <a:p>
            <a:pPr indent="-228600" lvl="2" marL="1143000" rtl="0" algn="l">
              <a:lnSpc>
                <a:spcPct val="10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Like to have many readers at the same time</a:t>
            </a:r>
            <a:endParaRPr/>
          </a:p>
          <a:p>
            <a:pPr indent="-228600" lvl="2" marL="1143000" rtl="0" algn="l">
              <a:lnSpc>
                <a:spcPct val="10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Only one writer at a time</a:t>
            </a:r>
            <a:endParaRPr/>
          </a:p>
        </p:txBody>
      </p:sp>
      <p:grpSp>
        <p:nvGrpSpPr>
          <p:cNvPr id="512" name="Google Shape;512;p65"/>
          <p:cNvGrpSpPr/>
          <p:nvPr/>
        </p:nvGrpSpPr>
        <p:grpSpPr>
          <a:xfrm>
            <a:off x="1828800" y="1447800"/>
            <a:ext cx="5562600" cy="2578100"/>
            <a:chOff x="672" y="392"/>
            <a:chExt cx="4300" cy="2031"/>
          </a:xfrm>
        </p:grpSpPr>
        <p:pic>
          <p:nvPicPr>
            <p:cNvPr descr="BD18201_" id="513" name="Google Shape;513;p65"/>
            <p:cNvPicPr preferRelativeResize="0"/>
            <p:nvPr/>
          </p:nvPicPr>
          <p:blipFill rotWithShape="1">
            <a:blip r:embed="rId3">
              <a:alphaModFix/>
            </a:blip>
            <a:srcRect b="0" l="0" r="0" t="0"/>
            <a:stretch/>
          </p:blipFill>
          <p:spPr>
            <a:xfrm>
              <a:off x="2336" y="472"/>
              <a:ext cx="966" cy="1254"/>
            </a:xfrm>
            <a:prstGeom prst="rect">
              <a:avLst/>
            </a:prstGeom>
            <a:noFill/>
            <a:ln>
              <a:noFill/>
            </a:ln>
          </p:spPr>
        </p:pic>
        <p:pic>
          <p:nvPicPr>
            <p:cNvPr descr="j0292020" id="514" name="Google Shape;514;p65"/>
            <p:cNvPicPr preferRelativeResize="0"/>
            <p:nvPr/>
          </p:nvPicPr>
          <p:blipFill rotWithShape="1">
            <a:blip r:embed="rId4">
              <a:alphaModFix/>
            </a:blip>
            <a:srcRect b="0" l="0" r="0" t="0"/>
            <a:stretch/>
          </p:blipFill>
          <p:spPr>
            <a:xfrm>
              <a:off x="672" y="480"/>
              <a:ext cx="864" cy="820"/>
            </a:xfrm>
            <a:prstGeom prst="rect">
              <a:avLst/>
            </a:prstGeom>
            <a:noFill/>
            <a:ln>
              <a:noFill/>
            </a:ln>
          </p:spPr>
        </p:pic>
        <p:pic>
          <p:nvPicPr>
            <p:cNvPr descr="j0195384" id="515" name="Google Shape;515;p65"/>
            <p:cNvPicPr preferRelativeResize="0"/>
            <p:nvPr/>
          </p:nvPicPr>
          <p:blipFill rotWithShape="1">
            <a:blip r:embed="rId5">
              <a:alphaModFix/>
            </a:blip>
            <a:srcRect b="0" l="0" r="0" t="0"/>
            <a:stretch/>
          </p:blipFill>
          <p:spPr>
            <a:xfrm>
              <a:off x="3985" y="392"/>
              <a:ext cx="987" cy="1008"/>
            </a:xfrm>
            <a:prstGeom prst="rect">
              <a:avLst/>
            </a:prstGeom>
            <a:noFill/>
            <a:ln>
              <a:noFill/>
            </a:ln>
          </p:spPr>
        </p:pic>
        <p:pic>
          <p:nvPicPr>
            <p:cNvPr descr="MCj03967340000[1]" id="516" name="Google Shape;516;p65"/>
            <p:cNvPicPr preferRelativeResize="0"/>
            <p:nvPr/>
          </p:nvPicPr>
          <p:blipFill rotWithShape="1">
            <a:blip r:embed="rId6">
              <a:alphaModFix/>
            </a:blip>
            <a:srcRect b="0" l="0" r="0" t="0"/>
            <a:stretch/>
          </p:blipFill>
          <p:spPr>
            <a:xfrm>
              <a:off x="1056" y="1392"/>
              <a:ext cx="911" cy="911"/>
            </a:xfrm>
            <a:prstGeom prst="rect">
              <a:avLst/>
            </a:prstGeom>
            <a:noFill/>
            <a:ln>
              <a:noFill/>
            </a:ln>
          </p:spPr>
        </p:pic>
        <p:pic>
          <p:nvPicPr>
            <p:cNvPr descr="MCj03967320000[1]" id="517" name="Google Shape;517;p65"/>
            <p:cNvPicPr preferRelativeResize="0"/>
            <p:nvPr/>
          </p:nvPicPr>
          <p:blipFill rotWithShape="1">
            <a:blip r:embed="rId7">
              <a:alphaModFix/>
            </a:blip>
            <a:srcRect b="0" l="0" r="0" t="0"/>
            <a:stretch/>
          </p:blipFill>
          <p:spPr>
            <a:xfrm>
              <a:off x="3928" y="1560"/>
              <a:ext cx="863" cy="863"/>
            </a:xfrm>
            <a:prstGeom prst="rect">
              <a:avLst/>
            </a:prstGeom>
            <a:noFill/>
            <a:ln>
              <a:noFill/>
            </a:ln>
          </p:spPr>
        </p:pic>
        <p:sp>
          <p:nvSpPr>
            <p:cNvPr id="518" name="Google Shape;518;p65"/>
            <p:cNvSpPr/>
            <p:nvPr/>
          </p:nvSpPr>
          <p:spPr>
            <a:xfrm>
              <a:off x="1536" y="704"/>
              <a:ext cx="864" cy="208"/>
            </a:xfrm>
            <a:custGeom>
              <a:rect b="b" l="l" r="r" t="t"/>
              <a:pathLst>
                <a:path extrusionOk="0" h="208" w="864">
                  <a:moveTo>
                    <a:pt x="0" y="112"/>
                  </a:moveTo>
                  <a:cubicBezTo>
                    <a:pt x="120" y="56"/>
                    <a:pt x="240" y="0"/>
                    <a:pt x="384" y="16"/>
                  </a:cubicBezTo>
                  <a:cubicBezTo>
                    <a:pt x="528" y="32"/>
                    <a:pt x="696" y="120"/>
                    <a:pt x="864" y="208"/>
                  </a:cubicBezTo>
                </a:path>
              </a:pathLst>
            </a:cu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65"/>
            <p:cNvSpPr txBox="1"/>
            <p:nvPr/>
          </p:nvSpPr>
          <p:spPr>
            <a:xfrm rot="5400000">
              <a:off x="1853" y="372"/>
              <a:ext cx="208" cy="8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20" name="Google Shape;520;p65"/>
            <p:cNvSpPr/>
            <p:nvPr/>
          </p:nvSpPr>
          <p:spPr>
            <a:xfrm rot="10800000">
              <a:off x="1488" y="960"/>
              <a:ext cx="864" cy="208"/>
            </a:xfrm>
            <a:custGeom>
              <a:rect b="b" l="l" r="r" t="t"/>
              <a:pathLst>
                <a:path extrusionOk="0" h="208" w="864">
                  <a:moveTo>
                    <a:pt x="0" y="112"/>
                  </a:moveTo>
                  <a:cubicBezTo>
                    <a:pt x="120" y="56"/>
                    <a:pt x="240" y="0"/>
                    <a:pt x="384" y="16"/>
                  </a:cubicBezTo>
                  <a:cubicBezTo>
                    <a:pt x="528" y="32"/>
                    <a:pt x="696" y="120"/>
                    <a:pt x="864" y="208"/>
                  </a:cubicBezTo>
                </a:path>
              </a:pathLst>
            </a:cu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5"/>
            <p:cNvSpPr txBox="1"/>
            <p:nvPr/>
          </p:nvSpPr>
          <p:spPr>
            <a:xfrm rot="-5400000">
              <a:off x="1803" y="622"/>
              <a:ext cx="208" cy="8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22" name="Google Shape;522;p65"/>
            <p:cNvSpPr/>
            <p:nvPr/>
          </p:nvSpPr>
          <p:spPr>
            <a:xfrm>
              <a:off x="3216" y="624"/>
              <a:ext cx="864" cy="208"/>
            </a:xfrm>
            <a:custGeom>
              <a:rect b="b" l="l" r="r" t="t"/>
              <a:pathLst>
                <a:path extrusionOk="0" h="208" w="864">
                  <a:moveTo>
                    <a:pt x="0" y="112"/>
                  </a:moveTo>
                  <a:cubicBezTo>
                    <a:pt x="120" y="56"/>
                    <a:pt x="240" y="0"/>
                    <a:pt x="384" y="16"/>
                  </a:cubicBezTo>
                  <a:cubicBezTo>
                    <a:pt x="528" y="32"/>
                    <a:pt x="696" y="120"/>
                    <a:pt x="864" y="208"/>
                  </a:cubicBezTo>
                </a:path>
              </a:pathLst>
            </a:cu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5"/>
            <p:cNvSpPr txBox="1"/>
            <p:nvPr/>
          </p:nvSpPr>
          <p:spPr>
            <a:xfrm rot="5400000">
              <a:off x="3528" y="272"/>
              <a:ext cx="208" cy="8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24" name="Google Shape;524;p65"/>
            <p:cNvSpPr/>
            <p:nvPr/>
          </p:nvSpPr>
          <p:spPr>
            <a:xfrm rot="10800000">
              <a:off x="3168" y="880"/>
              <a:ext cx="864" cy="208"/>
            </a:xfrm>
            <a:custGeom>
              <a:rect b="b" l="l" r="r" t="t"/>
              <a:pathLst>
                <a:path extrusionOk="0" h="208" w="864">
                  <a:moveTo>
                    <a:pt x="0" y="112"/>
                  </a:moveTo>
                  <a:cubicBezTo>
                    <a:pt x="120" y="56"/>
                    <a:pt x="240" y="0"/>
                    <a:pt x="384" y="16"/>
                  </a:cubicBezTo>
                  <a:cubicBezTo>
                    <a:pt x="528" y="32"/>
                    <a:pt x="696" y="120"/>
                    <a:pt x="864" y="208"/>
                  </a:cubicBezTo>
                </a:path>
              </a:pathLst>
            </a:cu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65"/>
            <p:cNvSpPr txBox="1"/>
            <p:nvPr/>
          </p:nvSpPr>
          <p:spPr>
            <a:xfrm rot="-5400000">
              <a:off x="3478" y="547"/>
              <a:ext cx="208" cy="8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26" name="Google Shape;526;p65"/>
            <p:cNvSpPr/>
            <p:nvPr/>
          </p:nvSpPr>
          <p:spPr>
            <a:xfrm rot="1800000">
              <a:off x="3216" y="1440"/>
              <a:ext cx="864" cy="208"/>
            </a:xfrm>
            <a:custGeom>
              <a:rect b="b" l="l" r="r" t="t"/>
              <a:pathLst>
                <a:path extrusionOk="0" h="208" w="864">
                  <a:moveTo>
                    <a:pt x="0" y="112"/>
                  </a:moveTo>
                  <a:cubicBezTo>
                    <a:pt x="120" y="56"/>
                    <a:pt x="240" y="0"/>
                    <a:pt x="384" y="16"/>
                  </a:cubicBezTo>
                  <a:cubicBezTo>
                    <a:pt x="528" y="32"/>
                    <a:pt x="696" y="120"/>
                    <a:pt x="864" y="208"/>
                  </a:cubicBezTo>
                </a:path>
              </a:pathLst>
            </a:cu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5"/>
            <p:cNvSpPr txBox="1"/>
            <p:nvPr/>
          </p:nvSpPr>
          <p:spPr>
            <a:xfrm rot="7200000">
              <a:off x="3528" y="1097"/>
              <a:ext cx="208" cy="8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28" name="Google Shape;528;p65"/>
            <p:cNvSpPr/>
            <p:nvPr/>
          </p:nvSpPr>
          <p:spPr>
            <a:xfrm rot="-9000000">
              <a:off x="3168" y="1696"/>
              <a:ext cx="864" cy="208"/>
            </a:xfrm>
            <a:custGeom>
              <a:rect b="b" l="l" r="r" t="t"/>
              <a:pathLst>
                <a:path extrusionOk="0" h="208" w="864">
                  <a:moveTo>
                    <a:pt x="0" y="112"/>
                  </a:moveTo>
                  <a:cubicBezTo>
                    <a:pt x="120" y="56"/>
                    <a:pt x="240" y="0"/>
                    <a:pt x="384" y="16"/>
                  </a:cubicBezTo>
                  <a:cubicBezTo>
                    <a:pt x="528" y="32"/>
                    <a:pt x="696" y="120"/>
                    <a:pt x="864" y="208"/>
                  </a:cubicBezTo>
                </a:path>
              </a:pathLst>
            </a:cu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65"/>
            <p:cNvSpPr txBox="1"/>
            <p:nvPr/>
          </p:nvSpPr>
          <p:spPr>
            <a:xfrm rot="-3600000">
              <a:off x="3478" y="1347"/>
              <a:ext cx="208" cy="8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30" name="Google Shape;530;p65"/>
            <p:cNvSpPr/>
            <p:nvPr/>
          </p:nvSpPr>
          <p:spPr>
            <a:xfrm rot="8880000">
              <a:off x="1776" y="1632"/>
              <a:ext cx="864" cy="208"/>
            </a:xfrm>
            <a:custGeom>
              <a:rect b="b" l="l" r="r" t="t"/>
              <a:pathLst>
                <a:path extrusionOk="0" h="208" w="864">
                  <a:moveTo>
                    <a:pt x="0" y="112"/>
                  </a:moveTo>
                  <a:cubicBezTo>
                    <a:pt x="120" y="56"/>
                    <a:pt x="240" y="0"/>
                    <a:pt x="384" y="16"/>
                  </a:cubicBezTo>
                  <a:cubicBezTo>
                    <a:pt x="528" y="32"/>
                    <a:pt x="696" y="120"/>
                    <a:pt x="864" y="208"/>
                  </a:cubicBezTo>
                </a:path>
              </a:pathLst>
            </a:cu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5"/>
            <p:cNvSpPr txBox="1"/>
            <p:nvPr/>
          </p:nvSpPr>
          <p:spPr>
            <a:xfrm rot="-7320000">
              <a:off x="2103" y="1297"/>
              <a:ext cx="208" cy="8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32" name="Google Shape;532;p65"/>
            <p:cNvSpPr/>
            <p:nvPr/>
          </p:nvSpPr>
          <p:spPr>
            <a:xfrm rot="-1920000">
              <a:off x="1680" y="1488"/>
              <a:ext cx="864" cy="208"/>
            </a:xfrm>
            <a:custGeom>
              <a:rect b="b" l="l" r="r" t="t"/>
              <a:pathLst>
                <a:path extrusionOk="0" h="208" w="864">
                  <a:moveTo>
                    <a:pt x="0" y="112"/>
                  </a:moveTo>
                  <a:cubicBezTo>
                    <a:pt x="120" y="56"/>
                    <a:pt x="240" y="0"/>
                    <a:pt x="384" y="16"/>
                  </a:cubicBezTo>
                  <a:cubicBezTo>
                    <a:pt x="528" y="32"/>
                    <a:pt x="696" y="120"/>
                    <a:pt x="864" y="208"/>
                  </a:cubicBezTo>
                </a:path>
              </a:pathLst>
            </a:cu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5"/>
            <p:cNvSpPr txBox="1"/>
            <p:nvPr/>
          </p:nvSpPr>
          <p:spPr>
            <a:xfrm rot="3480000">
              <a:off x="2003" y="1147"/>
              <a:ext cx="208" cy="86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34" name="Google Shape;534;p65"/>
            <p:cNvSpPr txBox="1"/>
            <p:nvPr/>
          </p:nvSpPr>
          <p:spPr>
            <a:xfrm>
              <a:off x="1871" y="1248"/>
              <a:ext cx="275" cy="3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R</a:t>
              </a:r>
              <a:endParaRPr/>
            </a:p>
          </p:txBody>
        </p:sp>
        <p:sp>
          <p:nvSpPr>
            <p:cNvPr id="535" name="Google Shape;535;p65"/>
            <p:cNvSpPr txBox="1"/>
            <p:nvPr/>
          </p:nvSpPr>
          <p:spPr>
            <a:xfrm>
              <a:off x="3696" y="1008"/>
              <a:ext cx="274" cy="3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R</a:t>
              </a:r>
              <a:endParaRPr/>
            </a:p>
          </p:txBody>
        </p:sp>
        <p:sp>
          <p:nvSpPr>
            <p:cNvPr id="536" name="Google Shape;536;p65"/>
            <p:cNvSpPr txBox="1"/>
            <p:nvPr/>
          </p:nvSpPr>
          <p:spPr>
            <a:xfrm>
              <a:off x="3504" y="1440"/>
              <a:ext cx="274" cy="3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R</a:t>
              </a:r>
              <a:endParaRPr/>
            </a:p>
          </p:txBody>
        </p:sp>
        <p:sp>
          <p:nvSpPr>
            <p:cNvPr id="537" name="Google Shape;537;p65"/>
            <p:cNvSpPr txBox="1"/>
            <p:nvPr/>
          </p:nvSpPr>
          <p:spPr>
            <a:xfrm>
              <a:off x="1727" y="434"/>
              <a:ext cx="336" cy="36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W</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1">
                                            <p:txEl>
                                              <p:pRg end="0" st="0"/>
                                            </p:txEl>
                                          </p:spTgt>
                                        </p:tgtEl>
                                        <p:attrNameLst>
                                          <p:attrName>style.visibility</p:attrName>
                                        </p:attrNameLst>
                                      </p:cBhvr>
                                      <p:to>
                                        <p:strVal val="visible"/>
                                      </p:to>
                                    </p:set>
                                    <p:anim calcmode="lin" valueType="num">
                                      <p:cBhvr additive="base">
                                        <p:cTn dur="500"/>
                                        <p:tgtEl>
                                          <p:spTgt spid="51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1">
                                            <p:txEl>
                                              <p:pRg end="1" st="1"/>
                                            </p:txEl>
                                          </p:spTgt>
                                        </p:tgtEl>
                                        <p:attrNameLst>
                                          <p:attrName>style.visibility</p:attrName>
                                        </p:attrNameLst>
                                      </p:cBhvr>
                                      <p:to>
                                        <p:strVal val="visible"/>
                                      </p:to>
                                    </p:set>
                                    <p:anim calcmode="lin" valueType="num">
                                      <p:cBhvr additive="base">
                                        <p:cTn dur="500"/>
                                        <p:tgtEl>
                                          <p:spTgt spid="51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1">
                                            <p:txEl>
                                              <p:pRg end="2" st="2"/>
                                            </p:txEl>
                                          </p:spTgt>
                                        </p:tgtEl>
                                        <p:attrNameLst>
                                          <p:attrName>style.visibility</p:attrName>
                                        </p:attrNameLst>
                                      </p:cBhvr>
                                      <p:to>
                                        <p:strVal val="visible"/>
                                      </p:to>
                                    </p:set>
                                    <p:anim calcmode="lin" valueType="num">
                                      <p:cBhvr additive="base">
                                        <p:cTn dur="500"/>
                                        <p:tgtEl>
                                          <p:spTgt spid="51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1">
                                            <p:txEl>
                                              <p:pRg end="3" st="3"/>
                                            </p:txEl>
                                          </p:spTgt>
                                        </p:tgtEl>
                                        <p:attrNameLst>
                                          <p:attrName>style.visibility</p:attrName>
                                        </p:attrNameLst>
                                      </p:cBhvr>
                                      <p:to>
                                        <p:strVal val="visible"/>
                                      </p:to>
                                    </p:set>
                                    <p:anim calcmode="lin" valueType="num">
                                      <p:cBhvr additive="base">
                                        <p:cTn dur="500"/>
                                        <p:tgtEl>
                                          <p:spTgt spid="51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1">
                                            <p:txEl>
                                              <p:pRg end="4" st="4"/>
                                            </p:txEl>
                                          </p:spTgt>
                                        </p:tgtEl>
                                        <p:attrNameLst>
                                          <p:attrName>style.visibility</p:attrName>
                                        </p:attrNameLst>
                                      </p:cBhvr>
                                      <p:to>
                                        <p:strVal val="visible"/>
                                      </p:to>
                                    </p:set>
                                    <p:anim calcmode="lin" valueType="num">
                                      <p:cBhvr additive="base">
                                        <p:cTn dur="500"/>
                                        <p:tgtEl>
                                          <p:spTgt spid="511">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1">
                                            <p:txEl>
                                              <p:pRg end="5" st="5"/>
                                            </p:txEl>
                                          </p:spTgt>
                                        </p:tgtEl>
                                        <p:attrNameLst>
                                          <p:attrName>style.visibility</p:attrName>
                                        </p:attrNameLst>
                                      </p:cBhvr>
                                      <p:to>
                                        <p:strVal val="visible"/>
                                      </p:to>
                                    </p:set>
                                    <p:anim calcmode="lin" valueType="num">
                                      <p:cBhvr additive="base">
                                        <p:cTn dur="500"/>
                                        <p:tgtEl>
                                          <p:spTgt spid="511">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11">
                                            <p:txEl>
                                              <p:pRg end="6" st="6"/>
                                            </p:txEl>
                                          </p:spTgt>
                                        </p:tgtEl>
                                        <p:attrNameLst>
                                          <p:attrName>style.visibility</p:attrName>
                                        </p:attrNameLst>
                                      </p:cBhvr>
                                      <p:to>
                                        <p:strVal val="visible"/>
                                      </p:to>
                                    </p:set>
                                    <p:anim calcmode="lin" valueType="num">
                                      <p:cBhvr additive="base">
                                        <p:cTn dur="500"/>
                                        <p:tgtEl>
                                          <p:spTgt spid="511">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66"/>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543" name="Google Shape;543;p66"/>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544" name="Google Shape;544;p66"/>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Readers-Writers Problem</a:t>
            </a:r>
            <a:endParaRPr/>
          </a:p>
        </p:txBody>
      </p:sp>
      <p:sp>
        <p:nvSpPr>
          <p:cNvPr id="545" name="Google Shape;545;p66"/>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Shared Data</a:t>
            </a:r>
            <a:endParaRPr/>
          </a:p>
          <a:p>
            <a:pPr indent="-228600" lvl="3" marL="1600200" rtl="0" algn="l">
              <a:lnSpc>
                <a:spcPct val="90000"/>
              </a:lnSpc>
              <a:spcBef>
                <a:spcPts val="320"/>
              </a:spcBef>
              <a:spcAft>
                <a:spcPts val="0"/>
              </a:spcAft>
              <a:buSzPts val="1600"/>
              <a:buFont typeface="Tahoma"/>
              <a:buNone/>
            </a:pPr>
            <a:r>
              <a:rPr b="1" i="0" lang="en-US" sz="1600" u="none">
                <a:solidFill>
                  <a:srgbClr val="6600FF"/>
                </a:solidFill>
                <a:latin typeface="Tahoma"/>
                <a:ea typeface="Tahoma"/>
                <a:cs typeface="Tahoma"/>
                <a:sym typeface="Tahoma"/>
              </a:rPr>
              <a:t>var</a:t>
            </a:r>
            <a:r>
              <a:rPr b="0" i="1" lang="en-US" sz="1600" u="none">
                <a:solidFill>
                  <a:srgbClr val="6600FF"/>
                </a:solidFill>
                <a:latin typeface="Tahoma"/>
                <a:ea typeface="Tahoma"/>
                <a:cs typeface="Tahoma"/>
                <a:sym typeface="Tahoma"/>
              </a:rPr>
              <a:t> mutex, wrt</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semaphore</a:t>
            </a:r>
            <a:r>
              <a:rPr b="0" i="0" lang="en-US" sz="1600" u="none">
                <a:solidFill>
                  <a:srgbClr val="6600FF"/>
                </a:solidFill>
                <a:latin typeface="Tahoma"/>
                <a:ea typeface="Tahoma"/>
                <a:cs typeface="Tahoma"/>
                <a:sym typeface="Tahoma"/>
              </a:rPr>
              <a:t> (=1);</a:t>
            </a:r>
            <a:endParaRPr/>
          </a:p>
          <a:p>
            <a:pPr indent="-228600" lvl="3" marL="1600200" rtl="0" algn="l">
              <a:lnSpc>
                <a:spcPct val="9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readcount</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integer</a:t>
            </a:r>
            <a:r>
              <a:rPr b="0" i="0" lang="en-US" sz="1600" u="none">
                <a:solidFill>
                  <a:srgbClr val="6600FF"/>
                </a:solidFill>
                <a:latin typeface="Tahoma"/>
                <a:ea typeface="Tahoma"/>
                <a:cs typeface="Tahoma"/>
                <a:sym typeface="Tahoma"/>
              </a:rPr>
              <a:t> (= 0);</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Writer Process</a:t>
            </a:r>
            <a:endParaRPr/>
          </a:p>
          <a:p>
            <a:pPr indent="-228600" lvl="3" marL="1600200" rtl="0" algn="l">
              <a:lnSpc>
                <a:spcPct val="90000"/>
              </a:lnSpc>
              <a:spcBef>
                <a:spcPts val="320"/>
              </a:spcBef>
              <a:spcAft>
                <a:spcPts val="0"/>
              </a:spcAft>
              <a:buSzPts val="1600"/>
              <a:buFont typeface="Tahoma"/>
              <a:buNone/>
            </a:pPr>
            <a:r>
              <a:rPr b="0" i="1" lang="en-US" sz="1600" u="none">
                <a:solidFill>
                  <a:srgbClr val="6600FF"/>
                </a:solidFill>
                <a:latin typeface="Tahoma"/>
                <a:ea typeface="Tahoma"/>
                <a:cs typeface="Tahoma"/>
                <a:sym typeface="Tahoma"/>
              </a:rPr>
              <a:t>wait</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wrt</a:t>
            </a:r>
            <a:r>
              <a:rPr b="0" i="0" lang="en-US" sz="1600" u="none">
                <a:solidFill>
                  <a:srgbClr val="6600FF"/>
                </a:solidFill>
                <a:latin typeface="Tahoma"/>
                <a:ea typeface="Tahoma"/>
                <a:cs typeface="Tahoma"/>
                <a:sym typeface="Tahoma"/>
              </a:rPr>
              <a:t>);</a:t>
            </a:r>
            <a:endParaRPr/>
          </a:p>
          <a:p>
            <a:pPr indent="-228600" lvl="3" marL="1600200" rtl="0" algn="l">
              <a:lnSpc>
                <a:spcPct val="9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endParaRPr/>
          </a:p>
          <a:p>
            <a:pPr indent="-228600" lvl="3" marL="1600200" rtl="0" algn="l">
              <a:lnSpc>
                <a:spcPct val="9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writing is performed</a:t>
            </a:r>
            <a:endParaRPr/>
          </a:p>
          <a:p>
            <a:pPr indent="-228600" lvl="3" marL="1600200" rtl="0" algn="l">
              <a:lnSpc>
                <a:spcPct val="9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 </a:t>
            </a:r>
            <a:endParaRPr/>
          </a:p>
          <a:p>
            <a:pPr indent="-228600" lvl="3" marL="1600200" rtl="0" algn="l">
              <a:lnSpc>
                <a:spcPct val="90000"/>
              </a:lnSpc>
              <a:spcBef>
                <a:spcPts val="320"/>
              </a:spcBef>
              <a:spcAft>
                <a:spcPts val="0"/>
              </a:spcAft>
              <a:buSzPts val="1600"/>
              <a:buFont typeface="Tahoma"/>
              <a:buNone/>
            </a:pPr>
            <a:r>
              <a:rPr b="0" i="1" lang="en-US" sz="1600" u="none">
                <a:solidFill>
                  <a:srgbClr val="6600FF"/>
                </a:solidFill>
                <a:latin typeface="Tahoma"/>
                <a:ea typeface="Tahoma"/>
                <a:cs typeface="Tahoma"/>
                <a:sym typeface="Tahoma"/>
              </a:rPr>
              <a:t>signal</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wrt</a:t>
            </a:r>
            <a:r>
              <a:rPr b="0" i="0" lang="en-US" sz="1600" u="none">
                <a:solidFill>
                  <a:srgbClr val="6600FF"/>
                </a:solidFill>
                <a:latin typeface="Tahoma"/>
                <a:ea typeface="Tahoma"/>
                <a:cs typeface="Tahoma"/>
                <a:sym typeface="Tahoma"/>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67"/>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551" name="Google Shape;551;p67"/>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552" name="Google Shape;552;p67"/>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Readers-Writers Problem </a:t>
            </a:r>
            <a:endParaRPr/>
          </a:p>
        </p:txBody>
      </p:sp>
      <p:sp>
        <p:nvSpPr>
          <p:cNvPr id="553" name="Google Shape;553;p67"/>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Reader process</a:t>
            </a:r>
            <a:endParaRPr/>
          </a:p>
          <a:p>
            <a:pPr indent="-228600" lvl="3" marL="1600200" rtl="0" algn="l">
              <a:lnSpc>
                <a:spcPct val="90000"/>
              </a:lnSpc>
              <a:spcBef>
                <a:spcPts val="320"/>
              </a:spcBef>
              <a:spcAft>
                <a:spcPts val="0"/>
              </a:spcAft>
              <a:buSzPts val="1600"/>
              <a:buFont typeface="Tahoma"/>
              <a:buNone/>
            </a:pPr>
            <a:r>
              <a:rPr b="0" i="1" lang="en-US" sz="1600" u="none">
                <a:solidFill>
                  <a:srgbClr val="6600FF"/>
                </a:solidFill>
                <a:latin typeface="Tahoma"/>
                <a:ea typeface="Tahoma"/>
                <a:cs typeface="Tahoma"/>
                <a:sym typeface="Tahoma"/>
              </a:rPr>
              <a:t>wait</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mutex</a:t>
            </a:r>
            <a:r>
              <a:rPr b="0" i="0" lang="en-US" sz="1600" u="none">
                <a:solidFill>
                  <a:srgbClr val="6600FF"/>
                </a:solidFill>
                <a:latin typeface="Tahoma"/>
                <a:ea typeface="Tahoma"/>
                <a:cs typeface="Tahoma"/>
                <a:sym typeface="Tahoma"/>
              </a:rPr>
              <a:t>);</a:t>
            </a:r>
            <a:endParaRPr/>
          </a:p>
          <a:p>
            <a:pPr indent="-228600" lvl="3" marL="1600200" rtl="0" algn="l">
              <a:lnSpc>
                <a:spcPct val="9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readcount</a:t>
            </a:r>
            <a:r>
              <a:rPr b="0" i="0" lang="en-US" sz="1600" u="none">
                <a:solidFill>
                  <a:srgbClr val="6600FF"/>
                </a:solidFill>
                <a:latin typeface="Tahoma"/>
                <a:ea typeface="Tahoma"/>
                <a:cs typeface="Tahoma"/>
                <a:sym typeface="Tahoma"/>
              </a:rPr>
              <a:t> := </a:t>
            </a:r>
            <a:r>
              <a:rPr b="0" i="1" lang="en-US" sz="1600" u="none">
                <a:solidFill>
                  <a:srgbClr val="6600FF"/>
                </a:solidFill>
                <a:latin typeface="Tahoma"/>
                <a:ea typeface="Tahoma"/>
                <a:cs typeface="Tahoma"/>
                <a:sym typeface="Tahoma"/>
              </a:rPr>
              <a:t>readcount</a:t>
            </a:r>
            <a:r>
              <a:rPr b="0" i="0" lang="en-US" sz="1600" u="none">
                <a:solidFill>
                  <a:srgbClr val="6600FF"/>
                </a:solidFill>
                <a:latin typeface="Tahoma"/>
                <a:ea typeface="Tahoma"/>
                <a:cs typeface="Tahoma"/>
                <a:sym typeface="Tahoma"/>
              </a:rPr>
              <a:t> +1;</a:t>
            </a:r>
            <a:endParaRPr/>
          </a:p>
          <a:p>
            <a:pPr indent="-228600" lvl="3" marL="1600200" rtl="0" algn="l">
              <a:lnSpc>
                <a:spcPct val="9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 if </a:t>
            </a:r>
            <a:r>
              <a:rPr b="0" i="1" lang="en-US" sz="1600" u="none">
                <a:solidFill>
                  <a:srgbClr val="6600FF"/>
                </a:solidFill>
                <a:latin typeface="Tahoma"/>
                <a:ea typeface="Tahoma"/>
                <a:cs typeface="Tahoma"/>
                <a:sym typeface="Tahoma"/>
              </a:rPr>
              <a:t>readcount</a:t>
            </a:r>
            <a:r>
              <a:rPr b="0" i="0" lang="en-US" sz="1600" u="none">
                <a:solidFill>
                  <a:srgbClr val="6600FF"/>
                </a:solidFill>
                <a:latin typeface="Tahoma"/>
                <a:ea typeface="Tahoma"/>
                <a:cs typeface="Tahoma"/>
                <a:sym typeface="Tahoma"/>
              </a:rPr>
              <a:t> = 1 </a:t>
            </a:r>
            <a:r>
              <a:rPr b="1" i="0" lang="en-US" sz="1600" u="none">
                <a:solidFill>
                  <a:srgbClr val="6600FF"/>
                </a:solidFill>
                <a:latin typeface="Tahoma"/>
                <a:ea typeface="Tahoma"/>
                <a:cs typeface="Tahoma"/>
                <a:sym typeface="Tahoma"/>
              </a:rPr>
              <a:t>then</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wait</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wrt</a:t>
            </a:r>
            <a:r>
              <a:rPr b="0" i="0" lang="en-US" sz="1600" u="none">
                <a:solidFill>
                  <a:srgbClr val="6600FF"/>
                </a:solidFill>
                <a:latin typeface="Tahoma"/>
                <a:ea typeface="Tahoma"/>
                <a:cs typeface="Tahoma"/>
                <a:sym typeface="Tahoma"/>
              </a:rPr>
              <a:t>);</a:t>
            </a:r>
            <a:endParaRPr/>
          </a:p>
          <a:p>
            <a:pPr indent="-228600" lvl="3" marL="1600200" rtl="0" algn="l">
              <a:lnSpc>
                <a:spcPct val="90000"/>
              </a:lnSpc>
              <a:spcBef>
                <a:spcPts val="320"/>
              </a:spcBef>
              <a:spcAft>
                <a:spcPts val="0"/>
              </a:spcAft>
              <a:buSzPts val="1600"/>
              <a:buFont typeface="Tahoma"/>
              <a:buNone/>
            </a:pPr>
            <a:r>
              <a:rPr b="0" i="1" lang="en-US" sz="1600" u="none">
                <a:solidFill>
                  <a:srgbClr val="6600FF"/>
                </a:solidFill>
                <a:latin typeface="Tahoma"/>
                <a:ea typeface="Tahoma"/>
                <a:cs typeface="Tahoma"/>
                <a:sym typeface="Tahoma"/>
              </a:rPr>
              <a:t> signal</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mutex</a:t>
            </a:r>
            <a:r>
              <a:rPr b="0" i="0" lang="en-US" sz="1600" u="none">
                <a:solidFill>
                  <a:srgbClr val="6600FF"/>
                </a:solidFill>
                <a:latin typeface="Tahoma"/>
                <a:ea typeface="Tahoma"/>
                <a:cs typeface="Tahoma"/>
                <a:sym typeface="Tahoma"/>
              </a:rPr>
              <a:t>); </a:t>
            </a:r>
            <a:endParaRPr/>
          </a:p>
          <a:p>
            <a:pPr indent="-228600" lvl="3" marL="1600200" rtl="0" algn="l">
              <a:lnSpc>
                <a:spcPct val="9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endParaRPr/>
          </a:p>
          <a:p>
            <a:pPr indent="-228600" lvl="3" marL="1600200" rtl="0" algn="l">
              <a:lnSpc>
                <a:spcPct val="9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reading is performed</a:t>
            </a:r>
            <a:endParaRPr/>
          </a:p>
          <a:p>
            <a:pPr indent="-228600" lvl="3" marL="1600200" rtl="0" algn="l">
              <a:lnSpc>
                <a:spcPct val="9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 </a:t>
            </a:r>
            <a:endParaRPr/>
          </a:p>
          <a:p>
            <a:pPr indent="-228600" lvl="3" marL="1600200" rtl="0" algn="l">
              <a:lnSpc>
                <a:spcPct val="90000"/>
              </a:lnSpc>
              <a:spcBef>
                <a:spcPts val="320"/>
              </a:spcBef>
              <a:spcAft>
                <a:spcPts val="0"/>
              </a:spcAft>
              <a:buSzPts val="1600"/>
              <a:buFont typeface="Tahoma"/>
              <a:buNone/>
            </a:pPr>
            <a:r>
              <a:rPr b="0" i="1" lang="en-US" sz="1600" u="none">
                <a:solidFill>
                  <a:srgbClr val="6600FF"/>
                </a:solidFill>
                <a:latin typeface="Tahoma"/>
                <a:ea typeface="Tahoma"/>
                <a:cs typeface="Tahoma"/>
                <a:sym typeface="Tahoma"/>
              </a:rPr>
              <a:t>wait</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mutex</a:t>
            </a:r>
            <a:r>
              <a:rPr b="0" i="0" lang="en-US" sz="1600" u="none">
                <a:solidFill>
                  <a:srgbClr val="6600FF"/>
                </a:solidFill>
                <a:latin typeface="Tahoma"/>
                <a:ea typeface="Tahoma"/>
                <a:cs typeface="Tahoma"/>
                <a:sym typeface="Tahoma"/>
              </a:rPr>
              <a:t>);</a:t>
            </a:r>
            <a:endParaRPr/>
          </a:p>
          <a:p>
            <a:pPr indent="-228600" lvl="3" marL="1600200" rtl="0" algn="l">
              <a:lnSpc>
                <a:spcPct val="9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readcount </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readcount </a:t>
            </a:r>
            <a:r>
              <a:rPr b="0" i="0" lang="en-US" sz="1600" u="none">
                <a:solidFill>
                  <a:srgbClr val="6600FF"/>
                </a:solidFill>
                <a:latin typeface="Tahoma"/>
                <a:ea typeface="Tahoma"/>
                <a:cs typeface="Tahoma"/>
                <a:sym typeface="Tahoma"/>
              </a:rPr>
              <a:t>- 1;</a:t>
            </a:r>
            <a:endParaRPr/>
          </a:p>
          <a:p>
            <a:pPr indent="-228600" lvl="3" marL="1600200" rtl="0" algn="l">
              <a:lnSpc>
                <a:spcPct val="9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if</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readcount</a:t>
            </a:r>
            <a:r>
              <a:rPr b="0" i="0" lang="en-US" sz="1600" u="none">
                <a:solidFill>
                  <a:srgbClr val="6600FF"/>
                </a:solidFill>
                <a:latin typeface="Tahoma"/>
                <a:ea typeface="Tahoma"/>
                <a:cs typeface="Tahoma"/>
                <a:sym typeface="Tahoma"/>
              </a:rPr>
              <a:t> = 0 </a:t>
            </a:r>
            <a:r>
              <a:rPr b="1" i="0" lang="en-US" sz="1600" u="none">
                <a:solidFill>
                  <a:srgbClr val="6600FF"/>
                </a:solidFill>
                <a:latin typeface="Tahoma"/>
                <a:ea typeface="Tahoma"/>
                <a:cs typeface="Tahoma"/>
                <a:sym typeface="Tahoma"/>
              </a:rPr>
              <a:t>then</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signal</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wrt</a:t>
            </a:r>
            <a:r>
              <a:rPr b="0" i="0" lang="en-US" sz="1600" u="none">
                <a:solidFill>
                  <a:srgbClr val="6600FF"/>
                </a:solidFill>
                <a:latin typeface="Tahoma"/>
                <a:ea typeface="Tahoma"/>
                <a:cs typeface="Tahoma"/>
                <a:sym typeface="Tahoma"/>
              </a:rPr>
              <a:t>);</a:t>
            </a:r>
            <a:endParaRPr/>
          </a:p>
          <a:p>
            <a:pPr indent="-228600" lvl="3" marL="1600200" rtl="0" algn="l">
              <a:lnSpc>
                <a:spcPct val="90000"/>
              </a:lnSpc>
              <a:spcBef>
                <a:spcPts val="320"/>
              </a:spcBef>
              <a:spcAft>
                <a:spcPts val="0"/>
              </a:spcAft>
              <a:buSzPts val="1600"/>
              <a:buFont typeface="Tahoma"/>
              <a:buNone/>
            </a:pPr>
            <a:r>
              <a:rPr b="0" i="1" lang="en-US" sz="1600" u="none">
                <a:solidFill>
                  <a:srgbClr val="6600FF"/>
                </a:solidFill>
                <a:latin typeface="Tahoma"/>
                <a:ea typeface="Tahoma"/>
                <a:cs typeface="Tahoma"/>
                <a:sym typeface="Tahoma"/>
              </a:rPr>
              <a:t> signal</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mutex</a:t>
            </a:r>
            <a:r>
              <a:rPr b="0" i="0" lang="en-US" sz="1600" u="none">
                <a:solidFill>
                  <a:srgbClr val="6600FF"/>
                </a:solidFill>
                <a:latin typeface="Tahoma"/>
                <a:ea typeface="Tahoma"/>
                <a:cs typeface="Tahoma"/>
                <a:sym typeface="Tahoma"/>
              </a:rPr>
              <a:t>); </a:t>
            </a:r>
            <a:endParaRPr/>
          </a:p>
          <a:p>
            <a:pPr indent="-241300" lvl="0" marL="342900" rtl="0" algn="l">
              <a:spcBef>
                <a:spcPts val="320"/>
              </a:spcBef>
              <a:spcAft>
                <a:spcPts val="0"/>
              </a:spcAft>
              <a:buSzPts val="1600"/>
              <a:buNone/>
            </a:pPr>
            <a:r>
              <a:t/>
            </a:r>
            <a:endParaRPr b="0" i="0" sz="1600" u="none">
              <a:solidFill>
                <a:srgbClr val="6600FF"/>
              </a:solidFill>
              <a:latin typeface="Tahoma"/>
              <a:ea typeface="Tahoma"/>
              <a:cs typeface="Tahoma"/>
              <a:sym typeface="Tahom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68"/>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559" name="Google Shape;559;p68"/>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560" name="Google Shape;560;p68"/>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Dining-Philosophers Problem</a:t>
            </a:r>
            <a:endParaRPr/>
          </a:p>
        </p:txBody>
      </p:sp>
      <p:sp>
        <p:nvSpPr>
          <p:cNvPr id="561" name="Google Shape;561;p68"/>
          <p:cNvSpPr txBox="1"/>
          <p:nvPr>
            <p:ph idx="4294967295" type="body"/>
          </p:nvPr>
        </p:nvSpPr>
        <p:spPr>
          <a:xfrm>
            <a:off x="457200" y="1905000"/>
            <a:ext cx="8178800" cy="4171950"/>
          </a:xfrm>
          <a:prstGeom prst="rect">
            <a:avLst/>
          </a:prstGeom>
          <a:noFill/>
          <a:ln>
            <a:noFill/>
          </a:ln>
        </p:spPr>
        <p:txBody>
          <a:bodyPr anchorCtr="0" anchor="t" bIns="45700" lIns="91425" spcFirstLastPara="1" rIns="91425" wrap="square" tIns="45700">
            <a:noAutofit/>
          </a:bodyPr>
          <a:lstStyle/>
          <a:p>
            <a:pPr indent="-165100" lvl="0" marL="342900" marR="0" rtl="0" algn="l">
              <a:lnSpc>
                <a:spcPct val="100000"/>
              </a:lnSpc>
              <a:spcBef>
                <a:spcPts val="0"/>
              </a:spcBef>
              <a:spcAft>
                <a:spcPts val="0"/>
              </a:spcAft>
              <a:buClr>
                <a:schemeClr val="accent2"/>
              </a:buClr>
              <a:buSzPts val="2800"/>
              <a:buFont typeface="Arial"/>
              <a:buNone/>
            </a:pPr>
            <a:r>
              <a:t/>
            </a:r>
            <a:endParaRPr b="0" i="0"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accent2"/>
              </a:buClr>
              <a:buSzPts val="2800"/>
              <a:buFont typeface="Arial"/>
              <a:buNone/>
            </a:pPr>
            <a:r>
              <a:t/>
            </a:r>
            <a:endParaRPr b="0" i="0"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accent2"/>
              </a:buClr>
              <a:buSzPts val="2800"/>
              <a:buFont typeface="Arial"/>
              <a:buNone/>
            </a:pPr>
            <a:r>
              <a:t/>
            </a:r>
            <a:endParaRPr b="0" i="0"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accent2"/>
              </a:buClr>
              <a:buSzPts val="2800"/>
              <a:buFont typeface="Arial"/>
              <a:buNone/>
            </a:pPr>
            <a:r>
              <a:t/>
            </a:r>
            <a:endParaRPr b="0" i="0"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accent2"/>
              </a:buClr>
              <a:buSzPts val="2800"/>
              <a:buFont typeface="Arial"/>
              <a:buNone/>
            </a:pPr>
            <a:r>
              <a:t/>
            </a:r>
            <a:endParaRPr b="0" i="0" sz="2800" u="none">
              <a:solidFill>
                <a:schemeClr val="dk1"/>
              </a:solidFill>
              <a:latin typeface="Tahoma"/>
              <a:ea typeface="Tahoma"/>
              <a:cs typeface="Tahoma"/>
              <a:sym typeface="Tahoma"/>
            </a:endParaRPr>
          </a:p>
          <a:p>
            <a:pPr indent="-165100" lvl="0" marL="342900" marR="0" rtl="0" algn="l">
              <a:lnSpc>
                <a:spcPct val="100000"/>
              </a:lnSpc>
              <a:spcBef>
                <a:spcPts val="560"/>
              </a:spcBef>
              <a:spcAft>
                <a:spcPts val="0"/>
              </a:spcAft>
              <a:buClr>
                <a:schemeClr val="accent2"/>
              </a:buClr>
              <a:buSzPts val="2800"/>
              <a:buFont typeface="Arial"/>
              <a:buNone/>
            </a:pPr>
            <a:r>
              <a:t/>
            </a:r>
            <a:endParaRPr b="0" i="0" sz="2800" u="none">
              <a:solidFill>
                <a:schemeClr val="dk1"/>
              </a:solidFill>
              <a:latin typeface="Tahoma"/>
              <a:ea typeface="Tahoma"/>
              <a:cs typeface="Tahoma"/>
              <a:sym typeface="Tahoma"/>
            </a:endParaRPr>
          </a:p>
          <a:p>
            <a:pPr indent="-342900" lvl="0" marL="342900" marR="0" rtl="0" algn="l">
              <a:lnSpc>
                <a:spcPct val="100000"/>
              </a:lnSpc>
              <a:spcBef>
                <a:spcPts val="560"/>
              </a:spcBef>
              <a:spcAft>
                <a:spcPts val="0"/>
              </a:spcAft>
              <a:buClr>
                <a:schemeClr val="accent2"/>
              </a:buClr>
              <a:buSzPts val="2800"/>
              <a:buFont typeface="Arial"/>
              <a:buNone/>
            </a:pPr>
            <a:r>
              <a:rPr b="0" i="0" lang="en-US" sz="2800" u="none">
                <a:solidFill>
                  <a:schemeClr val="dk1"/>
                </a:solidFill>
                <a:latin typeface="Tahoma"/>
                <a:ea typeface="Tahoma"/>
                <a:cs typeface="Tahoma"/>
                <a:sym typeface="Tahoma"/>
              </a:rPr>
              <a:t>Shared Data</a:t>
            </a:r>
            <a:endParaRPr/>
          </a:p>
          <a:p>
            <a:pPr indent="-228600" lvl="3" marL="1600200" marR="0" rtl="0" algn="l">
              <a:lnSpc>
                <a:spcPct val="90000"/>
              </a:lnSpc>
              <a:spcBef>
                <a:spcPts val="320"/>
              </a:spcBef>
              <a:spcAft>
                <a:spcPts val="0"/>
              </a:spcAft>
              <a:buClr>
                <a:schemeClr val="accent2"/>
              </a:buClr>
              <a:buSzPts val="1600"/>
              <a:buFont typeface="Tahoma"/>
              <a:buNone/>
            </a:pPr>
            <a:r>
              <a:rPr b="1" i="0" lang="en-US" sz="1600" u="none" cap="none" strike="noStrike">
                <a:solidFill>
                  <a:srgbClr val="6600FF"/>
                </a:solidFill>
                <a:latin typeface="Tahoma"/>
                <a:ea typeface="Tahoma"/>
                <a:cs typeface="Tahoma"/>
                <a:sym typeface="Tahoma"/>
              </a:rPr>
              <a:t>var</a:t>
            </a:r>
            <a:r>
              <a:rPr b="0" i="1" lang="en-US" sz="1600" u="none" cap="none" strike="noStrike">
                <a:solidFill>
                  <a:srgbClr val="6600FF"/>
                </a:solidFill>
                <a:latin typeface="Tahoma"/>
                <a:ea typeface="Tahoma"/>
                <a:cs typeface="Tahoma"/>
                <a:sym typeface="Tahoma"/>
              </a:rPr>
              <a:t> chopstick</a:t>
            </a:r>
            <a:r>
              <a:rPr b="0" i="0" lang="en-US" sz="1600" u="none" cap="none" strike="noStrike">
                <a:solidFill>
                  <a:srgbClr val="6600FF"/>
                </a:solidFill>
                <a:latin typeface="Tahoma"/>
                <a:ea typeface="Tahoma"/>
                <a:cs typeface="Tahoma"/>
                <a:sym typeface="Tahoma"/>
              </a:rPr>
              <a:t>: </a:t>
            </a:r>
            <a:r>
              <a:rPr b="1" i="0" lang="en-US" sz="1600" u="none" cap="none" strike="noStrike">
                <a:solidFill>
                  <a:srgbClr val="6600FF"/>
                </a:solidFill>
                <a:latin typeface="Tahoma"/>
                <a:ea typeface="Tahoma"/>
                <a:cs typeface="Tahoma"/>
                <a:sym typeface="Tahoma"/>
              </a:rPr>
              <a:t>array</a:t>
            </a:r>
            <a:r>
              <a:rPr b="0" i="0" lang="en-US" sz="1600" u="none" cap="none" strike="noStrike">
                <a:solidFill>
                  <a:srgbClr val="6600FF"/>
                </a:solidFill>
                <a:latin typeface="Tahoma"/>
                <a:ea typeface="Tahoma"/>
                <a:cs typeface="Tahoma"/>
                <a:sym typeface="Tahoma"/>
              </a:rPr>
              <a:t> [0..4] </a:t>
            </a:r>
            <a:r>
              <a:rPr b="1" i="0" lang="en-US" sz="1600" u="none" cap="none" strike="noStrike">
                <a:solidFill>
                  <a:srgbClr val="6600FF"/>
                </a:solidFill>
                <a:latin typeface="Tahoma"/>
                <a:ea typeface="Tahoma"/>
                <a:cs typeface="Tahoma"/>
                <a:sym typeface="Tahoma"/>
              </a:rPr>
              <a:t>of </a:t>
            </a:r>
            <a:r>
              <a:rPr b="0" i="1" lang="en-US" sz="1600" u="none" cap="none" strike="noStrike">
                <a:solidFill>
                  <a:srgbClr val="6600FF"/>
                </a:solidFill>
                <a:latin typeface="Tahoma"/>
                <a:ea typeface="Tahoma"/>
                <a:cs typeface="Tahoma"/>
                <a:sym typeface="Tahoma"/>
              </a:rPr>
              <a:t>semaphore</a:t>
            </a:r>
            <a:r>
              <a:rPr b="0" i="0" lang="en-US" sz="1600" u="none" cap="none" strike="noStrike">
                <a:solidFill>
                  <a:srgbClr val="6600FF"/>
                </a:solidFill>
                <a:latin typeface="Tahoma"/>
                <a:ea typeface="Tahoma"/>
                <a:cs typeface="Tahoma"/>
                <a:sym typeface="Tahoma"/>
              </a:rPr>
              <a:t> (=1 initially);</a:t>
            </a:r>
            <a:endParaRPr/>
          </a:p>
          <a:p>
            <a:pPr indent="-228600" lvl="3" marL="1600200" marR="0" rtl="0" algn="l">
              <a:lnSpc>
                <a:spcPct val="90000"/>
              </a:lnSpc>
              <a:spcBef>
                <a:spcPts val="320"/>
              </a:spcBef>
              <a:spcAft>
                <a:spcPts val="0"/>
              </a:spcAft>
              <a:buClr>
                <a:schemeClr val="accent2"/>
              </a:buClr>
              <a:buSzPts val="1600"/>
              <a:buFont typeface="Tahoma"/>
              <a:buNone/>
            </a:pPr>
            <a:r>
              <a:rPr b="0" i="0" lang="en-US" sz="1600" u="none" cap="none" strike="noStrike">
                <a:solidFill>
                  <a:srgbClr val="6600FF"/>
                </a:solidFill>
                <a:latin typeface="Tahoma"/>
                <a:ea typeface="Tahoma"/>
                <a:cs typeface="Tahoma"/>
                <a:sym typeface="Tahoma"/>
              </a:rPr>
              <a:t>        </a:t>
            </a:r>
            <a:endParaRPr/>
          </a:p>
        </p:txBody>
      </p:sp>
      <p:sp>
        <p:nvSpPr>
          <p:cNvPr id="562" name="Google Shape;562;p68"/>
          <p:cNvSpPr/>
          <p:nvPr/>
        </p:nvSpPr>
        <p:spPr>
          <a:xfrm>
            <a:off x="3048000" y="1905000"/>
            <a:ext cx="2362200" cy="2590800"/>
          </a:xfrm>
          <a:prstGeom prst="ellipse">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63" name="Google Shape;563;p68"/>
          <p:cNvSpPr/>
          <p:nvPr/>
        </p:nvSpPr>
        <p:spPr>
          <a:xfrm>
            <a:off x="3124200" y="28956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64" name="Google Shape;564;p68"/>
          <p:cNvSpPr/>
          <p:nvPr/>
        </p:nvSpPr>
        <p:spPr>
          <a:xfrm>
            <a:off x="3505200" y="3810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65" name="Google Shape;565;p68"/>
          <p:cNvSpPr/>
          <p:nvPr/>
        </p:nvSpPr>
        <p:spPr>
          <a:xfrm>
            <a:off x="4572000" y="38100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66" name="Google Shape;566;p68"/>
          <p:cNvSpPr/>
          <p:nvPr/>
        </p:nvSpPr>
        <p:spPr>
          <a:xfrm>
            <a:off x="4876800" y="27432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567" name="Google Shape;567;p68"/>
          <p:cNvSpPr/>
          <p:nvPr/>
        </p:nvSpPr>
        <p:spPr>
          <a:xfrm>
            <a:off x="3962400" y="2057400"/>
            <a:ext cx="3810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cxnSp>
        <p:nvCxnSpPr>
          <p:cNvPr id="568" name="Google Shape;568;p68"/>
          <p:cNvCxnSpPr/>
          <p:nvPr/>
        </p:nvCxnSpPr>
        <p:spPr>
          <a:xfrm>
            <a:off x="4191000" y="3733800"/>
            <a:ext cx="0" cy="609600"/>
          </a:xfrm>
          <a:prstGeom prst="straightConnector1">
            <a:avLst/>
          </a:prstGeom>
          <a:noFill/>
          <a:ln cap="flat" cmpd="sng" w="28575">
            <a:solidFill>
              <a:schemeClr val="dk1"/>
            </a:solidFill>
            <a:prstDash val="solid"/>
            <a:miter lim="800000"/>
            <a:headEnd len="med" w="med" type="none"/>
            <a:tailEnd len="med" w="med" type="none"/>
          </a:ln>
        </p:spPr>
      </p:cxnSp>
      <p:cxnSp>
        <p:nvCxnSpPr>
          <p:cNvPr id="569" name="Google Shape;569;p68"/>
          <p:cNvCxnSpPr/>
          <p:nvPr/>
        </p:nvCxnSpPr>
        <p:spPr>
          <a:xfrm rot="3720000">
            <a:off x="3505993" y="3199606"/>
            <a:ext cx="1587" cy="609600"/>
          </a:xfrm>
          <a:prstGeom prst="straightConnector1">
            <a:avLst/>
          </a:prstGeom>
          <a:noFill/>
          <a:ln cap="flat" cmpd="sng" w="28575">
            <a:solidFill>
              <a:schemeClr val="dk1"/>
            </a:solidFill>
            <a:prstDash val="solid"/>
            <a:miter lim="800000"/>
            <a:headEnd len="med" w="med" type="none"/>
            <a:tailEnd len="med" w="med" type="none"/>
          </a:ln>
        </p:spPr>
      </p:cxnSp>
      <p:cxnSp>
        <p:nvCxnSpPr>
          <p:cNvPr id="570" name="Google Shape;570;p68"/>
          <p:cNvCxnSpPr/>
          <p:nvPr/>
        </p:nvCxnSpPr>
        <p:spPr>
          <a:xfrm rot="7980000">
            <a:off x="3733006" y="2210593"/>
            <a:ext cx="1587" cy="609600"/>
          </a:xfrm>
          <a:prstGeom prst="straightConnector1">
            <a:avLst/>
          </a:prstGeom>
          <a:noFill/>
          <a:ln cap="flat" cmpd="sng" w="28575">
            <a:solidFill>
              <a:schemeClr val="dk1"/>
            </a:solidFill>
            <a:prstDash val="solid"/>
            <a:miter lim="800000"/>
            <a:headEnd len="med" w="med" type="none"/>
            <a:tailEnd len="med" w="med" type="none"/>
          </a:ln>
        </p:spPr>
      </p:cxnSp>
      <p:cxnSp>
        <p:nvCxnSpPr>
          <p:cNvPr id="571" name="Google Shape;571;p68"/>
          <p:cNvCxnSpPr/>
          <p:nvPr/>
        </p:nvCxnSpPr>
        <p:spPr>
          <a:xfrm flipH="1">
            <a:off x="4572000" y="2209800"/>
            <a:ext cx="228600" cy="457200"/>
          </a:xfrm>
          <a:prstGeom prst="straightConnector1">
            <a:avLst/>
          </a:prstGeom>
          <a:noFill/>
          <a:ln cap="flat" cmpd="sng" w="28575">
            <a:solidFill>
              <a:schemeClr val="dk1"/>
            </a:solidFill>
            <a:prstDash val="solid"/>
            <a:miter lim="800000"/>
            <a:headEnd len="med" w="med" type="none"/>
            <a:tailEnd len="med" w="med" type="none"/>
          </a:ln>
        </p:spPr>
      </p:cxnSp>
      <p:cxnSp>
        <p:nvCxnSpPr>
          <p:cNvPr id="572" name="Google Shape;572;p68"/>
          <p:cNvCxnSpPr/>
          <p:nvPr/>
        </p:nvCxnSpPr>
        <p:spPr>
          <a:xfrm rot="-4200000">
            <a:off x="5028406" y="3201193"/>
            <a:ext cx="1587" cy="609600"/>
          </a:xfrm>
          <a:prstGeom prst="straightConnector1">
            <a:avLst/>
          </a:prstGeom>
          <a:noFill/>
          <a:ln cap="flat" cmpd="sng" w="28575">
            <a:solidFill>
              <a:schemeClr val="dk1"/>
            </a:solidFill>
            <a:prstDash val="solid"/>
            <a:miter lim="800000"/>
            <a:headEnd len="med" w="med" type="none"/>
            <a:tailEnd len="med" w="med" type="non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69"/>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578" name="Google Shape;578;p69"/>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579" name="Google Shape;579;p69"/>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Dining Philosophers Problem</a:t>
            </a:r>
            <a:endParaRPr/>
          </a:p>
        </p:txBody>
      </p:sp>
      <p:sp>
        <p:nvSpPr>
          <p:cNvPr id="580" name="Google Shape;580;p69"/>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8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Philosopher </a:t>
            </a:r>
            <a:r>
              <a:rPr b="0" i="1" lang="en-US" sz="2400" u="none">
                <a:solidFill>
                  <a:srgbClr val="CC3300"/>
                </a:solidFill>
                <a:latin typeface="Tahoma"/>
                <a:ea typeface="Tahoma"/>
                <a:cs typeface="Tahoma"/>
                <a:sym typeface="Tahoma"/>
              </a:rPr>
              <a:t>i </a:t>
            </a:r>
            <a:r>
              <a:rPr b="0" i="0" lang="en-US" sz="2400" u="none">
                <a:solidFill>
                  <a:srgbClr val="CC3300"/>
                </a:solidFill>
                <a:latin typeface="Tahoma"/>
                <a:ea typeface="Tahoma"/>
                <a:cs typeface="Tahoma"/>
                <a:sym typeface="Tahoma"/>
              </a:rPr>
              <a:t>:</a:t>
            </a:r>
            <a:endParaRPr b="0" i="1" sz="2400" u="none">
              <a:solidFill>
                <a:srgbClr val="CC3300"/>
              </a:solidFill>
              <a:latin typeface="Tahoma"/>
              <a:ea typeface="Tahoma"/>
              <a:cs typeface="Tahoma"/>
              <a:sym typeface="Tahoma"/>
            </a:endParaRPr>
          </a:p>
          <a:p>
            <a:pPr indent="-228600" lvl="3" marL="1600200" rtl="0" algn="l">
              <a:lnSpc>
                <a:spcPct val="8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repeat</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chopstick</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i</a:t>
            </a:r>
            <a:r>
              <a:rPr b="0" i="0" lang="en-US" sz="1800" u="none">
                <a:solidFill>
                  <a:srgbClr val="6600FF"/>
                </a:solidFill>
                <a:latin typeface="Tahoma"/>
                <a:ea typeface="Tahoma"/>
                <a:cs typeface="Tahoma"/>
                <a:sym typeface="Tahoma"/>
              </a:rPr>
              <a:t>]); </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chopstick</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i</a:t>
            </a:r>
            <a:r>
              <a:rPr b="0" i="0" lang="en-US" sz="1800" u="none">
                <a:solidFill>
                  <a:srgbClr val="6600FF"/>
                </a:solidFill>
                <a:latin typeface="Tahoma"/>
                <a:ea typeface="Tahoma"/>
                <a:cs typeface="Tahoma"/>
                <a:sym typeface="Tahoma"/>
              </a:rPr>
              <a:t>+1 </a:t>
            </a:r>
            <a:r>
              <a:rPr b="1" i="0" lang="en-US" sz="1800" u="none">
                <a:solidFill>
                  <a:srgbClr val="6600FF"/>
                </a:solidFill>
                <a:latin typeface="Tahoma"/>
                <a:ea typeface="Tahoma"/>
                <a:cs typeface="Tahoma"/>
                <a:sym typeface="Tahoma"/>
              </a:rPr>
              <a:t>mod</a:t>
            </a:r>
            <a:r>
              <a:rPr b="0" i="0" lang="en-US" sz="1800" u="none">
                <a:solidFill>
                  <a:srgbClr val="6600FF"/>
                </a:solidFill>
                <a:latin typeface="Tahoma"/>
                <a:ea typeface="Tahoma"/>
                <a:cs typeface="Tahoma"/>
                <a:sym typeface="Tahoma"/>
              </a:rPr>
              <a:t> 5]); </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eat</a:t>
            </a:r>
            <a:endParaRPr/>
          </a:p>
          <a:p>
            <a:pPr indent="-228600" lvl="3" marL="1600200" rtl="0" algn="l">
              <a:lnSpc>
                <a:spcPct val="8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          </a:t>
            </a:r>
            <a:r>
              <a:rPr b="0" i="0" lang="en-US" sz="1800" u="none">
                <a:solidFill>
                  <a:srgbClr val="6600FF"/>
                </a:solidFill>
                <a:latin typeface="Tahoma"/>
                <a:ea typeface="Tahoma"/>
                <a:cs typeface="Tahoma"/>
                <a:sym typeface="Tahoma"/>
              </a:rPr>
              <a:t>...</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chopstick</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i</a:t>
            </a:r>
            <a:r>
              <a:rPr b="0" i="0" lang="en-US" sz="1800" u="none">
                <a:solidFill>
                  <a:srgbClr val="6600FF"/>
                </a:solidFill>
                <a:latin typeface="Tahoma"/>
                <a:ea typeface="Tahoma"/>
                <a:cs typeface="Tahoma"/>
                <a:sym typeface="Tahoma"/>
              </a:rPr>
              <a:t>]); </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chopstick</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i</a:t>
            </a:r>
            <a:r>
              <a:rPr b="0" i="0" lang="en-US" sz="1800" u="none">
                <a:solidFill>
                  <a:srgbClr val="6600FF"/>
                </a:solidFill>
                <a:latin typeface="Tahoma"/>
                <a:ea typeface="Tahoma"/>
                <a:cs typeface="Tahoma"/>
                <a:sym typeface="Tahoma"/>
              </a:rPr>
              <a:t>+1 </a:t>
            </a:r>
            <a:r>
              <a:rPr b="1" i="0" lang="en-US" sz="1800" u="none">
                <a:solidFill>
                  <a:srgbClr val="6600FF"/>
                </a:solidFill>
                <a:latin typeface="Tahoma"/>
                <a:ea typeface="Tahoma"/>
                <a:cs typeface="Tahoma"/>
                <a:sym typeface="Tahoma"/>
              </a:rPr>
              <a:t>mod</a:t>
            </a:r>
            <a:r>
              <a:rPr b="0" i="0" lang="en-US" sz="1800" u="none">
                <a:solidFill>
                  <a:srgbClr val="6600FF"/>
                </a:solidFill>
                <a:latin typeface="Tahoma"/>
                <a:ea typeface="Tahoma"/>
                <a:cs typeface="Tahoma"/>
                <a:sym typeface="Tahoma"/>
              </a:rPr>
              <a:t> 5]);</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think</a:t>
            </a:r>
            <a:endParaRPr/>
          </a:p>
          <a:p>
            <a:pPr indent="-228600" lvl="3" marL="1600200" rtl="0" algn="l">
              <a:lnSpc>
                <a:spcPct val="8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8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until</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false;</a:t>
            </a:r>
            <a:endParaRPr b="0" i="0" sz="1800" u="none">
              <a:solidFill>
                <a:srgbClr val="6600FF"/>
              </a:solidFill>
              <a:latin typeface="Tahoma"/>
              <a:ea typeface="Tahoma"/>
              <a:cs typeface="Tahoma"/>
              <a:sym typeface="Tahoma"/>
            </a:endParaRPr>
          </a:p>
          <a:p>
            <a:pPr indent="-228600" lvl="0" marL="342900" rtl="0" algn="l">
              <a:spcBef>
                <a:spcPts val="360"/>
              </a:spcBef>
              <a:spcAft>
                <a:spcPts val="0"/>
              </a:spcAft>
              <a:buSzPts val="1800"/>
              <a:buNone/>
            </a:pPr>
            <a:r>
              <a:t/>
            </a:r>
            <a:endParaRPr b="0" i="0" sz="1800" u="none">
              <a:solidFill>
                <a:srgbClr val="6600FF"/>
              </a:solidFill>
              <a:latin typeface="Tahoma"/>
              <a:ea typeface="Tahoma"/>
              <a:cs typeface="Tahoma"/>
              <a:sym typeface="Tahoma"/>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70"/>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586" name="Google Shape;586;p70"/>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587" name="Google Shape;587;p70"/>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Higher Level Synchronization</a:t>
            </a:r>
            <a:endParaRPr/>
          </a:p>
        </p:txBody>
      </p:sp>
      <p:sp>
        <p:nvSpPr>
          <p:cNvPr id="588" name="Google Shape;588;p70"/>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Timing errors are still possible with semaphores</a:t>
            </a:r>
            <a:endParaRPr/>
          </a:p>
          <a:p>
            <a:pPr indent="-228600" lvl="2" marL="1143000" rtl="0" algn="l">
              <a:lnSpc>
                <a:spcPct val="7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Example 1</a:t>
            </a:r>
            <a:endParaRPr/>
          </a:p>
          <a:p>
            <a:pPr indent="-228600" lvl="3" marL="1600200" rtl="0" algn="l">
              <a:lnSpc>
                <a:spcPct val="7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signal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mutex</a:t>
            </a:r>
            <a:r>
              <a:rPr b="0" i="0" lang="en-US" sz="1800" u="none">
                <a:solidFill>
                  <a:srgbClr val="6600FF"/>
                </a:solidFill>
                <a:latin typeface="Tahoma"/>
                <a:ea typeface="Tahoma"/>
                <a:cs typeface="Tahoma"/>
                <a:sym typeface="Tahoma"/>
              </a:rPr>
              <a:t>); </a:t>
            </a:r>
            <a:endParaRPr/>
          </a:p>
          <a:p>
            <a:pPr indent="-228600" lvl="3" marL="1600200" rtl="0" algn="l">
              <a:lnSpc>
                <a:spcPct val="3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6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critical region</a:t>
            </a:r>
            <a:endParaRPr b="0" i="1" sz="1800" u="none">
              <a:solidFill>
                <a:srgbClr val="6600FF"/>
              </a:solidFill>
              <a:latin typeface="Tahoma"/>
              <a:ea typeface="Tahoma"/>
              <a:cs typeface="Tahoma"/>
              <a:sym typeface="Tahoma"/>
            </a:endParaRPr>
          </a:p>
          <a:p>
            <a:pPr indent="-228600" lvl="3" marL="1600200" rtl="0" algn="l">
              <a:lnSpc>
                <a:spcPct val="3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          </a:t>
            </a:r>
            <a:r>
              <a:rPr b="0" i="0" lang="en-US" sz="1800" u="none">
                <a:solidFill>
                  <a:srgbClr val="6600FF"/>
                </a:solidFill>
                <a:latin typeface="Tahoma"/>
                <a:ea typeface="Tahoma"/>
                <a:cs typeface="Tahoma"/>
                <a:sym typeface="Tahoma"/>
              </a:rPr>
              <a:t>...</a:t>
            </a:r>
            <a:endParaRPr/>
          </a:p>
          <a:p>
            <a:pPr indent="-228600" lvl="3" marL="1600200" rtl="0" algn="l">
              <a:lnSpc>
                <a:spcPct val="6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mutex</a:t>
            </a:r>
            <a:r>
              <a:rPr b="0" i="0" lang="en-US" sz="1800" u="none">
                <a:solidFill>
                  <a:srgbClr val="6600FF"/>
                </a:solidFill>
                <a:latin typeface="Tahoma"/>
                <a:ea typeface="Tahoma"/>
                <a:cs typeface="Tahoma"/>
                <a:sym typeface="Tahoma"/>
              </a:rPr>
              <a:t>); </a:t>
            </a:r>
            <a:endParaRPr/>
          </a:p>
          <a:p>
            <a:pPr indent="-228600" lvl="2" marL="1143000" rtl="0" algn="l">
              <a:lnSpc>
                <a:spcPct val="7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Example 2</a:t>
            </a:r>
            <a:endParaRPr/>
          </a:p>
          <a:p>
            <a:pPr indent="-228600" lvl="3" marL="1600200" rtl="0" algn="l">
              <a:lnSpc>
                <a:spcPct val="7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wait</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mutex</a:t>
            </a:r>
            <a:r>
              <a:rPr b="0" i="0" lang="en-US" sz="1800" u="none">
                <a:solidFill>
                  <a:srgbClr val="6600FF"/>
                </a:solidFill>
                <a:latin typeface="Tahoma"/>
                <a:ea typeface="Tahoma"/>
                <a:cs typeface="Tahoma"/>
                <a:sym typeface="Tahoma"/>
              </a:rPr>
              <a:t>); </a:t>
            </a:r>
            <a:endParaRPr/>
          </a:p>
          <a:p>
            <a:pPr indent="-228600" lvl="3" marL="1600200" rtl="0" algn="l">
              <a:lnSpc>
                <a:spcPct val="3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6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critical region</a:t>
            </a:r>
            <a:endParaRPr b="0" i="1" sz="1800" u="none">
              <a:solidFill>
                <a:srgbClr val="6600FF"/>
              </a:solidFill>
              <a:latin typeface="Tahoma"/>
              <a:ea typeface="Tahoma"/>
              <a:cs typeface="Tahoma"/>
              <a:sym typeface="Tahoma"/>
            </a:endParaRPr>
          </a:p>
          <a:p>
            <a:pPr indent="-228600" lvl="3" marL="1600200" rtl="0" algn="l">
              <a:lnSpc>
                <a:spcPct val="3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          </a:t>
            </a:r>
            <a:r>
              <a:rPr b="0" i="0" lang="en-US" sz="1800" u="none">
                <a:solidFill>
                  <a:srgbClr val="6600FF"/>
                </a:solidFill>
                <a:latin typeface="Tahoma"/>
                <a:ea typeface="Tahoma"/>
                <a:cs typeface="Tahoma"/>
                <a:sym typeface="Tahoma"/>
              </a:rPr>
              <a:t>...</a:t>
            </a:r>
            <a:endParaRPr/>
          </a:p>
          <a:p>
            <a:pPr indent="-228600" lvl="3" marL="1600200" rtl="0" algn="l">
              <a:lnSpc>
                <a:spcPct val="6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wait </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mutex</a:t>
            </a:r>
            <a:r>
              <a:rPr b="0" i="0" lang="en-US" sz="1800" u="none">
                <a:solidFill>
                  <a:srgbClr val="6600FF"/>
                </a:solidFill>
                <a:latin typeface="Tahoma"/>
                <a:ea typeface="Tahoma"/>
                <a:cs typeface="Tahoma"/>
                <a:sym typeface="Tahoma"/>
              </a:rPr>
              <a:t>);</a:t>
            </a:r>
            <a:endParaRPr/>
          </a:p>
          <a:p>
            <a:pPr indent="-228600" lvl="2" marL="1143000" rtl="0" algn="l">
              <a:lnSpc>
                <a:spcPct val="7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Example 3</a:t>
            </a:r>
            <a:endParaRPr/>
          </a:p>
          <a:p>
            <a:pPr indent="-228600" lvl="3" marL="1600200" rtl="0" algn="l">
              <a:lnSpc>
                <a:spcPct val="7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wait</a:t>
            </a:r>
            <a:r>
              <a:rPr b="0" i="0" lang="en-US" sz="1800" u="none">
                <a:solidFill>
                  <a:srgbClr val="6600FF"/>
                </a:solidFill>
                <a:latin typeface="Tahoma"/>
                <a:ea typeface="Tahoma"/>
                <a:cs typeface="Tahoma"/>
                <a:sym typeface="Tahoma"/>
              </a:rPr>
              <a:t>(</a:t>
            </a:r>
            <a:r>
              <a:rPr b="0" i="1" lang="en-US" sz="1800" u="none">
                <a:solidFill>
                  <a:srgbClr val="6600FF"/>
                </a:solidFill>
                <a:latin typeface="Tahoma"/>
                <a:ea typeface="Tahoma"/>
                <a:cs typeface="Tahoma"/>
                <a:sym typeface="Tahoma"/>
              </a:rPr>
              <a:t>mutex</a:t>
            </a:r>
            <a:r>
              <a:rPr b="0" i="0" lang="en-US" sz="1800" u="none">
                <a:solidFill>
                  <a:srgbClr val="6600FF"/>
                </a:solidFill>
                <a:latin typeface="Tahoma"/>
                <a:ea typeface="Tahoma"/>
                <a:cs typeface="Tahoma"/>
                <a:sym typeface="Tahoma"/>
              </a:rPr>
              <a:t>); </a:t>
            </a:r>
            <a:endParaRPr/>
          </a:p>
          <a:p>
            <a:pPr indent="-228600" lvl="3" marL="1600200" rtl="0" algn="l">
              <a:lnSpc>
                <a:spcPct val="3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6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critical region</a:t>
            </a:r>
            <a:endParaRPr b="0" i="1" sz="1800" u="none">
              <a:solidFill>
                <a:srgbClr val="6600FF"/>
              </a:solidFill>
              <a:latin typeface="Tahoma"/>
              <a:ea typeface="Tahoma"/>
              <a:cs typeface="Tahoma"/>
              <a:sym typeface="Tahoma"/>
            </a:endParaRPr>
          </a:p>
          <a:p>
            <a:pPr indent="-228600" lvl="3" marL="1600200" rtl="0" algn="l">
              <a:lnSpc>
                <a:spcPct val="3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          </a:t>
            </a:r>
            <a:r>
              <a:rPr b="0" i="0" lang="en-US" sz="1800" u="none">
                <a:solidFill>
                  <a:srgbClr val="6600FF"/>
                </a:solidFill>
                <a:latin typeface="Tahoma"/>
                <a:ea typeface="Tahoma"/>
                <a:cs typeface="Tahoma"/>
                <a:sym typeface="Tahoma"/>
              </a:rPr>
              <a:t>...</a:t>
            </a:r>
            <a:endParaRPr/>
          </a:p>
          <a:p>
            <a:pPr indent="-228600" lvl="3" marL="1600200" rtl="0" algn="l">
              <a:lnSpc>
                <a:spcPct val="6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Forgot to signal</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71"/>
          <p:cNvSpPr txBox="1"/>
          <p:nvPr>
            <p:ph type="title"/>
          </p:nvPr>
        </p:nvSpPr>
        <p:spPr>
          <a:xfrm>
            <a:off x="457200" y="762000"/>
            <a:ext cx="8382000" cy="533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2800"/>
              <a:buFont typeface="Arial Black"/>
              <a:buNone/>
            </a:pPr>
            <a:r>
              <a:rPr b="0" i="0" lang="en-US" sz="2800" u="none">
                <a:solidFill>
                  <a:srgbClr val="333399"/>
                </a:solidFill>
                <a:latin typeface="Arial Black"/>
                <a:ea typeface="Arial Black"/>
                <a:cs typeface="Arial Black"/>
                <a:sym typeface="Arial Black"/>
              </a:rPr>
              <a:t>Motivation for Other Sync. Constructs</a:t>
            </a:r>
            <a:endParaRPr/>
          </a:p>
        </p:txBody>
      </p:sp>
      <p:sp>
        <p:nvSpPr>
          <p:cNvPr id="594" name="Google Shape;594;p71"/>
          <p:cNvSpPr txBox="1"/>
          <p:nvPr>
            <p:ph idx="1" type="body"/>
          </p:nvPr>
        </p:nvSpPr>
        <p:spPr>
          <a:xfrm>
            <a:off x="381000" y="1905000"/>
            <a:ext cx="8458200" cy="434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Arial"/>
              <a:buChar char="●"/>
            </a:pPr>
            <a:r>
              <a:rPr b="0" i="0" lang="en-US" sz="2400" u="none">
                <a:solidFill>
                  <a:schemeClr val="dk1"/>
                </a:solidFill>
                <a:latin typeface="Tahoma"/>
                <a:ea typeface="Tahoma"/>
                <a:cs typeface="Tahoma"/>
                <a:sym typeface="Tahoma"/>
              </a:rPr>
              <a:t>Semaphores are a huge step up from loads and stores</a:t>
            </a:r>
            <a:endParaRPr/>
          </a:p>
          <a:p>
            <a:pPr indent="-285750" lvl="1" marL="742950" rtl="0" algn="l">
              <a:lnSpc>
                <a:spcPct val="100000"/>
              </a:lnSpc>
              <a:spcBef>
                <a:spcPts val="400"/>
              </a:spcBef>
              <a:spcAft>
                <a:spcPts val="0"/>
              </a:spcAft>
              <a:buClr>
                <a:schemeClr val="accent2"/>
              </a:buClr>
              <a:buSzPts val="2000"/>
              <a:buFont typeface="Arial"/>
              <a:buChar char="●"/>
            </a:pPr>
            <a:r>
              <a:rPr b="0" i="0" lang="en-US" sz="2000" u="none">
                <a:solidFill>
                  <a:srgbClr val="CC3300"/>
                </a:solidFill>
                <a:latin typeface="Tahoma"/>
                <a:ea typeface="Tahoma"/>
                <a:cs typeface="Tahoma"/>
                <a:sym typeface="Tahoma"/>
              </a:rPr>
              <a:t>Problem is that semaphores are dual purpose:</a:t>
            </a:r>
            <a:endParaRPr/>
          </a:p>
          <a:p>
            <a:pPr indent="-228600" lvl="2" marL="1143000" rtl="0" algn="l">
              <a:lnSpc>
                <a:spcPct val="100000"/>
              </a:lnSpc>
              <a:spcBef>
                <a:spcPts val="360"/>
              </a:spcBef>
              <a:spcAft>
                <a:spcPts val="0"/>
              </a:spcAft>
              <a:buClr>
                <a:schemeClr val="accent2"/>
              </a:buClr>
              <a:buSzPts val="1800"/>
              <a:buFont typeface="Arial"/>
              <a:buChar char="●"/>
            </a:pPr>
            <a:r>
              <a:rPr b="0" i="0" lang="en-US" sz="1800" u="none">
                <a:solidFill>
                  <a:srgbClr val="D60093"/>
                </a:solidFill>
                <a:latin typeface="Tahoma"/>
                <a:ea typeface="Tahoma"/>
                <a:cs typeface="Tahoma"/>
                <a:sym typeface="Tahoma"/>
              </a:rPr>
              <a:t>They are used for both mutex and scheduling constraints</a:t>
            </a:r>
            <a:endParaRPr/>
          </a:p>
          <a:p>
            <a:pPr indent="-228600" lvl="2" marL="1143000" rtl="0" algn="l">
              <a:lnSpc>
                <a:spcPct val="100000"/>
              </a:lnSpc>
              <a:spcBef>
                <a:spcPts val="360"/>
              </a:spcBef>
              <a:spcAft>
                <a:spcPts val="0"/>
              </a:spcAft>
              <a:buClr>
                <a:schemeClr val="accent2"/>
              </a:buClr>
              <a:buSzPts val="1800"/>
              <a:buFont typeface="Arial"/>
              <a:buChar char="●"/>
            </a:pPr>
            <a:r>
              <a:rPr b="0" i="0" lang="en-US" sz="1800" u="none">
                <a:solidFill>
                  <a:srgbClr val="D60093"/>
                </a:solidFill>
                <a:latin typeface="Tahoma"/>
                <a:ea typeface="Tahoma"/>
                <a:cs typeface="Tahoma"/>
                <a:sym typeface="Tahoma"/>
              </a:rPr>
              <a:t>Example: the fact that flipping of P’s in bounded buffer gives deadlock is not immediately obvious.  How do you prove correctness to someone?</a:t>
            </a:r>
            <a:endParaRPr/>
          </a:p>
          <a:p>
            <a:pPr indent="-342900" lvl="0" marL="342900" rtl="0" algn="l">
              <a:lnSpc>
                <a:spcPct val="100000"/>
              </a:lnSpc>
              <a:spcBef>
                <a:spcPts val="40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Idea: allow manipulation of a shared variable only when condition (if any) is met – </a:t>
            </a:r>
            <a:r>
              <a:rPr b="1" i="1" lang="en-US" sz="2000" u="none">
                <a:solidFill>
                  <a:srgbClr val="0070C0"/>
                </a:solidFill>
                <a:latin typeface="Tahoma"/>
                <a:ea typeface="Tahoma"/>
                <a:cs typeface="Tahoma"/>
                <a:sym typeface="Tahoma"/>
              </a:rPr>
              <a:t>conditional critical region</a:t>
            </a:r>
            <a:endParaRPr/>
          </a:p>
          <a:p>
            <a:pPr indent="-342900" lvl="0" marL="342900" rtl="0" algn="l">
              <a:lnSpc>
                <a:spcPct val="100000"/>
              </a:lnSpc>
              <a:spcBef>
                <a:spcPts val="40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Idea : Use </a:t>
            </a:r>
            <a:r>
              <a:rPr b="0" i="1" lang="en-US" sz="2000" u="none">
                <a:solidFill>
                  <a:schemeClr val="dk1"/>
                </a:solidFill>
                <a:latin typeface="Tahoma"/>
                <a:ea typeface="Tahoma"/>
                <a:cs typeface="Tahoma"/>
                <a:sym typeface="Tahoma"/>
              </a:rPr>
              <a:t>locks</a:t>
            </a:r>
            <a:r>
              <a:rPr b="0" i="0" lang="en-US" sz="2000" u="none">
                <a:solidFill>
                  <a:schemeClr val="dk1"/>
                </a:solidFill>
                <a:latin typeface="Tahoma"/>
                <a:ea typeface="Tahoma"/>
                <a:cs typeface="Tahoma"/>
                <a:sym typeface="Tahoma"/>
              </a:rPr>
              <a:t> for mutual exclusion and </a:t>
            </a:r>
            <a:r>
              <a:rPr b="0" i="1" lang="en-US" sz="2000" u="none">
                <a:solidFill>
                  <a:schemeClr val="dk1"/>
                </a:solidFill>
                <a:latin typeface="Tahoma"/>
                <a:ea typeface="Tahoma"/>
                <a:cs typeface="Tahoma"/>
                <a:sym typeface="Tahoma"/>
              </a:rPr>
              <a:t>condition variables </a:t>
            </a:r>
            <a:r>
              <a:rPr b="0" i="0" lang="en-US" sz="2000" u="none">
                <a:solidFill>
                  <a:schemeClr val="dk1"/>
                </a:solidFill>
                <a:latin typeface="Tahoma"/>
                <a:ea typeface="Tahoma"/>
                <a:cs typeface="Tahoma"/>
                <a:sym typeface="Tahoma"/>
              </a:rPr>
              <a:t>for scheduling constraints</a:t>
            </a:r>
            <a:endParaRPr b="0" i="0" sz="1800" u="none">
              <a:solidFill>
                <a:schemeClr val="hlink"/>
              </a:solidFill>
              <a:latin typeface="Tahoma"/>
              <a:ea typeface="Tahoma"/>
              <a:cs typeface="Tahoma"/>
              <a:sym typeface="Tahoma"/>
            </a:endParaRPr>
          </a:p>
          <a:p>
            <a:pPr indent="-285750" lvl="1" marL="742950" rtl="0" algn="l">
              <a:lnSpc>
                <a:spcPct val="100000"/>
              </a:lnSpc>
              <a:spcBef>
                <a:spcPts val="360"/>
              </a:spcBef>
              <a:spcAft>
                <a:spcPts val="0"/>
              </a:spcAft>
              <a:buClr>
                <a:schemeClr val="accent2"/>
              </a:buClr>
              <a:buSzPts val="1800"/>
              <a:buFont typeface="Arial"/>
              <a:buChar char="●"/>
            </a:pPr>
            <a:r>
              <a:rPr b="1" i="1" lang="en-US" sz="1800" u="none">
                <a:solidFill>
                  <a:srgbClr val="0070C0"/>
                </a:solidFill>
                <a:latin typeface="Tahoma"/>
                <a:ea typeface="Tahoma"/>
                <a:cs typeface="Tahoma"/>
                <a:sym typeface="Tahoma"/>
              </a:rPr>
              <a:t>Monitor:</a:t>
            </a:r>
            <a:r>
              <a:rPr b="0" i="0" lang="en-US" sz="1800" u="none">
                <a:solidFill>
                  <a:srgbClr val="CC3300"/>
                </a:solidFill>
                <a:latin typeface="Tahoma"/>
                <a:ea typeface="Tahoma"/>
                <a:cs typeface="Tahoma"/>
                <a:sym typeface="Tahoma"/>
              </a:rPr>
              <a:t> a lock (for mutual exclusion) and zero or more condition variables (for scheduling constraints )  to manage concurrent access to shared data</a:t>
            </a:r>
            <a:endParaRPr/>
          </a:p>
          <a:p>
            <a:pPr indent="-228600" lvl="2" marL="1143000" rtl="0" algn="l">
              <a:lnSpc>
                <a:spcPct val="10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Some languages like Java provide this natively</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Google Shape;599;p72"/>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600" name="Google Shape;600;p72"/>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601" name="Google Shape;601;p72"/>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Conditional Critical Regions</a:t>
            </a:r>
            <a:endParaRPr/>
          </a:p>
        </p:txBody>
      </p:sp>
      <p:sp>
        <p:nvSpPr>
          <p:cNvPr id="602" name="Google Shape;602;p72"/>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High-level synchronization construct</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A shared variable </a:t>
            </a:r>
            <a:r>
              <a:rPr b="0" i="1" lang="en-US" sz="2800" u="none">
                <a:solidFill>
                  <a:schemeClr val="dk1"/>
                </a:solidFill>
                <a:latin typeface="Tahoma"/>
                <a:ea typeface="Tahoma"/>
                <a:cs typeface="Tahoma"/>
                <a:sym typeface="Tahoma"/>
              </a:rPr>
              <a:t>v</a:t>
            </a:r>
            <a:r>
              <a:rPr b="0" i="0" lang="en-US" sz="2800" u="none">
                <a:solidFill>
                  <a:schemeClr val="dk1"/>
                </a:solidFill>
                <a:latin typeface="Tahoma"/>
                <a:ea typeface="Tahoma"/>
                <a:cs typeface="Tahoma"/>
                <a:sym typeface="Tahoma"/>
              </a:rPr>
              <a:t> of type </a:t>
            </a:r>
            <a:r>
              <a:rPr b="0" i="1" lang="en-US" sz="2800" u="none">
                <a:solidFill>
                  <a:schemeClr val="dk1"/>
                </a:solidFill>
                <a:latin typeface="Tahoma"/>
                <a:ea typeface="Tahoma"/>
                <a:cs typeface="Tahoma"/>
                <a:sym typeface="Tahoma"/>
              </a:rPr>
              <a:t>T</a:t>
            </a:r>
            <a:r>
              <a:rPr b="0" i="0" lang="en-US" sz="2800" u="none">
                <a:solidFill>
                  <a:schemeClr val="dk1"/>
                </a:solidFill>
                <a:latin typeface="Tahoma"/>
                <a:ea typeface="Tahoma"/>
                <a:cs typeface="Tahoma"/>
                <a:sym typeface="Tahoma"/>
              </a:rPr>
              <a:t> is declared as:</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1" i="0" lang="en-US" sz="2000" u="none">
                <a:solidFill>
                  <a:srgbClr val="D60093"/>
                </a:solidFill>
                <a:latin typeface="Tahoma"/>
                <a:ea typeface="Tahoma"/>
                <a:cs typeface="Tahoma"/>
                <a:sym typeface="Tahoma"/>
              </a:rPr>
              <a:t>var</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v</a:t>
            </a:r>
            <a:r>
              <a:rPr b="0" i="0" lang="en-US" sz="2000" u="none">
                <a:solidFill>
                  <a:srgbClr val="D60093"/>
                </a:solidFill>
                <a:latin typeface="Tahoma"/>
                <a:ea typeface="Tahoma"/>
                <a:cs typeface="Tahoma"/>
                <a:sym typeface="Tahoma"/>
              </a:rPr>
              <a:t>: </a:t>
            </a:r>
            <a:r>
              <a:rPr b="1" i="0" lang="en-US" sz="2000" u="none">
                <a:solidFill>
                  <a:srgbClr val="D60093"/>
                </a:solidFill>
                <a:latin typeface="Tahoma"/>
                <a:ea typeface="Tahoma"/>
                <a:cs typeface="Tahoma"/>
                <a:sym typeface="Tahoma"/>
              </a:rPr>
              <a:t>shared</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T</a:t>
            </a:r>
            <a:endParaRPr b="0" i="0" sz="2000" u="none">
              <a:solidFill>
                <a:srgbClr val="D60093"/>
              </a:solidFill>
              <a:latin typeface="Tahoma"/>
              <a:ea typeface="Tahoma"/>
              <a:cs typeface="Tahoma"/>
              <a:sym typeface="Tahoma"/>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Variable v is accessed only inside statement</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region</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v</a:t>
            </a:r>
            <a:r>
              <a:rPr b="0" i="0" lang="en-US" sz="1800" u="none">
                <a:solidFill>
                  <a:srgbClr val="6600FF"/>
                </a:solidFill>
                <a:latin typeface="Tahoma"/>
                <a:ea typeface="Tahoma"/>
                <a:cs typeface="Tahoma"/>
                <a:sym typeface="Tahoma"/>
              </a:rPr>
              <a:t>  when </a:t>
            </a:r>
            <a:r>
              <a:rPr b="0" i="1" lang="en-US" sz="1800" u="none">
                <a:solidFill>
                  <a:srgbClr val="6600FF"/>
                </a:solidFill>
                <a:latin typeface="Tahoma"/>
                <a:ea typeface="Tahoma"/>
                <a:cs typeface="Tahoma"/>
                <a:sym typeface="Tahoma"/>
              </a:rPr>
              <a:t>B</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do</a:t>
            </a:r>
            <a:r>
              <a:rPr b="0" i="0" lang="en-US" sz="1800" u="none">
                <a:solidFill>
                  <a:srgbClr val="6600FF"/>
                </a:solidFill>
                <a:latin typeface="Tahoma"/>
                <a:ea typeface="Tahoma"/>
                <a:cs typeface="Tahoma"/>
                <a:sym typeface="Tahoma"/>
              </a:rPr>
              <a:t> </a:t>
            </a:r>
            <a:r>
              <a:rPr b="0" i="1" lang="en-US" sz="1800" u="sng">
                <a:solidFill>
                  <a:srgbClr val="6600FF"/>
                </a:solidFill>
                <a:latin typeface="Tahoma"/>
                <a:ea typeface="Tahoma"/>
                <a:cs typeface="Tahoma"/>
                <a:sym typeface="Tahoma"/>
              </a:rPr>
              <a:t>S</a:t>
            </a:r>
            <a:endParaRPr b="0" i="0" sz="1800" u="none">
              <a:solidFill>
                <a:srgbClr val="6600FF"/>
              </a:solidFill>
              <a:latin typeface="Tahoma"/>
              <a:ea typeface="Tahoma"/>
              <a:cs typeface="Tahoma"/>
              <a:sym typeface="Tahoma"/>
            </a:endParaRPr>
          </a:p>
          <a:p>
            <a:pPr indent="-285750" lvl="1" marL="742950" rtl="0" algn="l">
              <a:lnSpc>
                <a:spcPct val="100000"/>
              </a:lnSpc>
              <a:spcBef>
                <a:spcPts val="480"/>
              </a:spcBef>
              <a:spcAft>
                <a:spcPts val="0"/>
              </a:spcAft>
              <a:buSzPts val="2400"/>
              <a:buNone/>
            </a:pPr>
            <a:r>
              <a:rPr b="0" i="0" lang="en-US" sz="2400" u="none">
                <a:solidFill>
                  <a:srgbClr val="CC3300"/>
                </a:solidFill>
                <a:latin typeface="Tahoma"/>
                <a:ea typeface="Tahoma"/>
                <a:cs typeface="Tahoma"/>
                <a:sym typeface="Tahoma"/>
              </a:rPr>
              <a:t>where </a:t>
            </a:r>
            <a:r>
              <a:rPr b="0" i="1" lang="en-US" sz="2400" u="none">
                <a:solidFill>
                  <a:srgbClr val="CC3300"/>
                </a:solidFill>
                <a:latin typeface="Tahoma"/>
                <a:ea typeface="Tahoma"/>
                <a:cs typeface="Tahoma"/>
                <a:sym typeface="Tahoma"/>
              </a:rPr>
              <a:t>B</a:t>
            </a:r>
            <a:r>
              <a:rPr b="0" i="0" lang="en-US" sz="2400" u="none">
                <a:solidFill>
                  <a:srgbClr val="CC3300"/>
                </a:solidFill>
                <a:latin typeface="Tahoma"/>
                <a:ea typeface="Tahoma"/>
                <a:cs typeface="Tahoma"/>
                <a:sym typeface="Tahoma"/>
              </a:rPr>
              <a:t> is a boolean expression.</a:t>
            </a:r>
            <a:endParaRPr/>
          </a:p>
          <a:p>
            <a:pPr indent="-285750" lvl="1" marL="742950" rtl="0" algn="l">
              <a:lnSpc>
                <a:spcPct val="100000"/>
              </a:lnSpc>
              <a:spcBef>
                <a:spcPts val="480"/>
              </a:spcBef>
              <a:spcAft>
                <a:spcPts val="0"/>
              </a:spcAft>
              <a:buSzPts val="2400"/>
              <a:buNone/>
            </a:pPr>
            <a:r>
              <a:rPr b="0" i="0" lang="en-US" sz="2400" u="none">
                <a:solidFill>
                  <a:srgbClr val="CC3300"/>
                </a:solidFill>
                <a:latin typeface="Tahoma"/>
                <a:ea typeface="Tahoma"/>
                <a:cs typeface="Tahoma"/>
                <a:sym typeface="Tahoma"/>
              </a:rPr>
              <a:t>While statement </a:t>
            </a:r>
            <a:r>
              <a:rPr b="0" i="1" lang="en-US" sz="2400" u="none">
                <a:solidFill>
                  <a:srgbClr val="CC3300"/>
                </a:solidFill>
                <a:latin typeface="Tahoma"/>
                <a:ea typeface="Tahoma"/>
                <a:cs typeface="Tahoma"/>
                <a:sym typeface="Tahoma"/>
              </a:rPr>
              <a:t>S</a:t>
            </a:r>
            <a:r>
              <a:rPr b="0" i="0" lang="en-US" sz="2400" u="none">
                <a:solidFill>
                  <a:srgbClr val="CC3300"/>
                </a:solidFill>
                <a:latin typeface="Tahoma"/>
                <a:ea typeface="Tahoma"/>
                <a:cs typeface="Tahoma"/>
                <a:sym typeface="Tahoma"/>
              </a:rPr>
              <a:t> is being executed, no other process can access variable </a:t>
            </a:r>
            <a:r>
              <a:rPr b="0" i="1" lang="en-US" sz="2400" u="none">
                <a:solidFill>
                  <a:srgbClr val="CC3300"/>
                </a:solidFill>
                <a:latin typeface="Tahoma"/>
                <a:ea typeface="Tahoma"/>
                <a:cs typeface="Tahoma"/>
                <a:sym typeface="Tahoma"/>
              </a:rPr>
              <a:t>v</a:t>
            </a:r>
            <a:r>
              <a:rPr b="0" i="0" lang="en-US" sz="2400" u="none">
                <a:solidFill>
                  <a:srgbClr val="CC3300"/>
                </a:solidFill>
                <a:latin typeface="Tahoma"/>
                <a:ea typeface="Tahoma"/>
                <a:cs typeface="Tahoma"/>
                <a:sym typeface="Tahoma"/>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Bounded-buffer - Shared Memory Solution</a:t>
            </a:r>
            <a:endParaRPr/>
          </a:p>
        </p:txBody>
      </p:sp>
      <p:sp>
        <p:nvSpPr>
          <p:cNvPr id="131" name="Google Shape;131;p19"/>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Shared data</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var</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type</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item</a:t>
            </a:r>
            <a:r>
              <a:rPr b="0" i="0" lang="en-US" sz="1800" u="none">
                <a:solidFill>
                  <a:srgbClr val="6600FF"/>
                </a:solidFill>
                <a:latin typeface="Tahoma"/>
                <a:ea typeface="Tahoma"/>
                <a:cs typeface="Tahoma"/>
                <a:sym typeface="Tahoma"/>
              </a:rPr>
              <a:t> = ….;</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var</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buffer</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array</a:t>
            </a:r>
            <a:r>
              <a:rPr b="0" i="0" lang="en-US" sz="1800" u="none">
                <a:solidFill>
                  <a:srgbClr val="6600FF"/>
                </a:solidFill>
                <a:latin typeface="Tahoma"/>
                <a:ea typeface="Tahoma"/>
                <a:cs typeface="Tahoma"/>
                <a:sym typeface="Tahoma"/>
              </a:rPr>
              <a:t>[0..n-1] </a:t>
            </a:r>
            <a:r>
              <a:rPr b="1" i="0" lang="en-US" sz="1800" u="none">
                <a:solidFill>
                  <a:srgbClr val="6600FF"/>
                </a:solidFill>
                <a:latin typeface="Tahoma"/>
                <a:ea typeface="Tahoma"/>
                <a:cs typeface="Tahoma"/>
                <a:sym typeface="Tahoma"/>
              </a:rPr>
              <a:t>of</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item</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in</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out</a:t>
            </a:r>
            <a:r>
              <a:rPr b="0" i="0" lang="en-US" sz="1800" u="none">
                <a:solidFill>
                  <a:srgbClr val="6600FF"/>
                </a:solidFill>
                <a:latin typeface="Tahoma"/>
                <a:ea typeface="Tahoma"/>
                <a:cs typeface="Tahoma"/>
                <a:sym typeface="Tahoma"/>
              </a:rPr>
              <a:t>: 0..</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-1; </a:t>
            </a:r>
            <a:endParaRPr/>
          </a:p>
          <a:p>
            <a:pPr indent="-228600" lvl="3" marL="1600200" rtl="0" algn="l">
              <a:lnSpc>
                <a:spcPct val="100000"/>
              </a:lnSpc>
              <a:spcBef>
                <a:spcPts val="360"/>
              </a:spcBef>
              <a:spcAft>
                <a:spcPts val="0"/>
              </a:spcAft>
              <a:buSzPts val="1800"/>
              <a:buFont typeface="Tahoma"/>
              <a:buNone/>
            </a:pPr>
            <a:r>
              <a:rPr b="0" i="1" lang="en-US" sz="1800" u="none">
                <a:solidFill>
                  <a:srgbClr val="6600FF"/>
                </a:solidFill>
                <a:latin typeface="Tahoma"/>
                <a:ea typeface="Tahoma"/>
                <a:cs typeface="Tahoma"/>
                <a:sym typeface="Tahoma"/>
              </a:rPr>
              <a:t>in</a:t>
            </a:r>
            <a:r>
              <a:rPr b="0" i="0" lang="en-US" sz="1800" u="none">
                <a:solidFill>
                  <a:srgbClr val="6600FF"/>
                </a:solidFill>
                <a:latin typeface="Tahoma"/>
                <a:ea typeface="Tahoma"/>
                <a:cs typeface="Tahoma"/>
                <a:sym typeface="Tahoma"/>
              </a:rPr>
              <a:t> :=0; </a:t>
            </a:r>
            <a:r>
              <a:rPr b="0" i="1" lang="en-US" sz="1800" u="none">
                <a:solidFill>
                  <a:srgbClr val="6600FF"/>
                </a:solidFill>
                <a:latin typeface="Tahoma"/>
                <a:ea typeface="Tahoma"/>
                <a:cs typeface="Tahoma"/>
                <a:sym typeface="Tahoma"/>
              </a:rPr>
              <a:t>out</a:t>
            </a:r>
            <a:r>
              <a:rPr b="0" i="0" lang="en-US" sz="1800" u="none">
                <a:solidFill>
                  <a:srgbClr val="6600FF"/>
                </a:solidFill>
                <a:latin typeface="Tahoma"/>
                <a:ea typeface="Tahoma"/>
                <a:cs typeface="Tahoma"/>
                <a:sym typeface="Tahoma"/>
              </a:rPr>
              <a:t>:= 0; /* shared buffer = circular array */</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Buffer empty if </a:t>
            </a:r>
            <a:r>
              <a:rPr b="0" i="1" lang="en-US" sz="1800" u="none">
                <a:solidFill>
                  <a:srgbClr val="6600FF"/>
                </a:solidFill>
                <a:latin typeface="Tahoma"/>
                <a:ea typeface="Tahoma"/>
                <a:cs typeface="Tahoma"/>
                <a:sym typeface="Tahoma"/>
              </a:rPr>
              <a:t>in</a:t>
            </a:r>
            <a:r>
              <a:rPr b="0" i="0" lang="en-US" sz="1800" u="none">
                <a:solidFill>
                  <a:srgbClr val="6600FF"/>
                </a:solidFill>
                <a:latin typeface="Tahoma"/>
                <a:ea typeface="Tahoma"/>
                <a:cs typeface="Tahoma"/>
                <a:sym typeface="Tahoma"/>
              </a:rPr>
              <a:t> == </a:t>
            </a:r>
            <a:r>
              <a:rPr b="0" i="1" lang="en-US" sz="1800" u="none">
                <a:solidFill>
                  <a:srgbClr val="6600FF"/>
                </a:solidFill>
                <a:latin typeface="Tahoma"/>
                <a:ea typeface="Tahoma"/>
                <a:cs typeface="Tahoma"/>
                <a:sym typeface="Tahoma"/>
              </a:rPr>
              <a:t>out</a:t>
            </a: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Buffer full if (</a:t>
            </a:r>
            <a:r>
              <a:rPr b="0" i="1" lang="en-US" sz="1800" u="none">
                <a:solidFill>
                  <a:srgbClr val="6600FF"/>
                </a:solidFill>
                <a:latin typeface="Tahoma"/>
                <a:ea typeface="Tahoma"/>
                <a:cs typeface="Tahoma"/>
                <a:sym typeface="Tahoma"/>
              </a:rPr>
              <a:t>in</a:t>
            </a:r>
            <a:r>
              <a:rPr b="0" i="0" lang="en-US" sz="1800" u="none">
                <a:solidFill>
                  <a:srgbClr val="6600FF"/>
                </a:solidFill>
                <a:latin typeface="Tahoma"/>
                <a:ea typeface="Tahoma"/>
                <a:cs typeface="Tahoma"/>
                <a:sym typeface="Tahoma"/>
              </a:rPr>
              <a:t>+1) mod </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 == </a:t>
            </a:r>
            <a:r>
              <a:rPr b="0" i="1" lang="en-US" sz="1800" u="none">
                <a:solidFill>
                  <a:srgbClr val="6600FF"/>
                </a:solidFill>
                <a:latin typeface="Tahoma"/>
                <a:ea typeface="Tahoma"/>
                <a:cs typeface="Tahoma"/>
                <a:sym typeface="Tahoma"/>
              </a:rPr>
              <a:t>out</a:t>
            </a: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noop</a:t>
            </a:r>
            <a:r>
              <a:rPr b="0" i="0" lang="en-US" sz="1800" u="none">
                <a:solidFill>
                  <a:srgbClr val="6600FF"/>
                </a:solidFill>
                <a:latin typeface="Tahoma"/>
                <a:ea typeface="Tahoma"/>
                <a:cs typeface="Tahoma"/>
                <a:sym typeface="Tahoma"/>
              </a:rPr>
              <a:t> means ‘do nothing’ */</a:t>
            </a:r>
            <a:endParaRPr/>
          </a:p>
          <a:p>
            <a:pPr indent="-228600" lvl="3" marL="1600200" rtl="0" algn="l">
              <a:lnSpc>
                <a:spcPct val="100000"/>
              </a:lnSpc>
              <a:spcBef>
                <a:spcPts val="360"/>
              </a:spcBef>
              <a:spcAft>
                <a:spcPts val="0"/>
              </a:spcAft>
              <a:buSzPts val="1800"/>
              <a:buFont typeface="Tahoma"/>
              <a:buNone/>
            </a:pPr>
            <a:r>
              <a:t/>
            </a:r>
            <a:endParaRPr b="0" i="0" sz="1800" u="none">
              <a:solidFill>
                <a:srgbClr val="6600FF"/>
              </a:solidFill>
              <a:latin typeface="Tahoma"/>
              <a:ea typeface="Tahoma"/>
              <a:cs typeface="Tahoma"/>
              <a:sym typeface="Tahoma"/>
            </a:endParaRPr>
          </a:p>
          <a:p>
            <a:pPr indent="-228600" lvl="0" marL="342900" rtl="0" algn="l">
              <a:spcBef>
                <a:spcPts val="360"/>
              </a:spcBef>
              <a:spcAft>
                <a:spcPts val="0"/>
              </a:spcAft>
              <a:buSzPts val="1800"/>
              <a:buNone/>
            </a:pPr>
            <a:r>
              <a:t/>
            </a:r>
            <a:endParaRPr b="0" i="0" sz="1800" u="none">
              <a:solidFill>
                <a:srgbClr val="6600FF"/>
              </a:solidFill>
              <a:latin typeface="Tahoma"/>
              <a:ea typeface="Tahoma"/>
              <a:cs typeface="Tahoma"/>
              <a:sym typeface="Tahom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73"/>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608" name="Google Shape;608;p73"/>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609" name="Google Shape;609;p73"/>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Critical Regions (cont.)</a:t>
            </a:r>
            <a:endParaRPr/>
          </a:p>
        </p:txBody>
      </p:sp>
      <p:sp>
        <p:nvSpPr>
          <p:cNvPr id="610" name="Google Shape;610;p73"/>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Regions referring to the same shared variable exclude each other in time.</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When a process tries to execute the region statement, </a:t>
            </a:r>
            <a:endParaRPr/>
          </a:p>
          <a:p>
            <a:pPr indent="-342900" lvl="3" marL="3429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                      region</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v</a:t>
            </a:r>
            <a:r>
              <a:rPr b="0" i="0" lang="en-US" sz="1800" u="none">
                <a:solidFill>
                  <a:srgbClr val="6600FF"/>
                </a:solidFill>
                <a:latin typeface="Tahoma"/>
                <a:ea typeface="Tahoma"/>
                <a:cs typeface="Tahoma"/>
                <a:sym typeface="Tahoma"/>
              </a:rPr>
              <a:t>  when </a:t>
            </a:r>
            <a:r>
              <a:rPr b="0" i="1" lang="en-US" sz="1800" u="none">
                <a:solidFill>
                  <a:srgbClr val="6600FF"/>
                </a:solidFill>
                <a:latin typeface="Tahoma"/>
                <a:ea typeface="Tahoma"/>
                <a:cs typeface="Tahoma"/>
                <a:sym typeface="Tahoma"/>
              </a:rPr>
              <a:t>B</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do</a:t>
            </a:r>
            <a:r>
              <a:rPr b="0" i="0" lang="en-US" sz="1800" u="none">
                <a:solidFill>
                  <a:srgbClr val="6600FF"/>
                </a:solidFill>
                <a:latin typeface="Tahoma"/>
                <a:ea typeface="Tahoma"/>
                <a:cs typeface="Tahoma"/>
                <a:sym typeface="Tahoma"/>
              </a:rPr>
              <a:t> </a:t>
            </a:r>
            <a:r>
              <a:rPr b="0" i="1" lang="en-US" sz="1800" u="sng">
                <a:solidFill>
                  <a:srgbClr val="6600FF"/>
                </a:solidFill>
                <a:latin typeface="Tahoma"/>
                <a:ea typeface="Tahoma"/>
                <a:cs typeface="Tahoma"/>
                <a:sym typeface="Tahoma"/>
              </a:rPr>
              <a:t>S</a:t>
            </a:r>
            <a:endParaRPr b="0" i="0" sz="1800" u="none">
              <a:solidFill>
                <a:srgbClr val="6600FF"/>
              </a:solidFill>
              <a:latin typeface="Tahoma"/>
              <a:ea typeface="Tahoma"/>
              <a:cs typeface="Tahoma"/>
              <a:sym typeface="Tahoma"/>
            </a:endParaRPr>
          </a:p>
          <a:p>
            <a:pPr indent="-285750" lvl="1" marL="742950" rtl="0" algn="l">
              <a:lnSpc>
                <a:spcPct val="100000"/>
              </a:lnSpc>
              <a:spcBef>
                <a:spcPts val="48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the Boolean expression </a:t>
            </a:r>
            <a:r>
              <a:rPr b="0" i="1" lang="en-US" sz="2400" u="none">
                <a:solidFill>
                  <a:srgbClr val="CC3300"/>
                </a:solidFill>
                <a:latin typeface="Tahoma"/>
                <a:ea typeface="Tahoma"/>
                <a:cs typeface="Tahoma"/>
                <a:sym typeface="Tahoma"/>
              </a:rPr>
              <a:t>B</a:t>
            </a:r>
            <a:r>
              <a:rPr b="0" i="0" lang="en-US" sz="2400" u="none">
                <a:solidFill>
                  <a:srgbClr val="CC3300"/>
                </a:solidFill>
                <a:latin typeface="Tahoma"/>
                <a:ea typeface="Tahoma"/>
                <a:cs typeface="Tahoma"/>
                <a:sym typeface="Tahoma"/>
              </a:rPr>
              <a:t> is evaluated.  </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If </a:t>
            </a:r>
            <a:r>
              <a:rPr b="0" i="1" lang="en-US" sz="2000" u="none">
                <a:solidFill>
                  <a:srgbClr val="D60093"/>
                </a:solidFill>
                <a:latin typeface="Tahoma"/>
                <a:ea typeface="Tahoma"/>
                <a:cs typeface="Tahoma"/>
                <a:sym typeface="Tahoma"/>
              </a:rPr>
              <a:t>B</a:t>
            </a:r>
            <a:r>
              <a:rPr b="0" i="0" lang="en-US" sz="2000" u="none">
                <a:solidFill>
                  <a:srgbClr val="D60093"/>
                </a:solidFill>
                <a:latin typeface="Tahoma"/>
                <a:ea typeface="Tahoma"/>
                <a:cs typeface="Tahoma"/>
                <a:sym typeface="Tahoma"/>
              </a:rPr>
              <a:t> is true, statement </a:t>
            </a:r>
            <a:r>
              <a:rPr b="0" i="1" lang="en-US" sz="2000" u="none">
                <a:solidFill>
                  <a:srgbClr val="D60093"/>
                </a:solidFill>
                <a:latin typeface="Tahoma"/>
                <a:ea typeface="Tahoma"/>
                <a:cs typeface="Tahoma"/>
                <a:sym typeface="Tahoma"/>
              </a:rPr>
              <a:t>S</a:t>
            </a:r>
            <a:r>
              <a:rPr b="0" i="0" lang="en-US" sz="2000" u="none">
                <a:solidFill>
                  <a:srgbClr val="D60093"/>
                </a:solidFill>
                <a:latin typeface="Tahoma"/>
                <a:ea typeface="Tahoma"/>
                <a:cs typeface="Tahoma"/>
                <a:sym typeface="Tahoma"/>
              </a:rPr>
              <a:t> is executed.  </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If it is false, the process is delayed until </a:t>
            </a:r>
            <a:r>
              <a:rPr b="0" i="1" lang="en-US" sz="2000" u="none">
                <a:solidFill>
                  <a:srgbClr val="D60093"/>
                </a:solidFill>
                <a:latin typeface="Tahoma"/>
                <a:ea typeface="Tahoma"/>
                <a:cs typeface="Tahoma"/>
                <a:sym typeface="Tahoma"/>
              </a:rPr>
              <a:t>B</a:t>
            </a:r>
            <a:r>
              <a:rPr b="0" i="0" lang="en-US" sz="2000" u="none">
                <a:solidFill>
                  <a:srgbClr val="D60093"/>
                </a:solidFill>
                <a:latin typeface="Tahoma"/>
                <a:ea typeface="Tahoma"/>
                <a:cs typeface="Tahoma"/>
                <a:sym typeface="Tahoma"/>
              </a:rPr>
              <a:t> becomes true and no other process is in the region associated with </a:t>
            </a:r>
            <a:r>
              <a:rPr b="0" i="1" lang="en-US" sz="2000" u="none">
                <a:solidFill>
                  <a:srgbClr val="D60093"/>
                </a:solidFill>
                <a:latin typeface="Tahoma"/>
                <a:ea typeface="Tahoma"/>
                <a:cs typeface="Tahoma"/>
                <a:sym typeface="Tahoma"/>
              </a:rPr>
              <a:t>v</a:t>
            </a:r>
            <a:r>
              <a:rPr b="0" i="0" lang="en-US" sz="2000" u="none">
                <a:solidFill>
                  <a:srgbClr val="D60093"/>
                </a:solidFill>
                <a:latin typeface="Tahoma"/>
                <a:ea typeface="Tahoma"/>
                <a:cs typeface="Tahoma"/>
                <a:sym typeface="Tahoma"/>
              </a:rPr>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4" name="Shape 614"/>
        <p:cNvGrpSpPr/>
        <p:nvPr/>
      </p:nvGrpSpPr>
      <p:grpSpPr>
        <a:xfrm>
          <a:off x="0" y="0"/>
          <a:ext cx="0" cy="0"/>
          <a:chOff x="0" y="0"/>
          <a:chExt cx="0" cy="0"/>
        </a:xfrm>
      </p:grpSpPr>
      <p:sp>
        <p:nvSpPr>
          <p:cNvPr id="615" name="Google Shape;615;p74"/>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616" name="Google Shape;616;p74"/>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617" name="Google Shape;617;p74"/>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Example - Bounded Buffer</a:t>
            </a:r>
            <a:endParaRPr/>
          </a:p>
        </p:txBody>
      </p:sp>
      <p:sp>
        <p:nvSpPr>
          <p:cNvPr id="618" name="Google Shape;618;p74"/>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Shared variables</a:t>
            </a:r>
            <a:endParaRPr/>
          </a:p>
          <a:p>
            <a:pPr indent="-228600" lvl="2" marL="1143000" rtl="0" algn="l">
              <a:lnSpc>
                <a:spcPct val="90000"/>
              </a:lnSpc>
              <a:spcBef>
                <a:spcPts val="360"/>
              </a:spcBef>
              <a:spcAft>
                <a:spcPts val="0"/>
              </a:spcAft>
              <a:buSzPts val="1800"/>
              <a:buNone/>
            </a:pPr>
            <a:r>
              <a:rPr b="1" i="0" lang="en-US" sz="1800" u="none">
                <a:solidFill>
                  <a:srgbClr val="D60093"/>
                </a:solidFill>
                <a:latin typeface="Tahoma"/>
                <a:ea typeface="Tahoma"/>
                <a:cs typeface="Tahoma"/>
                <a:sym typeface="Tahoma"/>
              </a:rPr>
              <a:t>var</a:t>
            </a:r>
            <a:r>
              <a:rPr b="0" i="1" lang="en-US" sz="1800" u="none">
                <a:solidFill>
                  <a:srgbClr val="D60093"/>
                </a:solidFill>
                <a:latin typeface="Tahoma"/>
                <a:ea typeface="Tahoma"/>
                <a:cs typeface="Tahoma"/>
                <a:sym typeface="Tahoma"/>
              </a:rPr>
              <a:t> buffer</a:t>
            </a: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shared record</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pool</a:t>
            </a:r>
            <a:r>
              <a:rPr b="0" i="0" lang="en-US" sz="1800" u="none">
                <a:solidFill>
                  <a:srgbClr val="D60093"/>
                </a:solidFill>
                <a:latin typeface="Tahoma"/>
                <a:ea typeface="Tahoma"/>
                <a:cs typeface="Tahoma"/>
                <a:sym typeface="Tahoma"/>
              </a:rPr>
              <a:t>:</a:t>
            </a:r>
            <a:r>
              <a:rPr b="1" i="0" lang="en-US" sz="1800" u="none">
                <a:solidFill>
                  <a:srgbClr val="D60093"/>
                </a:solidFill>
                <a:latin typeface="Tahoma"/>
                <a:ea typeface="Tahoma"/>
                <a:cs typeface="Tahoma"/>
                <a:sym typeface="Tahoma"/>
              </a:rPr>
              <a:t>array</a:t>
            </a:r>
            <a:r>
              <a:rPr b="0" i="0" lang="en-US" sz="1800" u="none">
                <a:solidFill>
                  <a:srgbClr val="D60093"/>
                </a:solidFill>
                <a:latin typeface="Tahoma"/>
                <a:ea typeface="Tahoma"/>
                <a:cs typeface="Tahoma"/>
                <a:sym typeface="Tahoma"/>
              </a:rPr>
              <a:t>[0..</a:t>
            </a:r>
            <a:r>
              <a:rPr b="0" i="1" lang="en-US" sz="1800" u="none">
                <a:solidFill>
                  <a:srgbClr val="D60093"/>
                </a:solidFill>
                <a:latin typeface="Tahoma"/>
                <a:ea typeface="Tahoma"/>
                <a:cs typeface="Tahoma"/>
                <a:sym typeface="Tahoma"/>
              </a:rPr>
              <a:t>n</a:t>
            </a:r>
            <a:r>
              <a:rPr b="0" i="0" lang="en-US" sz="1800" u="none">
                <a:solidFill>
                  <a:srgbClr val="D60093"/>
                </a:solidFill>
                <a:latin typeface="Tahoma"/>
                <a:ea typeface="Tahoma"/>
                <a:cs typeface="Tahoma"/>
                <a:sym typeface="Tahoma"/>
              </a:rPr>
              <a:t>-1] </a:t>
            </a:r>
            <a:r>
              <a:rPr b="1" i="0" lang="en-US" sz="1800" u="none">
                <a:solidFill>
                  <a:srgbClr val="D60093"/>
                </a:solidFill>
                <a:latin typeface="Tahoma"/>
                <a:ea typeface="Tahoma"/>
                <a:cs typeface="Tahoma"/>
                <a:sym typeface="Tahoma"/>
              </a:rPr>
              <a:t>of</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item</a:t>
            </a:r>
            <a:r>
              <a:rPr b="0" i="0" lang="en-US" sz="1800" u="none">
                <a:solidFill>
                  <a:srgbClr val="D60093"/>
                </a:solidFill>
                <a:latin typeface="Tahoma"/>
                <a:ea typeface="Tahoma"/>
                <a:cs typeface="Tahoma"/>
                <a:sym typeface="Tahoma"/>
              </a:rPr>
              <a:t>;</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count</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in</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out</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integer</a:t>
            </a:r>
            <a:r>
              <a:rPr b="0" i="0" lang="en-US" sz="1800" u="none">
                <a:solidFill>
                  <a:srgbClr val="D60093"/>
                </a:solidFill>
                <a:latin typeface="Tahoma"/>
                <a:ea typeface="Tahoma"/>
                <a:cs typeface="Tahoma"/>
                <a:sym typeface="Tahoma"/>
              </a:rPr>
              <a:t>;</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end</a:t>
            </a:r>
            <a:r>
              <a:rPr b="0" i="0" lang="en-US" sz="1800" u="none">
                <a:solidFill>
                  <a:srgbClr val="D60093"/>
                </a:solidFill>
                <a:latin typeface="Tahoma"/>
                <a:ea typeface="Tahoma"/>
                <a:cs typeface="Tahoma"/>
                <a:sym typeface="Tahoma"/>
              </a:rPr>
              <a:t>;</a:t>
            </a:r>
            <a:endParaRPr/>
          </a:p>
          <a:p>
            <a:pPr indent="-285750" lvl="1" marL="742950" rtl="0" algn="l">
              <a:lnSpc>
                <a:spcPct val="100000"/>
              </a:lnSpc>
              <a:spcBef>
                <a:spcPts val="48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Producer Process inserts </a:t>
            </a:r>
            <a:r>
              <a:rPr b="0" i="1" lang="en-US" sz="2400" u="none">
                <a:solidFill>
                  <a:srgbClr val="CC3300"/>
                </a:solidFill>
                <a:latin typeface="Tahoma"/>
                <a:ea typeface="Tahoma"/>
                <a:cs typeface="Tahoma"/>
                <a:sym typeface="Tahoma"/>
              </a:rPr>
              <a:t>nextp</a:t>
            </a:r>
            <a:r>
              <a:rPr b="0" i="0" lang="en-US" sz="2400" u="none">
                <a:solidFill>
                  <a:srgbClr val="CC3300"/>
                </a:solidFill>
                <a:latin typeface="Tahoma"/>
                <a:ea typeface="Tahoma"/>
                <a:cs typeface="Tahoma"/>
                <a:sym typeface="Tahoma"/>
              </a:rPr>
              <a:t> into the shared buffer</a:t>
            </a:r>
            <a:endParaRPr/>
          </a:p>
          <a:p>
            <a:pPr indent="-228600" lvl="2" marL="1143000" rtl="0" algn="l">
              <a:lnSpc>
                <a:spcPct val="90000"/>
              </a:lnSpc>
              <a:spcBef>
                <a:spcPts val="360"/>
              </a:spcBef>
              <a:spcAft>
                <a:spcPts val="0"/>
              </a:spcAft>
              <a:buSzPts val="1800"/>
              <a:buNone/>
            </a:pPr>
            <a:r>
              <a:rPr b="1" i="0" lang="en-US" sz="1800" u="none">
                <a:solidFill>
                  <a:srgbClr val="D60093"/>
                </a:solidFill>
                <a:latin typeface="Tahoma"/>
                <a:ea typeface="Tahoma"/>
                <a:cs typeface="Tahoma"/>
                <a:sym typeface="Tahoma"/>
              </a:rPr>
              <a:t>region </a:t>
            </a:r>
            <a:r>
              <a:rPr b="0" i="1" lang="en-US" sz="1800" u="none">
                <a:solidFill>
                  <a:srgbClr val="D60093"/>
                </a:solidFill>
                <a:latin typeface="Tahoma"/>
                <a:ea typeface="Tahoma"/>
                <a:cs typeface="Tahoma"/>
                <a:sym typeface="Tahoma"/>
              </a:rPr>
              <a:t>buffer</a:t>
            </a: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when </a:t>
            </a:r>
            <a:r>
              <a:rPr b="0" i="1" lang="en-US" sz="1800" u="none">
                <a:solidFill>
                  <a:srgbClr val="D60093"/>
                </a:solidFill>
                <a:latin typeface="Tahoma"/>
                <a:ea typeface="Tahoma"/>
                <a:cs typeface="Tahoma"/>
                <a:sym typeface="Tahoma"/>
              </a:rPr>
              <a:t>count</a:t>
            </a:r>
            <a:r>
              <a:rPr b="1" i="0" lang="en-US" sz="1800" u="none">
                <a:solidFill>
                  <a:srgbClr val="D60093"/>
                </a:solidFill>
                <a:latin typeface="Tahoma"/>
                <a:ea typeface="Tahoma"/>
                <a:cs typeface="Tahoma"/>
                <a:sym typeface="Tahoma"/>
              </a:rPr>
              <a:t>  &lt; </a:t>
            </a:r>
            <a:r>
              <a:rPr b="0" i="1" lang="en-US" sz="1800" u="none">
                <a:solidFill>
                  <a:srgbClr val="D60093"/>
                </a:solidFill>
                <a:latin typeface="Tahoma"/>
                <a:ea typeface="Tahoma"/>
                <a:cs typeface="Tahoma"/>
                <a:sym typeface="Tahoma"/>
              </a:rPr>
              <a:t>n</a:t>
            </a:r>
            <a:endParaRPr/>
          </a:p>
          <a:p>
            <a:pPr indent="-228600" lvl="2" marL="1143000" rtl="0" algn="l">
              <a:lnSpc>
                <a:spcPct val="90000"/>
              </a:lnSpc>
              <a:spcBef>
                <a:spcPts val="360"/>
              </a:spcBef>
              <a:spcAft>
                <a:spcPts val="0"/>
              </a:spcAft>
              <a:buSzPts val="1800"/>
              <a:buNone/>
            </a:pPr>
            <a:r>
              <a:rPr b="1" i="0" lang="en-US" sz="1800" u="none">
                <a:solidFill>
                  <a:srgbClr val="D60093"/>
                </a:solidFill>
                <a:latin typeface="Tahoma"/>
                <a:ea typeface="Tahoma"/>
                <a:cs typeface="Tahoma"/>
                <a:sym typeface="Tahoma"/>
              </a:rPr>
              <a:t>		 do begin</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pool</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in</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nextp</a:t>
            </a:r>
            <a:r>
              <a:rPr b="0" i="0" lang="en-US" sz="1800" u="none">
                <a:solidFill>
                  <a:srgbClr val="D60093"/>
                </a:solidFill>
                <a:latin typeface="Tahoma"/>
                <a:ea typeface="Tahoma"/>
                <a:cs typeface="Tahoma"/>
                <a:sym typeface="Tahoma"/>
              </a:rPr>
              <a:t>;</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in </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in</a:t>
            </a:r>
            <a:r>
              <a:rPr b="0" i="0" lang="en-US" sz="1800" u="none">
                <a:solidFill>
                  <a:srgbClr val="D60093"/>
                </a:solidFill>
                <a:latin typeface="Tahoma"/>
                <a:ea typeface="Tahoma"/>
                <a:cs typeface="Tahoma"/>
                <a:sym typeface="Tahoma"/>
              </a:rPr>
              <a:t>+1 </a:t>
            </a:r>
            <a:r>
              <a:rPr b="1" i="0" lang="en-US" sz="1800" u="none">
                <a:solidFill>
                  <a:srgbClr val="D60093"/>
                </a:solidFill>
                <a:latin typeface="Tahoma"/>
                <a:ea typeface="Tahoma"/>
                <a:cs typeface="Tahoma"/>
                <a:sym typeface="Tahoma"/>
              </a:rPr>
              <a:t>mod</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n</a:t>
            </a:r>
            <a:r>
              <a:rPr b="0" i="0" lang="en-US" sz="1800" u="none">
                <a:solidFill>
                  <a:srgbClr val="D60093"/>
                </a:solidFill>
                <a:latin typeface="Tahoma"/>
                <a:ea typeface="Tahoma"/>
                <a:cs typeface="Tahoma"/>
                <a:sym typeface="Tahoma"/>
              </a:rPr>
              <a:t>;</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count</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count </a:t>
            </a:r>
            <a:r>
              <a:rPr b="0" i="0" lang="en-US" sz="1800" u="none">
                <a:solidFill>
                  <a:srgbClr val="D60093"/>
                </a:solidFill>
                <a:latin typeface="Tahoma"/>
                <a:ea typeface="Tahoma"/>
                <a:cs typeface="Tahoma"/>
                <a:sym typeface="Tahoma"/>
              </a:rPr>
              <a:t>+ 1;</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end</a:t>
            </a:r>
            <a:r>
              <a:rPr b="0" i="0" lang="en-US" sz="1800" u="none">
                <a:solidFill>
                  <a:srgbClr val="D60093"/>
                </a:solidFill>
                <a:latin typeface="Tahoma"/>
                <a:ea typeface="Tahoma"/>
                <a:cs typeface="Tahoma"/>
                <a:sym typeface="Tahoma"/>
              </a:rPr>
              <a: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75"/>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624" name="Google Shape;624;p75"/>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625" name="Google Shape;625;p75"/>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 Buffer Example</a:t>
            </a:r>
            <a:endParaRPr/>
          </a:p>
        </p:txBody>
      </p:sp>
      <p:sp>
        <p:nvSpPr>
          <p:cNvPr id="626" name="Google Shape;626;p75"/>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285750" lvl="1" marL="742950" rtl="0" algn="l">
              <a:lnSpc>
                <a:spcPct val="100000"/>
              </a:lnSpc>
              <a:spcBef>
                <a:spcPts val="0"/>
              </a:spcBef>
              <a:spcAft>
                <a:spcPts val="0"/>
              </a:spcAft>
              <a:buClr>
                <a:schemeClr val="accent2"/>
              </a:buClr>
              <a:buSzPts val="2400"/>
              <a:buFont typeface="Arial"/>
              <a:buChar char="●"/>
            </a:pPr>
            <a:r>
              <a:rPr b="0" i="0" lang="en-US" sz="2400" u="none">
                <a:solidFill>
                  <a:srgbClr val="CC3300"/>
                </a:solidFill>
                <a:latin typeface="Tahoma"/>
                <a:ea typeface="Tahoma"/>
                <a:cs typeface="Tahoma"/>
                <a:sym typeface="Tahoma"/>
              </a:rPr>
              <a:t>Consumer Process removes an item from the shared buffer and puts it in </a:t>
            </a:r>
            <a:r>
              <a:rPr b="0" i="1" lang="en-US" sz="2400" u="none">
                <a:solidFill>
                  <a:srgbClr val="CC3300"/>
                </a:solidFill>
                <a:latin typeface="Tahoma"/>
                <a:ea typeface="Tahoma"/>
                <a:cs typeface="Tahoma"/>
                <a:sym typeface="Tahoma"/>
              </a:rPr>
              <a:t>nextc</a:t>
            </a:r>
            <a:r>
              <a:rPr b="0" i="0" lang="en-US" sz="2400" u="none">
                <a:solidFill>
                  <a:srgbClr val="CC3300"/>
                </a:solidFill>
                <a:latin typeface="Tahoma"/>
                <a:ea typeface="Tahoma"/>
                <a:cs typeface="Tahoma"/>
                <a:sym typeface="Tahoma"/>
              </a:rPr>
              <a:t> </a:t>
            </a:r>
            <a:endParaRPr/>
          </a:p>
          <a:p>
            <a:pPr indent="-228600" lvl="2" marL="1143000" rtl="0" algn="l">
              <a:lnSpc>
                <a:spcPct val="90000"/>
              </a:lnSpc>
              <a:spcBef>
                <a:spcPts val="360"/>
              </a:spcBef>
              <a:spcAft>
                <a:spcPts val="0"/>
              </a:spcAft>
              <a:buSzPts val="1800"/>
              <a:buNone/>
            </a:pPr>
            <a:r>
              <a:rPr b="1" i="0" lang="en-US" sz="1800" u="none">
                <a:solidFill>
                  <a:srgbClr val="D60093"/>
                </a:solidFill>
                <a:latin typeface="Tahoma"/>
                <a:ea typeface="Tahoma"/>
                <a:cs typeface="Tahoma"/>
                <a:sym typeface="Tahoma"/>
              </a:rPr>
              <a:t>region </a:t>
            </a:r>
            <a:r>
              <a:rPr b="0" i="1" lang="en-US" sz="1800" u="none">
                <a:solidFill>
                  <a:srgbClr val="D60093"/>
                </a:solidFill>
                <a:latin typeface="Tahoma"/>
                <a:ea typeface="Tahoma"/>
                <a:cs typeface="Tahoma"/>
                <a:sym typeface="Tahoma"/>
              </a:rPr>
              <a:t>buffer</a:t>
            </a: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when </a:t>
            </a:r>
            <a:r>
              <a:rPr b="0" i="1" lang="en-US" sz="1800" u="none">
                <a:solidFill>
                  <a:srgbClr val="D60093"/>
                </a:solidFill>
                <a:latin typeface="Tahoma"/>
                <a:ea typeface="Tahoma"/>
                <a:cs typeface="Tahoma"/>
                <a:sym typeface="Tahoma"/>
              </a:rPr>
              <a:t>count</a:t>
            </a:r>
            <a:r>
              <a:rPr b="0" i="0" lang="en-US" sz="1800" u="none">
                <a:solidFill>
                  <a:srgbClr val="D60093"/>
                </a:solidFill>
                <a:latin typeface="Tahoma"/>
                <a:ea typeface="Tahoma"/>
                <a:cs typeface="Tahoma"/>
                <a:sym typeface="Tahoma"/>
              </a:rPr>
              <a:t> &gt; 0</a:t>
            </a:r>
            <a:endParaRPr/>
          </a:p>
          <a:p>
            <a:pPr indent="-228600" lvl="2" marL="1143000" rtl="0" algn="l">
              <a:lnSpc>
                <a:spcPct val="90000"/>
              </a:lnSpc>
              <a:spcBef>
                <a:spcPts val="360"/>
              </a:spcBef>
              <a:spcAft>
                <a:spcPts val="0"/>
              </a:spcAft>
              <a:buSzPts val="1800"/>
              <a:buNone/>
            </a:pPr>
            <a:r>
              <a:rPr b="1" i="0" lang="en-US" sz="1800" u="none">
                <a:solidFill>
                  <a:srgbClr val="D60093"/>
                </a:solidFill>
                <a:latin typeface="Tahoma"/>
                <a:ea typeface="Tahoma"/>
                <a:cs typeface="Tahoma"/>
                <a:sym typeface="Tahoma"/>
              </a:rPr>
              <a:t>		 do begin</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nextc</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pool</a:t>
            </a:r>
            <a:r>
              <a:rPr b="0" i="0" lang="en-US" sz="1800" u="none">
                <a:solidFill>
                  <a:srgbClr val="D60093"/>
                </a:solidFill>
                <a:latin typeface="Tahoma"/>
                <a:ea typeface="Tahoma"/>
                <a:cs typeface="Tahoma"/>
                <a:sym typeface="Tahoma"/>
              </a:rPr>
              <a:t>[</a:t>
            </a:r>
            <a:r>
              <a:rPr b="0" i="1" lang="en-US" sz="1800" u="none">
                <a:solidFill>
                  <a:srgbClr val="D60093"/>
                </a:solidFill>
                <a:latin typeface="Tahoma"/>
                <a:ea typeface="Tahoma"/>
                <a:cs typeface="Tahoma"/>
                <a:sym typeface="Tahoma"/>
              </a:rPr>
              <a:t>out</a:t>
            </a:r>
            <a:r>
              <a:rPr b="0" i="0" lang="en-US" sz="1800" u="none">
                <a:solidFill>
                  <a:srgbClr val="D60093"/>
                </a:solidFill>
                <a:latin typeface="Tahoma"/>
                <a:ea typeface="Tahoma"/>
                <a:cs typeface="Tahoma"/>
                <a:sym typeface="Tahoma"/>
              </a:rPr>
              <a:t>];</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out </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out</a:t>
            </a:r>
            <a:r>
              <a:rPr b="0" i="0" lang="en-US" sz="1800" u="none">
                <a:solidFill>
                  <a:srgbClr val="D60093"/>
                </a:solidFill>
                <a:latin typeface="Tahoma"/>
                <a:ea typeface="Tahoma"/>
                <a:cs typeface="Tahoma"/>
                <a:sym typeface="Tahoma"/>
              </a:rPr>
              <a:t>+1 </a:t>
            </a:r>
            <a:r>
              <a:rPr b="1" i="0" lang="en-US" sz="1800" u="none">
                <a:solidFill>
                  <a:srgbClr val="D60093"/>
                </a:solidFill>
                <a:latin typeface="Tahoma"/>
                <a:ea typeface="Tahoma"/>
                <a:cs typeface="Tahoma"/>
                <a:sym typeface="Tahoma"/>
              </a:rPr>
              <a:t>mod</a:t>
            </a: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n</a:t>
            </a:r>
            <a:r>
              <a:rPr b="0" i="0" lang="en-US" sz="1800" u="none">
                <a:solidFill>
                  <a:srgbClr val="D60093"/>
                </a:solidFill>
                <a:latin typeface="Tahoma"/>
                <a:ea typeface="Tahoma"/>
                <a:cs typeface="Tahoma"/>
                <a:sym typeface="Tahoma"/>
              </a:rPr>
              <a:t>;</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0" i="1" lang="en-US" sz="1800" u="none">
                <a:solidFill>
                  <a:srgbClr val="D60093"/>
                </a:solidFill>
                <a:latin typeface="Tahoma"/>
                <a:ea typeface="Tahoma"/>
                <a:cs typeface="Tahoma"/>
                <a:sym typeface="Tahoma"/>
              </a:rPr>
              <a:t>count</a:t>
            </a:r>
            <a:r>
              <a:rPr b="0" i="0" lang="en-US" sz="1800" u="none">
                <a:solidFill>
                  <a:srgbClr val="D60093"/>
                </a:solidFill>
                <a:latin typeface="Tahoma"/>
                <a:ea typeface="Tahoma"/>
                <a:cs typeface="Tahoma"/>
                <a:sym typeface="Tahoma"/>
              </a:rPr>
              <a:t> := </a:t>
            </a:r>
            <a:r>
              <a:rPr b="0" i="1" lang="en-US" sz="1800" u="none">
                <a:solidFill>
                  <a:srgbClr val="D60093"/>
                </a:solidFill>
                <a:latin typeface="Tahoma"/>
                <a:ea typeface="Tahoma"/>
                <a:cs typeface="Tahoma"/>
                <a:sym typeface="Tahoma"/>
              </a:rPr>
              <a:t>count </a:t>
            </a:r>
            <a:r>
              <a:rPr b="0" i="0" lang="en-US" sz="1800" u="none">
                <a:solidFill>
                  <a:srgbClr val="D60093"/>
                </a:solidFill>
                <a:latin typeface="Tahoma"/>
                <a:ea typeface="Tahoma"/>
                <a:cs typeface="Tahoma"/>
                <a:sym typeface="Tahoma"/>
              </a:rPr>
              <a:t>-1;</a:t>
            </a:r>
            <a:endParaRPr/>
          </a:p>
          <a:p>
            <a:pPr indent="-228600" lvl="2" marL="1143000" rtl="0" algn="l">
              <a:lnSpc>
                <a:spcPct val="9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1" i="0" lang="en-US" sz="1800" u="none">
                <a:solidFill>
                  <a:srgbClr val="D60093"/>
                </a:solidFill>
                <a:latin typeface="Tahoma"/>
                <a:ea typeface="Tahoma"/>
                <a:cs typeface="Tahoma"/>
                <a:sym typeface="Tahoma"/>
              </a:rPr>
              <a:t>end</a:t>
            </a:r>
            <a:r>
              <a:rPr b="0" i="0" lang="en-US" sz="1800" u="none">
                <a:solidFill>
                  <a:srgbClr val="D60093"/>
                </a:solidFill>
                <a:latin typeface="Tahoma"/>
                <a:ea typeface="Tahoma"/>
                <a:cs typeface="Tahoma"/>
                <a:sym typeface="Tahoma"/>
              </a:rPr>
              <a:t>;</a:t>
            </a:r>
            <a:endParaRPr/>
          </a:p>
          <a:p>
            <a:pPr indent="-228600" lvl="0" marL="342900" rtl="0" algn="l">
              <a:spcBef>
                <a:spcPts val="360"/>
              </a:spcBef>
              <a:spcAft>
                <a:spcPts val="0"/>
              </a:spcAft>
              <a:buSzPts val="1800"/>
              <a:buNone/>
            </a:pPr>
            <a:r>
              <a:t/>
            </a:r>
            <a:endParaRPr b="0" i="0" sz="1800" u="none">
              <a:solidFill>
                <a:srgbClr val="D60093"/>
              </a:solidFill>
              <a:latin typeface="Tahoma"/>
              <a:ea typeface="Tahoma"/>
              <a:cs typeface="Tahoma"/>
              <a:sym typeface="Tahom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76"/>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632" name="Google Shape;632;p76"/>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633" name="Google Shape;633;p76"/>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Monitors</a:t>
            </a:r>
            <a:endParaRPr/>
          </a:p>
        </p:txBody>
      </p:sp>
      <p:sp>
        <p:nvSpPr>
          <p:cNvPr id="634" name="Google Shape;634;p76"/>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None/>
            </a:pPr>
            <a:r>
              <a:rPr b="0" i="0" lang="en-US" sz="2000" u="none">
                <a:solidFill>
                  <a:schemeClr val="dk1"/>
                </a:solidFill>
                <a:latin typeface="Tahoma"/>
                <a:ea typeface="Tahoma"/>
                <a:cs typeface="Tahoma"/>
                <a:sym typeface="Tahoma"/>
              </a:rPr>
              <a:t>High-level synchronization construct that allows the safe sharing of an abstract data type among concurrent processes.</a:t>
            </a:r>
            <a:endParaRPr/>
          </a:p>
          <a:p>
            <a:pPr indent="-285750" lvl="1" marL="742950" rtl="0" algn="l">
              <a:lnSpc>
                <a:spcPct val="80000"/>
              </a:lnSpc>
              <a:spcBef>
                <a:spcPts val="320"/>
              </a:spcBef>
              <a:spcAft>
                <a:spcPts val="0"/>
              </a:spcAft>
              <a:buSzPts val="1600"/>
              <a:buNone/>
            </a:pPr>
            <a:r>
              <a:rPr b="1" i="0" lang="en-US" sz="1600" u="none">
                <a:solidFill>
                  <a:srgbClr val="CC3300"/>
                </a:solidFill>
                <a:latin typeface="Tahoma"/>
                <a:ea typeface="Tahoma"/>
                <a:cs typeface="Tahoma"/>
                <a:sym typeface="Tahoma"/>
              </a:rPr>
              <a:t>type</a:t>
            </a:r>
            <a:r>
              <a:rPr b="0" i="0" lang="en-US" sz="1600" u="none">
                <a:solidFill>
                  <a:srgbClr val="CC3300"/>
                </a:solidFill>
                <a:latin typeface="Tahoma"/>
                <a:ea typeface="Tahoma"/>
                <a:cs typeface="Tahoma"/>
                <a:sym typeface="Tahoma"/>
              </a:rPr>
              <a:t> </a:t>
            </a:r>
            <a:r>
              <a:rPr b="0" i="1" lang="en-US" sz="1600" u="none">
                <a:solidFill>
                  <a:srgbClr val="CC3300"/>
                </a:solidFill>
                <a:latin typeface="Tahoma"/>
                <a:ea typeface="Tahoma"/>
                <a:cs typeface="Tahoma"/>
                <a:sym typeface="Tahoma"/>
              </a:rPr>
              <a:t>monitor-name</a:t>
            </a:r>
            <a:r>
              <a:rPr b="0" i="0" lang="en-US" sz="1600" u="none">
                <a:solidFill>
                  <a:srgbClr val="CC3300"/>
                </a:solidFill>
                <a:latin typeface="Tahoma"/>
                <a:ea typeface="Tahoma"/>
                <a:cs typeface="Tahoma"/>
                <a:sym typeface="Tahoma"/>
              </a:rPr>
              <a:t> = </a:t>
            </a:r>
            <a:r>
              <a:rPr b="1" i="0" lang="en-US" sz="1600" u="none">
                <a:solidFill>
                  <a:srgbClr val="CC3300"/>
                </a:solidFill>
                <a:latin typeface="Tahoma"/>
                <a:ea typeface="Tahoma"/>
                <a:cs typeface="Tahoma"/>
                <a:sym typeface="Tahoma"/>
              </a:rPr>
              <a:t>monitor</a:t>
            </a:r>
            <a:endParaRPr/>
          </a:p>
          <a:p>
            <a:pPr indent="-285750" lvl="1" marL="742950" rtl="0" algn="l">
              <a:lnSpc>
                <a:spcPct val="80000"/>
              </a:lnSpc>
              <a:spcBef>
                <a:spcPts val="320"/>
              </a:spcBef>
              <a:spcAft>
                <a:spcPts val="0"/>
              </a:spcAft>
              <a:buSzPts val="1600"/>
              <a:buNone/>
            </a:pPr>
            <a:r>
              <a:rPr b="0" i="0" lang="en-US" sz="1600" u="none">
                <a:solidFill>
                  <a:srgbClr val="CC3300"/>
                </a:solidFill>
                <a:latin typeface="Tahoma"/>
                <a:ea typeface="Tahoma"/>
                <a:cs typeface="Tahoma"/>
                <a:sym typeface="Tahoma"/>
              </a:rPr>
              <a:t>      variable declarations</a:t>
            </a:r>
            <a:endParaRPr/>
          </a:p>
          <a:p>
            <a:pPr indent="-285750" lvl="1" marL="742950" rtl="0" algn="l">
              <a:lnSpc>
                <a:spcPct val="70000"/>
              </a:lnSpc>
              <a:spcBef>
                <a:spcPts val="320"/>
              </a:spcBef>
              <a:spcAft>
                <a:spcPts val="0"/>
              </a:spcAft>
              <a:buSzPts val="1600"/>
              <a:buNone/>
            </a:pPr>
            <a:r>
              <a:rPr b="0" i="0" lang="en-US" sz="1600" u="none">
                <a:solidFill>
                  <a:srgbClr val="CC3300"/>
                </a:solidFill>
                <a:latin typeface="Tahoma"/>
                <a:ea typeface="Tahoma"/>
                <a:cs typeface="Tahoma"/>
                <a:sym typeface="Tahoma"/>
              </a:rPr>
              <a:t>      </a:t>
            </a:r>
            <a:r>
              <a:rPr b="1" i="0" lang="en-US" sz="1600" u="none">
                <a:solidFill>
                  <a:srgbClr val="CC3300"/>
                </a:solidFill>
                <a:latin typeface="Tahoma"/>
                <a:ea typeface="Tahoma"/>
                <a:cs typeface="Tahoma"/>
                <a:sym typeface="Tahoma"/>
              </a:rPr>
              <a:t>procedure entry</a:t>
            </a:r>
            <a:r>
              <a:rPr b="0" i="0" lang="en-US" sz="1600" u="none">
                <a:solidFill>
                  <a:srgbClr val="CC3300"/>
                </a:solidFill>
                <a:latin typeface="Tahoma"/>
                <a:ea typeface="Tahoma"/>
                <a:cs typeface="Tahoma"/>
                <a:sym typeface="Tahoma"/>
              </a:rPr>
              <a:t> </a:t>
            </a:r>
            <a:r>
              <a:rPr b="0" i="1" lang="en-US" sz="1600" u="none">
                <a:solidFill>
                  <a:srgbClr val="CC3300"/>
                </a:solidFill>
                <a:latin typeface="Tahoma"/>
                <a:ea typeface="Tahoma"/>
                <a:cs typeface="Tahoma"/>
                <a:sym typeface="Tahoma"/>
              </a:rPr>
              <a:t>P1 </a:t>
            </a:r>
            <a:r>
              <a:rPr b="0" i="0" lang="en-US" sz="1600" u="none">
                <a:solidFill>
                  <a:srgbClr val="CC3300"/>
                </a:solidFill>
                <a:latin typeface="Tahoma"/>
                <a:ea typeface="Tahoma"/>
                <a:cs typeface="Tahoma"/>
                <a:sym typeface="Tahoma"/>
              </a:rPr>
              <a:t>(…);</a:t>
            </a:r>
            <a:endParaRPr/>
          </a:p>
          <a:p>
            <a:pPr indent="-285750" lvl="1" marL="742950" rtl="0" algn="l">
              <a:lnSpc>
                <a:spcPct val="70000"/>
              </a:lnSpc>
              <a:spcBef>
                <a:spcPts val="320"/>
              </a:spcBef>
              <a:spcAft>
                <a:spcPts val="0"/>
              </a:spcAft>
              <a:buSzPts val="1600"/>
              <a:buNone/>
            </a:pPr>
            <a:r>
              <a:rPr b="0" i="0" lang="en-US" sz="1600" u="none">
                <a:solidFill>
                  <a:srgbClr val="CC3300"/>
                </a:solidFill>
                <a:latin typeface="Tahoma"/>
                <a:ea typeface="Tahoma"/>
                <a:cs typeface="Tahoma"/>
                <a:sym typeface="Tahoma"/>
              </a:rPr>
              <a:t>          </a:t>
            </a:r>
            <a:r>
              <a:rPr b="1" i="0" lang="en-US" sz="1600" u="none">
                <a:solidFill>
                  <a:srgbClr val="CC3300"/>
                </a:solidFill>
                <a:latin typeface="Tahoma"/>
                <a:ea typeface="Tahoma"/>
                <a:cs typeface="Tahoma"/>
                <a:sym typeface="Tahoma"/>
              </a:rPr>
              <a:t>begin </a:t>
            </a:r>
            <a:r>
              <a:rPr b="0" i="0" lang="en-US" sz="1600" u="none">
                <a:solidFill>
                  <a:srgbClr val="CC3300"/>
                </a:solidFill>
                <a:latin typeface="Tahoma"/>
                <a:ea typeface="Tahoma"/>
                <a:cs typeface="Tahoma"/>
                <a:sym typeface="Tahoma"/>
              </a:rPr>
              <a:t>…</a:t>
            </a:r>
            <a:r>
              <a:rPr b="1" i="0" lang="en-US" sz="1600" u="none">
                <a:solidFill>
                  <a:srgbClr val="CC3300"/>
                </a:solidFill>
                <a:latin typeface="Tahoma"/>
                <a:ea typeface="Tahoma"/>
                <a:cs typeface="Tahoma"/>
                <a:sym typeface="Tahoma"/>
              </a:rPr>
              <a:t> end</a:t>
            </a:r>
            <a:r>
              <a:rPr b="0" i="0" lang="en-US" sz="1600" u="none">
                <a:solidFill>
                  <a:srgbClr val="CC3300"/>
                </a:solidFill>
                <a:latin typeface="Tahoma"/>
                <a:ea typeface="Tahoma"/>
                <a:cs typeface="Tahoma"/>
                <a:sym typeface="Tahoma"/>
              </a:rPr>
              <a:t>; </a:t>
            </a:r>
            <a:endParaRPr/>
          </a:p>
          <a:p>
            <a:pPr indent="-285750" lvl="1" marL="742950" rtl="0" algn="l">
              <a:lnSpc>
                <a:spcPct val="70000"/>
              </a:lnSpc>
              <a:spcBef>
                <a:spcPts val="320"/>
              </a:spcBef>
              <a:spcAft>
                <a:spcPts val="0"/>
              </a:spcAft>
              <a:buSzPts val="1600"/>
              <a:buNone/>
            </a:pPr>
            <a:r>
              <a:rPr b="0" i="0" lang="en-US" sz="1600" u="none">
                <a:solidFill>
                  <a:srgbClr val="CC3300"/>
                </a:solidFill>
                <a:latin typeface="Tahoma"/>
                <a:ea typeface="Tahoma"/>
                <a:cs typeface="Tahoma"/>
                <a:sym typeface="Tahoma"/>
              </a:rPr>
              <a:t>      </a:t>
            </a:r>
            <a:r>
              <a:rPr b="1" i="0" lang="en-US" sz="1600" u="none">
                <a:solidFill>
                  <a:srgbClr val="CC3300"/>
                </a:solidFill>
                <a:latin typeface="Tahoma"/>
                <a:ea typeface="Tahoma"/>
                <a:cs typeface="Tahoma"/>
                <a:sym typeface="Tahoma"/>
              </a:rPr>
              <a:t>procedure entry</a:t>
            </a:r>
            <a:r>
              <a:rPr b="0" i="0" lang="en-US" sz="1600" u="none">
                <a:solidFill>
                  <a:srgbClr val="CC3300"/>
                </a:solidFill>
                <a:latin typeface="Tahoma"/>
                <a:ea typeface="Tahoma"/>
                <a:cs typeface="Tahoma"/>
                <a:sym typeface="Tahoma"/>
              </a:rPr>
              <a:t> </a:t>
            </a:r>
            <a:r>
              <a:rPr b="0" i="1" lang="en-US" sz="1600" u="none">
                <a:solidFill>
                  <a:srgbClr val="CC3300"/>
                </a:solidFill>
                <a:latin typeface="Tahoma"/>
                <a:ea typeface="Tahoma"/>
                <a:cs typeface="Tahoma"/>
                <a:sym typeface="Tahoma"/>
              </a:rPr>
              <a:t>P2 </a:t>
            </a:r>
            <a:r>
              <a:rPr b="0" i="0" lang="en-US" sz="1600" u="none">
                <a:solidFill>
                  <a:srgbClr val="CC3300"/>
                </a:solidFill>
                <a:latin typeface="Tahoma"/>
                <a:ea typeface="Tahoma"/>
                <a:cs typeface="Tahoma"/>
                <a:sym typeface="Tahoma"/>
              </a:rPr>
              <a:t>(…);</a:t>
            </a:r>
            <a:endParaRPr/>
          </a:p>
          <a:p>
            <a:pPr indent="-285750" lvl="1" marL="742950" rtl="0" algn="l">
              <a:lnSpc>
                <a:spcPct val="70000"/>
              </a:lnSpc>
              <a:spcBef>
                <a:spcPts val="320"/>
              </a:spcBef>
              <a:spcAft>
                <a:spcPts val="0"/>
              </a:spcAft>
              <a:buSzPts val="1600"/>
              <a:buNone/>
            </a:pPr>
            <a:r>
              <a:rPr b="0" i="0" lang="en-US" sz="1600" u="none">
                <a:solidFill>
                  <a:srgbClr val="CC3300"/>
                </a:solidFill>
                <a:latin typeface="Tahoma"/>
                <a:ea typeface="Tahoma"/>
                <a:cs typeface="Tahoma"/>
                <a:sym typeface="Tahoma"/>
              </a:rPr>
              <a:t>          </a:t>
            </a:r>
            <a:r>
              <a:rPr b="1" i="0" lang="en-US" sz="1600" u="none">
                <a:solidFill>
                  <a:srgbClr val="CC3300"/>
                </a:solidFill>
                <a:latin typeface="Tahoma"/>
                <a:ea typeface="Tahoma"/>
                <a:cs typeface="Tahoma"/>
                <a:sym typeface="Tahoma"/>
              </a:rPr>
              <a:t>begin </a:t>
            </a:r>
            <a:r>
              <a:rPr b="0" i="0" lang="en-US" sz="1600" u="none">
                <a:solidFill>
                  <a:srgbClr val="CC3300"/>
                </a:solidFill>
                <a:latin typeface="Tahoma"/>
                <a:ea typeface="Tahoma"/>
                <a:cs typeface="Tahoma"/>
                <a:sym typeface="Tahoma"/>
              </a:rPr>
              <a:t>…</a:t>
            </a:r>
            <a:r>
              <a:rPr b="1" i="0" lang="en-US" sz="1600" u="none">
                <a:solidFill>
                  <a:srgbClr val="CC3300"/>
                </a:solidFill>
                <a:latin typeface="Tahoma"/>
                <a:ea typeface="Tahoma"/>
                <a:cs typeface="Tahoma"/>
                <a:sym typeface="Tahoma"/>
              </a:rPr>
              <a:t> end</a:t>
            </a:r>
            <a:r>
              <a:rPr b="0" i="0" lang="en-US" sz="1600" u="none">
                <a:solidFill>
                  <a:srgbClr val="CC3300"/>
                </a:solidFill>
                <a:latin typeface="Tahoma"/>
                <a:ea typeface="Tahoma"/>
                <a:cs typeface="Tahoma"/>
                <a:sym typeface="Tahoma"/>
              </a:rPr>
              <a:t>; </a:t>
            </a:r>
            <a:endParaRPr/>
          </a:p>
          <a:p>
            <a:pPr indent="-285750" lvl="1" marL="742950" rtl="0" algn="l">
              <a:lnSpc>
                <a:spcPct val="30000"/>
              </a:lnSpc>
              <a:spcBef>
                <a:spcPts val="320"/>
              </a:spcBef>
              <a:spcAft>
                <a:spcPts val="0"/>
              </a:spcAft>
              <a:buSzPts val="1600"/>
              <a:buNone/>
            </a:pPr>
            <a:r>
              <a:rPr b="0" i="0" lang="en-US" sz="1600" u="none">
                <a:solidFill>
                  <a:srgbClr val="CC3300"/>
                </a:solidFill>
                <a:latin typeface="Tahoma"/>
                <a:ea typeface="Tahoma"/>
                <a:cs typeface="Tahoma"/>
                <a:sym typeface="Tahoma"/>
              </a:rPr>
              <a:t>                      .</a:t>
            </a:r>
            <a:endParaRPr/>
          </a:p>
          <a:p>
            <a:pPr indent="-285750" lvl="1" marL="742950" rtl="0" algn="l">
              <a:lnSpc>
                <a:spcPct val="30000"/>
              </a:lnSpc>
              <a:spcBef>
                <a:spcPts val="320"/>
              </a:spcBef>
              <a:spcAft>
                <a:spcPts val="0"/>
              </a:spcAft>
              <a:buSzPts val="1600"/>
              <a:buNone/>
            </a:pPr>
            <a:r>
              <a:rPr b="0" i="0" lang="en-US" sz="1600" u="none">
                <a:solidFill>
                  <a:srgbClr val="CC3300"/>
                </a:solidFill>
                <a:latin typeface="Tahoma"/>
                <a:ea typeface="Tahoma"/>
                <a:cs typeface="Tahoma"/>
                <a:sym typeface="Tahoma"/>
              </a:rPr>
              <a:t>                      .</a:t>
            </a:r>
            <a:endParaRPr/>
          </a:p>
          <a:p>
            <a:pPr indent="-285750" lvl="1" marL="742950" rtl="0" algn="l">
              <a:lnSpc>
                <a:spcPct val="30000"/>
              </a:lnSpc>
              <a:spcBef>
                <a:spcPts val="320"/>
              </a:spcBef>
              <a:spcAft>
                <a:spcPts val="0"/>
              </a:spcAft>
              <a:buSzPts val="1600"/>
              <a:buNone/>
            </a:pPr>
            <a:r>
              <a:rPr b="0" i="0" lang="en-US" sz="1600" u="none">
                <a:solidFill>
                  <a:srgbClr val="CC3300"/>
                </a:solidFill>
                <a:latin typeface="Tahoma"/>
                <a:ea typeface="Tahoma"/>
                <a:cs typeface="Tahoma"/>
                <a:sym typeface="Tahoma"/>
              </a:rPr>
              <a:t>                      .</a:t>
            </a:r>
            <a:endParaRPr/>
          </a:p>
          <a:p>
            <a:pPr indent="-285750" lvl="1" marL="742950" rtl="0" algn="l">
              <a:lnSpc>
                <a:spcPct val="70000"/>
              </a:lnSpc>
              <a:spcBef>
                <a:spcPts val="320"/>
              </a:spcBef>
              <a:spcAft>
                <a:spcPts val="0"/>
              </a:spcAft>
              <a:buSzPts val="1600"/>
              <a:buNone/>
            </a:pPr>
            <a:r>
              <a:rPr b="1" i="0" lang="en-US" sz="1600" u="none">
                <a:solidFill>
                  <a:srgbClr val="CC3300"/>
                </a:solidFill>
                <a:latin typeface="Tahoma"/>
                <a:ea typeface="Tahoma"/>
                <a:cs typeface="Tahoma"/>
                <a:sym typeface="Tahoma"/>
              </a:rPr>
              <a:t>      procedure entry</a:t>
            </a:r>
            <a:r>
              <a:rPr b="0" i="0" lang="en-US" sz="1600" u="none">
                <a:solidFill>
                  <a:srgbClr val="CC3300"/>
                </a:solidFill>
                <a:latin typeface="Tahoma"/>
                <a:ea typeface="Tahoma"/>
                <a:cs typeface="Tahoma"/>
                <a:sym typeface="Tahoma"/>
              </a:rPr>
              <a:t> </a:t>
            </a:r>
            <a:r>
              <a:rPr b="0" i="1" lang="en-US" sz="1600" u="none">
                <a:solidFill>
                  <a:srgbClr val="CC3300"/>
                </a:solidFill>
                <a:latin typeface="Tahoma"/>
                <a:ea typeface="Tahoma"/>
                <a:cs typeface="Tahoma"/>
                <a:sym typeface="Tahoma"/>
              </a:rPr>
              <a:t>Pn</a:t>
            </a:r>
            <a:r>
              <a:rPr b="0" i="0" lang="en-US" sz="1600" u="none">
                <a:solidFill>
                  <a:srgbClr val="CC3300"/>
                </a:solidFill>
                <a:latin typeface="Tahoma"/>
                <a:ea typeface="Tahoma"/>
                <a:cs typeface="Tahoma"/>
                <a:sym typeface="Tahoma"/>
              </a:rPr>
              <a:t>(…);</a:t>
            </a:r>
            <a:endParaRPr/>
          </a:p>
          <a:p>
            <a:pPr indent="-285750" lvl="1" marL="742950" rtl="0" algn="l">
              <a:lnSpc>
                <a:spcPct val="70000"/>
              </a:lnSpc>
              <a:spcBef>
                <a:spcPts val="320"/>
              </a:spcBef>
              <a:spcAft>
                <a:spcPts val="0"/>
              </a:spcAft>
              <a:buSzPts val="1600"/>
              <a:buNone/>
            </a:pPr>
            <a:r>
              <a:rPr b="0" i="0" lang="en-US" sz="1600" u="none">
                <a:solidFill>
                  <a:srgbClr val="CC3300"/>
                </a:solidFill>
                <a:latin typeface="Tahoma"/>
                <a:ea typeface="Tahoma"/>
                <a:cs typeface="Tahoma"/>
                <a:sym typeface="Tahoma"/>
              </a:rPr>
              <a:t>          </a:t>
            </a:r>
            <a:r>
              <a:rPr b="1" i="0" lang="en-US" sz="1600" u="none">
                <a:solidFill>
                  <a:srgbClr val="CC3300"/>
                </a:solidFill>
                <a:latin typeface="Tahoma"/>
                <a:ea typeface="Tahoma"/>
                <a:cs typeface="Tahoma"/>
                <a:sym typeface="Tahoma"/>
              </a:rPr>
              <a:t>begin </a:t>
            </a:r>
            <a:r>
              <a:rPr b="0" i="0" lang="en-US" sz="1600" u="none">
                <a:solidFill>
                  <a:srgbClr val="CC3300"/>
                </a:solidFill>
                <a:latin typeface="Tahoma"/>
                <a:ea typeface="Tahoma"/>
                <a:cs typeface="Tahoma"/>
                <a:sym typeface="Tahoma"/>
              </a:rPr>
              <a:t>…</a:t>
            </a:r>
            <a:r>
              <a:rPr b="1" i="0" lang="en-US" sz="1600" u="none">
                <a:solidFill>
                  <a:srgbClr val="CC3300"/>
                </a:solidFill>
                <a:latin typeface="Tahoma"/>
                <a:ea typeface="Tahoma"/>
                <a:cs typeface="Tahoma"/>
                <a:sym typeface="Tahoma"/>
              </a:rPr>
              <a:t> end</a:t>
            </a:r>
            <a:r>
              <a:rPr b="0" i="0" lang="en-US" sz="1600" u="none">
                <a:solidFill>
                  <a:srgbClr val="CC3300"/>
                </a:solidFill>
                <a:latin typeface="Tahoma"/>
                <a:ea typeface="Tahoma"/>
                <a:cs typeface="Tahoma"/>
                <a:sym typeface="Tahoma"/>
              </a:rPr>
              <a:t>;</a:t>
            </a:r>
            <a:endParaRPr/>
          </a:p>
          <a:p>
            <a:pPr indent="-285750" lvl="1" marL="742950" rtl="0" algn="l">
              <a:lnSpc>
                <a:spcPct val="70000"/>
              </a:lnSpc>
              <a:spcBef>
                <a:spcPts val="320"/>
              </a:spcBef>
              <a:spcAft>
                <a:spcPts val="0"/>
              </a:spcAft>
              <a:buSzPts val="1600"/>
              <a:buNone/>
            </a:pPr>
            <a:r>
              <a:rPr b="0" i="0" lang="en-US" sz="1600" u="none">
                <a:solidFill>
                  <a:srgbClr val="CC3300"/>
                </a:solidFill>
                <a:latin typeface="Tahoma"/>
                <a:ea typeface="Tahoma"/>
                <a:cs typeface="Tahoma"/>
                <a:sym typeface="Tahoma"/>
              </a:rPr>
              <a:t>      </a:t>
            </a:r>
            <a:r>
              <a:rPr b="1" i="0" lang="en-US" sz="1600" u="none">
                <a:solidFill>
                  <a:srgbClr val="CC3300"/>
                </a:solidFill>
                <a:latin typeface="Tahoma"/>
                <a:ea typeface="Tahoma"/>
                <a:cs typeface="Tahoma"/>
                <a:sym typeface="Tahoma"/>
              </a:rPr>
              <a:t>begin</a:t>
            </a:r>
            <a:endParaRPr/>
          </a:p>
          <a:p>
            <a:pPr indent="-285750" lvl="1" marL="742950" rtl="0" algn="l">
              <a:lnSpc>
                <a:spcPct val="70000"/>
              </a:lnSpc>
              <a:spcBef>
                <a:spcPts val="320"/>
              </a:spcBef>
              <a:spcAft>
                <a:spcPts val="0"/>
              </a:spcAft>
              <a:buSzPts val="1600"/>
              <a:buNone/>
            </a:pPr>
            <a:r>
              <a:rPr b="0" i="0" lang="en-US" sz="1600" u="none">
                <a:solidFill>
                  <a:srgbClr val="CC3300"/>
                </a:solidFill>
                <a:latin typeface="Tahoma"/>
                <a:ea typeface="Tahoma"/>
                <a:cs typeface="Tahoma"/>
                <a:sym typeface="Tahoma"/>
              </a:rPr>
              <a:t>           initialization code</a:t>
            </a:r>
            <a:endParaRPr/>
          </a:p>
          <a:p>
            <a:pPr indent="-285750" lvl="1" marL="742950" rtl="0" algn="l">
              <a:lnSpc>
                <a:spcPct val="70000"/>
              </a:lnSpc>
              <a:spcBef>
                <a:spcPts val="320"/>
              </a:spcBef>
              <a:spcAft>
                <a:spcPts val="0"/>
              </a:spcAft>
              <a:buSzPts val="1600"/>
              <a:buNone/>
            </a:pPr>
            <a:r>
              <a:rPr b="0" i="0" lang="en-US" sz="1600" u="none">
                <a:solidFill>
                  <a:srgbClr val="CC3300"/>
                </a:solidFill>
                <a:latin typeface="Tahoma"/>
                <a:ea typeface="Tahoma"/>
                <a:cs typeface="Tahoma"/>
                <a:sym typeface="Tahoma"/>
              </a:rPr>
              <a:t>      </a:t>
            </a:r>
            <a:r>
              <a:rPr b="1" i="0" lang="en-US" sz="1600" u="none">
                <a:solidFill>
                  <a:srgbClr val="CC3300"/>
                </a:solidFill>
                <a:latin typeface="Tahoma"/>
                <a:ea typeface="Tahoma"/>
                <a:cs typeface="Tahoma"/>
                <a:sym typeface="Tahoma"/>
              </a:rPr>
              <a:t>end</a:t>
            </a:r>
            <a:r>
              <a:rPr b="0" i="0" lang="en-US" sz="1600" u="none">
                <a:solidFill>
                  <a:srgbClr val="CC3300"/>
                </a:solidFill>
                <a:latin typeface="Tahoma"/>
                <a:ea typeface="Tahoma"/>
                <a:cs typeface="Tahoma"/>
                <a:sym typeface="Tahoma"/>
              </a:rPr>
              <a:t>.</a:t>
            </a:r>
            <a:endParaRPr/>
          </a:p>
          <a:p>
            <a:pPr indent="-241300" lvl="0" marL="342900" rtl="0" algn="l">
              <a:spcBef>
                <a:spcPts val="320"/>
              </a:spcBef>
              <a:spcAft>
                <a:spcPts val="0"/>
              </a:spcAft>
              <a:buSzPts val="1600"/>
              <a:buNone/>
            </a:pPr>
            <a:r>
              <a:t/>
            </a:r>
            <a:endParaRPr b="0" i="0" sz="1600" u="none">
              <a:solidFill>
                <a:srgbClr val="CC3300"/>
              </a:solidFill>
              <a:latin typeface="Tahoma"/>
              <a:ea typeface="Tahoma"/>
              <a:cs typeface="Tahoma"/>
              <a:sym typeface="Tahoma"/>
            </a:endParaRPr>
          </a:p>
        </p:txBody>
      </p:sp>
      <p:pic>
        <p:nvPicPr>
          <p:cNvPr id="635" name="Google Shape;635;p76"/>
          <p:cNvPicPr preferRelativeResize="0"/>
          <p:nvPr/>
        </p:nvPicPr>
        <p:blipFill rotWithShape="1">
          <a:blip r:embed="rId3">
            <a:alphaModFix/>
          </a:blip>
          <a:srcRect b="4801" l="27415" r="1057" t="4801"/>
          <a:stretch/>
        </p:blipFill>
        <p:spPr>
          <a:xfrm>
            <a:off x="4648200" y="2743200"/>
            <a:ext cx="4038600" cy="2743200"/>
          </a:xfrm>
          <a:prstGeom prst="rect">
            <a:avLst/>
          </a:prstGeom>
          <a:noFill/>
          <a:ln cap="flat" cmpd="dbl" w="38100">
            <a:solidFill>
              <a:srgbClr val="CC6600"/>
            </a:solidFill>
            <a:prstDash val="solid"/>
            <a:miter lim="800000"/>
            <a:headEnd len="sm" w="sm" type="none"/>
            <a:tailEnd len="sm" w="sm" type="none"/>
          </a:ln>
        </p:spPr>
      </p:pic>
      <p:sp>
        <p:nvSpPr>
          <p:cNvPr id="636" name="Google Shape;636;p76"/>
          <p:cNvSpPr txBox="1"/>
          <p:nvPr/>
        </p:nvSpPr>
        <p:spPr>
          <a:xfrm>
            <a:off x="5029200" y="3429000"/>
            <a:ext cx="838200" cy="30480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cxnSp>
        <p:nvCxnSpPr>
          <p:cNvPr id="637" name="Google Shape;637;p76"/>
          <p:cNvCxnSpPr/>
          <p:nvPr/>
        </p:nvCxnSpPr>
        <p:spPr>
          <a:xfrm>
            <a:off x="4800600" y="3733800"/>
            <a:ext cx="2133600" cy="0"/>
          </a:xfrm>
          <a:prstGeom prst="straightConnector1">
            <a:avLst/>
          </a:prstGeom>
          <a:noFill/>
          <a:ln cap="flat" cmpd="sng" w="9525">
            <a:solidFill>
              <a:schemeClr val="dk1"/>
            </a:solidFill>
            <a:prstDash val="solid"/>
            <a:miter lim="800000"/>
            <a:headEnd len="med" w="med" type="none"/>
            <a:tailEnd len="med" w="med" type="none"/>
          </a:ln>
        </p:spPr>
      </p:cxnSp>
      <p:sp>
        <p:nvSpPr>
          <p:cNvPr id="638" name="Google Shape;638;p76"/>
          <p:cNvSpPr txBox="1"/>
          <p:nvPr/>
        </p:nvSpPr>
        <p:spPr>
          <a:xfrm>
            <a:off x="4648200" y="3352800"/>
            <a:ext cx="228600" cy="381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2" name="Shape 642"/>
        <p:cNvGrpSpPr/>
        <p:nvPr/>
      </p:nvGrpSpPr>
      <p:grpSpPr>
        <a:xfrm>
          <a:off x="0" y="0"/>
          <a:ext cx="0" cy="0"/>
          <a:chOff x="0" y="0"/>
          <a:chExt cx="0" cy="0"/>
        </a:xfrm>
      </p:grpSpPr>
      <p:sp>
        <p:nvSpPr>
          <p:cNvPr id="643" name="Google Shape;643;p77"/>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 Monitor with Condition Variables</a:t>
            </a:r>
            <a:endParaRPr/>
          </a:p>
        </p:txBody>
      </p:sp>
      <p:sp>
        <p:nvSpPr>
          <p:cNvPr id="644" name="Google Shape;644;p77"/>
          <p:cNvSpPr txBox="1"/>
          <p:nvPr>
            <p:ph idx="1" type="body"/>
          </p:nvPr>
        </p:nvSpPr>
        <p:spPr>
          <a:xfrm>
            <a:off x="155575" y="4038600"/>
            <a:ext cx="8988425"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85000"/>
              </a:lnSpc>
              <a:spcBef>
                <a:spcPts val="0"/>
              </a:spcBef>
              <a:spcAft>
                <a:spcPts val="0"/>
              </a:spcAft>
              <a:buClr>
                <a:schemeClr val="accent2"/>
              </a:buClr>
              <a:buSzPts val="2000"/>
              <a:buFont typeface="Arial"/>
              <a:buChar char="●"/>
            </a:pPr>
            <a:r>
              <a:rPr b="0" i="0" lang="en-US" sz="2000" u="none">
                <a:solidFill>
                  <a:schemeClr val="hlink"/>
                </a:solidFill>
                <a:latin typeface="Tahoma"/>
                <a:ea typeface="Tahoma"/>
                <a:cs typeface="Tahoma"/>
                <a:sym typeface="Tahoma"/>
              </a:rPr>
              <a:t>Lock</a:t>
            </a:r>
            <a:r>
              <a:rPr b="0" i="0" lang="en-US" sz="2000" u="none">
                <a:solidFill>
                  <a:schemeClr val="dk1"/>
                </a:solidFill>
                <a:latin typeface="Tahoma"/>
                <a:ea typeface="Tahoma"/>
                <a:cs typeface="Tahoma"/>
                <a:sym typeface="Tahoma"/>
              </a:rPr>
              <a:t>: the lock provides mutual exclusion to shared data</a:t>
            </a:r>
            <a:endParaRPr/>
          </a:p>
          <a:p>
            <a:pPr indent="-285750" lvl="1" marL="742950" rtl="0" algn="l">
              <a:lnSpc>
                <a:spcPct val="85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Always acquire before accessing shared data structure</a:t>
            </a:r>
            <a:endParaRPr/>
          </a:p>
          <a:p>
            <a:pPr indent="-285750" lvl="1" marL="742950" rtl="0" algn="l">
              <a:lnSpc>
                <a:spcPct val="75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Always release after finishing with shared data</a:t>
            </a:r>
            <a:endParaRPr/>
          </a:p>
          <a:p>
            <a:pPr indent="-285750" lvl="1" marL="742950" rtl="0" algn="l">
              <a:lnSpc>
                <a:spcPct val="85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Lock initially free</a:t>
            </a:r>
            <a:endParaRPr/>
          </a:p>
          <a:p>
            <a:pPr indent="-342900" lvl="0" marL="342900" rtl="0" algn="l">
              <a:lnSpc>
                <a:spcPct val="85000"/>
              </a:lnSpc>
              <a:spcBef>
                <a:spcPts val="400"/>
              </a:spcBef>
              <a:spcAft>
                <a:spcPts val="0"/>
              </a:spcAft>
              <a:buClr>
                <a:schemeClr val="accent2"/>
              </a:buClr>
              <a:buSzPts val="2000"/>
              <a:buFont typeface="Arial"/>
              <a:buChar char="●"/>
            </a:pPr>
            <a:r>
              <a:rPr b="0" i="0" lang="en-US" sz="2000" u="none">
                <a:solidFill>
                  <a:schemeClr val="hlink"/>
                </a:solidFill>
                <a:latin typeface="Tahoma"/>
                <a:ea typeface="Tahoma"/>
                <a:cs typeface="Tahoma"/>
                <a:sym typeface="Tahoma"/>
              </a:rPr>
              <a:t>Condition Variable</a:t>
            </a:r>
            <a:r>
              <a:rPr b="0" i="0" lang="en-US" sz="2000" u="none">
                <a:solidFill>
                  <a:schemeClr val="dk1"/>
                </a:solidFill>
                <a:latin typeface="Tahoma"/>
                <a:ea typeface="Tahoma"/>
                <a:cs typeface="Tahoma"/>
                <a:sym typeface="Tahoma"/>
              </a:rPr>
              <a:t>: a queue of threads waiting for something </a:t>
            </a:r>
            <a:r>
              <a:rPr b="0" i="1" lang="en-US" sz="2000" u="none">
                <a:solidFill>
                  <a:schemeClr val="dk1"/>
                </a:solidFill>
                <a:latin typeface="Tahoma"/>
                <a:ea typeface="Tahoma"/>
                <a:cs typeface="Tahoma"/>
                <a:sym typeface="Tahoma"/>
              </a:rPr>
              <a:t>inside</a:t>
            </a:r>
            <a:r>
              <a:rPr b="0" i="0" lang="en-US" sz="2000" u="none">
                <a:solidFill>
                  <a:schemeClr val="dk1"/>
                </a:solidFill>
                <a:latin typeface="Tahoma"/>
                <a:ea typeface="Tahoma"/>
                <a:cs typeface="Tahoma"/>
                <a:sym typeface="Tahoma"/>
              </a:rPr>
              <a:t> a critical section</a:t>
            </a:r>
            <a:endParaRPr/>
          </a:p>
          <a:p>
            <a:pPr indent="-285750" lvl="1" marL="742950" rtl="0" algn="l">
              <a:lnSpc>
                <a:spcPct val="85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Key idea: make it possible to go to sleep inside critical section by atomically releasing lock at time we go to sleep</a:t>
            </a:r>
            <a:endParaRPr/>
          </a:p>
        </p:txBody>
      </p:sp>
      <p:pic>
        <p:nvPicPr>
          <p:cNvPr id="645" name="Google Shape;645;p77"/>
          <p:cNvPicPr preferRelativeResize="0"/>
          <p:nvPr/>
        </p:nvPicPr>
        <p:blipFill rotWithShape="1">
          <a:blip r:embed="rId3">
            <a:alphaModFix/>
          </a:blip>
          <a:srcRect b="4801" l="424" r="1057" t="4801"/>
          <a:stretch/>
        </p:blipFill>
        <p:spPr>
          <a:xfrm>
            <a:off x="1676400" y="1295400"/>
            <a:ext cx="5562600" cy="2743200"/>
          </a:xfrm>
          <a:prstGeom prst="rect">
            <a:avLst/>
          </a:prstGeom>
          <a:noFill/>
          <a:ln cap="flat" cmpd="dbl" w="38100">
            <a:solidFill>
              <a:srgbClr val="CC6600"/>
            </a:solidFill>
            <a:prstDash val="solid"/>
            <a:miter lim="800000"/>
            <a:headEnd len="sm" w="sm" type="none"/>
            <a:tailEnd len="sm" w="sm" type="none"/>
          </a:ln>
        </p:spPr>
      </p:pic>
      <p:sp>
        <p:nvSpPr>
          <p:cNvPr id="646" name="Google Shape;646;p77"/>
          <p:cNvSpPr/>
          <p:nvPr/>
        </p:nvSpPr>
        <p:spPr>
          <a:xfrm>
            <a:off x="1524000" y="1752600"/>
            <a:ext cx="3429000" cy="609600"/>
          </a:xfrm>
          <a:prstGeom prst="ellipse">
            <a:avLst/>
          </a:prstGeom>
          <a:noFill/>
          <a:ln cap="flat" cmpd="sng" w="38100">
            <a:solidFill>
              <a:schemeClr val="hlink"/>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7"/>
          <p:cNvSpPr txBox="1"/>
          <p:nvPr/>
        </p:nvSpPr>
        <p:spPr>
          <a:xfrm rot="5400000">
            <a:off x="3022974" y="845065"/>
            <a:ext cx="431052" cy="242466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
        <p:nvSpPr>
          <p:cNvPr id="648" name="Google Shape;648;p77"/>
          <p:cNvSpPr/>
          <p:nvPr/>
        </p:nvSpPr>
        <p:spPr>
          <a:xfrm rot="-960000">
            <a:off x="5260975" y="1055687"/>
            <a:ext cx="2362200" cy="914400"/>
          </a:xfrm>
          <a:prstGeom prst="ellipse">
            <a:avLst/>
          </a:prstGeom>
          <a:noFill/>
          <a:ln cap="flat" cmpd="sng" w="38100">
            <a:solidFill>
              <a:schemeClr val="hlink"/>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77"/>
          <p:cNvSpPr txBox="1"/>
          <p:nvPr/>
        </p:nvSpPr>
        <p:spPr>
          <a:xfrm rot="4440000">
            <a:off x="6118786" y="677711"/>
            <a:ext cx="646578" cy="1670328"/>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1" sz="24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44">
                                            <p:txEl>
                                              <p:pRg end="0" st="0"/>
                                            </p:txEl>
                                          </p:spTgt>
                                        </p:tgtEl>
                                        <p:attrNameLst>
                                          <p:attrName>style.visibility</p:attrName>
                                        </p:attrNameLst>
                                      </p:cBhvr>
                                      <p:to>
                                        <p:strVal val="visible"/>
                                      </p:to>
                                    </p:set>
                                    <p:anim calcmode="lin" valueType="num">
                                      <p:cBhvr additive="base">
                                        <p:cTn dur="500"/>
                                        <p:tgtEl>
                                          <p:spTgt spid="64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44">
                                            <p:txEl>
                                              <p:pRg end="1" st="1"/>
                                            </p:txEl>
                                          </p:spTgt>
                                        </p:tgtEl>
                                        <p:attrNameLst>
                                          <p:attrName>style.visibility</p:attrName>
                                        </p:attrNameLst>
                                      </p:cBhvr>
                                      <p:to>
                                        <p:strVal val="visible"/>
                                      </p:to>
                                    </p:set>
                                    <p:anim calcmode="lin" valueType="num">
                                      <p:cBhvr additive="base">
                                        <p:cTn dur="500"/>
                                        <p:tgtEl>
                                          <p:spTgt spid="64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44">
                                            <p:txEl>
                                              <p:pRg end="2" st="2"/>
                                            </p:txEl>
                                          </p:spTgt>
                                        </p:tgtEl>
                                        <p:attrNameLst>
                                          <p:attrName>style.visibility</p:attrName>
                                        </p:attrNameLst>
                                      </p:cBhvr>
                                      <p:to>
                                        <p:strVal val="visible"/>
                                      </p:to>
                                    </p:set>
                                    <p:anim calcmode="lin" valueType="num">
                                      <p:cBhvr additive="base">
                                        <p:cTn dur="500"/>
                                        <p:tgtEl>
                                          <p:spTgt spid="64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44">
                                            <p:txEl>
                                              <p:pRg end="3" st="3"/>
                                            </p:txEl>
                                          </p:spTgt>
                                        </p:tgtEl>
                                        <p:attrNameLst>
                                          <p:attrName>style.visibility</p:attrName>
                                        </p:attrNameLst>
                                      </p:cBhvr>
                                      <p:to>
                                        <p:strVal val="visible"/>
                                      </p:to>
                                    </p:set>
                                    <p:anim calcmode="lin" valueType="num">
                                      <p:cBhvr additive="base">
                                        <p:cTn dur="500"/>
                                        <p:tgtEl>
                                          <p:spTgt spid="64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44">
                                            <p:txEl>
                                              <p:pRg end="4" st="4"/>
                                            </p:txEl>
                                          </p:spTgt>
                                        </p:tgtEl>
                                        <p:attrNameLst>
                                          <p:attrName>style.visibility</p:attrName>
                                        </p:attrNameLst>
                                      </p:cBhvr>
                                      <p:to>
                                        <p:strVal val="visible"/>
                                      </p:to>
                                    </p:set>
                                    <p:anim calcmode="lin" valueType="num">
                                      <p:cBhvr additive="base">
                                        <p:cTn dur="500"/>
                                        <p:tgtEl>
                                          <p:spTgt spid="64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44">
                                            <p:txEl>
                                              <p:pRg end="5" st="5"/>
                                            </p:txEl>
                                          </p:spTgt>
                                        </p:tgtEl>
                                        <p:attrNameLst>
                                          <p:attrName>style.visibility</p:attrName>
                                        </p:attrNameLst>
                                      </p:cBhvr>
                                      <p:to>
                                        <p:strVal val="visible"/>
                                      </p:to>
                                    </p:set>
                                    <p:anim calcmode="lin" valueType="num">
                                      <p:cBhvr additive="base">
                                        <p:cTn dur="500"/>
                                        <p:tgtEl>
                                          <p:spTgt spid="644">
                                            <p:txEl>
                                              <p:pRg end="5" st="5"/>
                                            </p:txEl>
                                          </p:spTgt>
                                        </p:tgtEl>
                                        <p:attrNameLst>
                                          <p:attrName>ppt_x</p:attrName>
                                        </p:attrNameLst>
                                      </p:cBhvr>
                                      <p:tavLst>
                                        <p:tav fmla="" tm="0">
                                          <p:val>
                                            <p:strVal val="#ppt_x+1"/>
                                          </p:val>
                                        </p:tav>
                                        <p:tav fmla="" tm="100000">
                                          <p:val>
                                            <p:strVal val="#ppt_x"/>
                                          </p:val>
                                        </p:tav>
                                      </p:tavLst>
                                    </p:anim>
                                  </p:childTnLst>
                                </p:cTn>
                              </p:par>
                              <p:par>
                                <p:cTn fill="hold" nodeType="with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78"/>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655" name="Google Shape;655;p78"/>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656" name="Google Shape;656;p78"/>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Monitors with condition variables</a:t>
            </a:r>
            <a:endParaRPr/>
          </a:p>
        </p:txBody>
      </p:sp>
      <p:sp>
        <p:nvSpPr>
          <p:cNvPr id="657" name="Google Shape;657;p78"/>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To allow a process to wait within the monitor, a condition variable must be declared, as:</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var</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x,y</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condition</a:t>
            </a:r>
            <a:endParaRPr/>
          </a:p>
          <a:p>
            <a:pPr indent="-228600" lvl="2" marL="1143000" rtl="0" algn="l">
              <a:lnSpc>
                <a:spcPct val="100000"/>
              </a:lnSpc>
              <a:spcBef>
                <a:spcPts val="400"/>
              </a:spcBef>
              <a:spcAft>
                <a:spcPts val="0"/>
              </a:spcAft>
              <a:buClr>
                <a:schemeClr val="accent2"/>
              </a:buClr>
              <a:buSzPts val="2000"/>
              <a:buFont typeface="Arial"/>
              <a:buChar char="●"/>
            </a:pPr>
            <a:r>
              <a:rPr b="0" i="0" lang="en-US" sz="2000" u="none">
                <a:solidFill>
                  <a:srgbClr val="D60093"/>
                </a:solidFill>
                <a:latin typeface="Tahoma"/>
                <a:ea typeface="Tahoma"/>
                <a:cs typeface="Tahoma"/>
                <a:sym typeface="Tahoma"/>
              </a:rPr>
              <a:t>Condition variable can only be used within the operations </a:t>
            </a:r>
            <a:r>
              <a:rPr b="0" i="1" lang="en-US" sz="2000" u="none">
                <a:solidFill>
                  <a:srgbClr val="D60093"/>
                </a:solidFill>
                <a:latin typeface="Tahoma"/>
                <a:ea typeface="Tahoma"/>
                <a:cs typeface="Tahoma"/>
                <a:sym typeface="Tahoma"/>
              </a:rPr>
              <a:t>wait</a:t>
            </a:r>
            <a:r>
              <a:rPr b="0" i="0" lang="en-US" sz="2000" u="none">
                <a:solidFill>
                  <a:srgbClr val="D60093"/>
                </a:solidFill>
                <a:latin typeface="Tahoma"/>
                <a:ea typeface="Tahoma"/>
                <a:cs typeface="Tahoma"/>
                <a:sym typeface="Tahoma"/>
              </a:rPr>
              <a:t> and </a:t>
            </a:r>
            <a:r>
              <a:rPr b="0" i="1" lang="en-US" sz="2000" u="none">
                <a:solidFill>
                  <a:srgbClr val="D60093"/>
                </a:solidFill>
                <a:latin typeface="Tahoma"/>
                <a:ea typeface="Tahoma"/>
                <a:cs typeface="Tahoma"/>
                <a:sym typeface="Tahoma"/>
              </a:rPr>
              <a:t>signal</a:t>
            </a:r>
            <a:r>
              <a:rPr b="0" i="0" lang="en-US" sz="2000" u="none">
                <a:solidFill>
                  <a:srgbClr val="D60093"/>
                </a:solidFill>
                <a:latin typeface="Tahoma"/>
                <a:ea typeface="Tahoma"/>
                <a:cs typeface="Tahoma"/>
                <a:sym typeface="Tahoma"/>
              </a:rPr>
              <a:t>.  Queue is associated with condition variable.</a:t>
            </a:r>
            <a:endParaRPr/>
          </a:p>
          <a:p>
            <a:pPr indent="-228600" lvl="3" marL="1600200" rtl="0" algn="l">
              <a:lnSpc>
                <a:spcPct val="9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The operation   </a:t>
            </a:r>
            <a:endParaRPr/>
          </a:p>
          <a:p>
            <a:pPr indent="-228600" lvl="4" marL="2057400" rtl="0" algn="l">
              <a:lnSpc>
                <a:spcPct val="90000"/>
              </a:lnSpc>
              <a:spcBef>
                <a:spcPts val="320"/>
              </a:spcBef>
              <a:spcAft>
                <a:spcPts val="0"/>
              </a:spcAft>
              <a:buSzPts val="1600"/>
              <a:buFont typeface="Tahoma"/>
              <a:buNone/>
            </a:pPr>
            <a:r>
              <a:rPr b="0" i="0" lang="en-US" sz="1600" u="none">
                <a:solidFill>
                  <a:schemeClr val="dk1"/>
                </a:solidFill>
                <a:latin typeface="Tahoma"/>
                <a:ea typeface="Tahoma"/>
                <a:cs typeface="Tahoma"/>
                <a:sym typeface="Tahoma"/>
              </a:rPr>
              <a:t>x.wait;  </a:t>
            </a:r>
            <a:endParaRPr/>
          </a:p>
          <a:p>
            <a:pPr indent="-228600" lvl="3" marL="1600200" rtl="0" algn="l">
              <a:lnSpc>
                <a:spcPct val="9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means that the process invoking this operation is suspended until another process invokes   </a:t>
            </a:r>
            <a:endParaRPr/>
          </a:p>
          <a:p>
            <a:pPr indent="-228600" lvl="4" marL="2057400" rtl="0" algn="l">
              <a:lnSpc>
                <a:spcPct val="90000"/>
              </a:lnSpc>
              <a:spcBef>
                <a:spcPts val="320"/>
              </a:spcBef>
              <a:spcAft>
                <a:spcPts val="0"/>
              </a:spcAft>
              <a:buSzPts val="1600"/>
              <a:buFont typeface="Tahoma"/>
              <a:buNone/>
            </a:pPr>
            <a:r>
              <a:rPr b="0" i="0" lang="en-US" sz="1600" u="none">
                <a:solidFill>
                  <a:schemeClr val="dk1"/>
                </a:solidFill>
                <a:latin typeface="Tahoma"/>
                <a:ea typeface="Tahoma"/>
                <a:cs typeface="Tahoma"/>
                <a:sym typeface="Tahoma"/>
              </a:rPr>
              <a:t>x.signal;</a:t>
            </a:r>
            <a:endParaRPr/>
          </a:p>
          <a:p>
            <a:pPr indent="-228600" lvl="3" marL="1600200" rtl="0" algn="l">
              <a:lnSpc>
                <a:spcPct val="100000"/>
              </a:lnSpc>
              <a:spcBef>
                <a:spcPts val="360"/>
              </a:spcBef>
              <a:spcAft>
                <a:spcPts val="0"/>
              </a:spcAft>
              <a:buClr>
                <a:schemeClr val="accent2"/>
              </a:buClr>
              <a:buSzPts val="1800"/>
              <a:buFont typeface="Tahoma"/>
              <a:buChar char="•"/>
            </a:pPr>
            <a:r>
              <a:rPr b="0" i="0" lang="en-US" sz="1800" u="none">
                <a:solidFill>
                  <a:srgbClr val="6600FF"/>
                </a:solidFill>
                <a:latin typeface="Tahoma"/>
                <a:ea typeface="Tahoma"/>
                <a:cs typeface="Tahoma"/>
                <a:sym typeface="Tahoma"/>
              </a:rPr>
              <a:t>The x.signal operation resumes exactly one suspended process. If no process is suspended, then the signal operation has no effect.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Google Shape;662;p79"/>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663" name="Google Shape;663;p79"/>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664" name="Google Shape;664;p79"/>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Dining Philosophers</a:t>
            </a:r>
            <a:endParaRPr/>
          </a:p>
        </p:txBody>
      </p:sp>
      <p:sp>
        <p:nvSpPr>
          <p:cNvPr id="665" name="Google Shape;665;p79"/>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228600" lvl="3" marL="1600200" rtl="0" algn="l">
              <a:lnSpc>
                <a:spcPct val="80000"/>
              </a:lnSpc>
              <a:spcBef>
                <a:spcPts val="0"/>
              </a:spcBef>
              <a:spcAft>
                <a:spcPts val="0"/>
              </a:spcAft>
              <a:buSzPts val="1600"/>
              <a:buFont typeface="Tahoma"/>
              <a:buNone/>
            </a:pPr>
            <a:r>
              <a:rPr b="1" i="0" lang="en-US" sz="1600" u="none">
                <a:solidFill>
                  <a:srgbClr val="6600FF"/>
                </a:solidFill>
                <a:latin typeface="Tahoma"/>
                <a:ea typeface="Tahoma"/>
                <a:cs typeface="Tahoma"/>
                <a:sym typeface="Tahoma"/>
              </a:rPr>
              <a:t>type</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dining-philosophers</a:t>
            </a: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monitor</a:t>
            </a:r>
            <a:endParaRPr/>
          </a:p>
          <a:p>
            <a:pPr indent="-228600" lvl="3" marL="1600200" rtl="0" algn="l">
              <a:lnSpc>
                <a:spcPct val="8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var</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state</a:t>
            </a: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array</a:t>
            </a:r>
            <a:r>
              <a:rPr b="0" i="0" lang="en-US" sz="1600" u="none">
                <a:solidFill>
                  <a:srgbClr val="6600FF"/>
                </a:solidFill>
                <a:latin typeface="Tahoma"/>
                <a:ea typeface="Tahoma"/>
                <a:cs typeface="Tahoma"/>
                <a:sym typeface="Tahoma"/>
              </a:rPr>
              <a:t>[0..4]</a:t>
            </a:r>
            <a:r>
              <a:rPr b="1" i="0" lang="en-US" sz="1600" u="none">
                <a:solidFill>
                  <a:srgbClr val="6600FF"/>
                </a:solidFill>
                <a:latin typeface="Tahoma"/>
                <a:ea typeface="Tahoma"/>
                <a:cs typeface="Tahoma"/>
                <a:sym typeface="Tahoma"/>
              </a:rPr>
              <a:t> of</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thinking</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hungry</a:t>
            </a:r>
            <a:r>
              <a:rPr b="0" i="0" lang="en-US" sz="1600" u="none">
                <a:solidFill>
                  <a:srgbClr val="6600FF"/>
                </a:solidFill>
                <a:latin typeface="Tahoma"/>
                <a:ea typeface="Tahoma"/>
                <a:cs typeface="Tahoma"/>
                <a:sym typeface="Tahoma"/>
              </a:rPr>
              <a:t>, </a:t>
            </a:r>
            <a:r>
              <a:rPr b="0" i="0" lang="en-US" sz="1600" u="sng">
                <a:solidFill>
                  <a:srgbClr val="6600FF"/>
                </a:solidFill>
                <a:latin typeface="Tahoma"/>
                <a:ea typeface="Tahoma"/>
                <a:cs typeface="Tahoma"/>
                <a:sym typeface="Tahoma"/>
              </a:rPr>
              <a:t>eating</a:t>
            </a:r>
            <a:r>
              <a:rPr b="0" i="0" lang="en-US" sz="1600" u="none">
                <a:solidFill>
                  <a:srgbClr val="6600FF"/>
                </a:solidFill>
                <a:latin typeface="Tahoma"/>
                <a:ea typeface="Tahoma"/>
                <a:cs typeface="Tahoma"/>
                <a:sym typeface="Tahoma"/>
              </a:rPr>
              <a:t>);</a:t>
            </a:r>
            <a:endParaRPr/>
          </a:p>
          <a:p>
            <a:pPr indent="-228600" lvl="3" marL="1600200" rtl="0" algn="l">
              <a:lnSpc>
                <a:spcPct val="8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var</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self</a:t>
            </a: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array</a:t>
            </a:r>
            <a:r>
              <a:rPr b="0" i="0" lang="en-US" sz="1600" u="none">
                <a:solidFill>
                  <a:srgbClr val="6600FF"/>
                </a:solidFill>
                <a:latin typeface="Tahoma"/>
                <a:ea typeface="Tahoma"/>
                <a:cs typeface="Tahoma"/>
                <a:sym typeface="Tahoma"/>
              </a:rPr>
              <a:t>[0..4] </a:t>
            </a:r>
            <a:r>
              <a:rPr b="1" i="0" lang="en-US" sz="1600" u="none">
                <a:solidFill>
                  <a:srgbClr val="6600FF"/>
                </a:solidFill>
                <a:latin typeface="Tahoma"/>
                <a:ea typeface="Tahoma"/>
                <a:cs typeface="Tahoma"/>
                <a:sym typeface="Tahoma"/>
              </a:rPr>
              <a:t>of</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condition</a:t>
            </a:r>
            <a:r>
              <a:rPr b="0" i="0" lang="en-US" sz="1600" u="none">
                <a:solidFill>
                  <a:srgbClr val="6600FF"/>
                </a:solidFill>
                <a:latin typeface="Tahoma"/>
                <a:ea typeface="Tahoma"/>
                <a:cs typeface="Tahoma"/>
                <a:sym typeface="Tahoma"/>
              </a:rPr>
              <a:t>;</a:t>
            </a:r>
            <a:endParaRPr/>
          </a:p>
          <a:p>
            <a:pPr indent="-228600" lvl="3" marL="1600200" rtl="0" algn="l">
              <a:lnSpc>
                <a:spcPct val="8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0" i="0" lang="en-US" sz="1600" u="none">
                <a:solidFill>
                  <a:schemeClr val="accent1"/>
                </a:solidFill>
                <a:latin typeface="Tahoma"/>
                <a:ea typeface="Tahoma"/>
                <a:cs typeface="Tahoma"/>
                <a:sym typeface="Tahoma"/>
              </a:rPr>
              <a:t>// condition where philosopher I can delay himself when hungry but     //    is  unable to obtain chopstick(s) </a:t>
            </a:r>
            <a:endParaRPr/>
          </a:p>
          <a:p>
            <a:pPr indent="-228600" lvl="3" marL="1600200" rtl="0" algn="l">
              <a:lnSpc>
                <a:spcPct val="8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procedure entry</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pickup </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i </a:t>
            </a:r>
            <a:r>
              <a:rPr b="0" i="0" lang="en-US" sz="1600" u="none">
                <a:solidFill>
                  <a:srgbClr val="6600FF"/>
                </a:solidFill>
                <a:latin typeface="Tahoma"/>
                <a:ea typeface="Tahoma"/>
                <a:cs typeface="Tahoma"/>
                <a:sym typeface="Tahoma"/>
              </a:rPr>
              <a:t>:0..4);</a:t>
            </a:r>
            <a:endParaRPr/>
          </a:p>
          <a:p>
            <a:pPr indent="-228600" lvl="3" marL="1600200" rtl="0" algn="l">
              <a:lnSpc>
                <a:spcPct val="8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begin </a:t>
            </a:r>
            <a:endParaRPr/>
          </a:p>
          <a:p>
            <a:pPr indent="-228600" lvl="3" marL="1600200" rtl="0" algn="l">
              <a:lnSpc>
                <a:spcPct val="8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state</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i</a:t>
            </a:r>
            <a:r>
              <a:rPr b="0" i="0" lang="en-US" sz="1600" u="none">
                <a:solidFill>
                  <a:srgbClr val="6600FF"/>
                </a:solidFill>
                <a:latin typeface="Tahoma"/>
                <a:ea typeface="Tahoma"/>
                <a:cs typeface="Tahoma"/>
                <a:sym typeface="Tahoma"/>
              </a:rPr>
              <a:t>] := </a:t>
            </a:r>
            <a:r>
              <a:rPr b="0" i="1" lang="en-US" sz="1600" u="none">
                <a:solidFill>
                  <a:srgbClr val="6600FF"/>
                </a:solidFill>
                <a:latin typeface="Tahoma"/>
                <a:ea typeface="Tahoma"/>
                <a:cs typeface="Tahoma"/>
                <a:sym typeface="Tahoma"/>
              </a:rPr>
              <a:t>hungry</a:t>
            </a:r>
            <a:r>
              <a:rPr b="0" i="0" lang="en-US" sz="1600" u="none">
                <a:solidFill>
                  <a:srgbClr val="6600FF"/>
                </a:solidFill>
                <a:latin typeface="Tahoma"/>
                <a:ea typeface="Tahoma"/>
                <a:cs typeface="Tahoma"/>
                <a:sym typeface="Tahoma"/>
              </a:rPr>
              <a:t>;</a:t>
            </a:r>
            <a:endParaRPr/>
          </a:p>
          <a:p>
            <a:pPr indent="-228600" lvl="3" marL="1600200" rtl="0" algn="l">
              <a:lnSpc>
                <a:spcPct val="8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test</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i</a:t>
            </a:r>
            <a:r>
              <a:rPr b="0" i="0" lang="en-US" sz="1600" u="none">
                <a:solidFill>
                  <a:srgbClr val="6600FF"/>
                </a:solidFill>
                <a:latin typeface="Tahoma"/>
                <a:ea typeface="Tahoma"/>
                <a:cs typeface="Tahoma"/>
                <a:sym typeface="Tahoma"/>
              </a:rPr>
              <a:t>); </a:t>
            </a:r>
            <a:r>
              <a:rPr b="0" i="0" lang="en-US" sz="1600" u="none">
                <a:solidFill>
                  <a:schemeClr val="accent1"/>
                </a:solidFill>
                <a:latin typeface="Tahoma"/>
                <a:ea typeface="Tahoma"/>
                <a:cs typeface="Tahoma"/>
                <a:sym typeface="Tahoma"/>
              </a:rPr>
              <a:t>//test that your left and right neighbors are not eating</a:t>
            </a:r>
            <a:endParaRPr/>
          </a:p>
          <a:p>
            <a:pPr indent="-228600" lvl="3" marL="1600200" rtl="0" algn="l">
              <a:lnSpc>
                <a:spcPct val="8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if</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state </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i</a:t>
            </a:r>
            <a:r>
              <a:rPr b="0" i="0" lang="en-US" sz="1600" u="none">
                <a:solidFill>
                  <a:srgbClr val="6600FF"/>
                </a:solidFill>
                <a:latin typeface="Tahoma"/>
                <a:ea typeface="Tahoma"/>
                <a:cs typeface="Tahoma"/>
                <a:sym typeface="Tahoma"/>
              </a:rPr>
              <a:t>] &lt;&gt; </a:t>
            </a:r>
            <a:r>
              <a:rPr b="0" i="1" lang="en-US" sz="1600" u="none">
                <a:solidFill>
                  <a:srgbClr val="6600FF"/>
                </a:solidFill>
                <a:latin typeface="Tahoma"/>
                <a:ea typeface="Tahoma"/>
                <a:cs typeface="Tahoma"/>
                <a:sym typeface="Tahoma"/>
              </a:rPr>
              <a:t>eating</a:t>
            </a: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then</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self </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i</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wait</a:t>
            </a:r>
            <a:r>
              <a:rPr b="0" i="0" lang="en-US" sz="1600" u="none">
                <a:solidFill>
                  <a:srgbClr val="6600FF"/>
                </a:solidFill>
                <a:latin typeface="Tahoma"/>
                <a:ea typeface="Tahoma"/>
                <a:cs typeface="Tahoma"/>
                <a:sym typeface="Tahoma"/>
              </a:rPr>
              <a:t>;</a:t>
            </a:r>
            <a:endParaRPr b="1" i="0" sz="1600" u="none">
              <a:solidFill>
                <a:srgbClr val="6600FF"/>
              </a:solidFill>
              <a:latin typeface="Tahoma"/>
              <a:ea typeface="Tahoma"/>
              <a:cs typeface="Tahoma"/>
              <a:sym typeface="Tahoma"/>
            </a:endParaRPr>
          </a:p>
          <a:p>
            <a:pPr indent="-228600" lvl="3" marL="1600200" rtl="0" algn="l">
              <a:lnSpc>
                <a:spcPct val="60000"/>
              </a:lnSpc>
              <a:spcBef>
                <a:spcPts val="320"/>
              </a:spcBef>
              <a:spcAft>
                <a:spcPts val="0"/>
              </a:spcAft>
              <a:buSzPts val="1600"/>
              <a:buFont typeface="Tahoma"/>
              <a:buNone/>
            </a:pPr>
            <a:r>
              <a:rPr b="1" i="0" lang="en-US" sz="1600" u="none">
                <a:solidFill>
                  <a:srgbClr val="6600FF"/>
                </a:solidFill>
                <a:latin typeface="Tahoma"/>
                <a:ea typeface="Tahoma"/>
                <a:cs typeface="Tahoma"/>
                <a:sym typeface="Tahoma"/>
              </a:rPr>
              <a:t>           end</a:t>
            </a:r>
            <a:r>
              <a:rPr b="0" i="0" lang="en-US" sz="1600" u="none">
                <a:solidFill>
                  <a:srgbClr val="6600FF"/>
                </a:solidFill>
                <a:latin typeface="Tahoma"/>
                <a:ea typeface="Tahoma"/>
                <a:cs typeface="Tahoma"/>
                <a:sym typeface="Tahoma"/>
              </a:rPr>
              <a:t>; </a:t>
            </a:r>
            <a:endParaRPr/>
          </a:p>
          <a:p>
            <a:pPr indent="-228600" lvl="3" marL="1600200" rtl="0" algn="l">
              <a:lnSpc>
                <a:spcPct val="10000"/>
              </a:lnSpc>
              <a:spcBef>
                <a:spcPts val="320"/>
              </a:spcBef>
              <a:spcAft>
                <a:spcPts val="0"/>
              </a:spcAft>
              <a:buSzPts val="1600"/>
              <a:buFont typeface="Tahoma"/>
              <a:buNone/>
            </a:pPr>
            <a:r>
              <a:t/>
            </a:r>
            <a:endParaRPr b="0" i="0" sz="1600" u="none">
              <a:solidFill>
                <a:srgbClr val="6600FF"/>
              </a:solidFill>
              <a:latin typeface="Tahoma"/>
              <a:ea typeface="Tahoma"/>
              <a:cs typeface="Tahoma"/>
              <a:sym typeface="Tahoma"/>
            </a:endParaRPr>
          </a:p>
          <a:p>
            <a:pPr indent="-228600" lvl="3" marL="1600200" rtl="0" algn="l">
              <a:lnSpc>
                <a:spcPct val="8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procedure entry</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putdown </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i</a:t>
            </a:r>
            <a:r>
              <a:rPr b="0" i="0" lang="en-US" sz="1600" u="none">
                <a:solidFill>
                  <a:srgbClr val="6600FF"/>
                </a:solidFill>
                <a:latin typeface="Tahoma"/>
                <a:ea typeface="Tahoma"/>
                <a:cs typeface="Tahoma"/>
                <a:sym typeface="Tahoma"/>
              </a:rPr>
              <a:t>:0..4);</a:t>
            </a:r>
            <a:endParaRPr/>
          </a:p>
          <a:p>
            <a:pPr indent="-228600" lvl="3" marL="1600200" rtl="0" algn="l">
              <a:lnSpc>
                <a:spcPct val="8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begin</a:t>
            </a:r>
            <a:br>
              <a:rPr b="1" i="0" lang="en-US" sz="1600" u="none">
                <a:solidFill>
                  <a:srgbClr val="6600FF"/>
                </a:solidFill>
                <a:latin typeface="Tahoma"/>
                <a:ea typeface="Tahoma"/>
                <a:cs typeface="Tahoma"/>
                <a:sym typeface="Tahoma"/>
              </a:rPr>
            </a:br>
            <a:r>
              <a:rPr b="1"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state</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i</a:t>
            </a:r>
            <a:r>
              <a:rPr b="0" i="0" lang="en-US" sz="1600" u="none">
                <a:solidFill>
                  <a:srgbClr val="6600FF"/>
                </a:solidFill>
                <a:latin typeface="Tahoma"/>
                <a:ea typeface="Tahoma"/>
                <a:cs typeface="Tahoma"/>
                <a:sym typeface="Tahoma"/>
              </a:rPr>
              <a:t>] := </a:t>
            </a:r>
            <a:r>
              <a:rPr b="0" i="1" lang="en-US" sz="1600" u="none">
                <a:solidFill>
                  <a:srgbClr val="6600FF"/>
                </a:solidFill>
                <a:latin typeface="Tahoma"/>
                <a:ea typeface="Tahoma"/>
                <a:cs typeface="Tahoma"/>
                <a:sym typeface="Tahoma"/>
              </a:rPr>
              <a:t>thinking</a:t>
            </a:r>
            <a:r>
              <a:rPr b="0" i="0" lang="en-US" sz="1600" u="none">
                <a:solidFill>
                  <a:srgbClr val="6600FF"/>
                </a:solidFill>
                <a:latin typeface="Tahoma"/>
                <a:ea typeface="Tahoma"/>
                <a:cs typeface="Tahoma"/>
                <a:sym typeface="Tahoma"/>
              </a:rPr>
              <a:t>; </a:t>
            </a:r>
            <a:br>
              <a:rPr b="0" i="0" lang="en-US" sz="1600" u="none">
                <a:solidFill>
                  <a:srgbClr val="6600FF"/>
                </a:solidFill>
                <a:latin typeface="Tahoma"/>
                <a:ea typeface="Tahoma"/>
                <a:cs typeface="Tahoma"/>
                <a:sym typeface="Tahoma"/>
              </a:rPr>
            </a:b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test </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i </a:t>
            </a:r>
            <a:r>
              <a:rPr b="0" i="0" lang="en-US" sz="1600" u="none">
                <a:solidFill>
                  <a:srgbClr val="6600FF"/>
                </a:solidFill>
                <a:latin typeface="Tahoma"/>
                <a:ea typeface="Tahoma"/>
                <a:cs typeface="Tahoma"/>
                <a:sym typeface="Tahoma"/>
              </a:rPr>
              <a:t>+ 4 </a:t>
            </a:r>
            <a:r>
              <a:rPr b="1" i="0" lang="en-US" sz="1600" u="none">
                <a:solidFill>
                  <a:srgbClr val="6600FF"/>
                </a:solidFill>
                <a:latin typeface="Tahoma"/>
                <a:ea typeface="Tahoma"/>
                <a:cs typeface="Tahoma"/>
                <a:sym typeface="Tahoma"/>
              </a:rPr>
              <a:t>mod</a:t>
            </a:r>
            <a:r>
              <a:rPr b="0" i="0" lang="en-US" sz="1600" u="none">
                <a:solidFill>
                  <a:srgbClr val="6600FF"/>
                </a:solidFill>
                <a:latin typeface="Tahoma"/>
                <a:ea typeface="Tahoma"/>
                <a:cs typeface="Tahoma"/>
                <a:sym typeface="Tahoma"/>
              </a:rPr>
              <a:t> 5</a:t>
            </a:r>
            <a:r>
              <a:rPr b="0" i="1" lang="en-US" sz="1600" u="none">
                <a:solidFill>
                  <a:srgbClr val="6600FF"/>
                </a:solidFill>
                <a:latin typeface="Tahoma"/>
                <a:ea typeface="Tahoma"/>
                <a:cs typeface="Tahoma"/>
                <a:sym typeface="Tahoma"/>
              </a:rPr>
              <a:t> </a:t>
            </a:r>
            <a:r>
              <a:rPr b="0" i="0" lang="en-US" sz="1600" u="none">
                <a:solidFill>
                  <a:srgbClr val="6600FF"/>
                </a:solidFill>
                <a:latin typeface="Tahoma"/>
                <a:ea typeface="Tahoma"/>
                <a:cs typeface="Tahoma"/>
                <a:sym typeface="Tahoma"/>
              </a:rPr>
              <a:t>);  </a:t>
            </a:r>
            <a:r>
              <a:rPr b="0" i="0" lang="en-US" sz="1600" u="none">
                <a:solidFill>
                  <a:schemeClr val="accent1"/>
                </a:solidFill>
                <a:latin typeface="Tahoma"/>
                <a:ea typeface="Tahoma"/>
                <a:cs typeface="Tahoma"/>
                <a:sym typeface="Tahoma"/>
              </a:rPr>
              <a:t>// signal one neighbor</a:t>
            </a:r>
            <a:endParaRPr b="0" i="0" sz="1600" u="none">
              <a:solidFill>
                <a:srgbClr val="6600FF"/>
              </a:solidFill>
              <a:latin typeface="Tahoma"/>
              <a:ea typeface="Tahoma"/>
              <a:cs typeface="Tahoma"/>
              <a:sym typeface="Tahoma"/>
            </a:endParaRPr>
          </a:p>
          <a:p>
            <a:pPr indent="-228600" lvl="3" marL="1600200" rtl="0" algn="l">
              <a:lnSpc>
                <a:spcPct val="80000"/>
              </a:lnSpc>
              <a:spcBef>
                <a:spcPts val="320"/>
              </a:spcBef>
              <a:spcAft>
                <a:spcPts val="0"/>
              </a:spcAft>
              <a:buSzPts val="1600"/>
              <a:buFont typeface="Tahoma"/>
              <a:buNone/>
            </a:pPr>
            <a:r>
              <a:rPr b="0" i="1" lang="en-US" sz="1600" u="none">
                <a:solidFill>
                  <a:srgbClr val="6600FF"/>
                </a:solidFill>
                <a:latin typeface="Tahoma"/>
                <a:ea typeface="Tahoma"/>
                <a:cs typeface="Tahoma"/>
                <a:sym typeface="Tahoma"/>
              </a:rPr>
              <a:t>              test </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i </a:t>
            </a:r>
            <a:r>
              <a:rPr b="0" i="0" lang="en-US" sz="1600" u="none">
                <a:solidFill>
                  <a:srgbClr val="6600FF"/>
                </a:solidFill>
                <a:latin typeface="Tahoma"/>
                <a:ea typeface="Tahoma"/>
                <a:cs typeface="Tahoma"/>
                <a:sym typeface="Tahoma"/>
              </a:rPr>
              <a:t>+ 1 </a:t>
            </a:r>
            <a:r>
              <a:rPr b="1" i="0" lang="en-US" sz="1600" u="none">
                <a:solidFill>
                  <a:srgbClr val="6600FF"/>
                </a:solidFill>
                <a:latin typeface="Tahoma"/>
                <a:ea typeface="Tahoma"/>
                <a:cs typeface="Tahoma"/>
                <a:sym typeface="Tahoma"/>
              </a:rPr>
              <a:t>mod</a:t>
            </a:r>
            <a:r>
              <a:rPr b="0" i="0" lang="en-US" sz="1600" u="none">
                <a:solidFill>
                  <a:srgbClr val="6600FF"/>
                </a:solidFill>
                <a:latin typeface="Tahoma"/>
                <a:ea typeface="Tahoma"/>
                <a:cs typeface="Tahoma"/>
                <a:sym typeface="Tahoma"/>
              </a:rPr>
              <a:t> 5</a:t>
            </a:r>
            <a:r>
              <a:rPr b="0" i="1" lang="en-US" sz="1600" u="none">
                <a:solidFill>
                  <a:srgbClr val="6600FF"/>
                </a:solidFill>
                <a:latin typeface="Tahoma"/>
                <a:ea typeface="Tahoma"/>
                <a:cs typeface="Tahoma"/>
                <a:sym typeface="Tahoma"/>
              </a:rPr>
              <a:t> </a:t>
            </a:r>
            <a:r>
              <a:rPr b="0" i="0" lang="en-US" sz="1600" u="none">
                <a:solidFill>
                  <a:srgbClr val="6600FF"/>
                </a:solidFill>
                <a:latin typeface="Tahoma"/>
                <a:ea typeface="Tahoma"/>
                <a:cs typeface="Tahoma"/>
                <a:sym typeface="Tahoma"/>
              </a:rPr>
              <a:t>);  </a:t>
            </a:r>
            <a:r>
              <a:rPr b="0" i="0" lang="en-US" sz="1600" u="none">
                <a:solidFill>
                  <a:schemeClr val="accent1"/>
                </a:solidFill>
                <a:latin typeface="Tahoma"/>
                <a:ea typeface="Tahoma"/>
                <a:cs typeface="Tahoma"/>
                <a:sym typeface="Tahoma"/>
              </a:rPr>
              <a:t>// signal other neighbor</a:t>
            </a:r>
            <a:endParaRPr b="1" i="0" sz="1600" u="none">
              <a:solidFill>
                <a:schemeClr val="accent1"/>
              </a:solidFill>
              <a:latin typeface="Tahoma"/>
              <a:ea typeface="Tahoma"/>
              <a:cs typeface="Tahoma"/>
              <a:sym typeface="Tahoma"/>
            </a:endParaRPr>
          </a:p>
          <a:p>
            <a:pPr indent="-228600" lvl="3" marL="1600200" rtl="0" algn="l">
              <a:lnSpc>
                <a:spcPct val="80000"/>
              </a:lnSpc>
              <a:spcBef>
                <a:spcPts val="320"/>
              </a:spcBef>
              <a:spcAft>
                <a:spcPts val="0"/>
              </a:spcAft>
              <a:buSzPts val="1600"/>
              <a:buFont typeface="Tahoma"/>
              <a:buNone/>
            </a:pPr>
            <a:r>
              <a:rPr b="1" i="0" lang="en-US" sz="1600" u="none">
                <a:solidFill>
                  <a:srgbClr val="6600FF"/>
                </a:solidFill>
                <a:latin typeface="Tahoma"/>
                <a:ea typeface="Tahoma"/>
                <a:cs typeface="Tahoma"/>
                <a:sym typeface="Tahoma"/>
              </a:rPr>
              <a:t>          end</a:t>
            </a:r>
            <a:r>
              <a:rPr b="0" i="0" lang="en-US" sz="1600" u="none">
                <a:solidFill>
                  <a:srgbClr val="6600FF"/>
                </a:solidFill>
                <a:latin typeface="Tahoma"/>
                <a:ea typeface="Tahoma"/>
                <a:cs typeface="Tahoma"/>
                <a:sym typeface="Tahoma"/>
              </a:rPr>
              <a:t>; </a:t>
            </a:r>
            <a:endParaRPr/>
          </a:p>
          <a:p>
            <a:pPr indent="-241300" lvl="0" marL="342900" rtl="0" algn="l">
              <a:spcBef>
                <a:spcPts val="320"/>
              </a:spcBef>
              <a:spcAft>
                <a:spcPts val="0"/>
              </a:spcAft>
              <a:buSzPts val="1600"/>
              <a:buNone/>
            </a:pPr>
            <a:r>
              <a:t/>
            </a:r>
            <a:endParaRPr b="0" i="0" sz="1600" u="none">
              <a:solidFill>
                <a:srgbClr val="6600FF"/>
              </a:solidFill>
              <a:latin typeface="Tahoma"/>
              <a:ea typeface="Tahoma"/>
              <a:cs typeface="Tahoma"/>
              <a:sym typeface="Tahom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80"/>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671" name="Google Shape;671;p80"/>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672" name="Google Shape;672;p80"/>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Dining Philosophers (cont.)</a:t>
            </a:r>
            <a:endParaRPr/>
          </a:p>
        </p:txBody>
      </p:sp>
      <p:sp>
        <p:nvSpPr>
          <p:cNvPr id="673" name="Google Shape;673;p80"/>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228600" lvl="3" marL="1600200" rtl="0" algn="l">
              <a:lnSpc>
                <a:spcPct val="70000"/>
              </a:lnSpc>
              <a:spcBef>
                <a:spcPts val="0"/>
              </a:spcBef>
              <a:spcAft>
                <a:spcPts val="0"/>
              </a:spcAft>
              <a:buSzPts val="1600"/>
              <a:buFont typeface="Tahoma"/>
              <a:buNone/>
            </a:pPr>
            <a:r>
              <a:rPr b="1" i="0" lang="en-US" sz="1600" u="none">
                <a:solidFill>
                  <a:srgbClr val="6600FF"/>
                </a:solidFill>
                <a:latin typeface="Tahoma"/>
                <a:ea typeface="Tahoma"/>
                <a:cs typeface="Tahoma"/>
                <a:sym typeface="Tahoma"/>
              </a:rPr>
              <a:t>procedure </a:t>
            </a:r>
            <a:r>
              <a:rPr b="0" i="1" lang="en-US" sz="1600" u="none">
                <a:solidFill>
                  <a:srgbClr val="6600FF"/>
                </a:solidFill>
                <a:latin typeface="Tahoma"/>
                <a:ea typeface="Tahoma"/>
                <a:cs typeface="Tahoma"/>
                <a:sym typeface="Tahoma"/>
              </a:rPr>
              <a:t>test </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k </a:t>
            </a:r>
            <a:r>
              <a:rPr b="0" i="0" lang="en-US" sz="1600" u="none">
                <a:solidFill>
                  <a:srgbClr val="6600FF"/>
                </a:solidFill>
                <a:latin typeface="Tahoma"/>
                <a:ea typeface="Tahoma"/>
                <a:cs typeface="Tahoma"/>
                <a:sym typeface="Tahoma"/>
              </a:rPr>
              <a:t>:0..4);</a:t>
            </a:r>
            <a:endParaRPr/>
          </a:p>
          <a:p>
            <a:pPr indent="-228600" lvl="3" marL="1600200" rtl="0" algn="l">
              <a:lnSpc>
                <a:spcPct val="7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begin </a:t>
            </a:r>
            <a:endParaRPr b="0" i="0" sz="1600" u="none">
              <a:solidFill>
                <a:srgbClr val="6600FF"/>
              </a:solidFill>
              <a:latin typeface="Tahoma"/>
              <a:ea typeface="Tahoma"/>
              <a:cs typeface="Tahoma"/>
              <a:sym typeface="Tahoma"/>
            </a:endParaRPr>
          </a:p>
          <a:p>
            <a:pPr indent="-228600" lvl="3" marL="1600200" rtl="0" algn="l">
              <a:lnSpc>
                <a:spcPct val="70000"/>
              </a:lnSpc>
              <a:spcBef>
                <a:spcPts val="320"/>
              </a:spcBef>
              <a:spcAft>
                <a:spcPts val="0"/>
              </a:spcAft>
              <a:buSzPts val="1600"/>
              <a:buFont typeface="Tahoma"/>
              <a:buNone/>
            </a:pPr>
            <a:r>
              <a:rPr b="1" i="0" lang="en-US" sz="1600" u="none">
                <a:solidFill>
                  <a:srgbClr val="6600FF"/>
                </a:solidFill>
                <a:latin typeface="Tahoma"/>
                <a:ea typeface="Tahoma"/>
                <a:cs typeface="Tahoma"/>
                <a:sym typeface="Tahoma"/>
              </a:rPr>
              <a:t>              if</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state </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k </a:t>
            </a:r>
            <a:r>
              <a:rPr b="0" i="0" lang="en-US" sz="1600" u="none">
                <a:solidFill>
                  <a:srgbClr val="6600FF"/>
                </a:solidFill>
                <a:latin typeface="Tahoma"/>
                <a:ea typeface="Tahoma"/>
                <a:cs typeface="Tahoma"/>
                <a:sym typeface="Tahoma"/>
              </a:rPr>
              <a:t>+ 4 mod 5] &lt;&gt; </a:t>
            </a:r>
            <a:r>
              <a:rPr b="0" i="1" lang="en-US" sz="1600" u="none">
                <a:solidFill>
                  <a:srgbClr val="6600FF"/>
                </a:solidFill>
                <a:latin typeface="Tahoma"/>
                <a:ea typeface="Tahoma"/>
                <a:cs typeface="Tahoma"/>
                <a:sym typeface="Tahoma"/>
              </a:rPr>
              <a:t>eating</a:t>
            </a:r>
            <a:r>
              <a:rPr b="0" i="0" lang="en-US" sz="1600" u="none">
                <a:solidFill>
                  <a:srgbClr val="6600FF"/>
                </a:solidFill>
                <a:latin typeface="Tahoma"/>
                <a:ea typeface="Tahoma"/>
                <a:cs typeface="Tahoma"/>
                <a:sym typeface="Tahoma"/>
              </a:rPr>
              <a:t> </a:t>
            </a:r>
            <a:endParaRPr/>
          </a:p>
          <a:p>
            <a:pPr indent="-228600" lvl="3" marL="1600200" rtl="0" algn="l">
              <a:lnSpc>
                <a:spcPct val="7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 and </a:t>
            </a:r>
            <a:r>
              <a:rPr b="0" i="1" lang="en-US" sz="1600" u="none">
                <a:solidFill>
                  <a:srgbClr val="6600FF"/>
                </a:solidFill>
                <a:latin typeface="Tahoma"/>
                <a:ea typeface="Tahoma"/>
                <a:cs typeface="Tahoma"/>
                <a:sym typeface="Tahoma"/>
              </a:rPr>
              <a:t>state </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k </a:t>
            </a:r>
            <a:r>
              <a:rPr b="0" i="0" lang="en-US" sz="1600" u="none">
                <a:solidFill>
                  <a:srgbClr val="6600FF"/>
                </a:solidFill>
                <a:latin typeface="Tahoma"/>
                <a:ea typeface="Tahoma"/>
                <a:cs typeface="Tahoma"/>
                <a:sym typeface="Tahoma"/>
              </a:rPr>
              <a:t>] = </a:t>
            </a:r>
            <a:r>
              <a:rPr b="0" i="1" lang="en-US" sz="1600" u="none">
                <a:solidFill>
                  <a:srgbClr val="6600FF"/>
                </a:solidFill>
                <a:latin typeface="Tahoma"/>
                <a:ea typeface="Tahoma"/>
                <a:cs typeface="Tahoma"/>
                <a:sym typeface="Tahoma"/>
              </a:rPr>
              <a:t>hungry </a:t>
            </a:r>
            <a:endParaRPr/>
          </a:p>
          <a:p>
            <a:pPr indent="-228600" lvl="3" marL="1600200" rtl="0" algn="l">
              <a:lnSpc>
                <a:spcPct val="70000"/>
              </a:lnSpc>
              <a:spcBef>
                <a:spcPts val="320"/>
              </a:spcBef>
              <a:spcAft>
                <a:spcPts val="0"/>
              </a:spcAft>
              <a:buSzPts val="1600"/>
              <a:buFont typeface="Tahoma"/>
              <a:buNone/>
            </a:pPr>
            <a:r>
              <a:rPr b="0" i="1" lang="en-US" sz="1600" u="none">
                <a:solidFill>
                  <a:srgbClr val="6600FF"/>
                </a:solidFill>
                <a:latin typeface="Tahoma"/>
                <a:ea typeface="Tahoma"/>
                <a:cs typeface="Tahoma"/>
                <a:sym typeface="Tahoma"/>
              </a:rPr>
              <a:t>                </a:t>
            </a:r>
            <a:r>
              <a:rPr b="1" i="1"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and</a:t>
            </a:r>
            <a:r>
              <a:rPr b="1" i="1"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state </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k </a:t>
            </a:r>
            <a:r>
              <a:rPr b="0" i="0" lang="en-US" sz="1600" u="none">
                <a:solidFill>
                  <a:srgbClr val="6600FF"/>
                </a:solidFill>
                <a:latin typeface="Tahoma"/>
                <a:ea typeface="Tahoma"/>
                <a:cs typeface="Tahoma"/>
                <a:sym typeface="Tahoma"/>
              </a:rPr>
              <a:t>+ 1 mod 5] &lt;&gt; </a:t>
            </a:r>
            <a:r>
              <a:rPr b="0" i="1" lang="en-US" sz="1600" u="none">
                <a:solidFill>
                  <a:srgbClr val="6600FF"/>
                </a:solidFill>
                <a:latin typeface="Tahoma"/>
                <a:ea typeface="Tahoma"/>
                <a:cs typeface="Tahoma"/>
                <a:sym typeface="Tahoma"/>
              </a:rPr>
              <a:t>eating </a:t>
            </a:r>
            <a:endParaRPr/>
          </a:p>
          <a:p>
            <a:pPr indent="-228600" lvl="3" marL="1600200" rtl="0" algn="l">
              <a:lnSpc>
                <a:spcPct val="70000"/>
              </a:lnSpc>
              <a:spcBef>
                <a:spcPts val="320"/>
              </a:spcBef>
              <a:spcAft>
                <a:spcPts val="0"/>
              </a:spcAft>
              <a:buSzPts val="1600"/>
              <a:buFont typeface="Tahoma"/>
              <a:buNone/>
            </a:pPr>
            <a:r>
              <a:rPr b="0" i="1"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then</a:t>
            </a:r>
            <a:r>
              <a:rPr b="0" i="0" lang="en-US" sz="1600" u="none">
                <a:solidFill>
                  <a:srgbClr val="6600FF"/>
                </a:solidFill>
                <a:latin typeface="Tahoma"/>
                <a:ea typeface="Tahoma"/>
                <a:cs typeface="Tahoma"/>
                <a:sym typeface="Tahoma"/>
              </a:rPr>
              <a:t> </a:t>
            </a:r>
            <a:endParaRPr/>
          </a:p>
          <a:p>
            <a:pPr indent="-228600" lvl="3" marL="1600200" rtl="0" algn="l">
              <a:lnSpc>
                <a:spcPct val="7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begin</a:t>
            </a:r>
            <a:endParaRPr/>
          </a:p>
          <a:p>
            <a:pPr indent="-228600" lvl="3" marL="1600200" rtl="0" algn="l">
              <a:lnSpc>
                <a:spcPct val="7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state</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k</a:t>
            </a:r>
            <a:r>
              <a:rPr b="0" i="0" lang="en-US" sz="1600" u="none">
                <a:solidFill>
                  <a:srgbClr val="6600FF"/>
                </a:solidFill>
                <a:latin typeface="Tahoma"/>
                <a:ea typeface="Tahoma"/>
                <a:cs typeface="Tahoma"/>
                <a:sym typeface="Tahoma"/>
              </a:rPr>
              <a:t>] := </a:t>
            </a:r>
            <a:r>
              <a:rPr b="0" i="1" lang="en-US" sz="1600" u="none">
                <a:solidFill>
                  <a:srgbClr val="6600FF"/>
                </a:solidFill>
                <a:latin typeface="Tahoma"/>
                <a:ea typeface="Tahoma"/>
                <a:cs typeface="Tahoma"/>
                <a:sym typeface="Tahoma"/>
              </a:rPr>
              <a:t>eating</a:t>
            </a:r>
            <a:r>
              <a:rPr b="0" i="0" lang="en-US" sz="1600" u="none">
                <a:solidFill>
                  <a:srgbClr val="6600FF"/>
                </a:solidFill>
                <a:latin typeface="Tahoma"/>
                <a:ea typeface="Tahoma"/>
                <a:cs typeface="Tahoma"/>
                <a:sym typeface="Tahoma"/>
              </a:rPr>
              <a:t>; </a:t>
            </a:r>
            <a:endParaRPr/>
          </a:p>
          <a:p>
            <a:pPr indent="-228600" lvl="3" marL="1600200" rtl="0" algn="l">
              <a:lnSpc>
                <a:spcPct val="7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self </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k</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signal</a:t>
            </a:r>
            <a:r>
              <a:rPr b="0" i="0" lang="en-US" sz="1600" u="none">
                <a:solidFill>
                  <a:srgbClr val="6600FF"/>
                </a:solidFill>
                <a:latin typeface="Tahoma"/>
                <a:ea typeface="Tahoma"/>
                <a:cs typeface="Tahoma"/>
                <a:sym typeface="Tahoma"/>
              </a:rPr>
              <a:t>;</a:t>
            </a:r>
            <a:endParaRPr/>
          </a:p>
          <a:p>
            <a:pPr indent="-228600" lvl="3" marL="1600200" rtl="0" algn="l">
              <a:lnSpc>
                <a:spcPct val="7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end; </a:t>
            </a:r>
            <a:endParaRPr/>
          </a:p>
          <a:p>
            <a:pPr indent="-228600" lvl="3" marL="1600200" rtl="0" algn="l">
              <a:lnSpc>
                <a:spcPct val="70000"/>
              </a:lnSpc>
              <a:spcBef>
                <a:spcPts val="320"/>
              </a:spcBef>
              <a:spcAft>
                <a:spcPts val="0"/>
              </a:spcAft>
              <a:buSzPts val="1600"/>
              <a:buFont typeface="Tahoma"/>
              <a:buNone/>
            </a:pPr>
            <a:r>
              <a:rPr b="1" i="0" lang="en-US" sz="1600" u="none">
                <a:solidFill>
                  <a:srgbClr val="6600FF"/>
                </a:solidFill>
                <a:latin typeface="Tahoma"/>
                <a:ea typeface="Tahoma"/>
                <a:cs typeface="Tahoma"/>
                <a:sym typeface="Tahoma"/>
              </a:rPr>
              <a:t>           end</a:t>
            </a:r>
            <a:r>
              <a:rPr b="0" i="0" lang="en-US" sz="1600" u="none">
                <a:solidFill>
                  <a:srgbClr val="6600FF"/>
                </a:solidFill>
                <a:latin typeface="Tahoma"/>
                <a:ea typeface="Tahoma"/>
                <a:cs typeface="Tahoma"/>
                <a:sym typeface="Tahoma"/>
              </a:rPr>
              <a:t>; </a:t>
            </a:r>
            <a:endParaRPr/>
          </a:p>
          <a:p>
            <a:pPr indent="-228600" lvl="3" marL="1600200" rtl="0" algn="l">
              <a:lnSpc>
                <a:spcPct val="70000"/>
              </a:lnSpc>
              <a:spcBef>
                <a:spcPts val="320"/>
              </a:spcBef>
              <a:spcAft>
                <a:spcPts val="0"/>
              </a:spcAft>
              <a:buSzPts val="1600"/>
              <a:buFont typeface="Tahoma"/>
              <a:buNone/>
            </a:pPr>
            <a:r>
              <a:t/>
            </a:r>
            <a:endParaRPr b="0" i="0" sz="1600" u="none">
              <a:solidFill>
                <a:srgbClr val="6600FF"/>
              </a:solidFill>
              <a:latin typeface="Tahoma"/>
              <a:ea typeface="Tahoma"/>
              <a:cs typeface="Tahoma"/>
              <a:sym typeface="Tahoma"/>
            </a:endParaRPr>
          </a:p>
          <a:p>
            <a:pPr indent="-228600" lvl="3" marL="1600200" rtl="0" algn="l">
              <a:lnSpc>
                <a:spcPct val="70000"/>
              </a:lnSpc>
              <a:spcBef>
                <a:spcPts val="320"/>
              </a:spcBef>
              <a:spcAft>
                <a:spcPts val="0"/>
              </a:spcAft>
              <a:buSzPts val="1600"/>
              <a:buFont typeface="Tahoma"/>
              <a:buNone/>
            </a:pPr>
            <a:r>
              <a:rPr b="1" i="0" lang="en-US" sz="1600" u="none">
                <a:solidFill>
                  <a:srgbClr val="6600FF"/>
                </a:solidFill>
                <a:latin typeface="Tahoma"/>
                <a:ea typeface="Tahoma"/>
                <a:cs typeface="Tahoma"/>
                <a:sym typeface="Tahoma"/>
              </a:rPr>
              <a:t>begin</a:t>
            </a:r>
            <a:endParaRPr/>
          </a:p>
          <a:p>
            <a:pPr indent="-228600" lvl="3" marL="1600200" rtl="0" algn="l">
              <a:lnSpc>
                <a:spcPct val="7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  for</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i</a:t>
            </a:r>
            <a:r>
              <a:rPr b="0" i="0" lang="en-US" sz="1600" u="none">
                <a:solidFill>
                  <a:srgbClr val="6600FF"/>
                </a:solidFill>
                <a:latin typeface="Tahoma"/>
                <a:ea typeface="Tahoma"/>
                <a:cs typeface="Tahoma"/>
                <a:sym typeface="Tahoma"/>
              </a:rPr>
              <a:t> := 0 </a:t>
            </a:r>
            <a:r>
              <a:rPr b="1" i="0" lang="en-US" sz="1600" u="none">
                <a:solidFill>
                  <a:srgbClr val="6600FF"/>
                </a:solidFill>
                <a:latin typeface="Tahoma"/>
                <a:ea typeface="Tahoma"/>
                <a:cs typeface="Tahoma"/>
                <a:sym typeface="Tahoma"/>
              </a:rPr>
              <a:t>to</a:t>
            </a:r>
            <a:r>
              <a:rPr b="0" i="0" lang="en-US" sz="1600" u="none">
                <a:solidFill>
                  <a:srgbClr val="6600FF"/>
                </a:solidFill>
                <a:latin typeface="Tahoma"/>
                <a:ea typeface="Tahoma"/>
                <a:cs typeface="Tahoma"/>
                <a:sym typeface="Tahoma"/>
              </a:rPr>
              <a:t> 4</a:t>
            </a:r>
            <a:endParaRPr/>
          </a:p>
          <a:p>
            <a:pPr indent="-228600" lvl="3" marL="1600200" rtl="0" algn="l">
              <a:lnSpc>
                <a:spcPct val="70000"/>
              </a:lnSpc>
              <a:spcBef>
                <a:spcPts val="320"/>
              </a:spcBef>
              <a:spcAft>
                <a:spcPts val="0"/>
              </a:spcAft>
              <a:buSzPts val="1600"/>
              <a:buFont typeface="Tahoma"/>
              <a:buNone/>
            </a:pPr>
            <a:r>
              <a:rPr b="0" i="0" lang="en-US" sz="1600" u="none">
                <a:solidFill>
                  <a:srgbClr val="6600FF"/>
                </a:solidFill>
                <a:latin typeface="Tahoma"/>
                <a:ea typeface="Tahoma"/>
                <a:cs typeface="Tahoma"/>
                <a:sym typeface="Tahoma"/>
              </a:rPr>
              <a:t>       </a:t>
            </a:r>
            <a:r>
              <a:rPr b="1" i="0" lang="en-US" sz="1600" u="none">
                <a:solidFill>
                  <a:srgbClr val="6600FF"/>
                </a:solidFill>
                <a:latin typeface="Tahoma"/>
                <a:ea typeface="Tahoma"/>
                <a:cs typeface="Tahoma"/>
                <a:sym typeface="Tahoma"/>
              </a:rPr>
              <a:t> do</a:t>
            </a:r>
            <a:r>
              <a:rPr b="0" i="0" lang="en-US" sz="1600" u="none">
                <a:solidFill>
                  <a:srgbClr val="6600FF"/>
                </a:solidFill>
                <a:latin typeface="Tahoma"/>
                <a:ea typeface="Tahoma"/>
                <a:cs typeface="Tahoma"/>
                <a:sym typeface="Tahoma"/>
              </a:rPr>
              <a:t> </a:t>
            </a:r>
            <a:r>
              <a:rPr b="0" i="1" lang="en-US" sz="1600" u="none">
                <a:solidFill>
                  <a:srgbClr val="6600FF"/>
                </a:solidFill>
                <a:latin typeface="Tahoma"/>
                <a:ea typeface="Tahoma"/>
                <a:cs typeface="Tahoma"/>
                <a:sym typeface="Tahoma"/>
              </a:rPr>
              <a:t>state</a:t>
            </a:r>
            <a:r>
              <a:rPr b="0" i="0" lang="en-US" sz="1600" u="none">
                <a:solidFill>
                  <a:srgbClr val="6600FF"/>
                </a:solidFill>
                <a:latin typeface="Tahoma"/>
                <a:ea typeface="Tahoma"/>
                <a:cs typeface="Tahoma"/>
                <a:sym typeface="Tahoma"/>
              </a:rPr>
              <a:t>[</a:t>
            </a:r>
            <a:r>
              <a:rPr b="0" i="1" lang="en-US" sz="1600" u="none">
                <a:solidFill>
                  <a:srgbClr val="6600FF"/>
                </a:solidFill>
                <a:latin typeface="Tahoma"/>
                <a:ea typeface="Tahoma"/>
                <a:cs typeface="Tahoma"/>
                <a:sym typeface="Tahoma"/>
              </a:rPr>
              <a:t>i</a:t>
            </a:r>
            <a:r>
              <a:rPr b="0" i="0" lang="en-US" sz="1600" u="none">
                <a:solidFill>
                  <a:srgbClr val="6600FF"/>
                </a:solidFill>
                <a:latin typeface="Tahoma"/>
                <a:ea typeface="Tahoma"/>
                <a:cs typeface="Tahoma"/>
                <a:sym typeface="Tahoma"/>
              </a:rPr>
              <a:t>] := </a:t>
            </a:r>
            <a:r>
              <a:rPr b="0" i="1" lang="en-US" sz="1600" u="none">
                <a:solidFill>
                  <a:srgbClr val="6600FF"/>
                </a:solidFill>
                <a:latin typeface="Tahoma"/>
                <a:ea typeface="Tahoma"/>
                <a:cs typeface="Tahoma"/>
                <a:sym typeface="Tahoma"/>
              </a:rPr>
              <a:t>thinking</a:t>
            </a:r>
            <a:r>
              <a:rPr b="0" i="0" lang="en-US" sz="1600" u="none">
                <a:solidFill>
                  <a:srgbClr val="6600FF"/>
                </a:solidFill>
                <a:latin typeface="Tahoma"/>
                <a:ea typeface="Tahoma"/>
                <a:cs typeface="Tahoma"/>
                <a:sym typeface="Tahoma"/>
              </a:rPr>
              <a:t>;</a:t>
            </a:r>
            <a:endParaRPr/>
          </a:p>
          <a:p>
            <a:pPr indent="-228600" lvl="3" marL="1600200" rtl="0" algn="l">
              <a:lnSpc>
                <a:spcPct val="70000"/>
              </a:lnSpc>
              <a:spcBef>
                <a:spcPts val="320"/>
              </a:spcBef>
              <a:spcAft>
                <a:spcPts val="0"/>
              </a:spcAft>
              <a:buSzPts val="1600"/>
              <a:buFont typeface="Tahoma"/>
              <a:buNone/>
            </a:pPr>
            <a:r>
              <a:rPr b="1" i="0" lang="en-US" sz="1600" u="none">
                <a:solidFill>
                  <a:srgbClr val="6600FF"/>
                </a:solidFill>
                <a:latin typeface="Tahoma"/>
                <a:ea typeface="Tahoma"/>
                <a:cs typeface="Tahoma"/>
                <a:sym typeface="Tahoma"/>
              </a:rPr>
              <a:t>end;</a:t>
            </a:r>
            <a:endParaRPr b="0" i="0" sz="1600" u="none">
              <a:solidFill>
                <a:srgbClr val="6600FF"/>
              </a:solidFill>
              <a:latin typeface="Tahoma"/>
              <a:ea typeface="Tahoma"/>
              <a:cs typeface="Tahoma"/>
              <a:sym typeface="Tahoma"/>
            </a:endParaRPr>
          </a:p>
          <a:p>
            <a:pPr indent="-241300" lvl="0" marL="342900" rtl="0" algn="l">
              <a:spcBef>
                <a:spcPts val="320"/>
              </a:spcBef>
              <a:spcAft>
                <a:spcPts val="0"/>
              </a:spcAft>
              <a:buSzPts val="1600"/>
              <a:buNone/>
            </a:pPr>
            <a:r>
              <a:t/>
            </a:r>
            <a:endParaRPr b="0" i="0" sz="1600" u="none">
              <a:solidFill>
                <a:srgbClr val="6600FF"/>
              </a:solidFill>
              <a:latin typeface="Tahoma"/>
              <a:ea typeface="Tahoma"/>
              <a:cs typeface="Tahoma"/>
              <a:sym typeface="Tahoma"/>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81"/>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Additional (extra) slides</a:t>
            </a:r>
            <a:endParaRPr/>
          </a:p>
        </p:txBody>
      </p:sp>
      <p:sp>
        <p:nvSpPr>
          <p:cNvPr id="679" name="Google Shape;679;p81"/>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165100" lvl="0" marL="342900" marR="0" rtl="0" algn="l">
              <a:spcBef>
                <a:spcPts val="0"/>
              </a:spcBef>
              <a:spcAft>
                <a:spcPts val="0"/>
              </a:spcAft>
              <a:buClr>
                <a:schemeClr val="accent2"/>
              </a:buClr>
              <a:buSzPts val="2800"/>
              <a:buFont typeface="Arial"/>
              <a:buNone/>
            </a:pPr>
            <a:r>
              <a:t/>
            </a:r>
            <a:endParaRPr sz="2800">
              <a:solidFill>
                <a:schemeClr val="dk1"/>
              </a:solidFill>
              <a:latin typeface="Tahoma"/>
              <a:ea typeface="Tahoma"/>
              <a:cs typeface="Tahoma"/>
              <a:sym typeface="Tahoma"/>
            </a:endParaRPr>
          </a:p>
        </p:txBody>
      </p:sp>
      <p:sp>
        <p:nvSpPr>
          <p:cNvPr id="680" name="Google Shape;680;p81"/>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681" name="Google Shape;681;p81"/>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Google Shape;686;p82"/>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Mesa vs. Hoare monitors</a:t>
            </a:r>
            <a:endParaRPr/>
          </a:p>
        </p:txBody>
      </p:sp>
      <p:sp>
        <p:nvSpPr>
          <p:cNvPr id="687" name="Google Shape;687;p82"/>
          <p:cNvSpPr txBox="1"/>
          <p:nvPr>
            <p:ph idx="1" type="body"/>
          </p:nvPr>
        </p:nvSpPr>
        <p:spPr>
          <a:xfrm>
            <a:off x="152400" y="3886200"/>
            <a:ext cx="8839200" cy="2590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000"/>
              <a:buFont typeface="Arial"/>
              <a:buChar char="●"/>
            </a:pPr>
            <a:r>
              <a:rPr b="0" i="0" lang="en-US" sz="2000" u="none">
                <a:solidFill>
                  <a:schemeClr val="dk1"/>
                </a:solidFill>
                <a:latin typeface="Tahoma"/>
                <a:ea typeface="Tahoma"/>
                <a:cs typeface="Tahoma"/>
                <a:sym typeface="Tahoma"/>
              </a:rPr>
              <a:t>Who proceeds next – signaler or waiter?</a:t>
            </a:r>
            <a:endParaRPr/>
          </a:p>
          <a:p>
            <a:pPr indent="-285750" lvl="1" marL="742950" rtl="0" algn="l">
              <a:lnSpc>
                <a:spcPct val="80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Hoare-style  monitors(most textbooks):</a:t>
            </a:r>
            <a:endParaRPr/>
          </a:p>
          <a:p>
            <a:pPr indent="-228600" lvl="2" marL="1143000" rtl="0" algn="l">
              <a:lnSpc>
                <a:spcPct val="8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Signaler gives lock, CPU to waiter; waiter runs immediately</a:t>
            </a:r>
            <a:endParaRPr/>
          </a:p>
          <a:p>
            <a:pPr indent="-228600" lvl="2" marL="1143000" rtl="0" algn="l">
              <a:lnSpc>
                <a:spcPct val="8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Waiter gives up lock, processor back to signaler when it exits critical section or if it waits again</a:t>
            </a:r>
            <a:endParaRPr/>
          </a:p>
          <a:p>
            <a:pPr indent="-285750" lvl="1" marL="742950" rtl="0" algn="l">
              <a:lnSpc>
                <a:spcPct val="80000"/>
              </a:lnSpc>
              <a:spcBef>
                <a:spcPts val="360"/>
              </a:spcBef>
              <a:spcAft>
                <a:spcPts val="0"/>
              </a:spcAft>
              <a:buClr>
                <a:schemeClr val="accent2"/>
              </a:buClr>
              <a:buSzPts val="1800"/>
              <a:buFont typeface="Arial"/>
              <a:buChar char="●"/>
            </a:pPr>
            <a:r>
              <a:rPr b="0" i="0" lang="en-US" sz="1800" u="none">
                <a:solidFill>
                  <a:srgbClr val="CC3300"/>
                </a:solidFill>
                <a:latin typeface="Tahoma"/>
                <a:ea typeface="Tahoma"/>
                <a:cs typeface="Tahoma"/>
                <a:sym typeface="Tahoma"/>
              </a:rPr>
              <a:t>Mesa-style monitors (most real operating systems):</a:t>
            </a:r>
            <a:endParaRPr/>
          </a:p>
          <a:p>
            <a:pPr indent="-228600" lvl="2" marL="1143000" rtl="0" algn="l">
              <a:lnSpc>
                <a:spcPct val="8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Signaler keeps lock and processor</a:t>
            </a:r>
            <a:endParaRPr/>
          </a:p>
          <a:p>
            <a:pPr indent="-228600" lvl="2" marL="1143000" rtl="0" algn="l">
              <a:lnSpc>
                <a:spcPct val="80000"/>
              </a:lnSpc>
              <a:spcBef>
                <a:spcPts val="320"/>
              </a:spcBef>
              <a:spcAft>
                <a:spcPts val="0"/>
              </a:spcAft>
              <a:buClr>
                <a:schemeClr val="accent2"/>
              </a:buClr>
              <a:buSzPts val="1600"/>
              <a:buFont typeface="Arial"/>
              <a:buChar char="●"/>
            </a:pPr>
            <a:r>
              <a:rPr b="0" i="0" lang="en-US" sz="1600" u="none">
                <a:solidFill>
                  <a:srgbClr val="D60093"/>
                </a:solidFill>
                <a:latin typeface="Tahoma"/>
                <a:ea typeface="Tahoma"/>
                <a:cs typeface="Tahoma"/>
                <a:sym typeface="Tahoma"/>
              </a:rPr>
              <a:t>Waiter placed on ready queue with no special priority</a:t>
            </a:r>
            <a:endParaRPr/>
          </a:p>
          <a:p>
            <a:pPr indent="-228600" lvl="2" marL="1143000" rtl="0" algn="l">
              <a:lnSpc>
                <a:spcPct val="80000"/>
              </a:lnSpc>
              <a:spcBef>
                <a:spcPts val="400"/>
              </a:spcBef>
              <a:spcAft>
                <a:spcPts val="0"/>
              </a:spcAft>
              <a:buClr>
                <a:schemeClr val="accent2"/>
              </a:buClr>
              <a:buSzPts val="1600"/>
              <a:buFont typeface="Arial"/>
              <a:buChar char="●"/>
            </a:pPr>
            <a:r>
              <a:rPr b="0" i="0" lang="en-US" sz="1600" u="none">
                <a:solidFill>
                  <a:schemeClr val="hlink"/>
                </a:solidFill>
                <a:latin typeface="Tahoma"/>
                <a:ea typeface="Tahoma"/>
                <a:cs typeface="Tahoma"/>
                <a:sym typeface="Tahoma"/>
              </a:rPr>
              <a:t>Practically, need to check condition again after wait</a:t>
            </a:r>
            <a:r>
              <a:rPr b="0" i="0" lang="en-US" sz="2000" u="none">
                <a:solidFill>
                  <a:schemeClr val="hlink"/>
                </a:solidFill>
                <a:latin typeface="Tahoma"/>
                <a:ea typeface="Tahoma"/>
                <a:cs typeface="Tahoma"/>
                <a:sym typeface="Tahoma"/>
              </a:rPr>
              <a:t> </a:t>
            </a:r>
            <a:r>
              <a:rPr b="0" i="0" lang="en-US" sz="1600" u="none">
                <a:solidFill>
                  <a:schemeClr val="hlink"/>
                </a:solidFill>
                <a:latin typeface="Tahoma"/>
                <a:ea typeface="Tahoma"/>
                <a:cs typeface="Tahoma"/>
                <a:sym typeface="Tahoma"/>
              </a:rPr>
              <a:t>(condition may no longer be true!)</a:t>
            </a:r>
            <a:endParaRPr/>
          </a:p>
        </p:txBody>
      </p:sp>
      <p:pic>
        <p:nvPicPr>
          <p:cNvPr id="688" name="Google Shape;688;p82"/>
          <p:cNvPicPr preferRelativeResize="0"/>
          <p:nvPr/>
        </p:nvPicPr>
        <p:blipFill rotWithShape="1">
          <a:blip r:embed="rId3">
            <a:alphaModFix/>
          </a:blip>
          <a:srcRect b="4801" l="424" r="1057" t="4801"/>
          <a:stretch/>
        </p:blipFill>
        <p:spPr>
          <a:xfrm>
            <a:off x="1676400" y="1295400"/>
            <a:ext cx="4572000" cy="2254250"/>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87">
                                            <p:txEl>
                                              <p:pRg end="0" st="0"/>
                                            </p:txEl>
                                          </p:spTgt>
                                        </p:tgtEl>
                                        <p:attrNameLst>
                                          <p:attrName>style.visibility</p:attrName>
                                        </p:attrNameLst>
                                      </p:cBhvr>
                                      <p:to>
                                        <p:strVal val="visible"/>
                                      </p:to>
                                    </p:set>
                                    <p:anim calcmode="lin" valueType="num">
                                      <p:cBhvr additive="base">
                                        <p:cTn dur="500"/>
                                        <p:tgtEl>
                                          <p:spTgt spid="68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87">
                                            <p:txEl>
                                              <p:pRg end="1" st="1"/>
                                            </p:txEl>
                                          </p:spTgt>
                                        </p:tgtEl>
                                        <p:attrNameLst>
                                          <p:attrName>style.visibility</p:attrName>
                                        </p:attrNameLst>
                                      </p:cBhvr>
                                      <p:to>
                                        <p:strVal val="visible"/>
                                      </p:to>
                                    </p:set>
                                    <p:anim calcmode="lin" valueType="num">
                                      <p:cBhvr additive="base">
                                        <p:cTn dur="500"/>
                                        <p:tgtEl>
                                          <p:spTgt spid="68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87">
                                            <p:txEl>
                                              <p:pRg end="2" st="2"/>
                                            </p:txEl>
                                          </p:spTgt>
                                        </p:tgtEl>
                                        <p:attrNameLst>
                                          <p:attrName>style.visibility</p:attrName>
                                        </p:attrNameLst>
                                      </p:cBhvr>
                                      <p:to>
                                        <p:strVal val="visible"/>
                                      </p:to>
                                    </p:set>
                                    <p:anim calcmode="lin" valueType="num">
                                      <p:cBhvr additive="base">
                                        <p:cTn dur="500"/>
                                        <p:tgtEl>
                                          <p:spTgt spid="68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87">
                                            <p:txEl>
                                              <p:pRg end="3" st="3"/>
                                            </p:txEl>
                                          </p:spTgt>
                                        </p:tgtEl>
                                        <p:attrNameLst>
                                          <p:attrName>style.visibility</p:attrName>
                                        </p:attrNameLst>
                                      </p:cBhvr>
                                      <p:to>
                                        <p:strVal val="visible"/>
                                      </p:to>
                                    </p:set>
                                    <p:anim calcmode="lin" valueType="num">
                                      <p:cBhvr additive="base">
                                        <p:cTn dur="500"/>
                                        <p:tgtEl>
                                          <p:spTgt spid="68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87">
                                            <p:txEl>
                                              <p:pRg end="4" st="4"/>
                                            </p:txEl>
                                          </p:spTgt>
                                        </p:tgtEl>
                                        <p:attrNameLst>
                                          <p:attrName>style.visibility</p:attrName>
                                        </p:attrNameLst>
                                      </p:cBhvr>
                                      <p:to>
                                        <p:strVal val="visible"/>
                                      </p:to>
                                    </p:set>
                                    <p:anim calcmode="lin" valueType="num">
                                      <p:cBhvr additive="base">
                                        <p:cTn dur="500"/>
                                        <p:tgtEl>
                                          <p:spTgt spid="68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87">
                                            <p:txEl>
                                              <p:pRg end="5" st="5"/>
                                            </p:txEl>
                                          </p:spTgt>
                                        </p:tgtEl>
                                        <p:attrNameLst>
                                          <p:attrName>style.visibility</p:attrName>
                                        </p:attrNameLst>
                                      </p:cBhvr>
                                      <p:to>
                                        <p:strVal val="visible"/>
                                      </p:to>
                                    </p:set>
                                    <p:anim calcmode="lin" valueType="num">
                                      <p:cBhvr additive="base">
                                        <p:cTn dur="500"/>
                                        <p:tgtEl>
                                          <p:spTgt spid="68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87">
                                            <p:txEl>
                                              <p:pRg end="6" st="6"/>
                                            </p:txEl>
                                          </p:spTgt>
                                        </p:tgtEl>
                                        <p:attrNameLst>
                                          <p:attrName>style.visibility</p:attrName>
                                        </p:attrNameLst>
                                      </p:cBhvr>
                                      <p:to>
                                        <p:strVal val="visible"/>
                                      </p:to>
                                    </p:set>
                                    <p:anim calcmode="lin" valueType="num">
                                      <p:cBhvr additive="base">
                                        <p:cTn dur="500"/>
                                        <p:tgtEl>
                                          <p:spTgt spid="68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687">
                                            <p:txEl>
                                              <p:pRg end="7" st="7"/>
                                            </p:txEl>
                                          </p:spTgt>
                                        </p:tgtEl>
                                        <p:attrNameLst>
                                          <p:attrName>style.visibility</p:attrName>
                                        </p:attrNameLst>
                                      </p:cBhvr>
                                      <p:to>
                                        <p:strVal val="visible"/>
                                      </p:to>
                                    </p:set>
                                    <p:anim calcmode="lin" valueType="num">
                                      <p:cBhvr additive="base">
                                        <p:cTn dur="500"/>
                                        <p:tgtEl>
                                          <p:spTgt spid="68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 Buffer - Shared Memory Solution</a:t>
            </a:r>
            <a:endParaRPr/>
          </a:p>
        </p:txBody>
      </p:sp>
      <p:sp>
        <p:nvSpPr>
          <p:cNvPr id="137" name="Google Shape;137;p20"/>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Producer process - creates filled buffers</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repeat</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produce an item in </a:t>
            </a:r>
            <a:r>
              <a:rPr b="0" i="1" lang="en-US" sz="1800" u="none">
                <a:solidFill>
                  <a:srgbClr val="6600FF"/>
                </a:solidFill>
                <a:latin typeface="Tahoma"/>
                <a:ea typeface="Tahoma"/>
                <a:cs typeface="Tahoma"/>
                <a:sym typeface="Tahoma"/>
              </a:rPr>
              <a:t>nextp</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while</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in</a:t>
            </a:r>
            <a:r>
              <a:rPr b="0" i="0" lang="en-US" sz="1800" u="none">
                <a:solidFill>
                  <a:srgbClr val="6600FF"/>
                </a:solidFill>
                <a:latin typeface="Tahoma"/>
                <a:ea typeface="Tahoma"/>
                <a:cs typeface="Tahoma"/>
                <a:sym typeface="Tahoma"/>
              </a:rPr>
              <a:t>+1 </a:t>
            </a:r>
            <a:r>
              <a:rPr b="1" i="0" lang="en-US" sz="1800" u="none">
                <a:solidFill>
                  <a:srgbClr val="6600FF"/>
                </a:solidFill>
                <a:latin typeface="Tahoma"/>
                <a:ea typeface="Tahoma"/>
                <a:cs typeface="Tahoma"/>
                <a:sym typeface="Tahoma"/>
              </a:rPr>
              <a:t>mod</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 = </a:t>
            </a:r>
            <a:r>
              <a:rPr b="0" i="1" lang="en-US" sz="1800" u="none">
                <a:solidFill>
                  <a:srgbClr val="6600FF"/>
                </a:solidFill>
                <a:latin typeface="Tahoma"/>
                <a:ea typeface="Tahoma"/>
                <a:cs typeface="Tahoma"/>
                <a:sym typeface="Tahoma"/>
              </a:rPr>
              <a:t>out</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do</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noop</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buffer[in] </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nextp</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in </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in+1 </a:t>
            </a:r>
            <a:r>
              <a:rPr b="1" i="0" lang="en-US" sz="1800" u="none">
                <a:solidFill>
                  <a:srgbClr val="6600FF"/>
                </a:solidFill>
                <a:latin typeface="Tahoma"/>
                <a:ea typeface="Tahoma"/>
                <a:cs typeface="Tahoma"/>
                <a:sym typeface="Tahoma"/>
              </a:rPr>
              <a:t>mod </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until</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false</a:t>
            </a:r>
            <a:r>
              <a:rPr b="0" i="0" lang="en-US" sz="1800" u="none">
                <a:solidFill>
                  <a:srgbClr val="6600FF"/>
                </a:solidFill>
                <a:latin typeface="Tahoma"/>
                <a:ea typeface="Tahoma"/>
                <a:cs typeface="Tahoma"/>
                <a:sym typeface="Tahoma"/>
              </a:rPr>
              <a: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83"/>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694" name="Google Shape;694;p83"/>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695" name="Google Shape;695;p83"/>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Implementing S (counting sem.) as a Binary Semaphore</a:t>
            </a:r>
            <a:endParaRPr/>
          </a:p>
        </p:txBody>
      </p:sp>
      <p:sp>
        <p:nvSpPr>
          <p:cNvPr id="696" name="Google Shape;696;p83"/>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Data Structures</a:t>
            </a:r>
            <a:endParaRPr/>
          </a:p>
          <a:p>
            <a:pPr indent="-228600" lvl="2" marL="1143000" rtl="0" algn="l">
              <a:lnSpc>
                <a:spcPct val="100000"/>
              </a:lnSpc>
              <a:spcBef>
                <a:spcPts val="400"/>
              </a:spcBef>
              <a:spcAft>
                <a:spcPts val="0"/>
              </a:spcAft>
              <a:buSzPts val="2000"/>
              <a:buNone/>
            </a:pPr>
            <a:r>
              <a:rPr b="1" i="0" lang="en-US" sz="2000" u="none">
                <a:solidFill>
                  <a:srgbClr val="D60093"/>
                </a:solidFill>
                <a:latin typeface="Tahoma"/>
                <a:ea typeface="Tahoma"/>
                <a:cs typeface="Tahoma"/>
                <a:sym typeface="Tahoma"/>
              </a:rPr>
              <a:t>var</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S1 </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binary-semaphore</a:t>
            </a:r>
            <a:r>
              <a:rPr b="0" i="0" lang="en-US" sz="2000" u="none">
                <a:solidFill>
                  <a:srgbClr val="D60093"/>
                </a:solidFill>
                <a:latin typeface="Tahoma"/>
                <a:ea typeface="Tahoma"/>
                <a:cs typeface="Tahoma"/>
                <a:sym typeface="Tahoma"/>
              </a:rPr>
              <a:t>;</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S2 </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binary-semaphore</a:t>
            </a:r>
            <a:r>
              <a:rPr b="0" i="0" lang="en-US" sz="2000" u="none">
                <a:solidFill>
                  <a:srgbClr val="D60093"/>
                </a:solidFill>
                <a:latin typeface="Tahoma"/>
                <a:ea typeface="Tahoma"/>
                <a:cs typeface="Tahoma"/>
                <a:sym typeface="Tahoma"/>
              </a:rPr>
              <a:t>;</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S3 </a:t>
            </a:r>
            <a:r>
              <a:rPr b="0" i="0" lang="en-US" sz="2000" u="none">
                <a:solidFill>
                  <a:srgbClr val="D60093"/>
                </a:solidFill>
                <a:latin typeface="Tahoma"/>
                <a:ea typeface="Tahoma"/>
                <a:cs typeface="Tahoma"/>
                <a:sym typeface="Tahoma"/>
              </a:rPr>
              <a:t>:</a:t>
            </a:r>
            <a:r>
              <a:rPr b="0" i="1" lang="en-US" sz="2000" u="none">
                <a:solidFill>
                  <a:srgbClr val="D60093"/>
                </a:solidFill>
                <a:latin typeface="Tahoma"/>
                <a:ea typeface="Tahoma"/>
                <a:cs typeface="Tahoma"/>
                <a:sym typeface="Tahoma"/>
              </a:rPr>
              <a:t> binary-semaphore;</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C</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integer</a:t>
            </a:r>
            <a:r>
              <a:rPr b="0" i="0" lang="en-US" sz="2000" u="none">
                <a:solidFill>
                  <a:srgbClr val="D60093"/>
                </a:solidFill>
                <a:latin typeface="Tahoma"/>
                <a:ea typeface="Tahoma"/>
                <a:cs typeface="Tahoma"/>
                <a:sym typeface="Tahoma"/>
              </a:rPr>
              <a:t>; </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Initialization</a:t>
            </a:r>
            <a:endParaRPr/>
          </a:p>
          <a:p>
            <a:pPr indent="-228600" lvl="2" marL="1143000" rtl="0" algn="l">
              <a:lnSpc>
                <a:spcPct val="100000"/>
              </a:lnSpc>
              <a:spcBef>
                <a:spcPts val="400"/>
              </a:spcBef>
              <a:spcAft>
                <a:spcPts val="0"/>
              </a:spcAft>
              <a:buSzPts val="2000"/>
              <a:buNone/>
            </a:pPr>
            <a:r>
              <a:rPr b="0" i="1" lang="en-US" sz="2000" u="none">
                <a:solidFill>
                  <a:srgbClr val="D60093"/>
                </a:solidFill>
                <a:latin typeface="Tahoma"/>
                <a:ea typeface="Tahoma"/>
                <a:cs typeface="Tahoma"/>
                <a:sym typeface="Tahoma"/>
              </a:rPr>
              <a:t>S1</a:t>
            </a:r>
            <a:r>
              <a:rPr b="0" i="0" lang="en-US" sz="2000" u="none">
                <a:solidFill>
                  <a:srgbClr val="D60093"/>
                </a:solidFill>
                <a:latin typeface="Tahoma"/>
                <a:ea typeface="Tahoma"/>
                <a:cs typeface="Tahoma"/>
                <a:sym typeface="Tahoma"/>
              </a:rPr>
              <a:t> = </a:t>
            </a:r>
            <a:r>
              <a:rPr b="0" i="1" lang="en-US" sz="2000" u="none">
                <a:solidFill>
                  <a:srgbClr val="D60093"/>
                </a:solidFill>
                <a:latin typeface="Tahoma"/>
                <a:ea typeface="Tahoma"/>
                <a:cs typeface="Tahoma"/>
                <a:sym typeface="Tahoma"/>
              </a:rPr>
              <a:t>S3</a:t>
            </a:r>
            <a:r>
              <a:rPr b="0" i="0" lang="en-US" sz="2000" u="none">
                <a:solidFill>
                  <a:srgbClr val="D60093"/>
                </a:solidFill>
                <a:latin typeface="Tahoma"/>
                <a:ea typeface="Tahoma"/>
                <a:cs typeface="Tahoma"/>
                <a:sym typeface="Tahoma"/>
              </a:rPr>
              <a:t> =1;</a:t>
            </a:r>
            <a:endParaRPr/>
          </a:p>
          <a:p>
            <a:pPr indent="-228600" lvl="2" marL="1143000" rtl="0" algn="l">
              <a:lnSpc>
                <a:spcPct val="100000"/>
              </a:lnSpc>
              <a:spcBef>
                <a:spcPts val="400"/>
              </a:spcBef>
              <a:spcAft>
                <a:spcPts val="0"/>
              </a:spcAft>
              <a:buSzPts val="2000"/>
              <a:buNone/>
            </a:pPr>
            <a:r>
              <a:rPr b="0" i="1" lang="en-US" sz="2000" u="none">
                <a:solidFill>
                  <a:srgbClr val="D60093"/>
                </a:solidFill>
                <a:latin typeface="Tahoma"/>
                <a:ea typeface="Tahoma"/>
                <a:cs typeface="Tahoma"/>
                <a:sym typeface="Tahoma"/>
              </a:rPr>
              <a:t>S2</a:t>
            </a:r>
            <a:r>
              <a:rPr b="0" i="0" lang="en-US" sz="2000" u="none">
                <a:solidFill>
                  <a:srgbClr val="D60093"/>
                </a:solidFill>
                <a:latin typeface="Tahoma"/>
                <a:ea typeface="Tahoma"/>
                <a:cs typeface="Tahoma"/>
                <a:sym typeface="Tahoma"/>
              </a:rPr>
              <a:t> = 0;</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C</a:t>
            </a:r>
            <a:r>
              <a:rPr b="0" i="0" lang="en-US" sz="2000" u="none">
                <a:solidFill>
                  <a:srgbClr val="D60093"/>
                </a:solidFill>
                <a:latin typeface="Tahoma"/>
                <a:ea typeface="Tahoma"/>
                <a:cs typeface="Tahoma"/>
                <a:sym typeface="Tahoma"/>
              </a:rPr>
              <a:t> = initial value of semaphore </a:t>
            </a:r>
            <a:r>
              <a:rPr b="0" i="1" lang="en-US" sz="2000" u="none">
                <a:solidFill>
                  <a:srgbClr val="D60093"/>
                </a:solidFill>
                <a:latin typeface="Tahoma"/>
                <a:ea typeface="Tahoma"/>
                <a:cs typeface="Tahoma"/>
                <a:sym typeface="Tahoma"/>
              </a:rPr>
              <a:t>S</a:t>
            </a:r>
            <a:r>
              <a:rPr b="0" i="0" lang="en-US" sz="2000" u="none">
                <a:solidFill>
                  <a:srgbClr val="D60093"/>
                </a:solidFill>
                <a:latin typeface="Tahoma"/>
                <a:ea typeface="Tahoma"/>
                <a:cs typeface="Tahoma"/>
                <a:sym typeface="Tahoma"/>
              </a:rPr>
              <a: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0" name="Shape 700"/>
        <p:cNvGrpSpPr/>
        <p:nvPr/>
      </p:nvGrpSpPr>
      <p:grpSpPr>
        <a:xfrm>
          <a:off x="0" y="0"/>
          <a:ext cx="0" cy="0"/>
          <a:chOff x="0" y="0"/>
          <a:chExt cx="0" cy="0"/>
        </a:xfrm>
      </p:grpSpPr>
      <p:sp>
        <p:nvSpPr>
          <p:cNvPr id="701" name="Google Shape;701;p84"/>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702" name="Google Shape;702;p84"/>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703" name="Google Shape;703;p84"/>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Implementing S</a:t>
            </a:r>
            <a:endParaRPr/>
          </a:p>
        </p:txBody>
      </p:sp>
      <p:sp>
        <p:nvSpPr>
          <p:cNvPr id="704" name="Google Shape;704;p84"/>
          <p:cNvSpPr txBox="1"/>
          <p:nvPr>
            <p:ph idx="1" type="body"/>
          </p:nvPr>
        </p:nvSpPr>
        <p:spPr>
          <a:xfrm>
            <a:off x="482550" y="1600050"/>
            <a:ext cx="8178900" cy="4629300"/>
          </a:xfrm>
          <a:prstGeom prst="rect">
            <a:avLst/>
          </a:prstGeom>
          <a:noFill/>
          <a:ln>
            <a:noFill/>
          </a:ln>
        </p:spPr>
        <p:txBody>
          <a:bodyPr anchorCtr="0" anchor="t" bIns="45700" lIns="91425" spcFirstLastPara="1" rIns="91425" wrap="square" tIns="45700">
            <a:noAutofit/>
          </a:bodyPr>
          <a:lstStyle/>
          <a:p>
            <a:pPr indent="-342900" lvl="0" marL="342900" rtl="0" algn="l">
              <a:lnSpc>
                <a:spcPct val="70000"/>
              </a:lnSpc>
              <a:spcBef>
                <a:spcPts val="0"/>
              </a:spcBef>
              <a:spcAft>
                <a:spcPts val="0"/>
              </a:spcAft>
              <a:buSzPts val="2400"/>
              <a:buNone/>
            </a:pPr>
            <a:r>
              <a:rPr b="0" i="0" lang="en-US" sz="2400" u="none">
                <a:solidFill>
                  <a:schemeClr val="accent1"/>
                </a:solidFill>
                <a:latin typeface="Tahoma"/>
                <a:ea typeface="Tahoma"/>
                <a:cs typeface="Tahoma"/>
                <a:sym typeface="Tahoma"/>
              </a:rPr>
              <a:t>Wait operation</a:t>
            </a:r>
            <a:endParaRPr b="0" i="0" sz="2400" u="none">
              <a:solidFill>
                <a:schemeClr val="dk1"/>
              </a:solidFill>
              <a:latin typeface="Tahoma"/>
              <a:ea typeface="Tahoma"/>
              <a:cs typeface="Tahoma"/>
              <a:sym typeface="Tahoma"/>
            </a:endParaRPr>
          </a:p>
          <a:p>
            <a:pPr indent="-228600" lvl="2" marL="1143000" rtl="0" algn="l">
              <a:lnSpc>
                <a:spcPct val="7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0" i="1" lang="en-US" sz="1400" u="none">
                <a:solidFill>
                  <a:srgbClr val="6600FF"/>
                </a:solidFill>
                <a:latin typeface="Tahoma"/>
                <a:ea typeface="Tahoma"/>
                <a:cs typeface="Tahoma"/>
                <a:sym typeface="Tahoma"/>
              </a:rPr>
              <a:t>wait</a:t>
            </a:r>
            <a:r>
              <a:rPr b="0" i="0" lang="en-US" sz="1400" u="none">
                <a:solidFill>
                  <a:srgbClr val="6600FF"/>
                </a:solidFill>
                <a:latin typeface="Tahoma"/>
                <a:ea typeface="Tahoma"/>
                <a:cs typeface="Tahoma"/>
                <a:sym typeface="Tahoma"/>
              </a:rPr>
              <a:t>(</a:t>
            </a:r>
            <a:r>
              <a:rPr b="0" i="1" lang="en-US" sz="1400" u="none">
                <a:solidFill>
                  <a:srgbClr val="6600FF"/>
                </a:solidFill>
                <a:latin typeface="Tahoma"/>
                <a:ea typeface="Tahoma"/>
                <a:cs typeface="Tahoma"/>
                <a:sym typeface="Tahoma"/>
              </a:rPr>
              <a:t>S3</a:t>
            </a:r>
            <a:r>
              <a:rPr b="0" i="0" lang="en-US" sz="1400" u="none">
                <a:solidFill>
                  <a:srgbClr val="6600FF"/>
                </a:solidFill>
                <a:latin typeface="Tahoma"/>
                <a:ea typeface="Tahoma"/>
                <a:cs typeface="Tahoma"/>
                <a:sym typeface="Tahoma"/>
              </a:rPr>
              <a:t>);</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wait</a:t>
            </a:r>
            <a:r>
              <a:rPr b="0" i="0" lang="en-US" sz="1400" u="none">
                <a:solidFill>
                  <a:srgbClr val="6600FF"/>
                </a:solidFill>
                <a:latin typeface="Tahoma"/>
                <a:ea typeface="Tahoma"/>
                <a:cs typeface="Tahoma"/>
                <a:sym typeface="Tahoma"/>
              </a:rPr>
              <a:t>(</a:t>
            </a:r>
            <a:r>
              <a:rPr b="0" i="1" lang="en-US" sz="1400" u="none">
                <a:solidFill>
                  <a:srgbClr val="6600FF"/>
                </a:solidFill>
                <a:latin typeface="Tahoma"/>
                <a:ea typeface="Tahoma"/>
                <a:cs typeface="Tahoma"/>
                <a:sym typeface="Tahoma"/>
              </a:rPr>
              <a:t>S1</a:t>
            </a:r>
            <a:r>
              <a:rPr b="0" i="0" lang="en-US" sz="1400" u="none">
                <a:solidFill>
                  <a:srgbClr val="6600FF"/>
                </a:solidFill>
                <a:latin typeface="Tahoma"/>
                <a:ea typeface="Tahoma"/>
                <a:cs typeface="Tahoma"/>
                <a:sym typeface="Tahoma"/>
              </a:rPr>
              <a:t>);</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C</a:t>
            </a:r>
            <a:r>
              <a:rPr b="0" i="0" lang="en-US" sz="1400" u="none">
                <a:solidFill>
                  <a:srgbClr val="6600FF"/>
                </a:solidFill>
                <a:latin typeface="Tahoma"/>
                <a:ea typeface="Tahoma"/>
                <a:cs typeface="Tahoma"/>
                <a:sym typeface="Tahoma"/>
              </a:rPr>
              <a:t> := </a:t>
            </a:r>
            <a:r>
              <a:rPr b="0" i="1" lang="en-US" sz="1400" u="none">
                <a:solidFill>
                  <a:srgbClr val="6600FF"/>
                </a:solidFill>
                <a:latin typeface="Tahoma"/>
                <a:ea typeface="Tahoma"/>
                <a:cs typeface="Tahoma"/>
                <a:sym typeface="Tahoma"/>
              </a:rPr>
              <a:t>C</a:t>
            </a:r>
            <a:r>
              <a:rPr b="0" i="0" lang="en-US" sz="1400" u="none">
                <a:solidFill>
                  <a:srgbClr val="6600FF"/>
                </a:solidFill>
                <a:latin typeface="Tahoma"/>
                <a:ea typeface="Tahoma"/>
                <a:cs typeface="Tahoma"/>
                <a:sym typeface="Tahoma"/>
              </a:rPr>
              <a:t>-1;</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a:t>
            </a:r>
            <a:r>
              <a:rPr b="1" i="0" lang="en-US" sz="1400" u="none">
                <a:solidFill>
                  <a:srgbClr val="6600FF"/>
                </a:solidFill>
                <a:latin typeface="Tahoma"/>
                <a:ea typeface="Tahoma"/>
                <a:cs typeface="Tahoma"/>
                <a:sym typeface="Tahoma"/>
              </a:rPr>
              <a:t>if</a:t>
            </a: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C</a:t>
            </a:r>
            <a:r>
              <a:rPr b="0" i="0" lang="en-US" sz="1400" u="none">
                <a:solidFill>
                  <a:srgbClr val="6600FF"/>
                </a:solidFill>
                <a:latin typeface="Tahoma"/>
                <a:ea typeface="Tahoma"/>
                <a:cs typeface="Tahoma"/>
                <a:sym typeface="Tahoma"/>
              </a:rPr>
              <a:t> &lt; 0</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a:t>
            </a:r>
            <a:r>
              <a:rPr b="1" i="0" lang="en-US" sz="1400" u="none">
                <a:solidFill>
                  <a:srgbClr val="6600FF"/>
                </a:solidFill>
                <a:latin typeface="Tahoma"/>
                <a:ea typeface="Tahoma"/>
                <a:cs typeface="Tahoma"/>
                <a:sym typeface="Tahoma"/>
              </a:rPr>
              <a:t>then begin</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signal</a:t>
            </a: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S1</a:t>
            </a:r>
            <a:r>
              <a:rPr b="0" i="0" lang="en-US" sz="1400" u="none">
                <a:solidFill>
                  <a:srgbClr val="6600FF"/>
                </a:solidFill>
                <a:latin typeface="Tahoma"/>
                <a:ea typeface="Tahoma"/>
                <a:cs typeface="Tahoma"/>
                <a:sym typeface="Tahoma"/>
              </a:rPr>
              <a:t>);</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wait</a:t>
            </a:r>
            <a:r>
              <a:rPr b="0" i="0" lang="en-US" sz="1400" u="none">
                <a:solidFill>
                  <a:srgbClr val="6600FF"/>
                </a:solidFill>
                <a:latin typeface="Tahoma"/>
                <a:ea typeface="Tahoma"/>
                <a:cs typeface="Tahoma"/>
                <a:sym typeface="Tahoma"/>
              </a:rPr>
              <a:t>(</a:t>
            </a:r>
            <a:r>
              <a:rPr b="0" i="1" lang="en-US" sz="1400" u="none">
                <a:solidFill>
                  <a:srgbClr val="6600FF"/>
                </a:solidFill>
                <a:latin typeface="Tahoma"/>
                <a:ea typeface="Tahoma"/>
                <a:cs typeface="Tahoma"/>
                <a:sym typeface="Tahoma"/>
              </a:rPr>
              <a:t>S2</a:t>
            </a:r>
            <a:r>
              <a:rPr b="0" i="0" lang="en-US" sz="1400" u="none">
                <a:solidFill>
                  <a:srgbClr val="6600FF"/>
                </a:solidFill>
                <a:latin typeface="Tahoma"/>
                <a:ea typeface="Tahoma"/>
                <a:cs typeface="Tahoma"/>
                <a:sym typeface="Tahoma"/>
              </a:rPr>
              <a:t>);</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a:t>
            </a:r>
            <a:r>
              <a:rPr b="1" i="0" lang="en-US" sz="1400" u="none">
                <a:solidFill>
                  <a:srgbClr val="6600FF"/>
                </a:solidFill>
                <a:latin typeface="Tahoma"/>
                <a:ea typeface="Tahoma"/>
                <a:cs typeface="Tahoma"/>
                <a:sym typeface="Tahoma"/>
              </a:rPr>
              <a:t>end</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else </a:t>
            </a:r>
            <a:r>
              <a:rPr b="0" i="1" lang="en-US" sz="1400" u="none">
                <a:solidFill>
                  <a:srgbClr val="6600FF"/>
                </a:solidFill>
                <a:latin typeface="Tahoma"/>
                <a:ea typeface="Tahoma"/>
                <a:cs typeface="Tahoma"/>
                <a:sym typeface="Tahoma"/>
              </a:rPr>
              <a:t>signal</a:t>
            </a: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S1</a:t>
            </a:r>
            <a:r>
              <a:rPr b="0" i="0" lang="en-US" sz="1400" u="none">
                <a:solidFill>
                  <a:srgbClr val="6600FF"/>
                </a:solidFill>
                <a:latin typeface="Tahoma"/>
                <a:ea typeface="Tahoma"/>
                <a:cs typeface="Tahoma"/>
                <a:sym typeface="Tahoma"/>
              </a:rPr>
              <a:t>);</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signal</a:t>
            </a: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S3</a:t>
            </a:r>
            <a:r>
              <a:rPr b="0" i="0" lang="en-US" sz="1400" u="none">
                <a:solidFill>
                  <a:srgbClr val="6600FF"/>
                </a:solidFill>
                <a:latin typeface="Tahoma"/>
                <a:ea typeface="Tahoma"/>
                <a:cs typeface="Tahoma"/>
                <a:sym typeface="Tahoma"/>
              </a:rPr>
              <a:t>);</a:t>
            </a:r>
            <a:endParaRPr sz="1400"/>
          </a:p>
          <a:p>
            <a:pPr indent="-342900" lvl="0" marL="342900" rtl="0" algn="l">
              <a:lnSpc>
                <a:spcPct val="70000"/>
              </a:lnSpc>
              <a:spcBef>
                <a:spcPts val="480"/>
              </a:spcBef>
              <a:spcAft>
                <a:spcPts val="0"/>
              </a:spcAft>
              <a:buSzPts val="2400"/>
              <a:buNone/>
            </a:pPr>
            <a:r>
              <a:rPr b="0" i="0" lang="en-US" sz="2400" u="none">
                <a:solidFill>
                  <a:schemeClr val="accent1"/>
                </a:solidFill>
                <a:latin typeface="Tahoma"/>
                <a:ea typeface="Tahoma"/>
                <a:cs typeface="Tahoma"/>
                <a:sym typeface="Tahoma"/>
              </a:rPr>
              <a:t>Signal operation</a:t>
            </a:r>
            <a:r>
              <a:rPr b="0" i="0" lang="en-US" sz="2400" u="none">
                <a:solidFill>
                  <a:schemeClr val="dk1"/>
                </a:solidFill>
                <a:latin typeface="Tahoma"/>
                <a:ea typeface="Tahoma"/>
                <a:cs typeface="Tahoma"/>
                <a:sym typeface="Tahoma"/>
              </a:rPr>
              <a:t> </a:t>
            </a:r>
            <a:endParaRPr/>
          </a:p>
          <a:p>
            <a:pPr indent="-228600" lvl="2" marL="1143000" rtl="0" algn="l">
              <a:lnSpc>
                <a:spcPct val="70000"/>
              </a:lnSpc>
              <a:spcBef>
                <a:spcPts val="360"/>
              </a:spcBef>
              <a:spcAft>
                <a:spcPts val="0"/>
              </a:spcAft>
              <a:buSzPts val="1800"/>
              <a:buNone/>
            </a:pPr>
            <a:r>
              <a:rPr b="0" i="0" lang="en-US" sz="1800" u="none">
                <a:solidFill>
                  <a:srgbClr val="D60093"/>
                </a:solidFill>
                <a:latin typeface="Tahoma"/>
                <a:ea typeface="Tahoma"/>
                <a:cs typeface="Tahoma"/>
                <a:sym typeface="Tahoma"/>
              </a:rPr>
              <a:t>                   </a:t>
            </a:r>
            <a:r>
              <a:rPr b="0" i="0" lang="en-US" sz="1400" u="none">
                <a:solidFill>
                  <a:srgbClr val="D60093"/>
                </a:solidFill>
                <a:latin typeface="Tahoma"/>
                <a:ea typeface="Tahoma"/>
                <a:cs typeface="Tahoma"/>
                <a:sym typeface="Tahoma"/>
              </a:rPr>
              <a:t>  </a:t>
            </a:r>
            <a:r>
              <a:rPr b="0" i="1" lang="en-US" sz="1400" u="none">
                <a:solidFill>
                  <a:srgbClr val="6600FF"/>
                </a:solidFill>
                <a:latin typeface="Tahoma"/>
                <a:ea typeface="Tahoma"/>
                <a:cs typeface="Tahoma"/>
                <a:sym typeface="Tahoma"/>
              </a:rPr>
              <a:t>wait</a:t>
            </a:r>
            <a:r>
              <a:rPr b="0" i="0" lang="en-US" sz="1400" u="none">
                <a:solidFill>
                  <a:srgbClr val="6600FF"/>
                </a:solidFill>
                <a:latin typeface="Tahoma"/>
                <a:ea typeface="Tahoma"/>
                <a:cs typeface="Tahoma"/>
                <a:sym typeface="Tahoma"/>
              </a:rPr>
              <a:t>(</a:t>
            </a:r>
            <a:r>
              <a:rPr b="0" i="1" lang="en-US" sz="1400" u="none">
                <a:solidFill>
                  <a:srgbClr val="6600FF"/>
                </a:solidFill>
                <a:latin typeface="Tahoma"/>
                <a:ea typeface="Tahoma"/>
                <a:cs typeface="Tahoma"/>
                <a:sym typeface="Tahoma"/>
              </a:rPr>
              <a:t>S1</a:t>
            </a:r>
            <a:r>
              <a:rPr b="0" i="0" lang="en-US" sz="1400" u="none">
                <a:solidFill>
                  <a:srgbClr val="6600FF"/>
                </a:solidFill>
                <a:latin typeface="Tahoma"/>
                <a:ea typeface="Tahoma"/>
                <a:cs typeface="Tahoma"/>
                <a:sym typeface="Tahoma"/>
              </a:rPr>
              <a:t>); </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C</a:t>
            </a:r>
            <a:r>
              <a:rPr b="0" i="0" lang="en-US" sz="1400" u="none">
                <a:solidFill>
                  <a:srgbClr val="6600FF"/>
                </a:solidFill>
                <a:latin typeface="Tahoma"/>
                <a:ea typeface="Tahoma"/>
                <a:cs typeface="Tahoma"/>
                <a:sym typeface="Tahoma"/>
              </a:rPr>
              <a:t> := </a:t>
            </a:r>
            <a:r>
              <a:rPr b="0" i="1" lang="en-US" sz="1400" u="none">
                <a:solidFill>
                  <a:srgbClr val="6600FF"/>
                </a:solidFill>
                <a:latin typeface="Tahoma"/>
                <a:ea typeface="Tahoma"/>
                <a:cs typeface="Tahoma"/>
                <a:sym typeface="Tahoma"/>
              </a:rPr>
              <a:t>C</a:t>
            </a:r>
            <a:r>
              <a:rPr b="0" i="0" lang="en-US" sz="1400" u="none">
                <a:solidFill>
                  <a:srgbClr val="6600FF"/>
                </a:solidFill>
                <a:latin typeface="Tahoma"/>
                <a:ea typeface="Tahoma"/>
                <a:cs typeface="Tahoma"/>
                <a:sym typeface="Tahoma"/>
              </a:rPr>
              <a:t> + 1;</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a:t>
            </a:r>
            <a:r>
              <a:rPr b="1" i="0" lang="en-US" sz="1400" u="none">
                <a:solidFill>
                  <a:srgbClr val="6600FF"/>
                </a:solidFill>
                <a:latin typeface="Tahoma"/>
                <a:ea typeface="Tahoma"/>
                <a:cs typeface="Tahoma"/>
                <a:sym typeface="Tahoma"/>
              </a:rPr>
              <a:t>if </a:t>
            </a:r>
            <a:r>
              <a:rPr b="0" i="1" lang="en-US" sz="1400" u="none">
                <a:solidFill>
                  <a:srgbClr val="6600FF"/>
                </a:solidFill>
                <a:latin typeface="Tahoma"/>
                <a:ea typeface="Tahoma"/>
                <a:cs typeface="Tahoma"/>
                <a:sym typeface="Tahoma"/>
              </a:rPr>
              <a:t>C</a:t>
            </a:r>
            <a:r>
              <a:rPr b="0" i="0" lang="en-US" sz="1400" u="none">
                <a:solidFill>
                  <a:srgbClr val="6600FF"/>
                </a:solidFill>
                <a:latin typeface="Tahoma"/>
                <a:ea typeface="Tahoma"/>
                <a:cs typeface="Tahoma"/>
                <a:sym typeface="Tahoma"/>
              </a:rPr>
              <a:t> &lt;= 0 </a:t>
            </a:r>
            <a:r>
              <a:rPr b="1" i="0" lang="en-US" sz="1400" u="none">
                <a:solidFill>
                  <a:srgbClr val="6600FF"/>
                </a:solidFill>
                <a:latin typeface="Tahoma"/>
                <a:ea typeface="Tahoma"/>
                <a:cs typeface="Tahoma"/>
                <a:sym typeface="Tahoma"/>
              </a:rPr>
              <a:t>then</a:t>
            </a: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signal </a:t>
            </a:r>
            <a:r>
              <a:rPr b="0" i="0" lang="en-US" sz="1400" u="none">
                <a:solidFill>
                  <a:srgbClr val="6600FF"/>
                </a:solidFill>
                <a:latin typeface="Tahoma"/>
                <a:ea typeface="Tahoma"/>
                <a:cs typeface="Tahoma"/>
                <a:sym typeface="Tahoma"/>
              </a:rPr>
              <a:t>(</a:t>
            </a:r>
            <a:r>
              <a:rPr b="0" i="1" lang="en-US" sz="1400" u="none">
                <a:solidFill>
                  <a:srgbClr val="6600FF"/>
                </a:solidFill>
                <a:latin typeface="Tahoma"/>
                <a:ea typeface="Tahoma"/>
                <a:cs typeface="Tahoma"/>
                <a:sym typeface="Tahoma"/>
              </a:rPr>
              <a:t>S2</a:t>
            </a:r>
            <a:r>
              <a:rPr b="0" i="0" lang="en-US" sz="1400" u="none">
                <a:solidFill>
                  <a:srgbClr val="6600FF"/>
                </a:solidFill>
                <a:latin typeface="Tahoma"/>
                <a:ea typeface="Tahoma"/>
                <a:cs typeface="Tahoma"/>
                <a:sym typeface="Tahoma"/>
              </a:rPr>
              <a:t>);</a:t>
            </a:r>
            <a:endParaRPr sz="1400"/>
          </a:p>
          <a:p>
            <a:pPr indent="-228600" lvl="2" marL="1143000" rtl="0" algn="l">
              <a:lnSpc>
                <a:spcPct val="70000"/>
              </a:lnSpc>
              <a:spcBef>
                <a:spcPts val="360"/>
              </a:spcBef>
              <a:spcAft>
                <a:spcPts val="0"/>
              </a:spcAft>
              <a:buSzPts val="1800"/>
              <a:buNone/>
            </a:pPr>
            <a:r>
              <a:rPr b="0" i="0" lang="en-US" sz="1400" u="none">
                <a:solidFill>
                  <a:srgbClr val="6600FF"/>
                </a:solidFill>
                <a:latin typeface="Tahoma"/>
                <a:ea typeface="Tahoma"/>
                <a:cs typeface="Tahoma"/>
                <a:sym typeface="Tahoma"/>
              </a:rPr>
              <a:t>                    </a:t>
            </a:r>
            <a:r>
              <a:rPr b="0" i="1" lang="en-US" sz="1400" u="none">
                <a:solidFill>
                  <a:srgbClr val="6600FF"/>
                </a:solidFill>
                <a:latin typeface="Tahoma"/>
                <a:ea typeface="Tahoma"/>
                <a:cs typeface="Tahoma"/>
                <a:sym typeface="Tahoma"/>
              </a:rPr>
              <a:t>signal </a:t>
            </a:r>
            <a:r>
              <a:rPr b="0" i="0" lang="en-US" sz="1400" u="none">
                <a:solidFill>
                  <a:srgbClr val="6600FF"/>
                </a:solidFill>
                <a:latin typeface="Tahoma"/>
                <a:ea typeface="Tahoma"/>
                <a:cs typeface="Tahoma"/>
                <a:sym typeface="Tahoma"/>
              </a:rPr>
              <a:t>(</a:t>
            </a:r>
            <a:r>
              <a:rPr b="0" i="1" lang="en-US" sz="1400" u="none">
                <a:solidFill>
                  <a:srgbClr val="6600FF"/>
                </a:solidFill>
                <a:latin typeface="Tahoma"/>
                <a:ea typeface="Tahoma"/>
                <a:cs typeface="Tahoma"/>
                <a:sym typeface="Tahoma"/>
              </a:rPr>
              <a:t>S1</a:t>
            </a:r>
            <a:r>
              <a:rPr b="0" i="0" lang="en-US" sz="1400" u="none">
                <a:solidFill>
                  <a:srgbClr val="6600FF"/>
                </a:solidFill>
                <a:latin typeface="Tahoma"/>
                <a:ea typeface="Tahoma"/>
                <a:cs typeface="Tahoma"/>
                <a:sym typeface="Tahoma"/>
              </a:rPr>
              <a:t>);</a:t>
            </a:r>
            <a:endParaRPr sz="1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8" name="Shape 708"/>
        <p:cNvGrpSpPr/>
        <p:nvPr/>
      </p:nvGrpSpPr>
      <p:grpSpPr>
        <a:xfrm>
          <a:off x="0" y="0"/>
          <a:ext cx="0" cy="0"/>
          <a:chOff x="0" y="0"/>
          <a:chExt cx="0" cy="0"/>
        </a:xfrm>
      </p:grpSpPr>
      <p:sp>
        <p:nvSpPr>
          <p:cNvPr id="709" name="Google Shape;709;p85"/>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710" name="Google Shape;710;p85"/>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711" name="Google Shape;711;p85"/>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Implementing Regions</a:t>
            </a:r>
            <a:endParaRPr/>
          </a:p>
        </p:txBody>
      </p:sp>
      <p:sp>
        <p:nvSpPr>
          <p:cNvPr id="712" name="Google Shape;712;p85"/>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Region </a:t>
            </a:r>
            <a:r>
              <a:rPr b="0" i="1" lang="en-US" sz="2800" u="none">
                <a:solidFill>
                  <a:schemeClr val="dk1"/>
                </a:solidFill>
                <a:latin typeface="Tahoma"/>
                <a:ea typeface="Tahoma"/>
                <a:cs typeface="Tahoma"/>
                <a:sym typeface="Tahoma"/>
              </a:rPr>
              <a:t>x</a:t>
            </a:r>
            <a:r>
              <a:rPr b="0" i="0" lang="en-US" sz="2800" u="none">
                <a:solidFill>
                  <a:schemeClr val="dk1"/>
                </a:solidFill>
                <a:latin typeface="Tahoma"/>
                <a:ea typeface="Tahoma"/>
                <a:cs typeface="Tahoma"/>
                <a:sym typeface="Tahoma"/>
              </a:rPr>
              <a:t> when </a:t>
            </a:r>
            <a:r>
              <a:rPr b="0" i="1" lang="en-US" sz="2800" u="none">
                <a:solidFill>
                  <a:schemeClr val="dk1"/>
                </a:solidFill>
                <a:latin typeface="Tahoma"/>
                <a:ea typeface="Tahoma"/>
                <a:cs typeface="Tahoma"/>
                <a:sym typeface="Tahoma"/>
              </a:rPr>
              <a:t>B</a:t>
            </a:r>
            <a:r>
              <a:rPr b="0" i="0" lang="en-US" sz="2800" u="none">
                <a:solidFill>
                  <a:schemeClr val="dk1"/>
                </a:solidFill>
                <a:latin typeface="Tahoma"/>
                <a:ea typeface="Tahoma"/>
                <a:cs typeface="Tahoma"/>
                <a:sym typeface="Tahoma"/>
              </a:rPr>
              <a:t> do </a:t>
            </a:r>
            <a:r>
              <a:rPr b="0" i="1" lang="en-US" sz="2800" u="none">
                <a:solidFill>
                  <a:schemeClr val="dk1"/>
                </a:solidFill>
                <a:latin typeface="Tahoma"/>
                <a:ea typeface="Tahoma"/>
                <a:cs typeface="Tahoma"/>
                <a:sym typeface="Tahoma"/>
              </a:rPr>
              <a:t>S</a:t>
            </a:r>
            <a:endParaRPr b="0" i="0" sz="2800" u="none">
              <a:solidFill>
                <a:schemeClr val="dk1"/>
              </a:solidFill>
              <a:latin typeface="Tahoma"/>
              <a:ea typeface="Tahoma"/>
              <a:cs typeface="Tahoma"/>
              <a:sym typeface="Tahoma"/>
            </a:endParaRPr>
          </a:p>
          <a:p>
            <a:pPr indent="-228600" lvl="2" marL="1143000" rtl="0" algn="l">
              <a:lnSpc>
                <a:spcPct val="100000"/>
              </a:lnSpc>
              <a:spcBef>
                <a:spcPts val="400"/>
              </a:spcBef>
              <a:spcAft>
                <a:spcPts val="0"/>
              </a:spcAft>
              <a:buSzPts val="2000"/>
              <a:buNone/>
            </a:pPr>
            <a:r>
              <a:rPr b="1" i="0" lang="en-US" sz="2000" u="none">
                <a:solidFill>
                  <a:srgbClr val="D60093"/>
                </a:solidFill>
                <a:latin typeface="Tahoma"/>
                <a:ea typeface="Tahoma"/>
                <a:cs typeface="Tahoma"/>
                <a:sym typeface="Tahoma"/>
              </a:rPr>
              <a:t>var</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mutex</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first-delay</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second-delay</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semaphore</a:t>
            </a:r>
            <a:r>
              <a:rPr b="0" i="0" lang="en-US" sz="2000" u="none">
                <a:solidFill>
                  <a:srgbClr val="D60093"/>
                </a:solidFill>
                <a:latin typeface="Tahoma"/>
                <a:ea typeface="Tahoma"/>
                <a:cs typeface="Tahoma"/>
                <a:sym typeface="Tahoma"/>
              </a:rPr>
              <a:t>;</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first-count</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second-count</a:t>
            </a:r>
            <a:r>
              <a:rPr b="0" i="0" lang="en-US" sz="2000" u="none">
                <a:solidFill>
                  <a:srgbClr val="D60093"/>
                </a:solidFill>
                <a:latin typeface="Tahoma"/>
                <a:ea typeface="Tahoma"/>
                <a:cs typeface="Tahoma"/>
                <a:sym typeface="Tahoma"/>
              </a:rPr>
              <a:t>: </a:t>
            </a:r>
            <a:r>
              <a:rPr b="0" i="1" lang="en-US" sz="2000" u="none">
                <a:solidFill>
                  <a:srgbClr val="D60093"/>
                </a:solidFill>
                <a:latin typeface="Tahoma"/>
                <a:ea typeface="Tahoma"/>
                <a:cs typeface="Tahoma"/>
                <a:sym typeface="Tahoma"/>
              </a:rPr>
              <a:t>integer</a:t>
            </a:r>
            <a:r>
              <a:rPr b="0" i="0" lang="en-US" sz="2000" u="none">
                <a:solidFill>
                  <a:srgbClr val="D60093"/>
                </a:solidFill>
                <a:latin typeface="Tahoma"/>
                <a:ea typeface="Tahoma"/>
                <a:cs typeface="Tahoma"/>
                <a:sym typeface="Tahoma"/>
              </a:rPr>
              <a:t>;</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Mutually exclusive access to the critical section is provided by mutex.</a:t>
            </a:r>
            <a:endParaRPr/>
          </a:p>
          <a:p>
            <a:pPr indent="-228600" lvl="2" marL="1143000" rtl="0" algn="l">
              <a:lnSpc>
                <a:spcPct val="100000"/>
              </a:lnSpc>
              <a:spcBef>
                <a:spcPts val="400"/>
              </a:spcBef>
              <a:spcAft>
                <a:spcPts val="0"/>
              </a:spcAft>
              <a:buSzPts val="2000"/>
              <a:buNone/>
            </a:pPr>
            <a:r>
              <a:rPr b="0" i="0" lang="en-US" sz="2000" u="none">
                <a:solidFill>
                  <a:srgbClr val="D60093"/>
                </a:solidFill>
                <a:latin typeface="Tahoma"/>
                <a:ea typeface="Tahoma"/>
                <a:cs typeface="Tahoma"/>
                <a:sym typeface="Tahoma"/>
              </a:rPr>
              <a:t>If a process cannot enter the critical section because the Boolean expression </a:t>
            </a:r>
            <a:r>
              <a:rPr b="0" i="1" lang="en-US" sz="2000" u="none">
                <a:solidFill>
                  <a:srgbClr val="D60093"/>
                </a:solidFill>
                <a:latin typeface="Tahoma"/>
                <a:ea typeface="Tahoma"/>
                <a:cs typeface="Tahoma"/>
                <a:sym typeface="Tahoma"/>
              </a:rPr>
              <a:t>B</a:t>
            </a:r>
            <a:r>
              <a:rPr b="0" i="0" lang="en-US" sz="2000" u="none">
                <a:solidFill>
                  <a:srgbClr val="D60093"/>
                </a:solidFill>
                <a:latin typeface="Tahoma"/>
                <a:ea typeface="Tahoma"/>
                <a:cs typeface="Tahoma"/>
                <a:sym typeface="Tahoma"/>
              </a:rPr>
              <a:t> is false, </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it initially waits on the first-delay semaphore; </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moved to the second-delay semaphore before it is allowed to reevaluate </a:t>
            </a:r>
            <a:r>
              <a:rPr b="0" i="1" lang="en-US" sz="1800" u="none">
                <a:solidFill>
                  <a:srgbClr val="6600FF"/>
                </a:solidFill>
                <a:latin typeface="Tahoma"/>
                <a:ea typeface="Tahoma"/>
                <a:cs typeface="Tahoma"/>
                <a:sym typeface="Tahoma"/>
              </a:rPr>
              <a:t>B</a:t>
            </a:r>
            <a:r>
              <a:rPr b="0" i="0" lang="en-US" sz="1800" u="none">
                <a:solidFill>
                  <a:srgbClr val="6600FF"/>
                </a:solidFill>
                <a:latin typeface="Tahoma"/>
                <a:ea typeface="Tahoma"/>
                <a:cs typeface="Tahoma"/>
                <a:sym typeface="Tahoma"/>
              </a:rPr>
              <a:t>.</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6" name="Shape 716"/>
        <p:cNvGrpSpPr/>
        <p:nvPr/>
      </p:nvGrpSpPr>
      <p:grpSpPr>
        <a:xfrm>
          <a:off x="0" y="0"/>
          <a:ext cx="0" cy="0"/>
          <a:chOff x="0" y="0"/>
          <a:chExt cx="0" cy="0"/>
        </a:xfrm>
      </p:grpSpPr>
      <p:sp>
        <p:nvSpPr>
          <p:cNvPr id="717" name="Google Shape;717;p86"/>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718" name="Google Shape;718;p86"/>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719" name="Google Shape;719;p86"/>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Implementation</a:t>
            </a:r>
            <a:endParaRPr/>
          </a:p>
        </p:txBody>
      </p:sp>
      <p:sp>
        <p:nvSpPr>
          <p:cNvPr id="720" name="Google Shape;720;p86"/>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Keep track of the number of processes waiting on </a:t>
            </a:r>
            <a:r>
              <a:rPr b="0" i="1" lang="en-US" sz="2800" u="none">
                <a:solidFill>
                  <a:schemeClr val="dk1"/>
                </a:solidFill>
                <a:latin typeface="Tahoma"/>
                <a:ea typeface="Tahoma"/>
                <a:cs typeface="Tahoma"/>
                <a:sym typeface="Tahoma"/>
              </a:rPr>
              <a:t>first-delay</a:t>
            </a:r>
            <a:r>
              <a:rPr b="0" i="0" lang="en-US" sz="2800" u="none">
                <a:solidFill>
                  <a:schemeClr val="dk1"/>
                </a:solidFill>
                <a:latin typeface="Tahoma"/>
                <a:ea typeface="Tahoma"/>
                <a:cs typeface="Tahoma"/>
                <a:sym typeface="Tahoma"/>
              </a:rPr>
              <a:t> and </a:t>
            </a:r>
            <a:r>
              <a:rPr b="0" i="1" lang="en-US" sz="2800" u="none">
                <a:solidFill>
                  <a:schemeClr val="dk1"/>
                </a:solidFill>
                <a:latin typeface="Tahoma"/>
                <a:ea typeface="Tahoma"/>
                <a:cs typeface="Tahoma"/>
                <a:sym typeface="Tahoma"/>
              </a:rPr>
              <a:t>second-delay</a:t>
            </a:r>
            <a:r>
              <a:rPr b="0" i="0" lang="en-US" sz="2800" u="none">
                <a:solidFill>
                  <a:schemeClr val="dk1"/>
                </a:solidFill>
                <a:latin typeface="Tahoma"/>
                <a:ea typeface="Tahoma"/>
                <a:cs typeface="Tahoma"/>
                <a:sym typeface="Tahoma"/>
              </a:rPr>
              <a:t>, with </a:t>
            </a:r>
            <a:r>
              <a:rPr b="0" i="1" lang="en-US" sz="2800" u="none">
                <a:solidFill>
                  <a:schemeClr val="dk1"/>
                </a:solidFill>
                <a:latin typeface="Tahoma"/>
                <a:ea typeface="Tahoma"/>
                <a:cs typeface="Tahoma"/>
                <a:sym typeface="Tahoma"/>
              </a:rPr>
              <a:t>first-count</a:t>
            </a:r>
            <a:r>
              <a:rPr b="0" i="0" lang="en-US" sz="2800" u="none">
                <a:solidFill>
                  <a:schemeClr val="dk1"/>
                </a:solidFill>
                <a:latin typeface="Tahoma"/>
                <a:ea typeface="Tahoma"/>
                <a:cs typeface="Tahoma"/>
                <a:sym typeface="Tahoma"/>
              </a:rPr>
              <a:t> and </a:t>
            </a:r>
            <a:r>
              <a:rPr b="0" i="1" lang="en-US" sz="2800" u="none">
                <a:solidFill>
                  <a:schemeClr val="dk1"/>
                </a:solidFill>
                <a:latin typeface="Tahoma"/>
                <a:ea typeface="Tahoma"/>
                <a:cs typeface="Tahoma"/>
                <a:sym typeface="Tahoma"/>
              </a:rPr>
              <a:t>second-count</a:t>
            </a:r>
            <a:r>
              <a:rPr b="0" i="0" lang="en-US" sz="2800" u="none">
                <a:solidFill>
                  <a:schemeClr val="dk1"/>
                </a:solidFill>
                <a:latin typeface="Tahoma"/>
                <a:ea typeface="Tahoma"/>
                <a:cs typeface="Tahoma"/>
                <a:sym typeface="Tahoma"/>
              </a:rPr>
              <a:t> respectively.</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The algorithm assumes a FIFO ordering in the queueing of processes for a semaphore.</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For an arbitrary queueing discipline, a more complicated implementation is required.</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4" name="Shape 724"/>
        <p:cNvGrpSpPr/>
        <p:nvPr/>
      </p:nvGrpSpPr>
      <p:grpSpPr>
        <a:xfrm>
          <a:off x="0" y="0"/>
          <a:ext cx="0" cy="0"/>
          <a:chOff x="0" y="0"/>
          <a:chExt cx="0" cy="0"/>
        </a:xfrm>
      </p:grpSpPr>
      <p:sp>
        <p:nvSpPr>
          <p:cNvPr id="725" name="Google Shape;725;p87"/>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a:solidFill>
                  <a:schemeClr val="lt2"/>
                </a:solidFill>
                <a:latin typeface="Arial"/>
                <a:ea typeface="Arial"/>
                <a:cs typeface="Arial"/>
                <a:sym typeface="Arial"/>
              </a:rPr>
              <a:t>Principles of Operating Systems - Process Synchronization</a:t>
            </a:r>
            <a:endParaRPr/>
          </a:p>
        </p:txBody>
      </p:sp>
      <p:sp>
        <p:nvSpPr>
          <p:cNvPr id="726" name="Google Shape;726;p87"/>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a:solidFill>
                  <a:schemeClr val="lt2"/>
                </a:solidFill>
                <a:latin typeface="Arial"/>
                <a:ea typeface="Arial"/>
                <a:cs typeface="Arial"/>
                <a:sym typeface="Arial"/>
              </a:rPr>
              <a:t>‹#›</a:t>
            </a:fld>
            <a:endParaRPr/>
          </a:p>
        </p:txBody>
      </p:sp>
      <p:sp>
        <p:nvSpPr>
          <p:cNvPr id="727" name="Google Shape;727;p87"/>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Implementing Regions</a:t>
            </a:r>
            <a:endParaRPr/>
          </a:p>
        </p:txBody>
      </p:sp>
      <p:sp>
        <p:nvSpPr>
          <p:cNvPr id="728" name="Google Shape;728;p87"/>
          <p:cNvSpPr txBox="1"/>
          <p:nvPr>
            <p:ph idx="1" type="body"/>
          </p:nvPr>
        </p:nvSpPr>
        <p:spPr>
          <a:xfrm>
            <a:off x="406400" y="1437675"/>
            <a:ext cx="8178900" cy="4791600"/>
          </a:xfrm>
          <a:prstGeom prst="rect">
            <a:avLst/>
          </a:prstGeom>
          <a:noFill/>
          <a:ln>
            <a:noFill/>
          </a:ln>
        </p:spPr>
        <p:txBody>
          <a:bodyPr anchorCtr="0" anchor="t" bIns="45700" lIns="91425" spcFirstLastPara="1" rIns="91425" wrap="square" tIns="45700">
            <a:noAutofit/>
          </a:bodyPr>
          <a:lstStyle/>
          <a:p>
            <a:pPr indent="-228600" lvl="3" marL="1600200" rtl="0" algn="l">
              <a:lnSpc>
                <a:spcPct val="70000"/>
              </a:lnSpc>
              <a:spcBef>
                <a:spcPts val="0"/>
              </a:spcBef>
              <a:spcAft>
                <a:spcPts val="0"/>
              </a:spcAft>
              <a:buSzPts val="1600"/>
              <a:buFont typeface="Tahoma"/>
              <a:buNone/>
            </a:pPr>
            <a:r>
              <a:rPr b="0" i="1" lang="en-US" sz="1200" u="none">
                <a:solidFill>
                  <a:srgbClr val="6600FF"/>
                </a:solidFill>
                <a:latin typeface="Tahoma"/>
                <a:ea typeface="Tahoma"/>
                <a:cs typeface="Tahoma"/>
                <a:sym typeface="Tahoma"/>
              </a:rPr>
              <a:t>wait</a:t>
            </a:r>
            <a:r>
              <a:rPr b="0" i="0" lang="en-US" sz="1200" u="none">
                <a:solidFill>
                  <a:srgbClr val="6600FF"/>
                </a:solidFill>
                <a:latin typeface="Tahoma"/>
                <a:ea typeface="Tahoma"/>
                <a:cs typeface="Tahoma"/>
                <a:sym typeface="Tahoma"/>
              </a:rPr>
              <a:t>(</a:t>
            </a:r>
            <a:r>
              <a:rPr b="0" i="1" lang="en-US" sz="1200" u="none">
                <a:solidFill>
                  <a:srgbClr val="6600FF"/>
                </a:solidFill>
                <a:latin typeface="Tahoma"/>
                <a:ea typeface="Tahoma"/>
                <a:cs typeface="Tahoma"/>
                <a:sym typeface="Tahoma"/>
              </a:rPr>
              <a:t>mutex</a:t>
            </a:r>
            <a:r>
              <a:rPr b="0" i="0" lang="en-US" sz="1200" u="none">
                <a:solidFill>
                  <a:srgbClr val="6600FF"/>
                </a:solidFill>
                <a:latin typeface="Tahoma"/>
                <a:ea typeface="Tahoma"/>
                <a:cs typeface="Tahoma"/>
                <a:sym typeface="Tahoma"/>
              </a:rPr>
              <a:t>);</a:t>
            </a:r>
            <a:endParaRPr sz="1200"/>
          </a:p>
          <a:p>
            <a:pPr indent="-228600" lvl="3" marL="1600200" rtl="0" algn="l">
              <a:lnSpc>
                <a:spcPct val="70000"/>
              </a:lnSpc>
              <a:spcBef>
                <a:spcPts val="320"/>
              </a:spcBef>
              <a:spcAft>
                <a:spcPts val="0"/>
              </a:spcAft>
              <a:buSzPts val="1600"/>
              <a:buFont typeface="Tahoma"/>
              <a:buNone/>
            </a:pPr>
            <a:r>
              <a:rPr b="1" i="0" lang="en-US" sz="1200" u="none">
                <a:solidFill>
                  <a:srgbClr val="6600FF"/>
                </a:solidFill>
                <a:latin typeface="Tahoma"/>
                <a:ea typeface="Tahoma"/>
                <a:cs typeface="Tahoma"/>
                <a:sym typeface="Tahoma"/>
              </a:rPr>
              <a:t>while not</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B</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1" i="0" lang="en-US" sz="1200" u="none">
                <a:solidFill>
                  <a:srgbClr val="6600FF"/>
                </a:solidFill>
                <a:latin typeface="Tahoma"/>
                <a:ea typeface="Tahoma"/>
                <a:cs typeface="Tahoma"/>
                <a:sym typeface="Tahoma"/>
              </a:rPr>
              <a:t>do begin    </a:t>
            </a:r>
            <a:r>
              <a:rPr b="0" i="1" lang="en-US" sz="1200" u="none">
                <a:solidFill>
                  <a:srgbClr val="6600FF"/>
                </a:solidFill>
                <a:latin typeface="Tahoma"/>
                <a:ea typeface="Tahoma"/>
                <a:cs typeface="Tahoma"/>
                <a:sym typeface="Tahoma"/>
              </a:rPr>
              <a:t>first-count</a:t>
            </a:r>
            <a:r>
              <a:rPr b="0" i="0" lang="en-US" sz="1200" u="none">
                <a:solidFill>
                  <a:srgbClr val="6600FF"/>
                </a:solidFill>
                <a:latin typeface="Tahoma"/>
                <a:ea typeface="Tahoma"/>
                <a:cs typeface="Tahoma"/>
                <a:sym typeface="Tahoma"/>
              </a:rPr>
              <a:t> := </a:t>
            </a:r>
            <a:r>
              <a:rPr b="0" i="1" lang="en-US" sz="1200" u="none">
                <a:solidFill>
                  <a:srgbClr val="6600FF"/>
                </a:solidFill>
                <a:latin typeface="Tahoma"/>
                <a:ea typeface="Tahoma"/>
                <a:cs typeface="Tahoma"/>
                <a:sym typeface="Tahoma"/>
              </a:rPr>
              <a:t>first-count</a:t>
            </a:r>
            <a:r>
              <a:rPr b="0" i="0" lang="en-US" sz="1200" u="none">
                <a:solidFill>
                  <a:srgbClr val="6600FF"/>
                </a:solidFill>
                <a:latin typeface="Tahoma"/>
                <a:ea typeface="Tahoma"/>
                <a:cs typeface="Tahoma"/>
                <a:sym typeface="Tahoma"/>
              </a:rPr>
              <a:t> +1;</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1" i="0" lang="en-US" sz="1200" u="none">
                <a:solidFill>
                  <a:srgbClr val="6600FF"/>
                </a:solidFill>
                <a:latin typeface="Tahoma"/>
                <a:ea typeface="Tahoma"/>
                <a:cs typeface="Tahoma"/>
                <a:sym typeface="Tahoma"/>
              </a:rPr>
              <a:t>if</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second-count</a:t>
            </a:r>
            <a:r>
              <a:rPr b="0" i="0" lang="en-US" sz="1200" u="none">
                <a:solidFill>
                  <a:srgbClr val="6600FF"/>
                </a:solidFill>
                <a:latin typeface="Tahoma"/>
                <a:ea typeface="Tahoma"/>
                <a:cs typeface="Tahoma"/>
                <a:sym typeface="Tahoma"/>
              </a:rPr>
              <a:t> &gt; 0</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1" i="0" lang="en-US" sz="1200" u="none">
                <a:solidFill>
                  <a:srgbClr val="6600FF"/>
                </a:solidFill>
                <a:latin typeface="Tahoma"/>
                <a:ea typeface="Tahoma"/>
                <a:cs typeface="Tahoma"/>
                <a:sym typeface="Tahoma"/>
              </a:rPr>
              <a:t>then</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signal</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second-delay</a:t>
            </a:r>
            <a:r>
              <a:rPr b="0" i="0" lang="en-US" sz="1200" u="none">
                <a:solidFill>
                  <a:srgbClr val="6600FF"/>
                </a:solidFill>
                <a:latin typeface="Tahoma"/>
                <a:ea typeface="Tahoma"/>
                <a:cs typeface="Tahoma"/>
                <a:sym typeface="Tahoma"/>
              </a:rPr>
              <a:t>);</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1" i="0" lang="en-US" sz="1200" u="none">
                <a:solidFill>
                  <a:srgbClr val="6600FF"/>
                </a:solidFill>
                <a:latin typeface="Tahoma"/>
                <a:ea typeface="Tahoma"/>
                <a:cs typeface="Tahoma"/>
                <a:sym typeface="Tahoma"/>
              </a:rPr>
              <a:t>else</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signal</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mutex</a:t>
            </a:r>
            <a:r>
              <a:rPr b="0" i="0" lang="en-US" sz="1200" u="none">
                <a:solidFill>
                  <a:srgbClr val="6600FF"/>
                </a:solidFill>
                <a:latin typeface="Tahoma"/>
                <a:ea typeface="Tahoma"/>
                <a:cs typeface="Tahoma"/>
                <a:sym typeface="Tahoma"/>
              </a:rPr>
              <a:t>);</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wait</a:t>
            </a:r>
            <a:r>
              <a:rPr b="0" i="0" lang="en-US" sz="1200" u="none">
                <a:solidFill>
                  <a:srgbClr val="6600FF"/>
                </a:solidFill>
                <a:latin typeface="Tahoma"/>
                <a:ea typeface="Tahoma"/>
                <a:cs typeface="Tahoma"/>
                <a:sym typeface="Tahoma"/>
              </a:rPr>
              <a:t>(</a:t>
            </a:r>
            <a:r>
              <a:rPr b="0" i="1" lang="en-US" sz="1200" u="none">
                <a:solidFill>
                  <a:srgbClr val="6600FF"/>
                </a:solidFill>
                <a:latin typeface="Tahoma"/>
                <a:ea typeface="Tahoma"/>
                <a:cs typeface="Tahoma"/>
                <a:sym typeface="Tahoma"/>
              </a:rPr>
              <a:t>first-delay</a:t>
            </a:r>
            <a:r>
              <a:rPr b="0" i="0" lang="en-US" sz="1200" u="none">
                <a:solidFill>
                  <a:srgbClr val="6600FF"/>
                </a:solidFill>
                <a:latin typeface="Tahoma"/>
                <a:ea typeface="Tahoma"/>
                <a:cs typeface="Tahoma"/>
                <a:sym typeface="Tahoma"/>
              </a:rPr>
              <a:t>);</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first-count</a:t>
            </a:r>
            <a:r>
              <a:rPr b="0" i="0" lang="en-US" sz="1200" u="none">
                <a:solidFill>
                  <a:srgbClr val="6600FF"/>
                </a:solidFill>
                <a:latin typeface="Tahoma"/>
                <a:ea typeface="Tahoma"/>
                <a:cs typeface="Tahoma"/>
                <a:sym typeface="Tahoma"/>
              </a:rPr>
              <a:t> := </a:t>
            </a:r>
            <a:r>
              <a:rPr b="0" i="1" lang="en-US" sz="1200" u="none">
                <a:solidFill>
                  <a:srgbClr val="6600FF"/>
                </a:solidFill>
                <a:latin typeface="Tahoma"/>
                <a:ea typeface="Tahoma"/>
                <a:cs typeface="Tahoma"/>
                <a:sym typeface="Tahoma"/>
              </a:rPr>
              <a:t>first-count</a:t>
            </a:r>
            <a:r>
              <a:rPr b="0" i="0" lang="en-US" sz="1200" u="none">
                <a:solidFill>
                  <a:srgbClr val="6600FF"/>
                </a:solidFill>
                <a:latin typeface="Tahoma"/>
                <a:ea typeface="Tahoma"/>
                <a:cs typeface="Tahoma"/>
                <a:sym typeface="Tahoma"/>
              </a:rPr>
              <a:t> -1;</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second-count</a:t>
            </a:r>
            <a:r>
              <a:rPr b="0" i="0" lang="en-US" sz="1200" u="none">
                <a:solidFill>
                  <a:srgbClr val="6600FF"/>
                </a:solidFill>
                <a:latin typeface="Tahoma"/>
                <a:ea typeface="Tahoma"/>
                <a:cs typeface="Tahoma"/>
                <a:sym typeface="Tahoma"/>
              </a:rPr>
              <a:t> := </a:t>
            </a:r>
            <a:r>
              <a:rPr b="0" i="1" lang="en-US" sz="1200" u="none">
                <a:solidFill>
                  <a:srgbClr val="6600FF"/>
                </a:solidFill>
                <a:latin typeface="Tahoma"/>
                <a:ea typeface="Tahoma"/>
                <a:cs typeface="Tahoma"/>
                <a:sym typeface="Tahoma"/>
              </a:rPr>
              <a:t>second-count</a:t>
            </a:r>
            <a:r>
              <a:rPr b="0" i="0" lang="en-US" sz="1200" u="none">
                <a:solidFill>
                  <a:srgbClr val="6600FF"/>
                </a:solidFill>
                <a:latin typeface="Tahoma"/>
                <a:ea typeface="Tahoma"/>
                <a:cs typeface="Tahoma"/>
                <a:sym typeface="Tahoma"/>
              </a:rPr>
              <a:t> + 1;</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1" i="0" lang="en-US" sz="1200" u="none">
                <a:solidFill>
                  <a:srgbClr val="6600FF"/>
                </a:solidFill>
                <a:latin typeface="Tahoma"/>
                <a:ea typeface="Tahoma"/>
                <a:cs typeface="Tahoma"/>
                <a:sym typeface="Tahoma"/>
              </a:rPr>
              <a:t>if</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first-count</a:t>
            </a:r>
            <a:r>
              <a:rPr b="0" i="0" lang="en-US" sz="1200" u="none">
                <a:solidFill>
                  <a:srgbClr val="6600FF"/>
                </a:solidFill>
                <a:latin typeface="Tahoma"/>
                <a:ea typeface="Tahoma"/>
                <a:cs typeface="Tahoma"/>
                <a:sym typeface="Tahoma"/>
              </a:rPr>
              <a:t> &gt; 0 </a:t>
            </a:r>
            <a:r>
              <a:rPr b="1" i="0" lang="en-US" sz="1200" u="none">
                <a:solidFill>
                  <a:srgbClr val="6600FF"/>
                </a:solidFill>
                <a:latin typeface="Tahoma"/>
                <a:ea typeface="Tahoma"/>
                <a:cs typeface="Tahoma"/>
                <a:sym typeface="Tahoma"/>
              </a:rPr>
              <a:t>then</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signal</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first-delay</a:t>
            </a:r>
            <a:r>
              <a:rPr b="0" i="0" lang="en-US" sz="1200" u="none">
                <a:solidFill>
                  <a:srgbClr val="6600FF"/>
                </a:solidFill>
                <a:latin typeface="Tahoma"/>
                <a:ea typeface="Tahoma"/>
                <a:cs typeface="Tahoma"/>
                <a:sym typeface="Tahoma"/>
              </a:rPr>
              <a:t>)</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1" i="0" lang="en-US" sz="1200" u="none">
                <a:solidFill>
                  <a:srgbClr val="6600FF"/>
                </a:solidFill>
                <a:latin typeface="Tahoma"/>
                <a:ea typeface="Tahoma"/>
                <a:cs typeface="Tahoma"/>
                <a:sym typeface="Tahoma"/>
              </a:rPr>
              <a:t>else</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signal </a:t>
            </a:r>
            <a:r>
              <a:rPr b="0" i="0" lang="en-US" sz="1200" u="none">
                <a:solidFill>
                  <a:srgbClr val="6600FF"/>
                </a:solidFill>
                <a:latin typeface="Tahoma"/>
                <a:ea typeface="Tahoma"/>
                <a:cs typeface="Tahoma"/>
                <a:sym typeface="Tahoma"/>
              </a:rPr>
              <a:t>(</a:t>
            </a:r>
            <a:r>
              <a:rPr b="0" i="1" lang="en-US" sz="1200" u="none">
                <a:solidFill>
                  <a:srgbClr val="6600FF"/>
                </a:solidFill>
                <a:latin typeface="Tahoma"/>
                <a:ea typeface="Tahoma"/>
                <a:cs typeface="Tahoma"/>
                <a:sym typeface="Tahoma"/>
              </a:rPr>
              <a:t>second-delay</a:t>
            </a:r>
            <a:r>
              <a:rPr b="0" i="0" lang="en-US" sz="1200" u="none">
                <a:solidFill>
                  <a:srgbClr val="6600FF"/>
                </a:solidFill>
                <a:latin typeface="Tahoma"/>
                <a:ea typeface="Tahoma"/>
                <a:cs typeface="Tahoma"/>
                <a:sym typeface="Tahoma"/>
              </a:rPr>
              <a:t>);</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wait</a:t>
            </a:r>
            <a:r>
              <a:rPr b="0" i="0" lang="en-US" sz="1200" u="none">
                <a:solidFill>
                  <a:srgbClr val="6600FF"/>
                </a:solidFill>
                <a:latin typeface="Tahoma"/>
                <a:ea typeface="Tahoma"/>
                <a:cs typeface="Tahoma"/>
                <a:sym typeface="Tahoma"/>
              </a:rPr>
              <a:t>(</a:t>
            </a:r>
            <a:r>
              <a:rPr b="0" i="1" lang="en-US" sz="1200" u="none">
                <a:solidFill>
                  <a:srgbClr val="6600FF"/>
                </a:solidFill>
                <a:latin typeface="Tahoma"/>
                <a:ea typeface="Tahoma"/>
                <a:cs typeface="Tahoma"/>
                <a:sym typeface="Tahoma"/>
              </a:rPr>
              <a:t>second-delay</a:t>
            </a:r>
            <a:r>
              <a:rPr b="0" i="0" lang="en-US" sz="1200" u="none">
                <a:solidFill>
                  <a:srgbClr val="6600FF"/>
                </a:solidFill>
                <a:latin typeface="Tahoma"/>
                <a:ea typeface="Tahoma"/>
                <a:cs typeface="Tahoma"/>
                <a:sym typeface="Tahoma"/>
              </a:rPr>
              <a:t>);</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second-count</a:t>
            </a:r>
            <a:r>
              <a:rPr b="0" i="0" lang="en-US" sz="1200" u="none">
                <a:solidFill>
                  <a:srgbClr val="6600FF"/>
                </a:solidFill>
                <a:latin typeface="Tahoma"/>
                <a:ea typeface="Tahoma"/>
                <a:cs typeface="Tahoma"/>
                <a:sym typeface="Tahoma"/>
              </a:rPr>
              <a:t> := </a:t>
            </a:r>
            <a:r>
              <a:rPr b="0" i="1" lang="en-US" sz="1200" u="none">
                <a:solidFill>
                  <a:srgbClr val="6600FF"/>
                </a:solidFill>
                <a:latin typeface="Tahoma"/>
                <a:ea typeface="Tahoma"/>
                <a:cs typeface="Tahoma"/>
                <a:sym typeface="Tahoma"/>
              </a:rPr>
              <a:t>second-count</a:t>
            </a:r>
            <a:r>
              <a:rPr b="0" i="0" lang="en-US" sz="1200" u="none">
                <a:solidFill>
                  <a:srgbClr val="6600FF"/>
                </a:solidFill>
                <a:latin typeface="Tahoma"/>
                <a:ea typeface="Tahoma"/>
                <a:cs typeface="Tahoma"/>
                <a:sym typeface="Tahoma"/>
              </a:rPr>
              <a:t> -1;</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1" i="0" lang="en-US" sz="1200" u="none">
                <a:solidFill>
                  <a:srgbClr val="6600FF"/>
                </a:solidFill>
                <a:latin typeface="Tahoma"/>
                <a:ea typeface="Tahoma"/>
                <a:cs typeface="Tahoma"/>
                <a:sym typeface="Tahoma"/>
              </a:rPr>
              <a:t>end</a:t>
            </a:r>
            <a:r>
              <a:rPr b="0" i="0" lang="en-US" sz="1200" u="none">
                <a:solidFill>
                  <a:srgbClr val="6600FF"/>
                </a:solidFill>
                <a:latin typeface="Tahoma"/>
                <a:ea typeface="Tahoma"/>
                <a:cs typeface="Tahoma"/>
                <a:sym typeface="Tahoma"/>
              </a:rPr>
              <a:t>;</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S;</a:t>
            </a:r>
            <a:endParaRPr sz="1200"/>
          </a:p>
          <a:p>
            <a:pPr indent="-228600" lvl="3" marL="1600200" rtl="0" algn="l">
              <a:lnSpc>
                <a:spcPct val="70000"/>
              </a:lnSpc>
              <a:spcBef>
                <a:spcPts val="320"/>
              </a:spcBef>
              <a:spcAft>
                <a:spcPts val="0"/>
              </a:spcAft>
              <a:buSzPts val="1600"/>
              <a:buFont typeface="Tahoma"/>
              <a:buNone/>
            </a:pPr>
            <a:r>
              <a:rPr b="1" i="0" lang="en-US" sz="1200" u="none">
                <a:solidFill>
                  <a:srgbClr val="6600FF"/>
                </a:solidFill>
                <a:latin typeface="Tahoma"/>
                <a:ea typeface="Tahoma"/>
                <a:cs typeface="Tahoma"/>
                <a:sym typeface="Tahoma"/>
              </a:rPr>
              <a:t>if</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first-count</a:t>
            </a:r>
            <a:r>
              <a:rPr b="0" i="0" lang="en-US" sz="1200" u="none">
                <a:solidFill>
                  <a:srgbClr val="6600FF"/>
                </a:solidFill>
                <a:latin typeface="Tahoma"/>
                <a:ea typeface="Tahoma"/>
                <a:cs typeface="Tahoma"/>
                <a:sym typeface="Tahoma"/>
              </a:rPr>
              <a:t> &gt; 0  </a:t>
            </a:r>
            <a:r>
              <a:rPr b="1" i="0" lang="en-US" sz="1200" u="none">
                <a:solidFill>
                  <a:srgbClr val="6600FF"/>
                </a:solidFill>
                <a:latin typeface="Tahoma"/>
                <a:ea typeface="Tahoma"/>
                <a:cs typeface="Tahoma"/>
                <a:sym typeface="Tahoma"/>
              </a:rPr>
              <a:t>then</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signal </a:t>
            </a:r>
            <a:r>
              <a:rPr b="0" i="0" lang="en-US" sz="1200" u="none">
                <a:solidFill>
                  <a:srgbClr val="6600FF"/>
                </a:solidFill>
                <a:latin typeface="Tahoma"/>
                <a:ea typeface="Tahoma"/>
                <a:cs typeface="Tahoma"/>
                <a:sym typeface="Tahoma"/>
              </a:rPr>
              <a:t>(</a:t>
            </a:r>
            <a:r>
              <a:rPr b="0" i="1" lang="en-US" sz="1200" u="none">
                <a:solidFill>
                  <a:srgbClr val="6600FF"/>
                </a:solidFill>
                <a:latin typeface="Tahoma"/>
                <a:ea typeface="Tahoma"/>
                <a:cs typeface="Tahoma"/>
                <a:sym typeface="Tahoma"/>
              </a:rPr>
              <a:t>first-delay</a:t>
            </a:r>
            <a:r>
              <a:rPr b="0" i="0" lang="en-US" sz="1200" u="none">
                <a:solidFill>
                  <a:srgbClr val="6600FF"/>
                </a:solidFill>
                <a:latin typeface="Tahoma"/>
                <a:ea typeface="Tahoma"/>
                <a:cs typeface="Tahoma"/>
                <a:sym typeface="Tahoma"/>
              </a:rPr>
              <a:t>);</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1" i="0" lang="en-US" sz="1200" u="none">
                <a:solidFill>
                  <a:srgbClr val="6600FF"/>
                </a:solidFill>
                <a:latin typeface="Tahoma"/>
                <a:ea typeface="Tahoma"/>
                <a:cs typeface="Tahoma"/>
                <a:sym typeface="Tahoma"/>
              </a:rPr>
              <a:t>else if</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second-count</a:t>
            </a:r>
            <a:r>
              <a:rPr b="0" i="0" lang="en-US" sz="1200" u="none">
                <a:solidFill>
                  <a:srgbClr val="6600FF"/>
                </a:solidFill>
                <a:latin typeface="Tahoma"/>
                <a:ea typeface="Tahoma"/>
                <a:cs typeface="Tahoma"/>
                <a:sym typeface="Tahoma"/>
              </a:rPr>
              <a:t> &gt; 0    </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1" i="0" lang="en-US" sz="1200" u="none">
                <a:solidFill>
                  <a:srgbClr val="6600FF"/>
                </a:solidFill>
                <a:latin typeface="Tahoma"/>
                <a:ea typeface="Tahoma"/>
                <a:cs typeface="Tahoma"/>
                <a:sym typeface="Tahoma"/>
              </a:rPr>
              <a:t>then</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signal</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second-delay</a:t>
            </a:r>
            <a:r>
              <a:rPr b="0" i="0" lang="en-US" sz="1200" u="none">
                <a:solidFill>
                  <a:srgbClr val="6600FF"/>
                </a:solidFill>
                <a:latin typeface="Tahoma"/>
                <a:ea typeface="Tahoma"/>
                <a:cs typeface="Tahoma"/>
                <a:sym typeface="Tahoma"/>
              </a:rPr>
              <a:t>);</a:t>
            </a:r>
            <a:endParaRPr sz="1200"/>
          </a:p>
          <a:p>
            <a:pPr indent="-228600" lvl="3" marL="1600200" rtl="0" algn="l">
              <a:lnSpc>
                <a:spcPct val="70000"/>
              </a:lnSpc>
              <a:spcBef>
                <a:spcPts val="320"/>
              </a:spcBef>
              <a:spcAft>
                <a:spcPts val="0"/>
              </a:spcAft>
              <a:buSzPts val="1600"/>
              <a:buFont typeface="Tahoma"/>
              <a:buNone/>
            </a:pPr>
            <a:r>
              <a:rPr b="0" i="0" lang="en-US" sz="1200" u="none">
                <a:solidFill>
                  <a:srgbClr val="6600FF"/>
                </a:solidFill>
                <a:latin typeface="Tahoma"/>
                <a:ea typeface="Tahoma"/>
                <a:cs typeface="Tahoma"/>
                <a:sym typeface="Tahoma"/>
              </a:rPr>
              <a:t>                                    </a:t>
            </a:r>
            <a:r>
              <a:rPr b="1" i="0" lang="en-US" sz="1200" u="none">
                <a:solidFill>
                  <a:srgbClr val="6600FF"/>
                </a:solidFill>
                <a:latin typeface="Tahoma"/>
                <a:ea typeface="Tahoma"/>
                <a:cs typeface="Tahoma"/>
                <a:sym typeface="Tahoma"/>
              </a:rPr>
              <a:t>else </a:t>
            </a:r>
            <a:r>
              <a:rPr b="0" i="0" lang="en-US" sz="1200" u="none">
                <a:solidFill>
                  <a:srgbClr val="6600FF"/>
                </a:solidFill>
                <a:latin typeface="Tahoma"/>
                <a:ea typeface="Tahoma"/>
                <a:cs typeface="Tahoma"/>
                <a:sym typeface="Tahoma"/>
              </a:rPr>
              <a:t> </a:t>
            </a:r>
            <a:r>
              <a:rPr b="0" i="1" lang="en-US" sz="1200" u="none">
                <a:solidFill>
                  <a:srgbClr val="6600FF"/>
                </a:solidFill>
                <a:latin typeface="Tahoma"/>
                <a:ea typeface="Tahoma"/>
                <a:cs typeface="Tahoma"/>
                <a:sym typeface="Tahoma"/>
              </a:rPr>
              <a:t>signal </a:t>
            </a:r>
            <a:r>
              <a:rPr b="0" i="0" lang="en-US" sz="1200" u="none">
                <a:solidFill>
                  <a:srgbClr val="6600FF"/>
                </a:solidFill>
                <a:latin typeface="Tahoma"/>
                <a:ea typeface="Tahoma"/>
                <a:cs typeface="Tahoma"/>
                <a:sym typeface="Tahoma"/>
              </a:rPr>
              <a:t>(</a:t>
            </a:r>
            <a:r>
              <a:rPr b="0" i="1" lang="en-US" sz="1200" u="none">
                <a:solidFill>
                  <a:srgbClr val="6600FF"/>
                </a:solidFill>
                <a:latin typeface="Tahoma"/>
                <a:ea typeface="Tahoma"/>
                <a:cs typeface="Tahoma"/>
                <a:sym typeface="Tahoma"/>
              </a:rPr>
              <a:t>mutex</a:t>
            </a:r>
            <a:r>
              <a:rPr b="0" i="0" lang="en-US" sz="1200" u="none">
                <a:solidFill>
                  <a:srgbClr val="6600FF"/>
                </a:solidFill>
                <a:latin typeface="Tahoma"/>
                <a:ea typeface="Tahoma"/>
                <a:cs typeface="Tahoma"/>
                <a:sym typeface="Tahoma"/>
              </a:rPr>
              <a:t>);</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Bounded Buffer - Shared Memory Solution</a:t>
            </a:r>
            <a:endParaRPr/>
          </a:p>
        </p:txBody>
      </p:sp>
      <p:sp>
        <p:nvSpPr>
          <p:cNvPr id="143" name="Google Shape;143;p21"/>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Consumer process - Empties filled buffers</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repeat</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while</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in</a:t>
            </a:r>
            <a:r>
              <a:rPr b="0" i="0" lang="en-US" sz="1800" u="none">
                <a:solidFill>
                  <a:srgbClr val="6600FF"/>
                </a:solidFill>
                <a:latin typeface="Tahoma"/>
                <a:ea typeface="Tahoma"/>
                <a:cs typeface="Tahoma"/>
                <a:sym typeface="Tahoma"/>
              </a:rPr>
              <a:t> = </a:t>
            </a:r>
            <a:r>
              <a:rPr b="0" i="1" lang="en-US" sz="1800" u="none">
                <a:solidFill>
                  <a:srgbClr val="6600FF"/>
                </a:solidFill>
                <a:latin typeface="Tahoma"/>
                <a:ea typeface="Tahoma"/>
                <a:cs typeface="Tahoma"/>
                <a:sym typeface="Tahoma"/>
              </a:rPr>
              <a:t>out</a:t>
            </a:r>
            <a:r>
              <a:rPr b="0" i="0"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do</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noop</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nextc</a:t>
            </a:r>
            <a:r>
              <a:rPr b="0" i="0" lang="en-US" sz="1800" u="none">
                <a:solidFill>
                  <a:srgbClr val="6600FF"/>
                </a:solidFill>
                <a:latin typeface="Tahoma"/>
                <a:ea typeface="Tahoma"/>
                <a:cs typeface="Tahoma"/>
                <a:sym typeface="Tahoma"/>
              </a:rPr>
              <a:t> := </a:t>
            </a:r>
            <a:r>
              <a:rPr b="0" i="1" lang="en-US" sz="1800" u="none">
                <a:solidFill>
                  <a:srgbClr val="6600FF"/>
                </a:solidFill>
                <a:latin typeface="Tahoma"/>
                <a:ea typeface="Tahoma"/>
                <a:cs typeface="Tahoma"/>
                <a:sym typeface="Tahoma"/>
              </a:rPr>
              <a:t>buffer[out] </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        out</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out</a:t>
            </a:r>
            <a:r>
              <a:rPr b="0" i="0" lang="en-US" sz="1800" u="none">
                <a:solidFill>
                  <a:srgbClr val="6600FF"/>
                </a:solidFill>
                <a:latin typeface="Tahoma"/>
                <a:ea typeface="Tahoma"/>
                <a:cs typeface="Tahoma"/>
                <a:sym typeface="Tahoma"/>
              </a:rPr>
              <a:t>+1</a:t>
            </a:r>
            <a:r>
              <a:rPr b="0" i="1" lang="en-US" sz="1800" u="none">
                <a:solidFill>
                  <a:srgbClr val="6600FF"/>
                </a:solidFill>
                <a:latin typeface="Tahoma"/>
                <a:ea typeface="Tahoma"/>
                <a:cs typeface="Tahoma"/>
                <a:sym typeface="Tahoma"/>
              </a:rPr>
              <a:t> </a:t>
            </a:r>
            <a:r>
              <a:rPr b="1" i="0" lang="en-US" sz="1800" u="none">
                <a:solidFill>
                  <a:srgbClr val="6600FF"/>
                </a:solidFill>
                <a:latin typeface="Tahoma"/>
                <a:ea typeface="Tahoma"/>
                <a:cs typeface="Tahoma"/>
                <a:sym typeface="Tahoma"/>
              </a:rPr>
              <a:t>mod </a:t>
            </a:r>
            <a:r>
              <a:rPr b="0" i="1" lang="en-US" sz="1800" u="none">
                <a:solidFill>
                  <a:srgbClr val="6600FF"/>
                </a:solidFill>
                <a:latin typeface="Tahoma"/>
                <a:ea typeface="Tahoma"/>
                <a:cs typeface="Tahoma"/>
                <a:sym typeface="Tahoma"/>
              </a:rPr>
              <a:t>n</a:t>
            </a:r>
            <a:r>
              <a:rPr b="0" i="0" lang="en-US" sz="1800" u="none">
                <a:solidFill>
                  <a:srgbClr val="6600FF"/>
                </a:solidFill>
                <a:latin typeface="Tahoma"/>
                <a:ea typeface="Tahoma"/>
                <a:cs typeface="Tahoma"/>
                <a:sym typeface="Tahoma"/>
              </a:rPr>
              <a:t>;</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consume the next item in </a:t>
            </a:r>
            <a:r>
              <a:rPr b="0" i="1" lang="en-US" sz="1800" u="none">
                <a:solidFill>
                  <a:srgbClr val="6600FF"/>
                </a:solidFill>
                <a:latin typeface="Tahoma"/>
                <a:ea typeface="Tahoma"/>
                <a:cs typeface="Tahoma"/>
                <a:sym typeface="Tahoma"/>
              </a:rPr>
              <a:t>nextc</a:t>
            </a:r>
            <a:endParaRPr/>
          </a:p>
          <a:p>
            <a:pPr indent="-228600" lvl="3" marL="1600200" rtl="0" algn="l">
              <a:lnSpc>
                <a:spcPct val="100000"/>
              </a:lnSpc>
              <a:spcBef>
                <a:spcPts val="360"/>
              </a:spcBef>
              <a:spcAft>
                <a:spcPts val="0"/>
              </a:spcAft>
              <a:buSzPts val="1800"/>
              <a:buFont typeface="Tahoma"/>
              <a:buNone/>
            </a:pPr>
            <a:r>
              <a:rPr b="0" i="0" lang="en-US" sz="1800" u="none">
                <a:solidFill>
                  <a:srgbClr val="6600FF"/>
                </a:solidFill>
                <a:latin typeface="Tahoma"/>
                <a:ea typeface="Tahoma"/>
                <a:cs typeface="Tahoma"/>
                <a:sym typeface="Tahoma"/>
              </a:rPr>
              <a:t>   …</a:t>
            </a:r>
            <a:endParaRPr/>
          </a:p>
          <a:p>
            <a:pPr indent="-228600" lvl="3" marL="1600200" rtl="0" algn="l">
              <a:lnSpc>
                <a:spcPct val="100000"/>
              </a:lnSpc>
              <a:spcBef>
                <a:spcPts val="360"/>
              </a:spcBef>
              <a:spcAft>
                <a:spcPts val="0"/>
              </a:spcAft>
              <a:buSzPts val="1800"/>
              <a:buFont typeface="Tahoma"/>
              <a:buNone/>
            </a:pPr>
            <a:r>
              <a:rPr b="1" i="0" lang="en-US" sz="1800" u="none">
                <a:solidFill>
                  <a:srgbClr val="6600FF"/>
                </a:solidFill>
                <a:latin typeface="Tahoma"/>
                <a:ea typeface="Tahoma"/>
                <a:cs typeface="Tahoma"/>
                <a:sym typeface="Tahoma"/>
              </a:rPr>
              <a:t>until</a:t>
            </a:r>
            <a:r>
              <a:rPr b="0" i="0" lang="en-US" sz="1800" u="none">
                <a:solidFill>
                  <a:srgbClr val="6600FF"/>
                </a:solidFill>
                <a:latin typeface="Tahoma"/>
                <a:ea typeface="Tahoma"/>
                <a:cs typeface="Tahoma"/>
                <a:sym typeface="Tahoma"/>
              </a:rPr>
              <a:t> </a:t>
            </a:r>
            <a:r>
              <a:rPr b="0" i="1" lang="en-US" sz="1800" u="none">
                <a:solidFill>
                  <a:srgbClr val="6600FF"/>
                </a:solidFill>
                <a:latin typeface="Tahoma"/>
                <a:ea typeface="Tahoma"/>
                <a:cs typeface="Tahoma"/>
                <a:sym typeface="Tahoma"/>
              </a:rPr>
              <a:t>false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2"/>
          <p:cNvSpPr txBox="1"/>
          <p:nvPr/>
        </p:nvSpPr>
        <p:spPr>
          <a:xfrm>
            <a:off x="3124200" y="6229350"/>
            <a:ext cx="2895600" cy="4572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1400"/>
              <a:buFont typeface="Arial"/>
              <a:buNone/>
            </a:pPr>
            <a:r>
              <a:rPr b="0" i="0" lang="en-US" sz="1400" u="none" cap="none" strike="noStrike">
                <a:solidFill>
                  <a:schemeClr val="lt2"/>
                </a:solidFill>
                <a:latin typeface="Arial"/>
                <a:ea typeface="Arial"/>
                <a:cs typeface="Arial"/>
                <a:sym typeface="Arial"/>
              </a:rPr>
              <a:t>Principles of Operating Systems - Process Synchronization</a:t>
            </a:r>
            <a:endParaRPr/>
          </a:p>
        </p:txBody>
      </p:sp>
      <p:sp>
        <p:nvSpPr>
          <p:cNvPr id="149" name="Google Shape;149;p22"/>
          <p:cNvSpPr txBox="1"/>
          <p:nvPr/>
        </p:nvSpPr>
        <p:spPr>
          <a:xfrm>
            <a:off x="6731000" y="62293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Arial"/>
              <a:buNone/>
            </a:pPr>
            <a:fld id="{00000000-1234-1234-1234-123412341234}" type="slidenum">
              <a:rPr b="0" i="0" lang="en-US" sz="1400" u="none" cap="none" strike="noStrike">
                <a:solidFill>
                  <a:schemeClr val="lt2"/>
                </a:solidFill>
                <a:latin typeface="Arial"/>
                <a:ea typeface="Arial"/>
                <a:cs typeface="Arial"/>
                <a:sym typeface="Arial"/>
              </a:rPr>
              <a:t>‹#›</a:t>
            </a:fld>
            <a:endParaRPr/>
          </a:p>
        </p:txBody>
      </p:sp>
      <p:sp>
        <p:nvSpPr>
          <p:cNvPr id="150" name="Google Shape;150;p22"/>
          <p:cNvSpPr txBox="1"/>
          <p:nvPr>
            <p:ph type="title"/>
          </p:nvPr>
        </p:nvSpPr>
        <p:spPr>
          <a:xfrm>
            <a:off x="406400" y="2286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333399"/>
              </a:buClr>
              <a:buSzPts val="3600"/>
              <a:buFont typeface="Arial Black"/>
              <a:buNone/>
            </a:pPr>
            <a:r>
              <a:rPr b="0" i="0" lang="en-US" sz="3600" u="none">
                <a:solidFill>
                  <a:srgbClr val="333399"/>
                </a:solidFill>
                <a:latin typeface="Arial Black"/>
                <a:ea typeface="Arial Black"/>
                <a:cs typeface="Arial Black"/>
                <a:sym typeface="Arial Black"/>
              </a:rPr>
              <a:t>Shared data </a:t>
            </a:r>
            <a:endParaRPr/>
          </a:p>
        </p:txBody>
      </p:sp>
      <p:sp>
        <p:nvSpPr>
          <p:cNvPr id="151" name="Google Shape;151;p22"/>
          <p:cNvSpPr txBox="1"/>
          <p:nvPr>
            <p:ph idx="1" type="body"/>
          </p:nvPr>
        </p:nvSpPr>
        <p:spPr>
          <a:xfrm>
            <a:off x="457200" y="1885950"/>
            <a:ext cx="8178800" cy="4171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Concurrent access to shared data may result in data inconsistency.</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Maintaining data consistency requires mechanisms to ensure the orderly execution of cooperating processes.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dk1"/>
                </a:solidFill>
                <a:latin typeface="Tahoma"/>
                <a:ea typeface="Tahoma"/>
                <a:cs typeface="Tahoma"/>
                <a:sym typeface="Tahoma"/>
              </a:rPr>
              <a:t>Shared memory solution to the bounded-buffer problem allows at most (n-1) items in the buffer at the same time.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Contemporary Portrait">
  <a:themeElements>
    <a:clrScheme name="Contemporary Portrait.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mporary Portrait">
  <a:themeElements>
    <a:clrScheme name="Contemporary Portrait.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