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55"/>
      <p:bold r:id="rId56"/>
      <p:italic r:id="rId57"/>
      <p:boldItalic r:id="rId58"/>
    </p:embeddedFont>
    <p:embeddedFont>
      <p:font typeface="Helvetica Neue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 sz="4200" b="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 sz="4200" b="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 sz="4200" b="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 sz="4200" b="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 sz="4200" b="0" i="0" u="none" strike="noStrike" cap="none">
                <a:solidFill>
                  <a:srgbClr val="000000"/>
                </a:solidFill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 sz="4200" b="0" i="0" u="none" strike="noStrike" cap="none">
                <a:solidFill>
                  <a:srgbClr val="000000"/>
                </a:solidFill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 sz="4200" b="0" i="0" u="none" strike="noStrike" cap="none">
                <a:solidFill>
                  <a:srgbClr val="000000"/>
                </a:solidFill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 sz="4200" b="0" i="0" u="none" strike="noStrike" cap="none">
                <a:solidFill>
                  <a:srgbClr val="000000"/>
                </a:solidFill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 sz="4200" b="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907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9925" marR="0" lvl="1" indent="-227965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2350" marR="0" lvl="2" indent="-271144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Noto Sans Symbols"/>
              <a:buChar char="■"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9850" marR="0" lvl="3" indent="-234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81162" marR="0" lvl="4" indent="-252412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38362" marR="0" lvl="5" indent="-252412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5562" marR="0" lvl="6" indent="-252412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52762" marR="0" lvl="7" indent="-252412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09962" marR="0" lvl="8" indent="-252412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</a:rPr>
              <a:t>ICS 143 - Principles of  </a:t>
            </a:r>
            <a:br>
              <a:rPr lang="en-US" sz="5000" b="0" i="0" u="none" strike="noStrike" cap="none">
                <a:solidFill>
                  <a:srgbClr val="000000"/>
                </a:solidFill>
              </a:rPr>
            </a:br>
            <a:r>
              <a:rPr lang="en-US" sz="5000" b="0" i="0" u="none" strike="noStrike" cap="none">
                <a:solidFill>
                  <a:srgbClr val="000000"/>
                </a:solidFill>
              </a:rPr>
              <a:t>Operating Systems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Lectures 1</a:t>
            </a:r>
            <a:r>
              <a:rPr lang="en-US" sz="2000"/>
              <a:t>3-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/>
              <a:t>4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 - Memory Management: Main Memory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Prof. Ardalan Amiri Sani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/>
              <a:t>Prof. 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Nalini Venkatasubramanian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/>
              <a:t>ardalan@uci.edu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nalini@ics.uci.edu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Dynamic Loading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Routine is not loaded until it is called.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 Better memory-space utilization; unused routine is never loaded.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Useful when large amounts of code are needed to handle infrequently occurring cases.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No special support from the operating system is required; implemented through program design.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Dynamic Linking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Linking postponed until execution time.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Small piece of code, </a:t>
            </a:r>
            <a:r>
              <a:rPr lang="en-US" sz="3000" b="0" i="1" u="none" strike="noStrike" cap="none"/>
              <a:t>stub</a:t>
            </a:r>
            <a:r>
              <a:rPr lang="en-US" sz="3000" b="0" i="0" u="none" strike="noStrike" cap="none"/>
              <a:t>, used to locate the appropriate memory-resident library routine.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Stub replaces itself with the address of the routine, and executes the routine.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Operating system needed to check if routine is in processes’ memory address.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Overlays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Keep in memory only those instructions and data that are needed at any given time.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Needed when process is larger than amount of memory allocated to it.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Implemented by user, no special support from operating system; programming design of overlay structure is complex.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Overlaying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l="25109" t="-1403" b="26498"/>
          <a:stretch/>
        </p:blipFill>
        <p:spPr>
          <a:xfrm>
            <a:off x="3505200" y="1371600"/>
            <a:ext cx="43593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1275" y="277800"/>
            <a:ext cx="89520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Logical vs. Physical Address Space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The concept of a logical address space that is bound to a separate physical address space is central to proper memory management.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Logical Address:  or virtual address - generated by CPU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Physical Address: address seen by memory unit.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Logical and physical addresses are the same in compile time and load-time binding schemes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Logical and physical addresses differ in execution-time address-binding scheme.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34825" y="277800"/>
            <a:ext cx="8862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Memory Management Unit (MMU) 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Hardware device that maps virtual to physical address.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In MMU scheme, the value in the relocation register is added to every address generated by a user process at the time it is sent to memory.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The user program deals with logical addresses; it never sees the real physical address.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Swapping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A process can be swapped temporarily out of memory to a backing store and then brought back into memory for continued execution.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Backing Store - fast disk large enough to accommodate copies of all memory images for all users; must provide direct access to these memory images.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Roll out, roll in - swapping variant used for priority based scheduling algorithms; lower priority process is swapped out, so higher priority process can be loaded and executed.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Major part of swap time is transfer time; total transfer time is directly proportional to the amount of memory swapped.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Modified versions of swapping are found on many systems, i.e. UNIX and Microsoft Windows.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Schematic view of swapping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l="743" t="341" r="486" b="1297"/>
          <a:stretch/>
        </p:blipFill>
        <p:spPr>
          <a:xfrm>
            <a:off x="2438400" y="1752600"/>
            <a:ext cx="3733800" cy="278765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dirty="0"/>
              <a:t>Contiguous Allocation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 dirty="0"/>
              <a:t>Main memory usually divides into two partitions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 dirty="0"/>
              <a:t>Resident Operating System, usually held in low memory with interrupt vector.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 dirty="0"/>
              <a:t>User processes then held in high memory.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 dirty="0"/>
              <a:t>Single partition allocation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 dirty="0"/>
              <a:t>Relocation register scheme used to protect user processes from each other, and from changing OS code and data.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 dirty="0"/>
              <a:t>Relocation register contains value of smallest physical address; limit register contains range of logical addresses - each logical address must be less than the limit register.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Relocation Register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077325" y="1653325"/>
            <a:ext cx="6711900" cy="86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-5019925" y="2158150"/>
            <a:ext cx="17112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register (ba)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-5096125" y="4015525"/>
            <a:ext cx="933600" cy="9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(ma)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-3953125" y="4015525"/>
            <a:ext cx="996900" cy="9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(pa)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-1743325" y="3863125"/>
            <a:ext cx="1585799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register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-3038725" y="2158150"/>
            <a:ext cx="9303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-5781925" y="3024925"/>
            <a:ext cx="6000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-4943725" y="5082325"/>
            <a:ext cx="15858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 = ba + ma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9120" y="2077245"/>
            <a:ext cx="5144100" cy="37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Outline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Background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Logical versus Physical Address Space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Swapping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Contiguous Allocation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Paging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Segmentation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Segmentation with Paging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Relocation and Limit Registers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0750" y="2471312"/>
            <a:ext cx="5845200" cy="2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Fixed partitions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981200"/>
            <a:ext cx="6418262" cy="83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Contiguous Allocation (cont.)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Multiple partition Allocation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Hole - block of available memory; holes of various sizes are scattered throughout memory.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When a process arrives, it is allocated memory from a hole large enough to accommodate it.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Operating system maintains information about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allocated partitions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free partitions (hole)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Contiguous Allocation example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85800" y="2743200"/>
            <a:ext cx="1447800" cy="2743199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2895600" y="2743200"/>
            <a:ext cx="1447800" cy="2743199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5029200" y="2819400"/>
            <a:ext cx="1447800" cy="2743199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6934200" y="2819400"/>
            <a:ext cx="1447800" cy="2743199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209800" y="4038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419600" y="3962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477000" y="3962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Shape 211"/>
          <p:cNvCxnSpPr/>
          <p:nvPr/>
        </p:nvCxnSpPr>
        <p:spPr>
          <a:xfrm>
            <a:off x="685800" y="31242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2" name="Shape 212"/>
          <p:cNvCxnSpPr/>
          <p:nvPr/>
        </p:nvCxnSpPr>
        <p:spPr>
          <a:xfrm>
            <a:off x="2895600" y="31242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3" name="Shape 213"/>
          <p:cNvCxnSpPr/>
          <p:nvPr/>
        </p:nvCxnSpPr>
        <p:spPr>
          <a:xfrm>
            <a:off x="5029200" y="31242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934200" y="31242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5" name="Shape 215"/>
          <p:cNvSpPr txBox="1"/>
          <p:nvPr/>
        </p:nvSpPr>
        <p:spPr>
          <a:xfrm>
            <a:off x="1143000" y="2743200"/>
            <a:ext cx="455612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429000" y="2743200"/>
            <a:ext cx="455612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562600" y="2819400"/>
            <a:ext cx="455612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67600" y="2819400"/>
            <a:ext cx="455612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x="685800" y="34290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>
            <a:off x="2895600" y="34290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5029200" y="34290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>
            <a:off x="6934200" y="34290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3" name="Shape 223"/>
          <p:cNvSpPr txBox="1"/>
          <p:nvPr/>
        </p:nvSpPr>
        <p:spPr>
          <a:xfrm>
            <a:off x="838200" y="30480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5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124200" y="30480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5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257800" y="30480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5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162800" y="30480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5</a:t>
            </a:r>
          </a:p>
        </p:txBody>
      </p:sp>
      <p:cxnSp>
        <p:nvCxnSpPr>
          <p:cNvPr id="227" name="Shape 227"/>
          <p:cNvCxnSpPr/>
          <p:nvPr/>
        </p:nvCxnSpPr>
        <p:spPr>
          <a:xfrm>
            <a:off x="685800" y="5105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8" name="Shape 228"/>
          <p:cNvCxnSpPr/>
          <p:nvPr/>
        </p:nvCxnSpPr>
        <p:spPr>
          <a:xfrm>
            <a:off x="2895600" y="5105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9" name="Shape 229"/>
          <p:cNvCxnSpPr/>
          <p:nvPr/>
        </p:nvCxnSpPr>
        <p:spPr>
          <a:xfrm>
            <a:off x="5029200" y="51816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0" name="Shape 230"/>
          <p:cNvCxnSpPr/>
          <p:nvPr/>
        </p:nvCxnSpPr>
        <p:spPr>
          <a:xfrm>
            <a:off x="6934200" y="51816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1" name="Shape 231"/>
          <p:cNvSpPr txBox="1"/>
          <p:nvPr/>
        </p:nvSpPr>
        <p:spPr>
          <a:xfrm>
            <a:off x="838200" y="51054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2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124200" y="51054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2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334000" y="51816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2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162800" y="51816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38200" y="41148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8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x="5029200" y="37338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7" name="Shape 237"/>
          <p:cNvSpPr txBox="1"/>
          <p:nvPr/>
        </p:nvSpPr>
        <p:spPr>
          <a:xfrm>
            <a:off x="5257800" y="34290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9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6934200" y="37338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9" name="Shape 239"/>
          <p:cNvSpPr txBox="1"/>
          <p:nvPr/>
        </p:nvSpPr>
        <p:spPr>
          <a:xfrm>
            <a:off x="7239000" y="3429000"/>
            <a:ext cx="99218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9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6934200" y="4724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1" name="Shape 241"/>
          <p:cNvSpPr txBox="1"/>
          <p:nvPr/>
        </p:nvSpPr>
        <p:spPr>
          <a:xfrm>
            <a:off x="7162800" y="4191000"/>
            <a:ext cx="992187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10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Dynamic Storage Allocation Problem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9999"/>
              <a:buFont typeface="Arial"/>
              <a:buChar char="❑"/>
            </a:pPr>
            <a:r>
              <a:rPr lang="en-US" sz="2200" b="0" i="0" u="none" strike="noStrike" cap="none"/>
              <a:t>How to satisfy a request of size n from a list of free holes.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First-fit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allocate the first hole that is big enough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Best-fit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Allocate the smallest hole that is big enough; must search entire list, unless ordered by size. Produces the smallest leftover hole.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Worst-fit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Allocate the largest hole; must also search entire list.  Produces the largest leftover hole.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59999"/>
              <a:buFont typeface="Arial"/>
              <a:buChar char="❑"/>
            </a:pPr>
            <a:r>
              <a:rPr lang="en-US" sz="2200" b="0" i="0" u="none" strike="noStrike" cap="none"/>
              <a:t>First-fit and best-fit are better than worst-fit in terms of speed and storage utilization.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Fragmentation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External fragmentation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total memory space exists to satisfy a request, but it is not contiguous.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Internal fragmentation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allocated memory may be slightly larger than requested memory; this size difference is memory internal to a partition, but not being used.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Reduce external fragmentation by compaction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Shuffle memory contents to place all free memory together in one large block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Compaction is possible only if relocation is dynamic, and is done at execution time.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I/O problem - (1) latch job in memory while it is in I/O (2) Do I/O only into OS buffers.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Fragmentation example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524000"/>
            <a:ext cx="5829300" cy="7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Compaction 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371600"/>
            <a:ext cx="5829300" cy="7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Paging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600" b="0" i="0" u="none" strike="noStrike" cap="none"/>
              <a:t>Logical address space of a process can be non-contiguous; </a:t>
            </a:r>
          </a:p>
          <a:p>
            <a:pPr marL="1143000" marR="0" lvl="2" indent="-2260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■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process is allocated physical memory wherever the latter is available.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Divide physical memory into fixed size blocks called </a:t>
            </a:r>
            <a:r>
              <a:rPr lang="en-US" sz="2000" b="1" i="1" u="none" strike="noStrike" cap="none"/>
              <a:t>frames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size is power of 2, 512 bytes - 8K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Divide logical memory into same size blocks called </a:t>
            </a:r>
            <a:r>
              <a:rPr lang="en-US" sz="2000" b="1" i="1" u="none" strike="noStrike" cap="none"/>
              <a:t>pages.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Keep track of all free frames.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To run a program of size n pages, find n free frames and load program.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Set up a page table to translate logical to physical addresses.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Note:: Internal Fragmentation possible!!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Address Translation Scheme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Address generated by CPU is divided into: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Page number(p)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used as an index into  page table which contains base address of each page in physical memory.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Page offset(d)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combined with base address to define the physical memory address that is sent to the memory unit.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Background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Program must be brought into memory and placed within a process for it to be executed.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Input Queue - collection of processes on the disk that are waiting to be brought into memory for execution.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User programs go through several steps before being executed.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Address Translation Architecture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-7346150" y="2532975"/>
            <a:ext cx="9144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-5288750" y="3066375"/>
            <a:ext cx="990600" cy="3048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-4831550" y="3066375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6" name="Shape 286"/>
          <p:cNvSpPr txBox="1"/>
          <p:nvPr/>
        </p:nvSpPr>
        <p:spPr>
          <a:xfrm>
            <a:off x="-3231350" y="3066375"/>
            <a:ext cx="990600" cy="3048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Shape 287"/>
          <p:cNvCxnSpPr/>
          <p:nvPr/>
        </p:nvCxnSpPr>
        <p:spPr>
          <a:xfrm>
            <a:off x="-2774150" y="3066375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8" name="Shape 288"/>
          <p:cNvSpPr txBox="1"/>
          <p:nvPr/>
        </p:nvSpPr>
        <p:spPr>
          <a:xfrm>
            <a:off x="-4602950" y="4133175"/>
            <a:ext cx="990600" cy="22860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Shape 289"/>
          <p:cNvCxnSpPr/>
          <p:nvPr/>
        </p:nvCxnSpPr>
        <p:spPr>
          <a:xfrm>
            <a:off x="-4602950" y="428557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-4602950" y="451417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-4602950" y="519997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-4602950" y="542857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3" name="Shape 293"/>
          <p:cNvCxnSpPr/>
          <p:nvPr/>
        </p:nvCxnSpPr>
        <p:spPr>
          <a:xfrm>
            <a:off x="-4602950" y="626677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94" name="Shape 294"/>
          <p:cNvSpPr txBox="1"/>
          <p:nvPr/>
        </p:nvSpPr>
        <p:spPr>
          <a:xfrm>
            <a:off x="-4221950" y="4590375"/>
            <a:ext cx="270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-4221950" y="5657175"/>
            <a:ext cx="270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-4221950" y="5096787"/>
            <a:ext cx="2682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-5212550" y="2990175"/>
            <a:ext cx="3111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-3155150" y="2990175"/>
            <a:ext cx="2682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-2621750" y="2990175"/>
            <a:ext cx="3111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-4755350" y="2990175"/>
            <a:ext cx="3873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-1326350" y="1999575"/>
            <a:ext cx="1066800" cy="42672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-4907750" y="4818975"/>
            <a:ext cx="3111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</a:p>
        </p:txBody>
      </p:sp>
      <p:cxnSp>
        <p:nvCxnSpPr>
          <p:cNvPr id="303" name="Shape 303"/>
          <p:cNvCxnSpPr/>
          <p:nvPr/>
        </p:nvCxnSpPr>
        <p:spPr>
          <a:xfrm>
            <a:off x="-6431750" y="3142575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4" name="Shape 304"/>
          <p:cNvCxnSpPr/>
          <p:nvPr/>
        </p:nvCxnSpPr>
        <p:spPr>
          <a:xfrm rot="-5400000" flipH="1">
            <a:off x="-5774575" y="4104650"/>
            <a:ext cx="1889100" cy="453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 rot="-5400000">
            <a:off x="-4260800" y="4035525"/>
            <a:ext cx="1889100" cy="592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6" name="Shape 306"/>
          <p:cNvCxnSpPr/>
          <p:nvPr/>
        </p:nvCxnSpPr>
        <p:spPr>
          <a:xfrm>
            <a:off x="-2240750" y="32187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7" name="Shape 307"/>
          <p:cNvCxnSpPr/>
          <p:nvPr/>
        </p:nvCxnSpPr>
        <p:spPr>
          <a:xfrm>
            <a:off x="-4561675" y="2990174"/>
            <a:ext cx="2095500" cy="1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261" y="1999587"/>
            <a:ext cx="6226200" cy="3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Example of Paging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-7271150" y="2563825"/>
            <a:ext cx="1219200" cy="31242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-7042550" y="2716225"/>
            <a:ext cx="8685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0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-7042550" y="3249625"/>
            <a:ext cx="8685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-7042550" y="3783025"/>
            <a:ext cx="8685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2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-7042550" y="4316425"/>
            <a:ext cx="8685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3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-4527950" y="3706825"/>
            <a:ext cx="2985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-4527950" y="4011625"/>
            <a:ext cx="2859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-4527950" y="4316425"/>
            <a:ext cx="2859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-4527950" y="4621225"/>
            <a:ext cx="2859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-7271150" y="3173425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-7271150" y="3706825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5" name="Shape 325"/>
          <p:cNvCxnSpPr/>
          <p:nvPr/>
        </p:nvCxnSpPr>
        <p:spPr>
          <a:xfrm>
            <a:off x="-7271150" y="4240225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>
            <a:off x="-7271150" y="4697425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-6737750" y="4926025"/>
            <a:ext cx="2859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-4223150" y="3706825"/>
            <a:ext cx="381000" cy="1676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Shape 329"/>
          <p:cNvCxnSpPr/>
          <p:nvPr/>
        </p:nvCxnSpPr>
        <p:spPr>
          <a:xfrm>
            <a:off x="-4223150" y="40116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>
            <a:off x="-4223150" y="43164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-4223150" y="46212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-4223150" y="49260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-4146950" y="3630625"/>
            <a:ext cx="2985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-4146950" y="4240225"/>
            <a:ext cx="2985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-4223150" y="4545025"/>
            <a:ext cx="2985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-4146950" y="3935425"/>
            <a:ext cx="2985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-2394350" y="2335225"/>
            <a:ext cx="990600" cy="3581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Shape 338"/>
          <p:cNvCxnSpPr/>
          <p:nvPr/>
        </p:nvCxnSpPr>
        <p:spPr>
          <a:xfrm>
            <a:off x="-2394350" y="26400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-2394350" y="29448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>
            <a:off x="-2394350" y="32496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>
            <a:off x="-2394350" y="35544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2" name="Shape 342"/>
          <p:cNvCxnSpPr/>
          <p:nvPr/>
        </p:nvCxnSpPr>
        <p:spPr>
          <a:xfrm>
            <a:off x="-2394350" y="38592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3" name="Shape 343"/>
          <p:cNvCxnSpPr/>
          <p:nvPr/>
        </p:nvCxnSpPr>
        <p:spPr>
          <a:xfrm>
            <a:off x="-2394350" y="41640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-2394350" y="44688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>
            <a:off x="-2394350" y="47736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-2394350" y="53832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>
            <a:off x="-2394350" y="5688025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-2013350" y="4849825"/>
            <a:ext cx="2859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-2318150" y="2563825"/>
            <a:ext cx="8685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0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-2318150" y="3478225"/>
            <a:ext cx="8685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-2318150" y="3173425"/>
            <a:ext cx="8685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2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-2318150" y="4392625"/>
            <a:ext cx="8685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3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-2257825" y="1839925"/>
            <a:ext cx="17781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memory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-7499750" y="1878025"/>
            <a:ext cx="17019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memory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261" y="1704925"/>
            <a:ext cx="4938600" cy="4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Page Table Implementation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600" b="0" i="0" u="none" strike="noStrike" cap="none"/>
              <a:t>Page table is kept in main memory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Page-table base register (PTBR) points to the page table.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Page-table length register (PTLR) indicates the size of page table.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59999"/>
              <a:buFont typeface="Arial"/>
              <a:buChar char="❑"/>
            </a:pPr>
            <a:r>
              <a:rPr lang="en-US" sz="2200" b="0" i="0" u="none" strike="noStrike" cap="none"/>
              <a:t>Every data/instruction access requires 2 memory accesses.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One for page table, one for data/instruction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Two-memory access problem solved by use of special fast-lookup hardware cache  (i.e. cache page table in registers)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associative registers or translation look-aside buffers (TLBs)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1800" b="0" i="0" u="none" strike="noStrike" cap="none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600"/>
              <a:t>Translation Lookaside Buffer (TLB) (aka </a:t>
            </a:r>
            <a:r>
              <a:rPr lang="en-US" sz="3600" b="0" i="0" u="none" strike="noStrike" cap="none"/>
              <a:t>Associative Registers)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3000" b="0" i="0" u="none" strike="noStrike" cap="none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3000" b="0" i="0" u="none" strike="noStrike" cap="none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000" b="0" i="0" u="none" strike="noStrike" cap="none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If A is in </a:t>
            </a:r>
            <a:r>
              <a:rPr lang="en-US"/>
              <a:t>TLB</a:t>
            </a:r>
            <a:r>
              <a:rPr lang="en-US" sz="3000" b="0" i="0" u="none" strike="noStrike" cap="none"/>
              <a:t>, get frame #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Otherwise, need to go to page table for frame#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requires additional memory reference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Page Hit ratio - percentage of time page is found in </a:t>
            </a:r>
            <a:r>
              <a:rPr lang="en-US"/>
              <a:t>TLB</a:t>
            </a:r>
            <a:r>
              <a:rPr lang="en-US" sz="2600" b="0" i="0" u="none" strike="noStrike" cap="none"/>
              <a:t>.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667000" y="1828800"/>
            <a:ext cx="2514599" cy="9905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Shape 369"/>
          <p:cNvCxnSpPr/>
          <p:nvPr/>
        </p:nvCxnSpPr>
        <p:spPr>
          <a:xfrm>
            <a:off x="2667000" y="2133600"/>
            <a:ext cx="2514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0" name="Shape 370"/>
          <p:cNvCxnSpPr/>
          <p:nvPr/>
        </p:nvCxnSpPr>
        <p:spPr>
          <a:xfrm>
            <a:off x="2667000" y="2286000"/>
            <a:ext cx="2514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1" name="Shape 371"/>
          <p:cNvCxnSpPr/>
          <p:nvPr/>
        </p:nvCxnSpPr>
        <p:spPr>
          <a:xfrm>
            <a:off x="2667000" y="2438400"/>
            <a:ext cx="2514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2667000" y="2590800"/>
            <a:ext cx="2514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2667000" y="2743200"/>
            <a:ext cx="2514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3962400" y="1828800"/>
            <a:ext cx="0" cy="9905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2667000" y="1981200"/>
            <a:ext cx="2514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6" name="Shape 376"/>
          <p:cNvSpPr txBox="1"/>
          <p:nvPr/>
        </p:nvSpPr>
        <p:spPr>
          <a:xfrm>
            <a:off x="2803525" y="1385887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#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114800" y="1371600"/>
            <a:ext cx="10794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#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622925" y="1793875"/>
            <a:ext cx="2733675" cy="822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Translation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A’)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Paging hardware with TLB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575" y="1869912"/>
            <a:ext cx="5637300" cy="42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Effective Access time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666"/>
              <a:buFont typeface="Arial"/>
              <a:buChar char="■"/>
            </a:pPr>
            <a:r>
              <a:rPr lang="en-US"/>
              <a:t>TLB</a:t>
            </a:r>
            <a:r>
              <a:rPr lang="en-US" sz="3000" b="0" i="0" u="none" strike="noStrike" cap="none"/>
              <a:t> lookup time = </a:t>
            </a:r>
            <a:r>
              <a:rPr lang="en-US" sz="3400" b="0" i="0" u="none" strike="noStrike" cap="none"/>
              <a:t>ε</a:t>
            </a:r>
            <a:r>
              <a:rPr lang="en-US" sz="3000" b="0" i="0" u="none" strike="noStrike" cap="none"/>
              <a:t> time unit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Assume Memory cycle time = 1 microsecond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Hit ratio = α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Effective access time (EAT)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9230"/>
              <a:buFont typeface="Arial"/>
              <a:buChar char="❑"/>
            </a:pPr>
            <a:r>
              <a:rPr lang="en-US" sz="2600" b="0" i="0" u="none" strike="noStrike" cap="none"/>
              <a:t>EAT = (1+ </a:t>
            </a:r>
            <a:r>
              <a:rPr lang="en-US" sz="3000" b="0" i="0" u="none" strike="noStrike" cap="none"/>
              <a:t>ε) </a:t>
            </a:r>
            <a:r>
              <a:rPr lang="en-US" sz="2600" b="0" i="0" u="none" strike="noStrike" cap="none"/>
              <a:t>α + (2+ </a:t>
            </a:r>
            <a:r>
              <a:rPr lang="en-US" sz="3000" b="0" i="0" u="none" strike="noStrike" cap="none"/>
              <a:t>ε) (1-</a:t>
            </a:r>
            <a:r>
              <a:rPr lang="en-US" sz="2600" b="0" i="0" u="none" strike="noStrike" cap="none"/>
              <a:t>α)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9230"/>
              <a:buFont typeface="Arial"/>
              <a:buChar char="❑"/>
            </a:pPr>
            <a:r>
              <a:rPr lang="en-US" sz="2600" b="0" i="0" u="none" strike="noStrike" cap="none"/>
              <a:t>EAT = 2+ </a:t>
            </a:r>
            <a:r>
              <a:rPr lang="en-US" sz="3000" b="0" i="0" u="none" strike="noStrike" cap="none"/>
              <a:t>ε - </a:t>
            </a:r>
            <a:r>
              <a:rPr lang="en-US" sz="2600" b="0" i="0" u="none" strike="noStrike" cap="none"/>
              <a:t>α </a:t>
            </a: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2600" b="0" i="0" u="none" strike="noStrike" cap="none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Memory Protection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Implemented by associating protection bits with each frame.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Valid/invalid bit attached to each entry in page table.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Valid: indicates that the associated page is in the process’ logical address space.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Invalid: indicates that the page is not in the process’ logical address space.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Two Level Page Table Scheme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524000" y="2971800"/>
            <a:ext cx="1295400" cy="1981199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2057400" y="41148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477000" y="2362200"/>
            <a:ext cx="990599" cy="3581399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Shape 407"/>
          <p:cNvCxnSpPr/>
          <p:nvPr/>
        </p:nvCxnSpPr>
        <p:spPr>
          <a:xfrm>
            <a:off x="6477000" y="2667000"/>
            <a:ext cx="990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8" name="Shape 408"/>
          <p:cNvCxnSpPr/>
          <p:nvPr/>
        </p:nvCxnSpPr>
        <p:spPr>
          <a:xfrm>
            <a:off x="6477000" y="3276600"/>
            <a:ext cx="990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>
            <a:off x="6477000" y="3581400"/>
            <a:ext cx="990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>
            <a:off x="6477000" y="4191000"/>
            <a:ext cx="990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>
            <a:off x="6477000" y="4495800"/>
            <a:ext cx="990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2" name="Shape 412"/>
          <p:cNvCxnSpPr/>
          <p:nvPr/>
        </p:nvCxnSpPr>
        <p:spPr>
          <a:xfrm>
            <a:off x="6477000" y="4800600"/>
            <a:ext cx="990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>
            <a:off x="6477000" y="5410200"/>
            <a:ext cx="990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6477000" y="5715000"/>
            <a:ext cx="9905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5" name="Shape 415"/>
          <p:cNvSpPr txBox="1"/>
          <p:nvPr/>
        </p:nvSpPr>
        <p:spPr>
          <a:xfrm>
            <a:off x="6858000" y="48768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6019800" y="1905000"/>
            <a:ext cx="21687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/>
              <a:t>Physical memory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295400" y="2514600"/>
            <a:ext cx="21201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/>
              <a:t>Outer-page table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733800" y="2590800"/>
            <a:ext cx="1219199" cy="3124199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Shape 419"/>
          <p:cNvCxnSpPr/>
          <p:nvPr/>
        </p:nvCxnSpPr>
        <p:spPr>
          <a:xfrm>
            <a:off x="1524000" y="32766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>
            <a:off x="1524000" y="35052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1" name="Shape 421"/>
          <p:cNvCxnSpPr/>
          <p:nvPr/>
        </p:nvCxnSpPr>
        <p:spPr>
          <a:xfrm>
            <a:off x="1524000" y="37338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>
            <a:off x="1524000" y="39624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>
            <a:off x="1524000" y="47244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24" name="Shape 424"/>
          <p:cNvSpPr txBox="1"/>
          <p:nvPr/>
        </p:nvSpPr>
        <p:spPr>
          <a:xfrm>
            <a:off x="3962400" y="4876800"/>
            <a:ext cx="533399" cy="6857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cxnSp>
        <p:nvCxnSpPr>
          <p:cNvPr id="425" name="Shape 425"/>
          <p:cNvCxnSpPr/>
          <p:nvPr/>
        </p:nvCxnSpPr>
        <p:spPr>
          <a:xfrm>
            <a:off x="3962400" y="5029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>
            <a:off x="3962400" y="5410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27" name="Shape 427"/>
          <p:cNvSpPr txBox="1"/>
          <p:nvPr/>
        </p:nvSpPr>
        <p:spPr>
          <a:xfrm>
            <a:off x="4038600" y="5334000"/>
            <a:ext cx="45085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900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038600" y="4800600"/>
            <a:ext cx="45085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929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962400" y="2743200"/>
            <a:ext cx="533399" cy="6857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cxnSp>
        <p:nvCxnSpPr>
          <p:cNvPr id="430" name="Shape 430"/>
          <p:cNvCxnSpPr/>
          <p:nvPr/>
        </p:nvCxnSpPr>
        <p:spPr>
          <a:xfrm>
            <a:off x="3962400" y="2895600"/>
            <a:ext cx="533399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1" name="Shape 431"/>
          <p:cNvCxnSpPr/>
          <p:nvPr/>
        </p:nvCxnSpPr>
        <p:spPr>
          <a:xfrm>
            <a:off x="3962400" y="3276600"/>
            <a:ext cx="533399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2" name="Shape 432"/>
          <p:cNvSpPr txBox="1"/>
          <p:nvPr/>
        </p:nvSpPr>
        <p:spPr>
          <a:xfrm>
            <a:off x="4038600" y="3200400"/>
            <a:ext cx="45085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038600" y="2667000"/>
            <a:ext cx="45085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962400" y="3657600"/>
            <a:ext cx="533399" cy="6857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3962400" y="38100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6" name="Shape 436"/>
          <p:cNvCxnSpPr/>
          <p:nvPr/>
        </p:nvCxnSpPr>
        <p:spPr>
          <a:xfrm>
            <a:off x="3962400" y="41910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7" name="Shape 437"/>
          <p:cNvSpPr txBox="1"/>
          <p:nvPr/>
        </p:nvSpPr>
        <p:spPr>
          <a:xfrm>
            <a:off x="4038600" y="4114800"/>
            <a:ext cx="45085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708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038600" y="3581400"/>
            <a:ext cx="45085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114800" y="44196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cxnSp>
        <p:nvCxnSpPr>
          <p:cNvPr id="440" name="Shape 440"/>
          <p:cNvCxnSpPr/>
          <p:nvPr/>
        </p:nvCxnSpPr>
        <p:spPr>
          <a:xfrm rot="10800000" flipH="1">
            <a:off x="2819400" y="2819400"/>
            <a:ext cx="1143000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41" name="Shape 441"/>
          <p:cNvCxnSpPr/>
          <p:nvPr/>
        </p:nvCxnSpPr>
        <p:spPr>
          <a:xfrm>
            <a:off x="2819400" y="3352800"/>
            <a:ext cx="1143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42" name="Shape 442"/>
          <p:cNvCxnSpPr/>
          <p:nvPr/>
        </p:nvCxnSpPr>
        <p:spPr>
          <a:xfrm>
            <a:off x="2819400" y="4800600"/>
            <a:ext cx="1143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443" name="Shape 443"/>
          <p:cNvSpPr txBox="1"/>
          <p:nvPr/>
        </p:nvSpPr>
        <p:spPr>
          <a:xfrm>
            <a:off x="3581400" y="1828800"/>
            <a:ext cx="1645800" cy="64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/>
              <a:t>Page of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/>
              <a:t>page-tables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 flipH="1">
            <a:off x="4495800" y="2438399"/>
            <a:ext cx="1981199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445" name="Shape 445"/>
          <p:cNvSpPr txBox="1"/>
          <p:nvPr/>
        </p:nvSpPr>
        <p:spPr>
          <a:xfrm>
            <a:off x="6781800" y="27432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cxnSp>
        <p:nvCxnSpPr>
          <p:cNvPr id="446" name="Shape 446"/>
          <p:cNvCxnSpPr/>
          <p:nvPr/>
        </p:nvCxnSpPr>
        <p:spPr>
          <a:xfrm>
            <a:off x="4495800" y="3352800"/>
            <a:ext cx="1981199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4495800" y="2819399"/>
            <a:ext cx="1981199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448" name="Shape 448"/>
          <p:cNvSpPr txBox="1"/>
          <p:nvPr/>
        </p:nvSpPr>
        <p:spPr>
          <a:xfrm>
            <a:off x="6781800" y="36576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cxnSp>
        <p:nvCxnSpPr>
          <p:cNvPr id="449" name="Shape 449"/>
          <p:cNvCxnSpPr/>
          <p:nvPr/>
        </p:nvCxnSpPr>
        <p:spPr>
          <a:xfrm>
            <a:off x="4495800" y="4267200"/>
            <a:ext cx="19811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50" name="Shape 450"/>
          <p:cNvCxnSpPr/>
          <p:nvPr/>
        </p:nvCxnSpPr>
        <p:spPr>
          <a:xfrm rot="10800000" flipH="1">
            <a:off x="4495800" y="4953000"/>
            <a:ext cx="1981199" cy="533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51" name="Shape 451"/>
          <p:cNvCxnSpPr/>
          <p:nvPr/>
        </p:nvCxnSpPr>
        <p:spPr>
          <a:xfrm>
            <a:off x="4495800" y="4953000"/>
            <a:ext cx="1981199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Two Level Paging Example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22350" marR="0" lvl="2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A logical address (32bit machine, 4K page size) is divided into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a page number consisting of 20 bits, a page offset consisting of 12 bits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Since the page table is paged, the page number consists of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a 10-bit page number, a 10-bit page offset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Thus, a logical address is organized as (p1,p2,d) where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p1 is an index into the outer page table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p2 is the displacement within the page of the outer page table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2000" b="0" i="0" u="none" strike="noStrike" cap="none"/>
          </a:p>
        </p:txBody>
      </p:sp>
      <p:sp>
        <p:nvSpPr>
          <p:cNvPr id="458" name="Shape 458"/>
          <p:cNvSpPr txBox="1"/>
          <p:nvPr/>
        </p:nvSpPr>
        <p:spPr>
          <a:xfrm>
            <a:off x="2057400" y="6019800"/>
            <a:ext cx="3581400" cy="304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Shape 459"/>
          <p:cNvCxnSpPr/>
          <p:nvPr/>
        </p:nvCxnSpPr>
        <p:spPr>
          <a:xfrm>
            <a:off x="3048000" y="60198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0" name="Shape 460"/>
          <p:cNvCxnSpPr/>
          <p:nvPr/>
        </p:nvCxnSpPr>
        <p:spPr>
          <a:xfrm>
            <a:off x="4038600" y="5791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" name="Shape 461"/>
          <p:cNvSpPr txBox="1"/>
          <p:nvPr/>
        </p:nvSpPr>
        <p:spPr>
          <a:xfrm>
            <a:off x="2590800" y="5638800"/>
            <a:ext cx="16068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/>
              <a:t>Page number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2286000" y="5943600"/>
            <a:ext cx="5544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/>
              <a:t>p1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352800" y="5943600"/>
            <a:ext cx="5121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/>
              <a:t>p2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648200" y="5943600"/>
            <a:ext cx="3984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/>
              <a:t>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4419600" y="5638800"/>
            <a:ext cx="14856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/>
              <a:t>Page offset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Two Level Paging Example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262" y="2454312"/>
            <a:ext cx="6389700" cy="26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US" sz="4200" b="0" i="0" u="none" strike="noStrike" cap="none"/>
              <a:t>Virtualizing Resources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Noto Sans Symbols"/>
              <a:buChar char="■"/>
            </a:pPr>
            <a:r>
              <a:rPr lang="en-US" sz="24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Physical Reality: Processes/Threads share the same hardware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20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Need to multiplex CPU (CPU Scheduling)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20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Need to multiplex use of Memory (Today)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18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Noto Sans Symbols"/>
              <a:buChar char="■"/>
            </a:pPr>
            <a:r>
              <a:rPr lang="en-US" sz="24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Why worry about memory multiplexing?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20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The complete working state of a process and/or kernel is defined by its data in memory (and registers)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20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Consequently, cannot just let different processes use the same memory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20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Probably don’t want different processes to even have access to each other’s memory (protection)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Multilevel paging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Each level is a separate table in memory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converting a logical address to a physical one may take 4 or more memory accesses.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Caching can help performance remain reasonable.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Assume cache hit rate is 98%, memory access time is quintupled (100 vs. 500 nanoseconds), cache lookup time is 20 nanoseconds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Effective Access time = 0.98 * 120 + .02 * 520 = 128 ns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This is only a 28% slowdown in memory access time...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Inverted Page Table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One entry for each real page of memory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Entry consists of virtual address of page in real memory with information about process that owns page.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Decreases memory needed to store page table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Increases time to search table when a page reference occurs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table sorted by physical address, lookup by virtual address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Use hash table to limit search to one (maybe few) page-table entries.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Inverted Page Table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825" y="1993812"/>
            <a:ext cx="6057900" cy="41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Shared pages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600" b="0" i="0" u="none" strike="noStrike" cap="none"/>
              <a:t>Code and data can be shared among processes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Reentrant (non self-modifying) code can be shared. 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Map them into pages with common page frame mappings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Single copy of read-only code - compilers, editors etc..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600" b="0" i="0" u="none" strike="noStrike" cap="none"/>
              <a:t>Shared code must appear in the same location in the logical address space of all processes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600" b="0" i="0" u="none" strike="noStrike" cap="none"/>
              <a:t>Private code and data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Each process keeps a separate copy of code and data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Pages for private code and data can appear anywhere in logical address space.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Shared Pages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2925" y="1246175"/>
            <a:ext cx="4275000" cy="47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5211" y="1554325"/>
            <a:ext cx="4860900" cy="48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Segmentation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Memory Management Scheme that supports user view of memory.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A program is a collection of segments.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3000" b="0" i="0" u="none" strike="noStrike" cap="none"/>
              <a:t>A segment is a logical unit such as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main program, procedure, function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local variables, global variables,common block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stack, symbol table, arrays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Protect each entity independently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Allow each segment to grow independently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Share each segment independently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Logical view of segmentation</a:t>
            </a:r>
          </a:p>
        </p:txBody>
      </p:sp>
      <p:sp>
        <p:nvSpPr>
          <p:cNvPr id="514" name="Shape 514"/>
          <p:cNvSpPr/>
          <p:nvPr/>
        </p:nvSpPr>
        <p:spPr>
          <a:xfrm>
            <a:off x="1676400" y="2362200"/>
            <a:ext cx="1981199" cy="3429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1981200" y="3276600"/>
            <a:ext cx="609599" cy="304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2819400" y="3505200"/>
            <a:ext cx="609599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1905000" y="3886200"/>
            <a:ext cx="609599" cy="8381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2819400" y="4114800"/>
            <a:ext cx="609599" cy="304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5410200" y="2362200"/>
            <a:ext cx="609599" cy="3429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5410200" y="2362200"/>
            <a:ext cx="609599" cy="304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5410200" y="2667000"/>
            <a:ext cx="609599" cy="304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5410200" y="4114800"/>
            <a:ext cx="609599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5410200" y="4343400"/>
            <a:ext cx="609599" cy="8381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2133600" y="3276600"/>
            <a:ext cx="28575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2971800" y="4038600"/>
            <a:ext cx="28575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2057400" y="4191000"/>
            <a:ext cx="28575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2971800" y="3429000"/>
            <a:ext cx="28575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5562600" y="2362200"/>
            <a:ext cx="28575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5562600" y="2667000"/>
            <a:ext cx="28575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5562600" y="4648200"/>
            <a:ext cx="28575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5562600" y="4038600"/>
            <a:ext cx="28575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965325" y="5853100"/>
            <a:ext cx="14637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1" u="none">
                <a:solidFill>
                  <a:schemeClr val="dk1"/>
                </a:solidFill>
              </a:rPr>
              <a:t>User Space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4784725" y="5853100"/>
            <a:ext cx="2866200" cy="3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600" b="1" i="1" u="none">
                <a:solidFill>
                  <a:schemeClr val="dk1"/>
                </a:solidFill>
              </a:rPr>
              <a:t>Physical Memory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Segmentation Architecture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9999"/>
              <a:buFont typeface="Arial"/>
              <a:buChar char="❑"/>
            </a:pPr>
            <a:r>
              <a:rPr lang="en-US" sz="2200" b="0" i="0" u="none" strike="noStrike" cap="none"/>
              <a:t>Logical address consists of a two tuple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&lt;segment-number, offset&gt;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59999"/>
              <a:buFont typeface="Arial"/>
              <a:buChar char="❑"/>
            </a:pPr>
            <a:r>
              <a:rPr lang="en-US" sz="2200" b="0" i="0" u="none" strike="noStrike" cap="none"/>
              <a:t>Segment Table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Maps two-dimensional user-defined addresses into one-dimensional physical addresses. Each table entry has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Base - contains the starting physical address where the segments reside in memory.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Limit - specifies the length of the segment.	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1" u="none" strike="noStrike" cap="none"/>
              <a:t>Segment-table base register</a:t>
            </a:r>
            <a:r>
              <a:rPr lang="en-US" sz="2000" b="0" i="0" u="none" strike="noStrike" cap="none"/>
              <a:t> (STBR) points to the segment table’s location in memory.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1" u="none" strike="noStrike" cap="none"/>
              <a:t>Segment-table length register</a:t>
            </a:r>
            <a:r>
              <a:rPr lang="en-US" sz="2000" b="0" i="0" u="none" strike="noStrike" cap="none"/>
              <a:t> (STLR) indicates the number of segments used by a program; segment number is legal if s &lt; STLR.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Segmentation Architecture (cont.)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Relocation is dynamic - by segment table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Sharing 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Code sharing occurs at the segment level.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Shared segments must have same segment  number.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Allocation  - dynamic storage allocation problem 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use best fit/first fit, may cause external fragmentation.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Protection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protection bits associated with segments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read/write/execute privileges</a:t>
            </a:r>
          </a:p>
          <a:p>
            <a:pPr marL="133985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array in a separate segment - hardware can check for illegal array indexes.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Shared segments</a:t>
            </a:r>
          </a:p>
        </p:txBody>
      </p:sp>
      <p:sp>
        <p:nvSpPr>
          <p:cNvPr id="551" name="Shape 551"/>
          <p:cNvSpPr/>
          <p:nvPr/>
        </p:nvSpPr>
        <p:spPr>
          <a:xfrm>
            <a:off x="1600200" y="1676400"/>
            <a:ext cx="2057400" cy="2057400"/>
          </a:xfrm>
          <a:prstGeom prst="ellipse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828800" y="2133600"/>
            <a:ext cx="685799" cy="4572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2667000" y="3048000"/>
            <a:ext cx="685799" cy="304799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1828800" y="2209800"/>
            <a:ext cx="638174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7391400" y="3124200"/>
            <a:ext cx="6524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1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2286000" y="3352800"/>
            <a:ext cx="939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1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1676400" y="2590800"/>
            <a:ext cx="939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0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5181600" y="5257800"/>
            <a:ext cx="1358899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Table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process P2</a:t>
            </a:r>
          </a:p>
        </p:txBody>
      </p:sp>
      <p:sp>
        <p:nvSpPr>
          <p:cNvPr id="559" name="Shape 559"/>
          <p:cNvSpPr/>
          <p:nvPr/>
        </p:nvSpPr>
        <p:spPr>
          <a:xfrm>
            <a:off x="2590800" y="3962400"/>
            <a:ext cx="2057400" cy="2057400"/>
          </a:xfrm>
          <a:prstGeom prst="ellipse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2819400" y="4419600"/>
            <a:ext cx="685799" cy="4572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3657600" y="5105400"/>
            <a:ext cx="685799" cy="533399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2819400" y="4495800"/>
            <a:ext cx="638174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3733800" y="4800600"/>
            <a:ext cx="6524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2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3276600" y="5638800"/>
            <a:ext cx="939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1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2667000" y="4876800"/>
            <a:ext cx="939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0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1371600" y="5486400"/>
            <a:ext cx="1489075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Memory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process P2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7391400" y="1981200"/>
            <a:ext cx="685799" cy="3962399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7391400" y="2667000"/>
            <a:ext cx="685799" cy="4572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391400" y="3124200"/>
            <a:ext cx="685799" cy="304799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391400" y="4648200"/>
            <a:ext cx="685799" cy="533399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7391400" y="4800600"/>
            <a:ext cx="6524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2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2667000" y="2743200"/>
            <a:ext cx="6524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1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7391400" y="3124200"/>
            <a:ext cx="6524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1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7391400" y="2743200"/>
            <a:ext cx="638174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</a:t>
            </a:r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4586287"/>
            <a:ext cx="1381125" cy="55721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76" name="Shape 576"/>
          <p:cNvSpPr txBox="1"/>
          <p:nvPr/>
        </p:nvSpPr>
        <p:spPr>
          <a:xfrm>
            <a:off x="4724400" y="4724400"/>
            <a:ext cx="260350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4724400" y="4953000"/>
            <a:ext cx="260350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4876800" y="2819400"/>
            <a:ext cx="1358899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Table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process P1</a:t>
            </a:r>
          </a:p>
        </p:txBody>
      </p:sp>
      <p:pic>
        <p:nvPicPr>
          <p:cNvPr id="579" name="Shape 5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2117725"/>
            <a:ext cx="1457324" cy="5873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80" name="Shape 580"/>
          <p:cNvSpPr txBox="1"/>
          <p:nvPr/>
        </p:nvSpPr>
        <p:spPr>
          <a:xfrm>
            <a:off x="4343400" y="2286000"/>
            <a:ext cx="260350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4343400" y="2514600"/>
            <a:ext cx="260350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6781800" y="2514600"/>
            <a:ext cx="56514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43062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6781800" y="2895600"/>
            <a:ext cx="56514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68348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6781800" y="3352800"/>
            <a:ext cx="56514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72773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6781800" y="4572000"/>
            <a:ext cx="56514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90003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6781800" y="5029200"/>
            <a:ext cx="56514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98553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09600" y="3581400"/>
            <a:ext cx="1489075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Memory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process P1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Important Aspects of Memory Multiplexing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20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Controlled overlap:</a:t>
            </a:r>
          </a:p>
          <a:p>
            <a:pPr marL="669925" marR="0" lvl="1" indent="-327024" algn="l" rtl="0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Processes should not collide in physical memory</a:t>
            </a:r>
          </a:p>
          <a:p>
            <a:pPr marL="669925" marR="0" lvl="1" indent="-327024" algn="l" rtl="0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Conversely, would like the ability to share memory when desired (for communication)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16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20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Protection:</a:t>
            </a:r>
          </a:p>
          <a:p>
            <a:pPr marL="669925" marR="0" lvl="1" indent="-327024" algn="l" rtl="0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Prevent access to private memory of other processes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16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Different pages of memory can be given special behavior (Read Only, Invisible to user programs, etc)</a:t>
            </a:r>
          </a:p>
          <a:p>
            <a:pPr marL="1022350" marR="0" lvl="2" indent="-3619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16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Kernel data protected from 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-US" sz="16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ser programs</a:t>
            </a:r>
          </a:p>
          <a:p>
            <a:pPr marL="1339850" marR="0" lvl="3" indent="-323850" algn="l" rtl="0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Noto Sans Symbols"/>
              <a:buChar char="■"/>
            </a:pPr>
            <a:r>
              <a:rPr lang="en-US" sz="20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Translation: </a:t>
            </a:r>
          </a:p>
          <a:p>
            <a:pPr marL="669925" marR="0" lvl="1" indent="-327024" algn="l" rtl="0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Ability to translate accesses from one address space (virtual) to a different one (physical)</a:t>
            </a:r>
          </a:p>
          <a:p>
            <a:pPr marL="669925" marR="0" lvl="1" indent="-327024" algn="l" rtl="0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Noto Sans Symbols"/>
              <a:buChar char="❑"/>
            </a:pPr>
            <a:r>
              <a:rPr lang="en-US" sz="18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When translation exists, process uses virtual addresses, physical memory uses physical addresses</a:t>
            </a: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26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>
                <a:solidFill>
                  <a:srgbClr val="000000"/>
                </a:solidFill>
              </a:rPr>
              <a:t>S</a:t>
            </a:r>
            <a:r>
              <a:rPr lang="en-US" sz="4200" b="0" i="0" u="none" strike="noStrike" cap="none">
                <a:solidFill>
                  <a:srgbClr val="000000"/>
                </a:solidFill>
              </a:rPr>
              <a:t>egment</a:t>
            </a:r>
            <a:r>
              <a:rPr lang="en-US" sz="4200">
                <a:solidFill>
                  <a:srgbClr val="000000"/>
                </a:solidFill>
              </a:rPr>
              <a:t>ation hardware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950" y="1973175"/>
            <a:ext cx="5827800" cy="40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Segmented Paged Memory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Segment-table entry contains not the base address of the segment, but the base address of a page table for this segment.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Overcomes external fragmentation problem of segmented memory.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Paging also makes allocation simpler; time to search for a suitable segment (using best-fit etc.) reduced.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Introduces some internal fragmentation and table space overhead.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Multics  - single level page table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IBM OS/2 - OS on top of Intel 386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uses a two level paging scheme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52</a:t>
            </a:fld>
            <a:endParaRPr lang="en-US" sz="12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6900" y="593375"/>
            <a:ext cx="93777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</a:rPr>
              <a:t>MULTICS address translation scheme</a:t>
            </a:r>
          </a:p>
        </p:txBody>
      </p:sp>
      <p:pic>
        <p:nvPicPr>
          <p:cNvPr id="606" name="Shape 6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825" y="1556450"/>
            <a:ext cx="4821300" cy="50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Names and Binding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9925" marR="0" lvl="1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Symbolic names → Logical names → Physical names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Symbolic Names: known in a context or path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file names, program names, printer/device names, user names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Logical Names: used to label a specific entity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inodes, job number, major/minor device numbers, process id (pid), uid, gid..</a:t>
            </a:r>
          </a:p>
          <a:p>
            <a:pPr marL="1022350" marR="0" lvl="2" indent="-3619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Arial"/>
              <a:buChar char="■"/>
            </a:pPr>
            <a:r>
              <a:rPr lang="en-US" sz="2200" b="0" i="0" u="none" strike="noStrike" cap="none"/>
              <a:t>Physical Names: address of entity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inode address on disk or memory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entry point or variable address</a:t>
            </a:r>
          </a:p>
          <a:p>
            <a:pPr marL="133985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PCB address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2000" b="0" i="0" u="none" strike="noStrike" cap="none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Binding of instructions and data to memory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9999"/>
              <a:buFont typeface="Arial"/>
              <a:buChar char="❑"/>
            </a:pPr>
            <a:r>
              <a:rPr lang="en-US" sz="2200" b="0" i="0" u="none" strike="noStrike" cap="none"/>
              <a:t>Address binding of instructions and data to memory addresses can happen at three different stages.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Compile time: 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If memory location is known a priori, absolute code can be generated; must recompile code if starting location changes.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Load time: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Must generate relocatable code if memory location is not known at compile time.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2000" b="0" i="0" u="none" strike="noStrike" cap="none"/>
              <a:t>Execution time: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</a:rPr>
              <a:t>Binding delayed until runtime if the process can be moved during its execution from one memory segment to another.  Need hardware support for address maps (e.g. base and limit registers).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/>
              <a:t>Binding time tradeoffs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Early binding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compiler - produces efficient code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allows checking to be done early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allows estimates of running time and space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Delayed binding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Linker, loader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produces efficient code, allows separate compilation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portability and sharing of object code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2600" b="0" i="0" u="none" strike="noStrike" cap="none"/>
              <a:t>Late binding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VM, dynamic linking/loading, overlaying, interpreting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code less efficient, checks done at runtime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</a:rPr>
              <a:t>flexible, allows dynamic reconfiguration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l="30182" t="1003" r="30392" b="656"/>
          <a:stretch/>
        </p:blipFill>
        <p:spPr>
          <a:xfrm>
            <a:off x="5715000" y="838200"/>
            <a:ext cx="3257700" cy="58674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2800" b="0" i="0" u="none" strike="noStrike" cap="none"/>
              <a:t>Multi-step Processing of a Program for Execution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33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1800" b="0" i="0" u="none" strike="noStrike" cap="none"/>
              <a:t>Preparation of a program for execution involves components at: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1600" b="0" i="0" u="none" strike="noStrike" cap="none"/>
              <a:t>Compile time (i.e., “gcc”)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1600" b="0" i="0" u="none" strike="noStrike" cap="none"/>
              <a:t>Link/Load time (unix “ld” does link)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1600" b="0" i="0" u="none" strike="noStrike" cap="none"/>
              <a:t>Execution time (e.g. dynamic libs)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1800" b="0" i="0" u="none" strike="noStrike" cap="none"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1800" b="0" i="0" u="none" strike="noStrike" cap="none"/>
              <a:t>Addresses can be bound to final values anywhere in this path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1600" b="0" i="0" u="none" strike="noStrike" cap="none"/>
              <a:t>Depends on hardware support 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1600" b="0" i="0" u="none" strike="noStrike" cap="none"/>
              <a:t>Also depends on operating system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endParaRPr sz="1800" b="0" i="0" u="none" strike="noStrike" cap="none"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64999"/>
              <a:buFont typeface="Arial"/>
              <a:buChar char="■"/>
            </a:pPr>
            <a:r>
              <a:rPr lang="en-US" sz="1800" b="0" i="0" u="none" strike="noStrike" cap="none"/>
              <a:t>Dynamic Libraries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1600" b="0" i="0" u="none" strike="noStrike" cap="none"/>
              <a:t>Linking postponed until execution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1600" b="0" i="0" u="none" strike="noStrike" cap="none"/>
              <a:t>Small piece of code, </a:t>
            </a:r>
            <a:r>
              <a:rPr lang="en-US" sz="1600" b="0" i="1" u="none" strike="noStrike" cap="none"/>
              <a:t>stub</a:t>
            </a:r>
            <a:r>
              <a:rPr lang="en-US" sz="1600" b="0" i="0" u="none" strike="noStrike" cap="none"/>
              <a:t>, used to locate appropriate memory-resident library routine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Arial"/>
              <a:buChar char="❑"/>
            </a:pPr>
            <a:r>
              <a:rPr lang="en-US" sz="1600" b="0" i="0" u="none" strike="noStrike" cap="none"/>
              <a:t>Stub replaces itself with the address of the routine, and executes routine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2663</Words>
  <Application>Microsoft Office PowerPoint</Application>
  <PresentationFormat>On-screen Show (4:3)</PresentationFormat>
  <Paragraphs>405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Helvetica Neue</vt:lpstr>
      <vt:lpstr>Garamond</vt:lpstr>
      <vt:lpstr>Times New Roman</vt:lpstr>
      <vt:lpstr>Noto Sans Symbols</vt:lpstr>
      <vt:lpstr>Arial</vt:lpstr>
      <vt:lpstr>simple-light-2</vt:lpstr>
      <vt:lpstr>ICS 143 - Principles of   Operating Systems</vt:lpstr>
      <vt:lpstr>Outline</vt:lpstr>
      <vt:lpstr>Background</vt:lpstr>
      <vt:lpstr>Virtualizing Resources</vt:lpstr>
      <vt:lpstr>Important Aspects of Memory Multiplexing</vt:lpstr>
      <vt:lpstr>Names and Binding</vt:lpstr>
      <vt:lpstr>Binding of instructions and data to memory</vt:lpstr>
      <vt:lpstr>Binding time tradeoffs</vt:lpstr>
      <vt:lpstr>Multi-step Processing of a Program for Execution</vt:lpstr>
      <vt:lpstr>Dynamic Loading</vt:lpstr>
      <vt:lpstr>Dynamic Linking</vt:lpstr>
      <vt:lpstr>Overlays</vt:lpstr>
      <vt:lpstr>Overlaying</vt:lpstr>
      <vt:lpstr>Logical vs. Physical Address Space</vt:lpstr>
      <vt:lpstr>Memory Management Unit (MMU) </vt:lpstr>
      <vt:lpstr>Swapping</vt:lpstr>
      <vt:lpstr>Schematic view of swapping</vt:lpstr>
      <vt:lpstr>Contiguous Allocation</vt:lpstr>
      <vt:lpstr>Relocation Register</vt:lpstr>
      <vt:lpstr>Relocation and Limit Registers</vt:lpstr>
      <vt:lpstr>Fixed partitions</vt:lpstr>
      <vt:lpstr>Contiguous Allocation (cont.)</vt:lpstr>
      <vt:lpstr>Contiguous Allocation example</vt:lpstr>
      <vt:lpstr>Dynamic Storage Allocation Problem</vt:lpstr>
      <vt:lpstr>Fragmentation</vt:lpstr>
      <vt:lpstr>Fragmentation example</vt:lpstr>
      <vt:lpstr>Compaction </vt:lpstr>
      <vt:lpstr>Paging</vt:lpstr>
      <vt:lpstr>Address Translation Scheme</vt:lpstr>
      <vt:lpstr>Address Translation Architecture</vt:lpstr>
      <vt:lpstr>Example of Paging</vt:lpstr>
      <vt:lpstr>Page Table Implementation</vt:lpstr>
      <vt:lpstr>Translation Lookaside Buffer (TLB) (aka Associative Registers)</vt:lpstr>
      <vt:lpstr>Paging hardware with TLB</vt:lpstr>
      <vt:lpstr>Effective Access time</vt:lpstr>
      <vt:lpstr>Memory Protection</vt:lpstr>
      <vt:lpstr>Two Level Page Table Scheme</vt:lpstr>
      <vt:lpstr>Two Level Paging Example</vt:lpstr>
      <vt:lpstr>Two Level Paging Example</vt:lpstr>
      <vt:lpstr>Multilevel paging</vt:lpstr>
      <vt:lpstr>Inverted Page Table</vt:lpstr>
      <vt:lpstr>Inverted Page Table</vt:lpstr>
      <vt:lpstr>Shared pages</vt:lpstr>
      <vt:lpstr>Shared Pages</vt:lpstr>
      <vt:lpstr>Segmentation</vt:lpstr>
      <vt:lpstr>Logical view of segmentation</vt:lpstr>
      <vt:lpstr>Segmentation Architecture</vt:lpstr>
      <vt:lpstr>Segmentation Architecture (cont.)</vt:lpstr>
      <vt:lpstr>Shared segments</vt:lpstr>
      <vt:lpstr>Segmentation hardware</vt:lpstr>
      <vt:lpstr>Segmented Paged Memory</vt:lpstr>
      <vt:lpstr>MULTICS address translation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143 - Principles of   Operating Systems</dc:title>
  <cp:lastModifiedBy>OFA BRIGHT</cp:lastModifiedBy>
  <cp:revision>1</cp:revision>
  <dcterms:modified xsi:type="dcterms:W3CDTF">2021-03-18T12:05:48Z</dcterms:modified>
</cp:coreProperties>
</file>