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9" r:id="rId24"/>
    <p:sldId id="280" r:id="rId25"/>
    <p:sldId id="308" r:id="rId26"/>
    <p:sldId id="309" r:id="rId27"/>
    <p:sldId id="310" r:id="rId28"/>
    <p:sldId id="311" r:id="rId29"/>
    <p:sldId id="312" r:id="rId30"/>
    <p:sldId id="313" r:id="rId31"/>
    <p:sldId id="281" r:id="rId32"/>
    <p:sldId id="282" r:id="rId33"/>
    <p:sldId id="283" r:id="rId34"/>
    <p:sldId id="284" r:id="rId35"/>
    <p:sldId id="285" r:id="rId36"/>
    <p:sldId id="286" r:id="rId37"/>
    <p:sldId id="287" r:id="rId38"/>
    <p:sldId id="288" r:id="rId39"/>
    <p:sldId id="314" r:id="rId40"/>
    <p:sldId id="315" r:id="rId41"/>
    <p:sldId id="317" r:id="rId42"/>
    <p:sldId id="331" r:id="rId43"/>
    <p:sldId id="333" r:id="rId44"/>
    <p:sldId id="334" r:id="rId45"/>
    <p:sldId id="335" r:id="rId46"/>
    <p:sldId id="319" r:id="rId47"/>
    <p:sldId id="316" r:id="rId48"/>
    <p:sldId id="320" r:id="rId49"/>
    <p:sldId id="321" r:id="rId50"/>
    <p:sldId id="289" r:id="rId51"/>
    <p:sldId id="290" r:id="rId52"/>
    <p:sldId id="291" r:id="rId53"/>
    <p:sldId id="292" r:id="rId54"/>
    <p:sldId id="293" r:id="rId55"/>
    <p:sldId id="294" r:id="rId56"/>
    <p:sldId id="295" r:id="rId57"/>
    <p:sldId id="298" r:id="rId58"/>
    <p:sldId id="297" r:id="rId59"/>
    <p:sldId id="299" r:id="rId60"/>
    <p:sldId id="300" r:id="rId61"/>
    <p:sldId id="301" r:id="rId62"/>
    <p:sldId id="322" r:id="rId63"/>
    <p:sldId id="323" r:id="rId64"/>
    <p:sldId id="324" r:id="rId65"/>
    <p:sldId id="325" r:id="rId66"/>
    <p:sldId id="326" r:id="rId67"/>
    <p:sldId id="302" r:id="rId68"/>
    <p:sldId id="336" r:id="rId69"/>
    <p:sldId id="337" r:id="rId70"/>
    <p:sldId id="338" r:id="rId71"/>
    <p:sldId id="303" r:id="rId72"/>
    <p:sldId id="304" r:id="rId73"/>
    <p:sldId id="305" r:id="rId74"/>
    <p:sldId id="307" r:id="rId75"/>
    <p:sldId id="306" r:id="rId76"/>
    <p:sldId id="327" r:id="rId77"/>
    <p:sldId id="328" r:id="rId78"/>
    <p:sldId id="339" r:id="rId79"/>
    <p:sldId id="340" r:id="rId80"/>
    <p:sldId id="341" r:id="rId81"/>
    <p:sldId id="342" r:id="rId82"/>
    <p:sldId id="343" r:id="rId83"/>
    <p:sldId id="344" r:id="rId84"/>
    <p:sldId id="345" r:id="rId85"/>
    <p:sldId id="346" r:id="rId86"/>
    <p:sldId id="347"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28E86-CE53-4818-BC28-01A73EB7F99B}"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164164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28E86-CE53-4818-BC28-01A73EB7F99B}"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128869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28E86-CE53-4818-BC28-01A73EB7F99B}"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E1AC58-EEA6-439E-BE00-BA0561CFE3E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9519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128E86-CE53-4818-BC28-01A73EB7F99B}"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3685781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128E86-CE53-4818-BC28-01A73EB7F99B}"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1AC58-EEA6-439E-BE00-BA0561CFE3E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1993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128E86-CE53-4818-BC28-01A73EB7F99B}"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2550745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28E86-CE53-4818-BC28-01A73EB7F99B}"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2481424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28E86-CE53-4818-BC28-01A73EB7F99B}"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288729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28E86-CE53-4818-BC28-01A73EB7F99B}"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40883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28E86-CE53-4818-BC28-01A73EB7F99B}"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368819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128E86-CE53-4818-BC28-01A73EB7F99B}"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134852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128E86-CE53-4818-BC28-01A73EB7F99B}"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199408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128E86-CE53-4818-BC28-01A73EB7F99B}"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158902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28E86-CE53-4818-BC28-01A73EB7F99B}" type="datetimeFigureOut">
              <a:rPr lang="en-US" smtClean="0"/>
              <a:t>11/14/2023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12742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128E86-CE53-4818-BC28-01A73EB7F99B}"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63009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128E86-CE53-4818-BC28-01A73EB7F99B}"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1AC58-EEA6-439E-BE00-BA0561CFE3E1}" type="slidenum">
              <a:rPr lang="en-US" smtClean="0"/>
              <a:t>‹#›</a:t>
            </a:fld>
            <a:endParaRPr lang="en-US"/>
          </a:p>
        </p:txBody>
      </p:sp>
    </p:spTree>
    <p:extLst>
      <p:ext uri="{BB962C8B-B14F-4D97-AF65-F5344CB8AC3E}">
        <p14:creationId xmlns:p14="http://schemas.microsoft.com/office/powerpoint/2010/main" val="856504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128E86-CE53-4818-BC28-01A73EB7F99B}" type="datetimeFigureOut">
              <a:rPr lang="en-US" smtClean="0"/>
              <a:t>11/14/2023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E1AC58-EEA6-439E-BE00-BA0561CFE3E1}" type="slidenum">
              <a:rPr lang="en-US" smtClean="0"/>
              <a:t>‹#›</a:t>
            </a:fld>
            <a:endParaRPr lang="en-US"/>
          </a:p>
        </p:txBody>
      </p:sp>
    </p:spTree>
    <p:extLst>
      <p:ext uri="{BB962C8B-B14F-4D97-AF65-F5344CB8AC3E}">
        <p14:creationId xmlns:p14="http://schemas.microsoft.com/office/powerpoint/2010/main" val="284854505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programiz.com/dsa/queu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A9C9-48CB-A2E2-D08B-34FAEDC82869}"/>
              </a:ext>
            </a:extLst>
          </p:cNvPr>
          <p:cNvSpPr>
            <a:spLocks noGrp="1"/>
          </p:cNvSpPr>
          <p:nvPr>
            <p:ph type="ctrTitle"/>
          </p:nvPr>
        </p:nvSpPr>
        <p:spPr>
          <a:xfrm>
            <a:off x="2305878" y="511312"/>
            <a:ext cx="8931965" cy="2708965"/>
          </a:xfrm>
        </p:spPr>
        <p:txBody>
          <a:bodyPr>
            <a:normAutofit/>
          </a:bodyPr>
          <a:lstStyle/>
          <a:p>
            <a:pPr algn="ctr"/>
            <a:r>
              <a:rPr lang="en-US" b="1" dirty="0"/>
              <a:t>Types of data structures - Operations on data structures</a:t>
            </a:r>
          </a:p>
        </p:txBody>
      </p:sp>
    </p:spTree>
    <p:extLst>
      <p:ext uri="{BB962C8B-B14F-4D97-AF65-F5344CB8AC3E}">
        <p14:creationId xmlns:p14="http://schemas.microsoft.com/office/powerpoint/2010/main" val="190825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4D81505-E559-B0DA-672D-03DF4D20C305}"/>
              </a:ext>
            </a:extLst>
          </p:cNvPr>
          <p:cNvSpPr>
            <a:spLocks noGrp="1"/>
          </p:cNvSpPr>
          <p:nvPr>
            <p:ph idx="1"/>
          </p:nvPr>
        </p:nvSpPr>
        <p:spPr>
          <a:xfrm>
            <a:off x="728870" y="0"/>
            <a:ext cx="11463130" cy="6639339"/>
          </a:xfrm>
        </p:spPr>
        <p:txBody>
          <a:bodyPr>
            <a:noAutofit/>
          </a:bodyPr>
          <a:lstStyle/>
          <a:p>
            <a:r>
              <a:rPr lang="en-US" sz="2800" dirty="0"/>
              <a:t> Arrays can be classified as one-dimensional array, two-  dimensional  array or  multidimensional array. </a:t>
            </a:r>
          </a:p>
          <a:p>
            <a:r>
              <a:rPr lang="en-US" sz="2800" dirty="0"/>
              <a:t>One-dimensional Array: It has only one row of elements. It is stored in ascending  storage location.</a:t>
            </a:r>
          </a:p>
          <a:p>
            <a:pPr marL="0" indent="0">
              <a:buNone/>
            </a:pPr>
            <a:endParaRPr lang="en-US" sz="2800" dirty="0"/>
          </a:p>
          <a:p>
            <a:r>
              <a:rPr lang="en-US" sz="2800" dirty="0"/>
              <a:t>Two-dimensional Array: It consists of multiple rows and columns of data elements. It is  also called as a matrix.</a:t>
            </a:r>
          </a:p>
          <a:p>
            <a:pPr marL="0" indent="0">
              <a:buNone/>
            </a:pPr>
            <a:endParaRPr lang="en-US" sz="2800" dirty="0"/>
          </a:p>
          <a:p>
            <a:r>
              <a:rPr lang="en-US" sz="2800" dirty="0"/>
              <a:t>Multidimensional Array: Multidimensional arrays can be defined as array of  arrays. </a:t>
            </a:r>
          </a:p>
          <a:p>
            <a:pPr marL="0" indent="0">
              <a:buNone/>
            </a:pPr>
            <a:endParaRPr lang="en-US" sz="2800" dirty="0"/>
          </a:p>
          <a:p>
            <a:r>
              <a:rPr lang="en-US" sz="2800" dirty="0"/>
              <a:t>Multidimensional arrays are not bounded to two indices or two dimensions. They can include as many indices as required.</a:t>
            </a:r>
          </a:p>
        </p:txBody>
      </p:sp>
    </p:spTree>
    <p:extLst>
      <p:ext uri="{BB962C8B-B14F-4D97-AF65-F5344CB8AC3E}">
        <p14:creationId xmlns:p14="http://schemas.microsoft.com/office/powerpoint/2010/main" val="95803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4459-0277-CF2E-57ED-927E8D6E2DC7}"/>
              </a:ext>
            </a:extLst>
          </p:cNvPr>
          <p:cNvSpPr>
            <a:spLocks noGrp="1"/>
          </p:cNvSpPr>
          <p:nvPr>
            <p:ph type="title"/>
          </p:nvPr>
        </p:nvSpPr>
        <p:spPr>
          <a:xfrm>
            <a:off x="1400229" y="306333"/>
            <a:ext cx="8911687" cy="1280890"/>
          </a:xfrm>
        </p:spPr>
        <p:txBody>
          <a:bodyPr/>
          <a:lstStyle/>
          <a:p>
            <a:r>
              <a:rPr lang="en-US" dirty="0"/>
              <a:t>Limitations</a:t>
            </a:r>
          </a:p>
        </p:txBody>
      </p:sp>
      <p:sp>
        <p:nvSpPr>
          <p:cNvPr id="3" name="Content Placeholder 2">
            <a:extLst>
              <a:ext uri="{FF2B5EF4-FFF2-40B4-BE49-F238E27FC236}">
                <a16:creationId xmlns:a16="http://schemas.microsoft.com/office/drawing/2014/main" id="{43515D15-2703-813B-23D9-27239694B8F6}"/>
              </a:ext>
            </a:extLst>
          </p:cNvPr>
          <p:cNvSpPr>
            <a:spLocks noGrp="1"/>
          </p:cNvSpPr>
          <p:nvPr>
            <p:ph idx="1"/>
          </p:nvPr>
        </p:nvSpPr>
        <p:spPr>
          <a:xfrm>
            <a:off x="564444" y="1587223"/>
            <a:ext cx="11469512" cy="4402760"/>
          </a:xfrm>
        </p:spPr>
        <p:txBody>
          <a:bodyPr>
            <a:noAutofit/>
          </a:bodyPr>
          <a:lstStyle/>
          <a:p>
            <a:r>
              <a:rPr lang="en-US" sz="3200" dirty="0"/>
              <a:t>Arrays are of fixed size. </a:t>
            </a:r>
          </a:p>
          <a:p>
            <a:r>
              <a:rPr lang="en-US" sz="3200" dirty="0"/>
              <a:t> Data elements are stored in contiguous memory locations which may not be always available. </a:t>
            </a:r>
          </a:p>
          <a:p>
            <a:r>
              <a:rPr lang="en-US" sz="3200" dirty="0"/>
              <a:t> Insertion and deletion of elements can be problematic because of shifting of elements from their positions. However, these limitations can be solved by using linked lists.</a:t>
            </a:r>
          </a:p>
        </p:txBody>
      </p:sp>
    </p:spTree>
    <p:extLst>
      <p:ext uri="{BB962C8B-B14F-4D97-AF65-F5344CB8AC3E}">
        <p14:creationId xmlns:p14="http://schemas.microsoft.com/office/powerpoint/2010/main" val="72820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7FD4E-5BE2-91DB-9767-FF4AB9366E29}"/>
              </a:ext>
            </a:extLst>
          </p:cNvPr>
          <p:cNvSpPr>
            <a:spLocks noGrp="1"/>
          </p:cNvSpPr>
          <p:nvPr>
            <p:ph idx="1"/>
          </p:nvPr>
        </p:nvSpPr>
        <p:spPr>
          <a:xfrm>
            <a:off x="1392590" y="767644"/>
            <a:ext cx="10573632" cy="6090355"/>
          </a:xfrm>
        </p:spPr>
        <p:txBody>
          <a:bodyPr>
            <a:noAutofit/>
          </a:bodyPr>
          <a:lstStyle/>
          <a:p>
            <a:r>
              <a:rPr lang="en-US" sz="2800" dirty="0"/>
              <a:t>Storing list of data elements belonging to same data type.</a:t>
            </a:r>
          </a:p>
          <a:p>
            <a:pPr marL="0" indent="0">
              <a:buNone/>
            </a:pPr>
            <a:endParaRPr lang="en-US" sz="2800" dirty="0"/>
          </a:p>
          <a:p>
            <a:r>
              <a:rPr lang="en-US" sz="2800" dirty="0"/>
              <a:t>Lack of Dynamic Behavior: Arrays are not dynamic data structures. Once their size is defined, it cannot be changed. To work with varying data sizes, you would need to create a new array and copy elements, which can be inefficient.</a:t>
            </a:r>
          </a:p>
          <a:p>
            <a:pPr marL="0" indent="0">
              <a:buNone/>
            </a:pPr>
            <a:endParaRPr lang="en-US" sz="2800" dirty="0"/>
          </a:p>
          <a:p>
            <a:r>
              <a:rPr lang="en-US" sz="2800" dirty="0"/>
              <a:t>Contiguous Memory: Arrays store elements in contiguous memory locations, which means that all elements must be adjacent to one another. This limits their ability to efficiently insert or delete elements, as it often requires shifting elements to accommodate changes.</a:t>
            </a:r>
            <a:br>
              <a:rPr lang="en-US" sz="2800" dirty="0"/>
            </a:br>
            <a:br>
              <a:rPr lang="en-US" sz="2800" dirty="0"/>
            </a:br>
            <a:br>
              <a:rPr lang="en-US" sz="2800" dirty="0"/>
            </a:br>
            <a:br>
              <a:rPr lang="en-US" sz="2800" dirty="0"/>
            </a:br>
            <a:endParaRPr lang="en-US" sz="2800" dirty="0"/>
          </a:p>
        </p:txBody>
      </p:sp>
    </p:spTree>
    <p:extLst>
      <p:ext uri="{BB962C8B-B14F-4D97-AF65-F5344CB8AC3E}">
        <p14:creationId xmlns:p14="http://schemas.microsoft.com/office/powerpoint/2010/main" val="256272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A3B8-DD07-239B-0C81-D55F662754DC}"/>
              </a:ext>
            </a:extLst>
          </p:cNvPr>
          <p:cNvSpPr>
            <a:spLocks noGrp="1"/>
          </p:cNvSpPr>
          <p:nvPr>
            <p:ph type="title"/>
          </p:nvPr>
        </p:nvSpPr>
        <p:spPr/>
        <p:txBody>
          <a:bodyPr/>
          <a:lstStyle/>
          <a:p>
            <a:r>
              <a:rPr lang="en-US" dirty="0"/>
              <a:t>Operation on Array in data structure</a:t>
            </a:r>
          </a:p>
        </p:txBody>
      </p:sp>
      <p:sp>
        <p:nvSpPr>
          <p:cNvPr id="3" name="Content Placeholder 2">
            <a:extLst>
              <a:ext uri="{FF2B5EF4-FFF2-40B4-BE49-F238E27FC236}">
                <a16:creationId xmlns:a16="http://schemas.microsoft.com/office/drawing/2014/main" id="{B6E17DF7-3FDA-BCB0-029B-5F078749A999}"/>
              </a:ext>
            </a:extLst>
          </p:cNvPr>
          <p:cNvSpPr>
            <a:spLocks noGrp="1"/>
          </p:cNvSpPr>
          <p:nvPr>
            <p:ph idx="1"/>
          </p:nvPr>
        </p:nvSpPr>
        <p:spPr>
          <a:xfrm>
            <a:off x="1820585" y="1401416"/>
            <a:ext cx="8911687" cy="5456583"/>
          </a:xfrm>
        </p:spPr>
        <p:txBody>
          <a:bodyPr>
            <a:noAutofit/>
          </a:bodyPr>
          <a:lstStyle/>
          <a:p>
            <a:r>
              <a:rPr lang="en-US" sz="3200" dirty="0"/>
              <a:t>Traverse − Print each element in the array one by one.</a:t>
            </a:r>
          </a:p>
          <a:p>
            <a:r>
              <a:rPr lang="en-US" sz="3200" dirty="0"/>
              <a:t>Insertion − At the specified index, adds an element.</a:t>
            </a:r>
          </a:p>
          <a:p>
            <a:r>
              <a:rPr lang="en-US" sz="3200" dirty="0"/>
              <a:t>Deletion − The element at the specified index is deleted.</a:t>
            </a:r>
          </a:p>
          <a:p>
            <a:r>
              <a:rPr lang="en-US" sz="3200" dirty="0"/>
              <a:t>Search − Uses the provided index or the value to search for an element.</a:t>
            </a:r>
          </a:p>
          <a:p>
            <a:r>
              <a:rPr lang="en-US" sz="3200" dirty="0"/>
              <a:t>Update − The element at the specified index is updated.</a:t>
            </a:r>
          </a:p>
        </p:txBody>
      </p:sp>
    </p:spTree>
    <p:extLst>
      <p:ext uri="{BB962C8B-B14F-4D97-AF65-F5344CB8AC3E}">
        <p14:creationId xmlns:p14="http://schemas.microsoft.com/office/powerpoint/2010/main" val="221953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88B6-CF48-38ED-F0BC-1E04C7262236}"/>
              </a:ext>
            </a:extLst>
          </p:cNvPr>
          <p:cNvSpPr>
            <a:spLocks noGrp="1"/>
          </p:cNvSpPr>
          <p:nvPr>
            <p:ph type="title"/>
          </p:nvPr>
        </p:nvSpPr>
        <p:spPr/>
        <p:txBody>
          <a:bodyPr/>
          <a:lstStyle/>
          <a:p>
            <a:pPr algn="ctr"/>
            <a:r>
              <a:rPr lang="en-US" dirty="0"/>
              <a:t>Display </a:t>
            </a:r>
          </a:p>
        </p:txBody>
      </p:sp>
      <p:sp>
        <p:nvSpPr>
          <p:cNvPr id="4" name="TextBox 3">
            <a:extLst>
              <a:ext uri="{FF2B5EF4-FFF2-40B4-BE49-F238E27FC236}">
                <a16:creationId xmlns:a16="http://schemas.microsoft.com/office/drawing/2014/main" id="{22BE335D-5FA4-6950-AE52-379627C89712}"/>
              </a:ext>
            </a:extLst>
          </p:cNvPr>
          <p:cNvSpPr txBox="1"/>
          <p:nvPr/>
        </p:nvSpPr>
        <p:spPr>
          <a:xfrm>
            <a:off x="1372001" y="1413063"/>
            <a:ext cx="8911686" cy="4770537"/>
          </a:xfrm>
          <a:prstGeom prst="rect">
            <a:avLst/>
          </a:prstGeom>
          <a:noFill/>
        </p:spPr>
        <p:txBody>
          <a:bodyPr wrap="square">
            <a:spAutoFit/>
          </a:bodyPr>
          <a:lstStyle/>
          <a:p>
            <a:r>
              <a:rPr lang="fr-FR" sz="4000" dirty="0" err="1"/>
              <a:t>int</a:t>
            </a:r>
            <a:r>
              <a:rPr lang="fr-FR" sz="4000" dirty="0"/>
              <a:t>[] balance = { 300, 200, 100 }</a:t>
            </a:r>
          </a:p>
          <a:p>
            <a:endParaRPr lang="fr-FR" sz="4000" dirty="0"/>
          </a:p>
          <a:p>
            <a:r>
              <a:rPr lang="en-US" sz="4000" dirty="0">
                <a:effectLst/>
                <a:latin typeface="Calibri" panose="020F0502020204030204" pitchFamily="34" charset="0"/>
                <a:ea typeface="Calibri" panose="020F0502020204030204" pitchFamily="34" charset="0"/>
                <a:cs typeface="Times New Roman" panose="02020603050405020304" pitchFamily="18" charset="0"/>
              </a:rPr>
              <a:t>Explain the statement above and write the code to display 200 only </a:t>
            </a:r>
          </a:p>
          <a:p>
            <a:endParaRPr lang="fr-FR" sz="4000" dirty="0"/>
          </a:p>
          <a:p>
            <a:endParaRPr lang="fr-FR" sz="4000" dirty="0"/>
          </a:p>
          <a:p>
            <a:endParaRPr lang="fr-FR" sz="3200" dirty="0"/>
          </a:p>
          <a:p>
            <a:endParaRPr lang="en-US" sz="3200" dirty="0"/>
          </a:p>
        </p:txBody>
      </p:sp>
    </p:spTree>
    <p:extLst>
      <p:ext uri="{BB962C8B-B14F-4D97-AF65-F5344CB8AC3E}">
        <p14:creationId xmlns:p14="http://schemas.microsoft.com/office/powerpoint/2010/main" val="274976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663C2-10E6-C309-6A8D-8F87C4C814A0}"/>
              </a:ext>
            </a:extLst>
          </p:cNvPr>
          <p:cNvSpPr>
            <a:spLocks noGrp="1"/>
          </p:cNvSpPr>
          <p:nvPr>
            <p:ph idx="1"/>
          </p:nvPr>
        </p:nvSpPr>
        <p:spPr>
          <a:xfrm>
            <a:off x="1210985" y="97106"/>
            <a:ext cx="10132876" cy="7218094"/>
          </a:xfrm>
        </p:spPr>
        <p:txBody>
          <a:bodyPr>
            <a:noAutofit/>
          </a:bodyPr>
          <a:lstStyle/>
          <a:p>
            <a:r>
              <a:rPr lang="en-US" sz="3200" dirty="0"/>
              <a:t>In this Java code:</a:t>
            </a:r>
          </a:p>
          <a:p>
            <a:r>
              <a:rPr lang="en-US" sz="3200" dirty="0"/>
              <a:t>We define a class named Main.</a:t>
            </a:r>
          </a:p>
          <a:p>
            <a:r>
              <a:rPr lang="en-US" sz="3200" dirty="0"/>
              <a:t>The main method is the entry point of the Java program.</a:t>
            </a:r>
          </a:p>
          <a:p>
            <a:r>
              <a:rPr lang="en-US" sz="3200" dirty="0"/>
              <a:t>We declare an integer array balance with the specified values.</a:t>
            </a:r>
          </a:p>
          <a:p>
            <a:r>
              <a:rPr lang="en-US" sz="3200" dirty="0"/>
              <a:t>Instead of </a:t>
            </a:r>
            <a:r>
              <a:rPr lang="en-US" sz="3200" dirty="0" err="1"/>
              <a:t>cout</a:t>
            </a:r>
            <a:r>
              <a:rPr lang="en-US" sz="3200" dirty="0"/>
              <a:t> for output, we use </a:t>
            </a:r>
            <a:r>
              <a:rPr lang="en-US" sz="3200" dirty="0" err="1"/>
              <a:t>System.out.println</a:t>
            </a:r>
            <a:r>
              <a:rPr lang="en-US" sz="3200" dirty="0"/>
              <a:t>() to print the value at index 1 of the balance array.</a:t>
            </a:r>
          </a:p>
          <a:p>
            <a:r>
              <a:rPr lang="en-US" sz="3200" dirty="0"/>
              <a:t>Remember that Java uses different syntax and libraries compared to C++, so the code provided is a Java equivalent of your C++ code.</a:t>
            </a:r>
          </a:p>
        </p:txBody>
      </p:sp>
    </p:spTree>
    <p:extLst>
      <p:ext uri="{BB962C8B-B14F-4D97-AF65-F5344CB8AC3E}">
        <p14:creationId xmlns:p14="http://schemas.microsoft.com/office/powerpoint/2010/main" val="407994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8E28-0D7B-F819-9F20-6243FC7C6897}"/>
              </a:ext>
            </a:extLst>
          </p:cNvPr>
          <p:cNvSpPr>
            <a:spLocks noGrp="1"/>
          </p:cNvSpPr>
          <p:nvPr>
            <p:ph type="title"/>
          </p:nvPr>
        </p:nvSpPr>
        <p:spPr>
          <a:xfrm>
            <a:off x="2592926" y="624110"/>
            <a:ext cx="4616258" cy="1280890"/>
          </a:xfrm>
        </p:spPr>
        <p:txBody>
          <a:bodyPr/>
          <a:lstStyle/>
          <a:p>
            <a:r>
              <a:rPr lang="en-US" dirty="0"/>
              <a:t>Code in Java </a:t>
            </a:r>
          </a:p>
        </p:txBody>
      </p:sp>
      <p:sp>
        <p:nvSpPr>
          <p:cNvPr id="3" name="Content Placeholder 2">
            <a:extLst>
              <a:ext uri="{FF2B5EF4-FFF2-40B4-BE49-F238E27FC236}">
                <a16:creationId xmlns:a16="http://schemas.microsoft.com/office/drawing/2014/main" id="{5009ACF9-8E21-853E-DCE8-27C2EDF1FC7F}"/>
              </a:ext>
            </a:extLst>
          </p:cNvPr>
          <p:cNvSpPr>
            <a:spLocks noGrp="1"/>
          </p:cNvSpPr>
          <p:nvPr>
            <p:ph idx="1"/>
          </p:nvPr>
        </p:nvSpPr>
        <p:spPr/>
        <p:txBody>
          <a:bodyPr/>
          <a:lstStyle/>
          <a:p>
            <a:r>
              <a:rPr lang="en-US" sz="3200" dirty="0"/>
              <a:t>public class Main {</a:t>
            </a:r>
          </a:p>
          <a:p>
            <a:r>
              <a:rPr lang="en-US" sz="3200" dirty="0"/>
              <a:t>    public static void main(String[] </a:t>
            </a:r>
            <a:r>
              <a:rPr lang="en-US" sz="3200" dirty="0" err="1"/>
              <a:t>args</a:t>
            </a:r>
            <a:r>
              <a:rPr lang="en-US" sz="3200" dirty="0"/>
              <a:t>) {</a:t>
            </a:r>
          </a:p>
          <a:p>
            <a:r>
              <a:rPr lang="en-US" sz="3200" dirty="0"/>
              <a:t>        int[] Bal = { 300, 200, 100 };</a:t>
            </a:r>
          </a:p>
          <a:p>
            <a:r>
              <a:rPr lang="en-US" sz="3200" dirty="0"/>
              <a:t>        </a:t>
            </a:r>
            <a:r>
              <a:rPr lang="en-US" sz="3200" dirty="0" err="1"/>
              <a:t>System.out.println</a:t>
            </a:r>
            <a:r>
              <a:rPr lang="en-US" sz="3200" dirty="0"/>
              <a:t>(Bal[1]);</a:t>
            </a:r>
          </a:p>
          <a:p>
            <a:r>
              <a:rPr lang="en-US" sz="3200" dirty="0"/>
              <a:t>    }</a:t>
            </a:r>
          </a:p>
          <a:p>
            <a:r>
              <a:rPr lang="en-US" sz="3200" dirty="0"/>
              <a:t>}</a:t>
            </a:r>
          </a:p>
          <a:p>
            <a:endParaRPr lang="en-US" dirty="0"/>
          </a:p>
        </p:txBody>
      </p:sp>
    </p:spTree>
    <p:extLst>
      <p:ext uri="{BB962C8B-B14F-4D97-AF65-F5344CB8AC3E}">
        <p14:creationId xmlns:p14="http://schemas.microsoft.com/office/powerpoint/2010/main" val="142032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6202-3196-5F71-7AB4-8CC9D1C16417}"/>
              </a:ext>
            </a:extLst>
          </p:cNvPr>
          <p:cNvSpPr>
            <a:spLocks noGrp="1"/>
          </p:cNvSpPr>
          <p:nvPr>
            <p:ph type="title"/>
          </p:nvPr>
        </p:nvSpPr>
        <p:spPr/>
        <p:txBody>
          <a:bodyPr/>
          <a:lstStyle/>
          <a:p>
            <a:r>
              <a:rPr lang="en-US" dirty="0"/>
              <a:t>Print out  all the elements in this Array </a:t>
            </a:r>
          </a:p>
        </p:txBody>
      </p:sp>
      <p:sp>
        <p:nvSpPr>
          <p:cNvPr id="3" name="Content Placeholder 2">
            <a:extLst>
              <a:ext uri="{FF2B5EF4-FFF2-40B4-BE49-F238E27FC236}">
                <a16:creationId xmlns:a16="http://schemas.microsoft.com/office/drawing/2014/main" id="{08574080-B057-A530-2B36-CC900DD53110}"/>
              </a:ext>
            </a:extLst>
          </p:cNvPr>
          <p:cNvSpPr>
            <a:spLocks noGrp="1"/>
          </p:cNvSpPr>
          <p:nvPr>
            <p:ph idx="1"/>
          </p:nvPr>
        </p:nvSpPr>
        <p:spPr/>
        <p:txBody>
          <a:bodyPr>
            <a:normAutofit/>
          </a:bodyPr>
          <a:lstStyle/>
          <a:p>
            <a:r>
              <a:rPr lang="en-US" sz="3200" dirty="0"/>
              <a:t>int[] balance = { 300, 200, 100 };</a:t>
            </a:r>
          </a:p>
          <a:p>
            <a:pPr marL="0" indent="0">
              <a:buNone/>
            </a:pPr>
            <a:endParaRPr lang="en-US" sz="3200" dirty="0"/>
          </a:p>
        </p:txBody>
      </p:sp>
    </p:spTree>
    <p:extLst>
      <p:ext uri="{BB962C8B-B14F-4D97-AF65-F5344CB8AC3E}">
        <p14:creationId xmlns:p14="http://schemas.microsoft.com/office/powerpoint/2010/main" val="181934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3C4E8-4CEB-140B-A9B9-7A893B53F19E}"/>
              </a:ext>
            </a:extLst>
          </p:cNvPr>
          <p:cNvSpPr>
            <a:spLocks noGrp="1"/>
          </p:cNvSpPr>
          <p:nvPr>
            <p:ph idx="1"/>
          </p:nvPr>
        </p:nvSpPr>
        <p:spPr>
          <a:xfrm>
            <a:off x="1113183" y="596347"/>
            <a:ext cx="10840278" cy="5910469"/>
          </a:xfrm>
        </p:spPr>
        <p:txBody>
          <a:bodyPr>
            <a:noAutofit/>
          </a:bodyPr>
          <a:lstStyle/>
          <a:p>
            <a:r>
              <a:rPr lang="en-US" sz="3200" dirty="0"/>
              <a:t>public class </a:t>
            </a:r>
            <a:r>
              <a:rPr lang="en-US" sz="3200" dirty="0" err="1"/>
              <a:t>DisplayArray</a:t>
            </a:r>
            <a:r>
              <a:rPr lang="en-US" sz="3200" dirty="0"/>
              <a:t> {</a:t>
            </a:r>
          </a:p>
          <a:p>
            <a:r>
              <a:rPr lang="en-US" sz="3200" dirty="0"/>
              <a:t>    public static void main(String[] </a:t>
            </a:r>
            <a:r>
              <a:rPr lang="en-US" sz="3200" dirty="0" err="1"/>
              <a:t>args</a:t>
            </a:r>
            <a:r>
              <a:rPr lang="en-US" sz="3200" dirty="0"/>
              <a:t>) {</a:t>
            </a:r>
          </a:p>
          <a:p>
            <a:r>
              <a:rPr lang="en-US" sz="3200" dirty="0"/>
              <a:t>        int[] Bal = { 300, 200, 100 };</a:t>
            </a:r>
          </a:p>
          <a:p>
            <a:r>
              <a:rPr lang="en-US" sz="3200" dirty="0"/>
              <a:t>        </a:t>
            </a:r>
          </a:p>
          <a:p>
            <a:r>
              <a:rPr lang="en-US" sz="3200" dirty="0"/>
              <a:t>        // Iterate through the array and print each element</a:t>
            </a:r>
          </a:p>
          <a:p>
            <a:r>
              <a:rPr lang="en-US" sz="3200" dirty="0"/>
              <a:t>        for (int </a:t>
            </a:r>
            <a:r>
              <a:rPr lang="en-US" sz="3200" dirty="0" err="1"/>
              <a:t>i</a:t>
            </a:r>
            <a:r>
              <a:rPr lang="en-US" sz="3200" dirty="0"/>
              <a:t> = 0; </a:t>
            </a:r>
            <a:r>
              <a:rPr lang="en-US" sz="3200" dirty="0" err="1"/>
              <a:t>i</a:t>
            </a:r>
            <a:r>
              <a:rPr lang="en-US" sz="3200" dirty="0"/>
              <a:t> &lt; </a:t>
            </a:r>
            <a:r>
              <a:rPr lang="en-US" sz="3200" dirty="0" err="1"/>
              <a:t>Bal.length</a:t>
            </a:r>
            <a:r>
              <a:rPr lang="en-US" sz="3200" dirty="0"/>
              <a:t>; </a:t>
            </a:r>
            <a:r>
              <a:rPr lang="en-US" sz="3200" dirty="0" err="1"/>
              <a:t>i</a:t>
            </a:r>
            <a:r>
              <a:rPr lang="en-US" sz="3200" dirty="0"/>
              <a:t>++) {</a:t>
            </a:r>
          </a:p>
          <a:p>
            <a:r>
              <a:rPr lang="en-US" sz="3200" dirty="0"/>
              <a:t>            </a:t>
            </a:r>
            <a:r>
              <a:rPr lang="en-US" sz="3200" dirty="0" err="1"/>
              <a:t>System.out.println</a:t>
            </a:r>
            <a:r>
              <a:rPr lang="en-US" sz="3200" dirty="0"/>
              <a:t>(Bal[</a:t>
            </a:r>
            <a:r>
              <a:rPr lang="en-US" sz="3200" dirty="0" err="1"/>
              <a:t>i</a:t>
            </a:r>
            <a:r>
              <a:rPr lang="en-US" sz="3200" dirty="0"/>
              <a:t>]);</a:t>
            </a:r>
          </a:p>
          <a:p>
            <a:r>
              <a:rPr lang="en-US" sz="3200" dirty="0"/>
              <a:t>        }</a:t>
            </a:r>
          </a:p>
          <a:p>
            <a:r>
              <a:rPr lang="en-US" sz="3200" dirty="0"/>
              <a:t>    }</a:t>
            </a:r>
          </a:p>
          <a:p>
            <a:r>
              <a:rPr lang="en-US" sz="3200" dirty="0"/>
              <a:t>}</a:t>
            </a:r>
          </a:p>
        </p:txBody>
      </p:sp>
    </p:spTree>
    <p:extLst>
      <p:ext uri="{BB962C8B-B14F-4D97-AF65-F5344CB8AC3E}">
        <p14:creationId xmlns:p14="http://schemas.microsoft.com/office/powerpoint/2010/main" val="57577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F4F0-9627-9FFF-948A-B2E6A586F6DB}"/>
              </a:ext>
            </a:extLst>
          </p:cNvPr>
          <p:cNvSpPr>
            <a:spLocks noGrp="1"/>
          </p:cNvSpPr>
          <p:nvPr>
            <p:ph type="title"/>
          </p:nvPr>
        </p:nvSpPr>
        <p:spPr>
          <a:xfrm>
            <a:off x="1762539" y="163597"/>
            <a:ext cx="8911687" cy="1280890"/>
          </a:xfrm>
        </p:spPr>
        <p:txBody>
          <a:bodyPr/>
          <a:lstStyle/>
          <a:p>
            <a:pPr algn="ctr"/>
            <a:r>
              <a:rPr lang="en-US" sz="3600" dirty="0"/>
              <a:t>Write the algorithm of this </a:t>
            </a:r>
            <a:br>
              <a:rPr lang="en-US" sz="3600" dirty="0"/>
            </a:br>
            <a:r>
              <a:rPr lang="en-US" dirty="0"/>
              <a:t> </a:t>
            </a:r>
          </a:p>
        </p:txBody>
      </p:sp>
      <p:sp>
        <p:nvSpPr>
          <p:cNvPr id="3" name="Content Placeholder 2">
            <a:extLst>
              <a:ext uri="{FF2B5EF4-FFF2-40B4-BE49-F238E27FC236}">
                <a16:creationId xmlns:a16="http://schemas.microsoft.com/office/drawing/2014/main" id="{454D230E-956D-F78B-AE86-AA1FD7CDC478}"/>
              </a:ext>
            </a:extLst>
          </p:cNvPr>
          <p:cNvSpPr>
            <a:spLocks noGrp="1"/>
          </p:cNvSpPr>
          <p:nvPr>
            <p:ph idx="1"/>
          </p:nvPr>
        </p:nvSpPr>
        <p:spPr>
          <a:xfrm>
            <a:off x="1762539" y="1444487"/>
            <a:ext cx="9649308" cy="5022574"/>
          </a:xfrm>
        </p:spPr>
        <p:txBody>
          <a:bodyPr>
            <a:normAutofit fontScale="77500" lnSpcReduction="20000"/>
          </a:bodyPr>
          <a:lstStyle/>
          <a:p>
            <a:r>
              <a:rPr lang="en-US" sz="4600" dirty="0"/>
              <a:t>public class </a:t>
            </a:r>
            <a:r>
              <a:rPr lang="en-US" sz="4600" dirty="0" err="1"/>
              <a:t>DisplayArray</a:t>
            </a:r>
            <a:r>
              <a:rPr lang="en-US" sz="4600" dirty="0"/>
              <a:t> {</a:t>
            </a:r>
          </a:p>
          <a:p>
            <a:r>
              <a:rPr lang="en-US" sz="4600" dirty="0"/>
              <a:t>    public static void main(String[] </a:t>
            </a:r>
            <a:r>
              <a:rPr lang="en-US" sz="4600" dirty="0" err="1"/>
              <a:t>args</a:t>
            </a:r>
            <a:r>
              <a:rPr lang="en-US" sz="4600" dirty="0"/>
              <a:t>) {</a:t>
            </a:r>
          </a:p>
          <a:p>
            <a:r>
              <a:rPr lang="en-US" sz="4600" dirty="0"/>
              <a:t>        int[] Bal = { 300, 200, 100 };</a:t>
            </a:r>
          </a:p>
          <a:p>
            <a:r>
              <a:rPr lang="en-US" sz="4600" dirty="0"/>
              <a:t>        </a:t>
            </a:r>
          </a:p>
          <a:p>
            <a:r>
              <a:rPr lang="en-US" sz="4600" dirty="0"/>
              <a:t>        // Iterate through the array and print each element</a:t>
            </a:r>
          </a:p>
          <a:p>
            <a:r>
              <a:rPr lang="en-US" sz="4600" dirty="0"/>
              <a:t>        for (int </a:t>
            </a:r>
            <a:r>
              <a:rPr lang="en-US" sz="4600" dirty="0" err="1"/>
              <a:t>i</a:t>
            </a:r>
            <a:r>
              <a:rPr lang="en-US" sz="4600" dirty="0"/>
              <a:t> = 0; </a:t>
            </a:r>
            <a:r>
              <a:rPr lang="en-US" sz="4600" dirty="0" err="1"/>
              <a:t>i</a:t>
            </a:r>
            <a:r>
              <a:rPr lang="en-US" sz="4600" dirty="0"/>
              <a:t> &lt; </a:t>
            </a:r>
            <a:r>
              <a:rPr lang="en-US" sz="4600" dirty="0" err="1"/>
              <a:t>Bal.length</a:t>
            </a:r>
            <a:r>
              <a:rPr lang="en-US" sz="4600" dirty="0"/>
              <a:t>; </a:t>
            </a:r>
            <a:r>
              <a:rPr lang="en-US" sz="4600" dirty="0" err="1"/>
              <a:t>i</a:t>
            </a:r>
            <a:r>
              <a:rPr lang="en-US" sz="4600" dirty="0"/>
              <a:t>++) {</a:t>
            </a:r>
          </a:p>
          <a:p>
            <a:r>
              <a:rPr lang="en-US" sz="4600" dirty="0"/>
              <a:t>            </a:t>
            </a:r>
            <a:r>
              <a:rPr lang="en-US" sz="4600" dirty="0" err="1"/>
              <a:t>System.out.println</a:t>
            </a:r>
            <a:r>
              <a:rPr lang="en-US" sz="4600" dirty="0"/>
              <a:t>(Bal[</a:t>
            </a:r>
            <a:r>
              <a:rPr lang="en-US" sz="4600" dirty="0" err="1"/>
              <a:t>i</a:t>
            </a:r>
            <a:r>
              <a:rPr lang="en-US" sz="4600" dirty="0"/>
              <a:t>]);</a:t>
            </a:r>
          </a:p>
          <a:p>
            <a:r>
              <a:rPr lang="en-US" sz="4600" dirty="0"/>
              <a:t>        }</a:t>
            </a:r>
          </a:p>
          <a:p>
            <a:endParaRPr lang="en-US" dirty="0"/>
          </a:p>
        </p:txBody>
      </p:sp>
    </p:spTree>
    <p:extLst>
      <p:ext uri="{BB962C8B-B14F-4D97-AF65-F5344CB8AC3E}">
        <p14:creationId xmlns:p14="http://schemas.microsoft.com/office/powerpoint/2010/main" val="246949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421598B-0C71-8B3F-0835-AB6710B46389}"/>
              </a:ext>
            </a:extLst>
          </p:cNvPr>
          <p:cNvPicPr>
            <a:picLocks noChangeAspect="1"/>
          </p:cNvPicPr>
          <p:nvPr/>
        </p:nvPicPr>
        <p:blipFill>
          <a:blip r:embed="rId2"/>
          <a:stretch>
            <a:fillRect/>
          </a:stretch>
        </p:blipFill>
        <p:spPr>
          <a:xfrm>
            <a:off x="1484310" y="1099930"/>
            <a:ext cx="10363134" cy="5418130"/>
          </a:xfrm>
          <a:prstGeom prst="rect">
            <a:avLst/>
          </a:prstGeom>
          <a:ln w="2286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84EBDC4D-3EE4-03DB-8A3D-98DCE6DCD098}"/>
              </a:ext>
            </a:extLst>
          </p:cNvPr>
          <p:cNvSpPr>
            <a:spLocks noGrp="1"/>
          </p:cNvSpPr>
          <p:nvPr>
            <p:ph type="title"/>
          </p:nvPr>
        </p:nvSpPr>
        <p:spPr>
          <a:xfrm>
            <a:off x="1484309" y="190501"/>
            <a:ext cx="10018713" cy="697396"/>
          </a:xfrm>
        </p:spPr>
        <p:txBody>
          <a:bodyPr>
            <a:normAutofit fontScale="90000"/>
          </a:bodyPr>
          <a:lstStyle/>
          <a:p>
            <a:r>
              <a:rPr lang="en-US" sz="4400" b="1" dirty="0"/>
              <a:t>Types of data structures</a:t>
            </a:r>
          </a:p>
        </p:txBody>
      </p:sp>
      <p:sp>
        <p:nvSpPr>
          <p:cNvPr id="7" name="AutoShape 6" descr="difference-between-primitive-and-non-primitive-data-structures-1">
            <a:extLst>
              <a:ext uri="{FF2B5EF4-FFF2-40B4-BE49-F238E27FC236}">
                <a16:creationId xmlns:a16="http://schemas.microsoft.com/office/drawing/2014/main" id="{8F365983-611D-4779-3976-01564C44CF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7125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BFC49-EDA1-1AF6-C005-9E166A4A33DC}"/>
              </a:ext>
            </a:extLst>
          </p:cNvPr>
          <p:cNvSpPr>
            <a:spLocks noGrp="1"/>
          </p:cNvSpPr>
          <p:nvPr>
            <p:ph idx="1"/>
          </p:nvPr>
        </p:nvSpPr>
        <p:spPr>
          <a:xfrm>
            <a:off x="1210986" y="-1"/>
            <a:ext cx="9934092" cy="6652591"/>
          </a:xfrm>
        </p:spPr>
        <p:txBody>
          <a:bodyPr>
            <a:noAutofit/>
          </a:bodyPr>
          <a:lstStyle/>
          <a:p>
            <a:r>
              <a:rPr lang="en-US" sz="2800" dirty="0"/>
              <a:t>public class </a:t>
            </a:r>
            <a:r>
              <a:rPr lang="en-US" sz="2800" dirty="0" err="1"/>
              <a:t>DisplayArray</a:t>
            </a:r>
            <a:r>
              <a:rPr lang="en-US" sz="2800" dirty="0"/>
              <a:t> {</a:t>
            </a:r>
          </a:p>
          <a:p>
            <a:r>
              <a:rPr lang="en-US" sz="2800" dirty="0"/>
              <a:t>    Start</a:t>
            </a:r>
          </a:p>
          <a:p>
            <a:r>
              <a:rPr lang="en-US" sz="2800" dirty="0"/>
              <a:t>Initialize an integer array named Bal with values {300, 200, 100}.</a:t>
            </a:r>
          </a:p>
          <a:p>
            <a:r>
              <a:rPr lang="en-US" sz="2800" dirty="0"/>
              <a:t>Iterate through the elements of the Bal array using a "for" loop:</a:t>
            </a:r>
          </a:p>
          <a:p>
            <a:r>
              <a:rPr lang="en-US" sz="2800" dirty="0"/>
              <a:t>a. Initialize a loop control variable </a:t>
            </a:r>
            <a:r>
              <a:rPr lang="en-US" sz="2800" dirty="0" err="1"/>
              <a:t>i</a:t>
            </a:r>
            <a:r>
              <a:rPr lang="en-US" sz="2800" dirty="0"/>
              <a:t> to 0.</a:t>
            </a:r>
          </a:p>
          <a:p>
            <a:r>
              <a:rPr lang="en-US" sz="2800" dirty="0"/>
              <a:t>b. Check if </a:t>
            </a:r>
            <a:r>
              <a:rPr lang="en-US" sz="2800" dirty="0" err="1"/>
              <a:t>i</a:t>
            </a:r>
            <a:r>
              <a:rPr lang="en-US" sz="2800" dirty="0"/>
              <a:t> is less than the length of the Bal array using the condition </a:t>
            </a:r>
            <a:r>
              <a:rPr lang="en-US" sz="2800" dirty="0" err="1"/>
              <a:t>i</a:t>
            </a:r>
            <a:r>
              <a:rPr lang="en-US" sz="2800" dirty="0"/>
              <a:t> &lt; </a:t>
            </a:r>
            <a:r>
              <a:rPr lang="en-US" sz="2800" dirty="0" err="1"/>
              <a:t>Bal.length</a:t>
            </a:r>
            <a:r>
              <a:rPr lang="en-US" sz="2800" dirty="0"/>
              <a:t>.</a:t>
            </a:r>
          </a:p>
          <a:p>
            <a:r>
              <a:rPr lang="en-US" sz="2800" dirty="0"/>
              <a:t>c. If the condition is true, execute the following steps:</a:t>
            </a:r>
          </a:p>
          <a:p>
            <a:r>
              <a:rPr lang="en-US" sz="2800" dirty="0" err="1"/>
              <a:t>i</a:t>
            </a:r>
            <a:r>
              <a:rPr lang="en-US" sz="2800" dirty="0"/>
              <a:t>. Print the value of Bal[</a:t>
            </a:r>
            <a:r>
              <a:rPr lang="en-US" sz="2800" dirty="0" err="1"/>
              <a:t>i</a:t>
            </a:r>
            <a:r>
              <a:rPr lang="en-US" sz="2800" dirty="0"/>
              <a:t>] to the console using </a:t>
            </a:r>
            <a:r>
              <a:rPr lang="en-US" sz="2800" dirty="0" err="1"/>
              <a:t>System.out.println</a:t>
            </a:r>
            <a:r>
              <a:rPr lang="en-US" sz="2800" dirty="0"/>
              <a:t>(Bal[</a:t>
            </a:r>
            <a:r>
              <a:rPr lang="en-US" sz="2800" dirty="0" err="1"/>
              <a:t>i</a:t>
            </a:r>
            <a:r>
              <a:rPr lang="en-US" sz="2800" dirty="0"/>
              <a:t>]).</a:t>
            </a:r>
          </a:p>
          <a:p>
            <a:r>
              <a:rPr lang="en-US" sz="2800" dirty="0"/>
              <a:t>ii. Increment the loop control variable </a:t>
            </a:r>
            <a:r>
              <a:rPr lang="en-US" sz="2800" dirty="0" err="1"/>
              <a:t>i</a:t>
            </a:r>
            <a:r>
              <a:rPr lang="en-US" sz="2800" dirty="0"/>
              <a:t> by 1 using </a:t>
            </a:r>
            <a:r>
              <a:rPr lang="en-US" sz="2800" dirty="0" err="1"/>
              <a:t>i</a:t>
            </a:r>
            <a:r>
              <a:rPr lang="en-US" sz="2800" dirty="0"/>
              <a:t>++.</a:t>
            </a:r>
          </a:p>
          <a:p>
            <a:endParaRPr lang="en-US" sz="2400" dirty="0"/>
          </a:p>
        </p:txBody>
      </p:sp>
    </p:spTree>
    <p:extLst>
      <p:ext uri="{BB962C8B-B14F-4D97-AF65-F5344CB8AC3E}">
        <p14:creationId xmlns:p14="http://schemas.microsoft.com/office/powerpoint/2010/main" val="233904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A1162-28E2-32D6-1EDD-1DCC6923AB11}"/>
              </a:ext>
            </a:extLst>
          </p:cNvPr>
          <p:cNvSpPr>
            <a:spLocks noGrp="1"/>
          </p:cNvSpPr>
          <p:nvPr>
            <p:ph idx="1"/>
          </p:nvPr>
        </p:nvSpPr>
        <p:spPr>
          <a:xfrm>
            <a:off x="1638299" y="278295"/>
            <a:ext cx="9414013" cy="6321287"/>
          </a:xfrm>
        </p:spPr>
        <p:txBody>
          <a:bodyPr>
            <a:noAutofit/>
          </a:bodyPr>
          <a:lstStyle/>
          <a:p>
            <a:r>
              <a:rPr lang="en-US" sz="2800" dirty="0"/>
              <a:t>d. Repeat steps 3b and 3c until the condition </a:t>
            </a:r>
            <a:r>
              <a:rPr lang="en-US" sz="2800" dirty="0" err="1"/>
              <a:t>i</a:t>
            </a:r>
            <a:r>
              <a:rPr lang="en-US" sz="2800" dirty="0"/>
              <a:t> &lt; </a:t>
            </a:r>
            <a:r>
              <a:rPr lang="en-US" sz="2800" dirty="0" err="1"/>
              <a:t>Bal.length</a:t>
            </a:r>
            <a:r>
              <a:rPr lang="en-US" sz="2800" dirty="0"/>
              <a:t> becomes false.</a:t>
            </a:r>
          </a:p>
          <a:p>
            <a:endParaRPr lang="en-US" sz="2800" dirty="0"/>
          </a:p>
          <a:p>
            <a:r>
              <a:rPr lang="en-US" sz="2800" dirty="0"/>
              <a:t>End</a:t>
            </a:r>
          </a:p>
          <a:p>
            <a:pPr marL="0" indent="0">
              <a:buNone/>
            </a:pPr>
            <a:endParaRPr lang="en-US" sz="2800" dirty="0"/>
          </a:p>
          <a:p>
            <a:r>
              <a:rPr lang="en-US" sz="2800" dirty="0"/>
              <a:t>This algorithm initializes an array, iterates through its elements using a "for" loop, and prints each element to the console. The loop control variable </a:t>
            </a:r>
            <a:r>
              <a:rPr lang="en-US" sz="2800" dirty="0" err="1"/>
              <a:t>i</a:t>
            </a:r>
            <a:r>
              <a:rPr lang="en-US" sz="2800" dirty="0"/>
              <a:t> is used to access each element in the array, and the loop continues until all elements have been processed. The result is that the values of the array elements are displayed on separate lines in the console.</a:t>
            </a:r>
          </a:p>
          <a:p>
            <a:endParaRPr lang="en-US" sz="2800" dirty="0"/>
          </a:p>
        </p:txBody>
      </p:sp>
    </p:spTree>
    <p:extLst>
      <p:ext uri="{BB962C8B-B14F-4D97-AF65-F5344CB8AC3E}">
        <p14:creationId xmlns:p14="http://schemas.microsoft.com/office/powerpoint/2010/main" val="3656216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71A1-7CD8-5ED4-954D-9DF2CF6AACEB}"/>
              </a:ext>
            </a:extLst>
          </p:cNvPr>
          <p:cNvSpPr>
            <a:spLocks noGrp="1"/>
          </p:cNvSpPr>
          <p:nvPr>
            <p:ph type="title"/>
          </p:nvPr>
        </p:nvSpPr>
        <p:spPr/>
        <p:txBody>
          <a:bodyPr/>
          <a:lstStyle/>
          <a:p>
            <a:pPr algn="ctr"/>
            <a:r>
              <a:rPr lang="en-US" dirty="0"/>
              <a:t>Traversing</a:t>
            </a:r>
          </a:p>
        </p:txBody>
      </p:sp>
      <p:sp>
        <p:nvSpPr>
          <p:cNvPr id="3" name="Content Placeholder 2">
            <a:extLst>
              <a:ext uri="{FF2B5EF4-FFF2-40B4-BE49-F238E27FC236}">
                <a16:creationId xmlns:a16="http://schemas.microsoft.com/office/drawing/2014/main" id="{02288D67-7135-6846-CCB9-2F9BC48CFA85}"/>
              </a:ext>
            </a:extLst>
          </p:cNvPr>
          <p:cNvSpPr>
            <a:spLocks noGrp="1"/>
          </p:cNvSpPr>
          <p:nvPr>
            <p:ph idx="1"/>
          </p:nvPr>
        </p:nvSpPr>
        <p:spPr>
          <a:xfrm>
            <a:off x="2337421" y="1540189"/>
            <a:ext cx="9350996" cy="3777622"/>
          </a:xfrm>
        </p:spPr>
        <p:txBody>
          <a:bodyPr>
            <a:normAutofit fontScale="92500" lnSpcReduction="10000"/>
          </a:bodyPr>
          <a:lstStyle/>
          <a:p>
            <a:r>
              <a:rPr lang="en-US" sz="3200" dirty="0"/>
              <a:t> Traversing is performed to display every element of data structure or to perform any operation on its element. Traversing is also known as iterating over the data structure.</a:t>
            </a:r>
          </a:p>
          <a:p>
            <a:pPr marL="0" indent="0">
              <a:buNone/>
            </a:pPr>
            <a:endParaRPr lang="en-US" sz="3200" dirty="0"/>
          </a:p>
          <a:p>
            <a:r>
              <a:rPr lang="en-US" sz="3200" dirty="0"/>
              <a:t>Traversing operation is used to access elements of data structure or to perform some operation on elements.</a:t>
            </a:r>
          </a:p>
        </p:txBody>
      </p:sp>
    </p:spTree>
    <p:extLst>
      <p:ext uri="{BB962C8B-B14F-4D97-AF65-F5344CB8AC3E}">
        <p14:creationId xmlns:p14="http://schemas.microsoft.com/office/powerpoint/2010/main" val="693630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E074-E6F2-521E-BBD8-754477AA1E2D}"/>
              </a:ext>
            </a:extLst>
          </p:cNvPr>
          <p:cNvSpPr>
            <a:spLocks noGrp="1"/>
          </p:cNvSpPr>
          <p:nvPr>
            <p:ph type="title"/>
          </p:nvPr>
        </p:nvSpPr>
        <p:spPr>
          <a:xfrm>
            <a:off x="1837551" y="306333"/>
            <a:ext cx="8911687" cy="1085145"/>
          </a:xfrm>
        </p:spPr>
        <p:txBody>
          <a:bodyPr>
            <a:normAutofit fontScale="90000"/>
          </a:bodyPr>
          <a:lstStyle/>
          <a:p>
            <a:pPr algn="ctr"/>
            <a:r>
              <a:rPr lang="en-US" sz="3200" b="1" dirty="0"/>
              <a:t>Some common traversal techniques used in various data structures</a:t>
            </a:r>
            <a:r>
              <a:rPr lang="en-US" dirty="0"/>
              <a:t>:</a:t>
            </a:r>
          </a:p>
        </p:txBody>
      </p:sp>
      <p:sp>
        <p:nvSpPr>
          <p:cNvPr id="3" name="Content Placeholder 2">
            <a:extLst>
              <a:ext uri="{FF2B5EF4-FFF2-40B4-BE49-F238E27FC236}">
                <a16:creationId xmlns:a16="http://schemas.microsoft.com/office/drawing/2014/main" id="{FC1727BF-4104-4DE3-668D-88C46A0E574B}"/>
              </a:ext>
            </a:extLst>
          </p:cNvPr>
          <p:cNvSpPr>
            <a:spLocks noGrp="1"/>
          </p:cNvSpPr>
          <p:nvPr>
            <p:ph idx="1"/>
          </p:nvPr>
        </p:nvSpPr>
        <p:spPr>
          <a:xfrm>
            <a:off x="1731532" y="1423076"/>
            <a:ext cx="9121997" cy="5128591"/>
          </a:xfrm>
        </p:spPr>
        <p:txBody>
          <a:bodyPr>
            <a:normAutofit fontScale="25000" lnSpcReduction="20000"/>
          </a:bodyPr>
          <a:lstStyle/>
          <a:p>
            <a:r>
              <a:rPr lang="en-US" sz="9800" dirty="0"/>
              <a:t>Linear Search: Linear search is used to traverse arrays or lists to find a specific element. It involves iterating through each element one by one until the target element is found or until the end of the data structure is reached.</a:t>
            </a:r>
          </a:p>
          <a:p>
            <a:endParaRPr lang="en-US" sz="9800" dirty="0"/>
          </a:p>
          <a:p>
            <a:r>
              <a:rPr lang="en-US" sz="9800" dirty="0"/>
              <a:t>For Loop: A for loop is commonly used for array or list traversal. It provides a structured way to iterate through elements by specifying the start, end, and step values. For example, for (int </a:t>
            </a:r>
            <a:r>
              <a:rPr lang="en-US" sz="9800" dirty="0" err="1"/>
              <a:t>i</a:t>
            </a:r>
            <a:r>
              <a:rPr lang="en-US" sz="9800" dirty="0"/>
              <a:t> = 0; </a:t>
            </a:r>
            <a:r>
              <a:rPr lang="en-US" sz="9800" dirty="0" err="1"/>
              <a:t>i</a:t>
            </a:r>
            <a:r>
              <a:rPr lang="en-US" sz="9800" dirty="0"/>
              <a:t> &lt; N; </a:t>
            </a:r>
            <a:r>
              <a:rPr lang="en-US" sz="9800" dirty="0" err="1"/>
              <a:t>i</a:t>
            </a:r>
            <a:r>
              <a:rPr lang="en-US" sz="9800" dirty="0"/>
              <a:t>++) can be used to traverse an array of length N.</a:t>
            </a:r>
          </a:p>
          <a:p>
            <a:endParaRPr lang="en-US" sz="9800" dirty="0"/>
          </a:p>
          <a:p>
            <a:r>
              <a:rPr lang="en-US" sz="9800" dirty="0"/>
              <a:t>While Loop: While loops are used for traversing when the exact number of iterations is not known in advance. You iterate as long as a certain condition is met.</a:t>
            </a:r>
          </a:p>
          <a:p>
            <a:endParaRPr lang="en-US" dirty="0"/>
          </a:p>
        </p:txBody>
      </p:sp>
    </p:spTree>
    <p:extLst>
      <p:ext uri="{BB962C8B-B14F-4D97-AF65-F5344CB8AC3E}">
        <p14:creationId xmlns:p14="http://schemas.microsoft.com/office/powerpoint/2010/main" val="2614479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55D97-1B31-3C87-2B8A-ACFE507FEA42}"/>
              </a:ext>
            </a:extLst>
          </p:cNvPr>
          <p:cNvSpPr>
            <a:spLocks noGrp="1"/>
          </p:cNvSpPr>
          <p:nvPr>
            <p:ph idx="1"/>
          </p:nvPr>
        </p:nvSpPr>
        <p:spPr>
          <a:xfrm>
            <a:off x="689113" y="503582"/>
            <a:ext cx="10999303" cy="5724939"/>
          </a:xfrm>
        </p:spPr>
        <p:txBody>
          <a:bodyPr>
            <a:noAutofit/>
          </a:bodyPr>
          <a:lstStyle/>
          <a:p>
            <a:r>
              <a:rPr lang="en-US" sz="3200" dirty="0"/>
              <a:t>For-Each Loop: Many modern programming languages provide a for-each loop (e.g., for item in collection) that simplifies the traversal of collections by abstracting the index or iterator.</a:t>
            </a:r>
          </a:p>
          <a:p>
            <a:endParaRPr lang="en-US" sz="3200" dirty="0"/>
          </a:p>
          <a:p>
            <a:r>
              <a:rPr lang="en-US" sz="3200" dirty="0"/>
              <a:t>Recursion: Recursion can be used to traverse hierarchical data structures like trees and graphs. A function calls itself to traverse subtrees or subgraphs.</a:t>
            </a:r>
          </a:p>
        </p:txBody>
      </p:sp>
    </p:spTree>
    <p:extLst>
      <p:ext uri="{BB962C8B-B14F-4D97-AF65-F5344CB8AC3E}">
        <p14:creationId xmlns:p14="http://schemas.microsoft.com/office/powerpoint/2010/main" val="243694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7C2A-B285-F684-E568-11B0E8EF8FB1}"/>
              </a:ext>
            </a:extLst>
          </p:cNvPr>
          <p:cNvSpPr>
            <a:spLocks noGrp="1"/>
          </p:cNvSpPr>
          <p:nvPr>
            <p:ph type="title"/>
          </p:nvPr>
        </p:nvSpPr>
        <p:spPr>
          <a:xfrm>
            <a:off x="2242969" y="420910"/>
            <a:ext cx="8911687" cy="628957"/>
          </a:xfrm>
        </p:spPr>
        <p:txBody>
          <a:bodyPr>
            <a:normAutofit fontScale="90000"/>
          </a:bodyPr>
          <a:lstStyle/>
          <a:p>
            <a:pPr algn="ctr"/>
            <a:r>
              <a:rPr lang="en-US" dirty="0"/>
              <a:t>Two-Dimensional Array</a:t>
            </a:r>
          </a:p>
        </p:txBody>
      </p:sp>
      <p:sp>
        <p:nvSpPr>
          <p:cNvPr id="3" name="Content Placeholder 2">
            <a:extLst>
              <a:ext uri="{FF2B5EF4-FFF2-40B4-BE49-F238E27FC236}">
                <a16:creationId xmlns:a16="http://schemas.microsoft.com/office/drawing/2014/main" id="{40E2E823-91E6-C203-3321-7B0B368753FB}"/>
              </a:ext>
            </a:extLst>
          </p:cNvPr>
          <p:cNvSpPr>
            <a:spLocks noGrp="1"/>
          </p:cNvSpPr>
          <p:nvPr>
            <p:ph idx="1"/>
          </p:nvPr>
        </p:nvSpPr>
        <p:spPr>
          <a:xfrm>
            <a:off x="643467" y="1478844"/>
            <a:ext cx="11672711" cy="5379155"/>
          </a:xfrm>
        </p:spPr>
        <p:txBody>
          <a:bodyPr>
            <a:normAutofit/>
          </a:bodyPr>
          <a:lstStyle/>
          <a:p>
            <a:r>
              <a:rPr lang="en-US" sz="2800" dirty="0"/>
              <a:t>A two-dimensional array, also known as a 2D array, is a collection of data elements arranged in a grid-like structure with rows and columns. Each element in the array is referred to as a cell and can be accessed by its row and column indices/indexes.</a:t>
            </a:r>
          </a:p>
          <a:p>
            <a:pPr lvl="7"/>
            <a:r>
              <a:rPr lang="en-US" sz="2200" b="1" dirty="0"/>
              <a:t>Int </a:t>
            </a:r>
            <a:r>
              <a:rPr lang="en-US" sz="2200" b="1" dirty="0" err="1"/>
              <a:t>arr</a:t>
            </a:r>
            <a:r>
              <a:rPr lang="en-US" sz="2200" b="1" dirty="0"/>
              <a:t>[4][5];</a:t>
            </a:r>
          </a:p>
          <a:p>
            <a:pPr marL="3200400" lvl="7" indent="0">
              <a:buNone/>
            </a:pPr>
            <a:endParaRPr lang="en-US" sz="2200" b="1" dirty="0"/>
          </a:p>
          <a:p>
            <a:pPr marL="0" indent="0" algn="ctr">
              <a:buNone/>
            </a:pPr>
            <a:r>
              <a:rPr lang="en-US" sz="2800" b="1" dirty="0"/>
              <a:t>        </a:t>
            </a:r>
          </a:p>
          <a:p>
            <a:pPr marL="0" indent="0" algn="ctr">
              <a:buNone/>
            </a:pPr>
            <a:endParaRPr lang="en-US" sz="2800" b="1" dirty="0"/>
          </a:p>
          <a:p>
            <a:pPr marL="0" indent="0" algn="ctr">
              <a:buNone/>
            </a:pPr>
            <a:endParaRPr lang="en-US" sz="2800" b="1" dirty="0"/>
          </a:p>
          <a:p>
            <a:pPr marL="0" indent="0" algn="ctr">
              <a:buNone/>
            </a:pPr>
            <a:r>
              <a:rPr lang="en-US" sz="2800" b="1" dirty="0"/>
              <a:t>Size of this array:</a:t>
            </a:r>
          </a:p>
        </p:txBody>
      </p:sp>
      <p:sp>
        <p:nvSpPr>
          <p:cNvPr id="8" name="Arrow: Notched Right 7">
            <a:extLst>
              <a:ext uri="{FF2B5EF4-FFF2-40B4-BE49-F238E27FC236}">
                <a16:creationId xmlns:a16="http://schemas.microsoft.com/office/drawing/2014/main" id="{BDDA2FBD-0838-ADC2-34D0-D72A6D1221DF}"/>
              </a:ext>
            </a:extLst>
          </p:cNvPr>
          <p:cNvSpPr/>
          <p:nvPr/>
        </p:nvSpPr>
        <p:spPr>
          <a:xfrm>
            <a:off x="4921955" y="5284894"/>
            <a:ext cx="2167467" cy="188524"/>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0B730D75-8953-58EA-6CE7-3C98CD69CCD7}"/>
              </a:ext>
            </a:extLst>
          </p:cNvPr>
          <p:cNvGraphicFramePr>
            <a:graphicFrameLocks noGrp="1"/>
          </p:cNvGraphicFramePr>
          <p:nvPr>
            <p:extLst>
              <p:ext uri="{D42A27DB-BD31-4B8C-83A1-F6EECF244321}">
                <p14:modId xmlns:p14="http://schemas.microsoft.com/office/powerpoint/2010/main" val="3576242238"/>
              </p:ext>
            </p:extLst>
          </p:nvPr>
        </p:nvGraphicFramePr>
        <p:xfrm>
          <a:off x="784581" y="4327666"/>
          <a:ext cx="2698045" cy="370840"/>
        </p:xfrm>
        <a:graphic>
          <a:graphicData uri="http://schemas.openxmlformats.org/drawingml/2006/table">
            <a:tbl>
              <a:tblPr firstRow="1" bandRow="1">
                <a:tableStyleId>{5C22544A-7EE6-4342-B048-85BDC9FD1C3A}</a:tableStyleId>
              </a:tblPr>
              <a:tblGrid>
                <a:gridCol w="539609">
                  <a:extLst>
                    <a:ext uri="{9D8B030D-6E8A-4147-A177-3AD203B41FA5}">
                      <a16:colId xmlns:a16="http://schemas.microsoft.com/office/drawing/2014/main" val="2515016535"/>
                    </a:ext>
                  </a:extLst>
                </a:gridCol>
                <a:gridCol w="539609">
                  <a:extLst>
                    <a:ext uri="{9D8B030D-6E8A-4147-A177-3AD203B41FA5}">
                      <a16:colId xmlns:a16="http://schemas.microsoft.com/office/drawing/2014/main" val="381352675"/>
                    </a:ext>
                  </a:extLst>
                </a:gridCol>
                <a:gridCol w="539609">
                  <a:extLst>
                    <a:ext uri="{9D8B030D-6E8A-4147-A177-3AD203B41FA5}">
                      <a16:colId xmlns:a16="http://schemas.microsoft.com/office/drawing/2014/main" val="7329389"/>
                    </a:ext>
                  </a:extLst>
                </a:gridCol>
                <a:gridCol w="539609">
                  <a:extLst>
                    <a:ext uri="{9D8B030D-6E8A-4147-A177-3AD203B41FA5}">
                      <a16:colId xmlns:a16="http://schemas.microsoft.com/office/drawing/2014/main" val="3322149153"/>
                    </a:ext>
                  </a:extLst>
                </a:gridCol>
                <a:gridCol w="539609">
                  <a:extLst>
                    <a:ext uri="{9D8B030D-6E8A-4147-A177-3AD203B41FA5}">
                      <a16:colId xmlns:a16="http://schemas.microsoft.com/office/drawing/2014/main" val="238139604"/>
                    </a:ext>
                  </a:extLst>
                </a:gridCol>
              </a:tblGrid>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7524143"/>
                  </a:ext>
                </a:extLst>
              </a:tr>
            </a:tbl>
          </a:graphicData>
        </a:graphic>
      </p:graphicFrame>
      <p:graphicFrame>
        <p:nvGraphicFramePr>
          <p:cNvPr id="11" name="Table 10">
            <a:extLst>
              <a:ext uri="{FF2B5EF4-FFF2-40B4-BE49-F238E27FC236}">
                <a16:creationId xmlns:a16="http://schemas.microsoft.com/office/drawing/2014/main" id="{9701DE55-2C40-9962-64AD-3221569395B5}"/>
              </a:ext>
            </a:extLst>
          </p:cNvPr>
          <p:cNvGraphicFramePr>
            <a:graphicFrameLocks noGrp="1"/>
          </p:cNvGraphicFramePr>
          <p:nvPr>
            <p:extLst>
              <p:ext uri="{D42A27DB-BD31-4B8C-83A1-F6EECF244321}">
                <p14:modId xmlns:p14="http://schemas.microsoft.com/office/powerpoint/2010/main" val="108462749"/>
              </p:ext>
            </p:extLst>
          </p:nvPr>
        </p:nvGraphicFramePr>
        <p:xfrm>
          <a:off x="784581" y="4972120"/>
          <a:ext cx="2698045" cy="370840"/>
        </p:xfrm>
        <a:graphic>
          <a:graphicData uri="http://schemas.openxmlformats.org/drawingml/2006/table">
            <a:tbl>
              <a:tblPr firstRow="1" bandRow="1">
                <a:tableStyleId>{5C22544A-7EE6-4342-B048-85BDC9FD1C3A}</a:tableStyleId>
              </a:tblPr>
              <a:tblGrid>
                <a:gridCol w="539609">
                  <a:extLst>
                    <a:ext uri="{9D8B030D-6E8A-4147-A177-3AD203B41FA5}">
                      <a16:colId xmlns:a16="http://schemas.microsoft.com/office/drawing/2014/main" val="2515016535"/>
                    </a:ext>
                  </a:extLst>
                </a:gridCol>
                <a:gridCol w="539609">
                  <a:extLst>
                    <a:ext uri="{9D8B030D-6E8A-4147-A177-3AD203B41FA5}">
                      <a16:colId xmlns:a16="http://schemas.microsoft.com/office/drawing/2014/main" val="381352675"/>
                    </a:ext>
                  </a:extLst>
                </a:gridCol>
                <a:gridCol w="539609">
                  <a:extLst>
                    <a:ext uri="{9D8B030D-6E8A-4147-A177-3AD203B41FA5}">
                      <a16:colId xmlns:a16="http://schemas.microsoft.com/office/drawing/2014/main" val="7329389"/>
                    </a:ext>
                  </a:extLst>
                </a:gridCol>
                <a:gridCol w="539609">
                  <a:extLst>
                    <a:ext uri="{9D8B030D-6E8A-4147-A177-3AD203B41FA5}">
                      <a16:colId xmlns:a16="http://schemas.microsoft.com/office/drawing/2014/main" val="3322149153"/>
                    </a:ext>
                  </a:extLst>
                </a:gridCol>
                <a:gridCol w="539609">
                  <a:extLst>
                    <a:ext uri="{9D8B030D-6E8A-4147-A177-3AD203B41FA5}">
                      <a16:colId xmlns:a16="http://schemas.microsoft.com/office/drawing/2014/main" val="238139604"/>
                    </a:ext>
                  </a:extLst>
                </a:gridCol>
              </a:tblGrid>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7524143"/>
                  </a:ext>
                </a:extLst>
              </a:tr>
            </a:tbl>
          </a:graphicData>
        </a:graphic>
      </p:graphicFrame>
      <p:graphicFrame>
        <p:nvGraphicFramePr>
          <p:cNvPr id="12" name="Table 11">
            <a:extLst>
              <a:ext uri="{FF2B5EF4-FFF2-40B4-BE49-F238E27FC236}">
                <a16:creationId xmlns:a16="http://schemas.microsoft.com/office/drawing/2014/main" id="{F344A721-392C-A4D2-553C-36149D9D218B}"/>
              </a:ext>
            </a:extLst>
          </p:cNvPr>
          <p:cNvGraphicFramePr>
            <a:graphicFrameLocks noGrp="1"/>
          </p:cNvGraphicFramePr>
          <p:nvPr>
            <p:extLst>
              <p:ext uri="{D42A27DB-BD31-4B8C-83A1-F6EECF244321}">
                <p14:modId xmlns:p14="http://schemas.microsoft.com/office/powerpoint/2010/main" val="204271383"/>
              </p:ext>
            </p:extLst>
          </p:nvPr>
        </p:nvGraphicFramePr>
        <p:xfrm>
          <a:off x="784581" y="5616574"/>
          <a:ext cx="2698045" cy="370840"/>
        </p:xfrm>
        <a:graphic>
          <a:graphicData uri="http://schemas.openxmlformats.org/drawingml/2006/table">
            <a:tbl>
              <a:tblPr firstRow="1" bandRow="1">
                <a:tableStyleId>{5C22544A-7EE6-4342-B048-85BDC9FD1C3A}</a:tableStyleId>
              </a:tblPr>
              <a:tblGrid>
                <a:gridCol w="539609">
                  <a:extLst>
                    <a:ext uri="{9D8B030D-6E8A-4147-A177-3AD203B41FA5}">
                      <a16:colId xmlns:a16="http://schemas.microsoft.com/office/drawing/2014/main" val="2515016535"/>
                    </a:ext>
                  </a:extLst>
                </a:gridCol>
                <a:gridCol w="539609">
                  <a:extLst>
                    <a:ext uri="{9D8B030D-6E8A-4147-A177-3AD203B41FA5}">
                      <a16:colId xmlns:a16="http://schemas.microsoft.com/office/drawing/2014/main" val="381352675"/>
                    </a:ext>
                  </a:extLst>
                </a:gridCol>
                <a:gridCol w="539609">
                  <a:extLst>
                    <a:ext uri="{9D8B030D-6E8A-4147-A177-3AD203B41FA5}">
                      <a16:colId xmlns:a16="http://schemas.microsoft.com/office/drawing/2014/main" val="7329389"/>
                    </a:ext>
                  </a:extLst>
                </a:gridCol>
                <a:gridCol w="539609">
                  <a:extLst>
                    <a:ext uri="{9D8B030D-6E8A-4147-A177-3AD203B41FA5}">
                      <a16:colId xmlns:a16="http://schemas.microsoft.com/office/drawing/2014/main" val="3322149153"/>
                    </a:ext>
                  </a:extLst>
                </a:gridCol>
                <a:gridCol w="539609">
                  <a:extLst>
                    <a:ext uri="{9D8B030D-6E8A-4147-A177-3AD203B41FA5}">
                      <a16:colId xmlns:a16="http://schemas.microsoft.com/office/drawing/2014/main" val="238139604"/>
                    </a:ext>
                  </a:extLst>
                </a:gridCol>
              </a:tblGrid>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7524143"/>
                  </a:ext>
                </a:extLst>
              </a:tr>
            </a:tbl>
          </a:graphicData>
        </a:graphic>
      </p:graphicFrame>
      <p:graphicFrame>
        <p:nvGraphicFramePr>
          <p:cNvPr id="13" name="Table 12">
            <a:extLst>
              <a:ext uri="{FF2B5EF4-FFF2-40B4-BE49-F238E27FC236}">
                <a16:creationId xmlns:a16="http://schemas.microsoft.com/office/drawing/2014/main" id="{3BCC4D59-BF77-9836-E3F5-472B794F6754}"/>
              </a:ext>
            </a:extLst>
          </p:cNvPr>
          <p:cNvGraphicFramePr>
            <a:graphicFrameLocks noGrp="1"/>
          </p:cNvGraphicFramePr>
          <p:nvPr>
            <p:extLst>
              <p:ext uri="{D42A27DB-BD31-4B8C-83A1-F6EECF244321}">
                <p14:modId xmlns:p14="http://schemas.microsoft.com/office/powerpoint/2010/main" val="4252124684"/>
              </p:ext>
            </p:extLst>
          </p:nvPr>
        </p:nvGraphicFramePr>
        <p:xfrm>
          <a:off x="784581" y="6163803"/>
          <a:ext cx="2698045" cy="370840"/>
        </p:xfrm>
        <a:graphic>
          <a:graphicData uri="http://schemas.openxmlformats.org/drawingml/2006/table">
            <a:tbl>
              <a:tblPr firstRow="1" bandRow="1">
                <a:tableStyleId>{5C22544A-7EE6-4342-B048-85BDC9FD1C3A}</a:tableStyleId>
              </a:tblPr>
              <a:tblGrid>
                <a:gridCol w="539609">
                  <a:extLst>
                    <a:ext uri="{9D8B030D-6E8A-4147-A177-3AD203B41FA5}">
                      <a16:colId xmlns:a16="http://schemas.microsoft.com/office/drawing/2014/main" val="2515016535"/>
                    </a:ext>
                  </a:extLst>
                </a:gridCol>
                <a:gridCol w="539609">
                  <a:extLst>
                    <a:ext uri="{9D8B030D-6E8A-4147-A177-3AD203B41FA5}">
                      <a16:colId xmlns:a16="http://schemas.microsoft.com/office/drawing/2014/main" val="381352675"/>
                    </a:ext>
                  </a:extLst>
                </a:gridCol>
                <a:gridCol w="539609">
                  <a:extLst>
                    <a:ext uri="{9D8B030D-6E8A-4147-A177-3AD203B41FA5}">
                      <a16:colId xmlns:a16="http://schemas.microsoft.com/office/drawing/2014/main" val="7329389"/>
                    </a:ext>
                  </a:extLst>
                </a:gridCol>
                <a:gridCol w="539609">
                  <a:extLst>
                    <a:ext uri="{9D8B030D-6E8A-4147-A177-3AD203B41FA5}">
                      <a16:colId xmlns:a16="http://schemas.microsoft.com/office/drawing/2014/main" val="3322149153"/>
                    </a:ext>
                  </a:extLst>
                </a:gridCol>
                <a:gridCol w="539609">
                  <a:extLst>
                    <a:ext uri="{9D8B030D-6E8A-4147-A177-3AD203B41FA5}">
                      <a16:colId xmlns:a16="http://schemas.microsoft.com/office/drawing/2014/main" val="238139604"/>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7524143"/>
                  </a:ext>
                </a:extLst>
              </a:tr>
            </a:tbl>
          </a:graphicData>
        </a:graphic>
      </p:graphicFrame>
      <p:graphicFrame>
        <p:nvGraphicFramePr>
          <p:cNvPr id="14" name="Table 13">
            <a:extLst>
              <a:ext uri="{FF2B5EF4-FFF2-40B4-BE49-F238E27FC236}">
                <a16:creationId xmlns:a16="http://schemas.microsoft.com/office/drawing/2014/main" id="{53CC2EA1-8F18-AFAE-1011-3C21DB8D63EE}"/>
              </a:ext>
            </a:extLst>
          </p:cNvPr>
          <p:cNvGraphicFramePr>
            <a:graphicFrameLocks noGrp="1"/>
          </p:cNvGraphicFramePr>
          <p:nvPr>
            <p:extLst>
              <p:ext uri="{D42A27DB-BD31-4B8C-83A1-F6EECF244321}">
                <p14:modId xmlns:p14="http://schemas.microsoft.com/office/powerpoint/2010/main" val="2254235858"/>
              </p:ext>
            </p:extLst>
          </p:nvPr>
        </p:nvGraphicFramePr>
        <p:xfrm>
          <a:off x="7553738" y="4504054"/>
          <a:ext cx="3000765" cy="1584960"/>
        </p:xfrm>
        <a:graphic>
          <a:graphicData uri="http://schemas.openxmlformats.org/drawingml/2006/table">
            <a:tbl>
              <a:tblPr firstRow="1" bandRow="1">
                <a:tableStyleId>{616DA210-FB5B-4158-B5E0-FEB733F419BA}</a:tableStyleId>
              </a:tblPr>
              <a:tblGrid>
                <a:gridCol w="600153">
                  <a:extLst>
                    <a:ext uri="{9D8B030D-6E8A-4147-A177-3AD203B41FA5}">
                      <a16:colId xmlns:a16="http://schemas.microsoft.com/office/drawing/2014/main" val="3427623120"/>
                    </a:ext>
                  </a:extLst>
                </a:gridCol>
                <a:gridCol w="600153">
                  <a:extLst>
                    <a:ext uri="{9D8B030D-6E8A-4147-A177-3AD203B41FA5}">
                      <a16:colId xmlns:a16="http://schemas.microsoft.com/office/drawing/2014/main" val="74356674"/>
                    </a:ext>
                  </a:extLst>
                </a:gridCol>
                <a:gridCol w="600153">
                  <a:extLst>
                    <a:ext uri="{9D8B030D-6E8A-4147-A177-3AD203B41FA5}">
                      <a16:colId xmlns:a16="http://schemas.microsoft.com/office/drawing/2014/main" val="263439806"/>
                    </a:ext>
                  </a:extLst>
                </a:gridCol>
                <a:gridCol w="600153">
                  <a:extLst>
                    <a:ext uri="{9D8B030D-6E8A-4147-A177-3AD203B41FA5}">
                      <a16:colId xmlns:a16="http://schemas.microsoft.com/office/drawing/2014/main" val="1465071894"/>
                    </a:ext>
                  </a:extLst>
                </a:gridCol>
                <a:gridCol w="600153">
                  <a:extLst>
                    <a:ext uri="{9D8B030D-6E8A-4147-A177-3AD203B41FA5}">
                      <a16:colId xmlns:a16="http://schemas.microsoft.com/office/drawing/2014/main" val="184839823"/>
                    </a:ext>
                  </a:extLst>
                </a:gridCol>
              </a:tblGrid>
              <a:tr h="370840">
                <a:tc>
                  <a:txBody>
                    <a:bodyPr/>
                    <a:lstStyle/>
                    <a:p>
                      <a:endParaRPr lang="en-US" sz="2000" dirty="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dirty="0"/>
                    </a:p>
                  </a:txBody>
                  <a:tcPr>
                    <a:solidFill>
                      <a:schemeClr val="bg1"/>
                    </a:solidFill>
                  </a:tcPr>
                </a:tc>
                <a:extLst>
                  <a:ext uri="{0D108BD9-81ED-4DB2-BD59-A6C34878D82A}">
                    <a16:rowId xmlns:a16="http://schemas.microsoft.com/office/drawing/2014/main" val="1950334175"/>
                  </a:ext>
                </a:extLst>
              </a:tr>
              <a:tr h="370840">
                <a:tc>
                  <a:txBody>
                    <a:bodyPr/>
                    <a:lstStyle/>
                    <a:p>
                      <a:endParaRPr lang="en-US" sz="2000" dirty="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dirty="0"/>
                    </a:p>
                  </a:txBody>
                  <a:tcPr>
                    <a:solidFill>
                      <a:schemeClr val="bg1"/>
                    </a:solidFill>
                  </a:tcPr>
                </a:tc>
                <a:tc>
                  <a:txBody>
                    <a:bodyPr/>
                    <a:lstStyle/>
                    <a:p>
                      <a:endParaRPr lang="en-US" sz="2000" dirty="0"/>
                    </a:p>
                  </a:txBody>
                  <a:tcPr>
                    <a:solidFill>
                      <a:schemeClr val="bg1"/>
                    </a:solidFill>
                  </a:tcPr>
                </a:tc>
                <a:extLst>
                  <a:ext uri="{0D108BD9-81ED-4DB2-BD59-A6C34878D82A}">
                    <a16:rowId xmlns:a16="http://schemas.microsoft.com/office/drawing/2014/main" val="862883795"/>
                  </a:ext>
                </a:extLst>
              </a:tr>
              <a:tr h="370840">
                <a:tc>
                  <a:txBody>
                    <a:bodyPr/>
                    <a:lstStyle/>
                    <a:p>
                      <a:endParaRPr lang="en-US" sz="2000" dirty="0"/>
                    </a:p>
                  </a:txBody>
                  <a:tcPr>
                    <a:solidFill>
                      <a:schemeClr val="bg1"/>
                    </a:solidFill>
                  </a:tcPr>
                </a:tc>
                <a:tc>
                  <a:txBody>
                    <a:bodyPr/>
                    <a:lstStyle/>
                    <a:p>
                      <a:endParaRPr lang="en-US" sz="2000" dirty="0"/>
                    </a:p>
                  </a:txBody>
                  <a:tcPr>
                    <a:solidFill>
                      <a:schemeClr val="bg1"/>
                    </a:solidFill>
                  </a:tcPr>
                </a:tc>
                <a:tc>
                  <a:txBody>
                    <a:bodyPr/>
                    <a:lstStyle/>
                    <a:p>
                      <a:endParaRPr lang="en-US" sz="2000"/>
                    </a:p>
                  </a:txBody>
                  <a:tcPr>
                    <a:solidFill>
                      <a:schemeClr val="bg1"/>
                    </a:solidFill>
                  </a:tcPr>
                </a:tc>
                <a:tc>
                  <a:txBody>
                    <a:bodyPr/>
                    <a:lstStyle/>
                    <a:p>
                      <a:endParaRPr lang="en-US" sz="2000"/>
                    </a:p>
                  </a:txBody>
                  <a:tcPr>
                    <a:solidFill>
                      <a:schemeClr val="bg1"/>
                    </a:solidFill>
                  </a:tcPr>
                </a:tc>
                <a:tc>
                  <a:txBody>
                    <a:bodyPr/>
                    <a:lstStyle/>
                    <a:p>
                      <a:endParaRPr lang="en-US" sz="2000" dirty="0"/>
                    </a:p>
                  </a:txBody>
                  <a:tcPr>
                    <a:solidFill>
                      <a:schemeClr val="bg1"/>
                    </a:solidFill>
                  </a:tcPr>
                </a:tc>
                <a:extLst>
                  <a:ext uri="{0D108BD9-81ED-4DB2-BD59-A6C34878D82A}">
                    <a16:rowId xmlns:a16="http://schemas.microsoft.com/office/drawing/2014/main" val="3344878848"/>
                  </a:ext>
                </a:extLst>
              </a:tr>
              <a:tr h="370840">
                <a:tc>
                  <a:txBody>
                    <a:bodyPr/>
                    <a:lstStyle/>
                    <a:p>
                      <a:endParaRPr lang="en-US" sz="2000"/>
                    </a:p>
                  </a:txBody>
                  <a:tcPr>
                    <a:solidFill>
                      <a:schemeClr val="bg1"/>
                    </a:solidFill>
                  </a:tcPr>
                </a:tc>
                <a:tc>
                  <a:txBody>
                    <a:bodyPr/>
                    <a:lstStyle/>
                    <a:p>
                      <a:endParaRPr lang="en-US" sz="2000" dirty="0"/>
                    </a:p>
                  </a:txBody>
                  <a:tcPr>
                    <a:solidFill>
                      <a:schemeClr val="bg1"/>
                    </a:solidFill>
                  </a:tcPr>
                </a:tc>
                <a:tc>
                  <a:txBody>
                    <a:bodyPr/>
                    <a:lstStyle/>
                    <a:p>
                      <a:endParaRPr lang="en-US" sz="2000" dirty="0"/>
                    </a:p>
                  </a:txBody>
                  <a:tcPr>
                    <a:solidFill>
                      <a:schemeClr val="bg1"/>
                    </a:solidFill>
                  </a:tcPr>
                </a:tc>
                <a:tc>
                  <a:txBody>
                    <a:bodyPr/>
                    <a:lstStyle/>
                    <a:p>
                      <a:endParaRPr lang="en-US" sz="2000" dirty="0"/>
                    </a:p>
                  </a:txBody>
                  <a:tcPr>
                    <a:solidFill>
                      <a:schemeClr val="bg1"/>
                    </a:solidFill>
                  </a:tcPr>
                </a:tc>
                <a:tc>
                  <a:txBody>
                    <a:bodyPr/>
                    <a:lstStyle/>
                    <a:p>
                      <a:endParaRPr lang="en-US" sz="2000" dirty="0"/>
                    </a:p>
                  </a:txBody>
                  <a:tcPr>
                    <a:solidFill>
                      <a:schemeClr val="bg1"/>
                    </a:solidFill>
                  </a:tcPr>
                </a:tc>
                <a:extLst>
                  <a:ext uri="{0D108BD9-81ED-4DB2-BD59-A6C34878D82A}">
                    <a16:rowId xmlns:a16="http://schemas.microsoft.com/office/drawing/2014/main" val="2936021854"/>
                  </a:ext>
                </a:extLst>
              </a:tr>
            </a:tbl>
          </a:graphicData>
        </a:graphic>
      </p:graphicFrame>
    </p:spTree>
    <p:extLst>
      <p:ext uri="{BB962C8B-B14F-4D97-AF65-F5344CB8AC3E}">
        <p14:creationId xmlns:p14="http://schemas.microsoft.com/office/powerpoint/2010/main" val="1779115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E9FB-7B7D-4605-9336-5418B61FAFA9}"/>
              </a:ext>
            </a:extLst>
          </p:cNvPr>
          <p:cNvSpPr>
            <a:spLocks noGrp="1"/>
          </p:cNvSpPr>
          <p:nvPr>
            <p:ph type="title"/>
          </p:nvPr>
        </p:nvSpPr>
        <p:spPr/>
        <p:txBody>
          <a:bodyPr/>
          <a:lstStyle/>
          <a:p>
            <a:pPr algn="ctr"/>
            <a:r>
              <a:rPr lang="en-US" b="1" dirty="0"/>
              <a:t>Visualizing  of the array </a:t>
            </a:r>
          </a:p>
        </p:txBody>
      </p:sp>
      <p:sp>
        <p:nvSpPr>
          <p:cNvPr id="3" name="Content Placeholder 2">
            <a:extLst>
              <a:ext uri="{FF2B5EF4-FFF2-40B4-BE49-F238E27FC236}">
                <a16:creationId xmlns:a16="http://schemas.microsoft.com/office/drawing/2014/main" id="{C76CF4E0-89C5-80C2-5421-B5ED7D7BECB7}"/>
              </a:ext>
            </a:extLst>
          </p:cNvPr>
          <p:cNvSpPr>
            <a:spLocks noGrp="1"/>
          </p:cNvSpPr>
          <p:nvPr>
            <p:ph idx="1"/>
          </p:nvPr>
        </p:nvSpPr>
        <p:spPr>
          <a:xfrm>
            <a:off x="683674" y="1802295"/>
            <a:ext cx="11044499" cy="3777622"/>
          </a:xfrm>
        </p:spPr>
        <p:txBody>
          <a:bodyPr/>
          <a:lstStyle/>
          <a:p>
            <a:r>
              <a:rPr lang="en-US" sz="3200" b="1" dirty="0"/>
              <a:t>Int </a:t>
            </a:r>
            <a:r>
              <a:rPr lang="en-US" sz="3200" b="1" dirty="0" err="1"/>
              <a:t>arr</a:t>
            </a:r>
            <a:r>
              <a:rPr lang="en-US" sz="3200" b="1" dirty="0"/>
              <a:t>[4][5];</a:t>
            </a:r>
          </a:p>
          <a:p>
            <a:r>
              <a:rPr lang="en-US" sz="3200" b="1" dirty="0"/>
              <a:t>Rows=4 </a:t>
            </a:r>
          </a:p>
          <a:p>
            <a:r>
              <a:rPr lang="en-US" sz="3200" b="1" dirty="0"/>
              <a:t>Cols= 5</a:t>
            </a:r>
          </a:p>
          <a:p>
            <a:pPr marL="0" indent="0">
              <a:buNone/>
            </a:pPr>
            <a:r>
              <a:rPr lang="en-US" sz="3200" b="1" dirty="0"/>
              <a:t>This has form a matrix </a:t>
            </a:r>
          </a:p>
        </p:txBody>
      </p:sp>
    </p:spTree>
    <p:extLst>
      <p:ext uri="{BB962C8B-B14F-4D97-AF65-F5344CB8AC3E}">
        <p14:creationId xmlns:p14="http://schemas.microsoft.com/office/powerpoint/2010/main" val="358039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3E3D-7ABD-7523-1B33-30E4EB7B1E19}"/>
              </a:ext>
            </a:extLst>
          </p:cNvPr>
          <p:cNvSpPr>
            <a:spLocks noGrp="1"/>
          </p:cNvSpPr>
          <p:nvPr>
            <p:ph type="title"/>
          </p:nvPr>
        </p:nvSpPr>
        <p:spPr/>
        <p:txBody>
          <a:bodyPr/>
          <a:lstStyle/>
          <a:p>
            <a:r>
              <a:rPr lang="en-US" b="1" dirty="0"/>
              <a:t>How to Initialize Two Dimensional Array </a:t>
            </a:r>
          </a:p>
        </p:txBody>
      </p:sp>
      <p:sp>
        <p:nvSpPr>
          <p:cNvPr id="3" name="Content Placeholder 2">
            <a:extLst>
              <a:ext uri="{FF2B5EF4-FFF2-40B4-BE49-F238E27FC236}">
                <a16:creationId xmlns:a16="http://schemas.microsoft.com/office/drawing/2014/main" id="{6AF0BD99-CDD1-1398-A896-7793716EB36B}"/>
              </a:ext>
            </a:extLst>
          </p:cNvPr>
          <p:cNvSpPr>
            <a:spLocks noGrp="1"/>
          </p:cNvSpPr>
          <p:nvPr>
            <p:ph idx="1"/>
          </p:nvPr>
        </p:nvSpPr>
        <p:spPr>
          <a:xfrm>
            <a:off x="742122" y="2133600"/>
            <a:ext cx="11449878" cy="4724400"/>
          </a:xfrm>
        </p:spPr>
        <p:txBody>
          <a:bodyPr/>
          <a:lstStyle/>
          <a:p>
            <a:r>
              <a:rPr lang="en-US" sz="3200" dirty="0"/>
              <a:t>Method </a:t>
            </a:r>
          </a:p>
          <a:p>
            <a:r>
              <a:rPr lang="en-US" sz="3200" dirty="0"/>
              <a:t>Int a [2][3]={{1,2,3,},{4,5,6}};</a:t>
            </a:r>
          </a:p>
          <a:p>
            <a:pPr marL="0" indent="0">
              <a:buNone/>
            </a:pPr>
            <a:endParaRPr lang="en-US" dirty="0"/>
          </a:p>
          <a:p>
            <a:pPr marL="0" indent="0">
              <a:buNone/>
            </a:pPr>
            <a:r>
              <a:rPr lang="en-US" dirty="0"/>
              <a:t> 					</a:t>
            </a:r>
          </a:p>
          <a:p>
            <a:endParaRPr lang="en-US" dirty="0"/>
          </a:p>
          <a:p>
            <a:pPr lvl="8"/>
            <a:endParaRPr lang="en-US" dirty="0"/>
          </a:p>
        </p:txBody>
      </p:sp>
      <p:graphicFrame>
        <p:nvGraphicFramePr>
          <p:cNvPr id="4" name="Table 3">
            <a:extLst>
              <a:ext uri="{FF2B5EF4-FFF2-40B4-BE49-F238E27FC236}">
                <a16:creationId xmlns:a16="http://schemas.microsoft.com/office/drawing/2014/main" id="{BEA89E4C-5ADE-A4FF-90F4-CAD593EF90C0}"/>
              </a:ext>
            </a:extLst>
          </p:cNvPr>
          <p:cNvGraphicFramePr>
            <a:graphicFrameLocks noGrp="1"/>
          </p:cNvGraphicFramePr>
          <p:nvPr>
            <p:extLst>
              <p:ext uri="{D42A27DB-BD31-4B8C-83A1-F6EECF244321}">
                <p14:modId xmlns:p14="http://schemas.microsoft.com/office/powerpoint/2010/main" val="4092347783"/>
              </p:ext>
            </p:extLst>
          </p:nvPr>
        </p:nvGraphicFramePr>
        <p:xfrm>
          <a:off x="2634513" y="4270941"/>
          <a:ext cx="3461487" cy="1158240"/>
        </p:xfrm>
        <a:graphic>
          <a:graphicData uri="http://schemas.openxmlformats.org/drawingml/2006/table">
            <a:tbl>
              <a:tblPr firstRow="1" bandRow="1">
                <a:tableStyleId>{5940675A-B579-460E-94D1-54222C63F5DA}</a:tableStyleId>
              </a:tblPr>
              <a:tblGrid>
                <a:gridCol w="1153829">
                  <a:extLst>
                    <a:ext uri="{9D8B030D-6E8A-4147-A177-3AD203B41FA5}">
                      <a16:colId xmlns:a16="http://schemas.microsoft.com/office/drawing/2014/main" val="2261933877"/>
                    </a:ext>
                  </a:extLst>
                </a:gridCol>
                <a:gridCol w="1153829">
                  <a:extLst>
                    <a:ext uri="{9D8B030D-6E8A-4147-A177-3AD203B41FA5}">
                      <a16:colId xmlns:a16="http://schemas.microsoft.com/office/drawing/2014/main" val="2032473991"/>
                    </a:ext>
                  </a:extLst>
                </a:gridCol>
                <a:gridCol w="1153829">
                  <a:extLst>
                    <a:ext uri="{9D8B030D-6E8A-4147-A177-3AD203B41FA5}">
                      <a16:colId xmlns:a16="http://schemas.microsoft.com/office/drawing/2014/main" val="1596780529"/>
                    </a:ext>
                  </a:extLst>
                </a:gridCol>
              </a:tblGrid>
              <a:tr h="370840">
                <a:tc>
                  <a:txBody>
                    <a:bodyPr/>
                    <a:lstStyle/>
                    <a:p>
                      <a:r>
                        <a:rPr lang="en-US" sz="3200" dirty="0"/>
                        <a:t>1</a:t>
                      </a:r>
                    </a:p>
                  </a:txBody>
                  <a:tcPr/>
                </a:tc>
                <a:tc>
                  <a:txBody>
                    <a:bodyPr/>
                    <a:lstStyle/>
                    <a:p>
                      <a:r>
                        <a:rPr lang="en-US" sz="3200" dirty="0"/>
                        <a:t>2</a:t>
                      </a:r>
                    </a:p>
                  </a:txBody>
                  <a:tcPr/>
                </a:tc>
                <a:tc>
                  <a:txBody>
                    <a:bodyPr/>
                    <a:lstStyle/>
                    <a:p>
                      <a:r>
                        <a:rPr lang="en-US" sz="3200" dirty="0"/>
                        <a:t>3</a:t>
                      </a:r>
                    </a:p>
                  </a:txBody>
                  <a:tcPr/>
                </a:tc>
                <a:extLst>
                  <a:ext uri="{0D108BD9-81ED-4DB2-BD59-A6C34878D82A}">
                    <a16:rowId xmlns:a16="http://schemas.microsoft.com/office/drawing/2014/main" val="1246875456"/>
                  </a:ext>
                </a:extLst>
              </a:tr>
              <a:tr h="370840">
                <a:tc>
                  <a:txBody>
                    <a:bodyPr/>
                    <a:lstStyle/>
                    <a:p>
                      <a:r>
                        <a:rPr lang="en-US" sz="3200" dirty="0"/>
                        <a:t>4</a:t>
                      </a:r>
                    </a:p>
                  </a:txBody>
                  <a:tcPr/>
                </a:tc>
                <a:tc>
                  <a:txBody>
                    <a:bodyPr/>
                    <a:lstStyle/>
                    <a:p>
                      <a:r>
                        <a:rPr lang="en-US" sz="3200" dirty="0"/>
                        <a:t>5</a:t>
                      </a:r>
                    </a:p>
                  </a:txBody>
                  <a:tcPr/>
                </a:tc>
                <a:tc>
                  <a:txBody>
                    <a:bodyPr/>
                    <a:lstStyle/>
                    <a:p>
                      <a:r>
                        <a:rPr lang="en-US" sz="3200" dirty="0"/>
                        <a:t>6</a:t>
                      </a:r>
                    </a:p>
                  </a:txBody>
                  <a:tcPr/>
                </a:tc>
                <a:extLst>
                  <a:ext uri="{0D108BD9-81ED-4DB2-BD59-A6C34878D82A}">
                    <a16:rowId xmlns:a16="http://schemas.microsoft.com/office/drawing/2014/main" val="57168655"/>
                  </a:ext>
                </a:extLst>
              </a:tr>
            </a:tbl>
          </a:graphicData>
        </a:graphic>
      </p:graphicFrame>
      <p:sp>
        <p:nvSpPr>
          <p:cNvPr id="5" name="TextBox 4">
            <a:extLst>
              <a:ext uri="{FF2B5EF4-FFF2-40B4-BE49-F238E27FC236}">
                <a16:creationId xmlns:a16="http://schemas.microsoft.com/office/drawing/2014/main" id="{8BFF4A07-329C-56F4-6B64-C70920C8982B}"/>
              </a:ext>
            </a:extLst>
          </p:cNvPr>
          <p:cNvSpPr txBox="1"/>
          <p:nvPr/>
        </p:nvSpPr>
        <p:spPr>
          <a:xfrm>
            <a:off x="2634513" y="3837745"/>
            <a:ext cx="312906" cy="369332"/>
          </a:xfrm>
          <a:prstGeom prst="rect">
            <a:avLst/>
          </a:prstGeom>
          <a:noFill/>
        </p:spPr>
        <p:txBody>
          <a:bodyPr wrap="none" rtlCol="0">
            <a:spAutoFit/>
          </a:bodyPr>
          <a:lstStyle/>
          <a:p>
            <a:r>
              <a:rPr lang="en-US" dirty="0"/>
              <a:t>0</a:t>
            </a:r>
          </a:p>
        </p:txBody>
      </p:sp>
      <p:sp>
        <p:nvSpPr>
          <p:cNvPr id="6" name="TextBox 5">
            <a:extLst>
              <a:ext uri="{FF2B5EF4-FFF2-40B4-BE49-F238E27FC236}">
                <a16:creationId xmlns:a16="http://schemas.microsoft.com/office/drawing/2014/main" id="{BF251636-365F-5BC9-A264-7E96777B39BC}"/>
              </a:ext>
            </a:extLst>
          </p:cNvPr>
          <p:cNvSpPr txBox="1"/>
          <p:nvPr/>
        </p:nvSpPr>
        <p:spPr>
          <a:xfrm>
            <a:off x="4208803" y="3857675"/>
            <a:ext cx="312906" cy="369332"/>
          </a:xfrm>
          <a:prstGeom prst="rect">
            <a:avLst/>
          </a:prstGeom>
          <a:noFill/>
        </p:spPr>
        <p:txBody>
          <a:bodyPr wrap="none" rtlCol="0">
            <a:spAutoFit/>
          </a:bodyPr>
          <a:lstStyle/>
          <a:p>
            <a:r>
              <a:rPr lang="en-US" dirty="0"/>
              <a:t>1</a:t>
            </a:r>
          </a:p>
        </p:txBody>
      </p:sp>
      <p:sp>
        <p:nvSpPr>
          <p:cNvPr id="7" name="TextBox 6">
            <a:extLst>
              <a:ext uri="{FF2B5EF4-FFF2-40B4-BE49-F238E27FC236}">
                <a16:creationId xmlns:a16="http://schemas.microsoft.com/office/drawing/2014/main" id="{0A0CA98B-C453-FE00-1E74-E1EB4C9E9762}"/>
              </a:ext>
            </a:extLst>
          </p:cNvPr>
          <p:cNvSpPr txBox="1"/>
          <p:nvPr/>
        </p:nvSpPr>
        <p:spPr>
          <a:xfrm>
            <a:off x="5626640" y="3837745"/>
            <a:ext cx="312906" cy="369332"/>
          </a:xfrm>
          <a:prstGeom prst="rect">
            <a:avLst/>
          </a:prstGeom>
          <a:noFill/>
        </p:spPr>
        <p:txBody>
          <a:bodyPr wrap="none" rtlCol="0">
            <a:spAutoFit/>
          </a:bodyPr>
          <a:lstStyle/>
          <a:p>
            <a:r>
              <a:rPr lang="en-US" dirty="0"/>
              <a:t>2</a:t>
            </a:r>
          </a:p>
        </p:txBody>
      </p:sp>
      <p:sp>
        <p:nvSpPr>
          <p:cNvPr id="8" name="TextBox 7">
            <a:extLst>
              <a:ext uri="{FF2B5EF4-FFF2-40B4-BE49-F238E27FC236}">
                <a16:creationId xmlns:a16="http://schemas.microsoft.com/office/drawing/2014/main" id="{8FE9289E-2E4C-C589-FA36-0C1605343C31}"/>
              </a:ext>
            </a:extLst>
          </p:cNvPr>
          <p:cNvSpPr txBox="1"/>
          <p:nvPr/>
        </p:nvSpPr>
        <p:spPr>
          <a:xfrm>
            <a:off x="2094489" y="4314011"/>
            <a:ext cx="31290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0D4FCE5C-3AC5-EF97-D30C-DE812F8AD4FC}"/>
              </a:ext>
            </a:extLst>
          </p:cNvPr>
          <p:cNvSpPr txBox="1"/>
          <p:nvPr/>
        </p:nvSpPr>
        <p:spPr>
          <a:xfrm>
            <a:off x="2094489" y="5059849"/>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086098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81C6-E744-A48A-AD72-F952CEC917E9}"/>
              </a:ext>
            </a:extLst>
          </p:cNvPr>
          <p:cNvSpPr>
            <a:spLocks noGrp="1"/>
          </p:cNvSpPr>
          <p:nvPr>
            <p:ph type="title"/>
          </p:nvPr>
        </p:nvSpPr>
        <p:spPr/>
        <p:txBody>
          <a:bodyPr/>
          <a:lstStyle/>
          <a:p>
            <a:pPr algn="ctr"/>
            <a:r>
              <a:rPr lang="en-US" b="1" dirty="0"/>
              <a:t>1D array elements can be printed array Elements?</a:t>
            </a:r>
          </a:p>
        </p:txBody>
      </p:sp>
      <p:sp>
        <p:nvSpPr>
          <p:cNvPr id="3" name="Content Placeholder 2">
            <a:extLst>
              <a:ext uri="{FF2B5EF4-FFF2-40B4-BE49-F238E27FC236}">
                <a16:creationId xmlns:a16="http://schemas.microsoft.com/office/drawing/2014/main" id="{5DE6A581-A08E-80C0-DB44-530C932964DA}"/>
              </a:ext>
            </a:extLst>
          </p:cNvPr>
          <p:cNvSpPr>
            <a:spLocks noGrp="1"/>
          </p:cNvSpPr>
          <p:nvPr>
            <p:ph idx="1"/>
          </p:nvPr>
        </p:nvSpPr>
        <p:spPr/>
        <p:txBody>
          <a:bodyPr>
            <a:normAutofit fontScale="25000" lnSpcReduction="20000"/>
          </a:bodyPr>
          <a:lstStyle/>
          <a:p>
            <a:r>
              <a:rPr lang="en-US" sz="12800" dirty="0"/>
              <a:t>1D array elements can be printed array using single for loop.</a:t>
            </a:r>
          </a:p>
          <a:p>
            <a:endParaRPr lang="en-US" sz="12800" dirty="0"/>
          </a:p>
          <a:p>
            <a:r>
              <a:rPr lang="en-US" sz="12800" dirty="0"/>
              <a:t>Int a [5] = {1,2,3,4};</a:t>
            </a:r>
          </a:p>
          <a:p>
            <a:endParaRPr lang="en-US" sz="12800" dirty="0"/>
          </a:p>
          <a:p>
            <a:pPr marL="0" indent="0">
              <a:buNone/>
            </a:pPr>
            <a:r>
              <a:rPr lang="en-US" sz="12800" dirty="0"/>
              <a:t>for(</a:t>
            </a:r>
            <a:r>
              <a:rPr lang="en-US" sz="12800" dirty="0" err="1"/>
              <a:t>i</a:t>
            </a:r>
            <a:r>
              <a:rPr lang="en-US" sz="12800" dirty="0"/>
              <a:t>=0; </a:t>
            </a:r>
            <a:r>
              <a:rPr lang="en-US" sz="12800" dirty="0" err="1"/>
              <a:t>i</a:t>
            </a:r>
            <a:r>
              <a:rPr lang="en-US" sz="12800" dirty="0"/>
              <a:t>&lt;5; </a:t>
            </a:r>
            <a:r>
              <a:rPr lang="en-US" sz="12800" dirty="0" err="1"/>
              <a:t>i</a:t>
            </a:r>
            <a:r>
              <a:rPr lang="en-US" sz="12800" dirty="0"/>
              <a:t>++)</a:t>
            </a:r>
          </a:p>
          <a:p>
            <a:pPr marL="0" indent="0">
              <a:buNone/>
            </a:pPr>
            <a:r>
              <a:rPr lang="en-US" sz="12800" dirty="0"/>
              <a:t>{</a:t>
            </a:r>
          </a:p>
          <a:p>
            <a:pPr marL="0" indent="0">
              <a:buNone/>
            </a:pPr>
            <a:r>
              <a:rPr lang="en-US" sz="12800" dirty="0" err="1"/>
              <a:t>System.out.println</a:t>
            </a:r>
            <a:r>
              <a:rPr lang="en-US" sz="12800" dirty="0"/>
              <a:t>(a[5]);</a:t>
            </a:r>
          </a:p>
          <a:p>
            <a:pPr marL="0" indent="0">
              <a:buNone/>
            </a:pPr>
            <a:r>
              <a:rPr lang="en-US" sz="12800" dirty="0"/>
              <a:t>}</a:t>
            </a:r>
          </a:p>
          <a:p>
            <a:endParaRPr lang="en-US" dirty="0"/>
          </a:p>
        </p:txBody>
      </p:sp>
    </p:spTree>
    <p:extLst>
      <p:ext uri="{BB962C8B-B14F-4D97-AF65-F5344CB8AC3E}">
        <p14:creationId xmlns:p14="http://schemas.microsoft.com/office/powerpoint/2010/main" val="155797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1022-36A1-60AC-C7DE-160EF8480750}"/>
              </a:ext>
            </a:extLst>
          </p:cNvPr>
          <p:cNvSpPr>
            <a:spLocks noGrp="1"/>
          </p:cNvSpPr>
          <p:nvPr>
            <p:ph type="title"/>
          </p:nvPr>
        </p:nvSpPr>
        <p:spPr/>
        <p:txBody>
          <a:bodyPr>
            <a:noAutofit/>
          </a:bodyPr>
          <a:lstStyle/>
          <a:p>
            <a:r>
              <a:rPr lang="en-US" sz="3200" dirty="0"/>
              <a:t>2D array elements can be printed array using two nested for loops.</a:t>
            </a:r>
            <a:br>
              <a:rPr lang="en-US" sz="3200" dirty="0"/>
            </a:br>
            <a:br>
              <a:rPr lang="en-US" sz="3200" dirty="0"/>
            </a:br>
            <a:endParaRPr lang="en-US" sz="3200" dirty="0"/>
          </a:p>
        </p:txBody>
      </p:sp>
      <p:sp>
        <p:nvSpPr>
          <p:cNvPr id="3" name="Content Placeholder 2">
            <a:extLst>
              <a:ext uri="{FF2B5EF4-FFF2-40B4-BE49-F238E27FC236}">
                <a16:creationId xmlns:a16="http://schemas.microsoft.com/office/drawing/2014/main" id="{DE50F8AE-6A58-9440-F546-EBC484B597CE}"/>
              </a:ext>
            </a:extLst>
          </p:cNvPr>
          <p:cNvSpPr>
            <a:spLocks noGrp="1"/>
          </p:cNvSpPr>
          <p:nvPr>
            <p:ph idx="1"/>
          </p:nvPr>
        </p:nvSpPr>
        <p:spPr/>
        <p:txBody>
          <a:bodyPr/>
          <a:lstStyle/>
          <a:p>
            <a:r>
              <a:rPr lang="en-US" sz="3200" dirty="0"/>
              <a:t>Int a [2][3]={{1,2,3,},</a:t>
            </a:r>
          </a:p>
          <a:p>
            <a:r>
              <a:rPr lang="en-US" sz="3200" dirty="0"/>
              <a:t>                    {4,5,6}};</a:t>
            </a:r>
          </a:p>
          <a:p>
            <a:endParaRPr lang="en-US" dirty="0"/>
          </a:p>
        </p:txBody>
      </p:sp>
    </p:spTree>
    <p:extLst>
      <p:ext uri="{BB962C8B-B14F-4D97-AF65-F5344CB8AC3E}">
        <p14:creationId xmlns:p14="http://schemas.microsoft.com/office/powerpoint/2010/main" val="58310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839A-EEEE-BA42-4B51-339F7783446E}"/>
              </a:ext>
            </a:extLst>
          </p:cNvPr>
          <p:cNvSpPr>
            <a:spLocks noGrp="1"/>
          </p:cNvSpPr>
          <p:nvPr>
            <p:ph type="title"/>
          </p:nvPr>
        </p:nvSpPr>
        <p:spPr>
          <a:xfrm>
            <a:off x="1484309" y="190500"/>
            <a:ext cx="10018713" cy="1752599"/>
          </a:xfrm>
        </p:spPr>
        <p:txBody>
          <a:bodyPr/>
          <a:lstStyle/>
          <a:p>
            <a:r>
              <a:rPr lang="en-US" b="1" dirty="0"/>
              <a:t>Types of data structures</a:t>
            </a:r>
          </a:p>
        </p:txBody>
      </p:sp>
      <p:sp>
        <p:nvSpPr>
          <p:cNvPr id="6" name="Content Placeholder 5">
            <a:extLst>
              <a:ext uri="{FF2B5EF4-FFF2-40B4-BE49-F238E27FC236}">
                <a16:creationId xmlns:a16="http://schemas.microsoft.com/office/drawing/2014/main" id="{49DC602C-458A-229B-CEE2-D5F13EED0699}"/>
              </a:ext>
            </a:extLst>
          </p:cNvPr>
          <p:cNvSpPr>
            <a:spLocks noGrp="1"/>
          </p:cNvSpPr>
          <p:nvPr>
            <p:ph idx="1"/>
          </p:nvPr>
        </p:nvSpPr>
        <p:spPr>
          <a:xfrm>
            <a:off x="1484309" y="1790701"/>
            <a:ext cx="10018713" cy="4485921"/>
          </a:xfrm>
        </p:spPr>
        <p:txBody>
          <a:bodyPr>
            <a:normAutofit/>
          </a:bodyPr>
          <a:lstStyle/>
          <a:p>
            <a:pPr marL="0" indent="0">
              <a:buNone/>
            </a:pPr>
            <a:r>
              <a:rPr lang="en-US" sz="4000" b="0" i="0" dirty="0">
                <a:solidFill>
                  <a:srgbClr val="374151"/>
                </a:solidFill>
                <a:effectLst/>
                <a:latin typeface="Söhne"/>
              </a:rPr>
              <a:t>Data structures can be broadly categorized into two main types: </a:t>
            </a:r>
          </a:p>
          <a:p>
            <a:pPr marL="0" indent="0">
              <a:buNone/>
            </a:pPr>
            <a:endParaRPr lang="en-US" sz="4000" b="0" i="0" dirty="0">
              <a:solidFill>
                <a:srgbClr val="374151"/>
              </a:solidFill>
              <a:effectLst/>
              <a:latin typeface="Söhne"/>
            </a:endParaRPr>
          </a:p>
          <a:p>
            <a:r>
              <a:rPr lang="en-US" sz="4000" dirty="0">
                <a:solidFill>
                  <a:srgbClr val="374151"/>
                </a:solidFill>
                <a:latin typeface="Söhne"/>
              </a:rPr>
              <a:t>P</a:t>
            </a:r>
            <a:r>
              <a:rPr lang="en-US" sz="4000" b="0" i="0" dirty="0">
                <a:solidFill>
                  <a:srgbClr val="374151"/>
                </a:solidFill>
                <a:effectLst/>
                <a:latin typeface="Söhne"/>
              </a:rPr>
              <a:t>rimitive data structures.</a:t>
            </a:r>
          </a:p>
          <a:p>
            <a:pPr marL="0" indent="0">
              <a:buNone/>
            </a:pPr>
            <a:endParaRPr lang="en-US" sz="4000" b="0" i="0" dirty="0">
              <a:solidFill>
                <a:srgbClr val="374151"/>
              </a:solidFill>
              <a:effectLst/>
              <a:latin typeface="Söhne"/>
            </a:endParaRPr>
          </a:p>
          <a:p>
            <a:r>
              <a:rPr lang="en-US" sz="4000" dirty="0">
                <a:solidFill>
                  <a:srgbClr val="374151"/>
                </a:solidFill>
                <a:latin typeface="Söhne"/>
              </a:rPr>
              <a:t>N</a:t>
            </a:r>
            <a:r>
              <a:rPr lang="en-US" sz="4000" b="0" i="0" dirty="0">
                <a:solidFill>
                  <a:srgbClr val="374151"/>
                </a:solidFill>
                <a:effectLst/>
                <a:latin typeface="Söhne"/>
              </a:rPr>
              <a:t>on-primitive data structures.</a:t>
            </a:r>
            <a:endParaRPr lang="en-US" sz="4000" dirty="0"/>
          </a:p>
        </p:txBody>
      </p:sp>
    </p:spTree>
    <p:extLst>
      <p:ext uri="{BB962C8B-B14F-4D97-AF65-F5344CB8AC3E}">
        <p14:creationId xmlns:p14="http://schemas.microsoft.com/office/powerpoint/2010/main" val="3436514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40BA5-58E7-4B24-DC0E-34A15FDCFC36}"/>
              </a:ext>
            </a:extLst>
          </p:cNvPr>
          <p:cNvSpPr>
            <a:spLocks noGrp="1"/>
          </p:cNvSpPr>
          <p:nvPr>
            <p:ph idx="1"/>
          </p:nvPr>
        </p:nvSpPr>
        <p:spPr>
          <a:xfrm>
            <a:off x="503583" y="238538"/>
            <a:ext cx="11542643" cy="6619461"/>
          </a:xfrm>
        </p:spPr>
        <p:txBody>
          <a:bodyPr>
            <a:normAutofit fontScale="25000" lnSpcReduction="20000"/>
          </a:bodyPr>
          <a:lstStyle/>
          <a:p>
            <a:r>
              <a:rPr lang="en-US" sz="12800" dirty="0"/>
              <a:t>public class Print2DArray {</a:t>
            </a:r>
          </a:p>
          <a:p>
            <a:r>
              <a:rPr lang="en-US" sz="12800" dirty="0"/>
              <a:t>    public static void main(String[] </a:t>
            </a:r>
            <a:r>
              <a:rPr lang="en-US" sz="12800" dirty="0" err="1"/>
              <a:t>args</a:t>
            </a:r>
            <a:r>
              <a:rPr lang="en-US" sz="12800" dirty="0"/>
              <a:t>) {</a:t>
            </a:r>
          </a:p>
          <a:p>
            <a:r>
              <a:rPr lang="en-US" sz="12800" dirty="0"/>
              <a:t>        int[][] a = {</a:t>
            </a:r>
          </a:p>
          <a:p>
            <a:r>
              <a:rPr lang="en-US" sz="12800" dirty="0"/>
              <a:t>            {1, 2, 3},</a:t>
            </a:r>
          </a:p>
          <a:p>
            <a:r>
              <a:rPr lang="en-US" sz="12800" dirty="0"/>
              <a:t>            {4, 5, 6}</a:t>
            </a:r>
          </a:p>
          <a:p>
            <a:r>
              <a:rPr lang="en-US" sz="12800" dirty="0"/>
              <a:t>        };</a:t>
            </a:r>
          </a:p>
          <a:p>
            <a:r>
              <a:rPr lang="en-US" sz="12800" dirty="0"/>
              <a:t>        // Loop through the rows</a:t>
            </a:r>
          </a:p>
          <a:p>
            <a:r>
              <a:rPr lang="en-US" sz="12800" dirty="0"/>
              <a:t>        for (int </a:t>
            </a:r>
            <a:r>
              <a:rPr lang="en-US" sz="12800" dirty="0" err="1"/>
              <a:t>i</a:t>
            </a:r>
            <a:r>
              <a:rPr lang="en-US" sz="12800" dirty="0"/>
              <a:t> = 0; </a:t>
            </a:r>
            <a:r>
              <a:rPr lang="en-US" sz="12800" dirty="0" err="1"/>
              <a:t>i</a:t>
            </a:r>
            <a:r>
              <a:rPr lang="en-US" sz="12800" dirty="0"/>
              <a:t> &lt; </a:t>
            </a:r>
            <a:r>
              <a:rPr lang="en-US" sz="12800" dirty="0" err="1"/>
              <a:t>a.length</a:t>
            </a:r>
            <a:r>
              <a:rPr lang="en-US" sz="12800" dirty="0"/>
              <a:t>; </a:t>
            </a:r>
            <a:r>
              <a:rPr lang="en-US" sz="12800" dirty="0" err="1"/>
              <a:t>i</a:t>
            </a:r>
            <a:r>
              <a:rPr lang="en-US" sz="12800" dirty="0"/>
              <a:t>++) {</a:t>
            </a:r>
          </a:p>
          <a:p>
            <a:r>
              <a:rPr lang="en-US" sz="12800" dirty="0"/>
              <a:t>            // Loop through the columns within each row</a:t>
            </a:r>
          </a:p>
          <a:p>
            <a:r>
              <a:rPr lang="en-US" sz="12800" dirty="0"/>
              <a:t>            for (int j = 0; j &lt; a[</a:t>
            </a:r>
            <a:r>
              <a:rPr lang="en-US" sz="12800" dirty="0" err="1"/>
              <a:t>i</a:t>
            </a:r>
            <a:r>
              <a:rPr lang="en-US" sz="12800" dirty="0"/>
              <a:t>].length; </a:t>
            </a:r>
            <a:r>
              <a:rPr lang="en-US" sz="12800" dirty="0" err="1"/>
              <a:t>j++</a:t>
            </a:r>
            <a:r>
              <a:rPr lang="en-US" sz="12800" dirty="0"/>
              <a:t>) {</a:t>
            </a:r>
          </a:p>
          <a:p>
            <a:r>
              <a:rPr lang="en-US" sz="12800" dirty="0"/>
              <a:t>                </a:t>
            </a:r>
            <a:r>
              <a:rPr lang="en-US" sz="12800" dirty="0" err="1"/>
              <a:t>System.out.print</a:t>
            </a:r>
            <a:r>
              <a:rPr lang="en-US" sz="12800" dirty="0"/>
              <a:t>(a[</a:t>
            </a:r>
            <a:r>
              <a:rPr lang="en-US" sz="12800" dirty="0" err="1"/>
              <a:t>i</a:t>
            </a:r>
            <a:r>
              <a:rPr lang="en-US" sz="12800" dirty="0"/>
              <a:t>][j] + " ");</a:t>
            </a:r>
          </a:p>
          <a:p>
            <a:r>
              <a:rPr lang="en-US" sz="12800" dirty="0"/>
              <a:t>            }</a:t>
            </a:r>
          </a:p>
          <a:p>
            <a:r>
              <a:rPr lang="en-US" sz="12800" dirty="0"/>
              <a:t>            </a:t>
            </a:r>
            <a:r>
              <a:rPr lang="en-US" sz="12800" dirty="0" err="1"/>
              <a:t>System.out.println</a:t>
            </a:r>
            <a:r>
              <a:rPr lang="en-US" sz="12800" dirty="0"/>
              <a:t>(); // Move to the next line after each row</a:t>
            </a:r>
          </a:p>
          <a:p>
            <a:r>
              <a:rPr lang="en-US" sz="12800" dirty="0"/>
              <a:t>        }</a:t>
            </a:r>
          </a:p>
          <a:p>
            <a:r>
              <a:rPr lang="en-US" dirty="0"/>
              <a:t>    }</a:t>
            </a:r>
          </a:p>
        </p:txBody>
      </p:sp>
    </p:spTree>
    <p:extLst>
      <p:ext uri="{BB962C8B-B14F-4D97-AF65-F5344CB8AC3E}">
        <p14:creationId xmlns:p14="http://schemas.microsoft.com/office/powerpoint/2010/main" val="2957766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5DE3-2B5E-36CF-808F-7A104D9307A1}"/>
              </a:ext>
            </a:extLst>
          </p:cNvPr>
          <p:cNvSpPr>
            <a:spLocks noGrp="1"/>
          </p:cNvSpPr>
          <p:nvPr>
            <p:ph type="title"/>
          </p:nvPr>
        </p:nvSpPr>
        <p:spPr>
          <a:xfrm>
            <a:off x="1267708" y="544597"/>
            <a:ext cx="8911687" cy="1280890"/>
          </a:xfrm>
        </p:spPr>
        <p:txBody>
          <a:bodyPr/>
          <a:lstStyle/>
          <a:p>
            <a:pPr algn="ctr"/>
            <a:r>
              <a:rPr lang="en-US" b="1" dirty="0"/>
              <a:t>Linked Lists</a:t>
            </a:r>
          </a:p>
        </p:txBody>
      </p:sp>
      <p:sp>
        <p:nvSpPr>
          <p:cNvPr id="3" name="Content Placeholder 2">
            <a:extLst>
              <a:ext uri="{FF2B5EF4-FFF2-40B4-BE49-F238E27FC236}">
                <a16:creationId xmlns:a16="http://schemas.microsoft.com/office/drawing/2014/main" id="{B4FA3804-2465-9597-2C0D-1E6D5202357D}"/>
              </a:ext>
            </a:extLst>
          </p:cNvPr>
          <p:cNvSpPr>
            <a:spLocks noGrp="1"/>
          </p:cNvSpPr>
          <p:nvPr>
            <p:ph idx="1"/>
          </p:nvPr>
        </p:nvSpPr>
        <p:spPr>
          <a:xfrm>
            <a:off x="596348" y="2133600"/>
            <a:ext cx="10908264" cy="4280452"/>
          </a:xfrm>
        </p:spPr>
        <p:txBody>
          <a:bodyPr>
            <a:normAutofit/>
          </a:bodyPr>
          <a:lstStyle/>
          <a:p>
            <a:r>
              <a:rPr lang="en-US" sz="3200" dirty="0"/>
              <a:t>A linked list is a linear data structure, in which the elements are not stored at contiguous memory locations. </a:t>
            </a:r>
          </a:p>
          <a:p>
            <a:pPr marL="0" indent="0">
              <a:buNone/>
            </a:pPr>
            <a:endParaRPr lang="en-US" sz="3200" dirty="0"/>
          </a:p>
          <a:p>
            <a:r>
              <a:rPr lang="en-US" sz="3200" dirty="0"/>
              <a:t>A Linked List is a linear data structure which looks like a chain of nodes, where each node is a different element. Unlike Arrays, Linked List elements are not stored at a contiguous location. </a:t>
            </a:r>
          </a:p>
        </p:txBody>
      </p:sp>
    </p:spTree>
    <p:extLst>
      <p:ext uri="{BB962C8B-B14F-4D97-AF65-F5344CB8AC3E}">
        <p14:creationId xmlns:p14="http://schemas.microsoft.com/office/powerpoint/2010/main" val="4176246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4AB4553-3512-47E5-066C-38FFB67DAC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052" y="106017"/>
            <a:ext cx="11497710" cy="6751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342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0009-3770-DDB7-0F92-2AD468ADA8BC}"/>
              </a:ext>
            </a:extLst>
          </p:cNvPr>
          <p:cNvSpPr>
            <a:spLocks noGrp="1"/>
          </p:cNvSpPr>
          <p:nvPr>
            <p:ph type="title"/>
          </p:nvPr>
        </p:nvSpPr>
        <p:spPr>
          <a:xfrm>
            <a:off x="1850803" y="213292"/>
            <a:ext cx="8911687" cy="1280890"/>
          </a:xfrm>
        </p:spPr>
        <p:txBody>
          <a:bodyPr/>
          <a:lstStyle/>
          <a:p>
            <a:r>
              <a:rPr lang="en-US" dirty="0"/>
              <a:t>Why linked list data structure needed?</a:t>
            </a:r>
          </a:p>
        </p:txBody>
      </p:sp>
      <p:sp>
        <p:nvSpPr>
          <p:cNvPr id="3" name="Content Placeholder 2">
            <a:extLst>
              <a:ext uri="{FF2B5EF4-FFF2-40B4-BE49-F238E27FC236}">
                <a16:creationId xmlns:a16="http://schemas.microsoft.com/office/drawing/2014/main" id="{704A3790-A80B-6E85-B934-EE15FD487531}"/>
              </a:ext>
            </a:extLst>
          </p:cNvPr>
          <p:cNvSpPr>
            <a:spLocks noGrp="1"/>
          </p:cNvSpPr>
          <p:nvPr>
            <p:ph idx="1"/>
          </p:nvPr>
        </p:nvSpPr>
        <p:spPr>
          <a:xfrm>
            <a:off x="1847090" y="1325216"/>
            <a:ext cx="10053362" cy="5319491"/>
          </a:xfrm>
        </p:spPr>
        <p:txBody>
          <a:bodyPr>
            <a:noAutofit/>
          </a:bodyPr>
          <a:lstStyle/>
          <a:p>
            <a:r>
              <a:rPr lang="en-US" sz="3200" b="1" dirty="0"/>
              <a:t>Dynamic Data structure: </a:t>
            </a:r>
            <a:r>
              <a:rPr lang="en-US" sz="3200" dirty="0"/>
              <a:t>The size of memory can be allocated or de-allocated at run time based on the operation insertion or deletion.</a:t>
            </a:r>
          </a:p>
          <a:p>
            <a:pPr marL="0" indent="0">
              <a:buNone/>
            </a:pPr>
            <a:endParaRPr lang="en-US" sz="3200" dirty="0"/>
          </a:p>
          <a:p>
            <a:r>
              <a:rPr lang="en-US" sz="3200" b="1" dirty="0"/>
              <a:t>Ease of Insertion/Deletion: </a:t>
            </a:r>
            <a:r>
              <a:rPr lang="en-US" sz="3200" dirty="0"/>
              <a:t>The insertion and deletion of elements are simpler than arrays since no elements need to be shifted after insertion and deletion, Just the address needed to be updated.</a:t>
            </a:r>
          </a:p>
        </p:txBody>
      </p:sp>
    </p:spTree>
    <p:extLst>
      <p:ext uri="{BB962C8B-B14F-4D97-AF65-F5344CB8AC3E}">
        <p14:creationId xmlns:p14="http://schemas.microsoft.com/office/powerpoint/2010/main" val="1652539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A3C7D-8107-A81A-8F29-D158ADE7CE40}"/>
              </a:ext>
            </a:extLst>
          </p:cNvPr>
          <p:cNvSpPr>
            <a:spLocks noGrp="1"/>
          </p:cNvSpPr>
          <p:nvPr>
            <p:ph idx="1"/>
          </p:nvPr>
        </p:nvSpPr>
        <p:spPr>
          <a:xfrm>
            <a:off x="1638300" y="940903"/>
            <a:ext cx="10235648" cy="5592417"/>
          </a:xfrm>
        </p:spPr>
        <p:txBody>
          <a:bodyPr>
            <a:noAutofit/>
          </a:bodyPr>
          <a:lstStyle/>
          <a:p>
            <a:r>
              <a:rPr lang="en-US" sz="3200" b="1" dirty="0"/>
              <a:t>Efficient Memory Utilization: </a:t>
            </a:r>
            <a:r>
              <a:rPr lang="en-US" sz="3200" dirty="0"/>
              <a:t>As we know Linked List is a dynamic data structure the size increases or decreases as per the requirement so this avoids the wastage of memory. </a:t>
            </a:r>
          </a:p>
          <a:p>
            <a:r>
              <a:rPr lang="en-US" sz="3200" b="1" dirty="0"/>
              <a:t>Implementation: </a:t>
            </a:r>
            <a:r>
              <a:rPr lang="en-US" sz="3200" dirty="0"/>
              <a:t>Various advanced data structures can be implemented using a linked list like a stack, queue, graph, hash maps, etc.</a:t>
            </a:r>
          </a:p>
          <a:p>
            <a:endParaRPr lang="en-US" sz="3200" dirty="0"/>
          </a:p>
        </p:txBody>
      </p:sp>
    </p:spTree>
    <p:extLst>
      <p:ext uri="{BB962C8B-B14F-4D97-AF65-F5344CB8AC3E}">
        <p14:creationId xmlns:p14="http://schemas.microsoft.com/office/powerpoint/2010/main" val="205932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811E-1315-1960-A2D9-AAED2E53E9D3}"/>
              </a:ext>
            </a:extLst>
          </p:cNvPr>
          <p:cNvSpPr>
            <a:spLocks noGrp="1"/>
          </p:cNvSpPr>
          <p:nvPr>
            <p:ph type="title"/>
          </p:nvPr>
        </p:nvSpPr>
        <p:spPr/>
        <p:txBody>
          <a:bodyPr/>
          <a:lstStyle/>
          <a:p>
            <a:r>
              <a:rPr lang="en-US" dirty="0"/>
              <a:t>Disadvantages of Linked Lists</a:t>
            </a:r>
          </a:p>
        </p:txBody>
      </p:sp>
      <p:sp>
        <p:nvSpPr>
          <p:cNvPr id="3" name="Content Placeholder 2">
            <a:extLst>
              <a:ext uri="{FF2B5EF4-FFF2-40B4-BE49-F238E27FC236}">
                <a16:creationId xmlns:a16="http://schemas.microsoft.com/office/drawing/2014/main" id="{C21CBFA3-23DC-7B57-D00C-29CD2044EC47}"/>
              </a:ext>
            </a:extLst>
          </p:cNvPr>
          <p:cNvSpPr>
            <a:spLocks noGrp="1"/>
          </p:cNvSpPr>
          <p:nvPr>
            <p:ph idx="1"/>
          </p:nvPr>
        </p:nvSpPr>
        <p:spPr>
          <a:xfrm>
            <a:off x="933415" y="1540189"/>
            <a:ext cx="10325169" cy="3777622"/>
          </a:xfrm>
        </p:spPr>
        <p:txBody>
          <a:bodyPr>
            <a:noAutofit/>
          </a:bodyPr>
          <a:lstStyle/>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3007456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9155-D92E-9C3C-41D0-B15A1CD16170}"/>
              </a:ext>
            </a:extLst>
          </p:cNvPr>
          <p:cNvSpPr>
            <a:spLocks noGrp="1"/>
          </p:cNvSpPr>
          <p:nvPr>
            <p:ph type="title"/>
          </p:nvPr>
        </p:nvSpPr>
        <p:spPr>
          <a:xfrm>
            <a:off x="2182107" y="120528"/>
            <a:ext cx="8911687" cy="807124"/>
          </a:xfrm>
        </p:spPr>
        <p:txBody>
          <a:bodyPr/>
          <a:lstStyle/>
          <a:p>
            <a:r>
              <a:rPr lang="en-US" b="1" dirty="0"/>
              <a:t>Disadvantages of Linked Lists</a:t>
            </a:r>
          </a:p>
        </p:txBody>
      </p:sp>
      <p:sp>
        <p:nvSpPr>
          <p:cNvPr id="3" name="Content Placeholder 2">
            <a:extLst>
              <a:ext uri="{FF2B5EF4-FFF2-40B4-BE49-F238E27FC236}">
                <a16:creationId xmlns:a16="http://schemas.microsoft.com/office/drawing/2014/main" id="{4AD1052A-754F-AE5C-DE98-EDD992507105}"/>
              </a:ext>
            </a:extLst>
          </p:cNvPr>
          <p:cNvSpPr>
            <a:spLocks noGrp="1"/>
          </p:cNvSpPr>
          <p:nvPr>
            <p:ph idx="1"/>
          </p:nvPr>
        </p:nvSpPr>
        <p:spPr>
          <a:xfrm>
            <a:off x="556590" y="1264555"/>
            <a:ext cx="11198088" cy="5242262"/>
          </a:xfrm>
        </p:spPr>
        <p:txBody>
          <a:bodyPr>
            <a:noAutofit/>
          </a:bodyPr>
          <a:lstStyle/>
          <a:p>
            <a:r>
              <a:rPr lang="en-US" sz="3200" dirty="0"/>
              <a:t>  </a:t>
            </a:r>
            <a:r>
              <a:rPr lang="en-US" sz="3200" b="1" dirty="0"/>
              <a:t>Memory usage: </a:t>
            </a:r>
            <a:r>
              <a:rPr lang="en-US" sz="3200" dirty="0"/>
              <a:t>The use of pointers is more in linked lists hence, complex and requires more memory.</a:t>
            </a:r>
          </a:p>
          <a:p>
            <a:r>
              <a:rPr lang="en-US" sz="3200" b="1" dirty="0"/>
              <a:t>Accessing a node: </a:t>
            </a:r>
            <a:r>
              <a:rPr lang="en-US" sz="3200" dirty="0"/>
              <a:t>Random access is not possible due to dynamic memory allocation.</a:t>
            </a:r>
          </a:p>
          <a:p>
            <a:r>
              <a:rPr lang="en-US" sz="3200" dirty="0"/>
              <a:t>Search operation costly: Searching for an element is costly and requires O(n) time complexity.</a:t>
            </a:r>
          </a:p>
          <a:p>
            <a:r>
              <a:rPr lang="en-US" sz="3200" b="1" dirty="0"/>
              <a:t>Traversing in reverse order: </a:t>
            </a:r>
            <a:r>
              <a:rPr lang="en-US" sz="3200" dirty="0"/>
              <a:t>Traversing is more time-consuming and reverse traversing is not possible in singly linked lists. </a:t>
            </a:r>
          </a:p>
        </p:txBody>
      </p:sp>
    </p:spTree>
    <p:extLst>
      <p:ext uri="{BB962C8B-B14F-4D97-AF65-F5344CB8AC3E}">
        <p14:creationId xmlns:p14="http://schemas.microsoft.com/office/powerpoint/2010/main" val="2321160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BD4D-2C3E-6F44-4110-1C92080BC92F}"/>
              </a:ext>
            </a:extLst>
          </p:cNvPr>
          <p:cNvSpPr>
            <a:spLocks noGrp="1"/>
          </p:cNvSpPr>
          <p:nvPr>
            <p:ph type="title"/>
          </p:nvPr>
        </p:nvSpPr>
        <p:spPr/>
        <p:txBody>
          <a:bodyPr/>
          <a:lstStyle/>
          <a:p>
            <a:pPr algn="ctr"/>
            <a:r>
              <a:rPr lang="en-US" b="1" dirty="0"/>
              <a:t>Types of linked lists</a:t>
            </a:r>
          </a:p>
        </p:txBody>
      </p:sp>
      <p:sp>
        <p:nvSpPr>
          <p:cNvPr id="3" name="Content Placeholder 2">
            <a:extLst>
              <a:ext uri="{FF2B5EF4-FFF2-40B4-BE49-F238E27FC236}">
                <a16:creationId xmlns:a16="http://schemas.microsoft.com/office/drawing/2014/main" id="{AED8D61E-A499-2CE9-92F3-AB598742B7C4}"/>
              </a:ext>
            </a:extLst>
          </p:cNvPr>
          <p:cNvSpPr>
            <a:spLocks noGrp="1"/>
          </p:cNvSpPr>
          <p:nvPr>
            <p:ph idx="1"/>
          </p:nvPr>
        </p:nvSpPr>
        <p:spPr/>
        <p:txBody>
          <a:bodyPr>
            <a:normAutofit/>
          </a:bodyPr>
          <a:lstStyle/>
          <a:p>
            <a:r>
              <a:rPr lang="en-US" sz="3200" dirty="0"/>
              <a:t>There are mainly three types of linked lists:</a:t>
            </a:r>
          </a:p>
          <a:p>
            <a:endParaRPr lang="en-US" sz="3200" dirty="0"/>
          </a:p>
          <a:p>
            <a:r>
              <a:rPr lang="en-US" sz="3200" dirty="0"/>
              <a:t>Single-linked list</a:t>
            </a:r>
          </a:p>
          <a:p>
            <a:r>
              <a:rPr lang="en-US" sz="3200" dirty="0"/>
              <a:t>Double linked list</a:t>
            </a:r>
          </a:p>
          <a:p>
            <a:r>
              <a:rPr lang="en-US" sz="3200" dirty="0"/>
              <a:t>Circular linked list</a:t>
            </a:r>
          </a:p>
        </p:txBody>
      </p:sp>
    </p:spTree>
    <p:extLst>
      <p:ext uri="{BB962C8B-B14F-4D97-AF65-F5344CB8AC3E}">
        <p14:creationId xmlns:p14="http://schemas.microsoft.com/office/powerpoint/2010/main" val="410047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48E2-40DD-46A8-F973-FC18CC4E8832}"/>
              </a:ext>
            </a:extLst>
          </p:cNvPr>
          <p:cNvSpPr>
            <a:spLocks noGrp="1"/>
          </p:cNvSpPr>
          <p:nvPr>
            <p:ph type="title"/>
          </p:nvPr>
        </p:nvSpPr>
        <p:spPr>
          <a:xfrm>
            <a:off x="1640156" y="253049"/>
            <a:ext cx="8911687" cy="1280890"/>
          </a:xfrm>
        </p:spPr>
        <p:txBody>
          <a:bodyPr/>
          <a:lstStyle/>
          <a:p>
            <a:pPr algn="ctr"/>
            <a:r>
              <a:rPr lang="en-US" dirty="0"/>
              <a:t> </a:t>
            </a:r>
            <a:r>
              <a:rPr lang="en-US" b="1" dirty="0"/>
              <a:t>Single-linked list</a:t>
            </a:r>
          </a:p>
        </p:txBody>
      </p:sp>
      <p:sp>
        <p:nvSpPr>
          <p:cNvPr id="3" name="Content Placeholder 2">
            <a:extLst>
              <a:ext uri="{FF2B5EF4-FFF2-40B4-BE49-F238E27FC236}">
                <a16:creationId xmlns:a16="http://schemas.microsoft.com/office/drawing/2014/main" id="{6B8D7FE7-6DCA-CDAB-83BE-6C5D29C91328}"/>
              </a:ext>
            </a:extLst>
          </p:cNvPr>
          <p:cNvSpPr>
            <a:spLocks noGrp="1"/>
          </p:cNvSpPr>
          <p:nvPr>
            <p:ph idx="1"/>
          </p:nvPr>
        </p:nvSpPr>
        <p:spPr>
          <a:xfrm>
            <a:off x="700641" y="1083365"/>
            <a:ext cx="11266073" cy="3777622"/>
          </a:xfrm>
        </p:spPr>
        <p:txBody>
          <a:bodyPr>
            <a:normAutofit/>
          </a:bodyPr>
          <a:lstStyle/>
          <a:p>
            <a:r>
              <a:rPr lang="en-US" sz="3200" dirty="0"/>
              <a:t>In a singly linked list, each node contains a reference to the next node in the sequence. Traversing a singly linked list is done in a forward direction.</a:t>
            </a:r>
          </a:p>
          <a:p>
            <a:endParaRPr lang="en-US" sz="3200" dirty="0"/>
          </a:p>
          <a:p>
            <a:pPr marL="0" indent="0">
              <a:buNone/>
            </a:pPr>
            <a:endParaRPr lang="en-US" sz="3200" dirty="0"/>
          </a:p>
          <a:p>
            <a:endParaRPr lang="en-US" sz="3200" dirty="0"/>
          </a:p>
        </p:txBody>
      </p:sp>
      <p:pic>
        <p:nvPicPr>
          <p:cNvPr id="1026" name="Picture 2" descr="Single-linked list">
            <a:extLst>
              <a:ext uri="{FF2B5EF4-FFF2-40B4-BE49-F238E27FC236}">
                <a16:creationId xmlns:a16="http://schemas.microsoft.com/office/drawing/2014/main" id="{A4A40CB7-1561-C736-0DBD-94E74F048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409" y="2972176"/>
            <a:ext cx="10681252" cy="2991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383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2025-DA4F-D90F-DE86-5F22CBA47510}"/>
              </a:ext>
            </a:extLst>
          </p:cNvPr>
          <p:cNvSpPr>
            <a:spLocks noGrp="1"/>
          </p:cNvSpPr>
          <p:nvPr>
            <p:ph type="title"/>
          </p:nvPr>
        </p:nvSpPr>
        <p:spPr/>
        <p:txBody>
          <a:bodyPr/>
          <a:lstStyle/>
          <a:p>
            <a:pPr algn="ctr"/>
            <a:r>
              <a:rPr lang="en-US" b="1" i="0" dirty="0">
                <a:solidFill>
                  <a:srgbClr val="000000"/>
                </a:solidFill>
                <a:effectLst/>
                <a:latin typeface="var(--ff-lato)"/>
              </a:rPr>
              <a:t>Insertion Operation</a:t>
            </a:r>
            <a:br>
              <a:rPr lang="en-US" b="0" i="0" dirty="0">
                <a:solidFill>
                  <a:srgbClr val="000000"/>
                </a:solidFill>
                <a:effectLst/>
                <a:latin typeface="var(--ff-lato)"/>
              </a:rPr>
            </a:br>
            <a:endParaRPr lang="en-US" dirty="0"/>
          </a:p>
        </p:txBody>
      </p:sp>
      <p:pic>
        <p:nvPicPr>
          <p:cNvPr id="1026" name="Picture 2" descr="Insertion Operation">
            <a:extLst>
              <a:ext uri="{FF2B5EF4-FFF2-40B4-BE49-F238E27FC236}">
                <a16:creationId xmlns:a16="http://schemas.microsoft.com/office/drawing/2014/main" id="{F4164C1A-22FF-2B11-B565-922FF0F0EB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6435" y="3578087"/>
            <a:ext cx="10378177" cy="30268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2D328E-43D1-F517-C20E-0FF4EE3D422A}"/>
              </a:ext>
            </a:extLst>
          </p:cNvPr>
          <p:cNvSpPr txBox="1"/>
          <p:nvPr/>
        </p:nvSpPr>
        <p:spPr>
          <a:xfrm>
            <a:off x="834024" y="1710253"/>
            <a:ext cx="10523951" cy="1569660"/>
          </a:xfrm>
          <a:prstGeom prst="rect">
            <a:avLst/>
          </a:prstGeom>
          <a:noFill/>
        </p:spPr>
        <p:txBody>
          <a:bodyPr wrap="square">
            <a:spAutoFit/>
          </a:bodyPr>
          <a:lstStyle/>
          <a:p>
            <a:r>
              <a:rPr lang="en-US" sz="3200" b="0" i="0" dirty="0">
                <a:solidFill>
                  <a:srgbClr val="000000"/>
                </a:solidFill>
                <a:effectLst/>
                <a:latin typeface="Verdana" panose="020B0604030504040204" pitchFamily="34" charset="0"/>
              </a:rPr>
              <a:t>inserting a node B (</a:t>
            </a:r>
            <a:r>
              <a:rPr lang="en-US" sz="3200" b="0" i="0" dirty="0" err="1">
                <a:solidFill>
                  <a:srgbClr val="000000"/>
                </a:solidFill>
                <a:effectLst/>
                <a:latin typeface="Verdana" panose="020B0604030504040204" pitchFamily="34" charset="0"/>
              </a:rPr>
              <a:t>NewNode</a:t>
            </a:r>
            <a:r>
              <a:rPr lang="en-US" sz="3200" b="0" i="0" dirty="0">
                <a:solidFill>
                  <a:srgbClr val="000000"/>
                </a:solidFill>
                <a:effectLst/>
                <a:latin typeface="Verdana" panose="020B0604030504040204" pitchFamily="34" charset="0"/>
              </a:rPr>
              <a:t>), between A (</a:t>
            </a:r>
            <a:r>
              <a:rPr lang="en-US" sz="3200" b="0" i="0" dirty="0" err="1">
                <a:solidFill>
                  <a:srgbClr val="000000"/>
                </a:solidFill>
                <a:effectLst/>
                <a:latin typeface="Verdana" panose="020B0604030504040204" pitchFamily="34" charset="0"/>
              </a:rPr>
              <a:t>LeftNode</a:t>
            </a:r>
            <a:r>
              <a:rPr lang="en-US" sz="3200" b="0" i="0" dirty="0">
                <a:solidFill>
                  <a:srgbClr val="000000"/>
                </a:solidFill>
                <a:effectLst/>
                <a:latin typeface="Verdana" panose="020B0604030504040204" pitchFamily="34" charset="0"/>
              </a:rPr>
              <a:t>) and C (</a:t>
            </a:r>
            <a:r>
              <a:rPr lang="en-US" sz="3200" b="0" i="0" dirty="0" err="1">
                <a:solidFill>
                  <a:srgbClr val="000000"/>
                </a:solidFill>
                <a:effectLst/>
                <a:latin typeface="Verdana" panose="020B0604030504040204" pitchFamily="34" charset="0"/>
              </a:rPr>
              <a:t>RightNode</a:t>
            </a:r>
            <a:r>
              <a:rPr lang="en-US" sz="3200" b="0" i="0" dirty="0">
                <a:solidFill>
                  <a:srgbClr val="000000"/>
                </a:solidFill>
                <a:effectLst/>
                <a:latin typeface="Verdana" panose="020B0604030504040204" pitchFamily="34" charset="0"/>
              </a:rPr>
              <a:t>). Then point </a:t>
            </a:r>
            <a:r>
              <a:rPr lang="en-US" sz="3200" b="0" i="0" dirty="0" err="1">
                <a:solidFill>
                  <a:srgbClr val="000000"/>
                </a:solidFill>
                <a:effectLst/>
                <a:latin typeface="Verdana" panose="020B0604030504040204" pitchFamily="34" charset="0"/>
              </a:rPr>
              <a:t>B.next</a:t>
            </a:r>
            <a:r>
              <a:rPr lang="en-US" sz="3200" b="0" i="0" dirty="0">
                <a:solidFill>
                  <a:srgbClr val="000000"/>
                </a:solidFill>
                <a:effectLst/>
                <a:latin typeface="Verdana" panose="020B0604030504040204" pitchFamily="34" charset="0"/>
              </a:rPr>
              <a:t> to C −</a:t>
            </a:r>
            <a:endParaRPr lang="en-US" sz="3200" dirty="0"/>
          </a:p>
        </p:txBody>
      </p:sp>
    </p:spTree>
    <p:extLst>
      <p:ext uri="{BB962C8B-B14F-4D97-AF65-F5344CB8AC3E}">
        <p14:creationId xmlns:p14="http://schemas.microsoft.com/office/powerpoint/2010/main" val="283078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8E448A-4CAC-05D1-A877-EC6C7F1FAB7A}"/>
              </a:ext>
            </a:extLst>
          </p:cNvPr>
          <p:cNvSpPr>
            <a:spLocks noGrp="1"/>
          </p:cNvSpPr>
          <p:nvPr>
            <p:ph type="title"/>
          </p:nvPr>
        </p:nvSpPr>
        <p:spPr>
          <a:xfrm>
            <a:off x="1484312" y="190500"/>
            <a:ext cx="10018713" cy="690033"/>
          </a:xfrm>
        </p:spPr>
        <p:txBody>
          <a:bodyPr>
            <a:noAutofit/>
          </a:bodyPr>
          <a:lstStyle/>
          <a:p>
            <a:r>
              <a:rPr lang="en-US" b="1" dirty="0">
                <a:solidFill>
                  <a:srgbClr val="374151"/>
                </a:solidFill>
                <a:latin typeface="Söhne"/>
              </a:rPr>
              <a:t>P</a:t>
            </a:r>
            <a:r>
              <a:rPr lang="en-US" b="1" i="0" dirty="0">
                <a:solidFill>
                  <a:srgbClr val="374151"/>
                </a:solidFill>
                <a:effectLst/>
                <a:latin typeface="Söhne"/>
              </a:rPr>
              <a:t>rimitive data structures</a:t>
            </a:r>
            <a:br>
              <a:rPr lang="en-US" b="1" i="0" dirty="0">
                <a:solidFill>
                  <a:srgbClr val="374151"/>
                </a:solidFill>
                <a:effectLst/>
                <a:latin typeface="Söhne"/>
              </a:rPr>
            </a:br>
            <a:endParaRPr lang="en-US" b="1" dirty="0"/>
          </a:p>
        </p:txBody>
      </p:sp>
      <p:sp>
        <p:nvSpPr>
          <p:cNvPr id="3" name="Content Placeholder 2">
            <a:extLst>
              <a:ext uri="{FF2B5EF4-FFF2-40B4-BE49-F238E27FC236}">
                <a16:creationId xmlns:a16="http://schemas.microsoft.com/office/drawing/2014/main" id="{77CCFCE9-F30F-BE53-2EF3-2E0AF2920807}"/>
              </a:ext>
            </a:extLst>
          </p:cNvPr>
          <p:cNvSpPr>
            <a:spLocks noGrp="1"/>
          </p:cNvSpPr>
          <p:nvPr>
            <p:ph idx="1"/>
          </p:nvPr>
        </p:nvSpPr>
        <p:spPr>
          <a:xfrm>
            <a:off x="1391547" y="744607"/>
            <a:ext cx="10522157" cy="6265794"/>
          </a:xfrm>
        </p:spPr>
        <p:txBody>
          <a:bodyPr>
            <a:noAutofit/>
          </a:bodyPr>
          <a:lstStyle/>
          <a:p>
            <a:r>
              <a:rPr lang="en-US" sz="3200" dirty="0"/>
              <a:t>Primitive data structures are the fundamental or basic data types provided by a programming language. They are not composed of other data types and are used to represent simple values. Common examples of primitive data structures include:</a:t>
            </a:r>
          </a:p>
          <a:p>
            <a:r>
              <a:rPr lang="en-US" sz="3200" dirty="0"/>
              <a:t>a. Integer (int): Represents whole numbers, both positive and negative.</a:t>
            </a:r>
          </a:p>
          <a:p>
            <a:r>
              <a:rPr lang="en-US" sz="3200" dirty="0"/>
              <a:t>b. Floating-Point (float and double): Represents real numbers with decimal points.</a:t>
            </a:r>
          </a:p>
          <a:p>
            <a:r>
              <a:rPr lang="en-US" sz="3200" dirty="0"/>
              <a:t>c. Character (char): Represents individual characters.</a:t>
            </a:r>
          </a:p>
        </p:txBody>
      </p:sp>
    </p:spTree>
    <p:extLst>
      <p:ext uri="{BB962C8B-B14F-4D97-AF65-F5344CB8AC3E}">
        <p14:creationId xmlns:p14="http://schemas.microsoft.com/office/powerpoint/2010/main" val="1593512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04C0BF4-41D6-62B7-315D-58A72DB48880}"/>
              </a:ext>
            </a:extLst>
          </p:cNvPr>
          <p:cNvSpPr>
            <a:spLocks noChangeArrowheads="1"/>
          </p:cNvSpPr>
          <p:nvPr/>
        </p:nvSpPr>
        <p:spPr bwMode="auto">
          <a:xfrm>
            <a:off x="238125" y="-37283"/>
            <a:ext cx="52634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000000"/>
                </a:solidFill>
                <a:effectLst/>
                <a:latin typeface="inherit"/>
              </a:rPr>
              <a:t>NewNode.next</a:t>
            </a:r>
            <a:r>
              <a:rPr kumimoji="0" lang="en-US" altLang="en-US" sz="3200" b="0" i="0" u="none" strike="noStrike" cap="none" normalizeH="0" baseline="0" dirty="0">
                <a:ln>
                  <a:noFill/>
                </a:ln>
                <a:solidFill>
                  <a:srgbClr val="000000"/>
                </a:solidFill>
                <a:effectLst/>
                <a:latin typeface="inherit"/>
              </a:rPr>
              <a:t> −&gt; </a:t>
            </a:r>
            <a:r>
              <a:rPr kumimoji="0" lang="en-US" altLang="en-US" sz="3200" b="0" i="0" u="none" strike="noStrike" cap="none" normalizeH="0" baseline="0" dirty="0" err="1">
                <a:ln>
                  <a:noFill/>
                </a:ln>
                <a:solidFill>
                  <a:srgbClr val="000000"/>
                </a:solidFill>
                <a:effectLst/>
                <a:latin typeface="inherit"/>
              </a:rPr>
              <a:t>RightNode</a:t>
            </a:r>
            <a:r>
              <a:rPr kumimoji="0" lang="en-US" altLang="en-US" sz="3200" b="0" i="0" u="none" strike="noStrike" cap="none" normalizeH="0" baseline="0" dirty="0">
                <a:ln>
                  <a:noFill/>
                </a:ln>
                <a:solidFill>
                  <a:srgbClr val="000000"/>
                </a:solidFill>
                <a:effectLst/>
                <a:latin typeface="inherit"/>
              </a:rPr>
              <a:t>;</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2052" name="Picture 4" descr="Point To The New Node">
            <a:extLst>
              <a:ext uri="{FF2B5EF4-FFF2-40B4-BE49-F238E27FC236}">
                <a16:creationId xmlns:a16="http://schemas.microsoft.com/office/drawing/2014/main" id="{0D38D709-A931-4621-3731-2FECC41F13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557" y="689113"/>
            <a:ext cx="10495721" cy="292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455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1650-A304-EB75-992F-9C2AF76006C5}"/>
              </a:ext>
            </a:extLst>
          </p:cNvPr>
          <p:cNvSpPr>
            <a:spLocks noGrp="1"/>
          </p:cNvSpPr>
          <p:nvPr>
            <p:ph type="title"/>
          </p:nvPr>
        </p:nvSpPr>
        <p:spPr/>
        <p:txBody>
          <a:bodyPr/>
          <a:lstStyle/>
          <a:p>
            <a:r>
              <a:rPr lang="en-US" b="1" dirty="0"/>
              <a:t>Create Single-linked list</a:t>
            </a:r>
          </a:p>
        </p:txBody>
      </p:sp>
      <p:sp>
        <p:nvSpPr>
          <p:cNvPr id="3" name="Content Placeholder 2">
            <a:extLst>
              <a:ext uri="{FF2B5EF4-FFF2-40B4-BE49-F238E27FC236}">
                <a16:creationId xmlns:a16="http://schemas.microsoft.com/office/drawing/2014/main" id="{425A3CE5-77D0-8032-14D9-95E83FA4BD54}"/>
              </a:ext>
            </a:extLst>
          </p:cNvPr>
          <p:cNvSpPr>
            <a:spLocks noGrp="1"/>
          </p:cNvSpPr>
          <p:nvPr>
            <p:ph idx="1"/>
          </p:nvPr>
        </p:nvSpPr>
        <p:spPr>
          <a:xfrm>
            <a:off x="808383" y="1540189"/>
            <a:ext cx="10986051" cy="5125654"/>
          </a:xfrm>
        </p:spPr>
        <p:txBody>
          <a:bodyPr>
            <a:normAutofit/>
          </a:bodyPr>
          <a:lstStyle/>
          <a:p>
            <a:r>
              <a:rPr lang="en-US" sz="5800" b="0" i="0" dirty="0">
                <a:solidFill>
                  <a:srgbClr val="374151"/>
                </a:solidFill>
                <a:effectLst/>
                <a:latin typeface="Söhne"/>
              </a:rPr>
              <a:t>To create a linked list, you need to define a node class and a linked list class to manage the list.</a:t>
            </a:r>
          </a:p>
        </p:txBody>
      </p:sp>
    </p:spTree>
    <p:extLst>
      <p:ext uri="{BB962C8B-B14F-4D97-AF65-F5344CB8AC3E}">
        <p14:creationId xmlns:p14="http://schemas.microsoft.com/office/powerpoint/2010/main" val="2114144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6F1E-25C9-08CB-1673-7E10CA00B37B}"/>
              </a:ext>
            </a:extLst>
          </p:cNvPr>
          <p:cNvSpPr>
            <a:spLocks noGrp="1"/>
          </p:cNvSpPr>
          <p:nvPr>
            <p:ph type="title"/>
          </p:nvPr>
        </p:nvSpPr>
        <p:spPr>
          <a:xfrm>
            <a:off x="1954571" y="189780"/>
            <a:ext cx="8911687" cy="1009291"/>
          </a:xfrm>
        </p:spPr>
        <p:txBody>
          <a:bodyPr>
            <a:normAutofit fontScale="90000"/>
          </a:bodyPr>
          <a:lstStyle/>
          <a:p>
            <a:pPr algn="ctr"/>
            <a:r>
              <a:rPr lang="en-US" b="1" dirty="0"/>
              <a:t>STEP 1 </a:t>
            </a:r>
            <a:br>
              <a:rPr lang="en-US" dirty="0"/>
            </a:br>
            <a:r>
              <a:rPr lang="en-US" b="1" dirty="0"/>
              <a:t> Define the Node Class</a:t>
            </a:r>
          </a:p>
        </p:txBody>
      </p:sp>
      <p:sp>
        <p:nvSpPr>
          <p:cNvPr id="3" name="Content Placeholder 2">
            <a:extLst>
              <a:ext uri="{FF2B5EF4-FFF2-40B4-BE49-F238E27FC236}">
                <a16:creationId xmlns:a16="http://schemas.microsoft.com/office/drawing/2014/main" id="{829AD371-4AEB-3357-A0E7-C2D549E980EF}"/>
              </a:ext>
            </a:extLst>
          </p:cNvPr>
          <p:cNvSpPr>
            <a:spLocks noGrp="1"/>
          </p:cNvSpPr>
          <p:nvPr>
            <p:ph idx="1"/>
          </p:nvPr>
        </p:nvSpPr>
        <p:spPr>
          <a:xfrm>
            <a:off x="483079" y="1224951"/>
            <a:ext cx="11021533" cy="5417389"/>
          </a:xfrm>
        </p:spPr>
        <p:txBody>
          <a:bodyPr>
            <a:normAutofit/>
          </a:bodyPr>
          <a:lstStyle/>
          <a:p>
            <a:r>
              <a:rPr lang="en-US" sz="3200" dirty="0"/>
              <a:t>class Node {</a:t>
            </a:r>
          </a:p>
          <a:p>
            <a:r>
              <a:rPr lang="en-US" sz="3200" dirty="0"/>
              <a:t>    int data;</a:t>
            </a:r>
          </a:p>
          <a:p>
            <a:r>
              <a:rPr lang="en-US" sz="3200" dirty="0"/>
              <a:t>    Node next;</a:t>
            </a:r>
          </a:p>
          <a:p>
            <a:endParaRPr lang="en-US" sz="3200" dirty="0"/>
          </a:p>
          <a:p>
            <a:r>
              <a:rPr lang="en-US" sz="3200" dirty="0"/>
              <a:t>    public Node(int data) {</a:t>
            </a:r>
          </a:p>
          <a:p>
            <a:r>
              <a:rPr lang="en-US" sz="3200" dirty="0"/>
              <a:t>        </a:t>
            </a:r>
            <a:r>
              <a:rPr lang="en-US" sz="3200" dirty="0" err="1"/>
              <a:t>this.data</a:t>
            </a:r>
            <a:r>
              <a:rPr lang="en-US" sz="3200" dirty="0"/>
              <a:t> = data;</a:t>
            </a:r>
          </a:p>
          <a:p>
            <a:r>
              <a:rPr lang="en-US" sz="3200" dirty="0"/>
              <a:t>        </a:t>
            </a:r>
            <a:r>
              <a:rPr lang="en-US" sz="3200" dirty="0" err="1"/>
              <a:t>this.next</a:t>
            </a:r>
            <a:r>
              <a:rPr lang="en-US" sz="3200" dirty="0"/>
              <a:t> = null;</a:t>
            </a:r>
          </a:p>
          <a:p>
            <a:endParaRPr lang="en-US" dirty="0"/>
          </a:p>
        </p:txBody>
      </p:sp>
    </p:spTree>
    <p:extLst>
      <p:ext uri="{BB962C8B-B14F-4D97-AF65-F5344CB8AC3E}">
        <p14:creationId xmlns:p14="http://schemas.microsoft.com/office/powerpoint/2010/main" val="2209433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250D-F4DB-FAF4-7957-403B6B2F694B}"/>
              </a:ext>
            </a:extLst>
          </p:cNvPr>
          <p:cNvSpPr>
            <a:spLocks noGrp="1"/>
          </p:cNvSpPr>
          <p:nvPr>
            <p:ph type="title"/>
          </p:nvPr>
        </p:nvSpPr>
        <p:spPr>
          <a:xfrm>
            <a:off x="132521" y="0"/>
            <a:ext cx="12271513" cy="833629"/>
          </a:xfrm>
        </p:spPr>
        <p:txBody>
          <a:bodyPr>
            <a:normAutofit fontScale="90000"/>
          </a:bodyPr>
          <a:lstStyle/>
          <a:p>
            <a:r>
              <a:rPr lang="en-US" b="1" i="0" dirty="0">
                <a:effectLst/>
                <a:latin typeface="Söhne"/>
              </a:rPr>
              <a:t>Step 2: </a:t>
            </a:r>
            <a:r>
              <a:rPr lang="en-US" b="1" dirty="0">
                <a:latin typeface="Söhne"/>
              </a:rPr>
              <a:t>create a link to access the data and the next pointer of the node</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CB34548B-01D7-93FD-2FDA-972137385309}"/>
              </a:ext>
            </a:extLst>
          </p:cNvPr>
          <p:cNvSpPr>
            <a:spLocks noGrp="1"/>
          </p:cNvSpPr>
          <p:nvPr>
            <p:ph idx="1"/>
          </p:nvPr>
        </p:nvSpPr>
        <p:spPr>
          <a:xfrm>
            <a:off x="132521" y="781128"/>
            <a:ext cx="11993217" cy="6076872"/>
          </a:xfrm>
        </p:spPr>
        <p:txBody>
          <a:bodyPr>
            <a:noAutofit/>
          </a:bodyPr>
          <a:lstStyle/>
          <a:p>
            <a:r>
              <a:rPr lang="en-US" sz="3200" dirty="0"/>
              <a:t>public class Main {</a:t>
            </a:r>
          </a:p>
          <a:p>
            <a:r>
              <a:rPr lang="en-US" sz="3200" dirty="0"/>
              <a:t>    public static void main(String[] </a:t>
            </a:r>
            <a:r>
              <a:rPr lang="en-US" sz="3200" dirty="0" err="1"/>
              <a:t>args</a:t>
            </a:r>
            <a:r>
              <a:rPr lang="en-US" sz="3200" dirty="0"/>
              <a:t>) {</a:t>
            </a:r>
          </a:p>
          <a:p>
            <a:r>
              <a:rPr lang="en-US" sz="3200" dirty="0"/>
              <a:t>        // Create a single node</a:t>
            </a:r>
          </a:p>
          <a:p>
            <a:r>
              <a:rPr lang="en-US" sz="3200" dirty="0"/>
              <a:t>        Node </a:t>
            </a:r>
            <a:r>
              <a:rPr lang="en-US" sz="3200" dirty="0" err="1"/>
              <a:t>singleNode</a:t>
            </a:r>
            <a:r>
              <a:rPr lang="en-US" sz="3200" dirty="0"/>
              <a:t> = new Node(42);</a:t>
            </a:r>
          </a:p>
          <a:p>
            <a:r>
              <a:rPr lang="en-US" sz="3200" dirty="0"/>
              <a:t>        // Access the data and next pointer of the single node</a:t>
            </a:r>
          </a:p>
          <a:p>
            <a:r>
              <a:rPr lang="en-US" sz="3200" dirty="0"/>
              <a:t>        </a:t>
            </a:r>
            <a:r>
              <a:rPr lang="en-US" sz="3200" dirty="0" err="1"/>
              <a:t>System.out.println</a:t>
            </a:r>
            <a:r>
              <a:rPr lang="en-US" sz="3200" dirty="0"/>
              <a:t>("Data: " + </a:t>
            </a:r>
            <a:r>
              <a:rPr lang="en-US" sz="3200" dirty="0" err="1"/>
              <a:t>singleNode.data</a:t>
            </a:r>
            <a:r>
              <a:rPr lang="en-US" sz="3200" dirty="0"/>
              <a:t>);</a:t>
            </a:r>
          </a:p>
          <a:p>
            <a:r>
              <a:rPr lang="en-US" sz="3200" dirty="0"/>
              <a:t>        </a:t>
            </a:r>
            <a:r>
              <a:rPr lang="en-US" sz="3200" dirty="0" err="1"/>
              <a:t>System.out.println</a:t>
            </a:r>
            <a:r>
              <a:rPr lang="en-US" sz="3200" dirty="0"/>
              <a:t>("Next: " + </a:t>
            </a:r>
            <a:r>
              <a:rPr lang="en-US" sz="3200" dirty="0" err="1"/>
              <a:t>singleNode.next</a:t>
            </a:r>
            <a:r>
              <a:rPr lang="en-US" sz="3200" dirty="0"/>
              <a:t>);</a:t>
            </a:r>
          </a:p>
          <a:p>
            <a:r>
              <a:rPr lang="en-US" sz="3200" dirty="0"/>
              <a:t>    }</a:t>
            </a:r>
          </a:p>
          <a:p>
            <a:pPr marL="0" indent="0">
              <a:buNone/>
            </a:pPr>
            <a:r>
              <a:rPr lang="en-US" sz="3200" dirty="0"/>
              <a:t>}</a:t>
            </a:r>
          </a:p>
        </p:txBody>
      </p:sp>
    </p:spTree>
    <p:extLst>
      <p:ext uri="{BB962C8B-B14F-4D97-AF65-F5344CB8AC3E}">
        <p14:creationId xmlns:p14="http://schemas.microsoft.com/office/powerpoint/2010/main" val="3183187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BAD25-E4B7-1B38-DE0B-185DE5157E20}"/>
              </a:ext>
            </a:extLst>
          </p:cNvPr>
          <p:cNvSpPr>
            <a:spLocks noGrp="1"/>
          </p:cNvSpPr>
          <p:nvPr>
            <p:ph idx="1"/>
          </p:nvPr>
        </p:nvSpPr>
        <p:spPr>
          <a:xfrm>
            <a:off x="1449239" y="235789"/>
            <a:ext cx="10575984" cy="6320286"/>
          </a:xfrm>
        </p:spPr>
        <p:txBody>
          <a:bodyPr>
            <a:normAutofit/>
          </a:bodyPr>
          <a:lstStyle/>
          <a:p>
            <a:r>
              <a:rPr lang="en-US" sz="3200" dirty="0"/>
              <a:t> // Method to add a new node at the beginning</a:t>
            </a:r>
          </a:p>
          <a:p>
            <a:r>
              <a:rPr lang="en-US" sz="3200" dirty="0"/>
              <a:t>    public void push(int data) {</a:t>
            </a:r>
          </a:p>
          <a:p>
            <a:r>
              <a:rPr lang="en-US" sz="3200" dirty="0"/>
              <a:t>        Node </a:t>
            </a:r>
            <a:r>
              <a:rPr lang="en-US" sz="3200" dirty="0" err="1"/>
              <a:t>newNode</a:t>
            </a:r>
            <a:r>
              <a:rPr lang="en-US" sz="3200" dirty="0"/>
              <a:t> = new Node(data);</a:t>
            </a:r>
          </a:p>
          <a:p>
            <a:r>
              <a:rPr lang="en-US" sz="3200" dirty="0"/>
              <a:t>        </a:t>
            </a:r>
            <a:r>
              <a:rPr lang="en-US" sz="3200" dirty="0" err="1"/>
              <a:t>newNode.next</a:t>
            </a:r>
            <a:r>
              <a:rPr lang="en-US" sz="3200" dirty="0"/>
              <a:t> = head;</a:t>
            </a:r>
          </a:p>
          <a:p>
            <a:r>
              <a:rPr lang="en-US" sz="3200" dirty="0"/>
              <a:t>        head = </a:t>
            </a:r>
            <a:r>
              <a:rPr lang="en-US" sz="3200" dirty="0" err="1"/>
              <a:t>newNode</a:t>
            </a:r>
            <a:r>
              <a:rPr lang="en-US" sz="3200" dirty="0"/>
              <a:t>;</a:t>
            </a:r>
          </a:p>
        </p:txBody>
      </p:sp>
    </p:spTree>
    <p:extLst>
      <p:ext uri="{BB962C8B-B14F-4D97-AF65-F5344CB8AC3E}">
        <p14:creationId xmlns:p14="http://schemas.microsoft.com/office/powerpoint/2010/main" val="3305186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F46EA-96E8-2385-8A72-1E12C0798EAF}"/>
              </a:ext>
            </a:extLst>
          </p:cNvPr>
          <p:cNvSpPr>
            <a:spLocks noGrp="1"/>
          </p:cNvSpPr>
          <p:nvPr>
            <p:ph idx="1"/>
          </p:nvPr>
        </p:nvSpPr>
        <p:spPr>
          <a:xfrm>
            <a:off x="1190445" y="172528"/>
            <a:ext cx="10817525" cy="6556075"/>
          </a:xfrm>
        </p:spPr>
        <p:txBody>
          <a:bodyPr>
            <a:normAutofit fontScale="25000" lnSpcReduction="20000"/>
          </a:bodyPr>
          <a:lstStyle/>
          <a:p>
            <a:endParaRPr lang="en-US" dirty="0"/>
          </a:p>
          <a:p>
            <a:r>
              <a:rPr lang="en-US" dirty="0"/>
              <a:t>    </a:t>
            </a:r>
            <a:r>
              <a:rPr lang="en-US" sz="12800" dirty="0"/>
              <a:t>}</a:t>
            </a:r>
          </a:p>
          <a:p>
            <a:endParaRPr lang="en-US" sz="12800" dirty="0"/>
          </a:p>
          <a:p>
            <a:r>
              <a:rPr lang="en-US" sz="12800" dirty="0"/>
              <a:t>    // Method to print the linked list</a:t>
            </a:r>
          </a:p>
          <a:p>
            <a:r>
              <a:rPr lang="en-US" sz="12800" dirty="0"/>
              <a:t>    public void </a:t>
            </a:r>
            <a:r>
              <a:rPr lang="en-US" sz="12800" dirty="0" err="1"/>
              <a:t>printList</a:t>
            </a:r>
            <a:r>
              <a:rPr lang="en-US" sz="12800" dirty="0"/>
              <a:t>() {</a:t>
            </a:r>
          </a:p>
          <a:p>
            <a:r>
              <a:rPr lang="en-US" sz="12800" dirty="0"/>
              <a:t>        Node temp = head;</a:t>
            </a:r>
          </a:p>
          <a:p>
            <a:r>
              <a:rPr lang="en-US" sz="12800" dirty="0"/>
              <a:t>        while (temp != null) {</a:t>
            </a:r>
          </a:p>
          <a:p>
            <a:r>
              <a:rPr lang="en-US" sz="12800" dirty="0"/>
              <a:t>            </a:t>
            </a:r>
            <a:r>
              <a:rPr lang="en-US" sz="12800" dirty="0" err="1"/>
              <a:t>System.out.print</a:t>
            </a:r>
            <a:r>
              <a:rPr lang="en-US" sz="12800" dirty="0"/>
              <a:t>(</a:t>
            </a:r>
            <a:r>
              <a:rPr lang="en-US" sz="12800" dirty="0" err="1"/>
              <a:t>temp.data</a:t>
            </a:r>
            <a:r>
              <a:rPr lang="en-US" sz="12800" dirty="0"/>
              <a:t> + " ");</a:t>
            </a:r>
          </a:p>
          <a:p>
            <a:r>
              <a:rPr lang="en-US" sz="12800" dirty="0"/>
              <a:t>            temp = </a:t>
            </a:r>
            <a:r>
              <a:rPr lang="en-US" sz="12800" dirty="0" err="1"/>
              <a:t>temp.next</a:t>
            </a:r>
            <a:r>
              <a:rPr lang="en-US" sz="12800" dirty="0"/>
              <a:t>;</a:t>
            </a:r>
          </a:p>
          <a:p>
            <a:r>
              <a:rPr lang="en-US" sz="12800" dirty="0"/>
              <a:t>        }</a:t>
            </a:r>
          </a:p>
          <a:p>
            <a:r>
              <a:rPr lang="en-US" sz="12800" dirty="0"/>
              <a:t>    }</a:t>
            </a:r>
          </a:p>
          <a:p>
            <a:r>
              <a:rPr lang="en-US" sz="12800" dirty="0"/>
              <a:t>}</a:t>
            </a:r>
          </a:p>
        </p:txBody>
      </p:sp>
    </p:spTree>
    <p:extLst>
      <p:ext uri="{BB962C8B-B14F-4D97-AF65-F5344CB8AC3E}">
        <p14:creationId xmlns:p14="http://schemas.microsoft.com/office/powerpoint/2010/main" val="2855160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5867E-3D2E-34F0-B6B0-CAB2DAE8BAEC}"/>
              </a:ext>
            </a:extLst>
          </p:cNvPr>
          <p:cNvSpPr>
            <a:spLocks noGrp="1"/>
          </p:cNvSpPr>
          <p:nvPr>
            <p:ph idx="1"/>
          </p:nvPr>
        </p:nvSpPr>
        <p:spPr>
          <a:xfrm>
            <a:off x="879682" y="530087"/>
            <a:ext cx="8915400" cy="3777622"/>
          </a:xfrm>
        </p:spPr>
        <p:txBody>
          <a:bodyPr>
            <a:normAutofit fontScale="77500" lnSpcReduction="20000"/>
          </a:bodyPr>
          <a:lstStyle/>
          <a:p>
            <a:r>
              <a:rPr lang="en-US" sz="3800" b="1" dirty="0"/>
              <a:t>Insertion at the Beginning:</a:t>
            </a:r>
          </a:p>
          <a:p>
            <a:r>
              <a:rPr lang="en-US" sz="3800" dirty="0"/>
              <a:t>To add a new node at the beginning of the linked list:</a:t>
            </a:r>
          </a:p>
          <a:p>
            <a:r>
              <a:rPr lang="en-US" sz="3800" dirty="0"/>
              <a:t>public void </a:t>
            </a:r>
            <a:r>
              <a:rPr lang="en-US" sz="3800" dirty="0" err="1"/>
              <a:t>insertAtBeginning</a:t>
            </a:r>
            <a:r>
              <a:rPr lang="en-US" sz="3800" dirty="0"/>
              <a:t>(int data) {</a:t>
            </a:r>
          </a:p>
          <a:p>
            <a:r>
              <a:rPr lang="en-US" sz="3800" dirty="0"/>
              <a:t>    Node </a:t>
            </a:r>
            <a:r>
              <a:rPr lang="en-US" sz="3800" dirty="0" err="1"/>
              <a:t>newNode</a:t>
            </a:r>
            <a:r>
              <a:rPr lang="en-US" sz="3800" dirty="0"/>
              <a:t> = new Node(data);</a:t>
            </a:r>
          </a:p>
          <a:p>
            <a:r>
              <a:rPr lang="en-US" sz="3800" dirty="0"/>
              <a:t>    </a:t>
            </a:r>
            <a:r>
              <a:rPr lang="en-US" sz="3800" dirty="0" err="1"/>
              <a:t>newNode.next</a:t>
            </a:r>
            <a:r>
              <a:rPr lang="en-US" sz="3800" dirty="0"/>
              <a:t> = head;</a:t>
            </a:r>
          </a:p>
          <a:p>
            <a:r>
              <a:rPr lang="en-US" sz="3800" dirty="0"/>
              <a:t>    head = </a:t>
            </a:r>
            <a:r>
              <a:rPr lang="en-US" sz="3800" dirty="0" err="1"/>
              <a:t>newNode</a:t>
            </a:r>
            <a:r>
              <a:rPr lang="en-US" sz="3800" dirty="0"/>
              <a:t>;</a:t>
            </a:r>
          </a:p>
          <a:p>
            <a:r>
              <a:rPr lang="en-US" sz="3200" dirty="0"/>
              <a:t>}</a:t>
            </a:r>
          </a:p>
          <a:p>
            <a:endParaRPr lang="en-US" sz="3200" dirty="0"/>
          </a:p>
        </p:txBody>
      </p:sp>
    </p:spTree>
    <p:extLst>
      <p:ext uri="{BB962C8B-B14F-4D97-AF65-F5344CB8AC3E}">
        <p14:creationId xmlns:p14="http://schemas.microsoft.com/office/powerpoint/2010/main" val="4106723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CFD8-74E5-057B-64D7-EA53C7CBED1D}"/>
              </a:ext>
            </a:extLst>
          </p:cNvPr>
          <p:cNvSpPr>
            <a:spLocks noGrp="1"/>
          </p:cNvSpPr>
          <p:nvPr>
            <p:ph type="title"/>
          </p:nvPr>
        </p:nvSpPr>
        <p:spPr>
          <a:xfrm>
            <a:off x="1640156" y="306333"/>
            <a:ext cx="8911687" cy="1280890"/>
          </a:xfrm>
        </p:spPr>
        <p:txBody>
          <a:bodyPr/>
          <a:lstStyle/>
          <a:p>
            <a:pPr algn="ctr"/>
            <a:r>
              <a:rPr lang="en-US" b="0" i="0" dirty="0">
                <a:effectLst/>
                <a:latin typeface="Verdana" panose="020B0604030504040204" pitchFamily="34" charset="0"/>
              </a:rPr>
              <a:t>Algorithm</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8ABF5314-6184-5C57-DED8-F9F6DE337DE1}"/>
              </a:ext>
            </a:extLst>
          </p:cNvPr>
          <p:cNvSpPr>
            <a:spLocks noGrp="1"/>
          </p:cNvSpPr>
          <p:nvPr>
            <p:ph idx="1"/>
          </p:nvPr>
        </p:nvSpPr>
        <p:spPr>
          <a:xfrm>
            <a:off x="795129" y="1540189"/>
            <a:ext cx="10535479" cy="5011478"/>
          </a:xfrm>
        </p:spPr>
        <p:txBody>
          <a:bodyPr>
            <a:noAutofit/>
          </a:bodyPr>
          <a:lstStyle/>
          <a:p>
            <a:r>
              <a:rPr lang="en-US" sz="3200" dirty="0"/>
              <a:t>1. START</a:t>
            </a:r>
          </a:p>
          <a:p>
            <a:r>
              <a:rPr lang="en-US" sz="3200" dirty="0"/>
              <a:t>2. Create a node to store the data</a:t>
            </a:r>
          </a:p>
          <a:p>
            <a:r>
              <a:rPr lang="en-US" sz="3200" dirty="0"/>
              <a:t>3. Check if the list is empty</a:t>
            </a:r>
          </a:p>
          <a:p>
            <a:r>
              <a:rPr lang="en-US" sz="3200" dirty="0"/>
              <a:t>4. If the list is empty, add the data to the node and assign the head pointer to it.</a:t>
            </a:r>
          </a:p>
          <a:p>
            <a:r>
              <a:rPr lang="en-US" sz="3200" dirty="0"/>
              <a:t>5 If the list is not empty, add the data to a node and link to the current head. Assign the head to the newly added node.</a:t>
            </a:r>
          </a:p>
          <a:p>
            <a:r>
              <a:rPr lang="en-US" sz="3200" dirty="0"/>
              <a:t>6. END</a:t>
            </a:r>
          </a:p>
        </p:txBody>
      </p:sp>
    </p:spTree>
    <p:extLst>
      <p:ext uri="{BB962C8B-B14F-4D97-AF65-F5344CB8AC3E}">
        <p14:creationId xmlns:p14="http://schemas.microsoft.com/office/powerpoint/2010/main" val="3527181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B991-3C5B-5F61-FD99-DC13C296BFA3}"/>
              </a:ext>
            </a:extLst>
          </p:cNvPr>
          <p:cNvSpPr>
            <a:spLocks noGrp="1"/>
          </p:cNvSpPr>
          <p:nvPr>
            <p:ph type="title"/>
          </p:nvPr>
        </p:nvSpPr>
        <p:spPr>
          <a:xfrm>
            <a:off x="2142351" y="150345"/>
            <a:ext cx="8911687" cy="697794"/>
          </a:xfrm>
        </p:spPr>
        <p:txBody>
          <a:bodyPr/>
          <a:lstStyle/>
          <a:p>
            <a:pPr algn="ctr"/>
            <a:r>
              <a:rPr lang="en-US" b="1" i="0" dirty="0">
                <a:effectLst/>
                <a:latin typeface="Söhne"/>
              </a:rPr>
              <a:t>Insertion at the End</a:t>
            </a:r>
            <a:endParaRPr lang="en-US" dirty="0"/>
          </a:p>
        </p:txBody>
      </p:sp>
      <p:sp>
        <p:nvSpPr>
          <p:cNvPr id="3" name="Content Placeholder 2">
            <a:extLst>
              <a:ext uri="{FF2B5EF4-FFF2-40B4-BE49-F238E27FC236}">
                <a16:creationId xmlns:a16="http://schemas.microsoft.com/office/drawing/2014/main" id="{4373D91F-21ED-4D9F-78D2-5CF33EAFE1E8}"/>
              </a:ext>
            </a:extLst>
          </p:cNvPr>
          <p:cNvSpPr>
            <a:spLocks noGrp="1"/>
          </p:cNvSpPr>
          <p:nvPr>
            <p:ph idx="1"/>
          </p:nvPr>
        </p:nvSpPr>
        <p:spPr>
          <a:xfrm>
            <a:off x="698620" y="1027044"/>
            <a:ext cx="10794759" cy="5830956"/>
          </a:xfrm>
        </p:spPr>
        <p:txBody>
          <a:bodyPr>
            <a:normAutofit fontScale="25000" lnSpcReduction="20000"/>
          </a:bodyPr>
          <a:lstStyle/>
          <a:p>
            <a:r>
              <a:rPr lang="en-US" sz="12800" dirty="0"/>
              <a:t>public void </a:t>
            </a:r>
            <a:r>
              <a:rPr lang="en-US" sz="12800" dirty="0" err="1"/>
              <a:t>insertAtEnd</a:t>
            </a:r>
            <a:r>
              <a:rPr lang="en-US" sz="12800" dirty="0"/>
              <a:t>(int data) {</a:t>
            </a:r>
          </a:p>
          <a:p>
            <a:r>
              <a:rPr lang="en-US" sz="12800" dirty="0"/>
              <a:t>    // Create a new node with the given data</a:t>
            </a:r>
          </a:p>
          <a:p>
            <a:r>
              <a:rPr lang="en-US" sz="12800" dirty="0"/>
              <a:t>    Node </a:t>
            </a:r>
            <a:r>
              <a:rPr lang="en-US" sz="12800" dirty="0" err="1"/>
              <a:t>newNode</a:t>
            </a:r>
            <a:r>
              <a:rPr lang="en-US" sz="12800" dirty="0"/>
              <a:t> = new Node(data);</a:t>
            </a:r>
          </a:p>
          <a:p>
            <a:endParaRPr lang="en-US" sz="12800" dirty="0"/>
          </a:p>
          <a:p>
            <a:r>
              <a:rPr lang="en-US" sz="12800" dirty="0"/>
              <a:t>    // Check if the list is empty (head is null)</a:t>
            </a:r>
          </a:p>
          <a:p>
            <a:r>
              <a:rPr lang="en-US" sz="12800" dirty="0"/>
              <a:t>    if (head == null) {</a:t>
            </a:r>
          </a:p>
          <a:p>
            <a:r>
              <a:rPr lang="en-US" sz="12800" dirty="0"/>
              <a:t>        // If the list is empty, make the new node the head</a:t>
            </a:r>
          </a:p>
          <a:p>
            <a:r>
              <a:rPr lang="en-US" sz="12800" dirty="0"/>
              <a:t>        head = </a:t>
            </a:r>
            <a:r>
              <a:rPr lang="en-US" sz="12800" dirty="0" err="1"/>
              <a:t>newNode</a:t>
            </a:r>
            <a:r>
              <a:rPr lang="en-US" sz="12800" dirty="0"/>
              <a:t>;</a:t>
            </a:r>
          </a:p>
          <a:p>
            <a:r>
              <a:rPr lang="en-US" sz="12800" dirty="0"/>
              <a:t>    } else {</a:t>
            </a:r>
          </a:p>
          <a:p>
            <a:r>
              <a:rPr lang="en-US" sz="12800" dirty="0"/>
              <a:t>}</a:t>
            </a:r>
          </a:p>
          <a:p>
            <a:r>
              <a:rPr lang="en-US" sz="12800" dirty="0"/>
              <a:t>}</a:t>
            </a:r>
          </a:p>
          <a:p>
            <a:endParaRPr lang="en-US" sz="3200" dirty="0"/>
          </a:p>
        </p:txBody>
      </p:sp>
    </p:spTree>
    <p:extLst>
      <p:ext uri="{BB962C8B-B14F-4D97-AF65-F5344CB8AC3E}">
        <p14:creationId xmlns:p14="http://schemas.microsoft.com/office/powerpoint/2010/main" val="731447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82E8C-BC4C-65F6-A222-9055A56F14F0}"/>
              </a:ext>
            </a:extLst>
          </p:cNvPr>
          <p:cNvSpPr>
            <a:spLocks noGrp="1"/>
          </p:cNvSpPr>
          <p:nvPr>
            <p:ph idx="1"/>
          </p:nvPr>
        </p:nvSpPr>
        <p:spPr>
          <a:xfrm>
            <a:off x="1807333" y="450574"/>
            <a:ext cx="9814823" cy="5353878"/>
          </a:xfrm>
        </p:spPr>
        <p:txBody>
          <a:bodyPr>
            <a:noAutofit/>
          </a:bodyPr>
          <a:lstStyle/>
          <a:p>
            <a:r>
              <a:rPr lang="en-US" sz="3200" dirty="0"/>
              <a:t>Node current = head;</a:t>
            </a:r>
          </a:p>
          <a:p>
            <a:r>
              <a:rPr lang="en-US" sz="3200" dirty="0"/>
              <a:t>        while (</a:t>
            </a:r>
            <a:r>
              <a:rPr lang="en-US" sz="3200" dirty="0" err="1"/>
              <a:t>current.next</a:t>
            </a:r>
            <a:r>
              <a:rPr lang="en-US" sz="3200" dirty="0"/>
              <a:t> != null) {</a:t>
            </a:r>
          </a:p>
          <a:p>
            <a:r>
              <a:rPr lang="en-US" sz="3200" dirty="0"/>
              <a:t>            current = </a:t>
            </a:r>
            <a:r>
              <a:rPr lang="en-US" sz="3200" dirty="0" err="1"/>
              <a:t>current.next</a:t>
            </a:r>
            <a:r>
              <a:rPr lang="en-US" sz="3200" dirty="0"/>
              <a:t>;</a:t>
            </a:r>
          </a:p>
          <a:p>
            <a:r>
              <a:rPr lang="en-US" sz="3200" dirty="0"/>
              <a:t>        }</a:t>
            </a:r>
          </a:p>
          <a:p>
            <a:r>
              <a:rPr lang="en-US" sz="3200" dirty="0"/>
              <a:t>        </a:t>
            </a:r>
            <a:r>
              <a:rPr lang="en-US" sz="3200" dirty="0" err="1"/>
              <a:t>current.next</a:t>
            </a:r>
            <a:r>
              <a:rPr lang="en-US" sz="3200" dirty="0"/>
              <a:t> = </a:t>
            </a:r>
            <a:r>
              <a:rPr lang="en-US" sz="3200" dirty="0" err="1"/>
              <a:t>newNode</a:t>
            </a:r>
            <a:r>
              <a:rPr lang="en-US" sz="3200" dirty="0"/>
              <a:t>;</a:t>
            </a:r>
          </a:p>
          <a:p>
            <a:r>
              <a:rPr lang="en-US" sz="3200" dirty="0"/>
              <a:t>    }</a:t>
            </a:r>
          </a:p>
          <a:p>
            <a:r>
              <a:rPr lang="en-US" sz="3200" dirty="0"/>
              <a:t>}</a:t>
            </a:r>
          </a:p>
        </p:txBody>
      </p:sp>
    </p:spTree>
    <p:extLst>
      <p:ext uri="{BB962C8B-B14F-4D97-AF65-F5344CB8AC3E}">
        <p14:creationId xmlns:p14="http://schemas.microsoft.com/office/powerpoint/2010/main" val="287268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A84910-C994-2922-46E2-C1F142E32DE1}"/>
              </a:ext>
            </a:extLst>
          </p:cNvPr>
          <p:cNvSpPr>
            <a:spLocks noGrp="1"/>
          </p:cNvSpPr>
          <p:nvPr>
            <p:ph idx="1"/>
          </p:nvPr>
        </p:nvSpPr>
        <p:spPr>
          <a:xfrm>
            <a:off x="1510814" y="331304"/>
            <a:ext cx="10575169" cy="6268279"/>
          </a:xfrm>
        </p:spPr>
        <p:txBody>
          <a:bodyPr>
            <a:noAutofit/>
          </a:bodyPr>
          <a:lstStyle/>
          <a:p>
            <a:r>
              <a:rPr lang="en-US" sz="3600" dirty="0"/>
              <a:t>d. Boolean (bool): Represents true or false values.</a:t>
            </a:r>
          </a:p>
          <a:p>
            <a:r>
              <a:rPr lang="en-US" sz="3600" dirty="0"/>
              <a:t>e. Enumerations (</a:t>
            </a:r>
            <a:r>
              <a:rPr lang="en-US" sz="3600" dirty="0" err="1"/>
              <a:t>enum</a:t>
            </a:r>
            <a:r>
              <a:rPr lang="en-US" sz="3600" dirty="0"/>
              <a:t>): Represents a set of named constant values.</a:t>
            </a:r>
          </a:p>
          <a:p>
            <a:r>
              <a:rPr lang="en-US" sz="3600" dirty="0"/>
              <a:t>f. Pointers: Represents memory addresses, often used for referencing other data structures.</a:t>
            </a:r>
          </a:p>
          <a:p>
            <a:pPr marL="0" indent="0">
              <a:buNone/>
            </a:pPr>
            <a:r>
              <a:rPr lang="en-US" sz="3600" dirty="0"/>
              <a:t>Primitive data structures have a fixed size and memory representation, and their values are usually atomic and cannot be further decomposed into smaller data structures.</a:t>
            </a:r>
          </a:p>
        </p:txBody>
      </p:sp>
    </p:spTree>
    <p:extLst>
      <p:ext uri="{BB962C8B-B14F-4D97-AF65-F5344CB8AC3E}">
        <p14:creationId xmlns:p14="http://schemas.microsoft.com/office/powerpoint/2010/main" val="3430485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CD2D-2963-4076-D42B-BC90D2CDCA78}"/>
              </a:ext>
            </a:extLst>
          </p:cNvPr>
          <p:cNvSpPr>
            <a:spLocks noGrp="1"/>
          </p:cNvSpPr>
          <p:nvPr>
            <p:ph type="title"/>
          </p:nvPr>
        </p:nvSpPr>
        <p:spPr>
          <a:xfrm>
            <a:off x="1930316" y="0"/>
            <a:ext cx="8911687" cy="1280890"/>
          </a:xfrm>
        </p:spPr>
        <p:txBody>
          <a:bodyPr/>
          <a:lstStyle/>
          <a:p>
            <a:pPr algn="ctr"/>
            <a:r>
              <a:rPr lang="en-US" b="1" dirty="0"/>
              <a:t>Double-linked list</a:t>
            </a:r>
          </a:p>
        </p:txBody>
      </p:sp>
      <p:sp>
        <p:nvSpPr>
          <p:cNvPr id="3" name="Content Placeholder 2">
            <a:extLst>
              <a:ext uri="{FF2B5EF4-FFF2-40B4-BE49-F238E27FC236}">
                <a16:creationId xmlns:a16="http://schemas.microsoft.com/office/drawing/2014/main" id="{D9D60C91-F7EE-8911-85B3-04E4091AABC4}"/>
              </a:ext>
            </a:extLst>
          </p:cNvPr>
          <p:cNvSpPr>
            <a:spLocks noGrp="1"/>
          </p:cNvSpPr>
          <p:nvPr>
            <p:ph idx="1"/>
          </p:nvPr>
        </p:nvSpPr>
        <p:spPr>
          <a:xfrm>
            <a:off x="251791" y="1431234"/>
            <a:ext cx="11622157" cy="2902227"/>
          </a:xfrm>
        </p:spPr>
        <p:txBody>
          <a:bodyPr>
            <a:normAutofit/>
          </a:bodyPr>
          <a:lstStyle/>
          <a:p>
            <a:endParaRPr lang="en-US" sz="3200" dirty="0"/>
          </a:p>
          <a:p>
            <a:endParaRPr lang="en-US" sz="3200" dirty="0"/>
          </a:p>
          <a:p>
            <a:endParaRPr lang="en-US" sz="3200" dirty="0"/>
          </a:p>
        </p:txBody>
      </p:sp>
      <p:pic>
        <p:nvPicPr>
          <p:cNvPr id="2060" name="Picture 12" descr="Double-linked list">
            <a:extLst>
              <a:ext uri="{FF2B5EF4-FFF2-40B4-BE49-F238E27FC236}">
                <a16:creationId xmlns:a16="http://schemas.microsoft.com/office/drawing/2014/main" id="{21305D59-A0B6-BD70-87C4-99E73B03D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995" y="3856383"/>
            <a:ext cx="11395214" cy="28094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9DE0F3-4C83-F758-6937-75288257A071}"/>
              </a:ext>
            </a:extLst>
          </p:cNvPr>
          <p:cNvSpPr txBox="1"/>
          <p:nvPr/>
        </p:nvSpPr>
        <p:spPr>
          <a:xfrm>
            <a:off x="318052" y="874455"/>
            <a:ext cx="11198087" cy="2554545"/>
          </a:xfrm>
          <a:prstGeom prst="rect">
            <a:avLst/>
          </a:prstGeom>
          <a:noFill/>
        </p:spPr>
        <p:txBody>
          <a:bodyPr wrap="square" rtlCol="0">
            <a:spAutoFit/>
          </a:bodyPr>
          <a:lstStyle/>
          <a:p>
            <a:r>
              <a:rPr lang="en-US" sz="3200" dirty="0"/>
              <a:t>In a doubly linked list, each node contains references to both the next and previous nodes. This allows for traversal in both forward and backward directions, but it requires additional memory for the backward reference.</a:t>
            </a:r>
          </a:p>
        </p:txBody>
      </p:sp>
    </p:spTree>
    <p:extLst>
      <p:ext uri="{BB962C8B-B14F-4D97-AF65-F5344CB8AC3E}">
        <p14:creationId xmlns:p14="http://schemas.microsoft.com/office/powerpoint/2010/main" val="582619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C9C-767D-78D5-6556-74D0B9492AEE}"/>
              </a:ext>
            </a:extLst>
          </p:cNvPr>
          <p:cNvSpPr>
            <a:spLocks noGrp="1"/>
          </p:cNvSpPr>
          <p:nvPr>
            <p:ph type="title"/>
          </p:nvPr>
        </p:nvSpPr>
        <p:spPr/>
        <p:txBody>
          <a:bodyPr/>
          <a:lstStyle/>
          <a:p>
            <a:pPr algn="ctr"/>
            <a:r>
              <a:rPr lang="en-US" b="1" dirty="0"/>
              <a:t> Circular linked list</a:t>
            </a:r>
          </a:p>
        </p:txBody>
      </p:sp>
      <p:pic>
        <p:nvPicPr>
          <p:cNvPr id="3074" name="Picture 2" descr="Circular linked list">
            <a:extLst>
              <a:ext uri="{FF2B5EF4-FFF2-40B4-BE49-F238E27FC236}">
                <a16:creationId xmlns:a16="http://schemas.microsoft.com/office/drawing/2014/main" id="{5037075A-7CC2-55D4-0AE8-FE7AB104C3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0904" y="4060348"/>
            <a:ext cx="11251096" cy="25545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B2CFBD-DDD5-682B-673A-0CC73ED21CED}"/>
              </a:ext>
            </a:extLst>
          </p:cNvPr>
          <p:cNvSpPr txBox="1"/>
          <p:nvPr/>
        </p:nvSpPr>
        <p:spPr>
          <a:xfrm>
            <a:off x="437322" y="1751448"/>
            <a:ext cx="11608904" cy="2554545"/>
          </a:xfrm>
          <a:prstGeom prst="rect">
            <a:avLst/>
          </a:prstGeom>
          <a:noFill/>
        </p:spPr>
        <p:txBody>
          <a:bodyPr wrap="square">
            <a:spAutoFit/>
          </a:bodyPr>
          <a:lstStyle/>
          <a:p>
            <a:r>
              <a:rPr lang="en-US" sz="3200" dirty="0"/>
              <a:t>In a circular linked list, the last node points back to the head node, creating a circular structure. It can be either singly or doubly linked.</a:t>
            </a:r>
          </a:p>
          <a:p>
            <a:endParaRPr lang="en-US" sz="3200" dirty="0"/>
          </a:p>
          <a:p>
            <a:endParaRPr lang="en-US" sz="3200" dirty="0"/>
          </a:p>
        </p:txBody>
      </p:sp>
    </p:spTree>
    <p:extLst>
      <p:ext uri="{BB962C8B-B14F-4D97-AF65-F5344CB8AC3E}">
        <p14:creationId xmlns:p14="http://schemas.microsoft.com/office/powerpoint/2010/main" val="3748476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7F82-3F41-3AC1-3F6C-15B9CD26D3E9}"/>
              </a:ext>
            </a:extLst>
          </p:cNvPr>
          <p:cNvSpPr>
            <a:spLocks noGrp="1"/>
          </p:cNvSpPr>
          <p:nvPr>
            <p:ph type="title"/>
          </p:nvPr>
        </p:nvSpPr>
        <p:spPr>
          <a:xfrm>
            <a:off x="1360472" y="212036"/>
            <a:ext cx="8911687" cy="940904"/>
          </a:xfrm>
        </p:spPr>
        <p:txBody>
          <a:bodyPr/>
          <a:lstStyle/>
          <a:p>
            <a:pPr algn="ctr"/>
            <a:r>
              <a:rPr lang="en-US" b="1" dirty="0"/>
              <a:t>Operations on Linked Lists</a:t>
            </a:r>
          </a:p>
        </p:txBody>
      </p:sp>
      <p:sp>
        <p:nvSpPr>
          <p:cNvPr id="3" name="Content Placeholder 2">
            <a:extLst>
              <a:ext uri="{FF2B5EF4-FFF2-40B4-BE49-F238E27FC236}">
                <a16:creationId xmlns:a16="http://schemas.microsoft.com/office/drawing/2014/main" id="{9DE1AA3D-DBD4-7B5D-DBAE-D2ABA6558A88}"/>
              </a:ext>
            </a:extLst>
          </p:cNvPr>
          <p:cNvSpPr>
            <a:spLocks noGrp="1"/>
          </p:cNvSpPr>
          <p:nvPr>
            <p:ph idx="1"/>
          </p:nvPr>
        </p:nvSpPr>
        <p:spPr>
          <a:xfrm>
            <a:off x="477079" y="854764"/>
            <a:ext cx="11569148" cy="6155636"/>
          </a:xfrm>
        </p:spPr>
        <p:txBody>
          <a:bodyPr>
            <a:noAutofit/>
          </a:bodyPr>
          <a:lstStyle/>
          <a:p>
            <a:r>
              <a:rPr lang="en-US" sz="3200" b="1" dirty="0"/>
              <a:t>Insertion:</a:t>
            </a:r>
            <a:r>
              <a:rPr lang="en-US" sz="3200" dirty="0"/>
              <a:t> Adding a new node to a linked list involves adjusting the pointers of the existing nodes to maintain the proper sequence. Insertion can be performed at the beginning, end, or any position within the list</a:t>
            </a:r>
          </a:p>
          <a:p>
            <a:r>
              <a:rPr lang="en-US" sz="3200" b="1" dirty="0"/>
              <a:t>Deletion: </a:t>
            </a:r>
            <a:r>
              <a:rPr lang="en-US" sz="3200" dirty="0"/>
              <a:t>Removing a node from a linked list requires adjusting the pointers of the neighboring nodes to bridge the gap left by the deleted node. Deletion can be performed at the beginning, end, or any position within the list.</a:t>
            </a:r>
          </a:p>
          <a:p>
            <a:r>
              <a:rPr lang="en-US" sz="3200" b="1" dirty="0"/>
              <a:t>Searching: </a:t>
            </a:r>
            <a:r>
              <a:rPr lang="en-US" sz="3200" dirty="0"/>
              <a:t>Searching for a specific value in a linked list involves traversing the list from the head node until the value is found or the end of the list is reached.</a:t>
            </a:r>
          </a:p>
        </p:txBody>
      </p:sp>
    </p:spTree>
    <p:extLst>
      <p:ext uri="{BB962C8B-B14F-4D97-AF65-F5344CB8AC3E}">
        <p14:creationId xmlns:p14="http://schemas.microsoft.com/office/powerpoint/2010/main" val="30175859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DA1B-8E4B-68EF-A8FC-0EA98FB49BE8}"/>
              </a:ext>
            </a:extLst>
          </p:cNvPr>
          <p:cNvSpPr>
            <a:spLocks noGrp="1"/>
          </p:cNvSpPr>
          <p:nvPr>
            <p:ph type="title"/>
          </p:nvPr>
        </p:nvSpPr>
        <p:spPr>
          <a:xfrm>
            <a:off x="1640156" y="259299"/>
            <a:ext cx="8911687" cy="1280890"/>
          </a:xfrm>
        </p:spPr>
        <p:txBody>
          <a:bodyPr/>
          <a:lstStyle/>
          <a:p>
            <a:pPr algn="ctr"/>
            <a:r>
              <a:rPr lang="en-US" b="1" dirty="0"/>
              <a:t>Stack</a:t>
            </a:r>
          </a:p>
        </p:txBody>
      </p:sp>
      <p:sp>
        <p:nvSpPr>
          <p:cNvPr id="3" name="Content Placeholder 2">
            <a:extLst>
              <a:ext uri="{FF2B5EF4-FFF2-40B4-BE49-F238E27FC236}">
                <a16:creationId xmlns:a16="http://schemas.microsoft.com/office/drawing/2014/main" id="{7A3122FB-61C6-58E7-DBF2-C9AB1E508579}"/>
              </a:ext>
            </a:extLst>
          </p:cNvPr>
          <p:cNvSpPr>
            <a:spLocks noGrp="1"/>
          </p:cNvSpPr>
          <p:nvPr>
            <p:ph idx="1"/>
          </p:nvPr>
        </p:nvSpPr>
        <p:spPr>
          <a:xfrm>
            <a:off x="384314" y="1540189"/>
            <a:ext cx="11622156" cy="4926872"/>
          </a:xfrm>
        </p:spPr>
        <p:txBody>
          <a:bodyPr>
            <a:noAutofit/>
          </a:bodyPr>
          <a:lstStyle/>
          <a:p>
            <a:pPr marL="0" indent="0">
              <a:buNone/>
            </a:pPr>
            <a:endParaRPr lang="en-US" sz="3200" dirty="0"/>
          </a:p>
          <a:p>
            <a:r>
              <a:rPr lang="en-US" sz="3200" dirty="0"/>
              <a:t>Stack is a linear data structure that follows a particular order in which the operations are performed. The order may be LIFO(Last In First Out) or FILO(First In Last Out).</a:t>
            </a:r>
          </a:p>
          <a:p>
            <a:pPr marL="0" indent="0">
              <a:buNone/>
            </a:pPr>
            <a:endParaRPr lang="en-US" sz="3200" dirty="0"/>
          </a:p>
          <a:p>
            <a:r>
              <a:rPr lang="en-US" sz="3200" dirty="0"/>
              <a:t> LIFO implies that the element that is inserted last, comes out first and FILO implies that the element that is inserted first, comes out last.</a:t>
            </a:r>
          </a:p>
        </p:txBody>
      </p:sp>
    </p:spTree>
    <p:extLst>
      <p:ext uri="{BB962C8B-B14F-4D97-AF65-F5344CB8AC3E}">
        <p14:creationId xmlns:p14="http://schemas.microsoft.com/office/powerpoint/2010/main" val="1640381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9DCCE97-FE4B-105A-A194-4ED422F781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278" y="0"/>
            <a:ext cx="1233687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3571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F520-6C6B-903E-D573-1D4C079D2D26}"/>
              </a:ext>
            </a:extLst>
          </p:cNvPr>
          <p:cNvSpPr>
            <a:spLocks noGrp="1"/>
          </p:cNvSpPr>
          <p:nvPr>
            <p:ph type="title"/>
          </p:nvPr>
        </p:nvSpPr>
        <p:spPr>
          <a:xfrm>
            <a:off x="1744786" y="133779"/>
            <a:ext cx="8911687" cy="740864"/>
          </a:xfrm>
        </p:spPr>
        <p:txBody>
          <a:bodyPr/>
          <a:lstStyle/>
          <a:p>
            <a:pPr algn="ctr"/>
            <a:r>
              <a:rPr lang="en-US" b="1" dirty="0"/>
              <a:t>Advantages of Stack</a:t>
            </a:r>
          </a:p>
        </p:txBody>
      </p:sp>
      <p:sp>
        <p:nvSpPr>
          <p:cNvPr id="3" name="Content Placeholder 2">
            <a:extLst>
              <a:ext uri="{FF2B5EF4-FFF2-40B4-BE49-F238E27FC236}">
                <a16:creationId xmlns:a16="http://schemas.microsoft.com/office/drawing/2014/main" id="{3D490A12-DE07-1607-C6D0-925894B0CF36}"/>
              </a:ext>
            </a:extLst>
          </p:cNvPr>
          <p:cNvSpPr>
            <a:spLocks noGrp="1"/>
          </p:cNvSpPr>
          <p:nvPr>
            <p:ph idx="1"/>
          </p:nvPr>
        </p:nvSpPr>
        <p:spPr>
          <a:xfrm>
            <a:off x="1330256" y="742121"/>
            <a:ext cx="10689466" cy="6115879"/>
          </a:xfrm>
        </p:spPr>
        <p:txBody>
          <a:bodyPr>
            <a:noAutofit/>
          </a:bodyPr>
          <a:lstStyle/>
          <a:p>
            <a:r>
              <a:rPr lang="en-US" sz="3200" b="1" dirty="0"/>
              <a:t>Easy implementation</a:t>
            </a:r>
            <a:r>
              <a:rPr lang="en-US" sz="3200" dirty="0"/>
              <a:t>: Stack data structure is easy to implement using arrays or linked lists, and its operations are simple to understand and implement.</a:t>
            </a:r>
          </a:p>
          <a:p>
            <a:r>
              <a:rPr lang="en-US" sz="3200" b="1" dirty="0"/>
              <a:t>Efficient memory utilization</a:t>
            </a:r>
            <a:r>
              <a:rPr lang="en-US" sz="3200" dirty="0"/>
              <a:t>: Stack uses a contiguous block of memory, making it more efficient in memory utilization as compared to other data structures.</a:t>
            </a:r>
          </a:p>
          <a:p>
            <a:r>
              <a:rPr lang="en-US" sz="3200" b="1" dirty="0"/>
              <a:t>Fast access time: </a:t>
            </a:r>
            <a:r>
              <a:rPr lang="en-US" sz="3200" dirty="0"/>
              <a:t>Stack data structure provides fast access time for adding and removing elements as the elements are added and removed from the top of the stack.</a:t>
            </a:r>
          </a:p>
        </p:txBody>
      </p:sp>
    </p:spTree>
    <p:extLst>
      <p:ext uri="{BB962C8B-B14F-4D97-AF65-F5344CB8AC3E}">
        <p14:creationId xmlns:p14="http://schemas.microsoft.com/office/powerpoint/2010/main" val="811364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71369-6A99-15E4-095D-4B7CFE8D4018}"/>
              </a:ext>
            </a:extLst>
          </p:cNvPr>
          <p:cNvSpPr>
            <a:spLocks noGrp="1"/>
          </p:cNvSpPr>
          <p:nvPr>
            <p:ph idx="1"/>
          </p:nvPr>
        </p:nvSpPr>
        <p:spPr>
          <a:xfrm>
            <a:off x="649357" y="152400"/>
            <a:ext cx="11542643" cy="6553200"/>
          </a:xfrm>
        </p:spPr>
        <p:txBody>
          <a:bodyPr>
            <a:normAutofit fontScale="62500" lnSpcReduction="20000"/>
          </a:bodyPr>
          <a:lstStyle/>
          <a:p>
            <a:pPr marL="0" indent="0">
              <a:buNone/>
            </a:pPr>
            <a:r>
              <a:rPr lang="en-US" sz="3200" dirty="0"/>
              <a:t>           </a:t>
            </a:r>
          </a:p>
          <a:p>
            <a:pPr marL="0" indent="0">
              <a:buNone/>
            </a:pPr>
            <a:endParaRPr lang="en-US" sz="3200" dirty="0"/>
          </a:p>
          <a:p>
            <a:r>
              <a:rPr lang="en-US" sz="4100" b="1" dirty="0"/>
              <a:t>Helps in function calls</a:t>
            </a:r>
            <a:r>
              <a:rPr lang="en-US" sz="4100" dirty="0"/>
              <a:t>: Stack data structure is used to store function calls and their states, which helps in the efficient implementation of recursive function calls.</a:t>
            </a:r>
          </a:p>
          <a:p>
            <a:pPr marL="0" indent="0">
              <a:buNone/>
            </a:pPr>
            <a:endParaRPr lang="en-US" sz="4100" dirty="0"/>
          </a:p>
          <a:p>
            <a:r>
              <a:rPr lang="en-US" sz="4100" b="1" dirty="0"/>
              <a:t>Supports backtracking</a:t>
            </a:r>
            <a:r>
              <a:rPr lang="en-US" sz="4100" dirty="0"/>
              <a:t>: Stack data structure supports backtracking algorithms, which are used in problem-solving to explore all possible solutions by storing the previous states.</a:t>
            </a:r>
          </a:p>
          <a:p>
            <a:pPr marL="0" indent="0">
              <a:buNone/>
            </a:pPr>
            <a:endParaRPr lang="en-US" sz="4100" dirty="0"/>
          </a:p>
          <a:p>
            <a:r>
              <a:rPr lang="en-US" sz="4100" b="1" dirty="0"/>
              <a:t>Used in Compiler Design</a:t>
            </a:r>
            <a:r>
              <a:rPr lang="en-US" sz="4100" dirty="0"/>
              <a:t>: Stack data structure is used in compiler design for parsing and syntax analysis of programming languages.</a:t>
            </a:r>
          </a:p>
          <a:p>
            <a:pPr marL="0" indent="0">
              <a:buNone/>
            </a:pPr>
            <a:endParaRPr lang="en-US" sz="4100" dirty="0"/>
          </a:p>
          <a:p>
            <a:r>
              <a:rPr lang="en-US" sz="4100" b="1" dirty="0"/>
              <a:t>Enables undo/redo operations</a:t>
            </a:r>
            <a:r>
              <a:rPr lang="en-US" sz="4100" dirty="0"/>
              <a:t>: Stack data structure is used to enable undo and redo operations in various applications like text editors, graphic design tools, and software development environments</a:t>
            </a:r>
            <a:r>
              <a:rPr lang="en-US" sz="3200" dirty="0"/>
              <a:t>.</a:t>
            </a:r>
          </a:p>
          <a:p>
            <a:endParaRPr lang="en-US" sz="3200" dirty="0"/>
          </a:p>
          <a:p>
            <a:pPr marL="0" indent="0">
              <a:buNone/>
            </a:pPr>
            <a:endParaRPr lang="en-US" sz="3200" dirty="0"/>
          </a:p>
        </p:txBody>
      </p:sp>
    </p:spTree>
    <p:extLst>
      <p:ext uri="{BB962C8B-B14F-4D97-AF65-F5344CB8AC3E}">
        <p14:creationId xmlns:p14="http://schemas.microsoft.com/office/powerpoint/2010/main" val="422905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7E07-4211-FD14-FE92-0201EAE8B3CB}"/>
              </a:ext>
            </a:extLst>
          </p:cNvPr>
          <p:cNvSpPr>
            <a:spLocks noGrp="1"/>
          </p:cNvSpPr>
          <p:nvPr>
            <p:ph type="title"/>
          </p:nvPr>
        </p:nvSpPr>
        <p:spPr>
          <a:xfrm>
            <a:off x="2354386" y="200040"/>
            <a:ext cx="8911687" cy="648099"/>
          </a:xfrm>
        </p:spPr>
        <p:txBody>
          <a:bodyPr/>
          <a:lstStyle/>
          <a:p>
            <a:pPr algn="ctr"/>
            <a:r>
              <a:rPr lang="en-US" b="1" i="0" u="sng" dirty="0">
                <a:solidFill>
                  <a:srgbClr val="273239"/>
                </a:solidFill>
                <a:effectLst/>
                <a:latin typeface="Nunito" pitchFamily="2" charset="0"/>
              </a:rPr>
              <a:t>Disadvantages of Stack</a:t>
            </a:r>
            <a:endParaRPr lang="en-US" dirty="0"/>
          </a:p>
        </p:txBody>
      </p:sp>
      <p:sp>
        <p:nvSpPr>
          <p:cNvPr id="3" name="Content Placeholder 2">
            <a:extLst>
              <a:ext uri="{FF2B5EF4-FFF2-40B4-BE49-F238E27FC236}">
                <a16:creationId xmlns:a16="http://schemas.microsoft.com/office/drawing/2014/main" id="{81D67EB0-272B-3200-5E8D-B63BD6F33728}"/>
              </a:ext>
            </a:extLst>
          </p:cNvPr>
          <p:cNvSpPr>
            <a:spLocks noGrp="1"/>
          </p:cNvSpPr>
          <p:nvPr>
            <p:ph idx="1"/>
          </p:nvPr>
        </p:nvSpPr>
        <p:spPr>
          <a:xfrm>
            <a:off x="914400" y="892887"/>
            <a:ext cx="11277600" cy="5865721"/>
          </a:xfrm>
        </p:spPr>
        <p:txBody>
          <a:bodyPr>
            <a:noAutofit/>
          </a:bodyPr>
          <a:lstStyle/>
          <a:p>
            <a:r>
              <a:rPr lang="en-US" sz="3200" b="1" dirty="0"/>
              <a:t>Limited capacity: </a:t>
            </a:r>
            <a:r>
              <a:rPr lang="en-US" sz="3200" dirty="0"/>
              <a:t>Stack data structure has a limited capacity as it can only hold a fixed number of elements. If the stack becomes full, adding new elements may result in stack overflow, leading to the loss of data.</a:t>
            </a:r>
          </a:p>
          <a:p>
            <a:r>
              <a:rPr lang="en-US" sz="3200" b="1" dirty="0"/>
              <a:t>No random access: </a:t>
            </a:r>
            <a:r>
              <a:rPr lang="en-US" sz="3200" dirty="0"/>
              <a:t>Stack data structure does not allow for random access to its elements, and it only allows for adding and removing elements from the top of the stack. To access an element in the middle of the stack, all the elements above it must be removed.</a:t>
            </a:r>
          </a:p>
        </p:txBody>
      </p:sp>
    </p:spTree>
    <p:extLst>
      <p:ext uri="{BB962C8B-B14F-4D97-AF65-F5344CB8AC3E}">
        <p14:creationId xmlns:p14="http://schemas.microsoft.com/office/powerpoint/2010/main" val="42826547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CD33B-D5AF-1AAE-D9AE-9BC3B7713FC0}"/>
              </a:ext>
            </a:extLst>
          </p:cNvPr>
          <p:cNvSpPr>
            <a:spLocks noGrp="1"/>
          </p:cNvSpPr>
          <p:nvPr>
            <p:ph idx="1"/>
          </p:nvPr>
        </p:nvSpPr>
        <p:spPr>
          <a:xfrm>
            <a:off x="1611794" y="-1"/>
            <a:ext cx="10354917" cy="6745357"/>
          </a:xfrm>
        </p:spPr>
        <p:txBody>
          <a:bodyPr>
            <a:noAutofit/>
          </a:bodyPr>
          <a:lstStyle/>
          <a:p>
            <a:r>
              <a:rPr lang="en-US" sz="3200" b="1" dirty="0"/>
              <a:t>Memory management: </a:t>
            </a:r>
            <a:r>
              <a:rPr lang="en-US" sz="3200" dirty="0"/>
              <a:t>Stack data structure uses a contiguous block of memory, which can result in memory fragmentation if elements are added and removed frequently.</a:t>
            </a:r>
          </a:p>
          <a:p>
            <a:r>
              <a:rPr lang="en-US" sz="3200" b="1" dirty="0"/>
              <a:t>Not suitable for certain applications: </a:t>
            </a:r>
            <a:r>
              <a:rPr lang="en-US" sz="3200" dirty="0"/>
              <a:t>Stack data structure is not suitable for applications that require accessing elements in the middle of the stack, like searching or sorting algorithms.</a:t>
            </a:r>
          </a:p>
          <a:p>
            <a:r>
              <a:rPr lang="en-US" sz="3200" b="1" dirty="0"/>
              <a:t>Stack overflow and underflow: </a:t>
            </a:r>
            <a:r>
              <a:rPr lang="en-US" sz="3200" dirty="0"/>
              <a:t>Stack data structure can result in stack overflow if too many elements are pushed onto the stack, and it can result in stack underflow if too many elements are popped from the stack.</a:t>
            </a:r>
          </a:p>
        </p:txBody>
      </p:sp>
    </p:spTree>
    <p:extLst>
      <p:ext uri="{BB962C8B-B14F-4D97-AF65-F5344CB8AC3E}">
        <p14:creationId xmlns:p14="http://schemas.microsoft.com/office/powerpoint/2010/main" val="2571050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86D63-E1E1-C775-EF57-9BFE137E853C}"/>
              </a:ext>
            </a:extLst>
          </p:cNvPr>
          <p:cNvSpPr>
            <a:spLocks noGrp="1"/>
          </p:cNvSpPr>
          <p:nvPr>
            <p:ph idx="1"/>
          </p:nvPr>
        </p:nvSpPr>
        <p:spPr>
          <a:xfrm>
            <a:off x="1166192" y="331305"/>
            <a:ext cx="10575234" cy="3777622"/>
          </a:xfrm>
        </p:spPr>
        <p:txBody>
          <a:bodyPr/>
          <a:lstStyle/>
          <a:p>
            <a:r>
              <a:rPr lang="en-US" sz="3200" b="1" dirty="0"/>
              <a:t>Recursive function calls limitations: </a:t>
            </a:r>
            <a:r>
              <a:rPr lang="en-US" sz="3200" dirty="0"/>
              <a:t>While stack data structure supports recursive function calls, too many recursive function calls can lead to stack overflow, resulting in the termination of the program.</a:t>
            </a:r>
          </a:p>
          <a:p>
            <a:endParaRPr lang="en-US" dirty="0"/>
          </a:p>
        </p:txBody>
      </p:sp>
    </p:spTree>
    <p:extLst>
      <p:ext uri="{BB962C8B-B14F-4D97-AF65-F5344CB8AC3E}">
        <p14:creationId xmlns:p14="http://schemas.microsoft.com/office/powerpoint/2010/main" val="230692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6979-5F49-CFF8-A42B-43E03E8BDDCA}"/>
              </a:ext>
            </a:extLst>
          </p:cNvPr>
          <p:cNvSpPr>
            <a:spLocks noGrp="1"/>
          </p:cNvSpPr>
          <p:nvPr>
            <p:ph type="title"/>
          </p:nvPr>
        </p:nvSpPr>
        <p:spPr>
          <a:xfrm>
            <a:off x="1484309" y="190500"/>
            <a:ext cx="10018713" cy="791633"/>
          </a:xfrm>
        </p:spPr>
        <p:txBody>
          <a:bodyPr/>
          <a:lstStyle/>
          <a:p>
            <a:r>
              <a:rPr lang="en-US" b="1" i="0" dirty="0">
                <a:solidFill>
                  <a:srgbClr val="1A2C47"/>
                </a:solidFill>
                <a:effectLst/>
                <a:latin typeface="__Source_Sans_Pro_fea366"/>
              </a:rPr>
              <a:t>Non Primitive Data structure</a:t>
            </a:r>
            <a:endParaRPr lang="en-US" dirty="0"/>
          </a:p>
        </p:txBody>
      </p:sp>
      <p:sp>
        <p:nvSpPr>
          <p:cNvPr id="3" name="Content Placeholder 2">
            <a:extLst>
              <a:ext uri="{FF2B5EF4-FFF2-40B4-BE49-F238E27FC236}">
                <a16:creationId xmlns:a16="http://schemas.microsoft.com/office/drawing/2014/main" id="{6C897570-FBE7-A7F6-D145-FDFCAA5B460E}"/>
              </a:ext>
            </a:extLst>
          </p:cNvPr>
          <p:cNvSpPr>
            <a:spLocks noGrp="1"/>
          </p:cNvSpPr>
          <p:nvPr>
            <p:ph idx="1"/>
          </p:nvPr>
        </p:nvSpPr>
        <p:spPr>
          <a:xfrm>
            <a:off x="688622" y="1641306"/>
            <a:ext cx="10907165" cy="5120739"/>
          </a:xfrm>
        </p:spPr>
        <p:txBody>
          <a:bodyPr>
            <a:normAutofit fontScale="25000" lnSpcReduction="20000"/>
          </a:bodyPr>
          <a:lstStyle/>
          <a:p>
            <a:r>
              <a:rPr lang="en-US" sz="12800" dirty="0"/>
              <a:t>Non-Primitive data structure is a data structure that allows you to store multiple data type values.</a:t>
            </a:r>
          </a:p>
          <a:p>
            <a:pPr marL="0" indent="0">
              <a:buNone/>
            </a:pPr>
            <a:endParaRPr lang="en-US" sz="12800" dirty="0"/>
          </a:p>
          <a:p>
            <a:r>
              <a:rPr lang="en-US" sz="12800" dirty="0"/>
              <a:t>The non-primitive data structure is further classified into two parts i.e. linear data structure and non-linear data structure. </a:t>
            </a:r>
          </a:p>
          <a:p>
            <a:r>
              <a:rPr lang="en-US" sz="12800" dirty="0"/>
              <a:t>Linear data structures are considered sequential data structures and sequential data structures store elements in a sequence in the memory.</a:t>
            </a:r>
          </a:p>
          <a:p>
            <a:r>
              <a:rPr lang="en-US" sz="12800" dirty="0"/>
              <a:t>Some of the Examples: Linked List, Array, and Stack </a:t>
            </a:r>
          </a:p>
          <a:p>
            <a:pPr marL="0" indent="0">
              <a:buNone/>
            </a:pPr>
            <a:endParaRPr lang="en-US" sz="3200" dirty="0"/>
          </a:p>
        </p:txBody>
      </p:sp>
    </p:spTree>
    <p:extLst>
      <p:ext uri="{BB962C8B-B14F-4D97-AF65-F5344CB8AC3E}">
        <p14:creationId xmlns:p14="http://schemas.microsoft.com/office/powerpoint/2010/main" val="1366754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656-A41B-44CC-6004-0EBAEF7873E7}"/>
              </a:ext>
            </a:extLst>
          </p:cNvPr>
          <p:cNvSpPr>
            <a:spLocks noGrp="1"/>
          </p:cNvSpPr>
          <p:nvPr>
            <p:ph type="title"/>
          </p:nvPr>
        </p:nvSpPr>
        <p:spPr>
          <a:xfrm>
            <a:off x="2182106" y="190101"/>
            <a:ext cx="8911687" cy="640445"/>
          </a:xfrm>
        </p:spPr>
        <p:txBody>
          <a:bodyPr/>
          <a:lstStyle/>
          <a:p>
            <a:pPr algn="ctr"/>
            <a:r>
              <a:rPr lang="en-US" b="1" dirty="0"/>
              <a:t>Basic operation on Push and Pop</a:t>
            </a:r>
          </a:p>
        </p:txBody>
      </p:sp>
      <p:sp>
        <p:nvSpPr>
          <p:cNvPr id="3" name="Content Placeholder 2">
            <a:extLst>
              <a:ext uri="{FF2B5EF4-FFF2-40B4-BE49-F238E27FC236}">
                <a16:creationId xmlns:a16="http://schemas.microsoft.com/office/drawing/2014/main" id="{052AD9DB-99DE-5082-5068-CFD50F5BE6EF}"/>
              </a:ext>
            </a:extLst>
          </p:cNvPr>
          <p:cNvSpPr>
            <a:spLocks noGrp="1"/>
          </p:cNvSpPr>
          <p:nvPr>
            <p:ph idx="1"/>
          </p:nvPr>
        </p:nvSpPr>
        <p:spPr>
          <a:xfrm>
            <a:off x="833498" y="700310"/>
            <a:ext cx="11464519" cy="6166601"/>
          </a:xfrm>
        </p:spPr>
        <p:txBody>
          <a:bodyPr>
            <a:noAutofit/>
          </a:bodyPr>
          <a:lstStyle/>
          <a:p>
            <a:r>
              <a:rPr lang="en-US" sz="3200" b="1" dirty="0"/>
              <a:t>Push:</a:t>
            </a:r>
          </a:p>
          <a:p>
            <a:r>
              <a:rPr lang="en-US" sz="3200" b="1" dirty="0"/>
              <a:t>Description</a:t>
            </a:r>
            <a:r>
              <a:rPr lang="en-US" sz="3200" dirty="0"/>
              <a:t>: The "push" operation is used to add an element to the top of the stack.</a:t>
            </a:r>
          </a:p>
          <a:p>
            <a:r>
              <a:rPr lang="en-US" sz="3200" b="1" dirty="0"/>
              <a:t>How it works</a:t>
            </a:r>
            <a:r>
              <a:rPr lang="en-US" sz="3200" dirty="0"/>
              <a:t>: When you "push" an element onto the stack, it becomes the new top element, and the stack size increases by one.</a:t>
            </a:r>
          </a:p>
          <a:p>
            <a:r>
              <a:rPr lang="en-US" sz="3200" b="1" dirty="0"/>
              <a:t>Key points:</a:t>
            </a:r>
          </a:p>
          <a:p>
            <a:r>
              <a:rPr lang="en-US" sz="3200" dirty="0"/>
              <a:t>The new element is added at the top of the stack.</a:t>
            </a:r>
          </a:p>
          <a:p>
            <a:r>
              <a:rPr lang="en-US" sz="3200" dirty="0"/>
              <a:t>It is the most recently added element.</a:t>
            </a:r>
          </a:p>
          <a:p>
            <a:r>
              <a:rPr lang="en-US" sz="3200" dirty="0"/>
              <a:t>Any element previously at the top of the stack is now below the new element.</a:t>
            </a:r>
          </a:p>
          <a:p>
            <a:endParaRPr lang="en-US" sz="3200" b="1" dirty="0"/>
          </a:p>
          <a:p>
            <a:endParaRPr lang="en-US" sz="3200" dirty="0"/>
          </a:p>
        </p:txBody>
      </p:sp>
    </p:spTree>
    <p:extLst>
      <p:ext uri="{BB962C8B-B14F-4D97-AF65-F5344CB8AC3E}">
        <p14:creationId xmlns:p14="http://schemas.microsoft.com/office/powerpoint/2010/main" val="3271606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1817A-E9EC-5A98-FF0E-09FF7D39FE49}"/>
              </a:ext>
            </a:extLst>
          </p:cNvPr>
          <p:cNvSpPr>
            <a:spLocks noGrp="1"/>
          </p:cNvSpPr>
          <p:nvPr>
            <p:ph idx="1"/>
          </p:nvPr>
        </p:nvSpPr>
        <p:spPr>
          <a:xfrm>
            <a:off x="293511" y="0"/>
            <a:ext cx="12011377" cy="7145867"/>
          </a:xfrm>
        </p:spPr>
        <p:txBody>
          <a:bodyPr>
            <a:noAutofit/>
          </a:bodyPr>
          <a:lstStyle/>
          <a:p>
            <a:r>
              <a:rPr lang="en-US" sz="3200" b="1" dirty="0"/>
              <a:t>Pop:</a:t>
            </a:r>
          </a:p>
          <a:p>
            <a:r>
              <a:rPr lang="en-US" sz="3200" b="1" dirty="0"/>
              <a:t>Description: </a:t>
            </a:r>
            <a:r>
              <a:rPr lang="en-US" sz="3200" dirty="0"/>
              <a:t>The "pop" operation is used to remove the top element from the stack.</a:t>
            </a:r>
          </a:p>
          <a:p>
            <a:r>
              <a:rPr lang="en-US" sz="3200" dirty="0"/>
              <a:t>How it works: When you "pop" an element from the stack, the top element is removed, and the stack size decreases by one.</a:t>
            </a:r>
          </a:p>
          <a:p>
            <a:r>
              <a:rPr lang="en-US" sz="3200" b="1" dirty="0"/>
              <a:t>Key points:</a:t>
            </a:r>
          </a:p>
          <a:p>
            <a:r>
              <a:rPr lang="en-US" sz="3200" dirty="0"/>
              <a:t>The top element, which was added most recently, is removed.</a:t>
            </a:r>
          </a:p>
          <a:p>
            <a:r>
              <a:rPr lang="en-US" sz="3200" dirty="0"/>
              <a:t>The element below it (the one added before)becomes the new top element.</a:t>
            </a:r>
          </a:p>
          <a:p>
            <a:r>
              <a:rPr lang="en-US" sz="3200" dirty="0"/>
              <a:t>The removed element is typically returned or used in some way, depending on the application.</a:t>
            </a:r>
          </a:p>
        </p:txBody>
      </p:sp>
    </p:spTree>
    <p:extLst>
      <p:ext uri="{BB962C8B-B14F-4D97-AF65-F5344CB8AC3E}">
        <p14:creationId xmlns:p14="http://schemas.microsoft.com/office/powerpoint/2010/main" val="2585116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871B-821E-C227-FFC5-8C3D44EB3B27}"/>
              </a:ext>
            </a:extLst>
          </p:cNvPr>
          <p:cNvSpPr>
            <a:spLocks noGrp="1"/>
          </p:cNvSpPr>
          <p:nvPr>
            <p:ph type="title"/>
          </p:nvPr>
        </p:nvSpPr>
        <p:spPr>
          <a:xfrm>
            <a:off x="1640156" y="173536"/>
            <a:ext cx="8911687" cy="820377"/>
          </a:xfrm>
        </p:spPr>
        <p:txBody>
          <a:bodyPr/>
          <a:lstStyle/>
          <a:p>
            <a:pPr algn="ctr"/>
            <a:r>
              <a:rPr lang="en-US" b="1" i="0" dirty="0">
                <a:solidFill>
                  <a:srgbClr val="374151"/>
                </a:solidFill>
                <a:effectLst/>
                <a:latin typeface="Söhne"/>
              </a:rPr>
              <a:t>Creating a simple stack in Java </a:t>
            </a:r>
            <a:endParaRPr lang="en-US" b="1" dirty="0"/>
          </a:p>
        </p:txBody>
      </p:sp>
      <p:sp>
        <p:nvSpPr>
          <p:cNvPr id="3" name="Content Placeholder 2">
            <a:extLst>
              <a:ext uri="{FF2B5EF4-FFF2-40B4-BE49-F238E27FC236}">
                <a16:creationId xmlns:a16="http://schemas.microsoft.com/office/drawing/2014/main" id="{76918226-32F4-EE2C-F4BA-7204F807F893}"/>
              </a:ext>
            </a:extLst>
          </p:cNvPr>
          <p:cNvSpPr>
            <a:spLocks noGrp="1"/>
          </p:cNvSpPr>
          <p:nvPr>
            <p:ph idx="1"/>
          </p:nvPr>
        </p:nvSpPr>
        <p:spPr>
          <a:xfrm>
            <a:off x="959195" y="1321152"/>
            <a:ext cx="10702718" cy="5536848"/>
          </a:xfrm>
        </p:spPr>
        <p:txBody>
          <a:bodyPr>
            <a:noAutofit/>
          </a:bodyPr>
          <a:lstStyle/>
          <a:p>
            <a:r>
              <a:rPr lang="en-US" sz="3200" dirty="0"/>
              <a:t> import the </a:t>
            </a:r>
            <a:r>
              <a:rPr lang="en-US" sz="3200" dirty="0" err="1"/>
              <a:t>java.util.Stack</a:t>
            </a:r>
            <a:r>
              <a:rPr lang="en-US" sz="3200" dirty="0"/>
              <a:t> class, which provides a basic stack implementation for integers.</a:t>
            </a:r>
          </a:p>
          <a:p>
            <a:endParaRPr lang="en-US" sz="3200" dirty="0"/>
          </a:p>
          <a:p>
            <a:r>
              <a:rPr lang="en-US" sz="3200" dirty="0"/>
              <a:t>Create a Stack object called stack to store integer values.</a:t>
            </a:r>
          </a:p>
          <a:p>
            <a:endParaRPr lang="en-US" sz="3200" dirty="0"/>
          </a:p>
          <a:p>
            <a:r>
              <a:rPr lang="en-US" sz="3200" dirty="0"/>
              <a:t>use the push method to add elements to the stack.</a:t>
            </a:r>
          </a:p>
          <a:p>
            <a:endParaRPr lang="en-US" sz="3200" dirty="0"/>
          </a:p>
          <a:p>
            <a:endParaRPr lang="en-US" sz="3200" dirty="0"/>
          </a:p>
        </p:txBody>
      </p:sp>
    </p:spTree>
    <p:extLst>
      <p:ext uri="{BB962C8B-B14F-4D97-AF65-F5344CB8AC3E}">
        <p14:creationId xmlns:p14="http://schemas.microsoft.com/office/powerpoint/2010/main" val="615225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07B49-1CE4-5168-30BE-6BCDD7AC6F11}"/>
              </a:ext>
            </a:extLst>
          </p:cNvPr>
          <p:cNvSpPr>
            <a:spLocks noGrp="1"/>
          </p:cNvSpPr>
          <p:nvPr>
            <p:ph idx="1"/>
          </p:nvPr>
        </p:nvSpPr>
        <p:spPr>
          <a:xfrm>
            <a:off x="662609" y="834886"/>
            <a:ext cx="11211339" cy="5751444"/>
          </a:xfrm>
        </p:spPr>
        <p:txBody>
          <a:bodyPr>
            <a:noAutofit/>
          </a:bodyPr>
          <a:lstStyle/>
          <a:p>
            <a:r>
              <a:rPr lang="en-US" sz="3200" dirty="0"/>
              <a:t> use the pop method to remove and return elements from the stack.</a:t>
            </a:r>
          </a:p>
          <a:p>
            <a:endParaRPr lang="en-US" sz="3200" dirty="0"/>
          </a:p>
          <a:p>
            <a:r>
              <a:rPr lang="en-US" sz="3200" dirty="0"/>
              <a:t> use the peek method to look at the top element without removing it.</a:t>
            </a:r>
          </a:p>
          <a:p>
            <a:endParaRPr lang="en-US" sz="3200" dirty="0"/>
          </a:p>
          <a:p>
            <a:r>
              <a:rPr lang="en-US" sz="3200" dirty="0"/>
              <a:t> Use the is Empty method to check if the stack is empty.</a:t>
            </a:r>
          </a:p>
          <a:p>
            <a:endParaRPr lang="en-US" sz="3200" dirty="0"/>
          </a:p>
        </p:txBody>
      </p:sp>
    </p:spTree>
    <p:extLst>
      <p:ext uri="{BB962C8B-B14F-4D97-AF65-F5344CB8AC3E}">
        <p14:creationId xmlns:p14="http://schemas.microsoft.com/office/powerpoint/2010/main" val="2009656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6E261-05E5-E691-C4F3-D89AC16ED519}"/>
              </a:ext>
            </a:extLst>
          </p:cNvPr>
          <p:cNvSpPr>
            <a:spLocks noGrp="1"/>
          </p:cNvSpPr>
          <p:nvPr>
            <p:ph idx="1"/>
          </p:nvPr>
        </p:nvSpPr>
        <p:spPr>
          <a:xfrm>
            <a:off x="516836" y="212034"/>
            <a:ext cx="11078816" cy="6645965"/>
          </a:xfrm>
        </p:spPr>
        <p:txBody>
          <a:bodyPr>
            <a:noAutofit/>
          </a:bodyPr>
          <a:lstStyle/>
          <a:p>
            <a:r>
              <a:rPr lang="en-US" sz="3200" dirty="0"/>
              <a:t>import </a:t>
            </a:r>
            <a:r>
              <a:rPr lang="en-US" sz="3200" dirty="0" err="1"/>
              <a:t>java.util.Stack</a:t>
            </a:r>
            <a:r>
              <a:rPr lang="en-US" sz="3200" dirty="0"/>
              <a:t>;</a:t>
            </a:r>
          </a:p>
          <a:p>
            <a:endParaRPr lang="en-US" sz="3200" dirty="0"/>
          </a:p>
          <a:p>
            <a:r>
              <a:rPr lang="en-US" sz="3200" dirty="0"/>
              <a:t>public class </a:t>
            </a:r>
            <a:r>
              <a:rPr lang="en-US" sz="3200" dirty="0" err="1"/>
              <a:t>SimpleStackExample</a:t>
            </a:r>
            <a:r>
              <a:rPr lang="en-US" sz="3200" dirty="0"/>
              <a:t> {</a:t>
            </a:r>
          </a:p>
          <a:p>
            <a:r>
              <a:rPr lang="en-US" sz="3200" dirty="0"/>
              <a:t>    public static void main(String[] </a:t>
            </a:r>
            <a:r>
              <a:rPr lang="en-US" sz="3200" dirty="0" err="1"/>
              <a:t>args</a:t>
            </a:r>
            <a:r>
              <a:rPr lang="en-US" sz="3200" dirty="0"/>
              <a:t>) {</a:t>
            </a:r>
          </a:p>
          <a:p>
            <a:r>
              <a:rPr lang="en-US" sz="3200" dirty="0"/>
              <a:t>        Stack&lt;Integer&gt; stack = new Stack&lt;&gt;();</a:t>
            </a:r>
          </a:p>
          <a:p>
            <a:endParaRPr lang="en-US" sz="3200" dirty="0"/>
          </a:p>
          <a:p>
            <a:r>
              <a:rPr lang="en-US" sz="3200" dirty="0"/>
              <a:t>        // Push elements onto the stack</a:t>
            </a:r>
          </a:p>
          <a:p>
            <a:r>
              <a:rPr lang="en-US" sz="3200" dirty="0"/>
              <a:t>        </a:t>
            </a:r>
            <a:r>
              <a:rPr lang="en-US" sz="3200" dirty="0" err="1"/>
              <a:t>stack.push</a:t>
            </a:r>
            <a:r>
              <a:rPr lang="en-US" sz="3200" dirty="0"/>
              <a:t>(1);</a:t>
            </a:r>
          </a:p>
          <a:p>
            <a:r>
              <a:rPr lang="en-US" sz="3200" dirty="0"/>
              <a:t>        </a:t>
            </a:r>
            <a:r>
              <a:rPr lang="en-US" sz="3200" dirty="0" err="1"/>
              <a:t>stack.push</a:t>
            </a:r>
            <a:r>
              <a:rPr lang="en-US" sz="3200" dirty="0"/>
              <a:t>(2);</a:t>
            </a:r>
          </a:p>
          <a:p>
            <a:r>
              <a:rPr lang="en-US" sz="3200" dirty="0"/>
              <a:t>        </a:t>
            </a:r>
            <a:r>
              <a:rPr lang="en-US" sz="3200" dirty="0" err="1"/>
              <a:t>stack.push</a:t>
            </a:r>
            <a:r>
              <a:rPr lang="en-US" sz="3200" dirty="0"/>
              <a:t>(3);</a:t>
            </a:r>
          </a:p>
        </p:txBody>
      </p:sp>
    </p:spTree>
    <p:extLst>
      <p:ext uri="{BB962C8B-B14F-4D97-AF65-F5344CB8AC3E}">
        <p14:creationId xmlns:p14="http://schemas.microsoft.com/office/powerpoint/2010/main" val="1012268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D432E-6AE4-BD1A-678E-62CBBD6B8963}"/>
              </a:ext>
            </a:extLst>
          </p:cNvPr>
          <p:cNvSpPr>
            <a:spLocks noGrp="1"/>
          </p:cNvSpPr>
          <p:nvPr>
            <p:ph idx="1"/>
          </p:nvPr>
        </p:nvSpPr>
        <p:spPr>
          <a:xfrm>
            <a:off x="424069" y="344557"/>
            <a:ext cx="11410121" cy="6513443"/>
          </a:xfrm>
        </p:spPr>
        <p:txBody>
          <a:bodyPr>
            <a:noAutofit/>
          </a:bodyPr>
          <a:lstStyle/>
          <a:p>
            <a:r>
              <a:rPr lang="en-US" sz="3200" dirty="0"/>
              <a:t>        // Pop elements from the stack</a:t>
            </a:r>
          </a:p>
          <a:p>
            <a:r>
              <a:rPr lang="en-US" sz="3200" dirty="0"/>
              <a:t>        int </a:t>
            </a:r>
            <a:r>
              <a:rPr lang="en-US" sz="3200" dirty="0" err="1"/>
              <a:t>poppedElement</a:t>
            </a:r>
            <a:r>
              <a:rPr lang="en-US" sz="3200" dirty="0"/>
              <a:t> = </a:t>
            </a:r>
            <a:r>
              <a:rPr lang="en-US" sz="3200" dirty="0" err="1"/>
              <a:t>stack.pop</a:t>
            </a:r>
            <a:r>
              <a:rPr lang="en-US" sz="3200" dirty="0"/>
              <a:t>();</a:t>
            </a:r>
          </a:p>
          <a:p>
            <a:r>
              <a:rPr lang="en-US" sz="3200" dirty="0"/>
              <a:t>        </a:t>
            </a:r>
            <a:r>
              <a:rPr lang="en-US" sz="3200" dirty="0" err="1"/>
              <a:t>System.out.println</a:t>
            </a:r>
            <a:r>
              <a:rPr lang="en-US" sz="3200" dirty="0"/>
              <a:t>("Popped element: " + </a:t>
            </a:r>
            <a:r>
              <a:rPr lang="en-US" sz="3200" dirty="0" err="1"/>
              <a:t>poppedElement</a:t>
            </a:r>
            <a:r>
              <a:rPr lang="en-US" sz="3200" dirty="0"/>
              <a:t>);</a:t>
            </a:r>
          </a:p>
          <a:p>
            <a:endParaRPr lang="en-US" sz="3200" dirty="0"/>
          </a:p>
          <a:p>
            <a:r>
              <a:rPr lang="en-US" sz="3200" dirty="0"/>
              <a:t>        // Peek at the top element without removing it</a:t>
            </a:r>
          </a:p>
          <a:p>
            <a:r>
              <a:rPr lang="en-US" sz="3200" dirty="0"/>
              <a:t>        int </a:t>
            </a:r>
            <a:r>
              <a:rPr lang="en-US" sz="3200" dirty="0" err="1"/>
              <a:t>topElement</a:t>
            </a:r>
            <a:r>
              <a:rPr lang="en-US" sz="3200" dirty="0"/>
              <a:t> = </a:t>
            </a:r>
            <a:r>
              <a:rPr lang="en-US" sz="3200" dirty="0" err="1"/>
              <a:t>stack.peek</a:t>
            </a:r>
            <a:r>
              <a:rPr lang="en-US" sz="3200" dirty="0"/>
              <a:t>();</a:t>
            </a:r>
          </a:p>
          <a:p>
            <a:r>
              <a:rPr lang="en-US" sz="3200" dirty="0"/>
              <a:t>        </a:t>
            </a:r>
            <a:r>
              <a:rPr lang="en-US" sz="3200" dirty="0" err="1"/>
              <a:t>System.out.println</a:t>
            </a:r>
            <a:r>
              <a:rPr lang="en-US" sz="3200" dirty="0"/>
              <a:t>("Top element: " + </a:t>
            </a:r>
            <a:r>
              <a:rPr lang="en-US" sz="3200" dirty="0" err="1"/>
              <a:t>topElement</a:t>
            </a:r>
            <a:r>
              <a:rPr lang="en-US" sz="3200" dirty="0"/>
              <a:t>);</a:t>
            </a:r>
          </a:p>
          <a:p>
            <a:endParaRPr lang="en-US" sz="3200" dirty="0"/>
          </a:p>
        </p:txBody>
      </p:sp>
    </p:spTree>
    <p:extLst>
      <p:ext uri="{BB962C8B-B14F-4D97-AF65-F5344CB8AC3E}">
        <p14:creationId xmlns:p14="http://schemas.microsoft.com/office/powerpoint/2010/main" val="11321319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7B276-F3EA-D1DB-E5C7-D2FABDF6BA52}"/>
              </a:ext>
            </a:extLst>
          </p:cNvPr>
          <p:cNvSpPr>
            <a:spLocks noGrp="1"/>
          </p:cNvSpPr>
          <p:nvPr>
            <p:ph idx="1"/>
          </p:nvPr>
        </p:nvSpPr>
        <p:spPr>
          <a:xfrm>
            <a:off x="662610" y="238539"/>
            <a:ext cx="10906538" cy="6215270"/>
          </a:xfrm>
        </p:spPr>
        <p:txBody>
          <a:bodyPr>
            <a:normAutofit/>
          </a:bodyPr>
          <a:lstStyle/>
          <a:p>
            <a:endParaRPr lang="en-US" sz="1800" dirty="0"/>
          </a:p>
          <a:p>
            <a:r>
              <a:rPr lang="en-US" sz="3200" dirty="0"/>
              <a:t>        // Check if the stack is empty</a:t>
            </a:r>
          </a:p>
          <a:p>
            <a:r>
              <a:rPr lang="en-US" sz="3200" dirty="0"/>
              <a:t>        </a:t>
            </a:r>
            <a:r>
              <a:rPr lang="en-US" sz="3200" dirty="0" err="1"/>
              <a:t>boolean</a:t>
            </a:r>
            <a:r>
              <a:rPr lang="en-US" sz="3200" dirty="0"/>
              <a:t> </a:t>
            </a:r>
            <a:r>
              <a:rPr lang="en-US" sz="3200" dirty="0" err="1"/>
              <a:t>isEmpty</a:t>
            </a:r>
            <a:r>
              <a:rPr lang="en-US" sz="3200" dirty="0"/>
              <a:t> = </a:t>
            </a:r>
            <a:r>
              <a:rPr lang="en-US" sz="3200" dirty="0" err="1"/>
              <a:t>stack.isEmpty</a:t>
            </a:r>
            <a:r>
              <a:rPr lang="en-US" sz="3200" dirty="0"/>
              <a:t>();</a:t>
            </a:r>
          </a:p>
          <a:p>
            <a:r>
              <a:rPr lang="en-US" sz="3200" dirty="0"/>
              <a:t>        </a:t>
            </a:r>
            <a:r>
              <a:rPr lang="en-US" sz="3200" dirty="0" err="1"/>
              <a:t>System.out.println</a:t>
            </a:r>
            <a:r>
              <a:rPr lang="en-US" sz="3200" dirty="0"/>
              <a:t>("Is the stack empty? " + </a:t>
            </a:r>
            <a:r>
              <a:rPr lang="en-US" sz="3200" dirty="0" err="1"/>
              <a:t>isEmpty</a:t>
            </a:r>
            <a:r>
              <a:rPr lang="en-US" sz="3200" dirty="0"/>
              <a:t>);</a:t>
            </a:r>
          </a:p>
          <a:p>
            <a:r>
              <a:rPr lang="en-US" sz="3200" dirty="0"/>
              <a:t>    }</a:t>
            </a:r>
          </a:p>
          <a:p>
            <a:r>
              <a:rPr lang="en-US" sz="3200" dirty="0"/>
              <a:t>}</a:t>
            </a:r>
          </a:p>
          <a:p>
            <a:endParaRPr lang="en-US" dirty="0"/>
          </a:p>
        </p:txBody>
      </p:sp>
    </p:spTree>
    <p:extLst>
      <p:ext uri="{BB962C8B-B14F-4D97-AF65-F5344CB8AC3E}">
        <p14:creationId xmlns:p14="http://schemas.microsoft.com/office/powerpoint/2010/main" val="24233159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2ED0-6713-362C-976A-D8C9596E0AE2}"/>
              </a:ext>
            </a:extLst>
          </p:cNvPr>
          <p:cNvSpPr>
            <a:spLocks noGrp="1"/>
          </p:cNvSpPr>
          <p:nvPr>
            <p:ph type="title"/>
          </p:nvPr>
        </p:nvSpPr>
        <p:spPr>
          <a:xfrm>
            <a:off x="2273123" y="124176"/>
            <a:ext cx="8911687" cy="742245"/>
          </a:xfrm>
        </p:spPr>
        <p:txBody>
          <a:bodyPr>
            <a:normAutofit/>
          </a:bodyPr>
          <a:lstStyle/>
          <a:p>
            <a:pPr algn="ctr"/>
            <a:r>
              <a:rPr lang="en-US" b="1" dirty="0"/>
              <a:t>Application of stack in real life</a:t>
            </a:r>
          </a:p>
        </p:txBody>
      </p:sp>
      <p:sp>
        <p:nvSpPr>
          <p:cNvPr id="3" name="Content Placeholder 2">
            <a:extLst>
              <a:ext uri="{FF2B5EF4-FFF2-40B4-BE49-F238E27FC236}">
                <a16:creationId xmlns:a16="http://schemas.microsoft.com/office/drawing/2014/main" id="{4176C922-814D-1126-E852-EA8E8C69D15D}"/>
              </a:ext>
            </a:extLst>
          </p:cNvPr>
          <p:cNvSpPr>
            <a:spLocks noGrp="1"/>
          </p:cNvSpPr>
          <p:nvPr>
            <p:ph idx="1"/>
          </p:nvPr>
        </p:nvSpPr>
        <p:spPr>
          <a:xfrm>
            <a:off x="304800" y="1004709"/>
            <a:ext cx="11887200" cy="5937957"/>
          </a:xfrm>
        </p:spPr>
        <p:txBody>
          <a:bodyPr>
            <a:noAutofit/>
          </a:bodyPr>
          <a:lstStyle/>
          <a:p>
            <a:r>
              <a:rPr lang="en-US" sz="3200" b="1" dirty="0"/>
              <a:t>1.Undo/Redo Functionality in Software: </a:t>
            </a:r>
            <a:r>
              <a:rPr lang="en-US" sz="3200" dirty="0"/>
              <a:t>Many software applications, such as word processors, image editors, and web browsers, use stacks to implement undo and redo functionality. Each action is pushed onto the stack, allowing users to undo and redo their actions in reverse order.</a:t>
            </a:r>
          </a:p>
          <a:p>
            <a:endParaRPr lang="en-US" sz="3200" dirty="0"/>
          </a:p>
          <a:p>
            <a:r>
              <a:rPr lang="en-US" sz="3200" b="1" dirty="0"/>
              <a:t>2.Document or Paper Trays in Printers: </a:t>
            </a:r>
            <a:r>
              <a:rPr lang="en-US" sz="3200" dirty="0"/>
              <a:t>Many printers have </a:t>
            </a:r>
            <a:r>
              <a:rPr lang="en-US" sz="3200" dirty="0" err="1"/>
              <a:t>atrays</a:t>
            </a:r>
            <a:r>
              <a:rPr lang="en-US" sz="3200" dirty="0"/>
              <a:t> that stack printed pages. The last page printed is the first to be removed from the tray.</a:t>
            </a:r>
          </a:p>
        </p:txBody>
      </p:sp>
    </p:spTree>
    <p:extLst>
      <p:ext uri="{BB962C8B-B14F-4D97-AF65-F5344CB8AC3E}">
        <p14:creationId xmlns:p14="http://schemas.microsoft.com/office/powerpoint/2010/main" val="20022264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14C57-581C-9678-E50A-D2CFB7B3C3D7}"/>
              </a:ext>
            </a:extLst>
          </p:cNvPr>
          <p:cNvSpPr>
            <a:spLocks noGrp="1"/>
          </p:cNvSpPr>
          <p:nvPr>
            <p:ph idx="1"/>
          </p:nvPr>
        </p:nvSpPr>
        <p:spPr>
          <a:xfrm>
            <a:off x="418214" y="891362"/>
            <a:ext cx="11355572" cy="5075275"/>
          </a:xfrm>
        </p:spPr>
        <p:txBody>
          <a:bodyPr/>
          <a:lstStyle/>
          <a:p>
            <a:pPr algn="ct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CREATE A STACK TO ADD  1  2 3 IN JAVA AND DISPLAY THE OUTPUT </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0984951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FB72F-7A5F-684D-5047-B2AB12AF05F5}"/>
              </a:ext>
            </a:extLst>
          </p:cNvPr>
          <p:cNvSpPr>
            <a:spLocks noGrp="1"/>
          </p:cNvSpPr>
          <p:nvPr>
            <p:ph idx="1"/>
          </p:nvPr>
        </p:nvSpPr>
        <p:spPr>
          <a:xfrm>
            <a:off x="808074" y="404038"/>
            <a:ext cx="11383926" cy="6103088"/>
          </a:xfrm>
        </p:spPr>
        <p:txBody>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3200" b="1" dirty="0" err="1">
                <a:effectLst/>
                <a:latin typeface="Times New Roman" panose="02020603050405020304" pitchFamily="18" charset="0"/>
                <a:ea typeface="Calibri" panose="020F0502020204030204" pitchFamily="34" charset="0"/>
                <a:cs typeface="Times New Roman" panose="02020603050405020304" pitchFamily="18" charset="0"/>
              </a:rPr>
              <a:t>java.util.Stack</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public class </a:t>
            </a:r>
            <a:r>
              <a:rPr lang="en-US" sz="3200" b="1" dirty="0" err="1">
                <a:effectLst/>
                <a:latin typeface="Times New Roman" panose="02020603050405020304" pitchFamily="18" charset="0"/>
                <a:ea typeface="Calibri" panose="020F0502020204030204" pitchFamily="34" charset="0"/>
                <a:cs typeface="Times New Roman" panose="02020603050405020304" pitchFamily="18" charset="0"/>
              </a:rPr>
              <a:t>SimpleStackExample</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public static void main(String[] </a:t>
            </a:r>
            <a:r>
              <a:rPr lang="en-US" sz="3200" b="1" dirty="0" err="1">
                <a:effectLst/>
                <a:latin typeface="Times New Roman" panose="02020603050405020304" pitchFamily="18" charset="0"/>
                <a:ea typeface="Calibri" panose="020F0502020204030204" pitchFamily="34" charset="0"/>
                <a:cs typeface="Times New Roman" panose="02020603050405020304" pitchFamily="18" charset="0"/>
              </a:rPr>
              <a:t>args</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 Creating a stack</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Stack&lt;Integer&gt; stack = new Stack&lt;&gt;();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8467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D5E65-19C0-D718-273B-C6874F64A744}"/>
              </a:ext>
            </a:extLst>
          </p:cNvPr>
          <p:cNvSpPr>
            <a:spLocks noGrp="1"/>
          </p:cNvSpPr>
          <p:nvPr>
            <p:ph idx="1"/>
          </p:nvPr>
        </p:nvSpPr>
        <p:spPr>
          <a:xfrm>
            <a:off x="1179510" y="612912"/>
            <a:ext cx="10018713" cy="3124201"/>
          </a:xfrm>
        </p:spPr>
        <p:txBody>
          <a:bodyPr>
            <a:normAutofit/>
          </a:bodyPr>
          <a:lstStyle/>
          <a:p>
            <a:r>
              <a:rPr lang="en-US" sz="3200" dirty="0"/>
              <a:t>The non-linear data structure is considered as a random type of data structure. Graphs and trees are examples of non-linear data structures.</a:t>
            </a:r>
          </a:p>
        </p:txBody>
      </p:sp>
    </p:spTree>
    <p:extLst>
      <p:ext uri="{BB962C8B-B14F-4D97-AF65-F5344CB8AC3E}">
        <p14:creationId xmlns:p14="http://schemas.microsoft.com/office/powerpoint/2010/main" val="12115835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F8A5A-B323-F950-761C-1184DC660190}"/>
              </a:ext>
            </a:extLst>
          </p:cNvPr>
          <p:cNvSpPr>
            <a:spLocks noGrp="1"/>
          </p:cNvSpPr>
          <p:nvPr>
            <p:ph idx="1"/>
          </p:nvPr>
        </p:nvSpPr>
        <p:spPr>
          <a:xfrm>
            <a:off x="616688" y="0"/>
            <a:ext cx="11575312" cy="6858000"/>
          </a:xfrm>
        </p:spPr>
        <p:txBody>
          <a:bodyPr>
            <a:normAutofit fontScale="25000" lnSpcReduction="20000"/>
          </a:bodyPr>
          <a:lstStyle/>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Pushing elements onto the stack</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800" b="1" dirty="0" err="1">
                <a:effectLst/>
                <a:latin typeface="Times New Roman" panose="02020603050405020304" pitchFamily="18" charset="0"/>
                <a:ea typeface="Calibri" panose="020F0502020204030204" pitchFamily="34" charset="0"/>
                <a:cs typeface="Times New Roman" panose="02020603050405020304" pitchFamily="18" charset="0"/>
              </a:rPr>
              <a:t>stack.push</a:t>
            </a: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800" b="1" dirty="0" err="1">
                <a:effectLst/>
                <a:latin typeface="Times New Roman" panose="02020603050405020304" pitchFamily="18" charset="0"/>
                <a:ea typeface="Calibri" panose="020F0502020204030204" pitchFamily="34" charset="0"/>
                <a:cs typeface="Times New Roman" panose="02020603050405020304" pitchFamily="18" charset="0"/>
              </a:rPr>
              <a:t>stack.push</a:t>
            </a: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800" b="1" dirty="0" err="1">
                <a:effectLst/>
                <a:latin typeface="Times New Roman" panose="02020603050405020304" pitchFamily="18" charset="0"/>
                <a:ea typeface="Calibri" panose="020F0502020204030204" pitchFamily="34" charset="0"/>
                <a:cs typeface="Times New Roman" panose="02020603050405020304" pitchFamily="18" charset="0"/>
              </a:rPr>
              <a:t>stack.push</a:t>
            </a: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 Displaying the output</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800" b="1"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("Stack elements:");</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 Using enhanced for loop to iterate over the stack and print each element</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for (Integer element : stack) {</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800" b="1"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(element);</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69310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BCFA-9749-5A45-7F5E-D047EDA3A958}"/>
              </a:ext>
            </a:extLst>
          </p:cNvPr>
          <p:cNvSpPr>
            <a:spLocks noGrp="1"/>
          </p:cNvSpPr>
          <p:nvPr>
            <p:ph type="title"/>
          </p:nvPr>
        </p:nvSpPr>
        <p:spPr>
          <a:xfrm>
            <a:off x="1339858" y="409621"/>
            <a:ext cx="8911687" cy="597544"/>
          </a:xfrm>
        </p:spPr>
        <p:txBody>
          <a:bodyPr>
            <a:normAutofit fontScale="90000"/>
          </a:bodyPr>
          <a:lstStyle/>
          <a:p>
            <a:pPr algn="ctr"/>
            <a:r>
              <a:rPr lang="en-US" b="1" i="0" dirty="0">
                <a:solidFill>
                  <a:srgbClr val="273239"/>
                </a:solidFill>
                <a:effectLst/>
                <a:latin typeface="Source Sans 3"/>
              </a:rPr>
              <a:t>Queue</a:t>
            </a:r>
            <a:endParaRPr lang="en-US" b="1" dirty="0"/>
          </a:p>
        </p:txBody>
      </p:sp>
      <p:sp>
        <p:nvSpPr>
          <p:cNvPr id="3" name="Content Placeholder 2">
            <a:extLst>
              <a:ext uri="{FF2B5EF4-FFF2-40B4-BE49-F238E27FC236}">
                <a16:creationId xmlns:a16="http://schemas.microsoft.com/office/drawing/2014/main" id="{A4D4344B-A79F-08C0-0CE2-F15CC087A4F6}"/>
              </a:ext>
            </a:extLst>
          </p:cNvPr>
          <p:cNvSpPr>
            <a:spLocks noGrp="1"/>
          </p:cNvSpPr>
          <p:nvPr>
            <p:ph idx="1"/>
          </p:nvPr>
        </p:nvSpPr>
        <p:spPr>
          <a:xfrm>
            <a:off x="1339858" y="1320799"/>
            <a:ext cx="10603786" cy="3777622"/>
          </a:xfrm>
        </p:spPr>
        <p:txBody>
          <a:bodyPr>
            <a:normAutofit/>
          </a:bodyPr>
          <a:lstStyle/>
          <a:p>
            <a:r>
              <a:rPr lang="en-US" sz="3200" dirty="0"/>
              <a:t>A Queue is defined as a linear data structure that is open at both ends and the operations are performed in First In First Out (FIFO) order.</a:t>
            </a:r>
          </a:p>
        </p:txBody>
      </p:sp>
      <p:pic>
        <p:nvPicPr>
          <p:cNvPr id="1026" name="Picture 2">
            <a:extLst>
              <a:ext uri="{FF2B5EF4-FFF2-40B4-BE49-F238E27FC236}">
                <a16:creationId xmlns:a16="http://schemas.microsoft.com/office/drawing/2014/main" id="{62050E96-41FD-75E6-7C48-6D728366D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11" y="3251200"/>
            <a:ext cx="11153421"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954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1A040-AA77-8CCA-1E8E-C3303D760F31}"/>
              </a:ext>
            </a:extLst>
          </p:cNvPr>
          <p:cNvSpPr>
            <a:spLocks noGrp="1"/>
          </p:cNvSpPr>
          <p:nvPr>
            <p:ph type="title"/>
          </p:nvPr>
        </p:nvSpPr>
        <p:spPr>
          <a:xfrm>
            <a:off x="2592925" y="624110"/>
            <a:ext cx="8911687" cy="753134"/>
          </a:xfrm>
        </p:spPr>
        <p:txBody>
          <a:bodyPr/>
          <a:lstStyle/>
          <a:p>
            <a:pPr algn="ctr"/>
            <a:r>
              <a:rPr lang="en-US" b="1" dirty="0"/>
              <a:t>Characteristics of Queue</a:t>
            </a:r>
          </a:p>
        </p:txBody>
      </p:sp>
      <p:sp>
        <p:nvSpPr>
          <p:cNvPr id="3" name="Content Placeholder 2">
            <a:extLst>
              <a:ext uri="{FF2B5EF4-FFF2-40B4-BE49-F238E27FC236}">
                <a16:creationId xmlns:a16="http://schemas.microsoft.com/office/drawing/2014/main" id="{AF99DE6C-0164-D6C7-942A-A1D729E69256}"/>
              </a:ext>
            </a:extLst>
          </p:cNvPr>
          <p:cNvSpPr>
            <a:spLocks noGrp="1"/>
          </p:cNvSpPr>
          <p:nvPr>
            <p:ph idx="1"/>
          </p:nvPr>
        </p:nvSpPr>
        <p:spPr/>
        <p:txBody>
          <a:bodyPr>
            <a:normAutofit/>
          </a:bodyPr>
          <a:lstStyle/>
          <a:p>
            <a:r>
              <a:rPr lang="en-US" sz="3200" dirty="0"/>
              <a:t>Queue can handle multiple data.</a:t>
            </a:r>
          </a:p>
          <a:p>
            <a:pPr marL="0" indent="0">
              <a:buNone/>
            </a:pPr>
            <a:endParaRPr lang="en-US" sz="3200" dirty="0"/>
          </a:p>
          <a:p>
            <a:r>
              <a:rPr lang="en-US" sz="3200" dirty="0"/>
              <a:t>We can access both ends.</a:t>
            </a:r>
          </a:p>
          <a:p>
            <a:pPr marL="0" indent="0">
              <a:buNone/>
            </a:pPr>
            <a:endParaRPr lang="en-US" sz="3200" dirty="0"/>
          </a:p>
          <a:p>
            <a:r>
              <a:rPr lang="en-US" sz="3200" dirty="0"/>
              <a:t>They are fast and flexible. </a:t>
            </a:r>
          </a:p>
        </p:txBody>
      </p:sp>
    </p:spTree>
    <p:extLst>
      <p:ext uri="{BB962C8B-B14F-4D97-AF65-F5344CB8AC3E}">
        <p14:creationId xmlns:p14="http://schemas.microsoft.com/office/powerpoint/2010/main" val="123399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7263-F031-52FB-B2A1-E8AE98DE3B49}"/>
              </a:ext>
            </a:extLst>
          </p:cNvPr>
          <p:cNvSpPr>
            <a:spLocks noGrp="1"/>
          </p:cNvSpPr>
          <p:nvPr>
            <p:ph type="title"/>
          </p:nvPr>
        </p:nvSpPr>
        <p:spPr>
          <a:xfrm>
            <a:off x="2592925" y="624110"/>
            <a:ext cx="8911687" cy="662823"/>
          </a:xfrm>
        </p:spPr>
        <p:txBody>
          <a:bodyPr/>
          <a:lstStyle/>
          <a:p>
            <a:pPr algn="ctr"/>
            <a:r>
              <a:rPr lang="en-US" b="1" i="0" u="sng" dirty="0">
                <a:solidFill>
                  <a:srgbClr val="273239"/>
                </a:solidFill>
                <a:effectLst/>
                <a:latin typeface="Nunito" pitchFamily="2" charset="0"/>
              </a:rPr>
              <a:t>Advantages of Queue</a:t>
            </a:r>
            <a:endParaRPr lang="en-US" dirty="0"/>
          </a:p>
        </p:txBody>
      </p:sp>
      <p:sp>
        <p:nvSpPr>
          <p:cNvPr id="3" name="Content Placeholder 2">
            <a:extLst>
              <a:ext uri="{FF2B5EF4-FFF2-40B4-BE49-F238E27FC236}">
                <a16:creationId xmlns:a16="http://schemas.microsoft.com/office/drawing/2014/main" id="{ADCEA44D-71A9-19F2-634F-BB125588BECA}"/>
              </a:ext>
            </a:extLst>
          </p:cNvPr>
          <p:cNvSpPr>
            <a:spLocks noGrp="1"/>
          </p:cNvSpPr>
          <p:nvPr>
            <p:ph idx="1"/>
          </p:nvPr>
        </p:nvSpPr>
        <p:spPr>
          <a:xfrm>
            <a:off x="428978" y="1540188"/>
            <a:ext cx="11643752" cy="5221855"/>
          </a:xfrm>
        </p:spPr>
        <p:txBody>
          <a:bodyPr>
            <a:normAutofit lnSpcReduction="10000"/>
          </a:bodyPr>
          <a:lstStyle/>
          <a:p>
            <a:r>
              <a:rPr lang="en-US" sz="3200" dirty="0"/>
              <a:t>A large amount of data can be managed efficiently with ease.</a:t>
            </a:r>
          </a:p>
          <a:p>
            <a:r>
              <a:rPr lang="en-US" sz="3200" dirty="0"/>
              <a:t>Operations such as insertion and deletion can be performed with ease as it follows the first in first out rule.</a:t>
            </a:r>
          </a:p>
          <a:p>
            <a:r>
              <a:rPr lang="en-US" sz="3200" dirty="0"/>
              <a:t>Queues are useful when a particular service is used by multiple consumers</a:t>
            </a:r>
            <a:r>
              <a:rPr lang="en-US" dirty="0"/>
              <a:t>.</a:t>
            </a:r>
          </a:p>
          <a:p>
            <a:r>
              <a:rPr lang="en-US" sz="3200" dirty="0"/>
              <a:t>Queues are fast in speed for data inter-process communication.</a:t>
            </a:r>
          </a:p>
          <a:p>
            <a:r>
              <a:rPr lang="en-US" sz="3200" dirty="0"/>
              <a:t>Queues can be used in the implementation of other data structures.</a:t>
            </a:r>
          </a:p>
          <a:p>
            <a:endParaRPr lang="en-US" dirty="0"/>
          </a:p>
        </p:txBody>
      </p:sp>
    </p:spTree>
    <p:extLst>
      <p:ext uri="{BB962C8B-B14F-4D97-AF65-F5344CB8AC3E}">
        <p14:creationId xmlns:p14="http://schemas.microsoft.com/office/powerpoint/2010/main" val="2269247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7303-4C72-3C0B-0F58-5AA1D140D093}"/>
              </a:ext>
            </a:extLst>
          </p:cNvPr>
          <p:cNvSpPr>
            <a:spLocks noGrp="1"/>
          </p:cNvSpPr>
          <p:nvPr>
            <p:ph type="title"/>
          </p:nvPr>
        </p:nvSpPr>
        <p:spPr>
          <a:xfrm>
            <a:off x="2017192" y="204932"/>
            <a:ext cx="8911687" cy="741846"/>
          </a:xfrm>
        </p:spPr>
        <p:txBody>
          <a:bodyPr/>
          <a:lstStyle/>
          <a:p>
            <a:pPr algn="ctr"/>
            <a:r>
              <a:rPr lang="en-US" b="1" dirty="0"/>
              <a:t>Real-time application of Queue</a:t>
            </a:r>
          </a:p>
        </p:txBody>
      </p:sp>
      <p:sp>
        <p:nvSpPr>
          <p:cNvPr id="3" name="Content Placeholder 2">
            <a:extLst>
              <a:ext uri="{FF2B5EF4-FFF2-40B4-BE49-F238E27FC236}">
                <a16:creationId xmlns:a16="http://schemas.microsoft.com/office/drawing/2014/main" id="{A3ABA7A2-DD6A-F54E-E2DF-F7F67D077A64}"/>
              </a:ext>
            </a:extLst>
          </p:cNvPr>
          <p:cNvSpPr>
            <a:spLocks noGrp="1"/>
          </p:cNvSpPr>
          <p:nvPr>
            <p:ph idx="1"/>
          </p:nvPr>
        </p:nvSpPr>
        <p:spPr>
          <a:xfrm>
            <a:off x="2013479" y="1320800"/>
            <a:ext cx="8915400" cy="3777622"/>
          </a:xfrm>
        </p:spPr>
        <p:txBody>
          <a:bodyPr>
            <a:normAutofit/>
          </a:bodyPr>
          <a:lstStyle/>
          <a:p>
            <a:r>
              <a:rPr lang="en-US" sz="3200" dirty="0"/>
              <a:t>ATM Booth Line</a:t>
            </a:r>
          </a:p>
          <a:p>
            <a:r>
              <a:rPr lang="en-US" sz="3200" dirty="0"/>
              <a:t>Ticket Counter Line</a:t>
            </a:r>
          </a:p>
          <a:p>
            <a:r>
              <a:rPr lang="en-US" sz="3200" dirty="0"/>
              <a:t>Key press sequence on the keyboard</a:t>
            </a:r>
          </a:p>
          <a:p>
            <a:r>
              <a:rPr lang="en-US" sz="3200" dirty="0"/>
              <a:t>CPU task scheduling</a:t>
            </a:r>
          </a:p>
          <a:p>
            <a:r>
              <a:rPr lang="en-US" sz="3200" dirty="0"/>
              <a:t>Waiting time of each customer at call centers.</a:t>
            </a:r>
          </a:p>
        </p:txBody>
      </p:sp>
    </p:spTree>
    <p:extLst>
      <p:ext uri="{BB962C8B-B14F-4D97-AF65-F5344CB8AC3E}">
        <p14:creationId xmlns:p14="http://schemas.microsoft.com/office/powerpoint/2010/main" val="21944052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9A69-1743-1E02-EA3D-990E444BC215}"/>
              </a:ext>
            </a:extLst>
          </p:cNvPr>
          <p:cNvSpPr>
            <a:spLocks noGrp="1"/>
          </p:cNvSpPr>
          <p:nvPr>
            <p:ph type="title"/>
          </p:nvPr>
        </p:nvSpPr>
        <p:spPr>
          <a:xfrm>
            <a:off x="1926881" y="330599"/>
            <a:ext cx="8911687" cy="696690"/>
          </a:xfrm>
        </p:spPr>
        <p:txBody>
          <a:bodyPr/>
          <a:lstStyle/>
          <a:p>
            <a:pPr algn="ctr"/>
            <a:r>
              <a:rPr lang="en-US" b="1" dirty="0"/>
              <a:t>Disadvantages of Queue</a:t>
            </a:r>
          </a:p>
        </p:txBody>
      </p:sp>
      <p:sp>
        <p:nvSpPr>
          <p:cNvPr id="3" name="Content Placeholder 2">
            <a:extLst>
              <a:ext uri="{FF2B5EF4-FFF2-40B4-BE49-F238E27FC236}">
                <a16:creationId xmlns:a16="http://schemas.microsoft.com/office/drawing/2014/main" id="{74F982B8-18F0-D49C-52B2-B2FCF48D91F2}"/>
              </a:ext>
            </a:extLst>
          </p:cNvPr>
          <p:cNvSpPr>
            <a:spLocks noGrp="1"/>
          </p:cNvSpPr>
          <p:nvPr>
            <p:ph idx="1"/>
          </p:nvPr>
        </p:nvSpPr>
        <p:spPr>
          <a:xfrm>
            <a:off x="349955" y="1354667"/>
            <a:ext cx="11706577" cy="4628444"/>
          </a:xfrm>
        </p:spPr>
        <p:txBody>
          <a:bodyPr>
            <a:noAutofit/>
          </a:bodyPr>
          <a:lstStyle/>
          <a:p>
            <a:r>
              <a:rPr lang="en-US" sz="3200" dirty="0"/>
              <a:t>The operations such as insertion and deletion of elements from the middle are time consuming.</a:t>
            </a:r>
          </a:p>
          <a:p>
            <a:r>
              <a:rPr lang="en-US" sz="3200" dirty="0"/>
              <a:t>Limited Space.</a:t>
            </a:r>
          </a:p>
          <a:p>
            <a:r>
              <a:rPr lang="en-US" sz="3200" dirty="0"/>
              <a:t>In a classical queue, a new element can only be inserted when the existing elements are deleted from the queue.</a:t>
            </a:r>
          </a:p>
          <a:p>
            <a:r>
              <a:rPr lang="en-US" sz="3200" dirty="0"/>
              <a:t>Searching an element takes O(N) time.</a:t>
            </a:r>
          </a:p>
          <a:p>
            <a:r>
              <a:rPr lang="en-US" sz="3200" dirty="0"/>
              <a:t>Maximum size of a queue must be defined prior.</a:t>
            </a:r>
          </a:p>
        </p:txBody>
      </p:sp>
    </p:spTree>
    <p:extLst>
      <p:ext uri="{BB962C8B-B14F-4D97-AF65-F5344CB8AC3E}">
        <p14:creationId xmlns:p14="http://schemas.microsoft.com/office/powerpoint/2010/main" val="4119954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09EB-E202-E602-8B8F-2F8027697B62}"/>
              </a:ext>
            </a:extLst>
          </p:cNvPr>
          <p:cNvSpPr>
            <a:spLocks noGrp="1"/>
          </p:cNvSpPr>
          <p:nvPr>
            <p:ph type="title"/>
          </p:nvPr>
        </p:nvSpPr>
        <p:spPr/>
        <p:txBody>
          <a:bodyPr/>
          <a:lstStyle/>
          <a:p>
            <a:pPr algn="ctr"/>
            <a:r>
              <a:rPr lang="en-US" b="1" dirty="0"/>
              <a:t>LIFO (Last-In-First-Out) approach in Programming</a:t>
            </a:r>
          </a:p>
        </p:txBody>
      </p:sp>
      <p:sp>
        <p:nvSpPr>
          <p:cNvPr id="3" name="Content Placeholder 2">
            <a:extLst>
              <a:ext uri="{FF2B5EF4-FFF2-40B4-BE49-F238E27FC236}">
                <a16:creationId xmlns:a16="http://schemas.microsoft.com/office/drawing/2014/main" id="{42A9A0B4-2C2E-B57F-B27F-0958CE1386AB}"/>
              </a:ext>
            </a:extLst>
          </p:cNvPr>
          <p:cNvSpPr>
            <a:spLocks noGrp="1"/>
          </p:cNvSpPr>
          <p:nvPr>
            <p:ph idx="1"/>
          </p:nvPr>
        </p:nvSpPr>
        <p:spPr>
          <a:xfrm>
            <a:off x="848139" y="2133600"/>
            <a:ext cx="11025809" cy="3777622"/>
          </a:xfrm>
        </p:spPr>
        <p:txBody>
          <a:bodyPr>
            <a:normAutofit/>
          </a:bodyPr>
          <a:lstStyle/>
          <a:p>
            <a:r>
              <a:rPr lang="en-US" sz="3200" b="1" i="0" dirty="0">
                <a:solidFill>
                  <a:srgbClr val="273239"/>
                </a:solidFill>
                <a:effectLst/>
                <a:latin typeface="Nunito" pitchFamily="2" charset="0"/>
              </a:rPr>
              <a:t>LIFO</a:t>
            </a:r>
            <a:r>
              <a:rPr lang="en-US" sz="3200" b="0" i="0" dirty="0">
                <a:solidFill>
                  <a:srgbClr val="273239"/>
                </a:solidFill>
                <a:effectLst/>
                <a:latin typeface="Nunito" pitchFamily="2" charset="0"/>
              </a:rPr>
              <a:t> is an abbreviation for </a:t>
            </a:r>
            <a:r>
              <a:rPr lang="en-US" sz="3200" b="1" i="0" dirty="0">
                <a:solidFill>
                  <a:srgbClr val="273239"/>
                </a:solidFill>
                <a:effectLst/>
                <a:latin typeface="Nunito" pitchFamily="2" charset="0"/>
              </a:rPr>
              <a:t>last in, first out</a:t>
            </a:r>
            <a:r>
              <a:rPr lang="en-US" sz="3200" b="0" i="0" dirty="0">
                <a:solidFill>
                  <a:srgbClr val="273239"/>
                </a:solidFill>
                <a:effectLst/>
                <a:latin typeface="Nunito" pitchFamily="2" charset="0"/>
              </a:rPr>
              <a:t>. It is a method for handling data structures where the </a:t>
            </a:r>
            <a:r>
              <a:rPr lang="en-US" sz="3200" b="1" i="0" dirty="0">
                <a:solidFill>
                  <a:srgbClr val="273239"/>
                </a:solidFill>
                <a:effectLst/>
                <a:latin typeface="Nunito" pitchFamily="2" charset="0"/>
              </a:rPr>
              <a:t>first element</a:t>
            </a:r>
            <a:r>
              <a:rPr lang="en-US" sz="3200" b="0" i="0" dirty="0">
                <a:solidFill>
                  <a:srgbClr val="273239"/>
                </a:solidFill>
                <a:effectLst/>
                <a:latin typeface="Nunito" pitchFamily="2" charset="0"/>
              </a:rPr>
              <a:t> is processed last and the </a:t>
            </a:r>
            <a:r>
              <a:rPr lang="en-US" sz="3200" b="1" i="0" dirty="0">
                <a:solidFill>
                  <a:srgbClr val="273239"/>
                </a:solidFill>
                <a:effectLst/>
                <a:latin typeface="Nunito" pitchFamily="2" charset="0"/>
              </a:rPr>
              <a:t>last element</a:t>
            </a:r>
            <a:r>
              <a:rPr lang="en-US" sz="3200" b="0" i="0" dirty="0">
                <a:solidFill>
                  <a:srgbClr val="273239"/>
                </a:solidFill>
                <a:effectLst/>
                <a:latin typeface="Nunito" pitchFamily="2" charset="0"/>
              </a:rPr>
              <a:t> is processed first.</a:t>
            </a:r>
          </a:p>
          <a:p>
            <a:endParaRPr lang="en-US" sz="3200" dirty="0">
              <a:solidFill>
                <a:srgbClr val="273239"/>
              </a:solidFill>
              <a:latin typeface="Nunito" pitchFamily="2" charset="0"/>
            </a:endParaRPr>
          </a:p>
          <a:p>
            <a:endParaRPr lang="en-US" sz="3200" dirty="0"/>
          </a:p>
        </p:txBody>
      </p:sp>
      <p:pic>
        <p:nvPicPr>
          <p:cNvPr id="4" name="Picture 3">
            <a:extLst>
              <a:ext uri="{FF2B5EF4-FFF2-40B4-BE49-F238E27FC236}">
                <a16:creationId xmlns:a16="http://schemas.microsoft.com/office/drawing/2014/main" id="{D45647C1-7C3A-CFC8-49F9-E155CEF57C22}"/>
              </a:ext>
            </a:extLst>
          </p:cNvPr>
          <p:cNvPicPr>
            <a:picLocks noChangeAspect="1"/>
          </p:cNvPicPr>
          <p:nvPr/>
        </p:nvPicPr>
        <p:blipFill>
          <a:blip r:embed="rId2"/>
          <a:stretch>
            <a:fillRect/>
          </a:stretch>
        </p:blipFill>
        <p:spPr>
          <a:xfrm>
            <a:off x="4306957" y="3586369"/>
            <a:ext cx="4545495" cy="3271631"/>
          </a:xfrm>
          <a:prstGeom prst="rect">
            <a:avLst/>
          </a:prstGeom>
        </p:spPr>
      </p:pic>
    </p:spTree>
    <p:extLst>
      <p:ext uri="{BB962C8B-B14F-4D97-AF65-F5344CB8AC3E}">
        <p14:creationId xmlns:p14="http://schemas.microsoft.com/office/powerpoint/2010/main" val="5481143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8455-10BE-8D92-81EB-D5715A1446A0}"/>
              </a:ext>
            </a:extLst>
          </p:cNvPr>
          <p:cNvSpPr>
            <a:spLocks noGrp="1"/>
          </p:cNvSpPr>
          <p:nvPr>
            <p:ph type="title"/>
          </p:nvPr>
        </p:nvSpPr>
        <p:spPr>
          <a:xfrm>
            <a:off x="2195360" y="173536"/>
            <a:ext cx="8911687" cy="1280890"/>
          </a:xfrm>
        </p:spPr>
        <p:txBody>
          <a:bodyPr/>
          <a:lstStyle/>
          <a:p>
            <a:pPr algn="ctr"/>
            <a:r>
              <a:rPr lang="en-US" b="1" i="0" dirty="0">
                <a:solidFill>
                  <a:srgbClr val="273239"/>
                </a:solidFill>
                <a:effectLst/>
                <a:latin typeface="Nunito" pitchFamily="2" charset="0"/>
              </a:rPr>
              <a:t>Where is LIFO used</a:t>
            </a:r>
            <a:endParaRPr lang="en-US" dirty="0"/>
          </a:p>
        </p:txBody>
      </p:sp>
      <p:sp>
        <p:nvSpPr>
          <p:cNvPr id="3" name="Content Placeholder 2">
            <a:extLst>
              <a:ext uri="{FF2B5EF4-FFF2-40B4-BE49-F238E27FC236}">
                <a16:creationId xmlns:a16="http://schemas.microsoft.com/office/drawing/2014/main" id="{9AEBFCDB-4A38-81E0-66D5-767417C02F61}"/>
              </a:ext>
            </a:extLst>
          </p:cNvPr>
          <p:cNvSpPr>
            <a:spLocks noGrp="1"/>
          </p:cNvSpPr>
          <p:nvPr>
            <p:ph idx="1"/>
          </p:nvPr>
        </p:nvSpPr>
        <p:spPr>
          <a:xfrm>
            <a:off x="198783" y="1325217"/>
            <a:ext cx="11582400" cy="5035825"/>
          </a:xfrm>
        </p:spPr>
        <p:txBody>
          <a:bodyPr>
            <a:noAutofit/>
          </a:bodyPr>
          <a:lstStyle/>
          <a:p>
            <a:r>
              <a:rPr lang="en-US" sz="3200" dirty="0"/>
              <a:t>Data Structures:</a:t>
            </a:r>
          </a:p>
          <a:p>
            <a:r>
              <a:rPr lang="en-US" sz="3200" dirty="0"/>
              <a:t>Certain data structures like Stacks and other variants of Stacks use LIFO approach for processing data.</a:t>
            </a:r>
          </a:p>
          <a:p>
            <a:r>
              <a:rPr lang="en-US" sz="3200" dirty="0"/>
              <a:t>Extracting latest information:</a:t>
            </a:r>
          </a:p>
          <a:p>
            <a:r>
              <a:rPr lang="en-US" sz="3200" dirty="0"/>
              <a:t>Sometimes computers use LIFO when data is extracted from an array or data buffer. When it is required to get the most recent information entered, the LIFO approach is used.</a:t>
            </a:r>
          </a:p>
        </p:txBody>
      </p:sp>
    </p:spTree>
    <p:extLst>
      <p:ext uri="{BB962C8B-B14F-4D97-AF65-F5344CB8AC3E}">
        <p14:creationId xmlns:p14="http://schemas.microsoft.com/office/powerpoint/2010/main" val="34868879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0226-D67D-11A5-45DA-E00CFFF4805B}"/>
              </a:ext>
            </a:extLst>
          </p:cNvPr>
          <p:cNvSpPr>
            <a:spLocks noGrp="1"/>
          </p:cNvSpPr>
          <p:nvPr>
            <p:ph type="title"/>
          </p:nvPr>
        </p:nvSpPr>
        <p:spPr/>
        <p:txBody>
          <a:bodyPr/>
          <a:lstStyle/>
          <a:p>
            <a:pPr algn="ctr"/>
            <a:r>
              <a:rPr lang="en-US" b="1" i="0" dirty="0">
                <a:solidFill>
                  <a:srgbClr val="610B4B"/>
                </a:solidFill>
                <a:effectLst/>
                <a:latin typeface="erdana"/>
              </a:rPr>
              <a:t>Types of Queue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C616EEC-EB79-6A1C-EA3B-24542C816AC2}"/>
              </a:ext>
            </a:extLst>
          </p:cNvPr>
          <p:cNvSpPr>
            <a:spLocks noGrp="1"/>
          </p:cNvSpPr>
          <p:nvPr>
            <p:ph idx="1"/>
          </p:nvPr>
        </p:nvSpPr>
        <p:spPr>
          <a:xfrm>
            <a:off x="1086678" y="2133600"/>
            <a:ext cx="10417934" cy="3777622"/>
          </a:xfrm>
        </p:spPr>
        <p:txBody>
          <a:bodyPr>
            <a:normAutofit/>
          </a:bodyPr>
          <a:lstStyle/>
          <a:p>
            <a:pPr algn="just">
              <a:buFont typeface="Arial" panose="020B0604020202020204" pitchFamily="34" charset="0"/>
              <a:buChar char="•"/>
            </a:pPr>
            <a:r>
              <a:rPr lang="fr-FR" sz="3200" b="0" i="0" dirty="0">
                <a:solidFill>
                  <a:srgbClr val="000000"/>
                </a:solidFill>
                <a:effectLst/>
                <a:latin typeface="inter-regular"/>
              </a:rPr>
              <a:t>Simple Queue or </a:t>
            </a:r>
            <a:r>
              <a:rPr lang="fr-FR" sz="3200" b="0" i="0" dirty="0" err="1">
                <a:solidFill>
                  <a:srgbClr val="000000"/>
                </a:solidFill>
                <a:effectLst/>
                <a:latin typeface="inter-regular"/>
              </a:rPr>
              <a:t>Linear</a:t>
            </a:r>
            <a:r>
              <a:rPr lang="fr-FR" sz="3200" b="0" i="0" dirty="0">
                <a:solidFill>
                  <a:srgbClr val="000000"/>
                </a:solidFill>
                <a:effectLst/>
                <a:latin typeface="inter-regular"/>
              </a:rPr>
              <a:t> Queue</a:t>
            </a:r>
          </a:p>
          <a:p>
            <a:pPr algn="just">
              <a:buFont typeface="Arial" panose="020B0604020202020204" pitchFamily="34" charset="0"/>
              <a:buChar char="•"/>
            </a:pPr>
            <a:r>
              <a:rPr lang="fr-FR" sz="3200" b="0" i="0" dirty="0" err="1">
                <a:solidFill>
                  <a:srgbClr val="000000"/>
                </a:solidFill>
                <a:effectLst/>
                <a:latin typeface="inter-regular"/>
              </a:rPr>
              <a:t>Circular</a:t>
            </a:r>
            <a:r>
              <a:rPr lang="fr-FR" sz="3200" b="0" i="0" dirty="0">
                <a:solidFill>
                  <a:srgbClr val="000000"/>
                </a:solidFill>
                <a:effectLst/>
                <a:latin typeface="inter-regular"/>
              </a:rPr>
              <a:t> Queue</a:t>
            </a:r>
          </a:p>
          <a:p>
            <a:pPr algn="just">
              <a:buFont typeface="Arial" panose="020B0604020202020204" pitchFamily="34" charset="0"/>
              <a:buChar char="•"/>
            </a:pPr>
            <a:r>
              <a:rPr lang="fr-FR" sz="3200" b="0" i="0" dirty="0" err="1">
                <a:solidFill>
                  <a:srgbClr val="000000"/>
                </a:solidFill>
                <a:effectLst/>
                <a:latin typeface="inter-regular"/>
              </a:rPr>
              <a:t>Priority</a:t>
            </a:r>
            <a:r>
              <a:rPr lang="fr-FR" sz="3200" b="0" i="0" dirty="0">
                <a:solidFill>
                  <a:srgbClr val="000000"/>
                </a:solidFill>
                <a:effectLst/>
                <a:latin typeface="inter-regular"/>
              </a:rPr>
              <a:t> Queue</a:t>
            </a:r>
          </a:p>
          <a:p>
            <a:pPr algn="just">
              <a:buFont typeface="Arial" panose="020B0604020202020204" pitchFamily="34" charset="0"/>
              <a:buChar char="•"/>
            </a:pPr>
            <a:r>
              <a:rPr lang="fr-FR" sz="3200" b="0" i="0" dirty="0">
                <a:solidFill>
                  <a:srgbClr val="000000"/>
                </a:solidFill>
                <a:effectLst/>
                <a:latin typeface="inter-regular"/>
              </a:rPr>
              <a:t>Double </a:t>
            </a:r>
            <a:r>
              <a:rPr lang="fr-FR" sz="3200" b="0" i="0" dirty="0" err="1">
                <a:solidFill>
                  <a:srgbClr val="000000"/>
                </a:solidFill>
                <a:effectLst/>
                <a:latin typeface="inter-regular"/>
              </a:rPr>
              <a:t>Ended</a:t>
            </a:r>
            <a:r>
              <a:rPr lang="fr-FR" sz="3200" b="0" i="0" dirty="0">
                <a:solidFill>
                  <a:srgbClr val="000000"/>
                </a:solidFill>
                <a:effectLst/>
                <a:latin typeface="inter-regular"/>
              </a:rPr>
              <a:t> Queue (or </a:t>
            </a:r>
            <a:r>
              <a:rPr lang="fr-FR" sz="3200" b="0" i="0" dirty="0" err="1">
                <a:solidFill>
                  <a:srgbClr val="000000"/>
                </a:solidFill>
                <a:effectLst/>
                <a:latin typeface="inter-regular"/>
              </a:rPr>
              <a:t>Deque</a:t>
            </a:r>
            <a:r>
              <a:rPr lang="fr-FR" sz="3200" b="0" i="0" dirty="0">
                <a:solidFill>
                  <a:srgbClr val="000000"/>
                </a:solidFill>
                <a:effectLst/>
                <a:latin typeface="inter-regular"/>
              </a:rPr>
              <a:t>)</a:t>
            </a:r>
          </a:p>
          <a:p>
            <a:endParaRPr lang="en-US" sz="3200" dirty="0"/>
          </a:p>
        </p:txBody>
      </p:sp>
    </p:spTree>
    <p:extLst>
      <p:ext uri="{BB962C8B-B14F-4D97-AF65-F5344CB8AC3E}">
        <p14:creationId xmlns:p14="http://schemas.microsoft.com/office/powerpoint/2010/main" val="39517110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AC87-6373-FC8F-C15D-38B0D44248E8}"/>
              </a:ext>
            </a:extLst>
          </p:cNvPr>
          <p:cNvSpPr>
            <a:spLocks noGrp="1"/>
          </p:cNvSpPr>
          <p:nvPr>
            <p:ph type="title"/>
          </p:nvPr>
        </p:nvSpPr>
        <p:spPr/>
        <p:txBody>
          <a:bodyPr/>
          <a:lstStyle/>
          <a:p>
            <a:pPr algn="ctr"/>
            <a:r>
              <a:rPr lang="fr-FR" sz="3600" b="1" i="0" dirty="0">
                <a:solidFill>
                  <a:srgbClr val="000000"/>
                </a:solidFill>
                <a:effectLst/>
                <a:latin typeface="inter-regular"/>
              </a:rPr>
              <a:t>Simple Queue or </a:t>
            </a:r>
            <a:r>
              <a:rPr lang="fr-FR" sz="3600" b="1" i="0" dirty="0" err="1">
                <a:solidFill>
                  <a:srgbClr val="000000"/>
                </a:solidFill>
                <a:effectLst/>
                <a:latin typeface="inter-regular"/>
              </a:rPr>
              <a:t>Linear</a:t>
            </a:r>
            <a:r>
              <a:rPr lang="fr-FR" sz="3600" b="1" i="0" dirty="0">
                <a:solidFill>
                  <a:srgbClr val="000000"/>
                </a:solidFill>
                <a:effectLst/>
                <a:latin typeface="inter-regular"/>
              </a:rPr>
              <a:t> Queue</a:t>
            </a:r>
            <a:br>
              <a:rPr lang="fr-FR" sz="3600" b="0" i="0" dirty="0">
                <a:solidFill>
                  <a:srgbClr val="000000"/>
                </a:solidFill>
                <a:effectLst/>
                <a:latin typeface="inter-regular"/>
              </a:rPr>
            </a:br>
            <a:endParaRPr lang="en-US" dirty="0"/>
          </a:p>
        </p:txBody>
      </p:sp>
      <p:sp>
        <p:nvSpPr>
          <p:cNvPr id="3" name="Content Placeholder 2">
            <a:extLst>
              <a:ext uri="{FF2B5EF4-FFF2-40B4-BE49-F238E27FC236}">
                <a16:creationId xmlns:a16="http://schemas.microsoft.com/office/drawing/2014/main" id="{E4333969-F71E-ABFF-1451-D70B8B012864}"/>
              </a:ext>
            </a:extLst>
          </p:cNvPr>
          <p:cNvSpPr>
            <a:spLocks noGrp="1"/>
          </p:cNvSpPr>
          <p:nvPr>
            <p:ph idx="1"/>
          </p:nvPr>
        </p:nvSpPr>
        <p:spPr>
          <a:xfrm>
            <a:off x="430696" y="1407669"/>
            <a:ext cx="11635408" cy="5059394"/>
          </a:xfrm>
        </p:spPr>
        <p:txBody>
          <a:bodyPr>
            <a:normAutofit/>
          </a:bodyPr>
          <a:lstStyle/>
          <a:p>
            <a:r>
              <a:rPr lang="en-US" sz="3200" b="0" i="0" dirty="0">
                <a:solidFill>
                  <a:srgbClr val="333333"/>
                </a:solidFill>
                <a:effectLst/>
                <a:latin typeface="inter-regular"/>
              </a:rPr>
              <a:t>In Linear Queue, an insertion takes place from one end while the deletion occurs from another end. The end at which the insertion takes place is known as the rear end, and the end at which the deletion takes place is known as front end.</a:t>
            </a:r>
          </a:p>
          <a:p>
            <a:endParaRPr lang="en-US" sz="3200" dirty="0">
              <a:solidFill>
                <a:srgbClr val="333333"/>
              </a:solidFill>
              <a:latin typeface="inter-regular"/>
            </a:endParaRPr>
          </a:p>
          <a:p>
            <a:endParaRPr lang="en-US" sz="3200" dirty="0"/>
          </a:p>
        </p:txBody>
      </p:sp>
      <p:sp>
        <p:nvSpPr>
          <p:cNvPr id="6" name="AutoShape 6" descr="Types of Queue">
            <a:extLst>
              <a:ext uri="{FF2B5EF4-FFF2-40B4-BE49-F238E27FC236}">
                <a16:creationId xmlns:a16="http://schemas.microsoft.com/office/drawing/2014/main" id="{0E948014-7EDA-453A-38D2-D937CA16DA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Queue data structure (Linear Queues &amp; Circular Queues) - KodeBinary">
            <a:extLst>
              <a:ext uri="{FF2B5EF4-FFF2-40B4-BE49-F238E27FC236}">
                <a16:creationId xmlns:a16="http://schemas.microsoft.com/office/drawing/2014/main" id="{DD754B1D-44C5-8F10-FDA0-56E15099E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69" y="3937366"/>
            <a:ext cx="9705661" cy="178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68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6466-018A-D8CC-947D-E574BE4E0B9B}"/>
              </a:ext>
            </a:extLst>
          </p:cNvPr>
          <p:cNvSpPr>
            <a:spLocks noGrp="1"/>
          </p:cNvSpPr>
          <p:nvPr>
            <p:ph type="title"/>
          </p:nvPr>
        </p:nvSpPr>
        <p:spPr>
          <a:xfrm>
            <a:off x="1868557" y="314740"/>
            <a:ext cx="7354957" cy="997226"/>
          </a:xfrm>
        </p:spPr>
        <p:txBody>
          <a:bodyPr/>
          <a:lstStyle/>
          <a:p>
            <a:r>
              <a:rPr lang="en-US" b="1" dirty="0"/>
              <a:t>Array</a:t>
            </a:r>
          </a:p>
        </p:txBody>
      </p:sp>
      <p:sp>
        <p:nvSpPr>
          <p:cNvPr id="3" name="Content Placeholder 2">
            <a:extLst>
              <a:ext uri="{FF2B5EF4-FFF2-40B4-BE49-F238E27FC236}">
                <a16:creationId xmlns:a16="http://schemas.microsoft.com/office/drawing/2014/main" id="{F2071E1F-6D42-75A0-F8A7-F156E4675765}"/>
              </a:ext>
            </a:extLst>
          </p:cNvPr>
          <p:cNvSpPr>
            <a:spLocks noGrp="1"/>
          </p:cNvSpPr>
          <p:nvPr>
            <p:ph idx="1"/>
          </p:nvPr>
        </p:nvSpPr>
        <p:spPr>
          <a:xfrm>
            <a:off x="1285527" y="1311966"/>
            <a:ext cx="10018713" cy="3124201"/>
          </a:xfrm>
        </p:spPr>
        <p:txBody>
          <a:bodyPr>
            <a:normAutofit/>
          </a:bodyPr>
          <a:lstStyle/>
          <a:p>
            <a:r>
              <a:rPr lang="en-US" sz="3500" dirty="0"/>
              <a:t>Array:- Array is a linear data structure that stores the elements of similar data types at a contiguous memory location.</a:t>
            </a:r>
          </a:p>
          <a:p>
            <a:r>
              <a:rPr lang="en-US" sz="3500" dirty="0"/>
              <a:t>Example: Refer to the below image for the example of the array data structure</a:t>
            </a:r>
          </a:p>
          <a:p>
            <a:pPr marL="0" indent="0">
              <a:buNone/>
            </a:pPr>
            <a:endParaRPr lang="en-US" dirty="0"/>
          </a:p>
        </p:txBody>
      </p:sp>
      <p:sp>
        <p:nvSpPr>
          <p:cNvPr id="4" name="AutoShape 2" descr="difference-between-primitive-and-non-primitive-data-structures-3">
            <a:extLst>
              <a:ext uri="{FF2B5EF4-FFF2-40B4-BE49-F238E27FC236}">
                <a16:creationId xmlns:a16="http://schemas.microsoft.com/office/drawing/2014/main" id="{1F610C98-5403-156E-E396-28F2A15030D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468366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E3C9-FECC-795C-0E26-F879656137AE}"/>
              </a:ext>
            </a:extLst>
          </p:cNvPr>
          <p:cNvSpPr>
            <a:spLocks noGrp="1"/>
          </p:cNvSpPr>
          <p:nvPr>
            <p:ph type="title"/>
          </p:nvPr>
        </p:nvSpPr>
        <p:spPr>
          <a:xfrm>
            <a:off x="843638" y="378945"/>
            <a:ext cx="9691840" cy="727612"/>
          </a:xfrm>
        </p:spPr>
        <p:txBody>
          <a:bodyPr>
            <a:normAutofit fontScale="90000"/>
          </a:bodyPr>
          <a:lstStyle/>
          <a:p>
            <a:pPr algn="ctr"/>
            <a:r>
              <a:rPr lang="en-US" b="1" i="0" dirty="0">
                <a:solidFill>
                  <a:srgbClr val="610B4B"/>
                </a:solidFill>
                <a:effectLst/>
                <a:latin typeface="erdana"/>
              </a:rPr>
              <a:t>Circular Queue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DC6F73C-CA5B-8EAC-AC1B-A71594561525}"/>
              </a:ext>
            </a:extLst>
          </p:cNvPr>
          <p:cNvSpPr>
            <a:spLocks noGrp="1"/>
          </p:cNvSpPr>
          <p:nvPr>
            <p:ph idx="1"/>
          </p:nvPr>
        </p:nvSpPr>
        <p:spPr>
          <a:xfrm>
            <a:off x="462585" y="1106557"/>
            <a:ext cx="10508974" cy="5253228"/>
          </a:xfrm>
        </p:spPr>
        <p:txBody>
          <a:bodyPr>
            <a:normAutofit/>
          </a:bodyPr>
          <a:lstStyle/>
          <a:p>
            <a:r>
              <a:rPr lang="en-US" sz="3200" b="0" i="0" dirty="0">
                <a:solidFill>
                  <a:srgbClr val="333333"/>
                </a:solidFill>
                <a:effectLst/>
                <a:latin typeface="inter-regular"/>
              </a:rPr>
              <a:t>In Circular Queue, all the nodes are represented as circular. It is similar to the linear Queue except that the last element of the queue is connected to the first element. It is also known as Ring Buffer, as all the ends are connected to another end.</a:t>
            </a:r>
          </a:p>
          <a:p>
            <a:endParaRPr lang="en-US" sz="3200" dirty="0">
              <a:solidFill>
                <a:srgbClr val="333333"/>
              </a:solidFill>
              <a:latin typeface="inter-regular"/>
            </a:endParaRPr>
          </a:p>
          <a:p>
            <a:pPr lvl="8"/>
            <a:r>
              <a:rPr lang="en-US" sz="2600" dirty="0">
                <a:solidFill>
                  <a:srgbClr val="333333"/>
                </a:solidFill>
                <a:latin typeface="inter-regular"/>
              </a:rPr>
              <a:t>                 </a:t>
            </a:r>
          </a:p>
          <a:p>
            <a:endParaRPr lang="en-US" sz="3200" dirty="0"/>
          </a:p>
        </p:txBody>
      </p:sp>
      <p:pic>
        <p:nvPicPr>
          <p:cNvPr id="2050" name="Picture 2" descr="Types of Queues (Data Structures) - javatpoint">
            <a:extLst>
              <a:ext uri="{FF2B5EF4-FFF2-40B4-BE49-F238E27FC236}">
                <a16:creationId xmlns:a16="http://schemas.microsoft.com/office/drawing/2014/main" id="{740876B8-FC84-378A-8550-D6D7E08CE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308" y="4068417"/>
            <a:ext cx="5381438" cy="1683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ircular Queue - Introduction and Array Implementation">
            <a:extLst>
              <a:ext uri="{FF2B5EF4-FFF2-40B4-BE49-F238E27FC236}">
                <a16:creationId xmlns:a16="http://schemas.microsoft.com/office/drawing/2014/main" id="{761C6F10-6001-E820-E563-20D36BCEA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245" y="3429000"/>
            <a:ext cx="3834815" cy="232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283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8504-7019-BDCB-AFDC-4BB1C32CC161}"/>
              </a:ext>
            </a:extLst>
          </p:cNvPr>
          <p:cNvSpPr>
            <a:spLocks noGrp="1"/>
          </p:cNvSpPr>
          <p:nvPr>
            <p:ph type="title"/>
          </p:nvPr>
        </p:nvSpPr>
        <p:spPr/>
        <p:txBody>
          <a:bodyPr/>
          <a:lstStyle/>
          <a:p>
            <a:pPr algn="ctr"/>
            <a:r>
              <a:rPr lang="fr-FR" sz="3600" b="1" i="0" dirty="0" err="1">
                <a:solidFill>
                  <a:srgbClr val="000000"/>
                </a:solidFill>
                <a:effectLst/>
                <a:latin typeface="inter-regular"/>
              </a:rPr>
              <a:t>Priority</a:t>
            </a:r>
            <a:r>
              <a:rPr lang="fr-FR" sz="3600" b="1" i="0" dirty="0">
                <a:solidFill>
                  <a:srgbClr val="000000"/>
                </a:solidFill>
                <a:effectLst/>
                <a:latin typeface="inter-regular"/>
              </a:rPr>
              <a:t> Queue</a:t>
            </a:r>
            <a:br>
              <a:rPr lang="fr-FR" sz="3600" b="0" i="0" dirty="0">
                <a:solidFill>
                  <a:srgbClr val="000000"/>
                </a:solidFill>
                <a:effectLst/>
                <a:latin typeface="inter-regular"/>
              </a:rPr>
            </a:br>
            <a:endParaRPr lang="en-US" dirty="0"/>
          </a:p>
        </p:txBody>
      </p:sp>
      <p:pic>
        <p:nvPicPr>
          <p:cNvPr id="3076" name="Picture 4" descr="Types of Queue">
            <a:extLst>
              <a:ext uri="{FF2B5EF4-FFF2-40B4-BE49-F238E27FC236}">
                <a16:creationId xmlns:a16="http://schemas.microsoft.com/office/drawing/2014/main" id="{4671963F-296E-9909-834E-7CADAEF8FB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6072" y="4863549"/>
            <a:ext cx="7901911" cy="17219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7B79D0-FA36-99BC-E32D-3AEA2647324B}"/>
              </a:ext>
            </a:extLst>
          </p:cNvPr>
          <p:cNvSpPr txBox="1"/>
          <p:nvPr/>
        </p:nvSpPr>
        <p:spPr>
          <a:xfrm>
            <a:off x="344557" y="1560443"/>
            <a:ext cx="11160055" cy="3046988"/>
          </a:xfrm>
          <a:prstGeom prst="rect">
            <a:avLst/>
          </a:prstGeom>
          <a:noFill/>
        </p:spPr>
        <p:txBody>
          <a:bodyPr wrap="square">
            <a:spAutoFit/>
          </a:bodyPr>
          <a:lstStyle/>
          <a:p>
            <a:r>
              <a:rPr lang="en-US" sz="3200" b="0" i="0" dirty="0">
                <a:solidFill>
                  <a:srgbClr val="333333"/>
                </a:solidFill>
                <a:effectLst/>
                <a:latin typeface="inter-regular"/>
              </a:rPr>
              <a:t>It is a special type of queue in which the elements are arranged based on the priority. It is a special type of queue data structure in which every element has a priority associated with it. </a:t>
            </a:r>
          </a:p>
          <a:p>
            <a:endParaRPr lang="en-US" sz="3200" dirty="0">
              <a:solidFill>
                <a:srgbClr val="333333"/>
              </a:solidFill>
              <a:latin typeface="inter-regular"/>
            </a:endParaRPr>
          </a:p>
          <a:p>
            <a:r>
              <a:rPr lang="en-US" sz="3200" b="0" i="0" dirty="0">
                <a:solidFill>
                  <a:srgbClr val="333333"/>
                </a:solidFill>
                <a:effectLst/>
                <a:latin typeface="inter-regular"/>
              </a:rPr>
              <a:t>Suppose some elements occur with the same priority, they will be arranged according to the FIFO principle.</a:t>
            </a:r>
            <a:endParaRPr lang="en-US" sz="3200" dirty="0"/>
          </a:p>
        </p:txBody>
      </p:sp>
    </p:spTree>
    <p:extLst>
      <p:ext uri="{BB962C8B-B14F-4D97-AF65-F5344CB8AC3E}">
        <p14:creationId xmlns:p14="http://schemas.microsoft.com/office/powerpoint/2010/main" val="38893573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BD2F-FB3C-95C5-6C3C-35113B073F1D}"/>
              </a:ext>
            </a:extLst>
          </p:cNvPr>
          <p:cNvSpPr>
            <a:spLocks noGrp="1"/>
          </p:cNvSpPr>
          <p:nvPr>
            <p:ph type="title"/>
          </p:nvPr>
        </p:nvSpPr>
        <p:spPr>
          <a:xfrm>
            <a:off x="2460403" y="192157"/>
            <a:ext cx="8911687" cy="708991"/>
          </a:xfrm>
        </p:spPr>
        <p:txBody>
          <a:bodyPr/>
          <a:lstStyle/>
          <a:p>
            <a:pPr algn="ctr"/>
            <a:r>
              <a:rPr lang="en-US" b="0" i="0" dirty="0">
                <a:effectLst/>
                <a:latin typeface="euclid_circular_a"/>
              </a:rPr>
              <a:t>Deque or Double Ended</a:t>
            </a:r>
            <a:endParaRPr lang="en-US" dirty="0"/>
          </a:p>
        </p:txBody>
      </p:sp>
      <p:sp>
        <p:nvSpPr>
          <p:cNvPr id="3" name="Content Placeholder 2">
            <a:extLst>
              <a:ext uri="{FF2B5EF4-FFF2-40B4-BE49-F238E27FC236}">
                <a16:creationId xmlns:a16="http://schemas.microsoft.com/office/drawing/2014/main" id="{0DB46011-D00C-7CC8-99D9-AFD2E81C7762}"/>
              </a:ext>
            </a:extLst>
          </p:cNvPr>
          <p:cNvSpPr>
            <a:spLocks noGrp="1"/>
          </p:cNvSpPr>
          <p:nvPr>
            <p:ph idx="1"/>
          </p:nvPr>
        </p:nvSpPr>
        <p:spPr>
          <a:xfrm>
            <a:off x="225287" y="1429732"/>
            <a:ext cx="11920330" cy="5490464"/>
          </a:xfrm>
        </p:spPr>
        <p:txBody>
          <a:bodyPr>
            <a:normAutofit/>
          </a:bodyPr>
          <a:lstStyle/>
          <a:p>
            <a:r>
              <a:rPr lang="en-US" sz="3200" b="0" i="0" dirty="0">
                <a:effectLst/>
                <a:latin typeface="euclid_circular_a"/>
              </a:rPr>
              <a:t>Deque or Double Ended Queue is a type of </a:t>
            </a:r>
            <a:r>
              <a:rPr lang="en-US" sz="3200" b="0" i="0" u="none" strike="noStrike" dirty="0">
                <a:solidFill>
                  <a:srgbClr val="0556F3"/>
                </a:solidFill>
                <a:effectLst/>
                <a:latin typeface="euclid_circular_a"/>
                <a:hlinkClick r:id="rId2"/>
              </a:rPr>
              <a:t>queue</a:t>
            </a:r>
            <a:r>
              <a:rPr lang="en-US" sz="3200" b="0" i="0" dirty="0">
                <a:effectLst/>
                <a:latin typeface="euclid_circular_a"/>
              </a:rPr>
              <a:t> in which insertion and removal of elements can either be performed from the front or the rear. Thus, it does not follow FIFO rule (First In First Out).</a:t>
            </a:r>
          </a:p>
          <a:p>
            <a:endParaRPr lang="en-US" sz="3200" dirty="0">
              <a:latin typeface="euclid_circular_a"/>
            </a:endParaRPr>
          </a:p>
          <a:p>
            <a:endParaRPr lang="en-US" sz="3200" dirty="0"/>
          </a:p>
        </p:txBody>
      </p:sp>
      <p:pic>
        <p:nvPicPr>
          <p:cNvPr id="4102" name="Picture 6" descr="Deque in Python - GeeksforGeeks">
            <a:extLst>
              <a:ext uri="{FF2B5EF4-FFF2-40B4-BE49-F238E27FC236}">
                <a16:creationId xmlns:a16="http://schemas.microsoft.com/office/drawing/2014/main" id="{7137926B-1D24-216A-970C-BEB5F7DBC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103" y="3869635"/>
            <a:ext cx="7368209" cy="250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4173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BE270-0FD6-43F2-840C-8AA311278BCA}"/>
              </a:ext>
            </a:extLst>
          </p:cNvPr>
          <p:cNvSpPr>
            <a:spLocks noGrp="1"/>
          </p:cNvSpPr>
          <p:nvPr>
            <p:ph idx="1"/>
          </p:nvPr>
        </p:nvSpPr>
        <p:spPr>
          <a:xfrm>
            <a:off x="1502534" y="1540189"/>
            <a:ext cx="10252144" cy="3777622"/>
          </a:xfrm>
        </p:spPr>
        <p:txBody>
          <a:bodyPr>
            <a:normAutofit/>
          </a:bodyPr>
          <a:lstStyle/>
          <a:p>
            <a:r>
              <a:rPr lang="en-US" sz="3200" b="1" dirty="0">
                <a:solidFill>
                  <a:srgbClr val="374151"/>
                </a:solidFill>
                <a:latin typeface="Söhne"/>
              </a:rPr>
              <a:t>C</a:t>
            </a:r>
            <a:r>
              <a:rPr lang="en-US" sz="3200" b="1" i="0" dirty="0">
                <a:solidFill>
                  <a:srgbClr val="374151"/>
                </a:solidFill>
                <a:effectLst/>
                <a:latin typeface="Söhne"/>
              </a:rPr>
              <a:t>reates a queue, adds elements 1, 2, and 3 to it, and then displays the elements in the queue</a:t>
            </a:r>
            <a:endParaRPr lang="en-US" sz="3200" dirty="0"/>
          </a:p>
        </p:txBody>
      </p:sp>
    </p:spTree>
    <p:extLst>
      <p:ext uri="{BB962C8B-B14F-4D97-AF65-F5344CB8AC3E}">
        <p14:creationId xmlns:p14="http://schemas.microsoft.com/office/powerpoint/2010/main" val="121259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6558F-1349-CAE8-6B2A-25ECBDD8D25C}"/>
              </a:ext>
            </a:extLst>
          </p:cNvPr>
          <p:cNvSpPr>
            <a:spLocks noGrp="1"/>
          </p:cNvSpPr>
          <p:nvPr>
            <p:ph idx="1"/>
          </p:nvPr>
        </p:nvSpPr>
        <p:spPr>
          <a:xfrm>
            <a:off x="675861" y="0"/>
            <a:ext cx="11357113" cy="6745357"/>
          </a:xfrm>
        </p:spPr>
        <p:txBody>
          <a:bodyPr>
            <a:noAutofit/>
          </a:bodyPr>
          <a:lstStyle/>
          <a:p>
            <a:endParaRPr lang="en-US" sz="3200" dirty="0"/>
          </a:p>
          <a:p>
            <a:endParaRPr lang="en-US" sz="3200" dirty="0"/>
          </a:p>
          <a:p>
            <a:r>
              <a:rPr lang="en-US" sz="3200" dirty="0"/>
              <a:t>import </a:t>
            </a:r>
            <a:r>
              <a:rPr lang="en-US" sz="3200" dirty="0" err="1"/>
              <a:t>java.util.LinkedList</a:t>
            </a:r>
            <a:r>
              <a:rPr lang="en-US" sz="3200" dirty="0"/>
              <a:t>;</a:t>
            </a:r>
          </a:p>
          <a:p>
            <a:r>
              <a:rPr lang="en-US" sz="3200" dirty="0"/>
              <a:t>import </a:t>
            </a:r>
            <a:r>
              <a:rPr lang="en-US" sz="3200" dirty="0" err="1"/>
              <a:t>java.util.Queue</a:t>
            </a:r>
            <a:r>
              <a:rPr lang="en-US" sz="3200" dirty="0"/>
              <a:t>;</a:t>
            </a:r>
          </a:p>
          <a:p>
            <a:r>
              <a:rPr lang="en-US" sz="3200" dirty="0"/>
              <a:t>public class </a:t>
            </a:r>
            <a:r>
              <a:rPr lang="en-US" sz="3200" dirty="0" err="1"/>
              <a:t>SimpleQueueExample</a:t>
            </a:r>
            <a:r>
              <a:rPr lang="en-US" sz="3200" dirty="0"/>
              <a:t> {</a:t>
            </a:r>
          </a:p>
          <a:p>
            <a:r>
              <a:rPr lang="en-US" sz="3200" dirty="0"/>
              <a:t>    public static void main(String[] </a:t>
            </a:r>
            <a:r>
              <a:rPr lang="en-US" sz="3200" dirty="0" err="1"/>
              <a:t>args</a:t>
            </a:r>
            <a:r>
              <a:rPr lang="en-US" sz="3200" dirty="0"/>
              <a:t>) {</a:t>
            </a:r>
          </a:p>
          <a:p>
            <a:r>
              <a:rPr lang="en-US" sz="3200" dirty="0"/>
              <a:t>        // Creating a queue</a:t>
            </a:r>
          </a:p>
          <a:p>
            <a:r>
              <a:rPr lang="en-US" sz="3200" dirty="0"/>
              <a:t>        Queue&lt;Integer&gt; queue = new LinkedList&lt;&gt;();</a:t>
            </a:r>
          </a:p>
          <a:p>
            <a:r>
              <a:rPr lang="en-US" sz="3200" dirty="0"/>
              <a:t>        </a:t>
            </a:r>
          </a:p>
        </p:txBody>
      </p:sp>
    </p:spTree>
    <p:extLst>
      <p:ext uri="{BB962C8B-B14F-4D97-AF65-F5344CB8AC3E}">
        <p14:creationId xmlns:p14="http://schemas.microsoft.com/office/powerpoint/2010/main" val="5235858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780BA-2F74-6034-529F-283581320C1A}"/>
              </a:ext>
            </a:extLst>
          </p:cNvPr>
          <p:cNvSpPr>
            <a:spLocks noGrp="1"/>
          </p:cNvSpPr>
          <p:nvPr>
            <p:ph idx="1"/>
          </p:nvPr>
        </p:nvSpPr>
        <p:spPr>
          <a:xfrm>
            <a:off x="477078" y="159026"/>
            <a:ext cx="11171583" cy="6076122"/>
          </a:xfrm>
        </p:spPr>
        <p:txBody>
          <a:bodyPr>
            <a:noAutofit/>
          </a:bodyPr>
          <a:lstStyle/>
          <a:p>
            <a:r>
              <a:rPr lang="en-US" sz="3200" dirty="0"/>
              <a:t>// Adding elements to the queue</a:t>
            </a:r>
          </a:p>
          <a:p>
            <a:r>
              <a:rPr lang="en-US" sz="3200" dirty="0"/>
              <a:t>        </a:t>
            </a:r>
            <a:r>
              <a:rPr lang="en-US" sz="3200" dirty="0" err="1"/>
              <a:t>queue.offer</a:t>
            </a:r>
            <a:r>
              <a:rPr lang="en-US" sz="3200" dirty="0"/>
              <a:t>(1);</a:t>
            </a:r>
          </a:p>
          <a:p>
            <a:r>
              <a:rPr lang="en-US" sz="3200" dirty="0"/>
              <a:t>        </a:t>
            </a:r>
            <a:r>
              <a:rPr lang="en-US" sz="3200" dirty="0" err="1"/>
              <a:t>queue.offer</a:t>
            </a:r>
            <a:r>
              <a:rPr lang="en-US" sz="3200" dirty="0"/>
              <a:t>(2);</a:t>
            </a:r>
          </a:p>
          <a:p>
            <a:r>
              <a:rPr lang="en-US" sz="3200" dirty="0"/>
              <a:t>        </a:t>
            </a:r>
            <a:r>
              <a:rPr lang="en-US" sz="3200" dirty="0" err="1"/>
              <a:t>queue.offer</a:t>
            </a:r>
            <a:r>
              <a:rPr lang="en-US" sz="3200" dirty="0"/>
              <a:t>(3);</a:t>
            </a:r>
          </a:p>
          <a:p>
            <a:r>
              <a:rPr lang="en-US" sz="3200" dirty="0"/>
              <a:t>        // Displaying the elements in the queue</a:t>
            </a:r>
          </a:p>
          <a:p>
            <a:r>
              <a:rPr lang="en-US" sz="3200" dirty="0"/>
              <a:t>        </a:t>
            </a:r>
            <a:r>
              <a:rPr lang="en-US" sz="3200" dirty="0" err="1"/>
              <a:t>System.out.println</a:t>
            </a:r>
            <a:r>
              <a:rPr lang="en-US" sz="3200" dirty="0"/>
              <a:t>("Queue elements: " + queue);</a:t>
            </a:r>
          </a:p>
          <a:p>
            <a:r>
              <a:rPr lang="en-US" sz="3200" dirty="0"/>
              <a:t>    }</a:t>
            </a:r>
          </a:p>
          <a:p>
            <a:r>
              <a:rPr lang="en-US" sz="3200" dirty="0"/>
              <a:t>}</a:t>
            </a:r>
          </a:p>
          <a:p>
            <a:r>
              <a:rPr lang="en-US" sz="3200" dirty="0"/>
              <a:t>When you run this program, the output will be:</a:t>
            </a:r>
          </a:p>
          <a:p>
            <a:r>
              <a:rPr lang="en-US" sz="3200" dirty="0"/>
              <a:t>Queue elements: [1, 2, 3]</a:t>
            </a:r>
          </a:p>
          <a:p>
            <a:endParaRPr lang="en-US" sz="3200" dirty="0"/>
          </a:p>
        </p:txBody>
      </p:sp>
    </p:spTree>
    <p:extLst>
      <p:ext uri="{BB962C8B-B14F-4D97-AF65-F5344CB8AC3E}">
        <p14:creationId xmlns:p14="http://schemas.microsoft.com/office/powerpoint/2010/main" val="33870081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9BEAF-355E-879C-1B35-5D36C788E945}"/>
              </a:ext>
            </a:extLst>
          </p:cNvPr>
          <p:cNvSpPr>
            <a:spLocks noGrp="1"/>
          </p:cNvSpPr>
          <p:nvPr>
            <p:ph idx="1"/>
          </p:nvPr>
        </p:nvSpPr>
        <p:spPr>
          <a:xfrm>
            <a:off x="702365" y="1152939"/>
            <a:ext cx="10942004" cy="4890052"/>
          </a:xfrm>
        </p:spPr>
        <p:txBody>
          <a:bodyPr>
            <a:normAutofit/>
          </a:bodyPr>
          <a:lstStyle/>
          <a:p>
            <a:r>
              <a:rPr lang="en-US" sz="3200" b="1" i="0" dirty="0">
                <a:solidFill>
                  <a:srgbClr val="273239"/>
                </a:solidFill>
                <a:effectLst/>
                <a:latin typeface="Nunito" pitchFamily="2" charset="0"/>
              </a:rPr>
              <a:t>Given a singly linked list. The task is to find the sum of nodes of the given linked list and write the Algorithm </a:t>
            </a:r>
          </a:p>
          <a:p>
            <a:endParaRPr lang="en-US" sz="3200" b="1" dirty="0">
              <a:solidFill>
                <a:srgbClr val="273239"/>
              </a:solidFill>
              <a:latin typeface="Nunito" pitchFamily="2" charset="0"/>
            </a:endParaRPr>
          </a:p>
          <a:p>
            <a:endParaRPr lang="en-US" sz="3200" b="1" dirty="0"/>
          </a:p>
          <a:p>
            <a:endParaRPr lang="en-US" sz="3200" b="1" dirty="0"/>
          </a:p>
          <a:p>
            <a:endParaRPr lang="en-US" sz="3200" b="1" dirty="0"/>
          </a:p>
          <a:p>
            <a:endParaRPr lang="en-US" sz="3200" b="1" dirty="0"/>
          </a:p>
          <a:p>
            <a:endParaRPr lang="en-US" sz="3200" b="1" dirty="0"/>
          </a:p>
        </p:txBody>
      </p:sp>
      <p:pic>
        <p:nvPicPr>
          <p:cNvPr id="5122" name="Picture 2" descr="Lightbox">
            <a:extLst>
              <a:ext uri="{FF2B5EF4-FFF2-40B4-BE49-F238E27FC236}">
                <a16:creationId xmlns:a16="http://schemas.microsoft.com/office/drawing/2014/main" id="{FF6698F3-2E9E-CB96-ECEF-071574877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155" y="2624138"/>
            <a:ext cx="8188210" cy="208375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578B0F1-DE2A-60CD-2BEB-2A311876E3C1}"/>
              </a:ext>
            </a:extLst>
          </p:cNvPr>
          <p:cNvSpPr txBox="1"/>
          <p:nvPr/>
        </p:nvSpPr>
        <p:spPr>
          <a:xfrm>
            <a:off x="2802836" y="5190776"/>
            <a:ext cx="5347251"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73239"/>
                </a:solidFill>
                <a:effectLst/>
                <a:latin typeface="Consolas" panose="020B0609020204030204" pitchFamily="49" charset="0"/>
              </a:rPr>
              <a:t>Input:</a:t>
            </a:r>
            <a:r>
              <a:rPr kumimoji="0" lang="en-US" altLang="en-US" sz="3200" b="0" i="0" u="none" strike="noStrike" cap="none" normalizeH="0" baseline="0" dirty="0">
                <a:ln>
                  <a:noFill/>
                </a:ln>
                <a:solidFill>
                  <a:srgbClr val="273239"/>
                </a:solidFill>
                <a:effectLst/>
                <a:latin typeface="Consolas" panose="020B0609020204030204" pitchFamily="49" charset="0"/>
              </a:rPr>
              <a:t> 7-&gt;6-&gt;8-&gt;4-&gt;1</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94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714878-6500-EFD9-D604-919639BCA21D}"/>
              </a:ext>
            </a:extLst>
          </p:cNvPr>
          <p:cNvPicPr>
            <a:picLocks noGrp="1" noChangeAspect="1"/>
          </p:cNvPicPr>
          <p:nvPr>
            <p:ph idx="1"/>
          </p:nvPr>
        </p:nvPicPr>
        <p:blipFill>
          <a:blip r:embed="rId2"/>
          <a:stretch>
            <a:fillRect/>
          </a:stretch>
        </p:blipFill>
        <p:spPr>
          <a:xfrm>
            <a:off x="993913" y="92765"/>
            <a:ext cx="10813774" cy="3445773"/>
          </a:xfrm>
          <a:prstGeom prst="rect">
            <a:avLst/>
          </a:prstGeom>
        </p:spPr>
      </p:pic>
    </p:spTree>
    <p:extLst>
      <p:ext uri="{BB962C8B-B14F-4D97-AF65-F5344CB8AC3E}">
        <p14:creationId xmlns:p14="http://schemas.microsoft.com/office/powerpoint/2010/main" val="39523205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3455</TotalTime>
  <Words>4701</Words>
  <Application>Microsoft Office PowerPoint</Application>
  <PresentationFormat>Widescreen</PresentationFormat>
  <Paragraphs>458</Paragraphs>
  <Slides>86</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86</vt:i4>
      </vt:variant>
    </vt:vector>
  </HeadingPairs>
  <TitlesOfParts>
    <vt:vector size="103" baseType="lpstr">
      <vt:lpstr>__Source_Sans_Pro_fea366</vt:lpstr>
      <vt:lpstr>Arial</vt:lpstr>
      <vt:lpstr>Calibri</vt:lpstr>
      <vt:lpstr>Century Gothic</vt:lpstr>
      <vt:lpstr>Consolas</vt:lpstr>
      <vt:lpstr>erdana</vt:lpstr>
      <vt:lpstr>euclid_circular_a</vt:lpstr>
      <vt:lpstr>inherit</vt:lpstr>
      <vt:lpstr>inter-regular</vt:lpstr>
      <vt:lpstr>Nunito</vt:lpstr>
      <vt:lpstr>Söhne</vt:lpstr>
      <vt:lpstr>Source Sans 3</vt:lpstr>
      <vt:lpstr>Times New Roman</vt:lpstr>
      <vt:lpstr>var(--ff-lato)</vt:lpstr>
      <vt:lpstr>Verdana</vt:lpstr>
      <vt:lpstr>Wingdings 3</vt:lpstr>
      <vt:lpstr>Wisp</vt:lpstr>
      <vt:lpstr>Types of data structures - Operations on data structures</vt:lpstr>
      <vt:lpstr>Types of data structures</vt:lpstr>
      <vt:lpstr>Types of data structures</vt:lpstr>
      <vt:lpstr>Primitive data structures </vt:lpstr>
      <vt:lpstr>PowerPoint Presentation</vt:lpstr>
      <vt:lpstr>Non Primitive Data structure</vt:lpstr>
      <vt:lpstr>PowerPoint Presentation</vt:lpstr>
      <vt:lpstr>Array</vt:lpstr>
      <vt:lpstr>PowerPoint Presentation</vt:lpstr>
      <vt:lpstr>PowerPoint Presentation</vt:lpstr>
      <vt:lpstr>Limitations</vt:lpstr>
      <vt:lpstr>PowerPoint Presentation</vt:lpstr>
      <vt:lpstr>Operation on Array in data structure</vt:lpstr>
      <vt:lpstr>Display </vt:lpstr>
      <vt:lpstr>PowerPoint Presentation</vt:lpstr>
      <vt:lpstr>Code in Java </vt:lpstr>
      <vt:lpstr>Print out  all the elements in this Array </vt:lpstr>
      <vt:lpstr>PowerPoint Presentation</vt:lpstr>
      <vt:lpstr>Write the algorithm of this   </vt:lpstr>
      <vt:lpstr>PowerPoint Presentation</vt:lpstr>
      <vt:lpstr>PowerPoint Presentation</vt:lpstr>
      <vt:lpstr>Traversing</vt:lpstr>
      <vt:lpstr>Some common traversal techniques used in various data structures:</vt:lpstr>
      <vt:lpstr>PowerPoint Presentation</vt:lpstr>
      <vt:lpstr>Two-Dimensional Array</vt:lpstr>
      <vt:lpstr>Visualizing  of the array </vt:lpstr>
      <vt:lpstr>How to Initialize Two Dimensional Array </vt:lpstr>
      <vt:lpstr>1D array elements can be printed array Elements?</vt:lpstr>
      <vt:lpstr>2D array elements can be printed array using two nested for loops.  </vt:lpstr>
      <vt:lpstr>PowerPoint Presentation</vt:lpstr>
      <vt:lpstr>Linked Lists</vt:lpstr>
      <vt:lpstr>PowerPoint Presentation</vt:lpstr>
      <vt:lpstr>Why linked list data structure needed?</vt:lpstr>
      <vt:lpstr>PowerPoint Presentation</vt:lpstr>
      <vt:lpstr>Disadvantages of Linked Lists</vt:lpstr>
      <vt:lpstr>Disadvantages of Linked Lists</vt:lpstr>
      <vt:lpstr>Types of linked lists</vt:lpstr>
      <vt:lpstr> Single-linked list</vt:lpstr>
      <vt:lpstr>Insertion Operation </vt:lpstr>
      <vt:lpstr>PowerPoint Presentation</vt:lpstr>
      <vt:lpstr>Create Single-linked list</vt:lpstr>
      <vt:lpstr>STEP 1   Define the Node Class</vt:lpstr>
      <vt:lpstr>Step 2: create a link to access the data and the next pointer of the node </vt:lpstr>
      <vt:lpstr>PowerPoint Presentation</vt:lpstr>
      <vt:lpstr>PowerPoint Presentation</vt:lpstr>
      <vt:lpstr>PowerPoint Presentation</vt:lpstr>
      <vt:lpstr>Algorithm </vt:lpstr>
      <vt:lpstr>Insertion at the End</vt:lpstr>
      <vt:lpstr>PowerPoint Presentation</vt:lpstr>
      <vt:lpstr>Double-linked list</vt:lpstr>
      <vt:lpstr> Circular linked list</vt:lpstr>
      <vt:lpstr>Operations on Linked Lists</vt:lpstr>
      <vt:lpstr>Stack</vt:lpstr>
      <vt:lpstr>PowerPoint Presentation</vt:lpstr>
      <vt:lpstr>Advantages of Stack</vt:lpstr>
      <vt:lpstr>PowerPoint Presentation</vt:lpstr>
      <vt:lpstr>Disadvantages of Stack</vt:lpstr>
      <vt:lpstr>PowerPoint Presentation</vt:lpstr>
      <vt:lpstr>PowerPoint Presentation</vt:lpstr>
      <vt:lpstr>Basic operation on Push and Pop</vt:lpstr>
      <vt:lpstr>PowerPoint Presentation</vt:lpstr>
      <vt:lpstr>Creating a simple stack in Java </vt:lpstr>
      <vt:lpstr>PowerPoint Presentation</vt:lpstr>
      <vt:lpstr>PowerPoint Presentation</vt:lpstr>
      <vt:lpstr>PowerPoint Presentation</vt:lpstr>
      <vt:lpstr>PowerPoint Presentation</vt:lpstr>
      <vt:lpstr>Application of stack in real life</vt:lpstr>
      <vt:lpstr>PowerPoint Presentation</vt:lpstr>
      <vt:lpstr>PowerPoint Presentation</vt:lpstr>
      <vt:lpstr>PowerPoint Presentation</vt:lpstr>
      <vt:lpstr>Queue</vt:lpstr>
      <vt:lpstr>Characteristics of Queue</vt:lpstr>
      <vt:lpstr>Advantages of Queue</vt:lpstr>
      <vt:lpstr>Real-time application of Queue</vt:lpstr>
      <vt:lpstr>Disadvantages of Queue</vt:lpstr>
      <vt:lpstr>LIFO (Last-In-First-Out) approach in Programming</vt:lpstr>
      <vt:lpstr>Where is LIFO used</vt:lpstr>
      <vt:lpstr>Types of Queue </vt:lpstr>
      <vt:lpstr>Simple Queue or Linear Queue </vt:lpstr>
      <vt:lpstr>Circular Queue </vt:lpstr>
      <vt:lpstr>Priority Queue </vt:lpstr>
      <vt:lpstr>Deque or Double Ended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data structures - Operations on data structures</dc:title>
  <dc:creator>UDYK</dc:creator>
  <cp:lastModifiedBy>UDYK</cp:lastModifiedBy>
  <cp:revision>46</cp:revision>
  <dcterms:created xsi:type="dcterms:W3CDTF">2023-11-01T08:52:49Z</dcterms:created>
  <dcterms:modified xsi:type="dcterms:W3CDTF">2023-11-14T14:37:56Z</dcterms:modified>
</cp:coreProperties>
</file>