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12192000" cy="6858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7533" y="0"/>
            <a:ext cx="7934347" cy="6857999"/>
          </a:xfrm>
          <a:custGeom>
            <a:avLst/>
            <a:gdLst/>
            <a:ahLst/>
            <a:cxnLst/>
            <a:rect l="l" t="t" r="r" b="b"/>
            <a:pathLst>
              <a:path w="7934347" h="6857999">
                <a:moveTo>
                  <a:pt x="0" y="0"/>
                </a:moveTo>
                <a:lnTo>
                  <a:pt x="0" y="6857999"/>
                </a:lnTo>
                <a:lnTo>
                  <a:pt x="7934347" y="6857999"/>
                </a:lnTo>
                <a:lnTo>
                  <a:pt x="7934347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55596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8621" y="219637"/>
            <a:ext cx="186826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39377" y="3127430"/>
            <a:ext cx="3311412" cy="180986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R="13532" algn="r">
              <a:lnSpc>
                <a:spcPct val="95825"/>
              </a:lnSpc>
              <a:spcBef>
                <a:spcPts val="238"/>
              </a:spcBef>
            </a:pPr>
            <a:r>
              <a:rPr sz="5400" dirty="0">
                <a:solidFill>
                  <a:srgbClr val="EAA937"/>
                </a:solidFill>
                <a:latin typeface="Arial"/>
                <a:cs typeface="Arial"/>
              </a:rPr>
              <a:t>02</a:t>
            </a:r>
            <a:endParaRPr sz="5400" dirty="0">
              <a:latin typeface="Arial"/>
              <a:cs typeface="Arial"/>
            </a:endParaRPr>
          </a:p>
          <a:p>
            <a:pPr marR="12700" algn="r">
              <a:lnSpc>
                <a:spcPts val="5765"/>
              </a:lnSpc>
              <a:spcBef>
                <a:spcPts val="288"/>
              </a:spcBef>
            </a:pPr>
            <a:r>
              <a:rPr sz="5400" spc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endParaRPr sz="5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7486" y="4975898"/>
            <a:ext cx="2604830" cy="711200"/>
          </a:xfrm>
          <a:prstGeom prst="rect">
            <a:avLst/>
          </a:prstGeom>
        </p:spPr>
        <p:txBody>
          <a:bodyPr wrap="square" lIns="0" tIns="35560" rIns="0" bIns="0" rtlCol="0">
            <a:noAutofit/>
          </a:bodyPr>
          <a:lstStyle/>
          <a:p>
            <a:pPr marL="12700">
              <a:lnSpc>
                <a:spcPts val="5600"/>
              </a:lnSpc>
            </a:pPr>
            <a:r>
              <a:rPr sz="5400" spc="-1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14562" y="4975898"/>
            <a:ext cx="2338123" cy="711200"/>
          </a:xfrm>
          <a:prstGeom prst="rect">
            <a:avLst/>
          </a:prstGeom>
        </p:spPr>
        <p:txBody>
          <a:bodyPr wrap="square" lIns="0" tIns="35560" rIns="0" bIns="0" rtlCol="0">
            <a:noAutofit/>
          </a:bodyPr>
          <a:lstStyle/>
          <a:p>
            <a:pPr marL="12700">
              <a:lnSpc>
                <a:spcPts val="5600"/>
              </a:lnSpc>
            </a:pPr>
            <a:r>
              <a:rPr sz="5400" spc="-2" dirty="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endParaRPr sz="5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09850" y="2851150"/>
            <a:ext cx="7956558" cy="3071821"/>
          </a:xfrm>
          <a:custGeom>
            <a:avLst/>
            <a:gdLst/>
            <a:ahLst/>
            <a:cxnLst/>
            <a:rect l="l" t="t" r="r" b="b"/>
            <a:pathLst>
              <a:path w="7956558" h="3071821">
                <a:moveTo>
                  <a:pt x="0" y="307185"/>
                </a:moveTo>
                <a:lnTo>
                  <a:pt x="0" y="2764627"/>
                </a:lnTo>
                <a:lnTo>
                  <a:pt x="1018" y="2789821"/>
                </a:lnTo>
                <a:lnTo>
                  <a:pt x="8927" y="2838447"/>
                </a:lnTo>
                <a:lnTo>
                  <a:pt x="24140" y="2884197"/>
                </a:lnTo>
                <a:lnTo>
                  <a:pt x="46023" y="2926439"/>
                </a:lnTo>
                <a:lnTo>
                  <a:pt x="73944" y="2964540"/>
                </a:lnTo>
                <a:lnTo>
                  <a:pt x="107272" y="2997867"/>
                </a:lnTo>
                <a:lnTo>
                  <a:pt x="145372" y="3025789"/>
                </a:lnTo>
                <a:lnTo>
                  <a:pt x="187614" y="3047672"/>
                </a:lnTo>
                <a:lnTo>
                  <a:pt x="233364" y="3062885"/>
                </a:lnTo>
                <a:lnTo>
                  <a:pt x="281991" y="3070794"/>
                </a:lnTo>
                <a:lnTo>
                  <a:pt x="7649364" y="3071821"/>
                </a:lnTo>
                <a:lnTo>
                  <a:pt x="7674558" y="3070803"/>
                </a:lnTo>
                <a:lnTo>
                  <a:pt x="7723185" y="3062894"/>
                </a:lnTo>
                <a:lnTo>
                  <a:pt x="7768935" y="3047681"/>
                </a:lnTo>
                <a:lnTo>
                  <a:pt x="7811177" y="3025798"/>
                </a:lnTo>
                <a:lnTo>
                  <a:pt x="7849277" y="2997876"/>
                </a:lnTo>
                <a:lnTo>
                  <a:pt x="7882605" y="2964549"/>
                </a:lnTo>
                <a:lnTo>
                  <a:pt x="7910526" y="2926448"/>
                </a:lnTo>
                <a:lnTo>
                  <a:pt x="7932409" y="2884206"/>
                </a:lnTo>
                <a:lnTo>
                  <a:pt x="7947622" y="2838456"/>
                </a:lnTo>
                <a:lnTo>
                  <a:pt x="7955531" y="2789829"/>
                </a:lnTo>
                <a:lnTo>
                  <a:pt x="7956558" y="307185"/>
                </a:lnTo>
                <a:lnTo>
                  <a:pt x="7955540" y="281991"/>
                </a:lnTo>
                <a:lnTo>
                  <a:pt x="7947631" y="233365"/>
                </a:lnTo>
                <a:lnTo>
                  <a:pt x="7932418" y="187615"/>
                </a:lnTo>
                <a:lnTo>
                  <a:pt x="7910535" y="145373"/>
                </a:lnTo>
                <a:lnTo>
                  <a:pt x="7882613" y="107272"/>
                </a:lnTo>
                <a:lnTo>
                  <a:pt x="7849286" y="73945"/>
                </a:lnTo>
                <a:lnTo>
                  <a:pt x="7811185" y="46023"/>
                </a:lnTo>
                <a:lnTo>
                  <a:pt x="7768943" y="24140"/>
                </a:lnTo>
                <a:lnTo>
                  <a:pt x="7723193" y="8927"/>
                </a:lnTo>
                <a:lnTo>
                  <a:pt x="7674567" y="1018"/>
                </a:lnTo>
                <a:lnTo>
                  <a:pt x="7649373" y="0"/>
                </a:lnTo>
                <a:lnTo>
                  <a:pt x="307185" y="0"/>
                </a:lnTo>
                <a:lnTo>
                  <a:pt x="257357" y="4020"/>
                </a:lnTo>
                <a:lnTo>
                  <a:pt x="210090" y="15660"/>
                </a:lnTo>
                <a:lnTo>
                  <a:pt x="166015" y="34287"/>
                </a:lnTo>
                <a:lnTo>
                  <a:pt x="125765" y="59269"/>
                </a:lnTo>
                <a:lnTo>
                  <a:pt x="89972" y="89972"/>
                </a:lnTo>
                <a:lnTo>
                  <a:pt x="59268" y="125765"/>
                </a:lnTo>
                <a:lnTo>
                  <a:pt x="34287" y="166016"/>
                </a:lnTo>
                <a:lnTo>
                  <a:pt x="15660" y="210091"/>
                </a:lnTo>
                <a:lnTo>
                  <a:pt x="4020" y="257358"/>
                </a:lnTo>
                <a:lnTo>
                  <a:pt x="0" y="307185"/>
                </a:lnTo>
                <a:close/>
              </a:path>
            </a:pathLst>
          </a:custGeom>
          <a:solidFill>
            <a:srgbClr val="F7CD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05503" y="3772692"/>
            <a:ext cx="6365240" cy="1996678"/>
          </a:xfrm>
          <a:custGeom>
            <a:avLst/>
            <a:gdLst/>
            <a:ahLst/>
            <a:cxnLst/>
            <a:rect l="l" t="t" r="r" b="b"/>
            <a:pathLst>
              <a:path w="6365240" h="1996678">
                <a:moveTo>
                  <a:pt x="0" y="199665"/>
                </a:moveTo>
                <a:lnTo>
                  <a:pt x="0" y="1797013"/>
                </a:lnTo>
                <a:lnTo>
                  <a:pt x="661" y="1813388"/>
                </a:lnTo>
                <a:lnTo>
                  <a:pt x="10179" y="1860122"/>
                </a:lnTo>
                <a:lnTo>
                  <a:pt x="29914" y="1902188"/>
                </a:lnTo>
                <a:lnTo>
                  <a:pt x="58480" y="1938197"/>
                </a:lnTo>
                <a:lnTo>
                  <a:pt x="94490" y="1966763"/>
                </a:lnTo>
                <a:lnTo>
                  <a:pt x="136556" y="1986499"/>
                </a:lnTo>
                <a:lnTo>
                  <a:pt x="183290" y="1996016"/>
                </a:lnTo>
                <a:lnTo>
                  <a:pt x="199665" y="1996678"/>
                </a:lnTo>
                <a:lnTo>
                  <a:pt x="6165574" y="1996678"/>
                </a:lnTo>
                <a:lnTo>
                  <a:pt x="6213556" y="1990875"/>
                </a:lnTo>
                <a:lnTo>
                  <a:pt x="6257332" y="1974391"/>
                </a:lnTo>
                <a:lnTo>
                  <a:pt x="6295514" y="1948615"/>
                </a:lnTo>
                <a:lnTo>
                  <a:pt x="6326716" y="1914932"/>
                </a:lnTo>
                <a:lnTo>
                  <a:pt x="6349549" y="1874731"/>
                </a:lnTo>
                <a:lnTo>
                  <a:pt x="6362626" y="1829399"/>
                </a:lnTo>
                <a:lnTo>
                  <a:pt x="6365240" y="1797013"/>
                </a:lnTo>
                <a:lnTo>
                  <a:pt x="6365240" y="199665"/>
                </a:lnTo>
                <a:lnTo>
                  <a:pt x="6359437" y="151683"/>
                </a:lnTo>
                <a:lnTo>
                  <a:pt x="6342953" y="107908"/>
                </a:lnTo>
                <a:lnTo>
                  <a:pt x="6317177" y="69725"/>
                </a:lnTo>
                <a:lnTo>
                  <a:pt x="6283494" y="38524"/>
                </a:lnTo>
                <a:lnTo>
                  <a:pt x="6243293" y="15690"/>
                </a:lnTo>
                <a:lnTo>
                  <a:pt x="6197961" y="2613"/>
                </a:lnTo>
                <a:lnTo>
                  <a:pt x="6165574" y="0"/>
                </a:lnTo>
                <a:lnTo>
                  <a:pt x="199665" y="0"/>
                </a:lnTo>
                <a:lnTo>
                  <a:pt x="151683" y="5802"/>
                </a:lnTo>
                <a:lnTo>
                  <a:pt x="107908" y="22286"/>
                </a:lnTo>
                <a:lnTo>
                  <a:pt x="69725" y="48063"/>
                </a:lnTo>
                <a:lnTo>
                  <a:pt x="38524" y="81745"/>
                </a:lnTo>
                <a:lnTo>
                  <a:pt x="15690" y="121947"/>
                </a:lnTo>
                <a:lnTo>
                  <a:pt x="2613" y="167278"/>
                </a:lnTo>
                <a:lnTo>
                  <a:pt x="0" y="199665"/>
                </a:lnTo>
                <a:close/>
              </a:path>
            </a:pathLst>
          </a:custGeom>
          <a:solidFill>
            <a:srgbClr val="ED374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51284" y="3064042"/>
            <a:ext cx="914399" cy="465221"/>
          </a:xfrm>
          <a:custGeom>
            <a:avLst/>
            <a:gdLst/>
            <a:ahLst/>
            <a:cxnLst/>
            <a:rect l="l" t="t" r="r" b="b"/>
            <a:pathLst>
              <a:path w="914399" h="465221">
                <a:moveTo>
                  <a:pt x="0" y="0"/>
                </a:moveTo>
                <a:lnTo>
                  <a:pt x="0" y="465221"/>
                </a:lnTo>
                <a:lnTo>
                  <a:pt x="914399" y="465221"/>
                </a:lnTo>
                <a:lnTo>
                  <a:pt x="914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51284" y="3064042"/>
            <a:ext cx="914400" cy="465221"/>
          </a:xfrm>
          <a:custGeom>
            <a:avLst/>
            <a:gdLst/>
            <a:ahLst/>
            <a:cxnLst/>
            <a:rect l="l" t="t" r="r" b="b"/>
            <a:pathLst>
              <a:path w="914400" h="465221">
                <a:moveTo>
                  <a:pt x="0" y="0"/>
                </a:moveTo>
                <a:lnTo>
                  <a:pt x="914400" y="0"/>
                </a:lnTo>
                <a:lnTo>
                  <a:pt x="914400" y="465221"/>
                </a:lnTo>
                <a:lnTo>
                  <a:pt x="0" y="465221"/>
                </a:lnTo>
                <a:lnTo>
                  <a:pt x="0" y="0"/>
                </a:lnTo>
                <a:close/>
              </a:path>
            </a:pathLst>
          </a:custGeom>
          <a:ln w="15875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64613" y="3830942"/>
            <a:ext cx="914399" cy="465220"/>
          </a:xfrm>
          <a:custGeom>
            <a:avLst/>
            <a:gdLst/>
            <a:ahLst/>
            <a:cxnLst/>
            <a:rect l="l" t="t" r="r" b="b"/>
            <a:pathLst>
              <a:path w="914399" h="465220">
                <a:moveTo>
                  <a:pt x="0" y="0"/>
                </a:moveTo>
                <a:lnTo>
                  <a:pt x="0" y="465220"/>
                </a:lnTo>
                <a:lnTo>
                  <a:pt x="914399" y="465220"/>
                </a:lnTo>
                <a:lnTo>
                  <a:pt x="914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64613" y="3830942"/>
            <a:ext cx="914400" cy="465221"/>
          </a:xfrm>
          <a:custGeom>
            <a:avLst/>
            <a:gdLst/>
            <a:ahLst/>
            <a:cxnLst/>
            <a:rect l="l" t="t" r="r" b="b"/>
            <a:pathLst>
              <a:path w="914400" h="465221">
                <a:moveTo>
                  <a:pt x="0" y="0"/>
                </a:moveTo>
                <a:lnTo>
                  <a:pt x="914400" y="0"/>
                </a:lnTo>
                <a:lnTo>
                  <a:pt x="914400" y="465221"/>
                </a:lnTo>
                <a:lnTo>
                  <a:pt x="0" y="465221"/>
                </a:lnTo>
                <a:lnTo>
                  <a:pt x="0" y="0"/>
                </a:lnTo>
                <a:close/>
              </a:path>
            </a:pathLst>
          </a:custGeom>
          <a:ln w="15875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64613" y="4713259"/>
            <a:ext cx="914399" cy="465220"/>
          </a:xfrm>
          <a:custGeom>
            <a:avLst/>
            <a:gdLst/>
            <a:ahLst/>
            <a:cxnLst/>
            <a:rect l="l" t="t" r="r" b="b"/>
            <a:pathLst>
              <a:path w="914399" h="465220">
                <a:moveTo>
                  <a:pt x="0" y="0"/>
                </a:moveTo>
                <a:lnTo>
                  <a:pt x="0" y="465220"/>
                </a:lnTo>
                <a:lnTo>
                  <a:pt x="914399" y="465220"/>
                </a:lnTo>
                <a:lnTo>
                  <a:pt x="914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64613" y="4713259"/>
            <a:ext cx="914400" cy="465221"/>
          </a:xfrm>
          <a:custGeom>
            <a:avLst/>
            <a:gdLst/>
            <a:ahLst/>
            <a:cxnLst/>
            <a:rect l="l" t="t" r="r" b="b"/>
            <a:pathLst>
              <a:path w="914400" h="465221">
                <a:moveTo>
                  <a:pt x="0" y="0"/>
                </a:moveTo>
                <a:lnTo>
                  <a:pt x="914400" y="0"/>
                </a:lnTo>
                <a:lnTo>
                  <a:pt x="914400" y="465221"/>
                </a:lnTo>
                <a:lnTo>
                  <a:pt x="0" y="465221"/>
                </a:lnTo>
                <a:lnTo>
                  <a:pt x="0" y="0"/>
                </a:lnTo>
                <a:close/>
              </a:path>
            </a:pathLst>
          </a:custGeom>
          <a:ln w="15875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43925" y="3296654"/>
            <a:ext cx="76200" cy="38100"/>
          </a:xfrm>
          <a:custGeom>
            <a:avLst/>
            <a:gdLst/>
            <a:ahLst/>
            <a:cxnLst/>
            <a:rect l="l" t="t" r="r" b="b"/>
            <a:pathLst>
              <a:path w="76200" h="38100">
                <a:moveTo>
                  <a:pt x="12700" y="4762"/>
                </a:moveTo>
                <a:lnTo>
                  <a:pt x="0" y="4762"/>
                </a:lnTo>
                <a:lnTo>
                  <a:pt x="0" y="38100"/>
                </a:lnTo>
                <a:lnTo>
                  <a:pt x="76200" y="0"/>
                </a:lnTo>
                <a:lnTo>
                  <a:pt x="12700" y="4762"/>
                </a:lnTo>
                <a:close/>
              </a:path>
            </a:pathLst>
          </a:custGeom>
          <a:solidFill>
            <a:srgbClr val="ED374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43925" y="3258554"/>
            <a:ext cx="12700" cy="33337"/>
          </a:xfrm>
          <a:custGeom>
            <a:avLst/>
            <a:gdLst/>
            <a:ahLst/>
            <a:cxnLst/>
            <a:rect l="l" t="t" r="r" b="b"/>
            <a:pathLst>
              <a:path w="12700" h="33337">
                <a:moveTo>
                  <a:pt x="12700" y="33337"/>
                </a:moveTo>
                <a:lnTo>
                  <a:pt x="0" y="0"/>
                </a:lnTo>
                <a:lnTo>
                  <a:pt x="0" y="33337"/>
                </a:lnTo>
                <a:lnTo>
                  <a:pt x="12700" y="33337"/>
                </a:lnTo>
                <a:close/>
              </a:path>
            </a:pathLst>
          </a:custGeom>
          <a:solidFill>
            <a:srgbClr val="ED374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65684" y="3258554"/>
            <a:ext cx="2454441" cy="42862"/>
          </a:xfrm>
          <a:custGeom>
            <a:avLst/>
            <a:gdLst/>
            <a:ahLst/>
            <a:cxnLst/>
            <a:rect l="l" t="t" r="r" b="b"/>
            <a:pathLst>
              <a:path w="2454441" h="42862">
                <a:moveTo>
                  <a:pt x="0" y="33336"/>
                </a:moveTo>
                <a:lnTo>
                  <a:pt x="0" y="42861"/>
                </a:lnTo>
                <a:lnTo>
                  <a:pt x="2390941" y="42862"/>
                </a:lnTo>
                <a:lnTo>
                  <a:pt x="2454441" y="38100"/>
                </a:lnTo>
                <a:lnTo>
                  <a:pt x="2378241" y="0"/>
                </a:lnTo>
                <a:lnTo>
                  <a:pt x="2390941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ED374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72853" y="4063551"/>
            <a:ext cx="76200" cy="38100"/>
          </a:xfrm>
          <a:custGeom>
            <a:avLst/>
            <a:gdLst/>
            <a:ahLst/>
            <a:cxnLst/>
            <a:rect l="l" t="t" r="r" b="b"/>
            <a:pathLst>
              <a:path w="76200" h="38100">
                <a:moveTo>
                  <a:pt x="12698" y="4762"/>
                </a:moveTo>
                <a:lnTo>
                  <a:pt x="0" y="4762"/>
                </a:lnTo>
                <a:lnTo>
                  <a:pt x="0" y="38100"/>
                </a:lnTo>
                <a:lnTo>
                  <a:pt x="76200" y="0"/>
                </a:lnTo>
                <a:lnTo>
                  <a:pt x="12698" y="4762"/>
                </a:lnTo>
                <a:close/>
              </a:path>
            </a:pathLst>
          </a:custGeom>
          <a:solidFill>
            <a:srgbClr val="ED374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72853" y="4025451"/>
            <a:ext cx="12698" cy="33337"/>
          </a:xfrm>
          <a:custGeom>
            <a:avLst/>
            <a:gdLst/>
            <a:ahLst/>
            <a:cxnLst/>
            <a:rect l="l" t="t" r="r" b="b"/>
            <a:pathLst>
              <a:path w="12698" h="33337">
                <a:moveTo>
                  <a:pt x="12698" y="33337"/>
                </a:moveTo>
                <a:lnTo>
                  <a:pt x="0" y="0"/>
                </a:lnTo>
                <a:lnTo>
                  <a:pt x="0" y="33337"/>
                </a:lnTo>
                <a:lnTo>
                  <a:pt x="12698" y="33337"/>
                </a:lnTo>
                <a:close/>
              </a:path>
            </a:pathLst>
          </a:custGeom>
          <a:solidFill>
            <a:srgbClr val="ED374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79012" y="4025451"/>
            <a:ext cx="1270040" cy="42863"/>
          </a:xfrm>
          <a:custGeom>
            <a:avLst/>
            <a:gdLst/>
            <a:ahLst/>
            <a:cxnLst/>
            <a:rect l="l" t="t" r="r" b="b"/>
            <a:pathLst>
              <a:path w="1270040" h="42863">
                <a:moveTo>
                  <a:pt x="0" y="33338"/>
                </a:moveTo>
                <a:lnTo>
                  <a:pt x="0" y="42863"/>
                </a:lnTo>
                <a:lnTo>
                  <a:pt x="1206539" y="42862"/>
                </a:lnTo>
                <a:lnTo>
                  <a:pt x="1270040" y="38100"/>
                </a:lnTo>
                <a:lnTo>
                  <a:pt x="1193840" y="0"/>
                </a:lnTo>
                <a:lnTo>
                  <a:pt x="1206539" y="33337"/>
                </a:lnTo>
                <a:lnTo>
                  <a:pt x="0" y="33338"/>
                </a:lnTo>
                <a:close/>
              </a:path>
            </a:pathLst>
          </a:custGeom>
          <a:solidFill>
            <a:srgbClr val="ED374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28210" y="4296162"/>
            <a:ext cx="179177" cy="1286490"/>
          </a:xfrm>
          <a:custGeom>
            <a:avLst/>
            <a:gdLst/>
            <a:ahLst/>
            <a:cxnLst/>
            <a:rect l="l" t="t" r="r" b="b"/>
            <a:pathLst>
              <a:path w="179177" h="1286490">
                <a:moveTo>
                  <a:pt x="179176" y="1286490"/>
                </a:moveTo>
                <a:lnTo>
                  <a:pt x="140534" y="1285033"/>
                </a:lnTo>
                <a:lnTo>
                  <a:pt x="110324" y="1281113"/>
                </a:lnTo>
                <a:lnTo>
                  <a:pt x="89641" y="1272081"/>
                </a:lnTo>
                <a:lnTo>
                  <a:pt x="89587" y="1271560"/>
                </a:lnTo>
                <a:lnTo>
                  <a:pt x="89588" y="658175"/>
                </a:lnTo>
                <a:lnTo>
                  <a:pt x="87319" y="654821"/>
                </a:lnTo>
                <a:lnTo>
                  <a:pt x="80850" y="651735"/>
                </a:lnTo>
                <a:lnTo>
                  <a:pt x="70683" y="649000"/>
                </a:lnTo>
                <a:lnTo>
                  <a:pt x="57323" y="646700"/>
                </a:lnTo>
                <a:lnTo>
                  <a:pt x="41275" y="644920"/>
                </a:lnTo>
                <a:lnTo>
                  <a:pt x="23043" y="643743"/>
                </a:lnTo>
                <a:lnTo>
                  <a:pt x="3131" y="643253"/>
                </a:lnTo>
                <a:lnTo>
                  <a:pt x="0" y="643245"/>
                </a:lnTo>
                <a:lnTo>
                  <a:pt x="20122" y="642866"/>
                </a:lnTo>
                <a:lnTo>
                  <a:pt x="55052" y="640094"/>
                </a:lnTo>
                <a:lnTo>
                  <a:pt x="79534" y="635193"/>
                </a:lnTo>
                <a:lnTo>
                  <a:pt x="89588" y="628314"/>
                </a:lnTo>
                <a:lnTo>
                  <a:pt x="89588" y="14930"/>
                </a:lnTo>
                <a:lnTo>
                  <a:pt x="91857" y="11576"/>
                </a:lnTo>
                <a:lnTo>
                  <a:pt x="98327" y="8490"/>
                </a:lnTo>
                <a:lnTo>
                  <a:pt x="108494" y="5755"/>
                </a:lnTo>
                <a:lnTo>
                  <a:pt x="121853" y="3455"/>
                </a:lnTo>
                <a:lnTo>
                  <a:pt x="137901" y="1675"/>
                </a:lnTo>
                <a:lnTo>
                  <a:pt x="156133" y="498"/>
                </a:lnTo>
                <a:lnTo>
                  <a:pt x="176045" y="8"/>
                </a:lnTo>
                <a:lnTo>
                  <a:pt x="179177" y="0"/>
                </a:lnTo>
              </a:path>
            </a:pathLst>
          </a:custGeom>
          <a:ln w="9525">
            <a:solidFill>
              <a:srgbClr val="ED374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79012" y="4939408"/>
            <a:ext cx="949198" cy="6462"/>
          </a:xfrm>
          <a:custGeom>
            <a:avLst/>
            <a:gdLst/>
            <a:ahLst/>
            <a:cxnLst/>
            <a:rect l="l" t="t" r="r" b="b"/>
            <a:pathLst>
              <a:path w="949198" h="6462">
                <a:moveTo>
                  <a:pt x="0" y="6462"/>
                </a:moveTo>
                <a:lnTo>
                  <a:pt x="949198" y="0"/>
                </a:lnTo>
              </a:path>
            </a:pathLst>
          </a:custGeom>
          <a:ln w="9525">
            <a:solidFill>
              <a:srgbClr val="ED374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81621" y="219637"/>
            <a:ext cx="3137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02551" y="700207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76175" y="856605"/>
            <a:ext cx="5774904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7" dirty="0">
                <a:solidFill>
                  <a:srgbClr val="FFFFFF"/>
                </a:solidFill>
                <a:latin typeface="Arial"/>
                <a:cs typeface="Arial"/>
              </a:rPr>
              <a:t>Defining a Framework Activity</a:t>
            </a:r>
            <a:endParaRPr sz="3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88024" y="2077378"/>
            <a:ext cx="6677285" cy="646175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>
              <a:lnSpc>
                <a:spcPts val="2350"/>
              </a:lnSpc>
            </a:pPr>
            <a:r>
              <a:rPr sz="2200" spc="0" dirty="0">
                <a:solidFill>
                  <a:srgbClr val="F98657"/>
                </a:solidFill>
                <a:latin typeface="Arial"/>
                <a:cs typeface="Arial"/>
              </a:rPr>
              <a:t>For a small software project requested by one person</a:t>
            </a:r>
            <a:endParaRPr sz="2200">
              <a:latin typeface="Arial"/>
              <a:cs typeface="Arial"/>
            </a:endParaRPr>
          </a:p>
          <a:p>
            <a:pPr marL="12700" marR="41909">
              <a:lnSpc>
                <a:spcPct val="95825"/>
              </a:lnSpc>
              <a:spcBef>
                <a:spcPts val="37"/>
              </a:spcBef>
            </a:pPr>
            <a:r>
              <a:rPr sz="2200" spc="0" dirty="0">
                <a:solidFill>
                  <a:srgbClr val="F98657"/>
                </a:solidFill>
                <a:latin typeface="Arial"/>
                <a:cs typeface="Arial"/>
              </a:rPr>
              <a:t>simple requirements: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75966" y="2077378"/>
            <a:ext cx="564013" cy="304799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>
              <a:lnSpc>
                <a:spcPts val="2350"/>
              </a:lnSpc>
            </a:pPr>
            <a:r>
              <a:rPr sz="2200" dirty="0">
                <a:solidFill>
                  <a:srgbClr val="F98657"/>
                </a:solidFill>
                <a:latin typeface="Arial"/>
                <a:cs typeface="Arial"/>
              </a:rPr>
              <a:t>with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09704" y="3015312"/>
            <a:ext cx="5115946" cy="1167594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137414">
              <a:lnSpc>
                <a:spcPts val="4600"/>
              </a:lnSpc>
            </a:pPr>
            <a:r>
              <a:rPr sz="4400" dirty="0">
                <a:latin typeface="Arial"/>
                <a:cs typeface="Arial"/>
              </a:rPr>
              <a:t>Communication</a:t>
            </a:r>
            <a:endParaRPr sz="4400">
              <a:latin typeface="Arial"/>
              <a:cs typeface="Arial"/>
            </a:endParaRPr>
          </a:p>
          <a:p>
            <a:pPr marL="12700" marR="83819">
              <a:lnSpc>
                <a:spcPct val="95825"/>
              </a:lnSpc>
              <a:spcBef>
                <a:spcPts val="1672"/>
              </a:spcBef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Phone Call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09704" y="4285670"/>
            <a:ext cx="139722" cy="799591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8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1154" y="4285670"/>
            <a:ext cx="4791449" cy="13208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 marR="2673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Make contact with stakeholder via telephone</a:t>
            </a:r>
            <a:endParaRPr sz="1800">
              <a:latin typeface="Arial"/>
              <a:cs typeface="Arial"/>
            </a:endParaRPr>
          </a:p>
          <a:p>
            <a:pPr marL="12700" marR="26730">
              <a:lnSpc>
                <a:spcPct val="95825"/>
              </a:lnSpc>
              <a:spcBef>
                <a:spcPts val="38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Discuss requirements and take notes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20"/>
              </a:lnSpc>
              <a:spcBef>
                <a:spcPts val="266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Organize notes into a brief written statement of requirements</a:t>
            </a:r>
            <a:endParaRPr sz="1800">
              <a:latin typeface="Arial"/>
              <a:cs typeface="Arial"/>
            </a:endParaRPr>
          </a:p>
          <a:p>
            <a:pPr marL="12700" marR="26730">
              <a:lnSpc>
                <a:spcPct val="95825"/>
              </a:lnSpc>
              <a:spcBef>
                <a:spcPts val="14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E-mail to stakeholder for review and approval.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09704" y="5352470"/>
            <a:ext cx="139722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4613" y="4713259"/>
            <a:ext cx="914400" cy="465221"/>
          </a:xfrm>
          <a:prstGeom prst="rect">
            <a:avLst/>
          </a:prstGeom>
        </p:spPr>
        <p:txBody>
          <a:bodyPr wrap="square" lIns="0" tIns="2710" rIns="0" bIns="0" rtlCol="0">
            <a:noAutofit/>
          </a:bodyPr>
          <a:lstStyle/>
          <a:p>
            <a:pPr>
              <a:lnSpc>
                <a:spcPts val="850"/>
              </a:lnSpc>
            </a:pPr>
            <a:endParaRPr sz="850"/>
          </a:p>
          <a:p>
            <a:pPr marL="165067">
              <a:lnSpc>
                <a:spcPct val="95825"/>
              </a:lnSpc>
            </a:pPr>
            <a:r>
              <a:rPr sz="1800" spc="-39" dirty="0">
                <a:latin typeface="Arial"/>
                <a:cs typeface="Arial"/>
              </a:rPr>
              <a:t>Tasks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4613" y="3830942"/>
            <a:ext cx="914400" cy="465221"/>
          </a:xfrm>
          <a:prstGeom prst="rect">
            <a:avLst/>
          </a:prstGeom>
        </p:spPr>
        <p:txBody>
          <a:bodyPr wrap="square" lIns="0" tIns="1107" rIns="0" bIns="0" rtlCol="0">
            <a:noAutofit/>
          </a:bodyPr>
          <a:lstStyle/>
          <a:p>
            <a:pPr>
              <a:lnSpc>
                <a:spcPts val="850"/>
              </a:lnSpc>
            </a:pPr>
            <a:endParaRPr sz="850"/>
          </a:p>
          <a:p>
            <a:pPr marL="139699">
              <a:lnSpc>
                <a:spcPct val="95825"/>
              </a:lnSpc>
            </a:pPr>
            <a:r>
              <a:rPr sz="1800" dirty="0">
                <a:latin typeface="Arial"/>
                <a:cs typeface="Arial"/>
              </a:rPr>
              <a:t>Action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51284" y="3064042"/>
            <a:ext cx="914400" cy="465221"/>
          </a:xfrm>
          <a:prstGeom prst="rect">
            <a:avLst/>
          </a:prstGeom>
        </p:spPr>
        <p:txBody>
          <a:bodyPr wrap="square" lIns="0" tIns="2959" rIns="0" bIns="0" rtlCol="0">
            <a:noAutofit/>
          </a:bodyPr>
          <a:lstStyle/>
          <a:p>
            <a:pPr>
              <a:lnSpc>
                <a:spcPts val="850"/>
              </a:lnSpc>
            </a:pPr>
            <a:endParaRPr sz="850"/>
          </a:p>
          <a:p>
            <a:pPr marL="95250">
              <a:lnSpc>
                <a:spcPct val="95825"/>
              </a:lnSpc>
            </a:pPr>
            <a:r>
              <a:rPr sz="1800" dirty="0">
                <a:latin typeface="Arial"/>
                <a:cs typeface="Arial"/>
              </a:rPr>
              <a:t>Activity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8576" y="219637"/>
            <a:ext cx="279855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134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03846" y="703255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9698" y="859653"/>
            <a:ext cx="5774904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7" dirty="0">
                <a:solidFill>
                  <a:srgbClr val="FFFFFF"/>
                </a:solidFill>
                <a:latin typeface="Arial"/>
                <a:cs typeface="Arial"/>
              </a:rPr>
              <a:t>Defining a Framework Activity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8688" y="2744136"/>
            <a:ext cx="7229994" cy="1813821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26730">
              <a:lnSpc>
                <a:spcPts val="214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 p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ect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as cons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ab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 co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ex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wi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endParaRPr sz="2000">
              <a:latin typeface="Arial"/>
              <a:cs typeface="Arial"/>
            </a:endParaRPr>
          </a:p>
          <a:p>
            <a:pPr marL="351154" marR="257989">
              <a:lnSpc>
                <a:spcPts val="2299"/>
              </a:lnSpc>
              <a:spcBef>
                <a:spcPts val="400"/>
              </a:spcBef>
            </a:pP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stakeholders, each with a different set of requirements, the </a:t>
            </a:r>
            <a:endParaRPr sz="2000">
              <a:latin typeface="Arial"/>
              <a:cs typeface="Arial"/>
            </a:endParaRPr>
          </a:p>
          <a:p>
            <a:pPr marL="351154" marR="257989">
              <a:lnSpc>
                <a:spcPts val="2299"/>
              </a:lnSpc>
              <a:spcBef>
                <a:spcPts val="604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communication activity might have six distinct actions:</a:t>
            </a:r>
            <a:endParaRPr sz="2000">
              <a:latin typeface="Arial"/>
              <a:cs typeface="Arial"/>
            </a:endParaRPr>
          </a:p>
          <a:p>
            <a:pPr marL="802005" indent="-338455">
              <a:lnSpc>
                <a:spcPts val="2620"/>
              </a:lnSpc>
              <a:spcBef>
                <a:spcPts val="1420"/>
              </a:spcBef>
              <a:tabLst>
                <a:tab pos="800100" algn="l"/>
              </a:tabLst>
            </a:pPr>
            <a:r>
              <a:rPr sz="1600" spc="-16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600" spc="0" dirty="0">
                <a:solidFill>
                  <a:srgbClr val="F98657"/>
                </a:solidFill>
                <a:latin typeface="Microsoft Sans Serif"/>
                <a:cs typeface="Microsoft Sans Serif"/>
              </a:rPr>
              <a:t>	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inception, elicitation, elaboration, negotiation, specification, and validation.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8688" y="4777152"/>
            <a:ext cx="6847091" cy="6482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ach of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hese ac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ons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d have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k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asks and a</a:t>
            </a:r>
            <a:endParaRPr sz="2000">
              <a:latin typeface="Arial"/>
              <a:cs typeface="Arial"/>
            </a:endParaRPr>
          </a:p>
          <a:p>
            <a:pPr marL="351154" marR="38099">
              <a:lnSpc>
                <a:spcPct val="95825"/>
              </a:lnSpc>
              <a:spcBef>
                <a:spcPts val="496"/>
              </a:spcBef>
            </a:pP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number of distinct work products.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1621" y="219637"/>
            <a:ext cx="3137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3846" y="703255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68911" y="859653"/>
            <a:ext cx="4184901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21" dirty="0">
                <a:solidFill>
                  <a:srgbClr val="FFFFFF"/>
                </a:solidFill>
                <a:latin typeface="Arial"/>
                <a:cs typeface="Arial"/>
              </a:rPr>
              <a:t>Identifying a Task Set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8688" y="2341800"/>
            <a:ext cx="7538805" cy="347979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1111">
              <a:lnSpc>
                <a:spcPts val="214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ach so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ft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 eng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nee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ng ac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on can be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ep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esen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ed by a</a:t>
            </a:r>
            <a:endParaRPr sz="2000">
              <a:latin typeface="Arial"/>
              <a:cs typeface="Arial"/>
            </a:endParaRPr>
          </a:p>
          <a:p>
            <a:pPr marL="351154" marR="157942">
              <a:lnSpc>
                <a:spcPts val="2299"/>
              </a:lnSpc>
              <a:spcBef>
                <a:spcPts val="400"/>
              </a:spcBef>
            </a:pP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number of different task sets – each a collection of work tasks, </a:t>
            </a:r>
            <a:endParaRPr sz="2000">
              <a:latin typeface="Arial"/>
              <a:cs typeface="Arial"/>
            </a:endParaRPr>
          </a:p>
          <a:p>
            <a:pPr marL="351154" marR="157942">
              <a:lnSpc>
                <a:spcPts val="2299"/>
              </a:lnSpc>
              <a:spcBef>
                <a:spcPts val="604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related work products, quality assurance points, and project </a:t>
            </a:r>
            <a:endParaRPr sz="2000">
              <a:latin typeface="Arial"/>
              <a:cs typeface="Arial"/>
            </a:endParaRPr>
          </a:p>
          <a:p>
            <a:pPr marL="351154" marR="157942">
              <a:lnSpc>
                <a:spcPts val="2299"/>
              </a:lnSpc>
              <a:spcBef>
                <a:spcPts val="604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milestones.</a:t>
            </a:r>
            <a:endParaRPr sz="2000">
              <a:latin typeface="Arial"/>
              <a:cs typeface="Arial"/>
            </a:endParaRPr>
          </a:p>
          <a:p>
            <a:pPr marL="351154" indent="-338454">
              <a:lnSpc>
                <a:spcPts val="2299"/>
              </a:lnSpc>
              <a:spcBef>
                <a:spcPts val="1701"/>
              </a:spcBef>
              <a:tabLst>
                <a:tab pos="342900" algn="l"/>
              </a:tabLst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0" dirty="0">
                <a:solidFill>
                  <a:srgbClr val="F98657"/>
                </a:solidFill>
                <a:latin typeface="Microsoft Sans Serif"/>
                <a:cs typeface="Microsoft Sans Serif"/>
              </a:rPr>
              <a:t>	</a:t>
            </a:r>
            <a:r>
              <a:rPr sz="2000" spc="-3" dirty="0">
                <a:solidFill>
                  <a:srgbClr val="FFFFFF"/>
                </a:solidFill>
                <a:latin typeface="Arial"/>
                <a:cs typeface="Arial"/>
              </a:rPr>
              <a:t>A task set that best accommodates the needs of the project and </a:t>
            </a:r>
            <a:endParaRPr sz="2000">
              <a:latin typeface="Arial"/>
              <a:cs typeface="Arial"/>
            </a:endParaRPr>
          </a:p>
          <a:p>
            <a:pPr marL="351154">
              <a:lnSpc>
                <a:spcPts val="2299"/>
              </a:lnSpc>
              <a:spcBef>
                <a:spcPts val="604"/>
              </a:spcBef>
              <a:tabLst>
                <a:tab pos="342900" algn="l"/>
              </a:tabLst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the characteristics of the team should be chosen.</a:t>
            </a:r>
            <a:endParaRPr sz="2000">
              <a:latin typeface="Arial"/>
              <a:cs typeface="Arial"/>
            </a:endParaRPr>
          </a:p>
          <a:p>
            <a:pPr marL="351154" marR="103428" indent="-338454">
              <a:lnSpc>
                <a:spcPts val="2299"/>
              </a:lnSpc>
              <a:spcBef>
                <a:spcPts val="1629"/>
              </a:spcBef>
              <a:tabLst>
                <a:tab pos="342900" algn="l"/>
              </a:tabLst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0" dirty="0">
                <a:solidFill>
                  <a:srgbClr val="F98657"/>
                </a:solidFill>
                <a:latin typeface="Microsoft Sans Serif"/>
                <a:cs typeface="Microsoft Sans Serif"/>
              </a:rPr>
              <a:t>	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This implies that a software engineering action can be adapted </a:t>
            </a:r>
            <a:endParaRPr sz="2000">
              <a:latin typeface="Arial"/>
              <a:cs typeface="Arial"/>
            </a:endParaRPr>
          </a:p>
          <a:p>
            <a:pPr marL="351154" marR="103428">
              <a:lnSpc>
                <a:spcPts val="2299"/>
              </a:lnSpc>
              <a:spcBef>
                <a:spcPts val="604"/>
              </a:spcBef>
              <a:tabLst>
                <a:tab pos="342900" algn="l"/>
              </a:tabLst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to the specific needs of the software project and the</a:t>
            </a:r>
            <a:endParaRPr sz="2000">
              <a:latin typeface="Arial"/>
              <a:cs typeface="Arial"/>
            </a:endParaRPr>
          </a:p>
          <a:p>
            <a:pPr marL="351154" marR="31111">
              <a:lnSpc>
                <a:spcPts val="2290"/>
              </a:lnSpc>
              <a:spcBef>
                <a:spcPts val="719"/>
              </a:spcBef>
            </a:pP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characteristics of the project team.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1621" y="219637"/>
            <a:ext cx="3137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03846" y="703255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9410" y="859653"/>
            <a:ext cx="5535169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1" dirty="0">
                <a:solidFill>
                  <a:srgbClr val="FFFFFF"/>
                </a:solidFill>
                <a:latin typeface="Arial"/>
                <a:cs typeface="Arial"/>
              </a:rPr>
              <a:t>Prescriptive Process Models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8688" y="2274744"/>
            <a:ext cx="7316965" cy="63296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esc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ve p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ocess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ode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 o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y p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oposed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 b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endParaRPr sz="2000">
              <a:latin typeface="Arial"/>
              <a:cs typeface="Arial"/>
            </a:endParaRPr>
          </a:p>
          <a:p>
            <a:pPr marL="351154" marR="38099">
              <a:lnSpc>
                <a:spcPct val="95825"/>
              </a:lnSpc>
              <a:spcBef>
                <a:spcPts val="377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order to the chaos of software development.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8688" y="3137328"/>
            <a:ext cx="7594049" cy="2754375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hey p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esc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be a set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ocess e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s—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fr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k ac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es,</a:t>
            </a:r>
            <a:endParaRPr sz="2000">
              <a:latin typeface="Arial"/>
              <a:cs typeface="Arial"/>
            </a:endParaRPr>
          </a:p>
          <a:p>
            <a:pPr marL="351154" marR="345139">
              <a:lnSpc>
                <a:spcPts val="2299"/>
              </a:lnSpc>
              <a:spcBef>
                <a:spcPts val="496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software engineering actions, tasks, work products, quality </a:t>
            </a:r>
            <a:endParaRPr sz="2000">
              <a:latin typeface="Arial"/>
              <a:cs typeface="Arial"/>
            </a:endParaRPr>
          </a:p>
          <a:p>
            <a:pPr marL="351154" marR="345139">
              <a:lnSpc>
                <a:spcPts val="2299"/>
              </a:lnSpc>
              <a:spcBef>
                <a:spcPts val="604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assurance, and change control mechanisms for each project.</a:t>
            </a:r>
            <a:endParaRPr sz="2000">
              <a:latin typeface="Arial"/>
              <a:cs typeface="Arial"/>
            </a:endParaRPr>
          </a:p>
          <a:p>
            <a:pPr marL="351154" marR="36320" indent="-338454">
              <a:lnSpc>
                <a:spcPts val="2299"/>
              </a:lnSpc>
              <a:spcBef>
                <a:spcPts val="1701"/>
              </a:spcBef>
              <a:tabLst>
                <a:tab pos="342900" algn="l"/>
              </a:tabLst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0" dirty="0">
                <a:solidFill>
                  <a:srgbClr val="F98657"/>
                </a:solidFill>
                <a:latin typeface="Microsoft Sans Serif"/>
                <a:cs typeface="Microsoft Sans Serif"/>
              </a:rPr>
              <a:t>	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Each process model also prescribes a process flow - that is, the </a:t>
            </a:r>
            <a:endParaRPr sz="2000">
              <a:latin typeface="Arial"/>
              <a:cs typeface="Arial"/>
            </a:endParaRPr>
          </a:p>
          <a:p>
            <a:pPr marL="351154" marR="36320">
              <a:lnSpc>
                <a:spcPts val="2299"/>
              </a:lnSpc>
              <a:spcBef>
                <a:spcPts val="556"/>
              </a:spcBef>
              <a:tabLst>
                <a:tab pos="342900" algn="l"/>
              </a:tabLst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manner in which the process elements are interrelated to one </a:t>
            </a:r>
            <a:endParaRPr sz="2000">
              <a:latin typeface="Arial"/>
              <a:cs typeface="Arial"/>
            </a:endParaRPr>
          </a:p>
          <a:p>
            <a:pPr marL="351154" marR="36320">
              <a:lnSpc>
                <a:spcPts val="2299"/>
              </a:lnSpc>
              <a:spcBef>
                <a:spcPts val="556"/>
              </a:spcBef>
              <a:tabLst>
                <a:tab pos="342900" algn="l"/>
              </a:tabLst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another</a:t>
            </a:r>
            <a:endParaRPr sz="2000">
              <a:latin typeface="Arial"/>
              <a:cs typeface="Arial"/>
            </a:endParaRPr>
          </a:p>
          <a:p>
            <a:pPr marL="12700" marR="38099">
              <a:lnSpc>
                <a:spcPct val="95825"/>
              </a:lnSpc>
              <a:spcBef>
                <a:spcPts val="1700"/>
              </a:spcBef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hey 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 so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es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ed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 as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“tr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ad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ona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ocess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ode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1621" y="219637"/>
            <a:ext cx="3137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03846" y="703255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19410" y="859653"/>
            <a:ext cx="2344836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0" dirty="0">
                <a:solidFill>
                  <a:srgbClr val="FFFFFF"/>
                </a:solidFill>
                <a:latin typeface="Arial"/>
                <a:cs typeface="Arial"/>
              </a:rPr>
              <a:t>Prescriptive</a:t>
            </a:r>
            <a:endParaRPr sz="3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94268" y="859653"/>
            <a:ext cx="1649054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1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endParaRPr sz="3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73797" y="859653"/>
            <a:ext cx="1480782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2" dirty="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8688" y="2683176"/>
            <a:ext cx="2155664" cy="773175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l model</a:t>
            </a:r>
            <a:endParaRPr sz="2000">
              <a:latin typeface="Arial"/>
              <a:cs typeface="Arial"/>
            </a:endParaRPr>
          </a:p>
          <a:p>
            <a:pPr marL="12700" marR="38099">
              <a:lnSpc>
                <a:spcPct val="95825"/>
              </a:lnSpc>
              <a:spcBef>
                <a:spcPts val="1480"/>
              </a:spcBef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-104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-m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odel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58688" y="3685968"/>
            <a:ext cx="2488759" cy="27939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nc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al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odel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8688" y="4194984"/>
            <a:ext cx="2447535" cy="78536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yp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ng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odel</a:t>
            </a:r>
            <a:endParaRPr sz="2000">
              <a:latin typeface="Arial"/>
              <a:cs typeface="Arial"/>
            </a:endParaRPr>
          </a:p>
          <a:p>
            <a:pPr marL="12700" marR="38099">
              <a:lnSpc>
                <a:spcPct val="95825"/>
              </a:lnSpc>
              <a:spcBef>
                <a:spcPts val="1576"/>
              </a:spcBef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al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odel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8688" y="5209968"/>
            <a:ext cx="3422260" cy="27939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oncu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eve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op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88018" y="5209968"/>
            <a:ext cx="754879" cy="27939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44216" y="3729837"/>
            <a:ext cx="8625922" cy="17190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1621" y="219637"/>
            <a:ext cx="3137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3846" y="703255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81750" y="859653"/>
            <a:ext cx="3073635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9" dirty="0">
                <a:solidFill>
                  <a:srgbClr val="FFFFFF"/>
                </a:solidFill>
                <a:latin typeface="Arial"/>
                <a:cs typeface="Arial"/>
              </a:rPr>
              <a:t>Waterfall Model</a:t>
            </a:r>
            <a:endParaRPr sz="3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58688" y="2335704"/>
            <a:ext cx="7090748" cy="27939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rf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l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ode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so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es ca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ed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 c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ass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c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 cyc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e,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97143" y="2692320"/>
            <a:ext cx="2629619" cy="6482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suggests a systematic,</a:t>
            </a:r>
            <a:endParaRPr sz="2000">
              <a:latin typeface="Arial"/>
              <a:cs typeface="Arial"/>
            </a:endParaRPr>
          </a:p>
          <a:p>
            <a:pPr marL="12700" marR="38099">
              <a:lnSpc>
                <a:spcPct val="95825"/>
              </a:lnSpc>
              <a:spcBef>
                <a:spcPts val="496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32393" y="2692320"/>
            <a:ext cx="1221655" cy="27939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sequential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61118" y="2692320"/>
            <a:ext cx="1122261" cy="27939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approach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89742" y="2692320"/>
            <a:ext cx="274612" cy="27939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70716" y="2692320"/>
            <a:ext cx="1022287" cy="27939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8688" y="5944536"/>
            <a:ext cx="5337454" cy="27939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can be so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 of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 do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wi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02492" y="5944536"/>
            <a:ext cx="896887" cy="27939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model?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1621" y="219637"/>
            <a:ext cx="3137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03846" y="703255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81750" y="859653"/>
            <a:ext cx="3073635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9" dirty="0">
                <a:solidFill>
                  <a:srgbClr val="FFFFFF"/>
                </a:solidFill>
                <a:latin typeface="Arial"/>
                <a:cs typeface="Arial"/>
              </a:rPr>
              <a:t>Waterfall Model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8688" y="2707560"/>
            <a:ext cx="7338610" cy="636015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 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es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hen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equ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 p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ob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  <a:p>
            <a:pPr marL="351154" marR="38099">
              <a:lnSpc>
                <a:spcPct val="95825"/>
              </a:lnSpc>
              <a:spcBef>
                <a:spcPts val="4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understood and work flows in a reasonably linear fashion.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8688" y="3573192"/>
            <a:ext cx="7439444" cy="187959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sua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ll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hen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ll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ned adap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ons or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enhance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 an</a:t>
            </a:r>
            <a:endParaRPr sz="2000">
              <a:latin typeface="Arial"/>
              <a:cs typeface="Arial"/>
            </a:endParaRPr>
          </a:p>
          <a:p>
            <a:pPr marL="351154" marR="38099">
              <a:lnSpc>
                <a:spcPct val="95825"/>
              </a:lnSpc>
              <a:spcBef>
                <a:spcPts val="496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existing system must be made</a:t>
            </a:r>
            <a:endParaRPr sz="2000">
              <a:latin typeface="Arial"/>
              <a:cs typeface="Arial"/>
            </a:endParaRPr>
          </a:p>
          <a:p>
            <a:pPr marL="351154" marR="571635" indent="-338454">
              <a:lnSpc>
                <a:spcPts val="2299"/>
              </a:lnSpc>
              <a:spcBef>
                <a:spcPts val="1684"/>
              </a:spcBef>
              <a:tabLst>
                <a:tab pos="342900" algn="l"/>
              </a:tabLst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0" dirty="0">
                <a:solidFill>
                  <a:srgbClr val="F98657"/>
                </a:solidFill>
                <a:latin typeface="Microsoft Sans Serif"/>
                <a:cs typeface="Microsoft Sans Serif"/>
              </a:rPr>
              <a:t>	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It may also occur in a limited number of new development </a:t>
            </a:r>
            <a:endParaRPr sz="2000">
              <a:latin typeface="Arial"/>
              <a:cs typeface="Arial"/>
            </a:endParaRPr>
          </a:p>
          <a:p>
            <a:pPr marL="351154" marR="571635">
              <a:lnSpc>
                <a:spcPts val="2299"/>
              </a:lnSpc>
              <a:spcBef>
                <a:spcPts val="604"/>
              </a:spcBef>
              <a:tabLst>
                <a:tab pos="342900" algn="l"/>
              </a:tabLst>
            </a:pP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efforts, but only when requirements are well defined and</a:t>
            </a:r>
            <a:endParaRPr sz="2000">
              <a:latin typeface="Arial"/>
              <a:cs typeface="Arial"/>
            </a:endParaRPr>
          </a:p>
          <a:p>
            <a:pPr marL="351154" marR="38099">
              <a:lnSpc>
                <a:spcPts val="2220"/>
              </a:lnSpc>
              <a:spcBef>
                <a:spcPts val="71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reasonably stable.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39128" y="0"/>
            <a:ext cx="4645152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1621" y="219637"/>
            <a:ext cx="3137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63588" y="1190935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49980" y="1943988"/>
            <a:ext cx="357425" cy="431799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1961" y="1943988"/>
            <a:ext cx="3410242" cy="1445307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54894" marR="31111">
              <a:lnSpc>
                <a:spcPts val="3370"/>
              </a:lnSpc>
            </a:pPr>
            <a:r>
              <a:rPr sz="3200" spc="-3" dirty="0">
                <a:solidFill>
                  <a:srgbClr val="FFFFFF"/>
                </a:solidFill>
                <a:latin typeface="Arial"/>
                <a:cs typeface="Arial"/>
              </a:rPr>
              <a:t>- Model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2780"/>
              </a:lnSpc>
              <a:spcBef>
                <a:spcPts val="2492"/>
              </a:spcBef>
            </a:pP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 a va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on of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rf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l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odel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9061" y="2776995"/>
            <a:ext cx="164278" cy="254000"/>
          </a:xfrm>
          <a:prstGeom prst="rect">
            <a:avLst/>
          </a:prstGeom>
        </p:spPr>
        <p:txBody>
          <a:bodyPr wrap="square" lIns="0" tIns="12287" rIns="0" bIns="0" rtlCol="0">
            <a:noAutofit/>
          </a:bodyPr>
          <a:lstStyle/>
          <a:p>
            <a:pPr marL="12700">
              <a:lnSpc>
                <a:spcPts val="193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1961" y="3618912"/>
            <a:ext cx="3776725" cy="1739391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algn="just">
              <a:lnSpc>
                <a:spcPts val="2145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Depicts the relationship of quality</a:t>
            </a:r>
            <a:endParaRPr sz="2000">
              <a:latin typeface="Arial"/>
              <a:cs typeface="Arial"/>
            </a:endParaRPr>
          </a:p>
          <a:p>
            <a:pPr marL="12700" marR="8626" algn="just">
              <a:lnSpc>
                <a:spcPts val="2299"/>
              </a:lnSpc>
              <a:spcBef>
                <a:spcPts val="496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assurance actions to the actions </a:t>
            </a:r>
            <a:endParaRPr sz="2000">
              <a:latin typeface="Arial"/>
              <a:cs typeface="Arial"/>
            </a:endParaRPr>
          </a:p>
          <a:p>
            <a:pPr marL="12700" marR="8626" algn="just">
              <a:lnSpc>
                <a:spcPts val="2299"/>
              </a:lnSpc>
              <a:spcBef>
                <a:spcPts val="591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associated with communication, </a:t>
            </a:r>
            <a:endParaRPr sz="2000">
              <a:latin typeface="Arial"/>
              <a:cs typeface="Arial"/>
            </a:endParaRPr>
          </a:p>
          <a:p>
            <a:pPr marL="12700" marR="8626" algn="just">
              <a:lnSpc>
                <a:spcPts val="2299"/>
              </a:lnSpc>
              <a:spcBef>
                <a:spcPts val="591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modelling, and early construction</a:t>
            </a:r>
            <a:endParaRPr sz="2000">
              <a:latin typeface="Arial"/>
              <a:cs typeface="Arial"/>
            </a:endParaRPr>
          </a:p>
          <a:p>
            <a:pPr marL="12700" marR="2751175" algn="just">
              <a:lnSpc>
                <a:spcPts val="2235"/>
              </a:lnSpc>
              <a:spcBef>
                <a:spcPts val="702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activities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49061" y="3639579"/>
            <a:ext cx="164278" cy="254000"/>
          </a:xfrm>
          <a:prstGeom prst="rect">
            <a:avLst/>
          </a:prstGeom>
        </p:spPr>
        <p:txBody>
          <a:bodyPr wrap="square" lIns="0" tIns="12287" rIns="0" bIns="0" rtlCol="0">
            <a:noAutofit/>
          </a:bodyPr>
          <a:lstStyle/>
          <a:p>
            <a:pPr marL="12700">
              <a:lnSpc>
                <a:spcPts val="193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58468" y="1492469"/>
            <a:ext cx="4209351" cy="4557494"/>
          </a:xfrm>
          <a:custGeom>
            <a:avLst/>
            <a:gdLst/>
            <a:ahLst/>
            <a:cxnLst/>
            <a:rect l="l" t="t" r="r" b="b"/>
            <a:pathLst>
              <a:path w="4209351" h="4557494">
                <a:moveTo>
                  <a:pt x="0" y="0"/>
                </a:moveTo>
                <a:lnTo>
                  <a:pt x="0" y="4557494"/>
                </a:lnTo>
                <a:lnTo>
                  <a:pt x="4209351" y="4557494"/>
                </a:lnTo>
                <a:lnTo>
                  <a:pt x="42093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58468" y="1492469"/>
            <a:ext cx="4209350" cy="45574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1621" y="219637"/>
            <a:ext cx="3137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05074" y="703255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08400" y="856605"/>
            <a:ext cx="1938011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0" dirty="0">
                <a:solidFill>
                  <a:srgbClr val="FFFFFF"/>
                </a:solidFill>
                <a:latin typeface="Arial"/>
                <a:cs typeface="Arial"/>
              </a:rPr>
              <a:t>V - Model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2496" y="2134536"/>
            <a:ext cx="4425324" cy="370839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1111">
              <a:lnSpc>
                <a:spcPts val="2145"/>
              </a:lnSpc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Software team starts by moving down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182"/>
              </a:spcBef>
            </a:pP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the left side of the V</a:t>
            </a:r>
            <a:endParaRPr sz="2000">
              <a:latin typeface="Arial"/>
              <a:cs typeface="Arial"/>
            </a:endParaRPr>
          </a:p>
          <a:p>
            <a:pPr marL="12700" marR="122610">
              <a:lnSpc>
                <a:spcPts val="2299"/>
              </a:lnSpc>
              <a:spcBef>
                <a:spcPts val="1492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Once code has been generated, the </a:t>
            </a:r>
            <a:endParaRPr sz="2000">
              <a:latin typeface="Arial"/>
              <a:cs typeface="Arial"/>
            </a:endParaRPr>
          </a:p>
          <a:p>
            <a:pPr marL="12700" marR="122610">
              <a:lnSpc>
                <a:spcPts val="2299"/>
              </a:lnSpc>
              <a:spcBef>
                <a:spcPts val="315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team moves up the right side of the V.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1405"/>
              </a:spcBef>
            </a:pP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es of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hat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 each of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88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models created are validated</a:t>
            </a:r>
            <a:endParaRPr sz="2000">
              <a:latin typeface="Arial"/>
              <a:cs typeface="Arial"/>
            </a:endParaRPr>
          </a:p>
          <a:p>
            <a:pPr marL="12700" marR="34479">
              <a:lnSpc>
                <a:spcPts val="2299"/>
              </a:lnSpc>
              <a:spcBef>
                <a:spcPts val="1407"/>
              </a:spcBef>
            </a:pPr>
            <a:r>
              <a:rPr sz="2000" spc="-3" dirty="0">
                <a:solidFill>
                  <a:srgbClr val="FFFFFF"/>
                </a:solidFill>
                <a:latin typeface="Arial"/>
                <a:cs typeface="Arial"/>
              </a:rPr>
              <a:t>The V-model provides a way of </a:t>
            </a:r>
            <a:endParaRPr sz="2000">
              <a:latin typeface="Arial"/>
              <a:cs typeface="Arial"/>
            </a:endParaRPr>
          </a:p>
          <a:p>
            <a:pPr marL="12700" marR="34479">
              <a:lnSpc>
                <a:spcPts val="2299"/>
              </a:lnSpc>
              <a:spcBef>
                <a:spcPts val="351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visualizing how verification and </a:t>
            </a:r>
            <a:endParaRPr sz="2000">
              <a:latin typeface="Arial"/>
              <a:cs typeface="Arial"/>
            </a:endParaRPr>
          </a:p>
          <a:p>
            <a:pPr marL="12700" marR="34479">
              <a:lnSpc>
                <a:spcPts val="2299"/>
              </a:lnSpc>
              <a:spcBef>
                <a:spcPts val="351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validation actions are applied to earlier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ts val="2275"/>
              </a:lnSpc>
              <a:spcBef>
                <a:spcPts val="465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engineering work.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24041" y="2155203"/>
            <a:ext cx="164278" cy="254000"/>
          </a:xfrm>
          <a:prstGeom prst="rect">
            <a:avLst/>
          </a:prstGeom>
        </p:spPr>
        <p:txBody>
          <a:bodyPr wrap="square" lIns="0" tIns="12287" rIns="0" bIns="0" rtlCol="0">
            <a:noAutofit/>
          </a:bodyPr>
          <a:lstStyle/>
          <a:p>
            <a:pPr marL="12700">
              <a:lnSpc>
                <a:spcPts val="193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24041" y="2965971"/>
            <a:ext cx="164278" cy="254000"/>
          </a:xfrm>
          <a:prstGeom prst="rect">
            <a:avLst/>
          </a:prstGeom>
        </p:spPr>
        <p:txBody>
          <a:bodyPr wrap="square" lIns="0" tIns="12287" rIns="0" bIns="0" rtlCol="0">
            <a:noAutofit/>
          </a:bodyPr>
          <a:lstStyle/>
          <a:p>
            <a:pPr marL="12700">
              <a:lnSpc>
                <a:spcPts val="193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24041" y="3767595"/>
            <a:ext cx="164278" cy="254000"/>
          </a:xfrm>
          <a:prstGeom prst="rect">
            <a:avLst/>
          </a:prstGeom>
        </p:spPr>
        <p:txBody>
          <a:bodyPr wrap="square" lIns="0" tIns="12287" rIns="0" bIns="0" rtlCol="0">
            <a:noAutofit/>
          </a:bodyPr>
          <a:lstStyle/>
          <a:p>
            <a:pPr marL="12700">
              <a:lnSpc>
                <a:spcPts val="193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24041" y="4578363"/>
            <a:ext cx="164278" cy="254000"/>
          </a:xfrm>
          <a:prstGeom prst="rect">
            <a:avLst/>
          </a:prstGeom>
        </p:spPr>
        <p:txBody>
          <a:bodyPr wrap="square" lIns="0" tIns="12287" rIns="0" bIns="0" rtlCol="0">
            <a:noAutofit/>
          </a:bodyPr>
          <a:lstStyle/>
          <a:p>
            <a:pPr marL="12700">
              <a:lnSpc>
                <a:spcPts val="193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9950" y="2107383"/>
            <a:ext cx="6448404" cy="38099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1621" y="219637"/>
            <a:ext cx="3137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05074" y="703255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05012" y="856605"/>
            <a:ext cx="2346613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0" dirty="0">
                <a:solidFill>
                  <a:srgbClr val="FFFFFF"/>
                </a:solidFill>
                <a:latin typeface="Arial"/>
                <a:cs typeface="Arial"/>
              </a:rPr>
              <a:t>Incremental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81424" y="856605"/>
            <a:ext cx="1265559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1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2976" y="2158920"/>
            <a:ext cx="2285298" cy="1739391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115223" algn="just">
              <a:lnSpc>
                <a:spcPts val="2145"/>
              </a:lnSpc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This model applies</a:t>
            </a:r>
            <a:endParaRPr sz="2000">
              <a:latin typeface="Arial"/>
              <a:cs typeface="Arial"/>
            </a:endParaRPr>
          </a:p>
          <a:p>
            <a:pPr marL="12700" algn="just">
              <a:lnSpc>
                <a:spcPts val="2299"/>
              </a:lnSpc>
              <a:spcBef>
                <a:spcPts val="400"/>
              </a:spcBef>
            </a:pP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near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sequences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endParaRPr sz="2000">
              <a:latin typeface="Arial"/>
              <a:cs typeface="Arial"/>
            </a:endParaRPr>
          </a:p>
          <a:p>
            <a:pPr marL="12700" algn="just">
              <a:lnSpc>
                <a:spcPts val="2299"/>
              </a:lnSpc>
              <a:spcBef>
                <a:spcPts val="591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 s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agge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ed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ash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endParaRPr sz="2000">
              <a:latin typeface="Arial"/>
              <a:cs typeface="Arial"/>
            </a:endParaRPr>
          </a:p>
          <a:p>
            <a:pPr marL="12700" algn="just">
              <a:lnSpc>
                <a:spcPts val="2299"/>
              </a:lnSpc>
              <a:spcBef>
                <a:spcPts val="591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as calendar time</a:t>
            </a:r>
            <a:endParaRPr sz="2000">
              <a:latin typeface="Arial"/>
              <a:cs typeface="Arial"/>
            </a:endParaRPr>
          </a:p>
          <a:p>
            <a:pPr marL="12700" marR="908178" algn="just">
              <a:lnSpc>
                <a:spcPct val="95825"/>
              </a:lnSpc>
              <a:spcBef>
                <a:spcPts val="621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progresses.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4521" y="2179587"/>
            <a:ext cx="164278" cy="254000"/>
          </a:xfrm>
          <a:prstGeom prst="rect">
            <a:avLst/>
          </a:prstGeom>
        </p:spPr>
        <p:txBody>
          <a:bodyPr wrap="square" lIns="0" tIns="12287" rIns="0" bIns="0" rtlCol="0">
            <a:noAutofit/>
          </a:bodyPr>
          <a:lstStyle/>
          <a:p>
            <a:pPr marL="12700">
              <a:lnSpc>
                <a:spcPts val="193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52976" y="4127928"/>
            <a:ext cx="2272610" cy="1739391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1111">
              <a:lnSpc>
                <a:spcPts val="2145"/>
              </a:lnSpc>
            </a:pPr>
            <a:r>
              <a:rPr sz="2000" spc="1" dirty="0">
                <a:solidFill>
                  <a:srgbClr val="FFFFFF"/>
                </a:solidFill>
                <a:latin typeface="Arial"/>
                <a:cs typeface="Arial"/>
              </a:rPr>
              <a:t>Each linear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900"/>
              </a:lnSpc>
              <a:spcBef>
                <a:spcPts val="77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sequence p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oduces de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ve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ab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nc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s”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 so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ft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4521" y="4148595"/>
            <a:ext cx="164278" cy="254000"/>
          </a:xfrm>
          <a:prstGeom prst="rect">
            <a:avLst/>
          </a:prstGeom>
        </p:spPr>
        <p:txBody>
          <a:bodyPr wrap="square" lIns="0" tIns="12287" rIns="0" bIns="0" rtlCol="0">
            <a:noAutofit/>
          </a:bodyPr>
          <a:lstStyle/>
          <a:p>
            <a:pPr marL="12700">
              <a:lnSpc>
                <a:spcPts val="193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28157" y="2610858"/>
            <a:ext cx="2497099" cy="2497063"/>
          </a:xfrm>
          <a:custGeom>
            <a:avLst/>
            <a:gdLst/>
            <a:ahLst/>
            <a:cxnLst/>
            <a:rect l="l" t="t" r="r" b="b"/>
            <a:pathLst>
              <a:path w="2497099" h="2497063">
                <a:moveTo>
                  <a:pt x="0" y="1248531"/>
                </a:moveTo>
                <a:lnTo>
                  <a:pt x="4138" y="1350930"/>
                </a:lnTo>
                <a:lnTo>
                  <a:pt x="16341" y="1451049"/>
                </a:lnTo>
                <a:lnTo>
                  <a:pt x="36286" y="1548568"/>
                </a:lnTo>
                <a:lnTo>
                  <a:pt x="63651" y="1643164"/>
                </a:lnTo>
                <a:lnTo>
                  <a:pt x="98117" y="1734516"/>
                </a:lnTo>
                <a:lnTo>
                  <a:pt x="139360" y="1822303"/>
                </a:lnTo>
                <a:lnTo>
                  <a:pt x="187061" y="1906204"/>
                </a:lnTo>
                <a:lnTo>
                  <a:pt x="240897" y="1985898"/>
                </a:lnTo>
                <a:lnTo>
                  <a:pt x="300548" y="2061062"/>
                </a:lnTo>
                <a:lnTo>
                  <a:pt x="365691" y="2131376"/>
                </a:lnTo>
                <a:lnTo>
                  <a:pt x="436006" y="2196519"/>
                </a:lnTo>
                <a:lnTo>
                  <a:pt x="511172" y="2256169"/>
                </a:lnTo>
                <a:lnTo>
                  <a:pt x="590866" y="2310004"/>
                </a:lnTo>
                <a:lnTo>
                  <a:pt x="674769" y="2357704"/>
                </a:lnTo>
                <a:lnTo>
                  <a:pt x="762557" y="2398947"/>
                </a:lnTo>
                <a:lnTo>
                  <a:pt x="853911" y="2433412"/>
                </a:lnTo>
                <a:lnTo>
                  <a:pt x="948508" y="2460778"/>
                </a:lnTo>
                <a:lnTo>
                  <a:pt x="1046028" y="2480722"/>
                </a:lnTo>
                <a:lnTo>
                  <a:pt x="1146149" y="2492924"/>
                </a:lnTo>
                <a:lnTo>
                  <a:pt x="1248549" y="2497063"/>
                </a:lnTo>
                <a:lnTo>
                  <a:pt x="1350950" y="2492924"/>
                </a:lnTo>
                <a:lnTo>
                  <a:pt x="1451071" y="2480722"/>
                </a:lnTo>
                <a:lnTo>
                  <a:pt x="1548590" y="2460778"/>
                </a:lnTo>
                <a:lnTo>
                  <a:pt x="1643188" y="2433412"/>
                </a:lnTo>
                <a:lnTo>
                  <a:pt x="1734541" y="2398947"/>
                </a:lnTo>
                <a:lnTo>
                  <a:pt x="1822330" y="2357704"/>
                </a:lnTo>
                <a:lnTo>
                  <a:pt x="1906232" y="2310004"/>
                </a:lnTo>
                <a:lnTo>
                  <a:pt x="1985927" y="2256169"/>
                </a:lnTo>
                <a:lnTo>
                  <a:pt x="2061092" y="2196519"/>
                </a:lnTo>
                <a:lnTo>
                  <a:pt x="2131407" y="2131376"/>
                </a:lnTo>
                <a:lnTo>
                  <a:pt x="2196551" y="2061062"/>
                </a:lnTo>
                <a:lnTo>
                  <a:pt x="2256201" y="1985898"/>
                </a:lnTo>
                <a:lnTo>
                  <a:pt x="2310038" y="1906204"/>
                </a:lnTo>
                <a:lnTo>
                  <a:pt x="2357738" y="1822303"/>
                </a:lnTo>
                <a:lnTo>
                  <a:pt x="2398982" y="1734516"/>
                </a:lnTo>
                <a:lnTo>
                  <a:pt x="2433447" y="1643164"/>
                </a:lnTo>
                <a:lnTo>
                  <a:pt x="2460813" y="1548568"/>
                </a:lnTo>
                <a:lnTo>
                  <a:pt x="2480758" y="1451049"/>
                </a:lnTo>
                <a:lnTo>
                  <a:pt x="2492960" y="1350930"/>
                </a:lnTo>
                <a:lnTo>
                  <a:pt x="2497099" y="1248531"/>
                </a:lnTo>
                <a:lnTo>
                  <a:pt x="2492960" y="1146132"/>
                </a:lnTo>
                <a:lnTo>
                  <a:pt x="2480758" y="1046013"/>
                </a:lnTo>
                <a:lnTo>
                  <a:pt x="2460813" y="948495"/>
                </a:lnTo>
                <a:lnTo>
                  <a:pt x="2433447" y="853899"/>
                </a:lnTo>
                <a:lnTo>
                  <a:pt x="2398982" y="762546"/>
                </a:lnTo>
                <a:lnTo>
                  <a:pt x="2357738" y="674759"/>
                </a:lnTo>
                <a:lnTo>
                  <a:pt x="2310038" y="590858"/>
                </a:lnTo>
                <a:lnTo>
                  <a:pt x="2256201" y="511165"/>
                </a:lnTo>
                <a:lnTo>
                  <a:pt x="2196551" y="436000"/>
                </a:lnTo>
                <a:lnTo>
                  <a:pt x="2131407" y="365686"/>
                </a:lnTo>
                <a:lnTo>
                  <a:pt x="2061092" y="300543"/>
                </a:lnTo>
                <a:lnTo>
                  <a:pt x="1985927" y="240894"/>
                </a:lnTo>
                <a:lnTo>
                  <a:pt x="1906232" y="187058"/>
                </a:lnTo>
                <a:lnTo>
                  <a:pt x="1822330" y="139358"/>
                </a:lnTo>
                <a:lnTo>
                  <a:pt x="1734541" y="98115"/>
                </a:lnTo>
                <a:lnTo>
                  <a:pt x="1643188" y="63650"/>
                </a:lnTo>
                <a:lnTo>
                  <a:pt x="1548590" y="36285"/>
                </a:lnTo>
                <a:lnTo>
                  <a:pt x="1451071" y="16341"/>
                </a:lnTo>
                <a:lnTo>
                  <a:pt x="1350950" y="4138"/>
                </a:lnTo>
                <a:lnTo>
                  <a:pt x="1248549" y="0"/>
                </a:lnTo>
                <a:lnTo>
                  <a:pt x="1146149" y="4138"/>
                </a:lnTo>
                <a:lnTo>
                  <a:pt x="1046028" y="16341"/>
                </a:lnTo>
                <a:lnTo>
                  <a:pt x="948508" y="36285"/>
                </a:lnTo>
                <a:lnTo>
                  <a:pt x="853911" y="63650"/>
                </a:lnTo>
                <a:lnTo>
                  <a:pt x="762557" y="98115"/>
                </a:lnTo>
                <a:lnTo>
                  <a:pt x="674769" y="139358"/>
                </a:lnTo>
                <a:lnTo>
                  <a:pt x="590866" y="187058"/>
                </a:lnTo>
                <a:lnTo>
                  <a:pt x="511172" y="240894"/>
                </a:lnTo>
                <a:lnTo>
                  <a:pt x="436006" y="300543"/>
                </a:lnTo>
                <a:lnTo>
                  <a:pt x="365691" y="365686"/>
                </a:lnTo>
                <a:lnTo>
                  <a:pt x="300548" y="436000"/>
                </a:lnTo>
                <a:lnTo>
                  <a:pt x="240897" y="511165"/>
                </a:lnTo>
                <a:lnTo>
                  <a:pt x="187061" y="590858"/>
                </a:lnTo>
                <a:lnTo>
                  <a:pt x="139360" y="674759"/>
                </a:lnTo>
                <a:lnTo>
                  <a:pt x="98117" y="762546"/>
                </a:lnTo>
                <a:lnTo>
                  <a:pt x="63651" y="853899"/>
                </a:lnTo>
                <a:lnTo>
                  <a:pt x="36286" y="948495"/>
                </a:lnTo>
                <a:lnTo>
                  <a:pt x="16341" y="1046013"/>
                </a:lnTo>
                <a:lnTo>
                  <a:pt x="4138" y="1146132"/>
                </a:lnTo>
                <a:lnTo>
                  <a:pt x="0" y="1248531"/>
                </a:lnTo>
                <a:close/>
              </a:path>
            </a:pathLst>
          </a:custGeom>
          <a:solidFill>
            <a:srgbClr val="F7718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11357" y="2694108"/>
            <a:ext cx="2330145" cy="2330564"/>
          </a:xfrm>
          <a:custGeom>
            <a:avLst/>
            <a:gdLst/>
            <a:ahLst/>
            <a:cxnLst/>
            <a:rect l="l" t="t" r="r" b="b"/>
            <a:pathLst>
              <a:path w="2330145" h="2330564">
                <a:moveTo>
                  <a:pt x="0" y="1165282"/>
                </a:moveTo>
                <a:lnTo>
                  <a:pt x="3862" y="1260853"/>
                </a:lnTo>
                <a:lnTo>
                  <a:pt x="15248" y="1354296"/>
                </a:lnTo>
                <a:lnTo>
                  <a:pt x="33860" y="1445312"/>
                </a:lnTo>
                <a:lnTo>
                  <a:pt x="59396" y="1533601"/>
                </a:lnTo>
                <a:lnTo>
                  <a:pt x="91557" y="1618862"/>
                </a:lnTo>
                <a:lnTo>
                  <a:pt x="130043" y="1700796"/>
                </a:lnTo>
                <a:lnTo>
                  <a:pt x="174554" y="1779102"/>
                </a:lnTo>
                <a:lnTo>
                  <a:pt x="224791" y="1853482"/>
                </a:lnTo>
                <a:lnTo>
                  <a:pt x="280453" y="1923635"/>
                </a:lnTo>
                <a:lnTo>
                  <a:pt x="341241" y="1989261"/>
                </a:lnTo>
                <a:lnTo>
                  <a:pt x="406855" y="2050060"/>
                </a:lnTo>
                <a:lnTo>
                  <a:pt x="476995" y="2105732"/>
                </a:lnTo>
                <a:lnTo>
                  <a:pt x="551362" y="2155978"/>
                </a:lnTo>
                <a:lnTo>
                  <a:pt x="629654" y="2200497"/>
                </a:lnTo>
                <a:lnTo>
                  <a:pt x="711573" y="2238990"/>
                </a:lnTo>
                <a:lnTo>
                  <a:pt x="796819" y="2271157"/>
                </a:lnTo>
                <a:lnTo>
                  <a:pt x="885092" y="2296698"/>
                </a:lnTo>
                <a:lnTo>
                  <a:pt x="976091" y="2315312"/>
                </a:lnTo>
                <a:lnTo>
                  <a:pt x="1069518" y="2326701"/>
                </a:lnTo>
                <a:lnTo>
                  <a:pt x="1165072" y="2330564"/>
                </a:lnTo>
                <a:lnTo>
                  <a:pt x="1260626" y="2326701"/>
                </a:lnTo>
                <a:lnTo>
                  <a:pt x="1354053" y="2315312"/>
                </a:lnTo>
                <a:lnTo>
                  <a:pt x="1445053" y="2296698"/>
                </a:lnTo>
                <a:lnTo>
                  <a:pt x="1533325" y="2271157"/>
                </a:lnTo>
                <a:lnTo>
                  <a:pt x="1618571" y="2238990"/>
                </a:lnTo>
                <a:lnTo>
                  <a:pt x="1700490" y="2200497"/>
                </a:lnTo>
                <a:lnTo>
                  <a:pt x="1778783" y="2155978"/>
                </a:lnTo>
                <a:lnTo>
                  <a:pt x="1853149" y="2105732"/>
                </a:lnTo>
                <a:lnTo>
                  <a:pt x="1923289" y="2050060"/>
                </a:lnTo>
                <a:lnTo>
                  <a:pt x="1988903" y="1989261"/>
                </a:lnTo>
                <a:lnTo>
                  <a:pt x="2049691" y="1923635"/>
                </a:lnTo>
                <a:lnTo>
                  <a:pt x="2105353" y="1853482"/>
                </a:lnTo>
                <a:lnTo>
                  <a:pt x="2155590" y="1779102"/>
                </a:lnTo>
                <a:lnTo>
                  <a:pt x="2200101" y="1700796"/>
                </a:lnTo>
                <a:lnTo>
                  <a:pt x="2238588" y="1618862"/>
                </a:lnTo>
                <a:lnTo>
                  <a:pt x="2270749" y="1533601"/>
                </a:lnTo>
                <a:lnTo>
                  <a:pt x="2296285" y="1445312"/>
                </a:lnTo>
                <a:lnTo>
                  <a:pt x="2314896" y="1354296"/>
                </a:lnTo>
                <a:lnTo>
                  <a:pt x="2326283" y="1260853"/>
                </a:lnTo>
                <a:lnTo>
                  <a:pt x="2330145" y="1165282"/>
                </a:lnTo>
                <a:lnTo>
                  <a:pt x="2326283" y="1069710"/>
                </a:lnTo>
                <a:lnTo>
                  <a:pt x="2314896" y="976267"/>
                </a:lnTo>
                <a:lnTo>
                  <a:pt x="2296285" y="885251"/>
                </a:lnTo>
                <a:lnTo>
                  <a:pt x="2270749" y="796962"/>
                </a:lnTo>
                <a:lnTo>
                  <a:pt x="2238588" y="711701"/>
                </a:lnTo>
                <a:lnTo>
                  <a:pt x="2200101" y="629767"/>
                </a:lnTo>
                <a:lnTo>
                  <a:pt x="2155590" y="551461"/>
                </a:lnTo>
                <a:lnTo>
                  <a:pt x="2105353" y="477081"/>
                </a:lnTo>
                <a:lnTo>
                  <a:pt x="2049691" y="406929"/>
                </a:lnTo>
                <a:lnTo>
                  <a:pt x="1988903" y="341303"/>
                </a:lnTo>
                <a:lnTo>
                  <a:pt x="1923289" y="280504"/>
                </a:lnTo>
                <a:lnTo>
                  <a:pt x="1853149" y="224831"/>
                </a:lnTo>
                <a:lnTo>
                  <a:pt x="1778783" y="174586"/>
                </a:lnTo>
                <a:lnTo>
                  <a:pt x="1700490" y="130066"/>
                </a:lnTo>
                <a:lnTo>
                  <a:pt x="1618571" y="91573"/>
                </a:lnTo>
                <a:lnTo>
                  <a:pt x="1533325" y="59406"/>
                </a:lnTo>
                <a:lnTo>
                  <a:pt x="1445053" y="33866"/>
                </a:lnTo>
                <a:lnTo>
                  <a:pt x="1354053" y="15251"/>
                </a:lnTo>
                <a:lnTo>
                  <a:pt x="1260626" y="3862"/>
                </a:lnTo>
                <a:lnTo>
                  <a:pt x="1165072" y="0"/>
                </a:lnTo>
                <a:lnTo>
                  <a:pt x="1069518" y="3862"/>
                </a:lnTo>
                <a:lnTo>
                  <a:pt x="976091" y="15251"/>
                </a:lnTo>
                <a:lnTo>
                  <a:pt x="885092" y="33866"/>
                </a:lnTo>
                <a:lnTo>
                  <a:pt x="796819" y="59406"/>
                </a:lnTo>
                <a:lnTo>
                  <a:pt x="711573" y="91573"/>
                </a:lnTo>
                <a:lnTo>
                  <a:pt x="629654" y="130066"/>
                </a:lnTo>
                <a:lnTo>
                  <a:pt x="551362" y="174586"/>
                </a:lnTo>
                <a:lnTo>
                  <a:pt x="476995" y="224831"/>
                </a:lnTo>
                <a:lnTo>
                  <a:pt x="406855" y="280504"/>
                </a:lnTo>
                <a:lnTo>
                  <a:pt x="341241" y="341303"/>
                </a:lnTo>
                <a:lnTo>
                  <a:pt x="280453" y="406929"/>
                </a:lnTo>
                <a:lnTo>
                  <a:pt x="224791" y="477081"/>
                </a:lnTo>
                <a:lnTo>
                  <a:pt x="174554" y="551461"/>
                </a:lnTo>
                <a:lnTo>
                  <a:pt x="130043" y="629767"/>
                </a:lnTo>
                <a:lnTo>
                  <a:pt x="91557" y="711701"/>
                </a:lnTo>
                <a:lnTo>
                  <a:pt x="59396" y="796962"/>
                </a:lnTo>
                <a:lnTo>
                  <a:pt x="33860" y="885251"/>
                </a:lnTo>
                <a:lnTo>
                  <a:pt x="15248" y="976267"/>
                </a:lnTo>
                <a:lnTo>
                  <a:pt x="3862" y="1069710"/>
                </a:lnTo>
                <a:lnTo>
                  <a:pt x="0" y="1165282"/>
                </a:lnTo>
                <a:close/>
              </a:path>
            </a:pathLst>
          </a:custGeom>
          <a:solidFill>
            <a:srgbClr val="FFFFFF">
              <a:alpha val="9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11357" y="2694108"/>
            <a:ext cx="2330146" cy="2330564"/>
          </a:xfrm>
          <a:custGeom>
            <a:avLst/>
            <a:gdLst/>
            <a:ahLst/>
            <a:cxnLst/>
            <a:rect l="l" t="t" r="r" b="b"/>
            <a:pathLst>
              <a:path w="2330146" h="2330564">
                <a:moveTo>
                  <a:pt x="0" y="1165282"/>
                </a:moveTo>
                <a:lnTo>
                  <a:pt x="3862" y="1069710"/>
                </a:lnTo>
                <a:lnTo>
                  <a:pt x="15248" y="976267"/>
                </a:lnTo>
                <a:lnTo>
                  <a:pt x="33860" y="885251"/>
                </a:lnTo>
                <a:lnTo>
                  <a:pt x="59396" y="796962"/>
                </a:lnTo>
                <a:lnTo>
                  <a:pt x="91557" y="711701"/>
                </a:lnTo>
                <a:lnTo>
                  <a:pt x="130043" y="629767"/>
                </a:lnTo>
                <a:lnTo>
                  <a:pt x="174554" y="551461"/>
                </a:lnTo>
                <a:lnTo>
                  <a:pt x="224791" y="477081"/>
                </a:lnTo>
                <a:lnTo>
                  <a:pt x="280453" y="406928"/>
                </a:lnTo>
                <a:lnTo>
                  <a:pt x="341241" y="341303"/>
                </a:lnTo>
                <a:lnTo>
                  <a:pt x="406855" y="280504"/>
                </a:lnTo>
                <a:lnTo>
                  <a:pt x="476996" y="224831"/>
                </a:lnTo>
                <a:lnTo>
                  <a:pt x="551362" y="174586"/>
                </a:lnTo>
                <a:lnTo>
                  <a:pt x="629654" y="130066"/>
                </a:lnTo>
                <a:lnTo>
                  <a:pt x="711574" y="91573"/>
                </a:lnTo>
                <a:lnTo>
                  <a:pt x="796819" y="59406"/>
                </a:lnTo>
                <a:lnTo>
                  <a:pt x="885092" y="33866"/>
                </a:lnTo>
                <a:lnTo>
                  <a:pt x="976092" y="15251"/>
                </a:lnTo>
                <a:lnTo>
                  <a:pt x="1069518" y="3862"/>
                </a:lnTo>
                <a:lnTo>
                  <a:pt x="1165073" y="0"/>
                </a:lnTo>
                <a:lnTo>
                  <a:pt x="1260627" y="3862"/>
                </a:lnTo>
                <a:lnTo>
                  <a:pt x="1354053" y="15251"/>
                </a:lnTo>
                <a:lnTo>
                  <a:pt x="1445053" y="33866"/>
                </a:lnTo>
                <a:lnTo>
                  <a:pt x="1533326" y="59406"/>
                </a:lnTo>
                <a:lnTo>
                  <a:pt x="1618572" y="91573"/>
                </a:lnTo>
                <a:lnTo>
                  <a:pt x="1700491" y="130066"/>
                </a:lnTo>
                <a:lnTo>
                  <a:pt x="1778783" y="174586"/>
                </a:lnTo>
                <a:lnTo>
                  <a:pt x="1853150" y="224831"/>
                </a:lnTo>
                <a:lnTo>
                  <a:pt x="1923290" y="280504"/>
                </a:lnTo>
                <a:lnTo>
                  <a:pt x="1988904" y="341303"/>
                </a:lnTo>
                <a:lnTo>
                  <a:pt x="2049692" y="406928"/>
                </a:lnTo>
                <a:lnTo>
                  <a:pt x="2105354" y="477081"/>
                </a:lnTo>
                <a:lnTo>
                  <a:pt x="2155591" y="551461"/>
                </a:lnTo>
                <a:lnTo>
                  <a:pt x="2200102" y="629767"/>
                </a:lnTo>
                <a:lnTo>
                  <a:pt x="2238588" y="711701"/>
                </a:lnTo>
                <a:lnTo>
                  <a:pt x="2270749" y="796962"/>
                </a:lnTo>
                <a:lnTo>
                  <a:pt x="2296285" y="885251"/>
                </a:lnTo>
                <a:lnTo>
                  <a:pt x="2314897" y="976267"/>
                </a:lnTo>
                <a:lnTo>
                  <a:pt x="2326283" y="1069710"/>
                </a:lnTo>
                <a:lnTo>
                  <a:pt x="2330146" y="1165282"/>
                </a:lnTo>
                <a:lnTo>
                  <a:pt x="2326283" y="1260853"/>
                </a:lnTo>
                <a:lnTo>
                  <a:pt x="2314897" y="1354296"/>
                </a:lnTo>
                <a:lnTo>
                  <a:pt x="2296285" y="1445312"/>
                </a:lnTo>
                <a:lnTo>
                  <a:pt x="2270749" y="1533601"/>
                </a:lnTo>
                <a:lnTo>
                  <a:pt x="2238588" y="1618862"/>
                </a:lnTo>
                <a:lnTo>
                  <a:pt x="2200102" y="1700796"/>
                </a:lnTo>
                <a:lnTo>
                  <a:pt x="2155591" y="1779102"/>
                </a:lnTo>
                <a:lnTo>
                  <a:pt x="2105354" y="1853482"/>
                </a:lnTo>
                <a:lnTo>
                  <a:pt x="2049692" y="1923634"/>
                </a:lnTo>
                <a:lnTo>
                  <a:pt x="1988904" y="1989260"/>
                </a:lnTo>
                <a:lnTo>
                  <a:pt x="1923290" y="2050059"/>
                </a:lnTo>
                <a:lnTo>
                  <a:pt x="1853150" y="2105732"/>
                </a:lnTo>
                <a:lnTo>
                  <a:pt x="1778783" y="2155977"/>
                </a:lnTo>
                <a:lnTo>
                  <a:pt x="1700491" y="2200497"/>
                </a:lnTo>
                <a:lnTo>
                  <a:pt x="1618572" y="2238990"/>
                </a:lnTo>
                <a:lnTo>
                  <a:pt x="1533326" y="2271157"/>
                </a:lnTo>
                <a:lnTo>
                  <a:pt x="1445053" y="2296697"/>
                </a:lnTo>
                <a:lnTo>
                  <a:pt x="1354053" y="2315312"/>
                </a:lnTo>
                <a:lnTo>
                  <a:pt x="1260627" y="2326701"/>
                </a:lnTo>
                <a:lnTo>
                  <a:pt x="1165073" y="2330564"/>
                </a:lnTo>
                <a:lnTo>
                  <a:pt x="1069518" y="2326701"/>
                </a:lnTo>
                <a:lnTo>
                  <a:pt x="976092" y="2315312"/>
                </a:lnTo>
                <a:lnTo>
                  <a:pt x="885092" y="2296697"/>
                </a:lnTo>
                <a:lnTo>
                  <a:pt x="796819" y="2271157"/>
                </a:lnTo>
                <a:lnTo>
                  <a:pt x="711574" y="2238990"/>
                </a:lnTo>
                <a:lnTo>
                  <a:pt x="629654" y="2200497"/>
                </a:lnTo>
                <a:lnTo>
                  <a:pt x="551362" y="2155977"/>
                </a:lnTo>
                <a:lnTo>
                  <a:pt x="476996" y="2105732"/>
                </a:lnTo>
                <a:lnTo>
                  <a:pt x="406855" y="2050059"/>
                </a:lnTo>
                <a:lnTo>
                  <a:pt x="341241" y="1989260"/>
                </a:lnTo>
                <a:lnTo>
                  <a:pt x="280453" y="1923634"/>
                </a:lnTo>
                <a:lnTo>
                  <a:pt x="224791" y="1853482"/>
                </a:lnTo>
                <a:lnTo>
                  <a:pt x="174554" y="1779102"/>
                </a:lnTo>
                <a:lnTo>
                  <a:pt x="130043" y="1700796"/>
                </a:lnTo>
                <a:lnTo>
                  <a:pt x="91557" y="1618862"/>
                </a:lnTo>
                <a:lnTo>
                  <a:pt x="59396" y="1533601"/>
                </a:lnTo>
                <a:lnTo>
                  <a:pt x="33860" y="1445312"/>
                </a:lnTo>
                <a:lnTo>
                  <a:pt x="15248" y="1354296"/>
                </a:lnTo>
                <a:lnTo>
                  <a:pt x="3862" y="1260853"/>
                </a:lnTo>
                <a:lnTo>
                  <a:pt x="0" y="1165282"/>
                </a:lnTo>
                <a:close/>
              </a:path>
            </a:pathLst>
          </a:custGeom>
          <a:ln w="15875">
            <a:solidFill>
              <a:srgbClr val="F771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48092" y="2610579"/>
            <a:ext cx="3014366" cy="2497183"/>
          </a:xfrm>
          <a:custGeom>
            <a:avLst/>
            <a:gdLst/>
            <a:ahLst/>
            <a:cxnLst/>
            <a:rect l="l" t="t" r="r" b="b"/>
            <a:pathLst>
              <a:path w="3014366" h="2497183">
                <a:moveTo>
                  <a:pt x="0" y="1248591"/>
                </a:moveTo>
                <a:lnTo>
                  <a:pt x="3657" y="1344378"/>
                </a:lnTo>
                <a:lnTo>
                  <a:pt x="14628" y="1439711"/>
                </a:lnTo>
                <a:lnTo>
                  <a:pt x="32913" y="1534134"/>
                </a:lnTo>
                <a:lnTo>
                  <a:pt x="58512" y="1627195"/>
                </a:lnTo>
                <a:lnTo>
                  <a:pt x="91425" y="1718437"/>
                </a:lnTo>
                <a:lnTo>
                  <a:pt x="131653" y="1807408"/>
                </a:lnTo>
                <a:lnTo>
                  <a:pt x="179194" y="1893652"/>
                </a:lnTo>
                <a:lnTo>
                  <a:pt x="234050" y="1976715"/>
                </a:lnTo>
                <a:lnTo>
                  <a:pt x="296220" y="2056142"/>
                </a:lnTo>
                <a:lnTo>
                  <a:pt x="365703" y="2131479"/>
                </a:lnTo>
                <a:lnTo>
                  <a:pt x="441041" y="2200963"/>
                </a:lnTo>
                <a:lnTo>
                  <a:pt x="520468" y="2263133"/>
                </a:lnTo>
                <a:lnTo>
                  <a:pt x="603531" y="2317988"/>
                </a:lnTo>
                <a:lnTo>
                  <a:pt x="689775" y="2365530"/>
                </a:lnTo>
                <a:lnTo>
                  <a:pt x="778745" y="2405757"/>
                </a:lnTo>
                <a:lnTo>
                  <a:pt x="869988" y="2438670"/>
                </a:lnTo>
                <a:lnTo>
                  <a:pt x="963048" y="2464270"/>
                </a:lnTo>
                <a:lnTo>
                  <a:pt x="1057472" y="2482555"/>
                </a:lnTo>
                <a:lnTo>
                  <a:pt x="1152804" y="2493526"/>
                </a:lnTo>
                <a:lnTo>
                  <a:pt x="1248591" y="2497183"/>
                </a:lnTo>
                <a:lnTo>
                  <a:pt x="1344378" y="2493526"/>
                </a:lnTo>
                <a:lnTo>
                  <a:pt x="1439711" y="2482555"/>
                </a:lnTo>
                <a:lnTo>
                  <a:pt x="1534134" y="2464270"/>
                </a:lnTo>
                <a:lnTo>
                  <a:pt x="1627195" y="2438670"/>
                </a:lnTo>
                <a:lnTo>
                  <a:pt x="1718437" y="2405757"/>
                </a:lnTo>
                <a:lnTo>
                  <a:pt x="1807408" y="2365530"/>
                </a:lnTo>
                <a:lnTo>
                  <a:pt x="1893651" y="2317988"/>
                </a:lnTo>
                <a:lnTo>
                  <a:pt x="1976714" y="2263133"/>
                </a:lnTo>
                <a:lnTo>
                  <a:pt x="2056141" y="2200963"/>
                </a:lnTo>
                <a:lnTo>
                  <a:pt x="2131478" y="2131479"/>
                </a:lnTo>
                <a:lnTo>
                  <a:pt x="2175623" y="2087335"/>
                </a:lnTo>
                <a:lnTo>
                  <a:pt x="2219767" y="2043190"/>
                </a:lnTo>
                <a:lnTo>
                  <a:pt x="2263911" y="1999046"/>
                </a:lnTo>
                <a:lnTo>
                  <a:pt x="2308056" y="1954902"/>
                </a:lnTo>
                <a:lnTo>
                  <a:pt x="2352200" y="1910757"/>
                </a:lnTo>
                <a:lnTo>
                  <a:pt x="2396345" y="1866613"/>
                </a:lnTo>
                <a:lnTo>
                  <a:pt x="2440489" y="1822469"/>
                </a:lnTo>
                <a:lnTo>
                  <a:pt x="2484633" y="1778324"/>
                </a:lnTo>
                <a:lnTo>
                  <a:pt x="2528778" y="1734180"/>
                </a:lnTo>
                <a:lnTo>
                  <a:pt x="2572922" y="1690035"/>
                </a:lnTo>
                <a:lnTo>
                  <a:pt x="2617066" y="1645891"/>
                </a:lnTo>
                <a:lnTo>
                  <a:pt x="2661211" y="1601747"/>
                </a:lnTo>
                <a:lnTo>
                  <a:pt x="2705355" y="1557602"/>
                </a:lnTo>
                <a:lnTo>
                  <a:pt x="2749500" y="1513458"/>
                </a:lnTo>
                <a:lnTo>
                  <a:pt x="2793644" y="1469314"/>
                </a:lnTo>
                <a:lnTo>
                  <a:pt x="2837788" y="1425169"/>
                </a:lnTo>
                <a:lnTo>
                  <a:pt x="2881933" y="1381025"/>
                </a:lnTo>
                <a:lnTo>
                  <a:pt x="2926077" y="1336880"/>
                </a:lnTo>
                <a:lnTo>
                  <a:pt x="2970221" y="1292736"/>
                </a:lnTo>
                <a:lnTo>
                  <a:pt x="3014366" y="1248592"/>
                </a:lnTo>
                <a:lnTo>
                  <a:pt x="2970221" y="1204447"/>
                </a:lnTo>
                <a:lnTo>
                  <a:pt x="2926077" y="1160303"/>
                </a:lnTo>
                <a:lnTo>
                  <a:pt x="2881933" y="1116159"/>
                </a:lnTo>
                <a:lnTo>
                  <a:pt x="2837788" y="1072014"/>
                </a:lnTo>
                <a:lnTo>
                  <a:pt x="2793644" y="1027870"/>
                </a:lnTo>
                <a:lnTo>
                  <a:pt x="2749500" y="983725"/>
                </a:lnTo>
                <a:lnTo>
                  <a:pt x="2705355" y="939581"/>
                </a:lnTo>
                <a:lnTo>
                  <a:pt x="2661211" y="895437"/>
                </a:lnTo>
                <a:lnTo>
                  <a:pt x="2617066" y="851292"/>
                </a:lnTo>
                <a:lnTo>
                  <a:pt x="2572922" y="807148"/>
                </a:lnTo>
                <a:lnTo>
                  <a:pt x="2528778" y="763004"/>
                </a:lnTo>
                <a:lnTo>
                  <a:pt x="2484633" y="718859"/>
                </a:lnTo>
                <a:lnTo>
                  <a:pt x="2440489" y="674715"/>
                </a:lnTo>
                <a:lnTo>
                  <a:pt x="2396345" y="630571"/>
                </a:lnTo>
                <a:lnTo>
                  <a:pt x="2352200" y="586426"/>
                </a:lnTo>
                <a:lnTo>
                  <a:pt x="2308056" y="542282"/>
                </a:lnTo>
                <a:lnTo>
                  <a:pt x="2263911" y="498137"/>
                </a:lnTo>
                <a:lnTo>
                  <a:pt x="2219767" y="453993"/>
                </a:lnTo>
                <a:lnTo>
                  <a:pt x="2175623" y="409849"/>
                </a:lnTo>
                <a:lnTo>
                  <a:pt x="2131478" y="365704"/>
                </a:lnTo>
                <a:lnTo>
                  <a:pt x="2056141" y="296220"/>
                </a:lnTo>
                <a:lnTo>
                  <a:pt x="1976714" y="234051"/>
                </a:lnTo>
                <a:lnTo>
                  <a:pt x="1893651" y="179195"/>
                </a:lnTo>
                <a:lnTo>
                  <a:pt x="1807408" y="131653"/>
                </a:lnTo>
                <a:lnTo>
                  <a:pt x="1718437" y="91426"/>
                </a:lnTo>
                <a:lnTo>
                  <a:pt x="1627195" y="58512"/>
                </a:lnTo>
                <a:lnTo>
                  <a:pt x="1534134" y="32913"/>
                </a:lnTo>
                <a:lnTo>
                  <a:pt x="1439711" y="14628"/>
                </a:lnTo>
                <a:lnTo>
                  <a:pt x="1344378" y="3657"/>
                </a:lnTo>
                <a:lnTo>
                  <a:pt x="1248591" y="0"/>
                </a:lnTo>
                <a:lnTo>
                  <a:pt x="1152804" y="3657"/>
                </a:lnTo>
                <a:lnTo>
                  <a:pt x="1057472" y="14628"/>
                </a:lnTo>
                <a:lnTo>
                  <a:pt x="963048" y="32913"/>
                </a:lnTo>
                <a:lnTo>
                  <a:pt x="869988" y="58512"/>
                </a:lnTo>
                <a:lnTo>
                  <a:pt x="778745" y="91426"/>
                </a:lnTo>
                <a:lnTo>
                  <a:pt x="689775" y="131653"/>
                </a:lnTo>
                <a:lnTo>
                  <a:pt x="603531" y="179195"/>
                </a:lnTo>
                <a:lnTo>
                  <a:pt x="520468" y="234051"/>
                </a:lnTo>
                <a:lnTo>
                  <a:pt x="441041" y="296220"/>
                </a:lnTo>
                <a:lnTo>
                  <a:pt x="365703" y="365704"/>
                </a:lnTo>
                <a:lnTo>
                  <a:pt x="296220" y="441041"/>
                </a:lnTo>
                <a:lnTo>
                  <a:pt x="234050" y="520469"/>
                </a:lnTo>
                <a:lnTo>
                  <a:pt x="179194" y="603531"/>
                </a:lnTo>
                <a:lnTo>
                  <a:pt x="131653" y="689775"/>
                </a:lnTo>
                <a:lnTo>
                  <a:pt x="91425" y="778745"/>
                </a:lnTo>
                <a:lnTo>
                  <a:pt x="58512" y="869988"/>
                </a:lnTo>
                <a:lnTo>
                  <a:pt x="32913" y="963048"/>
                </a:lnTo>
                <a:lnTo>
                  <a:pt x="14628" y="1057472"/>
                </a:lnTo>
                <a:lnTo>
                  <a:pt x="3657" y="1152804"/>
                </a:lnTo>
                <a:lnTo>
                  <a:pt x="0" y="1248591"/>
                </a:lnTo>
                <a:close/>
              </a:path>
            </a:pathLst>
          </a:custGeom>
          <a:solidFill>
            <a:srgbClr val="EC9D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48092" y="2610580"/>
            <a:ext cx="3014366" cy="2497182"/>
          </a:xfrm>
          <a:custGeom>
            <a:avLst/>
            <a:gdLst/>
            <a:ahLst/>
            <a:cxnLst/>
            <a:rect l="l" t="t" r="r" b="b"/>
            <a:pathLst>
              <a:path w="3014366" h="2497182">
                <a:moveTo>
                  <a:pt x="365704" y="365703"/>
                </a:moveTo>
                <a:lnTo>
                  <a:pt x="441041" y="296220"/>
                </a:lnTo>
                <a:lnTo>
                  <a:pt x="520468" y="234050"/>
                </a:lnTo>
                <a:lnTo>
                  <a:pt x="603531" y="179194"/>
                </a:lnTo>
                <a:lnTo>
                  <a:pt x="689774" y="131653"/>
                </a:lnTo>
                <a:lnTo>
                  <a:pt x="778745" y="91425"/>
                </a:lnTo>
                <a:lnTo>
                  <a:pt x="869987" y="58512"/>
                </a:lnTo>
                <a:lnTo>
                  <a:pt x="963048" y="32913"/>
                </a:lnTo>
                <a:lnTo>
                  <a:pt x="1057471" y="14628"/>
                </a:lnTo>
                <a:lnTo>
                  <a:pt x="1152804" y="3657"/>
                </a:lnTo>
                <a:lnTo>
                  <a:pt x="1248591" y="0"/>
                </a:lnTo>
                <a:lnTo>
                  <a:pt x="1344378" y="3657"/>
                </a:lnTo>
                <a:lnTo>
                  <a:pt x="1439710" y="14628"/>
                </a:lnTo>
                <a:lnTo>
                  <a:pt x="1534134" y="32913"/>
                </a:lnTo>
                <a:lnTo>
                  <a:pt x="1627194" y="58512"/>
                </a:lnTo>
                <a:lnTo>
                  <a:pt x="1718437" y="91425"/>
                </a:lnTo>
                <a:lnTo>
                  <a:pt x="1807407" y="131653"/>
                </a:lnTo>
                <a:lnTo>
                  <a:pt x="1893651" y="179194"/>
                </a:lnTo>
                <a:lnTo>
                  <a:pt x="1976714" y="234050"/>
                </a:lnTo>
                <a:lnTo>
                  <a:pt x="2056141" y="296220"/>
                </a:lnTo>
                <a:lnTo>
                  <a:pt x="2131478" y="365703"/>
                </a:lnTo>
                <a:lnTo>
                  <a:pt x="2175623" y="409848"/>
                </a:lnTo>
                <a:lnTo>
                  <a:pt x="2219767" y="453992"/>
                </a:lnTo>
                <a:lnTo>
                  <a:pt x="2263911" y="498137"/>
                </a:lnTo>
                <a:lnTo>
                  <a:pt x="2308056" y="542281"/>
                </a:lnTo>
                <a:lnTo>
                  <a:pt x="2352200" y="586425"/>
                </a:lnTo>
                <a:lnTo>
                  <a:pt x="2396345" y="630570"/>
                </a:lnTo>
                <a:lnTo>
                  <a:pt x="2440489" y="674714"/>
                </a:lnTo>
                <a:lnTo>
                  <a:pt x="2484633" y="718859"/>
                </a:lnTo>
                <a:lnTo>
                  <a:pt x="2528778" y="763003"/>
                </a:lnTo>
                <a:lnTo>
                  <a:pt x="2572922" y="807147"/>
                </a:lnTo>
                <a:lnTo>
                  <a:pt x="2617067" y="851292"/>
                </a:lnTo>
                <a:lnTo>
                  <a:pt x="2661211" y="895436"/>
                </a:lnTo>
                <a:lnTo>
                  <a:pt x="2705355" y="939581"/>
                </a:lnTo>
                <a:lnTo>
                  <a:pt x="2749500" y="983725"/>
                </a:lnTo>
                <a:lnTo>
                  <a:pt x="2793644" y="1027869"/>
                </a:lnTo>
                <a:lnTo>
                  <a:pt x="2837789" y="1072014"/>
                </a:lnTo>
                <a:lnTo>
                  <a:pt x="2881933" y="1116158"/>
                </a:lnTo>
                <a:lnTo>
                  <a:pt x="2926077" y="1160302"/>
                </a:lnTo>
                <a:lnTo>
                  <a:pt x="2970222" y="1204447"/>
                </a:lnTo>
                <a:lnTo>
                  <a:pt x="3014366" y="1248591"/>
                </a:lnTo>
                <a:lnTo>
                  <a:pt x="2970222" y="1292736"/>
                </a:lnTo>
                <a:lnTo>
                  <a:pt x="2926077" y="1336880"/>
                </a:lnTo>
                <a:lnTo>
                  <a:pt x="2881933" y="1381024"/>
                </a:lnTo>
                <a:lnTo>
                  <a:pt x="2837788" y="1425169"/>
                </a:lnTo>
                <a:lnTo>
                  <a:pt x="2793644" y="1469313"/>
                </a:lnTo>
                <a:lnTo>
                  <a:pt x="2749500" y="1513457"/>
                </a:lnTo>
                <a:lnTo>
                  <a:pt x="2705355" y="1557602"/>
                </a:lnTo>
                <a:lnTo>
                  <a:pt x="2661211" y="1601746"/>
                </a:lnTo>
                <a:lnTo>
                  <a:pt x="2617067" y="1645890"/>
                </a:lnTo>
                <a:lnTo>
                  <a:pt x="2572922" y="1690035"/>
                </a:lnTo>
                <a:lnTo>
                  <a:pt x="2528778" y="1734179"/>
                </a:lnTo>
                <a:lnTo>
                  <a:pt x="2131479" y="2131478"/>
                </a:lnTo>
                <a:lnTo>
                  <a:pt x="2056142" y="2200962"/>
                </a:lnTo>
                <a:lnTo>
                  <a:pt x="1976714" y="2263132"/>
                </a:lnTo>
                <a:lnTo>
                  <a:pt x="1893652" y="2317987"/>
                </a:lnTo>
                <a:lnTo>
                  <a:pt x="1807408" y="2365529"/>
                </a:lnTo>
                <a:lnTo>
                  <a:pt x="1718437" y="2405756"/>
                </a:lnTo>
                <a:lnTo>
                  <a:pt x="1627195" y="2438670"/>
                </a:lnTo>
                <a:lnTo>
                  <a:pt x="1534134" y="2464269"/>
                </a:lnTo>
                <a:lnTo>
                  <a:pt x="1439711" y="2482554"/>
                </a:lnTo>
                <a:lnTo>
                  <a:pt x="1344378" y="2493525"/>
                </a:lnTo>
                <a:lnTo>
                  <a:pt x="1248591" y="2497182"/>
                </a:lnTo>
                <a:lnTo>
                  <a:pt x="1152804" y="2493525"/>
                </a:lnTo>
                <a:lnTo>
                  <a:pt x="1057471" y="2482554"/>
                </a:lnTo>
                <a:lnTo>
                  <a:pt x="963048" y="2464269"/>
                </a:lnTo>
                <a:lnTo>
                  <a:pt x="869987" y="2438670"/>
                </a:lnTo>
                <a:lnTo>
                  <a:pt x="778744" y="2405756"/>
                </a:lnTo>
                <a:lnTo>
                  <a:pt x="689774" y="2365529"/>
                </a:lnTo>
                <a:lnTo>
                  <a:pt x="603530" y="2317987"/>
                </a:lnTo>
                <a:lnTo>
                  <a:pt x="520467" y="2263132"/>
                </a:lnTo>
                <a:lnTo>
                  <a:pt x="441040" y="2200962"/>
                </a:lnTo>
                <a:lnTo>
                  <a:pt x="365703" y="2131478"/>
                </a:lnTo>
                <a:lnTo>
                  <a:pt x="296219" y="2056141"/>
                </a:lnTo>
                <a:lnTo>
                  <a:pt x="234050" y="1976714"/>
                </a:lnTo>
                <a:lnTo>
                  <a:pt x="179194" y="1893651"/>
                </a:lnTo>
                <a:lnTo>
                  <a:pt x="131653" y="1807407"/>
                </a:lnTo>
                <a:lnTo>
                  <a:pt x="91425" y="1718437"/>
                </a:lnTo>
                <a:lnTo>
                  <a:pt x="58512" y="1627194"/>
                </a:lnTo>
                <a:lnTo>
                  <a:pt x="32913" y="1534134"/>
                </a:lnTo>
                <a:lnTo>
                  <a:pt x="14628" y="1439710"/>
                </a:lnTo>
                <a:lnTo>
                  <a:pt x="3656" y="1344378"/>
                </a:lnTo>
                <a:lnTo>
                  <a:pt x="0" y="1248591"/>
                </a:lnTo>
                <a:lnTo>
                  <a:pt x="3657" y="1152804"/>
                </a:lnTo>
                <a:lnTo>
                  <a:pt x="14628" y="1057471"/>
                </a:lnTo>
                <a:lnTo>
                  <a:pt x="32913" y="963048"/>
                </a:lnTo>
                <a:lnTo>
                  <a:pt x="58512" y="869987"/>
                </a:lnTo>
                <a:lnTo>
                  <a:pt x="91426" y="778745"/>
                </a:lnTo>
                <a:lnTo>
                  <a:pt x="131653" y="689774"/>
                </a:lnTo>
                <a:lnTo>
                  <a:pt x="179195" y="603530"/>
                </a:lnTo>
                <a:lnTo>
                  <a:pt x="234050" y="520468"/>
                </a:lnTo>
                <a:lnTo>
                  <a:pt x="296220" y="441041"/>
                </a:lnTo>
                <a:lnTo>
                  <a:pt x="365704" y="365703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31611" y="2694108"/>
            <a:ext cx="2330145" cy="2330564"/>
          </a:xfrm>
          <a:custGeom>
            <a:avLst/>
            <a:gdLst/>
            <a:ahLst/>
            <a:cxnLst/>
            <a:rect l="l" t="t" r="r" b="b"/>
            <a:pathLst>
              <a:path w="2330145" h="2330564">
                <a:moveTo>
                  <a:pt x="0" y="1165282"/>
                </a:moveTo>
                <a:lnTo>
                  <a:pt x="3862" y="1260853"/>
                </a:lnTo>
                <a:lnTo>
                  <a:pt x="15248" y="1354296"/>
                </a:lnTo>
                <a:lnTo>
                  <a:pt x="33860" y="1445312"/>
                </a:lnTo>
                <a:lnTo>
                  <a:pt x="59396" y="1533601"/>
                </a:lnTo>
                <a:lnTo>
                  <a:pt x="91557" y="1618862"/>
                </a:lnTo>
                <a:lnTo>
                  <a:pt x="130043" y="1700796"/>
                </a:lnTo>
                <a:lnTo>
                  <a:pt x="174554" y="1779102"/>
                </a:lnTo>
                <a:lnTo>
                  <a:pt x="224791" y="1853482"/>
                </a:lnTo>
                <a:lnTo>
                  <a:pt x="280453" y="1923635"/>
                </a:lnTo>
                <a:lnTo>
                  <a:pt x="341241" y="1989261"/>
                </a:lnTo>
                <a:lnTo>
                  <a:pt x="406855" y="2050060"/>
                </a:lnTo>
                <a:lnTo>
                  <a:pt x="476995" y="2105732"/>
                </a:lnTo>
                <a:lnTo>
                  <a:pt x="551362" y="2155978"/>
                </a:lnTo>
                <a:lnTo>
                  <a:pt x="629654" y="2200497"/>
                </a:lnTo>
                <a:lnTo>
                  <a:pt x="711573" y="2238990"/>
                </a:lnTo>
                <a:lnTo>
                  <a:pt x="796819" y="2271157"/>
                </a:lnTo>
                <a:lnTo>
                  <a:pt x="885092" y="2296698"/>
                </a:lnTo>
                <a:lnTo>
                  <a:pt x="976091" y="2315312"/>
                </a:lnTo>
                <a:lnTo>
                  <a:pt x="1069518" y="2326701"/>
                </a:lnTo>
                <a:lnTo>
                  <a:pt x="1165072" y="2330564"/>
                </a:lnTo>
                <a:lnTo>
                  <a:pt x="1260626" y="2326701"/>
                </a:lnTo>
                <a:lnTo>
                  <a:pt x="1354053" y="2315312"/>
                </a:lnTo>
                <a:lnTo>
                  <a:pt x="1445053" y="2296698"/>
                </a:lnTo>
                <a:lnTo>
                  <a:pt x="1533325" y="2271157"/>
                </a:lnTo>
                <a:lnTo>
                  <a:pt x="1618571" y="2238990"/>
                </a:lnTo>
                <a:lnTo>
                  <a:pt x="1700490" y="2200497"/>
                </a:lnTo>
                <a:lnTo>
                  <a:pt x="1778783" y="2155978"/>
                </a:lnTo>
                <a:lnTo>
                  <a:pt x="1853149" y="2105732"/>
                </a:lnTo>
                <a:lnTo>
                  <a:pt x="1923289" y="2050060"/>
                </a:lnTo>
                <a:lnTo>
                  <a:pt x="1988903" y="1989261"/>
                </a:lnTo>
                <a:lnTo>
                  <a:pt x="2049691" y="1923635"/>
                </a:lnTo>
                <a:lnTo>
                  <a:pt x="2105353" y="1853482"/>
                </a:lnTo>
                <a:lnTo>
                  <a:pt x="2155590" y="1779102"/>
                </a:lnTo>
                <a:lnTo>
                  <a:pt x="2200101" y="1700796"/>
                </a:lnTo>
                <a:lnTo>
                  <a:pt x="2238588" y="1618862"/>
                </a:lnTo>
                <a:lnTo>
                  <a:pt x="2270749" y="1533601"/>
                </a:lnTo>
                <a:lnTo>
                  <a:pt x="2296285" y="1445312"/>
                </a:lnTo>
                <a:lnTo>
                  <a:pt x="2314896" y="1354296"/>
                </a:lnTo>
                <a:lnTo>
                  <a:pt x="2326283" y="1260853"/>
                </a:lnTo>
                <a:lnTo>
                  <a:pt x="2330145" y="1165282"/>
                </a:lnTo>
                <a:lnTo>
                  <a:pt x="2326283" y="1069710"/>
                </a:lnTo>
                <a:lnTo>
                  <a:pt x="2314896" y="976267"/>
                </a:lnTo>
                <a:lnTo>
                  <a:pt x="2296285" y="885251"/>
                </a:lnTo>
                <a:lnTo>
                  <a:pt x="2270749" y="796962"/>
                </a:lnTo>
                <a:lnTo>
                  <a:pt x="2238588" y="711701"/>
                </a:lnTo>
                <a:lnTo>
                  <a:pt x="2200101" y="629767"/>
                </a:lnTo>
                <a:lnTo>
                  <a:pt x="2155590" y="551461"/>
                </a:lnTo>
                <a:lnTo>
                  <a:pt x="2105353" y="477081"/>
                </a:lnTo>
                <a:lnTo>
                  <a:pt x="2049691" y="406929"/>
                </a:lnTo>
                <a:lnTo>
                  <a:pt x="1988903" y="341303"/>
                </a:lnTo>
                <a:lnTo>
                  <a:pt x="1923289" y="280504"/>
                </a:lnTo>
                <a:lnTo>
                  <a:pt x="1853149" y="224831"/>
                </a:lnTo>
                <a:lnTo>
                  <a:pt x="1778783" y="174586"/>
                </a:lnTo>
                <a:lnTo>
                  <a:pt x="1700490" y="130066"/>
                </a:lnTo>
                <a:lnTo>
                  <a:pt x="1618571" y="91573"/>
                </a:lnTo>
                <a:lnTo>
                  <a:pt x="1533325" y="59406"/>
                </a:lnTo>
                <a:lnTo>
                  <a:pt x="1445053" y="33866"/>
                </a:lnTo>
                <a:lnTo>
                  <a:pt x="1354053" y="15251"/>
                </a:lnTo>
                <a:lnTo>
                  <a:pt x="1260626" y="3862"/>
                </a:lnTo>
                <a:lnTo>
                  <a:pt x="1165072" y="0"/>
                </a:lnTo>
                <a:lnTo>
                  <a:pt x="1069518" y="3862"/>
                </a:lnTo>
                <a:lnTo>
                  <a:pt x="976091" y="15251"/>
                </a:lnTo>
                <a:lnTo>
                  <a:pt x="885092" y="33866"/>
                </a:lnTo>
                <a:lnTo>
                  <a:pt x="796819" y="59406"/>
                </a:lnTo>
                <a:lnTo>
                  <a:pt x="711573" y="91573"/>
                </a:lnTo>
                <a:lnTo>
                  <a:pt x="629654" y="130066"/>
                </a:lnTo>
                <a:lnTo>
                  <a:pt x="551362" y="174586"/>
                </a:lnTo>
                <a:lnTo>
                  <a:pt x="476995" y="224831"/>
                </a:lnTo>
                <a:lnTo>
                  <a:pt x="406855" y="280504"/>
                </a:lnTo>
                <a:lnTo>
                  <a:pt x="341241" y="341303"/>
                </a:lnTo>
                <a:lnTo>
                  <a:pt x="280453" y="406929"/>
                </a:lnTo>
                <a:lnTo>
                  <a:pt x="224791" y="477081"/>
                </a:lnTo>
                <a:lnTo>
                  <a:pt x="174554" y="551461"/>
                </a:lnTo>
                <a:lnTo>
                  <a:pt x="130043" y="629767"/>
                </a:lnTo>
                <a:lnTo>
                  <a:pt x="91557" y="711701"/>
                </a:lnTo>
                <a:lnTo>
                  <a:pt x="59396" y="796962"/>
                </a:lnTo>
                <a:lnTo>
                  <a:pt x="33860" y="885251"/>
                </a:lnTo>
                <a:lnTo>
                  <a:pt x="15248" y="976267"/>
                </a:lnTo>
                <a:lnTo>
                  <a:pt x="3862" y="1069710"/>
                </a:lnTo>
                <a:lnTo>
                  <a:pt x="0" y="1165282"/>
                </a:lnTo>
                <a:close/>
              </a:path>
            </a:pathLst>
          </a:custGeom>
          <a:solidFill>
            <a:srgbClr val="FFFFFF">
              <a:alpha val="9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31611" y="2694108"/>
            <a:ext cx="2330146" cy="2330564"/>
          </a:xfrm>
          <a:custGeom>
            <a:avLst/>
            <a:gdLst/>
            <a:ahLst/>
            <a:cxnLst/>
            <a:rect l="l" t="t" r="r" b="b"/>
            <a:pathLst>
              <a:path w="2330146" h="2330564">
                <a:moveTo>
                  <a:pt x="0" y="1165282"/>
                </a:moveTo>
                <a:lnTo>
                  <a:pt x="3862" y="1069710"/>
                </a:lnTo>
                <a:lnTo>
                  <a:pt x="15248" y="976267"/>
                </a:lnTo>
                <a:lnTo>
                  <a:pt x="33860" y="885251"/>
                </a:lnTo>
                <a:lnTo>
                  <a:pt x="59396" y="796962"/>
                </a:lnTo>
                <a:lnTo>
                  <a:pt x="91557" y="711701"/>
                </a:lnTo>
                <a:lnTo>
                  <a:pt x="130043" y="629767"/>
                </a:lnTo>
                <a:lnTo>
                  <a:pt x="174554" y="551461"/>
                </a:lnTo>
                <a:lnTo>
                  <a:pt x="224791" y="477081"/>
                </a:lnTo>
                <a:lnTo>
                  <a:pt x="280453" y="406928"/>
                </a:lnTo>
                <a:lnTo>
                  <a:pt x="341241" y="341303"/>
                </a:lnTo>
                <a:lnTo>
                  <a:pt x="406855" y="280504"/>
                </a:lnTo>
                <a:lnTo>
                  <a:pt x="476996" y="224831"/>
                </a:lnTo>
                <a:lnTo>
                  <a:pt x="551362" y="174586"/>
                </a:lnTo>
                <a:lnTo>
                  <a:pt x="629654" y="130066"/>
                </a:lnTo>
                <a:lnTo>
                  <a:pt x="711574" y="91573"/>
                </a:lnTo>
                <a:lnTo>
                  <a:pt x="796819" y="59406"/>
                </a:lnTo>
                <a:lnTo>
                  <a:pt x="885092" y="33866"/>
                </a:lnTo>
                <a:lnTo>
                  <a:pt x="976092" y="15251"/>
                </a:lnTo>
                <a:lnTo>
                  <a:pt x="1069518" y="3862"/>
                </a:lnTo>
                <a:lnTo>
                  <a:pt x="1165073" y="0"/>
                </a:lnTo>
                <a:lnTo>
                  <a:pt x="1260627" y="3862"/>
                </a:lnTo>
                <a:lnTo>
                  <a:pt x="1354053" y="15251"/>
                </a:lnTo>
                <a:lnTo>
                  <a:pt x="1445053" y="33866"/>
                </a:lnTo>
                <a:lnTo>
                  <a:pt x="1533326" y="59406"/>
                </a:lnTo>
                <a:lnTo>
                  <a:pt x="1618572" y="91573"/>
                </a:lnTo>
                <a:lnTo>
                  <a:pt x="1700491" y="130066"/>
                </a:lnTo>
                <a:lnTo>
                  <a:pt x="1778783" y="174586"/>
                </a:lnTo>
                <a:lnTo>
                  <a:pt x="1853150" y="224831"/>
                </a:lnTo>
                <a:lnTo>
                  <a:pt x="1923290" y="280504"/>
                </a:lnTo>
                <a:lnTo>
                  <a:pt x="1988904" y="341303"/>
                </a:lnTo>
                <a:lnTo>
                  <a:pt x="2049692" y="406928"/>
                </a:lnTo>
                <a:lnTo>
                  <a:pt x="2105354" y="477081"/>
                </a:lnTo>
                <a:lnTo>
                  <a:pt x="2155591" y="551461"/>
                </a:lnTo>
                <a:lnTo>
                  <a:pt x="2200102" y="629767"/>
                </a:lnTo>
                <a:lnTo>
                  <a:pt x="2238588" y="711701"/>
                </a:lnTo>
                <a:lnTo>
                  <a:pt x="2270749" y="796962"/>
                </a:lnTo>
                <a:lnTo>
                  <a:pt x="2296285" y="885251"/>
                </a:lnTo>
                <a:lnTo>
                  <a:pt x="2314897" y="976267"/>
                </a:lnTo>
                <a:lnTo>
                  <a:pt x="2326283" y="1069710"/>
                </a:lnTo>
                <a:lnTo>
                  <a:pt x="2330146" y="1165282"/>
                </a:lnTo>
                <a:lnTo>
                  <a:pt x="2326283" y="1260853"/>
                </a:lnTo>
                <a:lnTo>
                  <a:pt x="2314897" y="1354296"/>
                </a:lnTo>
                <a:lnTo>
                  <a:pt x="2296285" y="1445312"/>
                </a:lnTo>
                <a:lnTo>
                  <a:pt x="2270749" y="1533601"/>
                </a:lnTo>
                <a:lnTo>
                  <a:pt x="2238588" y="1618862"/>
                </a:lnTo>
                <a:lnTo>
                  <a:pt x="2200102" y="1700796"/>
                </a:lnTo>
                <a:lnTo>
                  <a:pt x="2155591" y="1779102"/>
                </a:lnTo>
                <a:lnTo>
                  <a:pt x="2105354" y="1853482"/>
                </a:lnTo>
                <a:lnTo>
                  <a:pt x="2049692" y="1923634"/>
                </a:lnTo>
                <a:lnTo>
                  <a:pt x="1988904" y="1989260"/>
                </a:lnTo>
                <a:lnTo>
                  <a:pt x="1923290" y="2050059"/>
                </a:lnTo>
                <a:lnTo>
                  <a:pt x="1853150" y="2105732"/>
                </a:lnTo>
                <a:lnTo>
                  <a:pt x="1778783" y="2155977"/>
                </a:lnTo>
                <a:lnTo>
                  <a:pt x="1700491" y="2200497"/>
                </a:lnTo>
                <a:lnTo>
                  <a:pt x="1618572" y="2238990"/>
                </a:lnTo>
                <a:lnTo>
                  <a:pt x="1533326" y="2271157"/>
                </a:lnTo>
                <a:lnTo>
                  <a:pt x="1445053" y="2296697"/>
                </a:lnTo>
                <a:lnTo>
                  <a:pt x="1354053" y="2315312"/>
                </a:lnTo>
                <a:lnTo>
                  <a:pt x="1260627" y="2326701"/>
                </a:lnTo>
                <a:lnTo>
                  <a:pt x="1165073" y="2330564"/>
                </a:lnTo>
                <a:lnTo>
                  <a:pt x="1069518" y="2326701"/>
                </a:lnTo>
                <a:lnTo>
                  <a:pt x="976092" y="2315312"/>
                </a:lnTo>
                <a:lnTo>
                  <a:pt x="885092" y="2296697"/>
                </a:lnTo>
                <a:lnTo>
                  <a:pt x="796819" y="2271157"/>
                </a:lnTo>
                <a:lnTo>
                  <a:pt x="711574" y="2238990"/>
                </a:lnTo>
                <a:lnTo>
                  <a:pt x="629654" y="2200497"/>
                </a:lnTo>
                <a:lnTo>
                  <a:pt x="551362" y="2155977"/>
                </a:lnTo>
                <a:lnTo>
                  <a:pt x="476996" y="2105732"/>
                </a:lnTo>
                <a:lnTo>
                  <a:pt x="406855" y="2050059"/>
                </a:lnTo>
                <a:lnTo>
                  <a:pt x="341241" y="1989260"/>
                </a:lnTo>
                <a:lnTo>
                  <a:pt x="280453" y="1923634"/>
                </a:lnTo>
                <a:lnTo>
                  <a:pt x="224791" y="1853482"/>
                </a:lnTo>
                <a:lnTo>
                  <a:pt x="174554" y="1779102"/>
                </a:lnTo>
                <a:lnTo>
                  <a:pt x="130043" y="1700796"/>
                </a:lnTo>
                <a:lnTo>
                  <a:pt x="91557" y="1618862"/>
                </a:lnTo>
                <a:lnTo>
                  <a:pt x="59396" y="1533601"/>
                </a:lnTo>
                <a:lnTo>
                  <a:pt x="33860" y="1445312"/>
                </a:lnTo>
                <a:lnTo>
                  <a:pt x="15248" y="1354296"/>
                </a:lnTo>
                <a:lnTo>
                  <a:pt x="3862" y="1260853"/>
                </a:lnTo>
                <a:lnTo>
                  <a:pt x="0" y="1165282"/>
                </a:lnTo>
                <a:close/>
              </a:path>
            </a:pathLst>
          </a:custGeom>
          <a:ln w="15875">
            <a:solidFill>
              <a:srgbClr val="EC9D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8621" y="219637"/>
            <a:ext cx="186826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99211" y="859653"/>
            <a:ext cx="1544127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65" dirty="0">
                <a:solidFill>
                  <a:srgbClr val="FFFFFF"/>
                </a:solidFill>
                <a:latin typeface="Arial"/>
                <a:cs typeface="Arial"/>
              </a:rPr>
              <a:t>Today’s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73813" y="859653"/>
            <a:ext cx="1481193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2" dirty="0">
                <a:solidFill>
                  <a:srgbClr val="FFFFFF"/>
                </a:solidFill>
                <a:latin typeface="Arial"/>
                <a:cs typeface="Arial"/>
              </a:rPr>
              <a:t>Lesson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4725" y="3379628"/>
            <a:ext cx="1377515" cy="951991"/>
          </a:xfrm>
          <a:prstGeom prst="rect">
            <a:avLst/>
          </a:prstGeom>
        </p:spPr>
        <p:txBody>
          <a:bodyPr wrap="square" lIns="0" tIns="5715" rIns="0" bIns="0" rtlCol="0">
            <a:noAutofit/>
          </a:bodyPr>
          <a:lstStyle/>
          <a:p>
            <a:pPr indent="0" algn="ctr">
              <a:lnSpc>
                <a:spcPts val="2759"/>
              </a:lnSpc>
            </a:pPr>
            <a:r>
              <a:rPr sz="2400" dirty="0">
                <a:solidFill>
                  <a:srgbClr val="2D241E"/>
                </a:solidFill>
                <a:latin typeface="Arial"/>
                <a:cs typeface="Arial"/>
              </a:rPr>
              <a:t>A</a:t>
            </a:r>
            <a:r>
              <a:rPr sz="2400" spc="-129" dirty="0">
                <a:solidFill>
                  <a:srgbClr val="2D241E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2D241E"/>
                </a:solidFill>
                <a:latin typeface="Arial"/>
                <a:cs typeface="Arial"/>
              </a:rPr>
              <a:t>Generic 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ts val="2759"/>
              </a:lnSpc>
            </a:pPr>
            <a:r>
              <a:rPr sz="2400" dirty="0">
                <a:solidFill>
                  <a:srgbClr val="2D241E"/>
                </a:solidFill>
                <a:latin typeface="Arial"/>
                <a:cs typeface="Arial"/>
              </a:rPr>
              <a:t>Process 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ts val="2759"/>
              </a:lnSpc>
            </a:pPr>
            <a:r>
              <a:rPr sz="2400" dirty="0">
                <a:solidFill>
                  <a:srgbClr val="2D241E"/>
                </a:solidFill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68184" y="3538124"/>
            <a:ext cx="1643856" cy="647191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algn="ctr">
              <a:lnSpc>
                <a:spcPts val="2555"/>
              </a:lnSpc>
            </a:pPr>
            <a:r>
              <a:rPr sz="2400" dirty="0">
                <a:solidFill>
                  <a:srgbClr val="2D241E"/>
                </a:solidFill>
                <a:latin typeface="Arial"/>
                <a:cs typeface="Arial"/>
              </a:rPr>
              <a:t>Prescriptive</a:t>
            </a:r>
            <a:endParaRPr sz="2400">
              <a:latin typeface="Arial"/>
              <a:cs typeface="Arial"/>
            </a:endParaRPr>
          </a:p>
          <a:p>
            <a:pPr marL="281940" marR="308415" algn="ctr">
              <a:lnSpc>
                <a:spcPts val="2495"/>
              </a:lnSpc>
            </a:pPr>
            <a:r>
              <a:rPr sz="2400" dirty="0">
                <a:solidFill>
                  <a:srgbClr val="2D241E"/>
                </a:solidFill>
                <a:latin typeface="Arial"/>
                <a:cs typeface="Arial"/>
              </a:rPr>
              <a:t>Models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1621" y="219637"/>
            <a:ext cx="3137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03846" y="703255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298" y="859653"/>
            <a:ext cx="3641971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0" dirty="0">
                <a:solidFill>
                  <a:srgbClr val="FFFFFF"/>
                </a:solidFill>
                <a:latin typeface="Arial"/>
                <a:cs typeface="Arial"/>
              </a:rPr>
              <a:t>Incremental Model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8688" y="2457624"/>
            <a:ext cx="7478941" cy="63296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When an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nc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al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odel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 used,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nc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 o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ft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endParaRPr sz="2000">
              <a:latin typeface="Arial"/>
              <a:cs typeface="Arial"/>
            </a:endParaRPr>
          </a:p>
          <a:p>
            <a:pPr marL="351154" marR="38099">
              <a:lnSpc>
                <a:spcPct val="95825"/>
              </a:lnSpc>
              <a:spcBef>
                <a:spcPts val="377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 core product.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8688" y="3320208"/>
            <a:ext cx="6700427" cy="2388615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1111">
              <a:lnSpc>
                <a:spcPts val="214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hat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s,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bas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c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equ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 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 add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essed but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endParaRPr sz="2000">
              <a:latin typeface="Arial"/>
              <a:cs typeface="Arial"/>
            </a:endParaRPr>
          </a:p>
          <a:p>
            <a:pPr marL="351154" marR="31111">
              <a:lnSpc>
                <a:spcPct val="95825"/>
              </a:lnSpc>
              <a:spcBef>
                <a:spcPts val="496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supplementary features remain undelivered.</a:t>
            </a:r>
            <a:endParaRPr sz="2000">
              <a:latin typeface="Arial"/>
              <a:cs typeface="Arial"/>
            </a:endParaRPr>
          </a:p>
          <a:p>
            <a:pPr marL="351154" indent="-338454">
              <a:lnSpc>
                <a:spcPts val="2299"/>
              </a:lnSpc>
              <a:spcBef>
                <a:spcPts val="1684"/>
              </a:spcBef>
              <a:tabLst>
                <a:tab pos="342900" algn="l"/>
              </a:tabLst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0" dirty="0">
                <a:solidFill>
                  <a:srgbClr val="F98657"/>
                </a:solidFill>
                <a:latin typeface="Microsoft Sans Serif"/>
                <a:cs typeface="Microsoft Sans Serif"/>
              </a:rPr>
              <a:t>	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As a result of use and/or evaluation, a plan is developed </a:t>
            </a:r>
            <a:endParaRPr sz="2000">
              <a:latin typeface="Arial"/>
              <a:cs typeface="Arial"/>
            </a:endParaRPr>
          </a:p>
          <a:p>
            <a:pPr marL="351154">
              <a:lnSpc>
                <a:spcPts val="2299"/>
              </a:lnSpc>
              <a:spcBef>
                <a:spcPts val="604"/>
              </a:spcBef>
              <a:tabLst>
                <a:tab pos="342900" algn="l"/>
              </a:tabLst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next increment</a:t>
            </a:r>
            <a:endParaRPr sz="2000">
              <a:latin typeface="Arial"/>
              <a:cs typeface="Arial"/>
            </a:endParaRPr>
          </a:p>
          <a:p>
            <a:pPr marL="351154" marR="209499" indent="-338454">
              <a:lnSpc>
                <a:spcPts val="2900"/>
              </a:lnSpc>
              <a:spcBef>
                <a:spcPts val="1330"/>
              </a:spcBef>
              <a:tabLst>
                <a:tab pos="342900" algn="l"/>
              </a:tabLst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0" dirty="0">
                <a:solidFill>
                  <a:srgbClr val="F98657"/>
                </a:solidFill>
                <a:latin typeface="Microsoft Sans Serif"/>
                <a:cs typeface="Microsoft Sans Serif"/>
              </a:rPr>
              <a:t>	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This process is repeated following the delivery of each increment, until the complete product is produced.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72467" y="4194984"/>
            <a:ext cx="781063" cy="27939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for the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1621" y="219637"/>
            <a:ext cx="3137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3846" y="703255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298" y="859653"/>
            <a:ext cx="3641971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0" dirty="0">
                <a:solidFill>
                  <a:srgbClr val="FFFFFF"/>
                </a:solidFill>
                <a:latin typeface="Arial"/>
                <a:cs typeface="Arial"/>
              </a:rPr>
              <a:t>Incremental Model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8688" y="2777664"/>
            <a:ext cx="7639317" cy="2605023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ay be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l de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ned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al so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ft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equ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s,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so</a:t>
            </a:r>
            <a:endParaRPr sz="2000">
              <a:latin typeface="Arial"/>
              <a:cs typeface="Arial"/>
            </a:endParaRPr>
          </a:p>
          <a:p>
            <a:pPr marL="351154" marR="79333">
              <a:lnSpc>
                <a:spcPts val="2299"/>
              </a:lnSpc>
              <a:spcBef>
                <a:spcPts val="400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 compelling need to provide a limited set of software </a:t>
            </a:r>
            <a:endParaRPr sz="2000">
              <a:latin typeface="Arial"/>
              <a:cs typeface="Arial"/>
            </a:endParaRPr>
          </a:p>
          <a:p>
            <a:pPr marL="351154" marR="79333">
              <a:lnSpc>
                <a:spcPts val="2299"/>
              </a:lnSpc>
              <a:spcBef>
                <a:spcPts val="604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functionality to users quickly and then refine and expand on that </a:t>
            </a:r>
            <a:endParaRPr sz="2000">
              <a:latin typeface="Arial"/>
              <a:cs typeface="Arial"/>
            </a:endParaRPr>
          </a:p>
          <a:p>
            <a:pPr marL="351154" marR="79333">
              <a:lnSpc>
                <a:spcPts val="2299"/>
              </a:lnSpc>
              <a:spcBef>
                <a:spcPts val="604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functionality in later software releases.</a:t>
            </a:r>
            <a:endParaRPr sz="2000">
              <a:latin typeface="Arial"/>
              <a:cs typeface="Arial"/>
            </a:endParaRPr>
          </a:p>
          <a:p>
            <a:pPr marL="351154" marR="279975" indent="-338454">
              <a:lnSpc>
                <a:spcPts val="2299"/>
              </a:lnSpc>
              <a:spcBef>
                <a:spcPts val="1701"/>
              </a:spcBef>
              <a:tabLst>
                <a:tab pos="342900" algn="l"/>
              </a:tabLst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0" dirty="0">
                <a:solidFill>
                  <a:srgbClr val="F98657"/>
                </a:solidFill>
                <a:latin typeface="Microsoft Sans Serif"/>
                <a:cs typeface="Microsoft Sans Serif"/>
              </a:rPr>
              <a:t>	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Incremental development is particularly useful when staffing is </a:t>
            </a:r>
            <a:endParaRPr sz="2000">
              <a:latin typeface="Arial"/>
              <a:cs typeface="Arial"/>
            </a:endParaRPr>
          </a:p>
          <a:p>
            <a:pPr marL="351154" marR="279975">
              <a:lnSpc>
                <a:spcPts val="2299"/>
              </a:lnSpc>
              <a:spcBef>
                <a:spcPts val="604"/>
              </a:spcBef>
              <a:tabLst>
                <a:tab pos="3429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unavailable for a complete implementation by the business</a:t>
            </a:r>
            <a:endParaRPr sz="2000">
              <a:latin typeface="Arial"/>
              <a:cs typeface="Arial"/>
            </a:endParaRPr>
          </a:p>
          <a:p>
            <a:pPr marL="351154" marR="38099">
              <a:lnSpc>
                <a:spcPts val="2220"/>
              </a:lnSpc>
              <a:spcBef>
                <a:spcPts val="715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deadline that has been established for the project.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1621" y="219637"/>
            <a:ext cx="3137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03846" y="703255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86322" y="859653"/>
            <a:ext cx="3568910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1" dirty="0">
                <a:solidFill>
                  <a:srgbClr val="FFFFFF"/>
                </a:solidFill>
                <a:latin typeface="Arial"/>
                <a:cs typeface="Arial"/>
              </a:rPr>
              <a:t>Prototyping Model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8688" y="2524680"/>
            <a:ext cx="6687186" cy="1004823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Oft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en,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 cus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nes a set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gene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al ob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ec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ves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  <a:p>
            <a:pPr marL="351154" marR="46688">
              <a:lnSpc>
                <a:spcPts val="2900"/>
              </a:lnSpc>
              <a:spcBef>
                <a:spcPts val="102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software, but does not identify detailed requirements for functions and features.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8688" y="3759120"/>
            <a:ext cx="7639149" cy="187959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1111">
              <a:lnSpc>
                <a:spcPts val="214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 o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her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cases,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 deve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oper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ay be unsu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 of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 e</a:t>
            </a:r>
            <a:r>
              <a:rPr sz="2000" spc="-39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ency of</a:t>
            </a:r>
            <a:endParaRPr sz="2000">
              <a:latin typeface="Arial"/>
              <a:cs typeface="Arial"/>
            </a:endParaRPr>
          </a:p>
          <a:p>
            <a:pPr marL="351154">
              <a:lnSpc>
                <a:spcPts val="2299"/>
              </a:lnSpc>
              <a:spcBef>
                <a:spcPts val="472"/>
              </a:spcBef>
            </a:pP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an algorithm, the adaptability of an operating system, or the form </a:t>
            </a:r>
            <a:endParaRPr sz="2000">
              <a:latin typeface="Arial"/>
              <a:cs typeface="Arial"/>
            </a:endParaRPr>
          </a:p>
          <a:p>
            <a:pPr marL="351154">
              <a:lnSpc>
                <a:spcPts val="2299"/>
              </a:lnSpc>
              <a:spcBef>
                <a:spcPts val="604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that human-machine interaction should take.</a:t>
            </a:r>
            <a:endParaRPr sz="2000">
              <a:latin typeface="Arial"/>
              <a:cs typeface="Arial"/>
            </a:endParaRPr>
          </a:p>
          <a:p>
            <a:pPr marL="351154" marR="13336" indent="-338454">
              <a:lnSpc>
                <a:spcPts val="2900"/>
              </a:lnSpc>
              <a:spcBef>
                <a:spcPts val="1330"/>
              </a:spcBef>
              <a:tabLst>
                <a:tab pos="342900" algn="l"/>
              </a:tabLst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0" dirty="0">
                <a:solidFill>
                  <a:srgbClr val="F98657"/>
                </a:solidFill>
                <a:latin typeface="Microsoft Sans Serif"/>
                <a:cs typeface="Microsoft Sans Serif"/>
              </a:rPr>
              <a:t>	</a:t>
            </a: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In these, and many other situations, a prototyping paradigm may offer the best approach.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60193" y="939005"/>
            <a:ext cx="4965700" cy="4978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1621" y="219637"/>
            <a:ext cx="3137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3056" y="1190935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49062" y="1508878"/>
            <a:ext cx="2695012" cy="4099362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 marR="31111">
              <a:lnSpc>
                <a:spcPts val="3575"/>
              </a:lnSpc>
            </a:pPr>
            <a:r>
              <a:rPr sz="3400" spc="-1" dirty="0">
                <a:solidFill>
                  <a:srgbClr val="FFFFFF"/>
                </a:solidFill>
                <a:latin typeface="Arial"/>
                <a:cs typeface="Arial"/>
              </a:rPr>
              <a:t>Prototyping</a:t>
            </a:r>
            <a:endParaRPr sz="3400">
              <a:latin typeface="Arial"/>
              <a:cs typeface="Arial"/>
            </a:endParaRPr>
          </a:p>
          <a:p>
            <a:pPr marL="12700" marR="31111">
              <a:lnSpc>
                <a:spcPts val="3695"/>
              </a:lnSpc>
              <a:spcBef>
                <a:spcPts val="6"/>
              </a:spcBef>
            </a:pPr>
            <a:r>
              <a:rPr sz="3400" spc="-1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2378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Iteration occurs as the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563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prototype is tuned to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563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satisfy the needs of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563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various stakeholders,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563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while at the same time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563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enabling you to better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563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understand what needs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618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to be done.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1621" y="219637"/>
            <a:ext cx="3137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03846" y="703255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86322" y="859653"/>
            <a:ext cx="3568910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1" dirty="0">
                <a:solidFill>
                  <a:srgbClr val="FFFFFF"/>
                </a:solidFill>
                <a:latin typeface="Arial"/>
                <a:cs typeface="Arial"/>
              </a:rPr>
              <a:t>Prototyping Model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8688" y="2524680"/>
            <a:ext cx="7462478" cy="2605023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1111">
              <a:lnSpc>
                <a:spcPts val="214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hough p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yp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ng can be used as a s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one p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ocess</a:t>
            </a:r>
            <a:endParaRPr sz="2000">
              <a:latin typeface="Arial"/>
              <a:cs typeface="Arial"/>
            </a:endParaRPr>
          </a:p>
          <a:p>
            <a:pPr marL="351154" marR="19139">
              <a:lnSpc>
                <a:spcPts val="2299"/>
              </a:lnSpc>
              <a:spcBef>
                <a:spcPts val="400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model, it is more commonly used as a technique that can be </a:t>
            </a:r>
            <a:endParaRPr sz="2000">
              <a:latin typeface="Arial"/>
              <a:cs typeface="Arial"/>
            </a:endParaRPr>
          </a:p>
          <a:p>
            <a:pPr marL="351154" marR="19139">
              <a:lnSpc>
                <a:spcPts val="2299"/>
              </a:lnSpc>
              <a:spcBef>
                <a:spcPts val="604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implemented within the context of any one of the other process </a:t>
            </a:r>
            <a:endParaRPr sz="2000">
              <a:latin typeface="Arial"/>
              <a:cs typeface="Arial"/>
            </a:endParaRPr>
          </a:p>
          <a:p>
            <a:pPr marL="351154" marR="19139">
              <a:lnSpc>
                <a:spcPts val="2299"/>
              </a:lnSpc>
              <a:spcBef>
                <a:spcPts val="604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models.</a:t>
            </a:r>
            <a:endParaRPr sz="2000">
              <a:latin typeface="Arial"/>
              <a:cs typeface="Arial"/>
            </a:endParaRPr>
          </a:p>
          <a:p>
            <a:pPr marL="351154" indent="-338454">
              <a:lnSpc>
                <a:spcPts val="2299"/>
              </a:lnSpc>
              <a:spcBef>
                <a:spcPts val="1701"/>
              </a:spcBef>
              <a:tabLst>
                <a:tab pos="342900" algn="l"/>
              </a:tabLst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0" dirty="0">
                <a:solidFill>
                  <a:srgbClr val="F98657"/>
                </a:solidFill>
                <a:latin typeface="Microsoft Sans Serif"/>
                <a:cs typeface="Microsoft Sans Serif"/>
              </a:rPr>
              <a:t>	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Regardless of the manner in which it is applied, the prototyping </a:t>
            </a:r>
            <a:endParaRPr sz="2000">
              <a:latin typeface="Arial"/>
              <a:cs typeface="Arial"/>
            </a:endParaRPr>
          </a:p>
          <a:p>
            <a:pPr marL="351154">
              <a:lnSpc>
                <a:spcPts val="2299"/>
              </a:lnSpc>
              <a:spcBef>
                <a:spcPts val="604"/>
              </a:spcBef>
              <a:tabLst>
                <a:tab pos="342900" algn="l"/>
              </a:tabLst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paradigm assists you and other stakeholders to better</a:t>
            </a:r>
            <a:endParaRPr sz="2000">
              <a:latin typeface="Arial"/>
              <a:cs typeface="Arial"/>
            </a:endParaRPr>
          </a:p>
          <a:p>
            <a:pPr marL="351154" marR="31111">
              <a:lnSpc>
                <a:spcPts val="2220"/>
              </a:lnSpc>
              <a:spcBef>
                <a:spcPts val="715"/>
              </a:spcBef>
            </a:pPr>
            <a:r>
              <a:rPr sz="2000" spc="-3" dirty="0">
                <a:solidFill>
                  <a:srgbClr val="FFFFFF"/>
                </a:solidFill>
                <a:latin typeface="Arial"/>
                <a:cs typeface="Arial"/>
              </a:rPr>
              <a:t>understand what is to be built when requirements are fuzzy.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8688" y="5359320"/>
            <a:ext cx="6451765" cy="27939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ob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 can occur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wi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 p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yp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ng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ode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1621" y="219637"/>
            <a:ext cx="3137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03846" y="703255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67409" y="859653"/>
            <a:ext cx="2488201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2" dirty="0">
                <a:solidFill>
                  <a:srgbClr val="FFFFFF"/>
                </a:solidFill>
                <a:latin typeface="Arial"/>
                <a:cs typeface="Arial"/>
              </a:rPr>
              <a:t>Spiral Model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58688" y="2640504"/>
            <a:ext cx="7242403" cy="63296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ov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des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 po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al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 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ap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d deve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op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nc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eas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 marL="351154" marR="38099">
              <a:lnSpc>
                <a:spcPct val="95825"/>
              </a:lnSpc>
              <a:spcBef>
                <a:spcPts val="377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more complete versions of the software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8688" y="3503088"/>
            <a:ext cx="6949397" cy="27939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ft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 deve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oped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 a se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es of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evo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ona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eases.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8688" y="4012104"/>
            <a:ext cx="6579312" cy="64515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ng ea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ons,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ease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ght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be a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odel or</a:t>
            </a:r>
            <a:endParaRPr sz="2000">
              <a:latin typeface="Arial"/>
              <a:cs typeface="Arial"/>
            </a:endParaRPr>
          </a:p>
          <a:p>
            <a:pPr marL="351154" marR="38099">
              <a:lnSpc>
                <a:spcPct val="95825"/>
              </a:lnSpc>
              <a:spcBef>
                <a:spcPts val="472"/>
              </a:spcBef>
            </a:pP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prototype.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8688" y="4886880"/>
            <a:ext cx="7343198" cy="636015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ng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ons,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nc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eas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 co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 ve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ons of</a:t>
            </a:r>
            <a:endParaRPr sz="2000">
              <a:latin typeface="Arial"/>
              <a:cs typeface="Arial"/>
            </a:endParaRPr>
          </a:p>
          <a:p>
            <a:pPr marL="351154" marR="38099">
              <a:lnSpc>
                <a:spcPct val="95825"/>
              </a:lnSpc>
              <a:spcBef>
                <a:spcPts val="400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the engineered system are produced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39623" y="2364828"/>
            <a:ext cx="4994333" cy="34249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1621" y="219637"/>
            <a:ext cx="3137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63056" y="1190935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49062" y="1700902"/>
            <a:ext cx="2488201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2" dirty="0">
                <a:solidFill>
                  <a:srgbClr val="FFFFFF"/>
                </a:solidFill>
                <a:latin typeface="Arial"/>
                <a:cs typeface="Arial"/>
              </a:rPr>
              <a:t>Spiral Model</a:t>
            </a:r>
            <a:endParaRPr sz="3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34812" y="2453822"/>
            <a:ext cx="3310991" cy="915415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 first circuit around the spiral</a:t>
            </a:r>
            <a:endParaRPr sz="1800">
              <a:latin typeface="Arial"/>
              <a:cs typeface="Arial"/>
            </a:endParaRPr>
          </a:p>
          <a:p>
            <a:pPr marL="12700" marR="83714">
              <a:lnSpc>
                <a:spcPts val="2620"/>
              </a:lnSpc>
              <a:spcBef>
                <a:spcPts val="149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might result in the development of a product specification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49062" y="2474479"/>
            <a:ext cx="148847" cy="228599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spc="-16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34812" y="3584630"/>
            <a:ext cx="3316367" cy="1573783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 marR="2673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Subsequent passes might be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69"/>
              </a:lnSpc>
              <a:spcBef>
                <a:spcPts val="42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used to develop a prototype and 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69"/>
              </a:lnSpc>
              <a:spcBef>
                <a:spcPts val="534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then progressively more 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69"/>
              </a:lnSpc>
              <a:spcBef>
                <a:spcPts val="534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sophisticated versions of the</a:t>
            </a:r>
            <a:endParaRPr sz="1800">
              <a:latin typeface="Arial"/>
              <a:cs typeface="Arial"/>
            </a:endParaRPr>
          </a:p>
          <a:p>
            <a:pPr marL="12700" marR="26730">
              <a:lnSpc>
                <a:spcPct val="95825"/>
              </a:lnSpc>
              <a:spcBef>
                <a:spcPts val="534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software.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9062" y="3605287"/>
            <a:ext cx="148847" cy="228599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spc="-16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34812" y="5373806"/>
            <a:ext cx="3273109" cy="915415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Each pass through the planning</a:t>
            </a:r>
            <a:endParaRPr sz="1800">
              <a:latin typeface="Arial"/>
              <a:cs typeface="Arial"/>
            </a:endParaRPr>
          </a:p>
          <a:p>
            <a:pPr marL="12700" marR="58423">
              <a:lnSpc>
                <a:spcPts val="2590"/>
              </a:lnSpc>
              <a:spcBef>
                <a:spcPts val="192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region results in adjustments to the project plan.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49062" y="5394463"/>
            <a:ext cx="148847" cy="228599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spc="-16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39623" y="2364828"/>
            <a:ext cx="4994333" cy="34249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1621" y="219637"/>
            <a:ext cx="3137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3056" y="1190935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9062" y="1700902"/>
            <a:ext cx="3195563" cy="199752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 marR="26730">
              <a:lnSpc>
                <a:spcPts val="3575"/>
              </a:lnSpc>
            </a:pPr>
            <a:r>
              <a:rPr sz="3400" spc="-2" dirty="0">
                <a:solidFill>
                  <a:srgbClr val="FFFFFF"/>
                </a:solidFill>
                <a:latin typeface="Arial"/>
                <a:cs typeface="Arial"/>
              </a:rPr>
              <a:t>Spiral Model</a:t>
            </a:r>
            <a:endParaRPr sz="3400">
              <a:latin typeface="Arial"/>
              <a:cs typeface="Arial"/>
            </a:endParaRPr>
          </a:p>
          <a:p>
            <a:pPr marL="298450" indent="-285750">
              <a:lnSpc>
                <a:spcPts val="2069"/>
              </a:lnSpc>
              <a:spcBef>
                <a:spcPts val="2044"/>
              </a:spcBef>
              <a:tabLst>
                <a:tab pos="292100" algn="l"/>
              </a:tabLst>
            </a:pPr>
            <a:r>
              <a:rPr sz="1600" spc="-16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600" spc="0" dirty="0">
                <a:solidFill>
                  <a:srgbClr val="F98657"/>
                </a:solidFill>
                <a:latin typeface="Microsoft Sans Serif"/>
                <a:cs typeface="Microsoft Sans Serif"/>
              </a:rPr>
              <a:t>	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Cost and schedule are </a:t>
            </a:r>
            <a:endParaRPr sz="1800">
              <a:latin typeface="Arial"/>
              <a:cs typeface="Arial"/>
            </a:endParaRPr>
          </a:p>
          <a:p>
            <a:pPr marL="298450">
              <a:lnSpc>
                <a:spcPts val="2069"/>
              </a:lnSpc>
              <a:spcBef>
                <a:spcPts val="534"/>
              </a:spcBef>
              <a:tabLst>
                <a:tab pos="292100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adjusted based on feedback </a:t>
            </a:r>
            <a:endParaRPr sz="1800">
              <a:latin typeface="Arial"/>
              <a:cs typeface="Arial"/>
            </a:endParaRPr>
          </a:p>
          <a:p>
            <a:pPr marL="298450">
              <a:lnSpc>
                <a:spcPts val="2069"/>
              </a:lnSpc>
              <a:spcBef>
                <a:spcPts val="534"/>
              </a:spcBef>
              <a:tabLst>
                <a:tab pos="292100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derived from the customer</a:t>
            </a:r>
            <a:endParaRPr sz="1800">
              <a:latin typeface="Arial"/>
              <a:cs typeface="Arial"/>
            </a:endParaRPr>
          </a:p>
          <a:p>
            <a:pPr marL="298450" marR="26730">
              <a:lnSpc>
                <a:spcPct val="95825"/>
              </a:lnSpc>
              <a:spcBef>
                <a:spcPts val="534"/>
              </a:spcBef>
            </a:pPr>
            <a:r>
              <a:rPr sz="1800" spc="-8" dirty="0">
                <a:solidFill>
                  <a:srgbClr val="FFFFFF"/>
                </a:solidFill>
                <a:latin typeface="Arial"/>
                <a:cs typeface="Arial"/>
              </a:rPr>
              <a:t>after delivery.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49062" y="3913814"/>
            <a:ext cx="3411533" cy="12446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 marR="26730">
              <a:lnSpc>
                <a:spcPts val="1939"/>
              </a:lnSpc>
            </a:pPr>
            <a:r>
              <a:rPr sz="1600" spc="-16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600" spc="-76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600" spc="48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The project manager adjusts</a:t>
            </a:r>
            <a:endParaRPr sz="1800">
              <a:latin typeface="Arial"/>
              <a:cs typeface="Arial"/>
            </a:endParaRPr>
          </a:p>
          <a:p>
            <a:pPr marL="298450">
              <a:lnSpc>
                <a:spcPts val="2590"/>
              </a:lnSpc>
              <a:spcBef>
                <a:spcPts val="192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 planned number of iterations required to complete the software.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1621" y="219637"/>
            <a:ext cx="3137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03846" y="703255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67409" y="859653"/>
            <a:ext cx="2488201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2" dirty="0">
                <a:solidFill>
                  <a:srgbClr val="FFFFFF"/>
                </a:solidFill>
                <a:latin typeface="Arial"/>
                <a:cs typeface="Arial"/>
              </a:rPr>
              <a:t>Spiral Model</a:t>
            </a:r>
            <a:endParaRPr sz="3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83268" y="2171505"/>
            <a:ext cx="7713644" cy="1091691"/>
          </a:xfrm>
          <a:prstGeom prst="rect">
            <a:avLst/>
          </a:prstGeom>
        </p:spPr>
        <p:txBody>
          <a:bodyPr wrap="square" lIns="0" tIns="11684" rIns="0" bIns="0" rtlCol="0">
            <a:noAutofit/>
          </a:bodyPr>
          <a:lstStyle/>
          <a:p>
            <a:pPr marL="12700" marR="24539">
              <a:lnSpc>
                <a:spcPts val="1839"/>
              </a:lnSpc>
            </a:pPr>
            <a:r>
              <a:rPr sz="1700" spc="1" dirty="0">
                <a:solidFill>
                  <a:srgbClr val="FFFFFF"/>
                </a:solidFill>
                <a:latin typeface="Arial"/>
                <a:cs typeface="Arial"/>
              </a:rPr>
              <a:t>The spiral model is a realistic approach to the development of large-scale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1954"/>
              </a:lnSpc>
              <a:spcBef>
                <a:spcPts val="138"/>
              </a:spcBef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sys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17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7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oft</a:t>
            </a:r>
            <a:r>
              <a:rPr sz="1700" spc="-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7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7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au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17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oft</a:t>
            </a:r>
            <a:r>
              <a:rPr sz="1700" spc="-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7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7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700" spc="-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7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7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ss 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7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og</a:t>
            </a:r>
            <a:r>
              <a:rPr sz="17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s,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 th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1954"/>
              </a:lnSpc>
              <a:spcBef>
                <a:spcPts val="349"/>
              </a:spcBef>
            </a:pPr>
            <a:r>
              <a:rPr sz="1700" spc="2" dirty="0">
                <a:solidFill>
                  <a:srgbClr val="FFFFFF"/>
                </a:solidFill>
                <a:latin typeface="Arial"/>
                <a:cs typeface="Arial"/>
              </a:rPr>
              <a:t>developer and customer better understand and react to risks at each</a:t>
            </a:r>
            <a:endParaRPr sz="1700">
              <a:latin typeface="Arial"/>
              <a:cs typeface="Arial"/>
            </a:endParaRPr>
          </a:p>
          <a:p>
            <a:pPr marL="12700" marR="24539">
              <a:lnSpc>
                <a:spcPts val="1870"/>
              </a:lnSpc>
              <a:spcBef>
                <a:spcPts val="443"/>
              </a:spcBef>
            </a:pP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evolutionary level.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44813" y="2192157"/>
            <a:ext cx="141132" cy="215900"/>
          </a:xfrm>
          <a:prstGeom prst="rect">
            <a:avLst/>
          </a:prstGeom>
        </p:spPr>
        <p:txBody>
          <a:bodyPr wrap="square" lIns="0" tIns="10350" rIns="0" bIns="0" rtlCol="0">
            <a:noAutofit/>
          </a:bodyPr>
          <a:lstStyle/>
          <a:p>
            <a:pPr marL="12700">
              <a:lnSpc>
                <a:spcPts val="1630"/>
              </a:lnSpc>
            </a:pPr>
            <a:r>
              <a:rPr sz="1500" spc="-15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83268" y="3454713"/>
            <a:ext cx="7625230" cy="799083"/>
          </a:xfrm>
          <a:prstGeom prst="rect">
            <a:avLst/>
          </a:prstGeom>
        </p:spPr>
        <p:txBody>
          <a:bodyPr wrap="square" lIns="0" tIns="11684" rIns="0" bIns="0" rtlCol="0">
            <a:noAutofit/>
          </a:bodyPr>
          <a:lstStyle/>
          <a:p>
            <a:pPr marL="12700">
              <a:lnSpc>
                <a:spcPts val="1839"/>
              </a:lnSpc>
            </a:pPr>
            <a:r>
              <a:rPr sz="1700" spc="1" dirty="0">
                <a:solidFill>
                  <a:srgbClr val="FFFFFF"/>
                </a:solidFill>
                <a:latin typeface="Arial"/>
                <a:cs typeface="Arial"/>
              </a:rPr>
              <a:t>It uses prototyping as a risk reduction mechanism but, more important, enables</a:t>
            </a:r>
            <a:endParaRPr sz="1700">
              <a:latin typeface="Arial"/>
              <a:cs typeface="Arial"/>
            </a:endParaRPr>
          </a:p>
          <a:p>
            <a:pPr marL="12700" marR="587914">
              <a:lnSpc>
                <a:spcPts val="2210"/>
              </a:lnSpc>
              <a:spcBef>
                <a:spcPts val="73"/>
              </a:spcBef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7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7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app</a:t>
            </a:r>
            <a:r>
              <a:rPr sz="1700" spc="-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7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7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otot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7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7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app</a:t>
            </a:r>
            <a:r>
              <a:rPr sz="17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oa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ch</a:t>
            </a:r>
            <a:r>
              <a:rPr sz="17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 an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y s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tag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7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7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7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700" spc="-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ut</a:t>
            </a:r>
            <a:r>
              <a:rPr sz="17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7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 th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7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odu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44813" y="3475365"/>
            <a:ext cx="141132" cy="215899"/>
          </a:xfrm>
          <a:prstGeom prst="rect">
            <a:avLst/>
          </a:prstGeom>
        </p:spPr>
        <p:txBody>
          <a:bodyPr wrap="square" lIns="0" tIns="10350" rIns="0" bIns="0" rtlCol="0">
            <a:noAutofit/>
          </a:bodyPr>
          <a:lstStyle/>
          <a:p>
            <a:pPr marL="12700">
              <a:lnSpc>
                <a:spcPts val="1630"/>
              </a:lnSpc>
            </a:pPr>
            <a:r>
              <a:rPr sz="1500" spc="-15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83268" y="4445313"/>
            <a:ext cx="7780236" cy="1521459"/>
          </a:xfrm>
          <a:prstGeom prst="rect">
            <a:avLst/>
          </a:prstGeom>
        </p:spPr>
        <p:txBody>
          <a:bodyPr wrap="square" lIns="0" tIns="11684" rIns="0" bIns="0" rtlCol="0">
            <a:noAutofit/>
          </a:bodyPr>
          <a:lstStyle/>
          <a:p>
            <a:pPr marL="12700">
              <a:lnSpc>
                <a:spcPts val="1839"/>
              </a:lnSpc>
            </a:pPr>
            <a:r>
              <a:rPr sz="1700" spc="1" dirty="0">
                <a:solidFill>
                  <a:srgbClr val="FFFFFF"/>
                </a:solidFill>
                <a:latin typeface="Arial"/>
                <a:cs typeface="Arial"/>
              </a:rPr>
              <a:t>It maintains the systematic stepwise approach suggested by the classic life cycle</a:t>
            </a:r>
            <a:endParaRPr sz="1700">
              <a:latin typeface="Arial"/>
              <a:cs typeface="Arial"/>
            </a:endParaRPr>
          </a:p>
          <a:p>
            <a:pPr marL="12700" marR="203083">
              <a:lnSpc>
                <a:spcPts val="1954"/>
              </a:lnSpc>
              <a:spcBef>
                <a:spcPts val="138"/>
              </a:spcBef>
            </a:pPr>
            <a:r>
              <a:rPr sz="1700" spc="1" dirty="0">
                <a:solidFill>
                  <a:srgbClr val="FFFFFF"/>
                </a:solidFill>
                <a:latin typeface="Arial"/>
                <a:cs typeface="Arial"/>
              </a:rPr>
              <a:t>but incorporates it into an iterative framework that more realistically reflects the </a:t>
            </a:r>
            <a:endParaRPr sz="1700">
              <a:latin typeface="Arial"/>
              <a:cs typeface="Arial"/>
            </a:endParaRPr>
          </a:p>
          <a:p>
            <a:pPr marL="12700" marR="203083">
              <a:lnSpc>
                <a:spcPts val="1954"/>
              </a:lnSpc>
              <a:spcBef>
                <a:spcPts val="349"/>
              </a:spcBef>
            </a:pP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real world.</a:t>
            </a:r>
            <a:endParaRPr sz="1700">
              <a:latin typeface="Arial"/>
              <a:cs typeface="Arial"/>
            </a:endParaRPr>
          </a:p>
          <a:p>
            <a:pPr marL="12700" marR="342581">
              <a:lnSpc>
                <a:spcPts val="2280"/>
              </a:lnSpc>
              <a:spcBef>
                <a:spcPts val="1251"/>
              </a:spcBef>
            </a:pPr>
            <a:r>
              <a:rPr sz="1700" spc="1" dirty="0">
                <a:solidFill>
                  <a:srgbClr val="FFFFFF"/>
                </a:solidFill>
                <a:latin typeface="Arial"/>
                <a:cs typeface="Arial"/>
              </a:rPr>
              <a:t>It demands a direct consideration of technical risks at all stages of the project and, if properly applied, should reduce risks before they become problematic.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4813" y="4465965"/>
            <a:ext cx="141132" cy="215900"/>
          </a:xfrm>
          <a:prstGeom prst="rect">
            <a:avLst/>
          </a:prstGeom>
        </p:spPr>
        <p:txBody>
          <a:bodyPr wrap="square" lIns="0" tIns="10350" rIns="0" bIns="0" rtlCol="0">
            <a:noAutofit/>
          </a:bodyPr>
          <a:lstStyle/>
          <a:p>
            <a:pPr marL="12700">
              <a:lnSpc>
                <a:spcPts val="1630"/>
              </a:lnSpc>
            </a:pPr>
            <a:r>
              <a:rPr sz="1500" spc="-15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4813" y="5456565"/>
            <a:ext cx="141132" cy="215900"/>
          </a:xfrm>
          <a:prstGeom prst="rect">
            <a:avLst/>
          </a:prstGeom>
        </p:spPr>
        <p:txBody>
          <a:bodyPr wrap="square" lIns="0" tIns="10350" rIns="0" bIns="0" rtlCol="0">
            <a:noAutofit/>
          </a:bodyPr>
          <a:lstStyle/>
          <a:p>
            <a:pPr marL="12700">
              <a:lnSpc>
                <a:spcPts val="1630"/>
              </a:lnSpc>
            </a:pPr>
            <a:r>
              <a:rPr sz="1500" spc="-15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endParaRPr sz="1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39128" y="0"/>
            <a:ext cx="4645152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1621" y="219637"/>
            <a:ext cx="3137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29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63588" y="1190935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49980" y="1399150"/>
            <a:ext cx="2976992" cy="1383792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 marR="74479">
              <a:lnSpc>
                <a:spcPts val="3575"/>
              </a:lnSpc>
            </a:pPr>
            <a:r>
              <a:rPr sz="3400" spc="-1" dirty="0">
                <a:solidFill>
                  <a:srgbClr val="FFFFFF"/>
                </a:solidFill>
                <a:latin typeface="Arial"/>
                <a:cs typeface="Arial"/>
              </a:rPr>
              <a:t>Concurrent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ts val="3695"/>
              </a:lnSpc>
              <a:spcBef>
                <a:spcPts val="6"/>
              </a:spcBef>
            </a:pPr>
            <a:r>
              <a:rPr sz="3400" spc="-2" dirty="0">
                <a:solidFill>
                  <a:srgbClr val="FFFFFF"/>
                </a:solidFill>
                <a:latin typeface="Arial"/>
                <a:cs typeface="Arial"/>
              </a:rPr>
              <a:t>Developmental</a:t>
            </a:r>
            <a:endParaRPr sz="3400">
              <a:latin typeface="Arial"/>
              <a:cs typeface="Arial"/>
            </a:endParaRPr>
          </a:p>
          <a:p>
            <a:pPr marL="12700" marR="74479">
              <a:lnSpc>
                <a:spcPts val="3600"/>
              </a:lnSpc>
            </a:pPr>
            <a:r>
              <a:rPr sz="3400" spc="-1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9062" y="3289728"/>
            <a:ext cx="3407284" cy="636015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8099">
              <a:lnSpc>
                <a:spcPts val="2145"/>
              </a:lnSpc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The concurrent development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00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model allows a software team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2263" y="3646344"/>
            <a:ext cx="274612" cy="27939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49062" y="4012104"/>
            <a:ext cx="3856718" cy="1017015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represent iterative and concurrent</a:t>
            </a:r>
            <a:endParaRPr sz="2000">
              <a:latin typeface="Arial"/>
              <a:cs typeface="Arial"/>
            </a:endParaRPr>
          </a:p>
          <a:p>
            <a:pPr marL="12700" marR="347331">
              <a:lnSpc>
                <a:spcPts val="2900"/>
              </a:lnSpc>
              <a:spcBef>
                <a:spcPts val="197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elements of any of the process models already described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8621" y="219637"/>
            <a:ext cx="186826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3372" y="859653"/>
            <a:ext cx="4311643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1" dirty="0">
                <a:solidFill>
                  <a:srgbClr val="FFFFFF"/>
                </a:solidFill>
                <a:latin typeface="Arial"/>
                <a:cs typeface="Arial"/>
              </a:rPr>
              <a:t>Process Model Recap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8688" y="2960544"/>
            <a:ext cx="7568903" cy="1004823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ocess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as de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ned as a co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ec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on of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k ac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es,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ons,</a:t>
            </a:r>
            <a:endParaRPr sz="2000">
              <a:latin typeface="Arial"/>
              <a:cs typeface="Arial"/>
            </a:endParaRPr>
          </a:p>
          <a:p>
            <a:pPr marL="351154" marR="155624">
              <a:lnSpc>
                <a:spcPts val="2900"/>
              </a:lnSpc>
              <a:spcBef>
                <a:spcPts val="102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asks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hat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 pe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rf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ed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hen so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k p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oduct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 be c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8688" y="4194984"/>
            <a:ext cx="6895652" cy="101396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1111">
              <a:lnSpc>
                <a:spcPts val="214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ach of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hese ac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es,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ons,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asks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wi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 a</a:t>
            </a:r>
            <a:endParaRPr sz="2000">
              <a:latin typeface="Arial"/>
              <a:cs typeface="Arial"/>
            </a:endParaRPr>
          </a:p>
          <a:p>
            <a:pPr marL="351154">
              <a:lnSpc>
                <a:spcPts val="2900"/>
              </a:lnSpc>
              <a:spcBef>
                <a:spcPts val="172"/>
              </a:spcBef>
            </a:pP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framework or model that defines their relationship with the process and with one another.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39128" y="0"/>
            <a:ext cx="4645152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1621" y="219637"/>
            <a:ext cx="3137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63588" y="1190935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49980" y="1399150"/>
            <a:ext cx="2976992" cy="1383792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 marR="74479">
              <a:lnSpc>
                <a:spcPts val="3575"/>
              </a:lnSpc>
            </a:pPr>
            <a:r>
              <a:rPr sz="3400" spc="-1" dirty="0">
                <a:solidFill>
                  <a:srgbClr val="FFFFFF"/>
                </a:solidFill>
                <a:latin typeface="Arial"/>
                <a:cs typeface="Arial"/>
              </a:rPr>
              <a:t>Concurrent</a:t>
            </a:r>
            <a:endParaRPr sz="3400">
              <a:latin typeface="Arial"/>
              <a:cs typeface="Arial"/>
            </a:endParaRPr>
          </a:p>
          <a:p>
            <a:pPr marL="12700">
              <a:lnSpc>
                <a:spcPts val="3695"/>
              </a:lnSpc>
              <a:spcBef>
                <a:spcPts val="6"/>
              </a:spcBef>
            </a:pPr>
            <a:r>
              <a:rPr sz="3400" spc="-2" dirty="0">
                <a:solidFill>
                  <a:srgbClr val="FFFFFF"/>
                </a:solidFill>
                <a:latin typeface="Arial"/>
                <a:cs typeface="Arial"/>
              </a:rPr>
              <a:t>Developmental</a:t>
            </a:r>
            <a:endParaRPr sz="3400">
              <a:latin typeface="Arial"/>
              <a:cs typeface="Arial"/>
            </a:endParaRPr>
          </a:p>
          <a:p>
            <a:pPr marL="12700" marR="74479">
              <a:lnSpc>
                <a:spcPts val="3600"/>
              </a:lnSpc>
            </a:pPr>
            <a:r>
              <a:rPr sz="3400" spc="-1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1962" y="2912169"/>
            <a:ext cx="3576698" cy="3505707"/>
          </a:xfrm>
          <a:prstGeom prst="rect">
            <a:avLst/>
          </a:prstGeom>
        </p:spPr>
        <p:txBody>
          <a:bodyPr wrap="square" lIns="0" tIns="11684" rIns="0" bIns="0" rtlCol="0">
            <a:noAutofit/>
          </a:bodyPr>
          <a:lstStyle/>
          <a:p>
            <a:pPr marL="12700" marR="24539">
              <a:lnSpc>
                <a:spcPts val="1839"/>
              </a:lnSpc>
            </a:pP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A schematic representation of the</a:t>
            </a:r>
            <a:endParaRPr sz="1700">
              <a:latin typeface="Arial"/>
              <a:cs typeface="Arial"/>
            </a:endParaRPr>
          </a:p>
          <a:p>
            <a:pPr marL="12700" marR="39427">
              <a:lnSpc>
                <a:spcPts val="1954"/>
              </a:lnSpc>
              <a:spcBef>
                <a:spcPts val="158"/>
              </a:spcBef>
            </a:pPr>
            <a:r>
              <a:rPr sz="1700" spc="1" dirty="0">
                <a:solidFill>
                  <a:srgbClr val="FFFFFF"/>
                </a:solidFill>
                <a:latin typeface="Arial"/>
                <a:cs typeface="Arial"/>
              </a:rPr>
              <a:t>modelling activity using a concurrent </a:t>
            </a:r>
            <a:endParaRPr sz="1700">
              <a:latin typeface="Arial"/>
              <a:cs typeface="Arial"/>
            </a:endParaRPr>
          </a:p>
          <a:p>
            <a:pPr marL="12700" marR="39427">
              <a:lnSpc>
                <a:spcPts val="1954"/>
              </a:lnSpc>
              <a:spcBef>
                <a:spcPts val="324"/>
              </a:spcBef>
            </a:pPr>
            <a:r>
              <a:rPr sz="1700" spc="1" dirty="0">
                <a:solidFill>
                  <a:srgbClr val="FFFFFF"/>
                </a:solidFill>
                <a:latin typeface="Arial"/>
                <a:cs typeface="Arial"/>
              </a:rPr>
              <a:t>modelling approach.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1954"/>
              </a:lnSpc>
              <a:spcBef>
                <a:spcPts val="1366"/>
              </a:spcBef>
            </a:pP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7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7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7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17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7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7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7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 th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1954"/>
              </a:lnSpc>
              <a:spcBef>
                <a:spcPts val="349"/>
              </a:spcBef>
            </a:pPr>
            <a:r>
              <a:rPr sz="1700" spc="2" dirty="0">
                <a:solidFill>
                  <a:srgbClr val="FFFFFF"/>
                </a:solidFill>
                <a:latin typeface="Arial"/>
                <a:cs typeface="Arial"/>
              </a:rPr>
              <a:t>states noted at any given time.</a:t>
            </a:r>
            <a:endParaRPr sz="1700">
              <a:latin typeface="Arial"/>
              <a:cs typeface="Arial"/>
            </a:endParaRPr>
          </a:p>
          <a:p>
            <a:pPr marL="12700" marR="105411">
              <a:lnSpc>
                <a:spcPts val="1954"/>
              </a:lnSpc>
              <a:spcBef>
                <a:spcPts val="1343"/>
              </a:spcBef>
            </a:pPr>
            <a:r>
              <a:rPr sz="1700" spc="-2" dirty="0">
                <a:solidFill>
                  <a:srgbClr val="FFFFFF"/>
                </a:solidFill>
                <a:latin typeface="Arial"/>
                <a:cs typeface="Arial"/>
              </a:rPr>
              <a:t>Similarly, other activities, actions, or </a:t>
            </a:r>
            <a:endParaRPr sz="1700">
              <a:latin typeface="Arial"/>
              <a:cs typeface="Arial"/>
            </a:endParaRPr>
          </a:p>
          <a:p>
            <a:pPr marL="12700" marR="105411">
              <a:lnSpc>
                <a:spcPts val="1954"/>
              </a:lnSpc>
              <a:spcBef>
                <a:spcPts val="301"/>
              </a:spcBef>
            </a:pPr>
            <a:r>
              <a:rPr sz="1700" spc="2" dirty="0">
                <a:solidFill>
                  <a:srgbClr val="FFFFFF"/>
                </a:solidFill>
                <a:latin typeface="Arial"/>
                <a:cs typeface="Arial"/>
              </a:rPr>
              <a:t>tasks can be represented in an </a:t>
            </a:r>
            <a:endParaRPr sz="1700">
              <a:latin typeface="Arial"/>
              <a:cs typeface="Arial"/>
            </a:endParaRPr>
          </a:p>
          <a:p>
            <a:pPr marL="12700" marR="105411">
              <a:lnSpc>
                <a:spcPts val="1954"/>
              </a:lnSpc>
              <a:spcBef>
                <a:spcPts val="301"/>
              </a:spcBef>
            </a:pPr>
            <a:r>
              <a:rPr sz="1700" spc="-3" dirty="0">
                <a:solidFill>
                  <a:srgbClr val="FFFFFF"/>
                </a:solidFill>
                <a:latin typeface="Arial"/>
                <a:cs typeface="Arial"/>
              </a:rPr>
              <a:t>analogous manner.</a:t>
            </a:r>
            <a:endParaRPr sz="1700">
              <a:latin typeface="Arial"/>
              <a:cs typeface="Arial"/>
            </a:endParaRPr>
          </a:p>
          <a:p>
            <a:pPr marL="12700" marR="328006">
              <a:lnSpc>
                <a:spcPts val="1954"/>
              </a:lnSpc>
              <a:spcBef>
                <a:spcPts val="1341"/>
              </a:spcBef>
            </a:pPr>
            <a:r>
              <a:rPr sz="1700" spc="1" dirty="0">
                <a:solidFill>
                  <a:srgbClr val="FFFFFF"/>
                </a:solidFill>
                <a:latin typeface="Arial"/>
                <a:cs typeface="Arial"/>
              </a:rPr>
              <a:t>All software engineering activities </a:t>
            </a:r>
            <a:endParaRPr sz="1700">
              <a:latin typeface="Arial"/>
              <a:cs typeface="Arial"/>
            </a:endParaRPr>
          </a:p>
          <a:p>
            <a:pPr marL="12700" marR="328006">
              <a:lnSpc>
                <a:spcPts val="1954"/>
              </a:lnSpc>
              <a:spcBef>
                <a:spcPts val="349"/>
              </a:spcBef>
            </a:pPr>
            <a:r>
              <a:rPr sz="1700" spc="1" dirty="0">
                <a:solidFill>
                  <a:srgbClr val="FFFFFF"/>
                </a:solidFill>
                <a:latin typeface="Arial"/>
                <a:cs typeface="Arial"/>
              </a:rPr>
              <a:t>exist concurrently but reside in</a:t>
            </a:r>
            <a:endParaRPr sz="1700">
              <a:latin typeface="Arial"/>
              <a:cs typeface="Arial"/>
            </a:endParaRPr>
          </a:p>
          <a:p>
            <a:pPr marL="12700" marR="24539">
              <a:lnSpc>
                <a:spcPts val="1870"/>
              </a:lnSpc>
              <a:spcBef>
                <a:spcPts val="443"/>
              </a:spcBef>
            </a:pP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different states.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49062" y="2932821"/>
            <a:ext cx="141132" cy="215900"/>
          </a:xfrm>
          <a:prstGeom prst="rect">
            <a:avLst/>
          </a:prstGeom>
        </p:spPr>
        <p:txBody>
          <a:bodyPr wrap="square" lIns="0" tIns="10350" rIns="0" bIns="0" rtlCol="0">
            <a:noAutofit/>
          </a:bodyPr>
          <a:lstStyle/>
          <a:p>
            <a:pPr marL="12700">
              <a:lnSpc>
                <a:spcPts val="1630"/>
              </a:lnSpc>
            </a:pPr>
            <a:r>
              <a:rPr sz="1500" spc="-15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9062" y="3923421"/>
            <a:ext cx="141132" cy="215900"/>
          </a:xfrm>
          <a:prstGeom prst="rect">
            <a:avLst/>
          </a:prstGeom>
        </p:spPr>
        <p:txBody>
          <a:bodyPr wrap="square" lIns="0" tIns="10350" rIns="0" bIns="0" rtlCol="0">
            <a:noAutofit/>
          </a:bodyPr>
          <a:lstStyle/>
          <a:p>
            <a:pPr marL="12700">
              <a:lnSpc>
                <a:spcPts val="1630"/>
              </a:lnSpc>
            </a:pPr>
            <a:r>
              <a:rPr sz="1500" spc="-15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9062" y="4633605"/>
            <a:ext cx="141132" cy="215900"/>
          </a:xfrm>
          <a:prstGeom prst="rect">
            <a:avLst/>
          </a:prstGeom>
        </p:spPr>
        <p:txBody>
          <a:bodyPr wrap="square" lIns="0" tIns="10350" rIns="0" bIns="0" rtlCol="0">
            <a:noAutofit/>
          </a:bodyPr>
          <a:lstStyle/>
          <a:p>
            <a:pPr marL="12700">
              <a:lnSpc>
                <a:spcPts val="1630"/>
              </a:lnSpc>
            </a:pPr>
            <a:r>
              <a:rPr sz="1500" spc="-15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49062" y="5624205"/>
            <a:ext cx="141132" cy="215900"/>
          </a:xfrm>
          <a:prstGeom prst="rect">
            <a:avLst/>
          </a:prstGeom>
        </p:spPr>
        <p:txBody>
          <a:bodyPr wrap="square" lIns="0" tIns="10350" rIns="0" bIns="0" rtlCol="0">
            <a:noAutofit/>
          </a:bodyPr>
          <a:lstStyle/>
          <a:p>
            <a:pPr marL="12700">
              <a:lnSpc>
                <a:spcPts val="1630"/>
              </a:lnSpc>
            </a:pPr>
            <a:r>
              <a:rPr sz="1500" spc="-15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endParaRPr sz="1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1621" y="219637"/>
            <a:ext cx="3137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03846" y="703255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36748" y="859653"/>
            <a:ext cx="6518407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1" dirty="0">
                <a:solidFill>
                  <a:srgbClr val="FFFFFF"/>
                </a:solidFill>
                <a:latin typeface="Arial"/>
                <a:cs typeface="Arial"/>
              </a:rPr>
              <a:t>Concurrent Developmental Model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8688" y="2341800"/>
            <a:ext cx="7443683" cy="1004823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43811">
              <a:lnSpc>
                <a:spcPts val="214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exa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e,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 a p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ect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 co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ca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on ac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y has</a:t>
            </a:r>
            <a:endParaRPr sz="2000">
              <a:latin typeface="Arial"/>
              <a:cs typeface="Arial"/>
            </a:endParaRPr>
          </a:p>
          <a:p>
            <a:pPr marL="351154">
              <a:lnSpc>
                <a:spcPct val="95825"/>
              </a:lnSpc>
              <a:spcBef>
                <a:spcPts val="400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completed its first iteration and exists in the </a:t>
            </a:r>
            <a:r>
              <a:rPr sz="2000" b="1" spc="0" dirty="0">
                <a:solidFill>
                  <a:srgbClr val="F98657"/>
                </a:solidFill>
                <a:latin typeface="Arial"/>
                <a:cs typeface="Arial"/>
              </a:rPr>
              <a:t>awaiting changes</a:t>
            </a:r>
            <a:endParaRPr sz="2000">
              <a:latin typeface="Arial"/>
              <a:cs typeface="Arial"/>
            </a:endParaRPr>
          </a:p>
          <a:p>
            <a:pPr marL="351154" marR="43811">
              <a:lnSpc>
                <a:spcPct val="95825"/>
              </a:lnSpc>
              <a:spcBef>
                <a:spcPts val="604"/>
              </a:spcBef>
            </a:pP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state.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8688" y="3576240"/>
            <a:ext cx="7640493" cy="224535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1111">
              <a:lnSpc>
                <a:spcPts val="214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ode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lli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ng ac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ch ex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ed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 </a:t>
            </a:r>
            <a:r>
              <a:rPr sz="2000" b="1" spc="-4" dirty="0">
                <a:solidFill>
                  <a:srgbClr val="F98657"/>
                </a:solidFill>
                <a:latin typeface="Arial"/>
                <a:cs typeface="Arial"/>
              </a:rPr>
              <a:t>i</a:t>
            </a:r>
            <a:r>
              <a:rPr sz="2000" b="1" spc="4" dirty="0">
                <a:solidFill>
                  <a:srgbClr val="F98657"/>
                </a:solidFill>
                <a:latin typeface="Arial"/>
                <a:cs typeface="Arial"/>
              </a:rPr>
              <a:t>n</a:t>
            </a:r>
            <a:r>
              <a:rPr sz="2000" b="1" spc="0" dirty="0">
                <a:solidFill>
                  <a:srgbClr val="F98657"/>
                </a:solidFill>
                <a:latin typeface="Arial"/>
                <a:cs typeface="Arial"/>
              </a:rPr>
              <a:t>ac</a:t>
            </a:r>
            <a:r>
              <a:rPr sz="2000" b="1" spc="-4" dirty="0">
                <a:solidFill>
                  <a:srgbClr val="F98657"/>
                </a:solidFill>
                <a:latin typeface="Arial"/>
                <a:cs typeface="Arial"/>
              </a:rPr>
              <a:t>ti</a:t>
            </a:r>
            <a:r>
              <a:rPr sz="2000" b="1" spc="0" dirty="0">
                <a:solidFill>
                  <a:srgbClr val="F98657"/>
                </a:solidFill>
                <a:latin typeface="Arial"/>
                <a:cs typeface="Arial"/>
              </a:rPr>
              <a:t>ve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351154" marR="387641">
              <a:lnSpc>
                <a:spcPts val="2299"/>
              </a:lnSpc>
              <a:spcBef>
                <a:spcPts val="472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initial communication was completed, now makes a transition </a:t>
            </a:r>
            <a:endParaRPr sz="2000">
              <a:latin typeface="Arial"/>
              <a:cs typeface="Arial"/>
            </a:endParaRPr>
          </a:p>
          <a:p>
            <a:pPr marL="351154" marR="387641">
              <a:lnSpc>
                <a:spcPts val="2357"/>
              </a:lnSpc>
              <a:spcBef>
                <a:spcPts val="604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into the </a:t>
            </a:r>
            <a:r>
              <a:rPr sz="2000" b="1" spc="0" dirty="0">
                <a:solidFill>
                  <a:srgbClr val="FFFFFF"/>
                </a:solidFill>
                <a:latin typeface="Arial"/>
                <a:cs typeface="Arial"/>
              </a:rPr>
              <a:t>under development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state.</a:t>
            </a:r>
            <a:endParaRPr sz="2000">
              <a:latin typeface="Arial"/>
              <a:cs typeface="Arial"/>
            </a:endParaRPr>
          </a:p>
          <a:p>
            <a:pPr marL="351154" indent="-338454">
              <a:lnSpc>
                <a:spcPts val="2299"/>
              </a:lnSpc>
              <a:spcBef>
                <a:spcPts val="1644"/>
              </a:spcBef>
              <a:tabLst>
                <a:tab pos="342900" algn="l"/>
              </a:tabLst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0" dirty="0">
                <a:solidFill>
                  <a:srgbClr val="F98657"/>
                </a:solidFill>
                <a:latin typeface="Microsoft Sans Serif"/>
                <a:cs typeface="Microsoft Sans Serif"/>
              </a:rPr>
              <a:t>	</a:t>
            </a: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If, however, the customer indicates that changes in requirements </a:t>
            </a:r>
            <a:endParaRPr sz="2000">
              <a:latin typeface="Arial"/>
              <a:cs typeface="Arial"/>
            </a:endParaRPr>
          </a:p>
          <a:p>
            <a:pPr marL="351154">
              <a:lnSpc>
                <a:spcPts val="2357"/>
              </a:lnSpc>
              <a:spcBef>
                <a:spcPts val="604"/>
              </a:spcBef>
              <a:tabLst>
                <a:tab pos="342900" algn="l"/>
              </a:tabLst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must be made, the modelling activity moves from the </a:t>
            </a:r>
            <a:r>
              <a:rPr sz="2000" b="1" spc="0" dirty="0">
                <a:solidFill>
                  <a:srgbClr val="F98657"/>
                </a:solidFill>
                <a:latin typeface="Arial"/>
                <a:cs typeface="Arial"/>
              </a:rPr>
              <a:t>under</a:t>
            </a:r>
            <a:endParaRPr sz="2000">
              <a:latin typeface="Arial"/>
              <a:cs typeface="Arial"/>
            </a:endParaRPr>
          </a:p>
          <a:p>
            <a:pPr marL="351154" marR="31111">
              <a:lnSpc>
                <a:spcPts val="2290"/>
              </a:lnSpc>
              <a:spcBef>
                <a:spcPts val="734"/>
              </a:spcBef>
            </a:pPr>
            <a:r>
              <a:rPr sz="2000" b="1" spc="0" dirty="0">
                <a:solidFill>
                  <a:srgbClr val="F98657"/>
                </a:solidFill>
                <a:latin typeface="Arial"/>
                <a:cs typeface="Arial"/>
              </a:rPr>
              <a:t>development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state into the </a:t>
            </a:r>
            <a:r>
              <a:rPr sz="2000" b="1" spc="0" dirty="0">
                <a:solidFill>
                  <a:srgbClr val="F98657"/>
                </a:solidFill>
                <a:latin typeface="Arial"/>
                <a:cs typeface="Arial"/>
              </a:rPr>
              <a:t>awaiting changes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state.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1621" y="219637"/>
            <a:ext cx="3137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03846" y="703255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36748" y="859653"/>
            <a:ext cx="6518407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1" dirty="0">
                <a:solidFill>
                  <a:srgbClr val="FFFFFF"/>
                </a:solidFill>
                <a:latin typeface="Arial"/>
                <a:cs typeface="Arial"/>
              </a:rPr>
              <a:t>Concurrent Developmental Model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8688" y="2524680"/>
            <a:ext cx="7469938" cy="1004823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oncu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ode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lli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ng de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nes a se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es of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even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hat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wil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l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tr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gger</a:t>
            </a:r>
            <a:endParaRPr sz="2000">
              <a:latin typeface="Arial"/>
              <a:cs typeface="Arial"/>
            </a:endParaRPr>
          </a:p>
          <a:p>
            <a:pPr marL="351154" marR="1104485">
              <a:lnSpc>
                <a:spcPts val="2900"/>
              </a:lnSpc>
              <a:spcBef>
                <a:spcPts val="102"/>
              </a:spcBef>
            </a:pP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ans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ons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fr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om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 s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each of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 so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ft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 eng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nee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ng ac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es,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ons,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asks.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8688" y="3759120"/>
            <a:ext cx="7413815" cy="64515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exa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e,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ng ea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y s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ages of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des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gn an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ncons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ency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351154" marR="38099">
              <a:lnSpc>
                <a:spcPct val="95825"/>
              </a:lnSpc>
              <a:spcBef>
                <a:spcPts val="472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the requirements model is uncovered.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8688" y="4633896"/>
            <a:ext cx="7599029" cy="1004823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1111">
              <a:lnSpc>
                <a:spcPts val="214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 gene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es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 event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ana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ys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odel co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ec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on,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ch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wil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  <a:p>
            <a:pPr marL="351154">
              <a:lnSpc>
                <a:spcPts val="2900"/>
              </a:lnSpc>
              <a:spcBef>
                <a:spcPts val="102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trigger the requirements analysis action from the </a:t>
            </a:r>
            <a:r>
              <a:rPr sz="2000" b="1" spc="0" dirty="0">
                <a:solidFill>
                  <a:srgbClr val="F98657"/>
                </a:solidFill>
                <a:latin typeface="Arial"/>
                <a:cs typeface="Arial"/>
              </a:rPr>
              <a:t>done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state into the </a:t>
            </a:r>
            <a:r>
              <a:rPr sz="2000" b="1" spc="0" dirty="0">
                <a:solidFill>
                  <a:srgbClr val="F98657"/>
                </a:solidFill>
                <a:latin typeface="Arial"/>
                <a:cs typeface="Arial"/>
              </a:rPr>
              <a:t>awaiting changes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state.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1621" y="219637"/>
            <a:ext cx="3137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03846" y="703255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36748" y="859653"/>
            <a:ext cx="6518407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1" dirty="0">
                <a:solidFill>
                  <a:srgbClr val="FFFFFF"/>
                </a:solidFill>
                <a:latin typeface="Arial"/>
                <a:cs typeface="Arial"/>
              </a:rPr>
              <a:t>Concurrent Developmental Model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8688" y="2274744"/>
            <a:ext cx="7163159" cy="1001775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1111">
              <a:lnSpc>
                <a:spcPts val="214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oncu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ode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lli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ng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 app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cab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 a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l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ypes of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so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ft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351154">
              <a:lnSpc>
                <a:spcPts val="2900"/>
              </a:lnSpc>
              <a:spcBef>
                <a:spcPts val="77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development and provides an accurate picture of the current state of a project.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8688" y="3506136"/>
            <a:ext cx="7605174" cy="1510791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8099">
              <a:lnSpc>
                <a:spcPts val="214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her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 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han con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ng so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ft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 eng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nee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ng ac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es,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ons,</a:t>
            </a:r>
            <a:endParaRPr sz="2000">
              <a:latin typeface="Arial"/>
              <a:cs typeface="Arial"/>
            </a:endParaRPr>
          </a:p>
          <a:p>
            <a:pPr marL="351154">
              <a:lnSpc>
                <a:spcPct val="95825"/>
              </a:lnSpc>
              <a:spcBef>
                <a:spcPts val="496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and tasks to a sequence of events, it defines a process network.</a:t>
            </a:r>
            <a:endParaRPr sz="2000">
              <a:latin typeface="Arial"/>
              <a:cs typeface="Arial"/>
            </a:endParaRPr>
          </a:p>
          <a:p>
            <a:pPr marL="351154" marR="1272289" indent="-338454">
              <a:lnSpc>
                <a:spcPts val="2810"/>
              </a:lnSpc>
              <a:spcBef>
                <a:spcPts val="1452"/>
              </a:spcBef>
              <a:tabLst>
                <a:tab pos="342900" algn="l"/>
              </a:tabLst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0" dirty="0">
                <a:solidFill>
                  <a:srgbClr val="F98657"/>
                </a:solidFill>
                <a:latin typeface="Microsoft Sans Serif"/>
                <a:cs typeface="Microsoft Sans Serif"/>
              </a:rPr>
              <a:t>	</a:t>
            </a: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Each activity, action, or task on the network exists simultaneously with other activities, actions, or tasks.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8688" y="5246544"/>
            <a:ext cx="7184137" cy="64515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ven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 gene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ed at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one po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 p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ocess ne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k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tr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gger</a:t>
            </a:r>
            <a:endParaRPr sz="2000">
              <a:latin typeface="Arial"/>
              <a:cs typeface="Arial"/>
            </a:endParaRPr>
          </a:p>
          <a:p>
            <a:pPr marL="351154" marR="38099">
              <a:lnSpc>
                <a:spcPct val="95825"/>
              </a:lnSpc>
              <a:spcBef>
                <a:spcPts val="472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transitions among the states.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1621" y="219637"/>
            <a:ext cx="3137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03846" y="703255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10359" y="859653"/>
            <a:ext cx="1744764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1" dirty="0">
                <a:solidFill>
                  <a:srgbClr val="FFFFFF"/>
                </a:solidFill>
                <a:latin typeface="Arial"/>
                <a:cs typeface="Arial"/>
              </a:rPr>
              <a:t>Exercise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8688" y="2640504"/>
            <a:ext cx="7238703" cy="63296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-6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 deve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op a set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ons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 co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ca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on ac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51154" marR="38099">
              <a:lnSpc>
                <a:spcPct val="95825"/>
              </a:lnSpc>
              <a:spcBef>
                <a:spcPts val="377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Select one action and define a task set for it.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8688" y="3503088"/>
            <a:ext cx="7036952" cy="1017015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1111">
              <a:lnSpc>
                <a:spcPts val="214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ov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ee exa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es of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so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ft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 p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ec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hat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d be</a:t>
            </a:r>
            <a:endParaRPr sz="2000">
              <a:latin typeface="Arial"/>
              <a:cs typeface="Arial"/>
            </a:endParaRPr>
          </a:p>
          <a:p>
            <a:pPr marL="351154">
              <a:lnSpc>
                <a:spcPts val="2900"/>
              </a:lnSpc>
              <a:spcBef>
                <a:spcPts val="197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amenable to the each of the process models discussed. Be specific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3043" y="1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1621" y="219637"/>
            <a:ext cx="3137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37494" y="2847014"/>
            <a:ext cx="2379262" cy="1108225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694056" marR="12411" algn="ctr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Any Questions?</a:t>
            </a:r>
            <a:endParaRPr sz="1800" dirty="0">
              <a:latin typeface="Arial"/>
              <a:cs typeface="Arial"/>
            </a:endParaRPr>
          </a:p>
          <a:p>
            <a:pPr marL="759513" algn="ctr">
              <a:lnSpc>
                <a:spcPct val="95825"/>
              </a:lnSpc>
              <a:spcBef>
                <a:spcPts val="383"/>
              </a:spcBef>
            </a:pPr>
            <a:r>
              <a:rPr sz="3200" spc="-2" dirty="0">
                <a:solidFill>
                  <a:srgbClr val="FFFFFF"/>
                </a:solidFill>
                <a:latin typeface="Arial"/>
                <a:cs typeface="Arial"/>
              </a:rPr>
              <a:t>The End</a:t>
            </a:r>
            <a:endParaRPr sz="3200" dirty="0">
              <a:latin typeface="Arial"/>
              <a:cs typeface="Arial"/>
            </a:endParaRPr>
          </a:p>
          <a:p>
            <a:pPr marL="12700" marR="6254">
              <a:lnSpc>
                <a:spcPct val="95825"/>
              </a:lnSpc>
              <a:spcBef>
                <a:spcPts val="1172"/>
              </a:spcBef>
            </a:pPr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0745" y="3025831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08621" y="219637"/>
            <a:ext cx="186826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02551" y="700207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39850" y="856605"/>
            <a:ext cx="4311643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1" dirty="0">
                <a:solidFill>
                  <a:srgbClr val="FFFFFF"/>
                </a:solidFill>
                <a:latin typeface="Arial"/>
                <a:cs typeface="Arial"/>
              </a:rPr>
              <a:t>Process Model Recap</a:t>
            </a:r>
            <a:endParaRPr sz="3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88024" y="2412658"/>
            <a:ext cx="3129533" cy="1827029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>
              <a:lnSpc>
                <a:spcPts val="2350"/>
              </a:lnSpc>
            </a:pPr>
            <a:r>
              <a:rPr sz="2200" spc="0" dirty="0">
                <a:solidFill>
                  <a:srgbClr val="F98657"/>
                </a:solidFill>
                <a:latin typeface="Arial"/>
                <a:cs typeface="Arial"/>
              </a:rPr>
              <a:t>Five framework activities</a:t>
            </a:r>
            <a:endParaRPr sz="2200">
              <a:latin typeface="Arial"/>
              <a:cs typeface="Arial"/>
            </a:endParaRPr>
          </a:p>
          <a:p>
            <a:pPr marL="19050" marR="41909">
              <a:lnSpc>
                <a:spcPct val="95825"/>
              </a:lnSpc>
              <a:spcBef>
                <a:spcPts val="1668"/>
              </a:spcBef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ca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  <a:p>
            <a:pPr marL="19050" marR="41909">
              <a:lnSpc>
                <a:spcPct val="95825"/>
              </a:lnSpc>
              <a:spcBef>
                <a:spcPts val="1612"/>
              </a:spcBef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Pl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ann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endParaRPr sz="2000">
              <a:latin typeface="Arial"/>
              <a:cs typeface="Arial"/>
            </a:endParaRPr>
          </a:p>
          <a:p>
            <a:pPr marL="19050" marR="41909">
              <a:lnSpc>
                <a:spcPct val="95825"/>
              </a:lnSpc>
              <a:spcBef>
                <a:spcPts val="1684"/>
              </a:spcBef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ode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lli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45373" y="2412658"/>
            <a:ext cx="3482637" cy="824237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 marR="38099">
              <a:lnSpc>
                <a:spcPts val="2350"/>
              </a:lnSpc>
            </a:pPr>
            <a:r>
              <a:rPr sz="2200" spc="0" dirty="0">
                <a:solidFill>
                  <a:srgbClr val="F98657"/>
                </a:solidFill>
                <a:latin typeface="Arial"/>
                <a:cs typeface="Arial"/>
              </a:rPr>
              <a:t>Some umbrella activities</a:t>
            </a:r>
            <a:endParaRPr sz="2200">
              <a:latin typeface="Arial"/>
              <a:cs typeface="Arial"/>
            </a:endParaRPr>
          </a:p>
          <a:p>
            <a:pPr marL="357506">
              <a:lnSpc>
                <a:spcPct val="95825"/>
              </a:lnSpc>
              <a:spcBef>
                <a:spcPts val="1668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Project tracking and control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51725" y="2978163"/>
            <a:ext cx="164278" cy="254000"/>
          </a:xfrm>
          <a:prstGeom prst="rect">
            <a:avLst/>
          </a:prstGeom>
        </p:spPr>
        <p:txBody>
          <a:bodyPr wrap="square" lIns="0" tIns="12287" rIns="0" bIns="0" rtlCol="0">
            <a:noAutofit/>
          </a:bodyPr>
          <a:lstStyle/>
          <a:p>
            <a:pPr marL="12700">
              <a:lnSpc>
                <a:spcPts val="193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90180" y="3454320"/>
            <a:ext cx="2110468" cy="78536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Risk management</a:t>
            </a:r>
            <a:endParaRPr sz="2000">
              <a:latin typeface="Arial"/>
              <a:cs typeface="Arial"/>
            </a:endParaRPr>
          </a:p>
          <a:p>
            <a:pPr marL="12700" marR="14980">
              <a:lnSpc>
                <a:spcPct val="95825"/>
              </a:lnSpc>
              <a:spcBef>
                <a:spcPts val="1576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Quality assurance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51725" y="3474987"/>
            <a:ext cx="164278" cy="254000"/>
          </a:xfrm>
          <a:prstGeom prst="rect">
            <a:avLst/>
          </a:prstGeom>
        </p:spPr>
        <p:txBody>
          <a:bodyPr wrap="square" lIns="0" tIns="12287" rIns="0" bIns="0" rtlCol="0">
            <a:noAutofit/>
          </a:bodyPr>
          <a:lstStyle/>
          <a:p>
            <a:pPr marL="12700">
              <a:lnSpc>
                <a:spcPts val="193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51725" y="3980955"/>
            <a:ext cx="164278" cy="254000"/>
          </a:xfrm>
          <a:prstGeom prst="rect">
            <a:avLst/>
          </a:prstGeom>
        </p:spPr>
        <p:txBody>
          <a:bodyPr wrap="square" lIns="0" tIns="12287" rIns="0" bIns="0" rtlCol="0">
            <a:noAutofit/>
          </a:bodyPr>
          <a:lstStyle/>
          <a:p>
            <a:pPr marL="12700">
              <a:lnSpc>
                <a:spcPts val="193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94374" y="4469304"/>
            <a:ext cx="1827517" cy="27939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ons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90180" y="4469304"/>
            <a:ext cx="3125427" cy="27939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Configuration management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51725" y="4489971"/>
            <a:ext cx="164278" cy="254000"/>
          </a:xfrm>
          <a:prstGeom prst="rect">
            <a:avLst/>
          </a:prstGeom>
        </p:spPr>
        <p:txBody>
          <a:bodyPr wrap="square" lIns="0" tIns="12287" rIns="0" bIns="0" rtlCol="0">
            <a:noAutofit/>
          </a:bodyPr>
          <a:lstStyle/>
          <a:p>
            <a:pPr marL="12700">
              <a:lnSpc>
                <a:spcPts val="193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94374" y="4978320"/>
            <a:ext cx="1758373" cy="27939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ep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oy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90180" y="4978320"/>
            <a:ext cx="2056180" cy="27939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-12" dirty="0">
                <a:solidFill>
                  <a:srgbClr val="FFFFFF"/>
                </a:solidFill>
                <a:latin typeface="Arial"/>
                <a:cs typeface="Arial"/>
              </a:rPr>
              <a:t>Technical reviews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51725" y="4998987"/>
            <a:ext cx="164278" cy="254000"/>
          </a:xfrm>
          <a:prstGeom prst="rect">
            <a:avLst/>
          </a:prstGeom>
        </p:spPr>
        <p:txBody>
          <a:bodyPr wrap="square" lIns="0" tIns="12287" rIns="0" bIns="0" rtlCol="0">
            <a:noAutofit/>
          </a:bodyPr>
          <a:lstStyle/>
          <a:p>
            <a:pPr marL="12700">
              <a:lnSpc>
                <a:spcPts val="193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41464" y="0"/>
            <a:ext cx="4227576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8621" y="219637"/>
            <a:ext cx="186826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3588" y="1190935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9980" y="1505076"/>
            <a:ext cx="3448465" cy="876807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spc="-11" dirty="0">
                <a:solidFill>
                  <a:srgbClr val="FFFFFF"/>
                </a:solidFill>
                <a:latin typeface="Arial"/>
                <a:cs typeface="Arial"/>
              </a:rPr>
              <a:t>A Generic Process</a:t>
            </a:r>
            <a:endParaRPr sz="3200">
              <a:latin typeface="Arial"/>
              <a:cs typeface="Arial"/>
            </a:endParaRPr>
          </a:p>
          <a:p>
            <a:pPr marL="12700" marR="60959">
              <a:lnSpc>
                <a:spcPts val="3504"/>
              </a:lnSpc>
              <a:spcBef>
                <a:spcPts val="6"/>
              </a:spcBef>
            </a:pPr>
            <a:r>
              <a:rPr sz="3200" spc="-4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49061" y="2837116"/>
            <a:ext cx="4263001" cy="3108959"/>
          </a:xfrm>
          <a:prstGeom prst="rect">
            <a:avLst/>
          </a:prstGeom>
        </p:spPr>
        <p:txBody>
          <a:bodyPr wrap="square" lIns="0" tIns="11017" rIns="0" bIns="0" rtlCol="0">
            <a:noAutofit/>
          </a:bodyPr>
          <a:lstStyle/>
          <a:p>
            <a:pPr marL="12700" marR="22349">
              <a:lnSpc>
                <a:spcPts val="1735"/>
              </a:lnSpc>
            </a:pP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Each framework activity is populated by a set</a:t>
            </a:r>
            <a:endParaRPr sz="1600">
              <a:latin typeface="Arial"/>
              <a:cs typeface="Arial"/>
            </a:endParaRPr>
          </a:p>
          <a:p>
            <a:pPr marL="12700" marR="22349">
              <a:lnSpc>
                <a:spcPct val="95825"/>
              </a:lnSpc>
            </a:pP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of software engineering actions.</a:t>
            </a:r>
            <a:endParaRPr sz="1600">
              <a:latin typeface="Arial"/>
              <a:cs typeface="Arial"/>
            </a:endParaRPr>
          </a:p>
          <a:p>
            <a:pPr marL="12700" marR="16205">
              <a:lnSpc>
                <a:spcPct val="98795"/>
              </a:lnSpc>
              <a:spcBef>
                <a:spcPts val="1160"/>
              </a:spcBef>
            </a:pP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ach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so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ft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eng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nee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ned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by a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 t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ask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sz="16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hat</a:t>
            </a:r>
            <a:r>
              <a:rPr sz="16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den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es:</a:t>
            </a:r>
            <a:endParaRPr sz="1600">
              <a:latin typeface="Arial"/>
              <a:cs typeface="Arial"/>
            </a:endParaRPr>
          </a:p>
          <a:p>
            <a:pPr marL="12700" marR="22349">
              <a:lnSpc>
                <a:spcPct val="95825"/>
              </a:lnSpc>
              <a:spcBef>
                <a:spcPts val="1104"/>
              </a:spcBef>
            </a:pPr>
            <a:r>
              <a:rPr sz="1400" spc="0" dirty="0">
                <a:solidFill>
                  <a:srgbClr val="F98657"/>
                </a:solidFill>
                <a:latin typeface="Arial"/>
                <a:cs typeface="Arial"/>
              </a:rPr>
              <a:t>•    </a:t>
            </a:r>
            <a:r>
              <a:rPr sz="1400" spc="272" dirty="0">
                <a:solidFill>
                  <a:srgbClr val="F98657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 t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asks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 t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hat</a:t>
            </a:r>
            <a:r>
              <a:rPr sz="16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 t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  <a:p>
            <a:pPr marL="12700" marR="22349">
              <a:lnSpc>
                <a:spcPct val="95825"/>
              </a:lnSpc>
              <a:spcBef>
                <a:spcPts val="1256"/>
              </a:spcBef>
            </a:pPr>
            <a:r>
              <a:rPr sz="1400" spc="0" dirty="0">
                <a:solidFill>
                  <a:srgbClr val="F98657"/>
                </a:solidFill>
                <a:latin typeface="Arial"/>
                <a:cs typeface="Arial"/>
              </a:rPr>
              <a:t>•    </a:t>
            </a:r>
            <a:r>
              <a:rPr sz="1400" spc="272" dirty="0">
                <a:solidFill>
                  <a:srgbClr val="F98657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oduc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 t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hat</a:t>
            </a:r>
            <a:r>
              <a:rPr sz="16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wil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l be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oduced</a:t>
            </a:r>
            <a:endParaRPr sz="1600">
              <a:latin typeface="Arial"/>
              <a:cs typeface="Arial"/>
            </a:endParaRPr>
          </a:p>
          <a:p>
            <a:pPr marL="355600" marR="271434" indent="-342900">
              <a:lnSpc>
                <a:spcPct val="98795"/>
              </a:lnSpc>
              <a:spcBef>
                <a:spcPts val="1160"/>
              </a:spcBef>
              <a:tabLst>
                <a:tab pos="355600" algn="l"/>
              </a:tabLst>
            </a:pPr>
            <a:r>
              <a:rPr sz="1400" dirty="0">
                <a:solidFill>
                  <a:srgbClr val="F98657"/>
                </a:solidFill>
                <a:latin typeface="Arial"/>
                <a:cs typeface="Arial"/>
              </a:rPr>
              <a:t>	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The quality assurance points that will be required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98795"/>
              </a:lnSpc>
              <a:spcBef>
                <a:spcPts val="1104"/>
              </a:spcBef>
              <a:tabLst>
                <a:tab pos="355600" algn="l"/>
              </a:tabLst>
            </a:pPr>
            <a:r>
              <a:rPr sz="1400" dirty="0">
                <a:solidFill>
                  <a:srgbClr val="F98657"/>
                </a:solidFill>
                <a:latin typeface="Arial"/>
                <a:cs typeface="Arial"/>
              </a:rPr>
              <a:t>	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The milestones that will be used to indicate progress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08621" y="219637"/>
            <a:ext cx="186826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3846" y="703255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11722" y="859653"/>
            <a:ext cx="3543563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1" dirty="0">
                <a:solidFill>
                  <a:srgbClr val="FFFFFF"/>
                </a:solidFill>
                <a:latin typeface="Arial"/>
                <a:cs typeface="Arial"/>
              </a:rPr>
              <a:t>The Process Flow</a:t>
            </a:r>
            <a:endParaRPr sz="3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58688" y="2640504"/>
            <a:ext cx="7652093" cy="27939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 p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ocess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ow desc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bes how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fr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k ac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es and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97143" y="2997120"/>
            <a:ext cx="4549711" cy="1124973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1625">
              <a:lnSpc>
                <a:spcPts val="2145"/>
              </a:lnSpc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actions and tasks that occur within each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96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organized with respect to sequence and</a:t>
            </a:r>
            <a:endParaRPr sz="2000">
              <a:latin typeface="Arial"/>
              <a:cs typeface="Arial"/>
            </a:endParaRPr>
          </a:p>
          <a:p>
            <a:pPr marL="125094" marR="38099">
              <a:lnSpc>
                <a:spcPct val="95825"/>
              </a:lnSpc>
              <a:spcBef>
                <a:spcPts val="1679"/>
              </a:spcBef>
            </a:pPr>
            <a:r>
              <a:rPr sz="1600" spc="-16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600" spc="-76" dirty="0">
                <a:solidFill>
                  <a:srgbClr val="F98657"/>
                </a:solidFill>
                <a:latin typeface="Microsoft Sans Serif"/>
                <a:cs typeface="Microsoft Sans Serif"/>
              </a:rPr>
              <a:t>    </a:t>
            </a:r>
            <a:r>
              <a:rPr sz="1600" spc="119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Linear process flow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51592" y="2997120"/>
            <a:ext cx="1247724" cy="6482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framework</a:t>
            </a:r>
            <a:endParaRPr sz="2000">
              <a:latin typeface="Arial"/>
              <a:cs typeface="Arial"/>
            </a:endParaRPr>
          </a:p>
          <a:p>
            <a:pPr marL="14325" marR="38099">
              <a:lnSpc>
                <a:spcPct val="95825"/>
              </a:lnSpc>
              <a:spcBef>
                <a:spcPts val="496"/>
              </a:spcBef>
            </a:pP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05666" y="2997120"/>
            <a:ext cx="839774" cy="27939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activity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51791" y="2997120"/>
            <a:ext cx="430213" cy="27939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9538" y="4337486"/>
            <a:ext cx="2544508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600" spc="-16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600" spc="-76" dirty="0">
                <a:solidFill>
                  <a:srgbClr val="F98657"/>
                </a:solidFill>
                <a:latin typeface="Microsoft Sans Serif"/>
                <a:cs typeface="Microsoft Sans Serif"/>
              </a:rPr>
              <a:t>    </a:t>
            </a:r>
            <a:r>
              <a:rPr sz="1600" spc="119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Iterative process flow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9538" y="4806878"/>
            <a:ext cx="298902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600" spc="-16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600" spc="-76" dirty="0">
                <a:solidFill>
                  <a:srgbClr val="F98657"/>
                </a:solidFill>
                <a:latin typeface="Microsoft Sans Serif"/>
                <a:cs typeface="Microsoft Sans Serif"/>
              </a:rPr>
              <a:t>    </a:t>
            </a:r>
            <a:r>
              <a:rPr sz="1600" spc="119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Evolutionary process flow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9538" y="5276270"/>
            <a:ext cx="24936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600" spc="-16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600" spc="-76" dirty="0">
                <a:solidFill>
                  <a:srgbClr val="F98657"/>
                </a:solidFill>
                <a:latin typeface="Microsoft Sans Serif"/>
                <a:cs typeface="Microsoft Sans Serif"/>
              </a:rPr>
              <a:t>    </a:t>
            </a:r>
            <a:r>
              <a:rPr sz="1600" spc="119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Parallel process flow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75853" y="2354317"/>
            <a:ext cx="8793720" cy="30481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8621" y="219637"/>
            <a:ext cx="186826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3846" y="703255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11722" y="859653"/>
            <a:ext cx="3543563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1" dirty="0">
                <a:solidFill>
                  <a:srgbClr val="FFFFFF"/>
                </a:solidFill>
                <a:latin typeface="Arial"/>
                <a:cs typeface="Arial"/>
              </a:rPr>
              <a:t>The Process Flow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84098" y="806450"/>
            <a:ext cx="5317888" cy="52435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8621" y="219637"/>
            <a:ext cx="186826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3056" y="1190935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49062" y="2806604"/>
            <a:ext cx="2510577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The Process Flow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8621" y="219637"/>
            <a:ext cx="186826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03846" y="703255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79698" y="859653"/>
            <a:ext cx="1671703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3" dirty="0">
                <a:solidFill>
                  <a:srgbClr val="FFFFFF"/>
                </a:solidFill>
                <a:latin typeface="Arial"/>
                <a:cs typeface="Arial"/>
              </a:rPr>
              <a:t>Defining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81422" y="859653"/>
            <a:ext cx="330316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41759" y="859653"/>
            <a:ext cx="3712843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10" dirty="0">
                <a:solidFill>
                  <a:srgbClr val="FFFFFF"/>
                </a:solidFill>
                <a:latin typeface="Arial"/>
                <a:cs typeface="Arial"/>
              </a:rPr>
              <a:t>Framework Activity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8688" y="3143424"/>
            <a:ext cx="7660877" cy="1373631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1111">
              <a:lnSpc>
                <a:spcPts val="214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ons 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 app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op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fr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k ac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ven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endParaRPr sz="2000">
              <a:latin typeface="Arial"/>
              <a:cs typeface="Arial"/>
            </a:endParaRPr>
          </a:p>
          <a:p>
            <a:pPr marL="351154">
              <a:lnSpc>
                <a:spcPts val="2900"/>
              </a:lnSpc>
              <a:spcBef>
                <a:spcPts val="102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 of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 p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ob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 be so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ved,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 cha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cs of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 peop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 do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ng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k,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 s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akeho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ho 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 sponso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ng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 p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ec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9766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1889</Words>
  <Application>Microsoft Office PowerPoint</Application>
  <PresentationFormat>Widescreen</PresentationFormat>
  <Paragraphs>384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Microsoft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Obeng Kwakye Kingsford Sarkodie</cp:lastModifiedBy>
  <cp:revision>2</cp:revision>
  <dcterms:modified xsi:type="dcterms:W3CDTF">2023-11-09T12:05:43Z</dcterms:modified>
</cp:coreProperties>
</file>