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7363" y="0"/>
            <a:ext cx="7933944" cy="6857998"/>
          </a:xfrm>
          <a:custGeom>
            <a:avLst/>
            <a:gdLst/>
            <a:ahLst/>
            <a:cxnLst/>
            <a:rect l="l" t="t" r="r" b="b"/>
            <a:pathLst>
              <a:path w="7933944" h="6857998">
                <a:moveTo>
                  <a:pt x="7933944" y="6857998"/>
                </a:moveTo>
                <a:lnTo>
                  <a:pt x="7933944" y="0"/>
                </a:lnTo>
                <a:lnTo>
                  <a:pt x="0" y="0"/>
                </a:lnTo>
                <a:lnTo>
                  <a:pt x="0" y="6857998"/>
                </a:lnTo>
                <a:lnTo>
                  <a:pt x="79339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5023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6276" y="3133780"/>
            <a:ext cx="4065464" cy="255154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R="13885" algn="r">
              <a:lnSpc>
                <a:spcPts val="1939"/>
              </a:lnSpc>
            </a:pPr>
            <a:endParaRPr sz="1800" dirty="0">
              <a:latin typeface="Arial"/>
              <a:cs typeface="Arial"/>
            </a:endParaRPr>
          </a:p>
          <a:p>
            <a:pPr marR="13301" algn="r">
              <a:lnSpc>
                <a:spcPct val="95825"/>
              </a:lnSpc>
              <a:spcBef>
                <a:spcPts val="197"/>
              </a:spcBef>
            </a:pPr>
            <a:r>
              <a:rPr sz="5400" dirty="0">
                <a:solidFill>
                  <a:srgbClr val="EBA937"/>
                </a:solidFill>
                <a:latin typeface="Arial"/>
                <a:cs typeface="Arial"/>
              </a:rPr>
              <a:t>03</a:t>
            </a:r>
            <a:endParaRPr sz="5400" dirty="0">
              <a:latin typeface="Arial"/>
              <a:cs typeface="Arial"/>
            </a:endParaRPr>
          </a:p>
          <a:p>
            <a:pPr marR="12700" algn="r">
              <a:lnSpc>
                <a:spcPts val="5830"/>
              </a:lnSpc>
              <a:spcBef>
                <a:spcPts val="291"/>
              </a:spcBef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endParaRPr sz="5400" dirty="0">
              <a:latin typeface="Arial"/>
              <a:cs typeface="Arial"/>
            </a:endParaRPr>
          </a:p>
          <a:p>
            <a:pPr marR="12717" algn="r">
              <a:lnSpc>
                <a:spcPts val="5815"/>
              </a:lnSpc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0252" y="3346906"/>
            <a:ext cx="339039" cy="330200"/>
          </a:xfrm>
          <a:prstGeom prst="rect">
            <a:avLst/>
          </a:prstGeom>
        </p:spPr>
        <p:txBody>
          <a:bodyPr wrap="square" lIns="0" tIns="16256" rIns="0" bIns="0" rtlCol="0">
            <a:noAutofit/>
          </a:bodyPr>
          <a:lstStyle/>
          <a:p>
            <a:pPr marL="12700">
              <a:lnSpc>
                <a:spcPts val="2560"/>
              </a:lnSpc>
            </a:pPr>
            <a:r>
              <a:rPr sz="2400" spc="900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2928" y="2054352"/>
            <a:ext cx="7075932" cy="539496"/>
          </a:xfrm>
          <a:custGeom>
            <a:avLst/>
            <a:gdLst/>
            <a:ahLst/>
            <a:cxnLst/>
            <a:rect l="l" t="t" r="r" b="b"/>
            <a:pathLst>
              <a:path w="7075932" h="539496">
                <a:moveTo>
                  <a:pt x="7075932" y="539496"/>
                </a:moveTo>
                <a:lnTo>
                  <a:pt x="7075932" y="0"/>
                </a:lnTo>
                <a:lnTo>
                  <a:pt x="269748" y="0"/>
                </a:lnTo>
                <a:lnTo>
                  <a:pt x="0" y="269748"/>
                </a:lnTo>
                <a:lnTo>
                  <a:pt x="269748" y="539496"/>
                </a:lnTo>
                <a:lnTo>
                  <a:pt x="7075932" y="539496"/>
                </a:lnTo>
                <a:close/>
              </a:path>
            </a:pathLst>
          </a:custGeom>
          <a:solidFill>
            <a:srgbClr val="AD25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2928" y="2054352"/>
            <a:ext cx="7075932" cy="539496"/>
          </a:xfrm>
          <a:custGeom>
            <a:avLst/>
            <a:gdLst/>
            <a:ahLst/>
            <a:cxnLst/>
            <a:rect l="l" t="t" r="r" b="b"/>
            <a:pathLst>
              <a:path w="7075932" h="539496">
                <a:moveTo>
                  <a:pt x="7075932" y="539496"/>
                </a:moveTo>
                <a:lnTo>
                  <a:pt x="269748" y="539496"/>
                </a:lnTo>
                <a:lnTo>
                  <a:pt x="0" y="269748"/>
                </a:lnTo>
                <a:lnTo>
                  <a:pt x="269748" y="0"/>
                </a:lnTo>
                <a:lnTo>
                  <a:pt x="7075932" y="0"/>
                </a:lnTo>
                <a:lnTo>
                  <a:pt x="7075932" y="5394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3848" y="2052827"/>
            <a:ext cx="539495" cy="539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3848" y="2052827"/>
            <a:ext cx="539495" cy="539496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8"/>
                </a:moveTo>
                <a:lnTo>
                  <a:pt x="894" y="247625"/>
                </a:lnTo>
                <a:lnTo>
                  <a:pt x="3530" y="225995"/>
                </a:lnTo>
                <a:lnTo>
                  <a:pt x="7839" y="204926"/>
                </a:lnTo>
                <a:lnTo>
                  <a:pt x="13752" y="184489"/>
                </a:lnTo>
                <a:lnTo>
                  <a:pt x="21199" y="164752"/>
                </a:lnTo>
                <a:lnTo>
                  <a:pt x="30110" y="145786"/>
                </a:lnTo>
                <a:lnTo>
                  <a:pt x="40416" y="127659"/>
                </a:lnTo>
                <a:lnTo>
                  <a:pt x="52047" y="110441"/>
                </a:lnTo>
                <a:lnTo>
                  <a:pt x="64935" y="94201"/>
                </a:lnTo>
                <a:lnTo>
                  <a:pt x="79009" y="79009"/>
                </a:lnTo>
                <a:lnTo>
                  <a:pt x="94201" y="64935"/>
                </a:lnTo>
                <a:lnTo>
                  <a:pt x="110441" y="52047"/>
                </a:lnTo>
                <a:lnTo>
                  <a:pt x="127659" y="40416"/>
                </a:lnTo>
                <a:lnTo>
                  <a:pt x="145786" y="30110"/>
                </a:lnTo>
                <a:lnTo>
                  <a:pt x="164752" y="21199"/>
                </a:lnTo>
                <a:lnTo>
                  <a:pt x="184489" y="13752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7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2"/>
                </a:lnTo>
                <a:lnTo>
                  <a:pt x="374743" y="21199"/>
                </a:lnTo>
                <a:lnTo>
                  <a:pt x="393709" y="30110"/>
                </a:lnTo>
                <a:lnTo>
                  <a:pt x="411836" y="40416"/>
                </a:lnTo>
                <a:lnTo>
                  <a:pt x="429054" y="52047"/>
                </a:lnTo>
                <a:lnTo>
                  <a:pt x="445294" y="64935"/>
                </a:lnTo>
                <a:lnTo>
                  <a:pt x="460486" y="79009"/>
                </a:lnTo>
                <a:lnTo>
                  <a:pt x="474560" y="94201"/>
                </a:lnTo>
                <a:lnTo>
                  <a:pt x="487448" y="110441"/>
                </a:lnTo>
                <a:lnTo>
                  <a:pt x="499079" y="127659"/>
                </a:lnTo>
                <a:lnTo>
                  <a:pt x="509385" y="145786"/>
                </a:lnTo>
                <a:lnTo>
                  <a:pt x="518296" y="164752"/>
                </a:lnTo>
                <a:lnTo>
                  <a:pt x="525743" y="184489"/>
                </a:lnTo>
                <a:lnTo>
                  <a:pt x="531656" y="204926"/>
                </a:lnTo>
                <a:lnTo>
                  <a:pt x="535965" y="225995"/>
                </a:lnTo>
                <a:lnTo>
                  <a:pt x="538601" y="247625"/>
                </a:lnTo>
                <a:lnTo>
                  <a:pt x="539495" y="269748"/>
                </a:lnTo>
                <a:lnTo>
                  <a:pt x="538601" y="291870"/>
                </a:lnTo>
                <a:lnTo>
                  <a:pt x="535965" y="313500"/>
                </a:lnTo>
                <a:lnTo>
                  <a:pt x="531656" y="334569"/>
                </a:lnTo>
                <a:lnTo>
                  <a:pt x="525743" y="355006"/>
                </a:lnTo>
                <a:lnTo>
                  <a:pt x="518296" y="374743"/>
                </a:lnTo>
                <a:lnTo>
                  <a:pt x="509385" y="393709"/>
                </a:lnTo>
                <a:lnTo>
                  <a:pt x="499079" y="411836"/>
                </a:lnTo>
                <a:lnTo>
                  <a:pt x="487448" y="429054"/>
                </a:lnTo>
                <a:lnTo>
                  <a:pt x="474560" y="445294"/>
                </a:lnTo>
                <a:lnTo>
                  <a:pt x="460486" y="460486"/>
                </a:lnTo>
                <a:lnTo>
                  <a:pt x="445294" y="474560"/>
                </a:lnTo>
                <a:lnTo>
                  <a:pt x="429054" y="487448"/>
                </a:lnTo>
                <a:lnTo>
                  <a:pt x="411836" y="499079"/>
                </a:lnTo>
                <a:lnTo>
                  <a:pt x="393709" y="509385"/>
                </a:lnTo>
                <a:lnTo>
                  <a:pt x="374743" y="518296"/>
                </a:lnTo>
                <a:lnTo>
                  <a:pt x="355006" y="525743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7" y="539496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3"/>
                </a:lnTo>
                <a:lnTo>
                  <a:pt x="164752" y="518296"/>
                </a:lnTo>
                <a:lnTo>
                  <a:pt x="145786" y="509385"/>
                </a:lnTo>
                <a:lnTo>
                  <a:pt x="127659" y="499079"/>
                </a:lnTo>
                <a:lnTo>
                  <a:pt x="110441" y="487448"/>
                </a:lnTo>
                <a:lnTo>
                  <a:pt x="94201" y="474560"/>
                </a:lnTo>
                <a:lnTo>
                  <a:pt x="79009" y="460486"/>
                </a:lnTo>
                <a:lnTo>
                  <a:pt x="64935" y="445294"/>
                </a:lnTo>
                <a:lnTo>
                  <a:pt x="52047" y="429054"/>
                </a:lnTo>
                <a:lnTo>
                  <a:pt x="40416" y="411836"/>
                </a:lnTo>
                <a:lnTo>
                  <a:pt x="30110" y="393709"/>
                </a:lnTo>
                <a:lnTo>
                  <a:pt x="21199" y="374743"/>
                </a:lnTo>
                <a:lnTo>
                  <a:pt x="13752" y="355006"/>
                </a:lnTo>
                <a:lnTo>
                  <a:pt x="7839" y="334569"/>
                </a:lnTo>
                <a:lnTo>
                  <a:pt x="3530" y="313500"/>
                </a:lnTo>
                <a:lnTo>
                  <a:pt x="894" y="291870"/>
                </a:lnTo>
                <a:lnTo>
                  <a:pt x="0" y="26974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52928" y="2744724"/>
            <a:ext cx="7075932" cy="539496"/>
          </a:xfrm>
          <a:custGeom>
            <a:avLst/>
            <a:gdLst/>
            <a:ahLst/>
            <a:cxnLst/>
            <a:rect l="l" t="t" r="r" b="b"/>
            <a:pathLst>
              <a:path w="7075932" h="539496">
                <a:moveTo>
                  <a:pt x="7075932" y="539496"/>
                </a:moveTo>
                <a:lnTo>
                  <a:pt x="7075932" y="0"/>
                </a:lnTo>
                <a:lnTo>
                  <a:pt x="269748" y="0"/>
                </a:lnTo>
                <a:lnTo>
                  <a:pt x="0" y="269748"/>
                </a:lnTo>
                <a:lnTo>
                  <a:pt x="269748" y="539496"/>
                </a:lnTo>
                <a:lnTo>
                  <a:pt x="7075932" y="539496"/>
                </a:lnTo>
                <a:close/>
              </a:path>
            </a:pathLst>
          </a:custGeom>
          <a:solidFill>
            <a:srgbClr val="DB41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3180" y="2744724"/>
            <a:ext cx="539495" cy="539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3180" y="2744724"/>
            <a:ext cx="539495" cy="539496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8"/>
                </a:moveTo>
                <a:lnTo>
                  <a:pt x="894" y="247625"/>
                </a:lnTo>
                <a:lnTo>
                  <a:pt x="3530" y="225995"/>
                </a:lnTo>
                <a:lnTo>
                  <a:pt x="7839" y="204926"/>
                </a:lnTo>
                <a:lnTo>
                  <a:pt x="13752" y="184489"/>
                </a:lnTo>
                <a:lnTo>
                  <a:pt x="21199" y="164752"/>
                </a:lnTo>
                <a:lnTo>
                  <a:pt x="30110" y="145786"/>
                </a:lnTo>
                <a:lnTo>
                  <a:pt x="40416" y="127659"/>
                </a:lnTo>
                <a:lnTo>
                  <a:pt x="52047" y="110441"/>
                </a:lnTo>
                <a:lnTo>
                  <a:pt x="64935" y="94201"/>
                </a:lnTo>
                <a:lnTo>
                  <a:pt x="79009" y="79009"/>
                </a:lnTo>
                <a:lnTo>
                  <a:pt x="94201" y="64935"/>
                </a:lnTo>
                <a:lnTo>
                  <a:pt x="110441" y="52047"/>
                </a:lnTo>
                <a:lnTo>
                  <a:pt x="127659" y="40416"/>
                </a:lnTo>
                <a:lnTo>
                  <a:pt x="145786" y="30110"/>
                </a:lnTo>
                <a:lnTo>
                  <a:pt x="164752" y="21199"/>
                </a:lnTo>
                <a:lnTo>
                  <a:pt x="184489" y="13752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7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2"/>
                </a:lnTo>
                <a:lnTo>
                  <a:pt x="374743" y="21199"/>
                </a:lnTo>
                <a:lnTo>
                  <a:pt x="393709" y="30110"/>
                </a:lnTo>
                <a:lnTo>
                  <a:pt x="411836" y="40416"/>
                </a:lnTo>
                <a:lnTo>
                  <a:pt x="429054" y="52047"/>
                </a:lnTo>
                <a:lnTo>
                  <a:pt x="445294" y="64935"/>
                </a:lnTo>
                <a:lnTo>
                  <a:pt x="460486" y="79009"/>
                </a:lnTo>
                <a:lnTo>
                  <a:pt x="474560" y="94201"/>
                </a:lnTo>
                <a:lnTo>
                  <a:pt x="487448" y="110441"/>
                </a:lnTo>
                <a:lnTo>
                  <a:pt x="499079" y="127659"/>
                </a:lnTo>
                <a:lnTo>
                  <a:pt x="509385" y="145786"/>
                </a:lnTo>
                <a:lnTo>
                  <a:pt x="518296" y="164752"/>
                </a:lnTo>
                <a:lnTo>
                  <a:pt x="525743" y="184489"/>
                </a:lnTo>
                <a:lnTo>
                  <a:pt x="531656" y="204926"/>
                </a:lnTo>
                <a:lnTo>
                  <a:pt x="535965" y="225995"/>
                </a:lnTo>
                <a:lnTo>
                  <a:pt x="538601" y="247625"/>
                </a:lnTo>
                <a:lnTo>
                  <a:pt x="539495" y="269748"/>
                </a:lnTo>
                <a:lnTo>
                  <a:pt x="538601" y="291870"/>
                </a:lnTo>
                <a:lnTo>
                  <a:pt x="535965" y="313500"/>
                </a:lnTo>
                <a:lnTo>
                  <a:pt x="531656" y="334569"/>
                </a:lnTo>
                <a:lnTo>
                  <a:pt x="525743" y="355006"/>
                </a:lnTo>
                <a:lnTo>
                  <a:pt x="518296" y="374743"/>
                </a:lnTo>
                <a:lnTo>
                  <a:pt x="509385" y="393709"/>
                </a:lnTo>
                <a:lnTo>
                  <a:pt x="499079" y="411836"/>
                </a:lnTo>
                <a:lnTo>
                  <a:pt x="487448" y="429054"/>
                </a:lnTo>
                <a:lnTo>
                  <a:pt x="474560" y="445294"/>
                </a:lnTo>
                <a:lnTo>
                  <a:pt x="460486" y="460486"/>
                </a:lnTo>
                <a:lnTo>
                  <a:pt x="445294" y="474560"/>
                </a:lnTo>
                <a:lnTo>
                  <a:pt x="429054" y="487448"/>
                </a:lnTo>
                <a:lnTo>
                  <a:pt x="411836" y="499079"/>
                </a:lnTo>
                <a:lnTo>
                  <a:pt x="393709" y="509385"/>
                </a:lnTo>
                <a:lnTo>
                  <a:pt x="374743" y="518296"/>
                </a:lnTo>
                <a:lnTo>
                  <a:pt x="355006" y="525743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7" y="539496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3"/>
                </a:lnTo>
                <a:lnTo>
                  <a:pt x="164752" y="518296"/>
                </a:lnTo>
                <a:lnTo>
                  <a:pt x="145786" y="509385"/>
                </a:lnTo>
                <a:lnTo>
                  <a:pt x="127659" y="499079"/>
                </a:lnTo>
                <a:lnTo>
                  <a:pt x="110441" y="487448"/>
                </a:lnTo>
                <a:lnTo>
                  <a:pt x="94201" y="474560"/>
                </a:lnTo>
                <a:lnTo>
                  <a:pt x="79009" y="460486"/>
                </a:lnTo>
                <a:lnTo>
                  <a:pt x="64935" y="445294"/>
                </a:lnTo>
                <a:lnTo>
                  <a:pt x="52047" y="429054"/>
                </a:lnTo>
                <a:lnTo>
                  <a:pt x="40416" y="411836"/>
                </a:lnTo>
                <a:lnTo>
                  <a:pt x="30110" y="393709"/>
                </a:lnTo>
                <a:lnTo>
                  <a:pt x="21199" y="374743"/>
                </a:lnTo>
                <a:lnTo>
                  <a:pt x="13752" y="355006"/>
                </a:lnTo>
                <a:lnTo>
                  <a:pt x="7839" y="334569"/>
                </a:lnTo>
                <a:lnTo>
                  <a:pt x="3530" y="313500"/>
                </a:lnTo>
                <a:lnTo>
                  <a:pt x="894" y="291870"/>
                </a:lnTo>
                <a:lnTo>
                  <a:pt x="0" y="26974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52928" y="3436620"/>
            <a:ext cx="7075932" cy="539495"/>
          </a:xfrm>
          <a:custGeom>
            <a:avLst/>
            <a:gdLst/>
            <a:ahLst/>
            <a:cxnLst/>
            <a:rect l="l" t="t" r="r" b="b"/>
            <a:pathLst>
              <a:path w="7075932" h="539496">
                <a:moveTo>
                  <a:pt x="7075932" y="539495"/>
                </a:moveTo>
                <a:lnTo>
                  <a:pt x="7075932" y="0"/>
                </a:lnTo>
                <a:lnTo>
                  <a:pt x="269748" y="0"/>
                </a:lnTo>
                <a:lnTo>
                  <a:pt x="0" y="269747"/>
                </a:lnTo>
                <a:lnTo>
                  <a:pt x="269748" y="539495"/>
                </a:lnTo>
                <a:lnTo>
                  <a:pt x="7075932" y="539495"/>
                </a:lnTo>
                <a:close/>
              </a:path>
            </a:pathLst>
          </a:custGeom>
          <a:solidFill>
            <a:srgbClr val="EA7A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3180" y="3436620"/>
            <a:ext cx="539495" cy="5394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83180" y="3436620"/>
            <a:ext cx="539495" cy="539495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7"/>
                </a:moveTo>
                <a:lnTo>
                  <a:pt x="894" y="247625"/>
                </a:lnTo>
                <a:lnTo>
                  <a:pt x="3530" y="225995"/>
                </a:lnTo>
                <a:lnTo>
                  <a:pt x="7839" y="204926"/>
                </a:lnTo>
                <a:lnTo>
                  <a:pt x="13752" y="184489"/>
                </a:lnTo>
                <a:lnTo>
                  <a:pt x="21199" y="164752"/>
                </a:lnTo>
                <a:lnTo>
                  <a:pt x="30110" y="145786"/>
                </a:lnTo>
                <a:lnTo>
                  <a:pt x="40416" y="127659"/>
                </a:lnTo>
                <a:lnTo>
                  <a:pt x="52047" y="110441"/>
                </a:lnTo>
                <a:lnTo>
                  <a:pt x="64935" y="94201"/>
                </a:lnTo>
                <a:lnTo>
                  <a:pt x="79009" y="79009"/>
                </a:lnTo>
                <a:lnTo>
                  <a:pt x="94201" y="64935"/>
                </a:lnTo>
                <a:lnTo>
                  <a:pt x="110441" y="52047"/>
                </a:lnTo>
                <a:lnTo>
                  <a:pt x="127659" y="40416"/>
                </a:lnTo>
                <a:lnTo>
                  <a:pt x="145786" y="30110"/>
                </a:lnTo>
                <a:lnTo>
                  <a:pt x="164752" y="21199"/>
                </a:lnTo>
                <a:lnTo>
                  <a:pt x="184489" y="13752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7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2"/>
                </a:lnTo>
                <a:lnTo>
                  <a:pt x="374743" y="21199"/>
                </a:lnTo>
                <a:lnTo>
                  <a:pt x="393709" y="30110"/>
                </a:lnTo>
                <a:lnTo>
                  <a:pt x="411836" y="40416"/>
                </a:lnTo>
                <a:lnTo>
                  <a:pt x="429054" y="52047"/>
                </a:lnTo>
                <a:lnTo>
                  <a:pt x="445294" y="64935"/>
                </a:lnTo>
                <a:lnTo>
                  <a:pt x="460486" y="79009"/>
                </a:lnTo>
                <a:lnTo>
                  <a:pt x="474560" y="94201"/>
                </a:lnTo>
                <a:lnTo>
                  <a:pt x="487448" y="110441"/>
                </a:lnTo>
                <a:lnTo>
                  <a:pt x="499079" y="127659"/>
                </a:lnTo>
                <a:lnTo>
                  <a:pt x="509385" y="145786"/>
                </a:lnTo>
                <a:lnTo>
                  <a:pt x="518296" y="164752"/>
                </a:lnTo>
                <a:lnTo>
                  <a:pt x="525743" y="184489"/>
                </a:lnTo>
                <a:lnTo>
                  <a:pt x="531656" y="204926"/>
                </a:lnTo>
                <a:lnTo>
                  <a:pt x="535965" y="225995"/>
                </a:lnTo>
                <a:lnTo>
                  <a:pt x="538601" y="247625"/>
                </a:lnTo>
                <a:lnTo>
                  <a:pt x="539495" y="269747"/>
                </a:lnTo>
                <a:lnTo>
                  <a:pt x="538601" y="291870"/>
                </a:lnTo>
                <a:lnTo>
                  <a:pt x="535965" y="313500"/>
                </a:lnTo>
                <a:lnTo>
                  <a:pt x="531656" y="334569"/>
                </a:lnTo>
                <a:lnTo>
                  <a:pt x="525743" y="355006"/>
                </a:lnTo>
                <a:lnTo>
                  <a:pt x="518296" y="374743"/>
                </a:lnTo>
                <a:lnTo>
                  <a:pt x="509385" y="393709"/>
                </a:lnTo>
                <a:lnTo>
                  <a:pt x="499079" y="411836"/>
                </a:lnTo>
                <a:lnTo>
                  <a:pt x="487448" y="429054"/>
                </a:lnTo>
                <a:lnTo>
                  <a:pt x="474560" y="445294"/>
                </a:lnTo>
                <a:lnTo>
                  <a:pt x="460486" y="460486"/>
                </a:lnTo>
                <a:lnTo>
                  <a:pt x="445294" y="474560"/>
                </a:lnTo>
                <a:lnTo>
                  <a:pt x="429054" y="487448"/>
                </a:lnTo>
                <a:lnTo>
                  <a:pt x="411836" y="499079"/>
                </a:lnTo>
                <a:lnTo>
                  <a:pt x="393709" y="509385"/>
                </a:lnTo>
                <a:lnTo>
                  <a:pt x="374743" y="518296"/>
                </a:lnTo>
                <a:lnTo>
                  <a:pt x="355006" y="525743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7" y="539495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3"/>
                </a:lnTo>
                <a:lnTo>
                  <a:pt x="164752" y="518296"/>
                </a:lnTo>
                <a:lnTo>
                  <a:pt x="145786" y="509385"/>
                </a:lnTo>
                <a:lnTo>
                  <a:pt x="127659" y="499079"/>
                </a:lnTo>
                <a:lnTo>
                  <a:pt x="110441" y="487448"/>
                </a:lnTo>
                <a:lnTo>
                  <a:pt x="94201" y="474560"/>
                </a:lnTo>
                <a:lnTo>
                  <a:pt x="79009" y="460486"/>
                </a:lnTo>
                <a:lnTo>
                  <a:pt x="64935" y="445294"/>
                </a:lnTo>
                <a:lnTo>
                  <a:pt x="52047" y="429054"/>
                </a:lnTo>
                <a:lnTo>
                  <a:pt x="40416" y="411836"/>
                </a:lnTo>
                <a:lnTo>
                  <a:pt x="30110" y="393709"/>
                </a:lnTo>
                <a:lnTo>
                  <a:pt x="21199" y="374743"/>
                </a:lnTo>
                <a:lnTo>
                  <a:pt x="13752" y="355006"/>
                </a:lnTo>
                <a:lnTo>
                  <a:pt x="7839" y="334569"/>
                </a:lnTo>
                <a:lnTo>
                  <a:pt x="3530" y="313500"/>
                </a:lnTo>
                <a:lnTo>
                  <a:pt x="894" y="291870"/>
                </a:lnTo>
                <a:lnTo>
                  <a:pt x="0" y="26974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52928" y="4126992"/>
            <a:ext cx="7075932" cy="539495"/>
          </a:xfrm>
          <a:custGeom>
            <a:avLst/>
            <a:gdLst/>
            <a:ahLst/>
            <a:cxnLst/>
            <a:rect l="l" t="t" r="r" b="b"/>
            <a:pathLst>
              <a:path w="7075932" h="539496">
                <a:moveTo>
                  <a:pt x="7075932" y="539495"/>
                </a:moveTo>
                <a:lnTo>
                  <a:pt x="7075932" y="0"/>
                </a:lnTo>
                <a:lnTo>
                  <a:pt x="269748" y="0"/>
                </a:lnTo>
                <a:lnTo>
                  <a:pt x="0" y="269747"/>
                </a:lnTo>
                <a:lnTo>
                  <a:pt x="269748" y="539495"/>
                </a:lnTo>
                <a:lnTo>
                  <a:pt x="7075932" y="539495"/>
                </a:lnTo>
                <a:close/>
              </a:path>
            </a:pathLst>
          </a:custGeom>
          <a:solidFill>
            <a:srgbClr val="F5B7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83180" y="4126992"/>
            <a:ext cx="539495" cy="539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3180" y="4126992"/>
            <a:ext cx="539495" cy="539495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7"/>
                </a:moveTo>
                <a:lnTo>
                  <a:pt x="894" y="247625"/>
                </a:lnTo>
                <a:lnTo>
                  <a:pt x="3530" y="225995"/>
                </a:lnTo>
                <a:lnTo>
                  <a:pt x="7839" y="204926"/>
                </a:lnTo>
                <a:lnTo>
                  <a:pt x="13752" y="184489"/>
                </a:lnTo>
                <a:lnTo>
                  <a:pt x="21199" y="164752"/>
                </a:lnTo>
                <a:lnTo>
                  <a:pt x="30110" y="145786"/>
                </a:lnTo>
                <a:lnTo>
                  <a:pt x="40416" y="127659"/>
                </a:lnTo>
                <a:lnTo>
                  <a:pt x="52047" y="110441"/>
                </a:lnTo>
                <a:lnTo>
                  <a:pt x="64935" y="94201"/>
                </a:lnTo>
                <a:lnTo>
                  <a:pt x="79009" y="79009"/>
                </a:lnTo>
                <a:lnTo>
                  <a:pt x="94201" y="64935"/>
                </a:lnTo>
                <a:lnTo>
                  <a:pt x="110441" y="52047"/>
                </a:lnTo>
                <a:lnTo>
                  <a:pt x="127659" y="40416"/>
                </a:lnTo>
                <a:lnTo>
                  <a:pt x="145786" y="30110"/>
                </a:lnTo>
                <a:lnTo>
                  <a:pt x="164752" y="21199"/>
                </a:lnTo>
                <a:lnTo>
                  <a:pt x="184489" y="13752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7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2"/>
                </a:lnTo>
                <a:lnTo>
                  <a:pt x="374743" y="21199"/>
                </a:lnTo>
                <a:lnTo>
                  <a:pt x="393709" y="30110"/>
                </a:lnTo>
                <a:lnTo>
                  <a:pt x="411836" y="40416"/>
                </a:lnTo>
                <a:lnTo>
                  <a:pt x="429054" y="52047"/>
                </a:lnTo>
                <a:lnTo>
                  <a:pt x="445294" y="64935"/>
                </a:lnTo>
                <a:lnTo>
                  <a:pt x="460486" y="79009"/>
                </a:lnTo>
                <a:lnTo>
                  <a:pt x="474560" y="94201"/>
                </a:lnTo>
                <a:lnTo>
                  <a:pt x="487448" y="110441"/>
                </a:lnTo>
                <a:lnTo>
                  <a:pt x="499079" y="127659"/>
                </a:lnTo>
                <a:lnTo>
                  <a:pt x="509385" y="145786"/>
                </a:lnTo>
                <a:lnTo>
                  <a:pt x="518296" y="164752"/>
                </a:lnTo>
                <a:lnTo>
                  <a:pt x="525743" y="184489"/>
                </a:lnTo>
                <a:lnTo>
                  <a:pt x="531656" y="204926"/>
                </a:lnTo>
                <a:lnTo>
                  <a:pt x="535965" y="225995"/>
                </a:lnTo>
                <a:lnTo>
                  <a:pt x="538601" y="247625"/>
                </a:lnTo>
                <a:lnTo>
                  <a:pt x="539495" y="269747"/>
                </a:lnTo>
                <a:lnTo>
                  <a:pt x="538601" y="291870"/>
                </a:lnTo>
                <a:lnTo>
                  <a:pt x="535965" y="313500"/>
                </a:lnTo>
                <a:lnTo>
                  <a:pt x="531656" y="334569"/>
                </a:lnTo>
                <a:lnTo>
                  <a:pt x="525743" y="355006"/>
                </a:lnTo>
                <a:lnTo>
                  <a:pt x="518296" y="374743"/>
                </a:lnTo>
                <a:lnTo>
                  <a:pt x="509385" y="393709"/>
                </a:lnTo>
                <a:lnTo>
                  <a:pt x="499079" y="411836"/>
                </a:lnTo>
                <a:lnTo>
                  <a:pt x="487448" y="429054"/>
                </a:lnTo>
                <a:lnTo>
                  <a:pt x="474560" y="445294"/>
                </a:lnTo>
                <a:lnTo>
                  <a:pt x="460486" y="460486"/>
                </a:lnTo>
                <a:lnTo>
                  <a:pt x="445294" y="474560"/>
                </a:lnTo>
                <a:lnTo>
                  <a:pt x="429054" y="487448"/>
                </a:lnTo>
                <a:lnTo>
                  <a:pt x="411836" y="499079"/>
                </a:lnTo>
                <a:lnTo>
                  <a:pt x="393709" y="509385"/>
                </a:lnTo>
                <a:lnTo>
                  <a:pt x="374743" y="518296"/>
                </a:lnTo>
                <a:lnTo>
                  <a:pt x="355006" y="525743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7" y="539495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3"/>
                </a:lnTo>
                <a:lnTo>
                  <a:pt x="164752" y="518296"/>
                </a:lnTo>
                <a:lnTo>
                  <a:pt x="145786" y="509385"/>
                </a:lnTo>
                <a:lnTo>
                  <a:pt x="127659" y="499079"/>
                </a:lnTo>
                <a:lnTo>
                  <a:pt x="110441" y="487448"/>
                </a:lnTo>
                <a:lnTo>
                  <a:pt x="94201" y="474560"/>
                </a:lnTo>
                <a:lnTo>
                  <a:pt x="79009" y="460486"/>
                </a:lnTo>
                <a:lnTo>
                  <a:pt x="64935" y="445294"/>
                </a:lnTo>
                <a:lnTo>
                  <a:pt x="52047" y="429054"/>
                </a:lnTo>
                <a:lnTo>
                  <a:pt x="40416" y="411836"/>
                </a:lnTo>
                <a:lnTo>
                  <a:pt x="30110" y="393709"/>
                </a:lnTo>
                <a:lnTo>
                  <a:pt x="21199" y="374743"/>
                </a:lnTo>
                <a:lnTo>
                  <a:pt x="13752" y="355006"/>
                </a:lnTo>
                <a:lnTo>
                  <a:pt x="7839" y="334569"/>
                </a:lnTo>
                <a:lnTo>
                  <a:pt x="3530" y="313500"/>
                </a:lnTo>
                <a:lnTo>
                  <a:pt x="894" y="291870"/>
                </a:lnTo>
                <a:lnTo>
                  <a:pt x="0" y="26974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52928" y="4817364"/>
            <a:ext cx="7075932" cy="539496"/>
          </a:xfrm>
          <a:custGeom>
            <a:avLst/>
            <a:gdLst/>
            <a:ahLst/>
            <a:cxnLst/>
            <a:rect l="l" t="t" r="r" b="b"/>
            <a:pathLst>
              <a:path w="7075932" h="539496">
                <a:moveTo>
                  <a:pt x="7075932" y="539496"/>
                </a:moveTo>
                <a:lnTo>
                  <a:pt x="7075932" y="0"/>
                </a:lnTo>
                <a:lnTo>
                  <a:pt x="269748" y="0"/>
                </a:lnTo>
                <a:lnTo>
                  <a:pt x="0" y="269748"/>
                </a:lnTo>
                <a:lnTo>
                  <a:pt x="269748" y="539496"/>
                </a:lnTo>
                <a:lnTo>
                  <a:pt x="7075932" y="539496"/>
                </a:lnTo>
                <a:close/>
              </a:path>
            </a:pathLst>
          </a:custGeom>
          <a:solidFill>
            <a:srgbClr val="EA7A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83180" y="4817364"/>
            <a:ext cx="539495" cy="5394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83180" y="4817364"/>
            <a:ext cx="539495" cy="539496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8"/>
                </a:moveTo>
                <a:lnTo>
                  <a:pt x="894" y="247625"/>
                </a:lnTo>
                <a:lnTo>
                  <a:pt x="3530" y="225995"/>
                </a:lnTo>
                <a:lnTo>
                  <a:pt x="7839" y="204926"/>
                </a:lnTo>
                <a:lnTo>
                  <a:pt x="13752" y="184489"/>
                </a:lnTo>
                <a:lnTo>
                  <a:pt x="21199" y="164752"/>
                </a:lnTo>
                <a:lnTo>
                  <a:pt x="30110" y="145786"/>
                </a:lnTo>
                <a:lnTo>
                  <a:pt x="40416" y="127659"/>
                </a:lnTo>
                <a:lnTo>
                  <a:pt x="52047" y="110441"/>
                </a:lnTo>
                <a:lnTo>
                  <a:pt x="64935" y="94201"/>
                </a:lnTo>
                <a:lnTo>
                  <a:pt x="79009" y="79009"/>
                </a:lnTo>
                <a:lnTo>
                  <a:pt x="94201" y="64935"/>
                </a:lnTo>
                <a:lnTo>
                  <a:pt x="110441" y="52047"/>
                </a:lnTo>
                <a:lnTo>
                  <a:pt x="127659" y="40416"/>
                </a:lnTo>
                <a:lnTo>
                  <a:pt x="145786" y="30110"/>
                </a:lnTo>
                <a:lnTo>
                  <a:pt x="164752" y="21199"/>
                </a:lnTo>
                <a:lnTo>
                  <a:pt x="184489" y="13752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7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2"/>
                </a:lnTo>
                <a:lnTo>
                  <a:pt x="374743" y="21199"/>
                </a:lnTo>
                <a:lnTo>
                  <a:pt x="393709" y="30110"/>
                </a:lnTo>
                <a:lnTo>
                  <a:pt x="411836" y="40416"/>
                </a:lnTo>
                <a:lnTo>
                  <a:pt x="429054" y="52047"/>
                </a:lnTo>
                <a:lnTo>
                  <a:pt x="445294" y="64935"/>
                </a:lnTo>
                <a:lnTo>
                  <a:pt x="460486" y="79009"/>
                </a:lnTo>
                <a:lnTo>
                  <a:pt x="474560" y="94201"/>
                </a:lnTo>
                <a:lnTo>
                  <a:pt x="487448" y="110441"/>
                </a:lnTo>
                <a:lnTo>
                  <a:pt x="499079" y="127659"/>
                </a:lnTo>
                <a:lnTo>
                  <a:pt x="509385" y="145786"/>
                </a:lnTo>
                <a:lnTo>
                  <a:pt x="518296" y="164752"/>
                </a:lnTo>
                <a:lnTo>
                  <a:pt x="525743" y="184489"/>
                </a:lnTo>
                <a:lnTo>
                  <a:pt x="531656" y="204926"/>
                </a:lnTo>
                <a:lnTo>
                  <a:pt x="535965" y="225995"/>
                </a:lnTo>
                <a:lnTo>
                  <a:pt x="538601" y="247625"/>
                </a:lnTo>
                <a:lnTo>
                  <a:pt x="539495" y="269748"/>
                </a:lnTo>
                <a:lnTo>
                  <a:pt x="538601" y="291870"/>
                </a:lnTo>
                <a:lnTo>
                  <a:pt x="535965" y="313500"/>
                </a:lnTo>
                <a:lnTo>
                  <a:pt x="531656" y="334569"/>
                </a:lnTo>
                <a:lnTo>
                  <a:pt x="525743" y="355006"/>
                </a:lnTo>
                <a:lnTo>
                  <a:pt x="518296" y="374743"/>
                </a:lnTo>
                <a:lnTo>
                  <a:pt x="509385" y="393709"/>
                </a:lnTo>
                <a:lnTo>
                  <a:pt x="499079" y="411836"/>
                </a:lnTo>
                <a:lnTo>
                  <a:pt x="487448" y="429054"/>
                </a:lnTo>
                <a:lnTo>
                  <a:pt x="474560" y="445294"/>
                </a:lnTo>
                <a:lnTo>
                  <a:pt x="460486" y="460486"/>
                </a:lnTo>
                <a:lnTo>
                  <a:pt x="445294" y="474560"/>
                </a:lnTo>
                <a:lnTo>
                  <a:pt x="429054" y="487448"/>
                </a:lnTo>
                <a:lnTo>
                  <a:pt x="411836" y="499079"/>
                </a:lnTo>
                <a:lnTo>
                  <a:pt x="393709" y="509385"/>
                </a:lnTo>
                <a:lnTo>
                  <a:pt x="374743" y="518296"/>
                </a:lnTo>
                <a:lnTo>
                  <a:pt x="355006" y="525743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7" y="539496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3"/>
                </a:lnTo>
                <a:lnTo>
                  <a:pt x="164752" y="518296"/>
                </a:lnTo>
                <a:lnTo>
                  <a:pt x="145786" y="509385"/>
                </a:lnTo>
                <a:lnTo>
                  <a:pt x="127659" y="499079"/>
                </a:lnTo>
                <a:lnTo>
                  <a:pt x="110441" y="487448"/>
                </a:lnTo>
                <a:lnTo>
                  <a:pt x="94201" y="474560"/>
                </a:lnTo>
                <a:lnTo>
                  <a:pt x="79009" y="460486"/>
                </a:lnTo>
                <a:lnTo>
                  <a:pt x="64935" y="445294"/>
                </a:lnTo>
                <a:lnTo>
                  <a:pt x="52047" y="429054"/>
                </a:lnTo>
                <a:lnTo>
                  <a:pt x="40416" y="411836"/>
                </a:lnTo>
                <a:lnTo>
                  <a:pt x="30110" y="393709"/>
                </a:lnTo>
                <a:lnTo>
                  <a:pt x="21199" y="374743"/>
                </a:lnTo>
                <a:lnTo>
                  <a:pt x="13752" y="355006"/>
                </a:lnTo>
                <a:lnTo>
                  <a:pt x="7839" y="334569"/>
                </a:lnTo>
                <a:lnTo>
                  <a:pt x="3530" y="313500"/>
                </a:lnTo>
                <a:lnTo>
                  <a:pt x="894" y="291870"/>
                </a:lnTo>
                <a:lnTo>
                  <a:pt x="0" y="26974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52928" y="5509260"/>
            <a:ext cx="7075932" cy="539496"/>
          </a:xfrm>
          <a:custGeom>
            <a:avLst/>
            <a:gdLst/>
            <a:ahLst/>
            <a:cxnLst/>
            <a:rect l="l" t="t" r="r" b="b"/>
            <a:pathLst>
              <a:path w="7075932" h="539496">
                <a:moveTo>
                  <a:pt x="7075932" y="539495"/>
                </a:moveTo>
                <a:lnTo>
                  <a:pt x="7075932" y="0"/>
                </a:lnTo>
                <a:lnTo>
                  <a:pt x="269748" y="0"/>
                </a:lnTo>
                <a:lnTo>
                  <a:pt x="0" y="269747"/>
                </a:lnTo>
                <a:lnTo>
                  <a:pt x="269748" y="539495"/>
                </a:lnTo>
                <a:lnTo>
                  <a:pt x="7075932" y="539495"/>
                </a:lnTo>
                <a:close/>
              </a:path>
            </a:pathLst>
          </a:custGeom>
          <a:solidFill>
            <a:srgbClr val="DB41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83180" y="5509260"/>
            <a:ext cx="539495" cy="5394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83180" y="5509260"/>
            <a:ext cx="539495" cy="539496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7"/>
                </a:moveTo>
                <a:lnTo>
                  <a:pt x="894" y="247623"/>
                </a:lnTo>
                <a:lnTo>
                  <a:pt x="3530" y="225992"/>
                </a:lnTo>
                <a:lnTo>
                  <a:pt x="7839" y="204922"/>
                </a:lnTo>
                <a:lnTo>
                  <a:pt x="13752" y="184484"/>
                </a:lnTo>
                <a:lnTo>
                  <a:pt x="21199" y="164747"/>
                </a:lnTo>
                <a:lnTo>
                  <a:pt x="30110" y="145780"/>
                </a:lnTo>
                <a:lnTo>
                  <a:pt x="40416" y="127653"/>
                </a:lnTo>
                <a:lnTo>
                  <a:pt x="52047" y="110435"/>
                </a:lnTo>
                <a:lnTo>
                  <a:pt x="64935" y="94196"/>
                </a:lnTo>
                <a:lnTo>
                  <a:pt x="79009" y="79005"/>
                </a:lnTo>
                <a:lnTo>
                  <a:pt x="94201" y="64931"/>
                </a:lnTo>
                <a:lnTo>
                  <a:pt x="110441" y="52043"/>
                </a:lnTo>
                <a:lnTo>
                  <a:pt x="127659" y="40413"/>
                </a:lnTo>
                <a:lnTo>
                  <a:pt x="145786" y="30107"/>
                </a:lnTo>
                <a:lnTo>
                  <a:pt x="164752" y="21197"/>
                </a:lnTo>
                <a:lnTo>
                  <a:pt x="184489" y="13751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7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1"/>
                </a:lnTo>
                <a:lnTo>
                  <a:pt x="374743" y="21197"/>
                </a:lnTo>
                <a:lnTo>
                  <a:pt x="393709" y="30107"/>
                </a:lnTo>
                <a:lnTo>
                  <a:pt x="411836" y="40413"/>
                </a:lnTo>
                <a:lnTo>
                  <a:pt x="429054" y="52043"/>
                </a:lnTo>
                <a:lnTo>
                  <a:pt x="445294" y="64931"/>
                </a:lnTo>
                <a:lnTo>
                  <a:pt x="460486" y="79005"/>
                </a:lnTo>
                <a:lnTo>
                  <a:pt x="474560" y="94196"/>
                </a:lnTo>
                <a:lnTo>
                  <a:pt x="487448" y="110435"/>
                </a:lnTo>
                <a:lnTo>
                  <a:pt x="499079" y="127653"/>
                </a:lnTo>
                <a:lnTo>
                  <a:pt x="509385" y="145780"/>
                </a:lnTo>
                <a:lnTo>
                  <a:pt x="518296" y="164747"/>
                </a:lnTo>
                <a:lnTo>
                  <a:pt x="525743" y="184484"/>
                </a:lnTo>
                <a:lnTo>
                  <a:pt x="531656" y="204922"/>
                </a:lnTo>
                <a:lnTo>
                  <a:pt x="535965" y="225992"/>
                </a:lnTo>
                <a:lnTo>
                  <a:pt x="538601" y="247623"/>
                </a:lnTo>
                <a:lnTo>
                  <a:pt x="539495" y="269747"/>
                </a:lnTo>
                <a:lnTo>
                  <a:pt x="538601" y="291872"/>
                </a:lnTo>
                <a:lnTo>
                  <a:pt x="535965" y="313503"/>
                </a:lnTo>
                <a:lnTo>
                  <a:pt x="531656" y="334573"/>
                </a:lnTo>
                <a:lnTo>
                  <a:pt x="525743" y="355011"/>
                </a:lnTo>
                <a:lnTo>
                  <a:pt x="518296" y="374748"/>
                </a:lnTo>
                <a:lnTo>
                  <a:pt x="509385" y="393715"/>
                </a:lnTo>
                <a:lnTo>
                  <a:pt x="499079" y="411842"/>
                </a:lnTo>
                <a:lnTo>
                  <a:pt x="487448" y="429060"/>
                </a:lnTo>
                <a:lnTo>
                  <a:pt x="474560" y="445299"/>
                </a:lnTo>
                <a:lnTo>
                  <a:pt x="460486" y="460490"/>
                </a:lnTo>
                <a:lnTo>
                  <a:pt x="445294" y="474564"/>
                </a:lnTo>
                <a:lnTo>
                  <a:pt x="429054" y="487452"/>
                </a:lnTo>
                <a:lnTo>
                  <a:pt x="411836" y="499082"/>
                </a:lnTo>
                <a:lnTo>
                  <a:pt x="393709" y="509388"/>
                </a:lnTo>
                <a:lnTo>
                  <a:pt x="374743" y="518298"/>
                </a:lnTo>
                <a:lnTo>
                  <a:pt x="355006" y="525744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7" y="539495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4"/>
                </a:lnTo>
                <a:lnTo>
                  <a:pt x="164752" y="518298"/>
                </a:lnTo>
                <a:lnTo>
                  <a:pt x="145786" y="509388"/>
                </a:lnTo>
                <a:lnTo>
                  <a:pt x="127659" y="499082"/>
                </a:lnTo>
                <a:lnTo>
                  <a:pt x="110441" y="487452"/>
                </a:lnTo>
                <a:lnTo>
                  <a:pt x="94201" y="474564"/>
                </a:lnTo>
                <a:lnTo>
                  <a:pt x="79009" y="460490"/>
                </a:lnTo>
                <a:lnTo>
                  <a:pt x="64935" y="445299"/>
                </a:lnTo>
                <a:lnTo>
                  <a:pt x="52047" y="429060"/>
                </a:lnTo>
                <a:lnTo>
                  <a:pt x="40416" y="411842"/>
                </a:lnTo>
                <a:lnTo>
                  <a:pt x="30110" y="393715"/>
                </a:lnTo>
                <a:lnTo>
                  <a:pt x="21199" y="374748"/>
                </a:lnTo>
                <a:lnTo>
                  <a:pt x="13752" y="355011"/>
                </a:lnTo>
                <a:lnTo>
                  <a:pt x="7839" y="334573"/>
                </a:lnTo>
                <a:lnTo>
                  <a:pt x="3530" y="313503"/>
                </a:lnTo>
                <a:lnTo>
                  <a:pt x="894" y="291872"/>
                </a:lnTo>
                <a:lnTo>
                  <a:pt x="0" y="26974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9923" y="860700"/>
            <a:ext cx="380438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4" dirty="0">
                <a:solidFill>
                  <a:srgbClr val="FFFFFF"/>
                </a:solidFill>
                <a:latin typeface="Arial"/>
                <a:cs typeface="Arial"/>
              </a:rPr>
              <a:t>12 Agility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6317" y="2216217"/>
            <a:ext cx="6454012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Customer satisfaction by early and continuous delivery of valuable software.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9926" y="2906596"/>
            <a:ext cx="5109203" cy="216204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-1" dirty="0">
                <a:solidFill>
                  <a:srgbClr val="FFFFFF"/>
                </a:solidFill>
                <a:latin typeface="Arial"/>
                <a:cs typeface="Arial"/>
              </a:rPr>
              <a:t>Welcome changing requirements, even in late development.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5334" y="3597603"/>
            <a:ext cx="5439104" cy="216204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Deliver working software frequently (weeks rather than months).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7317" y="4288857"/>
            <a:ext cx="5694298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Close, daily cooperation between business people and developers.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4729" y="4979737"/>
            <a:ext cx="5959284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Projects are built around motivated individuals, who should be trusted.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1158" y="5670769"/>
            <a:ext cx="5209095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Face-to-face conversation is the best form of communication.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5704" y="2052827"/>
            <a:ext cx="7107936" cy="541020"/>
          </a:xfrm>
          <a:custGeom>
            <a:avLst/>
            <a:gdLst/>
            <a:ahLst/>
            <a:cxnLst/>
            <a:rect l="l" t="t" r="r" b="b"/>
            <a:pathLst>
              <a:path w="7107936" h="541020">
                <a:moveTo>
                  <a:pt x="7107936" y="541020"/>
                </a:moveTo>
                <a:lnTo>
                  <a:pt x="7107936" y="0"/>
                </a:lnTo>
                <a:lnTo>
                  <a:pt x="270509" y="0"/>
                </a:lnTo>
                <a:lnTo>
                  <a:pt x="0" y="270510"/>
                </a:lnTo>
                <a:lnTo>
                  <a:pt x="270509" y="541020"/>
                </a:lnTo>
                <a:lnTo>
                  <a:pt x="7107936" y="541020"/>
                </a:lnTo>
                <a:close/>
              </a:path>
            </a:pathLst>
          </a:custGeom>
          <a:solidFill>
            <a:srgbClr val="AD25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5704" y="2052827"/>
            <a:ext cx="7107936" cy="541020"/>
          </a:xfrm>
          <a:custGeom>
            <a:avLst/>
            <a:gdLst/>
            <a:ahLst/>
            <a:cxnLst/>
            <a:rect l="l" t="t" r="r" b="b"/>
            <a:pathLst>
              <a:path w="7107936" h="541020">
                <a:moveTo>
                  <a:pt x="7107936" y="541020"/>
                </a:moveTo>
                <a:lnTo>
                  <a:pt x="270509" y="541020"/>
                </a:lnTo>
                <a:lnTo>
                  <a:pt x="0" y="270510"/>
                </a:lnTo>
                <a:lnTo>
                  <a:pt x="270509" y="0"/>
                </a:lnTo>
                <a:lnTo>
                  <a:pt x="7107936" y="0"/>
                </a:lnTo>
                <a:lnTo>
                  <a:pt x="7107936" y="5410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95956" y="2052827"/>
            <a:ext cx="539495" cy="541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5956" y="2052827"/>
            <a:ext cx="539495" cy="541020"/>
          </a:xfrm>
          <a:custGeom>
            <a:avLst/>
            <a:gdLst/>
            <a:ahLst/>
            <a:cxnLst/>
            <a:rect l="l" t="t" r="r" b="b"/>
            <a:pathLst>
              <a:path w="539495" h="541020">
                <a:moveTo>
                  <a:pt x="0" y="270510"/>
                </a:moveTo>
                <a:lnTo>
                  <a:pt x="894" y="248330"/>
                </a:lnTo>
                <a:lnTo>
                  <a:pt x="3530" y="226643"/>
                </a:lnTo>
                <a:lnTo>
                  <a:pt x="7839" y="205518"/>
                </a:lnTo>
                <a:lnTo>
                  <a:pt x="13752" y="185025"/>
                </a:lnTo>
                <a:lnTo>
                  <a:pt x="21199" y="165234"/>
                </a:lnTo>
                <a:lnTo>
                  <a:pt x="30110" y="146215"/>
                </a:lnTo>
                <a:lnTo>
                  <a:pt x="40416" y="128037"/>
                </a:lnTo>
                <a:lnTo>
                  <a:pt x="52047" y="110770"/>
                </a:lnTo>
                <a:lnTo>
                  <a:pt x="64935" y="94483"/>
                </a:lnTo>
                <a:lnTo>
                  <a:pt x="79009" y="79248"/>
                </a:lnTo>
                <a:lnTo>
                  <a:pt x="94201" y="65132"/>
                </a:lnTo>
                <a:lnTo>
                  <a:pt x="110441" y="52206"/>
                </a:lnTo>
                <a:lnTo>
                  <a:pt x="127659" y="40539"/>
                </a:lnTo>
                <a:lnTo>
                  <a:pt x="145786" y="30202"/>
                </a:lnTo>
                <a:lnTo>
                  <a:pt x="164752" y="21264"/>
                </a:lnTo>
                <a:lnTo>
                  <a:pt x="184489" y="13795"/>
                </a:lnTo>
                <a:lnTo>
                  <a:pt x="204926" y="7864"/>
                </a:lnTo>
                <a:lnTo>
                  <a:pt x="225995" y="3541"/>
                </a:lnTo>
                <a:lnTo>
                  <a:pt x="247625" y="897"/>
                </a:lnTo>
                <a:lnTo>
                  <a:pt x="269748" y="0"/>
                </a:lnTo>
                <a:lnTo>
                  <a:pt x="291870" y="897"/>
                </a:lnTo>
                <a:lnTo>
                  <a:pt x="313500" y="3541"/>
                </a:lnTo>
                <a:lnTo>
                  <a:pt x="334569" y="7864"/>
                </a:lnTo>
                <a:lnTo>
                  <a:pt x="355006" y="13795"/>
                </a:lnTo>
                <a:lnTo>
                  <a:pt x="374743" y="21264"/>
                </a:lnTo>
                <a:lnTo>
                  <a:pt x="393709" y="30202"/>
                </a:lnTo>
                <a:lnTo>
                  <a:pt x="411836" y="40539"/>
                </a:lnTo>
                <a:lnTo>
                  <a:pt x="429054" y="52206"/>
                </a:lnTo>
                <a:lnTo>
                  <a:pt x="445294" y="65132"/>
                </a:lnTo>
                <a:lnTo>
                  <a:pt x="460486" y="79248"/>
                </a:lnTo>
                <a:lnTo>
                  <a:pt x="474560" y="94483"/>
                </a:lnTo>
                <a:lnTo>
                  <a:pt x="487448" y="110770"/>
                </a:lnTo>
                <a:lnTo>
                  <a:pt x="499079" y="128037"/>
                </a:lnTo>
                <a:lnTo>
                  <a:pt x="509385" y="146215"/>
                </a:lnTo>
                <a:lnTo>
                  <a:pt x="518296" y="165234"/>
                </a:lnTo>
                <a:lnTo>
                  <a:pt x="525743" y="185025"/>
                </a:lnTo>
                <a:lnTo>
                  <a:pt x="531656" y="205518"/>
                </a:lnTo>
                <a:lnTo>
                  <a:pt x="535965" y="226643"/>
                </a:lnTo>
                <a:lnTo>
                  <a:pt x="538601" y="248330"/>
                </a:lnTo>
                <a:lnTo>
                  <a:pt x="539495" y="270510"/>
                </a:lnTo>
                <a:lnTo>
                  <a:pt x="538601" y="292689"/>
                </a:lnTo>
                <a:lnTo>
                  <a:pt x="535965" y="314376"/>
                </a:lnTo>
                <a:lnTo>
                  <a:pt x="531656" y="335501"/>
                </a:lnTo>
                <a:lnTo>
                  <a:pt x="525743" y="355994"/>
                </a:lnTo>
                <a:lnTo>
                  <a:pt x="518296" y="375785"/>
                </a:lnTo>
                <a:lnTo>
                  <a:pt x="509385" y="394804"/>
                </a:lnTo>
                <a:lnTo>
                  <a:pt x="499079" y="412982"/>
                </a:lnTo>
                <a:lnTo>
                  <a:pt x="487448" y="430249"/>
                </a:lnTo>
                <a:lnTo>
                  <a:pt x="474560" y="446536"/>
                </a:lnTo>
                <a:lnTo>
                  <a:pt x="460486" y="461772"/>
                </a:lnTo>
                <a:lnTo>
                  <a:pt x="445294" y="475887"/>
                </a:lnTo>
                <a:lnTo>
                  <a:pt x="429054" y="488813"/>
                </a:lnTo>
                <a:lnTo>
                  <a:pt x="411836" y="500480"/>
                </a:lnTo>
                <a:lnTo>
                  <a:pt x="393709" y="510817"/>
                </a:lnTo>
                <a:lnTo>
                  <a:pt x="374743" y="519755"/>
                </a:lnTo>
                <a:lnTo>
                  <a:pt x="355006" y="527224"/>
                </a:lnTo>
                <a:lnTo>
                  <a:pt x="334569" y="533155"/>
                </a:lnTo>
                <a:lnTo>
                  <a:pt x="313500" y="537478"/>
                </a:lnTo>
                <a:lnTo>
                  <a:pt x="291870" y="540122"/>
                </a:lnTo>
                <a:lnTo>
                  <a:pt x="269748" y="541020"/>
                </a:lnTo>
                <a:lnTo>
                  <a:pt x="247625" y="540122"/>
                </a:lnTo>
                <a:lnTo>
                  <a:pt x="225995" y="537478"/>
                </a:lnTo>
                <a:lnTo>
                  <a:pt x="204926" y="533155"/>
                </a:lnTo>
                <a:lnTo>
                  <a:pt x="184489" y="527224"/>
                </a:lnTo>
                <a:lnTo>
                  <a:pt x="164752" y="519755"/>
                </a:lnTo>
                <a:lnTo>
                  <a:pt x="145786" y="510817"/>
                </a:lnTo>
                <a:lnTo>
                  <a:pt x="127659" y="500480"/>
                </a:lnTo>
                <a:lnTo>
                  <a:pt x="110441" y="488813"/>
                </a:lnTo>
                <a:lnTo>
                  <a:pt x="94201" y="475887"/>
                </a:lnTo>
                <a:lnTo>
                  <a:pt x="79009" y="461772"/>
                </a:lnTo>
                <a:lnTo>
                  <a:pt x="64935" y="446536"/>
                </a:lnTo>
                <a:lnTo>
                  <a:pt x="52047" y="430249"/>
                </a:lnTo>
                <a:lnTo>
                  <a:pt x="40416" y="412982"/>
                </a:lnTo>
                <a:lnTo>
                  <a:pt x="30110" y="394804"/>
                </a:lnTo>
                <a:lnTo>
                  <a:pt x="21199" y="375785"/>
                </a:lnTo>
                <a:lnTo>
                  <a:pt x="13752" y="355994"/>
                </a:lnTo>
                <a:lnTo>
                  <a:pt x="7839" y="335501"/>
                </a:lnTo>
                <a:lnTo>
                  <a:pt x="3530" y="314376"/>
                </a:lnTo>
                <a:lnTo>
                  <a:pt x="894" y="292689"/>
                </a:lnTo>
                <a:lnTo>
                  <a:pt x="0" y="27051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5704" y="2744724"/>
            <a:ext cx="7107936" cy="539496"/>
          </a:xfrm>
          <a:custGeom>
            <a:avLst/>
            <a:gdLst/>
            <a:ahLst/>
            <a:cxnLst/>
            <a:rect l="l" t="t" r="r" b="b"/>
            <a:pathLst>
              <a:path w="7107936" h="539496">
                <a:moveTo>
                  <a:pt x="7107936" y="539496"/>
                </a:moveTo>
                <a:lnTo>
                  <a:pt x="7107936" y="0"/>
                </a:lnTo>
                <a:lnTo>
                  <a:pt x="269747" y="0"/>
                </a:lnTo>
                <a:lnTo>
                  <a:pt x="0" y="269748"/>
                </a:lnTo>
                <a:lnTo>
                  <a:pt x="269747" y="539496"/>
                </a:lnTo>
                <a:lnTo>
                  <a:pt x="7107936" y="539496"/>
                </a:lnTo>
                <a:close/>
              </a:path>
            </a:pathLst>
          </a:custGeom>
          <a:solidFill>
            <a:srgbClr val="DB41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95956" y="2744724"/>
            <a:ext cx="539495" cy="539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95956" y="2744724"/>
            <a:ext cx="539495" cy="539496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8"/>
                </a:moveTo>
                <a:lnTo>
                  <a:pt x="894" y="247625"/>
                </a:lnTo>
                <a:lnTo>
                  <a:pt x="3530" y="225995"/>
                </a:lnTo>
                <a:lnTo>
                  <a:pt x="7839" y="204926"/>
                </a:lnTo>
                <a:lnTo>
                  <a:pt x="13752" y="184489"/>
                </a:lnTo>
                <a:lnTo>
                  <a:pt x="21199" y="164752"/>
                </a:lnTo>
                <a:lnTo>
                  <a:pt x="30110" y="145786"/>
                </a:lnTo>
                <a:lnTo>
                  <a:pt x="40416" y="127659"/>
                </a:lnTo>
                <a:lnTo>
                  <a:pt x="52047" y="110441"/>
                </a:lnTo>
                <a:lnTo>
                  <a:pt x="64935" y="94201"/>
                </a:lnTo>
                <a:lnTo>
                  <a:pt x="79009" y="79009"/>
                </a:lnTo>
                <a:lnTo>
                  <a:pt x="94201" y="64935"/>
                </a:lnTo>
                <a:lnTo>
                  <a:pt x="110441" y="52047"/>
                </a:lnTo>
                <a:lnTo>
                  <a:pt x="127659" y="40416"/>
                </a:lnTo>
                <a:lnTo>
                  <a:pt x="145786" y="30110"/>
                </a:lnTo>
                <a:lnTo>
                  <a:pt x="164752" y="21199"/>
                </a:lnTo>
                <a:lnTo>
                  <a:pt x="184489" y="13752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8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2"/>
                </a:lnTo>
                <a:lnTo>
                  <a:pt x="374743" y="21199"/>
                </a:lnTo>
                <a:lnTo>
                  <a:pt x="393709" y="30110"/>
                </a:lnTo>
                <a:lnTo>
                  <a:pt x="411836" y="40416"/>
                </a:lnTo>
                <a:lnTo>
                  <a:pt x="429054" y="52047"/>
                </a:lnTo>
                <a:lnTo>
                  <a:pt x="445294" y="64935"/>
                </a:lnTo>
                <a:lnTo>
                  <a:pt x="460486" y="79009"/>
                </a:lnTo>
                <a:lnTo>
                  <a:pt x="474560" y="94201"/>
                </a:lnTo>
                <a:lnTo>
                  <a:pt x="487448" y="110441"/>
                </a:lnTo>
                <a:lnTo>
                  <a:pt x="499079" y="127659"/>
                </a:lnTo>
                <a:lnTo>
                  <a:pt x="509385" y="145786"/>
                </a:lnTo>
                <a:lnTo>
                  <a:pt x="518296" y="164752"/>
                </a:lnTo>
                <a:lnTo>
                  <a:pt x="525743" y="184489"/>
                </a:lnTo>
                <a:lnTo>
                  <a:pt x="531656" y="204926"/>
                </a:lnTo>
                <a:lnTo>
                  <a:pt x="535965" y="225995"/>
                </a:lnTo>
                <a:lnTo>
                  <a:pt x="538601" y="247625"/>
                </a:lnTo>
                <a:lnTo>
                  <a:pt x="539495" y="269748"/>
                </a:lnTo>
                <a:lnTo>
                  <a:pt x="538601" y="291870"/>
                </a:lnTo>
                <a:lnTo>
                  <a:pt x="535965" y="313500"/>
                </a:lnTo>
                <a:lnTo>
                  <a:pt x="531656" y="334569"/>
                </a:lnTo>
                <a:lnTo>
                  <a:pt x="525743" y="355006"/>
                </a:lnTo>
                <a:lnTo>
                  <a:pt x="518296" y="374743"/>
                </a:lnTo>
                <a:lnTo>
                  <a:pt x="509385" y="393709"/>
                </a:lnTo>
                <a:lnTo>
                  <a:pt x="499079" y="411836"/>
                </a:lnTo>
                <a:lnTo>
                  <a:pt x="487448" y="429054"/>
                </a:lnTo>
                <a:lnTo>
                  <a:pt x="474560" y="445294"/>
                </a:lnTo>
                <a:lnTo>
                  <a:pt x="460486" y="460486"/>
                </a:lnTo>
                <a:lnTo>
                  <a:pt x="445294" y="474560"/>
                </a:lnTo>
                <a:lnTo>
                  <a:pt x="429054" y="487448"/>
                </a:lnTo>
                <a:lnTo>
                  <a:pt x="411836" y="499079"/>
                </a:lnTo>
                <a:lnTo>
                  <a:pt x="393709" y="509385"/>
                </a:lnTo>
                <a:lnTo>
                  <a:pt x="374743" y="518296"/>
                </a:lnTo>
                <a:lnTo>
                  <a:pt x="355006" y="525743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8" y="539496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3"/>
                </a:lnTo>
                <a:lnTo>
                  <a:pt x="164752" y="518296"/>
                </a:lnTo>
                <a:lnTo>
                  <a:pt x="145786" y="509385"/>
                </a:lnTo>
                <a:lnTo>
                  <a:pt x="127659" y="499079"/>
                </a:lnTo>
                <a:lnTo>
                  <a:pt x="110441" y="487448"/>
                </a:lnTo>
                <a:lnTo>
                  <a:pt x="94201" y="474560"/>
                </a:lnTo>
                <a:lnTo>
                  <a:pt x="79009" y="460486"/>
                </a:lnTo>
                <a:lnTo>
                  <a:pt x="64935" y="445294"/>
                </a:lnTo>
                <a:lnTo>
                  <a:pt x="52047" y="429054"/>
                </a:lnTo>
                <a:lnTo>
                  <a:pt x="40416" y="411836"/>
                </a:lnTo>
                <a:lnTo>
                  <a:pt x="30110" y="393709"/>
                </a:lnTo>
                <a:lnTo>
                  <a:pt x="21199" y="374743"/>
                </a:lnTo>
                <a:lnTo>
                  <a:pt x="13752" y="355006"/>
                </a:lnTo>
                <a:lnTo>
                  <a:pt x="7839" y="334569"/>
                </a:lnTo>
                <a:lnTo>
                  <a:pt x="3530" y="313500"/>
                </a:lnTo>
                <a:lnTo>
                  <a:pt x="894" y="291870"/>
                </a:lnTo>
                <a:lnTo>
                  <a:pt x="0" y="26974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65704" y="3435096"/>
            <a:ext cx="7107936" cy="541019"/>
          </a:xfrm>
          <a:custGeom>
            <a:avLst/>
            <a:gdLst/>
            <a:ahLst/>
            <a:cxnLst/>
            <a:rect l="l" t="t" r="r" b="b"/>
            <a:pathLst>
              <a:path w="7107936" h="541020">
                <a:moveTo>
                  <a:pt x="7107936" y="541019"/>
                </a:moveTo>
                <a:lnTo>
                  <a:pt x="7107936" y="0"/>
                </a:lnTo>
                <a:lnTo>
                  <a:pt x="270509" y="0"/>
                </a:lnTo>
                <a:lnTo>
                  <a:pt x="0" y="270509"/>
                </a:lnTo>
                <a:lnTo>
                  <a:pt x="270509" y="541019"/>
                </a:lnTo>
                <a:lnTo>
                  <a:pt x="7107936" y="541019"/>
                </a:lnTo>
                <a:close/>
              </a:path>
            </a:pathLst>
          </a:custGeom>
          <a:solidFill>
            <a:srgbClr val="EA7A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95956" y="3435096"/>
            <a:ext cx="539495" cy="541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95956" y="3435096"/>
            <a:ext cx="539495" cy="541019"/>
          </a:xfrm>
          <a:custGeom>
            <a:avLst/>
            <a:gdLst/>
            <a:ahLst/>
            <a:cxnLst/>
            <a:rect l="l" t="t" r="r" b="b"/>
            <a:pathLst>
              <a:path w="539495" h="541020">
                <a:moveTo>
                  <a:pt x="0" y="270509"/>
                </a:moveTo>
                <a:lnTo>
                  <a:pt x="894" y="248330"/>
                </a:lnTo>
                <a:lnTo>
                  <a:pt x="3530" y="226643"/>
                </a:lnTo>
                <a:lnTo>
                  <a:pt x="7839" y="205518"/>
                </a:lnTo>
                <a:lnTo>
                  <a:pt x="13752" y="185025"/>
                </a:lnTo>
                <a:lnTo>
                  <a:pt x="21199" y="165234"/>
                </a:lnTo>
                <a:lnTo>
                  <a:pt x="30110" y="146215"/>
                </a:lnTo>
                <a:lnTo>
                  <a:pt x="40416" y="128037"/>
                </a:lnTo>
                <a:lnTo>
                  <a:pt x="52047" y="110770"/>
                </a:lnTo>
                <a:lnTo>
                  <a:pt x="64935" y="94483"/>
                </a:lnTo>
                <a:lnTo>
                  <a:pt x="79009" y="79248"/>
                </a:lnTo>
                <a:lnTo>
                  <a:pt x="94201" y="65132"/>
                </a:lnTo>
                <a:lnTo>
                  <a:pt x="110441" y="52206"/>
                </a:lnTo>
                <a:lnTo>
                  <a:pt x="127659" y="40539"/>
                </a:lnTo>
                <a:lnTo>
                  <a:pt x="145786" y="30202"/>
                </a:lnTo>
                <a:lnTo>
                  <a:pt x="164752" y="21264"/>
                </a:lnTo>
                <a:lnTo>
                  <a:pt x="184489" y="13795"/>
                </a:lnTo>
                <a:lnTo>
                  <a:pt x="204926" y="7864"/>
                </a:lnTo>
                <a:lnTo>
                  <a:pt x="225995" y="3541"/>
                </a:lnTo>
                <a:lnTo>
                  <a:pt x="247625" y="897"/>
                </a:lnTo>
                <a:lnTo>
                  <a:pt x="269748" y="0"/>
                </a:lnTo>
                <a:lnTo>
                  <a:pt x="291870" y="897"/>
                </a:lnTo>
                <a:lnTo>
                  <a:pt x="313500" y="3541"/>
                </a:lnTo>
                <a:lnTo>
                  <a:pt x="334569" y="7864"/>
                </a:lnTo>
                <a:lnTo>
                  <a:pt x="355006" y="13795"/>
                </a:lnTo>
                <a:lnTo>
                  <a:pt x="374743" y="21264"/>
                </a:lnTo>
                <a:lnTo>
                  <a:pt x="393709" y="30202"/>
                </a:lnTo>
                <a:lnTo>
                  <a:pt x="411836" y="40539"/>
                </a:lnTo>
                <a:lnTo>
                  <a:pt x="429054" y="52206"/>
                </a:lnTo>
                <a:lnTo>
                  <a:pt x="445294" y="65132"/>
                </a:lnTo>
                <a:lnTo>
                  <a:pt x="460486" y="79248"/>
                </a:lnTo>
                <a:lnTo>
                  <a:pt x="474560" y="94483"/>
                </a:lnTo>
                <a:lnTo>
                  <a:pt x="487448" y="110770"/>
                </a:lnTo>
                <a:lnTo>
                  <a:pt x="499079" y="128037"/>
                </a:lnTo>
                <a:lnTo>
                  <a:pt x="509385" y="146215"/>
                </a:lnTo>
                <a:lnTo>
                  <a:pt x="518296" y="165234"/>
                </a:lnTo>
                <a:lnTo>
                  <a:pt x="525743" y="185025"/>
                </a:lnTo>
                <a:lnTo>
                  <a:pt x="531656" y="205518"/>
                </a:lnTo>
                <a:lnTo>
                  <a:pt x="535965" y="226643"/>
                </a:lnTo>
                <a:lnTo>
                  <a:pt x="538601" y="248330"/>
                </a:lnTo>
                <a:lnTo>
                  <a:pt x="539495" y="270509"/>
                </a:lnTo>
                <a:lnTo>
                  <a:pt x="538601" y="292689"/>
                </a:lnTo>
                <a:lnTo>
                  <a:pt x="535965" y="314376"/>
                </a:lnTo>
                <a:lnTo>
                  <a:pt x="531656" y="335501"/>
                </a:lnTo>
                <a:lnTo>
                  <a:pt x="525743" y="355994"/>
                </a:lnTo>
                <a:lnTo>
                  <a:pt x="518296" y="375785"/>
                </a:lnTo>
                <a:lnTo>
                  <a:pt x="509385" y="394804"/>
                </a:lnTo>
                <a:lnTo>
                  <a:pt x="499079" y="412982"/>
                </a:lnTo>
                <a:lnTo>
                  <a:pt x="487448" y="430249"/>
                </a:lnTo>
                <a:lnTo>
                  <a:pt x="474560" y="446536"/>
                </a:lnTo>
                <a:lnTo>
                  <a:pt x="460486" y="461772"/>
                </a:lnTo>
                <a:lnTo>
                  <a:pt x="445294" y="475887"/>
                </a:lnTo>
                <a:lnTo>
                  <a:pt x="429054" y="488813"/>
                </a:lnTo>
                <a:lnTo>
                  <a:pt x="411836" y="500480"/>
                </a:lnTo>
                <a:lnTo>
                  <a:pt x="393709" y="510817"/>
                </a:lnTo>
                <a:lnTo>
                  <a:pt x="374743" y="519755"/>
                </a:lnTo>
                <a:lnTo>
                  <a:pt x="355006" y="527224"/>
                </a:lnTo>
                <a:lnTo>
                  <a:pt x="334569" y="533155"/>
                </a:lnTo>
                <a:lnTo>
                  <a:pt x="313500" y="537478"/>
                </a:lnTo>
                <a:lnTo>
                  <a:pt x="291870" y="540122"/>
                </a:lnTo>
                <a:lnTo>
                  <a:pt x="269748" y="541019"/>
                </a:lnTo>
                <a:lnTo>
                  <a:pt x="247625" y="540122"/>
                </a:lnTo>
                <a:lnTo>
                  <a:pt x="225995" y="537478"/>
                </a:lnTo>
                <a:lnTo>
                  <a:pt x="204926" y="533155"/>
                </a:lnTo>
                <a:lnTo>
                  <a:pt x="184489" y="527224"/>
                </a:lnTo>
                <a:lnTo>
                  <a:pt x="164752" y="519755"/>
                </a:lnTo>
                <a:lnTo>
                  <a:pt x="145786" y="510817"/>
                </a:lnTo>
                <a:lnTo>
                  <a:pt x="127659" y="500480"/>
                </a:lnTo>
                <a:lnTo>
                  <a:pt x="110441" y="488813"/>
                </a:lnTo>
                <a:lnTo>
                  <a:pt x="94201" y="475887"/>
                </a:lnTo>
                <a:lnTo>
                  <a:pt x="79009" y="461772"/>
                </a:lnTo>
                <a:lnTo>
                  <a:pt x="64935" y="446536"/>
                </a:lnTo>
                <a:lnTo>
                  <a:pt x="52047" y="430249"/>
                </a:lnTo>
                <a:lnTo>
                  <a:pt x="40416" y="412982"/>
                </a:lnTo>
                <a:lnTo>
                  <a:pt x="30110" y="394804"/>
                </a:lnTo>
                <a:lnTo>
                  <a:pt x="21199" y="375785"/>
                </a:lnTo>
                <a:lnTo>
                  <a:pt x="13752" y="355994"/>
                </a:lnTo>
                <a:lnTo>
                  <a:pt x="7839" y="335501"/>
                </a:lnTo>
                <a:lnTo>
                  <a:pt x="3530" y="314376"/>
                </a:lnTo>
                <a:lnTo>
                  <a:pt x="894" y="292689"/>
                </a:lnTo>
                <a:lnTo>
                  <a:pt x="0" y="27050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65704" y="4126992"/>
            <a:ext cx="7107936" cy="539495"/>
          </a:xfrm>
          <a:custGeom>
            <a:avLst/>
            <a:gdLst/>
            <a:ahLst/>
            <a:cxnLst/>
            <a:rect l="l" t="t" r="r" b="b"/>
            <a:pathLst>
              <a:path w="7107936" h="539496">
                <a:moveTo>
                  <a:pt x="7107936" y="539495"/>
                </a:moveTo>
                <a:lnTo>
                  <a:pt x="7107936" y="0"/>
                </a:lnTo>
                <a:lnTo>
                  <a:pt x="269747" y="0"/>
                </a:lnTo>
                <a:lnTo>
                  <a:pt x="0" y="269747"/>
                </a:lnTo>
                <a:lnTo>
                  <a:pt x="269747" y="539495"/>
                </a:lnTo>
                <a:lnTo>
                  <a:pt x="7107936" y="539495"/>
                </a:lnTo>
                <a:close/>
              </a:path>
            </a:pathLst>
          </a:custGeom>
          <a:solidFill>
            <a:srgbClr val="F5B7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95956" y="4126992"/>
            <a:ext cx="539495" cy="539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5956" y="4126992"/>
            <a:ext cx="539495" cy="539495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7"/>
                </a:moveTo>
                <a:lnTo>
                  <a:pt x="894" y="247625"/>
                </a:lnTo>
                <a:lnTo>
                  <a:pt x="3530" y="225995"/>
                </a:lnTo>
                <a:lnTo>
                  <a:pt x="7839" y="204926"/>
                </a:lnTo>
                <a:lnTo>
                  <a:pt x="13752" y="184489"/>
                </a:lnTo>
                <a:lnTo>
                  <a:pt x="21199" y="164752"/>
                </a:lnTo>
                <a:lnTo>
                  <a:pt x="30110" y="145786"/>
                </a:lnTo>
                <a:lnTo>
                  <a:pt x="40416" y="127659"/>
                </a:lnTo>
                <a:lnTo>
                  <a:pt x="52047" y="110441"/>
                </a:lnTo>
                <a:lnTo>
                  <a:pt x="64935" y="94201"/>
                </a:lnTo>
                <a:lnTo>
                  <a:pt x="79009" y="79009"/>
                </a:lnTo>
                <a:lnTo>
                  <a:pt x="94201" y="64935"/>
                </a:lnTo>
                <a:lnTo>
                  <a:pt x="110441" y="52047"/>
                </a:lnTo>
                <a:lnTo>
                  <a:pt x="127659" y="40416"/>
                </a:lnTo>
                <a:lnTo>
                  <a:pt x="145786" y="30110"/>
                </a:lnTo>
                <a:lnTo>
                  <a:pt x="164752" y="21199"/>
                </a:lnTo>
                <a:lnTo>
                  <a:pt x="184489" y="13752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8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2"/>
                </a:lnTo>
                <a:lnTo>
                  <a:pt x="374743" y="21199"/>
                </a:lnTo>
                <a:lnTo>
                  <a:pt x="393709" y="30110"/>
                </a:lnTo>
                <a:lnTo>
                  <a:pt x="411836" y="40416"/>
                </a:lnTo>
                <a:lnTo>
                  <a:pt x="429054" y="52047"/>
                </a:lnTo>
                <a:lnTo>
                  <a:pt x="445294" y="64935"/>
                </a:lnTo>
                <a:lnTo>
                  <a:pt x="460486" y="79009"/>
                </a:lnTo>
                <a:lnTo>
                  <a:pt x="474560" y="94201"/>
                </a:lnTo>
                <a:lnTo>
                  <a:pt x="487448" y="110441"/>
                </a:lnTo>
                <a:lnTo>
                  <a:pt x="499079" y="127659"/>
                </a:lnTo>
                <a:lnTo>
                  <a:pt x="509385" y="145786"/>
                </a:lnTo>
                <a:lnTo>
                  <a:pt x="518296" y="164752"/>
                </a:lnTo>
                <a:lnTo>
                  <a:pt x="525743" y="184489"/>
                </a:lnTo>
                <a:lnTo>
                  <a:pt x="531656" y="204926"/>
                </a:lnTo>
                <a:lnTo>
                  <a:pt x="535965" y="225995"/>
                </a:lnTo>
                <a:lnTo>
                  <a:pt x="538601" y="247625"/>
                </a:lnTo>
                <a:lnTo>
                  <a:pt x="539495" y="269747"/>
                </a:lnTo>
                <a:lnTo>
                  <a:pt x="538601" y="291870"/>
                </a:lnTo>
                <a:lnTo>
                  <a:pt x="535965" y="313500"/>
                </a:lnTo>
                <a:lnTo>
                  <a:pt x="531656" y="334569"/>
                </a:lnTo>
                <a:lnTo>
                  <a:pt x="525743" y="355006"/>
                </a:lnTo>
                <a:lnTo>
                  <a:pt x="518296" y="374743"/>
                </a:lnTo>
                <a:lnTo>
                  <a:pt x="509385" y="393709"/>
                </a:lnTo>
                <a:lnTo>
                  <a:pt x="499079" y="411836"/>
                </a:lnTo>
                <a:lnTo>
                  <a:pt x="487448" y="429054"/>
                </a:lnTo>
                <a:lnTo>
                  <a:pt x="474560" y="445294"/>
                </a:lnTo>
                <a:lnTo>
                  <a:pt x="460486" y="460486"/>
                </a:lnTo>
                <a:lnTo>
                  <a:pt x="445294" y="474560"/>
                </a:lnTo>
                <a:lnTo>
                  <a:pt x="429054" y="487448"/>
                </a:lnTo>
                <a:lnTo>
                  <a:pt x="411836" y="499079"/>
                </a:lnTo>
                <a:lnTo>
                  <a:pt x="393709" y="509385"/>
                </a:lnTo>
                <a:lnTo>
                  <a:pt x="374743" y="518296"/>
                </a:lnTo>
                <a:lnTo>
                  <a:pt x="355006" y="525743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8" y="539495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3"/>
                </a:lnTo>
                <a:lnTo>
                  <a:pt x="164752" y="518296"/>
                </a:lnTo>
                <a:lnTo>
                  <a:pt x="145786" y="509385"/>
                </a:lnTo>
                <a:lnTo>
                  <a:pt x="127659" y="499079"/>
                </a:lnTo>
                <a:lnTo>
                  <a:pt x="110441" y="487448"/>
                </a:lnTo>
                <a:lnTo>
                  <a:pt x="94201" y="474560"/>
                </a:lnTo>
                <a:lnTo>
                  <a:pt x="79009" y="460486"/>
                </a:lnTo>
                <a:lnTo>
                  <a:pt x="64935" y="445294"/>
                </a:lnTo>
                <a:lnTo>
                  <a:pt x="52047" y="429054"/>
                </a:lnTo>
                <a:lnTo>
                  <a:pt x="40416" y="411836"/>
                </a:lnTo>
                <a:lnTo>
                  <a:pt x="30110" y="393709"/>
                </a:lnTo>
                <a:lnTo>
                  <a:pt x="21199" y="374743"/>
                </a:lnTo>
                <a:lnTo>
                  <a:pt x="13752" y="355006"/>
                </a:lnTo>
                <a:lnTo>
                  <a:pt x="7839" y="334569"/>
                </a:lnTo>
                <a:lnTo>
                  <a:pt x="3530" y="313500"/>
                </a:lnTo>
                <a:lnTo>
                  <a:pt x="894" y="291870"/>
                </a:lnTo>
                <a:lnTo>
                  <a:pt x="0" y="26974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65704" y="4817364"/>
            <a:ext cx="7107936" cy="541020"/>
          </a:xfrm>
          <a:custGeom>
            <a:avLst/>
            <a:gdLst/>
            <a:ahLst/>
            <a:cxnLst/>
            <a:rect l="l" t="t" r="r" b="b"/>
            <a:pathLst>
              <a:path w="7107936" h="541020">
                <a:moveTo>
                  <a:pt x="7107936" y="541020"/>
                </a:moveTo>
                <a:lnTo>
                  <a:pt x="7107936" y="0"/>
                </a:lnTo>
                <a:lnTo>
                  <a:pt x="270509" y="0"/>
                </a:lnTo>
                <a:lnTo>
                  <a:pt x="0" y="270510"/>
                </a:lnTo>
                <a:lnTo>
                  <a:pt x="270509" y="541020"/>
                </a:lnTo>
                <a:lnTo>
                  <a:pt x="7107936" y="541020"/>
                </a:lnTo>
                <a:close/>
              </a:path>
            </a:pathLst>
          </a:custGeom>
          <a:solidFill>
            <a:srgbClr val="EA7A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95956" y="4817364"/>
            <a:ext cx="539495" cy="541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95956" y="4817364"/>
            <a:ext cx="539495" cy="541020"/>
          </a:xfrm>
          <a:custGeom>
            <a:avLst/>
            <a:gdLst/>
            <a:ahLst/>
            <a:cxnLst/>
            <a:rect l="l" t="t" r="r" b="b"/>
            <a:pathLst>
              <a:path w="539495" h="541020">
                <a:moveTo>
                  <a:pt x="0" y="270510"/>
                </a:moveTo>
                <a:lnTo>
                  <a:pt x="894" y="248330"/>
                </a:lnTo>
                <a:lnTo>
                  <a:pt x="3530" y="226643"/>
                </a:lnTo>
                <a:lnTo>
                  <a:pt x="7839" y="205518"/>
                </a:lnTo>
                <a:lnTo>
                  <a:pt x="13752" y="185025"/>
                </a:lnTo>
                <a:lnTo>
                  <a:pt x="21199" y="165234"/>
                </a:lnTo>
                <a:lnTo>
                  <a:pt x="30110" y="146215"/>
                </a:lnTo>
                <a:lnTo>
                  <a:pt x="40416" y="128037"/>
                </a:lnTo>
                <a:lnTo>
                  <a:pt x="52047" y="110770"/>
                </a:lnTo>
                <a:lnTo>
                  <a:pt x="64935" y="94483"/>
                </a:lnTo>
                <a:lnTo>
                  <a:pt x="79009" y="79248"/>
                </a:lnTo>
                <a:lnTo>
                  <a:pt x="94201" y="65132"/>
                </a:lnTo>
                <a:lnTo>
                  <a:pt x="110441" y="52206"/>
                </a:lnTo>
                <a:lnTo>
                  <a:pt x="127659" y="40539"/>
                </a:lnTo>
                <a:lnTo>
                  <a:pt x="145786" y="30202"/>
                </a:lnTo>
                <a:lnTo>
                  <a:pt x="164752" y="21264"/>
                </a:lnTo>
                <a:lnTo>
                  <a:pt x="184489" y="13795"/>
                </a:lnTo>
                <a:lnTo>
                  <a:pt x="204926" y="7864"/>
                </a:lnTo>
                <a:lnTo>
                  <a:pt x="225995" y="3541"/>
                </a:lnTo>
                <a:lnTo>
                  <a:pt x="247625" y="897"/>
                </a:lnTo>
                <a:lnTo>
                  <a:pt x="269748" y="0"/>
                </a:lnTo>
                <a:lnTo>
                  <a:pt x="291870" y="897"/>
                </a:lnTo>
                <a:lnTo>
                  <a:pt x="313500" y="3541"/>
                </a:lnTo>
                <a:lnTo>
                  <a:pt x="334569" y="7864"/>
                </a:lnTo>
                <a:lnTo>
                  <a:pt x="355006" y="13795"/>
                </a:lnTo>
                <a:lnTo>
                  <a:pt x="374743" y="21264"/>
                </a:lnTo>
                <a:lnTo>
                  <a:pt x="393709" y="30202"/>
                </a:lnTo>
                <a:lnTo>
                  <a:pt x="411836" y="40539"/>
                </a:lnTo>
                <a:lnTo>
                  <a:pt x="429054" y="52206"/>
                </a:lnTo>
                <a:lnTo>
                  <a:pt x="445294" y="65132"/>
                </a:lnTo>
                <a:lnTo>
                  <a:pt x="460486" y="79248"/>
                </a:lnTo>
                <a:lnTo>
                  <a:pt x="474560" y="94483"/>
                </a:lnTo>
                <a:lnTo>
                  <a:pt x="487448" y="110770"/>
                </a:lnTo>
                <a:lnTo>
                  <a:pt x="499079" y="128037"/>
                </a:lnTo>
                <a:lnTo>
                  <a:pt x="509385" y="146215"/>
                </a:lnTo>
                <a:lnTo>
                  <a:pt x="518296" y="165234"/>
                </a:lnTo>
                <a:lnTo>
                  <a:pt x="525743" y="185025"/>
                </a:lnTo>
                <a:lnTo>
                  <a:pt x="531656" y="205518"/>
                </a:lnTo>
                <a:lnTo>
                  <a:pt x="535965" y="226643"/>
                </a:lnTo>
                <a:lnTo>
                  <a:pt x="538601" y="248330"/>
                </a:lnTo>
                <a:lnTo>
                  <a:pt x="539495" y="270510"/>
                </a:lnTo>
                <a:lnTo>
                  <a:pt x="538601" y="292689"/>
                </a:lnTo>
                <a:lnTo>
                  <a:pt x="535965" y="314376"/>
                </a:lnTo>
                <a:lnTo>
                  <a:pt x="531656" y="335501"/>
                </a:lnTo>
                <a:lnTo>
                  <a:pt x="525743" y="355994"/>
                </a:lnTo>
                <a:lnTo>
                  <a:pt x="518296" y="375785"/>
                </a:lnTo>
                <a:lnTo>
                  <a:pt x="509385" y="394804"/>
                </a:lnTo>
                <a:lnTo>
                  <a:pt x="499079" y="412982"/>
                </a:lnTo>
                <a:lnTo>
                  <a:pt x="487448" y="430249"/>
                </a:lnTo>
                <a:lnTo>
                  <a:pt x="474560" y="446536"/>
                </a:lnTo>
                <a:lnTo>
                  <a:pt x="460486" y="461772"/>
                </a:lnTo>
                <a:lnTo>
                  <a:pt x="445294" y="475887"/>
                </a:lnTo>
                <a:lnTo>
                  <a:pt x="429054" y="488813"/>
                </a:lnTo>
                <a:lnTo>
                  <a:pt x="411836" y="500480"/>
                </a:lnTo>
                <a:lnTo>
                  <a:pt x="393709" y="510817"/>
                </a:lnTo>
                <a:lnTo>
                  <a:pt x="374743" y="519755"/>
                </a:lnTo>
                <a:lnTo>
                  <a:pt x="355006" y="527224"/>
                </a:lnTo>
                <a:lnTo>
                  <a:pt x="334569" y="533155"/>
                </a:lnTo>
                <a:lnTo>
                  <a:pt x="313500" y="537478"/>
                </a:lnTo>
                <a:lnTo>
                  <a:pt x="291870" y="540122"/>
                </a:lnTo>
                <a:lnTo>
                  <a:pt x="269748" y="541020"/>
                </a:lnTo>
                <a:lnTo>
                  <a:pt x="247625" y="540122"/>
                </a:lnTo>
                <a:lnTo>
                  <a:pt x="225995" y="537478"/>
                </a:lnTo>
                <a:lnTo>
                  <a:pt x="204926" y="533155"/>
                </a:lnTo>
                <a:lnTo>
                  <a:pt x="184489" y="527224"/>
                </a:lnTo>
                <a:lnTo>
                  <a:pt x="164752" y="519755"/>
                </a:lnTo>
                <a:lnTo>
                  <a:pt x="145786" y="510817"/>
                </a:lnTo>
                <a:lnTo>
                  <a:pt x="127659" y="500480"/>
                </a:lnTo>
                <a:lnTo>
                  <a:pt x="110441" y="488813"/>
                </a:lnTo>
                <a:lnTo>
                  <a:pt x="94201" y="475887"/>
                </a:lnTo>
                <a:lnTo>
                  <a:pt x="79009" y="461772"/>
                </a:lnTo>
                <a:lnTo>
                  <a:pt x="64935" y="446536"/>
                </a:lnTo>
                <a:lnTo>
                  <a:pt x="52047" y="430249"/>
                </a:lnTo>
                <a:lnTo>
                  <a:pt x="40416" y="412982"/>
                </a:lnTo>
                <a:lnTo>
                  <a:pt x="30110" y="394804"/>
                </a:lnTo>
                <a:lnTo>
                  <a:pt x="21199" y="375785"/>
                </a:lnTo>
                <a:lnTo>
                  <a:pt x="13752" y="355994"/>
                </a:lnTo>
                <a:lnTo>
                  <a:pt x="7839" y="335501"/>
                </a:lnTo>
                <a:lnTo>
                  <a:pt x="3530" y="314376"/>
                </a:lnTo>
                <a:lnTo>
                  <a:pt x="894" y="292689"/>
                </a:lnTo>
                <a:lnTo>
                  <a:pt x="0" y="27051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65704" y="5509260"/>
            <a:ext cx="7107936" cy="539496"/>
          </a:xfrm>
          <a:custGeom>
            <a:avLst/>
            <a:gdLst/>
            <a:ahLst/>
            <a:cxnLst/>
            <a:rect l="l" t="t" r="r" b="b"/>
            <a:pathLst>
              <a:path w="7107936" h="539496">
                <a:moveTo>
                  <a:pt x="7107936" y="539495"/>
                </a:moveTo>
                <a:lnTo>
                  <a:pt x="7107936" y="0"/>
                </a:lnTo>
                <a:lnTo>
                  <a:pt x="269747" y="0"/>
                </a:lnTo>
                <a:lnTo>
                  <a:pt x="0" y="269747"/>
                </a:lnTo>
                <a:lnTo>
                  <a:pt x="269747" y="539495"/>
                </a:lnTo>
                <a:lnTo>
                  <a:pt x="7107936" y="539495"/>
                </a:lnTo>
                <a:close/>
              </a:path>
            </a:pathLst>
          </a:custGeom>
          <a:solidFill>
            <a:srgbClr val="DB414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95956" y="5509260"/>
            <a:ext cx="539495" cy="5394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95956" y="5509260"/>
            <a:ext cx="539495" cy="539496"/>
          </a:xfrm>
          <a:custGeom>
            <a:avLst/>
            <a:gdLst/>
            <a:ahLst/>
            <a:cxnLst/>
            <a:rect l="l" t="t" r="r" b="b"/>
            <a:pathLst>
              <a:path w="539495" h="539496">
                <a:moveTo>
                  <a:pt x="0" y="269747"/>
                </a:moveTo>
                <a:lnTo>
                  <a:pt x="894" y="247623"/>
                </a:lnTo>
                <a:lnTo>
                  <a:pt x="3530" y="225992"/>
                </a:lnTo>
                <a:lnTo>
                  <a:pt x="7839" y="204922"/>
                </a:lnTo>
                <a:lnTo>
                  <a:pt x="13752" y="184484"/>
                </a:lnTo>
                <a:lnTo>
                  <a:pt x="21199" y="164747"/>
                </a:lnTo>
                <a:lnTo>
                  <a:pt x="30110" y="145780"/>
                </a:lnTo>
                <a:lnTo>
                  <a:pt x="40416" y="127653"/>
                </a:lnTo>
                <a:lnTo>
                  <a:pt x="52047" y="110435"/>
                </a:lnTo>
                <a:lnTo>
                  <a:pt x="64935" y="94196"/>
                </a:lnTo>
                <a:lnTo>
                  <a:pt x="79009" y="79005"/>
                </a:lnTo>
                <a:lnTo>
                  <a:pt x="94201" y="64931"/>
                </a:lnTo>
                <a:lnTo>
                  <a:pt x="110441" y="52043"/>
                </a:lnTo>
                <a:lnTo>
                  <a:pt x="127659" y="40413"/>
                </a:lnTo>
                <a:lnTo>
                  <a:pt x="145786" y="30107"/>
                </a:lnTo>
                <a:lnTo>
                  <a:pt x="164752" y="21197"/>
                </a:lnTo>
                <a:lnTo>
                  <a:pt x="184489" y="13751"/>
                </a:lnTo>
                <a:lnTo>
                  <a:pt x="204926" y="7839"/>
                </a:lnTo>
                <a:lnTo>
                  <a:pt x="225995" y="3530"/>
                </a:lnTo>
                <a:lnTo>
                  <a:pt x="247625" y="894"/>
                </a:lnTo>
                <a:lnTo>
                  <a:pt x="269748" y="0"/>
                </a:lnTo>
                <a:lnTo>
                  <a:pt x="291870" y="894"/>
                </a:lnTo>
                <a:lnTo>
                  <a:pt x="313500" y="3530"/>
                </a:lnTo>
                <a:lnTo>
                  <a:pt x="334569" y="7839"/>
                </a:lnTo>
                <a:lnTo>
                  <a:pt x="355006" y="13751"/>
                </a:lnTo>
                <a:lnTo>
                  <a:pt x="374743" y="21197"/>
                </a:lnTo>
                <a:lnTo>
                  <a:pt x="393709" y="30107"/>
                </a:lnTo>
                <a:lnTo>
                  <a:pt x="411836" y="40413"/>
                </a:lnTo>
                <a:lnTo>
                  <a:pt x="429054" y="52043"/>
                </a:lnTo>
                <a:lnTo>
                  <a:pt x="445294" y="64931"/>
                </a:lnTo>
                <a:lnTo>
                  <a:pt x="460486" y="79005"/>
                </a:lnTo>
                <a:lnTo>
                  <a:pt x="474560" y="94196"/>
                </a:lnTo>
                <a:lnTo>
                  <a:pt x="487448" y="110435"/>
                </a:lnTo>
                <a:lnTo>
                  <a:pt x="499079" y="127653"/>
                </a:lnTo>
                <a:lnTo>
                  <a:pt x="509385" y="145780"/>
                </a:lnTo>
                <a:lnTo>
                  <a:pt x="518296" y="164747"/>
                </a:lnTo>
                <a:lnTo>
                  <a:pt x="525743" y="184484"/>
                </a:lnTo>
                <a:lnTo>
                  <a:pt x="531656" y="204922"/>
                </a:lnTo>
                <a:lnTo>
                  <a:pt x="535965" y="225992"/>
                </a:lnTo>
                <a:lnTo>
                  <a:pt x="538601" y="247623"/>
                </a:lnTo>
                <a:lnTo>
                  <a:pt x="539495" y="269747"/>
                </a:lnTo>
                <a:lnTo>
                  <a:pt x="538601" y="291872"/>
                </a:lnTo>
                <a:lnTo>
                  <a:pt x="535965" y="313503"/>
                </a:lnTo>
                <a:lnTo>
                  <a:pt x="531656" y="334573"/>
                </a:lnTo>
                <a:lnTo>
                  <a:pt x="525743" y="355011"/>
                </a:lnTo>
                <a:lnTo>
                  <a:pt x="518296" y="374748"/>
                </a:lnTo>
                <a:lnTo>
                  <a:pt x="509385" y="393715"/>
                </a:lnTo>
                <a:lnTo>
                  <a:pt x="499079" y="411842"/>
                </a:lnTo>
                <a:lnTo>
                  <a:pt x="487448" y="429060"/>
                </a:lnTo>
                <a:lnTo>
                  <a:pt x="474560" y="445299"/>
                </a:lnTo>
                <a:lnTo>
                  <a:pt x="460486" y="460490"/>
                </a:lnTo>
                <a:lnTo>
                  <a:pt x="445294" y="474564"/>
                </a:lnTo>
                <a:lnTo>
                  <a:pt x="429054" y="487452"/>
                </a:lnTo>
                <a:lnTo>
                  <a:pt x="411836" y="499082"/>
                </a:lnTo>
                <a:lnTo>
                  <a:pt x="393709" y="509388"/>
                </a:lnTo>
                <a:lnTo>
                  <a:pt x="374743" y="518298"/>
                </a:lnTo>
                <a:lnTo>
                  <a:pt x="355006" y="525744"/>
                </a:lnTo>
                <a:lnTo>
                  <a:pt x="334569" y="531656"/>
                </a:lnTo>
                <a:lnTo>
                  <a:pt x="313500" y="535965"/>
                </a:lnTo>
                <a:lnTo>
                  <a:pt x="291870" y="538601"/>
                </a:lnTo>
                <a:lnTo>
                  <a:pt x="269748" y="539495"/>
                </a:lnTo>
                <a:lnTo>
                  <a:pt x="247625" y="538601"/>
                </a:lnTo>
                <a:lnTo>
                  <a:pt x="225995" y="535965"/>
                </a:lnTo>
                <a:lnTo>
                  <a:pt x="204926" y="531656"/>
                </a:lnTo>
                <a:lnTo>
                  <a:pt x="184489" y="525744"/>
                </a:lnTo>
                <a:lnTo>
                  <a:pt x="164752" y="518298"/>
                </a:lnTo>
                <a:lnTo>
                  <a:pt x="145786" y="509388"/>
                </a:lnTo>
                <a:lnTo>
                  <a:pt x="127659" y="499082"/>
                </a:lnTo>
                <a:lnTo>
                  <a:pt x="110441" y="487452"/>
                </a:lnTo>
                <a:lnTo>
                  <a:pt x="94201" y="474564"/>
                </a:lnTo>
                <a:lnTo>
                  <a:pt x="79009" y="460490"/>
                </a:lnTo>
                <a:lnTo>
                  <a:pt x="64935" y="445299"/>
                </a:lnTo>
                <a:lnTo>
                  <a:pt x="52047" y="429060"/>
                </a:lnTo>
                <a:lnTo>
                  <a:pt x="40416" y="411842"/>
                </a:lnTo>
                <a:lnTo>
                  <a:pt x="30110" y="393715"/>
                </a:lnTo>
                <a:lnTo>
                  <a:pt x="21199" y="374748"/>
                </a:lnTo>
                <a:lnTo>
                  <a:pt x="13752" y="355011"/>
                </a:lnTo>
                <a:lnTo>
                  <a:pt x="7839" y="334573"/>
                </a:lnTo>
                <a:lnTo>
                  <a:pt x="3530" y="313503"/>
                </a:lnTo>
                <a:lnTo>
                  <a:pt x="894" y="291872"/>
                </a:lnTo>
                <a:lnTo>
                  <a:pt x="0" y="26974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364" y="213542"/>
            <a:ext cx="27909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34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9923" y="860700"/>
            <a:ext cx="380438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4" dirty="0">
                <a:solidFill>
                  <a:srgbClr val="FFFFFF"/>
                </a:solidFill>
                <a:latin typeface="Arial"/>
                <a:cs typeface="Arial"/>
              </a:rPr>
              <a:t>12 Agility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0357" y="2215582"/>
            <a:ext cx="4570729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Working software is the primary measure of progress.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9753" y="2906342"/>
            <a:ext cx="5091267" cy="216204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Sustainable development, able to maintain a constant 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3741" y="3597850"/>
            <a:ext cx="5281104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Continuous attention to technical excellence and good design.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5223" y="4289111"/>
            <a:ext cx="6462712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Simplicity—the art of maximizing the amount of work not done—is essential.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8563" y="4881693"/>
            <a:ext cx="6349711" cy="412496"/>
          </a:xfrm>
          <a:prstGeom prst="rect">
            <a:avLst/>
          </a:prstGeom>
        </p:spPr>
        <p:txBody>
          <a:bodyPr wrap="square" lIns="0" tIns="19367" rIns="0" bIns="0" rtlCol="0">
            <a:noAutofit/>
          </a:bodyPr>
          <a:lstStyle/>
          <a:p>
            <a:pPr marL="2878074" indent="-2865374">
              <a:lnSpc>
                <a:spcPts val="1550"/>
              </a:lnSpc>
            </a:pP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500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ts,</a:t>
            </a:r>
            <a:r>
              <a:rPr sz="1500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spc="59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-o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izi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g t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9042" y="5572928"/>
            <a:ext cx="6281004" cy="412495"/>
          </a:xfrm>
          <a:prstGeom prst="rect">
            <a:avLst/>
          </a:prstGeom>
        </p:spPr>
        <p:txBody>
          <a:bodyPr wrap="square" lIns="0" tIns="19367" rIns="0" bIns="0" rtlCol="0">
            <a:noAutofit/>
          </a:bodyPr>
          <a:lstStyle/>
          <a:p>
            <a:pPr marL="2631567" indent="-2618867">
              <a:lnSpc>
                <a:spcPts val="1550"/>
              </a:lnSpc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gu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spc="-1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5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e 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lec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5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5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beco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5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5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-19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-1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5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ts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acco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spc="-1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4971" y="860700"/>
            <a:ext cx="303926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Human Factors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956830"/>
            <a:ext cx="7497903" cy="224917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Proponents of agile software development take great pains to</a:t>
            </a:r>
            <a:endParaRPr sz="2000">
              <a:latin typeface="Arial"/>
              <a:cs typeface="Arial"/>
            </a:endParaRPr>
          </a:p>
          <a:p>
            <a:pPr marL="351028" marR="31111">
              <a:lnSpc>
                <a:spcPct val="95825"/>
              </a:lnSpc>
              <a:spcBef>
                <a:spcPts val="47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emphasize the importance of “people factors.”</a:t>
            </a:r>
            <a:endParaRPr sz="2000">
              <a:latin typeface="Arial"/>
              <a:cs typeface="Arial"/>
            </a:endParaRPr>
          </a:p>
          <a:p>
            <a:pPr marL="351028" indent="-338328" algn="just">
              <a:lnSpc>
                <a:spcPts val="2299"/>
              </a:lnSpc>
              <a:spcBef>
                <a:spcPts val="1684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bers</a:t>
            </a:r>
            <a:r>
              <a:rPr sz="2000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sof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drive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acte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istics </a:t>
            </a:r>
            <a:endParaRPr sz="2000">
              <a:latin typeface="Arial"/>
              <a:cs typeface="Arial"/>
            </a:endParaRPr>
          </a:p>
          <a:p>
            <a:pPr marL="351028" algn="just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applied</a:t>
            </a:r>
            <a:r>
              <a:rPr sz="20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build 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endParaRPr sz="2000">
              <a:latin typeface="Arial"/>
              <a:cs typeface="Arial"/>
            </a:endParaRPr>
          </a:p>
          <a:p>
            <a:pPr marL="351028" algn="just">
              <a:lnSpc>
                <a:spcPts val="2299"/>
              </a:lnSpc>
              <a:spcBef>
                <a:spcPts val="581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traits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among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peo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 agile 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00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1028" marR="31111">
              <a:lnSpc>
                <a:spcPct val="95825"/>
              </a:lnSpc>
              <a:spcBef>
                <a:spcPts val="596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team itself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15996" y="2645664"/>
            <a:ext cx="2161032" cy="1296924"/>
          </a:xfrm>
          <a:custGeom>
            <a:avLst/>
            <a:gdLst/>
            <a:ahLst/>
            <a:cxnLst/>
            <a:rect l="l" t="t" r="r" b="b"/>
            <a:pathLst>
              <a:path w="2161032" h="1296924">
                <a:moveTo>
                  <a:pt x="0" y="1296924"/>
                </a:moveTo>
                <a:lnTo>
                  <a:pt x="2161032" y="1296924"/>
                </a:lnTo>
                <a:lnTo>
                  <a:pt x="2161032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AD25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93436" y="2645664"/>
            <a:ext cx="2162556" cy="1296924"/>
          </a:xfrm>
          <a:custGeom>
            <a:avLst/>
            <a:gdLst/>
            <a:ahLst/>
            <a:cxnLst/>
            <a:rect l="l" t="t" r="r" b="b"/>
            <a:pathLst>
              <a:path w="2162556" h="1296924">
                <a:moveTo>
                  <a:pt x="0" y="1296924"/>
                </a:moveTo>
                <a:lnTo>
                  <a:pt x="2162556" y="1296924"/>
                </a:lnTo>
                <a:lnTo>
                  <a:pt x="2162556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D939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0876" y="2645664"/>
            <a:ext cx="2162555" cy="1296924"/>
          </a:xfrm>
          <a:custGeom>
            <a:avLst/>
            <a:gdLst/>
            <a:ahLst/>
            <a:cxnLst/>
            <a:rect l="l" t="t" r="r" b="b"/>
            <a:pathLst>
              <a:path w="2162555" h="1296924">
                <a:moveTo>
                  <a:pt x="0" y="1296924"/>
                </a:moveTo>
                <a:lnTo>
                  <a:pt x="2162555" y="1296924"/>
                </a:lnTo>
                <a:lnTo>
                  <a:pt x="2162555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solidFill>
            <a:srgbClr val="E66A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28800" y="4158996"/>
            <a:ext cx="2162555" cy="1296924"/>
          </a:xfrm>
          <a:custGeom>
            <a:avLst/>
            <a:gdLst/>
            <a:ahLst/>
            <a:cxnLst/>
            <a:rect l="l" t="t" r="r" b="b"/>
            <a:pathLst>
              <a:path w="2162555" h="1296924">
                <a:moveTo>
                  <a:pt x="0" y="1296923"/>
                </a:moveTo>
                <a:lnTo>
                  <a:pt x="2162555" y="1296923"/>
                </a:lnTo>
                <a:lnTo>
                  <a:pt x="2162555" y="0"/>
                </a:lnTo>
                <a:lnTo>
                  <a:pt x="0" y="0"/>
                </a:lnTo>
                <a:lnTo>
                  <a:pt x="0" y="1296923"/>
                </a:lnTo>
                <a:close/>
              </a:path>
            </a:pathLst>
          </a:custGeom>
          <a:solidFill>
            <a:srgbClr val="F09D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8800" y="4158996"/>
            <a:ext cx="2162555" cy="1296924"/>
          </a:xfrm>
          <a:custGeom>
            <a:avLst/>
            <a:gdLst/>
            <a:ahLst/>
            <a:cxnLst/>
            <a:rect l="l" t="t" r="r" b="b"/>
            <a:pathLst>
              <a:path w="2162555" h="1296924">
                <a:moveTo>
                  <a:pt x="0" y="1296923"/>
                </a:moveTo>
                <a:lnTo>
                  <a:pt x="2162555" y="1296923"/>
                </a:lnTo>
                <a:lnTo>
                  <a:pt x="2162555" y="0"/>
                </a:lnTo>
                <a:lnTo>
                  <a:pt x="0" y="0"/>
                </a:lnTo>
                <a:lnTo>
                  <a:pt x="0" y="1296923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07764" y="4158996"/>
            <a:ext cx="2161032" cy="1296924"/>
          </a:xfrm>
          <a:custGeom>
            <a:avLst/>
            <a:gdLst/>
            <a:ahLst/>
            <a:cxnLst/>
            <a:rect l="l" t="t" r="r" b="b"/>
            <a:pathLst>
              <a:path w="2161032" h="1296924">
                <a:moveTo>
                  <a:pt x="0" y="1296923"/>
                </a:moveTo>
                <a:lnTo>
                  <a:pt x="2161032" y="1296923"/>
                </a:lnTo>
                <a:lnTo>
                  <a:pt x="2161032" y="0"/>
                </a:lnTo>
                <a:lnTo>
                  <a:pt x="0" y="0"/>
                </a:lnTo>
                <a:lnTo>
                  <a:pt x="0" y="1296923"/>
                </a:lnTo>
                <a:close/>
              </a:path>
            </a:pathLst>
          </a:custGeom>
          <a:solidFill>
            <a:srgbClr val="F09D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85204" y="4158996"/>
            <a:ext cx="2161031" cy="1296924"/>
          </a:xfrm>
          <a:custGeom>
            <a:avLst/>
            <a:gdLst/>
            <a:ahLst/>
            <a:cxnLst/>
            <a:rect l="l" t="t" r="r" b="b"/>
            <a:pathLst>
              <a:path w="2161031" h="1296924">
                <a:moveTo>
                  <a:pt x="0" y="1296923"/>
                </a:moveTo>
                <a:lnTo>
                  <a:pt x="2161031" y="1296923"/>
                </a:lnTo>
                <a:lnTo>
                  <a:pt x="2161031" y="0"/>
                </a:lnTo>
                <a:lnTo>
                  <a:pt x="0" y="0"/>
                </a:lnTo>
                <a:lnTo>
                  <a:pt x="0" y="1296923"/>
                </a:lnTo>
                <a:close/>
              </a:path>
            </a:pathLst>
          </a:custGeom>
          <a:solidFill>
            <a:srgbClr val="E66A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4971" y="860700"/>
            <a:ext cx="303926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Human Factors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5204" y="4158996"/>
            <a:ext cx="2161031" cy="1296924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643127" marR="78889" indent="-518159">
              <a:lnSpc>
                <a:spcPts val="2170"/>
              </a:lnSpc>
              <a:spcBef>
                <a:spcPts val="2108"/>
              </a:spcBef>
            </a:pPr>
            <a:r>
              <a:rPr sz="2100" dirty="0">
                <a:solidFill>
                  <a:srgbClr val="FFFFFF"/>
                </a:solidFill>
                <a:latin typeface="Arial"/>
                <a:cs typeface="Arial"/>
              </a:rPr>
              <a:t>Mutual trust and respect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7764" y="4158996"/>
            <a:ext cx="2161032" cy="1296924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287400" marR="117282" indent="-124967">
              <a:lnSpc>
                <a:spcPts val="2170"/>
              </a:lnSpc>
              <a:spcBef>
                <a:spcPts val="2108"/>
              </a:spcBef>
            </a:pPr>
            <a:r>
              <a:rPr sz="2100" spc="0" dirty="0">
                <a:solidFill>
                  <a:srgbClr val="FFFFFF"/>
                </a:solidFill>
                <a:latin typeface="Arial"/>
                <a:cs typeface="Arial"/>
              </a:rPr>
              <a:t>Fuzzy problem- solving 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8800" y="4158996"/>
            <a:ext cx="2162555" cy="1296924"/>
          </a:xfrm>
          <a:prstGeom prst="rect">
            <a:avLst/>
          </a:prstGeom>
        </p:spPr>
        <p:txBody>
          <a:bodyPr wrap="square" lIns="0" tIns="4699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740663" marR="49184" indent="-644651">
              <a:lnSpc>
                <a:spcPts val="2170"/>
              </a:lnSpc>
              <a:spcBef>
                <a:spcPts val="2108"/>
              </a:spcBef>
            </a:pPr>
            <a:r>
              <a:rPr sz="2100" spc="0" dirty="0">
                <a:solidFill>
                  <a:srgbClr val="FFFFFF"/>
                </a:solidFill>
                <a:latin typeface="Arial"/>
                <a:cs typeface="Arial"/>
              </a:rPr>
              <a:t>Decision-making 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3436" y="2645664"/>
            <a:ext cx="2162556" cy="1296924"/>
          </a:xfrm>
          <a:prstGeom prst="rect">
            <a:avLst/>
          </a:prstGeom>
        </p:spPr>
        <p:txBody>
          <a:bodyPr wrap="square" lIns="0" tIns="4854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38684">
              <a:lnSpc>
                <a:spcPct val="95825"/>
              </a:lnSpc>
              <a:spcBef>
                <a:spcPts val="3000"/>
              </a:spcBef>
            </a:pPr>
            <a:r>
              <a:rPr sz="2100" spc="0" dirty="0">
                <a:solidFill>
                  <a:srgbClr val="FFFFFF"/>
                </a:solidFill>
                <a:latin typeface="Arial"/>
                <a:cs typeface="Arial"/>
              </a:rPr>
              <a:t>Common Focus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0876" y="2645664"/>
            <a:ext cx="2162555" cy="1296924"/>
          </a:xfrm>
          <a:prstGeom prst="rect">
            <a:avLst/>
          </a:prstGeom>
        </p:spPr>
        <p:txBody>
          <a:bodyPr wrap="square" lIns="0" tIns="4854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298069">
              <a:lnSpc>
                <a:spcPct val="95825"/>
              </a:lnSpc>
              <a:spcBef>
                <a:spcPts val="3000"/>
              </a:spcBef>
            </a:pPr>
            <a:r>
              <a:rPr sz="2100" spc="-1" dirty="0">
                <a:solidFill>
                  <a:srgbClr val="FFFFFF"/>
                </a:solidFill>
                <a:latin typeface="Arial"/>
                <a:cs typeface="Arial"/>
              </a:rPr>
              <a:t>Collaboration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15996" y="2645664"/>
            <a:ext cx="2161032" cy="1296924"/>
          </a:xfrm>
          <a:prstGeom prst="rect">
            <a:avLst/>
          </a:prstGeom>
        </p:spPr>
        <p:txBody>
          <a:bodyPr wrap="square" lIns="0" tIns="4854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325501">
              <a:lnSpc>
                <a:spcPct val="95825"/>
              </a:lnSpc>
              <a:spcBef>
                <a:spcPts val="3000"/>
              </a:spcBef>
            </a:pPr>
            <a:r>
              <a:rPr sz="2100" spc="-1" dirty="0">
                <a:solidFill>
                  <a:srgbClr val="FFFFFF"/>
                </a:solidFill>
                <a:latin typeface="Arial"/>
                <a:cs typeface="Arial"/>
              </a:rPr>
              <a:t>Competence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8232" y="858541"/>
            <a:ext cx="539239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Extreme Programming (XP)</a:t>
            </a:r>
            <a:endParaRPr sz="3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8463" y="2082615"/>
            <a:ext cx="7212167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6" dirty="0">
                <a:solidFill>
                  <a:srgbClr val="F88556"/>
                </a:solidFill>
                <a:latin typeface="Arial"/>
                <a:cs typeface="Arial"/>
              </a:rPr>
              <a:t>A set of five values are defined that establish a foundation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11486" y="2082615"/>
            <a:ext cx="392700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solidFill>
                  <a:srgbClr val="F88556"/>
                </a:solidFill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8463" y="2417648"/>
            <a:ext cx="346476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88556"/>
                </a:solidFill>
                <a:latin typeface="Arial"/>
                <a:cs typeface="Arial"/>
              </a:rPr>
              <a:t>all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4718" y="2417648"/>
            <a:ext cx="2383775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-6" dirty="0">
                <a:solidFill>
                  <a:srgbClr val="F88556"/>
                </a:solidFill>
                <a:latin typeface="Arial"/>
                <a:cs typeface="Arial"/>
              </a:rPr>
              <a:t>work performed as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9389" y="2417648"/>
            <a:ext cx="548335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88556"/>
                </a:solidFill>
                <a:latin typeface="Arial"/>
                <a:cs typeface="Arial"/>
              </a:rPr>
              <a:t>part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0016" y="2417648"/>
            <a:ext cx="300129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88556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0483" y="2417648"/>
            <a:ext cx="515948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-3" dirty="0">
                <a:solidFill>
                  <a:srgbClr val="F88556"/>
                </a:solidFill>
                <a:latin typeface="Arial"/>
                <a:cs typeface="Arial"/>
              </a:rPr>
              <a:t>XP: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5663" y="3120540"/>
            <a:ext cx="2171879" cy="129082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578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Simplicity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672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0826" y="3120540"/>
            <a:ext cx="2338080" cy="786376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Courage / Discipline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1578"/>
              </a:spcBef>
            </a:pPr>
            <a:r>
              <a:rPr sz="2000" spc="2" dirty="0">
                <a:solidFill>
                  <a:srgbClr val="FFFFFF"/>
                </a:solidFill>
                <a:latin typeface="Arial"/>
                <a:cs typeface="Arial"/>
              </a:rPr>
              <a:t>Respect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2498" y="3141866"/>
            <a:ext cx="16438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2498" y="3648088"/>
            <a:ext cx="16438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5287" y="4926346"/>
            <a:ext cx="161582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Each of these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6502" y="4926346"/>
            <a:ext cx="799104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1257" y="4926346"/>
            <a:ext cx="120682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is used 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3733" y="4926346"/>
            <a:ext cx="371067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a driver for specific XP activities,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6959" y="4947425"/>
            <a:ext cx="16438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5287" y="5292106"/>
            <a:ext cx="216759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actions, and tasks.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9116" y="1327404"/>
            <a:ext cx="5446776" cy="4201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700" y="119855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272" y="1204235"/>
            <a:ext cx="2693145" cy="4195859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 marR="2673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The XP</a:t>
            </a:r>
            <a:endParaRPr sz="3400">
              <a:latin typeface="Arial"/>
              <a:cs typeface="Arial"/>
            </a:endParaRPr>
          </a:p>
          <a:p>
            <a:pPr marL="12700" marR="26730">
              <a:lnSpc>
                <a:spcPts val="3670"/>
              </a:lnSpc>
              <a:spcBef>
                <a:spcPts val="5"/>
              </a:spcBef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2091"/>
              </a:spcBef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An object-oriented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306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approach is used as its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306"/>
              </a:spcBef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preferred development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306"/>
              </a:spcBef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paradigm and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306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encompasses a set of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306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rules and practices that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306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occ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800" spc="-3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ith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the co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800" spc="-14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306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four framework activities: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306"/>
              </a:spcBef>
            </a:pPr>
            <a:r>
              <a:rPr sz="1800" spc="-1" dirty="0">
                <a:solidFill>
                  <a:srgbClr val="F88556"/>
                </a:solidFill>
                <a:latin typeface="Arial"/>
                <a:cs typeface="Arial"/>
              </a:rPr>
              <a:t>planning, design, coding,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316"/>
              </a:spcBef>
            </a:pP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and testing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1522" y="858541"/>
            <a:ext cx="83320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4537" y="858541"/>
            <a:ext cx="66629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2" dirty="0">
                <a:solidFill>
                  <a:srgbClr val="FFFFFF"/>
                </a:solidFill>
                <a:latin typeface="Arial"/>
                <a:cs typeface="Arial"/>
              </a:rPr>
              <a:t>XP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310" y="858541"/>
            <a:ext cx="164619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463" y="2417648"/>
            <a:ext cx="7676809" cy="3737498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0" dirty="0">
                <a:solidFill>
                  <a:srgbClr val="F88556"/>
                </a:solidFill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419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Listening - a requirements gathering activity</a:t>
            </a:r>
            <a:endParaRPr sz="20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1427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ati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of a set of “stori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s”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(a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so 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 s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es)</a:t>
            </a:r>
            <a:endParaRPr sz="18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1410"/>
              </a:spcBef>
            </a:pPr>
            <a:r>
              <a:rPr sz="1600" spc="175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30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8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ch story is 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 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nde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rd 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igne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 pr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rity v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1412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-14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ssess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ch story 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gn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 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1800">
              <a:latin typeface="Arial"/>
              <a:cs typeface="Arial"/>
            </a:endParaRPr>
          </a:p>
          <a:p>
            <a:pPr marL="357124" indent="-338328">
              <a:lnSpc>
                <a:spcPts val="2299"/>
              </a:lnSpc>
              <a:spcBef>
                <a:spcPts val="1414"/>
              </a:spcBef>
              <a:tabLst>
                <a:tab pos="3556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Commitment (agreement on stories to be included, delivery date, </a:t>
            </a:r>
            <a:endParaRPr sz="2000">
              <a:latin typeface="Arial"/>
              <a:cs typeface="Arial"/>
            </a:endParaRPr>
          </a:p>
          <a:p>
            <a:pPr marL="357124">
              <a:lnSpc>
                <a:spcPts val="2299"/>
              </a:lnSpc>
              <a:spcBef>
                <a:spcPts val="340"/>
              </a:spcBef>
              <a:tabLst>
                <a:tab pos="355600" algn="l"/>
              </a:tabLst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and other project matters) is made for a release</a:t>
            </a:r>
            <a:endParaRPr sz="20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442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Project velocity (the number of customer stories implemented</a:t>
            </a:r>
            <a:endParaRPr sz="2000">
              <a:latin typeface="Arial"/>
              <a:cs typeface="Arial"/>
            </a:endParaRPr>
          </a:p>
          <a:p>
            <a:pPr marL="357124" marR="31111">
              <a:lnSpc>
                <a:spcPct val="95825"/>
              </a:lnSpc>
              <a:spcBef>
                <a:spcPts val="340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during the first release) is computed.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1522" y="858541"/>
            <a:ext cx="319798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The XP 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8463" y="2417648"/>
            <a:ext cx="936698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88556"/>
                </a:solidFill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2887" y="2924637"/>
            <a:ext cx="7130234" cy="3291916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28920">
              <a:lnSpc>
                <a:spcPts val="2039"/>
              </a:lnSpc>
            </a:pPr>
            <a:r>
              <a:rPr sz="1900" spc="-3" dirty="0">
                <a:solidFill>
                  <a:srgbClr val="FFFFFF"/>
                </a:solidFill>
                <a:latin typeface="Arial"/>
                <a:cs typeface="Arial"/>
              </a:rPr>
              <a:t>XP design rigorously follows the KIS (keep it simple) principle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097"/>
              </a:spcBef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XP</a:t>
            </a:r>
            <a:r>
              <a:rPr sz="1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enc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ages</a:t>
            </a:r>
            <a:r>
              <a:rPr sz="1900" spc="-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9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CRC</a:t>
            </a:r>
            <a:r>
              <a:rPr sz="1900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(clas</a:t>
            </a:r>
            <a:r>
              <a:rPr sz="1900" spc="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spons</a:t>
            </a:r>
            <a:r>
              <a:rPr sz="1900" spc="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lit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y-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bo</a:t>
            </a:r>
            <a:r>
              <a:rPr sz="1900" spc="1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ato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) ca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ds</a:t>
            </a:r>
            <a:r>
              <a:rPr sz="1900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90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3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fective</a:t>
            </a:r>
            <a:r>
              <a:rPr sz="1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chanism</a:t>
            </a:r>
            <a:r>
              <a:rPr sz="1900" spc="-5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900" spc="-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thinking</a:t>
            </a:r>
            <a:r>
              <a:rPr sz="19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9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1900" spc="-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in O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conte</a:t>
            </a:r>
            <a:r>
              <a:rPr sz="1900" spc="-14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t.</a:t>
            </a:r>
            <a:endParaRPr sz="1900">
              <a:latin typeface="Arial"/>
              <a:cs typeface="Arial"/>
            </a:endParaRPr>
          </a:p>
          <a:p>
            <a:pPr marL="12700" marR="306682">
              <a:lnSpc>
                <a:spcPct val="100041"/>
              </a:lnSpc>
              <a:spcBef>
                <a:spcPts val="1095"/>
              </a:spcBef>
            </a:pPr>
            <a:r>
              <a:rPr sz="1900" spc="-3" dirty="0">
                <a:solidFill>
                  <a:srgbClr val="FFFFFF"/>
                </a:solidFill>
                <a:latin typeface="Arial"/>
                <a:cs typeface="Arial"/>
              </a:rPr>
              <a:t>In case of a difficult design problem a </a:t>
            </a:r>
            <a:r>
              <a:rPr sz="1900" spc="-3" dirty="0">
                <a:solidFill>
                  <a:srgbClr val="F88556"/>
                </a:solidFill>
                <a:latin typeface="Arial"/>
                <a:cs typeface="Arial"/>
              </a:rPr>
              <a:t>spike solution</a:t>
            </a:r>
            <a:r>
              <a:rPr sz="1900" spc="-3" dirty="0">
                <a:solidFill>
                  <a:srgbClr val="FFFFFF"/>
                </a:solidFill>
                <a:latin typeface="Arial"/>
                <a:cs typeface="Arial"/>
              </a:rPr>
              <a:t>, the design prototype is implemented and evaluated.</a:t>
            </a:r>
            <a:endParaRPr sz="1900">
              <a:latin typeface="Arial"/>
              <a:cs typeface="Arial"/>
            </a:endParaRPr>
          </a:p>
          <a:p>
            <a:pPr marL="12700" marR="28920">
              <a:lnSpc>
                <a:spcPct val="95825"/>
              </a:lnSpc>
            </a:pPr>
            <a:r>
              <a:rPr sz="1900" spc="-3" dirty="0">
                <a:solidFill>
                  <a:srgbClr val="FFFFFF"/>
                </a:solidFill>
                <a:latin typeface="Arial"/>
                <a:cs typeface="Arial"/>
              </a:rPr>
              <a:t>The intent is to lower risk when true implementation starts</a:t>
            </a:r>
            <a:endParaRPr sz="1900">
              <a:latin typeface="Arial"/>
              <a:cs typeface="Arial"/>
            </a:endParaRPr>
          </a:p>
          <a:p>
            <a:pPr marL="12700" marR="187778">
              <a:lnSpc>
                <a:spcPct val="100041"/>
              </a:lnSpc>
              <a:spcBef>
                <a:spcPts val="1199"/>
              </a:spcBef>
            </a:pP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A central notion in XP is that design occurs both before and after coding commences. Refactoring means that design occurs continuously as the system is constructed.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4559" y="2943242"/>
            <a:ext cx="157902" cy="673100"/>
          </a:xfrm>
          <a:prstGeom prst="rect">
            <a:avLst/>
          </a:prstGeom>
        </p:spPr>
        <p:txBody>
          <a:bodyPr wrap="square" lIns="0" tIns="11715" rIns="0" bIns="0" rtlCol="0">
            <a:noAutofit/>
          </a:bodyPr>
          <a:lstStyle/>
          <a:p>
            <a:pPr marL="12700">
              <a:lnSpc>
                <a:spcPts val="1845"/>
              </a:lnSpc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94319"/>
              </a:lnSpc>
              <a:spcBef>
                <a:spcPts val="1367"/>
              </a:spcBef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7185" y="3643965"/>
            <a:ext cx="329279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4559" y="4380628"/>
            <a:ext cx="157902" cy="243331"/>
          </a:xfrm>
          <a:prstGeom prst="rect">
            <a:avLst/>
          </a:prstGeom>
        </p:spPr>
        <p:txBody>
          <a:bodyPr wrap="square" lIns="0" tIns="11715" rIns="0" bIns="0" rtlCol="0">
            <a:noAutofit/>
          </a:bodyPr>
          <a:lstStyle/>
          <a:p>
            <a:pPr marL="12700">
              <a:lnSpc>
                <a:spcPts val="1845"/>
              </a:lnSpc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559" y="5389269"/>
            <a:ext cx="158087" cy="243636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 marL="12700">
              <a:lnSpc>
                <a:spcPts val="1850"/>
              </a:lnSpc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1522" y="858541"/>
            <a:ext cx="152931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The XP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310" y="858541"/>
            <a:ext cx="164619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463" y="2417648"/>
            <a:ext cx="7755621" cy="3429650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8176">
              <a:lnSpc>
                <a:spcPts val="2350"/>
              </a:lnSpc>
            </a:pPr>
            <a:r>
              <a:rPr sz="2200" dirty="0">
                <a:solidFill>
                  <a:srgbClr val="F88556"/>
                </a:solidFill>
                <a:latin typeface="Arial"/>
                <a:cs typeface="Arial"/>
              </a:rPr>
              <a:t>Coding</a:t>
            </a:r>
            <a:endParaRPr sz="2200">
              <a:latin typeface="Arial"/>
              <a:cs typeface="Arial"/>
            </a:endParaRPr>
          </a:p>
          <a:p>
            <a:pPr marL="18795">
              <a:lnSpc>
                <a:spcPct val="95825"/>
              </a:lnSpc>
              <a:spcBef>
                <a:spcPts val="1599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Unit tests are developed after story-creation before coding begins</a:t>
            </a:r>
            <a:endParaRPr sz="2000">
              <a:latin typeface="Arial"/>
              <a:cs typeface="Arial"/>
            </a:endParaRPr>
          </a:p>
          <a:p>
            <a:pPr marL="18795" marR="38176">
              <a:lnSpc>
                <a:spcPct val="95825"/>
              </a:lnSpc>
              <a:spcBef>
                <a:spcPts val="168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Once the code is complete, it can be unit-tested immediately,</a:t>
            </a:r>
            <a:endParaRPr sz="2000">
              <a:latin typeface="Arial"/>
              <a:cs typeface="Arial"/>
            </a:endParaRPr>
          </a:p>
          <a:p>
            <a:pPr marL="357124" marR="38176">
              <a:lnSpc>
                <a:spcPct val="95825"/>
              </a:lnSpc>
              <a:spcBef>
                <a:spcPts val="580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thereby providing instantaneous feedback to the developers</a:t>
            </a:r>
            <a:endParaRPr sz="2000">
              <a:latin typeface="Arial"/>
              <a:cs typeface="Arial"/>
            </a:endParaRPr>
          </a:p>
          <a:p>
            <a:pPr marL="357124" marR="1046874" indent="-338328">
              <a:lnSpc>
                <a:spcPts val="2299"/>
              </a:lnSpc>
              <a:spcBef>
                <a:spcPts val="1674"/>
              </a:spcBef>
              <a:tabLst>
                <a:tab pos="3556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Pair programming: real-time problem-solving and quality </a:t>
            </a:r>
            <a:endParaRPr sz="2000">
              <a:latin typeface="Arial"/>
              <a:cs typeface="Arial"/>
            </a:endParaRPr>
          </a:p>
          <a:p>
            <a:pPr marL="357124" marR="1046874">
              <a:lnSpc>
                <a:spcPts val="2299"/>
              </a:lnSpc>
              <a:spcBef>
                <a:spcPts val="579"/>
              </a:spcBef>
              <a:tabLst>
                <a:tab pos="355600" algn="l"/>
              </a:tabLst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assurance</a:t>
            </a:r>
            <a:endParaRPr sz="2000">
              <a:latin typeface="Arial"/>
              <a:cs typeface="Arial"/>
            </a:endParaRPr>
          </a:p>
          <a:p>
            <a:pPr marL="357124" marR="1132983" indent="-338328">
              <a:lnSpc>
                <a:spcPts val="2880"/>
              </a:lnSpc>
              <a:spcBef>
                <a:spcPts val="1416"/>
              </a:spcBef>
              <a:tabLst>
                <a:tab pos="3556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Continuous Integration: helps to avoid compatibility and interfacing problems and to uncover errors early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1522" y="858541"/>
            <a:ext cx="319798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The XP 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8463" y="2417648"/>
            <a:ext cx="4349626" cy="1654788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-33" dirty="0">
                <a:solidFill>
                  <a:srgbClr val="F88556"/>
                </a:solidFill>
                <a:latin typeface="Arial"/>
                <a:cs typeface="Arial"/>
              </a:rPr>
              <a:t>Testing</a:t>
            </a:r>
            <a:endParaRPr sz="2200">
              <a:latin typeface="Arial"/>
              <a:cs typeface="Arial"/>
            </a:endParaRPr>
          </a:p>
          <a:p>
            <a:pPr marL="357124" indent="-338328">
              <a:lnSpc>
                <a:spcPts val="2299"/>
              </a:lnSpc>
              <a:spcBef>
                <a:spcPts val="1599"/>
              </a:spcBef>
              <a:tabLst>
                <a:tab pos="3556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Unit tests: Should be automated as </a:t>
            </a:r>
            <a:endParaRPr sz="2000">
              <a:latin typeface="Arial"/>
              <a:cs typeface="Arial"/>
            </a:endParaRPr>
          </a:p>
          <a:p>
            <a:pPr marL="357124">
              <a:lnSpc>
                <a:spcPts val="2299"/>
              </a:lnSpc>
              <a:spcBef>
                <a:spcPts val="579"/>
              </a:spcBef>
              <a:tabLst>
                <a:tab pos="3556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 used repeatedly</a:t>
            </a:r>
            <a:endParaRPr sz="20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1672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 on class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9277" y="2953147"/>
            <a:ext cx="68635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mush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0775" y="2953147"/>
            <a:ext cx="33233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7235" y="2953147"/>
            <a:ext cx="998638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1015" y="2953147"/>
            <a:ext cx="33233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9001" y="2953147"/>
            <a:ext cx="54459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7466" y="2953147"/>
            <a:ext cx="47460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5663" y="4286559"/>
            <a:ext cx="223116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1800" spc="-14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8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4559" y="4762389"/>
            <a:ext cx="5913069" cy="753529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429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Acceptance tests: customer tests</a:t>
            </a:r>
            <a:endParaRPr sz="2000">
              <a:latin typeface="Arial"/>
              <a:cs typeface="Arial"/>
            </a:endParaRPr>
          </a:p>
          <a:p>
            <a:pPr marL="463804">
              <a:lnSpc>
                <a:spcPct val="95825"/>
              </a:lnSpc>
              <a:spcBef>
                <a:spcPts val="1548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 on ov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stem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tur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 fu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5663" y="5730117"/>
            <a:ext cx="236557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by cust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00516" y="2744724"/>
            <a:ext cx="2228087" cy="2229612"/>
          </a:xfrm>
          <a:custGeom>
            <a:avLst/>
            <a:gdLst/>
            <a:ahLst/>
            <a:cxnLst/>
            <a:rect l="l" t="t" r="r" b="b"/>
            <a:pathLst>
              <a:path w="2228087" h="2229612">
                <a:moveTo>
                  <a:pt x="0" y="1114806"/>
                </a:moveTo>
                <a:lnTo>
                  <a:pt x="3692" y="1206238"/>
                </a:lnTo>
                <a:lnTo>
                  <a:pt x="14579" y="1295634"/>
                </a:lnTo>
                <a:lnTo>
                  <a:pt x="32374" y="1382708"/>
                </a:lnTo>
                <a:lnTo>
                  <a:pt x="56790" y="1467173"/>
                </a:lnTo>
                <a:lnTo>
                  <a:pt x="87540" y="1548741"/>
                </a:lnTo>
                <a:lnTo>
                  <a:pt x="124338" y="1627126"/>
                </a:lnTo>
                <a:lnTo>
                  <a:pt x="166898" y="1702040"/>
                </a:lnTo>
                <a:lnTo>
                  <a:pt x="214932" y="1773198"/>
                </a:lnTo>
                <a:lnTo>
                  <a:pt x="268155" y="1840312"/>
                </a:lnTo>
                <a:lnTo>
                  <a:pt x="326278" y="1903095"/>
                </a:lnTo>
                <a:lnTo>
                  <a:pt x="389017" y="1961260"/>
                </a:lnTo>
                <a:lnTo>
                  <a:pt x="456084" y="2014520"/>
                </a:lnTo>
                <a:lnTo>
                  <a:pt x="527192" y="2062589"/>
                </a:lnTo>
                <a:lnTo>
                  <a:pt x="602056" y="2105180"/>
                </a:lnTo>
                <a:lnTo>
                  <a:pt x="680388" y="2142005"/>
                </a:lnTo>
                <a:lnTo>
                  <a:pt x="761902" y="2172778"/>
                </a:lnTo>
                <a:lnTo>
                  <a:pt x="846311" y="2197213"/>
                </a:lnTo>
                <a:lnTo>
                  <a:pt x="933329" y="2215021"/>
                </a:lnTo>
                <a:lnTo>
                  <a:pt x="1022668" y="2225916"/>
                </a:lnTo>
                <a:lnTo>
                  <a:pt x="1114043" y="2229612"/>
                </a:lnTo>
                <a:lnTo>
                  <a:pt x="1205419" y="2225916"/>
                </a:lnTo>
                <a:lnTo>
                  <a:pt x="1294758" y="2215021"/>
                </a:lnTo>
                <a:lnTo>
                  <a:pt x="1381776" y="2197213"/>
                </a:lnTo>
                <a:lnTo>
                  <a:pt x="1466185" y="2172778"/>
                </a:lnTo>
                <a:lnTo>
                  <a:pt x="1547699" y="2142005"/>
                </a:lnTo>
                <a:lnTo>
                  <a:pt x="1626031" y="2105180"/>
                </a:lnTo>
                <a:lnTo>
                  <a:pt x="1700895" y="2062589"/>
                </a:lnTo>
                <a:lnTo>
                  <a:pt x="1772003" y="2014520"/>
                </a:lnTo>
                <a:lnTo>
                  <a:pt x="1839070" y="1961260"/>
                </a:lnTo>
                <a:lnTo>
                  <a:pt x="1901809" y="1903095"/>
                </a:lnTo>
                <a:lnTo>
                  <a:pt x="1959932" y="1840312"/>
                </a:lnTo>
                <a:lnTo>
                  <a:pt x="2013155" y="1773198"/>
                </a:lnTo>
                <a:lnTo>
                  <a:pt x="2061189" y="1702040"/>
                </a:lnTo>
                <a:lnTo>
                  <a:pt x="2103749" y="1627126"/>
                </a:lnTo>
                <a:lnTo>
                  <a:pt x="2140547" y="1548741"/>
                </a:lnTo>
                <a:lnTo>
                  <a:pt x="2171297" y="1467173"/>
                </a:lnTo>
                <a:lnTo>
                  <a:pt x="2195713" y="1382708"/>
                </a:lnTo>
                <a:lnTo>
                  <a:pt x="2213508" y="1295634"/>
                </a:lnTo>
                <a:lnTo>
                  <a:pt x="2224395" y="1206238"/>
                </a:lnTo>
                <a:lnTo>
                  <a:pt x="2228087" y="1114806"/>
                </a:lnTo>
                <a:lnTo>
                  <a:pt x="2224395" y="1023373"/>
                </a:lnTo>
                <a:lnTo>
                  <a:pt x="2213508" y="933977"/>
                </a:lnTo>
                <a:lnTo>
                  <a:pt x="2195713" y="846903"/>
                </a:lnTo>
                <a:lnTo>
                  <a:pt x="2171297" y="762438"/>
                </a:lnTo>
                <a:lnTo>
                  <a:pt x="2140547" y="680870"/>
                </a:lnTo>
                <a:lnTo>
                  <a:pt x="2103749" y="602485"/>
                </a:lnTo>
                <a:lnTo>
                  <a:pt x="2061189" y="527571"/>
                </a:lnTo>
                <a:lnTo>
                  <a:pt x="2013155" y="456413"/>
                </a:lnTo>
                <a:lnTo>
                  <a:pt x="1959932" y="389299"/>
                </a:lnTo>
                <a:lnTo>
                  <a:pt x="1901809" y="326517"/>
                </a:lnTo>
                <a:lnTo>
                  <a:pt x="1839070" y="268351"/>
                </a:lnTo>
                <a:lnTo>
                  <a:pt x="1772003" y="215091"/>
                </a:lnTo>
                <a:lnTo>
                  <a:pt x="1700895" y="167022"/>
                </a:lnTo>
                <a:lnTo>
                  <a:pt x="1626031" y="124431"/>
                </a:lnTo>
                <a:lnTo>
                  <a:pt x="1547699" y="87606"/>
                </a:lnTo>
                <a:lnTo>
                  <a:pt x="1466185" y="56833"/>
                </a:lnTo>
                <a:lnTo>
                  <a:pt x="1381776" y="32398"/>
                </a:lnTo>
                <a:lnTo>
                  <a:pt x="1294758" y="14590"/>
                </a:lnTo>
                <a:lnTo>
                  <a:pt x="1205419" y="3695"/>
                </a:lnTo>
                <a:lnTo>
                  <a:pt x="1114043" y="0"/>
                </a:lnTo>
                <a:lnTo>
                  <a:pt x="1022668" y="3695"/>
                </a:lnTo>
                <a:lnTo>
                  <a:pt x="933329" y="14590"/>
                </a:lnTo>
                <a:lnTo>
                  <a:pt x="846311" y="32398"/>
                </a:lnTo>
                <a:lnTo>
                  <a:pt x="761902" y="56833"/>
                </a:lnTo>
                <a:lnTo>
                  <a:pt x="680388" y="87606"/>
                </a:lnTo>
                <a:lnTo>
                  <a:pt x="602056" y="124431"/>
                </a:lnTo>
                <a:lnTo>
                  <a:pt x="527192" y="167022"/>
                </a:lnTo>
                <a:lnTo>
                  <a:pt x="456084" y="215091"/>
                </a:lnTo>
                <a:lnTo>
                  <a:pt x="389017" y="268351"/>
                </a:lnTo>
                <a:lnTo>
                  <a:pt x="326278" y="326517"/>
                </a:lnTo>
                <a:lnTo>
                  <a:pt x="268155" y="389299"/>
                </a:lnTo>
                <a:lnTo>
                  <a:pt x="214932" y="456413"/>
                </a:lnTo>
                <a:lnTo>
                  <a:pt x="166898" y="527571"/>
                </a:lnTo>
                <a:lnTo>
                  <a:pt x="124338" y="602485"/>
                </a:lnTo>
                <a:lnTo>
                  <a:pt x="87540" y="680870"/>
                </a:lnTo>
                <a:lnTo>
                  <a:pt x="56790" y="762438"/>
                </a:lnTo>
                <a:lnTo>
                  <a:pt x="32374" y="846903"/>
                </a:lnTo>
                <a:lnTo>
                  <a:pt x="14579" y="933977"/>
                </a:lnTo>
                <a:lnTo>
                  <a:pt x="3692" y="1023373"/>
                </a:lnTo>
                <a:lnTo>
                  <a:pt x="0" y="1114806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5192" y="2819400"/>
            <a:ext cx="2080259" cy="2080260"/>
          </a:xfrm>
          <a:custGeom>
            <a:avLst/>
            <a:gdLst/>
            <a:ahLst/>
            <a:cxnLst/>
            <a:rect l="l" t="t" r="r" b="b"/>
            <a:pathLst>
              <a:path w="2080259" h="2080260">
                <a:moveTo>
                  <a:pt x="0" y="1040130"/>
                </a:moveTo>
                <a:lnTo>
                  <a:pt x="3448" y="1125433"/>
                </a:lnTo>
                <a:lnTo>
                  <a:pt x="13614" y="1208837"/>
                </a:lnTo>
                <a:lnTo>
                  <a:pt x="30230" y="1290076"/>
                </a:lnTo>
                <a:lnTo>
                  <a:pt x="53029" y="1368881"/>
                </a:lnTo>
                <a:lnTo>
                  <a:pt x="81742" y="1444984"/>
                </a:lnTo>
                <a:lnTo>
                  <a:pt x="116102" y="1518117"/>
                </a:lnTo>
                <a:lnTo>
                  <a:pt x="155841" y="1588014"/>
                </a:lnTo>
                <a:lnTo>
                  <a:pt x="200692" y="1654405"/>
                </a:lnTo>
                <a:lnTo>
                  <a:pt x="250386" y="1717024"/>
                </a:lnTo>
                <a:lnTo>
                  <a:pt x="304657" y="1775602"/>
                </a:lnTo>
                <a:lnTo>
                  <a:pt x="363235" y="1829873"/>
                </a:lnTo>
                <a:lnTo>
                  <a:pt x="425854" y="1879567"/>
                </a:lnTo>
                <a:lnTo>
                  <a:pt x="492245" y="1924418"/>
                </a:lnTo>
                <a:lnTo>
                  <a:pt x="562142" y="1964157"/>
                </a:lnTo>
                <a:lnTo>
                  <a:pt x="635275" y="1998517"/>
                </a:lnTo>
                <a:lnTo>
                  <a:pt x="711378" y="2027230"/>
                </a:lnTo>
                <a:lnTo>
                  <a:pt x="790183" y="2050029"/>
                </a:lnTo>
                <a:lnTo>
                  <a:pt x="871422" y="2066645"/>
                </a:lnTo>
                <a:lnTo>
                  <a:pt x="954826" y="2076811"/>
                </a:lnTo>
                <a:lnTo>
                  <a:pt x="1040129" y="2080260"/>
                </a:lnTo>
                <a:lnTo>
                  <a:pt x="1125433" y="2076811"/>
                </a:lnTo>
                <a:lnTo>
                  <a:pt x="1208837" y="2066645"/>
                </a:lnTo>
                <a:lnTo>
                  <a:pt x="1290076" y="2050029"/>
                </a:lnTo>
                <a:lnTo>
                  <a:pt x="1368881" y="2027230"/>
                </a:lnTo>
                <a:lnTo>
                  <a:pt x="1444984" y="1998517"/>
                </a:lnTo>
                <a:lnTo>
                  <a:pt x="1518117" y="1964157"/>
                </a:lnTo>
                <a:lnTo>
                  <a:pt x="1588014" y="1924418"/>
                </a:lnTo>
                <a:lnTo>
                  <a:pt x="1654405" y="1879567"/>
                </a:lnTo>
                <a:lnTo>
                  <a:pt x="1717024" y="1829873"/>
                </a:lnTo>
                <a:lnTo>
                  <a:pt x="1775602" y="1775602"/>
                </a:lnTo>
                <a:lnTo>
                  <a:pt x="1829873" y="1717024"/>
                </a:lnTo>
                <a:lnTo>
                  <a:pt x="1879567" y="1654405"/>
                </a:lnTo>
                <a:lnTo>
                  <a:pt x="1924418" y="1588014"/>
                </a:lnTo>
                <a:lnTo>
                  <a:pt x="1964157" y="1518117"/>
                </a:lnTo>
                <a:lnTo>
                  <a:pt x="1998517" y="1444984"/>
                </a:lnTo>
                <a:lnTo>
                  <a:pt x="2027230" y="1368881"/>
                </a:lnTo>
                <a:lnTo>
                  <a:pt x="2050029" y="1290076"/>
                </a:lnTo>
                <a:lnTo>
                  <a:pt x="2066645" y="1208837"/>
                </a:lnTo>
                <a:lnTo>
                  <a:pt x="2076811" y="1125433"/>
                </a:lnTo>
                <a:lnTo>
                  <a:pt x="2080259" y="1040130"/>
                </a:lnTo>
                <a:lnTo>
                  <a:pt x="2076811" y="954826"/>
                </a:lnTo>
                <a:lnTo>
                  <a:pt x="2066645" y="871422"/>
                </a:lnTo>
                <a:lnTo>
                  <a:pt x="2050029" y="790183"/>
                </a:lnTo>
                <a:lnTo>
                  <a:pt x="2027230" y="711378"/>
                </a:lnTo>
                <a:lnTo>
                  <a:pt x="1998517" y="635275"/>
                </a:lnTo>
                <a:lnTo>
                  <a:pt x="1964157" y="562142"/>
                </a:lnTo>
                <a:lnTo>
                  <a:pt x="1924418" y="492245"/>
                </a:lnTo>
                <a:lnTo>
                  <a:pt x="1879567" y="425854"/>
                </a:lnTo>
                <a:lnTo>
                  <a:pt x="1829873" y="363235"/>
                </a:lnTo>
                <a:lnTo>
                  <a:pt x="1775602" y="304657"/>
                </a:lnTo>
                <a:lnTo>
                  <a:pt x="1717024" y="250386"/>
                </a:lnTo>
                <a:lnTo>
                  <a:pt x="1654405" y="200692"/>
                </a:lnTo>
                <a:lnTo>
                  <a:pt x="1588014" y="155841"/>
                </a:lnTo>
                <a:lnTo>
                  <a:pt x="1518117" y="116102"/>
                </a:lnTo>
                <a:lnTo>
                  <a:pt x="1444984" y="81742"/>
                </a:lnTo>
                <a:lnTo>
                  <a:pt x="1368881" y="53029"/>
                </a:lnTo>
                <a:lnTo>
                  <a:pt x="1290076" y="30230"/>
                </a:lnTo>
                <a:lnTo>
                  <a:pt x="1208837" y="13614"/>
                </a:lnTo>
                <a:lnTo>
                  <a:pt x="1125433" y="3448"/>
                </a:lnTo>
                <a:lnTo>
                  <a:pt x="1040129" y="0"/>
                </a:lnTo>
                <a:lnTo>
                  <a:pt x="954826" y="3448"/>
                </a:lnTo>
                <a:lnTo>
                  <a:pt x="871422" y="13614"/>
                </a:lnTo>
                <a:lnTo>
                  <a:pt x="790183" y="30230"/>
                </a:lnTo>
                <a:lnTo>
                  <a:pt x="711378" y="53029"/>
                </a:lnTo>
                <a:lnTo>
                  <a:pt x="635275" y="81742"/>
                </a:lnTo>
                <a:lnTo>
                  <a:pt x="562142" y="116102"/>
                </a:lnTo>
                <a:lnTo>
                  <a:pt x="492245" y="155841"/>
                </a:lnTo>
                <a:lnTo>
                  <a:pt x="425854" y="200692"/>
                </a:lnTo>
                <a:lnTo>
                  <a:pt x="363235" y="250386"/>
                </a:lnTo>
                <a:lnTo>
                  <a:pt x="304657" y="304657"/>
                </a:lnTo>
                <a:lnTo>
                  <a:pt x="250386" y="363235"/>
                </a:lnTo>
                <a:lnTo>
                  <a:pt x="200692" y="425854"/>
                </a:lnTo>
                <a:lnTo>
                  <a:pt x="155841" y="492245"/>
                </a:lnTo>
                <a:lnTo>
                  <a:pt x="116102" y="562142"/>
                </a:lnTo>
                <a:lnTo>
                  <a:pt x="81742" y="635275"/>
                </a:lnTo>
                <a:lnTo>
                  <a:pt x="53029" y="711378"/>
                </a:lnTo>
                <a:lnTo>
                  <a:pt x="30230" y="790183"/>
                </a:lnTo>
                <a:lnTo>
                  <a:pt x="13614" y="871422"/>
                </a:lnTo>
                <a:lnTo>
                  <a:pt x="3448" y="954826"/>
                </a:lnTo>
                <a:lnTo>
                  <a:pt x="0" y="1040130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5192" y="2819400"/>
            <a:ext cx="2080259" cy="2080260"/>
          </a:xfrm>
          <a:custGeom>
            <a:avLst/>
            <a:gdLst/>
            <a:ahLst/>
            <a:cxnLst/>
            <a:rect l="l" t="t" r="r" b="b"/>
            <a:pathLst>
              <a:path w="2080259" h="2080260">
                <a:moveTo>
                  <a:pt x="0" y="1040130"/>
                </a:moveTo>
                <a:lnTo>
                  <a:pt x="3448" y="954826"/>
                </a:lnTo>
                <a:lnTo>
                  <a:pt x="13614" y="871422"/>
                </a:lnTo>
                <a:lnTo>
                  <a:pt x="30230" y="790183"/>
                </a:lnTo>
                <a:lnTo>
                  <a:pt x="53029" y="711378"/>
                </a:lnTo>
                <a:lnTo>
                  <a:pt x="81742" y="635275"/>
                </a:lnTo>
                <a:lnTo>
                  <a:pt x="116102" y="562142"/>
                </a:lnTo>
                <a:lnTo>
                  <a:pt x="155841" y="492245"/>
                </a:lnTo>
                <a:lnTo>
                  <a:pt x="200692" y="425854"/>
                </a:lnTo>
                <a:lnTo>
                  <a:pt x="250386" y="363235"/>
                </a:lnTo>
                <a:lnTo>
                  <a:pt x="304657" y="304657"/>
                </a:lnTo>
                <a:lnTo>
                  <a:pt x="363235" y="250386"/>
                </a:lnTo>
                <a:lnTo>
                  <a:pt x="425854" y="200692"/>
                </a:lnTo>
                <a:lnTo>
                  <a:pt x="492245" y="155841"/>
                </a:lnTo>
                <a:lnTo>
                  <a:pt x="562142" y="116102"/>
                </a:lnTo>
                <a:lnTo>
                  <a:pt x="635275" y="81742"/>
                </a:lnTo>
                <a:lnTo>
                  <a:pt x="711378" y="53029"/>
                </a:lnTo>
                <a:lnTo>
                  <a:pt x="790183" y="30230"/>
                </a:lnTo>
                <a:lnTo>
                  <a:pt x="871422" y="13614"/>
                </a:lnTo>
                <a:lnTo>
                  <a:pt x="954826" y="3448"/>
                </a:lnTo>
                <a:lnTo>
                  <a:pt x="1040129" y="0"/>
                </a:lnTo>
                <a:lnTo>
                  <a:pt x="1125433" y="3448"/>
                </a:lnTo>
                <a:lnTo>
                  <a:pt x="1208837" y="13614"/>
                </a:lnTo>
                <a:lnTo>
                  <a:pt x="1290076" y="30230"/>
                </a:lnTo>
                <a:lnTo>
                  <a:pt x="1368881" y="53029"/>
                </a:lnTo>
                <a:lnTo>
                  <a:pt x="1444984" y="81742"/>
                </a:lnTo>
                <a:lnTo>
                  <a:pt x="1518117" y="116102"/>
                </a:lnTo>
                <a:lnTo>
                  <a:pt x="1588014" y="155841"/>
                </a:lnTo>
                <a:lnTo>
                  <a:pt x="1654405" y="200692"/>
                </a:lnTo>
                <a:lnTo>
                  <a:pt x="1717024" y="250386"/>
                </a:lnTo>
                <a:lnTo>
                  <a:pt x="1775602" y="304657"/>
                </a:lnTo>
                <a:lnTo>
                  <a:pt x="1829873" y="363235"/>
                </a:lnTo>
                <a:lnTo>
                  <a:pt x="1879567" y="425854"/>
                </a:lnTo>
                <a:lnTo>
                  <a:pt x="1924418" y="492245"/>
                </a:lnTo>
                <a:lnTo>
                  <a:pt x="1964157" y="562142"/>
                </a:lnTo>
                <a:lnTo>
                  <a:pt x="1998517" y="635275"/>
                </a:lnTo>
                <a:lnTo>
                  <a:pt x="2027230" y="711378"/>
                </a:lnTo>
                <a:lnTo>
                  <a:pt x="2050029" y="790183"/>
                </a:lnTo>
                <a:lnTo>
                  <a:pt x="2066645" y="871422"/>
                </a:lnTo>
                <a:lnTo>
                  <a:pt x="2076811" y="954826"/>
                </a:lnTo>
                <a:lnTo>
                  <a:pt x="2080259" y="1040130"/>
                </a:lnTo>
                <a:lnTo>
                  <a:pt x="2076811" y="1125433"/>
                </a:lnTo>
                <a:lnTo>
                  <a:pt x="2066645" y="1208837"/>
                </a:lnTo>
                <a:lnTo>
                  <a:pt x="2050029" y="1290076"/>
                </a:lnTo>
                <a:lnTo>
                  <a:pt x="2027230" y="1368881"/>
                </a:lnTo>
                <a:lnTo>
                  <a:pt x="1998517" y="1444984"/>
                </a:lnTo>
                <a:lnTo>
                  <a:pt x="1964157" y="1518117"/>
                </a:lnTo>
                <a:lnTo>
                  <a:pt x="1924418" y="1588014"/>
                </a:lnTo>
                <a:lnTo>
                  <a:pt x="1879567" y="1654405"/>
                </a:lnTo>
                <a:lnTo>
                  <a:pt x="1829873" y="1717024"/>
                </a:lnTo>
                <a:lnTo>
                  <a:pt x="1775602" y="1775602"/>
                </a:lnTo>
                <a:lnTo>
                  <a:pt x="1717024" y="1829873"/>
                </a:lnTo>
                <a:lnTo>
                  <a:pt x="1654405" y="1879567"/>
                </a:lnTo>
                <a:lnTo>
                  <a:pt x="1588014" y="1924418"/>
                </a:lnTo>
                <a:lnTo>
                  <a:pt x="1518117" y="1964157"/>
                </a:lnTo>
                <a:lnTo>
                  <a:pt x="1444984" y="1998517"/>
                </a:lnTo>
                <a:lnTo>
                  <a:pt x="1368881" y="2027230"/>
                </a:lnTo>
                <a:lnTo>
                  <a:pt x="1290076" y="2050029"/>
                </a:lnTo>
                <a:lnTo>
                  <a:pt x="1208837" y="2066645"/>
                </a:lnTo>
                <a:lnTo>
                  <a:pt x="1125433" y="2076811"/>
                </a:lnTo>
                <a:lnTo>
                  <a:pt x="1040129" y="2080260"/>
                </a:lnTo>
                <a:lnTo>
                  <a:pt x="954826" y="2076811"/>
                </a:lnTo>
                <a:lnTo>
                  <a:pt x="871422" y="2066645"/>
                </a:lnTo>
                <a:lnTo>
                  <a:pt x="790183" y="2050029"/>
                </a:lnTo>
                <a:lnTo>
                  <a:pt x="711378" y="2027230"/>
                </a:lnTo>
                <a:lnTo>
                  <a:pt x="635275" y="1998517"/>
                </a:lnTo>
                <a:lnTo>
                  <a:pt x="562142" y="1964157"/>
                </a:lnTo>
                <a:lnTo>
                  <a:pt x="492245" y="1924418"/>
                </a:lnTo>
                <a:lnTo>
                  <a:pt x="425854" y="1879567"/>
                </a:lnTo>
                <a:lnTo>
                  <a:pt x="363235" y="1829873"/>
                </a:lnTo>
                <a:lnTo>
                  <a:pt x="304657" y="1775602"/>
                </a:lnTo>
                <a:lnTo>
                  <a:pt x="250386" y="1717024"/>
                </a:lnTo>
                <a:lnTo>
                  <a:pt x="200692" y="1654405"/>
                </a:lnTo>
                <a:lnTo>
                  <a:pt x="155841" y="1588014"/>
                </a:lnTo>
                <a:lnTo>
                  <a:pt x="116102" y="1518117"/>
                </a:lnTo>
                <a:lnTo>
                  <a:pt x="81742" y="1444984"/>
                </a:lnTo>
                <a:lnTo>
                  <a:pt x="53029" y="1368881"/>
                </a:lnTo>
                <a:lnTo>
                  <a:pt x="30230" y="1290076"/>
                </a:lnTo>
                <a:lnTo>
                  <a:pt x="13614" y="1208837"/>
                </a:lnTo>
                <a:lnTo>
                  <a:pt x="3448" y="1125433"/>
                </a:lnTo>
                <a:lnTo>
                  <a:pt x="0" y="1040130"/>
                </a:lnTo>
                <a:close/>
              </a:path>
            </a:pathLst>
          </a:custGeom>
          <a:ln w="15874">
            <a:solidFill>
              <a:srgbClr val="F870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86671" y="2744565"/>
            <a:ext cx="2690907" cy="2229262"/>
          </a:xfrm>
          <a:custGeom>
            <a:avLst/>
            <a:gdLst/>
            <a:ahLst/>
            <a:cxnLst/>
            <a:rect l="l" t="t" r="r" b="b"/>
            <a:pathLst>
              <a:path w="2690907" h="2229262">
                <a:moveTo>
                  <a:pt x="3264" y="1029121"/>
                </a:moveTo>
                <a:lnTo>
                  <a:pt x="0" y="1114631"/>
                </a:lnTo>
                <a:lnTo>
                  <a:pt x="3264" y="1200140"/>
                </a:lnTo>
                <a:lnTo>
                  <a:pt x="13056" y="1285243"/>
                </a:lnTo>
                <a:lnTo>
                  <a:pt x="29377" y="1369533"/>
                </a:lnTo>
                <a:lnTo>
                  <a:pt x="52227" y="1452606"/>
                </a:lnTo>
                <a:lnTo>
                  <a:pt x="81605" y="1534054"/>
                </a:lnTo>
                <a:lnTo>
                  <a:pt x="117511" y="1613474"/>
                </a:lnTo>
                <a:lnTo>
                  <a:pt x="159946" y="1690458"/>
                </a:lnTo>
                <a:lnTo>
                  <a:pt x="208909" y="1764602"/>
                </a:lnTo>
                <a:lnTo>
                  <a:pt x="264401" y="1835500"/>
                </a:lnTo>
                <a:lnTo>
                  <a:pt x="326421" y="1902745"/>
                </a:lnTo>
                <a:lnTo>
                  <a:pt x="393685" y="1964783"/>
                </a:lnTo>
                <a:lnTo>
                  <a:pt x="464599" y="2020291"/>
                </a:lnTo>
                <a:lnTo>
                  <a:pt x="538757" y="2069269"/>
                </a:lnTo>
                <a:lnTo>
                  <a:pt x="615754" y="2111716"/>
                </a:lnTo>
                <a:lnTo>
                  <a:pt x="695184" y="2147633"/>
                </a:lnTo>
                <a:lnTo>
                  <a:pt x="776641" y="2177020"/>
                </a:lnTo>
                <a:lnTo>
                  <a:pt x="859720" y="2199876"/>
                </a:lnTo>
                <a:lnTo>
                  <a:pt x="944015" y="2216202"/>
                </a:lnTo>
                <a:lnTo>
                  <a:pt x="1029121" y="2225997"/>
                </a:lnTo>
                <a:lnTo>
                  <a:pt x="1114631" y="2229262"/>
                </a:lnTo>
                <a:lnTo>
                  <a:pt x="1200140" y="2225997"/>
                </a:lnTo>
                <a:lnTo>
                  <a:pt x="1285243" y="2216202"/>
                </a:lnTo>
                <a:lnTo>
                  <a:pt x="1369533" y="2199876"/>
                </a:lnTo>
                <a:lnTo>
                  <a:pt x="1452606" y="2177020"/>
                </a:lnTo>
                <a:lnTo>
                  <a:pt x="1534054" y="2147633"/>
                </a:lnTo>
                <a:lnTo>
                  <a:pt x="1613474" y="2111716"/>
                </a:lnTo>
                <a:lnTo>
                  <a:pt x="1690458" y="2069269"/>
                </a:lnTo>
                <a:lnTo>
                  <a:pt x="1764602" y="2020291"/>
                </a:lnTo>
                <a:lnTo>
                  <a:pt x="1835500" y="1964783"/>
                </a:lnTo>
                <a:lnTo>
                  <a:pt x="1902745" y="1902745"/>
                </a:lnTo>
                <a:lnTo>
                  <a:pt x="1942160" y="1863349"/>
                </a:lnTo>
                <a:lnTo>
                  <a:pt x="1981574" y="1823951"/>
                </a:lnTo>
                <a:lnTo>
                  <a:pt x="2020988" y="1784551"/>
                </a:lnTo>
                <a:lnTo>
                  <a:pt x="2060402" y="1745149"/>
                </a:lnTo>
                <a:lnTo>
                  <a:pt x="2099816" y="1705746"/>
                </a:lnTo>
                <a:lnTo>
                  <a:pt x="2139229" y="1666342"/>
                </a:lnTo>
                <a:lnTo>
                  <a:pt x="2178641" y="1626936"/>
                </a:lnTo>
                <a:lnTo>
                  <a:pt x="2218053" y="1587529"/>
                </a:lnTo>
                <a:lnTo>
                  <a:pt x="2257464" y="1548121"/>
                </a:lnTo>
                <a:lnTo>
                  <a:pt x="2296874" y="1508712"/>
                </a:lnTo>
                <a:lnTo>
                  <a:pt x="2336283" y="1469302"/>
                </a:lnTo>
                <a:lnTo>
                  <a:pt x="2375691" y="1429891"/>
                </a:lnTo>
                <a:lnTo>
                  <a:pt x="2415098" y="1390479"/>
                </a:lnTo>
                <a:lnTo>
                  <a:pt x="2454504" y="1351067"/>
                </a:lnTo>
                <a:lnTo>
                  <a:pt x="2493908" y="1311654"/>
                </a:lnTo>
                <a:lnTo>
                  <a:pt x="2533311" y="1272240"/>
                </a:lnTo>
                <a:lnTo>
                  <a:pt x="2572713" y="1232826"/>
                </a:lnTo>
                <a:lnTo>
                  <a:pt x="2612113" y="1193412"/>
                </a:lnTo>
                <a:lnTo>
                  <a:pt x="2651511" y="1153998"/>
                </a:lnTo>
                <a:lnTo>
                  <a:pt x="2690907" y="1114583"/>
                </a:lnTo>
                <a:lnTo>
                  <a:pt x="2651511" y="1075170"/>
                </a:lnTo>
                <a:lnTo>
                  <a:pt x="2612113" y="1035758"/>
                </a:lnTo>
                <a:lnTo>
                  <a:pt x="2572713" y="996348"/>
                </a:lnTo>
                <a:lnTo>
                  <a:pt x="2533311" y="956939"/>
                </a:lnTo>
                <a:lnTo>
                  <a:pt x="2493908" y="917531"/>
                </a:lnTo>
                <a:lnTo>
                  <a:pt x="2454504" y="878124"/>
                </a:lnTo>
                <a:lnTo>
                  <a:pt x="2415098" y="838718"/>
                </a:lnTo>
                <a:lnTo>
                  <a:pt x="2375691" y="799312"/>
                </a:lnTo>
                <a:lnTo>
                  <a:pt x="2336283" y="759907"/>
                </a:lnTo>
                <a:lnTo>
                  <a:pt x="2296874" y="720502"/>
                </a:lnTo>
                <a:lnTo>
                  <a:pt x="2257464" y="681097"/>
                </a:lnTo>
                <a:lnTo>
                  <a:pt x="2218053" y="641692"/>
                </a:lnTo>
                <a:lnTo>
                  <a:pt x="2178641" y="602287"/>
                </a:lnTo>
                <a:lnTo>
                  <a:pt x="2139229" y="562881"/>
                </a:lnTo>
                <a:lnTo>
                  <a:pt x="2099816" y="523474"/>
                </a:lnTo>
                <a:lnTo>
                  <a:pt x="2060402" y="484066"/>
                </a:lnTo>
                <a:lnTo>
                  <a:pt x="2020988" y="444657"/>
                </a:lnTo>
                <a:lnTo>
                  <a:pt x="1981574" y="405247"/>
                </a:lnTo>
                <a:lnTo>
                  <a:pt x="1942160" y="365835"/>
                </a:lnTo>
                <a:lnTo>
                  <a:pt x="1902745" y="326421"/>
                </a:lnTo>
                <a:lnTo>
                  <a:pt x="1835500" y="264401"/>
                </a:lnTo>
                <a:lnTo>
                  <a:pt x="1764602" y="208909"/>
                </a:lnTo>
                <a:lnTo>
                  <a:pt x="1690458" y="159946"/>
                </a:lnTo>
                <a:lnTo>
                  <a:pt x="1613474" y="117511"/>
                </a:lnTo>
                <a:lnTo>
                  <a:pt x="1534054" y="81605"/>
                </a:lnTo>
                <a:lnTo>
                  <a:pt x="1452606" y="52227"/>
                </a:lnTo>
                <a:lnTo>
                  <a:pt x="1369533" y="29377"/>
                </a:lnTo>
                <a:lnTo>
                  <a:pt x="1285243" y="13056"/>
                </a:lnTo>
                <a:lnTo>
                  <a:pt x="1200140" y="3264"/>
                </a:lnTo>
                <a:lnTo>
                  <a:pt x="1114631" y="0"/>
                </a:lnTo>
                <a:lnTo>
                  <a:pt x="1029121" y="3264"/>
                </a:lnTo>
                <a:lnTo>
                  <a:pt x="944015" y="13056"/>
                </a:lnTo>
                <a:lnTo>
                  <a:pt x="859720" y="29377"/>
                </a:lnTo>
                <a:lnTo>
                  <a:pt x="776641" y="52227"/>
                </a:lnTo>
                <a:lnTo>
                  <a:pt x="695184" y="81605"/>
                </a:lnTo>
                <a:lnTo>
                  <a:pt x="615754" y="117511"/>
                </a:lnTo>
                <a:lnTo>
                  <a:pt x="538757" y="159946"/>
                </a:lnTo>
                <a:lnTo>
                  <a:pt x="464599" y="208909"/>
                </a:lnTo>
                <a:lnTo>
                  <a:pt x="393685" y="264401"/>
                </a:lnTo>
                <a:lnTo>
                  <a:pt x="326421" y="326421"/>
                </a:lnTo>
                <a:lnTo>
                  <a:pt x="264401" y="393685"/>
                </a:lnTo>
                <a:lnTo>
                  <a:pt x="208909" y="464599"/>
                </a:lnTo>
                <a:lnTo>
                  <a:pt x="159946" y="538757"/>
                </a:lnTo>
                <a:lnTo>
                  <a:pt x="117511" y="615754"/>
                </a:lnTo>
                <a:lnTo>
                  <a:pt x="81605" y="695184"/>
                </a:lnTo>
                <a:lnTo>
                  <a:pt x="52227" y="776641"/>
                </a:lnTo>
                <a:lnTo>
                  <a:pt x="29377" y="859720"/>
                </a:lnTo>
                <a:lnTo>
                  <a:pt x="13056" y="944015"/>
                </a:lnTo>
                <a:lnTo>
                  <a:pt x="3264" y="1029121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86671" y="2744565"/>
            <a:ext cx="2690907" cy="2229262"/>
          </a:xfrm>
          <a:custGeom>
            <a:avLst/>
            <a:gdLst/>
            <a:ahLst/>
            <a:cxnLst/>
            <a:rect l="l" t="t" r="r" b="b"/>
            <a:pathLst>
              <a:path w="2690907" h="2229262">
                <a:moveTo>
                  <a:pt x="326421" y="326421"/>
                </a:moveTo>
                <a:lnTo>
                  <a:pt x="393685" y="264401"/>
                </a:lnTo>
                <a:lnTo>
                  <a:pt x="464599" y="208909"/>
                </a:lnTo>
                <a:lnTo>
                  <a:pt x="538757" y="159946"/>
                </a:lnTo>
                <a:lnTo>
                  <a:pt x="615754" y="117511"/>
                </a:lnTo>
                <a:lnTo>
                  <a:pt x="695184" y="81605"/>
                </a:lnTo>
                <a:lnTo>
                  <a:pt x="776641" y="52227"/>
                </a:lnTo>
                <a:lnTo>
                  <a:pt x="859720" y="29377"/>
                </a:lnTo>
                <a:lnTo>
                  <a:pt x="944015" y="13056"/>
                </a:lnTo>
                <a:lnTo>
                  <a:pt x="1029121" y="3264"/>
                </a:lnTo>
                <a:lnTo>
                  <a:pt x="1114631" y="0"/>
                </a:lnTo>
                <a:lnTo>
                  <a:pt x="1200140" y="3264"/>
                </a:lnTo>
                <a:lnTo>
                  <a:pt x="1285243" y="13056"/>
                </a:lnTo>
                <a:lnTo>
                  <a:pt x="1369533" y="29377"/>
                </a:lnTo>
                <a:lnTo>
                  <a:pt x="1452606" y="52227"/>
                </a:lnTo>
                <a:lnTo>
                  <a:pt x="1534054" y="81605"/>
                </a:lnTo>
                <a:lnTo>
                  <a:pt x="1613474" y="117511"/>
                </a:lnTo>
                <a:lnTo>
                  <a:pt x="1690458" y="159946"/>
                </a:lnTo>
                <a:lnTo>
                  <a:pt x="1764602" y="208909"/>
                </a:lnTo>
                <a:lnTo>
                  <a:pt x="1835500" y="264401"/>
                </a:lnTo>
                <a:lnTo>
                  <a:pt x="1902745" y="326421"/>
                </a:lnTo>
                <a:lnTo>
                  <a:pt x="1942160" y="365835"/>
                </a:lnTo>
                <a:lnTo>
                  <a:pt x="1981574" y="405247"/>
                </a:lnTo>
                <a:lnTo>
                  <a:pt x="2020988" y="444657"/>
                </a:lnTo>
                <a:lnTo>
                  <a:pt x="2060402" y="484066"/>
                </a:lnTo>
                <a:lnTo>
                  <a:pt x="2099816" y="523474"/>
                </a:lnTo>
                <a:lnTo>
                  <a:pt x="2139229" y="562881"/>
                </a:lnTo>
                <a:lnTo>
                  <a:pt x="2178641" y="602287"/>
                </a:lnTo>
                <a:lnTo>
                  <a:pt x="2218053" y="641692"/>
                </a:lnTo>
                <a:lnTo>
                  <a:pt x="2257464" y="681097"/>
                </a:lnTo>
                <a:lnTo>
                  <a:pt x="2296874" y="720502"/>
                </a:lnTo>
                <a:lnTo>
                  <a:pt x="2336283" y="759907"/>
                </a:lnTo>
                <a:lnTo>
                  <a:pt x="2375691" y="799312"/>
                </a:lnTo>
                <a:lnTo>
                  <a:pt x="2415098" y="838718"/>
                </a:lnTo>
                <a:lnTo>
                  <a:pt x="2454504" y="878124"/>
                </a:lnTo>
                <a:lnTo>
                  <a:pt x="2493908" y="917531"/>
                </a:lnTo>
                <a:lnTo>
                  <a:pt x="2533311" y="956939"/>
                </a:lnTo>
                <a:lnTo>
                  <a:pt x="2572713" y="996348"/>
                </a:lnTo>
                <a:lnTo>
                  <a:pt x="2612113" y="1035758"/>
                </a:lnTo>
                <a:lnTo>
                  <a:pt x="2651511" y="1075170"/>
                </a:lnTo>
                <a:lnTo>
                  <a:pt x="2690907" y="1114583"/>
                </a:lnTo>
                <a:lnTo>
                  <a:pt x="2651511" y="1153998"/>
                </a:lnTo>
                <a:lnTo>
                  <a:pt x="2612113" y="1193412"/>
                </a:lnTo>
                <a:lnTo>
                  <a:pt x="2572713" y="1232826"/>
                </a:lnTo>
                <a:lnTo>
                  <a:pt x="2533311" y="1272240"/>
                </a:lnTo>
                <a:lnTo>
                  <a:pt x="2493908" y="1311654"/>
                </a:lnTo>
                <a:lnTo>
                  <a:pt x="2454504" y="1351067"/>
                </a:lnTo>
                <a:lnTo>
                  <a:pt x="2415098" y="1390479"/>
                </a:lnTo>
                <a:lnTo>
                  <a:pt x="2375691" y="1429891"/>
                </a:lnTo>
                <a:lnTo>
                  <a:pt x="2336283" y="1469302"/>
                </a:lnTo>
                <a:lnTo>
                  <a:pt x="2296874" y="1508712"/>
                </a:lnTo>
                <a:lnTo>
                  <a:pt x="2257464" y="1548121"/>
                </a:lnTo>
                <a:lnTo>
                  <a:pt x="2218053" y="1587529"/>
                </a:lnTo>
                <a:lnTo>
                  <a:pt x="2178641" y="1626936"/>
                </a:lnTo>
                <a:lnTo>
                  <a:pt x="2139229" y="1666342"/>
                </a:lnTo>
                <a:lnTo>
                  <a:pt x="2099816" y="1705746"/>
                </a:lnTo>
                <a:lnTo>
                  <a:pt x="2060402" y="1745149"/>
                </a:lnTo>
                <a:lnTo>
                  <a:pt x="2020988" y="1784551"/>
                </a:lnTo>
                <a:lnTo>
                  <a:pt x="1981574" y="1823951"/>
                </a:lnTo>
                <a:lnTo>
                  <a:pt x="1942160" y="1863349"/>
                </a:lnTo>
                <a:lnTo>
                  <a:pt x="1902745" y="1902745"/>
                </a:lnTo>
                <a:lnTo>
                  <a:pt x="1835500" y="1964783"/>
                </a:lnTo>
                <a:lnTo>
                  <a:pt x="1764602" y="2020291"/>
                </a:lnTo>
                <a:lnTo>
                  <a:pt x="1690458" y="2069269"/>
                </a:lnTo>
                <a:lnTo>
                  <a:pt x="1613474" y="2111716"/>
                </a:lnTo>
                <a:lnTo>
                  <a:pt x="1534054" y="2147633"/>
                </a:lnTo>
                <a:lnTo>
                  <a:pt x="1452606" y="2177020"/>
                </a:lnTo>
                <a:lnTo>
                  <a:pt x="1369533" y="2199876"/>
                </a:lnTo>
                <a:lnTo>
                  <a:pt x="1285243" y="2216202"/>
                </a:lnTo>
                <a:lnTo>
                  <a:pt x="1200140" y="2225997"/>
                </a:lnTo>
                <a:lnTo>
                  <a:pt x="1114631" y="2229262"/>
                </a:lnTo>
                <a:lnTo>
                  <a:pt x="1029121" y="2225997"/>
                </a:lnTo>
                <a:lnTo>
                  <a:pt x="944015" y="2216202"/>
                </a:lnTo>
                <a:lnTo>
                  <a:pt x="859720" y="2199876"/>
                </a:lnTo>
                <a:lnTo>
                  <a:pt x="776641" y="2177020"/>
                </a:lnTo>
                <a:lnTo>
                  <a:pt x="695184" y="2147633"/>
                </a:lnTo>
                <a:lnTo>
                  <a:pt x="615754" y="2111716"/>
                </a:lnTo>
                <a:lnTo>
                  <a:pt x="538757" y="2069269"/>
                </a:lnTo>
                <a:lnTo>
                  <a:pt x="464599" y="2020291"/>
                </a:lnTo>
                <a:lnTo>
                  <a:pt x="393685" y="1964783"/>
                </a:lnTo>
                <a:lnTo>
                  <a:pt x="326421" y="1902745"/>
                </a:lnTo>
                <a:lnTo>
                  <a:pt x="264401" y="1835500"/>
                </a:lnTo>
                <a:lnTo>
                  <a:pt x="208909" y="1764602"/>
                </a:lnTo>
                <a:lnTo>
                  <a:pt x="159946" y="1690458"/>
                </a:lnTo>
                <a:lnTo>
                  <a:pt x="117511" y="1613474"/>
                </a:lnTo>
                <a:lnTo>
                  <a:pt x="81605" y="1534054"/>
                </a:lnTo>
                <a:lnTo>
                  <a:pt x="52227" y="1452606"/>
                </a:lnTo>
                <a:lnTo>
                  <a:pt x="29377" y="1369533"/>
                </a:lnTo>
                <a:lnTo>
                  <a:pt x="13056" y="1285243"/>
                </a:lnTo>
                <a:lnTo>
                  <a:pt x="3264" y="1200140"/>
                </a:lnTo>
                <a:lnTo>
                  <a:pt x="0" y="1114631"/>
                </a:lnTo>
                <a:lnTo>
                  <a:pt x="3264" y="1029121"/>
                </a:lnTo>
                <a:lnTo>
                  <a:pt x="13056" y="944015"/>
                </a:lnTo>
                <a:lnTo>
                  <a:pt x="29377" y="859720"/>
                </a:lnTo>
                <a:lnTo>
                  <a:pt x="52227" y="776641"/>
                </a:lnTo>
                <a:lnTo>
                  <a:pt x="81605" y="695184"/>
                </a:lnTo>
                <a:lnTo>
                  <a:pt x="117511" y="615754"/>
                </a:lnTo>
                <a:lnTo>
                  <a:pt x="159946" y="538757"/>
                </a:lnTo>
                <a:lnTo>
                  <a:pt x="208909" y="464599"/>
                </a:lnTo>
                <a:lnTo>
                  <a:pt x="264401" y="393685"/>
                </a:lnTo>
                <a:lnTo>
                  <a:pt x="326421" y="326421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0904" y="2819400"/>
            <a:ext cx="2080260" cy="2080260"/>
          </a:xfrm>
          <a:custGeom>
            <a:avLst/>
            <a:gdLst/>
            <a:ahLst/>
            <a:cxnLst/>
            <a:rect l="l" t="t" r="r" b="b"/>
            <a:pathLst>
              <a:path w="2080260" h="2080260">
                <a:moveTo>
                  <a:pt x="0" y="1040130"/>
                </a:moveTo>
                <a:lnTo>
                  <a:pt x="3448" y="1125433"/>
                </a:lnTo>
                <a:lnTo>
                  <a:pt x="13614" y="1208837"/>
                </a:lnTo>
                <a:lnTo>
                  <a:pt x="30230" y="1290076"/>
                </a:lnTo>
                <a:lnTo>
                  <a:pt x="53029" y="1368881"/>
                </a:lnTo>
                <a:lnTo>
                  <a:pt x="81742" y="1444984"/>
                </a:lnTo>
                <a:lnTo>
                  <a:pt x="116102" y="1518117"/>
                </a:lnTo>
                <a:lnTo>
                  <a:pt x="155841" y="1588014"/>
                </a:lnTo>
                <a:lnTo>
                  <a:pt x="200692" y="1654405"/>
                </a:lnTo>
                <a:lnTo>
                  <a:pt x="250386" y="1717024"/>
                </a:lnTo>
                <a:lnTo>
                  <a:pt x="304657" y="1775602"/>
                </a:lnTo>
                <a:lnTo>
                  <a:pt x="363235" y="1829873"/>
                </a:lnTo>
                <a:lnTo>
                  <a:pt x="425854" y="1879567"/>
                </a:lnTo>
                <a:lnTo>
                  <a:pt x="492245" y="1924418"/>
                </a:lnTo>
                <a:lnTo>
                  <a:pt x="562142" y="1964157"/>
                </a:lnTo>
                <a:lnTo>
                  <a:pt x="635275" y="1998517"/>
                </a:lnTo>
                <a:lnTo>
                  <a:pt x="711378" y="2027230"/>
                </a:lnTo>
                <a:lnTo>
                  <a:pt x="790183" y="2050029"/>
                </a:lnTo>
                <a:lnTo>
                  <a:pt x="871422" y="2066645"/>
                </a:lnTo>
                <a:lnTo>
                  <a:pt x="954826" y="2076811"/>
                </a:lnTo>
                <a:lnTo>
                  <a:pt x="1040129" y="2080260"/>
                </a:lnTo>
                <a:lnTo>
                  <a:pt x="1125433" y="2076811"/>
                </a:lnTo>
                <a:lnTo>
                  <a:pt x="1208837" y="2066645"/>
                </a:lnTo>
                <a:lnTo>
                  <a:pt x="1290076" y="2050029"/>
                </a:lnTo>
                <a:lnTo>
                  <a:pt x="1368881" y="2027230"/>
                </a:lnTo>
                <a:lnTo>
                  <a:pt x="1444984" y="1998517"/>
                </a:lnTo>
                <a:lnTo>
                  <a:pt x="1518117" y="1964157"/>
                </a:lnTo>
                <a:lnTo>
                  <a:pt x="1588014" y="1924418"/>
                </a:lnTo>
                <a:lnTo>
                  <a:pt x="1654405" y="1879567"/>
                </a:lnTo>
                <a:lnTo>
                  <a:pt x="1717024" y="1829873"/>
                </a:lnTo>
                <a:lnTo>
                  <a:pt x="1775602" y="1775602"/>
                </a:lnTo>
                <a:lnTo>
                  <a:pt x="1829873" y="1717024"/>
                </a:lnTo>
                <a:lnTo>
                  <a:pt x="1879567" y="1654405"/>
                </a:lnTo>
                <a:lnTo>
                  <a:pt x="1924418" y="1588014"/>
                </a:lnTo>
                <a:lnTo>
                  <a:pt x="1964157" y="1518117"/>
                </a:lnTo>
                <a:lnTo>
                  <a:pt x="1998517" y="1444984"/>
                </a:lnTo>
                <a:lnTo>
                  <a:pt x="2027230" y="1368881"/>
                </a:lnTo>
                <a:lnTo>
                  <a:pt x="2050029" y="1290076"/>
                </a:lnTo>
                <a:lnTo>
                  <a:pt x="2066645" y="1208837"/>
                </a:lnTo>
                <a:lnTo>
                  <a:pt x="2076811" y="1125433"/>
                </a:lnTo>
                <a:lnTo>
                  <a:pt x="2080260" y="1040130"/>
                </a:lnTo>
                <a:lnTo>
                  <a:pt x="2076811" y="954826"/>
                </a:lnTo>
                <a:lnTo>
                  <a:pt x="2066645" y="871422"/>
                </a:lnTo>
                <a:lnTo>
                  <a:pt x="2050029" y="790183"/>
                </a:lnTo>
                <a:lnTo>
                  <a:pt x="2027230" y="711378"/>
                </a:lnTo>
                <a:lnTo>
                  <a:pt x="1998517" y="635275"/>
                </a:lnTo>
                <a:lnTo>
                  <a:pt x="1964157" y="562142"/>
                </a:lnTo>
                <a:lnTo>
                  <a:pt x="1924418" y="492245"/>
                </a:lnTo>
                <a:lnTo>
                  <a:pt x="1879567" y="425854"/>
                </a:lnTo>
                <a:lnTo>
                  <a:pt x="1829873" y="363235"/>
                </a:lnTo>
                <a:lnTo>
                  <a:pt x="1775602" y="304657"/>
                </a:lnTo>
                <a:lnTo>
                  <a:pt x="1717024" y="250386"/>
                </a:lnTo>
                <a:lnTo>
                  <a:pt x="1654405" y="200692"/>
                </a:lnTo>
                <a:lnTo>
                  <a:pt x="1588014" y="155841"/>
                </a:lnTo>
                <a:lnTo>
                  <a:pt x="1518117" y="116102"/>
                </a:lnTo>
                <a:lnTo>
                  <a:pt x="1444984" y="81742"/>
                </a:lnTo>
                <a:lnTo>
                  <a:pt x="1368881" y="53029"/>
                </a:lnTo>
                <a:lnTo>
                  <a:pt x="1290076" y="30230"/>
                </a:lnTo>
                <a:lnTo>
                  <a:pt x="1208837" y="13614"/>
                </a:lnTo>
                <a:lnTo>
                  <a:pt x="1125433" y="3448"/>
                </a:lnTo>
                <a:lnTo>
                  <a:pt x="1040129" y="0"/>
                </a:lnTo>
                <a:lnTo>
                  <a:pt x="954826" y="3448"/>
                </a:lnTo>
                <a:lnTo>
                  <a:pt x="871422" y="13614"/>
                </a:lnTo>
                <a:lnTo>
                  <a:pt x="790183" y="30230"/>
                </a:lnTo>
                <a:lnTo>
                  <a:pt x="711378" y="53029"/>
                </a:lnTo>
                <a:lnTo>
                  <a:pt x="635275" y="81742"/>
                </a:lnTo>
                <a:lnTo>
                  <a:pt x="562142" y="116102"/>
                </a:lnTo>
                <a:lnTo>
                  <a:pt x="492245" y="155841"/>
                </a:lnTo>
                <a:lnTo>
                  <a:pt x="425854" y="200692"/>
                </a:lnTo>
                <a:lnTo>
                  <a:pt x="363235" y="250386"/>
                </a:lnTo>
                <a:lnTo>
                  <a:pt x="304657" y="304657"/>
                </a:lnTo>
                <a:lnTo>
                  <a:pt x="250386" y="363235"/>
                </a:lnTo>
                <a:lnTo>
                  <a:pt x="200692" y="425854"/>
                </a:lnTo>
                <a:lnTo>
                  <a:pt x="155841" y="492245"/>
                </a:lnTo>
                <a:lnTo>
                  <a:pt x="116102" y="562142"/>
                </a:lnTo>
                <a:lnTo>
                  <a:pt x="81742" y="635275"/>
                </a:lnTo>
                <a:lnTo>
                  <a:pt x="53029" y="711378"/>
                </a:lnTo>
                <a:lnTo>
                  <a:pt x="30230" y="790183"/>
                </a:lnTo>
                <a:lnTo>
                  <a:pt x="13614" y="871422"/>
                </a:lnTo>
                <a:lnTo>
                  <a:pt x="3448" y="954826"/>
                </a:lnTo>
                <a:lnTo>
                  <a:pt x="0" y="1040130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0904" y="2819400"/>
            <a:ext cx="2080260" cy="2080260"/>
          </a:xfrm>
          <a:custGeom>
            <a:avLst/>
            <a:gdLst/>
            <a:ahLst/>
            <a:cxnLst/>
            <a:rect l="l" t="t" r="r" b="b"/>
            <a:pathLst>
              <a:path w="2080260" h="2080260">
                <a:moveTo>
                  <a:pt x="0" y="1040130"/>
                </a:moveTo>
                <a:lnTo>
                  <a:pt x="3448" y="954826"/>
                </a:lnTo>
                <a:lnTo>
                  <a:pt x="13614" y="871422"/>
                </a:lnTo>
                <a:lnTo>
                  <a:pt x="30230" y="790183"/>
                </a:lnTo>
                <a:lnTo>
                  <a:pt x="53029" y="711378"/>
                </a:lnTo>
                <a:lnTo>
                  <a:pt x="81742" y="635275"/>
                </a:lnTo>
                <a:lnTo>
                  <a:pt x="116102" y="562142"/>
                </a:lnTo>
                <a:lnTo>
                  <a:pt x="155841" y="492245"/>
                </a:lnTo>
                <a:lnTo>
                  <a:pt x="200692" y="425854"/>
                </a:lnTo>
                <a:lnTo>
                  <a:pt x="250386" y="363235"/>
                </a:lnTo>
                <a:lnTo>
                  <a:pt x="304657" y="304657"/>
                </a:lnTo>
                <a:lnTo>
                  <a:pt x="363235" y="250386"/>
                </a:lnTo>
                <a:lnTo>
                  <a:pt x="425854" y="200692"/>
                </a:lnTo>
                <a:lnTo>
                  <a:pt x="492245" y="155841"/>
                </a:lnTo>
                <a:lnTo>
                  <a:pt x="562142" y="116102"/>
                </a:lnTo>
                <a:lnTo>
                  <a:pt x="635275" y="81742"/>
                </a:lnTo>
                <a:lnTo>
                  <a:pt x="711378" y="53029"/>
                </a:lnTo>
                <a:lnTo>
                  <a:pt x="790183" y="30230"/>
                </a:lnTo>
                <a:lnTo>
                  <a:pt x="871422" y="13614"/>
                </a:lnTo>
                <a:lnTo>
                  <a:pt x="954826" y="3448"/>
                </a:lnTo>
                <a:lnTo>
                  <a:pt x="1040129" y="0"/>
                </a:lnTo>
                <a:lnTo>
                  <a:pt x="1125433" y="3448"/>
                </a:lnTo>
                <a:lnTo>
                  <a:pt x="1208837" y="13614"/>
                </a:lnTo>
                <a:lnTo>
                  <a:pt x="1290076" y="30230"/>
                </a:lnTo>
                <a:lnTo>
                  <a:pt x="1368881" y="53029"/>
                </a:lnTo>
                <a:lnTo>
                  <a:pt x="1444984" y="81742"/>
                </a:lnTo>
                <a:lnTo>
                  <a:pt x="1518117" y="116102"/>
                </a:lnTo>
                <a:lnTo>
                  <a:pt x="1588014" y="155841"/>
                </a:lnTo>
                <a:lnTo>
                  <a:pt x="1654405" y="200692"/>
                </a:lnTo>
                <a:lnTo>
                  <a:pt x="1717024" y="250386"/>
                </a:lnTo>
                <a:lnTo>
                  <a:pt x="1775602" y="304657"/>
                </a:lnTo>
                <a:lnTo>
                  <a:pt x="1829873" y="363235"/>
                </a:lnTo>
                <a:lnTo>
                  <a:pt x="1879567" y="425854"/>
                </a:lnTo>
                <a:lnTo>
                  <a:pt x="1924418" y="492245"/>
                </a:lnTo>
                <a:lnTo>
                  <a:pt x="1964157" y="562142"/>
                </a:lnTo>
                <a:lnTo>
                  <a:pt x="1998517" y="635275"/>
                </a:lnTo>
                <a:lnTo>
                  <a:pt x="2027230" y="711378"/>
                </a:lnTo>
                <a:lnTo>
                  <a:pt x="2050029" y="790183"/>
                </a:lnTo>
                <a:lnTo>
                  <a:pt x="2066645" y="871422"/>
                </a:lnTo>
                <a:lnTo>
                  <a:pt x="2076811" y="954826"/>
                </a:lnTo>
                <a:lnTo>
                  <a:pt x="2080260" y="1040130"/>
                </a:lnTo>
                <a:lnTo>
                  <a:pt x="2076811" y="1125433"/>
                </a:lnTo>
                <a:lnTo>
                  <a:pt x="2066645" y="1208837"/>
                </a:lnTo>
                <a:lnTo>
                  <a:pt x="2050029" y="1290076"/>
                </a:lnTo>
                <a:lnTo>
                  <a:pt x="2027230" y="1368881"/>
                </a:lnTo>
                <a:lnTo>
                  <a:pt x="1998517" y="1444984"/>
                </a:lnTo>
                <a:lnTo>
                  <a:pt x="1964157" y="1518117"/>
                </a:lnTo>
                <a:lnTo>
                  <a:pt x="1924418" y="1588014"/>
                </a:lnTo>
                <a:lnTo>
                  <a:pt x="1879567" y="1654405"/>
                </a:lnTo>
                <a:lnTo>
                  <a:pt x="1829873" y="1717024"/>
                </a:lnTo>
                <a:lnTo>
                  <a:pt x="1775602" y="1775602"/>
                </a:lnTo>
                <a:lnTo>
                  <a:pt x="1717024" y="1829873"/>
                </a:lnTo>
                <a:lnTo>
                  <a:pt x="1654405" y="1879567"/>
                </a:lnTo>
                <a:lnTo>
                  <a:pt x="1588014" y="1924418"/>
                </a:lnTo>
                <a:lnTo>
                  <a:pt x="1518117" y="1964157"/>
                </a:lnTo>
                <a:lnTo>
                  <a:pt x="1444984" y="1998517"/>
                </a:lnTo>
                <a:lnTo>
                  <a:pt x="1368881" y="2027230"/>
                </a:lnTo>
                <a:lnTo>
                  <a:pt x="1290076" y="2050029"/>
                </a:lnTo>
                <a:lnTo>
                  <a:pt x="1208837" y="2066645"/>
                </a:lnTo>
                <a:lnTo>
                  <a:pt x="1125433" y="2076811"/>
                </a:lnTo>
                <a:lnTo>
                  <a:pt x="1040129" y="2080260"/>
                </a:lnTo>
                <a:lnTo>
                  <a:pt x="954826" y="2076811"/>
                </a:lnTo>
                <a:lnTo>
                  <a:pt x="871422" y="2066645"/>
                </a:lnTo>
                <a:lnTo>
                  <a:pt x="790183" y="2050029"/>
                </a:lnTo>
                <a:lnTo>
                  <a:pt x="711378" y="2027230"/>
                </a:lnTo>
                <a:lnTo>
                  <a:pt x="635275" y="1998517"/>
                </a:lnTo>
                <a:lnTo>
                  <a:pt x="562142" y="1964157"/>
                </a:lnTo>
                <a:lnTo>
                  <a:pt x="492245" y="1924418"/>
                </a:lnTo>
                <a:lnTo>
                  <a:pt x="425854" y="1879567"/>
                </a:lnTo>
                <a:lnTo>
                  <a:pt x="363235" y="1829873"/>
                </a:lnTo>
                <a:lnTo>
                  <a:pt x="304657" y="1775602"/>
                </a:lnTo>
                <a:lnTo>
                  <a:pt x="250386" y="1717024"/>
                </a:lnTo>
                <a:lnTo>
                  <a:pt x="200692" y="1654405"/>
                </a:lnTo>
                <a:lnTo>
                  <a:pt x="155841" y="1588014"/>
                </a:lnTo>
                <a:lnTo>
                  <a:pt x="116102" y="1518117"/>
                </a:lnTo>
                <a:lnTo>
                  <a:pt x="81742" y="1444984"/>
                </a:lnTo>
                <a:lnTo>
                  <a:pt x="53029" y="1368881"/>
                </a:lnTo>
                <a:lnTo>
                  <a:pt x="30230" y="1290076"/>
                </a:lnTo>
                <a:lnTo>
                  <a:pt x="13614" y="1208837"/>
                </a:lnTo>
                <a:lnTo>
                  <a:pt x="3448" y="1125433"/>
                </a:lnTo>
                <a:lnTo>
                  <a:pt x="0" y="1040130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92416" y="2744565"/>
            <a:ext cx="2690907" cy="2229262"/>
          </a:xfrm>
          <a:custGeom>
            <a:avLst/>
            <a:gdLst/>
            <a:ahLst/>
            <a:cxnLst/>
            <a:rect l="l" t="t" r="r" b="b"/>
            <a:pathLst>
              <a:path w="2690907" h="2229262">
                <a:moveTo>
                  <a:pt x="3264" y="1029121"/>
                </a:moveTo>
                <a:lnTo>
                  <a:pt x="0" y="1114631"/>
                </a:lnTo>
                <a:lnTo>
                  <a:pt x="3264" y="1200140"/>
                </a:lnTo>
                <a:lnTo>
                  <a:pt x="13056" y="1285243"/>
                </a:lnTo>
                <a:lnTo>
                  <a:pt x="29377" y="1369533"/>
                </a:lnTo>
                <a:lnTo>
                  <a:pt x="52227" y="1452606"/>
                </a:lnTo>
                <a:lnTo>
                  <a:pt x="81605" y="1534054"/>
                </a:lnTo>
                <a:lnTo>
                  <a:pt x="117511" y="1613474"/>
                </a:lnTo>
                <a:lnTo>
                  <a:pt x="159946" y="1690458"/>
                </a:lnTo>
                <a:lnTo>
                  <a:pt x="208909" y="1764602"/>
                </a:lnTo>
                <a:lnTo>
                  <a:pt x="264401" y="1835500"/>
                </a:lnTo>
                <a:lnTo>
                  <a:pt x="326421" y="1902745"/>
                </a:lnTo>
                <a:lnTo>
                  <a:pt x="393685" y="1964783"/>
                </a:lnTo>
                <a:lnTo>
                  <a:pt x="464599" y="2020291"/>
                </a:lnTo>
                <a:lnTo>
                  <a:pt x="538757" y="2069269"/>
                </a:lnTo>
                <a:lnTo>
                  <a:pt x="615754" y="2111716"/>
                </a:lnTo>
                <a:lnTo>
                  <a:pt x="695184" y="2147633"/>
                </a:lnTo>
                <a:lnTo>
                  <a:pt x="776641" y="2177020"/>
                </a:lnTo>
                <a:lnTo>
                  <a:pt x="859720" y="2199876"/>
                </a:lnTo>
                <a:lnTo>
                  <a:pt x="944015" y="2216202"/>
                </a:lnTo>
                <a:lnTo>
                  <a:pt x="1029121" y="2225997"/>
                </a:lnTo>
                <a:lnTo>
                  <a:pt x="1114631" y="2229262"/>
                </a:lnTo>
                <a:lnTo>
                  <a:pt x="1200140" y="2225997"/>
                </a:lnTo>
                <a:lnTo>
                  <a:pt x="1285243" y="2216202"/>
                </a:lnTo>
                <a:lnTo>
                  <a:pt x="1369533" y="2199876"/>
                </a:lnTo>
                <a:lnTo>
                  <a:pt x="1452606" y="2177020"/>
                </a:lnTo>
                <a:lnTo>
                  <a:pt x="1534054" y="2147633"/>
                </a:lnTo>
                <a:lnTo>
                  <a:pt x="1613474" y="2111716"/>
                </a:lnTo>
                <a:lnTo>
                  <a:pt x="1690458" y="2069269"/>
                </a:lnTo>
                <a:lnTo>
                  <a:pt x="1764602" y="2020291"/>
                </a:lnTo>
                <a:lnTo>
                  <a:pt x="1835500" y="1964783"/>
                </a:lnTo>
                <a:lnTo>
                  <a:pt x="1902745" y="1902745"/>
                </a:lnTo>
                <a:lnTo>
                  <a:pt x="1942160" y="1863349"/>
                </a:lnTo>
                <a:lnTo>
                  <a:pt x="1981574" y="1823951"/>
                </a:lnTo>
                <a:lnTo>
                  <a:pt x="2020988" y="1784551"/>
                </a:lnTo>
                <a:lnTo>
                  <a:pt x="2060402" y="1745149"/>
                </a:lnTo>
                <a:lnTo>
                  <a:pt x="2099816" y="1705746"/>
                </a:lnTo>
                <a:lnTo>
                  <a:pt x="2139229" y="1666342"/>
                </a:lnTo>
                <a:lnTo>
                  <a:pt x="2178641" y="1626936"/>
                </a:lnTo>
                <a:lnTo>
                  <a:pt x="2218053" y="1587529"/>
                </a:lnTo>
                <a:lnTo>
                  <a:pt x="2257464" y="1548121"/>
                </a:lnTo>
                <a:lnTo>
                  <a:pt x="2296874" y="1508712"/>
                </a:lnTo>
                <a:lnTo>
                  <a:pt x="2336283" y="1469302"/>
                </a:lnTo>
                <a:lnTo>
                  <a:pt x="2375691" y="1429891"/>
                </a:lnTo>
                <a:lnTo>
                  <a:pt x="2415098" y="1390479"/>
                </a:lnTo>
                <a:lnTo>
                  <a:pt x="2454504" y="1351067"/>
                </a:lnTo>
                <a:lnTo>
                  <a:pt x="2493908" y="1311654"/>
                </a:lnTo>
                <a:lnTo>
                  <a:pt x="2533311" y="1272240"/>
                </a:lnTo>
                <a:lnTo>
                  <a:pt x="2572713" y="1232826"/>
                </a:lnTo>
                <a:lnTo>
                  <a:pt x="2612113" y="1193412"/>
                </a:lnTo>
                <a:lnTo>
                  <a:pt x="2651511" y="1153998"/>
                </a:lnTo>
                <a:lnTo>
                  <a:pt x="2690907" y="1114583"/>
                </a:lnTo>
                <a:lnTo>
                  <a:pt x="2651511" y="1075170"/>
                </a:lnTo>
                <a:lnTo>
                  <a:pt x="2612113" y="1035758"/>
                </a:lnTo>
                <a:lnTo>
                  <a:pt x="2572713" y="996348"/>
                </a:lnTo>
                <a:lnTo>
                  <a:pt x="2533311" y="956939"/>
                </a:lnTo>
                <a:lnTo>
                  <a:pt x="2493908" y="917531"/>
                </a:lnTo>
                <a:lnTo>
                  <a:pt x="2454504" y="878124"/>
                </a:lnTo>
                <a:lnTo>
                  <a:pt x="2415098" y="838718"/>
                </a:lnTo>
                <a:lnTo>
                  <a:pt x="2375691" y="799312"/>
                </a:lnTo>
                <a:lnTo>
                  <a:pt x="2336283" y="759907"/>
                </a:lnTo>
                <a:lnTo>
                  <a:pt x="2296874" y="720502"/>
                </a:lnTo>
                <a:lnTo>
                  <a:pt x="2257464" y="681097"/>
                </a:lnTo>
                <a:lnTo>
                  <a:pt x="2218053" y="641692"/>
                </a:lnTo>
                <a:lnTo>
                  <a:pt x="2178641" y="602287"/>
                </a:lnTo>
                <a:lnTo>
                  <a:pt x="2139229" y="562881"/>
                </a:lnTo>
                <a:lnTo>
                  <a:pt x="2099816" y="523474"/>
                </a:lnTo>
                <a:lnTo>
                  <a:pt x="2060402" y="484066"/>
                </a:lnTo>
                <a:lnTo>
                  <a:pt x="2020988" y="444657"/>
                </a:lnTo>
                <a:lnTo>
                  <a:pt x="1981574" y="405247"/>
                </a:lnTo>
                <a:lnTo>
                  <a:pt x="1942160" y="365835"/>
                </a:lnTo>
                <a:lnTo>
                  <a:pt x="1902745" y="326421"/>
                </a:lnTo>
                <a:lnTo>
                  <a:pt x="1835500" y="264401"/>
                </a:lnTo>
                <a:lnTo>
                  <a:pt x="1764602" y="208909"/>
                </a:lnTo>
                <a:lnTo>
                  <a:pt x="1690458" y="159946"/>
                </a:lnTo>
                <a:lnTo>
                  <a:pt x="1613474" y="117511"/>
                </a:lnTo>
                <a:lnTo>
                  <a:pt x="1534054" y="81605"/>
                </a:lnTo>
                <a:lnTo>
                  <a:pt x="1452606" y="52227"/>
                </a:lnTo>
                <a:lnTo>
                  <a:pt x="1369533" y="29377"/>
                </a:lnTo>
                <a:lnTo>
                  <a:pt x="1285243" y="13056"/>
                </a:lnTo>
                <a:lnTo>
                  <a:pt x="1200140" y="3264"/>
                </a:lnTo>
                <a:lnTo>
                  <a:pt x="1114631" y="0"/>
                </a:lnTo>
                <a:lnTo>
                  <a:pt x="1029121" y="3264"/>
                </a:lnTo>
                <a:lnTo>
                  <a:pt x="944015" y="13056"/>
                </a:lnTo>
                <a:lnTo>
                  <a:pt x="859720" y="29377"/>
                </a:lnTo>
                <a:lnTo>
                  <a:pt x="776641" y="52227"/>
                </a:lnTo>
                <a:lnTo>
                  <a:pt x="695184" y="81605"/>
                </a:lnTo>
                <a:lnTo>
                  <a:pt x="615754" y="117511"/>
                </a:lnTo>
                <a:lnTo>
                  <a:pt x="538757" y="159946"/>
                </a:lnTo>
                <a:lnTo>
                  <a:pt x="464599" y="208909"/>
                </a:lnTo>
                <a:lnTo>
                  <a:pt x="393685" y="264401"/>
                </a:lnTo>
                <a:lnTo>
                  <a:pt x="326421" y="326421"/>
                </a:lnTo>
                <a:lnTo>
                  <a:pt x="264401" y="393685"/>
                </a:lnTo>
                <a:lnTo>
                  <a:pt x="208909" y="464599"/>
                </a:lnTo>
                <a:lnTo>
                  <a:pt x="159946" y="538757"/>
                </a:lnTo>
                <a:lnTo>
                  <a:pt x="117511" y="615754"/>
                </a:lnTo>
                <a:lnTo>
                  <a:pt x="81605" y="695184"/>
                </a:lnTo>
                <a:lnTo>
                  <a:pt x="52227" y="776641"/>
                </a:lnTo>
                <a:lnTo>
                  <a:pt x="29377" y="859720"/>
                </a:lnTo>
                <a:lnTo>
                  <a:pt x="13056" y="944015"/>
                </a:lnTo>
                <a:lnTo>
                  <a:pt x="3264" y="1029121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92416" y="2744565"/>
            <a:ext cx="2690907" cy="2229262"/>
          </a:xfrm>
          <a:custGeom>
            <a:avLst/>
            <a:gdLst/>
            <a:ahLst/>
            <a:cxnLst/>
            <a:rect l="l" t="t" r="r" b="b"/>
            <a:pathLst>
              <a:path w="2690907" h="2229262">
                <a:moveTo>
                  <a:pt x="326421" y="326421"/>
                </a:moveTo>
                <a:lnTo>
                  <a:pt x="393685" y="264401"/>
                </a:lnTo>
                <a:lnTo>
                  <a:pt x="464599" y="208909"/>
                </a:lnTo>
                <a:lnTo>
                  <a:pt x="538757" y="159946"/>
                </a:lnTo>
                <a:lnTo>
                  <a:pt x="615754" y="117511"/>
                </a:lnTo>
                <a:lnTo>
                  <a:pt x="695184" y="81605"/>
                </a:lnTo>
                <a:lnTo>
                  <a:pt x="776641" y="52227"/>
                </a:lnTo>
                <a:lnTo>
                  <a:pt x="859720" y="29377"/>
                </a:lnTo>
                <a:lnTo>
                  <a:pt x="944015" y="13056"/>
                </a:lnTo>
                <a:lnTo>
                  <a:pt x="1029121" y="3264"/>
                </a:lnTo>
                <a:lnTo>
                  <a:pt x="1114631" y="0"/>
                </a:lnTo>
                <a:lnTo>
                  <a:pt x="1200140" y="3264"/>
                </a:lnTo>
                <a:lnTo>
                  <a:pt x="1285243" y="13056"/>
                </a:lnTo>
                <a:lnTo>
                  <a:pt x="1369533" y="29377"/>
                </a:lnTo>
                <a:lnTo>
                  <a:pt x="1452606" y="52227"/>
                </a:lnTo>
                <a:lnTo>
                  <a:pt x="1534054" y="81605"/>
                </a:lnTo>
                <a:lnTo>
                  <a:pt x="1613474" y="117511"/>
                </a:lnTo>
                <a:lnTo>
                  <a:pt x="1690458" y="159946"/>
                </a:lnTo>
                <a:lnTo>
                  <a:pt x="1764602" y="208909"/>
                </a:lnTo>
                <a:lnTo>
                  <a:pt x="1835500" y="264401"/>
                </a:lnTo>
                <a:lnTo>
                  <a:pt x="1902745" y="326421"/>
                </a:lnTo>
                <a:lnTo>
                  <a:pt x="1942160" y="365835"/>
                </a:lnTo>
                <a:lnTo>
                  <a:pt x="1981574" y="405247"/>
                </a:lnTo>
                <a:lnTo>
                  <a:pt x="2020988" y="444657"/>
                </a:lnTo>
                <a:lnTo>
                  <a:pt x="2060402" y="484066"/>
                </a:lnTo>
                <a:lnTo>
                  <a:pt x="2099816" y="523474"/>
                </a:lnTo>
                <a:lnTo>
                  <a:pt x="2139229" y="562881"/>
                </a:lnTo>
                <a:lnTo>
                  <a:pt x="2178641" y="602287"/>
                </a:lnTo>
                <a:lnTo>
                  <a:pt x="2218053" y="641692"/>
                </a:lnTo>
                <a:lnTo>
                  <a:pt x="2257464" y="681097"/>
                </a:lnTo>
                <a:lnTo>
                  <a:pt x="2296874" y="720502"/>
                </a:lnTo>
                <a:lnTo>
                  <a:pt x="2336283" y="759907"/>
                </a:lnTo>
                <a:lnTo>
                  <a:pt x="2375691" y="799312"/>
                </a:lnTo>
                <a:lnTo>
                  <a:pt x="2415098" y="838718"/>
                </a:lnTo>
                <a:lnTo>
                  <a:pt x="2454504" y="878124"/>
                </a:lnTo>
                <a:lnTo>
                  <a:pt x="2493908" y="917531"/>
                </a:lnTo>
                <a:lnTo>
                  <a:pt x="2533311" y="956939"/>
                </a:lnTo>
                <a:lnTo>
                  <a:pt x="2572713" y="996348"/>
                </a:lnTo>
                <a:lnTo>
                  <a:pt x="2612113" y="1035758"/>
                </a:lnTo>
                <a:lnTo>
                  <a:pt x="2651511" y="1075170"/>
                </a:lnTo>
                <a:lnTo>
                  <a:pt x="2690907" y="1114583"/>
                </a:lnTo>
                <a:lnTo>
                  <a:pt x="2651511" y="1153998"/>
                </a:lnTo>
                <a:lnTo>
                  <a:pt x="2612113" y="1193412"/>
                </a:lnTo>
                <a:lnTo>
                  <a:pt x="2572713" y="1232826"/>
                </a:lnTo>
                <a:lnTo>
                  <a:pt x="2533311" y="1272240"/>
                </a:lnTo>
                <a:lnTo>
                  <a:pt x="2493908" y="1311654"/>
                </a:lnTo>
                <a:lnTo>
                  <a:pt x="2454504" y="1351067"/>
                </a:lnTo>
                <a:lnTo>
                  <a:pt x="2415098" y="1390479"/>
                </a:lnTo>
                <a:lnTo>
                  <a:pt x="2375691" y="1429891"/>
                </a:lnTo>
                <a:lnTo>
                  <a:pt x="2336283" y="1469302"/>
                </a:lnTo>
                <a:lnTo>
                  <a:pt x="2296874" y="1508712"/>
                </a:lnTo>
                <a:lnTo>
                  <a:pt x="2257464" y="1548121"/>
                </a:lnTo>
                <a:lnTo>
                  <a:pt x="2218053" y="1587529"/>
                </a:lnTo>
                <a:lnTo>
                  <a:pt x="2178641" y="1626936"/>
                </a:lnTo>
                <a:lnTo>
                  <a:pt x="2139229" y="1666342"/>
                </a:lnTo>
                <a:lnTo>
                  <a:pt x="2099816" y="1705746"/>
                </a:lnTo>
                <a:lnTo>
                  <a:pt x="2060402" y="1745149"/>
                </a:lnTo>
                <a:lnTo>
                  <a:pt x="2020988" y="1784551"/>
                </a:lnTo>
                <a:lnTo>
                  <a:pt x="1981574" y="1823951"/>
                </a:lnTo>
                <a:lnTo>
                  <a:pt x="1942160" y="1863349"/>
                </a:lnTo>
                <a:lnTo>
                  <a:pt x="1902745" y="1902745"/>
                </a:lnTo>
                <a:lnTo>
                  <a:pt x="1835500" y="1964783"/>
                </a:lnTo>
                <a:lnTo>
                  <a:pt x="1764602" y="2020291"/>
                </a:lnTo>
                <a:lnTo>
                  <a:pt x="1690458" y="2069269"/>
                </a:lnTo>
                <a:lnTo>
                  <a:pt x="1613474" y="2111716"/>
                </a:lnTo>
                <a:lnTo>
                  <a:pt x="1534054" y="2147633"/>
                </a:lnTo>
                <a:lnTo>
                  <a:pt x="1452606" y="2177020"/>
                </a:lnTo>
                <a:lnTo>
                  <a:pt x="1369533" y="2199876"/>
                </a:lnTo>
                <a:lnTo>
                  <a:pt x="1285243" y="2216202"/>
                </a:lnTo>
                <a:lnTo>
                  <a:pt x="1200140" y="2225997"/>
                </a:lnTo>
                <a:lnTo>
                  <a:pt x="1114631" y="2229262"/>
                </a:lnTo>
                <a:lnTo>
                  <a:pt x="1029121" y="2225997"/>
                </a:lnTo>
                <a:lnTo>
                  <a:pt x="944015" y="2216202"/>
                </a:lnTo>
                <a:lnTo>
                  <a:pt x="859720" y="2199876"/>
                </a:lnTo>
                <a:lnTo>
                  <a:pt x="776641" y="2177020"/>
                </a:lnTo>
                <a:lnTo>
                  <a:pt x="695184" y="2147633"/>
                </a:lnTo>
                <a:lnTo>
                  <a:pt x="615754" y="2111716"/>
                </a:lnTo>
                <a:lnTo>
                  <a:pt x="538757" y="2069269"/>
                </a:lnTo>
                <a:lnTo>
                  <a:pt x="464599" y="2020291"/>
                </a:lnTo>
                <a:lnTo>
                  <a:pt x="393685" y="1964783"/>
                </a:lnTo>
                <a:lnTo>
                  <a:pt x="326421" y="1902745"/>
                </a:lnTo>
                <a:lnTo>
                  <a:pt x="264401" y="1835500"/>
                </a:lnTo>
                <a:lnTo>
                  <a:pt x="208909" y="1764602"/>
                </a:lnTo>
                <a:lnTo>
                  <a:pt x="159946" y="1690458"/>
                </a:lnTo>
                <a:lnTo>
                  <a:pt x="117511" y="1613474"/>
                </a:lnTo>
                <a:lnTo>
                  <a:pt x="81605" y="1534054"/>
                </a:lnTo>
                <a:lnTo>
                  <a:pt x="52227" y="1452606"/>
                </a:lnTo>
                <a:lnTo>
                  <a:pt x="29377" y="1369533"/>
                </a:lnTo>
                <a:lnTo>
                  <a:pt x="13056" y="1285243"/>
                </a:lnTo>
                <a:lnTo>
                  <a:pt x="3264" y="1200140"/>
                </a:lnTo>
                <a:lnTo>
                  <a:pt x="0" y="1114631"/>
                </a:lnTo>
                <a:lnTo>
                  <a:pt x="3264" y="1029121"/>
                </a:lnTo>
                <a:lnTo>
                  <a:pt x="13056" y="944015"/>
                </a:lnTo>
                <a:lnTo>
                  <a:pt x="29377" y="859720"/>
                </a:lnTo>
                <a:lnTo>
                  <a:pt x="52227" y="776641"/>
                </a:lnTo>
                <a:lnTo>
                  <a:pt x="81605" y="695184"/>
                </a:lnTo>
                <a:lnTo>
                  <a:pt x="117511" y="615754"/>
                </a:lnTo>
                <a:lnTo>
                  <a:pt x="159946" y="538757"/>
                </a:lnTo>
                <a:lnTo>
                  <a:pt x="208909" y="464599"/>
                </a:lnTo>
                <a:lnTo>
                  <a:pt x="264401" y="393685"/>
                </a:lnTo>
                <a:lnTo>
                  <a:pt x="326421" y="326421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66616" y="2819400"/>
            <a:ext cx="2081784" cy="2080260"/>
          </a:xfrm>
          <a:custGeom>
            <a:avLst/>
            <a:gdLst/>
            <a:ahLst/>
            <a:cxnLst/>
            <a:rect l="l" t="t" r="r" b="b"/>
            <a:pathLst>
              <a:path w="2081784" h="2080260">
                <a:moveTo>
                  <a:pt x="0" y="1040130"/>
                </a:moveTo>
                <a:lnTo>
                  <a:pt x="3450" y="1125433"/>
                </a:lnTo>
                <a:lnTo>
                  <a:pt x="13621" y="1208837"/>
                </a:lnTo>
                <a:lnTo>
                  <a:pt x="30247" y="1290076"/>
                </a:lnTo>
                <a:lnTo>
                  <a:pt x="53059" y="1368881"/>
                </a:lnTo>
                <a:lnTo>
                  <a:pt x="81789" y="1444984"/>
                </a:lnTo>
                <a:lnTo>
                  <a:pt x="116171" y="1518117"/>
                </a:lnTo>
                <a:lnTo>
                  <a:pt x="155935" y="1588014"/>
                </a:lnTo>
                <a:lnTo>
                  <a:pt x="200814" y="1654405"/>
                </a:lnTo>
                <a:lnTo>
                  <a:pt x="250541" y="1717024"/>
                </a:lnTo>
                <a:lnTo>
                  <a:pt x="304847" y="1775602"/>
                </a:lnTo>
                <a:lnTo>
                  <a:pt x="363466" y="1829873"/>
                </a:lnTo>
                <a:lnTo>
                  <a:pt x="426128" y="1879567"/>
                </a:lnTo>
                <a:lnTo>
                  <a:pt x="492567" y="1924418"/>
                </a:lnTo>
                <a:lnTo>
                  <a:pt x="562515" y="1964157"/>
                </a:lnTo>
                <a:lnTo>
                  <a:pt x="635704" y="1998517"/>
                </a:lnTo>
                <a:lnTo>
                  <a:pt x="711866" y="2027230"/>
                </a:lnTo>
                <a:lnTo>
                  <a:pt x="790734" y="2050029"/>
                </a:lnTo>
                <a:lnTo>
                  <a:pt x="872039" y="2066645"/>
                </a:lnTo>
                <a:lnTo>
                  <a:pt x="955514" y="2076811"/>
                </a:lnTo>
                <a:lnTo>
                  <a:pt x="1040892" y="2080260"/>
                </a:lnTo>
                <a:lnTo>
                  <a:pt x="1126269" y="2076811"/>
                </a:lnTo>
                <a:lnTo>
                  <a:pt x="1209744" y="2066645"/>
                </a:lnTo>
                <a:lnTo>
                  <a:pt x="1291049" y="2050029"/>
                </a:lnTo>
                <a:lnTo>
                  <a:pt x="1369917" y="2027230"/>
                </a:lnTo>
                <a:lnTo>
                  <a:pt x="1446079" y="1998517"/>
                </a:lnTo>
                <a:lnTo>
                  <a:pt x="1519268" y="1964157"/>
                </a:lnTo>
                <a:lnTo>
                  <a:pt x="1589216" y="1924418"/>
                </a:lnTo>
                <a:lnTo>
                  <a:pt x="1655655" y="1879567"/>
                </a:lnTo>
                <a:lnTo>
                  <a:pt x="1718317" y="1829873"/>
                </a:lnTo>
                <a:lnTo>
                  <a:pt x="1776936" y="1775602"/>
                </a:lnTo>
                <a:lnTo>
                  <a:pt x="1831242" y="1717024"/>
                </a:lnTo>
                <a:lnTo>
                  <a:pt x="1880969" y="1654405"/>
                </a:lnTo>
                <a:lnTo>
                  <a:pt x="1925848" y="1588014"/>
                </a:lnTo>
                <a:lnTo>
                  <a:pt x="1965612" y="1518117"/>
                </a:lnTo>
                <a:lnTo>
                  <a:pt x="1999994" y="1444984"/>
                </a:lnTo>
                <a:lnTo>
                  <a:pt x="2028724" y="1368881"/>
                </a:lnTo>
                <a:lnTo>
                  <a:pt x="2051536" y="1290076"/>
                </a:lnTo>
                <a:lnTo>
                  <a:pt x="2068162" y="1208837"/>
                </a:lnTo>
                <a:lnTo>
                  <a:pt x="2078333" y="1125433"/>
                </a:lnTo>
                <a:lnTo>
                  <a:pt x="2081784" y="1040130"/>
                </a:lnTo>
                <a:lnTo>
                  <a:pt x="2078333" y="954826"/>
                </a:lnTo>
                <a:lnTo>
                  <a:pt x="2068162" y="871422"/>
                </a:lnTo>
                <a:lnTo>
                  <a:pt x="2051536" y="790183"/>
                </a:lnTo>
                <a:lnTo>
                  <a:pt x="2028724" y="711378"/>
                </a:lnTo>
                <a:lnTo>
                  <a:pt x="1999994" y="635275"/>
                </a:lnTo>
                <a:lnTo>
                  <a:pt x="1965612" y="562142"/>
                </a:lnTo>
                <a:lnTo>
                  <a:pt x="1925848" y="492245"/>
                </a:lnTo>
                <a:lnTo>
                  <a:pt x="1880969" y="425854"/>
                </a:lnTo>
                <a:lnTo>
                  <a:pt x="1831242" y="363235"/>
                </a:lnTo>
                <a:lnTo>
                  <a:pt x="1776936" y="304657"/>
                </a:lnTo>
                <a:lnTo>
                  <a:pt x="1718317" y="250386"/>
                </a:lnTo>
                <a:lnTo>
                  <a:pt x="1655655" y="200692"/>
                </a:lnTo>
                <a:lnTo>
                  <a:pt x="1589216" y="155841"/>
                </a:lnTo>
                <a:lnTo>
                  <a:pt x="1519268" y="116102"/>
                </a:lnTo>
                <a:lnTo>
                  <a:pt x="1446079" y="81742"/>
                </a:lnTo>
                <a:lnTo>
                  <a:pt x="1369917" y="53029"/>
                </a:lnTo>
                <a:lnTo>
                  <a:pt x="1291049" y="30230"/>
                </a:lnTo>
                <a:lnTo>
                  <a:pt x="1209744" y="13614"/>
                </a:lnTo>
                <a:lnTo>
                  <a:pt x="1126269" y="3448"/>
                </a:lnTo>
                <a:lnTo>
                  <a:pt x="1040892" y="0"/>
                </a:lnTo>
                <a:lnTo>
                  <a:pt x="955514" y="3448"/>
                </a:lnTo>
                <a:lnTo>
                  <a:pt x="872039" y="13614"/>
                </a:lnTo>
                <a:lnTo>
                  <a:pt x="790734" y="30230"/>
                </a:lnTo>
                <a:lnTo>
                  <a:pt x="711866" y="53029"/>
                </a:lnTo>
                <a:lnTo>
                  <a:pt x="635704" y="81742"/>
                </a:lnTo>
                <a:lnTo>
                  <a:pt x="562515" y="116102"/>
                </a:lnTo>
                <a:lnTo>
                  <a:pt x="492567" y="155841"/>
                </a:lnTo>
                <a:lnTo>
                  <a:pt x="426128" y="200692"/>
                </a:lnTo>
                <a:lnTo>
                  <a:pt x="363466" y="250386"/>
                </a:lnTo>
                <a:lnTo>
                  <a:pt x="304847" y="304657"/>
                </a:lnTo>
                <a:lnTo>
                  <a:pt x="250541" y="363235"/>
                </a:lnTo>
                <a:lnTo>
                  <a:pt x="200814" y="425854"/>
                </a:lnTo>
                <a:lnTo>
                  <a:pt x="155935" y="492245"/>
                </a:lnTo>
                <a:lnTo>
                  <a:pt x="116171" y="562142"/>
                </a:lnTo>
                <a:lnTo>
                  <a:pt x="81789" y="635275"/>
                </a:lnTo>
                <a:lnTo>
                  <a:pt x="53059" y="711378"/>
                </a:lnTo>
                <a:lnTo>
                  <a:pt x="30247" y="790183"/>
                </a:lnTo>
                <a:lnTo>
                  <a:pt x="13621" y="871422"/>
                </a:lnTo>
                <a:lnTo>
                  <a:pt x="3450" y="954826"/>
                </a:lnTo>
                <a:lnTo>
                  <a:pt x="0" y="1040130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66616" y="2819400"/>
            <a:ext cx="2081784" cy="2080260"/>
          </a:xfrm>
          <a:custGeom>
            <a:avLst/>
            <a:gdLst/>
            <a:ahLst/>
            <a:cxnLst/>
            <a:rect l="l" t="t" r="r" b="b"/>
            <a:pathLst>
              <a:path w="2081784" h="2080260">
                <a:moveTo>
                  <a:pt x="0" y="1040130"/>
                </a:moveTo>
                <a:lnTo>
                  <a:pt x="3450" y="954826"/>
                </a:lnTo>
                <a:lnTo>
                  <a:pt x="13621" y="871422"/>
                </a:lnTo>
                <a:lnTo>
                  <a:pt x="30247" y="790183"/>
                </a:lnTo>
                <a:lnTo>
                  <a:pt x="53059" y="711378"/>
                </a:lnTo>
                <a:lnTo>
                  <a:pt x="81789" y="635275"/>
                </a:lnTo>
                <a:lnTo>
                  <a:pt x="116171" y="562142"/>
                </a:lnTo>
                <a:lnTo>
                  <a:pt x="155935" y="492245"/>
                </a:lnTo>
                <a:lnTo>
                  <a:pt x="200814" y="425854"/>
                </a:lnTo>
                <a:lnTo>
                  <a:pt x="250541" y="363235"/>
                </a:lnTo>
                <a:lnTo>
                  <a:pt x="304847" y="304657"/>
                </a:lnTo>
                <a:lnTo>
                  <a:pt x="363466" y="250386"/>
                </a:lnTo>
                <a:lnTo>
                  <a:pt x="426128" y="200692"/>
                </a:lnTo>
                <a:lnTo>
                  <a:pt x="492567" y="155841"/>
                </a:lnTo>
                <a:lnTo>
                  <a:pt x="562515" y="116102"/>
                </a:lnTo>
                <a:lnTo>
                  <a:pt x="635704" y="81742"/>
                </a:lnTo>
                <a:lnTo>
                  <a:pt x="711866" y="53029"/>
                </a:lnTo>
                <a:lnTo>
                  <a:pt x="790734" y="30230"/>
                </a:lnTo>
                <a:lnTo>
                  <a:pt x="872039" y="13614"/>
                </a:lnTo>
                <a:lnTo>
                  <a:pt x="955514" y="3448"/>
                </a:lnTo>
                <a:lnTo>
                  <a:pt x="1040892" y="0"/>
                </a:lnTo>
                <a:lnTo>
                  <a:pt x="1126269" y="3448"/>
                </a:lnTo>
                <a:lnTo>
                  <a:pt x="1209744" y="13614"/>
                </a:lnTo>
                <a:lnTo>
                  <a:pt x="1291049" y="30230"/>
                </a:lnTo>
                <a:lnTo>
                  <a:pt x="1369917" y="53029"/>
                </a:lnTo>
                <a:lnTo>
                  <a:pt x="1446079" y="81742"/>
                </a:lnTo>
                <a:lnTo>
                  <a:pt x="1519268" y="116102"/>
                </a:lnTo>
                <a:lnTo>
                  <a:pt x="1589216" y="155841"/>
                </a:lnTo>
                <a:lnTo>
                  <a:pt x="1655655" y="200692"/>
                </a:lnTo>
                <a:lnTo>
                  <a:pt x="1718317" y="250386"/>
                </a:lnTo>
                <a:lnTo>
                  <a:pt x="1776936" y="304657"/>
                </a:lnTo>
                <a:lnTo>
                  <a:pt x="1831242" y="363235"/>
                </a:lnTo>
                <a:lnTo>
                  <a:pt x="1880969" y="425854"/>
                </a:lnTo>
                <a:lnTo>
                  <a:pt x="1925848" y="492245"/>
                </a:lnTo>
                <a:lnTo>
                  <a:pt x="1965612" y="562142"/>
                </a:lnTo>
                <a:lnTo>
                  <a:pt x="1999994" y="635275"/>
                </a:lnTo>
                <a:lnTo>
                  <a:pt x="2028724" y="711378"/>
                </a:lnTo>
                <a:lnTo>
                  <a:pt x="2051536" y="790183"/>
                </a:lnTo>
                <a:lnTo>
                  <a:pt x="2068162" y="871422"/>
                </a:lnTo>
                <a:lnTo>
                  <a:pt x="2078333" y="954826"/>
                </a:lnTo>
                <a:lnTo>
                  <a:pt x="2081784" y="1040130"/>
                </a:lnTo>
                <a:lnTo>
                  <a:pt x="2078333" y="1125433"/>
                </a:lnTo>
                <a:lnTo>
                  <a:pt x="2068162" y="1208837"/>
                </a:lnTo>
                <a:lnTo>
                  <a:pt x="2051536" y="1290076"/>
                </a:lnTo>
                <a:lnTo>
                  <a:pt x="2028724" y="1368881"/>
                </a:lnTo>
                <a:lnTo>
                  <a:pt x="1999994" y="1444984"/>
                </a:lnTo>
                <a:lnTo>
                  <a:pt x="1965612" y="1518117"/>
                </a:lnTo>
                <a:lnTo>
                  <a:pt x="1925848" y="1588014"/>
                </a:lnTo>
                <a:lnTo>
                  <a:pt x="1880969" y="1654405"/>
                </a:lnTo>
                <a:lnTo>
                  <a:pt x="1831242" y="1717024"/>
                </a:lnTo>
                <a:lnTo>
                  <a:pt x="1776936" y="1775602"/>
                </a:lnTo>
                <a:lnTo>
                  <a:pt x="1718317" y="1829873"/>
                </a:lnTo>
                <a:lnTo>
                  <a:pt x="1655655" y="1879567"/>
                </a:lnTo>
                <a:lnTo>
                  <a:pt x="1589216" y="1924418"/>
                </a:lnTo>
                <a:lnTo>
                  <a:pt x="1519268" y="1964157"/>
                </a:lnTo>
                <a:lnTo>
                  <a:pt x="1446079" y="1998517"/>
                </a:lnTo>
                <a:lnTo>
                  <a:pt x="1369917" y="2027230"/>
                </a:lnTo>
                <a:lnTo>
                  <a:pt x="1291049" y="2050029"/>
                </a:lnTo>
                <a:lnTo>
                  <a:pt x="1209744" y="2066645"/>
                </a:lnTo>
                <a:lnTo>
                  <a:pt x="1126269" y="2076811"/>
                </a:lnTo>
                <a:lnTo>
                  <a:pt x="1040892" y="2080260"/>
                </a:lnTo>
                <a:lnTo>
                  <a:pt x="955514" y="2076811"/>
                </a:lnTo>
                <a:lnTo>
                  <a:pt x="872039" y="2066645"/>
                </a:lnTo>
                <a:lnTo>
                  <a:pt x="790734" y="2050029"/>
                </a:lnTo>
                <a:lnTo>
                  <a:pt x="711866" y="2027230"/>
                </a:lnTo>
                <a:lnTo>
                  <a:pt x="635704" y="1998517"/>
                </a:lnTo>
                <a:lnTo>
                  <a:pt x="562515" y="1964157"/>
                </a:lnTo>
                <a:lnTo>
                  <a:pt x="492567" y="1924418"/>
                </a:lnTo>
                <a:lnTo>
                  <a:pt x="426128" y="1879567"/>
                </a:lnTo>
                <a:lnTo>
                  <a:pt x="363466" y="1829873"/>
                </a:lnTo>
                <a:lnTo>
                  <a:pt x="304847" y="1775602"/>
                </a:lnTo>
                <a:lnTo>
                  <a:pt x="250541" y="1717024"/>
                </a:lnTo>
                <a:lnTo>
                  <a:pt x="200814" y="1654405"/>
                </a:lnTo>
                <a:lnTo>
                  <a:pt x="155935" y="1588014"/>
                </a:lnTo>
                <a:lnTo>
                  <a:pt x="116171" y="1518117"/>
                </a:lnTo>
                <a:lnTo>
                  <a:pt x="81789" y="1444984"/>
                </a:lnTo>
                <a:lnTo>
                  <a:pt x="53059" y="1368881"/>
                </a:lnTo>
                <a:lnTo>
                  <a:pt x="30247" y="1290076"/>
                </a:lnTo>
                <a:lnTo>
                  <a:pt x="13621" y="1208837"/>
                </a:lnTo>
                <a:lnTo>
                  <a:pt x="3450" y="1125433"/>
                </a:lnTo>
                <a:lnTo>
                  <a:pt x="0" y="1040130"/>
                </a:lnTo>
                <a:close/>
              </a:path>
            </a:pathLst>
          </a:custGeom>
          <a:ln w="15875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88540" y="2744565"/>
            <a:ext cx="2691003" cy="2229262"/>
          </a:xfrm>
          <a:custGeom>
            <a:avLst/>
            <a:gdLst/>
            <a:ahLst/>
            <a:cxnLst/>
            <a:rect l="l" t="t" r="r" b="b"/>
            <a:pathLst>
              <a:path w="2691003" h="2229262">
                <a:moveTo>
                  <a:pt x="117546" y="1613474"/>
                </a:moveTo>
                <a:lnTo>
                  <a:pt x="159993" y="1690458"/>
                </a:lnTo>
                <a:lnTo>
                  <a:pt x="208970" y="1764602"/>
                </a:lnTo>
                <a:lnTo>
                  <a:pt x="264478" y="1835500"/>
                </a:lnTo>
                <a:lnTo>
                  <a:pt x="326517" y="1902745"/>
                </a:lnTo>
                <a:lnTo>
                  <a:pt x="393780" y="1964783"/>
                </a:lnTo>
                <a:lnTo>
                  <a:pt x="464694" y="2020291"/>
                </a:lnTo>
                <a:lnTo>
                  <a:pt x="538852" y="2069269"/>
                </a:lnTo>
                <a:lnTo>
                  <a:pt x="615849" y="2111716"/>
                </a:lnTo>
                <a:lnTo>
                  <a:pt x="695279" y="2147633"/>
                </a:lnTo>
                <a:lnTo>
                  <a:pt x="776736" y="2177020"/>
                </a:lnTo>
                <a:lnTo>
                  <a:pt x="859815" y="2199876"/>
                </a:lnTo>
                <a:lnTo>
                  <a:pt x="944110" y="2216202"/>
                </a:lnTo>
                <a:lnTo>
                  <a:pt x="1029216" y="2225997"/>
                </a:lnTo>
                <a:lnTo>
                  <a:pt x="1114726" y="2229262"/>
                </a:lnTo>
                <a:lnTo>
                  <a:pt x="1200235" y="2225997"/>
                </a:lnTo>
                <a:lnTo>
                  <a:pt x="1285338" y="2216202"/>
                </a:lnTo>
                <a:lnTo>
                  <a:pt x="1369628" y="2199876"/>
                </a:lnTo>
                <a:lnTo>
                  <a:pt x="1452701" y="2177020"/>
                </a:lnTo>
                <a:lnTo>
                  <a:pt x="1534150" y="2147633"/>
                </a:lnTo>
                <a:lnTo>
                  <a:pt x="1613569" y="2111716"/>
                </a:lnTo>
                <a:lnTo>
                  <a:pt x="1690554" y="2069269"/>
                </a:lnTo>
                <a:lnTo>
                  <a:pt x="1764697" y="2020291"/>
                </a:lnTo>
                <a:lnTo>
                  <a:pt x="1835595" y="1964783"/>
                </a:lnTo>
                <a:lnTo>
                  <a:pt x="1902841" y="1902745"/>
                </a:lnTo>
                <a:lnTo>
                  <a:pt x="1942255" y="1863349"/>
                </a:lnTo>
                <a:lnTo>
                  <a:pt x="1981669" y="1823951"/>
                </a:lnTo>
                <a:lnTo>
                  <a:pt x="2021083" y="1784551"/>
                </a:lnTo>
                <a:lnTo>
                  <a:pt x="2060497" y="1745149"/>
                </a:lnTo>
                <a:lnTo>
                  <a:pt x="2099911" y="1705746"/>
                </a:lnTo>
                <a:lnTo>
                  <a:pt x="2139324" y="1666342"/>
                </a:lnTo>
                <a:lnTo>
                  <a:pt x="2178736" y="1626936"/>
                </a:lnTo>
                <a:lnTo>
                  <a:pt x="2218148" y="1587529"/>
                </a:lnTo>
                <a:lnTo>
                  <a:pt x="2257559" y="1548121"/>
                </a:lnTo>
                <a:lnTo>
                  <a:pt x="2296969" y="1508712"/>
                </a:lnTo>
                <a:lnTo>
                  <a:pt x="2336378" y="1469302"/>
                </a:lnTo>
                <a:lnTo>
                  <a:pt x="2375786" y="1429891"/>
                </a:lnTo>
                <a:lnTo>
                  <a:pt x="2415193" y="1390479"/>
                </a:lnTo>
                <a:lnTo>
                  <a:pt x="2454599" y="1351067"/>
                </a:lnTo>
                <a:lnTo>
                  <a:pt x="2494004" y="1311654"/>
                </a:lnTo>
                <a:lnTo>
                  <a:pt x="2533407" y="1272240"/>
                </a:lnTo>
                <a:lnTo>
                  <a:pt x="2572808" y="1232826"/>
                </a:lnTo>
                <a:lnTo>
                  <a:pt x="2612208" y="1193412"/>
                </a:lnTo>
                <a:lnTo>
                  <a:pt x="2651606" y="1153998"/>
                </a:lnTo>
                <a:lnTo>
                  <a:pt x="2691003" y="1114583"/>
                </a:lnTo>
                <a:lnTo>
                  <a:pt x="2651606" y="1075170"/>
                </a:lnTo>
                <a:lnTo>
                  <a:pt x="2612208" y="1035758"/>
                </a:lnTo>
                <a:lnTo>
                  <a:pt x="2572808" y="996348"/>
                </a:lnTo>
                <a:lnTo>
                  <a:pt x="2533407" y="956939"/>
                </a:lnTo>
                <a:lnTo>
                  <a:pt x="2494004" y="917531"/>
                </a:lnTo>
                <a:lnTo>
                  <a:pt x="2454599" y="878124"/>
                </a:lnTo>
                <a:lnTo>
                  <a:pt x="2415193" y="838718"/>
                </a:lnTo>
                <a:lnTo>
                  <a:pt x="2375786" y="799312"/>
                </a:lnTo>
                <a:lnTo>
                  <a:pt x="2336378" y="759907"/>
                </a:lnTo>
                <a:lnTo>
                  <a:pt x="2296969" y="720502"/>
                </a:lnTo>
                <a:lnTo>
                  <a:pt x="2257559" y="681097"/>
                </a:lnTo>
                <a:lnTo>
                  <a:pt x="2218148" y="641692"/>
                </a:lnTo>
                <a:lnTo>
                  <a:pt x="2178736" y="602287"/>
                </a:lnTo>
                <a:lnTo>
                  <a:pt x="2139324" y="562881"/>
                </a:lnTo>
                <a:lnTo>
                  <a:pt x="2099911" y="523474"/>
                </a:lnTo>
                <a:lnTo>
                  <a:pt x="2060497" y="484066"/>
                </a:lnTo>
                <a:lnTo>
                  <a:pt x="2021083" y="444657"/>
                </a:lnTo>
                <a:lnTo>
                  <a:pt x="1981669" y="405247"/>
                </a:lnTo>
                <a:lnTo>
                  <a:pt x="1942255" y="365835"/>
                </a:lnTo>
                <a:lnTo>
                  <a:pt x="1902841" y="326421"/>
                </a:lnTo>
                <a:lnTo>
                  <a:pt x="1835595" y="264401"/>
                </a:lnTo>
                <a:lnTo>
                  <a:pt x="1764697" y="208909"/>
                </a:lnTo>
                <a:lnTo>
                  <a:pt x="1690554" y="159946"/>
                </a:lnTo>
                <a:lnTo>
                  <a:pt x="1613569" y="117511"/>
                </a:lnTo>
                <a:lnTo>
                  <a:pt x="1534150" y="81605"/>
                </a:lnTo>
                <a:lnTo>
                  <a:pt x="1452701" y="52227"/>
                </a:lnTo>
                <a:lnTo>
                  <a:pt x="1369628" y="29377"/>
                </a:lnTo>
                <a:lnTo>
                  <a:pt x="1285338" y="13056"/>
                </a:lnTo>
                <a:lnTo>
                  <a:pt x="1200235" y="3264"/>
                </a:lnTo>
                <a:lnTo>
                  <a:pt x="1114726" y="0"/>
                </a:lnTo>
                <a:lnTo>
                  <a:pt x="1029216" y="3264"/>
                </a:lnTo>
                <a:lnTo>
                  <a:pt x="944110" y="13056"/>
                </a:lnTo>
                <a:lnTo>
                  <a:pt x="859815" y="29377"/>
                </a:lnTo>
                <a:lnTo>
                  <a:pt x="776736" y="52227"/>
                </a:lnTo>
                <a:lnTo>
                  <a:pt x="695279" y="81605"/>
                </a:lnTo>
                <a:lnTo>
                  <a:pt x="615849" y="117511"/>
                </a:lnTo>
                <a:lnTo>
                  <a:pt x="538852" y="159946"/>
                </a:lnTo>
                <a:lnTo>
                  <a:pt x="464694" y="208909"/>
                </a:lnTo>
                <a:lnTo>
                  <a:pt x="393780" y="264401"/>
                </a:lnTo>
                <a:lnTo>
                  <a:pt x="326517" y="326421"/>
                </a:lnTo>
                <a:lnTo>
                  <a:pt x="264478" y="393685"/>
                </a:lnTo>
                <a:lnTo>
                  <a:pt x="208970" y="464599"/>
                </a:lnTo>
                <a:lnTo>
                  <a:pt x="159993" y="538757"/>
                </a:lnTo>
                <a:lnTo>
                  <a:pt x="117546" y="615754"/>
                </a:lnTo>
                <a:lnTo>
                  <a:pt x="81629" y="695184"/>
                </a:lnTo>
                <a:lnTo>
                  <a:pt x="52242" y="776641"/>
                </a:lnTo>
                <a:lnTo>
                  <a:pt x="29386" y="859720"/>
                </a:lnTo>
                <a:lnTo>
                  <a:pt x="13060" y="944015"/>
                </a:lnTo>
                <a:lnTo>
                  <a:pt x="3265" y="1029121"/>
                </a:lnTo>
                <a:lnTo>
                  <a:pt x="0" y="1114631"/>
                </a:lnTo>
                <a:lnTo>
                  <a:pt x="3265" y="1200140"/>
                </a:lnTo>
                <a:lnTo>
                  <a:pt x="13060" y="1285243"/>
                </a:lnTo>
                <a:lnTo>
                  <a:pt x="29386" y="1369533"/>
                </a:lnTo>
                <a:lnTo>
                  <a:pt x="52242" y="1452606"/>
                </a:lnTo>
                <a:lnTo>
                  <a:pt x="81629" y="1534054"/>
                </a:lnTo>
                <a:lnTo>
                  <a:pt x="117546" y="1613474"/>
                </a:lnTo>
                <a:close/>
              </a:path>
            </a:pathLst>
          </a:custGeom>
          <a:solidFill>
            <a:srgbClr val="FFB1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88540" y="2744565"/>
            <a:ext cx="2691003" cy="2229262"/>
          </a:xfrm>
          <a:custGeom>
            <a:avLst/>
            <a:gdLst/>
            <a:ahLst/>
            <a:cxnLst/>
            <a:rect l="l" t="t" r="r" b="b"/>
            <a:pathLst>
              <a:path w="2691003" h="2229262">
                <a:moveTo>
                  <a:pt x="326517" y="326421"/>
                </a:moveTo>
                <a:lnTo>
                  <a:pt x="393780" y="264401"/>
                </a:lnTo>
                <a:lnTo>
                  <a:pt x="464694" y="208909"/>
                </a:lnTo>
                <a:lnTo>
                  <a:pt x="538852" y="159946"/>
                </a:lnTo>
                <a:lnTo>
                  <a:pt x="615849" y="117511"/>
                </a:lnTo>
                <a:lnTo>
                  <a:pt x="695279" y="81605"/>
                </a:lnTo>
                <a:lnTo>
                  <a:pt x="776736" y="52227"/>
                </a:lnTo>
                <a:lnTo>
                  <a:pt x="859815" y="29377"/>
                </a:lnTo>
                <a:lnTo>
                  <a:pt x="944110" y="13056"/>
                </a:lnTo>
                <a:lnTo>
                  <a:pt x="1029216" y="3264"/>
                </a:lnTo>
                <a:lnTo>
                  <a:pt x="1114726" y="0"/>
                </a:lnTo>
                <a:lnTo>
                  <a:pt x="1200235" y="3264"/>
                </a:lnTo>
                <a:lnTo>
                  <a:pt x="1285338" y="13056"/>
                </a:lnTo>
                <a:lnTo>
                  <a:pt x="1369628" y="29377"/>
                </a:lnTo>
                <a:lnTo>
                  <a:pt x="1452701" y="52227"/>
                </a:lnTo>
                <a:lnTo>
                  <a:pt x="1534150" y="81605"/>
                </a:lnTo>
                <a:lnTo>
                  <a:pt x="1613569" y="117511"/>
                </a:lnTo>
                <a:lnTo>
                  <a:pt x="1690554" y="159946"/>
                </a:lnTo>
                <a:lnTo>
                  <a:pt x="1764697" y="208909"/>
                </a:lnTo>
                <a:lnTo>
                  <a:pt x="1835595" y="264401"/>
                </a:lnTo>
                <a:lnTo>
                  <a:pt x="1902841" y="326421"/>
                </a:lnTo>
                <a:lnTo>
                  <a:pt x="1942255" y="365835"/>
                </a:lnTo>
                <a:lnTo>
                  <a:pt x="1981669" y="405247"/>
                </a:lnTo>
                <a:lnTo>
                  <a:pt x="2021083" y="444657"/>
                </a:lnTo>
                <a:lnTo>
                  <a:pt x="2060497" y="484066"/>
                </a:lnTo>
                <a:lnTo>
                  <a:pt x="2099911" y="523474"/>
                </a:lnTo>
                <a:lnTo>
                  <a:pt x="2139324" y="562881"/>
                </a:lnTo>
                <a:lnTo>
                  <a:pt x="2178736" y="602287"/>
                </a:lnTo>
                <a:lnTo>
                  <a:pt x="2218148" y="641692"/>
                </a:lnTo>
                <a:lnTo>
                  <a:pt x="2257559" y="681097"/>
                </a:lnTo>
                <a:lnTo>
                  <a:pt x="2296969" y="720502"/>
                </a:lnTo>
                <a:lnTo>
                  <a:pt x="2336378" y="759907"/>
                </a:lnTo>
                <a:lnTo>
                  <a:pt x="2375786" y="799312"/>
                </a:lnTo>
                <a:lnTo>
                  <a:pt x="2415193" y="838718"/>
                </a:lnTo>
                <a:lnTo>
                  <a:pt x="2454599" y="878124"/>
                </a:lnTo>
                <a:lnTo>
                  <a:pt x="2494004" y="917531"/>
                </a:lnTo>
                <a:lnTo>
                  <a:pt x="2533407" y="956939"/>
                </a:lnTo>
                <a:lnTo>
                  <a:pt x="2572808" y="996348"/>
                </a:lnTo>
                <a:lnTo>
                  <a:pt x="2612208" y="1035758"/>
                </a:lnTo>
                <a:lnTo>
                  <a:pt x="2651606" y="1075170"/>
                </a:lnTo>
                <a:lnTo>
                  <a:pt x="2691003" y="1114583"/>
                </a:lnTo>
                <a:lnTo>
                  <a:pt x="2651606" y="1153998"/>
                </a:lnTo>
                <a:lnTo>
                  <a:pt x="2612208" y="1193412"/>
                </a:lnTo>
                <a:lnTo>
                  <a:pt x="2572808" y="1232826"/>
                </a:lnTo>
                <a:lnTo>
                  <a:pt x="2533407" y="1272240"/>
                </a:lnTo>
                <a:lnTo>
                  <a:pt x="2494004" y="1311654"/>
                </a:lnTo>
                <a:lnTo>
                  <a:pt x="2454599" y="1351067"/>
                </a:lnTo>
                <a:lnTo>
                  <a:pt x="2415193" y="1390479"/>
                </a:lnTo>
                <a:lnTo>
                  <a:pt x="2375786" y="1429891"/>
                </a:lnTo>
                <a:lnTo>
                  <a:pt x="2336378" y="1469302"/>
                </a:lnTo>
                <a:lnTo>
                  <a:pt x="2296969" y="1508712"/>
                </a:lnTo>
                <a:lnTo>
                  <a:pt x="2257559" y="1548121"/>
                </a:lnTo>
                <a:lnTo>
                  <a:pt x="2218148" y="1587529"/>
                </a:lnTo>
                <a:lnTo>
                  <a:pt x="2178736" y="1626936"/>
                </a:lnTo>
                <a:lnTo>
                  <a:pt x="2139324" y="1666342"/>
                </a:lnTo>
                <a:lnTo>
                  <a:pt x="2099911" y="1705746"/>
                </a:lnTo>
                <a:lnTo>
                  <a:pt x="2060497" y="1745149"/>
                </a:lnTo>
                <a:lnTo>
                  <a:pt x="2021083" y="1784551"/>
                </a:lnTo>
                <a:lnTo>
                  <a:pt x="1981669" y="1823951"/>
                </a:lnTo>
                <a:lnTo>
                  <a:pt x="1942255" y="1863349"/>
                </a:lnTo>
                <a:lnTo>
                  <a:pt x="1902841" y="1902745"/>
                </a:lnTo>
                <a:lnTo>
                  <a:pt x="1835595" y="1964783"/>
                </a:lnTo>
                <a:lnTo>
                  <a:pt x="1764697" y="2020291"/>
                </a:lnTo>
                <a:lnTo>
                  <a:pt x="1690554" y="2069269"/>
                </a:lnTo>
                <a:lnTo>
                  <a:pt x="1613569" y="2111716"/>
                </a:lnTo>
                <a:lnTo>
                  <a:pt x="1534150" y="2147633"/>
                </a:lnTo>
                <a:lnTo>
                  <a:pt x="1452701" y="2177020"/>
                </a:lnTo>
                <a:lnTo>
                  <a:pt x="1369628" y="2199876"/>
                </a:lnTo>
                <a:lnTo>
                  <a:pt x="1285338" y="2216202"/>
                </a:lnTo>
                <a:lnTo>
                  <a:pt x="1200235" y="2225997"/>
                </a:lnTo>
                <a:lnTo>
                  <a:pt x="1114726" y="2229262"/>
                </a:lnTo>
                <a:lnTo>
                  <a:pt x="1029216" y="2225997"/>
                </a:lnTo>
                <a:lnTo>
                  <a:pt x="944110" y="2216202"/>
                </a:lnTo>
                <a:lnTo>
                  <a:pt x="859815" y="2199876"/>
                </a:lnTo>
                <a:lnTo>
                  <a:pt x="776736" y="2177020"/>
                </a:lnTo>
                <a:lnTo>
                  <a:pt x="695279" y="2147633"/>
                </a:lnTo>
                <a:lnTo>
                  <a:pt x="615849" y="2111716"/>
                </a:lnTo>
                <a:lnTo>
                  <a:pt x="538852" y="2069269"/>
                </a:lnTo>
                <a:lnTo>
                  <a:pt x="464694" y="2020291"/>
                </a:lnTo>
                <a:lnTo>
                  <a:pt x="393780" y="1964783"/>
                </a:lnTo>
                <a:lnTo>
                  <a:pt x="326517" y="1902745"/>
                </a:lnTo>
                <a:lnTo>
                  <a:pt x="264478" y="1835500"/>
                </a:lnTo>
                <a:lnTo>
                  <a:pt x="208970" y="1764602"/>
                </a:lnTo>
                <a:lnTo>
                  <a:pt x="159993" y="1690458"/>
                </a:lnTo>
                <a:lnTo>
                  <a:pt x="117546" y="1613474"/>
                </a:lnTo>
                <a:lnTo>
                  <a:pt x="81629" y="1534054"/>
                </a:lnTo>
                <a:lnTo>
                  <a:pt x="52242" y="1452606"/>
                </a:lnTo>
                <a:lnTo>
                  <a:pt x="29386" y="1369533"/>
                </a:lnTo>
                <a:lnTo>
                  <a:pt x="13060" y="1285243"/>
                </a:lnTo>
                <a:lnTo>
                  <a:pt x="3265" y="1200140"/>
                </a:lnTo>
                <a:lnTo>
                  <a:pt x="0" y="1114631"/>
                </a:lnTo>
                <a:lnTo>
                  <a:pt x="3265" y="1029121"/>
                </a:lnTo>
                <a:lnTo>
                  <a:pt x="13060" y="944015"/>
                </a:lnTo>
                <a:lnTo>
                  <a:pt x="29386" y="859720"/>
                </a:lnTo>
                <a:lnTo>
                  <a:pt x="52242" y="776641"/>
                </a:lnTo>
                <a:lnTo>
                  <a:pt x="81629" y="695184"/>
                </a:lnTo>
                <a:lnTo>
                  <a:pt x="117546" y="615754"/>
                </a:lnTo>
                <a:lnTo>
                  <a:pt x="159993" y="538757"/>
                </a:lnTo>
                <a:lnTo>
                  <a:pt x="208970" y="464599"/>
                </a:lnTo>
                <a:lnTo>
                  <a:pt x="264478" y="393685"/>
                </a:lnTo>
                <a:lnTo>
                  <a:pt x="326517" y="326421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63852" y="2819400"/>
            <a:ext cx="2080260" cy="2080260"/>
          </a:xfrm>
          <a:custGeom>
            <a:avLst/>
            <a:gdLst/>
            <a:ahLst/>
            <a:cxnLst/>
            <a:rect l="l" t="t" r="r" b="b"/>
            <a:pathLst>
              <a:path w="2080260" h="2080260">
                <a:moveTo>
                  <a:pt x="0" y="1040130"/>
                </a:moveTo>
                <a:lnTo>
                  <a:pt x="3448" y="1125433"/>
                </a:lnTo>
                <a:lnTo>
                  <a:pt x="13614" y="1208837"/>
                </a:lnTo>
                <a:lnTo>
                  <a:pt x="30230" y="1290076"/>
                </a:lnTo>
                <a:lnTo>
                  <a:pt x="53029" y="1368881"/>
                </a:lnTo>
                <a:lnTo>
                  <a:pt x="81742" y="1444984"/>
                </a:lnTo>
                <a:lnTo>
                  <a:pt x="116102" y="1518117"/>
                </a:lnTo>
                <a:lnTo>
                  <a:pt x="155841" y="1588014"/>
                </a:lnTo>
                <a:lnTo>
                  <a:pt x="200692" y="1654405"/>
                </a:lnTo>
                <a:lnTo>
                  <a:pt x="250386" y="1717024"/>
                </a:lnTo>
                <a:lnTo>
                  <a:pt x="304657" y="1775602"/>
                </a:lnTo>
                <a:lnTo>
                  <a:pt x="363235" y="1829873"/>
                </a:lnTo>
                <a:lnTo>
                  <a:pt x="425854" y="1879567"/>
                </a:lnTo>
                <a:lnTo>
                  <a:pt x="492245" y="1924418"/>
                </a:lnTo>
                <a:lnTo>
                  <a:pt x="562142" y="1964157"/>
                </a:lnTo>
                <a:lnTo>
                  <a:pt x="635275" y="1998517"/>
                </a:lnTo>
                <a:lnTo>
                  <a:pt x="711378" y="2027230"/>
                </a:lnTo>
                <a:lnTo>
                  <a:pt x="790183" y="2050029"/>
                </a:lnTo>
                <a:lnTo>
                  <a:pt x="871422" y="2066645"/>
                </a:lnTo>
                <a:lnTo>
                  <a:pt x="954826" y="2076811"/>
                </a:lnTo>
                <a:lnTo>
                  <a:pt x="1040130" y="2080260"/>
                </a:lnTo>
                <a:lnTo>
                  <a:pt x="1125433" y="2076811"/>
                </a:lnTo>
                <a:lnTo>
                  <a:pt x="1208837" y="2066645"/>
                </a:lnTo>
                <a:lnTo>
                  <a:pt x="1290076" y="2050029"/>
                </a:lnTo>
                <a:lnTo>
                  <a:pt x="1368881" y="2027230"/>
                </a:lnTo>
                <a:lnTo>
                  <a:pt x="1444984" y="1998517"/>
                </a:lnTo>
                <a:lnTo>
                  <a:pt x="1518117" y="1964157"/>
                </a:lnTo>
                <a:lnTo>
                  <a:pt x="1588014" y="1924418"/>
                </a:lnTo>
                <a:lnTo>
                  <a:pt x="1654405" y="1879567"/>
                </a:lnTo>
                <a:lnTo>
                  <a:pt x="1717024" y="1829873"/>
                </a:lnTo>
                <a:lnTo>
                  <a:pt x="1775602" y="1775602"/>
                </a:lnTo>
                <a:lnTo>
                  <a:pt x="1829873" y="1717024"/>
                </a:lnTo>
                <a:lnTo>
                  <a:pt x="1879567" y="1654405"/>
                </a:lnTo>
                <a:lnTo>
                  <a:pt x="1924418" y="1588014"/>
                </a:lnTo>
                <a:lnTo>
                  <a:pt x="1964157" y="1518117"/>
                </a:lnTo>
                <a:lnTo>
                  <a:pt x="1998517" y="1444984"/>
                </a:lnTo>
                <a:lnTo>
                  <a:pt x="2027230" y="1368881"/>
                </a:lnTo>
                <a:lnTo>
                  <a:pt x="2050029" y="1290076"/>
                </a:lnTo>
                <a:lnTo>
                  <a:pt x="2066645" y="1208837"/>
                </a:lnTo>
                <a:lnTo>
                  <a:pt x="2076811" y="1125433"/>
                </a:lnTo>
                <a:lnTo>
                  <a:pt x="2080260" y="1040130"/>
                </a:lnTo>
                <a:lnTo>
                  <a:pt x="2076811" y="954826"/>
                </a:lnTo>
                <a:lnTo>
                  <a:pt x="2066645" y="871422"/>
                </a:lnTo>
                <a:lnTo>
                  <a:pt x="2050029" y="790183"/>
                </a:lnTo>
                <a:lnTo>
                  <a:pt x="2027230" y="711378"/>
                </a:lnTo>
                <a:lnTo>
                  <a:pt x="1998517" y="635275"/>
                </a:lnTo>
                <a:lnTo>
                  <a:pt x="1964157" y="562142"/>
                </a:lnTo>
                <a:lnTo>
                  <a:pt x="1924418" y="492245"/>
                </a:lnTo>
                <a:lnTo>
                  <a:pt x="1879567" y="425854"/>
                </a:lnTo>
                <a:lnTo>
                  <a:pt x="1829873" y="363235"/>
                </a:lnTo>
                <a:lnTo>
                  <a:pt x="1775602" y="304657"/>
                </a:lnTo>
                <a:lnTo>
                  <a:pt x="1717024" y="250386"/>
                </a:lnTo>
                <a:lnTo>
                  <a:pt x="1654405" y="200692"/>
                </a:lnTo>
                <a:lnTo>
                  <a:pt x="1588014" y="155841"/>
                </a:lnTo>
                <a:lnTo>
                  <a:pt x="1518117" y="116102"/>
                </a:lnTo>
                <a:lnTo>
                  <a:pt x="1444984" y="81742"/>
                </a:lnTo>
                <a:lnTo>
                  <a:pt x="1368881" y="53029"/>
                </a:lnTo>
                <a:lnTo>
                  <a:pt x="1290076" y="30230"/>
                </a:lnTo>
                <a:lnTo>
                  <a:pt x="1208837" y="13614"/>
                </a:lnTo>
                <a:lnTo>
                  <a:pt x="1125433" y="3448"/>
                </a:lnTo>
                <a:lnTo>
                  <a:pt x="1040130" y="0"/>
                </a:lnTo>
                <a:lnTo>
                  <a:pt x="954826" y="3448"/>
                </a:lnTo>
                <a:lnTo>
                  <a:pt x="871422" y="13614"/>
                </a:lnTo>
                <a:lnTo>
                  <a:pt x="790183" y="30230"/>
                </a:lnTo>
                <a:lnTo>
                  <a:pt x="711378" y="53029"/>
                </a:lnTo>
                <a:lnTo>
                  <a:pt x="635275" y="81742"/>
                </a:lnTo>
                <a:lnTo>
                  <a:pt x="562142" y="116102"/>
                </a:lnTo>
                <a:lnTo>
                  <a:pt x="492245" y="155841"/>
                </a:lnTo>
                <a:lnTo>
                  <a:pt x="425854" y="200692"/>
                </a:lnTo>
                <a:lnTo>
                  <a:pt x="363235" y="250386"/>
                </a:lnTo>
                <a:lnTo>
                  <a:pt x="304657" y="304657"/>
                </a:lnTo>
                <a:lnTo>
                  <a:pt x="250386" y="363235"/>
                </a:lnTo>
                <a:lnTo>
                  <a:pt x="200692" y="425854"/>
                </a:lnTo>
                <a:lnTo>
                  <a:pt x="155841" y="492245"/>
                </a:lnTo>
                <a:lnTo>
                  <a:pt x="116102" y="562142"/>
                </a:lnTo>
                <a:lnTo>
                  <a:pt x="81742" y="635275"/>
                </a:lnTo>
                <a:lnTo>
                  <a:pt x="53029" y="711378"/>
                </a:lnTo>
                <a:lnTo>
                  <a:pt x="30230" y="790183"/>
                </a:lnTo>
                <a:lnTo>
                  <a:pt x="13614" y="871422"/>
                </a:lnTo>
                <a:lnTo>
                  <a:pt x="3448" y="954826"/>
                </a:lnTo>
                <a:lnTo>
                  <a:pt x="0" y="1040130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3852" y="2819400"/>
            <a:ext cx="2080260" cy="2080260"/>
          </a:xfrm>
          <a:custGeom>
            <a:avLst/>
            <a:gdLst/>
            <a:ahLst/>
            <a:cxnLst/>
            <a:rect l="l" t="t" r="r" b="b"/>
            <a:pathLst>
              <a:path w="2080260" h="2080260">
                <a:moveTo>
                  <a:pt x="0" y="1040130"/>
                </a:moveTo>
                <a:lnTo>
                  <a:pt x="3448" y="954826"/>
                </a:lnTo>
                <a:lnTo>
                  <a:pt x="13614" y="871422"/>
                </a:lnTo>
                <a:lnTo>
                  <a:pt x="30230" y="790183"/>
                </a:lnTo>
                <a:lnTo>
                  <a:pt x="53029" y="711378"/>
                </a:lnTo>
                <a:lnTo>
                  <a:pt x="81742" y="635275"/>
                </a:lnTo>
                <a:lnTo>
                  <a:pt x="116102" y="562142"/>
                </a:lnTo>
                <a:lnTo>
                  <a:pt x="155841" y="492245"/>
                </a:lnTo>
                <a:lnTo>
                  <a:pt x="200692" y="425854"/>
                </a:lnTo>
                <a:lnTo>
                  <a:pt x="250386" y="363235"/>
                </a:lnTo>
                <a:lnTo>
                  <a:pt x="304657" y="304657"/>
                </a:lnTo>
                <a:lnTo>
                  <a:pt x="363235" y="250386"/>
                </a:lnTo>
                <a:lnTo>
                  <a:pt x="425854" y="200692"/>
                </a:lnTo>
                <a:lnTo>
                  <a:pt x="492245" y="155841"/>
                </a:lnTo>
                <a:lnTo>
                  <a:pt x="562142" y="116102"/>
                </a:lnTo>
                <a:lnTo>
                  <a:pt x="635275" y="81742"/>
                </a:lnTo>
                <a:lnTo>
                  <a:pt x="711378" y="53029"/>
                </a:lnTo>
                <a:lnTo>
                  <a:pt x="790183" y="30230"/>
                </a:lnTo>
                <a:lnTo>
                  <a:pt x="871422" y="13614"/>
                </a:lnTo>
                <a:lnTo>
                  <a:pt x="954826" y="3448"/>
                </a:lnTo>
                <a:lnTo>
                  <a:pt x="1040130" y="0"/>
                </a:lnTo>
                <a:lnTo>
                  <a:pt x="1125433" y="3448"/>
                </a:lnTo>
                <a:lnTo>
                  <a:pt x="1208837" y="13614"/>
                </a:lnTo>
                <a:lnTo>
                  <a:pt x="1290076" y="30230"/>
                </a:lnTo>
                <a:lnTo>
                  <a:pt x="1368881" y="53029"/>
                </a:lnTo>
                <a:lnTo>
                  <a:pt x="1444984" y="81742"/>
                </a:lnTo>
                <a:lnTo>
                  <a:pt x="1518117" y="116102"/>
                </a:lnTo>
                <a:lnTo>
                  <a:pt x="1588014" y="155841"/>
                </a:lnTo>
                <a:lnTo>
                  <a:pt x="1654405" y="200692"/>
                </a:lnTo>
                <a:lnTo>
                  <a:pt x="1717024" y="250386"/>
                </a:lnTo>
                <a:lnTo>
                  <a:pt x="1775602" y="304657"/>
                </a:lnTo>
                <a:lnTo>
                  <a:pt x="1829873" y="363235"/>
                </a:lnTo>
                <a:lnTo>
                  <a:pt x="1879567" y="425854"/>
                </a:lnTo>
                <a:lnTo>
                  <a:pt x="1924418" y="492245"/>
                </a:lnTo>
                <a:lnTo>
                  <a:pt x="1964157" y="562142"/>
                </a:lnTo>
                <a:lnTo>
                  <a:pt x="1998517" y="635275"/>
                </a:lnTo>
                <a:lnTo>
                  <a:pt x="2027230" y="711378"/>
                </a:lnTo>
                <a:lnTo>
                  <a:pt x="2050029" y="790183"/>
                </a:lnTo>
                <a:lnTo>
                  <a:pt x="2066645" y="871422"/>
                </a:lnTo>
                <a:lnTo>
                  <a:pt x="2076811" y="954826"/>
                </a:lnTo>
                <a:lnTo>
                  <a:pt x="2080260" y="1040130"/>
                </a:lnTo>
                <a:lnTo>
                  <a:pt x="2076811" y="1125433"/>
                </a:lnTo>
                <a:lnTo>
                  <a:pt x="2066645" y="1208837"/>
                </a:lnTo>
                <a:lnTo>
                  <a:pt x="2050029" y="1290076"/>
                </a:lnTo>
                <a:lnTo>
                  <a:pt x="2027230" y="1368881"/>
                </a:lnTo>
                <a:lnTo>
                  <a:pt x="1998517" y="1444984"/>
                </a:lnTo>
                <a:lnTo>
                  <a:pt x="1964157" y="1518117"/>
                </a:lnTo>
                <a:lnTo>
                  <a:pt x="1924418" y="1588014"/>
                </a:lnTo>
                <a:lnTo>
                  <a:pt x="1879567" y="1654405"/>
                </a:lnTo>
                <a:lnTo>
                  <a:pt x="1829873" y="1717024"/>
                </a:lnTo>
                <a:lnTo>
                  <a:pt x="1775602" y="1775602"/>
                </a:lnTo>
                <a:lnTo>
                  <a:pt x="1717024" y="1829873"/>
                </a:lnTo>
                <a:lnTo>
                  <a:pt x="1654405" y="1879567"/>
                </a:lnTo>
                <a:lnTo>
                  <a:pt x="1588014" y="1924418"/>
                </a:lnTo>
                <a:lnTo>
                  <a:pt x="1518117" y="1964157"/>
                </a:lnTo>
                <a:lnTo>
                  <a:pt x="1444984" y="1998517"/>
                </a:lnTo>
                <a:lnTo>
                  <a:pt x="1368881" y="2027230"/>
                </a:lnTo>
                <a:lnTo>
                  <a:pt x="1290076" y="2050029"/>
                </a:lnTo>
                <a:lnTo>
                  <a:pt x="1208837" y="2066645"/>
                </a:lnTo>
                <a:lnTo>
                  <a:pt x="1125433" y="2076811"/>
                </a:lnTo>
                <a:lnTo>
                  <a:pt x="1040130" y="2080260"/>
                </a:lnTo>
                <a:lnTo>
                  <a:pt x="954826" y="2076811"/>
                </a:lnTo>
                <a:lnTo>
                  <a:pt x="871422" y="2066645"/>
                </a:lnTo>
                <a:lnTo>
                  <a:pt x="790183" y="2050029"/>
                </a:lnTo>
                <a:lnTo>
                  <a:pt x="711378" y="2027230"/>
                </a:lnTo>
                <a:lnTo>
                  <a:pt x="635275" y="1998517"/>
                </a:lnTo>
                <a:lnTo>
                  <a:pt x="562142" y="1964157"/>
                </a:lnTo>
                <a:lnTo>
                  <a:pt x="492245" y="1924418"/>
                </a:lnTo>
                <a:lnTo>
                  <a:pt x="425854" y="1879567"/>
                </a:lnTo>
                <a:lnTo>
                  <a:pt x="363235" y="1829873"/>
                </a:lnTo>
                <a:lnTo>
                  <a:pt x="304657" y="1775602"/>
                </a:lnTo>
                <a:lnTo>
                  <a:pt x="250386" y="1717024"/>
                </a:lnTo>
                <a:lnTo>
                  <a:pt x="200692" y="1654405"/>
                </a:lnTo>
                <a:lnTo>
                  <a:pt x="155841" y="1588014"/>
                </a:lnTo>
                <a:lnTo>
                  <a:pt x="116102" y="1518117"/>
                </a:lnTo>
                <a:lnTo>
                  <a:pt x="81742" y="1444984"/>
                </a:lnTo>
                <a:lnTo>
                  <a:pt x="53029" y="1368881"/>
                </a:lnTo>
                <a:lnTo>
                  <a:pt x="30230" y="1290076"/>
                </a:lnTo>
                <a:lnTo>
                  <a:pt x="13614" y="1208837"/>
                </a:lnTo>
                <a:lnTo>
                  <a:pt x="3448" y="1125433"/>
                </a:lnTo>
                <a:lnTo>
                  <a:pt x="0" y="1040130"/>
                </a:lnTo>
                <a:close/>
              </a:path>
            </a:pathLst>
          </a:custGeom>
          <a:ln w="15875">
            <a:solidFill>
              <a:srgbClr val="FFB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1255" y="860700"/>
            <a:ext cx="154484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2" dirty="0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5902" y="860700"/>
            <a:ext cx="148057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Lesson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8615" y="3494714"/>
            <a:ext cx="1160556" cy="727963"/>
          </a:xfrm>
          <a:prstGeom prst="rect">
            <a:avLst/>
          </a:prstGeom>
        </p:spPr>
        <p:txBody>
          <a:bodyPr wrap="square" lIns="0" tIns="4445" rIns="0" bIns="0" rtlCol="0">
            <a:noAutofit/>
          </a:bodyPr>
          <a:lstStyle/>
          <a:p>
            <a:pPr indent="0" algn="ctr">
              <a:lnSpc>
                <a:spcPts val="2069"/>
              </a:lnSpc>
            </a:pPr>
            <a:r>
              <a:rPr sz="1800" dirty="0">
                <a:solidFill>
                  <a:srgbClr val="2C241F"/>
                </a:solidFill>
                <a:latin typeface="Arial"/>
                <a:cs typeface="Arial"/>
              </a:rPr>
              <a:t>O</a:t>
            </a:r>
            <a:r>
              <a:rPr sz="1800" spc="4" dirty="0">
                <a:solidFill>
                  <a:srgbClr val="2C241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2C241F"/>
                </a:solidFill>
                <a:latin typeface="Arial"/>
                <a:cs typeface="Arial"/>
              </a:rPr>
              <a:t>h</a:t>
            </a:r>
            <a:r>
              <a:rPr sz="1800" spc="-9" dirty="0">
                <a:solidFill>
                  <a:srgbClr val="2C241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2C241F"/>
                </a:solidFill>
                <a:latin typeface="Arial"/>
                <a:cs typeface="Arial"/>
              </a:rPr>
              <a:t>r</a:t>
            </a:r>
            <a:r>
              <a:rPr sz="1800" spc="-104" dirty="0">
                <a:solidFill>
                  <a:srgbClr val="2C241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2C241F"/>
                </a:solidFill>
                <a:latin typeface="Arial"/>
                <a:cs typeface="Arial"/>
              </a:rPr>
              <a:t>A</a:t>
            </a:r>
            <a:r>
              <a:rPr sz="1800" spc="-4" dirty="0">
                <a:solidFill>
                  <a:srgbClr val="2C241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2C241F"/>
                </a:solidFill>
                <a:latin typeface="Arial"/>
                <a:cs typeface="Arial"/>
              </a:rPr>
              <a:t>i</a:t>
            </a:r>
            <a:r>
              <a:rPr sz="1800" spc="-4" dirty="0">
                <a:solidFill>
                  <a:srgbClr val="2C241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2C241F"/>
                </a:solidFill>
                <a:latin typeface="Arial"/>
                <a:cs typeface="Arial"/>
              </a:rPr>
              <a:t>e 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69"/>
              </a:lnSpc>
            </a:pPr>
            <a:r>
              <a:rPr sz="1800" dirty="0">
                <a:solidFill>
                  <a:srgbClr val="2C241F"/>
                </a:solidFill>
                <a:latin typeface="Arial"/>
                <a:cs typeface="Arial"/>
              </a:rPr>
              <a:t>Process 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69"/>
              </a:lnSpc>
            </a:pPr>
            <a:r>
              <a:rPr sz="1800" spc="0" dirty="0">
                <a:solidFill>
                  <a:srgbClr val="2C241F"/>
                </a:solidFill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4184" y="3612951"/>
            <a:ext cx="1412316" cy="49174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240888" marR="257119" algn="ctr">
              <a:lnSpc>
                <a:spcPts val="1939"/>
              </a:lnSpc>
            </a:pPr>
            <a:r>
              <a:rPr sz="1800" spc="-2" dirty="0">
                <a:solidFill>
                  <a:srgbClr val="2C241F"/>
                </a:solidFill>
                <a:latin typeface="Arial"/>
                <a:cs typeface="Arial"/>
              </a:rPr>
              <a:t>Extreme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1870"/>
              </a:lnSpc>
            </a:pPr>
            <a:r>
              <a:rPr sz="1800" spc="-1" dirty="0">
                <a:solidFill>
                  <a:srgbClr val="2C241F"/>
                </a:solidFill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8514" y="3730941"/>
            <a:ext cx="667935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>
                <a:solidFill>
                  <a:srgbClr val="2C241F"/>
                </a:solidFill>
                <a:latin typeface="Arial"/>
                <a:cs typeface="Arial"/>
              </a:rPr>
              <a:t>Agility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6562" y="3730941"/>
            <a:ext cx="1455597" cy="25430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" dirty="0">
                <a:solidFill>
                  <a:srgbClr val="2C241F"/>
                </a:solidFill>
                <a:latin typeface="Arial"/>
                <a:cs typeface="Arial"/>
              </a:rPr>
              <a:t>Agile 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15996" y="1712976"/>
            <a:ext cx="5394959" cy="4645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5558" y="711897"/>
            <a:ext cx="260943" cy="254304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83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891" y="860700"/>
            <a:ext cx="183984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Industrial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8835" y="860700"/>
            <a:ext cx="66543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XP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446" y="2216332"/>
            <a:ext cx="1463522" cy="80263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212978" marR="228218" algn="ctr">
              <a:lnSpc>
                <a:spcPts val="1939"/>
              </a:lnSpc>
            </a:pPr>
            <a:r>
              <a:rPr sz="1800" spc="-3" dirty="0">
                <a:solidFill>
                  <a:srgbClr val="2C241F"/>
                </a:solidFill>
                <a:latin typeface="Arial"/>
                <a:cs typeface="Arial"/>
              </a:rPr>
              <a:t>Have you</a:t>
            </a:r>
            <a:endParaRPr sz="1800">
              <a:latin typeface="Arial"/>
              <a:cs typeface="Arial"/>
            </a:endParaRPr>
          </a:p>
          <a:p>
            <a:pPr marL="271368" marR="289047" algn="ctr">
              <a:lnSpc>
                <a:spcPct val="95825"/>
              </a:lnSpc>
            </a:pPr>
            <a:r>
              <a:rPr sz="1800" spc="0" dirty="0">
                <a:solidFill>
                  <a:srgbClr val="2C241F"/>
                </a:solidFill>
                <a:latin typeface="Arial"/>
                <a:cs typeface="Arial"/>
              </a:rPr>
              <a:t>heard 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90"/>
              </a:spcBef>
            </a:pPr>
            <a:r>
              <a:rPr sz="1800" spc="0" dirty="0">
                <a:solidFill>
                  <a:srgbClr val="2C241F"/>
                </a:solidFill>
                <a:latin typeface="Arial"/>
                <a:cs typeface="Arial"/>
              </a:rPr>
              <a:t>Industrial XP?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7074" y="2377375"/>
            <a:ext cx="1237679" cy="80314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algn="ctr">
              <a:lnSpc>
                <a:spcPts val="1939"/>
              </a:lnSpc>
            </a:pPr>
            <a:r>
              <a:rPr sz="1800" dirty="0">
                <a:solidFill>
                  <a:srgbClr val="2C241F"/>
                </a:solidFill>
                <a:latin typeface="Arial"/>
                <a:cs typeface="Arial"/>
              </a:rPr>
              <a:t>How does it</a:t>
            </a:r>
            <a:endParaRPr sz="1800">
              <a:latin typeface="Arial"/>
              <a:cs typeface="Arial"/>
            </a:endParaRPr>
          </a:p>
          <a:p>
            <a:pPr marL="64104" marR="83245" algn="ctr">
              <a:lnSpc>
                <a:spcPct val="95825"/>
              </a:lnSpc>
            </a:pPr>
            <a:r>
              <a:rPr sz="1800" spc="-2" dirty="0">
                <a:solidFill>
                  <a:srgbClr val="2C241F"/>
                </a:solidFill>
                <a:latin typeface="Arial"/>
                <a:cs typeface="Arial"/>
              </a:rPr>
              <a:t>differ from</a:t>
            </a:r>
            <a:endParaRPr sz="1800">
              <a:latin typeface="Arial"/>
              <a:cs typeface="Arial"/>
            </a:endParaRPr>
          </a:p>
          <a:p>
            <a:pPr marL="364108" marR="383427" algn="ctr">
              <a:lnSpc>
                <a:spcPct val="95825"/>
              </a:lnSpc>
              <a:spcBef>
                <a:spcPts val="90"/>
              </a:spcBef>
            </a:pPr>
            <a:r>
              <a:rPr sz="1800" spc="-4" dirty="0">
                <a:solidFill>
                  <a:srgbClr val="2C241F"/>
                </a:solidFill>
                <a:latin typeface="Arial"/>
                <a:cs typeface="Arial"/>
              </a:rPr>
              <a:t>XP?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0198" y="860700"/>
            <a:ext cx="541506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6" dirty="0">
                <a:solidFill>
                  <a:srgbClr val="FFFFFF"/>
                </a:solidFill>
                <a:latin typeface="Arial"/>
                <a:cs typeface="Arial"/>
              </a:rPr>
              <a:t>Other Agile Process Models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770" y="3053096"/>
            <a:ext cx="7440577" cy="111954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Many other agile process models have been proposed and are</a:t>
            </a:r>
            <a:endParaRPr sz="2000">
              <a:latin typeface="Arial"/>
              <a:cs typeface="Arial"/>
            </a:endParaRPr>
          </a:p>
          <a:p>
            <a:pPr marL="351028" marR="38176">
              <a:lnSpc>
                <a:spcPct val="95825"/>
              </a:lnSpc>
              <a:spcBef>
                <a:spcPts val="472"/>
              </a:spcBef>
            </a:pPr>
            <a:r>
              <a:rPr sz="2000" spc="-7" dirty="0">
                <a:solidFill>
                  <a:srgbClr val="FFFFFF"/>
                </a:solidFill>
                <a:latin typeface="Arial"/>
                <a:cs typeface="Arial"/>
              </a:rPr>
              <a:t>in use across the industry. Among the most common are:</a:t>
            </a:r>
            <a:endParaRPr sz="2000">
              <a:latin typeface="Arial"/>
              <a:cs typeface="Arial"/>
            </a:endParaRPr>
          </a:p>
          <a:p>
            <a:pPr marL="463804" marR="38176">
              <a:lnSpc>
                <a:spcPct val="95825"/>
              </a:lnSpc>
              <a:spcBef>
                <a:spcPts val="1657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tive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(ASD)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9874" y="4386508"/>
            <a:ext cx="105844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Scrum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9874" y="4855900"/>
            <a:ext cx="534903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mic</a:t>
            </a:r>
            <a:r>
              <a:rPr sz="1800" spc="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stems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Met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(DSDM)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9116" y="1327404"/>
            <a:ext cx="5446776" cy="42016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700" y="119855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272" y="1301143"/>
            <a:ext cx="2626195" cy="3135783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 marR="61779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Adaptive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3670"/>
              </a:lnSpc>
              <a:spcBef>
                <a:spcPts val="19"/>
              </a:spcBef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Software Develo</a:t>
            </a:r>
            <a:r>
              <a:rPr sz="3400" spc="-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ment (ASD)</a:t>
            </a:r>
            <a:endParaRPr sz="3400">
              <a:latin typeface="Arial"/>
              <a:cs typeface="Arial"/>
            </a:endParaRPr>
          </a:p>
          <a:p>
            <a:pPr marL="12700" marR="61779">
              <a:lnSpc>
                <a:spcPct val="95825"/>
              </a:lnSpc>
              <a:spcBef>
                <a:spcPts val="2585"/>
              </a:spcBef>
            </a:pPr>
            <a:r>
              <a:rPr sz="1600" spc="0" dirty="0">
                <a:solidFill>
                  <a:srgbClr val="F88556"/>
                </a:solidFill>
                <a:latin typeface="Arial"/>
                <a:cs typeface="Arial"/>
              </a:rPr>
              <a:t>•  </a:t>
            </a:r>
            <a:r>
              <a:rPr sz="1600" spc="363" dirty="0">
                <a:solidFill>
                  <a:srgbClr val="F88556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299211" marR="588597">
              <a:lnSpc>
                <a:spcPts val="2590"/>
              </a:lnSpc>
              <a:spcBef>
                <a:spcPts val="26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x soft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272" y="4652319"/>
            <a:ext cx="2205161" cy="1571066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R="330768" algn="ctr">
              <a:lnSpc>
                <a:spcPts val="1939"/>
              </a:lnSpc>
            </a:pPr>
            <a:r>
              <a:rPr sz="1600" spc="0" dirty="0">
                <a:solidFill>
                  <a:srgbClr val="F88556"/>
                </a:solidFill>
                <a:latin typeface="Arial"/>
                <a:cs typeface="Arial"/>
              </a:rPr>
              <a:t>•  </a:t>
            </a:r>
            <a:r>
              <a:rPr sz="1600" spc="363" dirty="0">
                <a:solidFill>
                  <a:srgbClr val="F88556"/>
                </a:solidFill>
                <a:latin typeface="Arial"/>
                <a:cs typeface="Arial"/>
              </a:rPr>
              <a:t> 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8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99211">
              <a:lnSpc>
                <a:spcPts val="2069"/>
              </a:lnSpc>
              <a:spcBef>
                <a:spcPts val="425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focuses on human </a:t>
            </a:r>
            <a:endParaRPr sz="1800">
              <a:latin typeface="Arial"/>
              <a:cs typeface="Arial"/>
            </a:endParaRPr>
          </a:p>
          <a:p>
            <a:pPr marL="299211">
              <a:lnSpc>
                <a:spcPts val="2069"/>
              </a:lnSpc>
              <a:spcBef>
                <a:spcPts val="523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collaboration and </a:t>
            </a:r>
            <a:endParaRPr sz="1800">
              <a:latin typeface="Arial"/>
              <a:cs typeface="Arial"/>
            </a:endParaRPr>
          </a:p>
          <a:p>
            <a:pPr marL="299211">
              <a:lnSpc>
                <a:spcPts val="2069"/>
              </a:lnSpc>
              <a:spcBef>
                <a:spcPts val="523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team self-</a:t>
            </a:r>
            <a:endParaRPr sz="1800">
              <a:latin typeface="Arial"/>
              <a:cs typeface="Arial"/>
            </a:endParaRPr>
          </a:p>
          <a:p>
            <a:pPr marL="299211" marR="26730">
              <a:lnSpc>
                <a:spcPct val="95825"/>
              </a:lnSpc>
              <a:spcBef>
                <a:spcPts val="533"/>
              </a:spcBef>
            </a:pPr>
            <a:r>
              <a:rPr sz="1800" spc="-2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8972" y="1458468"/>
            <a:ext cx="6502908" cy="411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3700" y="119855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9272" y="1702202"/>
            <a:ext cx="2449178" cy="1989234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 marR="2673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Scrum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2003"/>
              </a:spcBef>
            </a:pPr>
            <a:r>
              <a:rPr sz="1800" spc="-2" dirty="0">
                <a:solidFill>
                  <a:srgbClr val="FFFFFF"/>
                </a:solidFill>
                <a:latin typeface="Arial"/>
                <a:cs typeface="Arial"/>
              </a:rPr>
              <a:t>Scrum framework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521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activ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ties: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re</a:t>
            </a:r>
            <a:r>
              <a:rPr sz="1800" spc="-9" dirty="0">
                <a:solidFill>
                  <a:srgbClr val="F88556"/>
                </a:solidFill>
                <a:latin typeface="Arial"/>
                <a:cs typeface="Arial"/>
              </a:rPr>
              <a:t>q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u</a:t>
            </a:r>
            <a:r>
              <a:rPr sz="1800" spc="-9" dirty="0">
                <a:solidFill>
                  <a:srgbClr val="F88556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rem</a:t>
            </a:r>
            <a:r>
              <a:rPr sz="1800" spc="-9" dirty="0">
                <a:solidFill>
                  <a:srgbClr val="F88556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nts,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521"/>
              </a:spcBef>
            </a:pPr>
            <a:r>
              <a:rPr sz="1800" spc="-1" dirty="0">
                <a:solidFill>
                  <a:srgbClr val="F88556"/>
                </a:solidFill>
                <a:latin typeface="Arial"/>
                <a:cs typeface="Arial"/>
              </a:rPr>
              <a:t>analysis, design,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536"/>
              </a:spcBef>
            </a:pPr>
            <a:r>
              <a:rPr sz="1800" spc="-7" dirty="0">
                <a:solidFill>
                  <a:srgbClr val="F88556"/>
                </a:solidFill>
                <a:latin typeface="Arial"/>
                <a:cs typeface="Arial"/>
              </a:rPr>
              <a:t>evolution, and delivery</a:t>
            </a:r>
            <a:r>
              <a:rPr sz="1800" spc="-7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9272" y="3906829"/>
            <a:ext cx="2377922" cy="124160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2" dirty="0">
                <a:solidFill>
                  <a:srgbClr val="FFFFFF"/>
                </a:solidFill>
                <a:latin typeface="Arial"/>
                <a:cs typeface="Arial"/>
              </a:rPr>
              <a:t>Within each framework</a:t>
            </a:r>
            <a:endParaRPr sz="1800">
              <a:latin typeface="Arial"/>
              <a:cs typeface="Arial"/>
            </a:endParaRPr>
          </a:p>
          <a:p>
            <a:pPr marL="12700" marR="67453">
              <a:lnSpc>
                <a:spcPts val="2590"/>
              </a:lnSpc>
              <a:spcBef>
                <a:spcPts val="167"/>
              </a:spcBef>
            </a:pPr>
            <a:r>
              <a:rPr sz="1800" spc="-2" dirty="0">
                <a:solidFill>
                  <a:srgbClr val="FFFFFF"/>
                </a:solidFill>
                <a:latin typeface="Arial"/>
                <a:cs typeface="Arial"/>
              </a:rPr>
              <a:t>activity, work tasks occur within a process pattern called a sprint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0084" y="6076153"/>
            <a:ext cx="1072260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350" spc="137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350" spc="102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350" spc="30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ack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6422" y="6076153"/>
            <a:ext cx="648144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1" dirty="0">
                <a:solidFill>
                  <a:srgbClr val="FFFFFF"/>
                </a:solidFill>
                <a:latin typeface="Arial"/>
                <a:cs typeface="Arial"/>
              </a:rPr>
              <a:t>Sprints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891" y="6076153"/>
            <a:ext cx="1770951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350" spc="137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350" spc="102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350" spc="298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3241" y="6076153"/>
            <a:ext cx="1579499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350" spc="137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350" spc="102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350" spc="298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0933" y="6076153"/>
            <a:ext cx="996759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350" spc="137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350" spc="102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350" spc="30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Dem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8094" y="6091036"/>
            <a:ext cx="130104" cy="197612"/>
          </a:xfrm>
          <a:prstGeom prst="rect">
            <a:avLst/>
          </a:prstGeom>
        </p:spPr>
        <p:txBody>
          <a:bodyPr wrap="square" lIns="0" tIns="9398" rIns="0" bIns="0" rtlCol="0">
            <a:noAutofit/>
          </a:bodyPr>
          <a:lstStyle/>
          <a:p>
            <a:pPr marL="12700">
              <a:lnSpc>
                <a:spcPts val="1480"/>
              </a:lnSpc>
            </a:pPr>
            <a:r>
              <a:rPr sz="1350" spc="137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9936" y="860700"/>
            <a:ext cx="176738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7129" y="860700"/>
            <a:ext cx="174582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2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4052" y="860700"/>
            <a:ext cx="4192690" cy="923036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 marR="2303">
              <a:lnSpc>
                <a:spcPts val="3570"/>
              </a:lnSpc>
            </a:pP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Development Method</a:t>
            </a:r>
            <a:endParaRPr sz="3400">
              <a:latin typeface="Arial"/>
              <a:cs typeface="Arial"/>
            </a:endParaRPr>
          </a:p>
          <a:p>
            <a:pPr marL="2558332">
              <a:lnSpc>
                <a:spcPts val="3670"/>
              </a:lnSpc>
              <a:spcBef>
                <a:spcPts val="5"/>
              </a:spcBef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(DSDM)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956830"/>
            <a:ext cx="7571710" cy="224917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It provides a framework for building and maintaining systems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47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which meet tight time constraints through the use of incremental 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579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prototyping in a controlled project environment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702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Philosophy—80 percent of an application can be delivered in</a:t>
            </a:r>
            <a:endParaRPr sz="2000">
              <a:latin typeface="Arial"/>
              <a:cs typeface="Arial"/>
            </a:endParaRPr>
          </a:p>
          <a:p>
            <a:pPr marL="351028" marR="620490">
              <a:lnSpc>
                <a:spcPts val="2880"/>
              </a:lnSpc>
              <a:spcBef>
                <a:spcPts val="294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20 percent of the time it would take to deliver the complete application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3680" y="2052827"/>
            <a:ext cx="7795260" cy="467868"/>
          </a:xfrm>
          <a:custGeom>
            <a:avLst/>
            <a:gdLst/>
            <a:ahLst/>
            <a:cxnLst/>
            <a:rect l="l" t="t" r="r" b="b"/>
            <a:pathLst>
              <a:path w="7795260" h="467868">
                <a:moveTo>
                  <a:pt x="0" y="77977"/>
                </a:moveTo>
                <a:lnTo>
                  <a:pt x="0" y="389889"/>
                </a:lnTo>
                <a:lnTo>
                  <a:pt x="635" y="399889"/>
                </a:lnTo>
                <a:lnTo>
                  <a:pt x="16806" y="438244"/>
                </a:lnTo>
                <a:lnTo>
                  <a:pt x="49850" y="462637"/>
                </a:lnTo>
                <a:lnTo>
                  <a:pt x="77977" y="467868"/>
                </a:lnTo>
                <a:lnTo>
                  <a:pt x="7717282" y="467868"/>
                </a:lnTo>
                <a:lnTo>
                  <a:pt x="7765636" y="451061"/>
                </a:lnTo>
                <a:lnTo>
                  <a:pt x="7790029" y="418017"/>
                </a:lnTo>
                <a:lnTo>
                  <a:pt x="7795260" y="389889"/>
                </a:lnTo>
                <a:lnTo>
                  <a:pt x="7795260" y="77977"/>
                </a:lnTo>
                <a:lnTo>
                  <a:pt x="7778453" y="29623"/>
                </a:lnTo>
                <a:lnTo>
                  <a:pt x="7745409" y="5230"/>
                </a:lnTo>
                <a:lnTo>
                  <a:pt x="7717282" y="0"/>
                </a:lnTo>
                <a:lnTo>
                  <a:pt x="77977" y="0"/>
                </a:lnTo>
                <a:lnTo>
                  <a:pt x="29623" y="16806"/>
                </a:lnTo>
                <a:lnTo>
                  <a:pt x="5230" y="49850"/>
                </a:lnTo>
                <a:lnTo>
                  <a:pt x="0" y="77977"/>
                </a:lnTo>
                <a:close/>
              </a:path>
            </a:pathLst>
          </a:custGeom>
          <a:solidFill>
            <a:srgbClr val="AD25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3680" y="2052827"/>
            <a:ext cx="7795260" cy="467868"/>
          </a:xfrm>
          <a:custGeom>
            <a:avLst/>
            <a:gdLst/>
            <a:ahLst/>
            <a:cxnLst/>
            <a:rect l="l" t="t" r="r" b="b"/>
            <a:pathLst>
              <a:path w="7795260" h="467868">
                <a:moveTo>
                  <a:pt x="0" y="77977"/>
                </a:moveTo>
                <a:lnTo>
                  <a:pt x="11401" y="37370"/>
                </a:lnTo>
                <a:lnTo>
                  <a:pt x="41184" y="9214"/>
                </a:lnTo>
                <a:lnTo>
                  <a:pt x="77977" y="0"/>
                </a:lnTo>
                <a:lnTo>
                  <a:pt x="7717282" y="0"/>
                </a:lnTo>
                <a:lnTo>
                  <a:pt x="7757889" y="11401"/>
                </a:lnTo>
                <a:lnTo>
                  <a:pt x="7786045" y="41184"/>
                </a:lnTo>
                <a:lnTo>
                  <a:pt x="7795260" y="77977"/>
                </a:lnTo>
                <a:lnTo>
                  <a:pt x="7795260" y="389889"/>
                </a:lnTo>
                <a:lnTo>
                  <a:pt x="7783858" y="430497"/>
                </a:lnTo>
                <a:lnTo>
                  <a:pt x="7754075" y="458653"/>
                </a:lnTo>
                <a:lnTo>
                  <a:pt x="7717282" y="467868"/>
                </a:lnTo>
                <a:lnTo>
                  <a:pt x="77977" y="467868"/>
                </a:lnTo>
                <a:lnTo>
                  <a:pt x="37370" y="456466"/>
                </a:lnTo>
                <a:lnTo>
                  <a:pt x="9214" y="426683"/>
                </a:lnTo>
                <a:lnTo>
                  <a:pt x="0" y="389889"/>
                </a:lnTo>
                <a:lnTo>
                  <a:pt x="0" y="7797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3680" y="2852928"/>
            <a:ext cx="7795260" cy="467868"/>
          </a:xfrm>
          <a:custGeom>
            <a:avLst/>
            <a:gdLst/>
            <a:ahLst/>
            <a:cxnLst/>
            <a:rect l="l" t="t" r="r" b="b"/>
            <a:pathLst>
              <a:path w="7795260" h="467868">
                <a:moveTo>
                  <a:pt x="0" y="77977"/>
                </a:moveTo>
                <a:lnTo>
                  <a:pt x="0" y="389889"/>
                </a:lnTo>
                <a:lnTo>
                  <a:pt x="635" y="399889"/>
                </a:lnTo>
                <a:lnTo>
                  <a:pt x="16806" y="438244"/>
                </a:lnTo>
                <a:lnTo>
                  <a:pt x="49850" y="462637"/>
                </a:lnTo>
                <a:lnTo>
                  <a:pt x="77977" y="467868"/>
                </a:lnTo>
                <a:lnTo>
                  <a:pt x="7717282" y="467868"/>
                </a:lnTo>
                <a:lnTo>
                  <a:pt x="7765636" y="451061"/>
                </a:lnTo>
                <a:lnTo>
                  <a:pt x="7790029" y="418017"/>
                </a:lnTo>
                <a:lnTo>
                  <a:pt x="7795260" y="389889"/>
                </a:lnTo>
                <a:lnTo>
                  <a:pt x="7795260" y="77977"/>
                </a:lnTo>
                <a:lnTo>
                  <a:pt x="7778453" y="29623"/>
                </a:lnTo>
                <a:lnTo>
                  <a:pt x="7745409" y="5230"/>
                </a:lnTo>
                <a:lnTo>
                  <a:pt x="7717282" y="0"/>
                </a:lnTo>
                <a:lnTo>
                  <a:pt x="77977" y="0"/>
                </a:lnTo>
                <a:lnTo>
                  <a:pt x="29623" y="16806"/>
                </a:lnTo>
                <a:lnTo>
                  <a:pt x="5230" y="49850"/>
                </a:lnTo>
                <a:lnTo>
                  <a:pt x="0" y="77977"/>
                </a:lnTo>
                <a:close/>
              </a:path>
            </a:pathLst>
          </a:custGeom>
          <a:solidFill>
            <a:srgbClr val="DE4D5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3680" y="2852928"/>
            <a:ext cx="7795260" cy="467868"/>
          </a:xfrm>
          <a:custGeom>
            <a:avLst/>
            <a:gdLst/>
            <a:ahLst/>
            <a:cxnLst/>
            <a:rect l="l" t="t" r="r" b="b"/>
            <a:pathLst>
              <a:path w="7795260" h="467868">
                <a:moveTo>
                  <a:pt x="0" y="77977"/>
                </a:moveTo>
                <a:lnTo>
                  <a:pt x="11401" y="37370"/>
                </a:lnTo>
                <a:lnTo>
                  <a:pt x="41184" y="9214"/>
                </a:lnTo>
                <a:lnTo>
                  <a:pt x="77977" y="0"/>
                </a:lnTo>
                <a:lnTo>
                  <a:pt x="7717282" y="0"/>
                </a:lnTo>
                <a:lnTo>
                  <a:pt x="7757889" y="11401"/>
                </a:lnTo>
                <a:lnTo>
                  <a:pt x="7786045" y="41184"/>
                </a:lnTo>
                <a:lnTo>
                  <a:pt x="7795260" y="77977"/>
                </a:lnTo>
                <a:lnTo>
                  <a:pt x="7795260" y="389889"/>
                </a:lnTo>
                <a:lnTo>
                  <a:pt x="7783858" y="430497"/>
                </a:lnTo>
                <a:lnTo>
                  <a:pt x="7754075" y="458653"/>
                </a:lnTo>
                <a:lnTo>
                  <a:pt x="7717282" y="467868"/>
                </a:lnTo>
                <a:lnTo>
                  <a:pt x="77977" y="467868"/>
                </a:lnTo>
                <a:lnTo>
                  <a:pt x="37370" y="456466"/>
                </a:lnTo>
                <a:lnTo>
                  <a:pt x="9214" y="426683"/>
                </a:lnTo>
                <a:lnTo>
                  <a:pt x="0" y="389889"/>
                </a:lnTo>
                <a:lnTo>
                  <a:pt x="0" y="7797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3680" y="3651504"/>
            <a:ext cx="7795260" cy="467868"/>
          </a:xfrm>
          <a:custGeom>
            <a:avLst/>
            <a:gdLst/>
            <a:ahLst/>
            <a:cxnLst/>
            <a:rect l="l" t="t" r="r" b="b"/>
            <a:pathLst>
              <a:path w="7795260" h="467868">
                <a:moveTo>
                  <a:pt x="0" y="77978"/>
                </a:moveTo>
                <a:lnTo>
                  <a:pt x="0" y="389890"/>
                </a:lnTo>
                <a:lnTo>
                  <a:pt x="635" y="399889"/>
                </a:lnTo>
                <a:lnTo>
                  <a:pt x="16806" y="438244"/>
                </a:lnTo>
                <a:lnTo>
                  <a:pt x="49850" y="462637"/>
                </a:lnTo>
                <a:lnTo>
                  <a:pt x="77977" y="467868"/>
                </a:lnTo>
                <a:lnTo>
                  <a:pt x="7717282" y="467868"/>
                </a:lnTo>
                <a:lnTo>
                  <a:pt x="7765636" y="451061"/>
                </a:lnTo>
                <a:lnTo>
                  <a:pt x="7790029" y="418017"/>
                </a:lnTo>
                <a:lnTo>
                  <a:pt x="7795260" y="389890"/>
                </a:lnTo>
                <a:lnTo>
                  <a:pt x="7795260" y="77978"/>
                </a:lnTo>
                <a:lnTo>
                  <a:pt x="7778453" y="29623"/>
                </a:lnTo>
                <a:lnTo>
                  <a:pt x="7745409" y="5230"/>
                </a:lnTo>
                <a:lnTo>
                  <a:pt x="7717282" y="0"/>
                </a:lnTo>
                <a:lnTo>
                  <a:pt x="77977" y="0"/>
                </a:lnTo>
                <a:lnTo>
                  <a:pt x="29623" y="16806"/>
                </a:lnTo>
                <a:lnTo>
                  <a:pt x="5230" y="49850"/>
                </a:lnTo>
                <a:lnTo>
                  <a:pt x="0" y="77978"/>
                </a:lnTo>
                <a:close/>
              </a:path>
            </a:pathLst>
          </a:custGeom>
          <a:solidFill>
            <a:srgbClr val="EE92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680" y="3651504"/>
            <a:ext cx="7795260" cy="467868"/>
          </a:xfrm>
          <a:custGeom>
            <a:avLst/>
            <a:gdLst/>
            <a:ahLst/>
            <a:cxnLst/>
            <a:rect l="l" t="t" r="r" b="b"/>
            <a:pathLst>
              <a:path w="7795260" h="467868">
                <a:moveTo>
                  <a:pt x="0" y="77978"/>
                </a:moveTo>
                <a:lnTo>
                  <a:pt x="11401" y="37370"/>
                </a:lnTo>
                <a:lnTo>
                  <a:pt x="41184" y="9214"/>
                </a:lnTo>
                <a:lnTo>
                  <a:pt x="77977" y="0"/>
                </a:lnTo>
                <a:lnTo>
                  <a:pt x="7717282" y="0"/>
                </a:lnTo>
                <a:lnTo>
                  <a:pt x="7757889" y="11401"/>
                </a:lnTo>
                <a:lnTo>
                  <a:pt x="7786045" y="41184"/>
                </a:lnTo>
                <a:lnTo>
                  <a:pt x="7795260" y="77978"/>
                </a:lnTo>
                <a:lnTo>
                  <a:pt x="7795260" y="389890"/>
                </a:lnTo>
                <a:lnTo>
                  <a:pt x="7783858" y="430497"/>
                </a:lnTo>
                <a:lnTo>
                  <a:pt x="7754075" y="458653"/>
                </a:lnTo>
                <a:lnTo>
                  <a:pt x="7717282" y="467868"/>
                </a:lnTo>
                <a:lnTo>
                  <a:pt x="77977" y="467868"/>
                </a:lnTo>
                <a:lnTo>
                  <a:pt x="37370" y="456466"/>
                </a:lnTo>
                <a:lnTo>
                  <a:pt x="9214" y="426683"/>
                </a:lnTo>
                <a:lnTo>
                  <a:pt x="0" y="389890"/>
                </a:lnTo>
                <a:lnTo>
                  <a:pt x="0" y="7797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3680" y="4451604"/>
            <a:ext cx="7795260" cy="467868"/>
          </a:xfrm>
          <a:custGeom>
            <a:avLst/>
            <a:gdLst/>
            <a:ahLst/>
            <a:cxnLst/>
            <a:rect l="l" t="t" r="r" b="b"/>
            <a:pathLst>
              <a:path w="7795260" h="467868">
                <a:moveTo>
                  <a:pt x="0" y="77978"/>
                </a:moveTo>
                <a:lnTo>
                  <a:pt x="0" y="389890"/>
                </a:lnTo>
                <a:lnTo>
                  <a:pt x="635" y="399889"/>
                </a:lnTo>
                <a:lnTo>
                  <a:pt x="16806" y="438244"/>
                </a:lnTo>
                <a:lnTo>
                  <a:pt x="49850" y="462637"/>
                </a:lnTo>
                <a:lnTo>
                  <a:pt x="77977" y="467868"/>
                </a:lnTo>
                <a:lnTo>
                  <a:pt x="7717282" y="467868"/>
                </a:lnTo>
                <a:lnTo>
                  <a:pt x="7765636" y="451061"/>
                </a:lnTo>
                <a:lnTo>
                  <a:pt x="7790029" y="418017"/>
                </a:lnTo>
                <a:lnTo>
                  <a:pt x="7795260" y="389890"/>
                </a:lnTo>
                <a:lnTo>
                  <a:pt x="7795260" y="77978"/>
                </a:lnTo>
                <a:lnTo>
                  <a:pt x="7778453" y="29623"/>
                </a:lnTo>
                <a:lnTo>
                  <a:pt x="7745409" y="5230"/>
                </a:lnTo>
                <a:lnTo>
                  <a:pt x="7717282" y="0"/>
                </a:lnTo>
                <a:lnTo>
                  <a:pt x="77977" y="0"/>
                </a:lnTo>
                <a:lnTo>
                  <a:pt x="29623" y="16806"/>
                </a:lnTo>
                <a:lnTo>
                  <a:pt x="5230" y="49850"/>
                </a:lnTo>
                <a:lnTo>
                  <a:pt x="0" y="77978"/>
                </a:lnTo>
                <a:close/>
              </a:path>
            </a:pathLst>
          </a:custGeom>
          <a:solidFill>
            <a:srgbClr val="EE92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3680" y="4451604"/>
            <a:ext cx="7795260" cy="467868"/>
          </a:xfrm>
          <a:custGeom>
            <a:avLst/>
            <a:gdLst/>
            <a:ahLst/>
            <a:cxnLst/>
            <a:rect l="l" t="t" r="r" b="b"/>
            <a:pathLst>
              <a:path w="7795260" h="467868">
                <a:moveTo>
                  <a:pt x="0" y="77978"/>
                </a:moveTo>
                <a:lnTo>
                  <a:pt x="11401" y="37370"/>
                </a:lnTo>
                <a:lnTo>
                  <a:pt x="41184" y="9214"/>
                </a:lnTo>
                <a:lnTo>
                  <a:pt x="77977" y="0"/>
                </a:lnTo>
                <a:lnTo>
                  <a:pt x="7717282" y="0"/>
                </a:lnTo>
                <a:lnTo>
                  <a:pt x="7757889" y="11401"/>
                </a:lnTo>
                <a:lnTo>
                  <a:pt x="7786045" y="41184"/>
                </a:lnTo>
                <a:lnTo>
                  <a:pt x="7795260" y="77978"/>
                </a:lnTo>
                <a:lnTo>
                  <a:pt x="7795260" y="389890"/>
                </a:lnTo>
                <a:lnTo>
                  <a:pt x="7783858" y="430497"/>
                </a:lnTo>
                <a:lnTo>
                  <a:pt x="7754075" y="458653"/>
                </a:lnTo>
                <a:lnTo>
                  <a:pt x="7717282" y="467868"/>
                </a:lnTo>
                <a:lnTo>
                  <a:pt x="77977" y="467868"/>
                </a:lnTo>
                <a:lnTo>
                  <a:pt x="37370" y="456466"/>
                </a:lnTo>
                <a:lnTo>
                  <a:pt x="9214" y="426683"/>
                </a:lnTo>
                <a:lnTo>
                  <a:pt x="0" y="389890"/>
                </a:lnTo>
                <a:lnTo>
                  <a:pt x="0" y="7797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3680" y="5250180"/>
            <a:ext cx="7795260" cy="467867"/>
          </a:xfrm>
          <a:custGeom>
            <a:avLst/>
            <a:gdLst/>
            <a:ahLst/>
            <a:cxnLst/>
            <a:rect l="l" t="t" r="r" b="b"/>
            <a:pathLst>
              <a:path w="7795260" h="467867">
                <a:moveTo>
                  <a:pt x="0" y="77978"/>
                </a:moveTo>
                <a:lnTo>
                  <a:pt x="0" y="389890"/>
                </a:lnTo>
                <a:lnTo>
                  <a:pt x="635" y="399891"/>
                </a:lnTo>
                <a:lnTo>
                  <a:pt x="16806" y="438249"/>
                </a:lnTo>
                <a:lnTo>
                  <a:pt x="49850" y="462638"/>
                </a:lnTo>
                <a:lnTo>
                  <a:pt x="77977" y="467868"/>
                </a:lnTo>
                <a:lnTo>
                  <a:pt x="7717282" y="467868"/>
                </a:lnTo>
                <a:lnTo>
                  <a:pt x="7765636" y="451065"/>
                </a:lnTo>
                <a:lnTo>
                  <a:pt x="7790029" y="418023"/>
                </a:lnTo>
                <a:lnTo>
                  <a:pt x="7795260" y="389890"/>
                </a:lnTo>
                <a:lnTo>
                  <a:pt x="7795260" y="77978"/>
                </a:lnTo>
                <a:lnTo>
                  <a:pt x="7778453" y="29623"/>
                </a:lnTo>
                <a:lnTo>
                  <a:pt x="7745409" y="5230"/>
                </a:lnTo>
                <a:lnTo>
                  <a:pt x="7717282" y="0"/>
                </a:lnTo>
                <a:lnTo>
                  <a:pt x="77977" y="0"/>
                </a:lnTo>
                <a:lnTo>
                  <a:pt x="29623" y="16806"/>
                </a:lnTo>
                <a:lnTo>
                  <a:pt x="5230" y="49850"/>
                </a:lnTo>
                <a:lnTo>
                  <a:pt x="0" y="77978"/>
                </a:lnTo>
                <a:close/>
              </a:path>
            </a:pathLst>
          </a:custGeom>
          <a:solidFill>
            <a:srgbClr val="DE4D5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73680" y="5250180"/>
            <a:ext cx="7795260" cy="467867"/>
          </a:xfrm>
          <a:custGeom>
            <a:avLst/>
            <a:gdLst/>
            <a:ahLst/>
            <a:cxnLst/>
            <a:rect l="l" t="t" r="r" b="b"/>
            <a:pathLst>
              <a:path w="7795260" h="467867">
                <a:moveTo>
                  <a:pt x="0" y="77978"/>
                </a:moveTo>
                <a:lnTo>
                  <a:pt x="11401" y="37370"/>
                </a:lnTo>
                <a:lnTo>
                  <a:pt x="41184" y="9214"/>
                </a:lnTo>
                <a:lnTo>
                  <a:pt x="77977" y="0"/>
                </a:lnTo>
                <a:lnTo>
                  <a:pt x="7717282" y="0"/>
                </a:lnTo>
                <a:lnTo>
                  <a:pt x="7757889" y="11401"/>
                </a:lnTo>
                <a:lnTo>
                  <a:pt x="7786045" y="41184"/>
                </a:lnTo>
                <a:lnTo>
                  <a:pt x="7795260" y="77978"/>
                </a:lnTo>
                <a:lnTo>
                  <a:pt x="7795260" y="389890"/>
                </a:lnTo>
                <a:lnTo>
                  <a:pt x="7783858" y="430503"/>
                </a:lnTo>
                <a:lnTo>
                  <a:pt x="7754075" y="458656"/>
                </a:lnTo>
                <a:lnTo>
                  <a:pt x="7717282" y="467868"/>
                </a:lnTo>
                <a:lnTo>
                  <a:pt x="77977" y="467868"/>
                </a:lnTo>
                <a:lnTo>
                  <a:pt x="37370" y="456469"/>
                </a:lnTo>
                <a:lnTo>
                  <a:pt x="9214" y="426688"/>
                </a:lnTo>
                <a:lnTo>
                  <a:pt x="0" y="389890"/>
                </a:lnTo>
                <a:lnTo>
                  <a:pt x="0" y="77978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8338" y="860700"/>
            <a:ext cx="217495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1" dirty="0">
                <a:solidFill>
                  <a:srgbClr val="FFFFFF"/>
                </a:solidFill>
                <a:latin typeface="Arial"/>
                <a:cs typeface="Arial"/>
              </a:rPr>
              <a:t>DSDM Life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4827" y="860700"/>
            <a:ext cx="107387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1" dirty="0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8504" y="860700"/>
            <a:ext cx="174452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activities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0040" y="2146316"/>
            <a:ext cx="4412481" cy="61971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0403">
              <a:lnSpc>
                <a:spcPts val="2150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Feasibility study</a:t>
            </a:r>
            <a:endParaRPr sz="2000">
              <a:latin typeface="Arial"/>
              <a:cs typeface="Arial"/>
            </a:endParaRPr>
          </a:p>
          <a:p>
            <a:pPr marL="161162">
              <a:lnSpc>
                <a:spcPct val="95825"/>
              </a:lnSpc>
              <a:spcBef>
                <a:spcPts val="720"/>
              </a:spcBef>
            </a:pP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• Basic business requirements and constraints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0040" y="2945527"/>
            <a:ext cx="4015813" cy="61996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0403">
              <a:lnSpc>
                <a:spcPts val="2150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Business study</a:t>
            </a:r>
            <a:endParaRPr sz="2000">
              <a:latin typeface="Arial"/>
              <a:cs typeface="Arial"/>
            </a:endParaRPr>
          </a:p>
          <a:p>
            <a:pPr marL="161162">
              <a:lnSpc>
                <a:spcPct val="95825"/>
              </a:lnSpc>
              <a:spcBef>
                <a:spcPts val="722"/>
              </a:spcBef>
            </a:pPr>
            <a:r>
              <a:rPr sz="1600" spc="6" dirty="0">
                <a:solidFill>
                  <a:srgbClr val="FFFFFF"/>
                </a:solidFill>
                <a:latin typeface="Arial"/>
                <a:cs typeface="Arial"/>
              </a:rPr>
              <a:t>• Functional and information requirements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0040" y="3744992"/>
            <a:ext cx="4070135" cy="61971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0403">
              <a:lnSpc>
                <a:spcPts val="2150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Functional model iteration</a:t>
            </a:r>
            <a:endParaRPr sz="2000">
              <a:latin typeface="Arial"/>
              <a:cs typeface="Arial"/>
            </a:endParaRPr>
          </a:p>
          <a:p>
            <a:pPr marL="161162">
              <a:lnSpc>
                <a:spcPct val="95825"/>
              </a:lnSpc>
              <a:spcBef>
                <a:spcPts val="720"/>
              </a:spcBef>
            </a:pP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• Produces a set of incremental prototypes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0" y="4544203"/>
            <a:ext cx="5825853" cy="61996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0403">
              <a:lnSpc>
                <a:spcPts val="2150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Design and build iteration</a:t>
            </a:r>
            <a:endParaRPr sz="2000">
              <a:latin typeface="Arial"/>
              <a:cs typeface="Arial"/>
            </a:endParaRPr>
          </a:p>
          <a:p>
            <a:pPr marL="161162">
              <a:lnSpc>
                <a:spcPct val="95825"/>
              </a:lnSpc>
              <a:spcBef>
                <a:spcPts val="722"/>
              </a:spcBef>
            </a:pPr>
            <a:r>
              <a:rPr sz="1600" spc="3" dirty="0">
                <a:solidFill>
                  <a:srgbClr val="FFFFFF"/>
                </a:solidFill>
                <a:latin typeface="Arial"/>
                <a:cs typeface="Arial"/>
              </a:rPr>
              <a:t>• Ensure that each functional model has been well engineered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0040" y="5343668"/>
            <a:ext cx="5113998" cy="61968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0403">
              <a:lnSpc>
                <a:spcPts val="2150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  <a:p>
            <a:pPr marL="161162">
              <a:lnSpc>
                <a:spcPct val="95825"/>
              </a:lnSpc>
              <a:spcBef>
                <a:spcPts val="720"/>
              </a:spcBef>
            </a:pP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• Places the software into the operational environment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0625" y="860700"/>
            <a:ext cx="174539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1" dirty="0">
                <a:solidFill>
                  <a:srgbClr val="FFFFFF"/>
                </a:solidFill>
                <a:latin typeface="Arial"/>
                <a:cs typeface="Arial"/>
              </a:rPr>
              <a:t>Exercise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3069860"/>
            <a:ext cx="7646001" cy="202209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438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Describe agility (for software projects) in your own words.</a:t>
            </a:r>
            <a:endParaRPr sz="2000">
              <a:latin typeface="Arial"/>
              <a:cs typeface="Arial"/>
            </a:endParaRPr>
          </a:p>
          <a:p>
            <a:pPr marL="351028" marR="934527" indent="-338328">
              <a:lnSpc>
                <a:spcPts val="2299"/>
              </a:lnSpc>
              <a:spcBef>
                <a:spcPts val="1576"/>
              </a:spcBef>
              <a:tabLst>
                <a:tab pos="3429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Why does an iterative process make it easier to manage </a:t>
            </a:r>
            <a:endParaRPr sz="2000">
              <a:latin typeface="Arial"/>
              <a:cs typeface="Arial"/>
            </a:endParaRPr>
          </a:p>
          <a:p>
            <a:pPr marL="351028" marR="934527">
              <a:lnSpc>
                <a:spcPts val="2299"/>
              </a:lnSpc>
              <a:spcBef>
                <a:spcPts val="579"/>
              </a:spcBef>
              <a:tabLst>
                <a:tab pos="342900" algn="l"/>
              </a:tabLst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change?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690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Try to come up with one more “agility principle” that would help a</a:t>
            </a:r>
            <a:endParaRPr sz="2000">
              <a:latin typeface="Arial"/>
              <a:cs typeface="Arial"/>
            </a:endParaRPr>
          </a:p>
          <a:p>
            <a:pPr marL="319239" marR="349984" algn="ctr">
              <a:lnSpc>
                <a:spcPct val="95825"/>
              </a:lnSpc>
              <a:spcBef>
                <a:spcPts val="580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software engineering team become even more manoeuvrable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4350" y="2852221"/>
            <a:ext cx="2386100" cy="110371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700913" marR="14096" algn="ctr">
              <a:lnSpc>
                <a:spcPts val="1939"/>
              </a:lnSpc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  <a:endParaRPr sz="1800" dirty="0">
              <a:latin typeface="Arial"/>
              <a:cs typeface="Arial"/>
            </a:endParaRPr>
          </a:p>
          <a:p>
            <a:pPr marL="763993" algn="ctr">
              <a:lnSpc>
                <a:spcPct val="95825"/>
              </a:lnSpc>
              <a:spcBef>
                <a:spcPts val="373"/>
              </a:spcBef>
            </a:pPr>
            <a:r>
              <a:rPr sz="3200" spc="-2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endParaRPr sz="3200" dirty="0">
              <a:latin typeface="Arial"/>
              <a:cs typeface="Arial"/>
            </a:endParaRPr>
          </a:p>
          <a:p>
            <a:pPr marL="12700" marR="10012">
              <a:lnSpc>
                <a:spcPct val="95825"/>
              </a:lnSpc>
              <a:spcBef>
                <a:spcPts val="1146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367" y="3034086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8295" y="860700"/>
            <a:ext cx="387683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6" dirty="0">
                <a:solidFill>
                  <a:srgbClr val="FFFFFF"/>
                </a:solidFill>
                <a:latin typeface="Arial"/>
                <a:cs typeface="Arial"/>
              </a:rPr>
              <a:t>The Agile Manifesto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8770" y="2490994"/>
            <a:ext cx="7623454" cy="144885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429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2001, the “Agile Alliance” signed the “Manifesto for Agile</a:t>
            </a:r>
            <a:endParaRPr sz="2000">
              <a:latin typeface="Arial"/>
              <a:cs typeface="Arial"/>
            </a:endParaRPr>
          </a:p>
          <a:p>
            <a:pPr marL="351028" marR="34290">
              <a:lnSpc>
                <a:spcPct val="95825"/>
              </a:lnSpc>
              <a:spcBef>
                <a:spcPts val="47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Software Development.” It stated:</a:t>
            </a:r>
            <a:endParaRPr sz="2000">
              <a:latin typeface="Arial"/>
              <a:cs typeface="Arial"/>
            </a:endParaRPr>
          </a:p>
          <a:p>
            <a:pPr marL="463804" marR="34290">
              <a:lnSpc>
                <a:spcPct val="95825"/>
              </a:lnSpc>
              <a:spcBef>
                <a:spcPts val="1655"/>
              </a:spcBef>
            </a:pPr>
            <a:r>
              <a:rPr sz="1600" spc="175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30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8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-3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 are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800" spc="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802132">
              <a:lnSpc>
                <a:spcPct val="95825"/>
              </a:lnSpc>
              <a:spcBef>
                <a:spcPts val="525"/>
              </a:spcBef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and helping others do it. Through this work we have come to value: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3170" y="4147278"/>
            <a:ext cx="5156761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450" spc="142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450" spc="106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450" spc="145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Ind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ivi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dua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nterac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1600" spc="-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60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proce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spc="-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too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3170" y="4580094"/>
            <a:ext cx="5233986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450" spc="142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450" spc="106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450" spc="145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600" spc="-1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ork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oft</a:t>
            </a:r>
            <a:r>
              <a:rPr sz="1600" spc="-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60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omprehen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iv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10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ument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3170" y="5012663"/>
            <a:ext cx="4765688" cy="228396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50" spc="142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450" spc="106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450" spc="145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60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ation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60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1600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negotiat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3170" y="5444482"/>
            <a:ext cx="4330386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450" spc="142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450" spc="106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450" spc="145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pond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0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hange</a:t>
            </a:r>
            <a:r>
              <a:rPr sz="160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60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-7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4402" y="858541"/>
            <a:ext cx="301684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6" dirty="0">
                <a:solidFill>
                  <a:srgbClr val="FFFFFF"/>
                </a:solidFill>
                <a:latin typeface="Arial"/>
                <a:cs typeface="Arial"/>
              </a:rPr>
              <a:t>What is Agility?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8463" y="2032762"/>
            <a:ext cx="3378876" cy="1687702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2" dirty="0">
                <a:solidFill>
                  <a:srgbClr val="F88556"/>
                </a:solidFill>
                <a:latin typeface="Calibri"/>
                <a:cs typeface="Calibri"/>
              </a:rPr>
              <a:t>Agile software engineering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80"/>
              </a:lnSpc>
              <a:spcBef>
                <a:spcPts val="19"/>
              </a:spcBef>
            </a:pPr>
            <a:r>
              <a:rPr sz="2400" spc="-2" dirty="0">
                <a:solidFill>
                  <a:srgbClr val="F88556"/>
                </a:solidFill>
                <a:latin typeface="Calibri"/>
                <a:cs typeface="Calibri"/>
              </a:rPr>
              <a:t>development guidelines</a:t>
            </a:r>
            <a:endParaRPr sz="2400">
              <a:latin typeface="Calibri"/>
              <a:cs typeface="Calibri"/>
            </a:endParaRPr>
          </a:p>
          <a:p>
            <a:pPr marL="18795" marR="45720">
              <a:lnSpc>
                <a:spcPct val="101725"/>
              </a:lnSpc>
              <a:spcBef>
                <a:spcPts val="1505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4" dirty="0">
                <a:solidFill>
                  <a:srgbClr val="FFFFFF"/>
                </a:solidFill>
                <a:latin typeface="Calibri"/>
                <a:cs typeface="Calibri"/>
              </a:rPr>
              <a:t>The philosophy encourages:</a:t>
            </a:r>
            <a:endParaRPr sz="2000">
              <a:latin typeface="Calibri"/>
              <a:cs typeface="Calibri"/>
            </a:endParaRPr>
          </a:p>
          <a:p>
            <a:pPr marL="440055" marR="533984" algn="ctr">
              <a:lnSpc>
                <a:spcPct val="101725"/>
              </a:lnSpc>
              <a:spcBef>
                <a:spcPts val="1520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Cu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omer 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3513" y="2032762"/>
            <a:ext cx="4408172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3" dirty="0">
                <a:solidFill>
                  <a:srgbClr val="F88556"/>
                </a:solidFill>
                <a:latin typeface="Calibri"/>
                <a:cs typeface="Calibri"/>
              </a:rPr>
              <a:t>combines a philosophy and a set 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1670" y="2968498"/>
            <a:ext cx="3697588" cy="279907"/>
          </a:xfrm>
          <a:prstGeom prst="rect">
            <a:avLst/>
          </a:prstGeom>
        </p:spPr>
        <p:txBody>
          <a:bodyPr wrap="square" lIns="0" tIns="13366" rIns="0" bIns="0" rtlCol="0">
            <a:noAutofit/>
          </a:bodyPr>
          <a:lstStyle/>
          <a:p>
            <a:pPr marL="12700">
              <a:lnSpc>
                <a:spcPts val="2105"/>
              </a:lnSpc>
            </a:pPr>
            <a:r>
              <a:rPr sz="2000" spc="-3" dirty="0">
                <a:solidFill>
                  <a:srgbClr val="FFFFFF"/>
                </a:solidFill>
                <a:latin typeface="Calibri"/>
                <a:cs typeface="Calibri"/>
              </a:rPr>
              <a:t>The development guidelines stress: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73342" y="2974226"/>
            <a:ext cx="16438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2774" y="3466465"/>
            <a:ext cx="311943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Delivery over analysis and design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4446" y="3471277"/>
            <a:ext cx="150489" cy="231140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5663" y="3934104"/>
            <a:ext cx="2803998" cy="25430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600" spc="175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30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8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-2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1800" spc="-3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eme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2774" y="3934104"/>
            <a:ext cx="2490545" cy="91285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29157">
              <a:lnSpc>
                <a:spcPts val="1900"/>
              </a:lnSpc>
            </a:pPr>
            <a:r>
              <a:rPr sz="1800" spc="-2" dirty="0">
                <a:solidFill>
                  <a:srgbClr val="FFFFFF"/>
                </a:solidFill>
                <a:latin typeface="Calibri"/>
                <a:cs typeface="Calibri"/>
              </a:rPr>
              <a:t>Active and continuous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spcBef>
                <a:spcPts val="104"/>
              </a:spcBef>
            </a:pPr>
            <a:r>
              <a:rPr sz="1800" spc="-3" dirty="0">
                <a:solidFill>
                  <a:srgbClr val="FFFFFF"/>
                </a:solidFill>
                <a:latin typeface="Calibri"/>
                <a:cs typeface="Calibri"/>
              </a:rPr>
              <a:t>communication between developers and customers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4446" y="3938898"/>
            <a:ext cx="150675" cy="231444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175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5663" y="4403979"/>
            <a:ext cx="318719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Sm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sz="1800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mot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9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5663" y="4873371"/>
            <a:ext cx="205861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ormal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thods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5663" y="5341239"/>
            <a:ext cx="2552584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nimal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ork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5663" y="5810961"/>
            <a:ext cx="2581818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ev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elopm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simpl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ici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7604" y="2846831"/>
            <a:ext cx="3646932" cy="1139952"/>
          </a:xfrm>
          <a:custGeom>
            <a:avLst/>
            <a:gdLst/>
            <a:ahLst/>
            <a:cxnLst/>
            <a:rect l="l" t="t" r="r" b="b"/>
            <a:pathLst>
              <a:path w="3646932" h="1139952">
                <a:moveTo>
                  <a:pt x="0" y="1139952"/>
                </a:moveTo>
                <a:lnTo>
                  <a:pt x="3646932" y="1139952"/>
                </a:lnTo>
                <a:lnTo>
                  <a:pt x="3646932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27604" y="2846831"/>
            <a:ext cx="3646932" cy="1139952"/>
          </a:xfrm>
          <a:custGeom>
            <a:avLst/>
            <a:gdLst/>
            <a:ahLst/>
            <a:cxnLst/>
            <a:rect l="l" t="t" r="r" b="b"/>
            <a:pathLst>
              <a:path w="3646932" h="1139952">
                <a:moveTo>
                  <a:pt x="0" y="1139952"/>
                </a:moveTo>
                <a:lnTo>
                  <a:pt x="3646932" y="1139952"/>
                </a:lnTo>
                <a:lnTo>
                  <a:pt x="3646932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5204" y="2682240"/>
            <a:ext cx="797052" cy="1196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75204" y="2682240"/>
            <a:ext cx="797052" cy="1196340"/>
          </a:xfrm>
          <a:custGeom>
            <a:avLst/>
            <a:gdLst/>
            <a:ahLst/>
            <a:cxnLst/>
            <a:rect l="l" t="t" r="r" b="b"/>
            <a:pathLst>
              <a:path w="797052" h="1196339">
                <a:moveTo>
                  <a:pt x="0" y="1196340"/>
                </a:moveTo>
                <a:lnTo>
                  <a:pt x="797052" y="1196340"/>
                </a:lnTo>
                <a:lnTo>
                  <a:pt x="797052" y="0"/>
                </a:lnTo>
                <a:lnTo>
                  <a:pt x="0" y="0"/>
                </a:lnTo>
                <a:lnTo>
                  <a:pt x="0" y="119634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20483" y="2846831"/>
            <a:ext cx="3646931" cy="1139952"/>
          </a:xfrm>
          <a:custGeom>
            <a:avLst/>
            <a:gdLst/>
            <a:ahLst/>
            <a:cxnLst/>
            <a:rect l="l" t="t" r="r" b="b"/>
            <a:pathLst>
              <a:path w="3646931" h="1139952">
                <a:moveTo>
                  <a:pt x="0" y="1139952"/>
                </a:moveTo>
                <a:lnTo>
                  <a:pt x="3646931" y="1139952"/>
                </a:lnTo>
                <a:lnTo>
                  <a:pt x="3646931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20483" y="2846831"/>
            <a:ext cx="3646931" cy="1139952"/>
          </a:xfrm>
          <a:custGeom>
            <a:avLst/>
            <a:gdLst/>
            <a:ahLst/>
            <a:cxnLst/>
            <a:rect l="l" t="t" r="r" b="b"/>
            <a:pathLst>
              <a:path w="3646931" h="1139952">
                <a:moveTo>
                  <a:pt x="0" y="1139952"/>
                </a:moveTo>
                <a:lnTo>
                  <a:pt x="3646931" y="1139952"/>
                </a:lnTo>
                <a:lnTo>
                  <a:pt x="3646931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69608" y="2682240"/>
            <a:ext cx="797051" cy="11963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69608" y="2682240"/>
            <a:ext cx="797051" cy="1196340"/>
          </a:xfrm>
          <a:custGeom>
            <a:avLst/>
            <a:gdLst/>
            <a:ahLst/>
            <a:cxnLst/>
            <a:rect l="l" t="t" r="r" b="b"/>
            <a:pathLst>
              <a:path w="797051" h="1196339">
                <a:moveTo>
                  <a:pt x="0" y="1196340"/>
                </a:moveTo>
                <a:lnTo>
                  <a:pt x="797051" y="1196340"/>
                </a:lnTo>
                <a:lnTo>
                  <a:pt x="797051" y="0"/>
                </a:lnTo>
                <a:lnTo>
                  <a:pt x="0" y="0"/>
                </a:lnTo>
                <a:lnTo>
                  <a:pt x="0" y="119634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27604" y="4280916"/>
            <a:ext cx="3646932" cy="1139952"/>
          </a:xfrm>
          <a:custGeom>
            <a:avLst/>
            <a:gdLst/>
            <a:ahLst/>
            <a:cxnLst/>
            <a:rect l="l" t="t" r="r" b="b"/>
            <a:pathLst>
              <a:path w="3646932" h="1139952">
                <a:moveTo>
                  <a:pt x="0" y="1139952"/>
                </a:moveTo>
                <a:lnTo>
                  <a:pt x="3646932" y="1139952"/>
                </a:lnTo>
                <a:lnTo>
                  <a:pt x="3646932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27604" y="4280916"/>
            <a:ext cx="3646932" cy="1139952"/>
          </a:xfrm>
          <a:custGeom>
            <a:avLst/>
            <a:gdLst/>
            <a:ahLst/>
            <a:cxnLst/>
            <a:rect l="l" t="t" r="r" b="b"/>
            <a:pathLst>
              <a:path w="3646932" h="1139952">
                <a:moveTo>
                  <a:pt x="0" y="1139952"/>
                </a:moveTo>
                <a:lnTo>
                  <a:pt x="3646932" y="1139952"/>
                </a:lnTo>
                <a:lnTo>
                  <a:pt x="3646932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75204" y="4116324"/>
            <a:ext cx="797052" cy="119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5204" y="4116324"/>
            <a:ext cx="797052" cy="1196339"/>
          </a:xfrm>
          <a:custGeom>
            <a:avLst/>
            <a:gdLst/>
            <a:ahLst/>
            <a:cxnLst/>
            <a:rect l="l" t="t" r="r" b="b"/>
            <a:pathLst>
              <a:path w="797052" h="1196339">
                <a:moveTo>
                  <a:pt x="0" y="1196339"/>
                </a:moveTo>
                <a:lnTo>
                  <a:pt x="797052" y="1196339"/>
                </a:lnTo>
                <a:lnTo>
                  <a:pt x="797052" y="0"/>
                </a:lnTo>
                <a:lnTo>
                  <a:pt x="0" y="0"/>
                </a:lnTo>
                <a:lnTo>
                  <a:pt x="0" y="119633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0483" y="4280916"/>
            <a:ext cx="3646931" cy="1139952"/>
          </a:xfrm>
          <a:custGeom>
            <a:avLst/>
            <a:gdLst/>
            <a:ahLst/>
            <a:cxnLst/>
            <a:rect l="l" t="t" r="r" b="b"/>
            <a:pathLst>
              <a:path w="3646931" h="1139952">
                <a:moveTo>
                  <a:pt x="0" y="1139952"/>
                </a:moveTo>
                <a:lnTo>
                  <a:pt x="3646931" y="1139952"/>
                </a:lnTo>
                <a:lnTo>
                  <a:pt x="3646931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20483" y="4280916"/>
            <a:ext cx="3646931" cy="1139952"/>
          </a:xfrm>
          <a:custGeom>
            <a:avLst/>
            <a:gdLst/>
            <a:ahLst/>
            <a:cxnLst/>
            <a:rect l="l" t="t" r="r" b="b"/>
            <a:pathLst>
              <a:path w="3646931" h="1139952">
                <a:moveTo>
                  <a:pt x="0" y="1139952"/>
                </a:moveTo>
                <a:lnTo>
                  <a:pt x="3646931" y="1139952"/>
                </a:lnTo>
                <a:lnTo>
                  <a:pt x="3646931" y="0"/>
                </a:lnTo>
                <a:lnTo>
                  <a:pt x="0" y="0"/>
                </a:lnTo>
                <a:lnTo>
                  <a:pt x="0" y="1139952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89420" y="4116324"/>
            <a:ext cx="798576" cy="11857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89420" y="4116324"/>
            <a:ext cx="798576" cy="1196339"/>
          </a:xfrm>
          <a:custGeom>
            <a:avLst/>
            <a:gdLst/>
            <a:ahLst/>
            <a:cxnLst/>
            <a:rect l="l" t="t" r="r" b="b"/>
            <a:pathLst>
              <a:path w="798576" h="1196339">
                <a:moveTo>
                  <a:pt x="0" y="1196339"/>
                </a:moveTo>
                <a:lnTo>
                  <a:pt x="798576" y="1196339"/>
                </a:lnTo>
                <a:lnTo>
                  <a:pt x="798576" y="0"/>
                </a:lnTo>
                <a:lnTo>
                  <a:pt x="0" y="0"/>
                </a:lnTo>
                <a:lnTo>
                  <a:pt x="0" y="119633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37831" y="860700"/>
            <a:ext cx="301684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6" dirty="0">
                <a:solidFill>
                  <a:srgbClr val="FFFFFF"/>
                </a:solidFill>
                <a:latin typeface="Arial"/>
                <a:cs typeface="Arial"/>
              </a:rPr>
              <a:t>What is Agility?</a:t>
            </a:r>
            <a:endParaRPr sz="3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75204" y="4116324"/>
            <a:ext cx="797052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572256" y="4116324"/>
            <a:ext cx="3002280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2775204" y="4280916"/>
            <a:ext cx="152400" cy="1031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927604" y="4280916"/>
            <a:ext cx="644652" cy="1031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572256" y="4280916"/>
            <a:ext cx="3002280" cy="1031748"/>
          </a:xfrm>
          <a:prstGeom prst="rect">
            <a:avLst/>
          </a:prstGeom>
        </p:spPr>
        <p:txBody>
          <a:bodyPr wrap="square" lIns="0" tIns="6029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27126" marR="28937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It adopts the customer as a </a:t>
            </a:r>
            <a:endParaRPr sz="1700">
              <a:latin typeface="Arial"/>
              <a:cs typeface="Arial"/>
            </a:endParaRPr>
          </a:p>
          <a:p>
            <a:pPr marL="127126" marR="28937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part of the development team </a:t>
            </a:r>
            <a:endParaRPr sz="1700">
              <a:latin typeface="Arial"/>
              <a:cs typeface="Arial"/>
            </a:endParaRPr>
          </a:p>
          <a:p>
            <a:pPr marL="127126" marR="28937">
              <a:lnSpc>
                <a:spcPts val="1954"/>
              </a:lnSpc>
            </a:pPr>
            <a:r>
              <a:rPr sz="1700" spc="-2" dirty="0">
                <a:latin typeface="Arial"/>
                <a:cs typeface="Arial"/>
              </a:rPr>
              <a:t>and works to eliminate the</a:t>
            </a:r>
            <a:endParaRPr sz="1700">
              <a:latin typeface="Arial"/>
              <a:cs typeface="Arial"/>
            </a:endParaRPr>
          </a:p>
          <a:p>
            <a:pPr marL="127126">
              <a:lnSpc>
                <a:spcPts val="1789"/>
              </a:lnSpc>
            </a:pPr>
            <a:r>
              <a:rPr sz="1700" spc="-1" dirty="0">
                <a:latin typeface="Arial"/>
                <a:cs typeface="Arial"/>
              </a:rPr>
              <a:t>“us and them” attitude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75204" y="5312664"/>
            <a:ext cx="152400" cy="108204"/>
          </a:xfrm>
          <a:prstGeom prst="rect">
            <a:avLst/>
          </a:prstGeom>
        </p:spPr>
        <p:txBody>
          <a:bodyPr wrap="square" lIns="0" tIns="254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23" name="object 23"/>
          <p:cNvSpPr txBox="1"/>
          <p:nvPr/>
        </p:nvSpPr>
        <p:spPr>
          <a:xfrm>
            <a:off x="2927604" y="5312664"/>
            <a:ext cx="3646932" cy="108204"/>
          </a:xfrm>
          <a:prstGeom prst="rect">
            <a:avLst/>
          </a:prstGeom>
        </p:spPr>
        <p:txBody>
          <a:bodyPr wrap="square" lIns="0" tIns="254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22" name="object 22"/>
          <p:cNvSpPr txBox="1"/>
          <p:nvPr/>
        </p:nvSpPr>
        <p:spPr>
          <a:xfrm>
            <a:off x="6789420" y="4116324"/>
            <a:ext cx="798576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7587996" y="4116324"/>
            <a:ext cx="2979419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89420" y="4280916"/>
            <a:ext cx="131063" cy="1031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920483" y="4280916"/>
            <a:ext cx="667512" cy="1031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87996" y="4280916"/>
            <a:ext cx="2979419" cy="1031748"/>
          </a:xfrm>
          <a:prstGeom prst="rect">
            <a:avLst/>
          </a:prstGeom>
        </p:spPr>
        <p:txBody>
          <a:bodyPr wrap="square" lIns="0" tIns="6029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05790" marR="88007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It recognizes that planning in </a:t>
            </a:r>
            <a:endParaRPr sz="1700">
              <a:latin typeface="Arial"/>
              <a:cs typeface="Arial"/>
            </a:endParaRPr>
          </a:p>
          <a:p>
            <a:pPr marL="105790" marR="88007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an uncertain world has its </a:t>
            </a:r>
            <a:endParaRPr sz="1700">
              <a:latin typeface="Arial"/>
              <a:cs typeface="Arial"/>
            </a:endParaRPr>
          </a:p>
          <a:p>
            <a:pPr marL="105790" marR="88007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limits and that a project plan </a:t>
            </a:r>
            <a:endParaRPr sz="1700">
              <a:latin typeface="Arial"/>
              <a:cs typeface="Arial"/>
            </a:endParaRPr>
          </a:p>
          <a:p>
            <a:pPr marL="105790" marR="88007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must be flexible.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9420" y="5312664"/>
            <a:ext cx="131063" cy="108204"/>
          </a:xfrm>
          <a:prstGeom prst="rect">
            <a:avLst/>
          </a:prstGeom>
        </p:spPr>
        <p:txBody>
          <a:bodyPr wrap="square" lIns="0" tIns="254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16" name="object 16"/>
          <p:cNvSpPr txBox="1"/>
          <p:nvPr/>
        </p:nvSpPr>
        <p:spPr>
          <a:xfrm>
            <a:off x="6920483" y="5312664"/>
            <a:ext cx="3646931" cy="108204"/>
          </a:xfrm>
          <a:prstGeom prst="rect">
            <a:avLst/>
          </a:prstGeom>
        </p:spPr>
        <p:txBody>
          <a:bodyPr wrap="square" lIns="0" tIns="254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15" name="object 15"/>
          <p:cNvSpPr txBox="1"/>
          <p:nvPr/>
        </p:nvSpPr>
        <p:spPr>
          <a:xfrm>
            <a:off x="2775204" y="2682240"/>
            <a:ext cx="797052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572256" y="2682240"/>
            <a:ext cx="3002280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2775204" y="2846831"/>
            <a:ext cx="152400" cy="1031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927604" y="2846831"/>
            <a:ext cx="644652" cy="1031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572256" y="2846831"/>
            <a:ext cx="3002280" cy="1031748"/>
          </a:xfrm>
          <a:prstGeom prst="rect">
            <a:avLst/>
          </a:prstGeom>
        </p:spPr>
        <p:txBody>
          <a:bodyPr wrap="square" lIns="0" tIns="5342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27126" marR="125455">
              <a:lnSpc>
                <a:spcPts val="1954"/>
              </a:lnSpc>
            </a:pPr>
            <a:r>
              <a:rPr sz="1700" spc="-10" dirty="0">
                <a:latin typeface="Arial"/>
                <a:cs typeface="Arial"/>
              </a:rPr>
              <a:t>Team structures and </a:t>
            </a:r>
            <a:endParaRPr sz="1700">
              <a:latin typeface="Arial"/>
              <a:cs typeface="Arial"/>
            </a:endParaRPr>
          </a:p>
          <a:p>
            <a:pPr marL="127126" marR="125455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attitudes that make </a:t>
            </a:r>
            <a:endParaRPr sz="1700">
              <a:latin typeface="Arial"/>
              <a:cs typeface="Arial"/>
            </a:endParaRPr>
          </a:p>
          <a:p>
            <a:pPr marL="127126" marR="125455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communication among team </a:t>
            </a:r>
            <a:endParaRPr sz="1700">
              <a:latin typeface="Arial"/>
              <a:cs typeface="Arial"/>
            </a:endParaRPr>
          </a:p>
          <a:p>
            <a:pPr marL="127126" marR="125455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members more facile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75204" y="3878579"/>
            <a:ext cx="152400" cy="108203"/>
          </a:xfrm>
          <a:prstGeom prst="rect">
            <a:avLst/>
          </a:prstGeom>
        </p:spPr>
        <p:txBody>
          <a:bodyPr wrap="square" lIns="0" tIns="253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9" name="object 9"/>
          <p:cNvSpPr txBox="1"/>
          <p:nvPr/>
        </p:nvSpPr>
        <p:spPr>
          <a:xfrm>
            <a:off x="2927604" y="3878579"/>
            <a:ext cx="3646932" cy="108203"/>
          </a:xfrm>
          <a:prstGeom prst="rect">
            <a:avLst/>
          </a:prstGeom>
        </p:spPr>
        <p:txBody>
          <a:bodyPr wrap="square" lIns="0" tIns="253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8" name="object 8"/>
          <p:cNvSpPr txBox="1"/>
          <p:nvPr/>
        </p:nvSpPr>
        <p:spPr>
          <a:xfrm>
            <a:off x="6769608" y="2682240"/>
            <a:ext cx="797051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7566659" y="2682240"/>
            <a:ext cx="3000755" cy="164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769608" y="2846831"/>
            <a:ext cx="150875" cy="1031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920483" y="2846831"/>
            <a:ext cx="646176" cy="1031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7566659" y="2846831"/>
            <a:ext cx="3000755" cy="1031748"/>
          </a:xfrm>
          <a:prstGeom prst="rect">
            <a:avLst/>
          </a:prstGeom>
        </p:spPr>
        <p:txBody>
          <a:bodyPr wrap="square" lIns="0" tIns="5342" rIns="0" bIns="0" rtlCol="0">
            <a:noAutofit/>
          </a:bodyPr>
          <a:lstStyle/>
          <a:p>
            <a:pPr>
              <a:lnSpc>
                <a:spcPts val="900"/>
              </a:lnSpc>
            </a:pPr>
            <a:endParaRPr sz="900"/>
          </a:p>
          <a:p>
            <a:pPr marL="127126" marR="71821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Rapid delivery of operational </a:t>
            </a:r>
            <a:endParaRPr sz="1700">
              <a:latin typeface="Arial"/>
              <a:cs typeface="Arial"/>
            </a:endParaRPr>
          </a:p>
          <a:p>
            <a:pPr marL="127126" marR="71821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software and de-emphasizes </a:t>
            </a:r>
            <a:endParaRPr sz="1700">
              <a:latin typeface="Arial"/>
              <a:cs typeface="Arial"/>
            </a:endParaRPr>
          </a:p>
          <a:p>
            <a:pPr marL="127126" marR="71821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the importance of </a:t>
            </a:r>
            <a:endParaRPr sz="1700">
              <a:latin typeface="Arial"/>
              <a:cs typeface="Arial"/>
            </a:endParaRPr>
          </a:p>
          <a:p>
            <a:pPr marL="127126" marR="71821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intermediate work products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9608" y="3878579"/>
            <a:ext cx="150875" cy="108203"/>
          </a:xfrm>
          <a:prstGeom prst="rect">
            <a:avLst/>
          </a:prstGeom>
        </p:spPr>
        <p:txBody>
          <a:bodyPr wrap="square" lIns="0" tIns="253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  <p:sp>
        <p:nvSpPr>
          <p:cNvPr id="2" name="object 2"/>
          <p:cNvSpPr txBox="1"/>
          <p:nvPr/>
        </p:nvSpPr>
        <p:spPr>
          <a:xfrm>
            <a:off x="6920483" y="3878579"/>
            <a:ext cx="3646931" cy="108203"/>
          </a:xfrm>
          <a:prstGeom prst="rect">
            <a:avLst/>
          </a:prstGeom>
        </p:spPr>
        <p:txBody>
          <a:bodyPr wrap="square" lIns="0" tIns="253" rIns="0" bIns="0" rtlCol="0">
            <a:noAutofit/>
          </a:bodyPr>
          <a:lstStyle/>
          <a:p>
            <a:pPr marL="25400">
              <a:lnSpc>
                <a:spcPts val="850"/>
              </a:lnSpc>
            </a:pPr>
            <a:endParaRPr sz="8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7831" y="860700"/>
            <a:ext cx="301684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6" dirty="0">
                <a:solidFill>
                  <a:srgbClr val="FFFFFF"/>
                </a:solidFill>
                <a:latin typeface="Arial"/>
                <a:cs typeface="Arial"/>
              </a:rPr>
              <a:t>What is Agility?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770" y="2836942"/>
            <a:ext cx="671428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07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5339" y="2836942"/>
            <a:ext cx="6462465" cy="108271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26730">
              <a:lnSpc>
                <a:spcPts val="2150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successfully apply agility to any software process:</a:t>
            </a:r>
            <a:endParaRPr sz="2000">
              <a:latin typeface="Arial"/>
              <a:cs typeface="Arial"/>
            </a:endParaRPr>
          </a:p>
          <a:p>
            <a:pPr marL="125562">
              <a:lnSpc>
                <a:spcPts val="2590"/>
              </a:lnSpc>
              <a:spcBef>
                <a:spcPts val="1294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Process should allow the project team to adapt and streamline tasks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9874" y="3355072"/>
            <a:ext cx="150489" cy="231140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202" y="4133905"/>
            <a:ext cx="194838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Fluidity in planning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9874" y="4152505"/>
            <a:ext cx="150489" cy="231139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8202" y="4603297"/>
            <a:ext cx="438845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Focus on the most essential work 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9874" y="4621897"/>
            <a:ext cx="150489" cy="231139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8202" y="5072689"/>
            <a:ext cx="447852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Emphasize an incremental delivery strategy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9874" y="5091289"/>
            <a:ext cx="150489" cy="231140"/>
          </a:xfrm>
          <a:prstGeom prst="rect">
            <a:avLst/>
          </a:prstGeom>
        </p:spPr>
        <p:txBody>
          <a:bodyPr wrap="square" lIns="0" tIns="11112" rIns="0" bIns="0" rtlCol="0">
            <a:noAutofit/>
          </a:bodyPr>
          <a:lstStyle/>
          <a:p>
            <a:pPr marL="12700">
              <a:lnSpc>
                <a:spcPts val="1750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3028" y="2052827"/>
            <a:ext cx="6036564" cy="3997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8802" y="860700"/>
            <a:ext cx="591512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Agility and the Cost of Change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9191" y="860700"/>
            <a:ext cx="356458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9" dirty="0">
                <a:solidFill>
                  <a:srgbClr val="FFFFFF"/>
                </a:solidFill>
                <a:latin typeface="Arial"/>
                <a:cs typeface="Arial"/>
              </a:rPr>
              <a:t>The Agile 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8770" y="2559320"/>
            <a:ext cx="7124074" cy="1448531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R="580383" algn="ctr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Any agile software process addresses a number of key</a:t>
            </a:r>
            <a:endParaRPr sz="2000">
              <a:latin typeface="Arial"/>
              <a:cs typeface="Arial"/>
            </a:endParaRPr>
          </a:p>
          <a:p>
            <a:pPr marL="319239" marR="889355" algn="ctr">
              <a:lnSpc>
                <a:spcPct val="95825"/>
              </a:lnSpc>
              <a:spcBef>
                <a:spcPts val="47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assumptions about the majority of software projects:</a:t>
            </a:r>
            <a:endParaRPr sz="2000">
              <a:latin typeface="Arial"/>
              <a:cs typeface="Arial"/>
            </a:endParaRPr>
          </a:p>
          <a:p>
            <a:pPr marL="463804">
              <a:lnSpc>
                <a:spcPct val="95825"/>
              </a:lnSpc>
              <a:spcBef>
                <a:spcPts val="1655"/>
              </a:spcBef>
            </a:pPr>
            <a:r>
              <a:rPr sz="1600" spc="0" dirty="0">
                <a:solidFill>
                  <a:srgbClr val="F88556"/>
                </a:solidFill>
                <a:latin typeface="Arial"/>
                <a:cs typeface="Arial"/>
              </a:rPr>
              <a:t>1.  </a:t>
            </a:r>
            <a:r>
              <a:rPr sz="1600" spc="33" dirty="0">
                <a:solidFill>
                  <a:srgbClr val="F88556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It is 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9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ficu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800" spc="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nts</a:t>
            </a:r>
            <a:endParaRPr sz="1800">
              <a:latin typeface="Arial"/>
              <a:cs typeface="Arial"/>
            </a:endParaRPr>
          </a:p>
          <a:p>
            <a:pPr marL="806704" marR="39430">
              <a:lnSpc>
                <a:spcPct val="95825"/>
              </a:lnSpc>
              <a:spcBef>
                <a:spcPts val="522"/>
              </a:spcBef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persist and which will change.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4765" y="3424610"/>
            <a:ext cx="371043" cy="2539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1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9874" y="4221916"/>
            <a:ext cx="6091758" cy="583183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0" dirty="0">
                <a:solidFill>
                  <a:srgbClr val="F88556"/>
                </a:solidFill>
                <a:latin typeface="Arial"/>
                <a:cs typeface="Arial"/>
              </a:rPr>
              <a:t>2.  </a:t>
            </a:r>
            <a:r>
              <a:rPr sz="1600" spc="33" dirty="0">
                <a:solidFill>
                  <a:srgbClr val="F88556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For ma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y t</a:t>
            </a:r>
            <a:r>
              <a:rPr sz="1800" spc="-19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of soft</a:t>
            </a:r>
            <a:r>
              <a:rPr sz="1800" spc="-3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structi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355600" marR="34290">
              <a:lnSpc>
                <a:spcPct val="95825"/>
              </a:lnSpc>
              <a:spcBef>
                <a:spcPts val="425"/>
              </a:spcBef>
            </a:pPr>
            <a:r>
              <a:rPr sz="1800" spc="-2" dirty="0">
                <a:solidFill>
                  <a:srgbClr val="FFFFFF"/>
                </a:solidFill>
                <a:latin typeface="Arial"/>
                <a:cs typeface="Arial"/>
              </a:rPr>
              <a:t>interleaved.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9874" y="5020492"/>
            <a:ext cx="6914946" cy="58324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0" dirty="0">
                <a:solidFill>
                  <a:srgbClr val="F88556"/>
                </a:solidFill>
                <a:latin typeface="Arial"/>
                <a:cs typeface="Arial"/>
              </a:rPr>
              <a:t>3.  </a:t>
            </a:r>
            <a:r>
              <a:rPr sz="1600" spc="33" dirty="0">
                <a:solidFill>
                  <a:srgbClr val="F88556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sis,</a:t>
            </a:r>
            <a:r>
              <a:rPr sz="180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n,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structi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n, 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testi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icta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  <a:p>
            <a:pPr marL="355600" marR="34290">
              <a:lnSpc>
                <a:spcPct val="95825"/>
              </a:lnSpc>
              <a:spcBef>
                <a:spcPts val="425"/>
              </a:spcBef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as we might like.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9191" y="860700"/>
            <a:ext cx="83320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8916" y="860700"/>
            <a:ext cx="104885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7577" y="860700"/>
            <a:ext cx="164619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770" y="3757826"/>
            <a:ext cx="6031529" cy="646295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Given these three assumptions, how do we create</a:t>
            </a:r>
            <a:endParaRPr sz="2000">
              <a:latin typeface="Arial"/>
              <a:cs typeface="Arial"/>
            </a:endParaRPr>
          </a:p>
          <a:p>
            <a:pPr marL="351028" marR="38221">
              <a:lnSpc>
                <a:spcPct val="95825"/>
              </a:lnSpc>
              <a:spcBef>
                <a:spcPts val="475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that can manage unpredictability?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183" y="3757826"/>
            <a:ext cx="1166961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process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766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1336</Words>
  <Application>Microsoft Office PowerPoint</Application>
  <PresentationFormat>Widescreen</PresentationFormat>
  <Paragraphs>323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Obeng Kwakye Kingsford Sarkodie</cp:lastModifiedBy>
  <cp:revision>1</cp:revision>
  <dcterms:modified xsi:type="dcterms:W3CDTF">2023-11-09T12:09:12Z</dcterms:modified>
</cp:coreProperties>
</file>