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12192000" cy="6858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792" y="0"/>
            <a:ext cx="7933944" cy="6857998"/>
          </a:xfrm>
          <a:custGeom>
            <a:avLst/>
            <a:gdLst/>
            <a:ahLst/>
            <a:cxnLst/>
            <a:rect l="l" t="t" r="r" b="b"/>
            <a:pathLst>
              <a:path w="7933944" h="6857998">
                <a:moveTo>
                  <a:pt x="7933944" y="6857998"/>
                </a:moveTo>
                <a:lnTo>
                  <a:pt x="7933944" y="0"/>
                </a:lnTo>
                <a:lnTo>
                  <a:pt x="0" y="0"/>
                </a:lnTo>
                <a:lnTo>
                  <a:pt x="0" y="6857998"/>
                </a:lnTo>
                <a:lnTo>
                  <a:pt x="79339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55023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9092" y="213542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0252" y="3346906"/>
            <a:ext cx="339039" cy="330200"/>
          </a:xfrm>
          <a:prstGeom prst="rect">
            <a:avLst/>
          </a:prstGeom>
        </p:spPr>
        <p:txBody>
          <a:bodyPr wrap="square" lIns="0" tIns="16256" rIns="0" bIns="0" rtlCol="0">
            <a:noAutofit/>
          </a:bodyPr>
          <a:lstStyle/>
          <a:p>
            <a:pPr marL="12700">
              <a:lnSpc>
                <a:spcPts val="2560"/>
              </a:lnSpc>
            </a:pPr>
            <a:r>
              <a:rPr sz="2400" spc="900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24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19576" y="4232828"/>
            <a:ext cx="3101893" cy="711504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dirty="0">
                <a:solidFill>
                  <a:srgbClr val="FFFFFF"/>
                </a:solidFill>
                <a:latin typeface="Arial"/>
                <a:cs typeface="Arial"/>
              </a:rPr>
              <a:t>Principles</a:t>
            </a:r>
            <a:endParaRPr sz="5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83891" y="4232828"/>
            <a:ext cx="1270680" cy="711504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spc="-3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5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29076" y="4974120"/>
            <a:ext cx="1957984" cy="71120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dirty="0">
                <a:solidFill>
                  <a:srgbClr val="FFFFFF"/>
                </a:solidFill>
                <a:latin typeface="Arial"/>
                <a:cs typeface="Arial"/>
              </a:rPr>
              <a:t>Guide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49442" y="4974120"/>
            <a:ext cx="2605379" cy="711200"/>
          </a:xfrm>
          <a:prstGeom prst="rect">
            <a:avLst/>
          </a:prstGeom>
        </p:spPr>
        <p:txBody>
          <a:bodyPr wrap="square" lIns="0" tIns="35560" rIns="0" bIns="0" rtlCol="0">
            <a:noAutofit/>
          </a:bodyPr>
          <a:lstStyle/>
          <a:p>
            <a:pPr marL="12700">
              <a:lnSpc>
                <a:spcPts val="5600"/>
              </a:lnSpc>
            </a:pPr>
            <a:r>
              <a:rPr sz="5400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endParaRPr sz="5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39355" y="860700"/>
            <a:ext cx="1023409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Core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95157" y="860700"/>
            <a:ext cx="1959313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Principles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770" y="3574946"/>
            <a:ext cx="7373703" cy="1012055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1111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These principles are not all you’ll need to build high-quality</a:t>
            </a:r>
            <a:endParaRPr sz="2000">
              <a:latin typeface="Arial"/>
              <a:cs typeface="Arial"/>
            </a:endParaRPr>
          </a:p>
          <a:p>
            <a:pPr marL="351028">
              <a:lnSpc>
                <a:spcPts val="2880"/>
              </a:lnSpc>
              <a:spcBef>
                <a:spcPts val="191"/>
              </a:spcBef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software, but they do establish a foundation for every software engineering method we will discuss in this class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99364" y="213542"/>
            <a:ext cx="279095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134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9768" y="860700"/>
            <a:ext cx="7519734" cy="923036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R="12904" algn="r">
              <a:lnSpc>
                <a:spcPts val="3570"/>
              </a:lnSpc>
            </a:pPr>
            <a:r>
              <a:rPr sz="3400" spc="-17" dirty="0">
                <a:solidFill>
                  <a:srgbClr val="FFFFFF"/>
                </a:solidFill>
                <a:latin typeface="Arial"/>
                <a:cs typeface="Arial"/>
              </a:rPr>
              <a:t>Principles That Guide Each Framework</a:t>
            </a:r>
            <a:endParaRPr sz="3400">
              <a:latin typeface="Arial"/>
              <a:cs typeface="Arial"/>
            </a:endParaRPr>
          </a:p>
          <a:p>
            <a:pPr marR="12700" algn="r">
              <a:lnSpc>
                <a:spcPts val="3670"/>
              </a:lnSpc>
              <a:spcBef>
                <a:spcPts val="5"/>
              </a:spcBef>
            </a:pPr>
            <a:r>
              <a:rPr sz="3400" spc="-4" dirty="0">
                <a:solidFill>
                  <a:srgbClr val="FFFFFF"/>
                </a:solidFill>
                <a:latin typeface="Arial"/>
                <a:cs typeface="Arial"/>
              </a:rPr>
              <a:t>Activity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770" y="2886980"/>
            <a:ext cx="7406482" cy="2387854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43811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3" dirty="0">
                <a:solidFill>
                  <a:srgbClr val="FFFFFF"/>
                </a:solidFill>
                <a:latin typeface="Arial"/>
                <a:cs typeface="Arial"/>
              </a:rPr>
              <a:t>We now consider principles that have a strong bearing on the</a:t>
            </a:r>
            <a:endParaRPr sz="2000">
              <a:latin typeface="Arial"/>
              <a:cs typeface="Arial"/>
            </a:endParaRPr>
          </a:p>
          <a:p>
            <a:pPr marL="351028" marR="162323">
              <a:lnSpc>
                <a:spcPts val="2299"/>
              </a:lnSpc>
              <a:spcBef>
                <a:spcPts val="472"/>
              </a:spcBef>
            </a:pP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success of each generic framework activity defined as part of </a:t>
            </a:r>
            <a:endParaRPr sz="2000">
              <a:latin typeface="Arial"/>
              <a:cs typeface="Arial"/>
            </a:endParaRPr>
          </a:p>
          <a:p>
            <a:pPr marL="351028" marR="162323">
              <a:lnSpc>
                <a:spcPts val="2299"/>
              </a:lnSpc>
              <a:spcBef>
                <a:spcPts val="579"/>
              </a:spcBef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the software process.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700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These principles are largely a refinement of the core principles</a:t>
            </a:r>
            <a:endParaRPr sz="2000">
              <a:latin typeface="Arial"/>
              <a:cs typeface="Arial"/>
            </a:endParaRPr>
          </a:p>
          <a:p>
            <a:pPr marL="351028" marR="43811">
              <a:lnSpc>
                <a:spcPct val="95825"/>
              </a:lnSpc>
              <a:spcBef>
                <a:spcPts val="582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presented.</a:t>
            </a:r>
            <a:endParaRPr sz="2000">
              <a:latin typeface="Arial"/>
              <a:cs typeface="Arial"/>
            </a:endParaRPr>
          </a:p>
          <a:p>
            <a:pPr marL="12700" marR="43811">
              <a:lnSpc>
                <a:spcPct val="95825"/>
              </a:lnSpc>
              <a:spcBef>
                <a:spcPts val="1672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They are simply stated at a lower level of abstraction.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58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92780" y="2266188"/>
            <a:ext cx="3387852" cy="1057655"/>
          </a:xfrm>
          <a:custGeom>
            <a:avLst/>
            <a:gdLst/>
            <a:ahLst/>
            <a:cxnLst/>
            <a:rect l="l" t="t" r="r" b="b"/>
            <a:pathLst>
              <a:path w="3387852" h="1057655">
                <a:moveTo>
                  <a:pt x="0" y="1057655"/>
                </a:moveTo>
                <a:lnTo>
                  <a:pt x="3387852" y="1057655"/>
                </a:lnTo>
                <a:lnTo>
                  <a:pt x="3387852" y="0"/>
                </a:lnTo>
                <a:lnTo>
                  <a:pt x="0" y="0"/>
                </a:lnTo>
                <a:lnTo>
                  <a:pt x="0" y="1057655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192780" y="2266188"/>
            <a:ext cx="3387852" cy="1057655"/>
          </a:xfrm>
          <a:custGeom>
            <a:avLst/>
            <a:gdLst/>
            <a:ahLst/>
            <a:cxnLst/>
            <a:rect l="l" t="t" r="r" b="b"/>
            <a:pathLst>
              <a:path w="3387852" h="1057655">
                <a:moveTo>
                  <a:pt x="0" y="1057655"/>
                </a:moveTo>
                <a:lnTo>
                  <a:pt x="3387852" y="1057655"/>
                </a:lnTo>
                <a:lnTo>
                  <a:pt x="3387852" y="0"/>
                </a:lnTo>
                <a:lnTo>
                  <a:pt x="0" y="0"/>
                </a:lnTo>
                <a:lnTo>
                  <a:pt x="0" y="1057655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52572" y="2121069"/>
            <a:ext cx="740664" cy="1096595"/>
          </a:xfrm>
          <a:custGeom>
            <a:avLst/>
            <a:gdLst/>
            <a:ahLst/>
            <a:cxnLst/>
            <a:rect l="l" t="t" r="r" b="b"/>
            <a:pathLst>
              <a:path w="740664" h="1096595">
                <a:moveTo>
                  <a:pt x="740664" y="1096595"/>
                </a:moveTo>
                <a:lnTo>
                  <a:pt x="740663" y="0"/>
                </a:lnTo>
                <a:lnTo>
                  <a:pt x="0" y="0"/>
                </a:lnTo>
                <a:lnTo>
                  <a:pt x="0" y="1096595"/>
                </a:lnTo>
                <a:lnTo>
                  <a:pt x="740664" y="10965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87348" y="2121069"/>
            <a:ext cx="872375" cy="1096595"/>
          </a:xfrm>
          <a:custGeom>
            <a:avLst/>
            <a:gdLst/>
            <a:ahLst/>
            <a:cxnLst/>
            <a:rect l="l" t="t" r="r" b="b"/>
            <a:pathLst>
              <a:path w="872375" h="1096595">
                <a:moveTo>
                  <a:pt x="0" y="1096595"/>
                </a:moveTo>
                <a:lnTo>
                  <a:pt x="872375" y="1096595"/>
                </a:lnTo>
                <a:lnTo>
                  <a:pt x="872375" y="0"/>
                </a:lnTo>
                <a:lnTo>
                  <a:pt x="0" y="0"/>
                </a:lnTo>
                <a:lnTo>
                  <a:pt x="0" y="1096595"/>
                </a:lnTo>
                <a:close/>
              </a:path>
            </a:pathLst>
          </a:custGeom>
          <a:ln w="8610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17716" y="2509014"/>
            <a:ext cx="180669" cy="3465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52572" y="2112264"/>
            <a:ext cx="740663" cy="1112519"/>
          </a:xfrm>
          <a:custGeom>
            <a:avLst/>
            <a:gdLst/>
            <a:ahLst/>
            <a:cxnLst/>
            <a:rect l="l" t="t" r="r" b="b"/>
            <a:pathLst>
              <a:path w="740663" h="1112519">
                <a:moveTo>
                  <a:pt x="0" y="1112519"/>
                </a:moveTo>
                <a:lnTo>
                  <a:pt x="740663" y="1112519"/>
                </a:lnTo>
                <a:lnTo>
                  <a:pt x="740663" y="0"/>
                </a:lnTo>
                <a:lnTo>
                  <a:pt x="0" y="0"/>
                </a:lnTo>
                <a:lnTo>
                  <a:pt x="0" y="1112519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903720" y="2266188"/>
            <a:ext cx="3386328" cy="1057655"/>
          </a:xfrm>
          <a:custGeom>
            <a:avLst/>
            <a:gdLst/>
            <a:ahLst/>
            <a:cxnLst/>
            <a:rect l="l" t="t" r="r" b="b"/>
            <a:pathLst>
              <a:path w="3386328" h="1057655">
                <a:moveTo>
                  <a:pt x="0" y="1057655"/>
                </a:moveTo>
                <a:lnTo>
                  <a:pt x="3386328" y="1057655"/>
                </a:lnTo>
                <a:lnTo>
                  <a:pt x="3386328" y="0"/>
                </a:lnTo>
                <a:lnTo>
                  <a:pt x="0" y="0"/>
                </a:lnTo>
                <a:lnTo>
                  <a:pt x="0" y="1057655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03720" y="2266188"/>
            <a:ext cx="3386328" cy="1057655"/>
          </a:xfrm>
          <a:custGeom>
            <a:avLst/>
            <a:gdLst/>
            <a:ahLst/>
            <a:cxnLst/>
            <a:rect l="l" t="t" r="r" b="b"/>
            <a:pathLst>
              <a:path w="3386328" h="1057655">
                <a:moveTo>
                  <a:pt x="0" y="1057655"/>
                </a:moveTo>
                <a:lnTo>
                  <a:pt x="3386328" y="1057655"/>
                </a:lnTo>
                <a:lnTo>
                  <a:pt x="3386328" y="0"/>
                </a:lnTo>
                <a:lnTo>
                  <a:pt x="0" y="0"/>
                </a:lnTo>
                <a:lnTo>
                  <a:pt x="0" y="1057655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61988" y="2121119"/>
            <a:ext cx="740664" cy="1096235"/>
          </a:xfrm>
          <a:custGeom>
            <a:avLst/>
            <a:gdLst/>
            <a:ahLst/>
            <a:cxnLst/>
            <a:rect l="l" t="t" r="r" b="b"/>
            <a:pathLst>
              <a:path w="740664" h="1096235">
                <a:moveTo>
                  <a:pt x="740664" y="1096235"/>
                </a:moveTo>
                <a:lnTo>
                  <a:pt x="740664" y="0"/>
                </a:lnTo>
                <a:lnTo>
                  <a:pt x="0" y="0"/>
                </a:lnTo>
                <a:lnTo>
                  <a:pt x="0" y="1096234"/>
                </a:lnTo>
                <a:lnTo>
                  <a:pt x="740664" y="10962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96764" y="2121119"/>
            <a:ext cx="872375" cy="1096235"/>
          </a:xfrm>
          <a:custGeom>
            <a:avLst/>
            <a:gdLst/>
            <a:ahLst/>
            <a:cxnLst/>
            <a:rect l="l" t="t" r="r" b="b"/>
            <a:pathLst>
              <a:path w="872375" h="1096235">
                <a:moveTo>
                  <a:pt x="0" y="1096234"/>
                </a:moveTo>
                <a:lnTo>
                  <a:pt x="872375" y="1096235"/>
                </a:lnTo>
                <a:lnTo>
                  <a:pt x="872375" y="0"/>
                </a:lnTo>
                <a:lnTo>
                  <a:pt x="0" y="0"/>
                </a:lnTo>
                <a:lnTo>
                  <a:pt x="0" y="1096234"/>
                </a:lnTo>
                <a:close/>
              </a:path>
            </a:pathLst>
          </a:custGeom>
          <a:ln w="8624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96159" y="2505581"/>
            <a:ext cx="258099" cy="3480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61988" y="2112264"/>
            <a:ext cx="740664" cy="1112519"/>
          </a:xfrm>
          <a:custGeom>
            <a:avLst/>
            <a:gdLst/>
            <a:ahLst/>
            <a:cxnLst/>
            <a:rect l="l" t="t" r="r" b="b"/>
            <a:pathLst>
              <a:path w="740664" h="1112519">
                <a:moveTo>
                  <a:pt x="0" y="1112519"/>
                </a:moveTo>
                <a:lnTo>
                  <a:pt x="740664" y="1112519"/>
                </a:lnTo>
                <a:lnTo>
                  <a:pt x="740664" y="0"/>
                </a:lnTo>
                <a:lnTo>
                  <a:pt x="0" y="0"/>
                </a:lnTo>
                <a:lnTo>
                  <a:pt x="0" y="1112519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192780" y="3598164"/>
            <a:ext cx="3387852" cy="1059180"/>
          </a:xfrm>
          <a:custGeom>
            <a:avLst/>
            <a:gdLst/>
            <a:ahLst/>
            <a:cxnLst/>
            <a:rect l="l" t="t" r="r" b="b"/>
            <a:pathLst>
              <a:path w="3387852" h="1059180">
                <a:moveTo>
                  <a:pt x="0" y="1059180"/>
                </a:moveTo>
                <a:lnTo>
                  <a:pt x="3387852" y="1059180"/>
                </a:lnTo>
                <a:lnTo>
                  <a:pt x="3387852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192780" y="3598164"/>
            <a:ext cx="3387852" cy="1059180"/>
          </a:xfrm>
          <a:custGeom>
            <a:avLst/>
            <a:gdLst/>
            <a:ahLst/>
            <a:cxnLst/>
            <a:rect l="l" t="t" r="r" b="b"/>
            <a:pathLst>
              <a:path w="3387852" h="1059180">
                <a:moveTo>
                  <a:pt x="0" y="1059180"/>
                </a:moveTo>
                <a:lnTo>
                  <a:pt x="3387852" y="1059180"/>
                </a:lnTo>
                <a:lnTo>
                  <a:pt x="3387852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052572" y="3454637"/>
            <a:ext cx="740664" cy="1094703"/>
          </a:xfrm>
          <a:custGeom>
            <a:avLst/>
            <a:gdLst/>
            <a:ahLst/>
            <a:cxnLst/>
            <a:rect l="l" t="t" r="r" b="b"/>
            <a:pathLst>
              <a:path w="740663" h="1094703">
                <a:moveTo>
                  <a:pt x="740663" y="1094703"/>
                </a:moveTo>
                <a:lnTo>
                  <a:pt x="740663" y="0"/>
                </a:lnTo>
                <a:lnTo>
                  <a:pt x="0" y="0"/>
                </a:lnTo>
                <a:lnTo>
                  <a:pt x="0" y="1094703"/>
                </a:lnTo>
                <a:lnTo>
                  <a:pt x="740663" y="1094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987349" y="3454637"/>
            <a:ext cx="872375" cy="1094703"/>
          </a:xfrm>
          <a:custGeom>
            <a:avLst/>
            <a:gdLst/>
            <a:ahLst/>
            <a:cxnLst/>
            <a:rect l="l" t="t" r="r" b="b"/>
            <a:pathLst>
              <a:path w="872375" h="1094703">
                <a:moveTo>
                  <a:pt x="0" y="1094703"/>
                </a:moveTo>
                <a:lnTo>
                  <a:pt x="872375" y="1094703"/>
                </a:lnTo>
                <a:lnTo>
                  <a:pt x="872375" y="0"/>
                </a:lnTo>
                <a:lnTo>
                  <a:pt x="0" y="0"/>
                </a:lnTo>
                <a:lnTo>
                  <a:pt x="0" y="1094703"/>
                </a:lnTo>
                <a:close/>
              </a:path>
            </a:pathLst>
          </a:custGeom>
          <a:ln w="8620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291906" y="3838562"/>
            <a:ext cx="258099" cy="3527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052572" y="3445764"/>
            <a:ext cx="740663" cy="1110996"/>
          </a:xfrm>
          <a:custGeom>
            <a:avLst/>
            <a:gdLst/>
            <a:ahLst/>
            <a:cxnLst/>
            <a:rect l="l" t="t" r="r" b="b"/>
            <a:pathLst>
              <a:path w="740663" h="1110996">
                <a:moveTo>
                  <a:pt x="0" y="1110996"/>
                </a:moveTo>
                <a:lnTo>
                  <a:pt x="740663" y="1110996"/>
                </a:lnTo>
                <a:lnTo>
                  <a:pt x="740663" y="0"/>
                </a:lnTo>
                <a:lnTo>
                  <a:pt x="0" y="0"/>
                </a:lnTo>
                <a:lnTo>
                  <a:pt x="0" y="1110996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903720" y="3598164"/>
            <a:ext cx="3386328" cy="1059180"/>
          </a:xfrm>
          <a:custGeom>
            <a:avLst/>
            <a:gdLst/>
            <a:ahLst/>
            <a:cxnLst/>
            <a:rect l="l" t="t" r="r" b="b"/>
            <a:pathLst>
              <a:path w="3386328" h="1059180">
                <a:moveTo>
                  <a:pt x="0" y="1059180"/>
                </a:moveTo>
                <a:lnTo>
                  <a:pt x="3386328" y="1059180"/>
                </a:lnTo>
                <a:lnTo>
                  <a:pt x="3386328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903720" y="3598164"/>
            <a:ext cx="3386328" cy="1059180"/>
          </a:xfrm>
          <a:custGeom>
            <a:avLst/>
            <a:gdLst/>
            <a:ahLst/>
            <a:cxnLst/>
            <a:rect l="l" t="t" r="r" b="b"/>
            <a:pathLst>
              <a:path w="3386328" h="1059180">
                <a:moveTo>
                  <a:pt x="0" y="1059180"/>
                </a:moveTo>
                <a:lnTo>
                  <a:pt x="3386328" y="1059180"/>
                </a:lnTo>
                <a:lnTo>
                  <a:pt x="3386328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61988" y="3454637"/>
            <a:ext cx="740664" cy="1094703"/>
          </a:xfrm>
          <a:custGeom>
            <a:avLst/>
            <a:gdLst/>
            <a:ahLst/>
            <a:cxnLst/>
            <a:rect l="l" t="t" r="r" b="b"/>
            <a:pathLst>
              <a:path w="740664" h="1094703">
                <a:moveTo>
                  <a:pt x="740664" y="1094703"/>
                </a:moveTo>
                <a:lnTo>
                  <a:pt x="740664" y="0"/>
                </a:lnTo>
                <a:lnTo>
                  <a:pt x="0" y="0"/>
                </a:lnTo>
                <a:lnTo>
                  <a:pt x="0" y="1094703"/>
                </a:lnTo>
                <a:lnTo>
                  <a:pt x="740664" y="1094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696764" y="3454637"/>
            <a:ext cx="872375" cy="1094703"/>
          </a:xfrm>
          <a:custGeom>
            <a:avLst/>
            <a:gdLst/>
            <a:ahLst/>
            <a:cxnLst/>
            <a:rect l="l" t="t" r="r" b="b"/>
            <a:pathLst>
              <a:path w="872375" h="1094703">
                <a:moveTo>
                  <a:pt x="0" y="1094703"/>
                </a:moveTo>
                <a:lnTo>
                  <a:pt x="872375" y="1094703"/>
                </a:lnTo>
                <a:lnTo>
                  <a:pt x="872375" y="0"/>
                </a:lnTo>
                <a:lnTo>
                  <a:pt x="0" y="0"/>
                </a:lnTo>
                <a:lnTo>
                  <a:pt x="0" y="1094703"/>
                </a:lnTo>
                <a:close/>
              </a:path>
            </a:pathLst>
          </a:custGeom>
          <a:ln w="8620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990998" y="3838562"/>
            <a:ext cx="263261" cy="3476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761988" y="3445764"/>
            <a:ext cx="740664" cy="1110996"/>
          </a:xfrm>
          <a:custGeom>
            <a:avLst/>
            <a:gdLst/>
            <a:ahLst/>
            <a:cxnLst/>
            <a:rect l="l" t="t" r="r" b="b"/>
            <a:pathLst>
              <a:path w="740664" h="1110996">
                <a:moveTo>
                  <a:pt x="0" y="1110996"/>
                </a:moveTo>
                <a:lnTo>
                  <a:pt x="740664" y="1110996"/>
                </a:lnTo>
                <a:lnTo>
                  <a:pt x="740664" y="0"/>
                </a:lnTo>
                <a:lnTo>
                  <a:pt x="0" y="0"/>
                </a:lnTo>
                <a:lnTo>
                  <a:pt x="0" y="1110996"/>
                </a:lnTo>
                <a:close/>
              </a:path>
            </a:pathLst>
          </a:custGeom>
          <a:ln w="158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047488" y="4931664"/>
            <a:ext cx="3387852" cy="1057656"/>
          </a:xfrm>
          <a:custGeom>
            <a:avLst/>
            <a:gdLst/>
            <a:ahLst/>
            <a:cxnLst/>
            <a:rect l="l" t="t" r="r" b="b"/>
            <a:pathLst>
              <a:path w="3387852" h="1057656">
                <a:moveTo>
                  <a:pt x="0" y="1057656"/>
                </a:moveTo>
                <a:lnTo>
                  <a:pt x="3387852" y="1057656"/>
                </a:lnTo>
                <a:lnTo>
                  <a:pt x="3387852" y="0"/>
                </a:lnTo>
                <a:lnTo>
                  <a:pt x="0" y="0"/>
                </a:lnTo>
                <a:lnTo>
                  <a:pt x="0" y="1057656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47488" y="4931664"/>
            <a:ext cx="3387852" cy="1057656"/>
          </a:xfrm>
          <a:custGeom>
            <a:avLst/>
            <a:gdLst/>
            <a:ahLst/>
            <a:cxnLst/>
            <a:rect l="l" t="t" r="r" b="b"/>
            <a:pathLst>
              <a:path w="3387852" h="1057656">
                <a:moveTo>
                  <a:pt x="0" y="1057656"/>
                </a:moveTo>
                <a:lnTo>
                  <a:pt x="3387852" y="1057656"/>
                </a:lnTo>
                <a:lnTo>
                  <a:pt x="3387852" y="0"/>
                </a:lnTo>
                <a:lnTo>
                  <a:pt x="0" y="0"/>
                </a:lnTo>
                <a:lnTo>
                  <a:pt x="0" y="1057656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907280" y="4786595"/>
            <a:ext cx="740664" cy="1096234"/>
          </a:xfrm>
          <a:custGeom>
            <a:avLst/>
            <a:gdLst/>
            <a:ahLst/>
            <a:cxnLst/>
            <a:rect l="l" t="t" r="r" b="b"/>
            <a:pathLst>
              <a:path w="740664" h="1096234">
                <a:moveTo>
                  <a:pt x="740664" y="1096234"/>
                </a:moveTo>
                <a:lnTo>
                  <a:pt x="740664" y="0"/>
                </a:lnTo>
                <a:lnTo>
                  <a:pt x="0" y="0"/>
                </a:lnTo>
                <a:lnTo>
                  <a:pt x="0" y="1096234"/>
                </a:lnTo>
                <a:lnTo>
                  <a:pt x="740664" y="1096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42057" y="4786595"/>
            <a:ext cx="872375" cy="1096234"/>
          </a:xfrm>
          <a:custGeom>
            <a:avLst/>
            <a:gdLst/>
            <a:ahLst/>
            <a:cxnLst/>
            <a:rect l="l" t="t" r="r" b="b"/>
            <a:pathLst>
              <a:path w="872375" h="1096234">
                <a:moveTo>
                  <a:pt x="0" y="1096234"/>
                </a:moveTo>
                <a:lnTo>
                  <a:pt x="872375" y="1096234"/>
                </a:lnTo>
                <a:lnTo>
                  <a:pt x="872375" y="0"/>
                </a:lnTo>
                <a:lnTo>
                  <a:pt x="0" y="0"/>
                </a:lnTo>
                <a:lnTo>
                  <a:pt x="0" y="1096234"/>
                </a:lnTo>
                <a:close/>
              </a:path>
            </a:pathLst>
          </a:custGeom>
          <a:ln w="8624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46614" y="5176252"/>
            <a:ext cx="258099" cy="3480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907280" y="4777740"/>
            <a:ext cx="740663" cy="1112520"/>
          </a:xfrm>
          <a:custGeom>
            <a:avLst/>
            <a:gdLst/>
            <a:ahLst/>
            <a:cxnLst/>
            <a:rect l="l" t="t" r="r" b="b"/>
            <a:pathLst>
              <a:path w="740663" h="1112520">
                <a:moveTo>
                  <a:pt x="0" y="1112520"/>
                </a:moveTo>
                <a:lnTo>
                  <a:pt x="740663" y="1112520"/>
                </a:lnTo>
                <a:lnTo>
                  <a:pt x="740663" y="0"/>
                </a:lnTo>
                <a:lnTo>
                  <a:pt x="0" y="0"/>
                </a:lnTo>
                <a:lnTo>
                  <a:pt x="0" y="111252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477002" y="860700"/>
            <a:ext cx="5077123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8" dirty="0">
                <a:solidFill>
                  <a:srgbClr val="FFFFFF"/>
                </a:solidFill>
                <a:latin typeface="Arial"/>
                <a:cs typeface="Arial"/>
              </a:rPr>
              <a:t>Communication Principles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608570" y="2787091"/>
            <a:ext cx="1727383" cy="304596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dirty="0">
                <a:latin typeface="Arial"/>
                <a:cs typeface="Arial"/>
              </a:rPr>
              <a:t>communicate</a:t>
            </a:r>
            <a:endParaRPr sz="22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08570" y="3975557"/>
            <a:ext cx="2224353" cy="304596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spc="-7" dirty="0">
                <a:latin typeface="Arial"/>
                <a:cs typeface="Arial"/>
              </a:rPr>
              <a:t>communication is</a:t>
            </a:r>
            <a:endParaRPr sz="2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42057" y="4780355"/>
            <a:ext cx="65222" cy="1108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4907280" y="4780355"/>
            <a:ext cx="740663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5647944" y="4780355"/>
            <a:ext cx="66488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5714432" y="4780355"/>
            <a:ext cx="2720907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4907280" y="4931664"/>
            <a:ext cx="140208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5047488" y="4931664"/>
            <a:ext cx="600455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5647944" y="4931664"/>
            <a:ext cx="66488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5714432" y="4931664"/>
            <a:ext cx="2720907" cy="956693"/>
          </a:xfrm>
          <a:prstGeom prst="rect">
            <a:avLst/>
          </a:prstGeom>
        </p:spPr>
        <p:txBody>
          <a:bodyPr wrap="square" lIns="0" tIns="4318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 marL="51494" marR="152189">
              <a:lnSpc>
                <a:spcPts val="2280"/>
              </a:lnSpc>
              <a:spcBef>
                <a:spcPts val="1114"/>
              </a:spcBef>
            </a:pPr>
            <a:r>
              <a:rPr sz="2200" spc="-11" dirty="0">
                <a:latin typeface="Arial"/>
                <a:cs typeface="Arial"/>
              </a:rPr>
              <a:t>Take notes and document decisions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42057" y="5888357"/>
            <a:ext cx="205430" cy="100962"/>
          </a:xfrm>
          <a:prstGeom prst="rect">
            <a:avLst/>
          </a:prstGeom>
        </p:spPr>
        <p:txBody>
          <a:bodyPr wrap="square" lIns="0" tIns="5712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42" name="object 42"/>
          <p:cNvSpPr txBox="1"/>
          <p:nvPr/>
        </p:nvSpPr>
        <p:spPr>
          <a:xfrm>
            <a:off x="5047488" y="5888357"/>
            <a:ext cx="3387852" cy="100962"/>
          </a:xfrm>
          <a:prstGeom prst="rect">
            <a:avLst/>
          </a:prstGeom>
        </p:spPr>
        <p:txBody>
          <a:bodyPr wrap="square" lIns="0" tIns="5712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41" name="object 41"/>
          <p:cNvSpPr txBox="1"/>
          <p:nvPr/>
        </p:nvSpPr>
        <p:spPr>
          <a:xfrm>
            <a:off x="6696765" y="3448387"/>
            <a:ext cx="65222" cy="1106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6761988" y="3448387"/>
            <a:ext cx="740664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7502652" y="3448387"/>
            <a:ext cx="66488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7569140" y="3448387"/>
            <a:ext cx="2720907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6761988" y="3598164"/>
            <a:ext cx="141731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6903720" y="3598164"/>
            <a:ext cx="598932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7502652" y="3598164"/>
            <a:ext cx="66488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7569140" y="3598164"/>
            <a:ext cx="2720907" cy="956699"/>
          </a:xfrm>
          <a:prstGeom prst="rect">
            <a:avLst/>
          </a:prstGeom>
        </p:spPr>
        <p:txBody>
          <a:bodyPr wrap="square" lIns="0" tIns="1197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 marL="52129">
              <a:lnSpc>
                <a:spcPct val="95825"/>
              </a:lnSpc>
            </a:pPr>
            <a:r>
              <a:rPr sz="2200" spc="2" dirty="0">
                <a:latin typeface="Arial"/>
                <a:cs typeface="Arial"/>
              </a:rPr>
              <a:t>Face-to-face</a:t>
            </a:r>
            <a:endParaRPr sz="2200">
              <a:latin typeface="Arial"/>
              <a:cs typeface="Arial"/>
            </a:endParaRPr>
          </a:p>
          <a:p>
            <a:pPr marL="52129">
              <a:lnSpc>
                <a:spcPts val="2475"/>
              </a:lnSpc>
              <a:spcBef>
                <a:spcPts val="2143"/>
              </a:spcBef>
            </a:pPr>
            <a:r>
              <a:rPr sz="2200" spc="2" dirty="0">
                <a:latin typeface="Arial"/>
                <a:cs typeface="Arial"/>
              </a:rPr>
              <a:t>best</a:t>
            </a:r>
            <a:endParaRPr sz="2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96765" y="4554863"/>
            <a:ext cx="206954" cy="102480"/>
          </a:xfrm>
          <a:prstGeom prst="rect">
            <a:avLst/>
          </a:prstGeom>
        </p:spPr>
        <p:txBody>
          <a:bodyPr wrap="square" lIns="0" tIns="880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32" name="object 32"/>
          <p:cNvSpPr txBox="1"/>
          <p:nvPr/>
        </p:nvSpPr>
        <p:spPr>
          <a:xfrm>
            <a:off x="6903720" y="4554863"/>
            <a:ext cx="3386328" cy="102480"/>
          </a:xfrm>
          <a:prstGeom prst="rect">
            <a:avLst/>
          </a:prstGeom>
        </p:spPr>
        <p:txBody>
          <a:bodyPr wrap="square" lIns="0" tIns="880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31" name="object 31"/>
          <p:cNvSpPr txBox="1"/>
          <p:nvPr/>
        </p:nvSpPr>
        <p:spPr>
          <a:xfrm>
            <a:off x="2987349" y="3448387"/>
            <a:ext cx="65222" cy="1106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3052572" y="3448387"/>
            <a:ext cx="740663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3793236" y="3448387"/>
            <a:ext cx="66488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3859724" y="3448387"/>
            <a:ext cx="2720907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3052572" y="3598164"/>
            <a:ext cx="140207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3192780" y="3598164"/>
            <a:ext cx="600456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3793236" y="3598164"/>
            <a:ext cx="66488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3859724" y="3598164"/>
            <a:ext cx="2720907" cy="956699"/>
          </a:xfrm>
          <a:prstGeom prst="rect">
            <a:avLst/>
          </a:prstGeom>
        </p:spPr>
        <p:txBody>
          <a:bodyPr wrap="square" lIns="0" tIns="4952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 marL="51113" marR="201376">
              <a:lnSpc>
                <a:spcPts val="2280"/>
              </a:lnSpc>
              <a:spcBef>
                <a:spcPts val="1114"/>
              </a:spcBef>
            </a:pPr>
            <a:r>
              <a:rPr sz="2200" spc="-4" dirty="0">
                <a:latin typeface="Arial"/>
                <a:cs typeface="Arial"/>
              </a:rPr>
              <a:t>Someone should facilitate the activity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87349" y="4554863"/>
            <a:ext cx="205430" cy="102480"/>
          </a:xfrm>
          <a:prstGeom prst="rect">
            <a:avLst/>
          </a:prstGeom>
        </p:spPr>
        <p:txBody>
          <a:bodyPr wrap="square" lIns="0" tIns="880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22" name="object 22"/>
          <p:cNvSpPr txBox="1"/>
          <p:nvPr/>
        </p:nvSpPr>
        <p:spPr>
          <a:xfrm>
            <a:off x="3192780" y="4554863"/>
            <a:ext cx="3387852" cy="102480"/>
          </a:xfrm>
          <a:prstGeom prst="rect">
            <a:avLst/>
          </a:prstGeom>
        </p:spPr>
        <p:txBody>
          <a:bodyPr wrap="square" lIns="0" tIns="880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21" name="object 21"/>
          <p:cNvSpPr txBox="1"/>
          <p:nvPr/>
        </p:nvSpPr>
        <p:spPr>
          <a:xfrm>
            <a:off x="6696765" y="2114879"/>
            <a:ext cx="65222" cy="1108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6761988" y="2114879"/>
            <a:ext cx="740664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7502652" y="2114879"/>
            <a:ext cx="66488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7569140" y="2114879"/>
            <a:ext cx="2720907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6761988" y="2266188"/>
            <a:ext cx="141731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6903720" y="2266188"/>
            <a:ext cx="598932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7502652" y="2266188"/>
            <a:ext cx="66488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7569140" y="2266188"/>
            <a:ext cx="2720907" cy="956693"/>
          </a:xfrm>
          <a:prstGeom prst="rect">
            <a:avLst/>
          </a:prstGeom>
        </p:spPr>
        <p:txBody>
          <a:bodyPr wrap="square" lIns="0" tIns="5007" rIns="0" bIns="0" rtlCol="0">
            <a:noAutofit/>
          </a:bodyPr>
          <a:lstStyle/>
          <a:p>
            <a:pPr>
              <a:lnSpc>
                <a:spcPts val="600"/>
              </a:lnSpc>
            </a:pPr>
            <a:endParaRPr sz="600"/>
          </a:p>
          <a:p>
            <a:pPr marL="52129">
              <a:lnSpc>
                <a:spcPct val="95825"/>
              </a:lnSpc>
              <a:spcBef>
                <a:spcPts val="1000"/>
              </a:spcBef>
            </a:pPr>
            <a:r>
              <a:rPr sz="2200" spc="-6" dirty="0">
                <a:latin typeface="Arial"/>
                <a:cs typeface="Arial"/>
              </a:rPr>
              <a:t>Prepare before you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96765" y="3222881"/>
            <a:ext cx="206954" cy="100962"/>
          </a:xfrm>
          <a:prstGeom prst="rect">
            <a:avLst/>
          </a:prstGeom>
        </p:spPr>
        <p:txBody>
          <a:bodyPr wrap="square" lIns="0" tIns="5712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12" name="object 12"/>
          <p:cNvSpPr txBox="1"/>
          <p:nvPr/>
        </p:nvSpPr>
        <p:spPr>
          <a:xfrm>
            <a:off x="6903720" y="3222881"/>
            <a:ext cx="3386328" cy="100962"/>
          </a:xfrm>
          <a:prstGeom prst="rect">
            <a:avLst/>
          </a:prstGeom>
        </p:spPr>
        <p:txBody>
          <a:bodyPr wrap="square" lIns="0" tIns="5712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11" name="object 11"/>
          <p:cNvSpPr txBox="1"/>
          <p:nvPr/>
        </p:nvSpPr>
        <p:spPr>
          <a:xfrm>
            <a:off x="2987348" y="2114850"/>
            <a:ext cx="65223" cy="1108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3052572" y="2114850"/>
            <a:ext cx="740663" cy="151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793236" y="2114850"/>
            <a:ext cx="66488" cy="151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859724" y="2121070"/>
            <a:ext cx="2720907" cy="145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052572" y="2266188"/>
            <a:ext cx="140207" cy="956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192780" y="2266188"/>
            <a:ext cx="600456" cy="956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793236" y="2266188"/>
            <a:ext cx="66488" cy="956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859724" y="2266188"/>
            <a:ext cx="2720907" cy="956852"/>
          </a:xfrm>
          <a:prstGeom prst="rect">
            <a:avLst/>
          </a:prstGeom>
        </p:spPr>
        <p:txBody>
          <a:bodyPr wrap="square" lIns="0" tIns="3737" rIns="0" bIns="0" rtlCol="0">
            <a:noAutofit/>
          </a:bodyPr>
          <a:lstStyle/>
          <a:p>
            <a:pPr>
              <a:lnSpc>
                <a:spcPts val="750"/>
              </a:lnSpc>
            </a:pPr>
            <a:endParaRPr sz="750"/>
          </a:p>
          <a:p>
            <a:pPr marL="51113">
              <a:lnSpc>
                <a:spcPct val="95825"/>
              </a:lnSpc>
              <a:spcBef>
                <a:spcPts val="2000"/>
              </a:spcBef>
            </a:pPr>
            <a:r>
              <a:rPr sz="2200" spc="1" dirty="0">
                <a:latin typeface="Arial"/>
                <a:cs typeface="Arial"/>
              </a:rPr>
              <a:t>Listen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7348" y="3223040"/>
            <a:ext cx="205431" cy="100803"/>
          </a:xfrm>
          <a:prstGeom prst="rect">
            <a:avLst/>
          </a:prstGeom>
        </p:spPr>
        <p:txBody>
          <a:bodyPr wrap="square" lIns="0" tIns="5553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2" name="object 2"/>
          <p:cNvSpPr txBox="1"/>
          <p:nvPr/>
        </p:nvSpPr>
        <p:spPr>
          <a:xfrm>
            <a:off x="3192780" y="3223040"/>
            <a:ext cx="3387852" cy="100803"/>
          </a:xfrm>
          <a:prstGeom prst="rect">
            <a:avLst/>
          </a:prstGeom>
        </p:spPr>
        <p:txBody>
          <a:bodyPr wrap="square" lIns="0" tIns="5553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57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92780" y="2266188"/>
            <a:ext cx="3387852" cy="1057655"/>
          </a:xfrm>
          <a:custGeom>
            <a:avLst/>
            <a:gdLst/>
            <a:ahLst/>
            <a:cxnLst/>
            <a:rect l="l" t="t" r="r" b="b"/>
            <a:pathLst>
              <a:path w="3387852" h="1057655">
                <a:moveTo>
                  <a:pt x="0" y="1057655"/>
                </a:moveTo>
                <a:lnTo>
                  <a:pt x="3387852" y="1057655"/>
                </a:lnTo>
                <a:lnTo>
                  <a:pt x="3387852" y="0"/>
                </a:lnTo>
                <a:lnTo>
                  <a:pt x="0" y="0"/>
                </a:lnTo>
                <a:lnTo>
                  <a:pt x="0" y="1057655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92780" y="2266188"/>
            <a:ext cx="3387852" cy="1057655"/>
          </a:xfrm>
          <a:custGeom>
            <a:avLst/>
            <a:gdLst/>
            <a:ahLst/>
            <a:cxnLst/>
            <a:rect l="l" t="t" r="r" b="b"/>
            <a:pathLst>
              <a:path w="3387852" h="1057655">
                <a:moveTo>
                  <a:pt x="0" y="1057655"/>
                </a:moveTo>
                <a:lnTo>
                  <a:pt x="3387852" y="1057655"/>
                </a:lnTo>
                <a:lnTo>
                  <a:pt x="3387852" y="0"/>
                </a:lnTo>
                <a:lnTo>
                  <a:pt x="0" y="0"/>
                </a:lnTo>
                <a:lnTo>
                  <a:pt x="0" y="1057655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052572" y="2121119"/>
            <a:ext cx="740664" cy="1096235"/>
          </a:xfrm>
          <a:custGeom>
            <a:avLst/>
            <a:gdLst/>
            <a:ahLst/>
            <a:cxnLst/>
            <a:rect l="l" t="t" r="r" b="b"/>
            <a:pathLst>
              <a:path w="740664" h="1096235">
                <a:moveTo>
                  <a:pt x="740664" y="1096235"/>
                </a:moveTo>
                <a:lnTo>
                  <a:pt x="740664" y="0"/>
                </a:lnTo>
                <a:lnTo>
                  <a:pt x="0" y="0"/>
                </a:lnTo>
                <a:lnTo>
                  <a:pt x="0" y="1096234"/>
                </a:lnTo>
                <a:lnTo>
                  <a:pt x="740664" y="10962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987349" y="2121119"/>
            <a:ext cx="872375" cy="1096235"/>
          </a:xfrm>
          <a:custGeom>
            <a:avLst/>
            <a:gdLst/>
            <a:ahLst/>
            <a:cxnLst/>
            <a:rect l="l" t="t" r="r" b="b"/>
            <a:pathLst>
              <a:path w="872375" h="1096235">
                <a:moveTo>
                  <a:pt x="0" y="1096234"/>
                </a:moveTo>
                <a:lnTo>
                  <a:pt x="872375" y="1096235"/>
                </a:lnTo>
                <a:lnTo>
                  <a:pt x="872375" y="0"/>
                </a:lnTo>
                <a:lnTo>
                  <a:pt x="0" y="0"/>
                </a:lnTo>
                <a:lnTo>
                  <a:pt x="0" y="1096234"/>
                </a:lnTo>
                <a:close/>
              </a:path>
            </a:pathLst>
          </a:custGeom>
          <a:ln w="8624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291906" y="2505581"/>
            <a:ext cx="258099" cy="353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052572" y="2112264"/>
            <a:ext cx="740663" cy="1112519"/>
          </a:xfrm>
          <a:custGeom>
            <a:avLst/>
            <a:gdLst/>
            <a:ahLst/>
            <a:cxnLst/>
            <a:rect l="l" t="t" r="r" b="b"/>
            <a:pathLst>
              <a:path w="740663" h="1112519">
                <a:moveTo>
                  <a:pt x="0" y="1112519"/>
                </a:moveTo>
                <a:lnTo>
                  <a:pt x="740663" y="1112519"/>
                </a:lnTo>
                <a:lnTo>
                  <a:pt x="740663" y="0"/>
                </a:lnTo>
                <a:lnTo>
                  <a:pt x="0" y="0"/>
                </a:lnTo>
                <a:lnTo>
                  <a:pt x="0" y="1112519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03720" y="2266188"/>
            <a:ext cx="3386328" cy="1057655"/>
          </a:xfrm>
          <a:custGeom>
            <a:avLst/>
            <a:gdLst/>
            <a:ahLst/>
            <a:cxnLst/>
            <a:rect l="l" t="t" r="r" b="b"/>
            <a:pathLst>
              <a:path w="3386328" h="1057655">
                <a:moveTo>
                  <a:pt x="0" y="1057655"/>
                </a:moveTo>
                <a:lnTo>
                  <a:pt x="3386328" y="1057655"/>
                </a:lnTo>
                <a:lnTo>
                  <a:pt x="3386328" y="0"/>
                </a:lnTo>
                <a:lnTo>
                  <a:pt x="0" y="0"/>
                </a:lnTo>
                <a:lnTo>
                  <a:pt x="0" y="1057655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903720" y="2266188"/>
            <a:ext cx="3386328" cy="1057655"/>
          </a:xfrm>
          <a:custGeom>
            <a:avLst/>
            <a:gdLst/>
            <a:ahLst/>
            <a:cxnLst/>
            <a:rect l="l" t="t" r="r" b="b"/>
            <a:pathLst>
              <a:path w="3386328" h="1057655">
                <a:moveTo>
                  <a:pt x="0" y="1057655"/>
                </a:moveTo>
                <a:lnTo>
                  <a:pt x="3386328" y="1057655"/>
                </a:lnTo>
                <a:lnTo>
                  <a:pt x="3386328" y="0"/>
                </a:lnTo>
                <a:lnTo>
                  <a:pt x="0" y="0"/>
                </a:lnTo>
                <a:lnTo>
                  <a:pt x="0" y="1057655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761988" y="2121119"/>
            <a:ext cx="740664" cy="1096235"/>
          </a:xfrm>
          <a:custGeom>
            <a:avLst/>
            <a:gdLst/>
            <a:ahLst/>
            <a:cxnLst/>
            <a:rect l="l" t="t" r="r" b="b"/>
            <a:pathLst>
              <a:path w="740664" h="1096235">
                <a:moveTo>
                  <a:pt x="740664" y="1096235"/>
                </a:moveTo>
                <a:lnTo>
                  <a:pt x="740664" y="0"/>
                </a:lnTo>
                <a:lnTo>
                  <a:pt x="0" y="0"/>
                </a:lnTo>
                <a:lnTo>
                  <a:pt x="0" y="1096234"/>
                </a:lnTo>
                <a:lnTo>
                  <a:pt x="740664" y="10962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696764" y="2121119"/>
            <a:ext cx="872375" cy="1096235"/>
          </a:xfrm>
          <a:custGeom>
            <a:avLst/>
            <a:gdLst/>
            <a:ahLst/>
            <a:cxnLst/>
            <a:rect l="l" t="t" r="r" b="b"/>
            <a:pathLst>
              <a:path w="872375" h="1096235">
                <a:moveTo>
                  <a:pt x="0" y="1096234"/>
                </a:moveTo>
                <a:lnTo>
                  <a:pt x="872375" y="1096235"/>
                </a:lnTo>
                <a:lnTo>
                  <a:pt x="872375" y="0"/>
                </a:lnTo>
                <a:lnTo>
                  <a:pt x="0" y="0"/>
                </a:lnTo>
                <a:lnTo>
                  <a:pt x="0" y="1096234"/>
                </a:lnTo>
                <a:close/>
              </a:path>
            </a:pathLst>
          </a:custGeom>
          <a:ln w="8624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006483" y="2510776"/>
            <a:ext cx="252937" cy="3428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761988" y="2112264"/>
            <a:ext cx="740664" cy="1112519"/>
          </a:xfrm>
          <a:custGeom>
            <a:avLst/>
            <a:gdLst/>
            <a:ahLst/>
            <a:cxnLst/>
            <a:rect l="l" t="t" r="r" b="b"/>
            <a:pathLst>
              <a:path w="740664" h="1112519">
                <a:moveTo>
                  <a:pt x="0" y="1112519"/>
                </a:moveTo>
                <a:lnTo>
                  <a:pt x="740664" y="1112519"/>
                </a:lnTo>
                <a:lnTo>
                  <a:pt x="740664" y="0"/>
                </a:lnTo>
                <a:lnTo>
                  <a:pt x="0" y="0"/>
                </a:lnTo>
                <a:lnTo>
                  <a:pt x="0" y="1112519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92780" y="3598164"/>
            <a:ext cx="3387852" cy="1059180"/>
          </a:xfrm>
          <a:custGeom>
            <a:avLst/>
            <a:gdLst/>
            <a:ahLst/>
            <a:cxnLst/>
            <a:rect l="l" t="t" r="r" b="b"/>
            <a:pathLst>
              <a:path w="3387852" h="1059180">
                <a:moveTo>
                  <a:pt x="0" y="1059180"/>
                </a:moveTo>
                <a:lnTo>
                  <a:pt x="3387852" y="1059180"/>
                </a:lnTo>
                <a:lnTo>
                  <a:pt x="3387852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192780" y="3598164"/>
            <a:ext cx="3387852" cy="1059180"/>
          </a:xfrm>
          <a:custGeom>
            <a:avLst/>
            <a:gdLst/>
            <a:ahLst/>
            <a:cxnLst/>
            <a:rect l="l" t="t" r="r" b="b"/>
            <a:pathLst>
              <a:path w="3387852" h="1059180">
                <a:moveTo>
                  <a:pt x="0" y="1059180"/>
                </a:moveTo>
                <a:lnTo>
                  <a:pt x="3387852" y="1059180"/>
                </a:lnTo>
                <a:lnTo>
                  <a:pt x="3387852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052572" y="3454637"/>
            <a:ext cx="740664" cy="1094703"/>
          </a:xfrm>
          <a:custGeom>
            <a:avLst/>
            <a:gdLst/>
            <a:ahLst/>
            <a:cxnLst/>
            <a:rect l="l" t="t" r="r" b="b"/>
            <a:pathLst>
              <a:path w="740663" h="1094703">
                <a:moveTo>
                  <a:pt x="740663" y="1094703"/>
                </a:moveTo>
                <a:lnTo>
                  <a:pt x="740663" y="0"/>
                </a:lnTo>
                <a:lnTo>
                  <a:pt x="0" y="0"/>
                </a:lnTo>
                <a:lnTo>
                  <a:pt x="0" y="1094703"/>
                </a:lnTo>
                <a:lnTo>
                  <a:pt x="740663" y="1094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2987349" y="3454637"/>
            <a:ext cx="872375" cy="1094703"/>
          </a:xfrm>
          <a:custGeom>
            <a:avLst/>
            <a:gdLst/>
            <a:ahLst/>
            <a:cxnLst/>
            <a:rect l="l" t="t" r="r" b="b"/>
            <a:pathLst>
              <a:path w="872375" h="1094703">
                <a:moveTo>
                  <a:pt x="0" y="1094703"/>
                </a:moveTo>
                <a:lnTo>
                  <a:pt x="872375" y="1094703"/>
                </a:lnTo>
                <a:lnTo>
                  <a:pt x="872375" y="0"/>
                </a:lnTo>
                <a:lnTo>
                  <a:pt x="0" y="0"/>
                </a:lnTo>
                <a:lnTo>
                  <a:pt x="0" y="1094703"/>
                </a:lnTo>
                <a:close/>
              </a:path>
            </a:pathLst>
          </a:custGeom>
          <a:ln w="8620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291906" y="3838562"/>
            <a:ext cx="258099" cy="3527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052572" y="3445764"/>
            <a:ext cx="740663" cy="1110996"/>
          </a:xfrm>
          <a:custGeom>
            <a:avLst/>
            <a:gdLst/>
            <a:ahLst/>
            <a:cxnLst/>
            <a:rect l="l" t="t" r="r" b="b"/>
            <a:pathLst>
              <a:path w="740663" h="1110996">
                <a:moveTo>
                  <a:pt x="0" y="1110996"/>
                </a:moveTo>
                <a:lnTo>
                  <a:pt x="740663" y="1110996"/>
                </a:lnTo>
                <a:lnTo>
                  <a:pt x="740663" y="0"/>
                </a:lnTo>
                <a:lnTo>
                  <a:pt x="0" y="0"/>
                </a:lnTo>
                <a:lnTo>
                  <a:pt x="0" y="1110996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03720" y="3598164"/>
            <a:ext cx="3386328" cy="1059180"/>
          </a:xfrm>
          <a:custGeom>
            <a:avLst/>
            <a:gdLst/>
            <a:ahLst/>
            <a:cxnLst/>
            <a:rect l="l" t="t" r="r" b="b"/>
            <a:pathLst>
              <a:path w="3386328" h="1059180">
                <a:moveTo>
                  <a:pt x="0" y="1059180"/>
                </a:moveTo>
                <a:lnTo>
                  <a:pt x="3386328" y="1059180"/>
                </a:lnTo>
                <a:lnTo>
                  <a:pt x="3386328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903720" y="3598164"/>
            <a:ext cx="3386328" cy="1059180"/>
          </a:xfrm>
          <a:custGeom>
            <a:avLst/>
            <a:gdLst/>
            <a:ahLst/>
            <a:cxnLst/>
            <a:rect l="l" t="t" r="r" b="b"/>
            <a:pathLst>
              <a:path w="3386328" h="1059180">
                <a:moveTo>
                  <a:pt x="0" y="1059180"/>
                </a:moveTo>
                <a:lnTo>
                  <a:pt x="3386328" y="1059180"/>
                </a:lnTo>
                <a:lnTo>
                  <a:pt x="3386328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761988" y="3454637"/>
            <a:ext cx="740664" cy="1094703"/>
          </a:xfrm>
          <a:custGeom>
            <a:avLst/>
            <a:gdLst/>
            <a:ahLst/>
            <a:cxnLst/>
            <a:rect l="l" t="t" r="r" b="b"/>
            <a:pathLst>
              <a:path w="740664" h="1094703">
                <a:moveTo>
                  <a:pt x="740664" y="1094703"/>
                </a:moveTo>
                <a:lnTo>
                  <a:pt x="740664" y="0"/>
                </a:lnTo>
                <a:lnTo>
                  <a:pt x="0" y="0"/>
                </a:lnTo>
                <a:lnTo>
                  <a:pt x="0" y="1094703"/>
                </a:lnTo>
                <a:lnTo>
                  <a:pt x="740664" y="1094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696764" y="3454637"/>
            <a:ext cx="872375" cy="1094703"/>
          </a:xfrm>
          <a:custGeom>
            <a:avLst/>
            <a:gdLst/>
            <a:ahLst/>
            <a:cxnLst/>
            <a:rect l="l" t="t" r="r" b="b"/>
            <a:pathLst>
              <a:path w="872375" h="1094703">
                <a:moveTo>
                  <a:pt x="0" y="1094703"/>
                </a:moveTo>
                <a:lnTo>
                  <a:pt x="872375" y="1094703"/>
                </a:lnTo>
                <a:lnTo>
                  <a:pt x="872375" y="0"/>
                </a:lnTo>
                <a:lnTo>
                  <a:pt x="0" y="0"/>
                </a:lnTo>
                <a:lnTo>
                  <a:pt x="0" y="1094703"/>
                </a:lnTo>
                <a:close/>
              </a:path>
            </a:pathLst>
          </a:custGeom>
          <a:ln w="8620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001321" y="3838562"/>
            <a:ext cx="258099" cy="3527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761988" y="3445764"/>
            <a:ext cx="740664" cy="1110996"/>
          </a:xfrm>
          <a:custGeom>
            <a:avLst/>
            <a:gdLst/>
            <a:ahLst/>
            <a:cxnLst/>
            <a:rect l="l" t="t" r="r" b="b"/>
            <a:pathLst>
              <a:path w="740664" h="1110996">
                <a:moveTo>
                  <a:pt x="0" y="1110996"/>
                </a:moveTo>
                <a:lnTo>
                  <a:pt x="740664" y="1110996"/>
                </a:lnTo>
                <a:lnTo>
                  <a:pt x="740664" y="0"/>
                </a:lnTo>
                <a:lnTo>
                  <a:pt x="0" y="0"/>
                </a:lnTo>
                <a:lnTo>
                  <a:pt x="0" y="1110996"/>
                </a:lnTo>
                <a:close/>
              </a:path>
            </a:pathLst>
          </a:custGeom>
          <a:ln w="158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47488" y="4931664"/>
            <a:ext cx="3387852" cy="1057656"/>
          </a:xfrm>
          <a:custGeom>
            <a:avLst/>
            <a:gdLst/>
            <a:ahLst/>
            <a:cxnLst/>
            <a:rect l="l" t="t" r="r" b="b"/>
            <a:pathLst>
              <a:path w="3387852" h="1057656">
                <a:moveTo>
                  <a:pt x="0" y="1057656"/>
                </a:moveTo>
                <a:lnTo>
                  <a:pt x="3387852" y="1057656"/>
                </a:lnTo>
                <a:lnTo>
                  <a:pt x="3387852" y="0"/>
                </a:lnTo>
                <a:lnTo>
                  <a:pt x="0" y="0"/>
                </a:lnTo>
                <a:lnTo>
                  <a:pt x="0" y="1057656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047488" y="4931664"/>
            <a:ext cx="3387852" cy="1057656"/>
          </a:xfrm>
          <a:custGeom>
            <a:avLst/>
            <a:gdLst/>
            <a:ahLst/>
            <a:cxnLst/>
            <a:rect l="l" t="t" r="r" b="b"/>
            <a:pathLst>
              <a:path w="3387852" h="1057656">
                <a:moveTo>
                  <a:pt x="0" y="1057656"/>
                </a:moveTo>
                <a:lnTo>
                  <a:pt x="3387852" y="1057656"/>
                </a:lnTo>
                <a:lnTo>
                  <a:pt x="3387852" y="0"/>
                </a:lnTo>
                <a:lnTo>
                  <a:pt x="0" y="0"/>
                </a:lnTo>
                <a:lnTo>
                  <a:pt x="0" y="1057656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907280" y="4786595"/>
            <a:ext cx="740663" cy="1096234"/>
          </a:xfrm>
          <a:custGeom>
            <a:avLst/>
            <a:gdLst/>
            <a:ahLst/>
            <a:cxnLst/>
            <a:rect l="l" t="t" r="r" b="b"/>
            <a:pathLst>
              <a:path w="740663" h="1096234">
                <a:moveTo>
                  <a:pt x="740663" y="1096234"/>
                </a:moveTo>
                <a:lnTo>
                  <a:pt x="740663" y="0"/>
                </a:lnTo>
                <a:lnTo>
                  <a:pt x="0" y="0"/>
                </a:lnTo>
                <a:lnTo>
                  <a:pt x="0" y="1096234"/>
                </a:lnTo>
                <a:lnTo>
                  <a:pt x="740663" y="1096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839804" y="4786595"/>
            <a:ext cx="877294" cy="1096234"/>
          </a:xfrm>
          <a:custGeom>
            <a:avLst/>
            <a:gdLst/>
            <a:ahLst/>
            <a:cxnLst/>
            <a:rect l="l" t="t" r="r" b="b"/>
            <a:pathLst>
              <a:path w="877294" h="1096234">
                <a:moveTo>
                  <a:pt x="0" y="1096234"/>
                </a:moveTo>
                <a:lnTo>
                  <a:pt x="877294" y="1096234"/>
                </a:lnTo>
                <a:lnTo>
                  <a:pt x="877294" y="0"/>
                </a:lnTo>
                <a:lnTo>
                  <a:pt x="0" y="0"/>
                </a:lnTo>
                <a:lnTo>
                  <a:pt x="0" y="1096234"/>
                </a:lnTo>
                <a:close/>
              </a:path>
            </a:pathLst>
          </a:custGeom>
          <a:ln w="8654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5068212" y="5171057"/>
            <a:ext cx="181688" cy="3480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249901" y="5171057"/>
            <a:ext cx="254363" cy="3532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907280" y="4777740"/>
            <a:ext cx="740663" cy="1112520"/>
          </a:xfrm>
          <a:custGeom>
            <a:avLst/>
            <a:gdLst/>
            <a:ahLst/>
            <a:cxnLst/>
            <a:rect l="l" t="t" r="r" b="b"/>
            <a:pathLst>
              <a:path w="740663" h="1112520">
                <a:moveTo>
                  <a:pt x="0" y="1112520"/>
                </a:moveTo>
                <a:lnTo>
                  <a:pt x="740663" y="1112520"/>
                </a:lnTo>
                <a:lnTo>
                  <a:pt x="740663" y="0"/>
                </a:lnTo>
                <a:lnTo>
                  <a:pt x="0" y="0"/>
                </a:lnTo>
                <a:lnTo>
                  <a:pt x="0" y="111252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477002" y="860700"/>
            <a:ext cx="5077123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8" dirty="0">
                <a:solidFill>
                  <a:srgbClr val="FFFFFF"/>
                </a:solidFill>
                <a:latin typeface="Arial"/>
                <a:cs typeface="Arial"/>
              </a:rPr>
              <a:t>Communication Principles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08570" y="2784923"/>
            <a:ext cx="947038" cy="215900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sz="1500" spc="3" dirty="0">
                <a:latin typeface="Arial"/>
                <a:cs typeface="Arial"/>
              </a:rPr>
              <a:t>discussion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39805" y="4780362"/>
            <a:ext cx="67474" cy="1107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4907280" y="4780362"/>
            <a:ext cx="740663" cy="151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5647944" y="4780362"/>
            <a:ext cx="69155" cy="151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5717099" y="4780362"/>
            <a:ext cx="2718240" cy="151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4907280" y="4931664"/>
            <a:ext cx="140208" cy="9566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5047488" y="4931664"/>
            <a:ext cx="600455" cy="9566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5647944" y="4931664"/>
            <a:ext cx="69155" cy="9566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5717099" y="4931664"/>
            <a:ext cx="2718240" cy="956686"/>
          </a:xfrm>
          <a:prstGeom prst="rect">
            <a:avLst/>
          </a:prstGeom>
        </p:spPr>
        <p:txBody>
          <a:bodyPr wrap="square" lIns="0" tIns="4953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/>
          </a:p>
          <a:p>
            <a:pPr marL="48827" marR="119478">
              <a:lnSpc>
                <a:spcPts val="1550"/>
              </a:lnSpc>
              <a:spcBef>
                <a:spcPts val="1077"/>
              </a:spcBef>
            </a:pPr>
            <a:r>
              <a:rPr sz="1500" dirty="0">
                <a:latin typeface="Arial"/>
                <a:cs typeface="Arial"/>
              </a:rPr>
              <a:t>Ne</a:t>
            </a:r>
            <a:r>
              <a:rPr sz="1500" spc="4" dirty="0">
                <a:latin typeface="Arial"/>
                <a:cs typeface="Arial"/>
              </a:rPr>
              <a:t>go</a:t>
            </a:r>
            <a:r>
              <a:rPr sz="1500" spc="0" dirty="0">
                <a:latin typeface="Arial"/>
                <a:cs typeface="Arial"/>
              </a:rPr>
              <a:t>t</a:t>
            </a:r>
            <a:r>
              <a:rPr sz="1500" spc="4" dirty="0">
                <a:latin typeface="Arial"/>
                <a:cs typeface="Arial"/>
              </a:rPr>
              <a:t>ia</a:t>
            </a:r>
            <a:r>
              <a:rPr sz="1500" spc="0" dirty="0">
                <a:latin typeface="Arial"/>
                <a:cs typeface="Arial"/>
              </a:rPr>
              <a:t>t</a:t>
            </a:r>
            <a:r>
              <a:rPr sz="1500" spc="4" dirty="0">
                <a:latin typeface="Arial"/>
                <a:cs typeface="Arial"/>
              </a:rPr>
              <a:t>io</a:t>
            </a:r>
            <a:r>
              <a:rPr sz="1500" spc="0" dirty="0">
                <a:latin typeface="Arial"/>
                <a:cs typeface="Arial"/>
              </a:rPr>
              <a:t>n</a:t>
            </a:r>
            <a:r>
              <a:rPr sz="1500" spc="-39" dirty="0">
                <a:latin typeface="Arial"/>
                <a:cs typeface="Arial"/>
              </a:rPr>
              <a:t> </a:t>
            </a:r>
            <a:r>
              <a:rPr sz="1500" spc="0" dirty="0">
                <a:latin typeface="Arial"/>
                <a:cs typeface="Arial"/>
              </a:rPr>
              <a:t>is </a:t>
            </a:r>
            <a:r>
              <a:rPr sz="1500" spc="4" dirty="0">
                <a:latin typeface="Arial"/>
                <a:cs typeface="Arial"/>
              </a:rPr>
              <a:t>no</a:t>
            </a:r>
            <a:r>
              <a:rPr sz="1500" spc="0" dirty="0">
                <a:latin typeface="Arial"/>
                <a:cs typeface="Arial"/>
              </a:rPr>
              <a:t>t</a:t>
            </a:r>
            <a:r>
              <a:rPr sz="1500" spc="-14" dirty="0">
                <a:latin typeface="Arial"/>
                <a:cs typeface="Arial"/>
              </a:rPr>
              <a:t> </a:t>
            </a:r>
            <a:r>
              <a:rPr sz="1500" spc="0" dirty="0">
                <a:latin typeface="Arial"/>
                <a:cs typeface="Arial"/>
              </a:rPr>
              <a:t>a</a:t>
            </a:r>
            <a:r>
              <a:rPr sz="1500" spc="4" dirty="0">
                <a:latin typeface="Arial"/>
                <a:cs typeface="Arial"/>
              </a:rPr>
              <a:t> </a:t>
            </a:r>
            <a:r>
              <a:rPr sz="1500" spc="9" dirty="0">
                <a:latin typeface="Arial"/>
                <a:cs typeface="Arial"/>
              </a:rPr>
              <a:t>c</a:t>
            </a:r>
            <a:r>
              <a:rPr sz="1500" spc="4" dirty="0">
                <a:latin typeface="Arial"/>
                <a:cs typeface="Arial"/>
              </a:rPr>
              <a:t>on</a:t>
            </a:r>
            <a:r>
              <a:rPr sz="1500" spc="0" dirty="0">
                <a:latin typeface="Arial"/>
                <a:cs typeface="Arial"/>
              </a:rPr>
              <a:t>t</a:t>
            </a:r>
            <a:r>
              <a:rPr sz="1500" spc="9" dirty="0">
                <a:latin typeface="Arial"/>
                <a:cs typeface="Arial"/>
              </a:rPr>
              <a:t>e</a:t>
            </a:r>
            <a:r>
              <a:rPr sz="1500" spc="4" dirty="0">
                <a:latin typeface="Arial"/>
                <a:cs typeface="Arial"/>
              </a:rPr>
              <a:t>s</a:t>
            </a:r>
            <a:r>
              <a:rPr sz="1500" spc="0" dirty="0">
                <a:latin typeface="Arial"/>
                <a:cs typeface="Arial"/>
              </a:rPr>
              <a:t>t</a:t>
            </a:r>
            <a:r>
              <a:rPr sz="1500" spc="-39" dirty="0">
                <a:latin typeface="Arial"/>
                <a:cs typeface="Arial"/>
              </a:rPr>
              <a:t> </a:t>
            </a:r>
            <a:r>
              <a:rPr sz="1500" spc="4" dirty="0">
                <a:latin typeface="Arial"/>
                <a:cs typeface="Arial"/>
              </a:rPr>
              <a:t>o</a:t>
            </a:r>
            <a:r>
              <a:rPr sz="1500" spc="0" dirty="0">
                <a:latin typeface="Arial"/>
                <a:cs typeface="Arial"/>
              </a:rPr>
              <a:t>r a </a:t>
            </a:r>
            <a:r>
              <a:rPr sz="1500" spc="4" dirty="0">
                <a:latin typeface="Arial"/>
                <a:cs typeface="Arial"/>
              </a:rPr>
              <a:t>ga</a:t>
            </a:r>
            <a:r>
              <a:rPr sz="1500" spc="0" dirty="0">
                <a:latin typeface="Arial"/>
                <a:cs typeface="Arial"/>
              </a:rPr>
              <a:t>m</a:t>
            </a:r>
            <a:r>
              <a:rPr sz="1500" spc="4" dirty="0">
                <a:latin typeface="Arial"/>
                <a:cs typeface="Arial"/>
              </a:rPr>
              <a:t>e</a:t>
            </a:r>
            <a:r>
              <a:rPr sz="1500" spc="0" dirty="0">
                <a:latin typeface="Arial"/>
                <a:cs typeface="Arial"/>
              </a:rPr>
              <a:t>.</a:t>
            </a:r>
            <a:r>
              <a:rPr sz="1500" spc="-14" dirty="0">
                <a:latin typeface="Arial"/>
                <a:cs typeface="Arial"/>
              </a:rPr>
              <a:t> </a:t>
            </a:r>
            <a:r>
              <a:rPr sz="1500" spc="0" dirty="0">
                <a:latin typeface="Arial"/>
                <a:cs typeface="Arial"/>
              </a:rPr>
              <a:t>It </a:t>
            </a:r>
            <a:r>
              <a:rPr sz="1500" spc="-14" dirty="0">
                <a:latin typeface="Arial"/>
                <a:cs typeface="Arial"/>
              </a:rPr>
              <a:t>w</a:t>
            </a:r>
            <a:r>
              <a:rPr sz="1500" spc="4" dirty="0">
                <a:latin typeface="Arial"/>
                <a:cs typeface="Arial"/>
              </a:rPr>
              <a:t>o</a:t>
            </a:r>
            <a:r>
              <a:rPr sz="1500" spc="0" dirty="0">
                <a:latin typeface="Arial"/>
                <a:cs typeface="Arial"/>
              </a:rPr>
              <a:t>r</a:t>
            </a:r>
            <a:r>
              <a:rPr sz="1500" spc="9" dirty="0">
                <a:latin typeface="Arial"/>
                <a:cs typeface="Arial"/>
              </a:rPr>
              <a:t>k</a:t>
            </a:r>
            <a:r>
              <a:rPr sz="1500" spc="0" dirty="0">
                <a:latin typeface="Arial"/>
                <a:cs typeface="Arial"/>
              </a:rPr>
              <a:t>s </a:t>
            </a:r>
            <a:r>
              <a:rPr sz="1500" spc="4" dirty="0">
                <a:latin typeface="Arial"/>
                <a:cs typeface="Arial"/>
              </a:rPr>
              <a:t>bes</a:t>
            </a:r>
            <a:r>
              <a:rPr sz="1500" spc="0" dirty="0">
                <a:latin typeface="Arial"/>
                <a:cs typeface="Arial"/>
              </a:rPr>
              <a:t>t</a:t>
            </a:r>
            <a:endParaRPr sz="1500">
              <a:latin typeface="Arial"/>
              <a:cs typeface="Arial"/>
            </a:endParaRPr>
          </a:p>
          <a:p>
            <a:pPr marL="48827">
              <a:lnSpc>
                <a:spcPts val="1570"/>
              </a:lnSpc>
              <a:spcBef>
                <a:spcPts val="1"/>
              </a:spcBef>
            </a:pPr>
            <a:r>
              <a:rPr sz="1500" spc="-1" dirty="0">
                <a:latin typeface="Arial"/>
                <a:cs typeface="Arial"/>
              </a:rPr>
              <a:t>when both parties win</a:t>
            </a:r>
            <a:endParaRPr sz="15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39805" y="5888350"/>
            <a:ext cx="207682" cy="100969"/>
          </a:xfrm>
          <a:prstGeom prst="rect">
            <a:avLst/>
          </a:prstGeom>
        </p:spPr>
        <p:txBody>
          <a:bodyPr wrap="square" lIns="0" tIns="5719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42" name="object 42"/>
          <p:cNvSpPr txBox="1"/>
          <p:nvPr/>
        </p:nvSpPr>
        <p:spPr>
          <a:xfrm>
            <a:off x="5047488" y="5888350"/>
            <a:ext cx="3387852" cy="100969"/>
          </a:xfrm>
          <a:prstGeom prst="rect">
            <a:avLst/>
          </a:prstGeom>
        </p:spPr>
        <p:txBody>
          <a:bodyPr wrap="square" lIns="0" tIns="5719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41" name="object 41"/>
          <p:cNvSpPr txBox="1"/>
          <p:nvPr/>
        </p:nvSpPr>
        <p:spPr>
          <a:xfrm>
            <a:off x="6696765" y="3448387"/>
            <a:ext cx="65222" cy="1106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6761988" y="3448387"/>
            <a:ext cx="740664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7502652" y="3448387"/>
            <a:ext cx="66488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7569140" y="3448387"/>
            <a:ext cx="2720907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6761988" y="3598164"/>
            <a:ext cx="141731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6903720" y="3598164"/>
            <a:ext cx="598932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7502652" y="3598164"/>
            <a:ext cx="66488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7569140" y="3598164"/>
            <a:ext cx="2720907" cy="956699"/>
          </a:xfrm>
          <a:prstGeom prst="rect">
            <a:avLst/>
          </a:prstGeom>
        </p:spPr>
        <p:txBody>
          <a:bodyPr wrap="square" lIns="0" tIns="5043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52129" marR="135607">
              <a:lnSpc>
                <a:spcPts val="1724"/>
              </a:lnSpc>
            </a:pPr>
            <a:r>
              <a:rPr sz="1500" spc="0" dirty="0">
                <a:latin typeface="Arial"/>
                <a:cs typeface="Arial"/>
              </a:rPr>
              <a:t>Once you agree to something </a:t>
            </a:r>
            <a:endParaRPr sz="1500">
              <a:latin typeface="Arial"/>
              <a:cs typeface="Arial"/>
            </a:endParaRPr>
          </a:p>
          <a:p>
            <a:pPr marL="52129" marR="135607">
              <a:lnSpc>
                <a:spcPts val="1724"/>
              </a:lnSpc>
            </a:pPr>
            <a:r>
              <a:rPr sz="1500" spc="14" dirty="0">
                <a:latin typeface="Arial"/>
                <a:cs typeface="Arial"/>
              </a:rPr>
              <a:t>or can’t, or If a feature or </a:t>
            </a:r>
            <a:endParaRPr sz="1500">
              <a:latin typeface="Arial"/>
              <a:cs typeface="Arial"/>
            </a:endParaRPr>
          </a:p>
          <a:p>
            <a:pPr marL="52129" marR="135607">
              <a:lnSpc>
                <a:spcPts val="1724"/>
              </a:lnSpc>
            </a:pPr>
            <a:r>
              <a:rPr sz="1500" spc="0" dirty="0">
                <a:latin typeface="Arial"/>
                <a:cs typeface="Arial"/>
              </a:rPr>
              <a:t>function cannot be clarified at </a:t>
            </a:r>
            <a:endParaRPr sz="1500">
              <a:latin typeface="Arial"/>
              <a:cs typeface="Arial"/>
            </a:endParaRPr>
          </a:p>
          <a:p>
            <a:pPr marL="52129" marR="135607">
              <a:lnSpc>
                <a:spcPts val="1724"/>
              </a:lnSpc>
            </a:pPr>
            <a:r>
              <a:rPr sz="1500" spc="0" dirty="0">
                <a:latin typeface="Arial"/>
                <a:cs typeface="Arial"/>
              </a:rPr>
              <a:t>the moment, move 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96765" y="4554863"/>
            <a:ext cx="206954" cy="102480"/>
          </a:xfrm>
          <a:prstGeom prst="rect">
            <a:avLst/>
          </a:prstGeom>
        </p:spPr>
        <p:txBody>
          <a:bodyPr wrap="square" lIns="0" tIns="880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32" name="object 32"/>
          <p:cNvSpPr txBox="1"/>
          <p:nvPr/>
        </p:nvSpPr>
        <p:spPr>
          <a:xfrm>
            <a:off x="6903720" y="4554863"/>
            <a:ext cx="3386328" cy="102480"/>
          </a:xfrm>
          <a:prstGeom prst="rect">
            <a:avLst/>
          </a:prstGeom>
        </p:spPr>
        <p:txBody>
          <a:bodyPr wrap="square" lIns="0" tIns="880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31" name="object 31"/>
          <p:cNvSpPr txBox="1"/>
          <p:nvPr/>
        </p:nvSpPr>
        <p:spPr>
          <a:xfrm>
            <a:off x="2987349" y="3448387"/>
            <a:ext cx="65222" cy="1106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3052572" y="3448387"/>
            <a:ext cx="740663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3793236" y="3448387"/>
            <a:ext cx="66488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3859724" y="3448387"/>
            <a:ext cx="2720907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3052572" y="3598164"/>
            <a:ext cx="140207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3192780" y="3598164"/>
            <a:ext cx="600456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3793236" y="3598164"/>
            <a:ext cx="66488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3859724" y="3598164"/>
            <a:ext cx="2720907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51113">
              <a:lnSpc>
                <a:spcPct val="95825"/>
              </a:lnSpc>
              <a:spcBef>
                <a:spcPts val="1452"/>
              </a:spcBef>
            </a:pPr>
            <a:r>
              <a:rPr sz="1500" spc="-3" dirty="0">
                <a:latin typeface="Arial"/>
                <a:cs typeface="Arial"/>
              </a:rPr>
              <a:t>If something is unclear, draw a</a:t>
            </a:r>
            <a:endParaRPr sz="1500">
              <a:latin typeface="Arial"/>
              <a:cs typeface="Arial"/>
            </a:endParaRPr>
          </a:p>
          <a:p>
            <a:pPr marL="51113">
              <a:lnSpc>
                <a:spcPts val="1550"/>
              </a:lnSpc>
              <a:spcBef>
                <a:spcPts val="77"/>
              </a:spcBef>
            </a:pPr>
            <a:r>
              <a:rPr sz="1500" spc="2" dirty="0">
                <a:latin typeface="Arial"/>
                <a:cs typeface="Arial"/>
              </a:rPr>
              <a:t>picture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87349" y="4554863"/>
            <a:ext cx="205430" cy="102480"/>
          </a:xfrm>
          <a:prstGeom prst="rect">
            <a:avLst/>
          </a:prstGeom>
        </p:spPr>
        <p:txBody>
          <a:bodyPr wrap="square" lIns="0" tIns="880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22" name="object 22"/>
          <p:cNvSpPr txBox="1"/>
          <p:nvPr/>
        </p:nvSpPr>
        <p:spPr>
          <a:xfrm>
            <a:off x="3192780" y="4554863"/>
            <a:ext cx="3387852" cy="102480"/>
          </a:xfrm>
          <a:prstGeom prst="rect">
            <a:avLst/>
          </a:prstGeom>
        </p:spPr>
        <p:txBody>
          <a:bodyPr wrap="square" lIns="0" tIns="880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21" name="object 21"/>
          <p:cNvSpPr txBox="1"/>
          <p:nvPr/>
        </p:nvSpPr>
        <p:spPr>
          <a:xfrm>
            <a:off x="6696765" y="2114879"/>
            <a:ext cx="65222" cy="1108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6761988" y="2114879"/>
            <a:ext cx="740664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7502652" y="2114879"/>
            <a:ext cx="66488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7569140" y="2114879"/>
            <a:ext cx="2720907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6761988" y="2266188"/>
            <a:ext cx="141731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6903720" y="2266188"/>
            <a:ext cx="598932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7502652" y="2266188"/>
            <a:ext cx="66488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7569140" y="2266188"/>
            <a:ext cx="2720907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52129">
              <a:lnSpc>
                <a:spcPct val="95825"/>
              </a:lnSpc>
              <a:spcBef>
                <a:spcPts val="1445"/>
              </a:spcBef>
            </a:pPr>
            <a:r>
              <a:rPr sz="1500" spc="0" dirty="0">
                <a:latin typeface="Arial"/>
                <a:cs typeface="Arial"/>
              </a:rPr>
              <a:t>Stay focused; modularize your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96765" y="3222881"/>
            <a:ext cx="206954" cy="100962"/>
          </a:xfrm>
          <a:prstGeom prst="rect">
            <a:avLst/>
          </a:prstGeom>
        </p:spPr>
        <p:txBody>
          <a:bodyPr wrap="square" lIns="0" tIns="5712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12" name="object 12"/>
          <p:cNvSpPr txBox="1"/>
          <p:nvPr/>
        </p:nvSpPr>
        <p:spPr>
          <a:xfrm>
            <a:off x="6903720" y="3222881"/>
            <a:ext cx="3386328" cy="100962"/>
          </a:xfrm>
          <a:prstGeom prst="rect">
            <a:avLst/>
          </a:prstGeom>
        </p:spPr>
        <p:txBody>
          <a:bodyPr wrap="square" lIns="0" tIns="5712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11" name="object 11"/>
          <p:cNvSpPr txBox="1"/>
          <p:nvPr/>
        </p:nvSpPr>
        <p:spPr>
          <a:xfrm>
            <a:off x="2987349" y="2114879"/>
            <a:ext cx="65222" cy="1108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3052572" y="2114879"/>
            <a:ext cx="740663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793236" y="2114879"/>
            <a:ext cx="66488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859724" y="2121119"/>
            <a:ext cx="2720907" cy="145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052572" y="2266188"/>
            <a:ext cx="140207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192780" y="2266188"/>
            <a:ext cx="600456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793236" y="2266188"/>
            <a:ext cx="66488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859724" y="2266188"/>
            <a:ext cx="2720907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51113">
              <a:lnSpc>
                <a:spcPct val="95825"/>
              </a:lnSpc>
              <a:spcBef>
                <a:spcPts val="2220"/>
              </a:spcBef>
            </a:pPr>
            <a:r>
              <a:rPr sz="1500" spc="0" dirty="0">
                <a:latin typeface="Arial"/>
                <a:cs typeface="Arial"/>
              </a:rPr>
              <a:t>Strive for collaboration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7349" y="3222881"/>
            <a:ext cx="205430" cy="100962"/>
          </a:xfrm>
          <a:prstGeom prst="rect">
            <a:avLst/>
          </a:prstGeom>
        </p:spPr>
        <p:txBody>
          <a:bodyPr wrap="square" lIns="0" tIns="5712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2" name="object 2"/>
          <p:cNvSpPr txBox="1"/>
          <p:nvPr/>
        </p:nvSpPr>
        <p:spPr>
          <a:xfrm>
            <a:off x="3192780" y="3222881"/>
            <a:ext cx="3387852" cy="100962"/>
          </a:xfrm>
          <a:prstGeom prst="rect">
            <a:avLst/>
          </a:prstGeom>
        </p:spPr>
        <p:txBody>
          <a:bodyPr wrap="square" lIns="0" tIns="5712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56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92780" y="2266188"/>
            <a:ext cx="3387852" cy="1057655"/>
          </a:xfrm>
          <a:custGeom>
            <a:avLst/>
            <a:gdLst/>
            <a:ahLst/>
            <a:cxnLst/>
            <a:rect l="l" t="t" r="r" b="b"/>
            <a:pathLst>
              <a:path w="3387852" h="1057655">
                <a:moveTo>
                  <a:pt x="0" y="1057655"/>
                </a:moveTo>
                <a:lnTo>
                  <a:pt x="3387852" y="1057655"/>
                </a:lnTo>
                <a:lnTo>
                  <a:pt x="3387852" y="0"/>
                </a:lnTo>
                <a:lnTo>
                  <a:pt x="0" y="0"/>
                </a:lnTo>
                <a:lnTo>
                  <a:pt x="0" y="1057655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92780" y="2266188"/>
            <a:ext cx="3387852" cy="1057655"/>
          </a:xfrm>
          <a:custGeom>
            <a:avLst/>
            <a:gdLst/>
            <a:ahLst/>
            <a:cxnLst/>
            <a:rect l="l" t="t" r="r" b="b"/>
            <a:pathLst>
              <a:path w="3387852" h="1057655">
                <a:moveTo>
                  <a:pt x="0" y="1057655"/>
                </a:moveTo>
                <a:lnTo>
                  <a:pt x="3387852" y="1057655"/>
                </a:lnTo>
                <a:lnTo>
                  <a:pt x="3387852" y="0"/>
                </a:lnTo>
                <a:lnTo>
                  <a:pt x="0" y="0"/>
                </a:lnTo>
                <a:lnTo>
                  <a:pt x="0" y="1057655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052572" y="2121069"/>
            <a:ext cx="740664" cy="1096595"/>
          </a:xfrm>
          <a:custGeom>
            <a:avLst/>
            <a:gdLst/>
            <a:ahLst/>
            <a:cxnLst/>
            <a:rect l="l" t="t" r="r" b="b"/>
            <a:pathLst>
              <a:path w="740664" h="1096595">
                <a:moveTo>
                  <a:pt x="740664" y="1096595"/>
                </a:moveTo>
                <a:lnTo>
                  <a:pt x="740663" y="0"/>
                </a:lnTo>
                <a:lnTo>
                  <a:pt x="0" y="0"/>
                </a:lnTo>
                <a:lnTo>
                  <a:pt x="0" y="1096595"/>
                </a:lnTo>
                <a:lnTo>
                  <a:pt x="740664" y="10965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87348" y="2121069"/>
            <a:ext cx="872375" cy="1096595"/>
          </a:xfrm>
          <a:custGeom>
            <a:avLst/>
            <a:gdLst/>
            <a:ahLst/>
            <a:cxnLst/>
            <a:rect l="l" t="t" r="r" b="b"/>
            <a:pathLst>
              <a:path w="872375" h="1096595">
                <a:moveTo>
                  <a:pt x="0" y="1096595"/>
                </a:moveTo>
                <a:lnTo>
                  <a:pt x="872375" y="1096595"/>
                </a:lnTo>
                <a:lnTo>
                  <a:pt x="872375" y="0"/>
                </a:lnTo>
                <a:lnTo>
                  <a:pt x="0" y="0"/>
                </a:lnTo>
                <a:lnTo>
                  <a:pt x="0" y="1096595"/>
                </a:lnTo>
                <a:close/>
              </a:path>
            </a:pathLst>
          </a:custGeom>
          <a:ln w="8610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17716" y="2509014"/>
            <a:ext cx="180669" cy="3465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52572" y="2112264"/>
            <a:ext cx="740663" cy="1112519"/>
          </a:xfrm>
          <a:custGeom>
            <a:avLst/>
            <a:gdLst/>
            <a:ahLst/>
            <a:cxnLst/>
            <a:rect l="l" t="t" r="r" b="b"/>
            <a:pathLst>
              <a:path w="740663" h="1112519">
                <a:moveTo>
                  <a:pt x="0" y="1112519"/>
                </a:moveTo>
                <a:lnTo>
                  <a:pt x="740663" y="1112519"/>
                </a:lnTo>
                <a:lnTo>
                  <a:pt x="740663" y="0"/>
                </a:lnTo>
                <a:lnTo>
                  <a:pt x="0" y="0"/>
                </a:lnTo>
                <a:lnTo>
                  <a:pt x="0" y="1112519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903720" y="2266188"/>
            <a:ext cx="3386328" cy="1057655"/>
          </a:xfrm>
          <a:custGeom>
            <a:avLst/>
            <a:gdLst/>
            <a:ahLst/>
            <a:cxnLst/>
            <a:rect l="l" t="t" r="r" b="b"/>
            <a:pathLst>
              <a:path w="3386328" h="1057655">
                <a:moveTo>
                  <a:pt x="0" y="1057655"/>
                </a:moveTo>
                <a:lnTo>
                  <a:pt x="3386328" y="1057655"/>
                </a:lnTo>
                <a:lnTo>
                  <a:pt x="3386328" y="0"/>
                </a:lnTo>
                <a:lnTo>
                  <a:pt x="0" y="0"/>
                </a:lnTo>
                <a:lnTo>
                  <a:pt x="0" y="1057655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03720" y="2266188"/>
            <a:ext cx="3386328" cy="1057655"/>
          </a:xfrm>
          <a:custGeom>
            <a:avLst/>
            <a:gdLst/>
            <a:ahLst/>
            <a:cxnLst/>
            <a:rect l="l" t="t" r="r" b="b"/>
            <a:pathLst>
              <a:path w="3386328" h="1057655">
                <a:moveTo>
                  <a:pt x="0" y="1057655"/>
                </a:moveTo>
                <a:lnTo>
                  <a:pt x="3386328" y="1057655"/>
                </a:lnTo>
                <a:lnTo>
                  <a:pt x="3386328" y="0"/>
                </a:lnTo>
                <a:lnTo>
                  <a:pt x="0" y="0"/>
                </a:lnTo>
                <a:lnTo>
                  <a:pt x="0" y="1057655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61988" y="2121119"/>
            <a:ext cx="740664" cy="1096235"/>
          </a:xfrm>
          <a:custGeom>
            <a:avLst/>
            <a:gdLst/>
            <a:ahLst/>
            <a:cxnLst/>
            <a:rect l="l" t="t" r="r" b="b"/>
            <a:pathLst>
              <a:path w="740664" h="1096235">
                <a:moveTo>
                  <a:pt x="740664" y="1096235"/>
                </a:moveTo>
                <a:lnTo>
                  <a:pt x="740664" y="0"/>
                </a:lnTo>
                <a:lnTo>
                  <a:pt x="0" y="0"/>
                </a:lnTo>
                <a:lnTo>
                  <a:pt x="0" y="1096234"/>
                </a:lnTo>
                <a:lnTo>
                  <a:pt x="740664" y="10962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696764" y="2121119"/>
            <a:ext cx="872375" cy="1096235"/>
          </a:xfrm>
          <a:custGeom>
            <a:avLst/>
            <a:gdLst/>
            <a:ahLst/>
            <a:cxnLst/>
            <a:rect l="l" t="t" r="r" b="b"/>
            <a:pathLst>
              <a:path w="872375" h="1096235">
                <a:moveTo>
                  <a:pt x="0" y="1096234"/>
                </a:moveTo>
                <a:lnTo>
                  <a:pt x="872375" y="1096235"/>
                </a:lnTo>
                <a:lnTo>
                  <a:pt x="872375" y="0"/>
                </a:lnTo>
                <a:lnTo>
                  <a:pt x="0" y="0"/>
                </a:lnTo>
                <a:lnTo>
                  <a:pt x="0" y="1096234"/>
                </a:lnTo>
                <a:close/>
              </a:path>
            </a:pathLst>
          </a:custGeom>
          <a:ln w="8624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96159" y="2505581"/>
            <a:ext cx="258099" cy="3480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761988" y="2112264"/>
            <a:ext cx="740664" cy="1112519"/>
          </a:xfrm>
          <a:custGeom>
            <a:avLst/>
            <a:gdLst/>
            <a:ahLst/>
            <a:cxnLst/>
            <a:rect l="l" t="t" r="r" b="b"/>
            <a:pathLst>
              <a:path w="740664" h="1112519">
                <a:moveTo>
                  <a:pt x="0" y="1112519"/>
                </a:moveTo>
                <a:lnTo>
                  <a:pt x="740664" y="1112519"/>
                </a:lnTo>
                <a:lnTo>
                  <a:pt x="740664" y="0"/>
                </a:lnTo>
                <a:lnTo>
                  <a:pt x="0" y="0"/>
                </a:lnTo>
                <a:lnTo>
                  <a:pt x="0" y="1112519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192780" y="3598164"/>
            <a:ext cx="3387852" cy="1059180"/>
          </a:xfrm>
          <a:custGeom>
            <a:avLst/>
            <a:gdLst/>
            <a:ahLst/>
            <a:cxnLst/>
            <a:rect l="l" t="t" r="r" b="b"/>
            <a:pathLst>
              <a:path w="3387852" h="1059180">
                <a:moveTo>
                  <a:pt x="0" y="1059180"/>
                </a:moveTo>
                <a:lnTo>
                  <a:pt x="3387852" y="1059180"/>
                </a:lnTo>
                <a:lnTo>
                  <a:pt x="3387852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92780" y="3598164"/>
            <a:ext cx="3387852" cy="1059180"/>
          </a:xfrm>
          <a:custGeom>
            <a:avLst/>
            <a:gdLst/>
            <a:ahLst/>
            <a:cxnLst/>
            <a:rect l="l" t="t" r="r" b="b"/>
            <a:pathLst>
              <a:path w="3387852" h="1059180">
                <a:moveTo>
                  <a:pt x="0" y="1059180"/>
                </a:moveTo>
                <a:lnTo>
                  <a:pt x="3387852" y="1059180"/>
                </a:lnTo>
                <a:lnTo>
                  <a:pt x="3387852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052572" y="3454637"/>
            <a:ext cx="740664" cy="1094703"/>
          </a:xfrm>
          <a:custGeom>
            <a:avLst/>
            <a:gdLst/>
            <a:ahLst/>
            <a:cxnLst/>
            <a:rect l="l" t="t" r="r" b="b"/>
            <a:pathLst>
              <a:path w="740663" h="1094703">
                <a:moveTo>
                  <a:pt x="740663" y="1094703"/>
                </a:moveTo>
                <a:lnTo>
                  <a:pt x="740663" y="0"/>
                </a:lnTo>
                <a:lnTo>
                  <a:pt x="0" y="0"/>
                </a:lnTo>
                <a:lnTo>
                  <a:pt x="0" y="1094703"/>
                </a:lnTo>
                <a:lnTo>
                  <a:pt x="740663" y="1094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987349" y="3454637"/>
            <a:ext cx="872375" cy="1094703"/>
          </a:xfrm>
          <a:custGeom>
            <a:avLst/>
            <a:gdLst/>
            <a:ahLst/>
            <a:cxnLst/>
            <a:rect l="l" t="t" r="r" b="b"/>
            <a:pathLst>
              <a:path w="872375" h="1094703">
                <a:moveTo>
                  <a:pt x="0" y="1094703"/>
                </a:moveTo>
                <a:lnTo>
                  <a:pt x="872375" y="1094703"/>
                </a:lnTo>
                <a:lnTo>
                  <a:pt x="872375" y="0"/>
                </a:lnTo>
                <a:lnTo>
                  <a:pt x="0" y="0"/>
                </a:lnTo>
                <a:lnTo>
                  <a:pt x="0" y="1094703"/>
                </a:lnTo>
                <a:close/>
              </a:path>
            </a:pathLst>
          </a:custGeom>
          <a:ln w="8620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291906" y="3838562"/>
            <a:ext cx="258099" cy="3527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52572" y="3445764"/>
            <a:ext cx="740663" cy="1110996"/>
          </a:xfrm>
          <a:custGeom>
            <a:avLst/>
            <a:gdLst/>
            <a:ahLst/>
            <a:cxnLst/>
            <a:rect l="l" t="t" r="r" b="b"/>
            <a:pathLst>
              <a:path w="740663" h="1110996">
                <a:moveTo>
                  <a:pt x="0" y="1110996"/>
                </a:moveTo>
                <a:lnTo>
                  <a:pt x="740663" y="1110996"/>
                </a:lnTo>
                <a:lnTo>
                  <a:pt x="740663" y="0"/>
                </a:lnTo>
                <a:lnTo>
                  <a:pt x="0" y="0"/>
                </a:lnTo>
                <a:lnTo>
                  <a:pt x="0" y="1110996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903720" y="3598164"/>
            <a:ext cx="3386328" cy="1059180"/>
          </a:xfrm>
          <a:custGeom>
            <a:avLst/>
            <a:gdLst/>
            <a:ahLst/>
            <a:cxnLst/>
            <a:rect l="l" t="t" r="r" b="b"/>
            <a:pathLst>
              <a:path w="3386328" h="1059180">
                <a:moveTo>
                  <a:pt x="0" y="1059180"/>
                </a:moveTo>
                <a:lnTo>
                  <a:pt x="3386328" y="1059180"/>
                </a:lnTo>
                <a:lnTo>
                  <a:pt x="3386328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03720" y="3598164"/>
            <a:ext cx="3386328" cy="1059180"/>
          </a:xfrm>
          <a:custGeom>
            <a:avLst/>
            <a:gdLst/>
            <a:ahLst/>
            <a:cxnLst/>
            <a:rect l="l" t="t" r="r" b="b"/>
            <a:pathLst>
              <a:path w="3386328" h="1059180">
                <a:moveTo>
                  <a:pt x="0" y="1059180"/>
                </a:moveTo>
                <a:lnTo>
                  <a:pt x="3386328" y="1059180"/>
                </a:lnTo>
                <a:lnTo>
                  <a:pt x="3386328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761988" y="3454637"/>
            <a:ext cx="740664" cy="1094703"/>
          </a:xfrm>
          <a:custGeom>
            <a:avLst/>
            <a:gdLst/>
            <a:ahLst/>
            <a:cxnLst/>
            <a:rect l="l" t="t" r="r" b="b"/>
            <a:pathLst>
              <a:path w="740664" h="1094703">
                <a:moveTo>
                  <a:pt x="740664" y="1094703"/>
                </a:moveTo>
                <a:lnTo>
                  <a:pt x="740664" y="0"/>
                </a:lnTo>
                <a:lnTo>
                  <a:pt x="0" y="0"/>
                </a:lnTo>
                <a:lnTo>
                  <a:pt x="0" y="1094703"/>
                </a:lnTo>
                <a:lnTo>
                  <a:pt x="740664" y="1094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696764" y="3454637"/>
            <a:ext cx="872375" cy="1094703"/>
          </a:xfrm>
          <a:custGeom>
            <a:avLst/>
            <a:gdLst/>
            <a:ahLst/>
            <a:cxnLst/>
            <a:rect l="l" t="t" r="r" b="b"/>
            <a:pathLst>
              <a:path w="872375" h="1094703">
                <a:moveTo>
                  <a:pt x="0" y="1094703"/>
                </a:moveTo>
                <a:lnTo>
                  <a:pt x="872375" y="1094703"/>
                </a:lnTo>
                <a:lnTo>
                  <a:pt x="872375" y="0"/>
                </a:lnTo>
                <a:lnTo>
                  <a:pt x="0" y="0"/>
                </a:lnTo>
                <a:lnTo>
                  <a:pt x="0" y="1094703"/>
                </a:lnTo>
                <a:close/>
              </a:path>
            </a:pathLst>
          </a:custGeom>
          <a:ln w="8620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990998" y="3838562"/>
            <a:ext cx="263261" cy="3476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761988" y="3445764"/>
            <a:ext cx="740664" cy="1110996"/>
          </a:xfrm>
          <a:custGeom>
            <a:avLst/>
            <a:gdLst/>
            <a:ahLst/>
            <a:cxnLst/>
            <a:rect l="l" t="t" r="r" b="b"/>
            <a:pathLst>
              <a:path w="740664" h="1110996">
                <a:moveTo>
                  <a:pt x="0" y="1110996"/>
                </a:moveTo>
                <a:lnTo>
                  <a:pt x="740664" y="1110996"/>
                </a:lnTo>
                <a:lnTo>
                  <a:pt x="740664" y="0"/>
                </a:lnTo>
                <a:lnTo>
                  <a:pt x="0" y="0"/>
                </a:lnTo>
                <a:lnTo>
                  <a:pt x="0" y="1110996"/>
                </a:lnTo>
                <a:close/>
              </a:path>
            </a:pathLst>
          </a:custGeom>
          <a:ln w="158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047488" y="4931664"/>
            <a:ext cx="3387852" cy="1057656"/>
          </a:xfrm>
          <a:custGeom>
            <a:avLst/>
            <a:gdLst/>
            <a:ahLst/>
            <a:cxnLst/>
            <a:rect l="l" t="t" r="r" b="b"/>
            <a:pathLst>
              <a:path w="3387852" h="1057656">
                <a:moveTo>
                  <a:pt x="0" y="1057656"/>
                </a:moveTo>
                <a:lnTo>
                  <a:pt x="3387852" y="1057656"/>
                </a:lnTo>
                <a:lnTo>
                  <a:pt x="3387852" y="0"/>
                </a:lnTo>
                <a:lnTo>
                  <a:pt x="0" y="0"/>
                </a:lnTo>
                <a:lnTo>
                  <a:pt x="0" y="1057656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47488" y="4931664"/>
            <a:ext cx="3387852" cy="1057656"/>
          </a:xfrm>
          <a:custGeom>
            <a:avLst/>
            <a:gdLst/>
            <a:ahLst/>
            <a:cxnLst/>
            <a:rect l="l" t="t" r="r" b="b"/>
            <a:pathLst>
              <a:path w="3387852" h="1057656">
                <a:moveTo>
                  <a:pt x="0" y="1057656"/>
                </a:moveTo>
                <a:lnTo>
                  <a:pt x="3387852" y="1057656"/>
                </a:lnTo>
                <a:lnTo>
                  <a:pt x="3387852" y="0"/>
                </a:lnTo>
                <a:lnTo>
                  <a:pt x="0" y="0"/>
                </a:lnTo>
                <a:lnTo>
                  <a:pt x="0" y="1057656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07280" y="4786595"/>
            <a:ext cx="740664" cy="1096234"/>
          </a:xfrm>
          <a:custGeom>
            <a:avLst/>
            <a:gdLst/>
            <a:ahLst/>
            <a:cxnLst/>
            <a:rect l="l" t="t" r="r" b="b"/>
            <a:pathLst>
              <a:path w="740664" h="1096234">
                <a:moveTo>
                  <a:pt x="740664" y="1096234"/>
                </a:moveTo>
                <a:lnTo>
                  <a:pt x="740664" y="0"/>
                </a:lnTo>
                <a:lnTo>
                  <a:pt x="0" y="0"/>
                </a:lnTo>
                <a:lnTo>
                  <a:pt x="0" y="1096234"/>
                </a:lnTo>
                <a:lnTo>
                  <a:pt x="740664" y="1096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842057" y="4786595"/>
            <a:ext cx="872375" cy="1096234"/>
          </a:xfrm>
          <a:custGeom>
            <a:avLst/>
            <a:gdLst/>
            <a:ahLst/>
            <a:cxnLst/>
            <a:rect l="l" t="t" r="r" b="b"/>
            <a:pathLst>
              <a:path w="872375" h="1096234">
                <a:moveTo>
                  <a:pt x="0" y="1096234"/>
                </a:moveTo>
                <a:lnTo>
                  <a:pt x="872375" y="1096234"/>
                </a:lnTo>
                <a:lnTo>
                  <a:pt x="872375" y="0"/>
                </a:lnTo>
                <a:lnTo>
                  <a:pt x="0" y="0"/>
                </a:lnTo>
                <a:lnTo>
                  <a:pt x="0" y="1096234"/>
                </a:lnTo>
                <a:close/>
              </a:path>
            </a:pathLst>
          </a:custGeom>
          <a:ln w="8624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146614" y="5176252"/>
            <a:ext cx="258099" cy="3480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07280" y="4777740"/>
            <a:ext cx="740663" cy="1112520"/>
          </a:xfrm>
          <a:custGeom>
            <a:avLst/>
            <a:gdLst/>
            <a:ahLst/>
            <a:cxnLst/>
            <a:rect l="l" t="t" r="r" b="b"/>
            <a:pathLst>
              <a:path w="740663" h="1112520">
                <a:moveTo>
                  <a:pt x="0" y="1112520"/>
                </a:moveTo>
                <a:lnTo>
                  <a:pt x="740663" y="1112520"/>
                </a:lnTo>
                <a:lnTo>
                  <a:pt x="740663" y="0"/>
                </a:lnTo>
                <a:lnTo>
                  <a:pt x="0" y="0"/>
                </a:lnTo>
                <a:lnTo>
                  <a:pt x="0" y="111252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798691" y="860700"/>
            <a:ext cx="3755644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7" dirty="0">
                <a:solidFill>
                  <a:srgbClr val="FFFFFF"/>
                </a:solidFill>
                <a:latin typeface="Arial"/>
                <a:cs typeface="Arial"/>
              </a:rPr>
              <a:t>Planning Principles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42057" y="4780355"/>
            <a:ext cx="65222" cy="1108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4907280" y="4780355"/>
            <a:ext cx="740663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5647944" y="4780355"/>
            <a:ext cx="66488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5714432" y="4780355"/>
            <a:ext cx="2720907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4907280" y="4931664"/>
            <a:ext cx="140208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5047488" y="4931664"/>
            <a:ext cx="600455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5647944" y="4931664"/>
            <a:ext cx="66488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5714432" y="4931664"/>
            <a:ext cx="2720907" cy="956693"/>
          </a:xfrm>
          <a:prstGeom prst="rect">
            <a:avLst/>
          </a:prstGeom>
        </p:spPr>
        <p:txBody>
          <a:bodyPr wrap="square" lIns="0" tIns="4318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 marL="51494" marR="93064">
              <a:lnSpc>
                <a:spcPts val="2280"/>
              </a:lnSpc>
              <a:spcBef>
                <a:spcPts val="1114"/>
              </a:spcBef>
            </a:pPr>
            <a:r>
              <a:rPr sz="2200" spc="-5" dirty="0">
                <a:latin typeface="Arial"/>
                <a:cs typeface="Arial"/>
              </a:rPr>
              <a:t>Consider risk as you define the plan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42057" y="5888357"/>
            <a:ext cx="205430" cy="100962"/>
          </a:xfrm>
          <a:prstGeom prst="rect">
            <a:avLst/>
          </a:prstGeom>
        </p:spPr>
        <p:txBody>
          <a:bodyPr wrap="square" lIns="0" tIns="5712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42" name="object 42"/>
          <p:cNvSpPr txBox="1"/>
          <p:nvPr/>
        </p:nvSpPr>
        <p:spPr>
          <a:xfrm>
            <a:off x="5047488" y="5888357"/>
            <a:ext cx="3387852" cy="100962"/>
          </a:xfrm>
          <a:prstGeom prst="rect">
            <a:avLst/>
          </a:prstGeom>
        </p:spPr>
        <p:txBody>
          <a:bodyPr wrap="square" lIns="0" tIns="5712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41" name="object 41"/>
          <p:cNvSpPr txBox="1"/>
          <p:nvPr/>
        </p:nvSpPr>
        <p:spPr>
          <a:xfrm>
            <a:off x="6696765" y="3448387"/>
            <a:ext cx="65222" cy="1106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6761988" y="3448387"/>
            <a:ext cx="740664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7502652" y="3448387"/>
            <a:ext cx="66488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7569140" y="3448387"/>
            <a:ext cx="2720907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6761988" y="3598164"/>
            <a:ext cx="141731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6903720" y="3598164"/>
            <a:ext cx="598932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7502652" y="3598164"/>
            <a:ext cx="66488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7569140" y="3598164"/>
            <a:ext cx="2720907" cy="956699"/>
          </a:xfrm>
          <a:prstGeom prst="rect">
            <a:avLst/>
          </a:prstGeom>
        </p:spPr>
        <p:txBody>
          <a:bodyPr wrap="square" lIns="0" tIns="4952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 marL="52129" marR="307734">
              <a:lnSpc>
                <a:spcPts val="2280"/>
              </a:lnSpc>
              <a:spcBef>
                <a:spcPts val="1114"/>
              </a:spcBef>
            </a:pPr>
            <a:r>
              <a:rPr sz="2200" spc="-6" dirty="0">
                <a:latin typeface="Arial"/>
                <a:cs typeface="Arial"/>
              </a:rPr>
              <a:t>Estimate based on what you know</a:t>
            </a:r>
            <a:endParaRPr sz="2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96765" y="4554863"/>
            <a:ext cx="206954" cy="102480"/>
          </a:xfrm>
          <a:prstGeom prst="rect">
            <a:avLst/>
          </a:prstGeom>
        </p:spPr>
        <p:txBody>
          <a:bodyPr wrap="square" lIns="0" tIns="880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32" name="object 32"/>
          <p:cNvSpPr txBox="1"/>
          <p:nvPr/>
        </p:nvSpPr>
        <p:spPr>
          <a:xfrm>
            <a:off x="6903720" y="4554863"/>
            <a:ext cx="3386328" cy="102480"/>
          </a:xfrm>
          <a:prstGeom prst="rect">
            <a:avLst/>
          </a:prstGeom>
        </p:spPr>
        <p:txBody>
          <a:bodyPr wrap="square" lIns="0" tIns="880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31" name="object 31"/>
          <p:cNvSpPr txBox="1"/>
          <p:nvPr/>
        </p:nvSpPr>
        <p:spPr>
          <a:xfrm>
            <a:off x="2987349" y="3448387"/>
            <a:ext cx="65222" cy="1106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3052572" y="3448387"/>
            <a:ext cx="740663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3793236" y="3448387"/>
            <a:ext cx="66488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3859724" y="3448387"/>
            <a:ext cx="2720907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3052572" y="3598164"/>
            <a:ext cx="140207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3192780" y="3598164"/>
            <a:ext cx="600456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3793236" y="3598164"/>
            <a:ext cx="66488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3859724" y="3598164"/>
            <a:ext cx="2720907" cy="956699"/>
          </a:xfrm>
          <a:prstGeom prst="rect">
            <a:avLst/>
          </a:prstGeom>
        </p:spPr>
        <p:txBody>
          <a:bodyPr wrap="square" lIns="0" tIns="4952" rIns="0" bIns="0" rtlCol="0">
            <a:noAutofit/>
          </a:bodyPr>
          <a:lstStyle/>
          <a:p>
            <a:pPr>
              <a:lnSpc>
                <a:spcPts val="850"/>
              </a:lnSpc>
            </a:pPr>
            <a:endParaRPr sz="850"/>
          </a:p>
          <a:p>
            <a:pPr marL="51113" marR="232054">
              <a:lnSpc>
                <a:spcPts val="2280"/>
              </a:lnSpc>
              <a:spcBef>
                <a:spcPts val="1114"/>
              </a:spcBef>
            </a:pPr>
            <a:r>
              <a:rPr sz="2200" spc="-4" dirty="0">
                <a:latin typeface="Arial"/>
                <a:cs typeface="Arial"/>
              </a:rPr>
              <a:t>Recognize that planning is iterative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87349" y="4554863"/>
            <a:ext cx="205430" cy="102480"/>
          </a:xfrm>
          <a:prstGeom prst="rect">
            <a:avLst/>
          </a:prstGeom>
        </p:spPr>
        <p:txBody>
          <a:bodyPr wrap="square" lIns="0" tIns="880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22" name="object 22"/>
          <p:cNvSpPr txBox="1"/>
          <p:nvPr/>
        </p:nvSpPr>
        <p:spPr>
          <a:xfrm>
            <a:off x="3192780" y="4554863"/>
            <a:ext cx="3387852" cy="102480"/>
          </a:xfrm>
          <a:prstGeom prst="rect">
            <a:avLst/>
          </a:prstGeom>
        </p:spPr>
        <p:txBody>
          <a:bodyPr wrap="square" lIns="0" tIns="880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21" name="object 21"/>
          <p:cNvSpPr txBox="1"/>
          <p:nvPr/>
        </p:nvSpPr>
        <p:spPr>
          <a:xfrm>
            <a:off x="6696765" y="2114879"/>
            <a:ext cx="65222" cy="1108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6761988" y="2114879"/>
            <a:ext cx="740664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7502652" y="2114879"/>
            <a:ext cx="66488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7569140" y="2114879"/>
            <a:ext cx="2720907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6761988" y="2266188"/>
            <a:ext cx="141731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6903720" y="2266188"/>
            <a:ext cx="598932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7502652" y="2266188"/>
            <a:ext cx="66488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7569140" y="2266188"/>
            <a:ext cx="2720907" cy="956693"/>
          </a:xfrm>
          <a:prstGeom prst="rect">
            <a:avLst/>
          </a:prstGeom>
        </p:spPr>
        <p:txBody>
          <a:bodyPr wrap="square" lIns="0" tIns="5007" rIns="0" bIns="0" rtlCol="0">
            <a:noAutofit/>
          </a:bodyPr>
          <a:lstStyle/>
          <a:p>
            <a:pPr>
              <a:lnSpc>
                <a:spcPts val="600"/>
              </a:lnSpc>
            </a:pPr>
            <a:endParaRPr sz="600"/>
          </a:p>
          <a:p>
            <a:pPr marL="52129">
              <a:lnSpc>
                <a:spcPct val="95825"/>
              </a:lnSpc>
              <a:spcBef>
                <a:spcPts val="1000"/>
              </a:spcBef>
            </a:pPr>
            <a:r>
              <a:rPr sz="2200" spc="-1" dirty="0">
                <a:latin typeface="Arial"/>
                <a:cs typeface="Arial"/>
              </a:rPr>
              <a:t>Involve stakeholders</a:t>
            </a:r>
            <a:endParaRPr sz="2200">
              <a:latin typeface="Arial"/>
              <a:cs typeface="Arial"/>
            </a:endParaRPr>
          </a:p>
          <a:p>
            <a:pPr marL="52129">
              <a:lnSpc>
                <a:spcPts val="2280"/>
              </a:lnSpc>
              <a:spcBef>
                <a:spcPts val="114"/>
              </a:spcBef>
            </a:pPr>
            <a:r>
              <a:rPr sz="2200" spc="-2" dirty="0">
                <a:latin typeface="Arial"/>
                <a:cs typeface="Arial"/>
              </a:rPr>
              <a:t>in the planning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96765" y="3222881"/>
            <a:ext cx="206954" cy="100962"/>
          </a:xfrm>
          <a:prstGeom prst="rect">
            <a:avLst/>
          </a:prstGeom>
        </p:spPr>
        <p:txBody>
          <a:bodyPr wrap="square" lIns="0" tIns="5712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12" name="object 12"/>
          <p:cNvSpPr txBox="1"/>
          <p:nvPr/>
        </p:nvSpPr>
        <p:spPr>
          <a:xfrm>
            <a:off x="6903720" y="3222881"/>
            <a:ext cx="3386328" cy="100962"/>
          </a:xfrm>
          <a:prstGeom prst="rect">
            <a:avLst/>
          </a:prstGeom>
        </p:spPr>
        <p:txBody>
          <a:bodyPr wrap="square" lIns="0" tIns="5712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11" name="object 11"/>
          <p:cNvSpPr txBox="1"/>
          <p:nvPr/>
        </p:nvSpPr>
        <p:spPr>
          <a:xfrm>
            <a:off x="2987348" y="2114850"/>
            <a:ext cx="65223" cy="1108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3052572" y="2114850"/>
            <a:ext cx="740663" cy="151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793236" y="2114850"/>
            <a:ext cx="66488" cy="151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859724" y="2121070"/>
            <a:ext cx="2720907" cy="145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052572" y="2266188"/>
            <a:ext cx="140207" cy="956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192780" y="2266188"/>
            <a:ext cx="600456" cy="956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793236" y="2266188"/>
            <a:ext cx="66488" cy="956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859724" y="2266188"/>
            <a:ext cx="2720907" cy="956852"/>
          </a:xfrm>
          <a:prstGeom prst="rect">
            <a:avLst/>
          </a:prstGeom>
        </p:spPr>
        <p:txBody>
          <a:bodyPr wrap="square" lIns="0" tIns="5007" rIns="0" bIns="0" rtlCol="0">
            <a:noAutofit/>
          </a:bodyPr>
          <a:lstStyle/>
          <a:p>
            <a:pPr>
              <a:lnSpc>
                <a:spcPts val="600"/>
              </a:lnSpc>
            </a:pPr>
            <a:endParaRPr sz="600"/>
          </a:p>
          <a:p>
            <a:pPr marL="51113">
              <a:lnSpc>
                <a:spcPct val="95825"/>
              </a:lnSpc>
              <a:spcBef>
                <a:spcPts val="1000"/>
              </a:spcBef>
            </a:pPr>
            <a:r>
              <a:rPr sz="2200" spc="-6" dirty="0">
                <a:latin typeface="Arial"/>
                <a:cs typeface="Arial"/>
              </a:rPr>
              <a:t>Understand the</a:t>
            </a:r>
            <a:endParaRPr sz="2200">
              <a:latin typeface="Arial"/>
              <a:cs typeface="Arial"/>
            </a:endParaRPr>
          </a:p>
          <a:p>
            <a:pPr marL="51113">
              <a:lnSpc>
                <a:spcPts val="2280"/>
              </a:lnSpc>
              <a:spcBef>
                <a:spcPts val="114"/>
              </a:spcBef>
            </a:pPr>
            <a:r>
              <a:rPr sz="2200" spc="-3" dirty="0">
                <a:latin typeface="Arial"/>
                <a:cs typeface="Arial"/>
              </a:rPr>
              <a:t>scope of the project</a:t>
            </a:r>
            <a:endParaRPr sz="2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7348" y="3223040"/>
            <a:ext cx="205431" cy="100803"/>
          </a:xfrm>
          <a:prstGeom prst="rect">
            <a:avLst/>
          </a:prstGeom>
        </p:spPr>
        <p:txBody>
          <a:bodyPr wrap="square" lIns="0" tIns="5553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2" name="object 2"/>
          <p:cNvSpPr txBox="1"/>
          <p:nvPr/>
        </p:nvSpPr>
        <p:spPr>
          <a:xfrm>
            <a:off x="3192780" y="3223040"/>
            <a:ext cx="3387852" cy="100803"/>
          </a:xfrm>
          <a:prstGeom prst="rect">
            <a:avLst/>
          </a:prstGeom>
        </p:spPr>
        <p:txBody>
          <a:bodyPr wrap="square" lIns="0" tIns="5553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58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92780" y="2266188"/>
            <a:ext cx="3387852" cy="1057655"/>
          </a:xfrm>
          <a:custGeom>
            <a:avLst/>
            <a:gdLst/>
            <a:ahLst/>
            <a:cxnLst/>
            <a:rect l="l" t="t" r="r" b="b"/>
            <a:pathLst>
              <a:path w="3387852" h="1057655">
                <a:moveTo>
                  <a:pt x="0" y="1057655"/>
                </a:moveTo>
                <a:lnTo>
                  <a:pt x="3387852" y="1057655"/>
                </a:lnTo>
                <a:lnTo>
                  <a:pt x="3387852" y="0"/>
                </a:lnTo>
                <a:lnTo>
                  <a:pt x="0" y="0"/>
                </a:lnTo>
                <a:lnTo>
                  <a:pt x="0" y="1057655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192780" y="2266188"/>
            <a:ext cx="3387852" cy="1057655"/>
          </a:xfrm>
          <a:custGeom>
            <a:avLst/>
            <a:gdLst/>
            <a:ahLst/>
            <a:cxnLst/>
            <a:rect l="l" t="t" r="r" b="b"/>
            <a:pathLst>
              <a:path w="3387852" h="1057655">
                <a:moveTo>
                  <a:pt x="0" y="1057655"/>
                </a:moveTo>
                <a:lnTo>
                  <a:pt x="3387852" y="1057655"/>
                </a:lnTo>
                <a:lnTo>
                  <a:pt x="3387852" y="0"/>
                </a:lnTo>
                <a:lnTo>
                  <a:pt x="0" y="0"/>
                </a:lnTo>
                <a:lnTo>
                  <a:pt x="0" y="1057655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52572" y="2121119"/>
            <a:ext cx="740664" cy="1096235"/>
          </a:xfrm>
          <a:custGeom>
            <a:avLst/>
            <a:gdLst/>
            <a:ahLst/>
            <a:cxnLst/>
            <a:rect l="l" t="t" r="r" b="b"/>
            <a:pathLst>
              <a:path w="740664" h="1096235">
                <a:moveTo>
                  <a:pt x="740664" y="1096235"/>
                </a:moveTo>
                <a:lnTo>
                  <a:pt x="740664" y="0"/>
                </a:lnTo>
                <a:lnTo>
                  <a:pt x="0" y="0"/>
                </a:lnTo>
                <a:lnTo>
                  <a:pt x="0" y="1096234"/>
                </a:lnTo>
                <a:lnTo>
                  <a:pt x="740664" y="10962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87349" y="2121119"/>
            <a:ext cx="872375" cy="1096235"/>
          </a:xfrm>
          <a:custGeom>
            <a:avLst/>
            <a:gdLst/>
            <a:ahLst/>
            <a:cxnLst/>
            <a:rect l="l" t="t" r="r" b="b"/>
            <a:pathLst>
              <a:path w="872375" h="1096235">
                <a:moveTo>
                  <a:pt x="0" y="1096234"/>
                </a:moveTo>
                <a:lnTo>
                  <a:pt x="872375" y="1096235"/>
                </a:lnTo>
                <a:lnTo>
                  <a:pt x="872375" y="0"/>
                </a:lnTo>
                <a:lnTo>
                  <a:pt x="0" y="0"/>
                </a:lnTo>
                <a:lnTo>
                  <a:pt x="0" y="1096234"/>
                </a:lnTo>
                <a:close/>
              </a:path>
            </a:pathLst>
          </a:custGeom>
          <a:ln w="8624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291906" y="2505581"/>
            <a:ext cx="258099" cy="353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52572" y="2112264"/>
            <a:ext cx="740663" cy="1112519"/>
          </a:xfrm>
          <a:custGeom>
            <a:avLst/>
            <a:gdLst/>
            <a:ahLst/>
            <a:cxnLst/>
            <a:rect l="l" t="t" r="r" b="b"/>
            <a:pathLst>
              <a:path w="740663" h="1112519">
                <a:moveTo>
                  <a:pt x="0" y="1112519"/>
                </a:moveTo>
                <a:lnTo>
                  <a:pt x="740663" y="1112519"/>
                </a:lnTo>
                <a:lnTo>
                  <a:pt x="740663" y="0"/>
                </a:lnTo>
                <a:lnTo>
                  <a:pt x="0" y="0"/>
                </a:lnTo>
                <a:lnTo>
                  <a:pt x="0" y="1112519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903720" y="2266188"/>
            <a:ext cx="3386328" cy="1057655"/>
          </a:xfrm>
          <a:custGeom>
            <a:avLst/>
            <a:gdLst/>
            <a:ahLst/>
            <a:cxnLst/>
            <a:rect l="l" t="t" r="r" b="b"/>
            <a:pathLst>
              <a:path w="3386328" h="1057655">
                <a:moveTo>
                  <a:pt x="0" y="1057655"/>
                </a:moveTo>
                <a:lnTo>
                  <a:pt x="3386328" y="1057655"/>
                </a:lnTo>
                <a:lnTo>
                  <a:pt x="3386328" y="0"/>
                </a:lnTo>
                <a:lnTo>
                  <a:pt x="0" y="0"/>
                </a:lnTo>
                <a:lnTo>
                  <a:pt x="0" y="1057655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03720" y="2266188"/>
            <a:ext cx="3386328" cy="1057655"/>
          </a:xfrm>
          <a:custGeom>
            <a:avLst/>
            <a:gdLst/>
            <a:ahLst/>
            <a:cxnLst/>
            <a:rect l="l" t="t" r="r" b="b"/>
            <a:pathLst>
              <a:path w="3386328" h="1057655">
                <a:moveTo>
                  <a:pt x="0" y="1057655"/>
                </a:moveTo>
                <a:lnTo>
                  <a:pt x="3386328" y="1057655"/>
                </a:lnTo>
                <a:lnTo>
                  <a:pt x="3386328" y="0"/>
                </a:lnTo>
                <a:lnTo>
                  <a:pt x="0" y="0"/>
                </a:lnTo>
                <a:lnTo>
                  <a:pt x="0" y="1057655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61988" y="2121119"/>
            <a:ext cx="740664" cy="1096235"/>
          </a:xfrm>
          <a:custGeom>
            <a:avLst/>
            <a:gdLst/>
            <a:ahLst/>
            <a:cxnLst/>
            <a:rect l="l" t="t" r="r" b="b"/>
            <a:pathLst>
              <a:path w="740664" h="1096235">
                <a:moveTo>
                  <a:pt x="740664" y="1096235"/>
                </a:moveTo>
                <a:lnTo>
                  <a:pt x="740664" y="0"/>
                </a:lnTo>
                <a:lnTo>
                  <a:pt x="0" y="0"/>
                </a:lnTo>
                <a:lnTo>
                  <a:pt x="0" y="1096234"/>
                </a:lnTo>
                <a:lnTo>
                  <a:pt x="740664" y="10962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96764" y="2121119"/>
            <a:ext cx="872375" cy="1096235"/>
          </a:xfrm>
          <a:custGeom>
            <a:avLst/>
            <a:gdLst/>
            <a:ahLst/>
            <a:cxnLst/>
            <a:rect l="l" t="t" r="r" b="b"/>
            <a:pathLst>
              <a:path w="872375" h="1096235">
                <a:moveTo>
                  <a:pt x="0" y="1096234"/>
                </a:moveTo>
                <a:lnTo>
                  <a:pt x="872375" y="1096235"/>
                </a:lnTo>
                <a:lnTo>
                  <a:pt x="872375" y="0"/>
                </a:lnTo>
                <a:lnTo>
                  <a:pt x="0" y="0"/>
                </a:lnTo>
                <a:lnTo>
                  <a:pt x="0" y="1096234"/>
                </a:lnTo>
                <a:close/>
              </a:path>
            </a:pathLst>
          </a:custGeom>
          <a:ln w="8624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7006483" y="2510776"/>
            <a:ext cx="252937" cy="3428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61988" y="2112264"/>
            <a:ext cx="740664" cy="1112519"/>
          </a:xfrm>
          <a:custGeom>
            <a:avLst/>
            <a:gdLst/>
            <a:ahLst/>
            <a:cxnLst/>
            <a:rect l="l" t="t" r="r" b="b"/>
            <a:pathLst>
              <a:path w="740664" h="1112519">
                <a:moveTo>
                  <a:pt x="0" y="1112519"/>
                </a:moveTo>
                <a:lnTo>
                  <a:pt x="740664" y="1112519"/>
                </a:lnTo>
                <a:lnTo>
                  <a:pt x="740664" y="0"/>
                </a:lnTo>
                <a:lnTo>
                  <a:pt x="0" y="0"/>
                </a:lnTo>
                <a:lnTo>
                  <a:pt x="0" y="1112519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192780" y="3598164"/>
            <a:ext cx="3387852" cy="1059180"/>
          </a:xfrm>
          <a:custGeom>
            <a:avLst/>
            <a:gdLst/>
            <a:ahLst/>
            <a:cxnLst/>
            <a:rect l="l" t="t" r="r" b="b"/>
            <a:pathLst>
              <a:path w="3387852" h="1059180">
                <a:moveTo>
                  <a:pt x="0" y="1059180"/>
                </a:moveTo>
                <a:lnTo>
                  <a:pt x="3387852" y="1059180"/>
                </a:lnTo>
                <a:lnTo>
                  <a:pt x="3387852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192780" y="3598164"/>
            <a:ext cx="3387852" cy="1059180"/>
          </a:xfrm>
          <a:custGeom>
            <a:avLst/>
            <a:gdLst/>
            <a:ahLst/>
            <a:cxnLst/>
            <a:rect l="l" t="t" r="r" b="b"/>
            <a:pathLst>
              <a:path w="3387852" h="1059180">
                <a:moveTo>
                  <a:pt x="0" y="1059180"/>
                </a:moveTo>
                <a:lnTo>
                  <a:pt x="3387852" y="1059180"/>
                </a:lnTo>
                <a:lnTo>
                  <a:pt x="3387852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052572" y="3454637"/>
            <a:ext cx="740664" cy="1094703"/>
          </a:xfrm>
          <a:custGeom>
            <a:avLst/>
            <a:gdLst/>
            <a:ahLst/>
            <a:cxnLst/>
            <a:rect l="l" t="t" r="r" b="b"/>
            <a:pathLst>
              <a:path w="740663" h="1094703">
                <a:moveTo>
                  <a:pt x="740663" y="1094703"/>
                </a:moveTo>
                <a:lnTo>
                  <a:pt x="740663" y="0"/>
                </a:lnTo>
                <a:lnTo>
                  <a:pt x="0" y="0"/>
                </a:lnTo>
                <a:lnTo>
                  <a:pt x="0" y="1094703"/>
                </a:lnTo>
                <a:lnTo>
                  <a:pt x="740663" y="1094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987349" y="3454637"/>
            <a:ext cx="872375" cy="1094703"/>
          </a:xfrm>
          <a:custGeom>
            <a:avLst/>
            <a:gdLst/>
            <a:ahLst/>
            <a:cxnLst/>
            <a:rect l="l" t="t" r="r" b="b"/>
            <a:pathLst>
              <a:path w="872375" h="1094703">
                <a:moveTo>
                  <a:pt x="0" y="1094703"/>
                </a:moveTo>
                <a:lnTo>
                  <a:pt x="872375" y="1094703"/>
                </a:lnTo>
                <a:lnTo>
                  <a:pt x="872375" y="0"/>
                </a:lnTo>
                <a:lnTo>
                  <a:pt x="0" y="0"/>
                </a:lnTo>
                <a:lnTo>
                  <a:pt x="0" y="1094703"/>
                </a:lnTo>
                <a:close/>
              </a:path>
            </a:pathLst>
          </a:custGeom>
          <a:ln w="8620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291906" y="3838562"/>
            <a:ext cx="258099" cy="3527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052572" y="3445764"/>
            <a:ext cx="740663" cy="1110996"/>
          </a:xfrm>
          <a:custGeom>
            <a:avLst/>
            <a:gdLst/>
            <a:ahLst/>
            <a:cxnLst/>
            <a:rect l="l" t="t" r="r" b="b"/>
            <a:pathLst>
              <a:path w="740663" h="1110996">
                <a:moveTo>
                  <a:pt x="0" y="1110996"/>
                </a:moveTo>
                <a:lnTo>
                  <a:pt x="740663" y="1110996"/>
                </a:lnTo>
                <a:lnTo>
                  <a:pt x="740663" y="0"/>
                </a:lnTo>
                <a:lnTo>
                  <a:pt x="0" y="0"/>
                </a:lnTo>
                <a:lnTo>
                  <a:pt x="0" y="1110996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903720" y="3598164"/>
            <a:ext cx="3386328" cy="1059180"/>
          </a:xfrm>
          <a:custGeom>
            <a:avLst/>
            <a:gdLst/>
            <a:ahLst/>
            <a:cxnLst/>
            <a:rect l="l" t="t" r="r" b="b"/>
            <a:pathLst>
              <a:path w="3386328" h="1059180">
                <a:moveTo>
                  <a:pt x="0" y="1059180"/>
                </a:moveTo>
                <a:lnTo>
                  <a:pt x="3386328" y="1059180"/>
                </a:lnTo>
                <a:lnTo>
                  <a:pt x="3386328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903720" y="3598164"/>
            <a:ext cx="3386328" cy="1059180"/>
          </a:xfrm>
          <a:custGeom>
            <a:avLst/>
            <a:gdLst/>
            <a:ahLst/>
            <a:cxnLst/>
            <a:rect l="l" t="t" r="r" b="b"/>
            <a:pathLst>
              <a:path w="3386328" h="1059180">
                <a:moveTo>
                  <a:pt x="0" y="1059180"/>
                </a:moveTo>
                <a:lnTo>
                  <a:pt x="3386328" y="1059180"/>
                </a:lnTo>
                <a:lnTo>
                  <a:pt x="3386328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61988" y="3454637"/>
            <a:ext cx="740664" cy="1094703"/>
          </a:xfrm>
          <a:custGeom>
            <a:avLst/>
            <a:gdLst/>
            <a:ahLst/>
            <a:cxnLst/>
            <a:rect l="l" t="t" r="r" b="b"/>
            <a:pathLst>
              <a:path w="740664" h="1094703">
                <a:moveTo>
                  <a:pt x="740664" y="1094703"/>
                </a:moveTo>
                <a:lnTo>
                  <a:pt x="740664" y="0"/>
                </a:lnTo>
                <a:lnTo>
                  <a:pt x="0" y="0"/>
                </a:lnTo>
                <a:lnTo>
                  <a:pt x="0" y="1094703"/>
                </a:lnTo>
                <a:lnTo>
                  <a:pt x="740664" y="1094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696764" y="3454637"/>
            <a:ext cx="872375" cy="1094703"/>
          </a:xfrm>
          <a:custGeom>
            <a:avLst/>
            <a:gdLst/>
            <a:ahLst/>
            <a:cxnLst/>
            <a:rect l="l" t="t" r="r" b="b"/>
            <a:pathLst>
              <a:path w="872375" h="1094703">
                <a:moveTo>
                  <a:pt x="0" y="1094703"/>
                </a:moveTo>
                <a:lnTo>
                  <a:pt x="872375" y="1094703"/>
                </a:lnTo>
                <a:lnTo>
                  <a:pt x="872375" y="0"/>
                </a:lnTo>
                <a:lnTo>
                  <a:pt x="0" y="0"/>
                </a:lnTo>
                <a:lnTo>
                  <a:pt x="0" y="1094703"/>
                </a:lnTo>
                <a:close/>
              </a:path>
            </a:pathLst>
          </a:custGeom>
          <a:ln w="8620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001321" y="3838562"/>
            <a:ext cx="258099" cy="3527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761988" y="3445764"/>
            <a:ext cx="740664" cy="1110996"/>
          </a:xfrm>
          <a:custGeom>
            <a:avLst/>
            <a:gdLst/>
            <a:ahLst/>
            <a:cxnLst/>
            <a:rect l="l" t="t" r="r" b="b"/>
            <a:pathLst>
              <a:path w="740664" h="1110996">
                <a:moveTo>
                  <a:pt x="0" y="1110996"/>
                </a:moveTo>
                <a:lnTo>
                  <a:pt x="740664" y="1110996"/>
                </a:lnTo>
                <a:lnTo>
                  <a:pt x="740664" y="0"/>
                </a:lnTo>
                <a:lnTo>
                  <a:pt x="0" y="0"/>
                </a:lnTo>
                <a:lnTo>
                  <a:pt x="0" y="1110996"/>
                </a:lnTo>
                <a:close/>
              </a:path>
            </a:pathLst>
          </a:custGeom>
          <a:ln w="158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047488" y="4931664"/>
            <a:ext cx="3387852" cy="1057656"/>
          </a:xfrm>
          <a:custGeom>
            <a:avLst/>
            <a:gdLst/>
            <a:ahLst/>
            <a:cxnLst/>
            <a:rect l="l" t="t" r="r" b="b"/>
            <a:pathLst>
              <a:path w="3387852" h="1057656">
                <a:moveTo>
                  <a:pt x="0" y="1057656"/>
                </a:moveTo>
                <a:lnTo>
                  <a:pt x="3387852" y="1057656"/>
                </a:lnTo>
                <a:lnTo>
                  <a:pt x="3387852" y="0"/>
                </a:lnTo>
                <a:lnTo>
                  <a:pt x="0" y="0"/>
                </a:lnTo>
                <a:lnTo>
                  <a:pt x="0" y="1057656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47488" y="4931664"/>
            <a:ext cx="3387852" cy="1057656"/>
          </a:xfrm>
          <a:custGeom>
            <a:avLst/>
            <a:gdLst/>
            <a:ahLst/>
            <a:cxnLst/>
            <a:rect l="l" t="t" r="r" b="b"/>
            <a:pathLst>
              <a:path w="3387852" h="1057656">
                <a:moveTo>
                  <a:pt x="0" y="1057656"/>
                </a:moveTo>
                <a:lnTo>
                  <a:pt x="3387852" y="1057656"/>
                </a:lnTo>
                <a:lnTo>
                  <a:pt x="3387852" y="0"/>
                </a:lnTo>
                <a:lnTo>
                  <a:pt x="0" y="0"/>
                </a:lnTo>
                <a:lnTo>
                  <a:pt x="0" y="1057656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907280" y="4786595"/>
            <a:ext cx="740663" cy="1096234"/>
          </a:xfrm>
          <a:custGeom>
            <a:avLst/>
            <a:gdLst/>
            <a:ahLst/>
            <a:cxnLst/>
            <a:rect l="l" t="t" r="r" b="b"/>
            <a:pathLst>
              <a:path w="740663" h="1096234">
                <a:moveTo>
                  <a:pt x="740663" y="1096234"/>
                </a:moveTo>
                <a:lnTo>
                  <a:pt x="740663" y="0"/>
                </a:lnTo>
                <a:lnTo>
                  <a:pt x="0" y="0"/>
                </a:lnTo>
                <a:lnTo>
                  <a:pt x="0" y="1096234"/>
                </a:lnTo>
                <a:lnTo>
                  <a:pt x="740663" y="1096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39804" y="4786595"/>
            <a:ext cx="877294" cy="1096234"/>
          </a:xfrm>
          <a:custGeom>
            <a:avLst/>
            <a:gdLst/>
            <a:ahLst/>
            <a:cxnLst/>
            <a:rect l="l" t="t" r="r" b="b"/>
            <a:pathLst>
              <a:path w="877294" h="1096234">
                <a:moveTo>
                  <a:pt x="0" y="1096234"/>
                </a:moveTo>
                <a:lnTo>
                  <a:pt x="877294" y="1096234"/>
                </a:lnTo>
                <a:lnTo>
                  <a:pt x="877294" y="0"/>
                </a:lnTo>
                <a:lnTo>
                  <a:pt x="0" y="0"/>
                </a:lnTo>
                <a:lnTo>
                  <a:pt x="0" y="1096234"/>
                </a:lnTo>
                <a:close/>
              </a:path>
            </a:pathLst>
          </a:custGeom>
          <a:ln w="8654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068212" y="5171057"/>
            <a:ext cx="181688" cy="3480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249901" y="5171057"/>
            <a:ext cx="254363" cy="3532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907280" y="4777740"/>
            <a:ext cx="740663" cy="1112520"/>
          </a:xfrm>
          <a:custGeom>
            <a:avLst/>
            <a:gdLst/>
            <a:ahLst/>
            <a:cxnLst/>
            <a:rect l="l" t="t" r="r" b="b"/>
            <a:pathLst>
              <a:path w="740663" h="1112520">
                <a:moveTo>
                  <a:pt x="0" y="1112520"/>
                </a:moveTo>
                <a:lnTo>
                  <a:pt x="740663" y="1112520"/>
                </a:lnTo>
                <a:lnTo>
                  <a:pt x="740663" y="0"/>
                </a:lnTo>
                <a:lnTo>
                  <a:pt x="0" y="0"/>
                </a:lnTo>
                <a:lnTo>
                  <a:pt x="0" y="111252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798691" y="860700"/>
            <a:ext cx="3755644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7" dirty="0">
                <a:solidFill>
                  <a:srgbClr val="FFFFFF"/>
                </a:solidFill>
                <a:latin typeface="Arial"/>
                <a:cs typeface="Arial"/>
              </a:rPr>
              <a:t>Planning Principles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608570" y="2786207"/>
            <a:ext cx="2099582" cy="266192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900" spc="-4" dirty="0">
                <a:latin typeface="Arial"/>
                <a:cs typeface="Arial"/>
              </a:rPr>
              <a:t>you define the plan</a:t>
            </a:r>
            <a:endParaRPr sz="1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08570" y="3993857"/>
            <a:ext cx="2568006" cy="266496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900" spc="-2" dirty="0">
                <a:latin typeface="Arial"/>
                <a:cs typeface="Arial"/>
              </a:rPr>
              <a:t>intend to accommodate</a:t>
            </a:r>
            <a:endParaRPr sz="1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39805" y="4780362"/>
            <a:ext cx="67474" cy="1107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4907280" y="4780362"/>
            <a:ext cx="740663" cy="151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5647944" y="4780362"/>
            <a:ext cx="69155" cy="151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5717099" y="4780362"/>
            <a:ext cx="2718240" cy="151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4907280" y="4931664"/>
            <a:ext cx="140208" cy="9566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5047488" y="4931664"/>
            <a:ext cx="600455" cy="9566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5647944" y="4931664"/>
            <a:ext cx="69155" cy="9566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5717099" y="4931664"/>
            <a:ext cx="2718240" cy="956686"/>
          </a:xfrm>
          <a:prstGeom prst="rect">
            <a:avLst/>
          </a:prstGeom>
        </p:spPr>
        <p:txBody>
          <a:bodyPr wrap="square" lIns="0" tIns="1016" rIns="0" bIns="0" rtlCol="0">
            <a:noAutofit/>
          </a:bodyPr>
          <a:lstStyle/>
          <a:p>
            <a:pPr>
              <a:lnSpc>
                <a:spcPts val="1200"/>
              </a:lnSpc>
            </a:pPr>
            <a:endParaRPr sz="1200"/>
          </a:p>
          <a:p>
            <a:pPr marL="48827" marR="53725">
              <a:lnSpc>
                <a:spcPts val="1970"/>
              </a:lnSpc>
              <a:spcBef>
                <a:spcPts val="98"/>
              </a:spcBef>
            </a:pPr>
            <a:r>
              <a:rPr sz="1900" spc="-4" dirty="0">
                <a:latin typeface="Arial"/>
                <a:cs typeface="Arial"/>
              </a:rPr>
              <a:t>Track the plan frequently and make adjustments as required</a:t>
            </a:r>
            <a:endParaRPr sz="19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39805" y="5888350"/>
            <a:ext cx="207682" cy="100969"/>
          </a:xfrm>
          <a:prstGeom prst="rect">
            <a:avLst/>
          </a:prstGeom>
        </p:spPr>
        <p:txBody>
          <a:bodyPr wrap="square" lIns="0" tIns="5719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42" name="object 42"/>
          <p:cNvSpPr txBox="1"/>
          <p:nvPr/>
        </p:nvSpPr>
        <p:spPr>
          <a:xfrm>
            <a:off x="5047488" y="5888350"/>
            <a:ext cx="3387852" cy="100969"/>
          </a:xfrm>
          <a:prstGeom prst="rect">
            <a:avLst/>
          </a:prstGeom>
        </p:spPr>
        <p:txBody>
          <a:bodyPr wrap="square" lIns="0" tIns="5719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41" name="object 41"/>
          <p:cNvSpPr txBox="1"/>
          <p:nvPr/>
        </p:nvSpPr>
        <p:spPr>
          <a:xfrm>
            <a:off x="6696765" y="3448387"/>
            <a:ext cx="65222" cy="1106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6761988" y="3448387"/>
            <a:ext cx="740664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7502652" y="3448387"/>
            <a:ext cx="66488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7569140" y="3448387"/>
            <a:ext cx="2720907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6761988" y="3598164"/>
            <a:ext cx="141731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6903720" y="3598164"/>
            <a:ext cx="598932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7502652" y="3598164"/>
            <a:ext cx="66488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7569140" y="3598164"/>
            <a:ext cx="2720907" cy="956699"/>
          </a:xfrm>
          <a:prstGeom prst="rect">
            <a:avLst/>
          </a:prstGeom>
        </p:spPr>
        <p:txBody>
          <a:bodyPr wrap="square" lIns="0" tIns="485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52129">
              <a:lnSpc>
                <a:spcPct val="95825"/>
              </a:lnSpc>
            </a:pPr>
            <a:r>
              <a:rPr sz="1900" spc="-5" dirty="0">
                <a:latin typeface="Arial"/>
                <a:cs typeface="Arial"/>
              </a:rPr>
              <a:t>Describe how you</a:t>
            </a:r>
            <a:endParaRPr sz="1900">
              <a:latin typeface="Arial"/>
              <a:cs typeface="Arial"/>
            </a:endParaRPr>
          </a:p>
          <a:p>
            <a:pPr marL="52129">
              <a:lnSpc>
                <a:spcPct val="95825"/>
              </a:lnSpc>
              <a:spcBef>
                <a:spcPts val="1754"/>
              </a:spcBef>
            </a:pPr>
            <a:r>
              <a:rPr sz="1900" spc="0" dirty="0">
                <a:latin typeface="Arial"/>
                <a:cs typeface="Arial"/>
              </a:rPr>
              <a:t>change</a:t>
            </a:r>
            <a:endParaRPr sz="19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96765" y="4554863"/>
            <a:ext cx="206954" cy="102480"/>
          </a:xfrm>
          <a:prstGeom prst="rect">
            <a:avLst/>
          </a:prstGeom>
        </p:spPr>
        <p:txBody>
          <a:bodyPr wrap="square" lIns="0" tIns="880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32" name="object 32"/>
          <p:cNvSpPr txBox="1"/>
          <p:nvPr/>
        </p:nvSpPr>
        <p:spPr>
          <a:xfrm>
            <a:off x="6903720" y="4554863"/>
            <a:ext cx="3386328" cy="102480"/>
          </a:xfrm>
          <a:prstGeom prst="rect">
            <a:avLst/>
          </a:prstGeom>
        </p:spPr>
        <p:txBody>
          <a:bodyPr wrap="square" lIns="0" tIns="880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31" name="object 31"/>
          <p:cNvSpPr txBox="1"/>
          <p:nvPr/>
        </p:nvSpPr>
        <p:spPr>
          <a:xfrm>
            <a:off x="2987349" y="3448387"/>
            <a:ext cx="65222" cy="1106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3052572" y="3448387"/>
            <a:ext cx="740663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3793236" y="3448387"/>
            <a:ext cx="66488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3859724" y="3448387"/>
            <a:ext cx="2720907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3052572" y="3598164"/>
            <a:ext cx="140207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3192780" y="3598164"/>
            <a:ext cx="600456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3793236" y="3598164"/>
            <a:ext cx="66488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3859724" y="3598164"/>
            <a:ext cx="2720907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51113" marR="243128">
              <a:lnSpc>
                <a:spcPts val="1970"/>
              </a:lnSpc>
              <a:spcBef>
                <a:spcPts val="1292"/>
              </a:spcBef>
            </a:pPr>
            <a:r>
              <a:rPr sz="1900" spc="-4" dirty="0">
                <a:latin typeface="Arial"/>
                <a:cs typeface="Arial"/>
              </a:rPr>
              <a:t>Define how you intend to ensure quality</a:t>
            </a:r>
            <a:endParaRPr sz="19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87349" y="4554863"/>
            <a:ext cx="205430" cy="102480"/>
          </a:xfrm>
          <a:prstGeom prst="rect">
            <a:avLst/>
          </a:prstGeom>
        </p:spPr>
        <p:txBody>
          <a:bodyPr wrap="square" lIns="0" tIns="880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22" name="object 22"/>
          <p:cNvSpPr txBox="1"/>
          <p:nvPr/>
        </p:nvSpPr>
        <p:spPr>
          <a:xfrm>
            <a:off x="3192780" y="4554863"/>
            <a:ext cx="3387852" cy="102480"/>
          </a:xfrm>
          <a:prstGeom prst="rect">
            <a:avLst/>
          </a:prstGeom>
        </p:spPr>
        <p:txBody>
          <a:bodyPr wrap="square" lIns="0" tIns="880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21" name="object 21"/>
          <p:cNvSpPr txBox="1"/>
          <p:nvPr/>
        </p:nvSpPr>
        <p:spPr>
          <a:xfrm>
            <a:off x="6696765" y="2114879"/>
            <a:ext cx="65222" cy="1108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6761988" y="2114879"/>
            <a:ext cx="740664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7502652" y="2114879"/>
            <a:ext cx="66488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7569140" y="2114879"/>
            <a:ext cx="2720907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6761988" y="2266188"/>
            <a:ext cx="141731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6903720" y="2266188"/>
            <a:ext cx="598932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7502652" y="2266188"/>
            <a:ext cx="66488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7569140" y="2266188"/>
            <a:ext cx="2720907" cy="956693"/>
          </a:xfrm>
          <a:prstGeom prst="rect">
            <a:avLst/>
          </a:prstGeom>
        </p:spPr>
        <p:txBody>
          <a:bodyPr wrap="square" lIns="0" tIns="3914" rIns="0" bIns="0" rtlCol="0">
            <a:noAutofit/>
          </a:bodyPr>
          <a:lstStyle/>
          <a:p>
            <a:pPr>
              <a:lnSpc>
                <a:spcPts val="950"/>
              </a:lnSpc>
            </a:pPr>
            <a:endParaRPr sz="950"/>
          </a:p>
          <a:p>
            <a:pPr marL="52129">
              <a:lnSpc>
                <a:spcPct val="95825"/>
              </a:lnSpc>
              <a:spcBef>
                <a:spcPts val="1000"/>
              </a:spcBef>
            </a:pPr>
            <a:r>
              <a:rPr sz="1900" spc="-5" dirty="0">
                <a:latin typeface="Arial"/>
                <a:cs typeface="Arial"/>
              </a:rPr>
              <a:t>Adjust granularity as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96765" y="3222881"/>
            <a:ext cx="206954" cy="100962"/>
          </a:xfrm>
          <a:prstGeom prst="rect">
            <a:avLst/>
          </a:prstGeom>
        </p:spPr>
        <p:txBody>
          <a:bodyPr wrap="square" lIns="0" tIns="5712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12" name="object 12"/>
          <p:cNvSpPr txBox="1"/>
          <p:nvPr/>
        </p:nvSpPr>
        <p:spPr>
          <a:xfrm>
            <a:off x="6903720" y="3222881"/>
            <a:ext cx="3386328" cy="100962"/>
          </a:xfrm>
          <a:prstGeom prst="rect">
            <a:avLst/>
          </a:prstGeom>
        </p:spPr>
        <p:txBody>
          <a:bodyPr wrap="square" lIns="0" tIns="5712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11" name="object 11"/>
          <p:cNvSpPr txBox="1"/>
          <p:nvPr/>
        </p:nvSpPr>
        <p:spPr>
          <a:xfrm>
            <a:off x="2987349" y="2114879"/>
            <a:ext cx="65222" cy="1108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3052572" y="2114879"/>
            <a:ext cx="740663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793236" y="2114879"/>
            <a:ext cx="66488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859724" y="2121119"/>
            <a:ext cx="2720907" cy="145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052572" y="2266188"/>
            <a:ext cx="140207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192780" y="2266188"/>
            <a:ext cx="600456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793236" y="2266188"/>
            <a:ext cx="66488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859724" y="2266188"/>
            <a:ext cx="2720907" cy="956693"/>
          </a:xfrm>
          <a:prstGeom prst="rect">
            <a:avLst/>
          </a:prstGeom>
        </p:spPr>
        <p:txBody>
          <a:bodyPr wrap="square" lIns="0" tIns="1628" rIns="0" bIns="0" rtlCol="0">
            <a:noAutofit/>
          </a:bodyPr>
          <a:lstStyle/>
          <a:p>
            <a:pPr>
              <a:lnSpc>
                <a:spcPts val="950"/>
              </a:lnSpc>
            </a:pPr>
            <a:endParaRPr sz="950"/>
          </a:p>
          <a:p>
            <a:pPr marL="51113">
              <a:lnSpc>
                <a:spcPct val="95825"/>
              </a:lnSpc>
              <a:spcBef>
                <a:spcPts val="2000"/>
              </a:spcBef>
            </a:pPr>
            <a:r>
              <a:rPr sz="1900" spc="0" dirty="0">
                <a:latin typeface="Arial"/>
                <a:cs typeface="Arial"/>
              </a:rPr>
              <a:t>Be realistic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7349" y="3222881"/>
            <a:ext cx="205430" cy="100962"/>
          </a:xfrm>
          <a:prstGeom prst="rect">
            <a:avLst/>
          </a:prstGeom>
        </p:spPr>
        <p:txBody>
          <a:bodyPr wrap="square" lIns="0" tIns="5712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2" name="object 2"/>
          <p:cNvSpPr txBox="1"/>
          <p:nvPr/>
        </p:nvSpPr>
        <p:spPr>
          <a:xfrm>
            <a:off x="3192780" y="3222881"/>
            <a:ext cx="3387852" cy="100962"/>
          </a:xfrm>
          <a:prstGeom prst="rect">
            <a:avLst/>
          </a:prstGeom>
        </p:spPr>
        <p:txBody>
          <a:bodyPr wrap="square" lIns="0" tIns="5712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object 58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192780" y="2266188"/>
            <a:ext cx="3387852" cy="1057655"/>
          </a:xfrm>
          <a:custGeom>
            <a:avLst/>
            <a:gdLst/>
            <a:ahLst/>
            <a:cxnLst/>
            <a:rect l="l" t="t" r="r" b="b"/>
            <a:pathLst>
              <a:path w="3387852" h="1057655">
                <a:moveTo>
                  <a:pt x="0" y="1057655"/>
                </a:moveTo>
                <a:lnTo>
                  <a:pt x="3387852" y="1057655"/>
                </a:lnTo>
                <a:lnTo>
                  <a:pt x="3387852" y="0"/>
                </a:lnTo>
                <a:lnTo>
                  <a:pt x="0" y="0"/>
                </a:lnTo>
                <a:lnTo>
                  <a:pt x="0" y="1057655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192780" y="2266188"/>
            <a:ext cx="3387852" cy="1057655"/>
          </a:xfrm>
          <a:custGeom>
            <a:avLst/>
            <a:gdLst/>
            <a:ahLst/>
            <a:cxnLst/>
            <a:rect l="l" t="t" r="r" b="b"/>
            <a:pathLst>
              <a:path w="3387852" h="1057655">
                <a:moveTo>
                  <a:pt x="0" y="1057655"/>
                </a:moveTo>
                <a:lnTo>
                  <a:pt x="3387852" y="1057655"/>
                </a:lnTo>
                <a:lnTo>
                  <a:pt x="3387852" y="0"/>
                </a:lnTo>
                <a:lnTo>
                  <a:pt x="0" y="0"/>
                </a:lnTo>
                <a:lnTo>
                  <a:pt x="0" y="1057655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052572" y="2121069"/>
            <a:ext cx="740664" cy="1096595"/>
          </a:xfrm>
          <a:custGeom>
            <a:avLst/>
            <a:gdLst/>
            <a:ahLst/>
            <a:cxnLst/>
            <a:rect l="l" t="t" r="r" b="b"/>
            <a:pathLst>
              <a:path w="740664" h="1096595">
                <a:moveTo>
                  <a:pt x="740664" y="1096595"/>
                </a:moveTo>
                <a:lnTo>
                  <a:pt x="740663" y="0"/>
                </a:lnTo>
                <a:lnTo>
                  <a:pt x="0" y="0"/>
                </a:lnTo>
                <a:lnTo>
                  <a:pt x="0" y="1096595"/>
                </a:lnTo>
                <a:lnTo>
                  <a:pt x="740664" y="10965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2987348" y="2121069"/>
            <a:ext cx="872375" cy="1096595"/>
          </a:xfrm>
          <a:custGeom>
            <a:avLst/>
            <a:gdLst/>
            <a:ahLst/>
            <a:cxnLst/>
            <a:rect l="l" t="t" r="r" b="b"/>
            <a:pathLst>
              <a:path w="872375" h="1096595">
                <a:moveTo>
                  <a:pt x="0" y="1096595"/>
                </a:moveTo>
                <a:lnTo>
                  <a:pt x="872375" y="1096595"/>
                </a:lnTo>
                <a:lnTo>
                  <a:pt x="872375" y="0"/>
                </a:lnTo>
                <a:lnTo>
                  <a:pt x="0" y="0"/>
                </a:lnTo>
                <a:lnTo>
                  <a:pt x="0" y="1096595"/>
                </a:lnTo>
                <a:close/>
              </a:path>
            </a:pathLst>
          </a:custGeom>
          <a:ln w="8610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317716" y="2509014"/>
            <a:ext cx="180669" cy="3465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052572" y="2112264"/>
            <a:ext cx="740663" cy="1112519"/>
          </a:xfrm>
          <a:custGeom>
            <a:avLst/>
            <a:gdLst/>
            <a:ahLst/>
            <a:cxnLst/>
            <a:rect l="l" t="t" r="r" b="b"/>
            <a:pathLst>
              <a:path w="740663" h="1112519">
                <a:moveTo>
                  <a:pt x="0" y="1112519"/>
                </a:moveTo>
                <a:lnTo>
                  <a:pt x="740663" y="1112519"/>
                </a:lnTo>
                <a:lnTo>
                  <a:pt x="740663" y="0"/>
                </a:lnTo>
                <a:lnTo>
                  <a:pt x="0" y="0"/>
                </a:lnTo>
                <a:lnTo>
                  <a:pt x="0" y="1112519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903720" y="2266188"/>
            <a:ext cx="3386328" cy="1057655"/>
          </a:xfrm>
          <a:custGeom>
            <a:avLst/>
            <a:gdLst/>
            <a:ahLst/>
            <a:cxnLst/>
            <a:rect l="l" t="t" r="r" b="b"/>
            <a:pathLst>
              <a:path w="3386328" h="1057655">
                <a:moveTo>
                  <a:pt x="0" y="1057655"/>
                </a:moveTo>
                <a:lnTo>
                  <a:pt x="3386328" y="1057655"/>
                </a:lnTo>
                <a:lnTo>
                  <a:pt x="3386328" y="0"/>
                </a:lnTo>
                <a:lnTo>
                  <a:pt x="0" y="0"/>
                </a:lnTo>
                <a:lnTo>
                  <a:pt x="0" y="1057655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03720" y="2266188"/>
            <a:ext cx="3386328" cy="1057655"/>
          </a:xfrm>
          <a:custGeom>
            <a:avLst/>
            <a:gdLst/>
            <a:ahLst/>
            <a:cxnLst/>
            <a:rect l="l" t="t" r="r" b="b"/>
            <a:pathLst>
              <a:path w="3386328" h="1057655">
                <a:moveTo>
                  <a:pt x="0" y="1057655"/>
                </a:moveTo>
                <a:lnTo>
                  <a:pt x="3386328" y="1057655"/>
                </a:lnTo>
                <a:lnTo>
                  <a:pt x="3386328" y="0"/>
                </a:lnTo>
                <a:lnTo>
                  <a:pt x="0" y="0"/>
                </a:lnTo>
                <a:lnTo>
                  <a:pt x="0" y="1057655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761988" y="2121119"/>
            <a:ext cx="740664" cy="1096235"/>
          </a:xfrm>
          <a:custGeom>
            <a:avLst/>
            <a:gdLst/>
            <a:ahLst/>
            <a:cxnLst/>
            <a:rect l="l" t="t" r="r" b="b"/>
            <a:pathLst>
              <a:path w="740664" h="1096235">
                <a:moveTo>
                  <a:pt x="740664" y="1096235"/>
                </a:moveTo>
                <a:lnTo>
                  <a:pt x="740664" y="0"/>
                </a:lnTo>
                <a:lnTo>
                  <a:pt x="0" y="0"/>
                </a:lnTo>
                <a:lnTo>
                  <a:pt x="0" y="1096234"/>
                </a:lnTo>
                <a:lnTo>
                  <a:pt x="740664" y="10962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696764" y="2121119"/>
            <a:ext cx="872375" cy="1096235"/>
          </a:xfrm>
          <a:custGeom>
            <a:avLst/>
            <a:gdLst/>
            <a:ahLst/>
            <a:cxnLst/>
            <a:rect l="l" t="t" r="r" b="b"/>
            <a:pathLst>
              <a:path w="872375" h="1096235">
                <a:moveTo>
                  <a:pt x="0" y="1096234"/>
                </a:moveTo>
                <a:lnTo>
                  <a:pt x="872375" y="1096235"/>
                </a:lnTo>
                <a:lnTo>
                  <a:pt x="872375" y="0"/>
                </a:lnTo>
                <a:lnTo>
                  <a:pt x="0" y="0"/>
                </a:lnTo>
                <a:lnTo>
                  <a:pt x="0" y="1096234"/>
                </a:lnTo>
                <a:close/>
              </a:path>
            </a:pathLst>
          </a:custGeom>
          <a:ln w="8624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996159" y="2505581"/>
            <a:ext cx="258099" cy="3480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761988" y="2112264"/>
            <a:ext cx="740664" cy="1112519"/>
          </a:xfrm>
          <a:custGeom>
            <a:avLst/>
            <a:gdLst/>
            <a:ahLst/>
            <a:cxnLst/>
            <a:rect l="l" t="t" r="r" b="b"/>
            <a:pathLst>
              <a:path w="740664" h="1112519">
                <a:moveTo>
                  <a:pt x="0" y="1112519"/>
                </a:moveTo>
                <a:lnTo>
                  <a:pt x="740664" y="1112519"/>
                </a:lnTo>
                <a:lnTo>
                  <a:pt x="740664" y="0"/>
                </a:lnTo>
                <a:lnTo>
                  <a:pt x="0" y="0"/>
                </a:lnTo>
                <a:lnTo>
                  <a:pt x="0" y="1112519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192780" y="3598164"/>
            <a:ext cx="3387852" cy="1059180"/>
          </a:xfrm>
          <a:custGeom>
            <a:avLst/>
            <a:gdLst/>
            <a:ahLst/>
            <a:cxnLst/>
            <a:rect l="l" t="t" r="r" b="b"/>
            <a:pathLst>
              <a:path w="3387852" h="1059180">
                <a:moveTo>
                  <a:pt x="0" y="1059180"/>
                </a:moveTo>
                <a:lnTo>
                  <a:pt x="3387852" y="1059180"/>
                </a:lnTo>
                <a:lnTo>
                  <a:pt x="3387852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192780" y="3598164"/>
            <a:ext cx="3387852" cy="1059180"/>
          </a:xfrm>
          <a:custGeom>
            <a:avLst/>
            <a:gdLst/>
            <a:ahLst/>
            <a:cxnLst/>
            <a:rect l="l" t="t" r="r" b="b"/>
            <a:pathLst>
              <a:path w="3387852" h="1059180">
                <a:moveTo>
                  <a:pt x="0" y="1059180"/>
                </a:moveTo>
                <a:lnTo>
                  <a:pt x="3387852" y="1059180"/>
                </a:lnTo>
                <a:lnTo>
                  <a:pt x="3387852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052572" y="3454637"/>
            <a:ext cx="740664" cy="1094703"/>
          </a:xfrm>
          <a:custGeom>
            <a:avLst/>
            <a:gdLst/>
            <a:ahLst/>
            <a:cxnLst/>
            <a:rect l="l" t="t" r="r" b="b"/>
            <a:pathLst>
              <a:path w="740663" h="1094703">
                <a:moveTo>
                  <a:pt x="740663" y="1094703"/>
                </a:moveTo>
                <a:lnTo>
                  <a:pt x="740663" y="0"/>
                </a:lnTo>
                <a:lnTo>
                  <a:pt x="0" y="0"/>
                </a:lnTo>
                <a:lnTo>
                  <a:pt x="0" y="1094703"/>
                </a:lnTo>
                <a:lnTo>
                  <a:pt x="740663" y="1094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2987349" y="3454637"/>
            <a:ext cx="872375" cy="1094703"/>
          </a:xfrm>
          <a:custGeom>
            <a:avLst/>
            <a:gdLst/>
            <a:ahLst/>
            <a:cxnLst/>
            <a:rect l="l" t="t" r="r" b="b"/>
            <a:pathLst>
              <a:path w="872375" h="1094703">
                <a:moveTo>
                  <a:pt x="0" y="1094703"/>
                </a:moveTo>
                <a:lnTo>
                  <a:pt x="872375" y="1094703"/>
                </a:lnTo>
                <a:lnTo>
                  <a:pt x="872375" y="0"/>
                </a:lnTo>
                <a:lnTo>
                  <a:pt x="0" y="0"/>
                </a:lnTo>
                <a:lnTo>
                  <a:pt x="0" y="1094703"/>
                </a:lnTo>
                <a:close/>
              </a:path>
            </a:pathLst>
          </a:custGeom>
          <a:ln w="8620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3291906" y="3838562"/>
            <a:ext cx="258099" cy="3527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052572" y="3445764"/>
            <a:ext cx="740663" cy="1110996"/>
          </a:xfrm>
          <a:custGeom>
            <a:avLst/>
            <a:gdLst/>
            <a:ahLst/>
            <a:cxnLst/>
            <a:rect l="l" t="t" r="r" b="b"/>
            <a:pathLst>
              <a:path w="740663" h="1110996">
                <a:moveTo>
                  <a:pt x="0" y="1110996"/>
                </a:moveTo>
                <a:lnTo>
                  <a:pt x="740663" y="1110996"/>
                </a:lnTo>
                <a:lnTo>
                  <a:pt x="740663" y="0"/>
                </a:lnTo>
                <a:lnTo>
                  <a:pt x="0" y="0"/>
                </a:lnTo>
                <a:lnTo>
                  <a:pt x="0" y="1110996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903720" y="3598164"/>
            <a:ext cx="3386328" cy="1059180"/>
          </a:xfrm>
          <a:custGeom>
            <a:avLst/>
            <a:gdLst/>
            <a:ahLst/>
            <a:cxnLst/>
            <a:rect l="l" t="t" r="r" b="b"/>
            <a:pathLst>
              <a:path w="3386328" h="1059180">
                <a:moveTo>
                  <a:pt x="0" y="1059180"/>
                </a:moveTo>
                <a:lnTo>
                  <a:pt x="3386328" y="1059180"/>
                </a:lnTo>
                <a:lnTo>
                  <a:pt x="3386328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903720" y="3598164"/>
            <a:ext cx="3386328" cy="1059180"/>
          </a:xfrm>
          <a:custGeom>
            <a:avLst/>
            <a:gdLst/>
            <a:ahLst/>
            <a:cxnLst/>
            <a:rect l="l" t="t" r="r" b="b"/>
            <a:pathLst>
              <a:path w="3386328" h="1059180">
                <a:moveTo>
                  <a:pt x="0" y="1059180"/>
                </a:moveTo>
                <a:lnTo>
                  <a:pt x="3386328" y="1059180"/>
                </a:lnTo>
                <a:lnTo>
                  <a:pt x="3386328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761988" y="3454637"/>
            <a:ext cx="740664" cy="1094703"/>
          </a:xfrm>
          <a:custGeom>
            <a:avLst/>
            <a:gdLst/>
            <a:ahLst/>
            <a:cxnLst/>
            <a:rect l="l" t="t" r="r" b="b"/>
            <a:pathLst>
              <a:path w="740664" h="1094703">
                <a:moveTo>
                  <a:pt x="740664" y="1094703"/>
                </a:moveTo>
                <a:lnTo>
                  <a:pt x="740664" y="0"/>
                </a:lnTo>
                <a:lnTo>
                  <a:pt x="0" y="0"/>
                </a:lnTo>
                <a:lnTo>
                  <a:pt x="0" y="1094703"/>
                </a:lnTo>
                <a:lnTo>
                  <a:pt x="740664" y="1094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696764" y="3454637"/>
            <a:ext cx="872375" cy="1094703"/>
          </a:xfrm>
          <a:custGeom>
            <a:avLst/>
            <a:gdLst/>
            <a:ahLst/>
            <a:cxnLst/>
            <a:rect l="l" t="t" r="r" b="b"/>
            <a:pathLst>
              <a:path w="872375" h="1094703">
                <a:moveTo>
                  <a:pt x="0" y="1094703"/>
                </a:moveTo>
                <a:lnTo>
                  <a:pt x="872375" y="1094703"/>
                </a:lnTo>
                <a:lnTo>
                  <a:pt x="872375" y="0"/>
                </a:lnTo>
                <a:lnTo>
                  <a:pt x="0" y="0"/>
                </a:lnTo>
                <a:lnTo>
                  <a:pt x="0" y="1094703"/>
                </a:lnTo>
                <a:close/>
              </a:path>
            </a:pathLst>
          </a:custGeom>
          <a:ln w="8620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990998" y="3838562"/>
            <a:ext cx="263261" cy="3476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761988" y="3445764"/>
            <a:ext cx="740664" cy="1110996"/>
          </a:xfrm>
          <a:custGeom>
            <a:avLst/>
            <a:gdLst/>
            <a:ahLst/>
            <a:cxnLst/>
            <a:rect l="l" t="t" r="r" b="b"/>
            <a:pathLst>
              <a:path w="740664" h="1110996">
                <a:moveTo>
                  <a:pt x="0" y="1110996"/>
                </a:moveTo>
                <a:lnTo>
                  <a:pt x="740664" y="1110996"/>
                </a:lnTo>
                <a:lnTo>
                  <a:pt x="740664" y="0"/>
                </a:lnTo>
                <a:lnTo>
                  <a:pt x="0" y="0"/>
                </a:lnTo>
                <a:lnTo>
                  <a:pt x="0" y="1110996"/>
                </a:lnTo>
                <a:close/>
              </a:path>
            </a:pathLst>
          </a:custGeom>
          <a:ln w="158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047488" y="4931664"/>
            <a:ext cx="3387852" cy="1057656"/>
          </a:xfrm>
          <a:custGeom>
            <a:avLst/>
            <a:gdLst/>
            <a:ahLst/>
            <a:cxnLst/>
            <a:rect l="l" t="t" r="r" b="b"/>
            <a:pathLst>
              <a:path w="3387852" h="1057656">
                <a:moveTo>
                  <a:pt x="0" y="1057656"/>
                </a:moveTo>
                <a:lnTo>
                  <a:pt x="3387852" y="1057656"/>
                </a:lnTo>
                <a:lnTo>
                  <a:pt x="3387852" y="0"/>
                </a:lnTo>
                <a:lnTo>
                  <a:pt x="0" y="0"/>
                </a:lnTo>
                <a:lnTo>
                  <a:pt x="0" y="1057656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47488" y="4931664"/>
            <a:ext cx="3387852" cy="1057656"/>
          </a:xfrm>
          <a:custGeom>
            <a:avLst/>
            <a:gdLst/>
            <a:ahLst/>
            <a:cxnLst/>
            <a:rect l="l" t="t" r="r" b="b"/>
            <a:pathLst>
              <a:path w="3387852" h="1057656">
                <a:moveTo>
                  <a:pt x="0" y="1057656"/>
                </a:moveTo>
                <a:lnTo>
                  <a:pt x="3387852" y="1057656"/>
                </a:lnTo>
                <a:lnTo>
                  <a:pt x="3387852" y="0"/>
                </a:lnTo>
                <a:lnTo>
                  <a:pt x="0" y="0"/>
                </a:lnTo>
                <a:lnTo>
                  <a:pt x="0" y="1057656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4907280" y="4786595"/>
            <a:ext cx="740664" cy="1096234"/>
          </a:xfrm>
          <a:custGeom>
            <a:avLst/>
            <a:gdLst/>
            <a:ahLst/>
            <a:cxnLst/>
            <a:rect l="l" t="t" r="r" b="b"/>
            <a:pathLst>
              <a:path w="740664" h="1096234">
                <a:moveTo>
                  <a:pt x="740664" y="1096234"/>
                </a:moveTo>
                <a:lnTo>
                  <a:pt x="740664" y="0"/>
                </a:lnTo>
                <a:lnTo>
                  <a:pt x="0" y="0"/>
                </a:lnTo>
                <a:lnTo>
                  <a:pt x="0" y="1096234"/>
                </a:lnTo>
                <a:lnTo>
                  <a:pt x="740664" y="1096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842057" y="4786595"/>
            <a:ext cx="872375" cy="1096234"/>
          </a:xfrm>
          <a:custGeom>
            <a:avLst/>
            <a:gdLst/>
            <a:ahLst/>
            <a:cxnLst/>
            <a:rect l="l" t="t" r="r" b="b"/>
            <a:pathLst>
              <a:path w="872375" h="1096234">
                <a:moveTo>
                  <a:pt x="0" y="1096234"/>
                </a:moveTo>
                <a:lnTo>
                  <a:pt x="872375" y="1096234"/>
                </a:lnTo>
                <a:lnTo>
                  <a:pt x="872375" y="0"/>
                </a:lnTo>
                <a:lnTo>
                  <a:pt x="0" y="0"/>
                </a:lnTo>
                <a:lnTo>
                  <a:pt x="0" y="1096234"/>
                </a:lnTo>
                <a:close/>
              </a:path>
            </a:pathLst>
          </a:custGeom>
          <a:ln w="8624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5146614" y="5176252"/>
            <a:ext cx="258099" cy="3480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4907280" y="4777740"/>
            <a:ext cx="740663" cy="1112520"/>
          </a:xfrm>
          <a:custGeom>
            <a:avLst/>
            <a:gdLst/>
            <a:ahLst/>
            <a:cxnLst/>
            <a:rect l="l" t="t" r="r" b="b"/>
            <a:pathLst>
              <a:path w="740663" h="1112520">
                <a:moveTo>
                  <a:pt x="0" y="1112520"/>
                </a:moveTo>
                <a:lnTo>
                  <a:pt x="740663" y="1112520"/>
                </a:lnTo>
                <a:lnTo>
                  <a:pt x="740663" y="0"/>
                </a:lnTo>
                <a:lnTo>
                  <a:pt x="0" y="0"/>
                </a:lnTo>
                <a:lnTo>
                  <a:pt x="0" y="111252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725539" y="860700"/>
            <a:ext cx="3828964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7" dirty="0">
                <a:solidFill>
                  <a:srgbClr val="FFFFFF"/>
                </a:solidFill>
                <a:latin typeface="Arial"/>
                <a:cs typeface="Arial"/>
              </a:rPr>
              <a:t>Modeling Principles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608570" y="2673124"/>
            <a:ext cx="2191427" cy="241808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spc="-2" dirty="0">
                <a:latin typeface="Arial"/>
                <a:cs typeface="Arial"/>
              </a:rPr>
              <a:t>more models than you</a:t>
            </a:r>
            <a:endParaRPr sz="17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08570" y="4006243"/>
            <a:ext cx="2482280" cy="241807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spc="-1" dirty="0">
                <a:latin typeface="Arial"/>
                <a:cs typeface="Arial"/>
              </a:rPr>
              <a:t>makes them amenable to</a:t>
            </a:r>
            <a:endParaRPr sz="17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42057" y="4780355"/>
            <a:ext cx="65222" cy="1108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4907280" y="4780355"/>
            <a:ext cx="740663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5647944" y="4780355"/>
            <a:ext cx="66488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5714432" y="4780355"/>
            <a:ext cx="2720907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4907280" y="4931664"/>
            <a:ext cx="140208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5047488" y="4931664"/>
            <a:ext cx="600455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5647944" y="4931664"/>
            <a:ext cx="66488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5714432" y="4931664"/>
            <a:ext cx="2720907" cy="956693"/>
          </a:xfrm>
          <a:prstGeom prst="rect">
            <a:avLst/>
          </a:prstGeom>
        </p:spPr>
        <p:txBody>
          <a:bodyPr wrap="square" lIns="0" tIns="568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 marL="51494" marR="110154">
              <a:lnSpc>
                <a:spcPts val="1954"/>
              </a:lnSpc>
              <a:spcBef>
                <a:spcPts val="1000"/>
              </a:spcBef>
            </a:pPr>
            <a:r>
              <a:rPr sz="1700" spc="0" dirty="0">
                <a:latin typeface="Arial"/>
                <a:cs typeface="Arial"/>
              </a:rPr>
              <a:t>Be able to state an explicit </a:t>
            </a:r>
            <a:endParaRPr sz="1700">
              <a:latin typeface="Arial"/>
              <a:cs typeface="Arial"/>
            </a:endParaRPr>
          </a:p>
          <a:p>
            <a:pPr marL="51494" marR="110154">
              <a:lnSpc>
                <a:spcPts val="1954"/>
              </a:lnSpc>
            </a:pPr>
            <a:r>
              <a:rPr sz="1700" spc="0" dirty="0">
                <a:latin typeface="Arial"/>
                <a:cs typeface="Arial"/>
              </a:rPr>
              <a:t>purpose for each model </a:t>
            </a:r>
            <a:endParaRPr sz="1700">
              <a:latin typeface="Arial"/>
              <a:cs typeface="Arial"/>
            </a:endParaRPr>
          </a:p>
          <a:p>
            <a:pPr marL="51494" marR="110154">
              <a:lnSpc>
                <a:spcPts val="1954"/>
              </a:lnSpc>
            </a:pPr>
            <a:r>
              <a:rPr sz="1700" spc="-1" dirty="0">
                <a:latin typeface="Arial"/>
                <a:cs typeface="Arial"/>
              </a:rPr>
              <a:t>that is created</a:t>
            </a:r>
            <a:endParaRPr sz="17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42057" y="5888357"/>
            <a:ext cx="205430" cy="100962"/>
          </a:xfrm>
          <a:prstGeom prst="rect">
            <a:avLst/>
          </a:prstGeom>
        </p:spPr>
        <p:txBody>
          <a:bodyPr wrap="square" lIns="0" tIns="5712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42" name="object 42"/>
          <p:cNvSpPr txBox="1"/>
          <p:nvPr/>
        </p:nvSpPr>
        <p:spPr>
          <a:xfrm>
            <a:off x="5047488" y="5888357"/>
            <a:ext cx="3387852" cy="100962"/>
          </a:xfrm>
          <a:prstGeom prst="rect">
            <a:avLst/>
          </a:prstGeom>
        </p:spPr>
        <p:txBody>
          <a:bodyPr wrap="square" lIns="0" tIns="5712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41" name="object 41"/>
          <p:cNvSpPr txBox="1"/>
          <p:nvPr/>
        </p:nvSpPr>
        <p:spPr>
          <a:xfrm>
            <a:off x="6696765" y="3448387"/>
            <a:ext cx="65222" cy="1106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6761988" y="3448387"/>
            <a:ext cx="740664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7502652" y="3448387"/>
            <a:ext cx="66488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7569140" y="3448387"/>
            <a:ext cx="2720907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6761988" y="3598164"/>
            <a:ext cx="141731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6903720" y="3598164"/>
            <a:ext cx="598932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7502652" y="3598164"/>
            <a:ext cx="66488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7569140" y="3598164"/>
            <a:ext cx="2720907" cy="956699"/>
          </a:xfrm>
          <a:prstGeom prst="rect">
            <a:avLst/>
          </a:prstGeom>
        </p:spPr>
        <p:txBody>
          <a:bodyPr wrap="square" lIns="0" tIns="5768" rIns="0" bIns="0" rtlCol="0">
            <a:noAutofit/>
          </a:bodyPr>
          <a:lstStyle/>
          <a:p>
            <a:pPr>
              <a:lnSpc>
                <a:spcPts val="1300"/>
              </a:lnSpc>
            </a:pPr>
            <a:endParaRPr sz="1300"/>
          </a:p>
          <a:p>
            <a:pPr marL="52129">
              <a:lnSpc>
                <a:spcPct val="95825"/>
              </a:lnSpc>
            </a:pPr>
            <a:r>
              <a:rPr sz="1700" spc="-1" dirty="0">
                <a:latin typeface="Arial"/>
                <a:cs typeface="Arial"/>
              </a:rPr>
              <a:t>Build models in a way that</a:t>
            </a:r>
            <a:endParaRPr sz="1700">
              <a:latin typeface="Arial"/>
              <a:cs typeface="Arial"/>
            </a:endParaRPr>
          </a:p>
          <a:p>
            <a:pPr marL="52129">
              <a:lnSpc>
                <a:spcPct val="95825"/>
              </a:lnSpc>
              <a:spcBef>
                <a:spcPts val="1563"/>
              </a:spcBef>
            </a:pPr>
            <a:r>
              <a:rPr sz="1700" dirty="0">
                <a:latin typeface="Arial"/>
                <a:cs typeface="Arial"/>
              </a:rPr>
              <a:t>change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96765" y="4554863"/>
            <a:ext cx="206954" cy="102480"/>
          </a:xfrm>
          <a:prstGeom prst="rect">
            <a:avLst/>
          </a:prstGeom>
        </p:spPr>
        <p:txBody>
          <a:bodyPr wrap="square" lIns="0" tIns="880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32" name="object 32"/>
          <p:cNvSpPr txBox="1"/>
          <p:nvPr/>
        </p:nvSpPr>
        <p:spPr>
          <a:xfrm>
            <a:off x="6903720" y="4554863"/>
            <a:ext cx="3386328" cy="102480"/>
          </a:xfrm>
          <a:prstGeom prst="rect">
            <a:avLst/>
          </a:prstGeom>
        </p:spPr>
        <p:txBody>
          <a:bodyPr wrap="square" lIns="0" tIns="880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31" name="object 31"/>
          <p:cNvSpPr txBox="1"/>
          <p:nvPr/>
        </p:nvSpPr>
        <p:spPr>
          <a:xfrm>
            <a:off x="2987349" y="3448387"/>
            <a:ext cx="65222" cy="1106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3052572" y="3448387"/>
            <a:ext cx="740663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3793236" y="3448387"/>
            <a:ext cx="66488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3859724" y="3448387"/>
            <a:ext cx="2720907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3052572" y="3598164"/>
            <a:ext cx="140207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3192780" y="3598164"/>
            <a:ext cx="600456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3793236" y="3598164"/>
            <a:ext cx="66488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3859724" y="3598164"/>
            <a:ext cx="2720907" cy="956699"/>
          </a:xfrm>
          <a:prstGeom prst="rect">
            <a:avLst/>
          </a:prstGeom>
        </p:spPr>
        <p:txBody>
          <a:bodyPr wrap="square" lIns="0" tIns="3818" rIns="0" bIns="0" rtlCol="0">
            <a:noAutofit/>
          </a:bodyPr>
          <a:lstStyle/>
          <a:p>
            <a:pPr>
              <a:lnSpc>
                <a:spcPts val="600"/>
              </a:lnSpc>
            </a:pPr>
            <a:endParaRPr sz="600"/>
          </a:p>
          <a:p>
            <a:pPr marL="51113" marR="364598">
              <a:lnSpc>
                <a:spcPts val="1954"/>
              </a:lnSpc>
            </a:pPr>
            <a:r>
              <a:rPr sz="1700" spc="-1" dirty="0">
                <a:latin typeface="Arial"/>
                <a:cs typeface="Arial"/>
              </a:rPr>
              <a:t>Strive to produce the </a:t>
            </a:r>
            <a:endParaRPr sz="1700">
              <a:latin typeface="Arial"/>
              <a:cs typeface="Arial"/>
            </a:endParaRPr>
          </a:p>
          <a:p>
            <a:pPr marL="51113" marR="364598">
              <a:lnSpc>
                <a:spcPts val="1954"/>
              </a:lnSpc>
            </a:pPr>
            <a:r>
              <a:rPr sz="1700" spc="-1" dirty="0">
                <a:latin typeface="Arial"/>
                <a:cs typeface="Arial"/>
              </a:rPr>
              <a:t>simplest model that will </a:t>
            </a:r>
            <a:endParaRPr sz="1700">
              <a:latin typeface="Arial"/>
              <a:cs typeface="Arial"/>
            </a:endParaRPr>
          </a:p>
          <a:p>
            <a:pPr marL="51113" marR="364598">
              <a:lnSpc>
                <a:spcPts val="1954"/>
              </a:lnSpc>
            </a:pPr>
            <a:r>
              <a:rPr sz="1700" spc="-1" dirty="0">
                <a:latin typeface="Arial"/>
                <a:cs typeface="Arial"/>
              </a:rPr>
              <a:t>describe the problem or </a:t>
            </a:r>
            <a:endParaRPr sz="1700">
              <a:latin typeface="Arial"/>
              <a:cs typeface="Arial"/>
            </a:endParaRPr>
          </a:p>
          <a:p>
            <a:pPr marL="51113" marR="364598">
              <a:lnSpc>
                <a:spcPts val="1954"/>
              </a:lnSpc>
            </a:pPr>
            <a:r>
              <a:rPr sz="1700" spc="-3" dirty="0">
                <a:latin typeface="Arial"/>
                <a:cs typeface="Arial"/>
              </a:rPr>
              <a:t>the software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87349" y="4554863"/>
            <a:ext cx="205430" cy="102480"/>
          </a:xfrm>
          <a:prstGeom prst="rect">
            <a:avLst/>
          </a:prstGeom>
        </p:spPr>
        <p:txBody>
          <a:bodyPr wrap="square" lIns="0" tIns="880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22" name="object 22"/>
          <p:cNvSpPr txBox="1"/>
          <p:nvPr/>
        </p:nvSpPr>
        <p:spPr>
          <a:xfrm>
            <a:off x="3192780" y="4554863"/>
            <a:ext cx="3387852" cy="102480"/>
          </a:xfrm>
          <a:prstGeom prst="rect">
            <a:avLst/>
          </a:prstGeom>
        </p:spPr>
        <p:txBody>
          <a:bodyPr wrap="square" lIns="0" tIns="880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21" name="object 21"/>
          <p:cNvSpPr txBox="1"/>
          <p:nvPr/>
        </p:nvSpPr>
        <p:spPr>
          <a:xfrm>
            <a:off x="6696765" y="2114879"/>
            <a:ext cx="65222" cy="1108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6761988" y="2114879"/>
            <a:ext cx="740664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7502652" y="2114879"/>
            <a:ext cx="66488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7569140" y="2114879"/>
            <a:ext cx="2720907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6761988" y="2266188"/>
            <a:ext cx="141731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6903720" y="2266188"/>
            <a:ext cx="598932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7502652" y="2266188"/>
            <a:ext cx="66488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7569140" y="2266188"/>
            <a:ext cx="2720907" cy="956693"/>
          </a:xfrm>
          <a:prstGeom prst="rect">
            <a:avLst/>
          </a:prstGeom>
        </p:spPr>
        <p:txBody>
          <a:bodyPr wrap="square" lIns="0" tIns="4879" rIns="0" bIns="0" rtlCol="0">
            <a:noAutofit/>
          </a:bodyPr>
          <a:lstStyle/>
          <a:p>
            <a:pPr>
              <a:lnSpc>
                <a:spcPts val="1300"/>
              </a:lnSpc>
            </a:pPr>
            <a:endParaRPr sz="1300"/>
          </a:p>
          <a:p>
            <a:pPr marL="52129">
              <a:lnSpc>
                <a:spcPct val="95825"/>
              </a:lnSpc>
            </a:pPr>
            <a:r>
              <a:rPr sz="1700" spc="-3" dirty="0">
                <a:latin typeface="Arial"/>
                <a:cs typeface="Arial"/>
              </a:rPr>
              <a:t>Travel light—don’t create</a:t>
            </a:r>
            <a:endParaRPr sz="1700">
              <a:latin typeface="Arial"/>
              <a:cs typeface="Arial"/>
            </a:endParaRPr>
          </a:p>
          <a:p>
            <a:pPr marL="52129">
              <a:lnSpc>
                <a:spcPct val="95825"/>
              </a:lnSpc>
              <a:spcBef>
                <a:spcPts val="1561"/>
              </a:spcBef>
            </a:pPr>
            <a:r>
              <a:rPr sz="1700" dirty="0">
                <a:latin typeface="Arial"/>
                <a:cs typeface="Arial"/>
              </a:rPr>
              <a:t>need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96765" y="3222881"/>
            <a:ext cx="206954" cy="100962"/>
          </a:xfrm>
          <a:prstGeom prst="rect">
            <a:avLst/>
          </a:prstGeom>
        </p:spPr>
        <p:txBody>
          <a:bodyPr wrap="square" lIns="0" tIns="5712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12" name="object 12"/>
          <p:cNvSpPr txBox="1"/>
          <p:nvPr/>
        </p:nvSpPr>
        <p:spPr>
          <a:xfrm>
            <a:off x="6903720" y="3222881"/>
            <a:ext cx="3386328" cy="100962"/>
          </a:xfrm>
          <a:prstGeom prst="rect">
            <a:avLst/>
          </a:prstGeom>
        </p:spPr>
        <p:txBody>
          <a:bodyPr wrap="square" lIns="0" tIns="5712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11" name="object 11"/>
          <p:cNvSpPr txBox="1"/>
          <p:nvPr/>
        </p:nvSpPr>
        <p:spPr>
          <a:xfrm>
            <a:off x="2987348" y="2114850"/>
            <a:ext cx="65223" cy="1108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3052572" y="2114850"/>
            <a:ext cx="740663" cy="151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793236" y="2114850"/>
            <a:ext cx="66488" cy="151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859724" y="2121070"/>
            <a:ext cx="2720907" cy="145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052572" y="2266188"/>
            <a:ext cx="140207" cy="956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192780" y="2266188"/>
            <a:ext cx="600456" cy="956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793236" y="2266188"/>
            <a:ext cx="66488" cy="956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859724" y="2266188"/>
            <a:ext cx="2720907" cy="956852"/>
          </a:xfrm>
          <a:prstGeom prst="rect">
            <a:avLst/>
          </a:prstGeom>
        </p:spPr>
        <p:txBody>
          <a:bodyPr wrap="square" lIns="0" tIns="2346" rIns="0" bIns="0" rtlCol="0">
            <a:noAutofit/>
          </a:bodyPr>
          <a:lstStyle/>
          <a:p>
            <a:pPr>
              <a:lnSpc>
                <a:spcPts val="600"/>
              </a:lnSpc>
            </a:pPr>
            <a:endParaRPr sz="600"/>
          </a:p>
          <a:p>
            <a:pPr marL="51113" marR="303355">
              <a:lnSpc>
                <a:spcPts val="1954"/>
              </a:lnSpc>
            </a:pPr>
            <a:r>
              <a:rPr sz="1700" spc="-2" dirty="0">
                <a:latin typeface="Arial"/>
                <a:cs typeface="Arial"/>
              </a:rPr>
              <a:t>The primary goal of the </a:t>
            </a:r>
            <a:endParaRPr sz="1700">
              <a:latin typeface="Arial"/>
              <a:cs typeface="Arial"/>
            </a:endParaRPr>
          </a:p>
          <a:p>
            <a:pPr marL="51113" marR="303355">
              <a:lnSpc>
                <a:spcPts val="1954"/>
              </a:lnSpc>
            </a:pPr>
            <a:r>
              <a:rPr sz="1700" spc="0" dirty="0">
                <a:latin typeface="Arial"/>
                <a:cs typeface="Arial"/>
              </a:rPr>
              <a:t>software team is to build </a:t>
            </a:r>
            <a:endParaRPr sz="1700">
              <a:latin typeface="Arial"/>
              <a:cs typeface="Arial"/>
            </a:endParaRPr>
          </a:p>
          <a:p>
            <a:pPr marL="51113" marR="303355">
              <a:lnSpc>
                <a:spcPts val="1954"/>
              </a:lnSpc>
            </a:pPr>
            <a:r>
              <a:rPr sz="1700" spc="-1" dirty="0">
                <a:latin typeface="Arial"/>
                <a:cs typeface="Arial"/>
              </a:rPr>
              <a:t>software, not create </a:t>
            </a:r>
            <a:endParaRPr sz="1700">
              <a:latin typeface="Arial"/>
              <a:cs typeface="Arial"/>
            </a:endParaRPr>
          </a:p>
          <a:p>
            <a:pPr marL="51113" marR="303355">
              <a:lnSpc>
                <a:spcPts val="1954"/>
              </a:lnSpc>
            </a:pPr>
            <a:r>
              <a:rPr sz="1700" dirty="0">
                <a:latin typeface="Arial"/>
                <a:cs typeface="Arial"/>
              </a:rPr>
              <a:t>models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7348" y="3223040"/>
            <a:ext cx="205431" cy="100803"/>
          </a:xfrm>
          <a:prstGeom prst="rect">
            <a:avLst/>
          </a:prstGeom>
        </p:spPr>
        <p:txBody>
          <a:bodyPr wrap="square" lIns="0" tIns="5553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2" name="object 2"/>
          <p:cNvSpPr txBox="1"/>
          <p:nvPr/>
        </p:nvSpPr>
        <p:spPr>
          <a:xfrm>
            <a:off x="3192780" y="3223040"/>
            <a:ext cx="3387852" cy="100803"/>
          </a:xfrm>
          <a:prstGeom prst="rect">
            <a:avLst/>
          </a:prstGeom>
        </p:spPr>
        <p:txBody>
          <a:bodyPr wrap="square" lIns="0" tIns="5553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192780" y="2266188"/>
            <a:ext cx="3387852" cy="1057655"/>
          </a:xfrm>
          <a:custGeom>
            <a:avLst/>
            <a:gdLst/>
            <a:ahLst/>
            <a:cxnLst/>
            <a:rect l="l" t="t" r="r" b="b"/>
            <a:pathLst>
              <a:path w="3387852" h="1057655">
                <a:moveTo>
                  <a:pt x="0" y="1057655"/>
                </a:moveTo>
                <a:lnTo>
                  <a:pt x="3387852" y="1057655"/>
                </a:lnTo>
                <a:lnTo>
                  <a:pt x="3387852" y="0"/>
                </a:lnTo>
                <a:lnTo>
                  <a:pt x="0" y="0"/>
                </a:lnTo>
                <a:lnTo>
                  <a:pt x="0" y="1057655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92780" y="2266188"/>
            <a:ext cx="3387852" cy="1057655"/>
          </a:xfrm>
          <a:custGeom>
            <a:avLst/>
            <a:gdLst/>
            <a:ahLst/>
            <a:cxnLst/>
            <a:rect l="l" t="t" r="r" b="b"/>
            <a:pathLst>
              <a:path w="3387852" h="1057655">
                <a:moveTo>
                  <a:pt x="0" y="1057655"/>
                </a:moveTo>
                <a:lnTo>
                  <a:pt x="3387852" y="1057655"/>
                </a:lnTo>
                <a:lnTo>
                  <a:pt x="3387852" y="0"/>
                </a:lnTo>
                <a:lnTo>
                  <a:pt x="0" y="0"/>
                </a:lnTo>
                <a:lnTo>
                  <a:pt x="0" y="1057655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52572" y="2121119"/>
            <a:ext cx="740664" cy="1096235"/>
          </a:xfrm>
          <a:custGeom>
            <a:avLst/>
            <a:gdLst/>
            <a:ahLst/>
            <a:cxnLst/>
            <a:rect l="l" t="t" r="r" b="b"/>
            <a:pathLst>
              <a:path w="740664" h="1096235">
                <a:moveTo>
                  <a:pt x="740664" y="1096235"/>
                </a:moveTo>
                <a:lnTo>
                  <a:pt x="740664" y="0"/>
                </a:lnTo>
                <a:lnTo>
                  <a:pt x="0" y="0"/>
                </a:lnTo>
                <a:lnTo>
                  <a:pt x="0" y="1096234"/>
                </a:lnTo>
                <a:lnTo>
                  <a:pt x="740664" y="10962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987349" y="2121119"/>
            <a:ext cx="872375" cy="1096235"/>
          </a:xfrm>
          <a:custGeom>
            <a:avLst/>
            <a:gdLst/>
            <a:ahLst/>
            <a:cxnLst/>
            <a:rect l="l" t="t" r="r" b="b"/>
            <a:pathLst>
              <a:path w="872375" h="1096235">
                <a:moveTo>
                  <a:pt x="0" y="1096234"/>
                </a:moveTo>
                <a:lnTo>
                  <a:pt x="872375" y="1096235"/>
                </a:lnTo>
                <a:lnTo>
                  <a:pt x="872375" y="0"/>
                </a:lnTo>
                <a:lnTo>
                  <a:pt x="0" y="0"/>
                </a:lnTo>
                <a:lnTo>
                  <a:pt x="0" y="1096234"/>
                </a:lnTo>
                <a:close/>
              </a:path>
            </a:pathLst>
          </a:custGeom>
          <a:ln w="8624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291906" y="2505581"/>
            <a:ext cx="258099" cy="35328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052572" y="2112264"/>
            <a:ext cx="740663" cy="1112519"/>
          </a:xfrm>
          <a:custGeom>
            <a:avLst/>
            <a:gdLst/>
            <a:ahLst/>
            <a:cxnLst/>
            <a:rect l="l" t="t" r="r" b="b"/>
            <a:pathLst>
              <a:path w="740663" h="1112519">
                <a:moveTo>
                  <a:pt x="0" y="1112519"/>
                </a:moveTo>
                <a:lnTo>
                  <a:pt x="740663" y="1112519"/>
                </a:lnTo>
                <a:lnTo>
                  <a:pt x="740663" y="0"/>
                </a:lnTo>
                <a:lnTo>
                  <a:pt x="0" y="0"/>
                </a:lnTo>
                <a:lnTo>
                  <a:pt x="0" y="1112519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03720" y="2266188"/>
            <a:ext cx="3386328" cy="1057655"/>
          </a:xfrm>
          <a:custGeom>
            <a:avLst/>
            <a:gdLst/>
            <a:ahLst/>
            <a:cxnLst/>
            <a:rect l="l" t="t" r="r" b="b"/>
            <a:pathLst>
              <a:path w="3386328" h="1057655">
                <a:moveTo>
                  <a:pt x="0" y="1057655"/>
                </a:moveTo>
                <a:lnTo>
                  <a:pt x="3386328" y="1057655"/>
                </a:lnTo>
                <a:lnTo>
                  <a:pt x="3386328" y="0"/>
                </a:lnTo>
                <a:lnTo>
                  <a:pt x="0" y="0"/>
                </a:lnTo>
                <a:lnTo>
                  <a:pt x="0" y="1057655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03720" y="2266188"/>
            <a:ext cx="3386328" cy="1057655"/>
          </a:xfrm>
          <a:custGeom>
            <a:avLst/>
            <a:gdLst/>
            <a:ahLst/>
            <a:cxnLst/>
            <a:rect l="l" t="t" r="r" b="b"/>
            <a:pathLst>
              <a:path w="3386328" h="1057655">
                <a:moveTo>
                  <a:pt x="0" y="1057655"/>
                </a:moveTo>
                <a:lnTo>
                  <a:pt x="3386328" y="1057655"/>
                </a:lnTo>
                <a:lnTo>
                  <a:pt x="3386328" y="0"/>
                </a:lnTo>
                <a:lnTo>
                  <a:pt x="0" y="0"/>
                </a:lnTo>
                <a:lnTo>
                  <a:pt x="0" y="1057655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761988" y="2121119"/>
            <a:ext cx="740664" cy="1096235"/>
          </a:xfrm>
          <a:custGeom>
            <a:avLst/>
            <a:gdLst/>
            <a:ahLst/>
            <a:cxnLst/>
            <a:rect l="l" t="t" r="r" b="b"/>
            <a:pathLst>
              <a:path w="740664" h="1096235">
                <a:moveTo>
                  <a:pt x="740664" y="1096235"/>
                </a:moveTo>
                <a:lnTo>
                  <a:pt x="740664" y="0"/>
                </a:lnTo>
                <a:lnTo>
                  <a:pt x="0" y="0"/>
                </a:lnTo>
                <a:lnTo>
                  <a:pt x="0" y="1096234"/>
                </a:lnTo>
                <a:lnTo>
                  <a:pt x="740664" y="10962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696764" y="2121119"/>
            <a:ext cx="872375" cy="1096235"/>
          </a:xfrm>
          <a:custGeom>
            <a:avLst/>
            <a:gdLst/>
            <a:ahLst/>
            <a:cxnLst/>
            <a:rect l="l" t="t" r="r" b="b"/>
            <a:pathLst>
              <a:path w="872375" h="1096235">
                <a:moveTo>
                  <a:pt x="0" y="1096234"/>
                </a:moveTo>
                <a:lnTo>
                  <a:pt x="872375" y="1096235"/>
                </a:lnTo>
                <a:lnTo>
                  <a:pt x="872375" y="0"/>
                </a:lnTo>
                <a:lnTo>
                  <a:pt x="0" y="0"/>
                </a:lnTo>
                <a:lnTo>
                  <a:pt x="0" y="1096234"/>
                </a:lnTo>
                <a:close/>
              </a:path>
            </a:pathLst>
          </a:custGeom>
          <a:ln w="8624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7006483" y="2510776"/>
            <a:ext cx="252937" cy="3428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761988" y="2112264"/>
            <a:ext cx="740664" cy="1112519"/>
          </a:xfrm>
          <a:custGeom>
            <a:avLst/>
            <a:gdLst/>
            <a:ahLst/>
            <a:cxnLst/>
            <a:rect l="l" t="t" r="r" b="b"/>
            <a:pathLst>
              <a:path w="740664" h="1112519">
                <a:moveTo>
                  <a:pt x="0" y="1112519"/>
                </a:moveTo>
                <a:lnTo>
                  <a:pt x="740664" y="1112519"/>
                </a:lnTo>
                <a:lnTo>
                  <a:pt x="740664" y="0"/>
                </a:lnTo>
                <a:lnTo>
                  <a:pt x="0" y="0"/>
                </a:lnTo>
                <a:lnTo>
                  <a:pt x="0" y="1112519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192780" y="3598164"/>
            <a:ext cx="3387852" cy="1059180"/>
          </a:xfrm>
          <a:custGeom>
            <a:avLst/>
            <a:gdLst/>
            <a:ahLst/>
            <a:cxnLst/>
            <a:rect l="l" t="t" r="r" b="b"/>
            <a:pathLst>
              <a:path w="3387852" h="1059180">
                <a:moveTo>
                  <a:pt x="0" y="1059180"/>
                </a:moveTo>
                <a:lnTo>
                  <a:pt x="3387852" y="1059180"/>
                </a:lnTo>
                <a:lnTo>
                  <a:pt x="3387852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192780" y="3598164"/>
            <a:ext cx="3387852" cy="1059180"/>
          </a:xfrm>
          <a:custGeom>
            <a:avLst/>
            <a:gdLst/>
            <a:ahLst/>
            <a:cxnLst/>
            <a:rect l="l" t="t" r="r" b="b"/>
            <a:pathLst>
              <a:path w="3387852" h="1059180">
                <a:moveTo>
                  <a:pt x="0" y="1059180"/>
                </a:moveTo>
                <a:lnTo>
                  <a:pt x="3387852" y="1059180"/>
                </a:lnTo>
                <a:lnTo>
                  <a:pt x="3387852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52572" y="3454637"/>
            <a:ext cx="740664" cy="1094703"/>
          </a:xfrm>
          <a:custGeom>
            <a:avLst/>
            <a:gdLst/>
            <a:ahLst/>
            <a:cxnLst/>
            <a:rect l="l" t="t" r="r" b="b"/>
            <a:pathLst>
              <a:path w="740663" h="1094703">
                <a:moveTo>
                  <a:pt x="740663" y="1094703"/>
                </a:moveTo>
                <a:lnTo>
                  <a:pt x="740663" y="0"/>
                </a:lnTo>
                <a:lnTo>
                  <a:pt x="0" y="0"/>
                </a:lnTo>
                <a:lnTo>
                  <a:pt x="0" y="1094703"/>
                </a:lnTo>
                <a:lnTo>
                  <a:pt x="740663" y="1094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987349" y="3454637"/>
            <a:ext cx="872375" cy="1094703"/>
          </a:xfrm>
          <a:custGeom>
            <a:avLst/>
            <a:gdLst/>
            <a:ahLst/>
            <a:cxnLst/>
            <a:rect l="l" t="t" r="r" b="b"/>
            <a:pathLst>
              <a:path w="872375" h="1094703">
                <a:moveTo>
                  <a:pt x="0" y="1094703"/>
                </a:moveTo>
                <a:lnTo>
                  <a:pt x="872375" y="1094703"/>
                </a:lnTo>
                <a:lnTo>
                  <a:pt x="872375" y="0"/>
                </a:lnTo>
                <a:lnTo>
                  <a:pt x="0" y="0"/>
                </a:lnTo>
                <a:lnTo>
                  <a:pt x="0" y="1094703"/>
                </a:lnTo>
                <a:close/>
              </a:path>
            </a:pathLst>
          </a:custGeom>
          <a:ln w="8620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91906" y="3838562"/>
            <a:ext cx="258099" cy="3527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52572" y="3445764"/>
            <a:ext cx="740663" cy="1110996"/>
          </a:xfrm>
          <a:custGeom>
            <a:avLst/>
            <a:gdLst/>
            <a:ahLst/>
            <a:cxnLst/>
            <a:rect l="l" t="t" r="r" b="b"/>
            <a:pathLst>
              <a:path w="740663" h="1110996">
                <a:moveTo>
                  <a:pt x="0" y="1110996"/>
                </a:moveTo>
                <a:lnTo>
                  <a:pt x="740663" y="1110996"/>
                </a:lnTo>
                <a:lnTo>
                  <a:pt x="740663" y="0"/>
                </a:lnTo>
                <a:lnTo>
                  <a:pt x="0" y="0"/>
                </a:lnTo>
                <a:lnTo>
                  <a:pt x="0" y="1110996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903720" y="3598164"/>
            <a:ext cx="3386328" cy="1059180"/>
          </a:xfrm>
          <a:custGeom>
            <a:avLst/>
            <a:gdLst/>
            <a:ahLst/>
            <a:cxnLst/>
            <a:rect l="l" t="t" r="r" b="b"/>
            <a:pathLst>
              <a:path w="3386328" h="1059180">
                <a:moveTo>
                  <a:pt x="0" y="1059180"/>
                </a:moveTo>
                <a:lnTo>
                  <a:pt x="3386328" y="1059180"/>
                </a:lnTo>
                <a:lnTo>
                  <a:pt x="3386328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903720" y="3598164"/>
            <a:ext cx="3386328" cy="1059180"/>
          </a:xfrm>
          <a:custGeom>
            <a:avLst/>
            <a:gdLst/>
            <a:ahLst/>
            <a:cxnLst/>
            <a:rect l="l" t="t" r="r" b="b"/>
            <a:pathLst>
              <a:path w="3386328" h="1059180">
                <a:moveTo>
                  <a:pt x="0" y="1059180"/>
                </a:moveTo>
                <a:lnTo>
                  <a:pt x="3386328" y="1059180"/>
                </a:lnTo>
                <a:lnTo>
                  <a:pt x="3386328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761988" y="3454637"/>
            <a:ext cx="740664" cy="1094703"/>
          </a:xfrm>
          <a:custGeom>
            <a:avLst/>
            <a:gdLst/>
            <a:ahLst/>
            <a:cxnLst/>
            <a:rect l="l" t="t" r="r" b="b"/>
            <a:pathLst>
              <a:path w="740664" h="1094703">
                <a:moveTo>
                  <a:pt x="740664" y="1094703"/>
                </a:moveTo>
                <a:lnTo>
                  <a:pt x="740664" y="0"/>
                </a:lnTo>
                <a:lnTo>
                  <a:pt x="0" y="0"/>
                </a:lnTo>
                <a:lnTo>
                  <a:pt x="0" y="1094703"/>
                </a:lnTo>
                <a:lnTo>
                  <a:pt x="740664" y="1094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696764" y="3454637"/>
            <a:ext cx="872375" cy="1094703"/>
          </a:xfrm>
          <a:custGeom>
            <a:avLst/>
            <a:gdLst/>
            <a:ahLst/>
            <a:cxnLst/>
            <a:rect l="l" t="t" r="r" b="b"/>
            <a:pathLst>
              <a:path w="872375" h="1094703">
                <a:moveTo>
                  <a:pt x="0" y="1094703"/>
                </a:moveTo>
                <a:lnTo>
                  <a:pt x="872375" y="1094703"/>
                </a:lnTo>
                <a:lnTo>
                  <a:pt x="872375" y="0"/>
                </a:lnTo>
                <a:lnTo>
                  <a:pt x="0" y="0"/>
                </a:lnTo>
                <a:lnTo>
                  <a:pt x="0" y="1094703"/>
                </a:lnTo>
                <a:close/>
              </a:path>
            </a:pathLst>
          </a:custGeom>
          <a:ln w="8620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001321" y="3838562"/>
            <a:ext cx="258099" cy="35279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761988" y="3445764"/>
            <a:ext cx="740664" cy="1110996"/>
          </a:xfrm>
          <a:custGeom>
            <a:avLst/>
            <a:gdLst/>
            <a:ahLst/>
            <a:cxnLst/>
            <a:rect l="l" t="t" r="r" b="b"/>
            <a:pathLst>
              <a:path w="740664" h="1110996">
                <a:moveTo>
                  <a:pt x="0" y="1110996"/>
                </a:moveTo>
                <a:lnTo>
                  <a:pt x="740664" y="1110996"/>
                </a:lnTo>
                <a:lnTo>
                  <a:pt x="740664" y="0"/>
                </a:lnTo>
                <a:lnTo>
                  <a:pt x="0" y="0"/>
                </a:lnTo>
                <a:lnTo>
                  <a:pt x="0" y="1110996"/>
                </a:lnTo>
                <a:close/>
              </a:path>
            </a:pathLst>
          </a:custGeom>
          <a:ln w="158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47488" y="4931664"/>
            <a:ext cx="3387852" cy="1057656"/>
          </a:xfrm>
          <a:custGeom>
            <a:avLst/>
            <a:gdLst/>
            <a:ahLst/>
            <a:cxnLst/>
            <a:rect l="l" t="t" r="r" b="b"/>
            <a:pathLst>
              <a:path w="3387852" h="1057656">
                <a:moveTo>
                  <a:pt x="0" y="1057656"/>
                </a:moveTo>
                <a:lnTo>
                  <a:pt x="3387852" y="1057656"/>
                </a:lnTo>
                <a:lnTo>
                  <a:pt x="3387852" y="0"/>
                </a:lnTo>
                <a:lnTo>
                  <a:pt x="0" y="0"/>
                </a:lnTo>
                <a:lnTo>
                  <a:pt x="0" y="1057656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47488" y="4931664"/>
            <a:ext cx="3387852" cy="1057656"/>
          </a:xfrm>
          <a:custGeom>
            <a:avLst/>
            <a:gdLst/>
            <a:ahLst/>
            <a:cxnLst/>
            <a:rect l="l" t="t" r="r" b="b"/>
            <a:pathLst>
              <a:path w="3387852" h="1057656">
                <a:moveTo>
                  <a:pt x="0" y="1057656"/>
                </a:moveTo>
                <a:lnTo>
                  <a:pt x="3387852" y="1057656"/>
                </a:lnTo>
                <a:lnTo>
                  <a:pt x="3387852" y="0"/>
                </a:lnTo>
                <a:lnTo>
                  <a:pt x="0" y="0"/>
                </a:lnTo>
                <a:lnTo>
                  <a:pt x="0" y="1057656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07280" y="4786595"/>
            <a:ext cx="740663" cy="1096234"/>
          </a:xfrm>
          <a:custGeom>
            <a:avLst/>
            <a:gdLst/>
            <a:ahLst/>
            <a:cxnLst/>
            <a:rect l="l" t="t" r="r" b="b"/>
            <a:pathLst>
              <a:path w="740663" h="1096234">
                <a:moveTo>
                  <a:pt x="740663" y="1096234"/>
                </a:moveTo>
                <a:lnTo>
                  <a:pt x="740663" y="0"/>
                </a:lnTo>
                <a:lnTo>
                  <a:pt x="0" y="0"/>
                </a:lnTo>
                <a:lnTo>
                  <a:pt x="0" y="1096234"/>
                </a:lnTo>
                <a:lnTo>
                  <a:pt x="740663" y="1096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839804" y="4786595"/>
            <a:ext cx="877294" cy="1096234"/>
          </a:xfrm>
          <a:custGeom>
            <a:avLst/>
            <a:gdLst/>
            <a:ahLst/>
            <a:cxnLst/>
            <a:rect l="l" t="t" r="r" b="b"/>
            <a:pathLst>
              <a:path w="877294" h="1096234">
                <a:moveTo>
                  <a:pt x="0" y="1096234"/>
                </a:moveTo>
                <a:lnTo>
                  <a:pt x="877294" y="1096234"/>
                </a:lnTo>
                <a:lnTo>
                  <a:pt x="877294" y="0"/>
                </a:lnTo>
                <a:lnTo>
                  <a:pt x="0" y="0"/>
                </a:lnTo>
                <a:lnTo>
                  <a:pt x="0" y="1096234"/>
                </a:lnTo>
                <a:close/>
              </a:path>
            </a:pathLst>
          </a:custGeom>
          <a:ln w="8654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068212" y="5171057"/>
            <a:ext cx="181688" cy="3480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5249901" y="5171057"/>
            <a:ext cx="254363" cy="3532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907280" y="4777740"/>
            <a:ext cx="740663" cy="1112520"/>
          </a:xfrm>
          <a:custGeom>
            <a:avLst/>
            <a:gdLst/>
            <a:ahLst/>
            <a:cxnLst/>
            <a:rect l="l" t="t" r="r" b="b"/>
            <a:pathLst>
              <a:path w="740663" h="1112520">
                <a:moveTo>
                  <a:pt x="0" y="1112520"/>
                </a:moveTo>
                <a:lnTo>
                  <a:pt x="740663" y="1112520"/>
                </a:lnTo>
                <a:lnTo>
                  <a:pt x="740663" y="0"/>
                </a:lnTo>
                <a:lnTo>
                  <a:pt x="0" y="0"/>
                </a:lnTo>
                <a:lnTo>
                  <a:pt x="0" y="111252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725539" y="860700"/>
            <a:ext cx="3828964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7" dirty="0">
                <a:solidFill>
                  <a:srgbClr val="FFFFFF"/>
                </a:solidFill>
                <a:latin typeface="Arial"/>
                <a:cs typeface="Arial"/>
              </a:rPr>
              <a:t>Modeling Principles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608570" y="2692948"/>
            <a:ext cx="2030492" cy="203708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spc="0" dirty="0">
                <a:latin typeface="Arial"/>
                <a:cs typeface="Arial"/>
              </a:rPr>
              <a:t>forget about building per-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608570" y="3934119"/>
            <a:ext cx="2503881" cy="203707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spc="0" dirty="0">
                <a:latin typeface="Arial"/>
                <a:cs typeface="Arial"/>
              </a:rPr>
              <a:t>isn’t right even though it seems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08570" y="4301403"/>
            <a:ext cx="2357312" cy="203707"/>
          </a:xfrm>
          <a:prstGeom prst="rect">
            <a:avLst/>
          </a:prstGeom>
        </p:spPr>
        <p:txBody>
          <a:bodyPr wrap="square" lIns="0" tIns="9747" rIns="0" bIns="0" rtlCol="0">
            <a:noAutofit/>
          </a:bodyPr>
          <a:lstStyle/>
          <a:p>
            <a:pPr marL="12700">
              <a:lnSpc>
                <a:spcPts val="1535"/>
              </a:lnSpc>
            </a:pPr>
            <a:r>
              <a:rPr sz="1400" spc="0" dirty="0">
                <a:latin typeface="Arial"/>
                <a:cs typeface="Arial"/>
              </a:rPr>
              <a:t>have reason to be concerned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39805" y="4780362"/>
            <a:ext cx="67474" cy="11079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4907280" y="4780362"/>
            <a:ext cx="740663" cy="151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5647944" y="4780362"/>
            <a:ext cx="69155" cy="151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5717099" y="4780362"/>
            <a:ext cx="2718240" cy="15130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4907280" y="4931664"/>
            <a:ext cx="140208" cy="9566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5047488" y="4931664"/>
            <a:ext cx="600455" cy="9566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5647944" y="4931664"/>
            <a:ext cx="69155" cy="9566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5717099" y="4931664"/>
            <a:ext cx="2718240" cy="956686"/>
          </a:xfrm>
          <a:prstGeom prst="rect">
            <a:avLst/>
          </a:prstGeom>
        </p:spPr>
        <p:txBody>
          <a:bodyPr wrap="square" lIns="0" tIns="2032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48827" marR="338393">
              <a:lnSpc>
                <a:spcPts val="1450"/>
              </a:lnSpc>
              <a:spcBef>
                <a:spcPts val="2072"/>
              </a:spcBef>
            </a:pPr>
            <a:r>
              <a:rPr sz="1400" spc="-1" dirty="0">
                <a:latin typeface="Arial"/>
                <a:cs typeface="Arial"/>
              </a:rPr>
              <a:t>Get feedback as soon as you can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39805" y="5888350"/>
            <a:ext cx="207682" cy="100969"/>
          </a:xfrm>
          <a:prstGeom prst="rect">
            <a:avLst/>
          </a:prstGeom>
        </p:spPr>
        <p:txBody>
          <a:bodyPr wrap="square" lIns="0" tIns="5719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42" name="object 42"/>
          <p:cNvSpPr txBox="1"/>
          <p:nvPr/>
        </p:nvSpPr>
        <p:spPr>
          <a:xfrm>
            <a:off x="5047488" y="5888350"/>
            <a:ext cx="3387852" cy="100969"/>
          </a:xfrm>
          <a:prstGeom prst="rect">
            <a:avLst/>
          </a:prstGeom>
        </p:spPr>
        <p:txBody>
          <a:bodyPr wrap="square" lIns="0" tIns="5719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41" name="object 41"/>
          <p:cNvSpPr txBox="1"/>
          <p:nvPr/>
        </p:nvSpPr>
        <p:spPr>
          <a:xfrm>
            <a:off x="6696765" y="3448387"/>
            <a:ext cx="65222" cy="1106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6761988" y="3448387"/>
            <a:ext cx="740664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7502652" y="3448387"/>
            <a:ext cx="66488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7569140" y="3448387"/>
            <a:ext cx="2720907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6761988" y="3598164"/>
            <a:ext cx="141731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6903720" y="3598164"/>
            <a:ext cx="598932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7502652" y="3598164"/>
            <a:ext cx="66488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7569140" y="3598164"/>
            <a:ext cx="2720907" cy="956699"/>
          </a:xfrm>
          <a:prstGeom prst="rect">
            <a:avLst/>
          </a:prstGeom>
        </p:spPr>
        <p:txBody>
          <a:bodyPr wrap="square" lIns="0" tIns="2262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 marL="52129" marR="148669">
              <a:lnSpc>
                <a:spcPts val="1609"/>
              </a:lnSpc>
            </a:pPr>
            <a:r>
              <a:rPr sz="1400" spc="-1" dirty="0">
                <a:latin typeface="Arial"/>
                <a:cs typeface="Arial"/>
              </a:rPr>
              <a:t>If your instincts tell you a model </a:t>
            </a:r>
            <a:endParaRPr sz="1400">
              <a:latin typeface="Arial"/>
              <a:cs typeface="Arial"/>
            </a:endParaRPr>
          </a:p>
          <a:p>
            <a:pPr marL="52129" marR="148669">
              <a:lnSpc>
                <a:spcPts val="1609"/>
              </a:lnSpc>
              <a:spcBef>
                <a:spcPts val="1294"/>
              </a:spcBef>
            </a:pPr>
            <a:r>
              <a:rPr sz="1400" spc="-4" dirty="0">
                <a:latin typeface="Arial"/>
                <a:cs typeface="Arial"/>
              </a:rPr>
              <a:t>okay on paper, you probably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96765" y="4554863"/>
            <a:ext cx="206954" cy="102480"/>
          </a:xfrm>
          <a:prstGeom prst="rect">
            <a:avLst/>
          </a:prstGeom>
        </p:spPr>
        <p:txBody>
          <a:bodyPr wrap="square" lIns="0" tIns="880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32" name="object 32"/>
          <p:cNvSpPr txBox="1"/>
          <p:nvPr/>
        </p:nvSpPr>
        <p:spPr>
          <a:xfrm>
            <a:off x="6903720" y="4554863"/>
            <a:ext cx="3386328" cy="102480"/>
          </a:xfrm>
          <a:prstGeom prst="rect">
            <a:avLst/>
          </a:prstGeom>
        </p:spPr>
        <p:txBody>
          <a:bodyPr wrap="square" lIns="0" tIns="880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31" name="object 31"/>
          <p:cNvSpPr txBox="1"/>
          <p:nvPr/>
        </p:nvSpPr>
        <p:spPr>
          <a:xfrm>
            <a:off x="2987349" y="3448387"/>
            <a:ext cx="65222" cy="1106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3052572" y="3448387"/>
            <a:ext cx="740663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3793236" y="3448387"/>
            <a:ext cx="66488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3859724" y="3448387"/>
            <a:ext cx="2720907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3052572" y="3598164"/>
            <a:ext cx="140207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3192780" y="3598164"/>
            <a:ext cx="600456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3793236" y="3598164"/>
            <a:ext cx="66488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3859724" y="3598164"/>
            <a:ext cx="2720907" cy="956699"/>
          </a:xfrm>
          <a:prstGeom prst="rect">
            <a:avLst/>
          </a:prstGeom>
        </p:spPr>
        <p:txBody>
          <a:bodyPr wrap="square" lIns="0" tIns="3065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 marL="51113" marR="276366">
              <a:lnSpc>
                <a:spcPts val="1609"/>
              </a:lnSpc>
            </a:pPr>
            <a:r>
              <a:rPr sz="1400" spc="0" dirty="0">
                <a:latin typeface="Arial"/>
                <a:cs typeface="Arial"/>
              </a:rPr>
              <a:t>Don’t become dogmatic about </a:t>
            </a:r>
            <a:endParaRPr sz="1400">
              <a:latin typeface="Arial"/>
              <a:cs typeface="Arial"/>
            </a:endParaRPr>
          </a:p>
          <a:p>
            <a:pPr marL="51113" marR="276366">
              <a:lnSpc>
                <a:spcPts val="1609"/>
              </a:lnSpc>
            </a:pPr>
            <a:r>
              <a:rPr sz="1400" spc="-1" dirty="0">
                <a:latin typeface="Arial"/>
                <a:cs typeface="Arial"/>
              </a:rPr>
              <a:t>the syntax of the model. If it </a:t>
            </a:r>
            <a:endParaRPr sz="1400">
              <a:latin typeface="Arial"/>
              <a:cs typeface="Arial"/>
            </a:endParaRPr>
          </a:p>
          <a:p>
            <a:pPr marL="51113" marR="276366">
              <a:lnSpc>
                <a:spcPts val="1609"/>
              </a:lnSpc>
            </a:pPr>
            <a:r>
              <a:rPr sz="1400" spc="0" dirty="0">
                <a:latin typeface="Arial"/>
                <a:cs typeface="Arial"/>
              </a:rPr>
              <a:t>communicates content </a:t>
            </a:r>
            <a:endParaRPr sz="1400">
              <a:latin typeface="Arial"/>
              <a:cs typeface="Arial"/>
            </a:endParaRPr>
          </a:p>
          <a:p>
            <a:pPr marL="51113" marR="276366">
              <a:lnSpc>
                <a:spcPts val="1609"/>
              </a:lnSpc>
            </a:pPr>
            <a:r>
              <a:rPr sz="1400" spc="-4" dirty="0">
                <a:latin typeface="Arial"/>
                <a:cs typeface="Arial"/>
              </a:rPr>
              <a:t>successfully, representation is </a:t>
            </a:r>
            <a:endParaRPr sz="1400">
              <a:latin typeface="Arial"/>
              <a:cs typeface="Arial"/>
            </a:endParaRPr>
          </a:p>
          <a:p>
            <a:pPr marL="51113" marR="276366">
              <a:lnSpc>
                <a:spcPts val="1609"/>
              </a:lnSpc>
            </a:pPr>
            <a:r>
              <a:rPr sz="1400" spc="1" dirty="0">
                <a:latin typeface="Arial"/>
                <a:cs typeface="Arial"/>
              </a:rPr>
              <a:t>secondary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87349" y="4554863"/>
            <a:ext cx="205430" cy="102480"/>
          </a:xfrm>
          <a:prstGeom prst="rect">
            <a:avLst/>
          </a:prstGeom>
        </p:spPr>
        <p:txBody>
          <a:bodyPr wrap="square" lIns="0" tIns="880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22" name="object 22"/>
          <p:cNvSpPr txBox="1"/>
          <p:nvPr/>
        </p:nvSpPr>
        <p:spPr>
          <a:xfrm>
            <a:off x="3192780" y="4554863"/>
            <a:ext cx="3387852" cy="102480"/>
          </a:xfrm>
          <a:prstGeom prst="rect">
            <a:avLst/>
          </a:prstGeom>
        </p:spPr>
        <p:txBody>
          <a:bodyPr wrap="square" lIns="0" tIns="880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21" name="object 21"/>
          <p:cNvSpPr txBox="1"/>
          <p:nvPr/>
        </p:nvSpPr>
        <p:spPr>
          <a:xfrm>
            <a:off x="6696765" y="2114879"/>
            <a:ext cx="65222" cy="1108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6761988" y="2114879"/>
            <a:ext cx="740664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7502652" y="2114879"/>
            <a:ext cx="66488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7569140" y="2114879"/>
            <a:ext cx="2720907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6761988" y="2266188"/>
            <a:ext cx="141731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6903720" y="2266188"/>
            <a:ext cx="598932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7502652" y="2266188"/>
            <a:ext cx="66488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7569140" y="2266188"/>
            <a:ext cx="2720907" cy="956693"/>
          </a:xfrm>
          <a:prstGeom prst="rect">
            <a:avLst/>
          </a:prstGeom>
        </p:spPr>
        <p:txBody>
          <a:bodyPr wrap="square" lIns="0" tIns="4167" rIns="0" bIns="0" rtlCol="0">
            <a:noAutofit/>
          </a:bodyPr>
          <a:lstStyle/>
          <a:p>
            <a:pPr>
              <a:lnSpc>
                <a:spcPts val="800"/>
              </a:lnSpc>
            </a:pPr>
            <a:endParaRPr sz="800"/>
          </a:p>
          <a:p>
            <a:pPr marL="52129">
              <a:lnSpc>
                <a:spcPct val="95825"/>
              </a:lnSpc>
              <a:spcBef>
                <a:spcPts val="1000"/>
              </a:spcBef>
            </a:pPr>
            <a:r>
              <a:rPr sz="1400" spc="-2" dirty="0">
                <a:latin typeface="Arial"/>
                <a:cs typeface="Arial"/>
              </a:rPr>
              <a:t>Try to build useful models, but</a:t>
            </a:r>
            <a:endParaRPr sz="1400">
              <a:latin typeface="Arial"/>
              <a:cs typeface="Arial"/>
            </a:endParaRPr>
          </a:p>
          <a:p>
            <a:pPr marL="52129">
              <a:lnSpc>
                <a:spcPct val="95825"/>
              </a:lnSpc>
              <a:spcBef>
                <a:spcPts val="1294"/>
              </a:spcBef>
            </a:pPr>
            <a:r>
              <a:rPr sz="1400" spc="-2" dirty="0">
                <a:latin typeface="Arial"/>
                <a:cs typeface="Arial"/>
              </a:rPr>
              <a:t>fect models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96765" y="3222881"/>
            <a:ext cx="206954" cy="100962"/>
          </a:xfrm>
          <a:prstGeom prst="rect">
            <a:avLst/>
          </a:prstGeom>
        </p:spPr>
        <p:txBody>
          <a:bodyPr wrap="square" lIns="0" tIns="5712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12" name="object 12"/>
          <p:cNvSpPr txBox="1"/>
          <p:nvPr/>
        </p:nvSpPr>
        <p:spPr>
          <a:xfrm>
            <a:off x="6903720" y="3222881"/>
            <a:ext cx="3386328" cy="100962"/>
          </a:xfrm>
          <a:prstGeom prst="rect">
            <a:avLst/>
          </a:prstGeom>
        </p:spPr>
        <p:txBody>
          <a:bodyPr wrap="square" lIns="0" tIns="5712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11" name="object 11"/>
          <p:cNvSpPr txBox="1"/>
          <p:nvPr/>
        </p:nvSpPr>
        <p:spPr>
          <a:xfrm>
            <a:off x="2987349" y="2114879"/>
            <a:ext cx="65222" cy="1108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3052572" y="2114879"/>
            <a:ext cx="740663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793236" y="2114879"/>
            <a:ext cx="66488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859724" y="2121119"/>
            <a:ext cx="2720907" cy="1450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052572" y="2266188"/>
            <a:ext cx="140207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192780" y="2266188"/>
            <a:ext cx="600456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793236" y="2266188"/>
            <a:ext cx="66488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859724" y="2266188"/>
            <a:ext cx="2720907" cy="956693"/>
          </a:xfrm>
          <a:prstGeom prst="rect">
            <a:avLst/>
          </a:prstGeom>
        </p:spPr>
        <p:txBody>
          <a:bodyPr wrap="square" lIns="0" tIns="1396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51113" marR="49024">
              <a:lnSpc>
                <a:spcPts val="1450"/>
              </a:lnSpc>
              <a:spcBef>
                <a:spcPts val="2072"/>
              </a:spcBef>
            </a:pPr>
            <a:r>
              <a:rPr sz="1400" spc="-1" dirty="0">
                <a:latin typeface="Arial"/>
                <a:cs typeface="Arial"/>
              </a:rPr>
              <a:t>Adapt the models you develop to the system at hand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7349" y="3222881"/>
            <a:ext cx="205430" cy="100962"/>
          </a:xfrm>
          <a:prstGeom prst="rect">
            <a:avLst/>
          </a:prstGeom>
        </p:spPr>
        <p:txBody>
          <a:bodyPr wrap="square" lIns="0" tIns="5712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2" name="object 2"/>
          <p:cNvSpPr txBox="1"/>
          <p:nvPr/>
        </p:nvSpPr>
        <p:spPr>
          <a:xfrm>
            <a:off x="3192780" y="3222881"/>
            <a:ext cx="3387852" cy="100962"/>
          </a:xfrm>
          <a:prstGeom prst="rect">
            <a:avLst/>
          </a:prstGeom>
        </p:spPr>
        <p:txBody>
          <a:bodyPr wrap="square" lIns="0" tIns="5712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25539" y="860700"/>
            <a:ext cx="1839845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Modeling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95189" y="860700"/>
            <a:ext cx="1959313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Principles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8770" y="3470171"/>
            <a:ext cx="4312412" cy="754030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4290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Read on:</a:t>
            </a:r>
            <a:endParaRPr sz="2000">
              <a:latin typeface="Arial"/>
              <a:cs typeface="Arial"/>
            </a:endParaRPr>
          </a:p>
          <a:p>
            <a:pPr marL="463804">
              <a:lnSpc>
                <a:spcPct val="95825"/>
              </a:lnSpc>
              <a:spcBef>
                <a:spcPts val="1550"/>
              </a:spcBef>
            </a:pPr>
            <a:r>
              <a:rPr sz="1600" spc="168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600" spc="126" dirty="0">
                <a:solidFill>
                  <a:srgbClr val="F88556"/>
                </a:solidFill>
                <a:latin typeface="Microsoft Sans Serif"/>
                <a:cs typeface="Microsoft Sans Serif"/>
              </a:rPr>
              <a:t>  </a:t>
            </a:r>
            <a:r>
              <a:rPr sz="1600" spc="393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ir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me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ts</a:t>
            </a:r>
            <a:r>
              <a:rPr sz="1800" spc="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Mo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Pri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9874" y="4438070"/>
            <a:ext cx="3149447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600" spc="168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600" spc="126" dirty="0">
                <a:solidFill>
                  <a:srgbClr val="F88556"/>
                </a:solidFill>
                <a:latin typeface="Microsoft Sans Serif"/>
                <a:cs typeface="Microsoft Sans Serif"/>
              </a:rPr>
              <a:t>  </a:t>
            </a:r>
            <a:r>
              <a:rPr sz="1600" spc="393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Mo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2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Pri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51931" y="860700"/>
            <a:ext cx="2510504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0" dirty="0">
                <a:solidFill>
                  <a:srgbClr val="FFFFFF"/>
                </a:solidFill>
                <a:latin typeface="Arial"/>
                <a:cs typeface="Arial"/>
              </a:rPr>
              <a:t>Construction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94397" y="860700"/>
            <a:ext cx="1959313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Principles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8770" y="3104658"/>
            <a:ext cx="7315514" cy="1485303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43811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The construction activity encompasses a set of coding and</a:t>
            </a:r>
            <a:endParaRPr sz="2000">
              <a:latin typeface="Arial"/>
              <a:cs typeface="Arial"/>
            </a:endParaRPr>
          </a:p>
          <a:p>
            <a:pPr marL="351028">
              <a:lnSpc>
                <a:spcPct val="95825"/>
              </a:lnSpc>
              <a:spcBef>
                <a:spcPts val="472"/>
              </a:spcBef>
            </a:pPr>
            <a:r>
              <a:rPr sz="2000" spc="-3" dirty="0">
                <a:solidFill>
                  <a:srgbClr val="FFFFFF"/>
                </a:solidFill>
                <a:latin typeface="Arial"/>
                <a:cs typeface="Arial"/>
              </a:rPr>
              <a:t>testing tasks that lead to operational software that is ready for</a:t>
            </a:r>
            <a:endParaRPr sz="2000">
              <a:latin typeface="Arial"/>
              <a:cs typeface="Arial"/>
            </a:endParaRPr>
          </a:p>
          <a:p>
            <a:pPr marL="351028" marR="43811">
              <a:lnSpc>
                <a:spcPct val="95825"/>
              </a:lnSpc>
              <a:spcBef>
                <a:spcPts val="582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delivery to the customer</a:t>
            </a:r>
            <a:endParaRPr sz="2000">
              <a:latin typeface="Arial"/>
              <a:cs typeface="Arial"/>
            </a:endParaRPr>
          </a:p>
          <a:p>
            <a:pPr marL="463804" marR="43811">
              <a:lnSpc>
                <a:spcPct val="95825"/>
              </a:lnSpc>
              <a:spcBef>
                <a:spcPts val="1655"/>
              </a:spcBef>
            </a:pPr>
            <a:r>
              <a:rPr sz="1600" spc="168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600" spc="126" dirty="0">
                <a:solidFill>
                  <a:srgbClr val="F88556"/>
                </a:solidFill>
                <a:latin typeface="Microsoft Sans Serif"/>
                <a:cs typeface="Microsoft Sans Serif"/>
              </a:rPr>
              <a:t>  </a:t>
            </a:r>
            <a:r>
              <a:rPr sz="1600" spc="393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What is co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g?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9874" y="4803830"/>
            <a:ext cx="2023592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600" spc="168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600" spc="126" dirty="0">
                <a:solidFill>
                  <a:srgbClr val="F88556"/>
                </a:solidFill>
                <a:latin typeface="Microsoft Sans Serif"/>
                <a:cs typeface="Microsoft Sans Serif"/>
              </a:rPr>
              <a:t>  </a:t>
            </a:r>
            <a:r>
              <a:rPr sz="1600" spc="393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What is 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esti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g?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716011" y="2610612"/>
            <a:ext cx="2497836" cy="2497836"/>
          </a:xfrm>
          <a:custGeom>
            <a:avLst/>
            <a:gdLst/>
            <a:ahLst/>
            <a:cxnLst/>
            <a:rect l="l" t="t" r="r" b="b"/>
            <a:pathLst>
              <a:path w="2497836" h="2497836">
                <a:moveTo>
                  <a:pt x="0" y="1248918"/>
                </a:moveTo>
                <a:lnTo>
                  <a:pt x="4140" y="1351345"/>
                </a:lnTo>
                <a:lnTo>
                  <a:pt x="16346" y="1451493"/>
                </a:lnTo>
                <a:lnTo>
                  <a:pt x="36298" y="1549040"/>
                </a:lnTo>
                <a:lnTo>
                  <a:pt x="63672" y="1643664"/>
                </a:lnTo>
                <a:lnTo>
                  <a:pt x="98149" y="1735044"/>
                </a:lnTo>
                <a:lnTo>
                  <a:pt x="139405" y="1822858"/>
                </a:lnTo>
                <a:lnTo>
                  <a:pt x="187121" y="1906785"/>
                </a:lnTo>
                <a:lnTo>
                  <a:pt x="240974" y="1986503"/>
                </a:lnTo>
                <a:lnTo>
                  <a:pt x="300644" y="2061691"/>
                </a:lnTo>
                <a:lnTo>
                  <a:pt x="365807" y="2132028"/>
                </a:lnTo>
                <a:lnTo>
                  <a:pt x="436144" y="2197191"/>
                </a:lnTo>
                <a:lnTo>
                  <a:pt x="511332" y="2256861"/>
                </a:lnTo>
                <a:lnTo>
                  <a:pt x="591050" y="2310714"/>
                </a:lnTo>
                <a:lnTo>
                  <a:pt x="674977" y="2358430"/>
                </a:lnTo>
                <a:lnTo>
                  <a:pt x="762791" y="2399686"/>
                </a:lnTo>
                <a:lnTo>
                  <a:pt x="854171" y="2434163"/>
                </a:lnTo>
                <a:lnTo>
                  <a:pt x="948795" y="2461537"/>
                </a:lnTo>
                <a:lnTo>
                  <a:pt x="1046342" y="2481489"/>
                </a:lnTo>
                <a:lnTo>
                  <a:pt x="1146490" y="2493695"/>
                </a:lnTo>
                <a:lnTo>
                  <a:pt x="1248918" y="2497836"/>
                </a:lnTo>
                <a:lnTo>
                  <a:pt x="1351345" y="2493695"/>
                </a:lnTo>
                <a:lnTo>
                  <a:pt x="1451493" y="2481489"/>
                </a:lnTo>
                <a:lnTo>
                  <a:pt x="1549040" y="2461537"/>
                </a:lnTo>
                <a:lnTo>
                  <a:pt x="1643664" y="2434163"/>
                </a:lnTo>
                <a:lnTo>
                  <a:pt x="1735044" y="2399686"/>
                </a:lnTo>
                <a:lnTo>
                  <a:pt x="1822858" y="2358430"/>
                </a:lnTo>
                <a:lnTo>
                  <a:pt x="1906785" y="2310714"/>
                </a:lnTo>
                <a:lnTo>
                  <a:pt x="1986503" y="2256861"/>
                </a:lnTo>
                <a:lnTo>
                  <a:pt x="2061691" y="2197191"/>
                </a:lnTo>
                <a:lnTo>
                  <a:pt x="2132028" y="2132028"/>
                </a:lnTo>
                <a:lnTo>
                  <a:pt x="2197191" y="2061691"/>
                </a:lnTo>
                <a:lnTo>
                  <a:pt x="2256861" y="1986503"/>
                </a:lnTo>
                <a:lnTo>
                  <a:pt x="2310714" y="1906785"/>
                </a:lnTo>
                <a:lnTo>
                  <a:pt x="2358430" y="1822858"/>
                </a:lnTo>
                <a:lnTo>
                  <a:pt x="2399686" y="1735044"/>
                </a:lnTo>
                <a:lnTo>
                  <a:pt x="2434163" y="1643664"/>
                </a:lnTo>
                <a:lnTo>
                  <a:pt x="2461537" y="1549040"/>
                </a:lnTo>
                <a:lnTo>
                  <a:pt x="2481489" y="1451493"/>
                </a:lnTo>
                <a:lnTo>
                  <a:pt x="2493695" y="1351345"/>
                </a:lnTo>
                <a:lnTo>
                  <a:pt x="2497836" y="1248918"/>
                </a:lnTo>
                <a:lnTo>
                  <a:pt x="2493695" y="1146490"/>
                </a:lnTo>
                <a:lnTo>
                  <a:pt x="2481489" y="1046342"/>
                </a:lnTo>
                <a:lnTo>
                  <a:pt x="2461537" y="948795"/>
                </a:lnTo>
                <a:lnTo>
                  <a:pt x="2434163" y="854171"/>
                </a:lnTo>
                <a:lnTo>
                  <a:pt x="2399686" y="762791"/>
                </a:lnTo>
                <a:lnTo>
                  <a:pt x="2358430" y="674977"/>
                </a:lnTo>
                <a:lnTo>
                  <a:pt x="2310714" y="591050"/>
                </a:lnTo>
                <a:lnTo>
                  <a:pt x="2256861" y="511332"/>
                </a:lnTo>
                <a:lnTo>
                  <a:pt x="2197191" y="436144"/>
                </a:lnTo>
                <a:lnTo>
                  <a:pt x="2132028" y="365807"/>
                </a:lnTo>
                <a:lnTo>
                  <a:pt x="2061691" y="300644"/>
                </a:lnTo>
                <a:lnTo>
                  <a:pt x="1986503" y="240974"/>
                </a:lnTo>
                <a:lnTo>
                  <a:pt x="1906785" y="187121"/>
                </a:lnTo>
                <a:lnTo>
                  <a:pt x="1822858" y="139405"/>
                </a:lnTo>
                <a:lnTo>
                  <a:pt x="1735044" y="98149"/>
                </a:lnTo>
                <a:lnTo>
                  <a:pt x="1643664" y="63672"/>
                </a:lnTo>
                <a:lnTo>
                  <a:pt x="1549040" y="36298"/>
                </a:lnTo>
                <a:lnTo>
                  <a:pt x="1451493" y="16346"/>
                </a:lnTo>
                <a:lnTo>
                  <a:pt x="1351345" y="4140"/>
                </a:lnTo>
                <a:lnTo>
                  <a:pt x="1248918" y="0"/>
                </a:lnTo>
                <a:lnTo>
                  <a:pt x="1146490" y="4140"/>
                </a:lnTo>
                <a:lnTo>
                  <a:pt x="1046342" y="16346"/>
                </a:lnTo>
                <a:lnTo>
                  <a:pt x="948795" y="36298"/>
                </a:lnTo>
                <a:lnTo>
                  <a:pt x="854171" y="63672"/>
                </a:lnTo>
                <a:lnTo>
                  <a:pt x="762791" y="98149"/>
                </a:lnTo>
                <a:lnTo>
                  <a:pt x="674977" y="139405"/>
                </a:lnTo>
                <a:lnTo>
                  <a:pt x="591050" y="187121"/>
                </a:lnTo>
                <a:lnTo>
                  <a:pt x="511332" y="240974"/>
                </a:lnTo>
                <a:lnTo>
                  <a:pt x="436144" y="300644"/>
                </a:lnTo>
                <a:lnTo>
                  <a:pt x="365807" y="365807"/>
                </a:lnTo>
                <a:lnTo>
                  <a:pt x="300644" y="436144"/>
                </a:lnTo>
                <a:lnTo>
                  <a:pt x="240974" y="511332"/>
                </a:lnTo>
                <a:lnTo>
                  <a:pt x="187121" y="591050"/>
                </a:lnTo>
                <a:lnTo>
                  <a:pt x="139405" y="674977"/>
                </a:lnTo>
                <a:lnTo>
                  <a:pt x="98149" y="762791"/>
                </a:lnTo>
                <a:lnTo>
                  <a:pt x="63672" y="854171"/>
                </a:lnTo>
                <a:lnTo>
                  <a:pt x="36298" y="948795"/>
                </a:lnTo>
                <a:lnTo>
                  <a:pt x="16346" y="1046342"/>
                </a:lnTo>
                <a:lnTo>
                  <a:pt x="4140" y="1146490"/>
                </a:lnTo>
                <a:lnTo>
                  <a:pt x="0" y="1248918"/>
                </a:lnTo>
                <a:close/>
              </a:path>
            </a:pathLst>
          </a:custGeom>
          <a:solidFill>
            <a:srgbClr val="F8708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799832" y="2694432"/>
            <a:ext cx="2330196" cy="2330195"/>
          </a:xfrm>
          <a:custGeom>
            <a:avLst/>
            <a:gdLst/>
            <a:ahLst/>
            <a:cxnLst/>
            <a:rect l="l" t="t" r="r" b="b"/>
            <a:pathLst>
              <a:path w="2330196" h="2330195">
                <a:moveTo>
                  <a:pt x="0" y="1165097"/>
                </a:moveTo>
                <a:lnTo>
                  <a:pt x="3861" y="1260659"/>
                </a:lnTo>
                <a:lnTo>
                  <a:pt x="15248" y="1354093"/>
                </a:lnTo>
                <a:lnTo>
                  <a:pt x="33858" y="1445098"/>
                </a:lnTo>
                <a:lnTo>
                  <a:pt x="59393" y="1533375"/>
                </a:lnTo>
                <a:lnTo>
                  <a:pt x="91553" y="1618624"/>
                </a:lnTo>
                <a:lnTo>
                  <a:pt x="130037" y="1700546"/>
                </a:lnTo>
                <a:lnTo>
                  <a:pt x="174548" y="1778841"/>
                </a:lnTo>
                <a:lnTo>
                  <a:pt x="224783" y="1853208"/>
                </a:lnTo>
                <a:lnTo>
                  <a:pt x="280445" y="1923348"/>
                </a:lnTo>
                <a:lnTo>
                  <a:pt x="341233" y="1988962"/>
                </a:lnTo>
                <a:lnTo>
                  <a:pt x="406847" y="2049750"/>
                </a:lnTo>
                <a:lnTo>
                  <a:pt x="476987" y="2105412"/>
                </a:lnTo>
                <a:lnTo>
                  <a:pt x="551354" y="2155647"/>
                </a:lnTo>
                <a:lnTo>
                  <a:pt x="629649" y="2200158"/>
                </a:lnTo>
                <a:lnTo>
                  <a:pt x="711571" y="2238642"/>
                </a:lnTo>
                <a:lnTo>
                  <a:pt x="796820" y="2270802"/>
                </a:lnTo>
                <a:lnTo>
                  <a:pt x="885097" y="2296337"/>
                </a:lnTo>
                <a:lnTo>
                  <a:pt x="976102" y="2314947"/>
                </a:lnTo>
                <a:lnTo>
                  <a:pt x="1069536" y="2326334"/>
                </a:lnTo>
                <a:lnTo>
                  <a:pt x="1165098" y="2330195"/>
                </a:lnTo>
                <a:lnTo>
                  <a:pt x="1260659" y="2326334"/>
                </a:lnTo>
                <a:lnTo>
                  <a:pt x="1354093" y="2314947"/>
                </a:lnTo>
                <a:lnTo>
                  <a:pt x="1445098" y="2296337"/>
                </a:lnTo>
                <a:lnTo>
                  <a:pt x="1533375" y="2270802"/>
                </a:lnTo>
                <a:lnTo>
                  <a:pt x="1618624" y="2238642"/>
                </a:lnTo>
                <a:lnTo>
                  <a:pt x="1700546" y="2200158"/>
                </a:lnTo>
                <a:lnTo>
                  <a:pt x="1778841" y="2155647"/>
                </a:lnTo>
                <a:lnTo>
                  <a:pt x="1853208" y="2105412"/>
                </a:lnTo>
                <a:lnTo>
                  <a:pt x="1923348" y="2049750"/>
                </a:lnTo>
                <a:lnTo>
                  <a:pt x="1988962" y="1988962"/>
                </a:lnTo>
                <a:lnTo>
                  <a:pt x="2049750" y="1923348"/>
                </a:lnTo>
                <a:lnTo>
                  <a:pt x="2105412" y="1853208"/>
                </a:lnTo>
                <a:lnTo>
                  <a:pt x="2155647" y="1778841"/>
                </a:lnTo>
                <a:lnTo>
                  <a:pt x="2200158" y="1700546"/>
                </a:lnTo>
                <a:lnTo>
                  <a:pt x="2238642" y="1618624"/>
                </a:lnTo>
                <a:lnTo>
                  <a:pt x="2270802" y="1533375"/>
                </a:lnTo>
                <a:lnTo>
                  <a:pt x="2296337" y="1445098"/>
                </a:lnTo>
                <a:lnTo>
                  <a:pt x="2314947" y="1354093"/>
                </a:lnTo>
                <a:lnTo>
                  <a:pt x="2326334" y="1260659"/>
                </a:lnTo>
                <a:lnTo>
                  <a:pt x="2330196" y="1165097"/>
                </a:lnTo>
                <a:lnTo>
                  <a:pt x="2326334" y="1069536"/>
                </a:lnTo>
                <a:lnTo>
                  <a:pt x="2314947" y="976102"/>
                </a:lnTo>
                <a:lnTo>
                  <a:pt x="2296337" y="885097"/>
                </a:lnTo>
                <a:lnTo>
                  <a:pt x="2270802" y="796820"/>
                </a:lnTo>
                <a:lnTo>
                  <a:pt x="2238642" y="711571"/>
                </a:lnTo>
                <a:lnTo>
                  <a:pt x="2200158" y="629649"/>
                </a:lnTo>
                <a:lnTo>
                  <a:pt x="2155647" y="551354"/>
                </a:lnTo>
                <a:lnTo>
                  <a:pt x="2105412" y="476987"/>
                </a:lnTo>
                <a:lnTo>
                  <a:pt x="2049750" y="406847"/>
                </a:lnTo>
                <a:lnTo>
                  <a:pt x="1988962" y="341233"/>
                </a:lnTo>
                <a:lnTo>
                  <a:pt x="1923348" y="280445"/>
                </a:lnTo>
                <a:lnTo>
                  <a:pt x="1853208" y="224783"/>
                </a:lnTo>
                <a:lnTo>
                  <a:pt x="1778841" y="174548"/>
                </a:lnTo>
                <a:lnTo>
                  <a:pt x="1700546" y="130037"/>
                </a:lnTo>
                <a:lnTo>
                  <a:pt x="1618624" y="91553"/>
                </a:lnTo>
                <a:lnTo>
                  <a:pt x="1533375" y="59393"/>
                </a:lnTo>
                <a:lnTo>
                  <a:pt x="1445098" y="33858"/>
                </a:lnTo>
                <a:lnTo>
                  <a:pt x="1354093" y="15248"/>
                </a:lnTo>
                <a:lnTo>
                  <a:pt x="1260659" y="3861"/>
                </a:lnTo>
                <a:lnTo>
                  <a:pt x="1165098" y="0"/>
                </a:lnTo>
                <a:lnTo>
                  <a:pt x="1069536" y="3861"/>
                </a:lnTo>
                <a:lnTo>
                  <a:pt x="976102" y="15248"/>
                </a:lnTo>
                <a:lnTo>
                  <a:pt x="885097" y="33858"/>
                </a:lnTo>
                <a:lnTo>
                  <a:pt x="796820" y="59393"/>
                </a:lnTo>
                <a:lnTo>
                  <a:pt x="711571" y="91553"/>
                </a:lnTo>
                <a:lnTo>
                  <a:pt x="629649" y="130037"/>
                </a:lnTo>
                <a:lnTo>
                  <a:pt x="551354" y="174548"/>
                </a:lnTo>
                <a:lnTo>
                  <a:pt x="476987" y="224783"/>
                </a:lnTo>
                <a:lnTo>
                  <a:pt x="406847" y="280445"/>
                </a:lnTo>
                <a:lnTo>
                  <a:pt x="341233" y="341233"/>
                </a:lnTo>
                <a:lnTo>
                  <a:pt x="280445" y="406847"/>
                </a:lnTo>
                <a:lnTo>
                  <a:pt x="224783" y="476987"/>
                </a:lnTo>
                <a:lnTo>
                  <a:pt x="174548" y="551354"/>
                </a:lnTo>
                <a:lnTo>
                  <a:pt x="130037" y="629649"/>
                </a:lnTo>
                <a:lnTo>
                  <a:pt x="91553" y="711571"/>
                </a:lnTo>
                <a:lnTo>
                  <a:pt x="59393" y="796820"/>
                </a:lnTo>
                <a:lnTo>
                  <a:pt x="33858" y="885097"/>
                </a:lnTo>
                <a:lnTo>
                  <a:pt x="15248" y="976102"/>
                </a:lnTo>
                <a:lnTo>
                  <a:pt x="3861" y="1069536"/>
                </a:lnTo>
                <a:lnTo>
                  <a:pt x="0" y="1165097"/>
                </a:lnTo>
                <a:close/>
              </a:path>
            </a:pathLst>
          </a:custGeom>
          <a:solidFill>
            <a:srgbClr val="FFFFF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99832" y="2694432"/>
            <a:ext cx="2330196" cy="2330195"/>
          </a:xfrm>
          <a:custGeom>
            <a:avLst/>
            <a:gdLst/>
            <a:ahLst/>
            <a:cxnLst/>
            <a:rect l="l" t="t" r="r" b="b"/>
            <a:pathLst>
              <a:path w="2330196" h="2330195">
                <a:moveTo>
                  <a:pt x="0" y="1165097"/>
                </a:moveTo>
                <a:lnTo>
                  <a:pt x="3861" y="1069536"/>
                </a:lnTo>
                <a:lnTo>
                  <a:pt x="15248" y="976102"/>
                </a:lnTo>
                <a:lnTo>
                  <a:pt x="33858" y="885097"/>
                </a:lnTo>
                <a:lnTo>
                  <a:pt x="59393" y="796820"/>
                </a:lnTo>
                <a:lnTo>
                  <a:pt x="91553" y="711571"/>
                </a:lnTo>
                <a:lnTo>
                  <a:pt x="130037" y="629649"/>
                </a:lnTo>
                <a:lnTo>
                  <a:pt x="174548" y="551354"/>
                </a:lnTo>
                <a:lnTo>
                  <a:pt x="224783" y="476987"/>
                </a:lnTo>
                <a:lnTo>
                  <a:pt x="280445" y="406847"/>
                </a:lnTo>
                <a:lnTo>
                  <a:pt x="341233" y="341233"/>
                </a:lnTo>
                <a:lnTo>
                  <a:pt x="406847" y="280445"/>
                </a:lnTo>
                <a:lnTo>
                  <a:pt x="476987" y="224783"/>
                </a:lnTo>
                <a:lnTo>
                  <a:pt x="551354" y="174548"/>
                </a:lnTo>
                <a:lnTo>
                  <a:pt x="629649" y="130037"/>
                </a:lnTo>
                <a:lnTo>
                  <a:pt x="711571" y="91553"/>
                </a:lnTo>
                <a:lnTo>
                  <a:pt x="796820" y="59393"/>
                </a:lnTo>
                <a:lnTo>
                  <a:pt x="885097" y="33858"/>
                </a:lnTo>
                <a:lnTo>
                  <a:pt x="976102" y="15248"/>
                </a:lnTo>
                <a:lnTo>
                  <a:pt x="1069536" y="3861"/>
                </a:lnTo>
                <a:lnTo>
                  <a:pt x="1165098" y="0"/>
                </a:lnTo>
                <a:lnTo>
                  <a:pt x="1260659" y="3861"/>
                </a:lnTo>
                <a:lnTo>
                  <a:pt x="1354093" y="15248"/>
                </a:lnTo>
                <a:lnTo>
                  <a:pt x="1445098" y="33858"/>
                </a:lnTo>
                <a:lnTo>
                  <a:pt x="1533375" y="59393"/>
                </a:lnTo>
                <a:lnTo>
                  <a:pt x="1618624" y="91553"/>
                </a:lnTo>
                <a:lnTo>
                  <a:pt x="1700546" y="130037"/>
                </a:lnTo>
                <a:lnTo>
                  <a:pt x="1778841" y="174548"/>
                </a:lnTo>
                <a:lnTo>
                  <a:pt x="1853208" y="224783"/>
                </a:lnTo>
                <a:lnTo>
                  <a:pt x="1923348" y="280445"/>
                </a:lnTo>
                <a:lnTo>
                  <a:pt x="1988962" y="341233"/>
                </a:lnTo>
                <a:lnTo>
                  <a:pt x="2049750" y="406847"/>
                </a:lnTo>
                <a:lnTo>
                  <a:pt x="2105412" y="476987"/>
                </a:lnTo>
                <a:lnTo>
                  <a:pt x="2155647" y="551354"/>
                </a:lnTo>
                <a:lnTo>
                  <a:pt x="2200158" y="629649"/>
                </a:lnTo>
                <a:lnTo>
                  <a:pt x="2238642" y="711571"/>
                </a:lnTo>
                <a:lnTo>
                  <a:pt x="2270802" y="796820"/>
                </a:lnTo>
                <a:lnTo>
                  <a:pt x="2296337" y="885097"/>
                </a:lnTo>
                <a:lnTo>
                  <a:pt x="2314947" y="976102"/>
                </a:lnTo>
                <a:lnTo>
                  <a:pt x="2326334" y="1069536"/>
                </a:lnTo>
                <a:lnTo>
                  <a:pt x="2330196" y="1165097"/>
                </a:lnTo>
                <a:lnTo>
                  <a:pt x="2326334" y="1260659"/>
                </a:lnTo>
                <a:lnTo>
                  <a:pt x="2314947" y="1354093"/>
                </a:lnTo>
                <a:lnTo>
                  <a:pt x="2296337" y="1445098"/>
                </a:lnTo>
                <a:lnTo>
                  <a:pt x="2270802" y="1533375"/>
                </a:lnTo>
                <a:lnTo>
                  <a:pt x="2238642" y="1618624"/>
                </a:lnTo>
                <a:lnTo>
                  <a:pt x="2200158" y="1700546"/>
                </a:lnTo>
                <a:lnTo>
                  <a:pt x="2155647" y="1778841"/>
                </a:lnTo>
                <a:lnTo>
                  <a:pt x="2105412" y="1853208"/>
                </a:lnTo>
                <a:lnTo>
                  <a:pt x="2049750" y="1923348"/>
                </a:lnTo>
                <a:lnTo>
                  <a:pt x="1988962" y="1988962"/>
                </a:lnTo>
                <a:lnTo>
                  <a:pt x="1923348" y="2049750"/>
                </a:lnTo>
                <a:lnTo>
                  <a:pt x="1853208" y="2105412"/>
                </a:lnTo>
                <a:lnTo>
                  <a:pt x="1778841" y="2155647"/>
                </a:lnTo>
                <a:lnTo>
                  <a:pt x="1700546" y="2200158"/>
                </a:lnTo>
                <a:lnTo>
                  <a:pt x="1618624" y="2238642"/>
                </a:lnTo>
                <a:lnTo>
                  <a:pt x="1533375" y="2270802"/>
                </a:lnTo>
                <a:lnTo>
                  <a:pt x="1445098" y="2296337"/>
                </a:lnTo>
                <a:lnTo>
                  <a:pt x="1354093" y="2314947"/>
                </a:lnTo>
                <a:lnTo>
                  <a:pt x="1260659" y="2326334"/>
                </a:lnTo>
                <a:lnTo>
                  <a:pt x="1165098" y="2330195"/>
                </a:lnTo>
                <a:lnTo>
                  <a:pt x="1069536" y="2326334"/>
                </a:lnTo>
                <a:lnTo>
                  <a:pt x="976102" y="2314947"/>
                </a:lnTo>
                <a:lnTo>
                  <a:pt x="885097" y="2296337"/>
                </a:lnTo>
                <a:lnTo>
                  <a:pt x="796820" y="2270802"/>
                </a:lnTo>
                <a:lnTo>
                  <a:pt x="711571" y="2238642"/>
                </a:lnTo>
                <a:lnTo>
                  <a:pt x="629649" y="2200158"/>
                </a:lnTo>
                <a:lnTo>
                  <a:pt x="551354" y="2155647"/>
                </a:lnTo>
                <a:lnTo>
                  <a:pt x="476987" y="2105412"/>
                </a:lnTo>
                <a:lnTo>
                  <a:pt x="406847" y="2049750"/>
                </a:lnTo>
                <a:lnTo>
                  <a:pt x="341233" y="1988962"/>
                </a:lnTo>
                <a:lnTo>
                  <a:pt x="280445" y="1923348"/>
                </a:lnTo>
                <a:lnTo>
                  <a:pt x="224783" y="1853208"/>
                </a:lnTo>
                <a:lnTo>
                  <a:pt x="174548" y="1778841"/>
                </a:lnTo>
                <a:lnTo>
                  <a:pt x="130037" y="1700546"/>
                </a:lnTo>
                <a:lnTo>
                  <a:pt x="91553" y="1618624"/>
                </a:lnTo>
                <a:lnTo>
                  <a:pt x="59393" y="1533375"/>
                </a:lnTo>
                <a:lnTo>
                  <a:pt x="33858" y="1445098"/>
                </a:lnTo>
                <a:lnTo>
                  <a:pt x="15248" y="1354093"/>
                </a:lnTo>
                <a:lnTo>
                  <a:pt x="3861" y="1260659"/>
                </a:lnTo>
                <a:lnTo>
                  <a:pt x="0" y="1165097"/>
                </a:lnTo>
                <a:close/>
              </a:path>
            </a:pathLst>
          </a:custGeom>
          <a:ln w="15875">
            <a:solidFill>
              <a:srgbClr val="F870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39213" y="2613850"/>
            <a:ext cx="3006439" cy="2490628"/>
          </a:xfrm>
          <a:custGeom>
            <a:avLst/>
            <a:gdLst/>
            <a:ahLst/>
            <a:cxnLst/>
            <a:rect l="l" t="t" r="r" b="b"/>
            <a:pathLst>
              <a:path w="3006439" h="2490628">
                <a:moveTo>
                  <a:pt x="3647" y="1340846"/>
                </a:moveTo>
                <a:lnTo>
                  <a:pt x="14588" y="1435926"/>
                </a:lnTo>
                <a:lnTo>
                  <a:pt x="32824" y="1530101"/>
                </a:lnTo>
                <a:lnTo>
                  <a:pt x="58353" y="1622917"/>
                </a:lnTo>
                <a:lnTo>
                  <a:pt x="91178" y="1713922"/>
                </a:lnTo>
                <a:lnTo>
                  <a:pt x="131296" y="1802662"/>
                </a:lnTo>
                <a:lnTo>
                  <a:pt x="178709" y="1888685"/>
                </a:lnTo>
                <a:lnTo>
                  <a:pt x="233415" y="1971537"/>
                </a:lnTo>
                <a:lnTo>
                  <a:pt x="295416" y="2050765"/>
                </a:lnTo>
                <a:lnTo>
                  <a:pt x="364712" y="2125916"/>
                </a:lnTo>
                <a:lnTo>
                  <a:pt x="439846" y="2195211"/>
                </a:lnTo>
                <a:lnTo>
                  <a:pt x="519060" y="2257212"/>
                </a:lnTo>
                <a:lnTo>
                  <a:pt x="601901" y="2311919"/>
                </a:lnTo>
                <a:lnTo>
                  <a:pt x="687917" y="2359332"/>
                </a:lnTo>
                <a:lnTo>
                  <a:pt x="776652" y="2399450"/>
                </a:lnTo>
                <a:lnTo>
                  <a:pt x="867655" y="2432274"/>
                </a:lnTo>
                <a:lnTo>
                  <a:pt x="960471" y="2457804"/>
                </a:lnTo>
                <a:lnTo>
                  <a:pt x="1054647" y="2476040"/>
                </a:lnTo>
                <a:lnTo>
                  <a:pt x="1149730" y="2486981"/>
                </a:lnTo>
                <a:lnTo>
                  <a:pt x="1245266" y="2490628"/>
                </a:lnTo>
                <a:lnTo>
                  <a:pt x="1340803" y="2486981"/>
                </a:lnTo>
                <a:lnTo>
                  <a:pt x="1435886" y="2476040"/>
                </a:lnTo>
                <a:lnTo>
                  <a:pt x="1530062" y="2457804"/>
                </a:lnTo>
                <a:lnTo>
                  <a:pt x="1622878" y="2432274"/>
                </a:lnTo>
                <a:lnTo>
                  <a:pt x="1713880" y="2399450"/>
                </a:lnTo>
                <a:lnTo>
                  <a:pt x="1802616" y="2359332"/>
                </a:lnTo>
                <a:lnTo>
                  <a:pt x="1888631" y="2311919"/>
                </a:lnTo>
                <a:lnTo>
                  <a:pt x="1971473" y="2257212"/>
                </a:lnTo>
                <a:lnTo>
                  <a:pt x="2050687" y="2195211"/>
                </a:lnTo>
                <a:lnTo>
                  <a:pt x="2125821" y="2125916"/>
                </a:lnTo>
                <a:lnTo>
                  <a:pt x="2169845" y="2081891"/>
                </a:lnTo>
                <a:lnTo>
                  <a:pt x="2213870" y="2037863"/>
                </a:lnTo>
                <a:lnTo>
                  <a:pt x="2257895" y="1993835"/>
                </a:lnTo>
                <a:lnTo>
                  <a:pt x="2301920" y="1949805"/>
                </a:lnTo>
                <a:lnTo>
                  <a:pt x="2345945" y="1905773"/>
                </a:lnTo>
                <a:lnTo>
                  <a:pt x="2389971" y="1861741"/>
                </a:lnTo>
                <a:lnTo>
                  <a:pt x="2433998" y="1817708"/>
                </a:lnTo>
                <a:lnTo>
                  <a:pt x="2478025" y="1773675"/>
                </a:lnTo>
                <a:lnTo>
                  <a:pt x="2522053" y="1729641"/>
                </a:lnTo>
                <a:lnTo>
                  <a:pt x="2566082" y="1685607"/>
                </a:lnTo>
                <a:lnTo>
                  <a:pt x="2610112" y="1641573"/>
                </a:lnTo>
                <a:lnTo>
                  <a:pt x="2654143" y="1597539"/>
                </a:lnTo>
                <a:lnTo>
                  <a:pt x="2698175" y="1553506"/>
                </a:lnTo>
                <a:lnTo>
                  <a:pt x="2742208" y="1509473"/>
                </a:lnTo>
                <a:lnTo>
                  <a:pt x="2786243" y="1465441"/>
                </a:lnTo>
                <a:lnTo>
                  <a:pt x="2830279" y="1421409"/>
                </a:lnTo>
                <a:lnTo>
                  <a:pt x="2874316" y="1377379"/>
                </a:lnTo>
                <a:lnTo>
                  <a:pt x="2918355" y="1333351"/>
                </a:lnTo>
                <a:lnTo>
                  <a:pt x="2962396" y="1289323"/>
                </a:lnTo>
                <a:lnTo>
                  <a:pt x="3006439" y="1245298"/>
                </a:lnTo>
                <a:lnTo>
                  <a:pt x="2962396" y="1201273"/>
                </a:lnTo>
                <a:lnTo>
                  <a:pt x="2918355" y="1157249"/>
                </a:lnTo>
                <a:lnTo>
                  <a:pt x="2874316" y="1113224"/>
                </a:lnTo>
                <a:lnTo>
                  <a:pt x="2830279" y="1069200"/>
                </a:lnTo>
                <a:lnTo>
                  <a:pt x="2786243" y="1025175"/>
                </a:lnTo>
                <a:lnTo>
                  <a:pt x="2742208" y="981151"/>
                </a:lnTo>
                <a:lnTo>
                  <a:pt x="2698175" y="937126"/>
                </a:lnTo>
                <a:lnTo>
                  <a:pt x="2654143" y="893102"/>
                </a:lnTo>
                <a:lnTo>
                  <a:pt x="2610112" y="849077"/>
                </a:lnTo>
                <a:lnTo>
                  <a:pt x="2566082" y="805052"/>
                </a:lnTo>
                <a:lnTo>
                  <a:pt x="2522053" y="761028"/>
                </a:lnTo>
                <a:lnTo>
                  <a:pt x="2478025" y="717003"/>
                </a:lnTo>
                <a:lnTo>
                  <a:pt x="2433998" y="672979"/>
                </a:lnTo>
                <a:lnTo>
                  <a:pt x="2389971" y="628954"/>
                </a:lnTo>
                <a:lnTo>
                  <a:pt x="2345945" y="584930"/>
                </a:lnTo>
                <a:lnTo>
                  <a:pt x="2301920" y="540905"/>
                </a:lnTo>
                <a:lnTo>
                  <a:pt x="2257895" y="496881"/>
                </a:lnTo>
                <a:lnTo>
                  <a:pt x="2213870" y="452856"/>
                </a:lnTo>
                <a:lnTo>
                  <a:pt x="2169845" y="408832"/>
                </a:lnTo>
                <a:lnTo>
                  <a:pt x="2125821" y="364807"/>
                </a:lnTo>
                <a:lnTo>
                  <a:pt x="2050687" y="295494"/>
                </a:lnTo>
                <a:lnTo>
                  <a:pt x="1971473" y="233476"/>
                </a:lnTo>
                <a:lnTo>
                  <a:pt x="1888631" y="178755"/>
                </a:lnTo>
                <a:lnTo>
                  <a:pt x="1802616" y="131330"/>
                </a:lnTo>
                <a:lnTo>
                  <a:pt x="1713880" y="91201"/>
                </a:lnTo>
                <a:lnTo>
                  <a:pt x="1622878" y="58369"/>
                </a:lnTo>
                <a:lnTo>
                  <a:pt x="1530062" y="32832"/>
                </a:lnTo>
                <a:lnTo>
                  <a:pt x="1435886" y="14592"/>
                </a:lnTo>
                <a:lnTo>
                  <a:pt x="1340803" y="3648"/>
                </a:lnTo>
                <a:lnTo>
                  <a:pt x="1245266" y="0"/>
                </a:lnTo>
                <a:lnTo>
                  <a:pt x="1149730" y="3648"/>
                </a:lnTo>
                <a:lnTo>
                  <a:pt x="1054647" y="14592"/>
                </a:lnTo>
                <a:lnTo>
                  <a:pt x="960471" y="32832"/>
                </a:lnTo>
                <a:lnTo>
                  <a:pt x="867655" y="58369"/>
                </a:lnTo>
                <a:lnTo>
                  <a:pt x="776652" y="91201"/>
                </a:lnTo>
                <a:lnTo>
                  <a:pt x="687917" y="131330"/>
                </a:lnTo>
                <a:lnTo>
                  <a:pt x="601901" y="178755"/>
                </a:lnTo>
                <a:lnTo>
                  <a:pt x="519060" y="233476"/>
                </a:lnTo>
                <a:lnTo>
                  <a:pt x="439846" y="295494"/>
                </a:lnTo>
                <a:lnTo>
                  <a:pt x="364712" y="364807"/>
                </a:lnTo>
                <a:lnTo>
                  <a:pt x="295416" y="439940"/>
                </a:lnTo>
                <a:lnTo>
                  <a:pt x="233415" y="519152"/>
                </a:lnTo>
                <a:lnTo>
                  <a:pt x="178709" y="601989"/>
                </a:lnTo>
                <a:lnTo>
                  <a:pt x="131296" y="688000"/>
                </a:lnTo>
                <a:lnTo>
                  <a:pt x="91178" y="776730"/>
                </a:lnTo>
                <a:lnTo>
                  <a:pt x="58353" y="867726"/>
                </a:lnTo>
                <a:lnTo>
                  <a:pt x="32824" y="960536"/>
                </a:lnTo>
                <a:lnTo>
                  <a:pt x="14588" y="1054706"/>
                </a:lnTo>
                <a:lnTo>
                  <a:pt x="3647" y="1149783"/>
                </a:lnTo>
                <a:lnTo>
                  <a:pt x="0" y="1245314"/>
                </a:lnTo>
                <a:lnTo>
                  <a:pt x="3647" y="1340846"/>
                </a:lnTo>
                <a:close/>
              </a:path>
            </a:pathLst>
          </a:custGeom>
          <a:solidFill>
            <a:srgbClr val="EB9D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39213" y="2613850"/>
            <a:ext cx="3006439" cy="2490628"/>
          </a:xfrm>
          <a:custGeom>
            <a:avLst/>
            <a:gdLst/>
            <a:ahLst/>
            <a:cxnLst/>
            <a:rect l="l" t="t" r="r" b="b"/>
            <a:pathLst>
              <a:path w="3006439" h="2490628">
                <a:moveTo>
                  <a:pt x="364712" y="364807"/>
                </a:moveTo>
                <a:lnTo>
                  <a:pt x="439846" y="295494"/>
                </a:lnTo>
                <a:lnTo>
                  <a:pt x="519060" y="233476"/>
                </a:lnTo>
                <a:lnTo>
                  <a:pt x="601901" y="178755"/>
                </a:lnTo>
                <a:lnTo>
                  <a:pt x="687917" y="131330"/>
                </a:lnTo>
                <a:lnTo>
                  <a:pt x="776652" y="91201"/>
                </a:lnTo>
                <a:lnTo>
                  <a:pt x="867655" y="58369"/>
                </a:lnTo>
                <a:lnTo>
                  <a:pt x="960471" y="32832"/>
                </a:lnTo>
                <a:lnTo>
                  <a:pt x="1054647" y="14592"/>
                </a:lnTo>
                <a:lnTo>
                  <a:pt x="1149730" y="3648"/>
                </a:lnTo>
                <a:lnTo>
                  <a:pt x="1245266" y="0"/>
                </a:lnTo>
                <a:lnTo>
                  <a:pt x="1340803" y="3648"/>
                </a:lnTo>
                <a:lnTo>
                  <a:pt x="1435886" y="14592"/>
                </a:lnTo>
                <a:lnTo>
                  <a:pt x="1530062" y="32832"/>
                </a:lnTo>
                <a:lnTo>
                  <a:pt x="1622878" y="58369"/>
                </a:lnTo>
                <a:lnTo>
                  <a:pt x="1713880" y="91201"/>
                </a:lnTo>
                <a:lnTo>
                  <a:pt x="1802616" y="131330"/>
                </a:lnTo>
                <a:lnTo>
                  <a:pt x="1888631" y="178755"/>
                </a:lnTo>
                <a:lnTo>
                  <a:pt x="1971473" y="233476"/>
                </a:lnTo>
                <a:lnTo>
                  <a:pt x="2050687" y="295494"/>
                </a:lnTo>
                <a:lnTo>
                  <a:pt x="2125821" y="364807"/>
                </a:lnTo>
                <a:lnTo>
                  <a:pt x="2169845" y="408832"/>
                </a:lnTo>
                <a:lnTo>
                  <a:pt x="2213870" y="452856"/>
                </a:lnTo>
                <a:lnTo>
                  <a:pt x="2257895" y="496881"/>
                </a:lnTo>
                <a:lnTo>
                  <a:pt x="2301920" y="540905"/>
                </a:lnTo>
                <a:lnTo>
                  <a:pt x="2345945" y="584930"/>
                </a:lnTo>
                <a:lnTo>
                  <a:pt x="2389971" y="628954"/>
                </a:lnTo>
                <a:lnTo>
                  <a:pt x="2433998" y="672979"/>
                </a:lnTo>
                <a:lnTo>
                  <a:pt x="2478025" y="717003"/>
                </a:lnTo>
                <a:lnTo>
                  <a:pt x="2522053" y="761028"/>
                </a:lnTo>
                <a:lnTo>
                  <a:pt x="2566082" y="805052"/>
                </a:lnTo>
                <a:lnTo>
                  <a:pt x="2610112" y="849077"/>
                </a:lnTo>
                <a:lnTo>
                  <a:pt x="2654143" y="893102"/>
                </a:lnTo>
                <a:lnTo>
                  <a:pt x="2698175" y="937126"/>
                </a:lnTo>
                <a:lnTo>
                  <a:pt x="2742208" y="981151"/>
                </a:lnTo>
                <a:lnTo>
                  <a:pt x="2786243" y="1025175"/>
                </a:lnTo>
                <a:lnTo>
                  <a:pt x="2830279" y="1069200"/>
                </a:lnTo>
                <a:lnTo>
                  <a:pt x="2874316" y="1113224"/>
                </a:lnTo>
                <a:lnTo>
                  <a:pt x="2918355" y="1157249"/>
                </a:lnTo>
                <a:lnTo>
                  <a:pt x="2962396" y="1201273"/>
                </a:lnTo>
                <a:lnTo>
                  <a:pt x="3006439" y="1245298"/>
                </a:lnTo>
                <a:lnTo>
                  <a:pt x="2962396" y="1289323"/>
                </a:lnTo>
                <a:lnTo>
                  <a:pt x="2918355" y="1333351"/>
                </a:lnTo>
                <a:lnTo>
                  <a:pt x="2874316" y="1377379"/>
                </a:lnTo>
                <a:lnTo>
                  <a:pt x="2830279" y="1421409"/>
                </a:lnTo>
                <a:lnTo>
                  <a:pt x="2786243" y="1465441"/>
                </a:lnTo>
                <a:lnTo>
                  <a:pt x="2742208" y="1509473"/>
                </a:lnTo>
                <a:lnTo>
                  <a:pt x="2698175" y="1553506"/>
                </a:lnTo>
                <a:lnTo>
                  <a:pt x="2654143" y="1597539"/>
                </a:lnTo>
                <a:lnTo>
                  <a:pt x="2610112" y="1641573"/>
                </a:lnTo>
                <a:lnTo>
                  <a:pt x="2566082" y="1685607"/>
                </a:lnTo>
                <a:lnTo>
                  <a:pt x="2522053" y="1729641"/>
                </a:lnTo>
                <a:lnTo>
                  <a:pt x="2478025" y="1773675"/>
                </a:lnTo>
                <a:lnTo>
                  <a:pt x="2433998" y="1817708"/>
                </a:lnTo>
                <a:lnTo>
                  <a:pt x="2389971" y="1861741"/>
                </a:lnTo>
                <a:lnTo>
                  <a:pt x="2345945" y="1905773"/>
                </a:lnTo>
                <a:lnTo>
                  <a:pt x="2301920" y="1949805"/>
                </a:lnTo>
                <a:lnTo>
                  <a:pt x="2257895" y="1993835"/>
                </a:lnTo>
                <a:lnTo>
                  <a:pt x="2213870" y="2037863"/>
                </a:lnTo>
                <a:lnTo>
                  <a:pt x="2169845" y="2081891"/>
                </a:lnTo>
                <a:lnTo>
                  <a:pt x="2125821" y="2125916"/>
                </a:lnTo>
                <a:lnTo>
                  <a:pt x="2050687" y="2195211"/>
                </a:lnTo>
                <a:lnTo>
                  <a:pt x="1971473" y="2257212"/>
                </a:lnTo>
                <a:lnTo>
                  <a:pt x="1888631" y="2311919"/>
                </a:lnTo>
                <a:lnTo>
                  <a:pt x="1802616" y="2359332"/>
                </a:lnTo>
                <a:lnTo>
                  <a:pt x="1713880" y="2399450"/>
                </a:lnTo>
                <a:lnTo>
                  <a:pt x="1622878" y="2432274"/>
                </a:lnTo>
                <a:lnTo>
                  <a:pt x="1530062" y="2457804"/>
                </a:lnTo>
                <a:lnTo>
                  <a:pt x="1435886" y="2476040"/>
                </a:lnTo>
                <a:lnTo>
                  <a:pt x="1340803" y="2486981"/>
                </a:lnTo>
                <a:lnTo>
                  <a:pt x="1245266" y="2490628"/>
                </a:lnTo>
                <a:lnTo>
                  <a:pt x="1149730" y="2486981"/>
                </a:lnTo>
                <a:lnTo>
                  <a:pt x="1054647" y="2476040"/>
                </a:lnTo>
                <a:lnTo>
                  <a:pt x="960471" y="2457804"/>
                </a:lnTo>
                <a:lnTo>
                  <a:pt x="867655" y="2432274"/>
                </a:lnTo>
                <a:lnTo>
                  <a:pt x="776652" y="2399450"/>
                </a:lnTo>
                <a:lnTo>
                  <a:pt x="687917" y="2359332"/>
                </a:lnTo>
                <a:lnTo>
                  <a:pt x="601901" y="2311919"/>
                </a:lnTo>
                <a:lnTo>
                  <a:pt x="519060" y="2257212"/>
                </a:lnTo>
                <a:lnTo>
                  <a:pt x="439846" y="2195211"/>
                </a:lnTo>
                <a:lnTo>
                  <a:pt x="364712" y="2125916"/>
                </a:lnTo>
                <a:lnTo>
                  <a:pt x="295416" y="2050765"/>
                </a:lnTo>
                <a:lnTo>
                  <a:pt x="233415" y="1971537"/>
                </a:lnTo>
                <a:lnTo>
                  <a:pt x="178709" y="1888685"/>
                </a:lnTo>
                <a:lnTo>
                  <a:pt x="131296" y="1802662"/>
                </a:lnTo>
                <a:lnTo>
                  <a:pt x="91178" y="1713922"/>
                </a:lnTo>
                <a:lnTo>
                  <a:pt x="58353" y="1622917"/>
                </a:lnTo>
                <a:lnTo>
                  <a:pt x="32824" y="1530101"/>
                </a:lnTo>
                <a:lnTo>
                  <a:pt x="14588" y="1435926"/>
                </a:lnTo>
                <a:lnTo>
                  <a:pt x="3647" y="1340846"/>
                </a:lnTo>
                <a:lnTo>
                  <a:pt x="0" y="1245314"/>
                </a:lnTo>
                <a:lnTo>
                  <a:pt x="3647" y="1149783"/>
                </a:lnTo>
                <a:lnTo>
                  <a:pt x="14588" y="1054706"/>
                </a:lnTo>
                <a:lnTo>
                  <a:pt x="32824" y="960536"/>
                </a:lnTo>
                <a:lnTo>
                  <a:pt x="58353" y="867726"/>
                </a:lnTo>
                <a:lnTo>
                  <a:pt x="91178" y="776730"/>
                </a:lnTo>
                <a:lnTo>
                  <a:pt x="131296" y="688000"/>
                </a:lnTo>
                <a:lnTo>
                  <a:pt x="178709" y="601989"/>
                </a:lnTo>
                <a:lnTo>
                  <a:pt x="233415" y="519152"/>
                </a:lnTo>
                <a:lnTo>
                  <a:pt x="295416" y="439940"/>
                </a:lnTo>
                <a:lnTo>
                  <a:pt x="364712" y="364807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19700" y="2694432"/>
            <a:ext cx="2330196" cy="2330195"/>
          </a:xfrm>
          <a:custGeom>
            <a:avLst/>
            <a:gdLst/>
            <a:ahLst/>
            <a:cxnLst/>
            <a:rect l="l" t="t" r="r" b="b"/>
            <a:pathLst>
              <a:path w="2330196" h="2330195">
                <a:moveTo>
                  <a:pt x="0" y="1165097"/>
                </a:moveTo>
                <a:lnTo>
                  <a:pt x="3861" y="1260659"/>
                </a:lnTo>
                <a:lnTo>
                  <a:pt x="15248" y="1354093"/>
                </a:lnTo>
                <a:lnTo>
                  <a:pt x="33858" y="1445098"/>
                </a:lnTo>
                <a:lnTo>
                  <a:pt x="59393" y="1533375"/>
                </a:lnTo>
                <a:lnTo>
                  <a:pt x="91553" y="1618624"/>
                </a:lnTo>
                <a:lnTo>
                  <a:pt x="130037" y="1700546"/>
                </a:lnTo>
                <a:lnTo>
                  <a:pt x="174548" y="1778841"/>
                </a:lnTo>
                <a:lnTo>
                  <a:pt x="224783" y="1853208"/>
                </a:lnTo>
                <a:lnTo>
                  <a:pt x="280445" y="1923348"/>
                </a:lnTo>
                <a:lnTo>
                  <a:pt x="341233" y="1988962"/>
                </a:lnTo>
                <a:lnTo>
                  <a:pt x="406847" y="2049750"/>
                </a:lnTo>
                <a:lnTo>
                  <a:pt x="476987" y="2105412"/>
                </a:lnTo>
                <a:lnTo>
                  <a:pt x="551354" y="2155647"/>
                </a:lnTo>
                <a:lnTo>
                  <a:pt x="629649" y="2200158"/>
                </a:lnTo>
                <a:lnTo>
                  <a:pt x="711571" y="2238642"/>
                </a:lnTo>
                <a:lnTo>
                  <a:pt x="796820" y="2270802"/>
                </a:lnTo>
                <a:lnTo>
                  <a:pt x="885097" y="2296337"/>
                </a:lnTo>
                <a:lnTo>
                  <a:pt x="976102" y="2314947"/>
                </a:lnTo>
                <a:lnTo>
                  <a:pt x="1069536" y="2326334"/>
                </a:lnTo>
                <a:lnTo>
                  <a:pt x="1165098" y="2330195"/>
                </a:lnTo>
                <a:lnTo>
                  <a:pt x="1260659" y="2326334"/>
                </a:lnTo>
                <a:lnTo>
                  <a:pt x="1354093" y="2314947"/>
                </a:lnTo>
                <a:lnTo>
                  <a:pt x="1445098" y="2296337"/>
                </a:lnTo>
                <a:lnTo>
                  <a:pt x="1533375" y="2270802"/>
                </a:lnTo>
                <a:lnTo>
                  <a:pt x="1618624" y="2238642"/>
                </a:lnTo>
                <a:lnTo>
                  <a:pt x="1700546" y="2200158"/>
                </a:lnTo>
                <a:lnTo>
                  <a:pt x="1778841" y="2155647"/>
                </a:lnTo>
                <a:lnTo>
                  <a:pt x="1853208" y="2105412"/>
                </a:lnTo>
                <a:lnTo>
                  <a:pt x="1923348" y="2049750"/>
                </a:lnTo>
                <a:lnTo>
                  <a:pt x="1988962" y="1988962"/>
                </a:lnTo>
                <a:lnTo>
                  <a:pt x="2049750" y="1923348"/>
                </a:lnTo>
                <a:lnTo>
                  <a:pt x="2105412" y="1853208"/>
                </a:lnTo>
                <a:lnTo>
                  <a:pt x="2155647" y="1778841"/>
                </a:lnTo>
                <a:lnTo>
                  <a:pt x="2200158" y="1700546"/>
                </a:lnTo>
                <a:lnTo>
                  <a:pt x="2238642" y="1618624"/>
                </a:lnTo>
                <a:lnTo>
                  <a:pt x="2270802" y="1533375"/>
                </a:lnTo>
                <a:lnTo>
                  <a:pt x="2296337" y="1445098"/>
                </a:lnTo>
                <a:lnTo>
                  <a:pt x="2314947" y="1354093"/>
                </a:lnTo>
                <a:lnTo>
                  <a:pt x="2326334" y="1260659"/>
                </a:lnTo>
                <a:lnTo>
                  <a:pt x="2330196" y="1165097"/>
                </a:lnTo>
                <a:lnTo>
                  <a:pt x="2326334" y="1069536"/>
                </a:lnTo>
                <a:lnTo>
                  <a:pt x="2314947" y="976102"/>
                </a:lnTo>
                <a:lnTo>
                  <a:pt x="2296337" y="885097"/>
                </a:lnTo>
                <a:lnTo>
                  <a:pt x="2270802" y="796820"/>
                </a:lnTo>
                <a:lnTo>
                  <a:pt x="2238642" y="711571"/>
                </a:lnTo>
                <a:lnTo>
                  <a:pt x="2200158" y="629649"/>
                </a:lnTo>
                <a:lnTo>
                  <a:pt x="2155647" y="551354"/>
                </a:lnTo>
                <a:lnTo>
                  <a:pt x="2105412" y="476987"/>
                </a:lnTo>
                <a:lnTo>
                  <a:pt x="2049750" y="406847"/>
                </a:lnTo>
                <a:lnTo>
                  <a:pt x="1988962" y="341233"/>
                </a:lnTo>
                <a:lnTo>
                  <a:pt x="1923348" y="280445"/>
                </a:lnTo>
                <a:lnTo>
                  <a:pt x="1853208" y="224783"/>
                </a:lnTo>
                <a:lnTo>
                  <a:pt x="1778841" y="174548"/>
                </a:lnTo>
                <a:lnTo>
                  <a:pt x="1700546" y="130037"/>
                </a:lnTo>
                <a:lnTo>
                  <a:pt x="1618624" y="91553"/>
                </a:lnTo>
                <a:lnTo>
                  <a:pt x="1533375" y="59393"/>
                </a:lnTo>
                <a:lnTo>
                  <a:pt x="1445098" y="33858"/>
                </a:lnTo>
                <a:lnTo>
                  <a:pt x="1354093" y="15248"/>
                </a:lnTo>
                <a:lnTo>
                  <a:pt x="1260659" y="3861"/>
                </a:lnTo>
                <a:lnTo>
                  <a:pt x="1165098" y="0"/>
                </a:lnTo>
                <a:lnTo>
                  <a:pt x="1069536" y="3861"/>
                </a:lnTo>
                <a:lnTo>
                  <a:pt x="976102" y="15248"/>
                </a:lnTo>
                <a:lnTo>
                  <a:pt x="885097" y="33858"/>
                </a:lnTo>
                <a:lnTo>
                  <a:pt x="796820" y="59393"/>
                </a:lnTo>
                <a:lnTo>
                  <a:pt x="711571" y="91553"/>
                </a:lnTo>
                <a:lnTo>
                  <a:pt x="629649" y="130037"/>
                </a:lnTo>
                <a:lnTo>
                  <a:pt x="551354" y="174548"/>
                </a:lnTo>
                <a:lnTo>
                  <a:pt x="476987" y="224783"/>
                </a:lnTo>
                <a:lnTo>
                  <a:pt x="406847" y="280445"/>
                </a:lnTo>
                <a:lnTo>
                  <a:pt x="341233" y="341233"/>
                </a:lnTo>
                <a:lnTo>
                  <a:pt x="280445" y="406847"/>
                </a:lnTo>
                <a:lnTo>
                  <a:pt x="224783" y="476987"/>
                </a:lnTo>
                <a:lnTo>
                  <a:pt x="174548" y="551354"/>
                </a:lnTo>
                <a:lnTo>
                  <a:pt x="130037" y="629649"/>
                </a:lnTo>
                <a:lnTo>
                  <a:pt x="91553" y="711571"/>
                </a:lnTo>
                <a:lnTo>
                  <a:pt x="59393" y="796820"/>
                </a:lnTo>
                <a:lnTo>
                  <a:pt x="33858" y="885097"/>
                </a:lnTo>
                <a:lnTo>
                  <a:pt x="15248" y="976102"/>
                </a:lnTo>
                <a:lnTo>
                  <a:pt x="3861" y="1069536"/>
                </a:lnTo>
                <a:lnTo>
                  <a:pt x="0" y="1165097"/>
                </a:lnTo>
                <a:close/>
              </a:path>
            </a:pathLst>
          </a:custGeom>
          <a:solidFill>
            <a:srgbClr val="FFFFF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219700" y="2694432"/>
            <a:ext cx="2330196" cy="2330195"/>
          </a:xfrm>
          <a:custGeom>
            <a:avLst/>
            <a:gdLst/>
            <a:ahLst/>
            <a:cxnLst/>
            <a:rect l="l" t="t" r="r" b="b"/>
            <a:pathLst>
              <a:path w="2330196" h="2330195">
                <a:moveTo>
                  <a:pt x="0" y="1165097"/>
                </a:moveTo>
                <a:lnTo>
                  <a:pt x="3861" y="1069536"/>
                </a:lnTo>
                <a:lnTo>
                  <a:pt x="15248" y="976102"/>
                </a:lnTo>
                <a:lnTo>
                  <a:pt x="33858" y="885097"/>
                </a:lnTo>
                <a:lnTo>
                  <a:pt x="59393" y="796820"/>
                </a:lnTo>
                <a:lnTo>
                  <a:pt x="91553" y="711571"/>
                </a:lnTo>
                <a:lnTo>
                  <a:pt x="130037" y="629649"/>
                </a:lnTo>
                <a:lnTo>
                  <a:pt x="174548" y="551354"/>
                </a:lnTo>
                <a:lnTo>
                  <a:pt x="224783" y="476987"/>
                </a:lnTo>
                <a:lnTo>
                  <a:pt x="280445" y="406847"/>
                </a:lnTo>
                <a:lnTo>
                  <a:pt x="341233" y="341233"/>
                </a:lnTo>
                <a:lnTo>
                  <a:pt x="406847" y="280445"/>
                </a:lnTo>
                <a:lnTo>
                  <a:pt x="476987" y="224783"/>
                </a:lnTo>
                <a:lnTo>
                  <a:pt x="551354" y="174548"/>
                </a:lnTo>
                <a:lnTo>
                  <a:pt x="629649" y="130037"/>
                </a:lnTo>
                <a:lnTo>
                  <a:pt x="711571" y="91553"/>
                </a:lnTo>
                <a:lnTo>
                  <a:pt x="796820" y="59393"/>
                </a:lnTo>
                <a:lnTo>
                  <a:pt x="885097" y="33858"/>
                </a:lnTo>
                <a:lnTo>
                  <a:pt x="976102" y="15248"/>
                </a:lnTo>
                <a:lnTo>
                  <a:pt x="1069536" y="3861"/>
                </a:lnTo>
                <a:lnTo>
                  <a:pt x="1165098" y="0"/>
                </a:lnTo>
                <a:lnTo>
                  <a:pt x="1260659" y="3861"/>
                </a:lnTo>
                <a:lnTo>
                  <a:pt x="1354093" y="15248"/>
                </a:lnTo>
                <a:lnTo>
                  <a:pt x="1445098" y="33858"/>
                </a:lnTo>
                <a:lnTo>
                  <a:pt x="1533375" y="59393"/>
                </a:lnTo>
                <a:lnTo>
                  <a:pt x="1618624" y="91553"/>
                </a:lnTo>
                <a:lnTo>
                  <a:pt x="1700546" y="130037"/>
                </a:lnTo>
                <a:lnTo>
                  <a:pt x="1778841" y="174548"/>
                </a:lnTo>
                <a:lnTo>
                  <a:pt x="1853208" y="224783"/>
                </a:lnTo>
                <a:lnTo>
                  <a:pt x="1923348" y="280445"/>
                </a:lnTo>
                <a:lnTo>
                  <a:pt x="1988962" y="341233"/>
                </a:lnTo>
                <a:lnTo>
                  <a:pt x="2049750" y="406847"/>
                </a:lnTo>
                <a:lnTo>
                  <a:pt x="2105412" y="476987"/>
                </a:lnTo>
                <a:lnTo>
                  <a:pt x="2155647" y="551354"/>
                </a:lnTo>
                <a:lnTo>
                  <a:pt x="2200158" y="629649"/>
                </a:lnTo>
                <a:lnTo>
                  <a:pt x="2238642" y="711571"/>
                </a:lnTo>
                <a:lnTo>
                  <a:pt x="2270802" y="796820"/>
                </a:lnTo>
                <a:lnTo>
                  <a:pt x="2296337" y="885097"/>
                </a:lnTo>
                <a:lnTo>
                  <a:pt x="2314947" y="976102"/>
                </a:lnTo>
                <a:lnTo>
                  <a:pt x="2326334" y="1069536"/>
                </a:lnTo>
                <a:lnTo>
                  <a:pt x="2330196" y="1165097"/>
                </a:lnTo>
                <a:lnTo>
                  <a:pt x="2326334" y="1260659"/>
                </a:lnTo>
                <a:lnTo>
                  <a:pt x="2314947" y="1354093"/>
                </a:lnTo>
                <a:lnTo>
                  <a:pt x="2296337" y="1445098"/>
                </a:lnTo>
                <a:lnTo>
                  <a:pt x="2270802" y="1533375"/>
                </a:lnTo>
                <a:lnTo>
                  <a:pt x="2238642" y="1618624"/>
                </a:lnTo>
                <a:lnTo>
                  <a:pt x="2200158" y="1700546"/>
                </a:lnTo>
                <a:lnTo>
                  <a:pt x="2155647" y="1778841"/>
                </a:lnTo>
                <a:lnTo>
                  <a:pt x="2105412" y="1853208"/>
                </a:lnTo>
                <a:lnTo>
                  <a:pt x="2049750" y="1923348"/>
                </a:lnTo>
                <a:lnTo>
                  <a:pt x="1988962" y="1988962"/>
                </a:lnTo>
                <a:lnTo>
                  <a:pt x="1923348" y="2049750"/>
                </a:lnTo>
                <a:lnTo>
                  <a:pt x="1853208" y="2105412"/>
                </a:lnTo>
                <a:lnTo>
                  <a:pt x="1778841" y="2155647"/>
                </a:lnTo>
                <a:lnTo>
                  <a:pt x="1700546" y="2200158"/>
                </a:lnTo>
                <a:lnTo>
                  <a:pt x="1618624" y="2238642"/>
                </a:lnTo>
                <a:lnTo>
                  <a:pt x="1533375" y="2270802"/>
                </a:lnTo>
                <a:lnTo>
                  <a:pt x="1445098" y="2296337"/>
                </a:lnTo>
                <a:lnTo>
                  <a:pt x="1354093" y="2314947"/>
                </a:lnTo>
                <a:lnTo>
                  <a:pt x="1260659" y="2326334"/>
                </a:lnTo>
                <a:lnTo>
                  <a:pt x="1165098" y="2330195"/>
                </a:lnTo>
                <a:lnTo>
                  <a:pt x="1069536" y="2326334"/>
                </a:lnTo>
                <a:lnTo>
                  <a:pt x="976102" y="2314947"/>
                </a:lnTo>
                <a:lnTo>
                  <a:pt x="885097" y="2296337"/>
                </a:lnTo>
                <a:lnTo>
                  <a:pt x="796820" y="2270802"/>
                </a:lnTo>
                <a:lnTo>
                  <a:pt x="711571" y="2238642"/>
                </a:lnTo>
                <a:lnTo>
                  <a:pt x="629649" y="2200158"/>
                </a:lnTo>
                <a:lnTo>
                  <a:pt x="551354" y="2155647"/>
                </a:lnTo>
                <a:lnTo>
                  <a:pt x="476987" y="2105412"/>
                </a:lnTo>
                <a:lnTo>
                  <a:pt x="406847" y="2049750"/>
                </a:lnTo>
                <a:lnTo>
                  <a:pt x="341233" y="1988962"/>
                </a:lnTo>
                <a:lnTo>
                  <a:pt x="280445" y="1923348"/>
                </a:lnTo>
                <a:lnTo>
                  <a:pt x="224783" y="1853208"/>
                </a:lnTo>
                <a:lnTo>
                  <a:pt x="174548" y="1778841"/>
                </a:lnTo>
                <a:lnTo>
                  <a:pt x="130037" y="1700546"/>
                </a:lnTo>
                <a:lnTo>
                  <a:pt x="91553" y="1618624"/>
                </a:lnTo>
                <a:lnTo>
                  <a:pt x="59393" y="1533375"/>
                </a:lnTo>
                <a:lnTo>
                  <a:pt x="33858" y="1445098"/>
                </a:lnTo>
                <a:lnTo>
                  <a:pt x="15248" y="1354093"/>
                </a:lnTo>
                <a:lnTo>
                  <a:pt x="3861" y="1260659"/>
                </a:lnTo>
                <a:lnTo>
                  <a:pt x="0" y="1165097"/>
                </a:lnTo>
                <a:close/>
              </a:path>
            </a:pathLst>
          </a:custGeom>
          <a:ln w="15875">
            <a:solidFill>
              <a:srgbClr val="EB9D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558859" y="2613850"/>
            <a:ext cx="3006407" cy="2490628"/>
          </a:xfrm>
          <a:custGeom>
            <a:avLst/>
            <a:gdLst/>
            <a:ahLst/>
            <a:cxnLst/>
            <a:rect l="l" t="t" r="r" b="b"/>
            <a:pathLst>
              <a:path w="3006407" h="2490628">
                <a:moveTo>
                  <a:pt x="0" y="1245314"/>
                </a:moveTo>
                <a:lnTo>
                  <a:pt x="3648" y="1340846"/>
                </a:lnTo>
                <a:lnTo>
                  <a:pt x="14592" y="1435926"/>
                </a:lnTo>
                <a:lnTo>
                  <a:pt x="32832" y="1530101"/>
                </a:lnTo>
                <a:lnTo>
                  <a:pt x="58369" y="1622917"/>
                </a:lnTo>
                <a:lnTo>
                  <a:pt x="91201" y="1713922"/>
                </a:lnTo>
                <a:lnTo>
                  <a:pt x="131330" y="1802662"/>
                </a:lnTo>
                <a:lnTo>
                  <a:pt x="178755" y="1888685"/>
                </a:lnTo>
                <a:lnTo>
                  <a:pt x="233476" y="1971537"/>
                </a:lnTo>
                <a:lnTo>
                  <a:pt x="295494" y="2050765"/>
                </a:lnTo>
                <a:lnTo>
                  <a:pt x="364807" y="2125916"/>
                </a:lnTo>
                <a:lnTo>
                  <a:pt x="439940" y="2195211"/>
                </a:lnTo>
                <a:lnTo>
                  <a:pt x="519152" y="2257212"/>
                </a:lnTo>
                <a:lnTo>
                  <a:pt x="601989" y="2311919"/>
                </a:lnTo>
                <a:lnTo>
                  <a:pt x="688000" y="2359332"/>
                </a:lnTo>
                <a:lnTo>
                  <a:pt x="776730" y="2399450"/>
                </a:lnTo>
                <a:lnTo>
                  <a:pt x="867726" y="2432274"/>
                </a:lnTo>
                <a:lnTo>
                  <a:pt x="960536" y="2457804"/>
                </a:lnTo>
                <a:lnTo>
                  <a:pt x="1054706" y="2476040"/>
                </a:lnTo>
                <a:lnTo>
                  <a:pt x="1149783" y="2486981"/>
                </a:lnTo>
                <a:lnTo>
                  <a:pt x="1245314" y="2490628"/>
                </a:lnTo>
                <a:lnTo>
                  <a:pt x="1340846" y="2486981"/>
                </a:lnTo>
                <a:lnTo>
                  <a:pt x="1435926" y="2476040"/>
                </a:lnTo>
                <a:lnTo>
                  <a:pt x="1530101" y="2457804"/>
                </a:lnTo>
                <a:lnTo>
                  <a:pt x="1622917" y="2432274"/>
                </a:lnTo>
                <a:lnTo>
                  <a:pt x="1713922" y="2399450"/>
                </a:lnTo>
                <a:lnTo>
                  <a:pt x="1802662" y="2359332"/>
                </a:lnTo>
                <a:lnTo>
                  <a:pt x="1888685" y="2311919"/>
                </a:lnTo>
                <a:lnTo>
                  <a:pt x="1971537" y="2257212"/>
                </a:lnTo>
                <a:lnTo>
                  <a:pt x="2050765" y="2195211"/>
                </a:lnTo>
                <a:lnTo>
                  <a:pt x="2125916" y="2125916"/>
                </a:lnTo>
                <a:lnTo>
                  <a:pt x="2169941" y="2081891"/>
                </a:lnTo>
                <a:lnTo>
                  <a:pt x="2213965" y="2037863"/>
                </a:lnTo>
                <a:lnTo>
                  <a:pt x="2257990" y="1993835"/>
                </a:lnTo>
                <a:lnTo>
                  <a:pt x="2302014" y="1949805"/>
                </a:lnTo>
                <a:lnTo>
                  <a:pt x="2346039" y="1905773"/>
                </a:lnTo>
                <a:lnTo>
                  <a:pt x="2390063" y="1861741"/>
                </a:lnTo>
                <a:lnTo>
                  <a:pt x="2434088" y="1817708"/>
                </a:lnTo>
                <a:lnTo>
                  <a:pt x="2478112" y="1773675"/>
                </a:lnTo>
                <a:lnTo>
                  <a:pt x="2522137" y="1729641"/>
                </a:lnTo>
                <a:lnTo>
                  <a:pt x="2566162" y="1685607"/>
                </a:lnTo>
                <a:lnTo>
                  <a:pt x="2610186" y="1641573"/>
                </a:lnTo>
                <a:lnTo>
                  <a:pt x="2654211" y="1597539"/>
                </a:lnTo>
                <a:lnTo>
                  <a:pt x="2698235" y="1553506"/>
                </a:lnTo>
                <a:lnTo>
                  <a:pt x="2742260" y="1509473"/>
                </a:lnTo>
                <a:lnTo>
                  <a:pt x="2786284" y="1465441"/>
                </a:lnTo>
                <a:lnTo>
                  <a:pt x="2830309" y="1421409"/>
                </a:lnTo>
                <a:lnTo>
                  <a:pt x="2874333" y="1377379"/>
                </a:lnTo>
                <a:lnTo>
                  <a:pt x="2918358" y="1333351"/>
                </a:lnTo>
                <a:lnTo>
                  <a:pt x="2962382" y="1289323"/>
                </a:lnTo>
                <a:lnTo>
                  <a:pt x="3006407" y="1245298"/>
                </a:lnTo>
                <a:lnTo>
                  <a:pt x="2962382" y="1201273"/>
                </a:lnTo>
                <a:lnTo>
                  <a:pt x="2918358" y="1157249"/>
                </a:lnTo>
                <a:lnTo>
                  <a:pt x="2874333" y="1113224"/>
                </a:lnTo>
                <a:lnTo>
                  <a:pt x="2830309" y="1069200"/>
                </a:lnTo>
                <a:lnTo>
                  <a:pt x="2786284" y="1025175"/>
                </a:lnTo>
                <a:lnTo>
                  <a:pt x="2742260" y="981151"/>
                </a:lnTo>
                <a:lnTo>
                  <a:pt x="2698235" y="937126"/>
                </a:lnTo>
                <a:lnTo>
                  <a:pt x="2654211" y="893102"/>
                </a:lnTo>
                <a:lnTo>
                  <a:pt x="2610186" y="849077"/>
                </a:lnTo>
                <a:lnTo>
                  <a:pt x="2566162" y="805052"/>
                </a:lnTo>
                <a:lnTo>
                  <a:pt x="2522137" y="761028"/>
                </a:lnTo>
                <a:lnTo>
                  <a:pt x="2478112" y="717003"/>
                </a:lnTo>
                <a:lnTo>
                  <a:pt x="2434088" y="672979"/>
                </a:lnTo>
                <a:lnTo>
                  <a:pt x="2390063" y="628954"/>
                </a:lnTo>
                <a:lnTo>
                  <a:pt x="2346039" y="584930"/>
                </a:lnTo>
                <a:lnTo>
                  <a:pt x="2302014" y="540905"/>
                </a:lnTo>
                <a:lnTo>
                  <a:pt x="2257990" y="496881"/>
                </a:lnTo>
                <a:lnTo>
                  <a:pt x="2213965" y="452856"/>
                </a:lnTo>
                <a:lnTo>
                  <a:pt x="2169941" y="408832"/>
                </a:lnTo>
                <a:lnTo>
                  <a:pt x="2125916" y="364807"/>
                </a:lnTo>
                <a:lnTo>
                  <a:pt x="2050765" y="295494"/>
                </a:lnTo>
                <a:lnTo>
                  <a:pt x="1971537" y="233476"/>
                </a:lnTo>
                <a:lnTo>
                  <a:pt x="1888685" y="178755"/>
                </a:lnTo>
                <a:lnTo>
                  <a:pt x="1802662" y="131330"/>
                </a:lnTo>
                <a:lnTo>
                  <a:pt x="1713922" y="91201"/>
                </a:lnTo>
                <a:lnTo>
                  <a:pt x="1622917" y="58369"/>
                </a:lnTo>
                <a:lnTo>
                  <a:pt x="1530101" y="32832"/>
                </a:lnTo>
                <a:lnTo>
                  <a:pt x="1435926" y="14592"/>
                </a:lnTo>
                <a:lnTo>
                  <a:pt x="1340846" y="3648"/>
                </a:lnTo>
                <a:lnTo>
                  <a:pt x="1245314" y="0"/>
                </a:lnTo>
                <a:lnTo>
                  <a:pt x="1149783" y="3648"/>
                </a:lnTo>
                <a:lnTo>
                  <a:pt x="1054706" y="14592"/>
                </a:lnTo>
                <a:lnTo>
                  <a:pt x="960536" y="32832"/>
                </a:lnTo>
                <a:lnTo>
                  <a:pt x="867726" y="58369"/>
                </a:lnTo>
                <a:lnTo>
                  <a:pt x="776730" y="91201"/>
                </a:lnTo>
                <a:lnTo>
                  <a:pt x="688000" y="131330"/>
                </a:lnTo>
                <a:lnTo>
                  <a:pt x="601989" y="178755"/>
                </a:lnTo>
                <a:lnTo>
                  <a:pt x="519152" y="233476"/>
                </a:lnTo>
                <a:lnTo>
                  <a:pt x="439940" y="295494"/>
                </a:lnTo>
                <a:lnTo>
                  <a:pt x="364807" y="364807"/>
                </a:lnTo>
                <a:lnTo>
                  <a:pt x="295494" y="439940"/>
                </a:lnTo>
                <a:lnTo>
                  <a:pt x="233476" y="519152"/>
                </a:lnTo>
                <a:lnTo>
                  <a:pt x="178755" y="601989"/>
                </a:lnTo>
                <a:lnTo>
                  <a:pt x="131330" y="688000"/>
                </a:lnTo>
                <a:lnTo>
                  <a:pt x="91201" y="776730"/>
                </a:lnTo>
                <a:lnTo>
                  <a:pt x="58369" y="867726"/>
                </a:lnTo>
                <a:lnTo>
                  <a:pt x="32832" y="960536"/>
                </a:lnTo>
                <a:lnTo>
                  <a:pt x="14592" y="1054706"/>
                </a:lnTo>
                <a:lnTo>
                  <a:pt x="3648" y="1149783"/>
                </a:lnTo>
                <a:lnTo>
                  <a:pt x="0" y="1245314"/>
                </a:lnTo>
                <a:close/>
              </a:path>
            </a:pathLst>
          </a:custGeom>
          <a:solidFill>
            <a:srgbClr val="EBC1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558859" y="2613850"/>
            <a:ext cx="3006407" cy="2490628"/>
          </a:xfrm>
          <a:custGeom>
            <a:avLst/>
            <a:gdLst/>
            <a:ahLst/>
            <a:cxnLst/>
            <a:rect l="l" t="t" r="r" b="b"/>
            <a:pathLst>
              <a:path w="3006407" h="2490628">
                <a:moveTo>
                  <a:pt x="364807" y="364807"/>
                </a:moveTo>
                <a:lnTo>
                  <a:pt x="439940" y="295494"/>
                </a:lnTo>
                <a:lnTo>
                  <a:pt x="519152" y="233476"/>
                </a:lnTo>
                <a:lnTo>
                  <a:pt x="601989" y="178755"/>
                </a:lnTo>
                <a:lnTo>
                  <a:pt x="688000" y="131330"/>
                </a:lnTo>
                <a:lnTo>
                  <a:pt x="776730" y="91201"/>
                </a:lnTo>
                <a:lnTo>
                  <a:pt x="867726" y="58369"/>
                </a:lnTo>
                <a:lnTo>
                  <a:pt x="960536" y="32832"/>
                </a:lnTo>
                <a:lnTo>
                  <a:pt x="1054706" y="14592"/>
                </a:lnTo>
                <a:lnTo>
                  <a:pt x="1149783" y="3648"/>
                </a:lnTo>
                <a:lnTo>
                  <a:pt x="1245314" y="0"/>
                </a:lnTo>
                <a:lnTo>
                  <a:pt x="1340846" y="3648"/>
                </a:lnTo>
                <a:lnTo>
                  <a:pt x="1435926" y="14592"/>
                </a:lnTo>
                <a:lnTo>
                  <a:pt x="1530101" y="32832"/>
                </a:lnTo>
                <a:lnTo>
                  <a:pt x="1622917" y="58369"/>
                </a:lnTo>
                <a:lnTo>
                  <a:pt x="1713922" y="91201"/>
                </a:lnTo>
                <a:lnTo>
                  <a:pt x="1802662" y="131330"/>
                </a:lnTo>
                <a:lnTo>
                  <a:pt x="1888685" y="178755"/>
                </a:lnTo>
                <a:lnTo>
                  <a:pt x="1971537" y="233476"/>
                </a:lnTo>
                <a:lnTo>
                  <a:pt x="2050765" y="295494"/>
                </a:lnTo>
                <a:lnTo>
                  <a:pt x="2125916" y="364807"/>
                </a:lnTo>
                <a:lnTo>
                  <a:pt x="2169941" y="408832"/>
                </a:lnTo>
                <a:lnTo>
                  <a:pt x="2213965" y="452856"/>
                </a:lnTo>
                <a:lnTo>
                  <a:pt x="2257990" y="496881"/>
                </a:lnTo>
                <a:lnTo>
                  <a:pt x="2302014" y="540905"/>
                </a:lnTo>
                <a:lnTo>
                  <a:pt x="2346039" y="584930"/>
                </a:lnTo>
                <a:lnTo>
                  <a:pt x="2390063" y="628954"/>
                </a:lnTo>
                <a:lnTo>
                  <a:pt x="2434088" y="672979"/>
                </a:lnTo>
                <a:lnTo>
                  <a:pt x="2478112" y="717003"/>
                </a:lnTo>
                <a:lnTo>
                  <a:pt x="2522137" y="761028"/>
                </a:lnTo>
                <a:lnTo>
                  <a:pt x="2566162" y="805052"/>
                </a:lnTo>
                <a:lnTo>
                  <a:pt x="2610186" y="849077"/>
                </a:lnTo>
                <a:lnTo>
                  <a:pt x="2654211" y="893102"/>
                </a:lnTo>
                <a:lnTo>
                  <a:pt x="2698235" y="937126"/>
                </a:lnTo>
                <a:lnTo>
                  <a:pt x="2742260" y="981151"/>
                </a:lnTo>
                <a:lnTo>
                  <a:pt x="2786284" y="1025175"/>
                </a:lnTo>
                <a:lnTo>
                  <a:pt x="2830309" y="1069200"/>
                </a:lnTo>
                <a:lnTo>
                  <a:pt x="2874333" y="1113224"/>
                </a:lnTo>
                <a:lnTo>
                  <a:pt x="2918358" y="1157249"/>
                </a:lnTo>
                <a:lnTo>
                  <a:pt x="2962382" y="1201273"/>
                </a:lnTo>
                <a:lnTo>
                  <a:pt x="3006407" y="1245298"/>
                </a:lnTo>
                <a:lnTo>
                  <a:pt x="2962382" y="1289323"/>
                </a:lnTo>
                <a:lnTo>
                  <a:pt x="2918358" y="1333351"/>
                </a:lnTo>
                <a:lnTo>
                  <a:pt x="2874333" y="1377379"/>
                </a:lnTo>
                <a:lnTo>
                  <a:pt x="2830309" y="1421409"/>
                </a:lnTo>
                <a:lnTo>
                  <a:pt x="2786284" y="1465441"/>
                </a:lnTo>
                <a:lnTo>
                  <a:pt x="2742260" y="1509473"/>
                </a:lnTo>
                <a:lnTo>
                  <a:pt x="2698235" y="1553506"/>
                </a:lnTo>
                <a:lnTo>
                  <a:pt x="2654211" y="1597539"/>
                </a:lnTo>
                <a:lnTo>
                  <a:pt x="2610186" y="1641573"/>
                </a:lnTo>
                <a:lnTo>
                  <a:pt x="2566162" y="1685607"/>
                </a:lnTo>
                <a:lnTo>
                  <a:pt x="2522137" y="1729641"/>
                </a:lnTo>
                <a:lnTo>
                  <a:pt x="2478112" y="1773675"/>
                </a:lnTo>
                <a:lnTo>
                  <a:pt x="2434088" y="1817708"/>
                </a:lnTo>
                <a:lnTo>
                  <a:pt x="2390063" y="1861741"/>
                </a:lnTo>
                <a:lnTo>
                  <a:pt x="2346039" y="1905773"/>
                </a:lnTo>
                <a:lnTo>
                  <a:pt x="2302014" y="1949805"/>
                </a:lnTo>
                <a:lnTo>
                  <a:pt x="2257990" y="1993835"/>
                </a:lnTo>
                <a:lnTo>
                  <a:pt x="2213965" y="2037863"/>
                </a:lnTo>
                <a:lnTo>
                  <a:pt x="2169941" y="2081891"/>
                </a:lnTo>
                <a:lnTo>
                  <a:pt x="2125916" y="2125916"/>
                </a:lnTo>
                <a:lnTo>
                  <a:pt x="2050765" y="2195211"/>
                </a:lnTo>
                <a:lnTo>
                  <a:pt x="1971537" y="2257212"/>
                </a:lnTo>
                <a:lnTo>
                  <a:pt x="1888685" y="2311919"/>
                </a:lnTo>
                <a:lnTo>
                  <a:pt x="1802662" y="2359332"/>
                </a:lnTo>
                <a:lnTo>
                  <a:pt x="1713922" y="2399450"/>
                </a:lnTo>
                <a:lnTo>
                  <a:pt x="1622917" y="2432274"/>
                </a:lnTo>
                <a:lnTo>
                  <a:pt x="1530101" y="2457804"/>
                </a:lnTo>
                <a:lnTo>
                  <a:pt x="1435926" y="2476040"/>
                </a:lnTo>
                <a:lnTo>
                  <a:pt x="1340846" y="2486981"/>
                </a:lnTo>
                <a:lnTo>
                  <a:pt x="1245314" y="2490628"/>
                </a:lnTo>
                <a:lnTo>
                  <a:pt x="1149783" y="2486981"/>
                </a:lnTo>
                <a:lnTo>
                  <a:pt x="1054706" y="2476040"/>
                </a:lnTo>
                <a:lnTo>
                  <a:pt x="960536" y="2457804"/>
                </a:lnTo>
                <a:lnTo>
                  <a:pt x="867726" y="2432274"/>
                </a:lnTo>
                <a:lnTo>
                  <a:pt x="776730" y="2399450"/>
                </a:lnTo>
                <a:lnTo>
                  <a:pt x="688000" y="2359332"/>
                </a:lnTo>
                <a:lnTo>
                  <a:pt x="601989" y="2311919"/>
                </a:lnTo>
                <a:lnTo>
                  <a:pt x="519152" y="2257212"/>
                </a:lnTo>
                <a:lnTo>
                  <a:pt x="439940" y="2195211"/>
                </a:lnTo>
                <a:lnTo>
                  <a:pt x="364807" y="2125916"/>
                </a:lnTo>
                <a:lnTo>
                  <a:pt x="295494" y="2050765"/>
                </a:lnTo>
                <a:lnTo>
                  <a:pt x="233476" y="1971537"/>
                </a:lnTo>
                <a:lnTo>
                  <a:pt x="178755" y="1888685"/>
                </a:lnTo>
                <a:lnTo>
                  <a:pt x="131330" y="1802662"/>
                </a:lnTo>
                <a:lnTo>
                  <a:pt x="91201" y="1713922"/>
                </a:lnTo>
                <a:lnTo>
                  <a:pt x="58369" y="1622917"/>
                </a:lnTo>
                <a:lnTo>
                  <a:pt x="32832" y="1530101"/>
                </a:lnTo>
                <a:lnTo>
                  <a:pt x="14592" y="1435926"/>
                </a:lnTo>
                <a:lnTo>
                  <a:pt x="3648" y="1340846"/>
                </a:lnTo>
                <a:lnTo>
                  <a:pt x="0" y="1245314"/>
                </a:lnTo>
                <a:lnTo>
                  <a:pt x="3648" y="1149783"/>
                </a:lnTo>
                <a:lnTo>
                  <a:pt x="14592" y="1054706"/>
                </a:lnTo>
                <a:lnTo>
                  <a:pt x="32832" y="960536"/>
                </a:lnTo>
                <a:lnTo>
                  <a:pt x="58369" y="867726"/>
                </a:lnTo>
                <a:lnTo>
                  <a:pt x="91201" y="776730"/>
                </a:lnTo>
                <a:lnTo>
                  <a:pt x="131330" y="688000"/>
                </a:lnTo>
                <a:lnTo>
                  <a:pt x="178755" y="601989"/>
                </a:lnTo>
                <a:lnTo>
                  <a:pt x="233476" y="519152"/>
                </a:lnTo>
                <a:lnTo>
                  <a:pt x="295494" y="439940"/>
                </a:lnTo>
                <a:lnTo>
                  <a:pt x="364807" y="364807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38044" y="2694432"/>
            <a:ext cx="2331720" cy="2330195"/>
          </a:xfrm>
          <a:custGeom>
            <a:avLst/>
            <a:gdLst/>
            <a:ahLst/>
            <a:cxnLst/>
            <a:rect l="l" t="t" r="r" b="b"/>
            <a:pathLst>
              <a:path w="2331720" h="2330195">
                <a:moveTo>
                  <a:pt x="0" y="1165097"/>
                </a:moveTo>
                <a:lnTo>
                  <a:pt x="3864" y="1260659"/>
                </a:lnTo>
                <a:lnTo>
                  <a:pt x="15259" y="1354093"/>
                </a:lnTo>
                <a:lnTo>
                  <a:pt x="33882" y="1445098"/>
                </a:lnTo>
                <a:lnTo>
                  <a:pt x="59435" y="1533375"/>
                </a:lnTo>
                <a:lnTo>
                  <a:pt x="91618" y="1618624"/>
                </a:lnTo>
                <a:lnTo>
                  <a:pt x="130130" y="1700546"/>
                </a:lnTo>
                <a:lnTo>
                  <a:pt x="174671" y="1778841"/>
                </a:lnTo>
                <a:lnTo>
                  <a:pt x="224942" y="1853208"/>
                </a:lnTo>
                <a:lnTo>
                  <a:pt x="280642" y="1923348"/>
                </a:lnTo>
                <a:lnTo>
                  <a:pt x="341471" y="1988962"/>
                </a:lnTo>
                <a:lnTo>
                  <a:pt x="407129" y="2049750"/>
                </a:lnTo>
                <a:lnTo>
                  <a:pt x="477316" y="2105412"/>
                </a:lnTo>
                <a:lnTo>
                  <a:pt x="551733" y="2155647"/>
                </a:lnTo>
                <a:lnTo>
                  <a:pt x="630078" y="2200158"/>
                </a:lnTo>
                <a:lnTo>
                  <a:pt x="712053" y="2238642"/>
                </a:lnTo>
                <a:lnTo>
                  <a:pt x="797356" y="2270802"/>
                </a:lnTo>
                <a:lnTo>
                  <a:pt x="885689" y="2296337"/>
                </a:lnTo>
                <a:lnTo>
                  <a:pt x="976750" y="2314947"/>
                </a:lnTo>
                <a:lnTo>
                  <a:pt x="1070240" y="2326334"/>
                </a:lnTo>
                <a:lnTo>
                  <a:pt x="1165859" y="2330195"/>
                </a:lnTo>
                <a:lnTo>
                  <a:pt x="1261479" y="2326334"/>
                </a:lnTo>
                <a:lnTo>
                  <a:pt x="1354969" y="2314947"/>
                </a:lnTo>
                <a:lnTo>
                  <a:pt x="1446030" y="2296337"/>
                </a:lnTo>
                <a:lnTo>
                  <a:pt x="1534363" y="2270802"/>
                </a:lnTo>
                <a:lnTo>
                  <a:pt x="1619666" y="2238642"/>
                </a:lnTo>
                <a:lnTo>
                  <a:pt x="1701641" y="2200158"/>
                </a:lnTo>
                <a:lnTo>
                  <a:pt x="1779986" y="2155647"/>
                </a:lnTo>
                <a:lnTo>
                  <a:pt x="1854403" y="2105412"/>
                </a:lnTo>
                <a:lnTo>
                  <a:pt x="1924590" y="2049750"/>
                </a:lnTo>
                <a:lnTo>
                  <a:pt x="1990248" y="1988962"/>
                </a:lnTo>
                <a:lnTo>
                  <a:pt x="2051077" y="1923348"/>
                </a:lnTo>
                <a:lnTo>
                  <a:pt x="2106777" y="1853208"/>
                </a:lnTo>
                <a:lnTo>
                  <a:pt x="2157048" y="1778841"/>
                </a:lnTo>
                <a:lnTo>
                  <a:pt x="2201589" y="1700546"/>
                </a:lnTo>
                <a:lnTo>
                  <a:pt x="2240101" y="1618624"/>
                </a:lnTo>
                <a:lnTo>
                  <a:pt x="2272284" y="1533375"/>
                </a:lnTo>
                <a:lnTo>
                  <a:pt x="2297837" y="1445098"/>
                </a:lnTo>
                <a:lnTo>
                  <a:pt x="2316460" y="1354093"/>
                </a:lnTo>
                <a:lnTo>
                  <a:pt x="2327855" y="1260659"/>
                </a:lnTo>
                <a:lnTo>
                  <a:pt x="2331720" y="1165097"/>
                </a:lnTo>
                <a:lnTo>
                  <a:pt x="2327855" y="1069536"/>
                </a:lnTo>
                <a:lnTo>
                  <a:pt x="2316460" y="976102"/>
                </a:lnTo>
                <a:lnTo>
                  <a:pt x="2297837" y="885097"/>
                </a:lnTo>
                <a:lnTo>
                  <a:pt x="2272284" y="796820"/>
                </a:lnTo>
                <a:lnTo>
                  <a:pt x="2240101" y="711571"/>
                </a:lnTo>
                <a:lnTo>
                  <a:pt x="2201589" y="629649"/>
                </a:lnTo>
                <a:lnTo>
                  <a:pt x="2157048" y="551354"/>
                </a:lnTo>
                <a:lnTo>
                  <a:pt x="2106777" y="476987"/>
                </a:lnTo>
                <a:lnTo>
                  <a:pt x="2051077" y="406847"/>
                </a:lnTo>
                <a:lnTo>
                  <a:pt x="1990248" y="341233"/>
                </a:lnTo>
                <a:lnTo>
                  <a:pt x="1924590" y="280445"/>
                </a:lnTo>
                <a:lnTo>
                  <a:pt x="1854403" y="224783"/>
                </a:lnTo>
                <a:lnTo>
                  <a:pt x="1779986" y="174548"/>
                </a:lnTo>
                <a:lnTo>
                  <a:pt x="1701641" y="130037"/>
                </a:lnTo>
                <a:lnTo>
                  <a:pt x="1619666" y="91553"/>
                </a:lnTo>
                <a:lnTo>
                  <a:pt x="1534363" y="59393"/>
                </a:lnTo>
                <a:lnTo>
                  <a:pt x="1446030" y="33858"/>
                </a:lnTo>
                <a:lnTo>
                  <a:pt x="1354969" y="15248"/>
                </a:lnTo>
                <a:lnTo>
                  <a:pt x="1261479" y="3861"/>
                </a:lnTo>
                <a:lnTo>
                  <a:pt x="1165859" y="0"/>
                </a:lnTo>
                <a:lnTo>
                  <a:pt x="1070240" y="3861"/>
                </a:lnTo>
                <a:lnTo>
                  <a:pt x="976750" y="15248"/>
                </a:lnTo>
                <a:lnTo>
                  <a:pt x="885689" y="33858"/>
                </a:lnTo>
                <a:lnTo>
                  <a:pt x="797356" y="59393"/>
                </a:lnTo>
                <a:lnTo>
                  <a:pt x="712053" y="91553"/>
                </a:lnTo>
                <a:lnTo>
                  <a:pt x="630078" y="130037"/>
                </a:lnTo>
                <a:lnTo>
                  <a:pt x="551733" y="174548"/>
                </a:lnTo>
                <a:lnTo>
                  <a:pt x="477316" y="224783"/>
                </a:lnTo>
                <a:lnTo>
                  <a:pt x="407129" y="280445"/>
                </a:lnTo>
                <a:lnTo>
                  <a:pt x="341471" y="341233"/>
                </a:lnTo>
                <a:lnTo>
                  <a:pt x="280642" y="406847"/>
                </a:lnTo>
                <a:lnTo>
                  <a:pt x="224942" y="476987"/>
                </a:lnTo>
                <a:lnTo>
                  <a:pt x="174671" y="551354"/>
                </a:lnTo>
                <a:lnTo>
                  <a:pt x="130130" y="629649"/>
                </a:lnTo>
                <a:lnTo>
                  <a:pt x="91618" y="711571"/>
                </a:lnTo>
                <a:lnTo>
                  <a:pt x="59436" y="796820"/>
                </a:lnTo>
                <a:lnTo>
                  <a:pt x="33882" y="885097"/>
                </a:lnTo>
                <a:lnTo>
                  <a:pt x="15259" y="976102"/>
                </a:lnTo>
                <a:lnTo>
                  <a:pt x="3864" y="1069536"/>
                </a:lnTo>
                <a:lnTo>
                  <a:pt x="0" y="1165097"/>
                </a:lnTo>
                <a:close/>
              </a:path>
            </a:pathLst>
          </a:custGeom>
          <a:solidFill>
            <a:srgbClr val="FFFFF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38044" y="2694432"/>
            <a:ext cx="2331720" cy="2330195"/>
          </a:xfrm>
          <a:custGeom>
            <a:avLst/>
            <a:gdLst/>
            <a:ahLst/>
            <a:cxnLst/>
            <a:rect l="l" t="t" r="r" b="b"/>
            <a:pathLst>
              <a:path w="2331720" h="2330195">
                <a:moveTo>
                  <a:pt x="0" y="1165097"/>
                </a:moveTo>
                <a:lnTo>
                  <a:pt x="3864" y="1069536"/>
                </a:lnTo>
                <a:lnTo>
                  <a:pt x="15259" y="976102"/>
                </a:lnTo>
                <a:lnTo>
                  <a:pt x="33882" y="885097"/>
                </a:lnTo>
                <a:lnTo>
                  <a:pt x="59436" y="796820"/>
                </a:lnTo>
                <a:lnTo>
                  <a:pt x="91618" y="711571"/>
                </a:lnTo>
                <a:lnTo>
                  <a:pt x="130130" y="629649"/>
                </a:lnTo>
                <a:lnTo>
                  <a:pt x="174671" y="551354"/>
                </a:lnTo>
                <a:lnTo>
                  <a:pt x="224942" y="476987"/>
                </a:lnTo>
                <a:lnTo>
                  <a:pt x="280642" y="406847"/>
                </a:lnTo>
                <a:lnTo>
                  <a:pt x="341471" y="341233"/>
                </a:lnTo>
                <a:lnTo>
                  <a:pt x="407129" y="280445"/>
                </a:lnTo>
                <a:lnTo>
                  <a:pt x="477316" y="224783"/>
                </a:lnTo>
                <a:lnTo>
                  <a:pt x="551733" y="174548"/>
                </a:lnTo>
                <a:lnTo>
                  <a:pt x="630078" y="130037"/>
                </a:lnTo>
                <a:lnTo>
                  <a:pt x="712053" y="91553"/>
                </a:lnTo>
                <a:lnTo>
                  <a:pt x="797356" y="59393"/>
                </a:lnTo>
                <a:lnTo>
                  <a:pt x="885689" y="33858"/>
                </a:lnTo>
                <a:lnTo>
                  <a:pt x="976750" y="15248"/>
                </a:lnTo>
                <a:lnTo>
                  <a:pt x="1070240" y="3861"/>
                </a:lnTo>
                <a:lnTo>
                  <a:pt x="1165859" y="0"/>
                </a:lnTo>
                <a:lnTo>
                  <a:pt x="1261479" y="3861"/>
                </a:lnTo>
                <a:lnTo>
                  <a:pt x="1354969" y="15248"/>
                </a:lnTo>
                <a:lnTo>
                  <a:pt x="1446030" y="33858"/>
                </a:lnTo>
                <a:lnTo>
                  <a:pt x="1534363" y="59393"/>
                </a:lnTo>
                <a:lnTo>
                  <a:pt x="1619666" y="91553"/>
                </a:lnTo>
                <a:lnTo>
                  <a:pt x="1701641" y="130037"/>
                </a:lnTo>
                <a:lnTo>
                  <a:pt x="1779986" y="174548"/>
                </a:lnTo>
                <a:lnTo>
                  <a:pt x="1854403" y="224783"/>
                </a:lnTo>
                <a:lnTo>
                  <a:pt x="1924590" y="280445"/>
                </a:lnTo>
                <a:lnTo>
                  <a:pt x="1990248" y="341233"/>
                </a:lnTo>
                <a:lnTo>
                  <a:pt x="2051077" y="406847"/>
                </a:lnTo>
                <a:lnTo>
                  <a:pt x="2106777" y="476987"/>
                </a:lnTo>
                <a:lnTo>
                  <a:pt x="2157048" y="551354"/>
                </a:lnTo>
                <a:lnTo>
                  <a:pt x="2201589" y="629649"/>
                </a:lnTo>
                <a:lnTo>
                  <a:pt x="2240101" y="711571"/>
                </a:lnTo>
                <a:lnTo>
                  <a:pt x="2272284" y="796820"/>
                </a:lnTo>
                <a:lnTo>
                  <a:pt x="2297837" y="885097"/>
                </a:lnTo>
                <a:lnTo>
                  <a:pt x="2316460" y="976102"/>
                </a:lnTo>
                <a:lnTo>
                  <a:pt x="2327855" y="1069536"/>
                </a:lnTo>
                <a:lnTo>
                  <a:pt x="2331720" y="1165097"/>
                </a:lnTo>
                <a:lnTo>
                  <a:pt x="2327855" y="1260659"/>
                </a:lnTo>
                <a:lnTo>
                  <a:pt x="2316460" y="1354093"/>
                </a:lnTo>
                <a:lnTo>
                  <a:pt x="2297837" y="1445098"/>
                </a:lnTo>
                <a:lnTo>
                  <a:pt x="2272284" y="1533375"/>
                </a:lnTo>
                <a:lnTo>
                  <a:pt x="2240101" y="1618624"/>
                </a:lnTo>
                <a:lnTo>
                  <a:pt x="2201589" y="1700546"/>
                </a:lnTo>
                <a:lnTo>
                  <a:pt x="2157048" y="1778841"/>
                </a:lnTo>
                <a:lnTo>
                  <a:pt x="2106777" y="1853208"/>
                </a:lnTo>
                <a:lnTo>
                  <a:pt x="2051077" y="1923348"/>
                </a:lnTo>
                <a:lnTo>
                  <a:pt x="1990248" y="1988962"/>
                </a:lnTo>
                <a:lnTo>
                  <a:pt x="1924590" y="2049750"/>
                </a:lnTo>
                <a:lnTo>
                  <a:pt x="1854403" y="2105412"/>
                </a:lnTo>
                <a:lnTo>
                  <a:pt x="1779986" y="2155647"/>
                </a:lnTo>
                <a:lnTo>
                  <a:pt x="1701641" y="2200158"/>
                </a:lnTo>
                <a:lnTo>
                  <a:pt x="1619666" y="2238642"/>
                </a:lnTo>
                <a:lnTo>
                  <a:pt x="1534363" y="2270802"/>
                </a:lnTo>
                <a:lnTo>
                  <a:pt x="1446030" y="2296337"/>
                </a:lnTo>
                <a:lnTo>
                  <a:pt x="1354969" y="2314947"/>
                </a:lnTo>
                <a:lnTo>
                  <a:pt x="1261479" y="2326334"/>
                </a:lnTo>
                <a:lnTo>
                  <a:pt x="1165859" y="2330195"/>
                </a:lnTo>
                <a:lnTo>
                  <a:pt x="1070240" y="2326334"/>
                </a:lnTo>
                <a:lnTo>
                  <a:pt x="976750" y="2314947"/>
                </a:lnTo>
                <a:lnTo>
                  <a:pt x="885689" y="2296337"/>
                </a:lnTo>
                <a:lnTo>
                  <a:pt x="797356" y="2270802"/>
                </a:lnTo>
                <a:lnTo>
                  <a:pt x="712053" y="2238642"/>
                </a:lnTo>
                <a:lnTo>
                  <a:pt x="630078" y="2200158"/>
                </a:lnTo>
                <a:lnTo>
                  <a:pt x="551733" y="2155647"/>
                </a:lnTo>
                <a:lnTo>
                  <a:pt x="477316" y="2105412"/>
                </a:lnTo>
                <a:lnTo>
                  <a:pt x="407129" y="2049750"/>
                </a:lnTo>
                <a:lnTo>
                  <a:pt x="341471" y="1988962"/>
                </a:lnTo>
                <a:lnTo>
                  <a:pt x="280642" y="1923348"/>
                </a:lnTo>
                <a:lnTo>
                  <a:pt x="224942" y="1853208"/>
                </a:lnTo>
                <a:lnTo>
                  <a:pt x="174671" y="1778841"/>
                </a:lnTo>
                <a:lnTo>
                  <a:pt x="130130" y="1700546"/>
                </a:lnTo>
                <a:lnTo>
                  <a:pt x="91618" y="1618624"/>
                </a:lnTo>
                <a:lnTo>
                  <a:pt x="59435" y="1533375"/>
                </a:lnTo>
                <a:lnTo>
                  <a:pt x="33882" y="1445098"/>
                </a:lnTo>
                <a:lnTo>
                  <a:pt x="15259" y="1354093"/>
                </a:lnTo>
                <a:lnTo>
                  <a:pt x="3864" y="1260659"/>
                </a:lnTo>
                <a:lnTo>
                  <a:pt x="0" y="1165097"/>
                </a:lnTo>
                <a:close/>
              </a:path>
            </a:pathLst>
          </a:custGeom>
          <a:ln w="15875">
            <a:solidFill>
              <a:srgbClr val="EBC1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9092" y="213542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1255" y="860700"/>
            <a:ext cx="1544841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62" dirty="0">
                <a:solidFill>
                  <a:srgbClr val="FFFFFF"/>
                </a:solidFill>
                <a:latin typeface="Arial"/>
                <a:cs typeface="Arial"/>
              </a:rPr>
              <a:t>Today’s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75902" y="860700"/>
            <a:ext cx="1480579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Lesson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68970" y="3246505"/>
            <a:ext cx="1404915" cy="1225168"/>
          </a:xfrm>
          <a:prstGeom prst="rect">
            <a:avLst/>
          </a:prstGeom>
        </p:spPr>
        <p:txBody>
          <a:bodyPr wrap="square" lIns="0" tIns="3175" rIns="0" bIns="0" rtlCol="0">
            <a:noAutofit/>
          </a:bodyPr>
          <a:lstStyle/>
          <a:p>
            <a:pPr indent="430" algn="ctr">
              <a:lnSpc>
                <a:spcPts val="2644"/>
              </a:lnSpc>
            </a:pPr>
            <a:r>
              <a:rPr sz="2300" spc="1" dirty="0">
                <a:solidFill>
                  <a:srgbClr val="2C241F"/>
                </a:solidFill>
                <a:latin typeface="Arial"/>
                <a:cs typeface="Arial"/>
              </a:rPr>
              <a:t>Principles </a:t>
            </a:r>
            <a:endParaRPr sz="2300">
              <a:latin typeface="Arial"/>
              <a:cs typeface="Arial"/>
            </a:endParaRPr>
          </a:p>
          <a:p>
            <a:pPr algn="ctr">
              <a:lnSpc>
                <a:spcPts val="2644"/>
              </a:lnSpc>
            </a:pPr>
            <a:r>
              <a:rPr sz="2300" spc="0" dirty="0">
                <a:solidFill>
                  <a:srgbClr val="2C241F"/>
                </a:solidFill>
                <a:latin typeface="Arial"/>
                <a:cs typeface="Arial"/>
              </a:rPr>
              <a:t>that guide </a:t>
            </a:r>
            <a:endParaRPr sz="2300">
              <a:latin typeface="Arial"/>
              <a:cs typeface="Arial"/>
            </a:endParaRPr>
          </a:p>
          <a:p>
            <a:pPr algn="ctr">
              <a:lnSpc>
                <a:spcPts val="2644"/>
              </a:lnSpc>
            </a:pPr>
            <a:r>
              <a:rPr sz="2300" dirty="0">
                <a:solidFill>
                  <a:srgbClr val="2C241F"/>
                </a:solidFill>
                <a:latin typeface="Arial"/>
                <a:cs typeface="Arial"/>
              </a:rPr>
              <a:t>framework </a:t>
            </a:r>
            <a:endParaRPr sz="2300">
              <a:latin typeface="Arial"/>
              <a:cs typeface="Arial"/>
            </a:endParaRPr>
          </a:p>
          <a:p>
            <a:pPr algn="ctr">
              <a:lnSpc>
                <a:spcPts val="2644"/>
              </a:lnSpc>
            </a:pPr>
            <a:r>
              <a:rPr sz="2300" spc="0" dirty="0">
                <a:solidFill>
                  <a:srgbClr val="2C241F"/>
                </a:solidFill>
                <a:latin typeface="Arial"/>
                <a:cs typeface="Arial"/>
              </a:rPr>
              <a:t>activities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10281" y="3397762"/>
            <a:ext cx="1601003" cy="921512"/>
          </a:xfrm>
          <a:prstGeom prst="rect">
            <a:avLst/>
          </a:prstGeom>
        </p:spPr>
        <p:txBody>
          <a:bodyPr wrap="square" lIns="0" tIns="22733" rIns="0" bIns="0" rtlCol="0">
            <a:noAutofit/>
          </a:bodyPr>
          <a:lstStyle/>
          <a:p>
            <a:pPr indent="-48" algn="ctr">
              <a:lnSpc>
                <a:spcPts val="2380"/>
              </a:lnSpc>
            </a:pPr>
            <a:r>
              <a:rPr sz="2300" dirty="0">
                <a:solidFill>
                  <a:srgbClr val="2C241F"/>
                </a:solidFill>
                <a:latin typeface="Arial"/>
                <a:cs typeface="Arial"/>
              </a:rPr>
              <a:t>Software Eng</a:t>
            </a:r>
            <a:r>
              <a:rPr sz="2300" spc="4" dirty="0">
                <a:solidFill>
                  <a:srgbClr val="2C241F"/>
                </a:solidFill>
                <a:latin typeface="Arial"/>
                <a:cs typeface="Arial"/>
              </a:rPr>
              <a:t>i</a:t>
            </a:r>
            <a:r>
              <a:rPr sz="2300" spc="0" dirty="0">
                <a:solidFill>
                  <a:srgbClr val="2C241F"/>
                </a:solidFill>
                <a:latin typeface="Arial"/>
                <a:cs typeface="Arial"/>
              </a:rPr>
              <a:t>ne</a:t>
            </a:r>
            <a:r>
              <a:rPr sz="2300" spc="4" dirty="0">
                <a:solidFill>
                  <a:srgbClr val="2C241F"/>
                </a:solidFill>
                <a:latin typeface="Arial"/>
                <a:cs typeface="Arial"/>
              </a:rPr>
              <a:t>e</a:t>
            </a:r>
            <a:r>
              <a:rPr sz="2300" spc="0" dirty="0">
                <a:solidFill>
                  <a:srgbClr val="2C241F"/>
                </a:solidFill>
                <a:latin typeface="Arial"/>
                <a:cs typeface="Arial"/>
              </a:rPr>
              <a:t>ring Kno</a:t>
            </a:r>
            <a:r>
              <a:rPr sz="2300" spc="4" dirty="0">
                <a:solidFill>
                  <a:srgbClr val="2C241F"/>
                </a:solidFill>
                <a:latin typeface="Arial"/>
                <a:cs typeface="Arial"/>
              </a:rPr>
              <a:t>w</a:t>
            </a:r>
            <a:r>
              <a:rPr sz="2300" spc="0" dirty="0">
                <a:solidFill>
                  <a:srgbClr val="2C241F"/>
                </a:solidFill>
                <a:latin typeface="Arial"/>
                <a:cs typeface="Arial"/>
              </a:rPr>
              <a:t>l</a:t>
            </a:r>
            <a:r>
              <a:rPr sz="2300" spc="4" dirty="0">
                <a:solidFill>
                  <a:srgbClr val="2C241F"/>
                </a:solidFill>
                <a:latin typeface="Arial"/>
                <a:cs typeface="Arial"/>
              </a:rPr>
              <a:t>e</a:t>
            </a:r>
            <a:r>
              <a:rPr sz="2300" spc="0" dirty="0">
                <a:solidFill>
                  <a:srgbClr val="2C241F"/>
                </a:solidFill>
                <a:latin typeface="Arial"/>
                <a:cs typeface="Arial"/>
              </a:rPr>
              <a:t>dge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37352" y="3548892"/>
            <a:ext cx="1317264" cy="619759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291800" marR="315014" algn="ctr">
              <a:lnSpc>
                <a:spcPts val="2455"/>
              </a:lnSpc>
            </a:pPr>
            <a:r>
              <a:rPr sz="2300" spc="1" dirty="0">
                <a:solidFill>
                  <a:srgbClr val="2C241F"/>
                </a:solidFill>
                <a:latin typeface="Arial"/>
                <a:cs typeface="Arial"/>
              </a:rPr>
              <a:t>Core</a:t>
            </a:r>
            <a:endParaRPr sz="2300">
              <a:latin typeface="Arial"/>
              <a:cs typeface="Arial"/>
            </a:endParaRPr>
          </a:p>
          <a:p>
            <a:pPr algn="ctr">
              <a:lnSpc>
                <a:spcPts val="2375"/>
              </a:lnSpc>
            </a:pPr>
            <a:r>
              <a:rPr sz="2300" spc="1" dirty="0">
                <a:solidFill>
                  <a:srgbClr val="2C241F"/>
                </a:solidFill>
                <a:latin typeface="Arial"/>
                <a:cs typeface="Arial"/>
              </a:rPr>
              <a:t>Principles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3145" y="707573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6158" y="858541"/>
            <a:ext cx="1454701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Coding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90665" y="858541"/>
            <a:ext cx="1960607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0" dirty="0">
                <a:solidFill>
                  <a:srgbClr val="FFFFFF"/>
                </a:solidFill>
                <a:latin typeface="Arial"/>
                <a:cs typeface="Arial"/>
              </a:rPr>
              <a:t>Principles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8463" y="2417648"/>
            <a:ext cx="7801832" cy="3359746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 marR="41620">
              <a:lnSpc>
                <a:spcPts val="2350"/>
              </a:lnSpc>
            </a:pPr>
            <a:r>
              <a:rPr sz="2200" spc="-3" dirty="0">
                <a:solidFill>
                  <a:srgbClr val="F88556"/>
                </a:solidFill>
                <a:latin typeface="Arial"/>
                <a:cs typeface="Arial"/>
              </a:rPr>
              <a:t>Preparation principles:</a:t>
            </a:r>
            <a:endParaRPr sz="2200">
              <a:latin typeface="Arial"/>
              <a:cs typeface="Arial"/>
            </a:endParaRPr>
          </a:p>
          <a:p>
            <a:pPr marL="18795" marR="41620">
              <a:lnSpc>
                <a:spcPct val="95825"/>
              </a:lnSpc>
              <a:spcBef>
                <a:spcPts val="1381"/>
              </a:spcBef>
            </a:pPr>
            <a:r>
              <a:rPr sz="1700" spc="179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700" spc="134" dirty="0">
                <a:solidFill>
                  <a:srgbClr val="F88556"/>
                </a:solidFill>
                <a:latin typeface="Microsoft Sans Serif"/>
                <a:cs typeface="Microsoft Sans Serif"/>
              </a:rPr>
              <a:t>  </a:t>
            </a:r>
            <a:r>
              <a:rPr sz="1700" spc="254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Unde</a:t>
            </a:r>
            <a:r>
              <a:rPr sz="1900" spc="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stand</a:t>
            </a:r>
            <a:r>
              <a:rPr sz="1900" spc="-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9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-2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900" spc="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oblem</a:t>
            </a:r>
            <a:endParaRPr sz="1900">
              <a:latin typeface="Arial"/>
              <a:cs typeface="Arial"/>
            </a:endParaRPr>
          </a:p>
          <a:p>
            <a:pPr marL="18795" marR="41620">
              <a:lnSpc>
                <a:spcPct val="95825"/>
              </a:lnSpc>
              <a:spcBef>
                <a:spcPts val="1199"/>
              </a:spcBef>
            </a:pPr>
            <a:r>
              <a:rPr sz="1700" spc="179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700" spc="134" dirty="0">
                <a:solidFill>
                  <a:srgbClr val="F88556"/>
                </a:solidFill>
                <a:latin typeface="Microsoft Sans Serif"/>
                <a:cs typeface="Microsoft Sans Serif"/>
              </a:rPr>
              <a:t>  </a:t>
            </a:r>
            <a:r>
              <a:rPr sz="1700" spc="254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Unde</a:t>
            </a:r>
            <a:r>
              <a:rPr sz="1900" spc="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stand</a:t>
            </a:r>
            <a:r>
              <a:rPr sz="1900" spc="-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basic</a:t>
            </a:r>
            <a:r>
              <a:rPr sz="1900" spc="-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r>
              <a:rPr sz="1900" spc="-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inciples</a:t>
            </a:r>
            <a:r>
              <a:rPr sz="19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900" spc="-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conce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ts.</a:t>
            </a:r>
            <a:endParaRPr sz="1900">
              <a:latin typeface="Arial"/>
              <a:cs typeface="Arial"/>
            </a:endParaRPr>
          </a:p>
          <a:p>
            <a:pPr marL="357124" marR="215687" indent="-338328">
              <a:lnSpc>
                <a:spcPct val="100041"/>
              </a:lnSpc>
              <a:spcBef>
                <a:spcPts val="1187"/>
              </a:spcBef>
              <a:tabLst>
                <a:tab pos="355600" algn="l"/>
              </a:tabLst>
            </a:pPr>
            <a:r>
              <a:rPr sz="1700" spc="179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700" spc="0" dirty="0">
                <a:solidFill>
                  <a:srgbClr val="F88556"/>
                </a:solidFill>
                <a:latin typeface="Microsoft Sans Serif"/>
                <a:cs typeface="Microsoft Sans Serif"/>
              </a:rPr>
              <a:t>	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Pick</a:t>
            </a:r>
            <a:r>
              <a:rPr sz="19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900" spc="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og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ming</a:t>
            </a:r>
            <a:r>
              <a:rPr sz="1900" spc="-5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lang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age</a:t>
            </a:r>
            <a:r>
              <a:rPr sz="1900" spc="-2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900" spc="-1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ets</a:t>
            </a:r>
            <a:r>
              <a:rPr sz="1900" spc="-3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900" spc="-2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eeds</a:t>
            </a:r>
            <a:r>
              <a:rPr sz="190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9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-1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soft</a:t>
            </a:r>
            <a:r>
              <a:rPr sz="1900" spc="-9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e and</a:t>
            </a:r>
            <a:r>
              <a:rPr sz="1900" spc="-1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900" spc="-1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envi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1900" spc="-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900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9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hich</a:t>
            </a:r>
            <a:r>
              <a:rPr sz="1900" spc="-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900" spc="-9" dirty="0">
                <a:solidFill>
                  <a:srgbClr val="FFFFFF"/>
                </a:solidFill>
                <a:latin typeface="Arial"/>
                <a:cs typeface="Arial"/>
              </a:rPr>
              <a:t> w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ill</a:t>
            </a:r>
            <a:r>
              <a:rPr sz="1900" spc="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ope</a:t>
            </a:r>
            <a:r>
              <a:rPr sz="1900" spc="9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ate.</a:t>
            </a:r>
            <a:endParaRPr sz="1900">
              <a:latin typeface="Arial"/>
              <a:cs typeface="Arial"/>
            </a:endParaRPr>
          </a:p>
          <a:p>
            <a:pPr marL="357124" marR="79158" indent="-338328">
              <a:lnSpc>
                <a:spcPct val="100041"/>
              </a:lnSpc>
              <a:spcBef>
                <a:spcPts val="1105"/>
              </a:spcBef>
              <a:tabLst>
                <a:tab pos="355600" algn="l"/>
              </a:tabLst>
            </a:pPr>
            <a:r>
              <a:rPr sz="1700" spc="179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700" spc="0" dirty="0">
                <a:solidFill>
                  <a:srgbClr val="F88556"/>
                </a:solidFill>
                <a:latin typeface="Microsoft Sans Serif"/>
                <a:cs typeface="Microsoft Sans Serif"/>
              </a:rPr>
              <a:t>	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Select a programming environment that provides tools that will make your work easier.</a:t>
            </a:r>
            <a:endParaRPr sz="1900">
              <a:latin typeface="Arial"/>
              <a:cs typeface="Arial"/>
            </a:endParaRPr>
          </a:p>
          <a:p>
            <a:pPr marL="18795">
              <a:lnSpc>
                <a:spcPct val="95825"/>
              </a:lnSpc>
              <a:spcBef>
                <a:spcPts val="1105"/>
              </a:spcBef>
            </a:pPr>
            <a:r>
              <a:rPr sz="1700" spc="179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700" spc="134" dirty="0">
                <a:solidFill>
                  <a:srgbClr val="F88556"/>
                </a:solidFill>
                <a:latin typeface="Microsoft Sans Serif"/>
                <a:cs typeface="Microsoft Sans Serif"/>
              </a:rPr>
              <a:t>  </a:t>
            </a:r>
            <a:r>
              <a:rPr sz="1700" spc="254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Cre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900" spc="-3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19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9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9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tests</a:t>
            </a:r>
            <a:r>
              <a:rPr sz="19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900" spc="-3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1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ill</a:t>
            </a:r>
            <a:r>
              <a:rPr sz="190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90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applied</a:t>
            </a:r>
            <a:r>
              <a:rPr sz="1900" spc="-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once</a:t>
            </a:r>
            <a:r>
              <a:rPr sz="1900" spc="-2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900" spc="-1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pon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sz="1900" spc="-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endParaRPr sz="1900">
              <a:latin typeface="Arial"/>
              <a:cs typeface="Arial"/>
            </a:endParaRPr>
          </a:p>
          <a:p>
            <a:pPr marL="357124" marR="41620">
              <a:lnSpc>
                <a:spcPct val="95825"/>
              </a:lnSpc>
              <a:spcBef>
                <a:spcPts val="95"/>
              </a:spcBef>
            </a:pPr>
            <a:r>
              <a:rPr sz="1900" spc="-1" dirty="0">
                <a:solidFill>
                  <a:srgbClr val="FFFFFF"/>
                </a:solidFill>
                <a:latin typeface="Arial"/>
                <a:cs typeface="Arial"/>
              </a:rPr>
              <a:t>code is completed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3145" y="707573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06158" y="858541"/>
            <a:ext cx="1454701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Coding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90665" y="858541"/>
            <a:ext cx="1960607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0" dirty="0">
                <a:solidFill>
                  <a:srgbClr val="FFFFFF"/>
                </a:solidFill>
                <a:latin typeface="Arial"/>
                <a:cs typeface="Arial"/>
              </a:rPr>
              <a:t>Principles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8463" y="2417648"/>
            <a:ext cx="5892454" cy="2077532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 marR="31111">
              <a:lnSpc>
                <a:spcPts val="2350"/>
              </a:lnSpc>
            </a:pPr>
            <a:r>
              <a:rPr sz="2200" spc="-3" dirty="0">
                <a:solidFill>
                  <a:srgbClr val="F88556"/>
                </a:solidFill>
                <a:latin typeface="Arial"/>
                <a:cs typeface="Arial"/>
              </a:rPr>
              <a:t>Programming principles:</a:t>
            </a:r>
            <a:endParaRPr sz="2200">
              <a:latin typeface="Arial"/>
              <a:cs typeface="Arial"/>
            </a:endParaRPr>
          </a:p>
          <a:p>
            <a:pPr marL="357124" indent="-338328">
              <a:lnSpc>
                <a:spcPts val="2299"/>
              </a:lnSpc>
              <a:spcBef>
                <a:spcPts val="1419"/>
              </a:spcBef>
              <a:tabLst>
                <a:tab pos="355600" algn="l"/>
              </a:tabLst>
            </a:pPr>
            <a:r>
              <a:rPr sz="1800" spc="183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800" spc="0" dirty="0">
                <a:solidFill>
                  <a:srgbClr val="F88556"/>
                </a:solidFill>
                <a:latin typeface="Microsoft Sans Serif"/>
                <a:cs typeface="Microsoft Sans Serif"/>
              </a:rPr>
              <a:t>	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Constrain your algorithms by following structured </a:t>
            </a:r>
            <a:endParaRPr sz="2000">
              <a:latin typeface="Arial"/>
              <a:cs typeface="Arial"/>
            </a:endParaRPr>
          </a:p>
          <a:p>
            <a:pPr marL="357124">
              <a:lnSpc>
                <a:spcPts val="2299"/>
              </a:lnSpc>
              <a:spcBef>
                <a:spcPts val="340"/>
              </a:spcBef>
              <a:tabLst>
                <a:tab pos="355600" algn="l"/>
              </a:tabLst>
            </a:pPr>
            <a:r>
              <a:rPr sz="2000" spc="1" dirty="0">
                <a:solidFill>
                  <a:srgbClr val="FFFFFF"/>
                </a:solidFill>
                <a:latin typeface="Arial"/>
                <a:cs typeface="Arial"/>
              </a:rPr>
              <a:t>practice.</a:t>
            </a:r>
            <a:endParaRPr sz="2000">
              <a:latin typeface="Arial"/>
              <a:cs typeface="Arial"/>
            </a:endParaRPr>
          </a:p>
          <a:p>
            <a:pPr marL="18795" marR="31111">
              <a:lnSpc>
                <a:spcPct val="95825"/>
              </a:lnSpc>
              <a:spcBef>
                <a:spcPts val="1453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Consider the use of pair programming.</a:t>
            </a:r>
            <a:endParaRPr sz="2000">
              <a:latin typeface="Arial"/>
              <a:cs typeface="Arial"/>
            </a:endParaRPr>
          </a:p>
          <a:p>
            <a:pPr marL="18795" marR="14822">
              <a:lnSpc>
                <a:spcPct val="95825"/>
              </a:lnSpc>
              <a:spcBef>
                <a:spcPts val="1434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Select data structures that will meet the needs of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90069" y="2930287"/>
            <a:ext cx="1562373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programming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70726" y="4215273"/>
            <a:ext cx="1307356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the design.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4559" y="4690761"/>
            <a:ext cx="7491224" cy="1090759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Understand the software architecture and create interfaces that</a:t>
            </a:r>
            <a:endParaRPr sz="2000">
              <a:latin typeface="Arial"/>
              <a:cs typeface="Arial"/>
            </a:endParaRPr>
          </a:p>
          <a:p>
            <a:pPr marL="351028" marR="38176">
              <a:lnSpc>
                <a:spcPct val="95825"/>
              </a:lnSpc>
              <a:spcBef>
                <a:spcPts val="232"/>
              </a:spcBef>
            </a:pP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are consistent with it.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444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Keep conditional logic as simple as possible.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3145" y="707573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6158" y="858541"/>
            <a:ext cx="3445114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6" dirty="0">
                <a:solidFill>
                  <a:srgbClr val="FFFFFF"/>
                </a:solidFill>
                <a:latin typeface="Arial"/>
                <a:cs typeface="Arial"/>
              </a:rPr>
              <a:t>Coding Principles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8463" y="2417648"/>
            <a:ext cx="7678591" cy="3063560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 marR="31111">
              <a:lnSpc>
                <a:spcPts val="2350"/>
              </a:lnSpc>
            </a:pPr>
            <a:r>
              <a:rPr sz="2200" spc="-3" dirty="0">
                <a:solidFill>
                  <a:srgbClr val="F88556"/>
                </a:solidFill>
                <a:latin typeface="Arial"/>
                <a:cs typeface="Arial"/>
              </a:rPr>
              <a:t>Programming principles:</a:t>
            </a:r>
            <a:endParaRPr sz="2200">
              <a:latin typeface="Arial"/>
              <a:cs typeface="Arial"/>
            </a:endParaRPr>
          </a:p>
          <a:p>
            <a:pPr marL="18795" marR="31111">
              <a:lnSpc>
                <a:spcPct val="95825"/>
              </a:lnSpc>
              <a:spcBef>
                <a:spcPts val="1599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Create nested loops in a way that makes them easily testable.</a:t>
            </a:r>
            <a:endParaRPr sz="2000">
              <a:latin typeface="Arial"/>
              <a:cs typeface="Arial"/>
            </a:endParaRPr>
          </a:p>
          <a:p>
            <a:pPr marL="18795" marR="31111">
              <a:lnSpc>
                <a:spcPct val="95825"/>
              </a:lnSpc>
              <a:spcBef>
                <a:spcPts val="1684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Select meaningful variable names and follow other local coding</a:t>
            </a:r>
            <a:endParaRPr sz="2000">
              <a:latin typeface="Arial"/>
              <a:cs typeface="Arial"/>
            </a:endParaRPr>
          </a:p>
          <a:p>
            <a:pPr marL="357124" marR="31111">
              <a:lnSpc>
                <a:spcPct val="95825"/>
              </a:lnSpc>
              <a:spcBef>
                <a:spcPts val="58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standards.</a:t>
            </a:r>
            <a:endParaRPr sz="2000">
              <a:latin typeface="Arial"/>
              <a:cs typeface="Arial"/>
            </a:endParaRPr>
          </a:p>
          <a:p>
            <a:pPr marL="18795" marR="31111">
              <a:lnSpc>
                <a:spcPct val="95825"/>
              </a:lnSpc>
              <a:spcBef>
                <a:spcPts val="1674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Write code that is self-documenting.</a:t>
            </a:r>
            <a:endParaRPr sz="2000">
              <a:latin typeface="Arial"/>
              <a:cs typeface="Arial"/>
            </a:endParaRPr>
          </a:p>
          <a:p>
            <a:pPr marL="357124" indent="-338328">
              <a:lnSpc>
                <a:spcPts val="2880"/>
              </a:lnSpc>
              <a:spcBef>
                <a:spcPts val="1400"/>
              </a:spcBef>
              <a:tabLst>
                <a:tab pos="355600" algn="l"/>
              </a:tabLst>
            </a:pPr>
            <a:r>
              <a:rPr sz="1800" spc="183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800" spc="0" dirty="0">
                <a:solidFill>
                  <a:srgbClr val="F88556"/>
                </a:solidFill>
                <a:latin typeface="Microsoft Sans Serif"/>
                <a:cs typeface="Microsoft Sans Serif"/>
              </a:rPr>
              <a:t>	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Create a visual layout (e.g., indentation and blank lines) that aids understanding.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14286" y="860700"/>
            <a:ext cx="1952412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25" dirty="0">
                <a:solidFill>
                  <a:srgbClr val="FFFFFF"/>
                </a:solidFill>
                <a:latin typeface="Arial"/>
                <a:cs typeface="Arial"/>
              </a:rPr>
              <a:t>Validation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95211" y="860700"/>
            <a:ext cx="1959313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Principles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770" y="3435620"/>
            <a:ext cx="6590520" cy="1290574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8176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Conduct a code walkthrough when appropriate.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76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Perform unit tests and correct errors you’ve uncovered.</a:t>
            </a:r>
            <a:endParaRPr sz="2000">
              <a:latin typeface="Arial"/>
              <a:cs typeface="Arial"/>
            </a:endParaRPr>
          </a:p>
          <a:p>
            <a:pPr marL="12700" marR="38176">
              <a:lnSpc>
                <a:spcPct val="95825"/>
              </a:lnSpc>
              <a:spcBef>
                <a:spcPts val="1674"/>
              </a:spcBef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Refactor the code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bject 59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3192780" y="2266188"/>
            <a:ext cx="3387852" cy="1057655"/>
          </a:xfrm>
          <a:custGeom>
            <a:avLst/>
            <a:gdLst/>
            <a:ahLst/>
            <a:cxnLst/>
            <a:rect l="l" t="t" r="r" b="b"/>
            <a:pathLst>
              <a:path w="3387852" h="1057655">
                <a:moveTo>
                  <a:pt x="0" y="1057655"/>
                </a:moveTo>
                <a:lnTo>
                  <a:pt x="3387852" y="1057655"/>
                </a:lnTo>
                <a:lnTo>
                  <a:pt x="3387852" y="0"/>
                </a:lnTo>
                <a:lnTo>
                  <a:pt x="0" y="0"/>
                </a:lnTo>
                <a:lnTo>
                  <a:pt x="0" y="1057655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92780" y="2266188"/>
            <a:ext cx="3387852" cy="1057655"/>
          </a:xfrm>
          <a:custGeom>
            <a:avLst/>
            <a:gdLst/>
            <a:ahLst/>
            <a:cxnLst/>
            <a:rect l="l" t="t" r="r" b="b"/>
            <a:pathLst>
              <a:path w="3387852" h="1057655">
                <a:moveTo>
                  <a:pt x="0" y="1057655"/>
                </a:moveTo>
                <a:lnTo>
                  <a:pt x="3387852" y="1057655"/>
                </a:lnTo>
                <a:lnTo>
                  <a:pt x="3387852" y="0"/>
                </a:lnTo>
                <a:lnTo>
                  <a:pt x="0" y="0"/>
                </a:lnTo>
                <a:lnTo>
                  <a:pt x="0" y="1057655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52572" y="2121069"/>
            <a:ext cx="740664" cy="1096595"/>
          </a:xfrm>
          <a:custGeom>
            <a:avLst/>
            <a:gdLst/>
            <a:ahLst/>
            <a:cxnLst/>
            <a:rect l="l" t="t" r="r" b="b"/>
            <a:pathLst>
              <a:path w="740664" h="1096595">
                <a:moveTo>
                  <a:pt x="740664" y="1096595"/>
                </a:moveTo>
                <a:lnTo>
                  <a:pt x="740663" y="0"/>
                </a:lnTo>
                <a:lnTo>
                  <a:pt x="0" y="0"/>
                </a:lnTo>
                <a:lnTo>
                  <a:pt x="0" y="1096595"/>
                </a:lnTo>
                <a:lnTo>
                  <a:pt x="740664" y="10965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987348" y="2121069"/>
            <a:ext cx="872375" cy="1096595"/>
          </a:xfrm>
          <a:custGeom>
            <a:avLst/>
            <a:gdLst/>
            <a:ahLst/>
            <a:cxnLst/>
            <a:rect l="l" t="t" r="r" b="b"/>
            <a:pathLst>
              <a:path w="872375" h="1096595">
                <a:moveTo>
                  <a:pt x="0" y="1096595"/>
                </a:moveTo>
                <a:lnTo>
                  <a:pt x="872375" y="1096595"/>
                </a:lnTo>
                <a:lnTo>
                  <a:pt x="872375" y="0"/>
                </a:lnTo>
                <a:lnTo>
                  <a:pt x="0" y="0"/>
                </a:lnTo>
                <a:lnTo>
                  <a:pt x="0" y="1096595"/>
                </a:lnTo>
                <a:close/>
              </a:path>
            </a:pathLst>
          </a:custGeom>
          <a:ln w="8610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317716" y="2509014"/>
            <a:ext cx="180669" cy="3465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052572" y="2112264"/>
            <a:ext cx="740663" cy="1112519"/>
          </a:xfrm>
          <a:custGeom>
            <a:avLst/>
            <a:gdLst/>
            <a:ahLst/>
            <a:cxnLst/>
            <a:rect l="l" t="t" r="r" b="b"/>
            <a:pathLst>
              <a:path w="740663" h="1112519">
                <a:moveTo>
                  <a:pt x="0" y="1112519"/>
                </a:moveTo>
                <a:lnTo>
                  <a:pt x="740663" y="1112519"/>
                </a:lnTo>
                <a:lnTo>
                  <a:pt x="740663" y="0"/>
                </a:lnTo>
                <a:lnTo>
                  <a:pt x="0" y="0"/>
                </a:lnTo>
                <a:lnTo>
                  <a:pt x="0" y="1112519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903720" y="2266188"/>
            <a:ext cx="3386328" cy="1057655"/>
          </a:xfrm>
          <a:custGeom>
            <a:avLst/>
            <a:gdLst/>
            <a:ahLst/>
            <a:cxnLst/>
            <a:rect l="l" t="t" r="r" b="b"/>
            <a:pathLst>
              <a:path w="3386328" h="1057655">
                <a:moveTo>
                  <a:pt x="0" y="1057655"/>
                </a:moveTo>
                <a:lnTo>
                  <a:pt x="3386328" y="1057655"/>
                </a:lnTo>
                <a:lnTo>
                  <a:pt x="3386328" y="0"/>
                </a:lnTo>
                <a:lnTo>
                  <a:pt x="0" y="0"/>
                </a:lnTo>
                <a:lnTo>
                  <a:pt x="0" y="1057655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03720" y="2266188"/>
            <a:ext cx="3386328" cy="1057655"/>
          </a:xfrm>
          <a:custGeom>
            <a:avLst/>
            <a:gdLst/>
            <a:ahLst/>
            <a:cxnLst/>
            <a:rect l="l" t="t" r="r" b="b"/>
            <a:pathLst>
              <a:path w="3386328" h="1057655">
                <a:moveTo>
                  <a:pt x="0" y="1057655"/>
                </a:moveTo>
                <a:lnTo>
                  <a:pt x="3386328" y="1057655"/>
                </a:lnTo>
                <a:lnTo>
                  <a:pt x="3386328" y="0"/>
                </a:lnTo>
                <a:lnTo>
                  <a:pt x="0" y="0"/>
                </a:lnTo>
                <a:lnTo>
                  <a:pt x="0" y="1057655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761988" y="2121119"/>
            <a:ext cx="740664" cy="1096235"/>
          </a:xfrm>
          <a:custGeom>
            <a:avLst/>
            <a:gdLst/>
            <a:ahLst/>
            <a:cxnLst/>
            <a:rect l="l" t="t" r="r" b="b"/>
            <a:pathLst>
              <a:path w="740664" h="1096235">
                <a:moveTo>
                  <a:pt x="740664" y="1096235"/>
                </a:moveTo>
                <a:lnTo>
                  <a:pt x="740664" y="0"/>
                </a:lnTo>
                <a:lnTo>
                  <a:pt x="0" y="0"/>
                </a:lnTo>
                <a:lnTo>
                  <a:pt x="0" y="1096234"/>
                </a:lnTo>
                <a:lnTo>
                  <a:pt x="740664" y="10962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6696764" y="2121119"/>
            <a:ext cx="872375" cy="1096235"/>
          </a:xfrm>
          <a:custGeom>
            <a:avLst/>
            <a:gdLst/>
            <a:ahLst/>
            <a:cxnLst/>
            <a:rect l="l" t="t" r="r" b="b"/>
            <a:pathLst>
              <a:path w="872375" h="1096235">
                <a:moveTo>
                  <a:pt x="0" y="1096234"/>
                </a:moveTo>
                <a:lnTo>
                  <a:pt x="872375" y="1096235"/>
                </a:lnTo>
                <a:lnTo>
                  <a:pt x="872375" y="0"/>
                </a:lnTo>
                <a:lnTo>
                  <a:pt x="0" y="0"/>
                </a:lnTo>
                <a:lnTo>
                  <a:pt x="0" y="1096234"/>
                </a:lnTo>
                <a:close/>
              </a:path>
            </a:pathLst>
          </a:custGeom>
          <a:ln w="8624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996159" y="2505581"/>
            <a:ext cx="258099" cy="3480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6761988" y="2112264"/>
            <a:ext cx="740664" cy="1112519"/>
          </a:xfrm>
          <a:custGeom>
            <a:avLst/>
            <a:gdLst/>
            <a:ahLst/>
            <a:cxnLst/>
            <a:rect l="l" t="t" r="r" b="b"/>
            <a:pathLst>
              <a:path w="740664" h="1112519">
                <a:moveTo>
                  <a:pt x="0" y="1112519"/>
                </a:moveTo>
                <a:lnTo>
                  <a:pt x="740664" y="1112519"/>
                </a:lnTo>
                <a:lnTo>
                  <a:pt x="740664" y="0"/>
                </a:lnTo>
                <a:lnTo>
                  <a:pt x="0" y="0"/>
                </a:lnTo>
                <a:lnTo>
                  <a:pt x="0" y="1112519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3192780" y="3598164"/>
            <a:ext cx="3387852" cy="1059180"/>
          </a:xfrm>
          <a:custGeom>
            <a:avLst/>
            <a:gdLst/>
            <a:ahLst/>
            <a:cxnLst/>
            <a:rect l="l" t="t" r="r" b="b"/>
            <a:pathLst>
              <a:path w="3387852" h="1059180">
                <a:moveTo>
                  <a:pt x="0" y="1059180"/>
                </a:moveTo>
                <a:lnTo>
                  <a:pt x="3387852" y="1059180"/>
                </a:lnTo>
                <a:lnTo>
                  <a:pt x="3387852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192780" y="3598164"/>
            <a:ext cx="3387852" cy="1059180"/>
          </a:xfrm>
          <a:custGeom>
            <a:avLst/>
            <a:gdLst/>
            <a:ahLst/>
            <a:cxnLst/>
            <a:rect l="l" t="t" r="r" b="b"/>
            <a:pathLst>
              <a:path w="3387852" h="1059180">
                <a:moveTo>
                  <a:pt x="0" y="1059180"/>
                </a:moveTo>
                <a:lnTo>
                  <a:pt x="3387852" y="1059180"/>
                </a:lnTo>
                <a:lnTo>
                  <a:pt x="3387852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52572" y="3454637"/>
            <a:ext cx="740664" cy="1094703"/>
          </a:xfrm>
          <a:custGeom>
            <a:avLst/>
            <a:gdLst/>
            <a:ahLst/>
            <a:cxnLst/>
            <a:rect l="l" t="t" r="r" b="b"/>
            <a:pathLst>
              <a:path w="740663" h="1094703">
                <a:moveTo>
                  <a:pt x="740663" y="1094703"/>
                </a:moveTo>
                <a:lnTo>
                  <a:pt x="740663" y="0"/>
                </a:lnTo>
                <a:lnTo>
                  <a:pt x="0" y="0"/>
                </a:lnTo>
                <a:lnTo>
                  <a:pt x="0" y="1094703"/>
                </a:lnTo>
                <a:lnTo>
                  <a:pt x="740663" y="1094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2987349" y="3454637"/>
            <a:ext cx="872375" cy="1094703"/>
          </a:xfrm>
          <a:custGeom>
            <a:avLst/>
            <a:gdLst/>
            <a:ahLst/>
            <a:cxnLst/>
            <a:rect l="l" t="t" r="r" b="b"/>
            <a:pathLst>
              <a:path w="872375" h="1094703">
                <a:moveTo>
                  <a:pt x="0" y="1094703"/>
                </a:moveTo>
                <a:lnTo>
                  <a:pt x="872375" y="1094703"/>
                </a:lnTo>
                <a:lnTo>
                  <a:pt x="872375" y="0"/>
                </a:lnTo>
                <a:lnTo>
                  <a:pt x="0" y="0"/>
                </a:lnTo>
                <a:lnTo>
                  <a:pt x="0" y="1094703"/>
                </a:lnTo>
                <a:close/>
              </a:path>
            </a:pathLst>
          </a:custGeom>
          <a:ln w="8620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3291906" y="3838562"/>
            <a:ext cx="258099" cy="3527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3052572" y="3445764"/>
            <a:ext cx="740663" cy="1110996"/>
          </a:xfrm>
          <a:custGeom>
            <a:avLst/>
            <a:gdLst/>
            <a:ahLst/>
            <a:cxnLst/>
            <a:rect l="l" t="t" r="r" b="b"/>
            <a:pathLst>
              <a:path w="740663" h="1110996">
                <a:moveTo>
                  <a:pt x="0" y="1110996"/>
                </a:moveTo>
                <a:lnTo>
                  <a:pt x="740663" y="1110996"/>
                </a:lnTo>
                <a:lnTo>
                  <a:pt x="740663" y="0"/>
                </a:lnTo>
                <a:lnTo>
                  <a:pt x="0" y="0"/>
                </a:lnTo>
                <a:lnTo>
                  <a:pt x="0" y="1110996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903720" y="3598164"/>
            <a:ext cx="3386328" cy="1059180"/>
          </a:xfrm>
          <a:custGeom>
            <a:avLst/>
            <a:gdLst/>
            <a:ahLst/>
            <a:cxnLst/>
            <a:rect l="l" t="t" r="r" b="b"/>
            <a:pathLst>
              <a:path w="3386328" h="1059180">
                <a:moveTo>
                  <a:pt x="0" y="1059180"/>
                </a:moveTo>
                <a:lnTo>
                  <a:pt x="3386328" y="1059180"/>
                </a:lnTo>
                <a:lnTo>
                  <a:pt x="3386328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903720" y="3598164"/>
            <a:ext cx="3386328" cy="1059180"/>
          </a:xfrm>
          <a:custGeom>
            <a:avLst/>
            <a:gdLst/>
            <a:ahLst/>
            <a:cxnLst/>
            <a:rect l="l" t="t" r="r" b="b"/>
            <a:pathLst>
              <a:path w="3386328" h="1059180">
                <a:moveTo>
                  <a:pt x="0" y="1059180"/>
                </a:moveTo>
                <a:lnTo>
                  <a:pt x="3386328" y="1059180"/>
                </a:lnTo>
                <a:lnTo>
                  <a:pt x="3386328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761988" y="3454637"/>
            <a:ext cx="740664" cy="1094703"/>
          </a:xfrm>
          <a:custGeom>
            <a:avLst/>
            <a:gdLst/>
            <a:ahLst/>
            <a:cxnLst/>
            <a:rect l="l" t="t" r="r" b="b"/>
            <a:pathLst>
              <a:path w="740664" h="1094703">
                <a:moveTo>
                  <a:pt x="740664" y="1094703"/>
                </a:moveTo>
                <a:lnTo>
                  <a:pt x="740664" y="0"/>
                </a:lnTo>
                <a:lnTo>
                  <a:pt x="0" y="0"/>
                </a:lnTo>
                <a:lnTo>
                  <a:pt x="0" y="1094703"/>
                </a:lnTo>
                <a:lnTo>
                  <a:pt x="740664" y="1094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6696764" y="3454637"/>
            <a:ext cx="872375" cy="1094703"/>
          </a:xfrm>
          <a:custGeom>
            <a:avLst/>
            <a:gdLst/>
            <a:ahLst/>
            <a:cxnLst/>
            <a:rect l="l" t="t" r="r" b="b"/>
            <a:pathLst>
              <a:path w="872375" h="1094703">
                <a:moveTo>
                  <a:pt x="0" y="1094703"/>
                </a:moveTo>
                <a:lnTo>
                  <a:pt x="872375" y="1094703"/>
                </a:lnTo>
                <a:lnTo>
                  <a:pt x="872375" y="0"/>
                </a:lnTo>
                <a:lnTo>
                  <a:pt x="0" y="0"/>
                </a:lnTo>
                <a:lnTo>
                  <a:pt x="0" y="1094703"/>
                </a:lnTo>
                <a:close/>
              </a:path>
            </a:pathLst>
          </a:custGeom>
          <a:ln w="8620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6990998" y="3838562"/>
            <a:ext cx="263261" cy="3476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6761988" y="3445764"/>
            <a:ext cx="740664" cy="1110996"/>
          </a:xfrm>
          <a:custGeom>
            <a:avLst/>
            <a:gdLst/>
            <a:ahLst/>
            <a:cxnLst/>
            <a:rect l="l" t="t" r="r" b="b"/>
            <a:pathLst>
              <a:path w="740664" h="1110996">
                <a:moveTo>
                  <a:pt x="0" y="1110996"/>
                </a:moveTo>
                <a:lnTo>
                  <a:pt x="740664" y="1110996"/>
                </a:lnTo>
                <a:lnTo>
                  <a:pt x="740664" y="0"/>
                </a:lnTo>
                <a:lnTo>
                  <a:pt x="0" y="0"/>
                </a:lnTo>
                <a:lnTo>
                  <a:pt x="0" y="1110996"/>
                </a:lnTo>
                <a:close/>
              </a:path>
            </a:pathLst>
          </a:custGeom>
          <a:ln w="158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5047488" y="4931664"/>
            <a:ext cx="3387852" cy="1057656"/>
          </a:xfrm>
          <a:custGeom>
            <a:avLst/>
            <a:gdLst/>
            <a:ahLst/>
            <a:cxnLst/>
            <a:rect l="l" t="t" r="r" b="b"/>
            <a:pathLst>
              <a:path w="3387852" h="1057656">
                <a:moveTo>
                  <a:pt x="0" y="1057656"/>
                </a:moveTo>
                <a:lnTo>
                  <a:pt x="3387852" y="1057656"/>
                </a:lnTo>
                <a:lnTo>
                  <a:pt x="3387852" y="0"/>
                </a:lnTo>
                <a:lnTo>
                  <a:pt x="0" y="0"/>
                </a:lnTo>
                <a:lnTo>
                  <a:pt x="0" y="1057656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047488" y="4931664"/>
            <a:ext cx="3387852" cy="1057656"/>
          </a:xfrm>
          <a:custGeom>
            <a:avLst/>
            <a:gdLst/>
            <a:ahLst/>
            <a:cxnLst/>
            <a:rect l="l" t="t" r="r" b="b"/>
            <a:pathLst>
              <a:path w="3387852" h="1057656">
                <a:moveTo>
                  <a:pt x="0" y="1057656"/>
                </a:moveTo>
                <a:lnTo>
                  <a:pt x="3387852" y="1057656"/>
                </a:lnTo>
                <a:lnTo>
                  <a:pt x="3387852" y="0"/>
                </a:lnTo>
                <a:lnTo>
                  <a:pt x="0" y="0"/>
                </a:lnTo>
                <a:lnTo>
                  <a:pt x="0" y="1057656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07280" y="4786595"/>
            <a:ext cx="740664" cy="1096234"/>
          </a:xfrm>
          <a:custGeom>
            <a:avLst/>
            <a:gdLst/>
            <a:ahLst/>
            <a:cxnLst/>
            <a:rect l="l" t="t" r="r" b="b"/>
            <a:pathLst>
              <a:path w="740664" h="1096234">
                <a:moveTo>
                  <a:pt x="740664" y="1096234"/>
                </a:moveTo>
                <a:lnTo>
                  <a:pt x="740664" y="0"/>
                </a:lnTo>
                <a:lnTo>
                  <a:pt x="0" y="0"/>
                </a:lnTo>
                <a:lnTo>
                  <a:pt x="0" y="1096234"/>
                </a:lnTo>
                <a:lnTo>
                  <a:pt x="740664" y="1096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4842057" y="4786595"/>
            <a:ext cx="872375" cy="1096234"/>
          </a:xfrm>
          <a:custGeom>
            <a:avLst/>
            <a:gdLst/>
            <a:ahLst/>
            <a:cxnLst/>
            <a:rect l="l" t="t" r="r" b="b"/>
            <a:pathLst>
              <a:path w="872375" h="1096234">
                <a:moveTo>
                  <a:pt x="0" y="1096234"/>
                </a:moveTo>
                <a:lnTo>
                  <a:pt x="872375" y="1096234"/>
                </a:lnTo>
                <a:lnTo>
                  <a:pt x="872375" y="0"/>
                </a:lnTo>
                <a:lnTo>
                  <a:pt x="0" y="0"/>
                </a:lnTo>
                <a:lnTo>
                  <a:pt x="0" y="1096234"/>
                </a:lnTo>
                <a:close/>
              </a:path>
            </a:pathLst>
          </a:custGeom>
          <a:ln w="8624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5146614" y="5176252"/>
            <a:ext cx="258099" cy="3480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907280" y="4777740"/>
            <a:ext cx="740663" cy="1112520"/>
          </a:xfrm>
          <a:custGeom>
            <a:avLst/>
            <a:gdLst/>
            <a:ahLst/>
            <a:cxnLst/>
            <a:rect l="l" t="t" r="r" b="b"/>
            <a:pathLst>
              <a:path w="740663" h="1112520">
                <a:moveTo>
                  <a:pt x="0" y="1112520"/>
                </a:moveTo>
                <a:lnTo>
                  <a:pt x="740663" y="1112520"/>
                </a:lnTo>
                <a:lnTo>
                  <a:pt x="740663" y="0"/>
                </a:lnTo>
                <a:lnTo>
                  <a:pt x="0" y="0"/>
                </a:lnTo>
                <a:lnTo>
                  <a:pt x="0" y="111252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800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108063" y="860700"/>
            <a:ext cx="3446408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25" dirty="0">
                <a:solidFill>
                  <a:srgbClr val="FFFFFF"/>
                </a:solidFill>
                <a:latin typeface="Arial"/>
                <a:cs typeface="Arial"/>
              </a:rPr>
              <a:t>Testing Principles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608570" y="2785011"/>
            <a:ext cx="2532053" cy="241808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spc="0" dirty="0">
                <a:latin typeface="Arial"/>
                <a:cs typeface="Arial"/>
              </a:rPr>
              <a:t>long before testing begins</a:t>
            </a:r>
            <a:endParaRPr sz="17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608570" y="3894483"/>
            <a:ext cx="2314780" cy="241807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spc="-1" dirty="0">
                <a:latin typeface="Arial"/>
                <a:cs typeface="Arial"/>
              </a:rPr>
              <a:t>the small” and progress</a:t>
            </a:r>
            <a:endParaRPr sz="17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608570" y="4341015"/>
            <a:ext cx="670728" cy="241807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dirty="0">
                <a:latin typeface="Arial"/>
                <a:cs typeface="Arial"/>
              </a:rPr>
              <a:t>large.”</a:t>
            </a:r>
            <a:endParaRPr sz="17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42057" y="4780355"/>
            <a:ext cx="65222" cy="1108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4907280" y="4780355"/>
            <a:ext cx="740663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5647944" y="4780355"/>
            <a:ext cx="66488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5714432" y="4780355"/>
            <a:ext cx="2720907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4907280" y="4931664"/>
            <a:ext cx="140208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5047488" y="4931664"/>
            <a:ext cx="600455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5647944" y="4931664"/>
            <a:ext cx="66488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5714432" y="4931664"/>
            <a:ext cx="2720907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51494" marR="302541">
              <a:lnSpc>
                <a:spcPts val="1750"/>
              </a:lnSpc>
              <a:spcBef>
                <a:spcPts val="1503"/>
              </a:spcBef>
            </a:pPr>
            <a:r>
              <a:rPr sz="1700" spc="0" dirty="0">
                <a:latin typeface="Arial"/>
                <a:cs typeface="Arial"/>
              </a:rPr>
              <a:t>Exhaustive testing is not possible</a:t>
            </a:r>
            <a:endParaRPr sz="17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42057" y="5888357"/>
            <a:ext cx="205430" cy="100962"/>
          </a:xfrm>
          <a:prstGeom prst="rect">
            <a:avLst/>
          </a:prstGeom>
        </p:spPr>
        <p:txBody>
          <a:bodyPr wrap="square" lIns="0" tIns="5712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42" name="object 42"/>
          <p:cNvSpPr txBox="1"/>
          <p:nvPr/>
        </p:nvSpPr>
        <p:spPr>
          <a:xfrm>
            <a:off x="5047488" y="5888357"/>
            <a:ext cx="3387852" cy="100962"/>
          </a:xfrm>
          <a:prstGeom prst="rect">
            <a:avLst/>
          </a:prstGeom>
        </p:spPr>
        <p:txBody>
          <a:bodyPr wrap="square" lIns="0" tIns="5712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41" name="object 41"/>
          <p:cNvSpPr txBox="1"/>
          <p:nvPr/>
        </p:nvSpPr>
        <p:spPr>
          <a:xfrm>
            <a:off x="6696765" y="3448387"/>
            <a:ext cx="65222" cy="1106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6761988" y="3448387"/>
            <a:ext cx="740664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7502652" y="3448387"/>
            <a:ext cx="66488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7569140" y="3448387"/>
            <a:ext cx="2720907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6761988" y="3598164"/>
            <a:ext cx="141731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6903720" y="3598164"/>
            <a:ext cx="598932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7502652" y="3598164"/>
            <a:ext cx="66488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7569140" y="3598164"/>
            <a:ext cx="2720907" cy="956699"/>
          </a:xfrm>
          <a:prstGeom prst="rect">
            <a:avLst/>
          </a:prstGeom>
        </p:spPr>
        <p:txBody>
          <a:bodyPr wrap="square" lIns="0" tIns="59055" rIns="0" bIns="0" rtlCol="0">
            <a:noAutofit/>
          </a:bodyPr>
          <a:lstStyle/>
          <a:p>
            <a:pPr marL="52129" marR="351626">
              <a:lnSpc>
                <a:spcPts val="1954"/>
              </a:lnSpc>
            </a:pPr>
            <a:r>
              <a:rPr sz="1700" spc="-8" dirty="0">
                <a:latin typeface="Arial"/>
                <a:cs typeface="Arial"/>
              </a:rPr>
              <a:t>Testing should begin “in </a:t>
            </a:r>
            <a:endParaRPr sz="1700">
              <a:latin typeface="Arial"/>
              <a:cs typeface="Arial"/>
            </a:endParaRPr>
          </a:p>
          <a:p>
            <a:pPr marL="52129" marR="351626">
              <a:lnSpc>
                <a:spcPts val="1954"/>
              </a:lnSpc>
              <a:spcBef>
                <a:spcPts val="1561"/>
              </a:spcBef>
            </a:pPr>
            <a:r>
              <a:rPr sz="1700" spc="-1" dirty="0">
                <a:latin typeface="Arial"/>
                <a:cs typeface="Arial"/>
              </a:rPr>
              <a:t>toward testing “in the</a:t>
            </a:r>
            <a:endParaRPr sz="17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96765" y="4554863"/>
            <a:ext cx="206954" cy="102480"/>
          </a:xfrm>
          <a:prstGeom prst="rect">
            <a:avLst/>
          </a:prstGeom>
        </p:spPr>
        <p:txBody>
          <a:bodyPr wrap="square" lIns="0" tIns="880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32" name="object 32"/>
          <p:cNvSpPr txBox="1"/>
          <p:nvPr/>
        </p:nvSpPr>
        <p:spPr>
          <a:xfrm>
            <a:off x="6903720" y="4554863"/>
            <a:ext cx="3386328" cy="102480"/>
          </a:xfrm>
          <a:prstGeom prst="rect">
            <a:avLst/>
          </a:prstGeom>
        </p:spPr>
        <p:txBody>
          <a:bodyPr wrap="square" lIns="0" tIns="880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31" name="object 31"/>
          <p:cNvSpPr txBox="1"/>
          <p:nvPr/>
        </p:nvSpPr>
        <p:spPr>
          <a:xfrm>
            <a:off x="2987349" y="3448387"/>
            <a:ext cx="65222" cy="1106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3052572" y="3448387"/>
            <a:ext cx="740663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3793236" y="3448387"/>
            <a:ext cx="66488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3859724" y="3448387"/>
            <a:ext cx="2720907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3052572" y="3598164"/>
            <a:ext cx="140207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3192780" y="3598164"/>
            <a:ext cx="600456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3793236" y="3598164"/>
            <a:ext cx="66488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3859724" y="3598164"/>
            <a:ext cx="2720907" cy="956699"/>
          </a:xfrm>
          <a:prstGeom prst="rect">
            <a:avLst/>
          </a:prstGeom>
        </p:spPr>
        <p:txBody>
          <a:bodyPr wrap="square" lIns="0" tIns="619" rIns="0" bIns="0" rtlCol="0">
            <a:noAutofit/>
          </a:bodyPr>
          <a:lstStyle/>
          <a:p>
            <a:pPr>
              <a:lnSpc>
                <a:spcPts val="500"/>
              </a:lnSpc>
            </a:pPr>
            <a:endParaRPr sz="500"/>
          </a:p>
          <a:p>
            <a:pPr marL="51113" marR="807215" algn="just">
              <a:lnSpc>
                <a:spcPts val="1954"/>
              </a:lnSpc>
              <a:spcBef>
                <a:spcPts val="1000"/>
              </a:spcBef>
            </a:pPr>
            <a:r>
              <a:rPr sz="1700" spc="-1" dirty="0">
                <a:latin typeface="Arial"/>
                <a:cs typeface="Arial"/>
              </a:rPr>
              <a:t>The Pareto (80-20) </a:t>
            </a:r>
            <a:endParaRPr sz="1700">
              <a:latin typeface="Arial"/>
              <a:cs typeface="Arial"/>
            </a:endParaRPr>
          </a:p>
          <a:p>
            <a:pPr marL="51113" marR="807215" algn="just">
              <a:lnSpc>
                <a:spcPts val="1954"/>
              </a:lnSpc>
            </a:pPr>
            <a:r>
              <a:rPr sz="1700" spc="-1" dirty="0">
                <a:latin typeface="Arial"/>
                <a:cs typeface="Arial"/>
              </a:rPr>
              <a:t>principle applies to </a:t>
            </a:r>
            <a:endParaRPr sz="1700">
              <a:latin typeface="Arial"/>
              <a:cs typeface="Arial"/>
            </a:endParaRPr>
          </a:p>
          <a:p>
            <a:pPr marL="51113" marR="807215" algn="just">
              <a:lnSpc>
                <a:spcPts val="1954"/>
              </a:lnSpc>
            </a:pPr>
            <a:r>
              <a:rPr sz="1700" spc="-1" dirty="0">
                <a:latin typeface="Arial"/>
                <a:cs typeface="Arial"/>
              </a:rPr>
              <a:t>software testing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87349" y="4554863"/>
            <a:ext cx="205430" cy="102480"/>
          </a:xfrm>
          <a:prstGeom prst="rect">
            <a:avLst/>
          </a:prstGeom>
        </p:spPr>
        <p:txBody>
          <a:bodyPr wrap="square" lIns="0" tIns="880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22" name="object 22"/>
          <p:cNvSpPr txBox="1"/>
          <p:nvPr/>
        </p:nvSpPr>
        <p:spPr>
          <a:xfrm>
            <a:off x="3192780" y="4554863"/>
            <a:ext cx="3387852" cy="102480"/>
          </a:xfrm>
          <a:prstGeom prst="rect">
            <a:avLst/>
          </a:prstGeom>
        </p:spPr>
        <p:txBody>
          <a:bodyPr wrap="square" lIns="0" tIns="880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21" name="object 21"/>
          <p:cNvSpPr txBox="1"/>
          <p:nvPr/>
        </p:nvSpPr>
        <p:spPr>
          <a:xfrm>
            <a:off x="6696765" y="2114879"/>
            <a:ext cx="65222" cy="1108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6761988" y="2114879"/>
            <a:ext cx="740664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7502652" y="2114879"/>
            <a:ext cx="66488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7569140" y="2114879"/>
            <a:ext cx="2720907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6761988" y="2266188"/>
            <a:ext cx="141731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6903720" y="2266188"/>
            <a:ext cx="598932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7502652" y="2266188"/>
            <a:ext cx="66488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7569140" y="2266188"/>
            <a:ext cx="2720907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sz="1000"/>
          </a:p>
          <a:p>
            <a:pPr marL="52129">
              <a:lnSpc>
                <a:spcPct val="95825"/>
              </a:lnSpc>
              <a:spcBef>
                <a:spcPts val="1219"/>
              </a:spcBef>
            </a:pPr>
            <a:r>
              <a:rPr sz="1700" spc="-8" dirty="0">
                <a:latin typeface="Arial"/>
                <a:cs typeface="Arial"/>
              </a:rPr>
              <a:t>Tests should be planned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96765" y="3222881"/>
            <a:ext cx="206954" cy="100962"/>
          </a:xfrm>
          <a:prstGeom prst="rect">
            <a:avLst/>
          </a:prstGeom>
        </p:spPr>
        <p:txBody>
          <a:bodyPr wrap="square" lIns="0" tIns="5712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12" name="object 12"/>
          <p:cNvSpPr txBox="1"/>
          <p:nvPr/>
        </p:nvSpPr>
        <p:spPr>
          <a:xfrm>
            <a:off x="6903720" y="3222881"/>
            <a:ext cx="3386328" cy="100962"/>
          </a:xfrm>
          <a:prstGeom prst="rect">
            <a:avLst/>
          </a:prstGeom>
        </p:spPr>
        <p:txBody>
          <a:bodyPr wrap="square" lIns="0" tIns="5712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11" name="object 11"/>
          <p:cNvSpPr txBox="1"/>
          <p:nvPr/>
        </p:nvSpPr>
        <p:spPr>
          <a:xfrm>
            <a:off x="2987348" y="2114850"/>
            <a:ext cx="65223" cy="1108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3052572" y="2114850"/>
            <a:ext cx="740663" cy="151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793236" y="2114850"/>
            <a:ext cx="66488" cy="151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859724" y="2121070"/>
            <a:ext cx="2720907" cy="145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052572" y="2266188"/>
            <a:ext cx="140207" cy="956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192780" y="2266188"/>
            <a:ext cx="600456" cy="956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793236" y="2266188"/>
            <a:ext cx="66488" cy="956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859724" y="2266188"/>
            <a:ext cx="2720907" cy="956852"/>
          </a:xfrm>
          <a:prstGeom prst="rect">
            <a:avLst/>
          </a:prstGeom>
        </p:spPr>
        <p:txBody>
          <a:bodyPr wrap="square" lIns="0" tIns="12633" rIns="0" bIns="0" rtlCol="0">
            <a:noAutofit/>
          </a:bodyPr>
          <a:lstStyle/>
          <a:p>
            <a:pPr>
              <a:lnSpc>
                <a:spcPts val="1400"/>
              </a:lnSpc>
            </a:pPr>
            <a:endParaRPr sz="1400"/>
          </a:p>
          <a:p>
            <a:pPr marL="51113" marR="554821">
              <a:lnSpc>
                <a:spcPts val="1954"/>
              </a:lnSpc>
            </a:pPr>
            <a:r>
              <a:rPr sz="1700" spc="-1" dirty="0">
                <a:latin typeface="Arial"/>
                <a:cs typeface="Arial"/>
              </a:rPr>
              <a:t>All tests should be </a:t>
            </a:r>
            <a:endParaRPr sz="1700">
              <a:latin typeface="Arial"/>
              <a:cs typeface="Arial"/>
            </a:endParaRPr>
          </a:p>
          <a:p>
            <a:pPr marL="51113" marR="554821">
              <a:lnSpc>
                <a:spcPts val="1954"/>
              </a:lnSpc>
            </a:pPr>
            <a:r>
              <a:rPr sz="1700" spc="0" dirty="0">
                <a:latin typeface="Arial"/>
                <a:cs typeface="Arial"/>
              </a:rPr>
              <a:t>traceable to customer </a:t>
            </a:r>
            <a:endParaRPr sz="1700">
              <a:latin typeface="Arial"/>
              <a:cs typeface="Arial"/>
            </a:endParaRPr>
          </a:p>
          <a:p>
            <a:pPr marL="51113" marR="554821">
              <a:lnSpc>
                <a:spcPts val="1954"/>
              </a:lnSpc>
            </a:pPr>
            <a:r>
              <a:rPr sz="1700" spc="0" dirty="0">
                <a:latin typeface="Arial"/>
                <a:cs typeface="Arial"/>
              </a:rPr>
              <a:t>requirements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7348" y="3223040"/>
            <a:ext cx="205431" cy="100803"/>
          </a:xfrm>
          <a:prstGeom prst="rect">
            <a:avLst/>
          </a:prstGeom>
        </p:spPr>
        <p:txBody>
          <a:bodyPr wrap="square" lIns="0" tIns="5553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2" name="object 2"/>
          <p:cNvSpPr txBox="1"/>
          <p:nvPr/>
        </p:nvSpPr>
        <p:spPr>
          <a:xfrm>
            <a:off x="3192780" y="3223040"/>
            <a:ext cx="3387852" cy="100803"/>
          </a:xfrm>
          <a:prstGeom prst="rect">
            <a:avLst/>
          </a:prstGeom>
        </p:spPr>
        <p:txBody>
          <a:bodyPr wrap="square" lIns="0" tIns="5553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object 56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192780" y="2266188"/>
            <a:ext cx="3387852" cy="1057655"/>
          </a:xfrm>
          <a:custGeom>
            <a:avLst/>
            <a:gdLst/>
            <a:ahLst/>
            <a:cxnLst/>
            <a:rect l="l" t="t" r="r" b="b"/>
            <a:pathLst>
              <a:path w="3387852" h="1057655">
                <a:moveTo>
                  <a:pt x="0" y="1057655"/>
                </a:moveTo>
                <a:lnTo>
                  <a:pt x="3387852" y="1057655"/>
                </a:lnTo>
                <a:lnTo>
                  <a:pt x="3387852" y="0"/>
                </a:lnTo>
                <a:lnTo>
                  <a:pt x="0" y="0"/>
                </a:lnTo>
                <a:lnTo>
                  <a:pt x="0" y="1057655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192780" y="2266188"/>
            <a:ext cx="3387852" cy="1057655"/>
          </a:xfrm>
          <a:custGeom>
            <a:avLst/>
            <a:gdLst/>
            <a:ahLst/>
            <a:cxnLst/>
            <a:rect l="l" t="t" r="r" b="b"/>
            <a:pathLst>
              <a:path w="3387852" h="1057655">
                <a:moveTo>
                  <a:pt x="0" y="1057655"/>
                </a:moveTo>
                <a:lnTo>
                  <a:pt x="3387852" y="1057655"/>
                </a:lnTo>
                <a:lnTo>
                  <a:pt x="3387852" y="0"/>
                </a:lnTo>
                <a:lnTo>
                  <a:pt x="0" y="0"/>
                </a:lnTo>
                <a:lnTo>
                  <a:pt x="0" y="1057655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052572" y="2121069"/>
            <a:ext cx="740664" cy="1096595"/>
          </a:xfrm>
          <a:custGeom>
            <a:avLst/>
            <a:gdLst/>
            <a:ahLst/>
            <a:cxnLst/>
            <a:rect l="l" t="t" r="r" b="b"/>
            <a:pathLst>
              <a:path w="740664" h="1096595">
                <a:moveTo>
                  <a:pt x="740664" y="1096595"/>
                </a:moveTo>
                <a:lnTo>
                  <a:pt x="740663" y="0"/>
                </a:lnTo>
                <a:lnTo>
                  <a:pt x="0" y="0"/>
                </a:lnTo>
                <a:lnTo>
                  <a:pt x="0" y="1096595"/>
                </a:lnTo>
                <a:lnTo>
                  <a:pt x="740664" y="109659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987348" y="2121069"/>
            <a:ext cx="872375" cy="1096595"/>
          </a:xfrm>
          <a:custGeom>
            <a:avLst/>
            <a:gdLst/>
            <a:ahLst/>
            <a:cxnLst/>
            <a:rect l="l" t="t" r="r" b="b"/>
            <a:pathLst>
              <a:path w="872375" h="1096595">
                <a:moveTo>
                  <a:pt x="0" y="1096595"/>
                </a:moveTo>
                <a:lnTo>
                  <a:pt x="872375" y="1096595"/>
                </a:lnTo>
                <a:lnTo>
                  <a:pt x="872375" y="0"/>
                </a:lnTo>
                <a:lnTo>
                  <a:pt x="0" y="0"/>
                </a:lnTo>
                <a:lnTo>
                  <a:pt x="0" y="1096595"/>
                </a:lnTo>
                <a:close/>
              </a:path>
            </a:pathLst>
          </a:custGeom>
          <a:ln w="8610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317716" y="2509014"/>
            <a:ext cx="180669" cy="34656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052572" y="2112264"/>
            <a:ext cx="740663" cy="1112519"/>
          </a:xfrm>
          <a:custGeom>
            <a:avLst/>
            <a:gdLst/>
            <a:ahLst/>
            <a:cxnLst/>
            <a:rect l="l" t="t" r="r" b="b"/>
            <a:pathLst>
              <a:path w="740663" h="1112519">
                <a:moveTo>
                  <a:pt x="0" y="1112519"/>
                </a:moveTo>
                <a:lnTo>
                  <a:pt x="740663" y="1112519"/>
                </a:lnTo>
                <a:lnTo>
                  <a:pt x="740663" y="0"/>
                </a:lnTo>
                <a:lnTo>
                  <a:pt x="0" y="0"/>
                </a:lnTo>
                <a:lnTo>
                  <a:pt x="0" y="1112519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6903720" y="2266188"/>
            <a:ext cx="3386328" cy="1057655"/>
          </a:xfrm>
          <a:custGeom>
            <a:avLst/>
            <a:gdLst/>
            <a:ahLst/>
            <a:cxnLst/>
            <a:rect l="l" t="t" r="r" b="b"/>
            <a:pathLst>
              <a:path w="3386328" h="1057655">
                <a:moveTo>
                  <a:pt x="0" y="1057655"/>
                </a:moveTo>
                <a:lnTo>
                  <a:pt x="3386328" y="1057655"/>
                </a:lnTo>
                <a:lnTo>
                  <a:pt x="3386328" y="0"/>
                </a:lnTo>
                <a:lnTo>
                  <a:pt x="0" y="0"/>
                </a:lnTo>
                <a:lnTo>
                  <a:pt x="0" y="1057655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6903720" y="2266188"/>
            <a:ext cx="3386328" cy="1057655"/>
          </a:xfrm>
          <a:custGeom>
            <a:avLst/>
            <a:gdLst/>
            <a:ahLst/>
            <a:cxnLst/>
            <a:rect l="l" t="t" r="r" b="b"/>
            <a:pathLst>
              <a:path w="3386328" h="1057655">
                <a:moveTo>
                  <a:pt x="0" y="1057655"/>
                </a:moveTo>
                <a:lnTo>
                  <a:pt x="3386328" y="1057655"/>
                </a:lnTo>
                <a:lnTo>
                  <a:pt x="3386328" y="0"/>
                </a:lnTo>
                <a:lnTo>
                  <a:pt x="0" y="0"/>
                </a:lnTo>
                <a:lnTo>
                  <a:pt x="0" y="1057655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6761988" y="2121119"/>
            <a:ext cx="740664" cy="1096235"/>
          </a:xfrm>
          <a:custGeom>
            <a:avLst/>
            <a:gdLst/>
            <a:ahLst/>
            <a:cxnLst/>
            <a:rect l="l" t="t" r="r" b="b"/>
            <a:pathLst>
              <a:path w="740664" h="1096235">
                <a:moveTo>
                  <a:pt x="740664" y="1096235"/>
                </a:moveTo>
                <a:lnTo>
                  <a:pt x="740664" y="0"/>
                </a:lnTo>
                <a:lnTo>
                  <a:pt x="0" y="0"/>
                </a:lnTo>
                <a:lnTo>
                  <a:pt x="0" y="1096234"/>
                </a:lnTo>
                <a:lnTo>
                  <a:pt x="740664" y="10962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6696764" y="2121119"/>
            <a:ext cx="872375" cy="1096235"/>
          </a:xfrm>
          <a:custGeom>
            <a:avLst/>
            <a:gdLst/>
            <a:ahLst/>
            <a:cxnLst/>
            <a:rect l="l" t="t" r="r" b="b"/>
            <a:pathLst>
              <a:path w="872375" h="1096235">
                <a:moveTo>
                  <a:pt x="0" y="1096234"/>
                </a:moveTo>
                <a:lnTo>
                  <a:pt x="872375" y="1096235"/>
                </a:lnTo>
                <a:lnTo>
                  <a:pt x="872375" y="0"/>
                </a:lnTo>
                <a:lnTo>
                  <a:pt x="0" y="0"/>
                </a:lnTo>
                <a:lnTo>
                  <a:pt x="0" y="1096234"/>
                </a:lnTo>
                <a:close/>
              </a:path>
            </a:pathLst>
          </a:custGeom>
          <a:ln w="8624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6996159" y="2505581"/>
            <a:ext cx="258099" cy="34809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761988" y="2112264"/>
            <a:ext cx="740664" cy="1112519"/>
          </a:xfrm>
          <a:custGeom>
            <a:avLst/>
            <a:gdLst/>
            <a:ahLst/>
            <a:cxnLst/>
            <a:rect l="l" t="t" r="r" b="b"/>
            <a:pathLst>
              <a:path w="740664" h="1112519">
                <a:moveTo>
                  <a:pt x="0" y="1112519"/>
                </a:moveTo>
                <a:lnTo>
                  <a:pt x="740664" y="1112519"/>
                </a:lnTo>
                <a:lnTo>
                  <a:pt x="740664" y="0"/>
                </a:lnTo>
                <a:lnTo>
                  <a:pt x="0" y="0"/>
                </a:lnTo>
                <a:lnTo>
                  <a:pt x="0" y="1112519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3192780" y="3598164"/>
            <a:ext cx="3387852" cy="1059180"/>
          </a:xfrm>
          <a:custGeom>
            <a:avLst/>
            <a:gdLst/>
            <a:ahLst/>
            <a:cxnLst/>
            <a:rect l="l" t="t" r="r" b="b"/>
            <a:pathLst>
              <a:path w="3387852" h="1059180">
                <a:moveTo>
                  <a:pt x="0" y="1059180"/>
                </a:moveTo>
                <a:lnTo>
                  <a:pt x="3387852" y="1059180"/>
                </a:lnTo>
                <a:lnTo>
                  <a:pt x="3387852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3192780" y="3598164"/>
            <a:ext cx="3387852" cy="1059180"/>
          </a:xfrm>
          <a:custGeom>
            <a:avLst/>
            <a:gdLst/>
            <a:ahLst/>
            <a:cxnLst/>
            <a:rect l="l" t="t" r="r" b="b"/>
            <a:pathLst>
              <a:path w="3387852" h="1059180">
                <a:moveTo>
                  <a:pt x="0" y="1059180"/>
                </a:moveTo>
                <a:lnTo>
                  <a:pt x="3387852" y="1059180"/>
                </a:lnTo>
                <a:lnTo>
                  <a:pt x="3387852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3052572" y="3454637"/>
            <a:ext cx="740664" cy="1094703"/>
          </a:xfrm>
          <a:custGeom>
            <a:avLst/>
            <a:gdLst/>
            <a:ahLst/>
            <a:cxnLst/>
            <a:rect l="l" t="t" r="r" b="b"/>
            <a:pathLst>
              <a:path w="740663" h="1094703">
                <a:moveTo>
                  <a:pt x="740663" y="1094703"/>
                </a:moveTo>
                <a:lnTo>
                  <a:pt x="740663" y="0"/>
                </a:lnTo>
                <a:lnTo>
                  <a:pt x="0" y="0"/>
                </a:lnTo>
                <a:lnTo>
                  <a:pt x="0" y="1094703"/>
                </a:lnTo>
                <a:lnTo>
                  <a:pt x="740663" y="1094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987349" y="3454637"/>
            <a:ext cx="872375" cy="1094703"/>
          </a:xfrm>
          <a:custGeom>
            <a:avLst/>
            <a:gdLst/>
            <a:ahLst/>
            <a:cxnLst/>
            <a:rect l="l" t="t" r="r" b="b"/>
            <a:pathLst>
              <a:path w="872375" h="1094703">
                <a:moveTo>
                  <a:pt x="0" y="1094703"/>
                </a:moveTo>
                <a:lnTo>
                  <a:pt x="872375" y="1094703"/>
                </a:lnTo>
                <a:lnTo>
                  <a:pt x="872375" y="0"/>
                </a:lnTo>
                <a:lnTo>
                  <a:pt x="0" y="0"/>
                </a:lnTo>
                <a:lnTo>
                  <a:pt x="0" y="1094703"/>
                </a:lnTo>
                <a:close/>
              </a:path>
            </a:pathLst>
          </a:custGeom>
          <a:ln w="8620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291906" y="3838562"/>
            <a:ext cx="258099" cy="3527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052572" y="3445764"/>
            <a:ext cx="740663" cy="1110996"/>
          </a:xfrm>
          <a:custGeom>
            <a:avLst/>
            <a:gdLst/>
            <a:ahLst/>
            <a:cxnLst/>
            <a:rect l="l" t="t" r="r" b="b"/>
            <a:pathLst>
              <a:path w="740663" h="1110996">
                <a:moveTo>
                  <a:pt x="0" y="1110996"/>
                </a:moveTo>
                <a:lnTo>
                  <a:pt x="740663" y="1110996"/>
                </a:lnTo>
                <a:lnTo>
                  <a:pt x="740663" y="0"/>
                </a:lnTo>
                <a:lnTo>
                  <a:pt x="0" y="0"/>
                </a:lnTo>
                <a:lnTo>
                  <a:pt x="0" y="1110996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6903720" y="3598164"/>
            <a:ext cx="3386328" cy="1059180"/>
          </a:xfrm>
          <a:custGeom>
            <a:avLst/>
            <a:gdLst/>
            <a:ahLst/>
            <a:cxnLst/>
            <a:rect l="l" t="t" r="r" b="b"/>
            <a:pathLst>
              <a:path w="3386328" h="1059180">
                <a:moveTo>
                  <a:pt x="0" y="1059180"/>
                </a:moveTo>
                <a:lnTo>
                  <a:pt x="3386328" y="1059180"/>
                </a:lnTo>
                <a:lnTo>
                  <a:pt x="3386328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903720" y="3598164"/>
            <a:ext cx="3386328" cy="1059180"/>
          </a:xfrm>
          <a:custGeom>
            <a:avLst/>
            <a:gdLst/>
            <a:ahLst/>
            <a:cxnLst/>
            <a:rect l="l" t="t" r="r" b="b"/>
            <a:pathLst>
              <a:path w="3386328" h="1059180">
                <a:moveTo>
                  <a:pt x="0" y="1059180"/>
                </a:moveTo>
                <a:lnTo>
                  <a:pt x="3386328" y="1059180"/>
                </a:lnTo>
                <a:lnTo>
                  <a:pt x="3386328" y="0"/>
                </a:lnTo>
                <a:lnTo>
                  <a:pt x="0" y="0"/>
                </a:lnTo>
                <a:lnTo>
                  <a:pt x="0" y="1059180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6761988" y="3454637"/>
            <a:ext cx="740664" cy="1094703"/>
          </a:xfrm>
          <a:custGeom>
            <a:avLst/>
            <a:gdLst/>
            <a:ahLst/>
            <a:cxnLst/>
            <a:rect l="l" t="t" r="r" b="b"/>
            <a:pathLst>
              <a:path w="740664" h="1094703">
                <a:moveTo>
                  <a:pt x="740664" y="1094703"/>
                </a:moveTo>
                <a:lnTo>
                  <a:pt x="740664" y="0"/>
                </a:lnTo>
                <a:lnTo>
                  <a:pt x="0" y="0"/>
                </a:lnTo>
                <a:lnTo>
                  <a:pt x="0" y="1094703"/>
                </a:lnTo>
                <a:lnTo>
                  <a:pt x="740664" y="109470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696764" y="3454637"/>
            <a:ext cx="872375" cy="1094703"/>
          </a:xfrm>
          <a:custGeom>
            <a:avLst/>
            <a:gdLst/>
            <a:ahLst/>
            <a:cxnLst/>
            <a:rect l="l" t="t" r="r" b="b"/>
            <a:pathLst>
              <a:path w="872375" h="1094703">
                <a:moveTo>
                  <a:pt x="0" y="1094703"/>
                </a:moveTo>
                <a:lnTo>
                  <a:pt x="872375" y="1094703"/>
                </a:lnTo>
                <a:lnTo>
                  <a:pt x="872375" y="0"/>
                </a:lnTo>
                <a:lnTo>
                  <a:pt x="0" y="0"/>
                </a:lnTo>
                <a:lnTo>
                  <a:pt x="0" y="1094703"/>
                </a:lnTo>
                <a:close/>
              </a:path>
            </a:pathLst>
          </a:custGeom>
          <a:ln w="8620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6990998" y="3838562"/>
            <a:ext cx="263261" cy="34760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6761988" y="3445764"/>
            <a:ext cx="740664" cy="1110996"/>
          </a:xfrm>
          <a:custGeom>
            <a:avLst/>
            <a:gdLst/>
            <a:ahLst/>
            <a:cxnLst/>
            <a:rect l="l" t="t" r="r" b="b"/>
            <a:pathLst>
              <a:path w="740664" h="1110996">
                <a:moveTo>
                  <a:pt x="0" y="1110996"/>
                </a:moveTo>
                <a:lnTo>
                  <a:pt x="740664" y="1110996"/>
                </a:lnTo>
                <a:lnTo>
                  <a:pt x="740664" y="0"/>
                </a:lnTo>
                <a:lnTo>
                  <a:pt x="0" y="0"/>
                </a:lnTo>
                <a:lnTo>
                  <a:pt x="0" y="1110996"/>
                </a:lnTo>
                <a:close/>
              </a:path>
            </a:pathLst>
          </a:custGeom>
          <a:ln w="1587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5047488" y="4931664"/>
            <a:ext cx="3387852" cy="1057656"/>
          </a:xfrm>
          <a:custGeom>
            <a:avLst/>
            <a:gdLst/>
            <a:ahLst/>
            <a:cxnLst/>
            <a:rect l="l" t="t" r="r" b="b"/>
            <a:pathLst>
              <a:path w="3387852" h="1057656">
                <a:moveTo>
                  <a:pt x="0" y="1057656"/>
                </a:moveTo>
                <a:lnTo>
                  <a:pt x="3387852" y="1057656"/>
                </a:lnTo>
                <a:lnTo>
                  <a:pt x="3387852" y="0"/>
                </a:lnTo>
                <a:lnTo>
                  <a:pt x="0" y="0"/>
                </a:lnTo>
                <a:lnTo>
                  <a:pt x="0" y="1057656"/>
                </a:lnTo>
                <a:close/>
              </a:path>
            </a:pathLst>
          </a:custGeom>
          <a:solidFill>
            <a:srgbClr val="FFFFFF">
              <a:alpha val="400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5047488" y="4931664"/>
            <a:ext cx="3387852" cy="1057656"/>
          </a:xfrm>
          <a:custGeom>
            <a:avLst/>
            <a:gdLst/>
            <a:ahLst/>
            <a:cxnLst/>
            <a:rect l="l" t="t" r="r" b="b"/>
            <a:pathLst>
              <a:path w="3387852" h="1057656">
                <a:moveTo>
                  <a:pt x="0" y="1057656"/>
                </a:moveTo>
                <a:lnTo>
                  <a:pt x="3387852" y="1057656"/>
                </a:lnTo>
                <a:lnTo>
                  <a:pt x="3387852" y="0"/>
                </a:lnTo>
                <a:lnTo>
                  <a:pt x="0" y="0"/>
                </a:lnTo>
                <a:lnTo>
                  <a:pt x="0" y="1057656"/>
                </a:lnTo>
                <a:close/>
              </a:path>
            </a:pathLst>
          </a:custGeom>
          <a:ln w="952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4907280" y="4786595"/>
            <a:ext cx="740664" cy="1096234"/>
          </a:xfrm>
          <a:custGeom>
            <a:avLst/>
            <a:gdLst/>
            <a:ahLst/>
            <a:cxnLst/>
            <a:rect l="l" t="t" r="r" b="b"/>
            <a:pathLst>
              <a:path w="740664" h="1096234">
                <a:moveTo>
                  <a:pt x="740664" y="1096234"/>
                </a:moveTo>
                <a:lnTo>
                  <a:pt x="740664" y="0"/>
                </a:lnTo>
                <a:lnTo>
                  <a:pt x="0" y="0"/>
                </a:lnTo>
                <a:lnTo>
                  <a:pt x="0" y="1096234"/>
                </a:lnTo>
                <a:lnTo>
                  <a:pt x="740664" y="1096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4842057" y="4786595"/>
            <a:ext cx="872375" cy="1096234"/>
          </a:xfrm>
          <a:custGeom>
            <a:avLst/>
            <a:gdLst/>
            <a:ahLst/>
            <a:cxnLst/>
            <a:rect l="l" t="t" r="r" b="b"/>
            <a:pathLst>
              <a:path w="872375" h="1096234">
                <a:moveTo>
                  <a:pt x="0" y="1096234"/>
                </a:moveTo>
                <a:lnTo>
                  <a:pt x="872375" y="1096234"/>
                </a:lnTo>
                <a:lnTo>
                  <a:pt x="872375" y="0"/>
                </a:lnTo>
                <a:lnTo>
                  <a:pt x="0" y="0"/>
                </a:lnTo>
                <a:lnTo>
                  <a:pt x="0" y="1096234"/>
                </a:lnTo>
                <a:close/>
              </a:path>
            </a:pathLst>
          </a:custGeom>
          <a:ln w="8624">
            <a:solidFill>
              <a:srgbClr val="AD253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5146614" y="5176252"/>
            <a:ext cx="258099" cy="34809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4907280" y="4777740"/>
            <a:ext cx="740663" cy="1112520"/>
          </a:xfrm>
          <a:custGeom>
            <a:avLst/>
            <a:gdLst/>
            <a:ahLst/>
            <a:cxnLst/>
            <a:rect l="l" t="t" r="r" b="b"/>
            <a:pathLst>
              <a:path w="740663" h="1112520">
                <a:moveTo>
                  <a:pt x="0" y="1112520"/>
                </a:moveTo>
                <a:lnTo>
                  <a:pt x="740663" y="1112520"/>
                </a:lnTo>
                <a:lnTo>
                  <a:pt x="740663" y="0"/>
                </a:lnTo>
                <a:lnTo>
                  <a:pt x="0" y="0"/>
                </a:lnTo>
                <a:lnTo>
                  <a:pt x="0" y="111252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172327" y="860700"/>
            <a:ext cx="4381880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7" dirty="0">
                <a:solidFill>
                  <a:srgbClr val="FFFFFF"/>
                </a:solidFill>
                <a:latin typeface="Arial"/>
                <a:cs typeface="Arial"/>
              </a:rPr>
              <a:t>Deployment Principles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42057" y="4780355"/>
            <a:ext cx="65222" cy="1108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0" name="object 50"/>
          <p:cNvSpPr txBox="1"/>
          <p:nvPr/>
        </p:nvSpPr>
        <p:spPr>
          <a:xfrm>
            <a:off x="4907280" y="4780355"/>
            <a:ext cx="740663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9" name="object 49"/>
          <p:cNvSpPr txBox="1"/>
          <p:nvPr/>
        </p:nvSpPr>
        <p:spPr>
          <a:xfrm>
            <a:off x="5647944" y="4780355"/>
            <a:ext cx="66488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8" name="object 48"/>
          <p:cNvSpPr txBox="1"/>
          <p:nvPr/>
        </p:nvSpPr>
        <p:spPr>
          <a:xfrm>
            <a:off x="5714432" y="4780355"/>
            <a:ext cx="2720907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7" name="object 47"/>
          <p:cNvSpPr txBox="1"/>
          <p:nvPr/>
        </p:nvSpPr>
        <p:spPr>
          <a:xfrm>
            <a:off x="4907280" y="4931664"/>
            <a:ext cx="140208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6" name="object 46"/>
          <p:cNvSpPr txBox="1"/>
          <p:nvPr/>
        </p:nvSpPr>
        <p:spPr>
          <a:xfrm>
            <a:off x="5047488" y="4931664"/>
            <a:ext cx="600455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5" name="object 45"/>
          <p:cNvSpPr txBox="1"/>
          <p:nvPr/>
        </p:nvSpPr>
        <p:spPr>
          <a:xfrm>
            <a:off x="5647944" y="4931664"/>
            <a:ext cx="66488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4" name="object 44"/>
          <p:cNvSpPr txBox="1"/>
          <p:nvPr/>
        </p:nvSpPr>
        <p:spPr>
          <a:xfrm>
            <a:off x="5714432" y="4931664"/>
            <a:ext cx="2720907" cy="956693"/>
          </a:xfrm>
          <a:prstGeom prst="rect">
            <a:avLst/>
          </a:prstGeom>
        </p:spPr>
        <p:txBody>
          <a:bodyPr wrap="square" lIns="0" tIns="4161" rIns="0" bIns="0" rtlCol="0">
            <a:noAutofit/>
          </a:bodyPr>
          <a:lstStyle/>
          <a:p>
            <a:pPr>
              <a:lnSpc>
                <a:spcPts val="1300"/>
              </a:lnSpc>
            </a:pPr>
            <a:endParaRPr sz="1300"/>
          </a:p>
          <a:p>
            <a:pPr marL="51494" marR="319294" algn="just">
              <a:lnSpc>
                <a:spcPts val="2069"/>
              </a:lnSpc>
            </a:pPr>
            <a:r>
              <a:rPr sz="1800" spc="-1" dirty="0">
                <a:latin typeface="Arial"/>
                <a:cs typeface="Arial"/>
              </a:rPr>
              <a:t>Buggy software should </a:t>
            </a:r>
            <a:endParaRPr sz="1800">
              <a:latin typeface="Arial"/>
              <a:cs typeface="Arial"/>
            </a:endParaRPr>
          </a:p>
          <a:p>
            <a:pPr marL="51494" marR="319294" algn="just">
              <a:lnSpc>
                <a:spcPts val="2069"/>
              </a:lnSpc>
            </a:pPr>
            <a:r>
              <a:rPr sz="1800" spc="0" dirty="0">
                <a:latin typeface="Arial"/>
                <a:cs typeface="Arial"/>
              </a:rPr>
              <a:t>be fixed first, delivered </a:t>
            </a:r>
            <a:endParaRPr sz="1800">
              <a:latin typeface="Arial"/>
              <a:cs typeface="Arial"/>
            </a:endParaRPr>
          </a:p>
          <a:p>
            <a:pPr marL="51494" marR="319294" algn="just">
              <a:lnSpc>
                <a:spcPts val="2069"/>
              </a:lnSpc>
            </a:pPr>
            <a:r>
              <a:rPr sz="1800" spc="-1" dirty="0">
                <a:latin typeface="Arial"/>
                <a:cs typeface="Arial"/>
              </a:rPr>
              <a:t>later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42057" y="5888357"/>
            <a:ext cx="205430" cy="100962"/>
          </a:xfrm>
          <a:prstGeom prst="rect">
            <a:avLst/>
          </a:prstGeom>
        </p:spPr>
        <p:txBody>
          <a:bodyPr wrap="square" lIns="0" tIns="5712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42" name="object 42"/>
          <p:cNvSpPr txBox="1"/>
          <p:nvPr/>
        </p:nvSpPr>
        <p:spPr>
          <a:xfrm>
            <a:off x="5047488" y="5888357"/>
            <a:ext cx="3387852" cy="100962"/>
          </a:xfrm>
          <a:prstGeom prst="rect">
            <a:avLst/>
          </a:prstGeom>
        </p:spPr>
        <p:txBody>
          <a:bodyPr wrap="square" lIns="0" tIns="5712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41" name="object 41"/>
          <p:cNvSpPr txBox="1"/>
          <p:nvPr/>
        </p:nvSpPr>
        <p:spPr>
          <a:xfrm>
            <a:off x="6696765" y="3448387"/>
            <a:ext cx="65222" cy="1106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0" name="object 40"/>
          <p:cNvSpPr txBox="1"/>
          <p:nvPr/>
        </p:nvSpPr>
        <p:spPr>
          <a:xfrm>
            <a:off x="6761988" y="3448387"/>
            <a:ext cx="740664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9" name="object 39"/>
          <p:cNvSpPr txBox="1"/>
          <p:nvPr/>
        </p:nvSpPr>
        <p:spPr>
          <a:xfrm>
            <a:off x="7502652" y="3448387"/>
            <a:ext cx="66488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8" name="object 38"/>
          <p:cNvSpPr txBox="1"/>
          <p:nvPr/>
        </p:nvSpPr>
        <p:spPr>
          <a:xfrm>
            <a:off x="7569140" y="3448387"/>
            <a:ext cx="2720907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7" name="object 37"/>
          <p:cNvSpPr txBox="1"/>
          <p:nvPr/>
        </p:nvSpPr>
        <p:spPr>
          <a:xfrm>
            <a:off x="6761988" y="3598164"/>
            <a:ext cx="141731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6" name="object 36"/>
          <p:cNvSpPr txBox="1"/>
          <p:nvPr/>
        </p:nvSpPr>
        <p:spPr>
          <a:xfrm>
            <a:off x="6903720" y="3598164"/>
            <a:ext cx="598932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5" name="object 35"/>
          <p:cNvSpPr txBox="1"/>
          <p:nvPr/>
        </p:nvSpPr>
        <p:spPr>
          <a:xfrm>
            <a:off x="7502652" y="3598164"/>
            <a:ext cx="66488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4" name="object 34"/>
          <p:cNvSpPr txBox="1"/>
          <p:nvPr/>
        </p:nvSpPr>
        <p:spPr>
          <a:xfrm>
            <a:off x="7569140" y="3598164"/>
            <a:ext cx="2720907" cy="956699"/>
          </a:xfrm>
          <a:prstGeom prst="rect">
            <a:avLst/>
          </a:prstGeom>
        </p:spPr>
        <p:txBody>
          <a:bodyPr wrap="square" lIns="0" tIns="4455" rIns="0" bIns="0" rtlCol="0">
            <a:noAutofit/>
          </a:bodyPr>
          <a:lstStyle/>
          <a:p>
            <a:pPr>
              <a:lnSpc>
                <a:spcPts val="1300"/>
              </a:lnSpc>
            </a:pPr>
            <a:endParaRPr sz="1300"/>
          </a:p>
          <a:p>
            <a:pPr marL="52129" marR="167783">
              <a:lnSpc>
                <a:spcPts val="2069"/>
              </a:lnSpc>
            </a:pPr>
            <a:r>
              <a:rPr sz="1800" spc="0" dirty="0">
                <a:latin typeface="Arial"/>
                <a:cs typeface="Arial"/>
              </a:rPr>
              <a:t>Appropriate instructional </a:t>
            </a:r>
            <a:endParaRPr sz="1800">
              <a:latin typeface="Arial"/>
              <a:cs typeface="Arial"/>
            </a:endParaRPr>
          </a:p>
          <a:p>
            <a:pPr marL="52129" marR="167783">
              <a:lnSpc>
                <a:spcPts val="2069"/>
              </a:lnSpc>
            </a:pPr>
            <a:r>
              <a:rPr sz="1800" spc="0" dirty="0">
                <a:latin typeface="Arial"/>
                <a:cs typeface="Arial"/>
              </a:rPr>
              <a:t>materials must be </a:t>
            </a:r>
            <a:endParaRPr sz="1800">
              <a:latin typeface="Arial"/>
              <a:cs typeface="Arial"/>
            </a:endParaRPr>
          </a:p>
          <a:p>
            <a:pPr marL="52129" marR="167783">
              <a:lnSpc>
                <a:spcPts val="2069"/>
              </a:lnSpc>
            </a:pPr>
            <a:r>
              <a:rPr sz="1800" spc="0" dirty="0">
                <a:latin typeface="Arial"/>
                <a:cs typeface="Arial"/>
              </a:rPr>
              <a:t>provided to end users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96765" y="4554863"/>
            <a:ext cx="206954" cy="102480"/>
          </a:xfrm>
          <a:prstGeom prst="rect">
            <a:avLst/>
          </a:prstGeom>
        </p:spPr>
        <p:txBody>
          <a:bodyPr wrap="square" lIns="0" tIns="880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32" name="object 32"/>
          <p:cNvSpPr txBox="1"/>
          <p:nvPr/>
        </p:nvSpPr>
        <p:spPr>
          <a:xfrm>
            <a:off x="6903720" y="4554863"/>
            <a:ext cx="3386328" cy="102480"/>
          </a:xfrm>
          <a:prstGeom prst="rect">
            <a:avLst/>
          </a:prstGeom>
        </p:spPr>
        <p:txBody>
          <a:bodyPr wrap="square" lIns="0" tIns="880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31" name="object 31"/>
          <p:cNvSpPr txBox="1"/>
          <p:nvPr/>
        </p:nvSpPr>
        <p:spPr>
          <a:xfrm>
            <a:off x="2987349" y="3448387"/>
            <a:ext cx="65222" cy="11064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30" name="object 30"/>
          <p:cNvSpPr txBox="1"/>
          <p:nvPr/>
        </p:nvSpPr>
        <p:spPr>
          <a:xfrm>
            <a:off x="3052572" y="3448387"/>
            <a:ext cx="740663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9" name="object 29"/>
          <p:cNvSpPr txBox="1"/>
          <p:nvPr/>
        </p:nvSpPr>
        <p:spPr>
          <a:xfrm>
            <a:off x="3793236" y="3448387"/>
            <a:ext cx="66488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8" name="object 28"/>
          <p:cNvSpPr txBox="1"/>
          <p:nvPr/>
        </p:nvSpPr>
        <p:spPr>
          <a:xfrm>
            <a:off x="3859724" y="3448387"/>
            <a:ext cx="2720907" cy="14977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7" name="object 27"/>
          <p:cNvSpPr txBox="1"/>
          <p:nvPr/>
        </p:nvSpPr>
        <p:spPr>
          <a:xfrm>
            <a:off x="3052572" y="3598164"/>
            <a:ext cx="140207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6" name="object 26"/>
          <p:cNvSpPr txBox="1"/>
          <p:nvPr/>
        </p:nvSpPr>
        <p:spPr>
          <a:xfrm>
            <a:off x="3192780" y="3598164"/>
            <a:ext cx="600456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5" name="object 25"/>
          <p:cNvSpPr txBox="1"/>
          <p:nvPr/>
        </p:nvSpPr>
        <p:spPr>
          <a:xfrm>
            <a:off x="3793236" y="3598164"/>
            <a:ext cx="66488" cy="95669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4" name="object 24"/>
          <p:cNvSpPr txBox="1"/>
          <p:nvPr/>
        </p:nvSpPr>
        <p:spPr>
          <a:xfrm>
            <a:off x="3859724" y="3598164"/>
            <a:ext cx="2720907" cy="956699"/>
          </a:xfrm>
          <a:prstGeom prst="rect">
            <a:avLst/>
          </a:prstGeom>
        </p:spPr>
        <p:txBody>
          <a:bodyPr wrap="square" lIns="0" tIns="8841" rIns="0" bIns="0" rtlCol="0">
            <a:noAutofit/>
          </a:bodyPr>
          <a:lstStyle/>
          <a:p>
            <a:pPr>
              <a:lnSpc>
                <a:spcPts val="1100"/>
              </a:lnSpc>
            </a:pPr>
            <a:endParaRPr sz="1100"/>
          </a:p>
          <a:p>
            <a:pPr marL="51113">
              <a:lnSpc>
                <a:spcPct val="95825"/>
              </a:lnSpc>
            </a:pPr>
            <a:r>
              <a:rPr sz="1800" spc="-4" dirty="0">
                <a:latin typeface="Arial"/>
                <a:cs typeface="Arial"/>
              </a:rPr>
              <a:t>A support regime must</a:t>
            </a:r>
            <a:endParaRPr sz="1800">
              <a:latin typeface="Arial"/>
              <a:cs typeface="Arial"/>
            </a:endParaRPr>
          </a:p>
          <a:p>
            <a:pPr marL="51113" marR="63414">
              <a:lnSpc>
                <a:spcPts val="1860"/>
              </a:lnSpc>
              <a:spcBef>
                <a:spcPts val="93"/>
              </a:spcBef>
            </a:pPr>
            <a:r>
              <a:rPr sz="1800" spc="0" dirty="0">
                <a:latin typeface="Arial"/>
                <a:cs typeface="Arial"/>
              </a:rPr>
              <a:t>be established before the software is delivered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87349" y="4554863"/>
            <a:ext cx="205430" cy="102480"/>
          </a:xfrm>
          <a:prstGeom prst="rect">
            <a:avLst/>
          </a:prstGeom>
        </p:spPr>
        <p:txBody>
          <a:bodyPr wrap="square" lIns="0" tIns="880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22" name="object 22"/>
          <p:cNvSpPr txBox="1"/>
          <p:nvPr/>
        </p:nvSpPr>
        <p:spPr>
          <a:xfrm>
            <a:off x="3192780" y="4554863"/>
            <a:ext cx="3387852" cy="102480"/>
          </a:xfrm>
          <a:prstGeom prst="rect">
            <a:avLst/>
          </a:prstGeom>
        </p:spPr>
        <p:txBody>
          <a:bodyPr wrap="square" lIns="0" tIns="880" rIns="0" bIns="0" rtlCol="0">
            <a:noAutofit/>
          </a:bodyPr>
          <a:lstStyle/>
          <a:p>
            <a:pPr marL="25400">
              <a:lnSpc>
                <a:spcPts val="800"/>
              </a:lnSpc>
            </a:pPr>
            <a:endParaRPr sz="800"/>
          </a:p>
        </p:txBody>
      </p:sp>
      <p:sp>
        <p:nvSpPr>
          <p:cNvPr id="21" name="object 21"/>
          <p:cNvSpPr txBox="1"/>
          <p:nvPr/>
        </p:nvSpPr>
        <p:spPr>
          <a:xfrm>
            <a:off x="6696765" y="2114879"/>
            <a:ext cx="65222" cy="110800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20" name="object 20"/>
          <p:cNvSpPr txBox="1"/>
          <p:nvPr/>
        </p:nvSpPr>
        <p:spPr>
          <a:xfrm>
            <a:off x="6761988" y="2114879"/>
            <a:ext cx="740664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9" name="object 19"/>
          <p:cNvSpPr txBox="1"/>
          <p:nvPr/>
        </p:nvSpPr>
        <p:spPr>
          <a:xfrm>
            <a:off x="7502652" y="2114879"/>
            <a:ext cx="66488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8" name="object 18"/>
          <p:cNvSpPr txBox="1"/>
          <p:nvPr/>
        </p:nvSpPr>
        <p:spPr>
          <a:xfrm>
            <a:off x="7569140" y="2114879"/>
            <a:ext cx="2720907" cy="15130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7" name="object 17"/>
          <p:cNvSpPr txBox="1"/>
          <p:nvPr/>
        </p:nvSpPr>
        <p:spPr>
          <a:xfrm>
            <a:off x="6761988" y="2266188"/>
            <a:ext cx="141731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6" name="object 16"/>
          <p:cNvSpPr txBox="1"/>
          <p:nvPr/>
        </p:nvSpPr>
        <p:spPr>
          <a:xfrm>
            <a:off x="6903720" y="2266188"/>
            <a:ext cx="598932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5" name="object 15"/>
          <p:cNvSpPr txBox="1"/>
          <p:nvPr/>
        </p:nvSpPr>
        <p:spPr>
          <a:xfrm>
            <a:off x="7502652" y="2266188"/>
            <a:ext cx="66488" cy="9566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4" name="object 14"/>
          <p:cNvSpPr txBox="1"/>
          <p:nvPr/>
        </p:nvSpPr>
        <p:spPr>
          <a:xfrm>
            <a:off x="7569140" y="2266188"/>
            <a:ext cx="2720907" cy="956693"/>
          </a:xfrm>
          <a:prstGeom prst="rect">
            <a:avLst/>
          </a:prstGeom>
        </p:spPr>
        <p:txBody>
          <a:bodyPr wrap="square" lIns="0" tIns="3312" rIns="0" bIns="0" rtlCol="0">
            <a:noAutofit/>
          </a:bodyPr>
          <a:lstStyle/>
          <a:p>
            <a:pPr>
              <a:lnSpc>
                <a:spcPts val="1300"/>
              </a:lnSpc>
            </a:pPr>
            <a:endParaRPr sz="1300"/>
          </a:p>
          <a:p>
            <a:pPr marL="52129" marR="392954">
              <a:lnSpc>
                <a:spcPts val="2069"/>
              </a:lnSpc>
            </a:pPr>
            <a:r>
              <a:rPr sz="1800" spc="-6" dirty="0">
                <a:latin typeface="Arial"/>
                <a:cs typeface="Arial"/>
              </a:rPr>
              <a:t>A complete delivery </a:t>
            </a:r>
            <a:endParaRPr sz="1800">
              <a:latin typeface="Arial"/>
              <a:cs typeface="Arial"/>
            </a:endParaRPr>
          </a:p>
          <a:p>
            <a:pPr marL="52129" marR="392954">
              <a:lnSpc>
                <a:spcPts val="2069"/>
              </a:lnSpc>
            </a:pPr>
            <a:r>
              <a:rPr sz="1800" spc="0" dirty="0">
                <a:latin typeface="Arial"/>
                <a:cs typeface="Arial"/>
              </a:rPr>
              <a:t>package should be </a:t>
            </a:r>
            <a:endParaRPr sz="1800">
              <a:latin typeface="Arial"/>
              <a:cs typeface="Arial"/>
            </a:endParaRPr>
          </a:p>
          <a:p>
            <a:pPr marL="52129" marR="392954">
              <a:lnSpc>
                <a:spcPts val="2069"/>
              </a:lnSpc>
            </a:pPr>
            <a:r>
              <a:rPr sz="1800" spc="0" dirty="0">
                <a:latin typeface="Arial"/>
                <a:cs typeface="Arial"/>
              </a:rPr>
              <a:t>assembled and tested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96765" y="3222881"/>
            <a:ext cx="206954" cy="100962"/>
          </a:xfrm>
          <a:prstGeom prst="rect">
            <a:avLst/>
          </a:prstGeom>
        </p:spPr>
        <p:txBody>
          <a:bodyPr wrap="square" lIns="0" tIns="5712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12" name="object 12"/>
          <p:cNvSpPr txBox="1"/>
          <p:nvPr/>
        </p:nvSpPr>
        <p:spPr>
          <a:xfrm>
            <a:off x="6903720" y="3222881"/>
            <a:ext cx="3386328" cy="100962"/>
          </a:xfrm>
          <a:prstGeom prst="rect">
            <a:avLst/>
          </a:prstGeom>
        </p:spPr>
        <p:txBody>
          <a:bodyPr wrap="square" lIns="0" tIns="5712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11" name="object 11"/>
          <p:cNvSpPr txBox="1"/>
          <p:nvPr/>
        </p:nvSpPr>
        <p:spPr>
          <a:xfrm>
            <a:off x="2987348" y="2114850"/>
            <a:ext cx="65223" cy="11081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10" name="object 10"/>
          <p:cNvSpPr txBox="1"/>
          <p:nvPr/>
        </p:nvSpPr>
        <p:spPr>
          <a:xfrm>
            <a:off x="3052572" y="2114850"/>
            <a:ext cx="740663" cy="151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9" name="object 9"/>
          <p:cNvSpPr txBox="1"/>
          <p:nvPr/>
        </p:nvSpPr>
        <p:spPr>
          <a:xfrm>
            <a:off x="3793236" y="2114850"/>
            <a:ext cx="66488" cy="1513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8" name="object 8"/>
          <p:cNvSpPr txBox="1"/>
          <p:nvPr/>
        </p:nvSpPr>
        <p:spPr>
          <a:xfrm>
            <a:off x="3859724" y="2121070"/>
            <a:ext cx="2720907" cy="14511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7" name="object 7"/>
          <p:cNvSpPr txBox="1"/>
          <p:nvPr/>
        </p:nvSpPr>
        <p:spPr>
          <a:xfrm>
            <a:off x="3052572" y="2266188"/>
            <a:ext cx="140207" cy="956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6" name="object 6"/>
          <p:cNvSpPr txBox="1"/>
          <p:nvPr/>
        </p:nvSpPr>
        <p:spPr>
          <a:xfrm>
            <a:off x="3192780" y="2266188"/>
            <a:ext cx="600456" cy="956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5" name="object 5"/>
          <p:cNvSpPr txBox="1"/>
          <p:nvPr/>
        </p:nvSpPr>
        <p:spPr>
          <a:xfrm>
            <a:off x="3793236" y="2266188"/>
            <a:ext cx="66488" cy="9568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25400">
              <a:lnSpc>
                <a:spcPts val="1000"/>
              </a:lnSpc>
            </a:pPr>
            <a:endParaRPr sz="1000"/>
          </a:p>
        </p:txBody>
      </p:sp>
      <p:sp>
        <p:nvSpPr>
          <p:cNvPr id="4" name="object 4"/>
          <p:cNvSpPr txBox="1"/>
          <p:nvPr/>
        </p:nvSpPr>
        <p:spPr>
          <a:xfrm>
            <a:off x="3859724" y="2266188"/>
            <a:ext cx="2720907" cy="956852"/>
          </a:xfrm>
          <a:prstGeom prst="rect">
            <a:avLst/>
          </a:prstGeom>
        </p:spPr>
        <p:txBody>
          <a:bodyPr wrap="square" lIns="0" tIns="3312" rIns="0" bIns="0" rtlCol="0">
            <a:noAutofit/>
          </a:bodyPr>
          <a:lstStyle/>
          <a:p>
            <a:pPr>
              <a:lnSpc>
                <a:spcPts val="1300"/>
              </a:lnSpc>
            </a:pPr>
            <a:endParaRPr sz="1300"/>
          </a:p>
          <a:p>
            <a:pPr marL="51113" marR="179543">
              <a:lnSpc>
                <a:spcPts val="2069"/>
              </a:lnSpc>
            </a:pPr>
            <a:r>
              <a:rPr sz="1800" spc="-2" dirty="0">
                <a:latin typeface="Arial"/>
                <a:cs typeface="Arial"/>
              </a:rPr>
              <a:t>Customer expectations </a:t>
            </a:r>
            <a:endParaRPr sz="1800">
              <a:latin typeface="Arial"/>
              <a:cs typeface="Arial"/>
            </a:endParaRPr>
          </a:p>
          <a:p>
            <a:pPr marL="51113" marR="179543">
              <a:lnSpc>
                <a:spcPts val="2069"/>
              </a:lnSpc>
            </a:pPr>
            <a:r>
              <a:rPr sz="1800" spc="0" dirty="0">
                <a:latin typeface="Arial"/>
                <a:cs typeface="Arial"/>
              </a:rPr>
              <a:t>for the software must be </a:t>
            </a:r>
            <a:endParaRPr sz="1800">
              <a:latin typeface="Arial"/>
              <a:cs typeface="Arial"/>
            </a:endParaRPr>
          </a:p>
          <a:p>
            <a:pPr marL="51113" marR="179543">
              <a:lnSpc>
                <a:spcPts val="2069"/>
              </a:lnSpc>
            </a:pPr>
            <a:r>
              <a:rPr sz="1800" spc="-2" dirty="0">
                <a:latin typeface="Arial"/>
                <a:cs typeface="Arial"/>
              </a:rPr>
              <a:t>managed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87348" y="3223040"/>
            <a:ext cx="205431" cy="100803"/>
          </a:xfrm>
          <a:prstGeom prst="rect">
            <a:avLst/>
          </a:prstGeom>
        </p:spPr>
        <p:txBody>
          <a:bodyPr wrap="square" lIns="0" tIns="5553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  <p:sp>
        <p:nvSpPr>
          <p:cNvPr id="2" name="object 2"/>
          <p:cNvSpPr txBox="1"/>
          <p:nvPr/>
        </p:nvSpPr>
        <p:spPr>
          <a:xfrm>
            <a:off x="3192780" y="3223040"/>
            <a:ext cx="3387852" cy="100803"/>
          </a:xfrm>
          <a:prstGeom prst="rect">
            <a:avLst/>
          </a:prstGeom>
        </p:spPr>
        <p:txBody>
          <a:bodyPr wrap="square" lIns="0" tIns="5553" rIns="0" bIns="0" rtlCol="0">
            <a:noAutofit/>
          </a:bodyPr>
          <a:lstStyle/>
          <a:p>
            <a:pPr marL="25400">
              <a:lnSpc>
                <a:spcPts val="750"/>
              </a:lnSpc>
            </a:pPr>
            <a:endParaRPr sz="75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10625" y="860700"/>
            <a:ext cx="1745392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1" dirty="0">
                <a:solidFill>
                  <a:srgbClr val="FFFFFF"/>
                </a:solidFill>
                <a:latin typeface="Arial"/>
                <a:cs typeface="Arial"/>
              </a:rPr>
              <a:t>Exercise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770" y="2956830"/>
            <a:ext cx="7567500" cy="2249170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1111">
              <a:lnSpc>
                <a:spcPts val="2150"/>
              </a:lnSpc>
            </a:pPr>
            <a:r>
              <a:rPr sz="1800" spc="-4" dirty="0">
                <a:solidFill>
                  <a:srgbClr val="F88556"/>
                </a:solidFill>
                <a:latin typeface="Arial"/>
                <a:cs typeface="Arial"/>
              </a:rPr>
              <a:t>1</a:t>
            </a:r>
            <a:r>
              <a:rPr sz="1800" spc="0" dirty="0">
                <a:solidFill>
                  <a:srgbClr val="F88556"/>
                </a:solidFill>
                <a:latin typeface="Arial"/>
                <a:cs typeface="Arial"/>
              </a:rPr>
              <a:t>.   </a:t>
            </a:r>
            <a:r>
              <a:rPr sz="1800" spc="109" dirty="0">
                <a:solidFill>
                  <a:srgbClr val="F88556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2000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eight</a:t>
            </a:r>
            <a:r>
              <a:rPr sz="2000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2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iples</a:t>
            </a:r>
            <a:r>
              <a:rPr sz="2000" spc="-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2000" spc="-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guide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s,</a:t>
            </a:r>
            <a:r>
              <a:rPr sz="2000" spc="-4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ich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endParaRPr sz="2000">
              <a:latin typeface="Arial"/>
              <a:cs typeface="Arial"/>
            </a:endParaRPr>
          </a:p>
          <a:p>
            <a:pPr marL="469900" marR="31111">
              <a:lnSpc>
                <a:spcPct val="95825"/>
              </a:lnSpc>
              <a:spcBef>
                <a:spcPts val="472"/>
              </a:spcBef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believe is most important?</a:t>
            </a:r>
            <a:endParaRPr sz="2000">
              <a:latin typeface="Arial"/>
              <a:cs typeface="Arial"/>
            </a:endParaRPr>
          </a:p>
          <a:p>
            <a:pPr marL="469900" indent="-457200">
              <a:lnSpc>
                <a:spcPts val="2299"/>
              </a:lnSpc>
              <a:spcBef>
                <a:spcPts val="1684"/>
              </a:spcBef>
              <a:tabLst>
                <a:tab pos="469900" algn="l"/>
              </a:tabLst>
            </a:pPr>
            <a:r>
              <a:rPr sz="1800" spc="-2" dirty="0">
                <a:solidFill>
                  <a:srgbClr val="F88556"/>
                </a:solidFill>
                <a:latin typeface="Arial"/>
                <a:cs typeface="Arial"/>
              </a:rPr>
              <a:t>2</a:t>
            </a:r>
            <a:r>
              <a:rPr sz="1800" spc="0" dirty="0">
                <a:solidFill>
                  <a:srgbClr val="F88556"/>
                </a:solidFill>
                <a:latin typeface="Arial"/>
                <a:cs typeface="Arial"/>
              </a:rPr>
              <a:t>	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Do you agree or disagree with the following statement: “Since 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299"/>
              </a:lnSpc>
              <a:spcBef>
                <a:spcPts val="581"/>
              </a:spcBef>
              <a:tabLst>
                <a:tab pos="469900" algn="l"/>
              </a:tabLst>
            </a:pPr>
            <a:r>
              <a:rPr sz="2000" spc="-3" dirty="0">
                <a:solidFill>
                  <a:srgbClr val="FFFFFF"/>
                </a:solidFill>
                <a:latin typeface="Arial"/>
                <a:cs typeface="Arial"/>
              </a:rPr>
              <a:t>we deliver multiple increments to the customer, why should we 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ts val="2299"/>
              </a:lnSpc>
              <a:spcBef>
                <a:spcPts val="581"/>
              </a:spcBef>
              <a:tabLst>
                <a:tab pos="469900" algn="l"/>
              </a:tabLst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be concerned about quality in the early increments—we can fix</a:t>
            </a:r>
            <a:endParaRPr sz="2000">
              <a:latin typeface="Arial"/>
              <a:cs typeface="Arial"/>
            </a:endParaRPr>
          </a:p>
          <a:p>
            <a:pPr marL="469900" marR="31111">
              <a:lnSpc>
                <a:spcPct val="95825"/>
              </a:lnSpc>
              <a:spcBef>
                <a:spcPts val="596"/>
              </a:spcBef>
            </a:pPr>
            <a:r>
              <a:rPr sz="2000" spc="-3" dirty="0">
                <a:solidFill>
                  <a:srgbClr val="FFFFFF"/>
                </a:solidFill>
                <a:latin typeface="Arial"/>
                <a:cs typeface="Arial"/>
              </a:rPr>
              <a:t>problems in later iterations.” Explain your answer.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2600" y="213542"/>
            <a:ext cx="31267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34350" y="2852221"/>
            <a:ext cx="2386100" cy="1103711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700913" marR="14096" algn="ctr">
              <a:lnSpc>
                <a:spcPts val="1939"/>
              </a:lnSpc>
            </a:pPr>
            <a:r>
              <a:rPr sz="1800" spc="-1" dirty="0">
                <a:solidFill>
                  <a:srgbClr val="FFFFFF"/>
                </a:solidFill>
                <a:latin typeface="Arial"/>
                <a:cs typeface="Arial"/>
              </a:rPr>
              <a:t>Any Questions?</a:t>
            </a:r>
            <a:endParaRPr sz="1800" dirty="0">
              <a:latin typeface="Arial"/>
              <a:cs typeface="Arial"/>
            </a:endParaRPr>
          </a:p>
          <a:p>
            <a:pPr marL="763993" algn="ctr">
              <a:lnSpc>
                <a:spcPct val="95825"/>
              </a:lnSpc>
              <a:spcBef>
                <a:spcPts val="373"/>
              </a:spcBef>
            </a:pPr>
            <a:r>
              <a:rPr sz="3200" spc="-2" dirty="0">
                <a:solidFill>
                  <a:srgbClr val="FFFFFF"/>
                </a:solidFill>
                <a:latin typeface="Arial"/>
                <a:cs typeface="Arial"/>
              </a:rPr>
              <a:t>The End</a:t>
            </a:r>
            <a:endParaRPr sz="3200" dirty="0">
              <a:latin typeface="Arial"/>
              <a:cs typeface="Arial"/>
            </a:endParaRPr>
          </a:p>
          <a:p>
            <a:pPr marL="12700" marR="10012">
              <a:lnSpc>
                <a:spcPct val="95825"/>
              </a:lnSpc>
              <a:spcBef>
                <a:spcPts val="1146"/>
              </a:spcBef>
            </a:pP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1367" y="3034086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1655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9092" y="213542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0162" y="860700"/>
            <a:ext cx="6466314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10" dirty="0">
                <a:solidFill>
                  <a:srgbClr val="FFFFFF"/>
                </a:solidFill>
                <a:latin typeface="Arial"/>
                <a:cs typeface="Arial"/>
              </a:rPr>
              <a:t>Software Engineering Knowledge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8770" y="3088148"/>
            <a:ext cx="6742268" cy="14851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 marR="31111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Software engineering knowledge is not restricted to the</a:t>
            </a:r>
            <a:endParaRPr sz="2000">
              <a:latin typeface="Arial"/>
              <a:cs typeface="Arial"/>
            </a:endParaRPr>
          </a:p>
          <a:p>
            <a:pPr marL="351028">
              <a:lnSpc>
                <a:spcPts val="2299"/>
              </a:lnSpc>
              <a:spcBef>
                <a:spcPts val="472"/>
              </a:spcBef>
            </a:pP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knowledge of specific technologies: Java, C, C++, Linux, </a:t>
            </a:r>
            <a:endParaRPr sz="2000">
              <a:latin typeface="Arial"/>
              <a:cs typeface="Arial"/>
            </a:endParaRPr>
          </a:p>
          <a:p>
            <a:pPr marL="351028">
              <a:lnSpc>
                <a:spcPts val="2299"/>
              </a:lnSpc>
              <a:spcBef>
                <a:spcPts val="579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Windows etc.</a:t>
            </a:r>
            <a:endParaRPr sz="2000">
              <a:latin typeface="Arial"/>
              <a:cs typeface="Arial"/>
            </a:endParaRPr>
          </a:p>
          <a:p>
            <a:pPr marL="463804" marR="31111">
              <a:lnSpc>
                <a:spcPct val="95825"/>
              </a:lnSpc>
              <a:spcBef>
                <a:spcPts val="1672"/>
              </a:spcBef>
            </a:pPr>
            <a:r>
              <a:rPr sz="1600" spc="175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600" spc="130" dirty="0">
                <a:solidFill>
                  <a:srgbClr val="F88556"/>
                </a:solidFill>
                <a:latin typeface="Microsoft Sans Serif"/>
                <a:cs typeface="Microsoft Sans Serif"/>
              </a:rPr>
              <a:t>  </a:t>
            </a:r>
            <a:r>
              <a:rPr sz="1600" spc="384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800" spc="1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sz="1800" spc="-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tec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o o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sz="1800" spc="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800" spc="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770" y="4793758"/>
            <a:ext cx="6003879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Software Engineering principles can last a lifetime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09092" y="213542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39355" y="860700"/>
            <a:ext cx="3015116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3" dirty="0">
                <a:solidFill>
                  <a:srgbClr val="FFFFFF"/>
                </a:solidFill>
                <a:latin typeface="Arial"/>
                <a:cs typeface="Arial"/>
              </a:rPr>
              <a:t>Core Principles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8770" y="2670572"/>
            <a:ext cx="7557651" cy="279907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1800" spc="355" dirty="0">
                <a:solidFill>
                  <a:srgbClr val="F88556"/>
                </a:solidFill>
                <a:latin typeface="Microsoft Sans Serif"/>
                <a:cs typeface="Microsoft Sans Serif"/>
              </a:rPr>
              <a:t>▪  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Software engineering is guided by a collection of core principles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97098" y="3036085"/>
            <a:ext cx="6810300" cy="1119790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that help in the application of a meaningful software process</a:t>
            </a:r>
            <a:endParaRPr sz="2000">
              <a:latin typeface="Arial"/>
              <a:cs typeface="Arial"/>
            </a:endParaRPr>
          </a:p>
          <a:p>
            <a:pPr marL="12700" marR="38221">
              <a:lnSpc>
                <a:spcPct val="95825"/>
              </a:lnSpc>
              <a:spcBef>
                <a:spcPts val="474"/>
              </a:spcBef>
            </a:pP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the execution of effective software engineering methods</a:t>
            </a:r>
            <a:endParaRPr sz="2000">
              <a:latin typeface="Arial"/>
              <a:cs typeface="Arial"/>
            </a:endParaRPr>
          </a:p>
          <a:p>
            <a:pPr marL="125475" marR="38221">
              <a:lnSpc>
                <a:spcPct val="95825"/>
              </a:lnSpc>
              <a:spcBef>
                <a:spcPts val="1655"/>
              </a:spcBef>
            </a:pPr>
            <a:r>
              <a:rPr sz="1600" spc="168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600" spc="126" dirty="0">
                <a:solidFill>
                  <a:srgbClr val="F88556"/>
                </a:solidFill>
                <a:latin typeface="Microsoft Sans Serif"/>
                <a:cs typeface="Microsoft Sans Serif"/>
              </a:rPr>
              <a:t>  </a:t>
            </a:r>
            <a:r>
              <a:rPr sz="1600" spc="393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Pri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800" spc="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the sof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39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800" spc="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cess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009008" y="3036085"/>
            <a:ext cx="488649" cy="280212"/>
          </a:xfrm>
          <a:prstGeom prst="rect">
            <a:avLst/>
          </a:prstGeom>
        </p:spPr>
        <p:txBody>
          <a:bodyPr wrap="square" lIns="0" tIns="13652" rIns="0" bIns="0" rtlCol="0">
            <a:noAutofit/>
          </a:bodyPr>
          <a:lstStyle/>
          <a:p>
            <a:pPr marL="12700">
              <a:lnSpc>
                <a:spcPts val="2150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73170" y="4363305"/>
            <a:ext cx="4352276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450" spc="142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450" spc="106" dirty="0">
                <a:solidFill>
                  <a:srgbClr val="F88556"/>
                </a:solidFill>
                <a:latin typeface="Microsoft Sans Serif"/>
                <a:cs typeface="Microsoft Sans Serif"/>
              </a:rPr>
              <a:t>   </a:t>
            </a:r>
            <a:r>
              <a:rPr sz="1450" spc="145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Ph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ophies</a:t>
            </a:r>
            <a:r>
              <a:rPr sz="16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600" spc="-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ivi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600" spc="-8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spc="-1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proce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9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9874" y="4802941"/>
            <a:ext cx="4751705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600" spc="168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600" spc="126" dirty="0">
                <a:solidFill>
                  <a:srgbClr val="F88556"/>
                </a:solidFill>
                <a:latin typeface="Microsoft Sans Serif"/>
                <a:cs typeface="Microsoft Sans Serif"/>
              </a:rPr>
              <a:t>  </a:t>
            </a:r>
            <a:r>
              <a:rPr sz="1600" spc="393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Pri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800" spc="1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e s</a:t>
            </a:r>
            <a:r>
              <a:rPr sz="1800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8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800" spc="-39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800" spc="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sz="1800" spc="-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ctice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73170" y="5265894"/>
            <a:ext cx="3666164" cy="228092"/>
          </a:xfrm>
          <a:prstGeom prst="rect">
            <a:avLst/>
          </a:prstGeom>
        </p:spPr>
        <p:txBody>
          <a:bodyPr wrap="square" lIns="0" tIns="10985" rIns="0" bIns="0" rtlCol="0">
            <a:noAutofit/>
          </a:bodyPr>
          <a:lstStyle/>
          <a:p>
            <a:pPr marL="12700">
              <a:lnSpc>
                <a:spcPts val="1730"/>
              </a:lnSpc>
            </a:pPr>
            <a:r>
              <a:rPr sz="1450" spc="142" dirty="0">
                <a:solidFill>
                  <a:srgbClr val="F88556"/>
                </a:solidFill>
                <a:latin typeface="Microsoft Sans Serif"/>
                <a:cs typeface="Microsoft Sans Serif"/>
              </a:rPr>
              <a:t>▪</a:t>
            </a:r>
            <a:r>
              <a:rPr sz="1450" spc="106" dirty="0">
                <a:solidFill>
                  <a:srgbClr val="F88556"/>
                </a:solidFill>
                <a:latin typeface="Microsoft Sans Serif"/>
                <a:cs typeface="Microsoft Sans Serif"/>
              </a:rPr>
              <a:t>   </a:t>
            </a:r>
            <a:r>
              <a:rPr sz="1450" spc="145" dirty="0">
                <a:solidFill>
                  <a:srgbClr val="F88556"/>
                </a:solidFill>
                <a:latin typeface="Microsoft Sans Serif"/>
                <a:cs typeface="Microsoft Sans Serif"/>
              </a:rPr>
              <a:t> </a:t>
            </a:r>
            <a:r>
              <a:rPr sz="1600" spc="-11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ues</a:t>
            </a:r>
            <a:r>
              <a:rPr sz="1600" spc="-4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spc="-2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ru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600" spc="-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600" spc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sz="1600" spc="-3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lvi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13660" y="3532632"/>
            <a:ext cx="1013460" cy="402335"/>
          </a:xfrm>
          <a:custGeom>
            <a:avLst/>
            <a:gdLst/>
            <a:ahLst/>
            <a:cxnLst/>
            <a:rect l="l" t="t" r="r" b="b"/>
            <a:pathLst>
              <a:path w="1013460" h="402336">
                <a:moveTo>
                  <a:pt x="0" y="402335"/>
                </a:moveTo>
                <a:lnTo>
                  <a:pt x="1013460" y="402335"/>
                </a:lnTo>
                <a:lnTo>
                  <a:pt x="1013460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EC38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613660" y="3532632"/>
            <a:ext cx="1013460" cy="402335"/>
          </a:xfrm>
          <a:custGeom>
            <a:avLst/>
            <a:gdLst/>
            <a:ahLst/>
            <a:cxnLst/>
            <a:rect l="l" t="t" r="r" b="b"/>
            <a:pathLst>
              <a:path w="1013460" h="402336">
                <a:moveTo>
                  <a:pt x="0" y="402335"/>
                </a:moveTo>
                <a:lnTo>
                  <a:pt x="1013460" y="402335"/>
                </a:lnTo>
                <a:lnTo>
                  <a:pt x="1013460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ln w="1587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613660" y="3934968"/>
            <a:ext cx="1013460" cy="1307592"/>
          </a:xfrm>
          <a:custGeom>
            <a:avLst/>
            <a:gdLst/>
            <a:ahLst/>
            <a:cxnLst/>
            <a:rect l="l" t="t" r="r" b="b"/>
            <a:pathLst>
              <a:path w="1013460" h="1307591">
                <a:moveTo>
                  <a:pt x="0" y="1307591"/>
                </a:moveTo>
                <a:lnTo>
                  <a:pt x="1013460" y="1307591"/>
                </a:lnTo>
                <a:lnTo>
                  <a:pt x="1013460" y="0"/>
                </a:lnTo>
                <a:lnTo>
                  <a:pt x="0" y="0"/>
                </a:lnTo>
                <a:lnTo>
                  <a:pt x="0" y="1307591"/>
                </a:lnTo>
                <a:close/>
              </a:path>
            </a:pathLst>
          </a:custGeom>
          <a:solidFill>
            <a:srgbClr val="F8CEC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613660" y="3934968"/>
            <a:ext cx="1013460" cy="1307592"/>
          </a:xfrm>
          <a:custGeom>
            <a:avLst/>
            <a:gdLst/>
            <a:ahLst/>
            <a:cxnLst/>
            <a:rect l="l" t="t" r="r" b="b"/>
            <a:pathLst>
              <a:path w="1013460" h="1307591">
                <a:moveTo>
                  <a:pt x="0" y="1307591"/>
                </a:moveTo>
                <a:lnTo>
                  <a:pt x="1013460" y="1307591"/>
                </a:lnTo>
                <a:lnTo>
                  <a:pt x="1013460" y="0"/>
                </a:lnTo>
                <a:lnTo>
                  <a:pt x="0" y="0"/>
                </a:lnTo>
                <a:lnTo>
                  <a:pt x="0" y="1307591"/>
                </a:lnTo>
                <a:close/>
              </a:path>
            </a:pathLst>
          </a:custGeom>
          <a:ln w="15875">
            <a:solidFill>
              <a:srgbClr val="F8CE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768852" y="3532632"/>
            <a:ext cx="1014984" cy="402335"/>
          </a:xfrm>
          <a:custGeom>
            <a:avLst/>
            <a:gdLst/>
            <a:ahLst/>
            <a:cxnLst/>
            <a:rect l="l" t="t" r="r" b="b"/>
            <a:pathLst>
              <a:path w="1014984" h="402336">
                <a:moveTo>
                  <a:pt x="0" y="402335"/>
                </a:moveTo>
                <a:lnTo>
                  <a:pt x="1014984" y="402335"/>
                </a:lnTo>
                <a:lnTo>
                  <a:pt x="1014984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EC38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768852" y="3532632"/>
            <a:ext cx="1014984" cy="402335"/>
          </a:xfrm>
          <a:custGeom>
            <a:avLst/>
            <a:gdLst/>
            <a:ahLst/>
            <a:cxnLst/>
            <a:rect l="l" t="t" r="r" b="b"/>
            <a:pathLst>
              <a:path w="1014984" h="402336">
                <a:moveTo>
                  <a:pt x="0" y="402335"/>
                </a:moveTo>
                <a:lnTo>
                  <a:pt x="1014984" y="402335"/>
                </a:lnTo>
                <a:lnTo>
                  <a:pt x="1014984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ln w="1587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768852" y="3934968"/>
            <a:ext cx="1014984" cy="1307592"/>
          </a:xfrm>
          <a:custGeom>
            <a:avLst/>
            <a:gdLst/>
            <a:ahLst/>
            <a:cxnLst/>
            <a:rect l="l" t="t" r="r" b="b"/>
            <a:pathLst>
              <a:path w="1014984" h="1307591">
                <a:moveTo>
                  <a:pt x="0" y="1307591"/>
                </a:moveTo>
                <a:lnTo>
                  <a:pt x="1014984" y="1307591"/>
                </a:lnTo>
                <a:lnTo>
                  <a:pt x="1014984" y="0"/>
                </a:lnTo>
                <a:lnTo>
                  <a:pt x="0" y="0"/>
                </a:lnTo>
                <a:lnTo>
                  <a:pt x="0" y="1307591"/>
                </a:lnTo>
                <a:close/>
              </a:path>
            </a:pathLst>
          </a:custGeom>
          <a:solidFill>
            <a:srgbClr val="F8CEC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768852" y="3934968"/>
            <a:ext cx="1014984" cy="1307592"/>
          </a:xfrm>
          <a:custGeom>
            <a:avLst/>
            <a:gdLst/>
            <a:ahLst/>
            <a:cxnLst/>
            <a:rect l="l" t="t" r="r" b="b"/>
            <a:pathLst>
              <a:path w="1014984" h="1307591">
                <a:moveTo>
                  <a:pt x="0" y="1307591"/>
                </a:moveTo>
                <a:lnTo>
                  <a:pt x="1014984" y="1307591"/>
                </a:lnTo>
                <a:lnTo>
                  <a:pt x="1014984" y="0"/>
                </a:lnTo>
                <a:lnTo>
                  <a:pt x="0" y="0"/>
                </a:lnTo>
                <a:lnTo>
                  <a:pt x="0" y="1307591"/>
                </a:lnTo>
                <a:close/>
              </a:path>
            </a:pathLst>
          </a:custGeom>
          <a:ln w="15875">
            <a:solidFill>
              <a:srgbClr val="F8CE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925568" y="3532632"/>
            <a:ext cx="1013460" cy="402335"/>
          </a:xfrm>
          <a:custGeom>
            <a:avLst/>
            <a:gdLst/>
            <a:ahLst/>
            <a:cxnLst/>
            <a:rect l="l" t="t" r="r" b="b"/>
            <a:pathLst>
              <a:path w="1013460" h="402336">
                <a:moveTo>
                  <a:pt x="0" y="402335"/>
                </a:moveTo>
                <a:lnTo>
                  <a:pt x="1013460" y="402335"/>
                </a:lnTo>
                <a:lnTo>
                  <a:pt x="1013460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EC38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925568" y="3532632"/>
            <a:ext cx="1013460" cy="402335"/>
          </a:xfrm>
          <a:custGeom>
            <a:avLst/>
            <a:gdLst/>
            <a:ahLst/>
            <a:cxnLst/>
            <a:rect l="l" t="t" r="r" b="b"/>
            <a:pathLst>
              <a:path w="1013460" h="402336">
                <a:moveTo>
                  <a:pt x="0" y="402335"/>
                </a:moveTo>
                <a:lnTo>
                  <a:pt x="1013460" y="402335"/>
                </a:lnTo>
                <a:lnTo>
                  <a:pt x="1013460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ln w="1587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925568" y="3934968"/>
            <a:ext cx="1013460" cy="1307592"/>
          </a:xfrm>
          <a:custGeom>
            <a:avLst/>
            <a:gdLst/>
            <a:ahLst/>
            <a:cxnLst/>
            <a:rect l="l" t="t" r="r" b="b"/>
            <a:pathLst>
              <a:path w="1013460" h="1307591">
                <a:moveTo>
                  <a:pt x="0" y="1307591"/>
                </a:moveTo>
                <a:lnTo>
                  <a:pt x="1013460" y="1307591"/>
                </a:lnTo>
                <a:lnTo>
                  <a:pt x="1013460" y="0"/>
                </a:lnTo>
                <a:lnTo>
                  <a:pt x="0" y="0"/>
                </a:lnTo>
                <a:lnTo>
                  <a:pt x="0" y="1307591"/>
                </a:lnTo>
                <a:close/>
              </a:path>
            </a:pathLst>
          </a:custGeom>
          <a:solidFill>
            <a:srgbClr val="F8CEC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925568" y="3934968"/>
            <a:ext cx="1013460" cy="1307592"/>
          </a:xfrm>
          <a:custGeom>
            <a:avLst/>
            <a:gdLst/>
            <a:ahLst/>
            <a:cxnLst/>
            <a:rect l="l" t="t" r="r" b="b"/>
            <a:pathLst>
              <a:path w="1013460" h="1307591">
                <a:moveTo>
                  <a:pt x="0" y="1307591"/>
                </a:moveTo>
                <a:lnTo>
                  <a:pt x="1013460" y="1307591"/>
                </a:lnTo>
                <a:lnTo>
                  <a:pt x="1013460" y="0"/>
                </a:lnTo>
                <a:lnTo>
                  <a:pt x="0" y="0"/>
                </a:lnTo>
                <a:lnTo>
                  <a:pt x="0" y="1307591"/>
                </a:lnTo>
                <a:close/>
              </a:path>
            </a:pathLst>
          </a:custGeom>
          <a:ln w="15875">
            <a:solidFill>
              <a:srgbClr val="F8CE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080760" y="3532632"/>
            <a:ext cx="1014984" cy="402335"/>
          </a:xfrm>
          <a:custGeom>
            <a:avLst/>
            <a:gdLst/>
            <a:ahLst/>
            <a:cxnLst/>
            <a:rect l="l" t="t" r="r" b="b"/>
            <a:pathLst>
              <a:path w="1014984" h="402336">
                <a:moveTo>
                  <a:pt x="0" y="402335"/>
                </a:moveTo>
                <a:lnTo>
                  <a:pt x="1014984" y="402335"/>
                </a:lnTo>
                <a:lnTo>
                  <a:pt x="1014984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EC38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080760" y="3532632"/>
            <a:ext cx="1014984" cy="402335"/>
          </a:xfrm>
          <a:custGeom>
            <a:avLst/>
            <a:gdLst/>
            <a:ahLst/>
            <a:cxnLst/>
            <a:rect l="l" t="t" r="r" b="b"/>
            <a:pathLst>
              <a:path w="1014984" h="402336">
                <a:moveTo>
                  <a:pt x="0" y="402335"/>
                </a:moveTo>
                <a:lnTo>
                  <a:pt x="1014984" y="402335"/>
                </a:lnTo>
                <a:lnTo>
                  <a:pt x="1014984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ln w="1587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080760" y="3934968"/>
            <a:ext cx="1014984" cy="1307592"/>
          </a:xfrm>
          <a:custGeom>
            <a:avLst/>
            <a:gdLst/>
            <a:ahLst/>
            <a:cxnLst/>
            <a:rect l="l" t="t" r="r" b="b"/>
            <a:pathLst>
              <a:path w="1014984" h="1307591">
                <a:moveTo>
                  <a:pt x="0" y="1307591"/>
                </a:moveTo>
                <a:lnTo>
                  <a:pt x="1014984" y="1307591"/>
                </a:lnTo>
                <a:lnTo>
                  <a:pt x="1014984" y="0"/>
                </a:lnTo>
                <a:lnTo>
                  <a:pt x="0" y="0"/>
                </a:lnTo>
                <a:lnTo>
                  <a:pt x="0" y="1307591"/>
                </a:lnTo>
                <a:close/>
              </a:path>
            </a:pathLst>
          </a:custGeom>
          <a:solidFill>
            <a:srgbClr val="F8CEC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080760" y="3934968"/>
            <a:ext cx="1014984" cy="1307592"/>
          </a:xfrm>
          <a:custGeom>
            <a:avLst/>
            <a:gdLst/>
            <a:ahLst/>
            <a:cxnLst/>
            <a:rect l="l" t="t" r="r" b="b"/>
            <a:pathLst>
              <a:path w="1014984" h="1307591">
                <a:moveTo>
                  <a:pt x="0" y="1307591"/>
                </a:moveTo>
                <a:lnTo>
                  <a:pt x="1014984" y="1307591"/>
                </a:lnTo>
                <a:lnTo>
                  <a:pt x="1014984" y="0"/>
                </a:lnTo>
                <a:lnTo>
                  <a:pt x="0" y="0"/>
                </a:lnTo>
                <a:lnTo>
                  <a:pt x="0" y="1307591"/>
                </a:lnTo>
                <a:close/>
              </a:path>
            </a:pathLst>
          </a:custGeom>
          <a:ln w="15875">
            <a:solidFill>
              <a:srgbClr val="F8CE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237476" y="3532632"/>
            <a:ext cx="1013459" cy="402335"/>
          </a:xfrm>
          <a:custGeom>
            <a:avLst/>
            <a:gdLst/>
            <a:ahLst/>
            <a:cxnLst/>
            <a:rect l="l" t="t" r="r" b="b"/>
            <a:pathLst>
              <a:path w="1013459" h="402336">
                <a:moveTo>
                  <a:pt x="0" y="402335"/>
                </a:moveTo>
                <a:lnTo>
                  <a:pt x="1013459" y="402335"/>
                </a:lnTo>
                <a:lnTo>
                  <a:pt x="1013459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EC38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237476" y="3532632"/>
            <a:ext cx="1013459" cy="402335"/>
          </a:xfrm>
          <a:custGeom>
            <a:avLst/>
            <a:gdLst/>
            <a:ahLst/>
            <a:cxnLst/>
            <a:rect l="l" t="t" r="r" b="b"/>
            <a:pathLst>
              <a:path w="1013459" h="402336">
                <a:moveTo>
                  <a:pt x="0" y="402335"/>
                </a:moveTo>
                <a:lnTo>
                  <a:pt x="1013459" y="402335"/>
                </a:lnTo>
                <a:lnTo>
                  <a:pt x="1013459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ln w="1587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237476" y="3934968"/>
            <a:ext cx="1013459" cy="1307592"/>
          </a:xfrm>
          <a:custGeom>
            <a:avLst/>
            <a:gdLst/>
            <a:ahLst/>
            <a:cxnLst/>
            <a:rect l="l" t="t" r="r" b="b"/>
            <a:pathLst>
              <a:path w="1013459" h="1307591">
                <a:moveTo>
                  <a:pt x="0" y="1307591"/>
                </a:moveTo>
                <a:lnTo>
                  <a:pt x="1013459" y="1307591"/>
                </a:lnTo>
                <a:lnTo>
                  <a:pt x="1013459" y="0"/>
                </a:lnTo>
                <a:lnTo>
                  <a:pt x="0" y="0"/>
                </a:lnTo>
                <a:lnTo>
                  <a:pt x="0" y="1307591"/>
                </a:lnTo>
                <a:close/>
              </a:path>
            </a:pathLst>
          </a:custGeom>
          <a:solidFill>
            <a:srgbClr val="F8CEC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237476" y="3934968"/>
            <a:ext cx="1013459" cy="1307592"/>
          </a:xfrm>
          <a:custGeom>
            <a:avLst/>
            <a:gdLst/>
            <a:ahLst/>
            <a:cxnLst/>
            <a:rect l="l" t="t" r="r" b="b"/>
            <a:pathLst>
              <a:path w="1013459" h="1307591">
                <a:moveTo>
                  <a:pt x="0" y="1307591"/>
                </a:moveTo>
                <a:lnTo>
                  <a:pt x="1013459" y="1307591"/>
                </a:lnTo>
                <a:lnTo>
                  <a:pt x="1013459" y="0"/>
                </a:lnTo>
                <a:lnTo>
                  <a:pt x="0" y="0"/>
                </a:lnTo>
                <a:lnTo>
                  <a:pt x="0" y="1307591"/>
                </a:lnTo>
                <a:close/>
              </a:path>
            </a:pathLst>
          </a:custGeom>
          <a:ln w="15875">
            <a:solidFill>
              <a:srgbClr val="F8CE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392668" y="3532632"/>
            <a:ext cx="1014983" cy="402335"/>
          </a:xfrm>
          <a:custGeom>
            <a:avLst/>
            <a:gdLst/>
            <a:ahLst/>
            <a:cxnLst/>
            <a:rect l="l" t="t" r="r" b="b"/>
            <a:pathLst>
              <a:path w="1014983" h="402336">
                <a:moveTo>
                  <a:pt x="0" y="402335"/>
                </a:moveTo>
                <a:lnTo>
                  <a:pt x="1014983" y="402335"/>
                </a:lnTo>
                <a:lnTo>
                  <a:pt x="1014983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EC38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92668" y="3532632"/>
            <a:ext cx="1014983" cy="402335"/>
          </a:xfrm>
          <a:custGeom>
            <a:avLst/>
            <a:gdLst/>
            <a:ahLst/>
            <a:cxnLst/>
            <a:rect l="l" t="t" r="r" b="b"/>
            <a:pathLst>
              <a:path w="1014983" h="402336">
                <a:moveTo>
                  <a:pt x="0" y="402335"/>
                </a:moveTo>
                <a:lnTo>
                  <a:pt x="1014983" y="402335"/>
                </a:lnTo>
                <a:lnTo>
                  <a:pt x="1014983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ln w="1587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392668" y="3934968"/>
            <a:ext cx="1014983" cy="1307592"/>
          </a:xfrm>
          <a:custGeom>
            <a:avLst/>
            <a:gdLst/>
            <a:ahLst/>
            <a:cxnLst/>
            <a:rect l="l" t="t" r="r" b="b"/>
            <a:pathLst>
              <a:path w="1014983" h="1307591">
                <a:moveTo>
                  <a:pt x="0" y="1307591"/>
                </a:moveTo>
                <a:lnTo>
                  <a:pt x="1014983" y="1307591"/>
                </a:lnTo>
                <a:lnTo>
                  <a:pt x="1014983" y="0"/>
                </a:lnTo>
                <a:lnTo>
                  <a:pt x="0" y="0"/>
                </a:lnTo>
                <a:lnTo>
                  <a:pt x="0" y="1307591"/>
                </a:lnTo>
                <a:close/>
              </a:path>
            </a:pathLst>
          </a:custGeom>
          <a:solidFill>
            <a:srgbClr val="F8CEC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392668" y="3934968"/>
            <a:ext cx="1014983" cy="1307592"/>
          </a:xfrm>
          <a:custGeom>
            <a:avLst/>
            <a:gdLst/>
            <a:ahLst/>
            <a:cxnLst/>
            <a:rect l="l" t="t" r="r" b="b"/>
            <a:pathLst>
              <a:path w="1014983" h="1307591">
                <a:moveTo>
                  <a:pt x="0" y="1307591"/>
                </a:moveTo>
                <a:lnTo>
                  <a:pt x="1014983" y="1307591"/>
                </a:lnTo>
                <a:lnTo>
                  <a:pt x="1014983" y="0"/>
                </a:lnTo>
                <a:lnTo>
                  <a:pt x="0" y="0"/>
                </a:lnTo>
                <a:lnTo>
                  <a:pt x="0" y="1307591"/>
                </a:lnTo>
                <a:close/>
              </a:path>
            </a:pathLst>
          </a:custGeom>
          <a:ln w="15874">
            <a:solidFill>
              <a:srgbClr val="F8CE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9549384" y="3532632"/>
            <a:ext cx="1013459" cy="402335"/>
          </a:xfrm>
          <a:custGeom>
            <a:avLst/>
            <a:gdLst/>
            <a:ahLst/>
            <a:cxnLst/>
            <a:rect l="l" t="t" r="r" b="b"/>
            <a:pathLst>
              <a:path w="1013459" h="402336">
                <a:moveTo>
                  <a:pt x="0" y="402335"/>
                </a:moveTo>
                <a:lnTo>
                  <a:pt x="1013459" y="402335"/>
                </a:lnTo>
                <a:lnTo>
                  <a:pt x="1013459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EC384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9549384" y="3532632"/>
            <a:ext cx="1013459" cy="402335"/>
          </a:xfrm>
          <a:custGeom>
            <a:avLst/>
            <a:gdLst/>
            <a:ahLst/>
            <a:cxnLst/>
            <a:rect l="l" t="t" r="r" b="b"/>
            <a:pathLst>
              <a:path w="1013459" h="402336">
                <a:moveTo>
                  <a:pt x="0" y="402335"/>
                </a:moveTo>
                <a:lnTo>
                  <a:pt x="1013459" y="402335"/>
                </a:lnTo>
                <a:lnTo>
                  <a:pt x="1013459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ln w="15875">
            <a:solidFill>
              <a:srgbClr val="EC38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9549384" y="3934968"/>
            <a:ext cx="1013459" cy="1307592"/>
          </a:xfrm>
          <a:custGeom>
            <a:avLst/>
            <a:gdLst/>
            <a:ahLst/>
            <a:cxnLst/>
            <a:rect l="l" t="t" r="r" b="b"/>
            <a:pathLst>
              <a:path w="1013459" h="1307591">
                <a:moveTo>
                  <a:pt x="0" y="1307591"/>
                </a:moveTo>
                <a:lnTo>
                  <a:pt x="1013459" y="1307591"/>
                </a:lnTo>
                <a:lnTo>
                  <a:pt x="1013459" y="0"/>
                </a:lnTo>
                <a:lnTo>
                  <a:pt x="0" y="0"/>
                </a:lnTo>
                <a:lnTo>
                  <a:pt x="0" y="1307591"/>
                </a:lnTo>
                <a:close/>
              </a:path>
            </a:pathLst>
          </a:custGeom>
          <a:solidFill>
            <a:srgbClr val="F8CEC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9549384" y="3934968"/>
            <a:ext cx="1013459" cy="1307592"/>
          </a:xfrm>
          <a:custGeom>
            <a:avLst/>
            <a:gdLst/>
            <a:ahLst/>
            <a:cxnLst/>
            <a:rect l="l" t="t" r="r" b="b"/>
            <a:pathLst>
              <a:path w="1013459" h="1307591">
                <a:moveTo>
                  <a:pt x="0" y="1307591"/>
                </a:moveTo>
                <a:lnTo>
                  <a:pt x="1013459" y="1307591"/>
                </a:lnTo>
                <a:lnTo>
                  <a:pt x="1013459" y="0"/>
                </a:lnTo>
                <a:lnTo>
                  <a:pt x="0" y="0"/>
                </a:lnTo>
                <a:lnTo>
                  <a:pt x="0" y="1307591"/>
                </a:lnTo>
                <a:close/>
              </a:path>
            </a:pathLst>
          </a:custGeom>
          <a:ln w="15875">
            <a:solidFill>
              <a:srgbClr val="F8CEC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09092" y="213542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03145" y="707573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35926" y="858541"/>
            <a:ext cx="3015116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3" dirty="0">
                <a:solidFill>
                  <a:srgbClr val="FFFFFF"/>
                </a:solidFill>
                <a:latin typeface="Arial"/>
                <a:cs typeface="Arial"/>
              </a:rPr>
              <a:t>Core Principles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88463" y="2082615"/>
            <a:ext cx="4940313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spc="-4" dirty="0">
                <a:solidFill>
                  <a:srgbClr val="F88556"/>
                </a:solidFill>
                <a:latin typeface="Arial"/>
                <a:cs typeface="Arial"/>
              </a:rPr>
              <a:t>We identified a set of general principles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39074" y="2082615"/>
            <a:ext cx="532425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dirty="0">
                <a:solidFill>
                  <a:srgbClr val="F88556"/>
                </a:solidFill>
                <a:latin typeface="Arial"/>
                <a:cs typeface="Arial"/>
              </a:rPr>
              <a:t>that</a:t>
            </a:r>
            <a:endParaRPr sz="2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81798" y="2082615"/>
            <a:ext cx="673266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spc="2" dirty="0">
                <a:solidFill>
                  <a:srgbClr val="F88556"/>
                </a:solidFill>
                <a:latin typeface="Arial"/>
                <a:cs typeface="Arial"/>
              </a:rPr>
              <a:t>span</a:t>
            </a:r>
            <a:endParaRPr sz="2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66199" y="2082615"/>
            <a:ext cx="1122282" cy="304292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spc="1" dirty="0">
                <a:solidFill>
                  <a:srgbClr val="F88556"/>
                </a:solidFill>
                <a:latin typeface="Arial"/>
                <a:cs typeface="Arial"/>
              </a:rPr>
              <a:t>software</a:t>
            </a:r>
            <a:endParaRPr sz="2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688463" y="2417648"/>
            <a:ext cx="1527757" cy="304596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spc="0" dirty="0">
                <a:solidFill>
                  <a:srgbClr val="F88556"/>
                </a:solidFill>
                <a:latin typeface="Arial"/>
                <a:cs typeface="Arial"/>
              </a:rPr>
              <a:t>engineering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26558" y="2417648"/>
            <a:ext cx="1046422" cy="304596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spc="2" dirty="0">
                <a:solidFill>
                  <a:srgbClr val="F88556"/>
                </a:solidFill>
                <a:latin typeface="Arial"/>
                <a:cs typeface="Arial"/>
              </a:rPr>
              <a:t>process</a:t>
            </a:r>
            <a:endParaRPr sz="2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83318" y="2417648"/>
            <a:ext cx="533538" cy="304596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spc="1" dirty="0">
                <a:solidFill>
                  <a:srgbClr val="F88556"/>
                </a:solidFill>
                <a:latin typeface="Arial"/>
                <a:cs typeface="Arial"/>
              </a:rPr>
              <a:t>and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27193" y="2417648"/>
            <a:ext cx="1123760" cy="304596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spc="1" dirty="0">
                <a:solidFill>
                  <a:srgbClr val="F88556"/>
                </a:solidFill>
                <a:latin typeface="Arial"/>
                <a:cs typeface="Arial"/>
              </a:rPr>
              <a:t>practice: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88463" y="5932595"/>
            <a:ext cx="2597899" cy="304291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spc="-3" dirty="0">
                <a:solidFill>
                  <a:srgbClr val="F88556"/>
                </a:solidFill>
                <a:latin typeface="Arial"/>
                <a:cs typeface="Arial"/>
              </a:rPr>
              <a:t>How do we translate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98613" y="5932595"/>
            <a:ext cx="1805846" cy="304291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spc="-4" dirty="0">
                <a:solidFill>
                  <a:srgbClr val="F88556"/>
                </a:solidFill>
                <a:latin typeface="Arial"/>
                <a:cs typeface="Arial"/>
              </a:rPr>
              <a:t>these into day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15315" y="5932595"/>
            <a:ext cx="2133544" cy="304291"/>
          </a:xfrm>
          <a:prstGeom prst="rect">
            <a:avLst/>
          </a:prstGeom>
        </p:spPr>
        <p:txBody>
          <a:bodyPr wrap="square" lIns="0" tIns="14890" rIns="0" bIns="0" rtlCol="0">
            <a:noAutofit/>
          </a:bodyPr>
          <a:lstStyle/>
          <a:p>
            <a:pPr marL="12700">
              <a:lnSpc>
                <a:spcPts val="2345"/>
              </a:lnSpc>
            </a:pPr>
            <a:r>
              <a:rPr sz="2200" spc="0" dirty="0">
                <a:solidFill>
                  <a:srgbClr val="F88556"/>
                </a:solidFill>
                <a:latin typeface="Arial"/>
                <a:cs typeface="Arial"/>
              </a:rPr>
              <a:t>to day activities?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549384" y="3532632"/>
            <a:ext cx="1013459" cy="402335"/>
          </a:xfrm>
          <a:prstGeom prst="rect">
            <a:avLst/>
          </a:prstGeom>
        </p:spPr>
        <p:txBody>
          <a:bodyPr wrap="square" lIns="0" tIns="357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432628" marR="429331" algn="ctr">
              <a:lnSpc>
                <a:spcPct val="95825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49384" y="3934967"/>
            <a:ext cx="1013459" cy="1307592"/>
          </a:xfrm>
          <a:prstGeom prst="rect">
            <a:avLst/>
          </a:prstGeom>
        </p:spPr>
        <p:txBody>
          <a:bodyPr wrap="square" lIns="0" tIns="55244" rIns="0" bIns="0" rtlCol="0">
            <a:noAutofit/>
          </a:bodyPr>
          <a:lstStyle/>
          <a:p>
            <a:pPr marL="75565">
              <a:lnSpc>
                <a:spcPct val="95825"/>
              </a:lnSpc>
            </a:pPr>
            <a:r>
              <a:rPr sz="1400" spc="2" dirty="0">
                <a:latin typeface="Arial"/>
                <a:cs typeface="Arial"/>
              </a:rPr>
              <a:t>• Think!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92668" y="3532632"/>
            <a:ext cx="1014983" cy="402335"/>
          </a:xfrm>
          <a:prstGeom prst="rect">
            <a:avLst/>
          </a:prstGeom>
        </p:spPr>
        <p:txBody>
          <a:bodyPr wrap="square" lIns="0" tIns="357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433263" marR="430220" algn="ctr">
              <a:lnSpc>
                <a:spcPct val="95825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92668" y="3934967"/>
            <a:ext cx="1014983" cy="1307592"/>
          </a:xfrm>
          <a:prstGeom prst="rect">
            <a:avLst/>
          </a:prstGeom>
        </p:spPr>
        <p:txBody>
          <a:bodyPr wrap="square" lIns="0" tIns="5080" rIns="0" bIns="0" rtlCol="0">
            <a:noAutofit/>
          </a:bodyPr>
          <a:lstStyle/>
          <a:p>
            <a:pPr>
              <a:lnSpc>
                <a:spcPts val="550"/>
              </a:lnSpc>
            </a:pPr>
            <a:endParaRPr sz="550"/>
          </a:p>
          <a:p>
            <a:pPr marL="190500" marR="298516" indent="-114300">
              <a:lnSpc>
                <a:spcPts val="1450"/>
              </a:lnSpc>
              <a:spcBef>
                <a:spcPts val="72"/>
              </a:spcBef>
            </a:pPr>
            <a:r>
              <a:rPr sz="1400" spc="1" dirty="0">
                <a:latin typeface="Arial"/>
                <a:cs typeface="Arial"/>
              </a:rPr>
              <a:t>• Plan ahead</a:t>
            </a:r>
            <a:endParaRPr sz="1400">
              <a:latin typeface="Arial"/>
              <a:cs typeface="Arial"/>
            </a:endParaRPr>
          </a:p>
          <a:p>
            <a:pPr marL="190500">
              <a:lnSpc>
                <a:spcPts val="1460"/>
              </a:lnSpc>
              <a:spcBef>
                <a:spcPts val="0"/>
              </a:spcBef>
            </a:pPr>
            <a:r>
              <a:rPr sz="1400" spc="0" dirty="0">
                <a:latin typeface="Arial"/>
                <a:cs typeface="Arial"/>
              </a:rPr>
              <a:t>for reuse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37476" y="3532632"/>
            <a:ext cx="1013459" cy="402335"/>
          </a:xfrm>
          <a:prstGeom prst="rect">
            <a:avLst/>
          </a:prstGeom>
        </p:spPr>
        <p:txBody>
          <a:bodyPr wrap="square" lIns="0" tIns="357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432374" marR="429585" algn="ctr">
              <a:lnSpc>
                <a:spcPct val="95825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37476" y="3934967"/>
            <a:ext cx="1013459" cy="1307592"/>
          </a:xfrm>
          <a:prstGeom prst="rect">
            <a:avLst/>
          </a:prstGeom>
        </p:spPr>
        <p:txBody>
          <a:bodyPr wrap="square" lIns="0" tIns="5080" rIns="0" bIns="0" rtlCol="0">
            <a:noAutofit/>
          </a:bodyPr>
          <a:lstStyle/>
          <a:p>
            <a:pPr>
              <a:lnSpc>
                <a:spcPts val="550"/>
              </a:lnSpc>
            </a:pPr>
            <a:endParaRPr sz="550"/>
          </a:p>
          <a:p>
            <a:pPr marL="189610" marR="129875" indent="-114300">
              <a:lnSpc>
                <a:spcPts val="1450"/>
              </a:lnSpc>
              <a:spcBef>
                <a:spcPts val="72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r>
              <a:rPr sz="1400" spc="19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Be</a:t>
            </a:r>
            <a:r>
              <a:rPr sz="1400" spc="-4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open 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o</a:t>
            </a:r>
            <a:r>
              <a:rPr sz="1400" spc="-4" dirty="0">
                <a:latin typeface="Arial"/>
                <a:cs typeface="Arial"/>
              </a:rPr>
              <a:t> 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he </a:t>
            </a:r>
            <a:r>
              <a:rPr sz="1400" spc="4" dirty="0">
                <a:latin typeface="Arial"/>
                <a:cs typeface="Arial"/>
              </a:rPr>
              <a:t>f</a:t>
            </a:r>
            <a:r>
              <a:rPr sz="1400" spc="0" dirty="0">
                <a:latin typeface="Arial"/>
                <a:cs typeface="Arial"/>
              </a:rPr>
              <a:t>u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ure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80760" y="3532632"/>
            <a:ext cx="1014984" cy="402335"/>
          </a:xfrm>
          <a:prstGeom prst="rect">
            <a:avLst/>
          </a:prstGeom>
        </p:spPr>
        <p:txBody>
          <a:bodyPr wrap="square" lIns="0" tIns="357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432882" marR="430601" algn="ctr">
              <a:lnSpc>
                <a:spcPct val="95825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80760" y="3934967"/>
            <a:ext cx="1014984" cy="1307592"/>
          </a:xfrm>
          <a:prstGeom prst="rect">
            <a:avLst/>
          </a:prstGeom>
        </p:spPr>
        <p:txBody>
          <a:bodyPr wrap="square" lIns="0" tIns="2469" rIns="0" bIns="0" rtlCol="0">
            <a:noAutofit/>
          </a:bodyPr>
          <a:lstStyle/>
          <a:p>
            <a:pPr>
              <a:lnSpc>
                <a:spcPts val="550"/>
              </a:lnSpc>
            </a:pPr>
            <a:endParaRPr sz="550"/>
          </a:p>
          <a:p>
            <a:pPr marL="190245" marR="84225" indent="-114300">
              <a:lnSpc>
                <a:spcPts val="1609"/>
              </a:lnSpc>
            </a:pPr>
            <a:r>
              <a:rPr sz="1400" spc="2" dirty="0">
                <a:latin typeface="Arial"/>
                <a:cs typeface="Arial"/>
              </a:rPr>
              <a:t>• Others </a:t>
            </a:r>
            <a:endParaRPr sz="1400">
              <a:latin typeface="Arial"/>
              <a:cs typeface="Arial"/>
            </a:endParaRPr>
          </a:p>
          <a:p>
            <a:pPr marL="190245" marR="84225">
              <a:lnSpc>
                <a:spcPts val="1609"/>
              </a:lnSpc>
            </a:pPr>
            <a:r>
              <a:rPr sz="1400" spc="0" dirty="0">
                <a:latin typeface="Arial"/>
                <a:cs typeface="Arial"/>
              </a:rPr>
              <a:t>will use </a:t>
            </a:r>
            <a:endParaRPr sz="1400">
              <a:latin typeface="Arial"/>
              <a:cs typeface="Arial"/>
            </a:endParaRPr>
          </a:p>
          <a:p>
            <a:pPr marL="190245" marR="84225">
              <a:lnSpc>
                <a:spcPts val="1609"/>
              </a:lnSpc>
            </a:pPr>
            <a:r>
              <a:rPr sz="1400" spc="-3" dirty="0">
                <a:latin typeface="Arial"/>
                <a:cs typeface="Arial"/>
              </a:rPr>
              <a:t>what you </a:t>
            </a:r>
            <a:endParaRPr sz="1400">
              <a:latin typeface="Arial"/>
              <a:cs typeface="Arial"/>
            </a:endParaRPr>
          </a:p>
          <a:p>
            <a:pPr marL="190245" marR="84225">
              <a:lnSpc>
                <a:spcPts val="1609"/>
              </a:lnSpc>
            </a:pPr>
            <a:r>
              <a:rPr sz="1400" dirty="0">
                <a:latin typeface="Arial"/>
                <a:cs typeface="Arial"/>
              </a:rPr>
              <a:t>produce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25568" y="3532632"/>
            <a:ext cx="1013460" cy="402335"/>
          </a:xfrm>
          <a:prstGeom prst="rect">
            <a:avLst/>
          </a:prstGeom>
        </p:spPr>
        <p:txBody>
          <a:bodyPr wrap="square" lIns="0" tIns="357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431993" marR="429966" algn="ctr">
              <a:lnSpc>
                <a:spcPct val="95825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25568" y="3934967"/>
            <a:ext cx="1013460" cy="1307592"/>
          </a:xfrm>
          <a:prstGeom prst="rect">
            <a:avLst/>
          </a:prstGeom>
        </p:spPr>
        <p:txBody>
          <a:bodyPr wrap="square" lIns="0" tIns="5080" rIns="0" bIns="0" rtlCol="0">
            <a:noAutofit/>
          </a:bodyPr>
          <a:lstStyle/>
          <a:p>
            <a:pPr>
              <a:lnSpc>
                <a:spcPts val="550"/>
              </a:lnSpc>
            </a:pPr>
            <a:endParaRPr sz="550"/>
          </a:p>
          <a:p>
            <a:pPr marL="189230" marR="120092" indent="-114300">
              <a:lnSpc>
                <a:spcPts val="1450"/>
              </a:lnSpc>
              <a:spcBef>
                <a:spcPts val="72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r>
              <a:rPr sz="1400" spc="19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ain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ain </a:t>
            </a:r>
            <a:r>
              <a:rPr sz="1400" spc="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he</a:t>
            </a:r>
            <a:endParaRPr sz="1400">
              <a:latin typeface="Arial"/>
              <a:cs typeface="Arial"/>
            </a:endParaRPr>
          </a:p>
          <a:p>
            <a:pPr marL="189230">
              <a:lnSpc>
                <a:spcPts val="1460"/>
              </a:lnSpc>
              <a:spcBef>
                <a:spcPts val="0"/>
              </a:spcBef>
            </a:pPr>
            <a:r>
              <a:rPr sz="1400" spc="-2" dirty="0">
                <a:latin typeface="Arial"/>
                <a:cs typeface="Arial"/>
              </a:rPr>
              <a:t>vision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68852" y="3532632"/>
            <a:ext cx="1014984" cy="402335"/>
          </a:xfrm>
          <a:prstGeom prst="rect">
            <a:avLst/>
          </a:prstGeom>
        </p:spPr>
        <p:txBody>
          <a:bodyPr wrap="square" lIns="0" tIns="357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432628" marR="430855" algn="ctr">
              <a:lnSpc>
                <a:spcPct val="95825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8852" y="3934967"/>
            <a:ext cx="1014984" cy="1307592"/>
          </a:xfrm>
          <a:prstGeom prst="rect">
            <a:avLst/>
          </a:prstGeom>
        </p:spPr>
        <p:txBody>
          <a:bodyPr wrap="square" lIns="0" tIns="5080" rIns="0" bIns="0" rtlCol="0">
            <a:noAutofit/>
          </a:bodyPr>
          <a:lstStyle/>
          <a:p>
            <a:pPr>
              <a:lnSpc>
                <a:spcPts val="550"/>
              </a:lnSpc>
            </a:pPr>
            <a:endParaRPr sz="550"/>
          </a:p>
          <a:p>
            <a:pPr marL="189864" marR="240448" indent="-114300">
              <a:lnSpc>
                <a:spcPts val="1450"/>
              </a:lnSpc>
              <a:spcBef>
                <a:spcPts val="72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r>
              <a:rPr sz="1400" spc="19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Keep</a:t>
            </a:r>
            <a:r>
              <a:rPr sz="1400" spc="-4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it 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spc="0" dirty="0">
                <a:latin typeface="Arial"/>
                <a:cs typeface="Arial"/>
              </a:rPr>
              <a:t>i</a:t>
            </a:r>
            <a:r>
              <a:rPr sz="1400" spc="-4" dirty="0">
                <a:latin typeface="Arial"/>
                <a:cs typeface="Arial"/>
              </a:rPr>
              <a:t>m</a:t>
            </a:r>
            <a:r>
              <a:rPr sz="1400" spc="0" dirty="0">
                <a:latin typeface="Arial"/>
                <a:cs typeface="Arial"/>
              </a:rPr>
              <a:t>ple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13660" y="3532632"/>
            <a:ext cx="1013460" cy="402335"/>
          </a:xfrm>
          <a:prstGeom prst="rect">
            <a:avLst/>
          </a:prstGeom>
        </p:spPr>
        <p:txBody>
          <a:bodyPr wrap="square" lIns="0" tIns="357" rIns="0" bIns="0" rtlCol="0">
            <a:noAutofit/>
          </a:bodyPr>
          <a:lstStyle/>
          <a:p>
            <a:pPr>
              <a:lnSpc>
                <a:spcPts val="700"/>
              </a:lnSpc>
            </a:pPr>
            <a:endParaRPr sz="700"/>
          </a:p>
          <a:p>
            <a:pPr marL="431739" marR="430220" algn="ctr">
              <a:lnSpc>
                <a:spcPct val="95825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2613660" y="3934967"/>
            <a:ext cx="1013460" cy="1307592"/>
          </a:xfrm>
          <a:prstGeom prst="rect">
            <a:avLst/>
          </a:prstGeom>
        </p:spPr>
        <p:txBody>
          <a:bodyPr wrap="square" lIns="0" tIns="5080" rIns="0" bIns="0" rtlCol="0">
            <a:noAutofit/>
          </a:bodyPr>
          <a:lstStyle/>
          <a:p>
            <a:pPr>
              <a:lnSpc>
                <a:spcPts val="550"/>
              </a:lnSpc>
            </a:pPr>
            <a:endParaRPr sz="550"/>
          </a:p>
          <a:p>
            <a:pPr marL="188975" marR="111966" indent="-114300">
              <a:lnSpc>
                <a:spcPts val="1450"/>
              </a:lnSpc>
              <a:spcBef>
                <a:spcPts val="72"/>
              </a:spcBef>
            </a:pPr>
            <a:r>
              <a:rPr sz="1400" dirty="0">
                <a:latin typeface="Arial"/>
                <a:cs typeface="Arial"/>
              </a:rPr>
              <a:t>•</a:t>
            </a:r>
            <a:r>
              <a:rPr sz="1400" spc="19" dirty="0">
                <a:latin typeface="Arial"/>
                <a:cs typeface="Arial"/>
              </a:rPr>
              <a:t> </a:t>
            </a:r>
            <a:r>
              <a:rPr sz="1400" spc="-4" dirty="0">
                <a:latin typeface="Arial"/>
                <a:cs typeface="Arial"/>
              </a:rPr>
              <a:t>T</a:t>
            </a:r>
            <a:r>
              <a:rPr sz="1400" spc="0" dirty="0">
                <a:latin typeface="Arial"/>
                <a:cs typeface="Arial"/>
              </a:rPr>
              <a:t>he rea</a:t>
            </a:r>
            <a:r>
              <a:rPr sz="1400" spc="4" dirty="0">
                <a:latin typeface="Arial"/>
                <a:cs typeface="Arial"/>
              </a:rPr>
              <a:t>s</a:t>
            </a:r>
            <a:r>
              <a:rPr sz="1400" spc="0" dirty="0">
                <a:latin typeface="Arial"/>
                <a:cs typeface="Arial"/>
              </a:rPr>
              <a:t>on</a:t>
            </a:r>
            <a:r>
              <a:rPr sz="1400" spc="-14" dirty="0">
                <a:latin typeface="Arial"/>
                <a:cs typeface="Arial"/>
              </a:rPr>
              <a:t> </a:t>
            </a:r>
            <a:r>
              <a:rPr sz="1400" spc="0" dirty="0">
                <a:latin typeface="Arial"/>
                <a:cs typeface="Arial"/>
              </a:rPr>
              <a:t>it all e</a:t>
            </a:r>
            <a:r>
              <a:rPr sz="1400" spc="-19" dirty="0">
                <a:latin typeface="Arial"/>
                <a:cs typeface="Arial"/>
              </a:rPr>
              <a:t>x</a:t>
            </a:r>
            <a:r>
              <a:rPr sz="1400" spc="0" dirty="0">
                <a:latin typeface="Arial"/>
                <a:cs typeface="Arial"/>
              </a:rPr>
              <a:t>i</a:t>
            </a:r>
            <a:r>
              <a:rPr sz="1400" spc="4" dirty="0">
                <a:latin typeface="Arial"/>
                <a:cs typeface="Arial"/>
              </a:rPr>
              <a:t>st</a:t>
            </a:r>
            <a:r>
              <a:rPr sz="1400" spc="0" dirty="0">
                <a:latin typeface="Arial"/>
                <a:cs typeface="Arial"/>
              </a:rPr>
              <a:t>s</a:t>
            </a:r>
            <a:endParaRPr sz="1400">
              <a:latin typeface="Arial"/>
              <a:cs typeface="Arial"/>
            </a:endParaRPr>
          </a:p>
          <a:p>
            <a:pPr marL="188975">
              <a:lnSpc>
                <a:spcPts val="1445"/>
              </a:lnSpc>
            </a:pPr>
            <a:r>
              <a:rPr sz="1400" spc="-2" dirty="0">
                <a:latin typeface="Arial"/>
                <a:cs typeface="Arial"/>
              </a:rPr>
              <a:t>- value</a:t>
            </a:r>
            <a:endParaRPr sz="1400">
              <a:latin typeface="Arial"/>
              <a:cs typeface="Arial"/>
            </a:endParaRPr>
          </a:p>
          <a:p>
            <a:pPr marL="188975">
              <a:lnSpc>
                <a:spcPts val="1450"/>
              </a:lnSpc>
              <a:spcBef>
                <a:spcPts val="0"/>
              </a:spcBef>
            </a:pPr>
            <a:r>
              <a:rPr sz="1400" spc="0" dirty="0">
                <a:latin typeface="Arial"/>
                <a:cs typeface="Arial"/>
              </a:rPr>
              <a:t>for the</a:t>
            </a:r>
            <a:endParaRPr sz="1400">
              <a:latin typeface="Arial"/>
              <a:cs typeface="Arial"/>
            </a:endParaRPr>
          </a:p>
          <a:p>
            <a:pPr marL="188975">
              <a:lnSpc>
                <a:spcPts val="1455"/>
              </a:lnSpc>
              <a:spcBef>
                <a:spcPts val="0"/>
              </a:spcBef>
            </a:pPr>
            <a:r>
              <a:rPr sz="1400" spc="0" dirty="0">
                <a:latin typeface="Arial"/>
                <a:cs typeface="Arial"/>
              </a:rPr>
              <a:t>users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73680" y="2052827"/>
            <a:ext cx="777240" cy="1110996"/>
          </a:xfrm>
          <a:custGeom>
            <a:avLst/>
            <a:gdLst/>
            <a:ahLst/>
            <a:cxnLst/>
            <a:rect l="l" t="t" r="r" b="b"/>
            <a:pathLst>
              <a:path w="777240" h="1110996">
                <a:moveTo>
                  <a:pt x="388619" y="388620"/>
                </a:moveTo>
                <a:lnTo>
                  <a:pt x="0" y="0"/>
                </a:lnTo>
                <a:lnTo>
                  <a:pt x="0" y="722376"/>
                </a:lnTo>
                <a:lnTo>
                  <a:pt x="388619" y="1110996"/>
                </a:lnTo>
                <a:lnTo>
                  <a:pt x="777240" y="722376"/>
                </a:lnTo>
                <a:lnTo>
                  <a:pt x="777240" y="0"/>
                </a:lnTo>
                <a:lnTo>
                  <a:pt x="388619" y="388620"/>
                </a:lnTo>
                <a:close/>
              </a:path>
            </a:pathLst>
          </a:custGeom>
          <a:solidFill>
            <a:srgbClr val="F8708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73680" y="2052827"/>
            <a:ext cx="777240" cy="1110996"/>
          </a:xfrm>
          <a:custGeom>
            <a:avLst/>
            <a:gdLst/>
            <a:ahLst/>
            <a:cxnLst/>
            <a:rect l="l" t="t" r="r" b="b"/>
            <a:pathLst>
              <a:path w="777240" h="1110996">
                <a:moveTo>
                  <a:pt x="777240" y="0"/>
                </a:moveTo>
                <a:lnTo>
                  <a:pt x="777240" y="722376"/>
                </a:lnTo>
                <a:lnTo>
                  <a:pt x="388619" y="1110996"/>
                </a:lnTo>
                <a:lnTo>
                  <a:pt x="0" y="722376"/>
                </a:lnTo>
                <a:lnTo>
                  <a:pt x="0" y="0"/>
                </a:lnTo>
                <a:lnTo>
                  <a:pt x="388619" y="388620"/>
                </a:lnTo>
                <a:lnTo>
                  <a:pt x="777240" y="0"/>
                </a:lnTo>
                <a:close/>
              </a:path>
            </a:pathLst>
          </a:custGeom>
          <a:ln w="15875">
            <a:solidFill>
              <a:srgbClr val="F870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50920" y="2052827"/>
            <a:ext cx="7018020" cy="722376"/>
          </a:xfrm>
          <a:custGeom>
            <a:avLst/>
            <a:gdLst/>
            <a:ahLst/>
            <a:cxnLst/>
            <a:rect l="l" t="t" r="r" b="b"/>
            <a:pathLst>
              <a:path w="7018020" h="722376">
                <a:moveTo>
                  <a:pt x="7018020" y="120396"/>
                </a:moveTo>
                <a:lnTo>
                  <a:pt x="7017872" y="114375"/>
                </a:lnTo>
                <a:lnTo>
                  <a:pt x="7016288" y="99914"/>
                </a:lnTo>
                <a:lnTo>
                  <a:pt x="7002027" y="60351"/>
                </a:lnTo>
                <a:lnTo>
                  <a:pt x="6975652" y="28667"/>
                </a:lnTo>
                <a:lnTo>
                  <a:pt x="6939929" y="7627"/>
                </a:lnTo>
                <a:lnTo>
                  <a:pt x="6897624" y="0"/>
                </a:lnTo>
                <a:lnTo>
                  <a:pt x="0" y="0"/>
                </a:lnTo>
                <a:lnTo>
                  <a:pt x="0" y="722376"/>
                </a:lnTo>
                <a:lnTo>
                  <a:pt x="6897624" y="722376"/>
                </a:lnTo>
                <a:lnTo>
                  <a:pt x="6945219" y="712620"/>
                </a:lnTo>
                <a:lnTo>
                  <a:pt x="6979837" y="689975"/>
                </a:lnTo>
                <a:lnTo>
                  <a:pt x="7004732" y="657060"/>
                </a:lnTo>
                <a:lnTo>
                  <a:pt x="7017138" y="616642"/>
                </a:lnTo>
                <a:lnTo>
                  <a:pt x="7018020" y="601980"/>
                </a:lnTo>
                <a:lnTo>
                  <a:pt x="7018020" y="120396"/>
                </a:lnTo>
                <a:close/>
              </a:path>
            </a:pathLst>
          </a:custGeom>
          <a:solidFill>
            <a:srgbClr val="FFFFF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50920" y="2052827"/>
            <a:ext cx="7018020" cy="722376"/>
          </a:xfrm>
          <a:custGeom>
            <a:avLst/>
            <a:gdLst/>
            <a:ahLst/>
            <a:cxnLst/>
            <a:rect l="l" t="t" r="r" b="b"/>
            <a:pathLst>
              <a:path w="7018020" h="722376">
                <a:moveTo>
                  <a:pt x="7018020" y="120396"/>
                </a:moveTo>
                <a:lnTo>
                  <a:pt x="7018020" y="601980"/>
                </a:lnTo>
                <a:lnTo>
                  <a:pt x="7017138" y="616642"/>
                </a:lnTo>
                <a:lnTo>
                  <a:pt x="7004732" y="657060"/>
                </a:lnTo>
                <a:lnTo>
                  <a:pt x="6979837" y="689975"/>
                </a:lnTo>
                <a:lnTo>
                  <a:pt x="6945219" y="712620"/>
                </a:lnTo>
                <a:lnTo>
                  <a:pt x="6903644" y="722228"/>
                </a:lnTo>
                <a:lnTo>
                  <a:pt x="6897624" y="722376"/>
                </a:lnTo>
                <a:lnTo>
                  <a:pt x="0" y="722376"/>
                </a:lnTo>
                <a:lnTo>
                  <a:pt x="0" y="0"/>
                </a:lnTo>
                <a:lnTo>
                  <a:pt x="6897624" y="0"/>
                </a:lnTo>
                <a:lnTo>
                  <a:pt x="6939929" y="7627"/>
                </a:lnTo>
                <a:lnTo>
                  <a:pt x="6975652" y="28667"/>
                </a:lnTo>
                <a:lnTo>
                  <a:pt x="7002027" y="60351"/>
                </a:lnTo>
                <a:lnTo>
                  <a:pt x="7016288" y="99914"/>
                </a:lnTo>
                <a:lnTo>
                  <a:pt x="7018020" y="120396"/>
                </a:lnTo>
                <a:close/>
              </a:path>
            </a:pathLst>
          </a:custGeom>
          <a:ln w="15875">
            <a:solidFill>
              <a:srgbClr val="F870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73680" y="3014472"/>
            <a:ext cx="777240" cy="1110995"/>
          </a:xfrm>
          <a:custGeom>
            <a:avLst/>
            <a:gdLst/>
            <a:ahLst/>
            <a:cxnLst/>
            <a:rect l="l" t="t" r="r" b="b"/>
            <a:pathLst>
              <a:path w="777240" h="1110996">
                <a:moveTo>
                  <a:pt x="388619" y="388619"/>
                </a:moveTo>
                <a:lnTo>
                  <a:pt x="0" y="0"/>
                </a:lnTo>
                <a:lnTo>
                  <a:pt x="0" y="722376"/>
                </a:lnTo>
                <a:lnTo>
                  <a:pt x="388619" y="1110995"/>
                </a:lnTo>
                <a:lnTo>
                  <a:pt x="777240" y="722376"/>
                </a:lnTo>
                <a:lnTo>
                  <a:pt x="777240" y="0"/>
                </a:lnTo>
                <a:lnTo>
                  <a:pt x="388619" y="388619"/>
                </a:lnTo>
                <a:close/>
              </a:path>
            </a:pathLst>
          </a:custGeom>
          <a:solidFill>
            <a:srgbClr val="EB9D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73680" y="3014472"/>
            <a:ext cx="777240" cy="1110995"/>
          </a:xfrm>
          <a:custGeom>
            <a:avLst/>
            <a:gdLst/>
            <a:ahLst/>
            <a:cxnLst/>
            <a:rect l="l" t="t" r="r" b="b"/>
            <a:pathLst>
              <a:path w="777240" h="1110996">
                <a:moveTo>
                  <a:pt x="777240" y="0"/>
                </a:moveTo>
                <a:lnTo>
                  <a:pt x="777240" y="722376"/>
                </a:lnTo>
                <a:lnTo>
                  <a:pt x="388619" y="1110995"/>
                </a:lnTo>
                <a:lnTo>
                  <a:pt x="0" y="722376"/>
                </a:lnTo>
                <a:lnTo>
                  <a:pt x="0" y="0"/>
                </a:lnTo>
                <a:lnTo>
                  <a:pt x="388619" y="388619"/>
                </a:lnTo>
                <a:lnTo>
                  <a:pt x="777240" y="0"/>
                </a:lnTo>
                <a:close/>
              </a:path>
            </a:pathLst>
          </a:custGeom>
          <a:ln w="15875">
            <a:solidFill>
              <a:srgbClr val="EB9D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50920" y="3014472"/>
            <a:ext cx="7018020" cy="722376"/>
          </a:xfrm>
          <a:custGeom>
            <a:avLst/>
            <a:gdLst/>
            <a:ahLst/>
            <a:cxnLst/>
            <a:rect l="l" t="t" r="r" b="b"/>
            <a:pathLst>
              <a:path w="7018020" h="722376">
                <a:moveTo>
                  <a:pt x="7018020" y="120395"/>
                </a:moveTo>
                <a:lnTo>
                  <a:pt x="7017872" y="114375"/>
                </a:lnTo>
                <a:lnTo>
                  <a:pt x="7016288" y="99914"/>
                </a:lnTo>
                <a:lnTo>
                  <a:pt x="7002027" y="60351"/>
                </a:lnTo>
                <a:lnTo>
                  <a:pt x="6975652" y="28667"/>
                </a:lnTo>
                <a:lnTo>
                  <a:pt x="6939929" y="7627"/>
                </a:lnTo>
                <a:lnTo>
                  <a:pt x="6897624" y="0"/>
                </a:lnTo>
                <a:lnTo>
                  <a:pt x="0" y="0"/>
                </a:lnTo>
                <a:lnTo>
                  <a:pt x="0" y="722376"/>
                </a:lnTo>
                <a:lnTo>
                  <a:pt x="6897624" y="722376"/>
                </a:lnTo>
                <a:lnTo>
                  <a:pt x="6945219" y="712620"/>
                </a:lnTo>
                <a:lnTo>
                  <a:pt x="6979837" y="689975"/>
                </a:lnTo>
                <a:lnTo>
                  <a:pt x="7004732" y="657060"/>
                </a:lnTo>
                <a:lnTo>
                  <a:pt x="7017138" y="616642"/>
                </a:lnTo>
                <a:lnTo>
                  <a:pt x="7018020" y="601979"/>
                </a:lnTo>
                <a:lnTo>
                  <a:pt x="7018020" y="120395"/>
                </a:lnTo>
                <a:close/>
              </a:path>
            </a:pathLst>
          </a:custGeom>
          <a:solidFill>
            <a:srgbClr val="FFFFF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50920" y="3014472"/>
            <a:ext cx="7018020" cy="722376"/>
          </a:xfrm>
          <a:custGeom>
            <a:avLst/>
            <a:gdLst/>
            <a:ahLst/>
            <a:cxnLst/>
            <a:rect l="l" t="t" r="r" b="b"/>
            <a:pathLst>
              <a:path w="7018020" h="722376">
                <a:moveTo>
                  <a:pt x="7018020" y="120395"/>
                </a:moveTo>
                <a:lnTo>
                  <a:pt x="7018020" y="601979"/>
                </a:lnTo>
                <a:lnTo>
                  <a:pt x="7017138" y="616642"/>
                </a:lnTo>
                <a:lnTo>
                  <a:pt x="7004732" y="657060"/>
                </a:lnTo>
                <a:lnTo>
                  <a:pt x="6979837" y="689975"/>
                </a:lnTo>
                <a:lnTo>
                  <a:pt x="6945219" y="712620"/>
                </a:lnTo>
                <a:lnTo>
                  <a:pt x="6903644" y="722228"/>
                </a:lnTo>
                <a:lnTo>
                  <a:pt x="6897624" y="722376"/>
                </a:lnTo>
                <a:lnTo>
                  <a:pt x="0" y="722376"/>
                </a:lnTo>
                <a:lnTo>
                  <a:pt x="0" y="0"/>
                </a:lnTo>
                <a:lnTo>
                  <a:pt x="6897624" y="0"/>
                </a:lnTo>
                <a:lnTo>
                  <a:pt x="6939929" y="7627"/>
                </a:lnTo>
                <a:lnTo>
                  <a:pt x="6975652" y="28667"/>
                </a:lnTo>
                <a:lnTo>
                  <a:pt x="7002027" y="60351"/>
                </a:lnTo>
                <a:lnTo>
                  <a:pt x="7016288" y="99914"/>
                </a:lnTo>
                <a:lnTo>
                  <a:pt x="7018020" y="120395"/>
                </a:lnTo>
                <a:close/>
              </a:path>
            </a:pathLst>
          </a:custGeom>
          <a:ln w="15875">
            <a:solidFill>
              <a:srgbClr val="EB9D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73680" y="3977640"/>
            <a:ext cx="777240" cy="1109472"/>
          </a:xfrm>
          <a:custGeom>
            <a:avLst/>
            <a:gdLst/>
            <a:ahLst/>
            <a:cxnLst/>
            <a:rect l="l" t="t" r="r" b="b"/>
            <a:pathLst>
              <a:path w="777240" h="1109472">
                <a:moveTo>
                  <a:pt x="388619" y="388620"/>
                </a:moveTo>
                <a:lnTo>
                  <a:pt x="0" y="0"/>
                </a:lnTo>
                <a:lnTo>
                  <a:pt x="0" y="720852"/>
                </a:lnTo>
                <a:lnTo>
                  <a:pt x="388619" y="1109472"/>
                </a:lnTo>
                <a:lnTo>
                  <a:pt x="777240" y="720852"/>
                </a:lnTo>
                <a:lnTo>
                  <a:pt x="777240" y="0"/>
                </a:lnTo>
                <a:lnTo>
                  <a:pt x="388619" y="388620"/>
                </a:lnTo>
                <a:close/>
              </a:path>
            </a:pathLst>
          </a:custGeom>
          <a:solidFill>
            <a:srgbClr val="EBC1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73680" y="3977640"/>
            <a:ext cx="777240" cy="1109472"/>
          </a:xfrm>
          <a:custGeom>
            <a:avLst/>
            <a:gdLst/>
            <a:ahLst/>
            <a:cxnLst/>
            <a:rect l="l" t="t" r="r" b="b"/>
            <a:pathLst>
              <a:path w="777240" h="1109472">
                <a:moveTo>
                  <a:pt x="777240" y="0"/>
                </a:moveTo>
                <a:lnTo>
                  <a:pt x="777240" y="720852"/>
                </a:lnTo>
                <a:lnTo>
                  <a:pt x="388619" y="1109472"/>
                </a:lnTo>
                <a:lnTo>
                  <a:pt x="0" y="720852"/>
                </a:lnTo>
                <a:lnTo>
                  <a:pt x="0" y="0"/>
                </a:lnTo>
                <a:lnTo>
                  <a:pt x="388619" y="388620"/>
                </a:lnTo>
                <a:lnTo>
                  <a:pt x="777240" y="0"/>
                </a:lnTo>
                <a:close/>
              </a:path>
            </a:pathLst>
          </a:custGeom>
          <a:ln w="15875">
            <a:solidFill>
              <a:srgbClr val="EBC1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50920" y="3977640"/>
            <a:ext cx="7018020" cy="720852"/>
          </a:xfrm>
          <a:custGeom>
            <a:avLst/>
            <a:gdLst/>
            <a:ahLst/>
            <a:cxnLst/>
            <a:rect l="l" t="t" r="r" b="b"/>
            <a:pathLst>
              <a:path w="7018020" h="720852">
                <a:moveTo>
                  <a:pt x="7018020" y="120142"/>
                </a:moveTo>
                <a:lnTo>
                  <a:pt x="7017891" y="114546"/>
                </a:lnTo>
                <a:lnTo>
                  <a:pt x="7016350" y="100091"/>
                </a:lnTo>
                <a:lnTo>
                  <a:pt x="7002168" y="60503"/>
                </a:lnTo>
                <a:lnTo>
                  <a:pt x="6975828" y="28757"/>
                </a:lnTo>
                <a:lnTo>
                  <a:pt x="6940131" y="7656"/>
                </a:lnTo>
                <a:lnTo>
                  <a:pt x="6897878" y="0"/>
                </a:lnTo>
                <a:lnTo>
                  <a:pt x="0" y="0"/>
                </a:lnTo>
                <a:lnTo>
                  <a:pt x="0" y="720852"/>
                </a:lnTo>
                <a:lnTo>
                  <a:pt x="6897878" y="720852"/>
                </a:lnTo>
                <a:lnTo>
                  <a:pt x="6945053" y="711216"/>
                </a:lnTo>
                <a:lnTo>
                  <a:pt x="6979724" y="688618"/>
                </a:lnTo>
                <a:lnTo>
                  <a:pt x="7004685" y="655728"/>
                </a:lnTo>
                <a:lnTo>
                  <a:pt x="7017134" y="615349"/>
                </a:lnTo>
                <a:lnTo>
                  <a:pt x="7018020" y="600710"/>
                </a:lnTo>
                <a:lnTo>
                  <a:pt x="7018020" y="120142"/>
                </a:lnTo>
                <a:close/>
              </a:path>
            </a:pathLst>
          </a:custGeom>
          <a:solidFill>
            <a:srgbClr val="FFFFF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50920" y="3977640"/>
            <a:ext cx="7018020" cy="720852"/>
          </a:xfrm>
          <a:custGeom>
            <a:avLst/>
            <a:gdLst/>
            <a:ahLst/>
            <a:cxnLst/>
            <a:rect l="l" t="t" r="r" b="b"/>
            <a:pathLst>
              <a:path w="7018020" h="720852">
                <a:moveTo>
                  <a:pt x="7018020" y="120142"/>
                </a:moveTo>
                <a:lnTo>
                  <a:pt x="7018020" y="600710"/>
                </a:lnTo>
                <a:lnTo>
                  <a:pt x="7017134" y="615349"/>
                </a:lnTo>
                <a:lnTo>
                  <a:pt x="7004685" y="655728"/>
                </a:lnTo>
                <a:lnTo>
                  <a:pt x="6979724" y="688618"/>
                </a:lnTo>
                <a:lnTo>
                  <a:pt x="6945053" y="711216"/>
                </a:lnTo>
                <a:lnTo>
                  <a:pt x="6903473" y="720723"/>
                </a:lnTo>
                <a:lnTo>
                  <a:pt x="6897878" y="720852"/>
                </a:lnTo>
                <a:lnTo>
                  <a:pt x="0" y="720852"/>
                </a:lnTo>
                <a:lnTo>
                  <a:pt x="0" y="0"/>
                </a:lnTo>
                <a:lnTo>
                  <a:pt x="6897878" y="0"/>
                </a:lnTo>
                <a:lnTo>
                  <a:pt x="6940131" y="7656"/>
                </a:lnTo>
                <a:lnTo>
                  <a:pt x="6975828" y="28757"/>
                </a:lnTo>
                <a:lnTo>
                  <a:pt x="7002168" y="60503"/>
                </a:lnTo>
                <a:lnTo>
                  <a:pt x="7016350" y="100091"/>
                </a:lnTo>
                <a:lnTo>
                  <a:pt x="7018020" y="120142"/>
                </a:lnTo>
                <a:close/>
              </a:path>
            </a:pathLst>
          </a:custGeom>
          <a:ln w="15874">
            <a:solidFill>
              <a:srgbClr val="EBC1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73680" y="4939283"/>
            <a:ext cx="777240" cy="1109472"/>
          </a:xfrm>
          <a:custGeom>
            <a:avLst/>
            <a:gdLst/>
            <a:ahLst/>
            <a:cxnLst/>
            <a:rect l="l" t="t" r="r" b="b"/>
            <a:pathLst>
              <a:path w="777240" h="1109472">
                <a:moveTo>
                  <a:pt x="388619" y="388620"/>
                </a:moveTo>
                <a:lnTo>
                  <a:pt x="0" y="0"/>
                </a:lnTo>
                <a:lnTo>
                  <a:pt x="0" y="720852"/>
                </a:lnTo>
                <a:lnTo>
                  <a:pt x="388619" y="1109472"/>
                </a:lnTo>
                <a:lnTo>
                  <a:pt x="777240" y="720852"/>
                </a:lnTo>
                <a:lnTo>
                  <a:pt x="777240" y="0"/>
                </a:lnTo>
                <a:lnTo>
                  <a:pt x="388619" y="388620"/>
                </a:lnTo>
                <a:close/>
              </a:path>
            </a:pathLst>
          </a:custGeom>
          <a:solidFill>
            <a:srgbClr val="FFB16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73680" y="4939283"/>
            <a:ext cx="777240" cy="1109472"/>
          </a:xfrm>
          <a:custGeom>
            <a:avLst/>
            <a:gdLst/>
            <a:ahLst/>
            <a:cxnLst/>
            <a:rect l="l" t="t" r="r" b="b"/>
            <a:pathLst>
              <a:path w="777240" h="1109472">
                <a:moveTo>
                  <a:pt x="777240" y="0"/>
                </a:moveTo>
                <a:lnTo>
                  <a:pt x="777240" y="720852"/>
                </a:lnTo>
                <a:lnTo>
                  <a:pt x="388619" y="1109472"/>
                </a:lnTo>
                <a:lnTo>
                  <a:pt x="0" y="720852"/>
                </a:lnTo>
                <a:lnTo>
                  <a:pt x="0" y="0"/>
                </a:lnTo>
                <a:lnTo>
                  <a:pt x="388619" y="388620"/>
                </a:lnTo>
                <a:lnTo>
                  <a:pt x="777240" y="0"/>
                </a:lnTo>
                <a:close/>
              </a:path>
            </a:pathLst>
          </a:custGeom>
          <a:ln w="15875">
            <a:solidFill>
              <a:srgbClr val="FFB1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50920" y="4939283"/>
            <a:ext cx="7018020" cy="720852"/>
          </a:xfrm>
          <a:custGeom>
            <a:avLst/>
            <a:gdLst/>
            <a:ahLst/>
            <a:cxnLst/>
            <a:rect l="l" t="t" r="r" b="b"/>
            <a:pathLst>
              <a:path w="7018020" h="720851">
                <a:moveTo>
                  <a:pt x="7018020" y="120142"/>
                </a:moveTo>
                <a:lnTo>
                  <a:pt x="7017891" y="114546"/>
                </a:lnTo>
                <a:lnTo>
                  <a:pt x="7016350" y="100091"/>
                </a:lnTo>
                <a:lnTo>
                  <a:pt x="7002168" y="60503"/>
                </a:lnTo>
                <a:lnTo>
                  <a:pt x="6975828" y="28757"/>
                </a:lnTo>
                <a:lnTo>
                  <a:pt x="6940131" y="7656"/>
                </a:lnTo>
                <a:lnTo>
                  <a:pt x="6897878" y="0"/>
                </a:lnTo>
                <a:lnTo>
                  <a:pt x="0" y="0"/>
                </a:lnTo>
                <a:lnTo>
                  <a:pt x="0" y="720852"/>
                </a:lnTo>
                <a:lnTo>
                  <a:pt x="6897878" y="720852"/>
                </a:lnTo>
                <a:lnTo>
                  <a:pt x="6945053" y="711225"/>
                </a:lnTo>
                <a:lnTo>
                  <a:pt x="6979724" y="688640"/>
                </a:lnTo>
                <a:lnTo>
                  <a:pt x="7004685" y="655756"/>
                </a:lnTo>
                <a:lnTo>
                  <a:pt x="7017134" y="615362"/>
                </a:lnTo>
                <a:lnTo>
                  <a:pt x="7018020" y="600710"/>
                </a:lnTo>
                <a:lnTo>
                  <a:pt x="7018020" y="120142"/>
                </a:lnTo>
                <a:close/>
              </a:path>
            </a:pathLst>
          </a:custGeom>
          <a:solidFill>
            <a:srgbClr val="FFFFF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50920" y="4939283"/>
            <a:ext cx="7018020" cy="720852"/>
          </a:xfrm>
          <a:custGeom>
            <a:avLst/>
            <a:gdLst/>
            <a:ahLst/>
            <a:cxnLst/>
            <a:rect l="l" t="t" r="r" b="b"/>
            <a:pathLst>
              <a:path w="7018020" h="720851">
                <a:moveTo>
                  <a:pt x="7018020" y="120142"/>
                </a:moveTo>
                <a:lnTo>
                  <a:pt x="7018020" y="600710"/>
                </a:lnTo>
                <a:lnTo>
                  <a:pt x="7017134" y="615362"/>
                </a:lnTo>
                <a:lnTo>
                  <a:pt x="7004685" y="655756"/>
                </a:lnTo>
                <a:lnTo>
                  <a:pt x="6979724" y="688640"/>
                </a:lnTo>
                <a:lnTo>
                  <a:pt x="6945053" y="711225"/>
                </a:lnTo>
                <a:lnTo>
                  <a:pt x="6903473" y="720723"/>
                </a:lnTo>
                <a:lnTo>
                  <a:pt x="6897878" y="720852"/>
                </a:lnTo>
                <a:lnTo>
                  <a:pt x="0" y="720852"/>
                </a:lnTo>
                <a:lnTo>
                  <a:pt x="0" y="0"/>
                </a:lnTo>
                <a:lnTo>
                  <a:pt x="6897878" y="0"/>
                </a:lnTo>
                <a:lnTo>
                  <a:pt x="6940131" y="7656"/>
                </a:lnTo>
                <a:lnTo>
                  <a:pt x="6975828" y="28757"/>
                </a:lnTo>
                <a:lnTo>
                  <a:pt x="7002168" y="60503"/>
                </a:lnTo>
                <a:lnTo>
                  <a:pt x="7016350" y="100091"/>
                </a:lnTo>
                <a:lnTo>
                  <a:pt x="7018020" y="120142"/>
                </a:lnTo>
                <a:close/>
              </a:path>
            </a:pathLst>
          </a:custGeom>
          <a:ln w="15874">
            <a:solidFill>
              <a:srgbClr val="FFB1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09092" y="213542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03394" y="860700"/>
            <a:ext cx="2798607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9" dirty="0">
                <a:solidFill>
                  <a:srgbClr val="FFFFFF"/>
                </a:solidFill>
                <a:latin typeface="Arial"/>
                <a:cs typeface="Arial"/>
              </a:rPr>
              <a:t>Principles that</a:t>
            </a:r>
            <a:endParaRPr sz="3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33100" y="860700"/>
            <a:ext cx="2919800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6" dirty="0">
                <a:solidFill>
                  <a:srgbClr val="FFFFFF"/>
                </a:solidFill>
                <a:latin typeface="Arial"/>
                <a:cs typeface="Arial"/>
              </a:rPr>
              <a:t>Guide Process</a:t>
            </a:r>
            <a:endParaRPr sz="34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01617" y="2165740"/>
            <a:ext cx="260095" cy="494792"/>
          </a:xfrm>
          <a:prstGeom prst="rect">
            <a:avLst/>
          </a:prstGeom>
        </p:spPr>
        <p:txBody>
          <a:bodyPr wrap="square" lIns="0" tIns="24638" rIns="0" bIns="0" rtlCol="0">
            <a:noAutofit/>
          </a:bodyPr>
          <a:lstStyle/>
          <a:p>
            <a:pPr marL="12700">
              <a:lnSpc>
                <a:spcPts val="3879"/>
              </a:lnSpc>
            </a:pPr>
            <a:r>
              <a:rPr sz="3700" dirty="0">
                <a:latin typeface="Arial"/>
                <a:cs typeface="Arial"/>
              </a:rPr>
              <a:t>•</a:t>
            </a:r>
            <a:endParaRPr sz="3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88384" y="2165740"/>
            <a:ext cx="1817538" cy="494792"/>
          </a:xfrm>
          <a:prstGeom prst="rect">
            <a:avLst/>
          </a:prstGeom>
        </p:spPr>
        <p:txBody>
          <a:bodyPr wrap="square" lIns="0" tIns="24638" rIns="0" bIns="0" rtlCol="0">
            <a:noAutofit/>
          </a:bodyPr>
          <a:lstStyle/>
          <a:p>
            <a:pPr marL="12700">
              <a:lnSpc>
                <a:spcPts val="3879"/>
              </a:lnSpc>
            </a:pPr>
            <a:r>
              <a:rPr sz="3700" spc="-31" dirty="0">
                <a:latin typeface="Arial"/>
                <a:cs typeface="Arial"/>
              </a:rPr>
              <a:t>Be Agile</a:t>
            </a:r>
            <a:endParaRPr sz="37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68193" y="2449199"/>
            <a:ext cx="231981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01617" y="3127638"/>
            <a:ext cx="260095" cy="494792"/>
          </a:xfrm>
          <a:prstGeom prst="rect">
            <a:avLst/>
          </a:prstGeom>
        </p:spPr>
        <p:txBody>
          <a:bodyPr wrap="square" lIns="0" tIns="24638" rIns="0" bIns="0" rtlCol="0">
            <a:noAutofit/>
          </a:bodyPr>
          <a:lstStyle/>
          <a:p>
            <a:pPr marL="12700">
              <a:lnSpc>
                <a:spcPts val="3879"/>
              </a:lnSpc>
            </a:pPr>
            <a:r>
              <a:rPr sz="3700" dirty="0">
                <a:latin typeface="Arial"/>
                <a:cs typeface="Arial"/>
              </a:rPr>
              <a:t>•</a:t>
            </a:r>
            <a:endParaRPr sz="37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88384" y="3127638"/>
            <a:ext cx="2026418" cy="494792"/>
          </a:xfrm>
          <a:prstGeom prst="rect">
            <a:avLst/>
          </a:prstGeom>
        </p:spPr>
        <p:txBody>
          <a:bodyPr wrap="square" lIns="0" tIns="24638" rIns="0" bIns="0" rtlCol="0">
            <a:noAutofit/>
          </a:bodyPr>
          <a:lstStyle/>
          <a:p>
            <a:pPr marL="12700">
              <a:lnSpc>
                <a:spcPts val="3879"/>
              </a:lnSpc>
            </a:pPr>
            <a:r>
              <a:rPr sz="3700" spc="-12" dirty="0">
                <a:latin typeface="Arial"/>
                <a:cs typeface="Arial"/>
              </a:rPr>
              <a:t>Focus on</a:t>
            </a:r>
            <a:endParaRPr sz="3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51361" y="3127638"/>
            <a:ext cx="1450474" cy="494792"/>
          </a:xfrm>
          <a:prstGeom prst="rect">
            <a:avLst/>
          </a:prstGeom>
        </p:spPr>
        <p:txBody>
          <a:bodyPr wrap="square" lIns="0" tIns="24638" rIns="0" bIns="0" rtlCol="0">
            <a:noAutofit/>
          </a:bodyPr>
          <a:lstStyle/>
          <a:p>
            <a:pPr marL="12700">
              <a:lnSpc>
                <a:spcPts val="3879"/>
              </a:lnSpc>
            </a:pPr>
            <a:r>
              <a:rPr sz="3700" spc="-2" dirty="0">
                <a:latin typeface="Arial"/>
                <a:cs typeface="Arial"/>
              </a:rPr>
              <a:t>quality</a:t>
            </a:r>
            <a:endParaRPr sz="3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39803" y="3127638"/>
            <a:ext cx="1765436" cy="494792"/>
          </a:xfrm>
          <a:prstGeom prst="rect">
            <a:avLst/>
          </a:prstGeom>
        </p:spPr>
        <p:txBody>
          <a:bodyPr wrap="square" lIns="0" tIns="24638" rIns="0" bIns="0" rtlCol="0">
            <a:noAutofit/>
          </a:bodyPr>
          <a:lstStyle/>
          <a:p>
            <a:pPr marL="12700">
              <a:lnSpc>
                <a:spcPts val="3879"/>
              </a:lnSpc>
            </a:pPr>
            <a:r>
              <a:rPr sz="3700" dirty="0">
                <a:latin typeface="Arial"/>
                <a:cs typeface="Arial"/>
              </a:rPr>
              <a:t>at every</a:t>
            </a:r>
            <a:endParaRPr sz="37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42269" y="3127638"/>
            <a:ext cx="982959" cy="494792"/>
          </a:xfrm>
          <a:prstGeom prst="rect">
            <a:avLst/>
          </a:prstGeom>
        </p:spPr>
        <p:txBody>
          <a:bodyPr wrap="square" lIns="0" tIns="24638" rIns="0" bIns="0" rtlCol="0">
            <a:noAutofit/>
          </a:bodyPr>
          <a:lstStyle/>
          <a:p>
            <a:pPr marL="12700">
              <a:lnSpc>
                <a:spcPts val="3879"/>
              </a:lnSpc>
            </a:pPr>
            <a:r>
              <a:rPr sz="3700" dirty="0">
                <a:latin typeface="Arial"/>
                <a:cs typeface="Arial"/>
              </a:rPr>
              <a:t>step</a:t>
            </a:r>
            <a:endParaRPr sz="37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68193" y="3411097"/>
            <a:ext cx="231981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1617" y="4089663"/>
            <a:ext cx="260095" cy="494791"/>
          </a:xfrm>
          <a:prstGeom prst="rect">
            <a:avLst/>
          </a:prstGeom>
        </p:spPr>
        <p:txBody>
          <a:bodyPr wrap="square" lIns="0" tIns="24638" rIns="0" bIns="0" rtlCol="0">
            <a:noAutofit/>
          </a:bodyPr>
          <a:lstStyle/>
          <a:p>
            <a:pPr marL="12700">
              <a:lnSpc>
                <a:spcPts val="3879"/>
              </a:lnSpc>
            </a:pPr>
            <a:r>
              <a:rPr sz="3700" dirty="0">
                <a:latin typeface="Arial"/>
                <a:cs typeface="Arial"/>
              </a:rPr>
              <a:t>•</a:t>
            </a:r>
            <a:endParaRPr sz="3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88384" y="4089663"/>
            <a:ext cx="1975723" cy="494791"/>
          </a:xfrm>
          <a:prstGeom prst="rect">
            <a:avLst/>
          </a:prstGeom>
        </p:spPr>
        <p:txBody>
          <a:bodyPr wrap="square" lIns="0" tIns="24638" rIns="0" bIns="0" rtlCol="0">
            <a:noAutofit/>
          </a:bodyPr>
          <a:lstStyle/>
          <a:p>
            <a:pPr marL="12700">
              <a:lnSpc>
                <a:spcPts val="3879"/>
              </a:lnSpc>
            </a:pPr>
            <a:r>
              <a:rPr sz="3700" spc="-4" dirty="0">
                <a:latin typeface="Arial"/>
                <a:cs typeface="Arial"/>
              </a:rPr>
              <a:t>Be ready</a:t>
            </a:r>
            <a:endParaRPr sz="37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98789" y="4089663"/>
            <a:ext cx="1793130" cy="494791"/>
          </a:xfrm>
          <a:prstGeom prst="rect">
            <a:avLst/>
          </a:prstGeom>
        </p:spPr>
        <p:txBody>
          <a:bodyPr wrap="square" lIns="0" tIns="24638" rIns="0" bIns="0" rtlCol="0">
            <a:noAutofit/>
          </a:bodyPr>
          <a:lstStyle/>
          <a:p>
            <a:pPr marL="12700">
              <a:lnSpc>
                <a:spcPts val="3879"/>
              </a:lnSpc>
            </a:pPr>
            <a:r>
              <a:rPr sz="3700" spc="-1" dirty="0">
                <a:latin typeface="Arial"/>
                <a:cs typeface="Arial"/>
              </a:rPr>
              <a:t>to adapt</a:t>
            </a:r>
            <a:endParaRPr sz="3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8193" y="4373122"/>
            <a:ext cx="231981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01617" y="5051561"/>
            <a:ext cx="260095" cy="494791"/>
          </a:xfrm>
          <a:prstGeom prst="rect">
            <a:avLst/>
          </a:prstGeom>
        </p:spPr>
        <p:txBody>
          <a:bodyPr wrap="square" lIns="0" tIns="24638" rIns="0" bIns="0" rtlCol="0">
            <a:noAutofit/>
          </a:bodyPr>
          <a:lstStyle/>
          <a:p>
            <a:pPr marL="12700">
              <a:lnSpc>
                <a:spcPts val="3879"/>
              </a:lnSpc>
            </a:pPr>
            <a:r>
              <a:rPr sz="3700" dirty="0">
                <a:latin typeface="Arial"/>
                <a:cs typeface="Arial"/>
              </a:rPr>
              <a:t>•</a:t>
            </a:r>
            <a:endParaRPr sz="3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88384" y="5051561"/>
            <a:ext cx="4839014" cy="494791"/>
          </a:xfrm>
          <a:prstGeom prst="rect">
            <a:avLst/>
          </a:prstGeom>
        </p:spPr>
        <p:txBody>
          <a:bodyPr wrap="square" lIns="0" tIns="24638" rIns="0" bIns="0" rtlCol="0">
            <a:noAutofit/>
          </a:bodyPr>
          <a:lstStyle/>
          <a:p>
            <a:pPr marL="12700">
              <a:lnSpc>
                <a:spcPts val="3879"/>
              </a:lnSpc>
            </a:pPr>
            <a:r>
              <a:rPr sz="3700" spc="-11" dirty="0">
                <a:latin typeface="Arial"/>
                <a:cs typeface="Arial"/>
              </a:rPr>
              <a:t>Build an effective team</a:t>
            </a:r>
            <a:endParaRPr sz="3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8193" y="5335020"/>
            <a:ext cx="231981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73680" y="2052827"/>
            <a:ext cx="777240" cy="1110996"/>
          </a:xfrm>
          <a:custGeom>
            <a:avLst/>
            <a:gdLst/>
            <a:ahLst/>
            <a:cxnLst/>
            <a:rect l="l" t="t" r="r" b="b"/>
            <a:pathLst>
              <a:path w="777240" h="1110996">
                <a:moveTo>
                  <a:pt x="388619" y="388620"/>
                </a:moveTo>
                <a:lnTo>
                  <a:pt x="0" y="0"/>
                </a:lnTo>
                <a:lnTo>
                  <a:pt x="0" y="722376"/>
                </a:lnTo>
                <a:lnTo>
                  <a:pt x="388619" y="1110996"/>
                </a:lnTo>
                <a:lnTo>
                  <a:pt x="777240" y="722376"/>
                </a:lnTo>
                <a:lnTo>
                  <a:pt x="777240" y="0"/>
                </a:lnTo>
                <a:lnTo>
                  <a:pt x="388619" y="388620"/>
                </a:lnTo>
                <a:close/>
              </a:path>
            </a:pathLst>
          </a:custGeom>
          <a:solidFill>
            <a:srgbClr val="F8708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73680" y="2052827"/>
            <a:ext cx="777240" cy="1110996"/>
          </a:xfrm>
          <a:custGeom>
            <a:avLst/>
            <a:gdLst/>
            <a:ahLst/>
            <a:cxnLst/>
            <a:rect l="l" t="t" r="r" b="b"/>
            <a:pathLst>
              <a:path w="777240" h="1110996">
                <a:moveTo>
                  <a:pt x="777240" y="0"/>
                </a:moveTo>
                <a:lnTo>
                  <a:pt x="777240" y="722376"/>
                </a:lnTo>
                <a:lnTo>
                  <a:pt x="388619" y="1110996"/>
                </a:lnTo>
                <a:lnTo>
                  <a:pt x="0" y="722376"/>
                </a:lnTo>
                <a:lnTo>
                  <a:pt x="0" y="0"/>
                </a:lnTo>
                <a:lnTo>
                  <a:pt x="388619" y="388620"/>
                </a:lnTo>
                <a:lnTo>
                  <a:pt x="777240" y="0"/>
                </a:lnTo>
                <a:close/>
              </a:path>
            </a:pathLst>
          </a:custGeom>
          <a:ln w="15875">
            <a:solidFill>
              <a:srgbClr val="F870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50920" y="2052827"/>
            <a:ext cx="7018020" cy="722376"/>
          </a:xfrm>
          <a:custGeom>
            <a:avLst/>
            <a:gdLst/>
            <a:ahLst/>
            <a:cxnLst/>
            <a:rect l="l" t="t" r="r" b="b"/>
            <a:pathLst>
              <a:path w="7018020" h="722376">
                <a:moveTo>
                  <a:pt x="7018020" y="120396"/>
                </a:moveTo>
                <a:lnTo>
                  <a:pt x="7017872" y="114375"/>
                </a:lnTo>
                <a:lnTo>
                  <a:pt x="7016288" y="99914"/>
                </a:lnTo>
                <a:lnTo>
                  <a:pt x="7002027" y="60351"/>
                </a:lnTo>
                <a:lnTo>
                  <a:pt x="6975652" y="28667"/>
                </a:lnTo>
                <a:lnTo>
                  <a:pt x="6939929" y="7627"/>
                </a:lnTo>
                <a:lnTo>
                  <a:pt x="6897624" y="0"/>
                </a:lnTo>
                <a:lnTo>
                  <a:pt x="0" y="0"/>
                </a:lnTo>
                <a:lnTo>
                  <a:pt x="0" y="722376"/>
                </a:lnTo>
                <a:lnTo>
                  <a:pt x="6897624" y="722376"/>
                </a:lnTo>
                <a:lnTo>
                  <a:pt x="6945219" y="712620"/>
                </a:lnTo>
                <a:lnTo>
                  <a:pt x="6979837" y="689975"/>
                </a:lnTo>
                <a:lnTo>
                  <a:pt x="7004732" y="657060"/>
                </a:lnTo>
                <a:lnTo>
                  <a:pt x="7017138" y="616642"/>
                </a:lnTo>
                <a:lnTo>
                  <a:pt x="7018020" y="601980"/>
                </a:lnTo>
                <a:lnTo>
                  <a:pt x="7018020" y="120396"/>
                </a:lnTo>
                <a:close/>
              </a:path>
            </a:pathLst>
          </a:custGeom>
          <a:solidFill>
            <a:srgbClr val="FFFFF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50920" y="2052827"/>
            <a:ext cx="7018020" cy="722376"/>
          </a:xfrm>
          <a:custGeom>
            <a:avLst/>
            <a:gdLst/>
            <a:ahLst/>
            <a:cxnLst/>
            <a:rect l="l" t="t" r="r" b="b"/>
            <a:pathLst>
              <a:path w="7018020" h="722376">
                <a:moveTo>
                  <a:pt x="7018020" y="120396"/>
                </a:moveTo>
                <a:lnTo>
                  <a:pt x="7018020" y="601980"/>
                </a:lnTo>
                <a:lnTo>
                  <a:pt x="7017138" y="616642"/>
                </a:lnTo>
                <a:lnTo>
                  <a:pt x="7004732" y="657060"/>
                </a:lnTo>
                <a:lnTo>
                  <a:pt x="6979837" y="689975"/>
                </a:lnTo>
                <a:lnTo>
                  <a:pt x="6945219" y="712620"/>
                </a:lnTo>
                <a:lnTo>
                  <a:pt x="6903644" y="722228"/>
                </a:lnTo>
                <a:lnTo>
                  <a:pt x="6897624" y="722376"/>
                </a:lnTo>
                <a:lnTo>
                  <a:pt x="0" y="722376"/>
                </a:lnTo>
                <a:lnTo>
                  <a:pt x="0" y="0"/>
                </a:lnTo>
                <a:lnTo>
                  <a:pt x="6897624" y="0"/>
                </a:lnTo>
                <a:lnTo>
                  <a:pt x="6939929" y="7627"/>
                </a:lnTo>
                <a:lnTo>
                  <a:pt x="6975652" y="28667"/>
                </a:lnTo>
                <a:lnTo>
                  <a:pt x="7002027" y="60351"/>
                </a:lnTo>
                <a:lnTo>
                  <a:pt x="7016288" y="99914"/>
                </a:lnTo>
                <a:lnTo>
                  <a:pt x="7018020" y="120396"/>
                </a:lnTo>
                <a:close/>
              </a:path>
            </a:pathLst>
          </a:custGeom>
          <a:ln w="15875">
            <a:solidFill>
              <a:srgbClr val="F870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73680" y="3014472"/>
            <a:ext cx="777240" cy="1110995"/>
          </a:xfrm>
          <a:custGeom>
            <a:avLst/>
            <a:gdLst/>
            <a:ahLst/>
            <a:cxnLst/>
            <a:rect l="l" t="t" r="r" b="b"/>
            <a:pathLst>
              <a:path w="777240" h="1110996">
                <a:moveTo>
                  <a:pt x="388619" y="388619"/>
                </a:moveTo>
                <a:lnTo>
                  <a:pt x="0" y="0"/>
                </a:lnTo>
                <a:lnTo>
                  <a:pt x="0" y="722376"/>
                </a:lnTo>
                <a:lnTo>
                  <a:pt x="388619" y="1110995"/>
                </a:lnTo>
                <a:lnTo>
                  <a:pt x="777240" y="722376"/>
                </a:lnTo>
                <a:lnTo>
                  <a:pt x="777240" y="0"/>
                </a:lnTo>
                <a:lnTo>
                  <a:pt x="388619" y="388619"/>
                </a:lnTo>
                <a:close/>
              </a:path>
            </a:pathLst>
          </a:custGeom>
          <a:solidFill>
            <a:srgbClr val="EB9D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73680" y="3014472"/>
            <a:ext cx="777240" cy="1110995"/>
          </a:xfrm>
          <a:custGeom>
            <a:avLst/>
            <a:gdLst/>
            <a:ahLst/>
            <a:cxnLst/>
            <a:rect l="l" t="t" r="r" b="b"/>
            <a:pathLst>
              <a:path w="777240" h="1110996">
                <a:moveTo>
                  <a:pt x="777240" y="0"/>
                </a:moveTo>
                <a:lnTo>
                  <a:pt x="777240" y="722376"/>
                </a:lnTo>
                <a:lnTo>
                  <a:pt x="388619" y="1110995"/>
                </a:lnTo>
                <a:lnTo>
                  <a:pt x="0" y="722376"/>
                </a:lnTo>
                <a:lnTo>
                  <a:pt x="0" y="0"/>
                </a:lnTo>
                <a:lnTo>
                  <a:pt x="388619" y="388619"/>
                </a:lnTo>
                <a:lnTo>
                  <a:pt x="777240" y="0"/>
                </a:lnTo>
                <a:close/>
              </a:path>
            </a:pathLst>
          </a:custGeom>
          <a:ln w="15875">
            <a:solidFill>
              <a:srgbClr val="EB9D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50920" y="3014472"/>
            <a:ext cx="7018020" cy="722376"/>
          </a:xfrm>
          <a:custGeom>
            <a:avLst/>
            <a:gdLst/>
            <a:ahLst/>
            <a:cxnLst/>
            <a:rect l="l" t="t" r="r" b="b"/>
            <a:pathLst>
              <a:path w="7018020" h="722376">
                <a:moveTo>
                  <a:pt x="7018020" y="120395"/>
                </a:moveTo>
                <a:lnTo>
                  <a:pt x="7017872" y="114375"/>
                </a:lnTo>
                <a:lnTo>
                  <a:pt x="7016288" y="99914"/>
                </a:lnTo>
                <a:lnTo>
                  <a:pt x="7002027" y="60351"/>
                </a:lnTo>
                <a:lnTo>
                  <a:pt x="6975652" y="28667"/>
                </a:lnTo>
                <a:lnTo>
                  <a:pt x="6939929" y="7627"/>
                </a:lnTo>
                <a:lnTo>
                  <a:pt x="6897624" y="0"/>
                </a:lnTo>
                <a:lnTo>
                  <a:pt x="0" y="0"/>
                </a:lnTo>
                <a:lnTo>
                  <a:pt x="0" y="722376"/>
                </a:lnTo>
                <a:lnTo>
                  <a:pt x="6897624" y="722376"/>
                </a:lnTo>
                <a:lnTo>
                  <a:pt x="6945219" y="712620"/>
                </a:lnTo>
                <a:lnTo>
                  <a:pt x="6979837" y="689975"/>
                </a:lnTo>
                <a:lnTo>
                  <a:pt x="7004732" y="657060"/>
                </a:lnTo>
                <a:lnTo>
                  <a:pt x="7017138" y="616642"/>
                </a:lnTo>
                <a:lnTo>
                  <a:pt x="7018020" y="601979"/>
                </a:lnTo>
                <a:lnTo>
                  <a:pt x="7018020" y="120395"/>
                </a:lnTo>
                <a:close/>
              </a:path>
            </a:pathLst>
          </a:custGeom>
          <a:solidFill>
            <a:srgbClr val="FFFFF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50920" y="3014472"/>
            <a:ext cx="7018020" cy="722376"/>
          </a:xfrm>
          <a:custGeom>
            <a:avLst/>
            <a:gdLst/>
            <a:ahLst/>
            <a:cxnLst/>
            <a:rect l="l" t="t" r="r" b="b"/>
            <a:pathLst>
              <a:path w="7018020" h="722376">
                <a:moveTo>
                  <a:pt x="7018020" y="120395"/>
                </a:moveTo>
                <a:lnTo>
                  <a:pt x="7018020" y="601979"/>
                </a:lnTo>
                <a:lnTo>
                  <a:pt x="7017138" y="616642"/>
                </a:lnTo>
                <a:lnTo>
                  <a:pt x="7004732" y="657060"/>
                </a:lnTo>
                <a:lnTo>
                  <a:pt x="6979837" y="689975"/>
                </a:lnTo>
                <a:lnTo>
                  <a:pt x="6945219" y="712620"/>
                </a:lnTo>
                <a:lnTo>
                  <a:pt x="6903644" y="722228"/>
                </a:lnTo>
                <a:lnTo>
                  <a:pt x="6897624" y="722376"/>
                </a:lnTo>
                <a:lnTo>
                  <a:pt x="0" y="722376"/>
                </a:lnTo>
                <a:lnTo>
                  <a:pt x="0" y="0"/>
                </a:lnTo>
                <a:lnTo>
                  <a:pt x="6897624" y="0"/>
                </a:lnTo>
                <a:lnTo>
                  <a:pt x="6939929" y="7627"/>
                </a:lnTo>
                <a:lnTo>
                  <a:pt x="6975652" y="28667"/>
                </a:lnTo>
                <a:lnTo>
                  <a:pt x="7002027" y="60351"/>
                </a:lnTo>
                <a:lnTo>
                  <a:pt x="7016288" y="99914"/>
                </a:lnTo>
                <a:lnTo>
                  <a:pt x="7018020" y="120395"/>
                </a:lnTo>
                <a:close/>
              </a:path>
            </a:pathLst>
          </a:custGeom>
          <a:ln w="15875">
            <a:solidFill>
              <a:srgbClr val="EB9D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73680" y="3977640"/>
            <a:ext cx="777240" cy="1109472"/>
          </a:xfrm>
          <a:custGeom>
            <a:avLst/>
            <a:gdLst/>
            <a:ahLst/>
            <a:cxnLst/>
            <a:rect l="l" t="t" r="r" b="b"/>
            <a:pathLst>
              <a:path w="777240" h="1109472">
                <a:moveTo>
                  <a:pt x="388619" y="388620"/>
                </a:moveTo>
                <a:lnTo>
                  <a:pt x="0" y="0"/>
                </a:lnTo>
                <a:lnTo>
                  <a:pt x="0" y="720852"/>
                </a:lnTo>
                <a:lnTo>
                  <a:pt x="388619" y="1109472"/>
                </a:lnTo>
                <a:lnTo>
                  <a:pt x="777240" y="720852"/>
                </a:lnTo>
                <a:lnTo>
                  <a:pt x="777240" y="0"/>
                </a:lnTo>
                <a:lnTo>
                  <a:pt x="388619" y="388620"/>
                </a:lnTo>
                <a:close/>
              </a:path>
            </a:pathLst>
          </a:custGeom>
          <a:solidFill>
            <a:srgbClr val="EBC1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73680" y="3977640"/>
            <a:ext cx="777240" cy="1109472"/>
          </a:xfrm>
          <a:custGeom>
            <a:avLst/>
            <a:gdLst/>
            <a:ahLst/>
            <a:cxnLst/>
            <a:rect l="l" t="t" r="r" b="b"/>
            <a:pathLst>
              <a:path w="777240" h="1109472">
                <a:moveTo>
                  <a:pt x="777240" y="0"/>
                </a:moveTo>
                <a:lnTo>
                  <a:pt x="777240" y="720852"/>
                </a:lnTo>
                <a:lnTo>
                  <a:pt x="388619" y="1109472"/>
                </a:lnTo>
                <a:lnTo>
                  <a:pt x="0" y="720852"/>
                </a:lnTo>
                <a:lnTo>
                  <a:pt x="0" y="0"/>
                </a:lnTo>
                <a:lnTo>
                  <a:pt x="388619" y="388620"/>
                </a:lnTo>
                <a:lnTo>
                  <a:pt x="777240" y="0"/>
                </a:lnTo>
                <a:close/>
              </a:path>
            </a:pathLst>
          </a:custGeom>
          <a:ln w="15875">
            <a:solidFill>
              <a:srgbClr val="EBC1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50920" y="3977640"/>
            <a:ext cx="7018020" cy="720852"/>
          </a:xfrm>
          <a:custGeom>
            <a:avLst/>
            <a:gdLst/>
            <a:ahLst/>
            <a:cxnLst/>
            <a:rect l="l" t="t" r="r" b="b"/>
            <a:pathLst>
              <a:path w="7018020" h="720852">
                <a:moveTo>
                  <a:pt x="7018020" y="120142"/>
                </a:moveTo>
                <a:lnTo>
                  <a:pt x="7017891" y="114546"/>
                </a:lnTo>
                <a:lnTo>
                  <a:pt x="7016350" y="100091"/>
                </a:lnTo>
                <a:lnTo>
                  <a:pt x="7002168" y="60503"/>
                </a:lnTo>
                <a:lnTo>
                  <a:pt x="6975828" y="28757"/>
                </a:lnTo>
                <a:lnTo>
                  <a:pt x="6940131" y="7656"/>
                </a:lnTo>
                <a:lnTo>
                  <a:pt x="6897878" y="0"/>
                </a:lnTo>
                <a:lnTo>
                  <a:pt x="0" y="0"/>
                </a:lnTo>
                <a:lnTo>
                  <a:pt x="0" y="720852"/>
                </a:lnTo>
                <a:lnTo>
                  <a:pt x="6897878" y="720852"/>
                </a:lnTo>
                <a:lnTo>
                  <a:pt x="6945053" y="711216"/>
                </a:lnTo>
                <a:lnTo>
                  <a:pt x="6979724" y="688618"/>
                </a:lnTo>
                <a:lnTo>
                  <a:pt x="7004685" y="655728"/>
                </a:lnTo>
                <a:lnTo>
                  <a:pt x="7017134" y="615349"/>
                </a:lnTo>
                <a:lnTo>
                  <a:pt x="7018020" y="600710"/>
                </a:lnTo>
                <a:lnTo>
                  <a:pt x="7018020" y="120142"/>
                </a:lnTo>
                <a:close/>
              </a:path>
            </a:pathLst>
          </a:custGeom>
          <a:solidFill>
            <a:srgbClr val="FFFFF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50920" y="3977640"/>
            <a:ext cx="7018020" cy="720852"/>
          </a:xfrm>
          <a:custGeom>
            <a:avLst/>
            <a:gdLst/>
            <a:ahLst/>
            <a:cxnLst/>
            <a:rect l="l" t="t" r="r" b="b"/>
            <a:pathLst>
              <a:path w="7018020" h="720852">
                <a:moveTo>
                  <a:pt x="7018020" y="120142"/>
                </a:moveTo>
                <a:lnTo>
                  <a:pt x="7018020" y="600710"/>
                </a:lnTo>
                <a:lnTo>
                  <a:pt x="7017134" y="615349"/>
                </a:lnTo>
                <a:lnTo>
                  <a:pt x="7004685" y="655728"/>
                </a:lnTo>
                <a:lnTo>
                  <a:pt x="6979724" y="688618"/>
                </a:lnTo>
                <a:lnTo>
                  <a:pt x="6945053" y="711216"/>
                </a:lnTo>
                <a:lnTo>
                  <a:pt x="6903473" y="720723"/>
                </a:lnTo>
                <a:lnTo>
                  <a:pt x="6897878" y="720852"/>
                </a:lnTo>
                <a:lnTo>
                  <a:pt x="0" y="720852"/>
                </a:lnTo>
                <a:lnTo>
                  <a:pt x="0" y="0"/>
                </a:lnTo>
                <a:lnTo>
                  <a:pt x="6897878" y="0"/>
                </a:lnTo>
                <a:lnTo>
                  <a:pt x="6940131" y="7656"/>
                </a:lnTo>
                <a:lnTo>
                  <a:pt x="6975828" y="28757"/>
                </a:lnTo>
                <a:lnTo>
                  <a:pt x="7002168" y="60503"/>
                </a:lnTo>
                <a:lnTo>
                  <a:pt x="7016350" y="100091"/>
                </a:lnTo>
                <a:lnTo>
                  <a:pt x="7018020" y="120142"/>
                </a:lnTo>
                <a:close/>
              </a:path>
            </a:pathLst>
          </a:custGeom>
          <a:ln w="15874">
            <a:solidFill>
              <a:srgbClr val="EBC1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773680" y="4939283"/>
            <a:ext cx="777240" cy="1109472"/>
          </a:xfrm>
          <a:custGeom>
            <a:avLst/>
            <a:gdLst/>
            <a:ahLst/>
            <a:cxnLst/>
            <a:rect l="l" t="t" r="r" b="b"/>
            <a:pathLst>
              <a:path w="777240" h="1109472">
                <a:moveTo>
                  <a:pt x="388619" y="388620"/>
                </a:moveTo>
                <a:lnTo>
                  <a:pt x="0" y="0"/>
                </a:lnTo>
                <a:lnTo>
                  <a:pt x="0" y="720852"/>
                </a:lnTo>
                <a:lnTo>
                  <a:pt x="388619" y="1109472"/>
                </a:lnTo>
                <a:lnTo>
                  <a:pt x="777240" y="720852"/>
                </a:lnTo>
                <a:lnTo>
                  <a:pt x="777240" y="0"/>
                </a:lnTo>
                <a:lnTo>
                  <a:pt x="388619" y="388620"/>
                </a:lnTo>
                <a:close/>
              </a:path>
            </a:pathLst>
          </a:custGeom>
          <a:solidFill>
            <a:srgbClr val="FFB16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773680" y="4939283"/>
            <a:ext cx="777240" cy="1109472"/>
          </a:xfrm>
          <a:custGeom>
            <a:avLst/>
            <a:gdLst/>
            <a:ahLst/>
            <a:cxnLst/>
            <a:rect l="l" t="t" r="r" b="b"/>
            <a:pathLst>
              <a:path w="777240" h="1109472">
                <a:moveTo>
                  <a:pt x="777240" y="0"/>
                </a:moveTo>
                <a:lnTo>
                  <a:pt x="777240" y="720852"/>
                </a:lnTo>
                <a:lnTo>
                  <a:pt x="388619" y="1109472"/>
                </a:lnTo>
                <a:lnTo>
                  <a:pt x="0" y="720852"/>
                </a:lnTo>
                <a:lnTo>
                  <a:pt x="0" y="0"/>
                </a:lnTo>
                <a:lnTo>
                  <a:pt x="388619" y="388620"/>
                </a:lnTo>
                <a:lnTo>
                  <a:pt x="777240" y="0"/>
                </a:lnTo>
                <a:close/>
              </a:path>
            </a:pathLst>
          </a:custGeom>
          <a:ln w="15875">
            <a:solidFill>
              <a:srgbClr val="FFB1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50920" y="4939283"/>
            <a:ext cx="7018020" cy="720852"/>
          </a:xfrm>
          <a:custGeom>
            <a:avLst/>
            <a:gdLst/>
            <a:ahLst/>
            <a:cxnLst/>
            <a:rect l="l" t="t" r="r" b="b"/>
            <a:pathLst>
              <a:path w="7018020" h="720851">
                <a:moveTo>
                  <a:pt x="7018020" y="120142"/>
                </a:moveTo>
                <a:lnTo>
                  <a:pt x="7017891" y="114546"/>
                </a:lnTo>
                <a:lnTo>
                  <a:pt x="7016350" y="100091"/>
                </a:lnTo>
                <a:lnTo>
                  <a:pt x="7002168" y="60503"/>
                </a:lnTo>
                <a:lnTo>
                  <a:pt x="6975828" y="28757"/>
                </a:lnTo>
                <a:lnTo>
                  <a:pt x="6940131" y="7656"/>
                </a:lnTo>
                <a:lnTo>
                  <a:pt x="6897878" y="0"/>
                </a:lnTo>
                <a:lnTo>
                  <a:pt x="0" y="0"/>
                </a:lnTo>
                <a:lnTo>
                  <a:pt x="0" y="720852"/>
                </a:lnTo>
                <a:lnTo>
                  <a:pt x="6897878" y="720852"/>
                </a:lnTo>
                <a:lnTo>
                  <a:pt x="6945053" y="711225"/>
                </a:lnTo>
                <a:lnTo>
                  <a:pt x="6979724" y="688640"/>
                </a:lnTo>
                <a:lnTo>
                  <a:pt x="7004685" y="655756"/>
                </a:lnTo>
                <a:lnTo>
                  <a:pt x="7017134" y="615362"/>
                </a:lnTo>
                <a:lnTo>
                  <a:pt x="7018020" y="600710"/>
                </a:lnTo>
                <a:lnTo>
                  <a:pt x="7018020" y="120142"/>
                </a:lnTo>
                <a:close/>
              </a:path>
            </a:pathLst>
          </a:custGeom>
          <a:solidFill>
            <a:srgbClr val="FFFFF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550920" y="4939283"/>
            <a:ext cx="7018020" cy="720852"/>
          </a:xfrm>
          <a:custGeom>
            <a:avLst/>
            <a:gdLst/>
            <a:ahLst/>
            <a:cxnLst/>
            <a:rect l="l" t="t" r="r" b="b"/>
            <a:pathLst>
              <a:path w="7018020" h="720851">
                <a:moveTo>
                  <a:pt x="7018020" y="120142"/>
                </a:moveTo>
                <a:lnTo>
                  <a:pt x="7018020" y="600710"/>
                </a:lnTo>
                <a:lnTo>
                  <a:pt x="7017134" y="615362"/>
                </a:lnTo>
                <a:lnTo>
                  <a:pt x="7004685" y="655756"/>
                </a:lnTo>
                <a:lnTo>
                  <a:pt x="6979724" y="688640"/>
                </a:lnTo>
                <a:lnTo>
                  <a:pt x="6945053" y="711225"/>
                </a:lnTo>
                <a:lnTo>
                  <a:pt x="6903473" y="720723"/>
                </a:lnTo>
                <a:lnTo>
                  <a:pt x="6897878" y="720852"/>
                </a:lnTo>
                <a:lnTo>
                  <a:pt x="0" y="720852"/>
                </a:lnTo>
                <a:lnTo>
                  <a:pt x="0" y="0"/>
                </a:lnTo>
                <a:lnTo>
                  <a:pt x="6897878" y="0"/>
                </a:lnTo>
                <a:lnTo>
                  <a:pt x="6940131" y="7656"/>
                </a:lnTo>
                <a:lnTo>
                  <a:pt x="6975828" y="28757"/>
                </a:lnTo>
                <a:lnTo>
                  <a:pt x="7002168" y="60503"/>
                </a:lnTo>
                <a:lnTo>
                  <a:pt x="7016350" y="100091"/>
                </a:lnTo>
                <a:lnTo>
                  <a:pt x="7018020" y="120142"/>
                </a:lnTo>
                <a:close/>
              </a:path>
            </a:pathLst>
          </a:custGeom>
          <a:ln w="15874">
            <a:solidFill>
              <a:srgbClr val="FFB16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09092" y="213542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03394" y="860700"/>
            <a:ext cx="5749507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7" dirty="0">
                <a:solidFill>
                  <a:srgbClr val="FFFFFF"/>
                </a:solidFill>
                <a:latin typeface="Arial"/>
                <a:cs typeface="Arial"/>
              </a:rPr>
              <a:t>Principles that Guide Process</a:t>
            </a:r>
            <a:endParaRPr sz="34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02177" y="2103505"/>
            <a:ext cx="171704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dirty="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30777" y="2103505"/>
            <a:ext cx="2972776" cy="619759"/>
          </a:xfrm>
          <a:prstGeom prst="rect">
            <a:avLst/>
          </a:prstGeom>
        </p:spPr>
        <p:txBody>
          <a:bodyPr wrap="square" lIns="0" tIns="22733" rIns="0" bIns="0" rtlCol="0">
            <a:noAutofit/>
          </a:bodyPr>
          <a:lstStyle/>
          <a:p>
            <a:pPr marL="12700">
              <a:lnSpc>
                <a:spcPts val="2380"/>
              </a:lnSpc>
            </a:pPr>
            <a:r>
              <a:rPr sz="2300" dirty="0">
                <a:latin typeface="Arial"/>
                <a:cs typeface="Arial"/>
              </a:rPr>
              <a:t>Establ</a:t>
            </a:r>
            <a:r>
              <a:rPr sz="2300" spc="4" dirty="0">
                <a:latin typeface="Arial"/>
                <a:cs typeface="Arial"/>
              </a:rPr>
              <a:t>i</a:t>
            </a:r>
            <a:r>
              <a:rPr sz="2300" spc="0" dirty="0">
                <a:latin typeface="Arial"/>
                <a:cs typeface="Arial"/>
              </a:rPr>
              <a:t>sh</a:t>
            </a:r>
            <a:r>
              <a:rPr sz="2300" spc="-19" dirty="0">
                <a:latin typeface="Arial"/>
                <a:cs typeface="Arial"/>
              </a:rPr>
              <a:t> </a:t>
            </a:r>
            <a:r>
              <a:rPr sz="2300" spc="0" dirty="0">
                <a:latin typeface="Arial"/>
                <a:cs typeface="Arial"/>
              </a:rPr>
              <a:t>mech</a:t>
            </a:r>
            <a:r>
              <a:rPr sz="2300" spc="4" dirty="0">
                <a:latin typeface="Arial"/>
                <a:cs typeface="Arial"/>
              </a:rPr>
              <a:t>a</a:t>
            </a:r>
            <a:r>
              <a:rPr sz="2300" spc="0" dirty="0">
                <a:latin typeface="Arial"/>
                <a:cs typeface="Arial"/>
              </a:rPr>
              <a:t>n</a:t>
            </a:r>
            <a:r>
              <a:rPr sz="2300" spc="4" dirty="0">
                <a:latin typeface="Arial"/>
                <a:cs typeface="Arial"/>
              </a:rPr>
              <a:t>i</a:t>
            </a:r>
            <a:r>
              <a:rPr sz="2300" spc="0" dirty="0">
                <a:latin typeface="Arial"/>
                <a:cs typeface="Arial"/>
              </a:rPr>
              <a:t>sms coor</a:t>
            </a:r>
            <a:r>
              <a:rPr sz="2300" spc="4" dirty="0">
                <a:latin typeface="Arial"/>
                <a:cs typeface="Arial"/>
              </a:rPr>
              <a:t>d</a:t>
            </a:r>
            <a:r>
              <a:rPr sz="2300" spc="0" dirty="0">
                <a:latin typeface="Arial"/>
                <a:cs typeface="Arial"/>
              </a:rPr>
              <a:t>i</a:t>
            </a:r>
            <a:r>
              <a:rPr sz="2300" spc="4" dirty="0">
                <a:latin typeface="Arial"/>
                <a:cs typeface="Arial"/>
              </a:rPr>
              <a:t>n</a:t>
            </a:r>
            <a:r>
              <a:rPr sz="2300" spc="0" dirty="0">
                <a:latin typeface="Arial"/>
                <a:cs typeface="Arial"/>
              </a:rPr>
              <a:t>ation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916841" y="2103505"/>
            <a:ext cx="410764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dirty="0">
                <a:latin typeface="Arial"/>
                <a:cs typeface="Arial"/>
              </a:rPr>
              <a:t>for</a:t>
            </a:r>
            <a:endParaRPr sz="2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39660" y="2103505"/>
            <a:ext cx="2037665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spc="0" dirty="0">
                <a:latin typeface="Arial"/>
                <a:cs typeface="Arial"/>
              </a:rPr>
              <a:t>communication</a:t>
            </a:r>
            <a:endParaRPr sz="23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83819" y="2103505"/>
            <a:ext cx="557361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dirty="0">
                <a:latin typeface="Arial"/>
                <a:cs typeface="Arial"/>
              </a:rPr>
              <a:t>and</a:t>
            </a:r>
            <a:endParaRPr sz="23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68193" y="2449199"/>
            <a:ext cx="231981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02177" y="3216660"/>
            <a:ext cx="171704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dirty="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30777" y="3216660"/>
            <a:ext cx="2166412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spc="0" dirty="0">
                <a:latin typeface="Arial"/>
                <a:cs typeface="Arial"/>
              </a:rPr>
              <a:t>Manage change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68193" y="3411097"/>
            <a:ext cx="231981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02177" y="4178685"/>
            <a:ext cx="171704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dirty="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0777" y="4178685"/>
            <a:ext cx="1546961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spc="0" dirty="0">
                <a:latin typeface="Arial"/>
                <a:cs typeface="Arial"/>
              </a:rPr>
              <a:t>Assess risk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68193" y="4373122"/>
            <a:ext cx="231981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02177" y="5140583"/>
            <a:ext cx="171704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dirty="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30777" y="5140583"/>
            <a:ext cx="2846726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spc="-1" dirty="0">
                <a:latin typeface="Arial"/>
                <a:cs typeface="Arial"/>
              </a:rPr>
              <a:t>Create work products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87216" y="5140583"/>
            <a:ext cx="557361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dirty="0">
                <a:latin typeface="Arial"/>
                <a:cs typeface="Arial"/>
              </a:rPr>
              <a:t>that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55753" y="5140583"/>
            <a:ext cx="3122948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spc="0" dirty="0">
                <a:latin typeface="Arial"/>
                <a:cs typeface="Arial"/>
              </a:rPr>
              <a:t>provide value for others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8193" y="5335020"/>
            <a:ext cx="231981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773680" y="2052827"/>
            <a:ext cx="777240" cy="1110996"/>
          </a:xfrm>
          <a:custGeom>
            <a:avLst/>
            <a:gdLst/>
            <a:ahLst/>
            <a:cxnLst/>
            <a:rect l="l" t="t" r="r" b="b"/>
            <a:pathLst>
              <a:path w="777240" h="1110996">
                <a:moveTo>
                  <a:pt x="388619" y="388620"/>
                </a:moveTo>
                <a:lnTo>
                  <a:pt x="0" y="0"/>
                </a:lnTo>
                <a:lnTo>
                  <a:pt x="0" y="722376"/>
                </a:lnTo>
                <a:lnTo>
                  <a:pt x="388619" y="1110996"/>
                </a:lnTo>
                <a:lnTo>
                  <a:pt x="777240" y="722376"/>
                </a:lnTo>
                <a:lnTo>
                  <a:pt x="777240" y="0"/>
                </a:lnTo>
                <a:lnTo>
                  <a:pt x="388619" y="388620"/>
                </a:lnTo>
                <a:close/>
              </a:path>
            </a:pathLst>
          </a:custGeom>
          <a:solidFill>
            <a:srgbClr val="EB9D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773680" y="2052827"/>
            <a:ext cx="777240" cy="1110996"/>
          </a:xfrm>
          <a:custGeom>
            <a:avLst/>
            <a:gdLst/>
            <a:ahLst/>
            <a:cxnLst/>
            <a:rect l="l" t="t" r="r" b="b"/>
            <a:pathLst>
              <a:path w="777240" h="1110996">
                <a:moveTo>
                  <a:pt x="777240" y="0"/>
                </a:moveTo>
                <a:lnTo>
                  <a:pt x="777240" y="722376"/>
                </a:lnTo>
                <a:lnTo>
                  <a:pt x="388619" y="1110996"/>
                </a:lnTo>
                <a:lnTo>
                  <a:pt x="0" y="722376"/>
                </a:lnTo>
                <a:lnTo>
                  <a:pt x="0" y="0"/>
                </a:lnTo>
                <a:lnTo>
                  <a:pt x="388619" y="388620"/>
                </a:lnTo>
                <a:lnTo>
                  <a:pt x="777240" y="0"/>
                </a:lnTo>
                <a:close/>
              </a:path>
            </a:pathLst>
          </a:custGeom>
          <a:ln w="15875">
            <a:solidFill>
              <a:srgbClr val="EB9D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50920" y="2052827"/>
            <a:ext cx="7018020" cy="722376"/>
          </a:xfrm>
          <a:custGeom>
            <a:avLst/>
            <a:gdLst/>
            <a:ahLst/>
            <a:cxnLst/>
            <a:rect l="l" t="t" r="r" b="b"/>
            <a:pathLst>
              <a:path w="7018020" h="722376">
                <a:moveTo>
                  <a:pt x="7018020" y="120396"/>
                </a:moveTo>
                <a:lnTo>
                  <a:pt x="7017872" y="114375"/>
                </a:lnTo>
                <a:lnTo>
                  <a:pt x="7016288" y="99914"/>
                </a:lnTo>
                <a:lnTo>
                  <a:pt x="7002027" y="60351"/>
                </a:lnTo>
                <a:lnTo>
                  <a:pt x="6975652" y="28667"/>
                </a:lnTo>
                <a:lnTo>
                  <a:pt x="6939929" y="7627"/>
                </a:lnTo>
                <a:lnTo>
                  <a:pt x="6897624" y="0"/>
                </a:lnTo>
                <a:lnTo>
                  <a:pt x="0" y="0"/>
                </a:lnTo>
                <a:lnTo>
                  <a:pt x="0" y="722376"/>
                </a:lnTo>
                <a:lnTo>
                  <a:pt x="6897624" y="722376"/>
                </a:lnTo>
                <a:lnTo>
                  <a:pt x="6945219" y="712620"/>
                </a:lnTo>
                <a:lnTo>
                  <a:pt x="6979837" y="689975"/>
                </a:lnTo>
                <a:lnTo>
                  <a:pt x="7004732" y="657060"/>
                </a:lnTo>
                <a:lnTo>
                  <a:pt x="7017138" y="616642"/>
                </a:lnTo>
                <a:lnTo>
                  <a:pt x="7018020" y="601980"/>
                </a:lnTo>
                <a:lnTo>
                  <a:pt x="7018020" y="120396"/>
                </a:lnTo>
                <a:close/>
              </a:path>
            </a:pathLst>
          </a:custGeom>
          <a:solidFill>
            <a:srgbClr val="FFFFF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50920" y="2052827"/>
            <a:ext cx="7018020" cy="722376"/>
          </a:xfrm>
          <a:custGeom>
            <a:avLst/>
            <a:gdLst/>
            <a:ahLst/>
            <a:cxnLst/>
            <a:rect l="l" t="t" r="r" b="b"/>
            <a:pathLst>
              <a:path w="7018020" h="722376">
                <a:moveTo>
                  <a:pt x="7018020" y="120396"/>
                </a:moveTo>
                <a:lnTo>
                  <a:pt x="7018020" y="601980"/>
                </a:lnTo>
                <a:lnTo>
                  <a:pt x="7017138" y="616642"/>
                </a:lnTo>
                <a:lnTo>
                  <a:pt x="7004732" y="657060"/>
                </a:lnTo>
                <a:lnTo>
                  <a:pt x="6979837" y="689975"/>
                </a:lnTo>
                <a:lnTo>
                  <a:pt x="6945219" y="712620"/>
                </a:lnTo>
                <a:lnTo>
                  <a:pt x="6903644" y="722228"/>
                </a:lnTo>
                <a:lnTo>
                  <a:pt x="6897624" y="722376"/>
                </a:lnTo>
                <a:lnTo>
                  <a:pt x="0" y="722376"/>
                </a:lnTo>
                <a:lnTo>
                  <a:pt x="0" y="0"/>
                </a:lnTo>
                <a:lnTo>
                  <a:pt x="6897624" y="0"/>
                </a:lnTo>
                <a:lnTo>
                  <a:pt x="6939929" y="7627"/>
                </a:lnTo>
                <a:lnTo>
                  <a:pt x="6975652" y="28667"/>
                </a:lnTo>
                <a:lnTo>
                  <a:pt x="7002027" y="60351"/>
                </a:lnTo>
                <a:lnTo>
                  <a:pt x="7016288" y="99914"/>
                </a:lnTo>
                <a:lnTo>
                  <a:pt x="7018020" y="120396"/>
                </a:lnTo>
                <a:close/>
              </a:path>
            </a:pathLst>
          </a:custGeom>
          <a:ln w="15875">
            <a:solidFill>
              <a:srgbClr val="EB9D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773680" y="3014472"/>
            <a:ext cx="777240" cy="1110995"/>
          </a:xfrm>
          <a:custGeom>
            <a:avLst/>
            <a:gdLst/>
            <a:ahLst/>
            <a:cxnLst/>
            <a:rect l="l" t="t" r="r" b="b"/>
            <a:pathLst>
              <a:path w="777240" h="1110996">
                <a:moveTo>
                  <a:pt x="388619" y="388619"/>
                </a:moveTo>
                <a:lnTo>
                  <a:pt x="0" y="0"/>
                </a:lnTo>
                <a:lnTo>
                  <a:pt x="0" y="722376"/>
                </a:lnTo>
                <a:lnTo>
                  <a:pt x="388619" y="1110995"/>
                </a:lnTo>
                <a:lnTo>
                  <a:pt x="777240" y="722376"/>
                </a:lnTo>
                <a:lnTo>
                  <a:pt x="777240" y="0"/>
                </a:lnTo>
                <a:lnTo>
                  <a:pt x="388619" y="388619"/>
                </a:lnTo>
                <a:close/>
              </a:path>
            </a:pathLst>
          </a:custGeom>
          <a:solidFill>
            <a:srgbClr val="9F99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773680" y="3014472"/>
            <a:ext cx="777240" cy="1110995"/>
          </a:xfrm>
          <a:custGeom>
            <a:avLst/>
            <a:gdLst/>
            <a:ahLst/>
            <a:cxnLst/>
            <a:rect l="l" t="t" r="r" b="b"/>
            <a:pathLst>
              <a:path w="777240" h="1110996">
                <a:moveTo>
                  <a:pt x="777240" y="0"/>
                </a:moveTo>
                <a:lnTo>
                  <a:pt x="777240" y="722376"/>
                </a:lnTo>
                <a:lnTo>
                  <a:pt x="388619" y="1110995"/>
                </a:lnTo>
                <a:lnTo>
                  <a:pt x="0" y="722376"/>
                </a:lnTo>
                <a:lnTo>
                  <a:pt x="0" y="0"/>
                </a:lnTo>
                <a:lnTo>
                  <a:pt x="388619" y="388619"/>
                </a:lnTo>
                <a:lnTo>
                  <a:pt x="777240" y="0"/>
                </a:lnTo>
                <a:close/>
              </a:path>
            </a:pathLst>
          </a:custGeom>
          <a:ln w="15875">
            <a:solidFill>
              <a:srgbClr val="9F99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50920" y="3014472"/>
            <a:ext cx="7018020" cy="722376"/>
          </a:xfrm>
          <a:custGeom>
            <a:avLst/>
            <a:gdLst/>
            <a:ahLst/>
            <a:cxnLst/>
            <a:rect l="l" t="t" r="r" b="b"/>
            <a:pathLst>
              <a:path w="7018020" h="722376">
                <a:moveTo>
                  <a:pt x="7018020" y="120395"/>
                </a:moveTo>
                <a:lnTo>
                  <a:pt x="7017872" y="114375"/>
                </a:lnTo>
                <a:lnTo>
                  <a:pt x="7016288" y="99914"/>
                </a:lnTo>
                <a:lnTo>
                  <a:pt x="7002027" y="60351"/>
                </a:lnTo>
                <a:lnTo>
                  <a:pt x="6975652" y="28667"/>
                </a:lnTo>
                <a:lnTo>
                  <a:pt x="6939929" y="7627"/>
                </a:lnTo>
                <a:lnTo>
                  <a:pt x="6897624" y="0"/>
                </a:lnTo>
                <a:lnTo>
                  <a:pt x="0" y="0"/>
                </a:lnTo>
                <a:lnTo>
                  <a:pt x="0" y="722376"/>
                </a:lnTo>
                <a:lnTo>
                  <a:pt x="6897624" y="722376"/>
                </a:lnTo>
                <a:lnTo>
                  <a:pt x="6945219" y="712620"/>
                </a:lnTo>
                <a:lnTo>
                  <a:pt x="6979837" y="689975"/>
                </a:lnTo>
                <a:lnTo>
                  <a:pt x="7004732" y="657060"/>
                </a:lnTo>
                <a:lnTo>
                  <a:pt x="7017138" y="616642"/>
                </a:lnTo>
                <a:lnTo>
                  <a:pt x="7018020" y="601979"/>
                </a:lnTo>
                <a:lnTo>
                  <a:pt x="7018020" y="120395"/>
                </a:lnTo>
                <a:close/>
              </a:path>
            </a:pathLst>
          </a:custGeom>
          <a:solidFill>
            <a:srgbClr val="FFFFF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50920" y="3014472"/>
            <a:ext cx="7018020" cy="722376"/>
          </a:xfrm>
          <a:custGeom>
            <a:avLst/>
            <a:gdLst/>
            <a:ahLst/>
            <a:cxnLst/>
            <a:rect l="l" t="t" r="r" b="b"/>
            <a:pathLst>
              <a:path w="7018020" h="722376">
                <a:moveTo>
                  <a:pt x="7018020" y="120395"/>
                </a:moveTo>
                <a:lnTo>
                  <a:pt x="7018020" y="601979"/>
                </a:lnTo>
                <a:lnTo>
                  <a:pt x="7017138" y="616642"/>
                </a:lnTo>
                <a:lnTo>
                  <a:pt x="7004732" y="657060"/>
                </a:lnTo>
                <a:lnTo>
                  <a:pt x="6979837" y="689975"/>
                </a:lnTo>
                <a:lnTo>
                  <a:pt x="6945219" y="712620"/>
                </a:lnTo>
                <a:lnTo>
                  <a:pt x="6903644" y="722228"/>
                </a:lnTo>
                <a:lnTo>
                  <a:pt x="6897624" y="722376"/>
                </a:lnTo>
                <a:lnTo>
                  <a:pt x="0" y="722376"/>
                </a:lnTo>
                <a:lnTo>
                  <a:pt x="0" y="0"/>
                </a:lnTo>
                <a:lnTo>
                  <a:pt x="6897624" y="0"/>
                </a:lnTo>
                <a:lnTo>
                  <a:pt x="6939929" y="7627"/>
                </a:lnTo>
                <a:lnTo>
                  <a:pt x="6975652" y="28667"/>
                </a:lnTo>
                <a:lnTo>
                  <a:pt x="7002027" y="60351"/>
                </a:lnTo>
                <a:lnTo>
                  <a:pt x="7016288" y="99914"/>
                </a:lnTo>
                <a:lnTo>
                  <a:pt x="7018020" y="120395"/>
                </a:lnTo>
                <a:close/>
              </a:path>
            </a:pathLst>
          </a:custGeom>
          <a:ln w="15875">
            <a:solidFill>
              <a:srgbClr val="9F99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773680" y="3977640"/>
            <a:ext cx="777240" cy="1109472"/>
          </a:xfrm>
          <a:custGeom>
            <a:avLst/>
            <a:gdLst/>
            <a:ahLst/>
            <a:cxnLst/>
            <a:rect l="l" t="t" r="r" b="b"/>
            <a:pathLst>
              <a:path w="777240" h="1109472">
                <a:moveTo>
                  <a:pt x="388619" y="388620"/>
                </a:moveTo>
                <a:lnTo>
                  <a:pt x="0" y="0"/>
                </a:lnTo>
                <a:lnTo>
                  <a:pt x="0" y="720852"/>
                </a:lnTo>
                <a:lnTo>
                  <a:pt x="388619" y="1109472"/>
                </a:lnTo>
                <a:lnTo>
                  <a:pt x="777240" y="720852"/>
                </a:lnTo>
                <a:lnTo>
                  <a:pt x="777240" y="0"/>
                </a:lnTo>
                <a:lnTo>
                  <a:pt x="388619" y="388620"/>
                </a:lnTo>
                <a:close/>
              </a:path>
            </a:pathLst>
          </a:custGeom>
          <a:solidFill>
            <a:srgbClr val="93EB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773680" y="3977640"/>
            <a:ext cx="777240" cy="1109472"/>
          </a:xfrm>
          <a:custGeom>
            <a:avLst/>
            <a:gdLst/>
            <a:ahLst/>
            <a:cxnLst/>
            <a:rect l="l" t="t" r="r" b="b"/>
            <a:pathLst>
              <a:path w="777240" h="1109472">
                <a:moveTo>
                  <a:pt x="777240" y="0"/>
                </a:moveTo>
                <a:lnTo>
                  <a:pt x="777240" y="720852"/>
                </a:lnTo>
                <a:lnTo>
                  <a:pt x="388619" y="1109472"/>
                </a:lnTo>
                <a:lnTo>
                  <a:pt x="0" y="720852"/>
                </a:lnTo>
                <a:lnTo>
                  <a:pt x="0" y="0"/>
                </a:lnTo>
                <a:lnTo>
                  <a:pt x="388619" y="388620"/>
                </a:lnTo>
                <a:lnTo>
                  <a:pt x="777240" y="0"/>
                </a:lnTo>
                <a:close/>
              </a:path>
            </a:pathLst>
          </a:custGeom>
          <a:ln w="15875">
            <a:solidFill>
              <a:srgbClr val="93EB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3550920" y="3977640"/>
            <a:ext cx="7018020" cy="720852"/>
          </a:xfrm>
          <a:custGeom>
            <a:avLst/>
            <a:gdLst/>
            <a:ahLst/>
            <a:cxnLst/>
            <a:rect l="l" t="t" r="r" b="b"/>
            <a:pathLst>
              <a:path w="7018020" h="720852">
                <a:moveTo>
                  <a:pt x="7018020" y="120142"/>
                </a:moveTo>
                <a:lnTo>
                  <a:pt x="7017891" y="114546"/>
                </a:lnTo>
                <a:lnTo>
                  <a:pt x="7016350" y="100091"/>
                </a:lnTo>
                <a:lnTo>
                  <a:pt x="7002168" y="60503"/>
                </a:lnTo>
                <a:lnTo>
                  <a:pt x="6975828" y="28757"/>
                </a:lnTo>
                <a:lnTo>
                  <a:pt x="6940131" y="7656"/>
                </a:lnTo>
                <a:lnTo>
                  <a:pt x="6897878" y="0"/>
                </a:lnTo>
                <a:lnTo>
                  <a:pt x="0" y="0"/>
                </a:lnTo>
                <a:lnTo>
                  <a:pt x="0" y="720852"/>
                </a:lnTo>
                <a:lnTo>
                  <a:pt x="6897878" y="720852"/>
                </a:lnTo>
                <a:lnTo>
                  <a:pt x="6945053" y="711216"/>
                </a:lnTo>
                <a:lnTo>
                  <a:pt x="6979724" y="688618"/>
                </a:lnTo>
                <a:lnTo>
                  <a:pt x="7004685" y="655728"/>
                </a:lnTo>
                <a:lnTo>
                  <a:pt x="7017134" y="615349"/>
                </a:lnTo>
                <a:lnTo>
                  <a:pt x="7018020" y="600710"/>
                </a:lnTo>
                <a:lnTo>
                  <a:pt x="7018020" y="120142"/>
                </a:lnTo>
                <a:close/>
              </a:path>
            </a:pathLst>
          </a:custGeom>
          <a:solidFill>
            <a:srgbClr val="FFFFF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550920" y="3977640"/>
            <a:ext cx="7018020" cy="720852"/>
          </a:xfrm>
          <a:custGeom>
            <a:avLst/>
            <a:gdLst/>
            <a:ahLst/>
            <a:cxnLst/>
            <a:rect l="l" t="t" r="r" b="b"/>
            <a:pathLst>
              <a:path w="7018020" h="720852">
                <a:moveTo>
                  <a:pt x="7018020" y="120142"/>
                </a:moveTo>
                <a:lnTo>
                  <a:pt x="7018020" y="600710"/>
                </a:lnTo>
                <a:lnTo>
                  <a:pt x="7017134" y="615349"/>
                </a:lnTo>
                <a:lnTo>
                  <a:pt x="7004685" y="655728"/>
                </a:lnTo>
                <a:lnTo>
                  <a:pt x="6979724" y="688618"/>
                </a:lnTo>
                <a:lnTo>
                  <a:pt x="6945053" y="711216"/>
                </a:lnTo>
                <a:lnTo>
                  <a:pt x="6903473" y="720723"/>
                </a:lnTo>
                <a:lnTo>
                  <a:pt x="6897878" y="720852"/>
                </a:lnTo>
                <a:lnTo>
                  <a:pt x="0" y="720852"/>
                </a:lnTo>
                <a:lnTo>
                  <a:pt x="0" y="0"/>
                </a:lnTo>
                <a:lnTo>
                  <a:pt x="6897878" y="0"/>
                </a:lnTo>
                <a:lnTo>
                  <a:pt x="6940131" y="7656"/>
                </a:lnTo>
                <a:lnTo>
                  <a:pt x="6975828" y="28757"/>
                </a:lnTo>
                <a:lnTo>
                  <a:pt x="7002168" y="60503"/>
                </a:lnTo>
                <a:lnTo>
                  <a:pt x="7016350" y="100091"/>
                </a:lnTo>
                <a:lnTo>
                  <a:pt x="7018020" y="120142"/>
                </a:lnTo>
                <a:close/>
              </a:path>
            </a:pathLst>
          </a:custGeom>
          <a:ln w="15874">
            <a:solidFill>
              <a:srgbClr val="93EB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773680" y="4939283"/>
            <a:ext cx="777240" cy="1109472"/>
          </a:xfrm>
          <a:custGeom>
            <a:avLst/>
            <a:gdLst/>
            <a:ahLst/>
            <a:cxnLst/>
            <a:rect l="l" t="t" r="r" b="b"/>
            <a:pathLst>
              <a:path w="777240" h="1109472">
                <a:moveTo>
                  <a:pt x="388619" y="388620"/>
                </a:moveTo>
                <a:lnTo>
                  <a:pt x="0" y="0"/>
                </a:lnTo>
                <a:lnTo>
                  <a:pt x="0" y="720852"/>
                </a:lnTo>
                <a:lnTo>
                  <a:pt x="388619" y="1109472"/>
                </a:lnTo>
                <a:lnTo>
                  <a:pt x="777240" y="720852"/>
                </a:lnTo>
                <a:lnTo>
                  <a:pt x="777240" y="0"/>
                </a:lnTo>
                <a:lnTo>
                  <a:pt x="388619" y="388620"/>
                </a:lnTo>
                <a:close/>
              </a:path>
            </a:pathLst>
          </a:custGeom>
          <a:solidFill>
            <a:srgbClr val="EBC1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773680" y="4939283"/>
            <a:ext cx="777240" cy="1109472"/>
          </a:xfrm>
          <a:custGeom>
            <a:avLst/>
            <a:gdLst/>
            <a:ahLst/>
            <a:cxnLst/>
            <a:rect l="l" t="t" r="r" b="b"/>
            <a:pathLst>
              <a:path w="777240" h="1109472">
                <a:moveTo>
                  <a:pt x="777240" y="0"/>
                </a:moveTo>
                <a:lnTo>
                  <a:pt x="777240" y="720852"/>
                </a:lnTo>
                <a:lnTo>
                  <a:pt x="388619" y="1109472"/>
                </a:lnTo>
                <a:lnTo>
                  <a:pt x="0" y="720852"/>
                </a:lnTo>
                <a:lnTo>
                  <a:pt x="0" y="0"/>
                </a:lnTo>
                <a:lnTo>
                  <a:pt x="388619" y="388620"/>
                </a:lnTo>
                <a:lnTo>
                  <a:pt x="777240" y="0"/>
                </a:lnTo>
                <a:close/>
              </a:path>
            </a:pathLst>
          </a:custGeom>
          <a:ln w="15875">
            <a:solidFill>
              <a:srgbClr val="EBC1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550920" y="4939283"/>
            <a:ext cx="7018020" cy="720852"/>
          </a:xfrm>
          <a:custGeom>
            <a:avLst/>
            <a:gdLst/>
            <a:ahLst/>
            <a:cxnLst/>
            <a:rect l="l" t="t" r="r" b="b"/>
            <a:pathLst>
              <a:path w="7018020" h="720851">
                <a:moveTo>
                  <a:pt x="7018020" y="120142"/>
                </a:moveTo>
                <a:lnTo>
                  <a:pt x="7017891" y="114546"/>
                </a:lnTo>
                <a:lnTo>
                  <a:pt x="7016350" y="100091"/>
                </a:lnTo>
                <a:lnTo>
                  <a:pt x="7002168" y="60503"/>
                </a:lnTo>
                <a:lnTo>
                  <a:pt x="6975828" y="28757"/>
                </a:lnTo>
                <a:lnTo>
                  <a:pt x="6940131" y="7656"/>
                </a:lnTo>
                <a:lnTo>
                  <a:pt x="6897878" y="0"/>
                </a:lnTo>
                <a:lnTo>
                  <a:pt x="0" y="0"/>
                </a:lnTo>
                <a:lnTo>
                  <a:pt x="0" y="720852"/>
                </a:lnTo>
                <a:lnTo>
                  <a:pt x="6897878" y="720852"/>
                </a:lnTo>
                <a:lnTo>
                  <a:pt x="6945053" y="711225"/>
                </a:lnTo>
                <a:lnTo>
                  <a:pt x="6979724" y="688640"/>
                </a:lnTo>
                <a:lnTo>
                  <a:pt x="7004685" y="655756"/>
                </a:lnTo>
                <a:lnTo>
                  <a:pt x="7017134" y="615362"/>
                </a:lnTo>
                <a:lnTo>
                  <a:pt x="7018020" y="600710"/>
                </a:lnTo>
                <a:lnTo>
                  <a:pt x="7018020" y="120142"/>
                </a:lnTo>
                <a:close/>
              </a:path>
            </a:pathLst>
          </a:custGeom>
          <a:solidFill>
            <a:srgbClr val="FFFFF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550920" y="4939283"/>
            <a:ext cx="7018020" cy="720852"/>
          </a:xfrm>
          <a:custGeom>
            <a:avLst/>
            <a:gdLst/>
            <a:ahLst/>
            <a:cxnLst/>
            <a:rect l="l" t="t" r="r" b="b"/>
            <a:pathLst>
              <a:path w="7018020" h="720851">
                <a:moveTo>
                  <a:pt x="7018020" y="120142"/>
                </a:moveTo>
                <a:lnTo>
                  <a:pt x="7018020" y="600710"/>
                </a:lnTo>
                <a:lnTo>
                  <a:pt x="7017134" y="615362"/>
                </a:lnTo>
                <a:lnTo>
                  <a:pt x="7004685" y="655756"/>
                </a:lnTo>
                <a:lnTo>
                  <a:pt x="6979724" y="688640"/>
                </a:lnTo>
                <a:lnTo>
                  <a:pt x="6945053" y="711225"/>
                </a:lnTo>
                <a:lnTo>
                  <a:pt x="6903473" y="720723"/>
                </a:lnTo>
                <a:lnTo>
                  <a:pt x="6897878" y="720852"/>
                </a:lnTo>
                <a:lnTo>
                  <a:pt x="0" y="720852"/>
                </a:lnTo>
                <a:lnTo>
                  <a:pt x="0" y="0"/>
                </a:lnTo>
                <a:lnTo>
                  <a:pt x="6897878" y="0"/>
                </a:lnTo>
                <a:lnTo>
                  <a:pt x="6940131" y="7656"/>
                </a:lnTo>
                <a:lnTo>
                  <a:pt x="6975828" y="28757"/>
                </a:lnTo>
                <a:lnTo>
                  <a:pt x="7002168" y="60503"/>
                </a:lnTo>
                <a:lnTo>
                  <a:pt x="7016350" y="100091"/>
                </a:lnTo>
                <a:lnTo>
                  <a:pt x="7018020" y="120142"/>
                </a:lnTo>
                <a:close/>
              </a:path>
            </a:pathLst>
          </a:custGeom>
          <a:ln w="15874">
            <a:solidFill>
              <a:srgbClr val="EBC1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09092" y="213542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03394" y="860700"/>
            <a:ext cx="2798607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9" dirty="0">
                <a:solidFill>
                  <a:srgbClr val="FFFFFF"/>
                </a:solidFill>
                <a:latin typeface="Arial"/>
                <a:cs typeface="Arial"/>
              </a:rPr>
              <a:t>Principles that</a:t>
            </a:r>
            <a:endParaRPr sz="3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33100" y="860700"/>
            <a:ext cx="1240780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dirty="0">
                <a:solidFill>
                  <a:srgbClr val="FFFFFF"/>
                </a:solidFill>
                <a:latin typeface="Arial"/>
                <a:cs typeface="Arial"/>
              </a:rPr>
              <a:t>Guide</a:t>
            </a:r>
            <a:endParaRPr sz="3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04980" y="860700"/>
            <a:ext cx="1649214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1" dirty="0">
                <a:solidFill>
                  <a:srgbClr val="FFFFFF"/>
                </a:solidFill>
                <a:latin typeface="Arial"/>
                <a:cs typeface="Arial"/>
              </a:rPr>
              <a:t>Practice</a:t>
            </a:r>
            <a:endParaRPr sz="3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66185" y="2195925"/>
            <a:ext cx="228853" cy="432307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52697" y="2195925"/>
            <a:ext cx="3587472" cy="432307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spc="-1" dirty="0">
                <a:latin typeface="Arial"/>
                <a:cs typeface="Arial"/>
              </a:rPr>
              <a:t>Divide and conquer</a:t>
            </a:r>
            <a:endParaRPr sz="3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8193" y="2449199"/>
            <a:ext cx="231981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66185" y="3157950"/>
            <a:ext cx="228853" cy="432307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52697" y="3157950"/>
            <a:ext cx="6187207" cy="432307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spc="0" dirty="0">
                <a:latin typeface="Arial"/>
                <a:cs typeface="Arial"/>
              </a:rPr>
              <a:t>Understand the use of abstraction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8193" y="3411097"/>
            <a:ext cx="231981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66185" y="4119848"/>
            <a:ext cx="228853" cy="432308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52697" y="4119848"/>
            <a:ext cx="3950434" cy="432308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spc="-1" dirty="0">
                <a:latin typeface="Arial"/>
                <a:cs typeface="Arial"/>
              </a:rPr>
              <a:t>Strive for consistency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8193" y="4373122"/>
            <a:ext cx="231981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66185" y="5081746"/>
            <a:ext cx="228853" cy="432308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dirty="0">
                <a:latin typeface="Arial"/>
                <a:cs typeface="Arial"/>
              </a:rPr>
              <a:t>•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52697" y="5081746"/>
            <a:ext cx="6498085" cy="432308"/>
          </a:xfrm>
          <a:prstGeom prst="rect">
            <a:avLst/>
          </a:prstGeom>
        </p:spPr>
        <p:txBody>
          <a:bodyPr wrap="square" lIns="0" tIns="21431" rIns="0" bIns="0" rtlCol="0">
            <a:noAutofit/>
          </a:bodyPr>
          <a:lstStyle/>
          <a:p>
            <a:pPr marL="12700">
              <a:lnSpc>
                <a:spcPts val="3375"/>
              </a:lnSpc>
            </a:pPr>
            <a:r>
              <a:rPr sz="3200" spc="-1" dirty="0">
                <a:latin typeface="Arial"/>
                <a:cs typeface="Arial"/>
              </a:rPr>
              <a:t>Focus on the transfer of information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8193" y="5335020"/>
            <a:ext cx="231981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31592" y="2104643"/>
            <a:ext cx="9360408" cy="47533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0"/>
            <a:ext cx="1219047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964691" cy="6857998"/>
          </a:xfrm>
          <a:custGeom>
            <a:avLst/>
            <a:gdLst/>
            <a:ahLst/>
            <a:cxnLst/>
            <a:rect l="l" t="t" r="r" b="b"/>
            <a:pathLst>
              <a:path w="964691" h="6857998">
                <a:moveTo>
                  <a:pt x="964691" y="6857998"/>
                </a:moveTo>
                <a:lnTo>
                  <a:pt x="964691" y="0"/>
                </a:lnTo>
                <a:lnTo>
                  <a:pt x="0" y="0"/>
                </a:lnTo>
                <a:lnTo>
                  <a:pt x="0" y="6857998"/>
                </a:lnTo>
                <a:lnTo>
                  <a:pt x="964691" y="6857998"/>
                </a:lnTo>
                <a:close/>
              </a:path>
            </a:pathLst>
          </a:custGeom>
          <a:solidFill>
            <a:srgbClr val="2C241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84504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46989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04316" y="0"/>
            <a:ext cx="10372344" cy="6857998"/>
          </a:xfrm>
          <a:custGeom>
            <a:avLst/>
            <a:gdLst/>
            <a:ahLst/>
            <a:cxnLst/>
            <a:rect l="l" t="t" r="r" b="b"/>
            <a:pathLst>
              <a:path w="10372344" h="6857998">
                <a:moveTo>
                  <a:pt x="10372344" y="6857998"/>
                </a:moveTo>
                <a:lnTo>
                  <a:pt x="10372344" y="0"/>
                </a:lnTo>
                <a:lnTo>
                  <a:pt x="0" y="0"/>
                </a:lnTo>
                <a:lnTo>
                  <a:pt x="0" y="6857998"/>
                </a:lnTo>
                <a:lnTo>
                  <a:pt x="10372344" y="6857998"/>
                </a:lnTo>
                <a:close/>
              </a:path>
            </a:pathLst>
          </a:custGeom>
          <a:solidFill>
            <a:srgbClr val="2C241F">
              <a:alpha val="92157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390375" y="0"/>
            <a:ext cx="0" cy="6857998"/>
          </a:xfrm>
          <a:custGeom>
            <a:avLst/>
            <a:gdLst/>
            <a:ahLst/>
            <a:cxnLst/>
            <a:rect l="l" t="t" r="r" b="b"/>
            <a:pathLst>
              <a:path h="6857998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28701">
            <a:solidFill>
              <a:srgbClr val="F8855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773680" y="2052827"/>
            <a:ext cx="777240" cy="1110996"/>
          </a:xfrm>
          <a:custGeom>
            <a:avLst/>
            <a:gdLst/>
            <a:ahLst/>
            <a:cxnLst/>
            <a:rect l="l" t="t" r="r" b="b"/>
            <a:pathLst>
              <a:path w="777240" h="1110996">
                <a:moveTo>
                  <a:pt x="388619" y="388620"/>
                </a:moveTo>
                <a:lnTo>
                  <a:pt x="0" y="0"/>
                </a:lnTo>
                <a:lnTo>
                  <a:pt x="0" y="722376"/>
                </a:lnTo>
                <a:lnTo>
                  <a:pt x="388619" y="1110996"/>
                </a:lnTo>
                <a:lnTo>
                  <a:pt x="777240" y="722376"/>
                </a:lnTo>
                <a:lnTo>
                  <a:pt x="777240" y="0"/>
                </a:lnTo>
                <a:lnTo>
                  <a:pt x="388619" y="388620"/>
                </a:lnTo>
                <a:close/>
              </a:path>
            </a:pathLst>
          </a:custGeom>
          <a:solidFill>
            <a:srgbClr val="EB9D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773680" y="2052827"/>
            <a:ext cx="777240" cy="1110996"/>
          </a:xfrm>
          <a:custGeom>
            <a:avLst/>
            <a:gdLst/>
            <a:ahLst/>
            <a:cxnLst/>
            <a:rect l="l" t="t" r="r" b="b"/>
            <a:pathLst>
              <a:path w="777240" h="1110996">
                <a:moveTo>
                  <a:pt x="777240" y="0"/>
                </a:moveTo>
                <a:lnTo>
                  <a:pt x="777240" y="722376"/>
                </a:lnTo>
                <a:lnTo>
                  <a:pt x="388619" y="1110996"/>
                </a:lnTo>
                <a:lnTo>
                  <a:pt x="0" y="722376"/>
                </a:lnTo>
                <a:lnTo>
                  <a:pt x="0" y="0"/>
                </a:lnTo>
                <a:lnTo>
                  <a:pt x="388619" y="388620"/>
                </a:lnTo>
                <a:lnTo>
                  <a:pt x="777240" y="0"/>
                </a:lnTo>
                <a:close/>
              </a:path>
            </a:pathLst>
          </a:custGeom>
          <a:ln w="15875">
            <a:solidFill>
              <a:srgbClr val="EB9D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550920" y="2052827"/>
            <a:ext cx="7018020" cy="722376"/>
          </a:xfrm>
          <a:custGeom>
            <a:avLst/>
            <a:gdLst/>
            <a:ahLst/>
            <a:cxnLst/>
            <a:rect l="l" t="t" r="r" b="b"/>
            <a:pathLst>
              <a:path w="7018020" h="722376">
                <a:moveTo>
                  <a:pt x="7018020" y="120396"/>
                </a:moveTo>
                <a:lnTo>
                  <a:pt x="7017872" y="114375"/>
                </a:lnTo>
                <a:lnTo>
                  <a:pt x="7016288" y="99914"/>
                </a:lnTo>
                <a:lnTo>
                  <a:pt x="7002027" y="60351"/>
                </a:lnTo>
                <a:lnTo>
                  <a:pt x="6975652" y="28667"/>
                </a:lnTo>
                <a:lnTo>
                  <a:pt x="6939929" y="7627"/>
                </a:lnTo>
                <a:lnTo>
                  <a:pt x="6897624" y="0"/>
                </a:lnTo>
                <a:lnTo>
                  <a:pt x="0" y="0"/>
                </a:lnTo>
                <a:lnTo>
                  <a:pt x="0" y="722376"/>
                </a:lnTo>
                <a:lnTo>
                  <a:pt x="6897624" y="722376"/>
                </a:lnTo>
                <a:lnTo>
                  <a:pt x="6945219" y="712620"/>
                </a:lnTo>
                <a:lnTo>
                  <a:pt x="6979837" y="689975"/>
                </a:lnTo>
                <a:lnTo>
                  <a:pt x="7004732" y="657060"/>
                </a:lnTo>
                <a:lnTo>
                  <a:pt x="7017138" y="616642"/>
                </a:lnTo>
                <a:lnTo>
                  <a:pt x="7018020" y="601980"/>
                </a:lnTo>
                <a:lnTo>
                  <a:pt x="7018020" y="120396"/>
                </a:lnTo>
                <a:close/>
              </a:path>
            </a:pathLst>
          </a:custGeom>
          <a:solidFill>
            <a:srgbClr val="FFFFF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50920" y="2052827"/>
            <a:ext cx="7018020" cy="722376"/>
          </a:xfrm>
          <a:custGeom>
            <a:avLst/>
            <a:gdLst/>
            <a:ahLst/>
            <a:cxnLst/>
            <a:rect l="l" t="t" r="r" b="b"/>
            <a:pathLst>
              <a:path w="7018020" h="722376">
                <a:moveTo>
                  <a:pt x="7018020" y="120396"/>
                </a:moveTo>
                <a:lnTo>
                  <a:pt x="7018020" y="601980"/>
                </a:lnTo>
                <a:lnTo>
                  <a:pt x="7017138" y="616642"/>
                </a:lnTo>
                <a:lnTo>
                  <a:pt x="7004732" y="657060"/>
                </a:lnTo>
                <a:lnTo>
                  <a:pt x="6979837" y="689975"/>
                </a:lnTo>
                <a:lnTo>
                  <a:pt x="6945219" y="712620"/>
                </a:lnTo>
                <a:lnTo>
                  <a:pt x="6903644" y="722228"/>
                </a:lnTo>
                <a:lnTo>
                  <a:pt x="6897624" y="722376"/>
                </a:lnTo>
                <a:lnTo>
                  <a:pt x="0" y="722376"/>
                </a:lnTo>
                <a:lnTo>
                  <a:pt x="0" y="0"/>
                </a:lnTo>
                <a:lnTo>
                  <a:pt x="6897624" y="0"/>
                </a:lnTo>
                <a:lnTo>
                  <a:pt x="6939929" y="7627"/>
                </a:lnTo>
                <a:lnTo>
                  <a:pt x="6975652" y="28667"/>
                </a:lnTo>
                <a:lnTo>
                  <a:pt x="7002027" y="60351"/>
                </a:lnTo>
                <a:lnTo>
                  <a:pt x="7016288" y="99914"/>
                </a:lnTo>
                <a:lnTo>
                  <a:pt x="7018020" y="120396"/>
                </a:lnTo>
                <a:close/>
              </a:path>
            </a:pathLst>
          </a:custGeom>
          <a:ln w="15875">
            <a:solidFill>
              <a:srgbClr val="EB9D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773680" y="3014472"/>
            <a:ext cx="777240" cy="1110995"/>
          </a:xfrm>
          <a:custGeom>
            <a:avLst/>
            <a:gdLst/>
            <a:ahLst/>
            <a:cxnLst/>
            <a:rect l="l" t="t" r="r" b="b"/>
            <a:pathLst>
              <a:path w="777240" h="1110996">
                <a:moveTo>
                  <a:pt x="388619" y="388619"/>
                </a:moveTo>
                <a:lnTo>
                  <a:pt x="0" y="0"/>
                </a:lnTo>
                <a:lnTo>
                  <a:pt x="0" y="722376"/>
                </a:lnTo>
                <a:lnTo>
                  <a:pt x="388619" y="1110995"/>
                </a:lnTo>
                <a:lnTo>
                  <a:pt x="777240" y="722376"/>
                </a:lnTo>
                <a:lnTo>
                  <a:pt x="777240" y="0"/>
                </a:lnTo>
                <a:lnTo>
                  <a:pt x="388619" y="388619"/>
                </a:lnTo>
                <a:close/>
              </a:path>
            </a:pathLst>
          </a:custGeom>
          <a:solidFill>
            <a:srgbClr val="9F99E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773680" y="3014472"/>
            <a:ext cx="777240" cy="1110995"/>
          </a:xfrm>
          <a:custGeom>
            <a:avLst/>
            <a:gdLst/>
            <a:ahLst/>
            <a:cxnLst/>
            <a:rect l="l" t="t" r="r" b="b"/>
            <a:pathLst>
              <a:path w="777240" h="1110996">
                <a:moveTo>
                  <a:pt x="777240" y="0"/>
                </a:moveTo>
                <a:lnTo>
                  <a:pt x="777240" y="722376"/>
                </a:lnTo>
                <a:lnTo>
                  <a:pt x="388619" y="1110995"/>
                </a:lnTo>
                <a:lnTo>
                  <a:pt x="0" y="722376"/>
                </a:lnTo>
                <a:lnTo>
                  <a:pt x="0" y="0"/>
                </a:lnTo>
                <a:lnTo>
                  <a:pt x="388619" y="388619"/>
                </a:lnTo>
                <a:lnTo>
                  <a:pt x="777240" y="0"/>
                </a:lnTo>
                <a:close/>
              </a:path>
            </a:pathLst>
          </a:custGeom>
          <a:ln w="15875">
            <a:solidFill>
              <a:srgbClr val="9F99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50920" y="3014472"/>
            <a:ext cx="7018020" cy="722376"/>
          </a:xfrm>
          <a:custGeom>
            <a:avLst/>
            <a:gdLst/>
            <a:ahLst/>
            <a:cxnLst/>
            <a:rect l="l" t="t" r="r" b="b"/>
            <a:pathLst>
              <a:path w="7018020" h="722376">
                <a:moveTo>
                  <a:pt x="7018020" y="120395"/>
                </a:moveTo>
                <a:lnTo>
                  <a:pt x="7017872" y="114375"/>
                </a:lnTo>
                <a:lnTo>
                  <a:pt x="7016288" y="99914"/>
                </a:lnTo>
                <a:lnTo>
                  <a:pt x="7002027" y="60351"/>
                </a:lnTo>
                <a:lnTo>
                  <a:pt x="6975652" y="28667"/>
                </a:lnTo>
                <a:lnTo>
                  <a:pt x="6939929" y="7627"/>
                </a:lnTo>
                <a:lnTo>
                  <a:pt x="6897624" y="0"/>
                </a:lnTo>
                <a:lnTo>
                  <a:pt x="0" y="0"/>
                </a:lnTo>
                <a:lnTo>
                  <a:pt x="0" y="722376"/>
                </a:lnTo>
                <a:lnTo>
                  <a:pt x="6897624" y="722376"/>
                </a:lnTo>
                <a:lnTo>
                  <a:pt x="6945219" y="712620"/>
                </a:lnTo>
                <a:lnTo>
                  <a:pt x="6979837" y="689975"/>
                </a:lnTo>
                <a:lnTo>
                  <a:pt x="7004732" y="657060"/>
                </a:lnTo>
                <a:lnTo>
                  <a:pt x="7017138" y="616642"/>
                </a:lnTo>
                <a:lnTo>
                  <a:pt x="7018020" y="601979"/>
                </a:lnTo>
                <a:lnTo>
                  <a:pt x="7018020" y="120395"/>
                </a:lnTo>
                <a:close/>
              </a:path>
            </a:pathLst>
          </a:custGeom>
          <a:solidFill>
            <a:srgbClr val="FFFFF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50920" y="3014472"/>
            <a:ext cx="7018020" cy="722376"/>
          </a:xfrm>
          <a:custGeom>
            <a:avLst/>
            <a:gdLst/>
            <a:ahLst/>
            <a:cxnLst/>
            <a:rect l="l" t="t" r="r" b="b"/>
            <a:pathLst>
              <a:path w="7018020" h="722376">
                <a:moveTo>
                  <a:pt x="7018020" y="120395"/>
                </a:moveTo>
                <a:lnTo>
                  <a:pt x="7018020" y="601979"/>
                </a:lnTo>
                <a:lnTo>
                  <a:pt x="7017138" y="616642"/>
                </a:lnTo>
                <a:lnTo>
                  <a:pt x="7004732" y="657060"/>
                </a:lnTo>
                <a:lnTo>
                  <a:pt x="6979837" y="689975"/>
                </a:lnTo>
                <a:lnTo>
                  <a:pt x="6945219" y="712620"/>
                </a:lnTo>
                <a:lnTo>
                  <a:pt x="6903644" y="722228"/>
                </a:lnTo>
                <a:lnTo>
                  <a:pt x="6897624" y="722376"/>
                </a:lnTo>
                <a:lnTo>
                  <a:pt x="0" y="722376"/>
                </a:lnTo>
                <a:lnTo>
                  <a:pt x="0" y="0"/>
                </a:lnTo>
                <a:lnTo>
                  <a:pt x="6897624" y="0"/>
                </a:lnTo>
                <a:lnTo>
                  <a:pt x="6939929" y="7627"/>
                </a:lnTo>
                <a:lnTo>
                  <a:pt x="6975652" y="28667"/>
                </a:lnTo>
                <a:lnTo>
                  <a:pt x="7002027" y="60351"/>
                </a:lnTo>
                <a:lnTo>
                  <a:pt x="7016288" y="99914"/>
                </a:lnTo>
                <a:lnTo>
                  <a:pt x="7018020" y="120395"/>
                </a:lnTo>
                <a:close/>
              </a:path>
            </a:pathLst>
          </a:custGeom>
          <a:ln w="15875">
            <a:solidFill>
              <a:srgbClr val="9F99EB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773680" y="3977640"/>
            <a:ext cx="777240" cy="1109472"/>
          </a:xfrm>
          <a:custGeom>
            <a:avLst/>
            <a:gdLst/>
            <a:ahLst/>
            <a:cxnLst/>
            <a:rect l="l" t="t" r="r" b="b"/>
            <a:pathLst>
              <a:path w="777240" h="1109472">
                <a:moveTo>
                  <a:pt x="388619" y="388620"/>
                </a:moveTo>
                <a:lnTo>
                  <a:pt x="0" y="0"/>
                </a:lnTo>
                <a:lnTo>
                  <a:pt x="0" y="720852"/>
                </a:lnTo>
                <a:lnTo>
                  <a:pt x="388619" y="1109472"/>
                </a:lnTo>
                <a:lnTo>
                  <a:pt x="777240" y="720852"/>
                </a:lnTo>
                <a:lnTo>
                  <a:pt x="777240" y="0"/>
                </a:lnTo>
                <a:lnTo>
                  <a:pt x="388619" y="388620"/>
                </a:lnTo>
                <a:close/>
              </a:path>
            </a:pathLst>
          </a:custGeom>
          <a:solidFill>
            <a:srgbClr val="93EBA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773680" y="3977640"/>
            <a:ext cx="777240" cy="1109472"/>
          </a:xfrm>
          <a:custGeom>
            <a:avLst/>
            <a:gdLst/>
            <a:ahLst/>
            <a:cxnLst/>
            <a:rect l="l" t="t" r="r" b="b"/>
            <a:pathLst>
              <a:path w="777240" h="1109472">
                <a:moveTo>
                  <a:pt x="777240" y="0"/>
                </a:moveTo>
                <a:lnTo>
                  <a:pt x="777240" y="720852"/>
                </a:lnTo>
                <a:lnTo>
                  <a:pt x="388619" y="1109472"/>
                </a:lnTo>
                <a:lnTo>
                  <a:pt x="0" y="720852"/>
                </a:lnTo>
                <a:lnTo>
                  <a:pt x="0" y="0"/>
                </a:lnTo>
                <a:lnTo>
                  <a:pt x="388619" y="388620"/>
                </a:lnTo>
                <a:lnTo>
                  <a:pt x="777240" y="0"/>
                </a:lnTo>
                <a:close/>
              </a:path>
            </a:pathLst>
          </a:custGeom>
          <a:ln w="15875">
            <a:solidFill>
              <a:srgbClr val="93EB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50920" y="3977640"/>
            <a:ext cx="7018020" cy="720852"/>
          </a:xfrm>
          <a:custGeom>
            <a:avLst/>
            <a:gdLst/>
            <a:ahLst/>
            <a:cxnLst/>
            <a:rect l="l" t="t" r="r" b="b"/>
            <a:pathLst>
              <a:path w="7018020" h="720852">
                <a:moveTo>
                  <a:pt x="7018020" y="120142"/>
                </a:moveTo>
                <a:lnTo>
                  <a:pt x="7017891" y="114546"/>
                </a:lnTo>
                <a:lnTo>
                  <a:pt x="7016350" y="100091"/>
                </a:lnTo>
                <a:lnTo>
                  <a:pt x="7002168" y="60503"/>
                </a:lnTo>
                <a:lnTo>
                  <a:pt x="6975828" y="28757"/>
                </a:lnTo>
                <a:lnTo>
                  <a:pt x="6940131" y="7656"/>
                </a:lnTo>
                <a:lnTo>
                  <a:pt x="6897878" y="0"/>
                </a:lnTo>
                <a:lnTo>
                  <a:pt x="0" y="0"/>
                </a:lnTo>
                <a:lnTo>
                  <a:pt x="0" y="720852"/>
                </a:lnTo>
                <a:lnTo>
                  <a:pt x="6897878" y="720852"/>
                </a:lnTo>
                <a:lnTo>
                  <a:pt x="6945053" y="711216"/>
                </a:lnTo>
                <a:lnTo>
                  <a:pt x="6979724" y="688618"/>
                </a:lnTo>
                <a:lnTo>
                  <a:pt x="7004685" y="655728"/>
                </a:lnTo>
                <a:lnTo>
                  <a:pt x="7017134" y="615349"/>
                </a:lnTo>
                <a:lnTo>
                  <a:pt x="7018020" y="600710"/>
                </a:lnTo>
                <a:lnTo>
                  <a:pt x="7018020" y="120142"/>
                </a:lnTo>
                <a:close/>
              </a:path>
            </a:pathLst>
          </a:custGeom>
          <a:solidFill>
            <a:srgbClr val="FFFFF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50920" y="3977640"/>
            <a:ext cx="7018020" cy="720852"/>
          </a:xfrm>
          <a:custGeom>
            <a:avLst/>
            <a:gdLst/>
            <a:ahLst/>
            <a:cxnLst/>
            <a:rect l="l" t="t" r="r" b="b"/>
            <a:pathLst>
              <a:path w="7018020" h="720852">
                <a:moveTo>
                  <a:pt x="7018020" y="120142"/>
                </a:moveTo>
                <a:lnTo>
                  <a:pt x="7018020" y="600710"/>
                </a:lnTo>
                <a:lnTo>
                  <a:pt x="7017134" y="615349"/>
                </a:lnTo>
                <a:lnTo>
                  <a:pt x="7004685" y="655728"/>
                </a:lnTo>
                <a:lnTo>
                  <a:pt x="6979724" y="688618"/>
                </a:lnTo>
                <a:lnTo>
                  <a:pt x="6945053" y="711216"/>
                </a:lnTo>
                <a:lnTo>
                  <a:pt x="6903473" y="720723"/>
                </a:lnTo>
                <a:lnTo>
                  <a:pt x="6897878" y="720852"/>
                </a:lnTo>
                <a:lnTo>
                  <a:pt x="0" y="720852"/>
                </a:lnTo>
                <a:lnTo>
                  <a:pt x="0" y="0"/>
                </a:lnTo>
                <a:lnTo>
                  <a:pt x="6897878" y="0"/>
                </a:lnTo>
                <a:lnTo>
                  <a:pt x="6940131" y="7656"/>
                </a:lnTo>
                <a:lnTo>
                  <a:pt x="6975828" y="28757"/>
                </a:lnTo>
                <a:lnTo>
                  <a:pt x="7002168" y="60503"/>
                </a:lnTo>
                <a:lnTo>
                  <a:pt x="7016350" y="100091"/>
                </a:lnTo>
                <a:lnTo>
                  <a:pt x="7018020" y="120142"/>
                </a:lnTo>
                <a:close/>
              </a:path>
            </a:pathLst>
          </a:custGeom>
          <a:ln w="15874">
            <a:solidFill>
              <a:srgbClr val="93EBAE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773680" y="4939283"/>
            <a:ext cx="777240" cy="1109472"/>
          </a:xfrm>
          <a:custGeom>
            <a:avLst/>
            <a:gdLst/>
            <a:ahLst/>
            <a:cxnLst/>
            <a:rect l="l" t="t" r="r" b="b"/>
            <a:pathLst>
              <a:path w="777240" h="1109472">
                <a:moveTo>
                  <a:pt x="388619" y="388620"/>
                </a:moveTo>
                <a:lnTo>
                  <a:pt x="0" y="0"/>
                </a:lnTo>
                <a:lnTo>
                  <a:pt x="0" y="720852"/>
                </a:lnTo>
                <a:lnTo>
                  <a:pt x="388619" y="1109472"/>
                </a:lnTo>
                <a:lnTo>
                  <a:pt x="777240" y="720852"/>
                </a:lnTo>
                <a:lnTo>
                  <a:pt x="777240" y="0"/>
                </a:lnTo>
                <a:lnTo>
                  <a:pt x="388619" y="388620"/>
                </a:lnTo>
                <a:close/>
              </a:path>
            </a:pathLst>
          </a:custGeom>
          <a:solidFill>
            <a:srgbClr val="EBC1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773680" y="4939283"/>
            <a:ext cx="777240" cy="1109472"/>
          </a:xfrm>
          <a:custGeom>
            <a:avLst/>
            <a:gdLst/>
            <a:ahLst/>
            <a:cxnLst/>
            <a:rect l="l" t="t" r="r" b="b"/>
            <a:pathLst>
              <a:path w="777240" h="1109472">
                <a:moveTo>
                  <a:pt x="777240" y="0"/>
                </a:moveTo>
                <a:lnTo>
                  <a:pt x="777240" y="720852"/>
                </a:lnTo>
                <a:lnTo>
                  <a:pt x="388619" y="1109472"/>
                </a:lnTo>
                <a:lnTo>
                  <a:pt x="0" y="720852"/>
                </a:lnTo>
                <a:lnTo>
                  <a:pt x="0" y="0"/>
                </a:lnTo>
                <a:lnTo>
                  <a:pt x="388619" y="388620"/>
                </a:lnTo>
                <a:lnTo>
                  <a:pt x="777240" y="0"/>
                </a:lnTo>
                <a:close/>
              </a:path>
            </a:pathLst>
          </a:custGeom>
          <a:ln w="15875">
            <a:solidFill>
              <a:srgbClr val="EBC1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50920" y="4939283"/>
            <a:ext cx="7018020" cy="720852"/>
          </a:xfrm>
          <a:custGeom>
            <a:avLst/>
            <a:gdLst/>
            <a:ahLst/>
            <a:cxnLst/>
            <a:rect l="l" t="t" r="r" b="b"/>
            <a:pathLst>
              <a:path w="7018020" h="720851">
                <a:moveTo>
                  <a:pt x="7018020" y="120142"/>
                </a:moveTo>
                <a:lnTo>
                  <a:pt x="7017891" y="114546"/>
                </a:lnTo>
                <a:lnTo>
                  <a:pt x="7016350" y="100091"/>
                </a:lnTo>
                <a:lnTo>
                  <a:pt x="7002168" y="60503"/>
                </a:lnTo>
                <a:lnTo>
                  <a:pt x="6975828" y="28757"/>
                </a:lnTo>
                <a:lnTo>
                  <a:pt x="6940131" y="7656"/>
                </a:lnTo>
                <a:lnTo>
                  <a:pt x="6897878" y="0"/>
                </a:lnTo>
                <a:lnTo>
                  <a:pt x="0" y="0"/>
                </a:lnTo>
                <a:lnTo>
                  <a:pt x="0" y="720852"/>
                </a:lnTo>
                <a:lnTo>
                  <a:pt x="6897878" y="720852"/>
                </a:lnTo>
                <a:lnTo>
                  <a:pt x="6945053" y="711225"/>
                </a:lnTo>
                <a:lnTo>
                  <a:pt x="6979724" y="688640"/>
                </a:lnTo>
                <a:lnTo>
                  <a:pt x="7004685" y="655756"/>
                </a:lnTo>
                <a:lnTo>
                  <a:pt x="7017134" y="615362"/>
                </a:lnTo>
                <a:lnTo>
                  <a:pt x="7018020" y="600710"/>
                </a:lnTo>
                <a:lnTo>
                  <a:pt x="7018020" y="120142"/>
                </a:lnTo>
                <a:close/>
              </a:path>
            </a:pathLst>
          </a:custGeom>
          <a:solidFill>
            <a:srgbClr val="FFFFFF">
              <a:alpha val="90196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3550920" y="4939283"/>
            <a:ext cx="7018020" cy="720852"/>
          </a:xfrm>
          <a:custGeom>
            <a:avLst/>
            <a:gdLst/>
            <a:ahLst/>
            <a:cxnLst/>
            <a:rect l="l" t="t" r="r" b="b"/>
            <a:pathLst>
              <a:path w="7018020" h="720851">
                <a:moveTo>
                  <a:pt x="7018020" y="120142"/>
                </a:moveTo>
                <a:lnTo>
                  <a:pt x="7018020" y="600710"/>
                </a:lnTo>
                <a:lnTo>
                  <a:pt x="7017134" y="615362"/>
                </a:lnTo>
                <a:lnTo>
                  <a:pt x="7004685" y="655756"/>
                </a:lnTo>
                <a:lnTo>
                  <a:pt x="6979724" y="688640"/>
                </a:lnTo>
                <a:lnTo>
                  <a:pt x="6945053" y="711225"/>
                </a:lnTo>
                <a:lnTo>
                  <a:pt x="6903473" y="720723"/>
                </a:lnTo>
                <a:lnTo>
                  <a:pt x="6897878" y="720852"/>
                </a:lnTo>
                <a:lnTo>
                  <a:pt x="0" y="720852"/>
                </a:lnTo>
                <a:lnTo>
                  <a:pt x="0" y="0"/>
                </a:lnTo>
                <a:lnTo>
                  <a:pt x="6897878" y="0"/>
                </a:lnTo>
                <a:lnTo>
                  <a:pt x="6940131" y="7656"/>
                </a:lnTo>
                <a:lnTo>
                  <a:pt x="6975828" y="28757"/>
                </a:lnTo>
                <a:lnTo>
                  <a:pt x="7002168" y="60503"/>
                </a:lnTo>
                <a:lnTo>
                  <a:pt x="7016350" y="100091"/>
                </a:lnTo>
                <a:lnTo>
                  <a:pt x="7018020" y="120142"/>
                </a:lnTo>
                <a:close/>
              </a:path>
            </a:pathLst>
          </a:custGeom>
          <a:ln w="15874">
            <a:solidFill>
              <a:srgbClr val="EBC1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09092" y="213542"/>
            <a:ext cx="18679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4415" y="712145"/>
            <a:ext cx="26062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88556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03394" y="860700"/>
            <a:ext cx="5750801" cy="456692"/>
          </a:xfrm>
          <a:prstGeom prst="rect">
            <a:avLst/>
          </a:prstGeom>
        </p:spPr>
        <p:txBody>
          <a:bodyPr wrap="square" lIns="0" tIns="22669" rIns="0" bIns="0" rtlCol="0">
            <a:noAutofit/>
          </a:bodyPr>
          <a:lstStyle/>
          <a:p>
            <a:pPr marL="12700">
              <a:lnSpc>
                <a:spcPts val="3570"/>
              </a:lnSpc>
            </a:pPr>
            <a:r>
              <a:rPr sz="3400" spc="-6" dirty="0">
                <a:solidFill>
                  <a:srgbClr val="FFFFFF"/>
                </a:solidFill>
                <a:latin typeface="Arial"/>
                <a:cs typeface="Arial"/>
              </a:rPr>
              <a:t>Principles that Guide Practice</a:t>
            </a:r>
            <a:endParaRPr sz="3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02177" y="2254762"/>
            <a:ext cx="171704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dirty="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30777" y="2254762"/>
            <a:ext cx="6139444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spc="-1" dirty="0">
                <a:latin typeface="Arial"/>
                <a:cs typeface="Arial"/>
              </a:rPr>
              <a:t>Build software that exhibits effective modularity</a:t>
            </a:r>
            <a:endParaRPr sz="23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68193" y="2449199"/>
            <a:ext cx="231981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02177" y="3216660"/>
            <a:ext cx="171704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dirty="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0777" y="3216660"/>
            <a:ext cx="2262680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spc="-1" dirty="0">
                <a:latin typeface="Arial"/>
                <a:cs typeface="Arial"/>
              </a:rPr>
              <a:t>Look for patterns</a:t>
            </a:r>
            <a:endParaRPr sz="2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68193" y="3411097"/>
            <a:ext cx="231981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23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2177" y="4027428"/>
            <a:ext cx="171704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dirty="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0777" y="4027428"/>
            <a:ext cx="6229211" cy="619760"/>
          </a:xfrm>
          <a:prstGeom prst="rect">
            <a:avLst/>
          </a:prstGeom>
        </p:spPr>
        <p:txBody>
          <a:bodyPr wrap="square" lIns="0" tIns="22733" rIns="0" bIns="0" rtlCol="0">
            <a:noAutofit/>
          </a:bodyPr>
          <a:lstStyle/>
          <a:p>
            <a:pPr marL="12700">
              <a:lnSpc>
                <a:spcPts val="2380"/>
              </a:lnSpc>
            </a:pPr>
            <a:r>
              <a:rPr sz="2300" spc="-1" dirty="0">
                <a:latin typeface="Arial"/>
                <a:cs typeface="Arial"/>
              </a:rPr>
              <a:t>When possible, represent the problem and its solution from a number of different perspectives</a:t>
            </a:r>
            <a:endParaRPr sz="23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68193" y="4373122"/>
            <a:ext cx="231981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23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02177" y="4989453"/>
            <a:ext cx="171704" cy="318008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dirty="0">
                <a:latin typeface="Arial"/>
                <a:cs typeface="Arial"/>
              </a:rPr>
              <a:t>•</a:t>
            </a:r>
            <a:endParaRPr sz="23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0777" y="4989453"/>
            <a:ext cx="5517003" cy="619760"/>
          </a:xfrm>
          <a:prstGeom prst="rect">
            <a:avLst/>
          </a:prstGeom>
        </p:spPr>
        <p:txBody>
          <a:bodyPr wrap="square" lIns="0" tIns="22733" rIns="0" bIns="0" rtlCol="0">
            <a:noAutofit/>
          </a:bodyPr>
          <a:lstStyle/>
          <a:p>
            <a:pPr marL="12700">
              <a:lnSpc>
                <a:spcPts val="2380"/>
              </a:lnSpc>
            </a:pPr>
            <a:r>
              <a:rPr sz="2300" dirty="0">
                <a:latin typeface="Arial"/>
                <a:cs typeface="Arial"/>
              </a:rPr>
              <a:t>R</a:t>
            </a:r>
            <a:r>
              <a:rPr sz="2300" spc="4" dirty="0">
                <a:latin typeface="Arial"/>
                <a:cs typeface="Arial"/>
              </a:rPr>
              <a:t>e</a:t>
            </a:r>
            <a:r>
              <a:rPr sz="2300" spc="0" dirty="0">
                <a:latin typeface="Arial"/>
                <a:cs typeface="Arial"/>
              </a:rPr>
              <a:t>mem</a:t>
            </a:r>
            <a:r>
              <a:rPr sz="2300" spc="4" dirty="0">
                <a:latin typeface="Arial"/>
                <a:cs typeface="Arial"/>
              </a:rPr>
              <a:t>b</a:t>
            </a:r>
            <a:r>
              <a:rPr sz="2300" spc="0" dirty="0">
                <a:latin typeface="Arial"/>
                <a:cs typeface="Arial"/>
              </a:rPr>
              <a:t>er</a:t>
            </a:r>
            <a:r>
              <a:rPr sz="2300" spc="-34" dirty="0">
                <a:latin typeface="Arial"/>
                <a:cs typeface="Arial"/>
              </a:rPr>
              <a:t> </a:t>
            </a:r>
            <a:r>
              <a:rPr sz="2300" spc="0" dirty="0">
                <a:latin typeface="Arial"/>
                <a:cs typeface="Arial"/>
              </a:rPr>
              <a:t>that some</a:t>
            </a:r>
            <a:r>
              <a:rPr sz="2300" spc="4" dirty="0">
                <a:latin typeface="Arial"/>
                <a:cs typeface="Arial"/>
              </a:rPr>
              <a:t>o</a:t>
            </a:r>
            <a:r>
              <a:rPr sz="2300" spc="0" dirty="0">
                <a:latin typeface="Arial"/>
                <a:cs typeface="Arial"/>
              </a:rPr>
              <a:t>ne</a:t>
            </a:r>
            <a:r>
              <a:rPr sz="2300" spc="-19" dirty="0">
                <a:latin typeface="Arial"/>
                <a:cs typeface="Arial"/>
              </a:rPr>
              <a:t> </a:t>
            </a:r>
            <a:r>
              <a:rPr sz="2300" spc="0" dirty="0">
                <a:latin typeface="Arial"/>
                <a:cs typeface="Arial"/>
              </a:rPr>
              <a:t>w</a:t>
            </a:r>
            <a:r>
              <a:rPr sz="2300" spc="4" dirty="0">
                <a:latin typeface="Arial"/>
                <a:cs typeface="Arial"/>
              </a:rPr>
              <a:t>i</a:t>
            </a:r>
            <a:r>
              <a:rPr sz="2300" spc="0" dirty="0">
                <a:latin typeface="Arial"/>
                <a:cs typeface="Arial"/>
              </a:rPr>
              <a:t>ll</a:t>
            </a:r>
            <a:r>
              <a:rPr sz="2300" spc="-14" dirty="0">
                <a:latin typeface="Arial"/>
                <a:cs typeface="Arial"/>
              </a:rPr>
              <a:t> </a:t>
            </a:r>
            <a:r>
              <a:rPr sz="2300" spc="0" dirty="0">
                <a:latin typeface="Arial"/>
                <a:cs typeface="Arial"/>
              </a:rPr>
              <a:t>ma</a:t>
            </a:r>
            <a:r>
              <a:rPr sz="2300" spc="4" dirty="0">
                <a:latin typeface="Arial"/>
                <a:cs typeface="Arial"/>
              </a:rPr>
              <a:t>i</a:t>
            </a:r>
            <a:r>
              <a:rPr sz="2300" spc="0" dirty="0">
                <a:latin typeface="Arial"/>
                <a:cs typeface="Arial"/>
              </a:rPr>
              <a:t>ntain</a:t>
            </a:r>
            <a:r>
              <a:rPr sz="2300" spc="-14" dirty="0">
                <a:latin typeface="Arial"/>
                <a:cs typeface="Arial"/>
              </a:rPr>
              <a:t> </a:t>
            </a:r>
            <a:r>
              <a:rPr sz="2300" spc="0" dirty="0">
                <a:latin typeface="Arial"/>
                <a:cs typeface="Arial"/>
              </a:rPr>
              <a:t>the software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68193" y="5335020"/>
            <a:ext cx="231981" cy="318007"/>
          </a:xfrm>
          <a:prstGeom prst="rect">
            <a:avLst/>
          </a:prstGeom>
        </p:spPr>
        <p:txBody>
          <a:bodyPr wrap="square" lIns="0" tIns="15589" rIns="0" bIns="0" rtlCol="0">
            <a:noAutofit/>
          </a:bodyPr>
          <a:lstStyle/>
          <a:p>
            <a:pPr marL="12700">
              <a:lnSpc>
                <a:spcPts val="2455"/>
              </a:lnSpc>
            </a:pPr>
            <a:r>
              <a:rPr sz="230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2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87669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1185</Words>
  <Application>Microsoft Office PowerPoint</Application>
  <PresentationFormat>Widescreen</PresentationFormat>
  <Paragraphs>398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Obeng Kwakye Kingsford Sarkodie</cp:lastModifiedBy>
  <cp:revision>1</cp:revision>
  <dcterms:modified xsi:type="dcterms:W3CDTF">2023-11-21T14:24:33Z</dcterms:modified>
</cp:coreProperties>
</file>