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12192000" cy="6858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jp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jp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jp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7533" y="0"/>
            <a:ext cx="7934347" cy="6857999"/>
          </a:xfrm>
          <a:custGeom>
            <a:avLst/>
            <a:gdLst/>
            <a:ahLst/>
            <a:cxnLst/>
            <a:rect l="l" t="t" r="r" b="b"/>
            <a:pathLst>
              <a:path w="7934347" h="6857999">
                <a:moveTo>
                  <a:pt x="0" y="0"/>
                </a:moveTo>
                <a:lnTo>
                  <a:pt x="0" y="6857999"/>
                </a:lnTo>
                <a:lnTo>
                  <a:pt x="7934347" y="6857999"/>
                </a:lnTo>
                <a:lnTo>
                  <a:pt x="7934347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55596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57086" y="3127430"/>
            <a:ext cx="4293702" cy="2559668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R="13362" algn="r">
              <a:lnSpc>
                <a:spcPts val="1939"/>
              </a:lnSpc>
            </a:pPr>
            <a:endParaRPr sz="1800" dirty="0">
              <a:latin typeface="Arial"/>
              <a:cs typeface="Arial"/>
            </a:endParaRPr>
          </a:p>
          <a:p>
            <a:pPr marR="13532" algn="r">
              <a:lnSpc>
                <a:spcPct val="95825"/>
              </a:lnSpc>
              <a:spcBef>
                <a:spcPts val="238"/>
              </a:spcBef>
            </a:pPr>
            <a:r>
              <a:rPr sz="5400" dirty="0">
                <a:solidFill>
                  <a:srgbClr val="EAA937"/>
                </a:solidFill>
                <a:latin typeface="Arial"/>
                <a:cs typeface="Arial"/>
              </a:rPr>
              <a:t>05</a:t>
            </a:r>
            <a:endParaRPr sz="5400" dirty="0">
              <a:latin typeface="Arial"/>
              <a:cs typeface="Arial"/>
            </a:endParaRPr>
          </a:p>
          <a:p>
            <a:pPr marR="12700" algn="r">
              <a:lnSpc>
                <a:spcPts val="5785"/>
              </a:lnSpc>
              <a:spcBef>
                <a:spcPts val="289"/>
              </a:spcBef>
            </a:pPr>
            <a:r>
              <a:rPr sz="5400" spc="1" dirty="0">
                <a:solidFill>
                  <a:srgbClr val="FFFFFF"/>
                </a:solidFill>
                <a:latin typeface="Arial"/>
                <a:cs typeface="Arial"/>
              </a:rPr>
              <a:t>Software</a:t>
            </a:r>
            <a:endParaRPr sz="5400" dirty="0">
              <a:latin typeface="Arial"/>
              <a:cs typeface="Arial"/>
            </a:endParaRPr>
          </a:p>
          <a:p>
            <a:pPr marR="15167" algn="r">
              <a:lnSpc>
                <a:spcPts val="5885"/>
              </a:lnSpc>
              <a:spcBef>
                <a:spcPts val="5"/>
              </a:spcBef>
            </a:pPr>
            <a:r>
              <a:rPr sz="5400" spc="-2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70022" y="3338651"/>
            <a:ext cx="339159" cy="330200"/>
          </a:xfrm>
          <a:prstGeom prst="rect">
            <a:avLst/>
          </a:prstGeom>
        </p:spPr>
        <p:txBody>
          <a:bodyPr wrap="square" lIns="0" tIns="16256" rIns="0" bIns="0" rtlCol="0">
            <a:noAutofit/>
          </a:bodyPr>
          <a:lstStyle/>
          <a:p>
            <a:pPr marL="12700">
              <a:lnSpc>
                <a:spcPts val="2560"/>
              </a:lnSpc>
            </a:pPr>
            <a:r>
              <a:rPr sz="2400" spc="900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4025" y="856605"/>
            <a:ext cx="519739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 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024" y="2412658"/>
            <a:ext cx="7821797" cy="208802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6194">
              <a:lnSpc>
                <a:spcPts val="2350"/>
              </a:lnSpc>
            </a:pPr>
            <a:r>
              <a:rPr sz="2200" dirty="0">
                <a:solidFill>
                  <a:srgbClr val="F98657"/>
                </a:solidFill>
                <a:latin typeface="Arial"/>
                <a:cs typeface="Arial"/>
              </a:rPr>
              <a:t>Elaboration</a:t>
            </a:r>
            <a:endParaRPr sz="2200">
              <a:latin typeface="Arial"/>
              <a:cs typeface="Arial"/>
            </a:endParaRPr>
          </a:p>
          <a:p>
            <a:pPr marL="19050">
              <a:lnSpc>
                <a:spcPct val="95825"/>
              </a:lnSpc>
              <a:spcBef>
                <a:spcPts val="1666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orma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ob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aine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m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pande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ined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900">
              <a:latin typeface="Arial"/>
              <a:cs typeface="Arial"/>
            </a:endParaRPr>
          </a:p>
          <a:p>
            <a:pPr marL="357505" marR="221918" indent="-338455">
              <a:lnSpc>
                <a:spcPts val="2184"/>
              </a:lnSpc>
              <a:spcBef>
                <a:spcPts val="1607"/>
              </a:spcBef>
              <a:tabLst>
                <a:tab pos="355600" algn="l"/>
              </a:tabLst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Focuses on developing a refined requirements model that identifies </a:t>
            </a:r>
            <a:endParaRPr sz="1900">
              <a:latin typeface="Arial"/>
              <a:cs typeface="Arial"/>
            </a:endParaRPr>
          </a:p>
          <a:p>
            <a:pPr marL="357505" marR="221918">
              <a:lnSpc>
                <a:spcPts val="2184"/>
              </a:lnSpc>
              <a:spcBef>
                <a:spcPts val="526"/>
              </a:spcBef>
              <a:tabLst>
                <a:tab pos="355600" algn="l"/>
              </a:tabLst>
            </a:pP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various aspects of software function, behaviour, and information.</a:t>
            </a:r>
            <a:endParaRPr sz="1900">
              <a:latin typeface="Arial"/>
              <a:cs typeface="Arial"/>
            </a:endParaRPr>
          </a:p>
          <a:p>
            <a:pPr marL="469900" marR="36194">
              <a:lnSpc>
                <a:spcPct val="95825"/>
              </a:lnSpc>
              <a:spcBef>
                <a:spcPts val="1617"/>
              </a:spcBef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500" spc="-7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500" spc="-50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eat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u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r sc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ena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5224" y="4716585"/>
            <a:ext cx="3221939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500" spc="-7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500" spc="-50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ana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 c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4374" y="5177587"/>
            <a:ext cx="7534525" cy="611123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rela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ion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hip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ollabora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wee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iden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ied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endParaRPr sz="1900">
              <a:latin typeface="Arial"/>
              <a:cs typeface="Arial"/>
            </a:endParaRPr>
          </a:p>
          <a:p>
            <a:pPr marL="351155" marR="36194">
              <a:lnSpc>
                <a:spcPct val="95825"/>
              </a:lnSpc>
              <a:spcBef>
                <a:spcPts val="425"/>
              </a:spcBef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and a variety of supplementary diagrams are produced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98576" y="219637"/>
            <a:ext cx="27985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34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4025" y="856605"/>
            <a:ext cx="519739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 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024" y="2412658"/>
            <a:ext cx="7583698" cy="1291220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6194">
              <a:lnSpc>
                <a:spcPts val="2350"/>
              </a:lnSpc>
            </a:pPr>
            <a:r>
              <a:rPr sz="2200" dirty="0">
                <a:solidFill>
                  <a:srgbClr val="F98657"/>
                </a:solidFill>
                <a:latin typeface="Arial"/>
                <a:cs typeface="Arial"/>
              </a:rPr>
              <a:t>Negotiation</a:t>
            </a:r>
            <a:endParaRPr sz="2200">
              <a:latin typeface="Arial"/>
              <a:cs typeface="Arial"/>
            </a:endParaRPr>
          </a:p>
          <a:p>
            <a:pPr marL="19050" marR="36194">
              <a:lnSpc>
                <a:spcPct val="95825"/>
              </a:lnSpc>
              <a:spcBef>
                <a:spcPts val="1666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n’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unu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r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omer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sk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mor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hie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  <a:p>
            <a:pPr marL="19050">
              <a:lnSpc>
                <a:spcPct val="95825"/>
              </a:lnSpc>
              <a:spcBef>
                <a:spcPts val="1607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900" spc="-29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so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ommo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r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omer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propo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se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requiremen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4374" y="3921811"/>
            <a:ext cx="7354749" cy="620267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se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era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approa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ch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priori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requiremen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s,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  <a:p>
            <a:pPr marL="351155" marR="36194">
              <a:lnSpc>
                <a:spcPct val="95825"/>
              </a:lnSpc>
              <a:spcBef>
                <a:spcPts val="497"/>
              </a:spcBef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their cost and risk, and addresses internal conflicts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4374" y="4760011"/>
            <a:ext cx="7277324" cy="608075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Requiremen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elimina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,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ombined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modi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 so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1900">
              <a:latin typeface="Arial"/>
              <a:cs typeface="Arial"/>
            </a:endParaRPr>
          </a:p>
          <a:p>
            <a:pPr marL="351155" marR="36194">
              <a:lnSpc>
                <a:spcPct val="95825"/>
              </a:lnSpc>
              <a:spcBef>
                <a:spcPts val="401"/>
              </a:spcBef>
            </a:pPr>
            <a:r>
              <a:rPr sz="1900" spc="1" dirty="0">
                <a:solidFill>
                  <a:srgbClr val="FFFFFF"/>
                </a:solidFill>
                <a:latin typeface="Arial"/>
                <a:cs typeface="Arial"/>
              </a:rPr>
              <a:t>each party achieves some measure of satisfaction.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4025" y="856605"/>
            <a:ext cx="2776139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60639" y="856605"/>
            <a:ext cx="2390780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024" y="2412658"/>
            <a:ext cx="7141274" cy="205562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Specification</a:t>
            </a:r>
            <a:endParaRPr sz="2200">
              <a:latin typeface="Arial"/>
              <a:cs typeface="Arial"/>
            </a:endParaRPr>
          </a:p>
          <a:p>
            <a:pPr marL="357505" indent="-338455" algn="just">
              <a:lnSpc>
                <a:spcPts val="2299"/>
              </a:lnSpc>
              <a:spcBef>
                <a:spcPts val="1668"/>
              </a:spcBef>
              <a:tabLst>
                <a:tab pos="3556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spec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can be a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 docu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set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aph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cal </a:t>
            </a:r>
            <a:endParaRPr sz="2000">
              <a:latin typeface="Arial"/>
              <a:cs typeface="Arial"/>
            </a:endParaRPr>
          </a:p>
          <a:p>
            <a:pPr marL="357505" algn="just">
              <a:lnSpc>
                <a:spcPts val="2299"/>
              </a:lnSpc>
              <a:spcBef>
                <a:spcPts val="556"/>
              </a:spcBef>
              <a:tabLst>
                <a:tab pos="355600" algn="l"/>
              </a:tabLst>
            </a:pP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co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usage </a:t>
            </a:r>
            <a:endParaRPr sz="2000">
              <a:latin typeface="Arial"/>
              <a:cs typeface="Arial"/>
            </a:endParaRPr>
          </a:p>
          <a:p>
            <a:pPr marL="357505" algn="just">
              <a:lnSpc>
                <a:spcPts val="2299"/>
              </a:lnSpc>
              <a:spcBef>
                <a:spcPts val="556"/>
              </a:spcBef>
              <a:tabLst>
                <a:tab pos="3556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scena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ype,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any co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hese</a:t>
            </a:r>
            <a:endParaRPr sz="2000">
              <a:latin typeface="Arial"/>
              <a:cs typeface="Arial"/>
            </a:endParaRPr>
          </a:p>
          <a:p>
            <a:pPr marL="19050" marR="31111">
              <a:lnSpc>
                <a:spcPct val="95825"/>
              </a:lnSpc>
              <a:spcBef>
                <a:spcPts val="1700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ay va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depend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on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ze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94374" y="4697904"/>
            <a:ext cx="7748777" cy="100177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sage scena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ay be 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oduc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351155" marR="1217230">
              <a:lnSpc>
                <a:spcPts val="2780"/>
              </a:lnSpc>
              <a:spcBef>
                <a:spcPts val="286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sys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unde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ood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echn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cal env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446520" y="0"/>
            <a:ext cx="4742687" cy="68580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588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2699892"/>
            <a:ext cx="3686848" cy="1225851"/>
          </a:xfrm>
          <a:prstGeom prst="rect">
            <a:avLst/>
          </a:prstGeom>
        </p:spPr>
        <p:txBody>
          <a:bodyPr wrap="square" lIns="0" tIns="21399" rIns="0" bIns="0" rtlCol="0">
            <a:noAutofit/>
          </a:bodyPr>
          <a:lstStyle/>
          <a:p>
            <a:pPr marL="13618" marR="38099">
              <a:lnSpc>
                <a:spcPts val="3370"/>
              </a:lnSpc>
            </a:pPr>
            <a:r>
              <a:rPr sz="3200" spc="-1" dirty="0">
                <a:solidFill>
                  <a:srgbClr val="FFFFFF"/>
                </a:solidFill>
                <a:latin typeface="Arial"/>
                <a:cs typeface="Arial"/>
              </a:rPr>
              <a:t>SRS Document</a:t>
            </a:r>
            <a:endParaRPr sz="3200">
              <a:latin typeface="Arial"/>
              <a:cs typeface="Arial"/>
            </a:endParaRPr>
          </a:p>
          <a:p>
            <a:pPr marL="12700" marR="38099">
              <a:lnSpc>
                <a:spcPct val="95825"/>
              </a:lnSpc>
              <a:spcBef>
                <a:spcPts val="949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Software Requirement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508"/>
              </a:spcBef>
            </a:pPr>
            <a:r>
              <a:rPr sz="2000" spc="-8" dirty="0">
                <a:solidFill>
                  <a:srgbClr val="FFFFFF"/>
                </a:solidFill>
                <a:latin typeface="Arial"/>
                <a:cs typeface="Arial"/>
              </a:rPr>
              <a:t>Specification Contents Template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4025" y="856605"/>
            <a:ext cx="519739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 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024" y="2412658"/>
            <a:ext cx="7579889" cy="2166635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-16" dirty="0">
                <a:solidFill>
                  <a:srgbClr val="F98657"/>
                </a:solidFill>
                <a:latin typeface="Arial"/>
                <a:cs typeface="Arial"/>
              </a:rPr>
              <a:t>Validation</a:t>
            </a:r>
            <a:endParaRPr sz="2200">
              <a:latin typeface="Arial"/>
              <a:cs typeface="Arial"/>
            </a:endParaRPr>
          </a:p>
          <a:p>
            <a:pPr marL="357505" indent="-338455">
              <a:lnSpc>
                <a:spcPts val="2299"/>
              </a:lnSpc>
              <a:spcBef>
                <a:spcPts val="1668"/>
              </a:spcBef>
              <a:tabLst>
                <a:tab pos="3556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 work products produced as a consequence of requirements </a:t>
            </a:r>
            <a:endParaRPr sz="2000">
              <a:latin typeface="Arial"/>
              <a:cs typeface="Arial"/>
            </a:endParaRPr>
          </a:p>
          <a:p>
            <a:pPr marL="357505">
              <a:lnSpc>
                <a:spcPts val="2299"/>
              </a:lnSpc>
              <a:spcBef>
                <a:spcPts val="508"/>
              </a:spcBef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engineering are assessed for quality during a validation step</a:t>
            </a:r>
            <a:endParaRPr sz="2000">
              <a:latin typeface="Arial"/>
              <a:cs typeface="Arial"/>
            </a:endParaRPr>
          </a:p>
          <a:p>
            <a:pPr marL="19050" marR="31111">
              <a:lnSpc>
                <a:spcPct val="95825"/>
              </a:lnSpc>
              <a:spcBef>
                <a:spcPts val="1698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xa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spec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ensu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469900" marR="31111">
              <a:lnSpc>
                <a:spcPct val="95825"/>
              </a:lnSpc>
              <a:spcBef>
                <a:spcPts val="1703"/>
              </a:spcBef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All software requirements have been stated unambiguously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5224" y="4794686"/>
            <a:ext cx="641831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Inconsistencies, omissions, and errors have been corrected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5224" y="5264078"/>
            <a:ext cx="6799368" cy="583184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The work products conform to the standards established for the</a:t>
            </a:r>
            <a:endParaRPr sz="1800">
              <a:latin typeface="Arial"/>
              <a:cs typeface="Arial"/>
            </a:endParaRPr>
          </a:p>
          <a:p>
            <a:pPr marL="351155" marR="34290">
              <a:lnSpc>
                <a:spcPct val="95825"/>
              </a:lnSpc>
              <a:spcBef>
                <a:spcPts val="425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process, the project, and the product.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4025" y="856605"/>
            <a:ext cx="519739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 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024" y="2412658"/>
            <a:ext cx="7811892" cy="2424437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Requirements Management</a:t>
            </a:r>
            <a:endParaRPr sz="2200">
              <a:latin typeface="Arial"/>
              <a:cs typeface="Arial"/>
            </a:endParaRPr>
          </a:p>
          <a:p>
            <a:pPr marL="357505" marR="373994" indent="-338455">
              <a:lnSpc>
                <a:spcPts val="2299"/>
              </a:lnSpc>
              <a:spcBef>
                <a:spcPts val="1668"/>
              </a:spcBef>
              <a:tabLst>
                <a:tab pos="3556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Requirements for computer-based systems change throughout </a:t>
            </a:r>
            <a:endParaRPr sz="2000">
              <a:latin typeface="Arial"/>
              <a:cs typeface="Arial"/>
            </a:endParaRPr>
          </a:p>
          <a:p>
            <a:pPr marL="357505" marR="373994">
              <a:lnSpc>
                <a:spcPts val="2299"/>
              </a:lnSpc>
              <a:spcBef>
                <a:spcPts val="508"/>
              </a:spcBef>
              <a:tabLst>
                <a:tab pos="355600" algn="l"/>
              </a:tabLst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the life of the system.</a:t>
            </a:r>
            <a:endParaRPr sz="2000">
              <a:latin typeface="Arial"/>
              <a:cs typeface="Arial"/>
            </a:endParaRPr>
          </a:p>
          <a:p>
            <a:pPr marL="357505" indent="-338455">
              <a:lnSpc>
                <a:spcPts val="2900"/>
              </a:lnSpc>
              <a:spcBef>
                <a:spcPts val="1399"/>
              </a:spcBef>
              <a:tabLst>
                <a:tab pos="3556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anage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a set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eam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con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ack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and changes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any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as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oceeds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16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29059" y="859653"/>
            <a:ext cx="255779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8651" y="859653"/>
            <a:ext cx="193424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3396408"/>
            <a:ext cx="7553246" cy="137363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uses a co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ext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900"/>
              </a:lnSpc>
              <a:spcBef>
                <a:spcPts val="10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diagrams to depict requirements in a way that is relatively easy to understand, and more important, straightforward to review for correctness, completeness, and consistency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6825" y="856605"/>
            <a:ext cx="6924097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8" dirty="0">
                <a:solidFill>
                  <a:srgbClr val="FFFFFF"/>
                </a:solidFill>
                <a:latin typeface="Arial"/>
                <a:cs typeface="Arial"/>
              </a:rPr>
              <a:t>Requirement Modelling Approaches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024" y="2412658"/>
            <a:ext cx="7764243" cy="2424437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-16" dirty="0">
                <a:solidFill>
                  <a:srgbClr val="F98657"/>
                </a:solidFill>
                <a:latin typeface="Arial"/>
                <a:cs typeface="Arial"/>
              </a:rPr>
              <a:t>Two Approaches</a:t>
            </a:r>
            <a:endParaRPr sz="2200">
              <a:latin typeface="Arial"/>
              <a:cs typeface="Arial"/>
            </a:endParaRPr>
          </a:p>
          <a:p>
            <a:pPr marL="357505" marR="762856" indent="-338455">
              <a:lnSpc>
                <a:spcPts val="2299"/>
              </a:lnSpc>
              <a:spcBef>
                <a:spcPts val="1668"/>
              </a:spcBef>
              <a:tabLst>
                <a:tab pos="3556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Structured Analysis: considers data and the processes that </a:t>
            </a:r>
            <a:endParaRPr sz="2000">
              <a:latin typeface="Arial"/>
              <a:cs typeface="Arial"/>
            </a:endParaRPr>
          </a:p>
          <a:p>
            <a:pPr marL="357505" marR="762856">
              <a:lnSpc>
                <a:spcPts val="2299"/>
              </a:lnSpc>
              <a:spcBef>
                <a:spcPts val="508"/>
              </a:spcBef>
              <a:tabLst>
                <a:tab pos="355600" algn="l"/>
              </a:tabLst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transform the data as separate entities.</a:t>
            </a:r>
            <a:endParaRPr sz="2000">
              <a:latin typeface="Arial"/>
              <a:cs typeface="Arial"/>
            </a:endParaRPr>
          </a:p>
          <a:p>
            <a:pPr marL="357505" indent="-338455">
              <a:lnSpc>
                <a:spcPts val="2900"/>
              </a:lnSpc>
              <a:spcBef>
                <a:spcPts val="1399"/>
              </a:spcBef>
              <a:tabLst>
                <a:tab pos="3556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Object-Oriented Analysis: focuses on the definition of classes and the manner in which they collaborate with one another to effect customer requirements.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69572" y="2052637"/>
            <a:ext cx="5403791" cy="3997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30348" y="859653"/>
            <a:ext cx="2559562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1062" y="859653"/>
            <a:ext cx="193523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162522" y="859653"/>
            <a:ext cx="239192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Approaches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133" y="2441630"/>
            <a:ext cx="1329738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point of view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8384" y="2441630"/>
            <a:ext cx="1512827" cy="79959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2673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O-O classes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(attributes and 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ts val="2069"/>
              </a:lnSpc>
              <a:spcBef>
                <a:spcPts val="138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operations)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133" y="2706806"/>
            <a:ext cx="78353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31546" y="2706806"/>
            <a:ext cx="834325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“actors”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585792" y="4648382"/>
            <a:ext cx="1703186" cy="134823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 marR="2673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Functional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328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elements of the system and how they transform data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88285" y="4788590"/>
            <a:ext cx="1825179" cy="1064768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How the software</a:t>
            </a:r>
            <a:endParaRPr sz="1800">
              <a:latin typeface="Arial"/>
              <a:cs typeface="Arial"/>
            </a:endParaRPr>
          </a:p>
          <a:p>
            <a:pPr marL="12700" marR="71257">
              <a:lnSpc>
                <a:spcPct val="99466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behaves as a consequence of external “events”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19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74675" y="856605"/>
            <a:ext cx="5076807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Scenario-based 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024" y="2412658"/>
            <a:ext cx="7621126" cy="165761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R="4581683" algn="ctr">
              <a:lnSpc>
                <a:spcPts val="2350"/>
              </a:lnSpc>
            </a:pPr>
            <a:r>
              <a:rPr sz="2200" spc="-1" dirty="0">
                <a:solidFill>
                  <a:srgbClr val="F98657"/>
                </a:solidFill>
                <a:latin typeface="Arial"/>
                <a:cs typeface="Arial"/>
              </a:rPr>
              <a:t>USE-CASE DIAGRAMS</a:t>
            </a:r>
            <a:endParaRPr sz="2200">
              <a:latin typeface="Arial"/>
              <a:cs typeface="Arial"/>
            </a:endParaRPr>
          </a:p>
          <a:p>
            <a:pPr marL="357505" indent="-338455">
              <a:lnSpc>
                <a:spcPts val="2299"/>
              </a:lnSpc>
              <a:spcBef>
                <a:spcPts val="1668"/>
              </a:spcBef>
              <a:tabLst>
                <a:tab pos="3556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Primary use is to visualise user or customer interactions with the </a:t>
            </a:r>
            <a:endParaRPr sz="2000">
              <a:latin typeface="Arial"/>
              <a:cs typeface="Arial"/>
            </a:endParaRPr>
          </a:p>
          <a:p>
            <a:pPr marL="357505">
              <a:lnSpc>
                <a:spcPts val="2299"/>
              </a:lnSpc>
              <a:spcBef>
                <a:spcPts val="508"/>
              </a:spcBef>
              <a:tabLst>
                <a:tab pos="3556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2000">
              <a:latin typeface="Arial"/>
              <a:cs typeface="Arial"/>
            </a:endParaRPr>
          </a:p>
          <a:p>
            <a:pPr marL="440055" marR="4992039" algn="ctr">
              <a:lnSpc>
                <a:spcPct val="95825"/>
              </a:lnSpc>
              <a:spcBef>
                <a:spcPts val="1694"/>
              </a:spcBef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System: Scenario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45224" y="4285670"/>
            <a:ext cx="7163505" cy="58623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Actors:</a:t>
            </a:r>
            <a:r>
              <a:rPr sz="1800" spc="-2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The users that interact with a system, (person, organization</a:t>
            </a:r>
            <a:endParaRPr sz="1800">
              <a:latin typeface="Arial"/>
              <a:cs typeface="Arial"/>
            </a:endParaRPr>
          </a:p>
          <a:p>
            <a:pPr marL="351155" marR="34290">
              <a:lnSpc>
                <a:spcPct val="95825"/>
              </a:lnSpc>
              <a:spcBef>
                <a:spcPts val="449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or external system)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5224" y="5087294"/>
            <a:ext cx="3281133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Use cases: uses or activities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5224" y="5556686"/>
            <a:ext cx="176979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716497" y="2610858"/>
            <a:ext cx="2496602" cy="2497063"/>
          </a:xfrm>
          <a:custGeom>
            <a:avLst/>
            <a:gdLst/>
            <a:ahLst/>
            <a:cxnLst/>
            <a:rect l="l" t="t" r="r" b="b"/>
            <a:pathLst>
              <a:path w="2496602" h="2497063">
                <a:moveTo>
                  <a:pt x="0" y="1248531"/>
                </a:moveTo>
                <a:lnTo>
                  <a:pt x="4138" y="1350930"/>
                </a:lnTo>
                <a:lnTo>
                  <a:pt x="16338" y="1451049"/>
                </a:lnTo>
                <a:lnTo>
                  <a:pt x="36278" y="1548568"/>
                </a:lnTo>
                <a:lnTo>
                  <a:pt x="63639" y="1643164"/>
                </a:lnTo>
                <a:lnTo>
                  <a:pt x="98097" y="1734516"/>
                </a:lnTo>
                <a:lnTo>
                  <a:pt x="139333" y="1822303"/>
                </a:lnTo>
                <a:lnTo>
                  <a:pt x="187024" y="1906204"/>
                </a:lnTo>
                <a:lnTo>
                  <a:pt x="240849" y="1985898"/>
                </a:lnTo>
                <a:lnTo>
                  <a:pt x="300488" y="2061062"/>
                </a:lnTo>
                <a:lnTo>
                  <a:pt x="365619" y="2131376"/>
                </a:lnTo>
                <a:lnTo>
                  <a:pt x="435920" y="2196519"/>
                </a:lnTo>
                <a:lnTo>
                  <a:pt x="511071" y="2256169"/>
                </a:lnTo>
                <a:lnTo>
                  <a:pt x="590749" y="2310004"/>
                </a:lnTo>
                <a:lnTo>
                  <a:pt x="674635" y="2357704"/>
                </a:lnTo>
                <a:lnTo>
                  <a:pt x="762406" y="2398947"/>
                </a:lnTo>
                <a:lnTo>
                  <a:pt x="853742" y="2433412"/>
                </a:lnTo>
                <a:lnTo>
                  <a:pt x="948320" y="2460778"/>
                </a:lnTo>
                <a:lnTo>
                  <a:pt x="1045820" y="2480722"/>
                </a:lnTo>
                <a:lnTo>
                  <a:pt x="1145921" y="2492924"/>
                </a:lnTo>
                <a:lnTo>
                  <a:pt x="1248302" y="2497063"/>
                </a:lnTo>
                <a:lnTo>
                  <a:pt x="1350682" y="2492924"/>
                </a:lnTo>
                <a:lnTo>
                  <a:pt x="1450782" y="2480722"/>
                </a:lnTo>
                <a:lnTo>
                  <a:pt x="1548283" y="2460778"/>
                </a:lnTo>
                <a:lnTo>
                  <a:pt x="1642861" y="2433412"/>
                </a:lnTo>
                <a:lnTo>
                  <a:pt x="1734196" y="2398947"/>
                </a:lnTo>
                <a:lnTo>
                  <a:pt x="1821967" y="2357704"/>
                </a:lnTo>
                <a:lnTo>
                  <a:pt x="1905853" y="2310004"/>
                </a:lnTo>
                <a:lnTo>
                  <a:pt x="1985532" y="2256169"/>
                </a:lnTo>
                <a:lnTo>
                  <a:pt x="2060682" y="2196519"/>
                </a:lnTo>
                <a:lnTo>
                  <a:pt x="2130983" y="2131376"/>
                </a:lnTo>
                <a:lnTo>
                  <a:pt x="2196114" y="2061062"/>
                </a:lnTo>
                <a:lnTo>
                  <a:pt x="2255753" y="1985898"/>
                </a:lnTo>
                <a:lnTo>
                  <a:pt x="2309578" y="1906204"/>
                </a:lnTo>
                <a:lnTo>
                  <a:pt x="2357269" y="1822303"/>
                </a:lnTo>
                <a:lnTo>
                  <a:pt x="2398505" y="1734516"/>
                </a:lnTo>
                <a:lnTo>
                  <a:pt x="2432963" y="1643164"/>
                </a:lnTo>
                <a:lnTo>
                  <a:pt x="2460323" y="1548568"/>
                </a:lnTo>
                <a:lnTo>
                  <a:pt x="2480264" y="1451049"/>
                </a:lnTo>
                <a:lnTo>
                  <a:pt x="2492464" y="1350930"/>
                </a:lnTo>
                <a:lnTo>
                  <a:pt x="2496602" y="1248531"/>
                </a:lnTo>
                <a:lnTo>
                  <a:pt x="2492464" y="1146132"/>
                </a:lnTo>
                <a:lnTo>
                  <a:pt x="2480264" y="1046013"/>
                </a:lnTo>
                <a:lnTo>
                  <a:pt x="2460323" y="948495"/>
                </a:lnTo>
                <a:lnTo>
                  <a:pt x="2432963" y="853899"/>
                </a:lnTo>
                <a:lnTo>
                  <a:pt x="2398505" y="762546"/>
                </a:lnTo>
                <a:lnTo>
                  <a:pt x="2357269" y="674759"/>
                </a:lnTo>
                <a:lnTo>
                  <a:pt x="2309578" y="590858"/>
                </a:lnTo>
                <a:lnTo>
                  <a:pt x="2255753" y="511165"/>
                </a:lnTo>
                <a:lnTo>
                  <a:pt x="2196114" y="436000"/>
                </a:lnTo>
                <a:lnTo>
                  <a:pt x="2130983" y="365686"/>
                </a:lnTo>
                <a:lnTo>
                  <a:pt x="2060682" y="300543"/>
                </a:lnTo>
                <a:lnTo>
                  <a:pt x="1985532" y="240894"/>
                </a:lnTo>
                <a:lnTo>
                  <a:pt x="1905853" y="187058"/>
                </a:lnTo>
                <a:lnTo>
                  <a:pt x="1821967" y="139358"/>
                </a:lnTo>
                <a:lnTo>
                  <a:pt x="1734196" y="98115"/>
                </a:lnTo>
                <a:lnTo>
                  <a:pt x="1642861" y="63650"/>
                </a:lnTo>
                <a:lnTo>
                  <a:pt x="1548283" y="36285"/>
                </a:lnTo>
                <a:lnTo>
                  <a:pt x="1450782" y="16341"/>
                </a:lnTo>
                <a:lnTo>
                  <a:pt x="1350682" y="4138"/>
                </a:lnTo>
                <a:lnTo>
                  <a:pt x="1248302" y="0"/>
                </a:lnTo>
                <a:lnTo>
                  <a:pt x="1145921" y="4138"/>
                </a:lnTo>
                <a:lnTo>
                  <a:pt x="1045820" y="16341"/>
                </a:lnTo>
                <a:lnTo>
                  <a:pt x="948320" y="36285"/>
                </a:lnTo>
                <a:lnTo>
                  <a:pt x="853742" y="63650"/>
                </a:lnTo>
                <a:lnTo>
                  <a:pt x="762406" y="98115"/>
                </a:lnTo>
                <a:lnTo>
                  <a:pt x="674635" y="139358"/>
                </a:lnTo>
                <a:lnTo>
                  <a:pt x="590749" y="187058"/>
                </a:lnTo>
                <a:lnTo>
                  <a:pt x="511071" y="240894"/>
                </a:lnTo>
                <a:lnTo>
                  <a:pt x="435920" y="300543"/>
                </a:lnTo>
                <a:lnTo>
                  <a:pt x="365619" y="365686"/>
                </a:lnTo>
                <a:lnTo>
                  <a:pt x="300488" y="436000"/>
                </a:lnTo>
                <a:lnTo>
                  <a:pt x="240849" y="511165"/>
                </a:lnTo>
                <a:lnTo>
                  <a:pt x="187024" y="590858"/>
                </a:lnTo>
                <a:lnTo>
                  <a:pt x="139333" y="674759"/>
                </a:lnTo>
                <a:lnTo>
                  <a:pt x="98097" y="762546"/>
                </a:lnTo>
                <a:lnTo>
                  <a:pt x="63639" y="853899"/>
                </a:lnTo>
                <a:lnTo>
                  <a:pt x="36278" y="948495"/>
                </a:lnTo>
                <a:lnTo>
                  <a:pt x="16338" y="1046013"/>
                </a:lnTo>
                <a:lnTo>
                  <a:pt x="4138" y="1146132"/>
                </a:lnTo>
                <a:lnTo>
                  <a:pt x="0" y="1248531"/>
                </a:lnTo>
                <a:close/>
              </a:path>
            </a:pathLst>
          </a:custGeom>
          <a:solidFill>
            <a:srgbClr val="F7718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99392" y="2694108"/>
            <a:ext cx="2330811" cy="2330564"/>
          </a:xfrm>
          <a:custGeom>
            <a:avLst/>
            <a:gdLst/>
            <a:ahLst/>
            <a:cxnLst/>
            <a:rect l="l" t="t" r="r" b="b"/>
            <a:pathLst>
              <a:path w="2330811" h="2330564">
                <a:moveTo>
                  <a:pt x="0" y="1165282"/>
                </a:moveTo>
                <a:lnTo>
                  <a:pt x="3863" y="1260853"/>
                </a:lnTo>
                <a:lnTo>
                  <a:pt x="15253" y="1354296"/>
                </a:lnTo>
                <a:lnTo>
                  <a:pt x="33869" y="1445312"/>
                </a:lnTo>
                <a:lnTo>
                  <a:pt x="59413" y="1533601"/>
                </a:lnTo>
                <a:lnTo>
                  <a:pt x="91583" y="1618862"/>
                </a:lnTo>
                <a:lnTo>
                  <a:pt x="130080" y="1700796"/>
                </a:lnTo>
                <a:lnTo>
                  <a:pt x="174604" y="1779102"/>
                </a:lnTo>
                <a:lnTo>
                  <a:pt x="224855" y="1853482"/>
                </a:lnTo>
                <a:lnTo>
                  <a:pt x="280534" y="1923635"/>
                </a:lnTo>
                <a:lnTo>
                  <a:pt x="341339" y="1989261"/>
                </a:lnTo>
                <a:lnTo>
                  <a:pt x="406972" y="2050060"/>
                </a:lnTo>
                <a:lnTo>
                  <a:pt x="477132" y="2105732"/>
                </a:lnTo>
                <a:lnTo>
                  <a:pt x="551520" y="2155978"/>
                </a:lnTo>
                <a:lnTo>
                  <a:pt x="629835" y="2200497"/>
                </a:lnTo>
                <a:lnTo>
                  <a:pt x="711777" y="2238990"/>
                </a:lnTo>
                <a:lnTo>
                  <a:pt x="797048" y="2271157"/>
                </a:lnTo>
                <a:lnTo>
                  <a:pt x="885346" y="2296698"/>
                </a:lnTo>
                <a:lnTo>
                  <a:pt x="976371" y="2315312"/>
                </a:lnTo>
                <a:lnTo>
                  <a:pt x="1069825" y="2326701"/>
                </a:lnTo>
                <a:lnTo>
                  <a:pt x="1165406" y="2330564"/>
                </a:lnTo>
                <a:lnTo>
                  <a:pt x="1260988" y="2326701"/>
                </a:lnTo>
                <a:lnTo>
                  <a:pt x="1354441" y="2315312"/>
                </a:lnTo>
                <a:lnTo>
                  <a:pt x="1445467" y="2296698"/>
                </a:lnTo>
                <a:lnTo>
                  <a:pt x="1533764" y="2271157"/>
                </a:lnTo>
                <a:lnTo>
                  <a:pt x="1619035" y="2238990"/>
                </a:lnTo>
                <a:lnTo>
                  <a:pt x="1700977" y="2200497"/>
                </a:lnTo>
                <a:lnTo>
                  <a:pt x="1779292" y="2155978"/>
                </a:lnTo>
                <a:lnTo>
                  <a:pt x="1853680" y="2105732"/>
                </a:lnTo>
                <a:lnTo>
                  <a:pt x="1923840" y="2050060"/>
                </a:lnTo>
                <a:lnTo>
                  <a:pt x="1989472" y="1989261"/>
                </a:lnTo>
                <a:lnTo>
                  <a:pt x="2050278" y="1923635"/>
                </a:lnTo>
                <a:lnTo>
                  <a:pt x="2105956" y="1853482"/>
                </a:lnTo>
                <a:lnTo>
                  <a:pt x="2156207" y="1779102"/>
                </a:lnTo>
                <a:lnTo>
                  <a:pt x="2200731" y="1700796"/>
                </a:lnTo>
                <a:lnTo>
                  <a:pt x="2239228" y="1618862"/>
                </a:lnTo>
                <a:lnTo>
                  <a:pt x="2271398" y="1533601"/>
                </a:lnTo>
                <a:lnTo>
                  <a:pt x="2296942" y="1445312"/>
                </a:lnTo>
                <a:lnTo>
                  <a:pt x="2315558" y="1354296"/>
                </a:lnTo>
                <a:lnTo>
                  <a:pt x="2326948" y="1260853"/>
                </a:lnTo>
                <a:lnTo>
                  <a:pt x="2330811" y="1165282"/>
                </a:lnTo>
                <a:lnTo>
                  <a:pt x="2326948" y="1069710"/>
                </a:lnTo>
                <a:lnTo>
                  <a:pt x="2315558" y="976267"/>
                </a:lnTo>
                <a:lnTo>
                  <a:pt x="2296942" y="885251"/>
                </a:lnTo>
                <a:lnTo>
                  <a:pt x="2271398" y="796962"/>
                </a:lnTo>
                <a:lnTo>
                  <a:pt x="2239228" y="711701"/>
                </a:lnTo>
                <a:lnTo>
                  <a:pt x="2200731" y="629767"/>
                </a:lnTo>
                <a:lnTo>
                  <a:pt x="2156207" y="551461"/>
                </a:lnTo>
                <a:lnTo>
                  <a:pt x="2105956" y="477081"/>
                </a:lnTo>
                <a:lnTo>
                  <a:pt x="2050278" y="406929"/>
                </a:lnTo>
                <a:lnTo>
                  <a:pt x="1989472" y="341303"/>
                </a:lnTo>
                <a:lnTo>
                  <a:pt x="1923840" y="280504"/>
                </a:lnTo>
                <a:lnTo>
                  <a:pt x="1853680" y="224831"/>
                </a:lnTo>
                <a:lnTo>
                  <a:pt x="1779292" y="174586"/>
                </a:lnTo>
                <a:lnTo>
                  <a:pt x="1700977" y="130066"/>
                </a:lnTo>
                <a:lnTo>
                  <a:pt x="1619035" y="91573"/>
                </a:lnTo>
                <a:lnTo>
                  <a:pt x="1533764" y="59406"/>
                </a:lnTo>
                <a:lnTo>
                  <a:pt x="1445467" y="33866"/>
                </a:lnTo>
                <a:lnTo>
                  <a:pt x="1354441" y="15251"/>
                </a:lnTo>
                <a:lnTo>
                  <a:pt x="1260988" y="3862"/>
                </a:lnTo>
                <a:lnTo>
                  <a:pt x="1165406" y="0"/>
                </a:lnTo>
                <a:lnTo>
                  <a:pt x="1069825" y="3862"/>
                </a:lnTo>
                <a:lnTo>
                  <a:pt x="976371" y="15251"/>
                </a:lnTo>
                <a:lnTo>
                  <a:pt x="885346" y="33866"/>
                </a:lnTo>
                <a:lnTo>
                  <a:pt x="797048" y="59406"/>
                </a:lnTo>
                <a:lnTo>
                  <a:pt x="711777" y="91573"/>
                </a:lnTo>
                <a:lnTo>
                  <a:pt x="629835" y="130066"/>
                </a:lnTo>
                <a:lnTo>
                  <a:pt x="551520" y="174586"/>
                </a:lnTo>
                <a:lnTo>
                  <a:pt x="477132" y="224831"/>
                </a:lnTo>
                <a:lnTo>
                  <a:pt x="406972" y="280504"/>
                </a:lnTo>
                <a:lnTo>
                  <a:pt x="341339" y="341303"/>
                </a:lnTo>
                <a:lnTo>
                  <a:pt x="280534" y="406929"/>
                </a:lnTo>
                <a:lnTo>
                  <a:pt x="224855" y="477081"/>
                </a:lnTo>
                <a:lnTo>
                  <a:pt x="174604" y="551461"/>
                </a:lnTo>
                <a:lnTo>
                  <a:pt x="130080" y="629767"/>
                </a:lnTo>
                <a:lnTo>
                  <a:pt x="91583" y="711701"/>
                </a:lnTo>
                <a:lnTo>
                  <a:pt x="59413" y="796962"/>
                </a:lnTo>
                <a:lnTo>
                  <a:pt x="33869" y="885251"/>
                </a:lnTo>
                <a:lnTo>
                  <a:pt x="15253" y="976267"/>
                </a:lnTo>
                <a:lnTo>
                  <a:pt x="3863" y="1069710"/>
                </a:lnTo>
                <a:lnTo>
                  <a:pt x="0" y="1165282"/>
                </a:lnTo>
                <a:close/>
              </a:path>
            </a:pathLst>
          </a:custGeom>
          <a:solidFill>
            <a:srgbClr val="FFFFFF">
              <a:alpha val="9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799392" y="2694108"/>
            <a:ext cx="2330812" cy="2330564"/>
          </a:xfrm>
          <a:custGeom>
            <a:avLst/>
            <a:gdLst/>
            <a:ahLst/>
            <a:cxnLst/>
            <a:rect l="l" t="t" r="r" b="b"/>
            <a:pathLst>
              <a:path w="2330812" h="2330564">
                <a:moveTo>
                  <a:pt x="0" y="1165282"/>
                </a:moveTo>
                <a:lnTo>
                  <a:pt x="3863" y="1069710"/>
                </a:lnTo>
                <a:lnTo>
                  <a:pt x="15253" y="976267"/>
                </a:lnTo>
                <a:lnTo>
                  <a:pt x="33869" y="885251"/>
                </a:lnTo>
                <a:lnTo>
                  <a:pt x="59413" y="796962"/>
                </a:lnTo>
                <a:lnTo>
                  <a:pt x="91583" y="711701"/>
                </a:lnTo>
                <a:lnTo>
                  <a:pt x="130080" y="629767"/>
                </a:lnTo>
                <a:lnTo>
                  <a:pt x="174604" y="551461"/>
                </a:lnTo>
                <a:lnTo>
                  <a:pt x="224855" y="477081"/>
                </a:lnTo>
                <a:lnTo>
                  <a:pt x="280534" y="406928"/>
                </a:lnTo>
                <a:lnTo>
                  <a:pt x="341339" y="341303"/>
                </a:lnTo>
                <a:lnTo>
                  <a:pt x="406972" y="280504"/>
                </a:lnTo>
                <a:lnTo>
                  <a:pt x="477132" y="224831"/>
                </a:lnTo>
                <a:lnTo>
                  <a:pt x="551519" y="174586"/>
                </a:lnTo>
                <a:lnTo>
                  <a:pt x="629834" y="130066"/>
                </a:lnTo>
                <a:lnTo>
                  <a:pt x="711777" y="91573"/>
                </a:lnTo>
                <a:lnTo>
                  <a:pt x="797047" y="59406"/>
                </a:lnTo>
                <a:lnTo>
                  <a:pt x="885345" y="33866"/>
                </a:lnTo>
                <a:lnTo>
                  <a:pt x="976371" y="15251"/>
                </a:lnTo>
                <a:lnTo>
                  <a:pt x="1069824" y="3862"/>
                </a:lnTo>
                <a:lnTo>
                  <a:pt x="1165406" y="0"/>
                </a:lnTo>
                <a:lnTo>
                  <a:pt x="1260987" y="3862"/>
                </a:lnTo>
                <a:lnTo>
                  <a:pt x="1354440" y="15251"/>
                </a:lnTo>
                <a:lnTo>
                  <a:pt x="1445466" y="33866"/>
                </a:lnTo>
                <a:lnTo>
                  <a:pt x="1533764" y="59406"/>
                </a:lnTo>
                <a:lnTo>
                  <a:pt x="1619034" y="91573"/>
                </a:lnTo>
                <a:lnTo>
                  <a:pt x="1700977" y="130066"/>
                </a:lnTo>
                <a:lnTo>
                  <a:pt x="1779292" y="174586"/>
                </a:lnTo>
                <a:lnTo>
                  <a:pt x="1853679" y="224831"/>
                </a:lnTo>
                <a:lnTo>
                  <a:pt x="1923839" y="280504"/>
                </a:lnTo>
                <a:lnTo>
                  <a:pt x="1989472" y="341303"/>
                </a:lnTo>
                <a:lnTo>
                  <a:pt x="2050278" y="406928"/>
                </a:lnTo>
                <a:lnTo>
                  <a:pt x="2105956" y="477081"/>
                </a:lnTo>
                <a:lnTo>
                  <a:pt x="2156207" y="551461"/>
                </a:lnTo>
                <a:lnTo>
                  <a:pt x="2200731" y="629767"/>
                </a:lnTo>
                <a:lnTo>
                  <a:pt x="2239228" y="711701"/>
                </a:lnTo>
                <a:lnTo>
                  <a:pt x="2271398" y="796962"/>
                </a:lnTo>
                <a:lnTo>
                  <a:pt x="2296942" y="885251"/>
                </a:lnTo>
                <a:lnTo>
                  <a:pt x="2315558" y="976267"/>
                </a:lnTo>
                <a:lnTo>
                  <a:pt x="2326948" y="1069710"/>
                </a:lnTo>
                <a:lnTo>
                  <a:pt x="2330812" y="1165282"/>
                </a:lnTo>
                <a:lnTo>
                  <a:pt x="2326948" y="1260853"/>
                </a:lnTo>
                <a:lnTo>
                  <a:pt x="2315558" y="1354296"/>
                </a:lnTo>
                <a:lnTo>
                  <a:pt x="2296942" y="1445312"/>
                </a:lnTo>
                <a:lnTo>
                  <a:pt x="2271398" y="1533601"/>
                </a:lnTo>
                <a:lnTo>
                  <a:pt x="2239228" y="1618862"/>
                </a:lnTo>
                <a:lnTo>
                  <a:pt x="2200731" y="1700796"/>
                </a:lnTo>
                <a:lnTo>
                  <a:pt x="2156207" y="1779102"/>
                </a:lnTo>
                <a:lnTo>
                  <a:pt x="2105956" y="1853482"/>
                </a:lnTo>
                <a:lnTo>
                  <a:pt x="2050278" y="1923634"/>
                </a:lnTo>
                <a:lnTo>
                  <a:pt x="1989472" y="1989260"/>
                </a:lnTo>
                <a:lnTo>
                  <a:pt x="1923839" y="2050059"/>
                </a:lnTo>
                <a:lnTo>
                  <a:pt x="1853679" y="2105732"/>
                </a:lnTo>
                <a:lnTo>
                  <a:pt x="1779292" y="2155977"/>
                </a:lnTo>
                <a:lnTo>
                  <a:pt x="1700977" y="2200497"/>
                </a:lnTo>
                <a:lnTo>
                  <a:pt x="1619034" y="2238990"/>
                </a:lnTo>
                <a:lnTo>
                  <a:pt x="1533764" y="2271157"/>
                </a:lnTo>
                <a:lnTo>
                  <a:pt x="1445466" y="2296697"/>
                </a:lnTo>
                <a:lnTo>
                  <a:pt x="1354440" y="2315312"/>
                </a:lnTo>
                <a:lnTo>
                  <a:pt x="1260987" y="2326701"/>
                </a:lnTo>
                <a:lnTo>
                  <a:pt x="1165406" y="2330564"/>
                </a:lnTo>
                <a:lnTo>
                  <a:pt x="1069824" y="2326701"/>
                </a:lnTo>
                <a:lnTo>
                  <a:pt x="976371" y="2315312"/>
                </a:lnTo>
                <a:lnTo>
                  <a:pt x="885345" y="2296697"/>
                </a:lnTo>
                <a:lnTo>
                  <a:pt x="797047" y="2271157"/>
                </a:lnTo>
                <a:lnTo>
                  <a:pt x="711777" y="2238990"/>
                </a:lnTo>
                <a:lnTo>
                  <a:pt x="629834" y="2200497"/>
                </a:lnTo>
                <a:lnTo>
                  <a:pt x="551519" y="2155977"/>
                </a:lnTo>
                <a:lnTo>
                  <a:pt x="477132" y="2105732"/>
                </a:lnTo>
                <a:lnTo>
                  <a:pt x="406972" y="2050059"/>
                </a:lnTo>
                <a:lnTo>
                  <a:pt x="341339" y="1989260"/>
                </a:lnTo>
                <a:lnTo>
                  <a:pt x="280534" y="1923634"/>
                </a:lnTo>
                <a:lnTo>
                  <a:pt x="224855" y="1853482"/>
                </a:lnTo>
                <a:lnTo>
                  <a:pt x="174604" y="1779102"/>
                </a:lnTo>
                <a:lnTo>
                  <a:pt x="130080" y="1700796"/>
                </a:lnTo>
                <a:lnTo>
                  <a:pt x="91583" y="1618862"/>
                </a:lnTo>
                <a:lnTo>
                  <a:pt x="59413" y="1533601"/>
                </a:lnTo>
                <a:lnTo>
                  <a:pt x="33869" y="1445312"/>
                </a:lnTo>
                <a:lnTo>
                  <a:pt x="15253" y="1354296"/>
                </a:lnTo>
                <a:lnTo>
                  <a:pt x="3863" y="1260853"/>
                </a:lnTo>
                <a:lnTo>
                  <a:pt x="0" y="1165282"/>
                </a:lnTo>
                <a:close/>
              </a:path>
            </a:pathLst>
          </a:custGeom>
          <a:ln w="15875">
            <a:solidFill>
              <a:srgbClr val="F7718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139193" y="2613876"/>
            <a:ext cx="3006407" cy="2490588"/>
          </a:xfrm>
          <a:custGeom>
            <a:avLst/>
            <a:gdLst/>
            <a:ahLst/>
            <a:cxnLst/>
            <a:rect l="l" t="t" r="r" b="b"/>
            <a:pathLst>
              <a:path w="3006407" h="2490588">
                <a:moveTo>
                  <a:pt x="14589" y="1054679"/>
                </a:moveTo>
                <a:lnTo>
                  <a:pt x="3647" y="1149760"/>
                </a:lnTo>
                <a:lnTo>
                  <a:pt x="0" y="1245294"/>
                </a:lnTo>
                <a:lnTo>
                  <a:pt x="3647" y="1340828"/>
                </a:lnTo>
                <a:lnTo>
                  <a:pt x="14589" y="1435909"/>
                </a:lnTo>
                <a:lnTo>
                  <a:pt x="32826" y="1530084"/>
                </a:lnTo>
                <a:lnTo>
                  <a:pt x="58358" y="1622898"/>
                </a:lnTo>
                <a:lnTo>
                  <a:pt x="91184" y="1713900"/>
                </a:lnTo>
                <a:lnTo>
                  <a:pt x="131306" y="1802635"/>
                </a:lnTo>
                <a:lnTo>
                  <a:pt x="178722" y="1888651"/>
                </a:lnTo>
                <a:lnTo>
                  <a:pt x="233432" y="1971495"/>
                </a:lnTo>
                <a:lnTo>
                  <a:pt x="295438" y="2050712"/>
                </a:lnTo>
                <a:lnTo>
                  <a:pt x="364738" y="2125850"/>
                </a:lnTo>
                <a:lnTo>
                  <a:pt x="439877" y="2195150"/>
                </a:lnTo>
                <a:lnTo>
                  <a:pt x="519094" y="2257156"/>
                </a:lnTo>
                <a:lnTo>
                  <a:pt x="601937" y="2311867"/>
                </a:lnTo>
                <a:lnTo>
                  <a:pt x="687953" y="2359283"/>
                </a:lnTo>
                <a:lnTo>
                  <a:pt x="776689" y="2399404"/>
                </a:lnTo>
                <a:lnTo>
                  <a:pt x="867690" y="2432230"/>
                </a:lnTo>
                <a:lnTo>
                  <a:pt x="960505" y="2457762"/>
                </a:lnTo>
                <a:lnTo>
                  <a:pt x="1054679" y="2475999"/>
                </a:lnTo>
                <a:lnTo>
                  <a:pt x="1149760" y="2486941"/>
                </a:lnTo>
                <a:lnTo>
                  <a:pt x="1245294" y="2490588"/>
                </a:lnTo>
                <a:lnTo>
                  <a:pt x="1340828" y="2486941"/>
                </a:lnTo>
                <a:lnTo>
                  <a:pt x="1435909" y="2475999"/>
                </a:lnTo>
                <a:lnTo>
                  <a:pt x="1530083" y="2457762"/>
                </a:lnTo>
                <a:lnTo>
                  <a:pt x="1622898" y="2432230"/>
                </a:lnTo>
                <a:lnTo>
                  <a:pt x="1713900" y="2399404"/>
                </a:lnTo>
                <a:lnTo>
                  <a:pt x="1802635" y="2359283"/>
                </a:lnTo>
                <a:lnTo>
                  <a:pt x="1888651" y="2311867"/>
                </a:lnTo>
                <a:lnTo>
                  <a:pt x="1971494" y="2257156"/>
                </a:lnTo>
                <a:lnTo>
                  <a:pt x="2050712" y="2195150"/>
                </a:lnTo>
                <a:lnTo>
                  <a:pt x="2125850" y="2125850"/>
                </a:lnTo>
                <a:lnTo>
                  <a:pt x="2169878" y="2081822"/>
                </a:lnTo>
                <a:lnTo>
                  <a:pt x="2213906" y="2037795"/>
                </a:lnTo>
                <a:lnTo>
                  <a:pt x="2257934" y="1993767"/>
                </a:lnTo>
                <a:lnTo>
                  <a:pt x="2301962" y="1949739"/>
                </a:lnTo>
                <a:lnTo>
                  <a:pt x="2345990" y="1905711"/>
                </a:lnTo>
                <a:lnTo>
                  <a:pt x="2390018" y="1861684"/>
                </a:lnTo>
                <a:lnTo>
                  <a:pt x="2434045" y="1817656"/>
                </a:lnTo>
                <a:lnTo>
                  <a:pt x="2478073" y="1773628"/>
                </a:lnTo>
                <a:lnTo>
                  <a:pt x="2522101" y="1729600"/>
                </a:lnTo>
                <a:lnTo>
                  <a:pt x="2566129" y="1685572"/>
                </a:lnTo>
                <a:lnTo>
                  <a:pt x="2610157" y="1641545"/>
                </a:lnTo>
                <a:lnTo>
                  <a:pt x="2654185" y="1597517"/>
                </a:lnTo>
                <a:lnTo>
                  <a:pt x="2698212" y="1553489"/>
                </a:lnTo>
                <a:lnTo>
                  <a:pt x="2742240" y="1509461"/>
                </a:lnTo>
                <a:lnTo>
                  <a:pt x="2786268" y="1465433"/>
                </a:lnTo>
                <a:lnTo>
                  <a:pt x="2830296" y="1421406"/>
                </a:lnTo>
                <a:lnTo>
                  <a:pt x="2874324" y="1377378"/>
                </a:lnTo>
                <a:lnTo>
                  <a:pt x="2918351" y="1333350"/>
                </a:lnTo>
                <a:lnTo>
                  <a:pt x="2962379" y="1289322"/>
                </a:lnTo>
                <a:lnTo>
                  <a:pt x="3006407" y="1245295"/>
                </a:lnTo>
                <a:lnTo>
                  <a:pt x="2962379" y="1201267"/>
                </a:lnTo>
                <a:lnTo>
                  <a:pt x="2918351" y="1157239"/>
                </a:lnTo>
                <a:lnTo>
                  <a:pt x="2874324" y="1113211"/>
                </a:lnTo>
                <a:lnTo>
                  <a:pt x="2830296" y="1069183"/>
                </a:lnTo>
                <a:lnTo>
                  <a:pt x="2786268" y="1025155"/>
                </a:lnTo>
                <a:lnTo>
                  <a:pt x="2742240" y="981128"/>
                </a:lnTo>
                <a:lnTo>
                  <a:pt x="2698212" y="937100"/>
                </a:lnTo>
                <a:lnTo>
                  <a:pt x="2654185" y="893072"/>
                </a:lnTo>
                <a:lnTo>
                  <a:pt x="2610157" y="849044"/>
                </a:lnTo>
                <a:lnTo>
                  <a:pt x="2566129" y="805016"/>
                </a:lnTo>
                <a:lnTo>
                  <a:pt x="2522101" y="760988"/>
                </a:lnTo>
                <a:lnTo>
                  <a:pt x="2478073" y="716960"/>
                </a:lnTo>
                <a:lnTo>
                  <a:pt x="2434045" y="672932"/>
                </a:lnTo>
                <a:lnTo>
                  <a:pt x="2390018" y="628904"/>
                </a:lnTo>
                <a:lnTo>
                  <a:pt x="2345990" y="584877"/>
                </a:lnTo>
                <a:lnTo>
                  <a:pt x="2301962" y="540849"/>
                </a:lnTo>
                <a:lnTo>
                  <a:pt x="2257934" y="496821"/>
                </a:lnTo>
                <a:lnTo>
                  <a:pt x="2213906" y="452793"/>
                </a:lnTo>
                <a:lnTo>
                  <a:pt x="2169878" y="408765"/>
                </a:lnTo>
                <a:lnTo>
                  <a:pt x="2125850" y="364737"/>
                </a:lnTo>
                <a:lnTo>
                  <a:pt x="2050712" y="295437"/>
                </a:lnTo>
                <a:lnTo>
                  <a:pt x="1971494" y="233432"/>
                </a:lnTo>
                <a:lnTo>
                  <a:pt x="1888651" y="178721"/>
                </a:lnTo>
                <a:lnTo>
                  <a:pt x="1802635" y="131305"/>
                </a:lnTo>
                <a:lnTo>
                  <a:pt x="1713900" y="91184"/>
                </a:lnTo>
                <a:lnTo>
                  <a:pt x="1622898" y="58358"/>
                </a:lnTo>
                <a:lnTo>
                  <a:pt x="1530083" y="32826"/>
                </a:lnTo>
                <a:lnTo>
                  <a:pt x="1435909" y="14589"/>
                </a:lnTo>
                <a:lnTo>
                  <a:pt x="1340828" y="3647"/>
                </a:lnTo>
                <a:lnTo>
                  <a:pt x="1245294" y="0"/>
                </a:lnTo>
                <a:lnTo>
                  <a:pt x="1149760" y="3647"/>
                </a:lnTo>
                <a:lnTo>
                  <a:pt x="1054679" y="14589"/>
                </a:lnTo>
                <a:lnTo>
                  <a:pt x="960505" y="32826"/>
                </a:lnTo>
                <a:lnTo>
                  <a:pt x="867690" y="58358"/>
                </a:lnTo>
                <a:lnTo>
                  <a:pt x="776689" y="91184"/>
                </a:lnTo>
                <a:lnTo>
                  <a:pt x="687953" y="131305"/>
                </a:lnTo>
                <a:lnTo>
                  <a:pt x="601937" y="178721"/>
                </a:lnTo>
                <a:lnTo>
                  <a:pt x="519094" y="233432"/>
                </a:lnTo>
                <a:lnTo>
                  <a:pt x="439877" y="295437"/>
                </a:lnTo>
                <a:lnTo>
                  <a:pt x="364738" y="364737"/>
                </a:lnTo>
                <a:lnTo>
                  <a:pt x="295438" y="439876"/>
                </a:lnTo>
                <a:lnTo>
                  <a:pt x="233432" y="519093"/>
                </a:lnTo>
                <a:lnTo>
                  <a:pt x="178722" y="601937"/>
                </a:lnTo>
                <a:lnTo>
                  <a:pt x="131306" y="687953"/>
                </a:lnTo>
                <a:lnTo>
                  <a:pt x="91184" y="776689"/>
                </a:lnTo>
                <a:lnTo>
                  <a:pt x="58358" y="867690"/>
                </a:lnTo>
                <a:lnTo>
                  <a:pt x="32826" y="960505"/>
                </a:lnTo>
                <a:lnTo>
                  <a:pt x="14589" y="1054679"/>
                </a:lnTo>
                <a:close/>
              </a:path>
            </a:pathLst>
          </a:custGeom>
          <a:solidFill>
            <a:srgbClr val="EC9DA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139193" y="2613876"/>
            <a:ext cx="3006407" cy="2490589"/>
          </a:xfrm>
          <a:custGeom>
            <a:avLst/>
            <a:gdLst/>
            <a:ahLst/>
            <a:cxnLst/>
            <a:rect l="l" t="t" r="r" b="b"/>
            <a:pathLst>
              <a:path w="3006407" h="2490589">
                <a:moveTo>
                  <a:pt x="364738" y="364738"/>
                </a:moveTo>
                <a:lnTo>
                  <a:pt x="439876" y="295438"/>
                </a:lnTo>
                <a:lnTo>
                  <a:pt x="519093" y="233432"/>
                </a:lnTo>
                <a:lnTo>
                  <a:pt x="601937" y="178721"/>
                </a:lnTo>
                <a:lnTo>
                  <a:pt x="687953" y="131305"/>
                </a:lnTo>
                <a:lnTo>
                  <a:pt x="776688" y="91184"/>
                </a:lnTo>
                <a:lnTo>
                  <a:pt x="867690" y="58358"/>
                </a:lnTo>
                <a:lnTo>
                  <a:pt x="960505" y="32826"/>
                </a:lnTo>
                <a:lnTo>
                  <a:pt x="1054679" y="14589"/>
                </a:lnTo>
                <a:lnTo>
                  <a:pt x="1149760" y="3647"/>
                </a:lnTo>
                <a:lnTo>
                  <a:pt x="1245294" y="0"/>
                </a:lnTo>
                <a:lnTo>
                  <a:pt x="1340828" y="3647"/>
                </a:lnTo>
                <a:lnTo>
                  <a:pt x="1435909" y="14589"/>
                </a:lnTo>
                <a:lnTo>
                  <a:pt x="1530083" y="32826"/>
                </a:lnTo>
                <a:lnTo>
                  <a:pt x="1622898" y="58358"/>
                </a:lnTo>
                <a:lnTo>
                  <a:pt x="1713900" y="91184"/>
                </a:lnTo>
                <a:lnTo>
                  <a:pt x="1802635" y="131305"/>
                </a:lnTo>
                <a:lnTo>
                  <a:pt x="1888651" y="178721"/>
                </a:lnTo>
                <a:lnTo>
                  <a:pt x="1971495" y="233432"/>
                </a:lnTo>
                <a:lnTo>
                  <a:pt x="2050712" y="295438"/>
                </a:lnTo>
                <a:lnTo>
                  <a:pt x="2125851" y="364738"/>
                </a:lnTo>
                <a:lnTo>
                  <a:pt x="2169878" y="408766"/>
                </a:lnTo>
                <a:lnTo>
                  <a:pt x="2213906" y="452794"/>
                </a:lnTo>
                <a:lnTo>
                  <a:pt x="2257934" y="496821"/>
                </a:lnTo>
                <a:lnTo>
                  <a:pt x="2301962" y="540849"/>
                </a:lnTo>
                <a:lnTo>
                  <a:pt x="2345990" y="584877"/>
                </a:lnTo>
                <a:lnTo>
                  <a:pt x="2390017" y="628905"/>
                </a:lnTo>
                <a:lnTo>
                  <a:pt x="2434045" y="672933"/>
                </a:lnTo>
                <a:lnTo>
                  <a:pt x="2478073" y="716960"/>
                </a:lnTo>
                <a:lnTo>
                  <a:pt x="2522101" y="760988"/>
                </a:lnTo>
                <a:lnTo>
                  <a:pt x="2566129" y="805016"/>
                </a:lnTo>
                <a:lnTo>
                  <a:pt x="2610156" y="849044"/>
                </a:lnTo>
                <a:lnTo>
                  <a:pt x="2654184" y="893072"/>
                </a:lnTo>
                <a:lnTo>
                  <a:pt x="2698212" y="937099"/>
                </a:lnTo>
                <a:lnTo>
                  <a:pt x="2742240" y="981127"/>
                </a:lnTo>
                <a:lnTo>
                  <a:pt x="2786268" y="1025155"/>
                </a:lnTo>
                <a:lnTo>
                  <a:pt x="2830295" y="1069183"/>
                </a:lnTo>
                <a:lnTo>
                  <a:pt x="2874323" y="1113211"/>
                </a:lnTo>
                <a:lnTo>
                  <a:pt x="2918351" y="1157238"/>
                </a:lnTo>
                <a:lnTo>
                  <a:pt x="2962379" y="1201266"/>
                </a:lnTo>
                <a:lnTo>
                  <a:pt x="3006407" y="1245294"/>
                </a:lnTo>
                <a:lnTo>
                  <a:pt x="2962379" y="1289322"/>
                </a:lnTo>
                <a:lnTo>
                  <a:pt x="2918351" y="1333350"/>
                </a:lnTo>
                <a:lnTo>
                  <a:pt x="2874323" y="1377377"/>
                </a:lnTo>
                <a:lnTo>
                  <a:pt x="2830295" y="1421405"/>
                </a:lnTo>
                <a:lnTo>
                  <a:pt x="2786267" y="1465433"/>
                </a:lnTo>
                <a:lnTo>
                  <a:pt x="2742240" y="1509461"/>
                </a:lnTo>
                <a:lnTo>
                  <a:pt x="2698212" y="1553489"/>
                </a:lnTo>
                <a:lnTo>
                  <a:pt x="2654184" y="1597516"/>
                </a:lnTo>
                <a:lnTo>
                  <a:pt x="2610156" y="1641544"/>
                </a:lnTo>
                <a:lnTo>
                  <a:pt x="2566128" y="1685572"/>
                </a:lnTo>
                <a:lnTo>
                  <a:pt x="2522101" y="1729600"/>
                </a:lnTo>
                <a:lnTo>
                  <a:pt x="2125850" y="2125850"/>
                </a:lnTo>
                <a:lnTo>
                  <a:pt x="2050712" y="2195151"/>
                </a:lnTo>
                <a:lnTo>
                  <a:pt x="1971494" y="2257156"/>
                </a:lnTo>
                <a:lnTo>
                  <a:pt x="1888651" y="2311867"/>
                </a:lnTo>
                <a:lnTo>
                  <a:pt x="1802635" y="2359283"/>
                </a:lnTo>
                <a:lnTo>
                  <a:pt x="1713899" y="2399404"/>
                </a:lnTo>
                <a:lnTo>
                  <a:pt x="1622898" y="2432231"/>
                </a:lnTo>
                <a:lnTo>
                  <a:pt x="1530083" y="2457762"/>
                </a:lnTo>
                <a:lnTo>
                  <a:pt x="1435909" y="2475999"/>
                </a:lnTo>
                <a:lnTo>
                  <a:pt x="1340828" y="2486941"/>
                </a:lnTo>
                <a:lnTo>
                  <a:pt x="1245294" y="2490589"/>
                </a:lnTo>
                <a:lnTo>
                  <a:pt x="1149760" y="2486941"/>
                </a:lnTo>
                <a:lnTo>
                  <a:pt x="1054679" y="2475999"/>
                </a:lnTo>
                <a:lnTo>
                  <a:pt x="960505" y="2457762"/>
                </a:lnTo>
                <a:lnTo>
                  <a:pt x="867690" y="2432231"/>
                </a:lnTo>
                <a:lnTo>
                  <a:pt x="776689" y="2399404"/>
                </a:lnTo>
                <a:lnTo>
                  <a:pt x="687953" y="2359283"/>
                </a:lnTo>
                <a:lnTo>
                  <a:pt x="601937" y="2311867"/>
                </a:lnTo>
                <a:lnTo>
                  <a:pt x="519094" y="2257156"/>
                </a:lnTo>
                <a:lnTo>
                  <a:pt x="439877" y="2195151"/>
                </a:lnTo>
                <a:lnTo>
                  <a:pt x="364738" y="2125850"/>
                </a:lnTo>
                <a:lnTo>
                  <a:pt x="295438" y="2050712"/>
                </a:lnTo>
                <a:lnTo>
                  <a:pt x="233432" y="1971495"/>
                </a:lnTo>
                <a:lnTo>
                  <a:pt x="178722" y="1888651"/>
                </a:lnTo>
                <a:lnTo>
                  <a:pt x="131306" y="1802635"/>
                </a:lnTo>
                <a:lnTo>
                  <a:pt x="91184" y="1713900"/>
                </a:lnTo>
                <a:lnTo>
                  <a:pt x="58358" y="1622898"/>
                </a:lnTo>
                <a:lnTo>
                  <a:pt x="32826" y="1530083"/>
                </a:lnTo>
                <a:lnTo>
                  <a:pt x="14589" y="1435909"/>
                </a:lnTo>
                <a:lnTo>
                  <a:pt x="3647" y="1340828"/>
                </a:lnTo>
                <a:lnTo>
                  <a:pt x="0" y="1245294"/>
                </a:lnTo>
                <a:lnTo>
                  <a:pt x="3647" y="1149760"/>
                </a:lnTo>
                <a:lnTo>
                  <a:pt x="14589" y="1054679"/>
                </a:lnTo>
                <a:lnTo>
                  <a:pt x="32826" y="960505"/>
                </a:lnTo>
                <a:lnTo>
                  <a:pt x="58358" y="867690"/>
                </a:lnTo>
                <a:lnTo>
                  <a:pt x="91184" y="776689"/>
                </a:lnTo>
                <a:lnTo>
                  <a:pt x="131305" y="687953"/>
                </a:lnTo>
                <a:lnTo>
                  <a:pt x="178721" y="601937"/>
                </a:lnTo>
                <a:lnTo>
                  <a:pt x="233432" y="519094"/>
                </a:lnTo>
                <a:lnTo>
                  <a:pt x="295437" y="439876"/>
                </a:lnTo>
                <a:lnTo>
                  <a:pt x="364738" y="36473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219082" y="2694108"/>
            <a:ext cx="2330811" cy="2330564"/>
          </a:xfrm>
          <a:custGeom>
            <a:avLst/>
            <a:gdLst/>
            <a:ahLst/>
            <a:cxnLst/>
            <a:rect l="l" t="t" r="r" b="b"/>
            <a:pathLst>
              <a:path w="2330811" h="2330564">
                <a:moveTo>
                  <a:pt x="0" y="1165282"/>
                </a:moveTo>
                <a:lnTo>
                  <a:pt x="3863" y="1260853"/>
                </a:lnTo>
                <a:lnTo>
                  <a:pt x="15253" y="1354296"/>
                </a:lnTo>
                <a:lnTo>
                  <a:pt x="33869" y="1445312"/>
                </a:lnTo>
                <a:lnTo>
                  <a:pt x="59413" y="1533601"/>
                </a:lnTo>
                <a:lnTo>
                  <a:pt x="91583" y="1618862"/>
                </a:lnTo>
                <a:lnTo>
                  <a:pt x="130080" y="1700796"/>
                </a:lnTo>
                <a:lnTo>
                  <a:pt x="174604" y="1779102"/>
                </a:lnTo>
                <a:lnTo>
                  <a:pt x="224855" y="1853482"/>
                </a:lnTo>
                <a:lnTo>
                  <a:pt x="280534" y="1923635"/>
                </a:lnTo>
                <a:lnTo>
                  <a:pt x="341339" y="1989261"/>
                </a:lnTo>
                <a:lnTo>
                  <a:pt x="406972" y="2050060"/>
                </a:lnTo>
                <a:lnTo>
                  <a:pt x="477132" y="2105732"/>
                </a:lnTo>
                <a:lnTo>
                  <a:pt x="551520" y="2155978"/>
                </a:lnTo>
                <a:lnTo>
                  <a:pt x="629835" y="2200497"/>
                </a:lnTo>
                <a:lnTo>
                  <a:pt x="711777" y="2238990"/>
                </a:lnTo>
                <a:lnTo>
                  <a:pt x="797048" y="2271157"/>
                </a:lnTo>
                <a:lnTo>
                  <a:pt x="885346" y="2296698"/>
                </a:lnTo>
                <a:lnTo>
                  <a:pt x="976371" y="2315312"/>
                </a:lnTo>
                <a:lnTo>
                  <a:pt x="1069825" y="2326701"/>
                </a:lnTo>
                <a:lnTo>
                  <a:pt x="1165406" y="2330564"/>
                </a:lnTo>
                <a:lnTo>
                  <a:pt x="1260988" y="2326701"/>
                </a:lnTo>
                <a:lnTo>
                  <a:pt x="1354441" y="2315312"/>
                </a:lnTo>
                <a:lnTo>
                  <a:pt x="1445467" y="2296698"/>
                </a:lnTo>
                <a:lnTo>
                  <a:pt x="1533764" y="2271157"/>
                </a:lnTo>
                <a:lnTo>
                  <a:pt x="1619035" y="2238990"/>
                </a:lnTo>
                <a:lnTo>
                  <a:pt x="1700977" y="2200497"/>
                </a:lnTo>
                <a:lnTo>
                  <a:pt x="1779292" y="2155978"/>
                </a:lnTo>
                <a:lnTo>
                  <a:pt x="1853680" y="2105732"/>
                </a:lnTo>
                <a:lnTo>
                  <a:pt x="1923840" y="2050060"/>
                </a:lnTo>
                <a:lnTo>
                  <a:pt x="1989472" y="1989261"/>
                </a:lnTo>
                <a:lnTo>
                  <a:pt x="2050278" y="1923635"/>
                </a:lnTo>
                <a:lnTo>
                  <a:pt x="2105956" y="1853482"/>
                </a:lnTo>
                <a:lnTo>
                  <a:pt x="2156207" y="1779102"/>
                </a:lnTo>
                <a:lnTo>
                  <a:pt x="2200731" y="1700796"/>
                </a:lnTo>
                <a:lnTo>
                  <a:pt x="2239228" y="1618862"/>
                </a:lnTo>
                <a:lnTo>
                  <a:pt x="2271398" y="1533601"/>
                </a:lnTo>
                <a:lnTo>
                  <a:pt x="2296942" y="1445312"/>
                </a:lnTo>
                <a:lnTo>
                  <a:pt x="2315558" y="1354296"/>
                </a:lnTo>
                <a:lnTo>
                  <a:pt x="2326948" y="1260853"/>
                </a:lnTo>
                <a:lnTo>
                  <a:pt x="2330811" y="1165282"/>
                </a:lnTo>
                <a:lnTo>
                  <a:pt x="2326948" y="1069710"/>
                </a:lnTo>
                <a:lnTo>
                  <a:pt x="2315558" y="976267"/>
                </a:lnTo>
                <a:lnTo>
                  <a:pt x="2296942" y="885251"/>
                </a:lnTo>
                <a:lnTo>
                  <a:pt x="2271398" y="796962"/>
                </a:lnTo>
                <a:lnTo>
                  <a:pt x="2239228" y="711701"/>
                </a:lnTo>
                <a:lnTo>
                  <a:pt x="2200731" y="629767"/>
                </a:lnTo>
                <a:lnTo>
                  <a:pt x="2156207" y="551461"/>
                </a:lnTo>
                <a:lnTo>
                  <a:pt x="2105956" y="477081"/>
                </a:lnTo>
                <a:lnTo>
                  <a:pt x="2050278" y="406929"/>
                </a:lnTo>
                <a:lnTo>
                  <a:pt x="1989472" y="341303"/>
                </a:lnTo>
                <a:lnTo>
                  <a:pt x="1923840" y="280504"/>
                </a:lnTo>
                <a:lnTo>
                  <a:pt x="1853680" y="224831"/>
                </a:lnTo>
                <a:lnTo>
                  <a:pt x="1779292" y="174586"/>
                </a:lnTo>
                <a:lnTo>
                  <a:pt x="1700977" y="130066"/>
                </a:lnTo>
                <a:lnTo>
                  <a:pt x="1619035" y="91573"/>
                </a:lnTo>
                <a:lnTo>
                  <a:pt x="1533764" y="59406"/>
                </a:lnTo>
                <a:lnTo>
                  <a:pt x="1445467" y="33866"/>
                </a:lnTo>
                <a:lnTo>
                  <a:pt x="1354441" y="15251"/>
                </a:lnTo>
                <a:lnTo>
                  <a:pt x="1260988" y="3862"/>
                </a:lnTo>
                <a:lnTo>
                  <a:pt x="1165406" y="0"/>
                </a:lnTo>
                <a:lnTo>
                  <a:pt x="1069825" y="3862"/>
                </a:lnTo>
                <a:lnTo>
                  <a:pt x="976371" y="15251"/>
                </a:lnTo>
                <a:lnTo>
                  <a:pt x="885346" y="33866"/>
                </a:lnTo>
                <a:lnTo>
                  <a:pt x="797048" y="59406"/>
                </a:lnTo>
                <a:lnTo>
                  <a:pt x="711777" y="91573"/>
                </a:lnTo>
                <a:lnTo>
                  <a:pt x="629835" y="130066"/>
                </a:lnTo>
                <a:lnTo>
                  <a:pt x="551520" y="174586"/>
                </a:lnTo>
                <a:lnTo>
                  <a:pt x="477132" y="224831"/>
                </a:lnTo>
                <a:lnTo>
                  <a:pt x="406972" y="280504"/>
                </a:lnTo>
                <a:lnTo>
                  <a:pt x="341339" y="341303"/>
                </a:lnTo>
                <a:lnTo>
                  <a:pt x="280534" y="406929"/>
                </a:lnTo>
                <a:lnTo>
                  <a:pt x="224855" y="477081"/>
                </a:lnTo>
                <a:lnTo>
                  <a:pt x="174604" y="551461"/>
                </a:lnTo>
                <a:lnTo>
                  <a:pt x="130080" y="629767"/>
                </a:lnTo>
                <a:lnTo>
                  <a:pt x="91583" y="711701"/>
                </a:lnTo>
                <a:lnTo>
                  <a:pt x="59413" y="796962"/>
                </a:lnTo>
                <a:lnTo>
                  <a:pt x="33869" y="885251"/>
                </a:lnTo>
                <a:lnTo>
                  <a:pt x="15253" y="976267"/>
                </a:lnTo>
                <a:lnTo>
                  <a:pt x="3863" y="1069710"/>
                </a:lnTo>
                <a:lnTo>
                  <a:pt x="0" y="1165282"/>
                </a:lnTo>
                <a:close/>
              </a:path>
            </a:pathLst>
          </a:custGeom>
          <a:solidFill>
            <a:srgbClr val="FFFFFF">
              <a:alpha val="9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219082" y="2694108"/>
            <a:ext cx="2330812" cy="2330564"/>
          </a:xfrm>
          <a:custGeom>
            <a:avLst/>
            <a:gdLst/>
            <a:ahLst/>
            <a:cxnLst/>
            <a:rect l="l" t="t" r="r" b="b"/>
            <a:pathLst>
              <a:path w="2330812" h="2330564">
                <a:moveTo>
                  <a:pt x="0" y="1165282"/>
                </a:moveTo>
                <a:lnTo>
                  <a:pt x="3863" y="1069710"/>
                </a:lnTo>
                <a:lnTo>
                  <a:pt x="15253" y="976267"/>
                </a:lnTo>
                <a:lnTo>
                  <a:pt x="33869" y="885251"/>
                </a:lnTo>
                <a:lnTo>
                  <a:pt x="59413" y="796962"/>
                </a:lnTo>
                <a:lnTo>
                  <a:pt x="91583" y="711701"/>
                </a:lnTo>
                <a:lnTo>
                  <a:pt x="130080" y="629767"/>
                </a:lnTo>
                <a:lnTo>
                  <a:pt x="174604" y="551461"/>
                </a:lnTo>
                <a:lnTo>
                  <a:pt x="224855" y="477081"/>
                </a:lnTo>
                <a:lnTo>
                  <a:pt x="280534" y="406928"/>
                </a:lnTo>
                <a:lnTo>
                  <a:pt x="341339" y="341303"/>
                </a:lnTo>
                <a:lnTo>
                  <a:pt x="406972" y="280504"/>
                </a:lnTo>
                <a:lnTo>
                  <a:pt x="477132" y="224831"/>
                </a:lnTo>
                <a:lnTo>
                  <a:pt x="551519" y="174586"/>
                </a:lnTo>
                <a:lnTo>
                  <a:pt x="629834" y="130066"/>
                </a:lnTo>
                <a:lnTo>
                  <a:pt x="711777" y="91573"/>
                </a:lnTo>
                <a:lnTo>
                  <a:pt x="797047" y="59406"/>
                </a:lnTo>
                <a:lnTo>
                  <a:pt x="885345" y="33866"/>
                </a:lnTo>
                <a:lnTo>
                  <a:pt x="976371" y="15251"/>
                </a:lnTo>
                <a:lnTo>
                  <a:pt x="1069824" y="3862"/>
                </a:lnTo>
                <a:lnTo>
                  <a:pt x="1165406" y="0"/>
                </a:lnTo>
                <a:lnTo>
                  <a:pt x="1260987" y="3862"/>
                </a:lnTo>
                <a:lnTo>
                  <a:pt x="1354440" y="15251"/>
                </a:lnTo>
                <a:lnTo>
                  <a:pt x="1445466" y="33866"/>
                </a:lnTo>
                <a:lnTo>
                  <a:pt x="1533764" y="59406"/>
                </a:lnTo>
                <a:lnTo>
                  <a:pt x="1619034" y="91573"/>
                </a:lnTo>
                <a:lnTo>
                  <a:pt x="1700977" y="130066"/>
                </a:lnTo>
                <a:lnTo>
                  <a:pt x="1779292" y="174586"/>
                </a:lnTo>
                <a:lnTo>
                  <a:pt x="1853679" y="224831"/>
                </a:lnTo>
                <a:lnTo>
                  <a:pt x="1923839" y="280504"/>
                </a:lnTo>
                <a:lnTo>
                  <a:pt x="1989472" y="341303"/>
                </a:lnTo>
                <a:lnTo>
                  <a:pt x="2050278" y="406928"/>
                </a:lnTo>
                <a:lnTo>
                  <a:pt x="2105956" y="477081"/>
                </a:lnTo>
                <a:lnTo>
                  <a:pt x="2156207" y="551461"/>
                </a:lnTo>
                <a:lnTo>
                  <a:pt x="2200731" y="629767"/>
                </a:lnTo>
                <a:lnTo>
                  <a:pt x="2239228" y="711701"/>
                </a:lnTo>
                <a:lnTo>
                  <a:pt x="2271398" y="796962"/>
                </a:lnTo>
                <a:lnTo>
                  <a:pt x="2296942" y="885251"/>
                </a:lnTo>
                <a:lnTo>
                  <a:pt x="2315558" y="976267"/>
                </a:lnTo>
                <a:lnTo>
                  <a:pt x="2326948" y="1069710"/>
                </a:lnTo>
                <a:lnTo>
                  <a:pt x="2330812" y="1165282"/>
                </a:lnTo>
                <a:lnTo>
                  <a:pt x="2326948" y="1260853"/>
                </a:lnTo>
                <a:lnTo>
                  <a:pt x="2315558" y="1354296"/>
                </a:lnTo>
                <a:lnTo>
                  <a:pt x="2296942" y="1445312"/>
                </a:lnTo>
                <a:lnTo>
                  <a:pt x="2271398" y="1533601"/>
                </a:lnTo>
                <a:lnTo>
                  <a:pt x="2239228" y="1618862"/>
                </a:lnTo>
                <a:lnTo>
                  <a:pt x="2200731" y="1700796"/>
                </a:lnTo>
                <a:lnTo>
                  <a:pt x="2156207" y="1779102"/>
                </a:lnTo>
                <a:lnTo>
                  <a:pt x="2105956" y="1853482"/>
                </a:lnTo>
                <a:lnTo>
                  <a:pt x="2050278" y="1923634"/>
                </a:lnTo>
                <a:lnTo>
                  <a:pt x="1989472" y="1989260"/>
                </a:lnTo>
                <a:lnTo>
                  <a:pt x="1923839" y="2050059"/>
                </a:lnTo>
                <a:lnTo>
                  <a:pt x="1853679" y="2105732"/>
                </a:lnTo>
                <a:lnTo>
                  <a:pt x="1779292" y="2155977"/>
                </a:lnTo>
                <a:lnTo>
                  <a:pt x="1700977" y="2200497"/>
                </a:lnTo>
                <a:lnTo>
                  <a:pt x="1619034" y="2238990"/>
                </a:lnTo>
                <a:lnTo>
                  <a:pt x="1533764" y="2271157"/>
                </a:lnTo>
                <a:lnTo>
                  <a:pt x="1445466" y="2296697"/>
                </a:lnTo>
                <a:lnTo>
                  <a:pt x="1354440" y="2315312"/>
                </a:lnTo>
                <a:lnTo>
                  <a:pt x="1260987" y="2326701"/>
                </a:lnTo>
                <a:lnTo>
                  <a:pt x="1165406" y="2330564"/>
                </a:lnTo>
                <a:lnTo>
                  <a:pt x="1069824" y="2326701"/>
                </a:lnTo>
                <a:lnTo>
                  <a:pt x="976371" y="2315312"/>
                </a:lnTo>
                <a:lnTo>
                  <a:pt x="885345" y="2296697"/>
                </a:lnTo>
                <a:lnTo>
                  <a:pt x="797047" y="2271157"/>
                </a:lnTo>
                <a:lnTo>
                  <a:pt x="711777" y="2238990"/>
                </a:lnTo>
                <a:lnTo>
                  <a:pt x="629834" y="2200497"/>
                </a:lnTo>
                <a:lnTo>
                  <a:pt x="551519" y="2155977"/>
                </a:lnTo>
                <a:lnTo>
                  <a:pt x="477132" y="2105732"/>
                </a:lnTo>
                <a:lnTo>
                  <a:pt x="406972" y="2050059"/>
                </a:lnTo>
                <a:lnTo>
                  <a:pt x="341339" y="1989260"/>
                </a:lnTo>
                <a:lnTo>
                  <a:pt x="280534" y="1923634"/>
                </a:lnTo>
                <a:lnTo>
                  <a:pt x="224855" y="1853482"/>
                </a:lnTo>
                <a:lnTo>
                  <a:pt x="174604" y="1779102"/>
                </a:lnTo>
                <a:lnTo>
                  <a:pt x="130080" y="1700796"/>
                </a:lnTo>
                <a:lnTo>
                  <a:pt x="91583" y="1618862"/>
                </a:lnTo>
                <a:lnTo>
                  <a:pt x="59413" y="1533601"/>
                </a:lnTo>
                <a:lnTo>
                  <a:pt x="33869" y="1445312"/>
                </a:lnTo>
                <a:lnTo>
                  <a:pt x="15253" y="1354296"/>
                </a:lnTo>
                <a:lnTo>
                  <a:pt x="3863" y="1260853"/>
                </a:lnTo>
                <a:lnTo>
                  <a:pt x="0" y="1165282"/>
                </a:lnTo>
                <a:close/>
              </a:path>
            </a:pathLst>
          </a:custGeom>
          <a:ln w="15875">
            <a:solidFill>
              <a:srgbClr val="EC9DA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558883" y="2613876"/>
            <a:ext cx="3006407" cy="2490588"/>
          </a:xfrm>
          <a:custGeom>
            <a:avLst/>
            <a:gdLst/>
            <a:ahLst/>
            <a:cxnLst/>
            <a:rect l="l" t="t" r="r" b="b"/>
            <a:pathLst>
              <a:path w="3006407" h="2490588">
                <a:moveTo>
                  <a:pt x="0" y="1245294"/>
                </a:moveTo>
                <a:lnTo>
                  <a:pt x="3647" y="1340828"/>
                </a:lnTo>
                <a:lnTo>
                  <a:pt x="14589" y="1435909"/>
                </a:lnTo>
                <a:lnTo>
                  <a:pt x="32826" y="1530084"/>
                </a:lnTo>
                <a:lnTo>
                  <a:pt x="58358" y="1622898"/>
                </a:lnTo>
                <a:lnTo>
                  <a:pt x="91184" y="1713900"/>
                </a:lnTo>
                <a:lnTo>
                  <a:pt x="131306" y="1802635"/>
                </a:lnTo>
                <a:lnTo>
                  <a:pt x="178722" y="1888651"/>
                </a:lnTo>
                <a:lnTo>
                  <a:pt x="233432" y="1971495"/>
                </a:lnTo>
                <a:lnTo>
                  <a:pt x="295438" y="2050712"/>
                </a:lnTo>
                <a:lnTo>
                  <a:pt x="364738" y="2125850"/>
                </a:lnTo>
                <a:lnTo>
                  <a:pt x="439877" y="2195150"/>
                </a:lnTo>
                <a:lnTo>
                  <a:pt x="519094" y="2257156"/>
                </a:lnTo>
                <a:lnTo>
                  <a:pt x="601937" y="2311867"/>
                </a:lnTo>
                <a:lnTo>
                  <a:pt x="687953" y="2359283"/>
                </a:lnTo>
                <a:lnTo>
                  <a:pt x="776689" y="2399404"/>
                </a:lnTo>
                <a:lnTo>
                  <a:pt x="867690" y="2432230"/>
                </a:lnTo>
                <a:lnTo>
                  <a:pt x="960505" y="2457762"/>
                </a:lnTo>
                <a:lnTo>
                  <a:pt x="1054679" y="2475999"/>
                </a:lnTo>
                <a:lnTo>
                  <a:pt x="1149760" y="2486941"/>
                </a:lnTo>
                <a:lnTo>
                  <a:pt x="1245294" y="2490588"/>
                </a:lnTo>
                <a:lnTo>
                  <a:pt x="1340828" y="2486941"/>
                </a:lnTo>
                <a:lnTo>
                  <a:pt x="1435909" y="2475999"/>
                </a:lnTo>
                <a:lnTo>
                  <a:pt x="1530083" y="2457762"/>
                </a:lnTo>
                <a:lnTo>
                  <a:pt x="1622898" y="2432230"/>
                </a:lnTo>
                <a:lnTo>
                  <a:pt x="1713900" y="2399404"/>
                </a:lnTo>
                <a:lnTo>
                  <a:pt x="1802635" y="2359283"/>
                </a:lnTo>
                <a:lnTo>
                  <a:pt x="1888651" y="2311867"/>
                </a:lnTo>
                <a:lnTo>
                  <a:pt x="1971494" y="2257156"/>
                </a:lnTo>
                <a:lnTo>
                  <a:pt x="2050712" y="2195150"/>
                </a:lnTo>
                <a:lnTo>
                  <a:pt x="2125850" y="2125850"/>
                </a:lnTo>
                <a:lnTo>
                  <a:pt x="2169878" y="2081822"/>
                </a:lnTo>
                <a:lnTo>
                  <a:pt x="2213906" y="2037795"/>
                </a:lnTo>
                <a:lnTo>
                  <a:pt x="2257934" y="1993767"/>
                </a:lnTo>
                <a:lnTo>
                  <a:pt x="2301962" y="1949739"/>
                </a:lnTo>
                <a:lnTo>
                  <a:pt x="2345990" y="1905711"/>
                </a:lnTo>
                <a:lnTo>
                  <a:pt x="2390018" y="1861684"/>
                </a:lnTo>
                <a:lnTo>
                  <a:pt x="2434045" y="1817656"/>
                </a:lnTo>
                <a:lnTo>
                  <a:pt x="2478073" y="1773628"/>
                </a:lnTo>
                <a:lnTo>
                  <a:pt x="2522101" y="1729600"/>
                </a:lnTo>
                <a:lnTo>
                  <a:pt x="2566129" y="1685572"/>
                </a:lnTo>
                <a:lnTo>
                  <a:pt x="2610157" y="1641545"/>
                </a:lnTo>
                <a:lnTo>
                  <a:pt x="2654185" y="1597517"/>
                </a:lnTo>
                <a:lnTo>
                  <a:pt x="2698212" y="1553489"/>
                </a:lnTo>
                <a:lnTo>
                  <a:pt x="2742240" y="1509461"/>
                </a:lnTo>
                <a:lnTo>
                  <a:pt x="2786268" y="1465433"/>
                </a:lnTo>
                <a:lnTo>
                  <a:pt x="2830296" y="1421406"/>
                </a:lnTo>
                <a:lnTo>
                  <a:pt x="2874324" y="1377378"/>
                </a:lnTo>
                <a:lnTo>
                  <a:pt x="2918351" y="1333350"/>
                </a:lnTo>
                <a:lnTo>
                  <a:pt x="2962379" y="1289322"/>
                </a:lnTo>
                <a:lnTo>
                  <a:pt x="3006407" y="1245295"/>
                </a:lnTo>
                <a:lnTo>
                  <a:pt x="2962379" y="1201267"/>
                </a:lnTo>
                <a:lnTo>
                  <a:pt x="2918351" y="1157239"/>
                </a:lnTo>
                <a:lnTo>
                  <a:pt x="2874324" y="1113211"/>
                </a:lnTo>
                <a:lnTo>
                  <a:pt x="2830296" y="1069183"/>
                </a:lnTo>
                <a:lnTo>
                  <a:pt x="2786268" y="1025155"/>
                </a:lnTo>
                <a:lnTo>
                  <a:pt x="2742240" y="981128"/>
                </a:lnTo>
                <a:lnTo>
                  <a:pt x="2698212" y="937100"/>
                </a:lnTo>
                <a:lnTo>
                  <a:pt x="2654185" y="893072"/>
                </a:lnTo>
                <a:lnTo>
                  <a:pt x="2610157" y="849044"/>
                </a:lnTo>
                <a:lnTo>
                  <a:pt x="2566129" y="805016"/>
                </a:lnTo>
                <a:lnTo>
                  <a:pt x="2522101" y="760988"/>
                </a:lnTo>
                <a:lnTo>
                  <a:pt x="2478073" y="716960"/>
                </a:lnTo>
                <a:lnTo>
                  <a:pt x="2434045" y="672932"/>
                </a:lnTo>
                <a:lnTo>
                  <a:pt x="2390018" y="628904"/>
                </a:lnTo>
                <a:lnTo>
                  <a:pt x="2345990" y="584877"/>
                </a:lnTo>
                <a:lnTo>
                  <a:pt x="2301962" y="540849"/>
                </a:lnTo>
                <a:lnTo>
                  <a:pt x="2257934" y="496821"/>
                </a:lnTo>
                <a:lnTo>
                  <a:pt x="2213906" y="452793"/>
                </a:lnTo>
                <a:lnTo>
                  <a:pt x="2169878" y="408765"/>
                </a:lnTo>
                <a:lnTo>
                  <a:pt x="2125850" y="364737"/>
                </a:lnTo>
                <a:lnTo>
                  <a:pt x="2050712" y="295437"/>
                </a:lnTo>
                <a:lnTo>
                  <a:pt x="1971494" y="233432"/>
                </a:lnTo>
                <a:lnTo>
                  <a:pt x="1888651" y="178721"/>
                </a:lnTo>
                <a:lnTo>
                  <a:pt x="1802635" y="131305"/>
                </a:lnTo>
                <a:lnTo>
                  <a:pt x="1713900" y="91184"/>
                </a:lnTo>
                <a:lnTo>
                  <a:pt x="1622898" y="58358"/>
                </a:lnTo>
                <a:lnTo>
                  <a:pt x="1530083" y="32826"/>
                </a:lnTo>
                <a:lnTo>
                  <a:pt x="1435909" y="14589"/>
                </a:lnTo>
                <a:lnTo>
                  <a:pt x="1340828" y="3647"/>
                </a:lnTo>
                <a:lnTo>
                  <a:pt x="1245294" y="0"/>
                </a:lnTo>
                <a:lnTo>
                  <a:pt x="1149760" y="3647"/>
                </a:lnTo>
                <a:lnTo>
                  <a:pt x="1054679" y="14589"/>
                </a:lnTo>
                <a:lnTo>
                  <a:pt x="960505" y="32826"/>
                </a:lnTo>
                <a:lnTo>
                  <a:pt x="867690" y="58358"/>
                </a:lnTo>
                <a:lnTo>
                  <a:pt x="776689" y="91184"/>
                </a:lnTo>
                <a:lnTo>
                  <a:pt x="687953" y="131305"/>
                </a:lnTo>
                <a:lnTo>
                  <a:pt x="601937" y="178721"/>
                </a:lnTo>
                <a:lnTo>
                  <a:pt x="519094" y="233432"/>
                </a:lnTo>
                <a:lnTo>
                  <a:pt x="439877" y="295437"/>
                </a:lnTo>
                <a:lnTo>
                  <a:pt x="364738" y="364737"/>
                </a:lnTo>
                <a:lnTo>
                  <a:pt x="295438" y="439876"/>
                </a:lnTo>
                <a:lnTo>
                  <a:pt x="233432" y="519093"/>
                </a:lnTo>
                <a:lnTo>
                  <a:pt x="178722" y="601937"/>
                </a:lnTo>
                <a:lnTo>
                  <a:pt x="131306" y="687953"/>
                </a:lnTo>
                <a:lnTo>
                  <a:pt x="91184" y="776689"/>
                </a:lnTo>
                <a:lnTo>
                  <a:pt x="58358" y="867690"/>
                </a:lnTo>
                <a:lnTo>
                  <a:pt x="32826" y="960505"/>
                </a:lnTo>
                <a:lnTo>
                  <a:pt x="14589" y="1054679"/>
                </a:lnTo>
                <a:lnTo>
                  <a:pt x="3647" y="1149760"/>
                </a:lnTo>
                <a:lnTo>
                  <a:pt x="0" y="1245294"/>
                </a:lnTo>
                <a:close/>
              </a:path>
            </a:pathLst>
          </a:custGeom>
          <a:solidFill>
            <a:srgbClr val="ECC19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558883" y="2613876"/>
            <a:ext cx="3006407" cy="2490589"/>
          </a:xfrm>
          <a:custGeom>
            <a:avLst/>
            <a:gdLst/>
            <a:ahLst/>
            <a:cxnLst/>
            <a:rect l="l" t="t" r="r" b="b"/>
            <a:pathLst>
              <a:path w="3006407" h="2490589">
                <a:moveTo>
                  <a:pt x="364738" y="364738"/>
                </a:moveTo>
                <a:lnTo>
                  <a:pt x="439876" y="295438"/>
                </a:lnTo>
                <a:lnTo>
                  <a:pt x="519093" y="233432"/>
                </a:lnTo>
                <a:lnTo>
                  <a:pt x="601937" y="178721"/>
                </a:lnTo>
                <a:lnTo>
                  <a:pt x="687953" y="131305"/>
                </a:lnTo>
                <a:lnTo>
                  <a:pt x="776688" y="91184"/>
                </a:lnTo>
                <a:lnTo>
                  <a:pt x="867690" y="58358"/>
                </a:lnTo>
                <a:lnTo>
                  <a:pt x="960505" y="32826"/>
                </a:lnTo>
                <a:lnTo>
                  <a:pt x="1054679" y="14589"/>
                </a:lnTo>
                <a:lnTo>
                  <a:pt x="1149760" y="3647"/>
                </a:lnTo>
                <a:lnTo>
                  <a:pt x="1245294" y="0"/>
                </a:lnTo>
                <a:lnTo>
                  <a:pt x="1340828" y="3647"/>
                </a:lnTo>
                <a:lnTo>
                  <a:pt x="1435909" y="14589"/>
                </a:lnTo>
                <a:lnTo>
                  <a:pt x="1530083" y="32826"/>
                </a:lnTo>
                <a:lnTo>
                  <a:pt x="1622898" y="58358"/>
                </a:lnTo>
                <a:lnTo>
                  <a:pt x="1713900" y="91184"/>
                </a:lnTo>
                <a:lnTo>
                  <a:pt x="1802635" y="131305"/>
                </a:lnTo>
                <a:lnTo>
                  <a:pt x="1888651" y="178721"/>
                </a:lnTo>
                <a:lnTo>
                  <a:pt x="1971495" y="233432"/>
                </a:lnTo>
                <a:lnTo>
                  <a:pt x="2050712" y="295438"/>
                </a:lnTo>
                <a:lnTo>
                  <a:pt x="2125851" y="364738"/>
                </a:lnTo>
                <a:lnTo>
                  <a:pt x="2169878" y="408766"/>
                </a:lnTo>
                <a:lnTo>
                  <a:pt x="2213906" y="452794"/>
                </a:lnTo>
                <a:lnTo>
                  <a:pt x="2257934" y="496821"/>
                </a:lnTo>
                <a:lnTo>
                  <a:pt x="2301962" y="540849"/>
                </a:lnTo>
                <a:lnTo>
                  <a:pt x="2345990" y="584877"/>
                </a:lnTo>
                <a:lnTo>
                  <a:pt x="2390017" y="628905"/>
                </a:lnTo>
                <a:lnTo>
                  <a:pt x="2434045" y="672933"/>
                </a:lnTo>
                <a:lnTo>
                  <a:pt x="2478073" y="716960"/>
                </a:lnTo>
                <a:lnTo>
                  <a:pt x="2522101" y="760988"/>
                </a:lnTo>
                <a:lnTo>
                  <a:pt x="2566129" y="805016"/>
                </a:lnTo>
                <a:lnTo>
                  <a:pt x="2610156" y="849044"/>
                </a:lnTo>
                <a:lnTo>
                  <a:pt x="2654184" y="893072"/>
                </a:lnTo>
                <a:lnTo>
                  <a:pt x="2698212" y="937099"/>
                </a:lnTo>
                <a:lnTo>
                  <a:pt x="2742240" y="981127"/>
                </a:lnTo>
                <a:lnTo>
                  <a:pt x="2786268" y="1025155"/>
                </a:lnTo>
                <a:lnTo>
                  <a:pt x="2830295" y="1069183"/>
                </a:lnTo>
                <a:lnTo>
                  <a:pt x="2874323" y="1113211"/>
                </a:lnTo>
                <a:lnTo>
                  <a:pt x="2918351" y="1157238"/>
                </a:lnTo>
                <a:lnTo>
                  <a:pt x="2962379" y="1201266"/>
                </a:lnTo>
                <a:lnTo>
                  <a:pt x="3006407" y="1245294"/>
                </a:lnTo>
                <a:lnTo>
                  <a:pt x="2962379" y="1289322"/>
                </a:lnTo>
                <a:lnTo>
                  <a:pt x="2918351" y="1333350"/>
                </a:lnTo>
                <a:lnTo>
                  <a:pt x="2874323" y="1377377"/>
                </a:lnTo>
                <a:lnTo>
                  <a:pt x="2830295" y="1421405"/>
                </a:lnTo>
                <a:lnTo>
                  <a:pt x="2786267" y="1465433"/>
                </a:lnTo>
                <a:lnTo>
                  <a:pt x="2742240" y="1509461"/>
                </a:lnTo>
                <a:lnTo>
                  <a:pt x="2698212" y="1553489"/>
                </a:lnTo>
                <a:lnTo>
                  <a:pt x="2654184" y="1597516"/>
                </a:lnTo>
                <a:lnTo>
                  <a:pt x="2610156" y="1641544"/>
                </a:lnTo>
                <a:lnTo>
                  <a:pt x="2566128" y="1685572"/>
                </a:lnTo>
                <a:lnTo>
                  <a:pt x="2522101" y="1729600"/>
                </a:lnTo>
                <a:lnTo>
                  <a:pt x="2478073" y="1773628"/>
                </a:lnTo>
                <a:lnTo>
                  <a:pt x="2434045" y="1817656"/>
                </a:lnTo>
                <a:lnTo>
                  <a:pt x="2390017" y="1861683"/>
                </a:lnTo>
                <a:lnTo>
                  <a:pt x="2345989" y="1905711"/>
                </a:lnTo>
                <a:lnTo>
                  <a:pt x="2301961" y="1949739"/>
                </a:lnTo>
                <a:lnTo>
                  <a:pt x="2257934" y="1993767"/>
                </a:lnTo>
                <a:lnTo>
                  <a:pt x="2213906" y="2037795"/>
                </a:lnTo>
                <a:lnTo>
                  <a:pt x="2169878" y="2081823"/>
                </a:lnTo>
                <a:lnTo>
                  <a:pt x="2125850" y="2125850"/>
                </a:lnTo>
                <a:lnTo>
                  <a:pt x="2050712" y="2195151"/>
                </a:lnTo>
                <a:lnTo>
                  <a:pt x="1971494" y="2257156"/>
                </a:lnTo>
                <a:lnTo>
                  <a:pt x="1888651" y="2311867"/>
                </a:lnTo>
                <a:lnTo>
                  <a:pt x="1802635" y="2359283"/>
                </a:lnTo>
                <a:lnTo>
                  <a:pt x="1713899" y="2399404"/>
                </a:lnTo>
                <a:lnTo>
                  <a:pt x="1622898" y="2432231"/>
                </a:lnTo>
                <a:lnTo>
                  <a:pt x="1530083" y="2457762"/>
                </a:lnTo>
                <a:lnTo>
                  <a:pt x="1435909" y="2475999"/>
                </a:lnTo>
                <a:lnTo>
                  <a:pt x="1340828" y="2486941"/>
                </a:lnTo>
                <a:lnTo>
                  <a:pt x="1245294" y="2490589"/>
                </a:lnTo>
                <a:lnTo>
                  <a:pt x="1149760" y="2486941"/>
                </a:lnTo>
                <a:lnTo>
                  <a:pt x="1054679" y="2475999"/>
                </a:lnTo>
                <a:lnTo>
                  <a:pt x="960505" y="2457762"/>
                </a:lnTo>
                <a:lnTo>
                  <a:pt x="867690" y="2432231"/>
                </a:lnTo>
                <a:lnTo>
                  <a:pt x="776689" y="2399404"/>
                </a:lnTo>
                <a:lnTo>
                  <a:pt x="687953" y="2359283"/>
                </a:lnTo>
                <a:lnTo>
                  <a:pt x="601937" y="2311867"/>
                </a:lnTo>
                <a:lnTo>
                  <a:pt x="519094" y="2257156"/>
                </a:lnTo>
                <a:lnTo>
                  <a:pt x="439877" y="2195151"/>
                </a:lnTo>
                <a:lnTo>
                  <a:pt x="364738" y="2125850"/>
                </a:lnTo>
                <a:lnTo>
                  <a:pt x="295438" y="2050712"/>
                </a:lnTo>
                <a:lnTo>
                  <a:pt x="233432" y="1971495"/>
                </a:lnTo>
                <a:lnTo>
                  <a:pt x="178722" y="1888651"/>
                </a:lnTo>
                <a:lnTo>
                  <a:pt x="131306" y="1802635"/>
                </a:lnTo>
                <a:lnTo>
                  <a:pt x="91184" y="1713900"/>
                </a:lnTo>
                <a:lnTo>
                  <a:pt x="58358" y="1622898"/>
                </a:lnTo>
                <a:lnTo>
                  <a:pt x="32826" y="1530083"/>
                </a:lnTo>
                <a:lnTo>
                  <a:pt x="14589" y="1435909"/>
                </a:lnTo>
                <a:lnTo>
                  <a:pt x="3647" y="1340828"/>
                </a:lnTo>
                <a:lnTo>
                  <a:pt x="0" y="1245294"/>
                </a:lnTo>
                <a:lnTo>
                  <a:pt x="3647" y="1149760"/>
                </a:lnTo>
                <a:lnTo>
                  <a:pt x="14589" y="1054679"/>
                </a:lnTo>
                <a:lnTo>
                  <a:pt x="32826" y="960505"/>
                </a:lnTo>
                <a:lnTo>
                  <a:pt x="58358" y="867690"/>
                </a:lnTo>
                <a:lnTo>
                  <a:pt x="91184" y="776689"/>
                </a:lnTo>
                <a:lnTo>
                  <a:pt x="131305" y="687953"/>
                </a:lnTo>
                <a:lnTo>
                  <a:pt x="178721" y="601937"/>
                </a:lnTo>
                <a:lnTo>
                  <a:pt x="233432" y="519094"/>
                </a:lnTo>
                <a:lnTo>
                  <a:pt x="295437" y="439876"/>
                </a:lnTo>
                <a:lnTo>
                  <a:pt x="364738" y="364738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638771" y="2694108"/>
            <a:ext cx="2330811" cy="2330564"/>
          </a:xfrm>
          <a:custGeom>
            <a:avLst/>
            <a:gdLst/>
            <a:ahLst/>
            <a:cxnLst/>
            <a:rect l="l" t="t" r="r" b="b"/>
            <a:pathLst>
              <a:path w="2330811" h="2330564">
                <a:moveTo>
                  <a:pt x="0" y="1165282"/>
                </a:moveTo>
                <a:lnTo>
                  <a:pt x="3863" y="1260853"/>
                </a:lnTo>
                <a:lnTo>
                  <a:pt x="15253" y="1354296"/>
                </a:lnTo>
                <a:lnTo>
                  <a:pt x="33869" y="1445312"/>
                </a:lnTo>
                <a:lnTo>
                  <a:pt x="59413" y="1533601"/>
                </a:lnTo>
                <a:lnTo>
                  <a:pt x="91583" y="1618862"/>
                </a:lnTo>
                <a:lnTo>
                  <a:pt x="130080" y="1700796"/>
                </a:lnTo>
                <a:lnTo>
                  <a:pt x="174604" y="1779102"/>
                </a:lnTo>
                <a:lnTo>
                  <a:pt x="224855" y="1853482"/>
                </a:lnTo>
                <a:lnTo>
                  <a:pt x="280534" y="1923635"/>
                </a:lnTo>
                <a:lnTo>
                  <a:pt x="341339" y="1989261"/>
                </a:lnTo>
                <a:lnTo>
                  <a:pt x="406972" y="2050060"/>
                </a:lnTo>
                <a:lnTo>
                  <a:pt x="477132" y="2105732"/>
                </a:lnTo>
                <a:lnTo>
                  <a:pt x="551520" y="2155978"/>
                </a:lnTo>
                <a:lnTo>
                  <a:pt x="629835" y="2200497"/>
                </a:lnTo>
                <a:lnTo>
                  <a:pt x="711777" y="2238990"/>
                </a:lnTo>
                <a:lnTo>
                  <a:pt x="797048" y="2271157"/>
                </a:lnTo>
                <a:lnTo>
                  <a:pt x="885346" y="2296698"/>
                </a:lnTo>
                <a:lnTo>
                  <a:pt x="976371" y="2315312"/>
                </a:lnTo>
                <a:lnTo>
                  <a:pt x="1069825" y="2326701"/>
                </a:lnTo>
                <a:lnTo>
                  <a:pt x="1165406" y="2330564"/>
                </a:lnTo>
                <a:lnTo>
                  <a:pt x="1260988" y="2326701"/>
                </a:lnTo>
                <a:lnTo>
                  <a:pt x="1354441" y="2315312"/>
                </a:lnTo>
                <a:lnTo>
                  <a:pt x="1445467" y="2296698"/>
                </a:lnTo>
                <a:lnTo>
                  <a:pt x="1533764" y="2271157"/>
                </a:lnTo>
                <a:lnTo>
                  <a:pt x="1619035" y="2238990"/>
                </a:lnTo>
                <a:lnTo>
                  <a:pt x="1700977" y="2200497"/>
                </a:lnTo>
                <a:lnTo>
                  <a:pt x="1779292" y="2155978"/>
                </a:lnTo>
                <a:lnTo>
                  <a:pt x="1853680" y="2105732"/>
                </a:lnTo>
                <a:lnTo>
                  <a:pt x="1923840" y="2050060"/>
                </a:lnTo>
                <a:lnTo>
                  <a:pt x="1989472" y="1989261"/>
                </a:lnTo>
                <a:lnTo>
                  <a:pt x="2050278" y="1923635"/>
                </a:lnTo>
                <a:lnTo>
                  <a:pt x="2105956" y="1853482"/>
                </a:lnTo>
                <a:lnTo>
                  <a:pt x="2156207" y="1779102"/>
                </a:lnTo>
                <a:lnTo>
                  <a:pt x="2200731" y="1700796"/>
                </a:lnTo>
                <a:lnTo>
                  <a:pt x="2239228" y="1618862"/>
                </a:lnTo>
                <a:lnTo>
                  <a:pt x="2271398" y="1533601"/>
                </a:lnTo>
                <a:lnTo>
                  <a:pt x="2296942" y="1445312"/>
                </a:lnTo>
                <a:lnTo>
                  <a:pt x="2315558" y="1354296"/>
                </a:lnTo>
                <a:lnTo>
                  <a:pt x="2326948" y="1260853"/>
                </a:lnTo>
                <a:lnTo>
                  <a:pt x="2330811" y="1165282"/>
                </a:lnTo>
                <a:lnTo>
                  <a:pt x="2326948" y="1069710"/>
                </a:lnTo>
                <a:lnTo>
                  <a:pt x="2315558" y="976267"/>
                </a:lnTo>
                <a:lnTo>
                  <a:pt x="2296942" y="885251"/>
                </a:lnTo>
                <a:lnTo>
                  <a:pt x="2271398" y="796962"/>
                </a:lnTo>
                <a:lnTo>
                  <a:pt x="2239228" y="711701"/>
                </a:lnTo>
                <a:lnTo>
                  <a:pt x="2200731" y="629767"/>
                </a:lnTo>
                <a:lnTo>
                  <a:pt x="2156207" y="551461"/>
                </a:lnTo>
                <a:lnTo>
                  <a:pt x="2105956" y="477081"/>
                </a:lnTo>
                <a:lnTo>
                  <a:pt x="2050278" y="406929"/>
                </a:lnTo>
                <a:lnTo>
                  <a:pt x="1989472" y="341303"/>
                </a:lnTo>
                <a:lnTo>
                  <a:pt x="1923840" y="280504"/>
                </a:lnTo>
                <a:lnTo>
                  <a:pt x="1853680" y="224831"/>
                </a:lnTo>
                <a:lnTo>
                  <a:pt x="1779292" y="174586"/>
                </a:lnTo>
                <a:lnTo>
                  <a:pt x="1700977" y="130066"/>
                </a:lnTo>
                <a:lnTo>
                  <a:pt x="1619035" y="91573"/>
                </a:lnTo>
                <a:lnTo>
                  <a:pt x="1533764" y="59406"/>
                </a:lnTo>
                <a:lnTo>
                  <a:pt x="1445467" y="33866"/>
                </a:lnTo>
                <a:lnTo>
                  <a:pt x="1354441" y="15251"/>
                </a:lnTo>
                <a:lnTo>
                  <a:pt x="1260988" y="3862"/>
                </a:lnTo>
                <a:lnTo>
                  <a:pt x="1165406" y="0"/>
                </a:lnTo>
                <a:lnTo>
                  <a:pt x="1069825" y="3862"/>
                </a:lnTo>
                <a:lnTo>
                  <a:pt x="976371" y="15251"/>
                </a:lnTo>
                <a:lnTo>
                  <a:pt x="885346" y="33866"/>
                </a:lnTo>
                <a:lnTo>
                  <a:pt x="797048" y="59406"/>
                </a:lnTo>
                <a:lnTo>
                  <a:pt x="711777" y="91573"/>
                </a:lnTo>
                <a:lnTo>
                  <a:pt x="629835" y="130066"/>
                </a:lnTo>
                <a:lnTo>
                  <a:pt x="551520" y="174586"/>
                </a:lnTo>
                <a:lnTo>
                  <a:pt x="477132" y="224831"/>
                </a:lnTo>
                <a:lnTo>
                  <a:pt x="406972" y="280504"/>
                </a:lnTo>
                <a:lnTo>
                  <a:pt x="341339" y="341303"/>
                </a:lnTo>
                <a:lnTo>
                  <a:pt x="280534" y="406929"/>
                </a:lnTo>
                <a:lnTo>
                  <a:pt x="224855" y="477081"/>
                </a:lnTo>
                <a:lnTo>
                  <a:pt x="174604" y="551461"/>
                </a:lnTo>
                <a:lnTo>
                  <a:pt x="130080" y="629767"/>
                </a:lnTo>
                <a:lnTo>
                  <a:pt x="91583" y="711701"/>
                </a:lnTo>
                <a:lnTo>
                  <a:pt x="59413" y="796962"/>
                </a:lnTo>
                <a:lnTo>
                  <a:pt x="33869" y="885251"/>
                </a:lnTo>
                <a:lnTo>
                  <a:pt x="15253" y="976267"/>
                </a:lnTo>
                <a:lnTo>
                  <a:pt x="3863" y="1069710"/>
                </a:lnTo>
                <a:lnTo>
                  <a:pt x="0" y="1165282"/>
                </a:lnTo>
                <a:close/>
              </a:path>
            </a:pathLst>
          </a:custGeom>
          <a:solidFill>
            <a:srgbClr val="FFFFFF">
              <a:alpha val="9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638771" y="2694108"/>
            <a:ext cx="2330812" cy="2330564"/>
          </a:xfrm>
          <a:custGeom>
            <a:avLst/>
            <a:gdLst/>
            <a:ahLst/>
            <a:cxnLst/>
            <a:rect l="l" t="t" r="r" b="b"/>
            <a:pathLst>
              <a:path w="2330812" h="2330564">
                <a:moveTo>
                  <a:pt x="0" y="1165282"/>
                </a:moveTo>
                <a:lnTo>
                  <a:pt x="3863" y="1069710"/>
                </a:lnTo>
                <a:lnTo>
                  <a:pt x="15253" y="976267"/>
                </a:lnTo>
                <a:lnTo>
                  <a:pt x="33869" y="885251"/>
                </a:lnTo>
                <a:lnTo>
                  <a:pt x="59413" y="796962"/>
                </a:lnTo>
                <a:lnTo>
                  <a:pt x="91583" y="711701"/>
                </a:lnTo>
                <a:lnTo>
                  <a:pt x="130080" y="629767"/>
                </a:lnTo>
                <a:lnTo>
                  <a:pt x="174604" y="551461"/>
                </a:lnTo>
                <a:lnTo>
                  <a:pt x="224855" y="477081"/>
                </a:lnTo>
                <a:lnTo>
                  <a:pt x="280534" y="406928"/>
                </a:lnTo>
                <a:lnTo>
                  <a:pt x="341339" y="341303"/>
                </a:lnTo>
                <a:lnTo>
                  <a:pt x="406972" y="280504"/>
                </a:lnTo>
                <a:lnTo>
                  <a:pt x="477132" y="224831"/>
                </a:lnTo>
                <a:lnTo>
                  <a:pt x="551519" y="174586"/>
                </a:lnTo>
                <a:lnTo>
                  <a:pt x="629834" y="130066"/>
                </a:lnTo>
                <a:lnTo>
                  <a:pt x="711777" y="91573"/>
                </a:lnTo>
                <a:lnTo>
                  <a:pt x="797047" y="59406"/>
                </a:lnTo>
                <a:lnTo>
                  <a:pt x="885345" y="33866"/>
                </a:lnTo>
                <a:lnTo>
                  <a:pt x="976371" y="15251"/>
                </a:lnTo>
                <a:lnTo>
                  <a:pt x="1069824" y="3862"/>
                </a:lnTo>
                <a:lnTo>
                  <a:pt x="1165406" y="0"/>
                </a:lnTo>
                <a:lnTo>
                  <a:pt x="1260987" y="3862"/>
                </a:lnTo>
                <a:lnTo>
                  <a:pt x="1354440" y="15251"/>
                </a:lnTo>
                <a:lnTo>
                  <a:pt x="1445466" y="33866"/>
                </a:lnTo>
                <a:lnTo>
                  <a:pt x="1533764" y="59406"/>
                </a:lnTo>
                <a:lnTo>
                  <a:pt x="1619034" y="91573"/>
                </a:lnTo>
                <a:lnTo>
                  <a:pt x="1700977" y="130066"/>
                </a:lnTo>
                <a:lnTo>
                  <a:pt x="1779292" y="174586"/>
                </a:lnTo>
                <a:lnTo>
                  <a:pt x="1853679" y="224831"/>
                </a:lnTo>
                <a:lnTo>
                  <a:pt x="1923839" y="280504"/>
                </a:lnTo>
                <a:lnTo>
                  <a:pt x="1989472" y="341303"/>
                </a:lnTo>
                <a:lnTo>
                  <a:pt x="2050278" y="406928"/>
                </a:lnTo>
                <a:lnTo>
                  <a:pt x="2105956" y="477081"/>
                </a:lnTo>
                <a:lnTo>
                  <a:pt x="2156207" y="551461"/>
                </a:lnTo>
                <a:lnTo>
                  <a:pt x="2200731" y="629767"/>
                </a:lnTo>
                <a:lnTo>
                  <a:pt x="2239228" y="711701"/>
                </a:lnTo>
                <a:lnTo>
                  <a:pt x="2271398" y="796962"/>
                </a:lnTo>
                <a:lnTo>
                  <a:pt x="2296942" y="885251"/>
                </a:lnTo>
                <a:lnTo>
                  <a:pt x="2315558" y="976267"/>
                </a:lnTo>
                <a:lnTo>
                  <a:pt x="2326948" y="1069710"/>
                </a:lnTo>
                <a:lnTo>
                  <a:pt x="2330812" y="1165282"/>
                </a:lnTo>
                <a:lnTo>
                  <a:pt x="2326948" y="1260853"/>
                </a:lnTo>
                <a:lnTo>
                  <a:pt x="2315558" y="1354296"/>
                </a:lnTo>
                <a:lnTo>
                  <a:pt x="2296942" y="1445312"/>
                </a:lnTo>
                <a:lnTo>
                  <a:pt x="2271398" y="1533601"/>
                </a:lnTo>
                <a:lnTo>
                  <a:pt x="2239228" y="1618862"/>
                </a:lnTo>
                <a:lnTo>
                  <a:pt x="2200731" y="1700796"/>
                </a:lnTo>
                <a:lnTo>
                  <a:pt x="2156207" y="1779102"/>
                </a:lnTo>
                <a:lnTo>
                  <a:pt x="2105956" y="1853482"/>
                </a:lnTo>
                <a:lnTo>
                  <a:pt x="2050278" y="1923634"/>
                </a:lnTo>
                <a:lnTo>
                  <a:pt x="1989472" y="1989260"/>
                </a:lnTo>
                <a:lnTo>
                  <a:pt x="1923839" y="2050059"/>
                </a:lnTo>
                <a:lnTo>
                  <a:pt x="1853679" y="2105732"/>
                </a:lnTo>
                <a:lnTo>
                  <a:pt x="1779292" y="2155977"/>
                </a:lnTo>
                <a:lnTo>
                  <a:pt x="1700977" y="2200497"/>
                </a:lnTo>
                <a:lnTo>
                  <a:pt x="1619034" y="2238990"/>
                </a:lnTo>
                <a:lnTo>
                  <a:pt x="1533764" y="2271157"/>
                </a:lnTo>
                <a:lnTo>
                  <a:pt x="1445466" y="2296697"/>
                </a:lnTo>
                <a:lnTo>
                  <a:pt x="1354440" y="2315312"/>
                </a:lnTo>
                <a:lnTo>
                  <a:pt x="1260987" y="2326701"/>
                </a:lnTo>
                <a:lnTo>
                  <a:pt x="1165406" y="2330564"/>
                </a:lnTo>
                <a:lnTo>
                  <a:pt x="1069824" y="2326701"/>
                </a:lnTo>
                <a:lnTo>
                  <a:pt x="976371" y="2315312"/>
                </a:lnTo>
                <a:lnTo>
                  <a:pt x="885345" y="2296697"/>
                </a:lnTo>
                <a:lnTo>
                  <a:pt x="797047" y="2271157"/>
                </a:lnTo>
                <a:lnTo>
                  <a:pt x="711777" y="2238990"/>
                </a:lnTo>
                <a:lnTo>
                  <a:pt x="629834" y="2200497"/>
                </a:lnTo>
                <a:lnTo>
                  <a:pt x="551519" y="2155977"/>
                </a:lnTo>
                <a:lnTo>
                  <a:pt x="477132" y="2105732"/>
                </a:lnTo>
                <a:lnTo>
                  <a:pt x="406972" y="2050059"/>
                </a:lnTo>
                <a:lnTo>
                  <a:pt x="341339" y="1989260"/>
                </a:lnTo>
                <a:lnTo>
                  <a:pt x="280534" y="1923634"/>
                </a:lnTo>
                <a:lnTo>
                  <a:pt x="224855" y="1853482"/>
                </a:lnTo>
                <a:lnTo>
                  <a:pt x="174604" y="1779102"/>
                </a:lnTo>
                <a:lnTo>
                  <a:pt x="130080" y="1700796"/>
                </a:lnTo>
                <a:lnTo>
                  <a:pt x="91583" y="1618862"/>
                </a:lnTo>
                <a:lnTo>
                  <a:pt x="59413" y="1533601"/>
                </a:lnTo>
                <a:lnTo>
                  <a:pt x="33869" y="1445312"/>
                </a:lnTo>
                <a:lnTo>
                  <a:pt x="15253" y="1354296"/>
                </a:lnTo>
                <a:lnTo>
                  <a:pt x="3863" y="1260853"/>
                </a:lnTo>
                <a:lnTo>
                  <a:pt x="0" y="1165282"/>
                </a:lnTo>
                <a:close/>
              </a:path>
            </a:pathLst>
          </a:custGeom>
          <a:ln w="15875">
            <a:solidFill>
              <a:srgbClr val="ECC19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9211" y="859653"/>
            <a:ext cx="1544127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65" dirty="0">
                <a:solidFill>
                  <a:srgbClr val="FFFFFF"/>
                </a:solidFill>
                <a:latin typeface="Arial"/>
                <a:cs typeface="Arial"/>
              </a:rPr>
              <a:t>Today’s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73813" y="859653"/>
            <a:ext cx="148119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Lesson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06840" y="3604819"/>
            <a:ext cx="1630974" cy="266699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dirty="0">
                <a:solidFill>
                  <a:srgbClr val="2D241E"/>
                </a:solidFill>
                <a:latin typeface="Arial"/>
                <a:cs typeface="Arial"/>
              </a:rPr>
              <a:t>Understanding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20837" y="3604819"/>
            <a:ext cx="1563566" cy="266699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dirty="0">
                <a:solidFill>
                  <a:srgbClr val="2D241E"/>
                </a:solidFill>
                <a:latin typeface="Arial"/>
                <a:cs typeface="Arial"/>
              </a:rPr>
              <a:t>Requirements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01148" y="3604819"/>
            <a:ext cx="1563566" cy="266699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dirty="0">
                <a:solidFill>
                  <a:srgbClr val="2D241E"/>
                </a:solidFill>
                <a:latin typeface="Arial"/>
                <a:cs typeface="Arial"/>
              </a:rPr>
              <a:t>Requirements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0495" y="3845611"/>
            <a:ext cx="1564000" cy="266699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dirty="0">
                <a:solidFill>
                  <a:srgbClr val="2D241E"/>
                </a:solidFill>
                <a:latin typeface="Arial"/>
                <a:cs typeface="Arial"/>
              </a:rPr>
              <a:t>Requirements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27961" y="3845611"/>
            <a:ext cx="1349775" cy="266699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dirty="0">
                <a:solidFill>
                  <a:srgbClr val="2D241E"/>
                </a:solidFill>
                <a:latin typeface="Arial"/>
                <a:cs typeface="Arial"/>
              </a:rPr>
              <a:t>Engineering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35780" y="3845611"/>
            <a:ext cx="1094207" cy="266699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>
              <a:lnSpc>
                <a:spcPts val="2039"/>
              </a:lnSpc>
            </a:pPr>
            <a:r>
              <a:rPr sz="1900" dirty="0">
                <a:solidFill>
                  <a:srgbClr val="2D241E"/>
                </a:solidFill>
                <a:latin typeface="Arial"/>
                <a:cs typeface="Arial"/>
              </a:rPr>
              <a:t>Modelling</a:t>
            </a:r>
            <a:endParaRPr sz="1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 rot="5400000">
            <a:off x="0" y="5476460"/>
            <a:ext cx="2163107" cy="116839"/>
          </a:xfrm>
          <a:prstGeom prst="rect">
            <a:avLst/>
          </a:prstGeom>
        </p:spPr>
        <p:txBody>
          <a:bodyPr wrap="square" lIns="0" tIns="5842" rIns="0" bIns="0" rtlCol="0">
            <a:noAutofit/>
          </a:bodyPr>
          <a:lstStyle/>
          <a:p>
            <a:pPr marL="12700">
              <a:lnSpc>
                <a:spcPts val="919"/>
              </a:lnSpc>
            </a:pPr>
            <a:r>
              <a:rPr sz="800" spc="-4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 356</a:t>
            </a:r>
            <a:r>
              <a:rPr sz="800" spc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 Int</a:t>
            </a:r>
            <a:r>
              <a:rPr sz="8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odu</a:t>
            </a:r>
            <a:r>
              <a:rPr sz="8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8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Soft</a:t>
            </a:r>
            <a:r>
              <a:rPr sz="8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8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8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8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Eng</a:t>
            </a:r>
            <a:r>
              <a:rPr sz="8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nee</a:t>
            </a:r>
            <a:r>
              <a:rPr sz="800" spc="-4" dirty="0">
                <a:solidFill>
                  <a:srgbClr val="FFFFFF"/>
                </a:solidFill>
                <a:latin typeface="Arial"/>
                <a:cs typeface="Arial"/>
              </a:rPr>
              <a:t>ri</a:t>
            </a:r>
            <a:r>
              <a:rPr sz="8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8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58814" y="1885285"/>
            <a:ext cx="6958418" cy="47912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38559" y="859653"/>
            <a:ext cx="4717435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USE-CASE DIAGRAMS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7984" y="859653"/>
            <a:ext cx="296581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Data 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640504"/>
            <a:ext cx="7527578" cy="137058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ude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need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ex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end,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900"/>
              </a:lnSpc>
              <a:spcBef>
                <a:spcPts val="77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interface with a database or if complex data structures must be constructed and manipulated, the software team may choose to create a data model as part of overall requirements modelling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4240704"/>
            <a:ext cx="2065654" cy="128219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099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1576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ttr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12700" marR="38099">
              <a:lnSpc>
                <a:spcPct val="95825"/>
              </a:lnSpc>
              <a:spcBef>
                <a:spcPts val="1612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646931" y="2851150"/>
            <a:ext cx="7882388" cy="3071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462" y="856605"/>
            <a:ext cx="296581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Data 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024" y="2412658"/>
            <a:ext cx="3254928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Data object and attributes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76201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534080" y="2851150"/>
            <a:ext cx="4108086" cy="307181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23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4462" y="856605"/>
            <a:ext cx="296581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Data 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024" y="2412658"/>
            <a:ext cx="1745274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98657"/>
                </a:solidFill>
                <a:latin typeface="Arial"/>
                <a:cs typeface="Arial"/>
              </a:rPr>
              <a:t>Relationships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81714" y="2052114"/>
            <a:ext cx="4443788" cy="432916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24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84462" y="856605"/>
            <a:ext cx="1001679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Data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6033" y="856605"/>
            <a:ext cx="193424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024" y="2412658"/>
            <a:ext cx="3532159" cy="3235844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Entity-Relationship Diagram</a:t>
            </a:r>
            <a:endParaRPr sz="2200">
              <a:latin typeface="Arial"/>
              <a:cs typeface="Arial"/>
            </a:endParaRPr>
          </a:p>
          <a:p>
            <a:pPr marL="357505" marR="199941" indent="-338455">
              <a:lnSpc>
                <a:spcPts val="2184"/>
              </a:lnSpc>
              <a:spcBef>
                <a:spcPts val="1354"/>
              </a:spcBef>
              <a:tabLst>
                <a:tab pos="355600" algn="l"/>
              </a:tabLst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The object-relationship pair </a:t>
            </a:r>
            <a:endParaRPr sz="1900">
              <a:latin typeface="Arial"/>
              <a:cs typeface="Arial"/>
            </a:endParaRPr>
          </a:p>
          <a:p>
            <a:pPr marL="357505" marR="199941">
              <a:lnSpc>
                <a:spcPts val="2184"/>
              </a:lnSpc>
              <a:spcBef>
                <a:spcPts val="120"/>
              </a:spcBef>
              <a:tabLst>
                <a:tab pos="355600" algn="l"/>
              </a:tabLst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can also  be represented </a:t>
            </a:r>
            <a:endParaRPr sz="1900">
              <a:latin typeface="Arial"/>
              <a:cs typeface="Arial"/>
            </a:endParaRPr>
          </a:p>
          <a:p>
            <a:pPr marL="357505" marR="199941">
              <a:lnSpc>
                <a:spcPts val="2184"/>
              </a:lnSpc>
              <a:spcBef>
                <a:spcPts val="120"/>
              </a:spcBef>
              <a:tabLst>
                <a:tab pos="355600" algn="l"/>
              </a:tabLst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graphically using the entity- </a:t>
            </a:r>
            <a:endParaRPr sz="1900">
              <a:latin typeface="Arial"/>
              <a:cs typeface="Arial"/>
            </a:endParaRPr>
          </a:p>
          <a:p>
            <a:pPr marL="357505" marR="199941">
              <a:lnSpc>
                <a:spcPts val="2184"/>
              </a:lnSpc>
              <a:spcBef>
                <a:spcPts val="120"/>
              </a:spcBef>
              <a:tabLst>
                <a:tab pos="355600" algn="l"/>
              </a:tabLst>
            </a:pPr>
            <a:r>
              <a:rPr sz="1900" spc="3" dirty="0">
                <a:solidFill>
                  <a:srgbClr val="FFFFFF"/>
                </a:solidFill>
                <a:latin typeface="Arial"/>
                <a:cs typeface="Arial"/>
              </a:rPr>
              <a:t>relationship diagram</a:t>
            </a:r>
            <a:endParaRPr sz="1900">
              <a:latin typeface="Arial"/>
              <a:cs typeface="Arial"/>
            </a:endParaRPr>
          </a:p>
          <a:p>
            <a:pPr marL="357505" marR="41909">
              <a:lnSpc>
                <a:spcPct val="95825"/>
              </a:lnSpc>
              <a:spcBef>
                <a:spcPts val="120"/>
              </a:spcBef>
            </a:pPr>
            <a:r>
              <a:rPr sz="1900" spc="3" dirty="0">
                <a:solidFill>
                  <a:srgbClr val="FFFFFF"/>
                </a:solidFill>
                <a:latin typeface="Arial"/>
                <a:cs typeface="Arial"/>
              </a:rPr>
              <a:t>(ERD).</a:t>
            </a:r>
            <a:endParaRPr sz="1900">
              <a:latin typeface="Arial"/>
              <a:cs typeface="Arial"/>
            </a:endParaRPr>
          </a:p>
          <a:p>
            <a:pPr marL="357505" marR="347401" indent="-338455">
              <a:lnSpc>
                <a:spcPts val="2184"/>
              </a:lnSpc>
              <a:spcBef>
                <a:spcPts val="1103"/>
              </a:spcBef>
              <a:tabLst>
                <a:tab pos="355600" algn="l"/>
              </a:tabLst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The ERD was originally </a:t>
            </a:r>
            <a:endParaRPr sz="1900">
              <a:latin typeface="Arial"/>
              <a:cs typeface="Arial"/>
            </a:endParaRPr>
          </a:p>
          <a:p>
            <a:pPr marL="357505" marR="347401">
              <a:lnSpc>
                <a:spcPts val="2184"/>
              </a:lnSpc>
              <a:spcBef>
                <a:spcPts val="120"/>
              </a:spcBef>
              <a:tabLst>
                <a:tab pos="355600" algn="l"/>
              </a:tabLst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proposed by Peter Chen </a:t>
            </a:r>
            <a:endParaRPr sz="1900">
              <a:latin typeface="Arial"/>
              <a:cs typeface="Arial"/>
            </a:endParaRPr>
          </a:p>
          <a:p>
            <a:pPr marL="357505" marR="347401">
              <a:lnSpc>
                <a:spcPts val="2184"/>
              </a:lnSpc>
              <a:spcBef>
                <a:spcPts val="120"/>
              </a:spcBef>
              <a:tabLst>
                <a:tab pos="355600" algn="l"/>
              </a:tabLst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for the design of relational </a:t>
            </a:r>
            <a:endParaRPr sz="1900">
              <a:latin typeface="Arial"/>
              <a:cs typeface="Arial"/>
            </a:endParaRPr>
          </a:p>
          <a:p>
            <a:pPr marL="357505" marR="347401">
              <a:lnSpc>
                <a:spcPts val="2184"/>
              </a:lnSpc>
              <a:spcBef>
                <a:spcPts val="120"/>
              </a:spcBef>
              <a:tabLst>
                <a:tab pos="355600" algn="l"/>
              </a:tabLst>
            </a:pPr>
            <a:r>
              <a:rPr sz="1900" spc="1" dirty="0">
                <a:solidFill>
                  <a:srgbClr val="FFFFFF"/>
                </a:solidFill>
                <a:latin typeface="Arial"/>
                <a:cs typeface="Arial"/>
              </a:rPr>
              <a:t>database systems</a:t>
            </a:r>
            <a:endParaRPr sz="1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02085" y="859653"/>
            <a:ext cx="2487667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Class-based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19773" y="859653"/>
            <a:ext cx="193523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58688" y="3006264"/>
            <a:ext cx="4798963" cy="74397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429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based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ode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he:</a:t>
            </a:r>
            <a:endParaRPr sz="2000">
              <a:latin typeface="Arial"/>
              <a:cs typeface="Arial"/>
            </a:endParaRPr>
          </a:p>
          <a:p>
            <a:pPr marL="463549">
              <a:lnSpc>
                <a:spcPct val="95825"/>
              </a:lnSpc>
              <a:spcBef>
                <a:spcPts val="1476"/>
              </a:spcBef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Objects that the system will manipulate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309538" y="3965630"/>
            <a:ext cx="4881471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Operations that will be applied to the objects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09538" y="4438070"/>
            <a:ext cx="386541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Relationships between the objects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9538" y="4907462"/>
            <a:ext cx="5059253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Collaborations that occur between the classes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73362" y="2088884"/>
            <a:ext cx="7796212" cy="725398"/>
          </a:xfrm>
          <a:custGeom>
            <a:avLst/>
            <a:gdLst/>
            <a:ahLst/>
            <a:cxnLst/>
            <a:rect l="l" t="t" r="r" b="b"/>
            <a:pathLst>
              <a:path w="7796212" h="725398">
                <a:moveTo>
                  <a:pt x="0" y="120898"/>
                </a:moveTo>
                <a:lnTo>
                  <a:pt x="0" y="604498"/>
                </a:lnTo>
                <a:lnTo>
                  <a:pt x="190" y="611339"/>
                </a:lnTo>
                <a:lnTo>
                  <a:pt x="10037" y="652807"/>
                </a:lnTo>
                <a:lnTo>
                  <a:pt x="32832" y="687329"/>
                </a:lnTo>
                <a:lnTo>
                  <a:pt x="65820" y="712151"/>
                </a:lnTo>
                <a:lnTo>
                  <a:pt x="106247" y="724519"/>
                </a:lnTo>
                <a:lnTo>
                  <a:pt x="120900" y="725398"/>
                </a:lnTo>
                <a:lnTo>
                  <a:pt x="7675312" y="725398"/>
                </a:lnTo>
                <a:lnTo>
                  <a:pt x="7723621" y="715361"/>
                </a:lnTo>
                <a:lnTo>
                  <a:pt x="7758143" y="692566"/>
                </a:lnTo>
                <a:lnTo>
                  <a:pt x="7782965" y="659578"/>
                </a:lnTo>
                <a:lnTo>
                  <a:pt x="7795333" y="619151"/>
                </a:lnTo>
                <a:lnTo>
                  <a:pt x="7796212" y="604498"/>
                </a:lnTo>
                <a:lnTo>
                  <a:pt x="7796212" y="120898"/>
                </a:lnTo>
                <a:lnTo>
                  <a:pt x="7786175" y="72591"/>
                </a:lnTo>
                <a:lnTo>
                  <a:pt x="7763380" y="38069"/>
                </a:lnTo>
                <a:lnTo>
                  <a:pt x="7730392" y="13246"/>
                </a:lnTo>
                <a:lnTo>
                  <a:pt x="7689965" y="878"/>
                </a:lnTo>
                <a:lnTo>
                  <a:pt x="7675312" y="0"/>
                </a:lnTo>
                <a:lnTo>
                  <a:pt x="120900" y="0"/>
                </a:lnTo>
                <a:lnTo>
                  <a:pt x="72591" y="10037"/>
                </a:lnTo>
                <a:lnTo>
                  <a:pt x="38069" y="32831"/>
                </a:lnTo>
                <a:lnTo>
                  <a:pt x="13246" y="65819"/>
                </a:lnTo>
                <a:lnTo>
                  <a:pt x="878" y="106246"/>
                </a:lnTo>
                <a:lnTo>
                  <a:pt x="0" y="120898"/>
                </a:lnTo>
                <a:close/>
              </a:path>
            </a:pathLst>
          </a:custGeom>
          <a:solidFill>
            <a:srgbClr val="ED3745">
              <a:alpha val="9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773362" y="2088884"/>
            <a:ext cx="7796212" cy="725399"/>
          </a:xfrm>
          <a:custGeom>
            <a:avLst/>
            <a:gdLst/>
            <a:ahLst/>
            <a:cxnLst/>
            <a:rect l="l" t="t" r="r" b="b"/>
            <a:pathLst>
              <a:path w="7796212" h="725399">
                <a:moveTo>
                  <a:pt x="0" y="120899"/>
                </a:moveTo>
                <a:lnTo>
                  <a:pt x="7604" y="78605"/>
                </a:lnTo>
                <a:lnTo>
                  <a:pt x="28581" y="42831"/>
                </a:lnTo>
                <a:lnTo>
                  <a:pt x="60176" y="16332"/>
                </a:lnTo>
                <a:lnTo>
                  <a:pt x="99635" y="1863"/>
                </a:lnTo>
                <a:lnTo>
                  <a:pt x="120899" y="0"/>
                </a:lnTo>
                <a:lnTo>
                  <a:pt x="7675313" y="0"/>
                </a:lnTo>
                <a:lnTo>
                  <a:pt x="7717607" y="7604"/>
                </a:lnTo>
                <a:lnTo>
                  <a:pt x="7753380" y="28581"/>
                </a:lnTo>
                <a:lnTo>
                  <a:pt x="7779879" y="60176"/>
                </a:lnTo>
                <a:lnTo>
                  <a:pt x="7794348" y="99635"/>
                </a:lnTo>
                <a:lnTo>
                  <a:pt x="7796212" y="120899"/>
                </a:lnTo>
                <a:lnTo>
                  <a:pt x="7796212" y="604499"/>
                </a:lnTo>
                <a:lnTo>
                  <a:pt x="7788607" y="646793"/>
                </a:lnTo>
                <a:lnTo>
                  <a:pt x="7767630" y="682567"/>
                </a:lnTo>
                <a:lnTo>
                  <a:pt x="7736035" y="709066"/>
                </a:lnTo>
                <a:lnTo>
                  <a:pt x="7696577" y="723535"/>
                </a:lnTo>
                <a:lnTo>
                  <a:pt x="7675313" y="725399"/>
                </a:lnTo>
                <a:lnTo>
                  <a:pt x="120899" y="725399"/>
                </a:lnTo>
                <a:lnTo>
                  <a:pt x="78604" y="717794"/>
                </a:lnTo>
                <a:lnTo>
                  <a:pt x="42831" y="696817"/>
                </a:lnTo>
                <a:lnTo>
                  <a:pt x="16332" y="665222"/>
                </a:lnTo>
                <a:lnTo>
                  <a:pt x="1863" y="625763"/>
                </a:lnTo>
                <a:lnTo>
                  <a:pt x="0" y="604499"/>
                </a:lnTo>
                <a:lnTo>
                  <a:pt x="0" y="12089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73362" y="3327643"/>
            <a:ext cx="7796212" cy="725398"/>
          </a:xfrm>
          <a:custGeom>
            <a:avLst/>
            <a:gdLst/>
            <a:ahLst/>
            <a:cxnLst/>
            <a:rect l="l" t="t" r="r" b="b"/>
            <a:pathLst>
              <a:path w="7796212" h="725398">
                <a:moveTo>
                  <a:pt x="0" y="120900"/>
                </a:moveTo>
                <a:lnTo>
                  <a:pt x="0" y="604499"/>
                </a:lnTo>
                <a:lnTo>
                  <a:pt x="190" y="611339"/>
                </a:lnTo>
                <a:lnTo>
                  <a:pt x="10037" y="652807"/>
                </a:lnTo>
                <a:lnTo>
                  <a:pt x="32832" y="687329"/>
                </a:lnTo>
                <a:lnTo>
                  <a:pt x="65820" y="712151"/>
                </a:lnTo>
                <a:lnTo>
                  <a:pt x="106247" y="724519"/>
                </a:lnTo>
                <a:lnTo>
                  <a:pt x="120900" y="725398"/>
                </a:lnTo>
                <a:lnTo>
                  <a:pt x="7675312" y="725398"/>
                </a:lnTo>
                <a:lnTo>
                  <a:pt x="7723620" y="715361"/>
                </a:lnTo>
                <a:lnTo>
                  <a:pt x="7758143" y="692566"/>
                </a:lnTo>
                <a:lnTo>
                  <a:pt x="7782965" y="659578"/>
                </a:lnTo>
                <a:lnTo>
                  <a:pt x="7795333" y="619152"/>
                </a:lnTo>
                <a:lnTo>
                  <a:pt x="7796212" y="604499"/>
                </a:lnTo>
                <a:lnTo>
                  <a:pt x="7796212" y="120900"/>
                </a:lnTo>
                <a:lnTo>
                  <a:pt x="7786174" y="72591"/>
                </a:lnTo>
                <a:lnTo>
                  <a:pt x="7763380" y="38068"/>
                </a:lnTo>
                <a:lnTo>
                  <a:pt x="7730392" y="13246"/>
                </a:lnTo>
                <a:lnTo>
                  <a:pt x="7689965" y="878"/>
                </a:lnTo>
                <a:lnTo>
                  <a:pt x="7675312" y="0"/>
                </a:lnTo>
                <a:lnTo>
                  <a:pt x="120900" y="0"/>
                </a:lnTo>
                <a:lnTo>
                  <a:pt x="72591" y="10037"/>
                </a:lnTo>
                <a:lnTo>
                  <a:pt x="38068" y="32832"/>
                </a:lnTo>
                <a:lnTo>
                  <a:pt x="13246" y="65820"/>
                </a:lnTo>
                <a:lnTo>
                  <a:pt x="878" y="106247"/>
                </a:lnTo>
                <a:lnTo>
                  <a:pt x="0" y="120900"/>
                </a:lnTo>
                <a:close/>
              </a:path>
            </a:pathLst>
          </a:custGeom>
          <a:solidFill>
            <a:srgbClr val="ED3745">
              <a:alpha val="7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773362" y="3327643"/>
            <a:ext cx="7796212" cy="725399"/>
          </a:xfrm>
          <a:custGeom>
            <a:avLst/>
            <a:gdLst/>
            <a:ahLst/>
            <a:cxnLst/>
            <a:rect l="l" t="t" r="r" b="b"/>
            <a:pathLst>
              <a:path w="7796212" h="725399">
                <a:moveTo>
                  <a:pt x="0" y="120899"/>
                </a:moveTo>
                <a:lnTo>
                  <a:pt x="7604" y="78605"/>
                </a:lnTo>
                <a:lnTo>
                  <a:pt x="28581" y="42831"/>
                </a:lnTo>
                <a:lnTo>
                  <a:pt x="60176" y="16332"/>
                </a:lnTo>
                <a:lnTo>
                  <a:pt x="99635" y="1863"/>
                </a:lnTo>
                <a:lnTo>
                  <a:pt x="120899" y="0"/>
                </a:lnTo>
                <a:lnTo>
                  <a:pt x="7675313" y="0"/>
                </a:lnTo>
                <a:lnTo>
                  <a:pt x="7717607" y="7604"/>
                </a:lnTo>
                <a:lnTo>
                  <a:pt x="7753380" y="28581"/>
                </a:lnTo>
                <a:lnTo>
                  <a:pt x="7779879" y="60176"/>
                </a:lnTo>
                <a:lnTo>
                  <a:pt x="7794348" y="99635"/>
                </a:lnTo>
                <a:lnTo>
                  <a:pt x="7796212" y="120899"/>
                </a:lnTo>
                <a:lnTo>
                  <a:pt x="7796212" y="604499"/>
                </a:lnTo>
                <a:lnTo>
                  <a:pt x="7788607" y="646793"/>
                </a:lnTo>
                <a:lnTo>
                  <a:pt x="7767630" y="682567"/>
                </a:lnTo>
                <a:lnTo>
                  <a:pt x="7736035" y="709066"/>
                </a:lnTo>
                <a:lnTo>
                  <a:pt x="7696577" y="723535"/>
                </a:lnTo>
                <a:lnTo>
                  <a:pt x="7675313" y="725399"/>
                </a:lnTo>
                <a:lnTo>
                  <a:pt x="120899" y="725399"/>
                </a:lnTo>
                <a:lnTo>
                  <a:pt x="78604" y="717794"/>
                </a:lnTo>
                <a:lnTo>
                  <a:pt x="42831" y="696817"/>
                </a:lnTo>
                <a:lnTo>
                  <a:pt x="16332" y="665222"/>
                </a:lnTo>
                <a:lnTo>
                  <a:pt x="1863" y="625763"/>
                </a:lnTo>
                <a:lnTo>
                  <a:pt x="0" y="604499"/>
                </a:lnTo>
                <a:lnTo>
                  <a:pt x="0" y="12089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773362" y="4566404"/>
            <a:ext cx="7796212" cy="725398"/>
          </a:xfrm>
          <a:custGeom>
            <a:avLst/>
            <a:gdLst/>
            <a:ahLst/>
            <a:cxnLst/>
            <a:rect l="l" t="t" r="r" b="b"/>
            <a:pathLst>
              <a:path w="7796212" h="725398">
                <a:moveTo>
                  <a:pt x="0" y="120898"/>
                </a:moveTo>
                <a:lnTo>
                  <a:pt x="0" y="604498"/>
                </a:lnTo>
                <a:lnTo>
                  <a:pt x="190" y="611339"/>
                </a:lnTo>
                <a:lnTo>
                  <a:pt x="10037" y="652807"/>
                </a:lnTo>
                <a:lnTo>
                  <a:pt x="32832" y="687329"/>
                </a:lnTo>
                <a:lnTo>
                  <a:pt x="65820" y="712151"/>
                </a:lnTo>
                <a:lnTo>
                  <a:pt x="106247" y="724519"/>
                </a:lnTo>
                <a:lnTo>
                  <a:pt x="120900" y="725398"/>
                </a:lnTo>
                <a:lnTo>
                  <a:pt x="7675312" y="725398"/>
                </a:lnTo>
                <a:lnTo>
                  <a:pt x="7723621" y="715361"/>
                </a:lnTo>
                <a:lnTo>
                  <a:pt x="7758143" y="692566"/>
                </a:lnTo>
                <a:lnTo>
                  <a:pt x="7782965" y="659578"/>
                </a:lnTo>
                <a:lnTo>
                  <a:pt x="7795333" y="619151"/>
                </a:lnTo>
                <a:lnTo>
                  <a:pt x="7796212" y="604498"/>
                </a:lnTo>
                <a:lnTo>
                  <a:pt x="7796212" y="120898"/>
                </a:lnTo>
                <a:lnTo>
                  <a:pt x="7786175" y="72591"/>
                </a:lnTo>
                <a:lnTo>
                  <a:pt x="7763380" y="38069"/>
                </a:lnTo>
                <a:lnTo>
                  <a:pt x="7730392" y="13246"/>
                </a:lnTo>
                <a:lnTo>
                  <a:pt x="7689965" y="878"/>
                </a:lnTo>
                <a:lnTo>
                  <a:pt x="7675312" y="0"/>
                </a:lnTo>
                <a:lnTo>
                  <a:pt x="120900" y="0"/>
                </a:lnTo>
                <a:lnTo>
                  <a:pt x="72591" y="10037"/>
                </a:lnTo>
                <a:lnTo>
                  <a:pt x="38069" y="32831"/>
                </a:lnTo>
                <a:lnTo>
                  <a:pt x="13246" y="65819"/>
                </a:lnTo>
                <a:lnTo>
                  <a:pt x="878" y="106246"/>
                </a:lnTo>
                <a:lnTo>
                  <a:pt x="0" y="120898"/>
                </a:lnTo>
                <a:close/>
              </a:path>
            </a:pathLst>
          </a:custGeom>
          <a:solidFill>
            <a:srgbClr val="ED3745">
              <a:alpha val="5020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773362" y="4566404"/>
            <a:ext cx="7796212" cy="725399"/>
          </a:xfrm>
          <a:custGeom>
            <a:avLst/>
            <a:gdLst/>
            <a:ahLst/>
            <a:cxnLst/>
            <a:rect l="l" t="t" r="r" b="b"/>
            <a:pathLst>
              <a:path w="7796212" h="725399">
                <a:moveTo>
                  <a:pt x="0" y="120899"/>
                </a:moveTo>
                <a:lnTo>
                  <a:pt x="7604" y="78605"/>
                </a:lnTo>
                <a:lnTo>
                  <a:pt x="28581" y="42831"/>
                </a:lnTo>
                <a:lnTo>
                  <a:pt x="60176" y="16332"/>
                </a:lnTo>
                <a:lnTo>
                  <a:pt x="99635" y="1863"/>
                </a:lnTo>
                <a:lnTo>
                  <a:pt x="120899" y="0"/>
                </a:lnTo>
                <a:lnTo>
                  <a:pt x="7675313" y="0"/>
                </a:lnTo>
                <a:lnTo>
                  <a:pt x="7717607" y="7604"/>
                </a:lnTo>
                <a:lnTo>
                  <a:pt x="7753380" y="28581"/>
                </a:lnTo>
                <a:lnTo>
                  <a:pt x="7779879" y="60176"/>
                </a:lnTo>
                <a:lnTo>
                  <a:pt x="7794348" y="99635"/>
                </a:lnTo>
                <a:lnTo>
                  <a:pt x="7796212" y="120899"/>
                </a:lnTo>
                <a:lnTo>
                  <a:pt x="7796212" y="604499"/>
                </a:lnTo>
                <a:lnTo>
                  <a:pt x="7788607" y="646793"/>
                </a:lnTo>
                <a:lnTo>
                  <a:pt x="7767630" y="682567"/>
                </a:lnTo>
                <a:lnTo>
                  <a:pt x="7736035" y="709066"/>
                </a:lnTo>
                <a:lnTo>
                  <a:pt x="7696577" y="723535"/>
                </a:lnTo>
                <a:lnTo>
                  <a:pt x="7675313" y="725399"/>
                </a:lnTo>
                <a:lnTo>
                  <a:pt x="120899" y="725399"/>
                </a:lnTo>
                <a:lnTo>
                  <a:pt x="78604" y="717794"/>
                </a:lnTo>
                <a:lnTo>
                  <a:pt x="42831" y="696817"/>
                </a:lnTo>
                <a:lnTo>
                  <a:pt x="16332" y="665222"/>
                </a:lnTo>
                <a:lnTo>
                  <a:pt x="1863" y="625763"/>
                </a:lnTo>
                <a:lnTo>
                  <a:pt x="0" y="604499"/>
                </a:lnTo>
                <a:lnTo>
                  <a:pt x="0" y="120899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38622" y="859653"/>
            <a:ext cx="2176066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Categories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5163" y="859653"/>
            <a:ext cx="449830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26145" y="859653"/>
            <a:ext cx="1528409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4183" y="2246887"/>
            <a:ext cx="4781487" cy="932589"/>
          </a:xfrm>
          <a:prstGeom prst="rect">
            <a:avLst/>
          </a:prstGeom>
        </p:spPr>
        <p:txBody>
          <a:bodyPr wrap="square" lIns="0" tIns="20764" rIns="0" bIns="0" rtlCol="0">
            <a:noAutofit/>
          </a:bodyPr>
          <a:lstStyle/>
          <a:p>
            <a:pPr marL="12700" marR="45720">
              <a:lnSpc>
                <a:spcPts val="3270"/>
              </a:lnSpc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Entity Classes</a:t>
            </a:r>
            <a:endParaRPr sz="3100">
              <a:latin typeface="Arial"/>
              <a:cs typeface="Arial"/>
            </a:endParaRPr>
          </a:p>
          <a:p>
            <a:pPr marL="106709">
              <a:lnSpc>
                <a:spcPct val="95825"/>
              </a:lnSpc>
              <a:spcBef>
                <a:spcPts val="1104"/>
              </a:spcBef>
            </a:pPr>
            <a:r>
              <a:rPr sz="2400" spc="9" dirty="0">
                <a:solidFill>
                  <a:srgbClr val="FFFFFF"/>
                </a:solidFill>
                <a:latin typeface="Arial"/>
                <a:cs typeface="Arial"/>
              </a:rPr>
              <a:t>• Represent system data - Models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14183" y="3484375"/>
            <a:ext cx="6288891" cy="932589"/>
          </a:xfrm>
          <a:prstGeom prst="rect">
            <a:avLst/>
          </a:prstGeom>
        </p:spPr>
        <p:txBody>
          <a:bodyPr wrap="square" lIns="0" tIns="20764" rIns="0" bIns="0" rtlCol="0">
            <a:noAutofit/>
          </a:bodyPr>
          <a:lstStyle/>
          <a:p>
            <a:pPr marL="12700" marR="45720">
              <a:lnSpc>
                <a:spcPts val="3270"/>
              </a:lnSpc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Boundary Classes</a:t>
            </a:r>
            <a:endParaRPr sz="3100">
              <a:latin typeface="Arial"/>
              <a:cs typeface="Arial"/>
            </a:endParaRPr>
          </a:p>
          <a:p>
            <a:pPr marL="106709">
              <a:lnSpc>
                <a:spcPct val="95825"/>
              </a:lnSpc>
              <a:spcBef>
                <a:spcPts val="1104"/>
              </a:spcBef>
            </a:pPr>
            <a:r>
              <a:rPr sz="2400" spc="6" dirty="0">
                <a:solidFill>
                  <a:srgbClr val="FFFFFF"/>
                </a:solidFill>
                <a:latin typeface="Arial"/>
                <a:cs typeface="Arial"/>
              </a:rPr>
              <a:t>• Interface with system actors - User/External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16638" y="4086764"/>
            <a:ext cx="1087491" cy="330200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Service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14183" y="4724911"/>
            <a:ext cx="7386802" cy="1249581"/>
          </a:xfrm>
          <a:prstGeom prst="rect">
            <a:avLst/>
          </a:prstGeom>
        </p:spPr>
        <p:txBody>
          <a:bodyPr wrap="square" lIns="0" tIns="20764" rIns="0" bIns="0" rtlCol="0">
            <a:noAutofit/>
          </a:bodyPr>
          <a:lstStyle/>
          <a:p>
            <a:pPr marL="12700" marR="39873">
              <a:lnSpc>
                <a:spcPts val="3270"/>
              </a:lnSpc>
            </a:pPr>
            <a:r>
              <a:rPr sz="3100" dirty="0">
                <a:solidFill>
                  <a:srgbClr val="FFFFFF"/>
                </a:solidFill>
                <a:latin typeface="Arial"/>
                <a:cs typeface="Arial"/>
              </a:rPr>
              <a:t>Controller Classes</a:t>
            </a:r>
            <a:endParaRPr sz="3100">
              <a:latin typeface="Arial"/>
              <a:cs typeface="Arial"/>
            </a:endParaRPr>
          </a:p>
          <a:p>
            <a:pPr marL="335309" indent="-228600">
              <a:lnSpc>
                <a:spcPts val="2520"/>
              </a:lnSpc>
              <a:spcBef>
                <a:spcPts val="1441"/>
              </a:spcBef>
            </a:pPr>
            <a:r>
              <a:rPr sz="2400" dirty="0">
                <a:solidFill>
                  <a:srgbClr val="FFFFFF"/>
                </a:solidFill>
                <a:latin typeface="Arial"/>
                <a:cs typeface="Arial"/>
              </a:rPr>
              <a:t>•</a:t>
            </a:r>
            <a:r>
              <a:rPr sz="2400" spc="29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spc="0" dirty="0">
                <a:solidFill>
                  <a:srgbClr val="FFFFFF"/>
                </a:solidFill>
                <a:latin typeface="Arial"/>
                <a:cs typeface="Arial"/>
              </a:rPr>
              <a:t>Mediate between entities and boundaries – Manage processes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609850" y="2851150"/>
            <a:ext cx="1591310" cy="370839"/>
          </a:xfrm>
          <a:custGeom>
            <a:avLst/>
            <a:gdLst/>
            <a:ahLst/>
            <a:cxnLst/>
            <a:rect l="l" t="t" r="r" b="b"/>
            <a:pathLst>
              <a:path w="1591310" h="370839">
                <a:moveTo>
                  <a:pt x="0" y="370839"/>
                </a:moveTo>
                <a:lnTo>
                  <a:pt x="1591310" y="370839"/>
                </a:lnTo>
                <a:lnTo>
                  <a:pt x="15913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201160" y="2851150"/>
            <a:ext cx="1591310" cy="370839"/>
          </a:xfrm>
          <a:custGeom>
            <a:avLst/>
            <a:gdLst/>
            <a:ahLst/>
            <a:cxnLst/>
            <a:rect l="l" t="t" r="r" b="b"/>
            <a:pathLst>
              <a:path w="1591310" h="370839">
                <a:moveTo>
                  <a:pt x="0" y="370839"/>
                </a:moveTo>
                <a:lnTo>
                  <a:pt x="1591310" y="370839"/>
                </a:lnTo>
                <a:lnTo>
                  <a:pt x="15913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792470" y="285115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83780" y="285115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975090" y="285115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09850" y="3221990"/>
            <a:ext cx="1591310" cy="370839"/>
          </a:xfrm>
          <a:custGeom>
            <a:avLst/>
            <a:gdLst/>
            <a:ahLst/>
            <a:cxnLst/>
            <a:rect l="l" t="t" r="r" b="b"/>
            <a:pathLst>
              <a:path w="1591310" h="370839">
                <a:moveTo>
                  <a:pt x="0" y="370839"/>
                </a:moveTo>
                <a:lnTo>
                  <a:pt x="1591310" y="370839"/>
                </a:lnTo>
                <a:lnTo>
                  <a:pt x="15913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201160" y="3221990"/>
            <a:ext cx="1591310" cy="370839"/>
          </a:xfrm>
          <a:custGeom>
            <a:avLst/>
            <a:gdLst/>
            <a:ahLst/>
            <a:cxnLst/>
            <a:rect l="l" t="t" r="r" b="b"/>
            <a:pathLst>
              <a:path w="1591310" h="370839">
                <a:moveTo>
                  <a:pt x="0" y="370839"/>
                </a:moveTo>
                <a:lnTo>
                  <a:pt x="1591310" y="370839"/>
                </a:lnTo>
                <a:lnTo>
                  <a:pt x="15913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CD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792470" y="322199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CD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383780" y="322199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CD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5090" y="322199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CD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609850" y="3592829"/>
            <a:ext cx="1591310" cy="370840"/>
          </a:xfrm>
          <a:custGeom>
            <a:avLst/>
            <a:gdLst/>
            <a:ahLst/>
            <a:cxnLst/>
            <a:rect l="l" t="t" r="r" b="b"/>
            <a:pathLst>
              <a:path w="1591310" h="370840">
                <a:moveTo>
                  <a:pt x="0" y="370840"/>
                </a:moveTo>
                <a:lnTo>
                  <a:pt x="1591310" y="370840"/>
                </a:lnTo>
                <a:lnTo>
                  <a:pt x="159131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201160" y="3592829"/>
            <a:ext cx="1591310" cy="370840"/>
          </a:xfrm>
          <a:custGeom>
            <a:avLst/>
            <a:gdLst/>
            <a:ahLst/>
            <a:cxnLst/>
            <a:rect l="l" t="t" r="r" b="b"/>
            <a:pathLst>
              <a:path w="1591310" h="370840">
                <a:moveTo>
                  <a:pt x="0" y="370840"/>
                </a:moveTo>
                <a:lnTo>
                  <a:pt x="1591310" y="370840"/>
                </a:lnTo>
                <a:lnTo>
                  <a:pt x="1591310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CE7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792470" y="3592829"/>
            <a:ext cx="1591309" cy="370840"/>
          </a:xfrm>
          <a:custGeom>
            <a:avLst/>
            <a:gdLst/>
            <a:ahLst/>
            <a:cxnLst/>
            <a:rect l="l" t="t" r="r" b="b"/>
            <a:pathLst>
              <a:path w="1591309" h="370840">
                <a:moveTo>
                  <a:pt x="0" y="370840"/>
                </a:moveTo>
                <a:lnTo>
                  <a:pt x="1591309" y="370840"/>
                </a:lnTo>
                <a:lnTo>
                  <a:pt x="159130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CE7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83780" y="3592829"/>
            <a:ext cx="1591309" cy="370840"/>
          </a:xfrm>
          <a:custGeom>
            <a:avLst/>
            <a:gdLst/>
            <a:ahLst/>
            <a:cxnLst/>
            <a:rect l="l" t="t" r="r" b="b"/>
            <a:pathLst>
              <a:path w="1591309" h="370840">
                <a:moveTo>
                  <a:pt x="0" y="370840"/>
                </a:moveTo>
                <a:lnTo>
                  <a:pt x="1591309" y="370840"/>
                </a:lnTo>
                <a:lnTo>
                  <a:pt x="159130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CE7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8975090" y="3592829"/>
            <a:ext cx="1591309" cy="370840"/>
          </a:xfrm>
          <a:custGeom>
            <a:avLst/>
            <a:gdLst/>
            <a:ahLst/>
            <a:cxnLst/>
            <a:rect l="l" t="t" r="r" b="b"/>
            <a:pathLst>
              <a:path w="1591309" h="370840">
                <a:moveTo>
                  <a:pt x="0" y="370840"/>
                </a:moveTo>
                <a:lnTo>
                  <a:pt x="1591309" y="370840"/>
                </a:lnTo>
                <a:lnTo>
                  <a:pt x="1591309" y="0"/>
                </a:lnTo>
                <a:lnTo>
                  <a:pt x="0" y="0"/>
                </a:lnTo>
                <a:lnTo>
                  <a:pt x="0" y="370840"/>
                </a:lnTo>
                <a:close/>
              </a:path>
            </a:pathLst>
          </a:custGeom>
          <a:solidFill>
            <a:srgbClr val="FCE7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609850" y="3963670"/>
            <a:ext cx="1591310" cy="370839"/>
          </a:xfrm>
          <a:custGeom>
            <a:avLst/>
            <a:gdLst/>
            <a:ahLst/>
            <a:cxnLst/>
            <a:rect l="l" t="t" r="r" b="b"/>
            <a:pathLst>
              <a:path w="1591310" h="370839">
                <a:moveTo>
                  <a:pt x="0" y="370839"/>
                </a:moveTo>
                <a:lnTo>
                  <a:pt x="1591310" y="370839"/>
                </a:lnTo>
                <a:lnTo>
                  <a:pt x="15913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01160" y="3963670"/>
            <a:ext cx="1591310" cy="370839"/>
          </a:xfrm>
          <a:custGeom>
            <a:avLst/>
            <a:gdLst/>
            <a:ahLst/>
            <a:cxnLst/>
            <a:rect l="l" t="t" r="r" b="b"/>
            <a:pathLst>
              <a:path w="1591310" h="370839">
                <a:moveTo>
                  <a:pt x="0" y="370839"/>
                </a:moveTo>
                <a:lnTo>
                  <a:pt x="1591310" y="370839"/>
                </a:lnTo>
                <a:lnTo>
                  <a:pt x="15913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CD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792470" y="396367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CD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383780" y="396367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CD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8975090" y="396367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7CDC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609850" y="4334510"/>
            <a:ext cx="1591310" cy="370839"/>
          </a:xfrm>
          <a:custGeom>
            <a:avLst/>
            <a:gdLst/>
            <a:ahLst/>
            <a:cxnLst/>
            <a:rect l="l" t="t" r="r" b="b"/>
            <a:pathLst>
              <a:path w="1591310" h="370839">
                <a:moveTo>
                  <a:pt x="0" y="370839"/>
                </a:moveTo>
                <a:lnTo>
                  <a:pt x="1591310" y="370839"/>
                </a:lnTo>
                <a:lnTo>
                  <a:pt x="15913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ED374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201160" y="4334510"/>
            <a:ext cx="1591310" cy="370839"/>
          </a:xfrm>
          <a:custGeom>
            <a:avLst/>
            <a:gdLst/>
            <a:ahLst/>
            <a:cxnLst/>
            <a:rect l="l" t="t" r="r" b="b"/>
            <a:pathLst>
              <a:path w="1591310" h="370839">
                <a:moveTo>
                  <a:pt x="0" y="370839"/>
                </a:moveTo>
                <a:lnTo>
                  <a:pt x="1591310" y="370839"/>
                </a:lnTo>
                <a:lnTo>
                  <a:pt x="1591310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CE7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2470" y="433451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CE7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383780" y="433451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CE7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8975090" y="4334510"/>
            <a:ext cx="1591309" cy="370839"/>
          </a:xfrm>
          <a:custGeom>
            <a:avLst/>
            <a:gdLst/>
            <a:ahLst/>
            <a:cxnLst/>
            <a:rect l="l" t="t" r="r" b="b"/>
            <a:pathLst>
              <a:path w="1591309" h="370839">
                <a:moveTo>
                  <a:pt x="0" y="370839"/>
                </a:moveTo>
                <a:lnTo>
                  <a:pt x="1591309" y="370839"/>
                </a:lnTo>
                <a:lnTo>
                  <a:pt x="1591309" y="0"/>
                </a:lnTo>
                <a:lnTo>
                  <a:pt x="0" y="0"/>
                </a:lnTo>
                <a:lnTo>
                  <a:pt x="0" y="370839"/>
                </a:lnTo>
                <a:close/>
              </a:path>
            </a:pathLst>
          </a:custGeom>
          <a:solidFill>
            <a:srgbClr val="FCE7E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603499" y="3221990"/>
            <a:ext cx="7969250" cy="0"/>
          </a:xfrm>
          <a:custGeom>
            <a:avLst/>
            <a:gdLst/>
            <a:ahLst/>
            <a:cxnLst/>
            <a:rect l="l" t="t" r="r" b="b"/>
            <a:pathLst>
              <a:path w="7969250">
                <a:moveTo>
                  <a:pt x="0" y="0"/>
                </a:moveTo>
                <a:lnTo>
                  <a:pt x="796925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2603499" y="3592830"/>
            <a:ext cx="7969250" cy="0"/>
          </a:xfrm>
          <a:custGeom>
            <a:avLst/>
            <a:gdLst/>
            <a:ahLst/>
            <a:cxnLst/>
            <a:rect l="l" t="t" r="r" b="b"/>
            <a:pathLst>
              <a:path w="7969250">
                <a:moveTo>
                  <a:pt x="0" y="0"/>
                </a:moveTo>
                <a:lnTo>
                  <a:pt x="79692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2603499" y="3963670"/>
            <a:ext cx="7969250" cy="0"/>
          </a:xfrm>
          <a:custGeom>
            <a:avLst/>
            <a:gdLst/>
            <a:ahLst/>
            <a:cxnLst/>
            <a:rect l="l" t="t" r="r" b="b"/>
            <a:pathLst>
              <a:path w="7969250">
                <a:moveTo>
                  <a:pt x="0" y="0"/>
                </a:moveTo>
                <a:lnTo>
                  <a:pt x="79692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603499" y="4334510"/>
            <a:ext cx="7969250" cy="0"/>
          </a:xfrm>
          <a:custGeom>
            <a:avLst/>
            <a:gdLst/>
            <a:ahLst/>
            <a:cxnLst/>
            <a:rect l="l" t="t" r="r" b="b"/>
            <a:pathLst>
              <a:path w="7969250">
                <a:moveTo>
                  <a:pt x="0" y="0"/>
                </a:moveTo>
                <a:lnTo>
                  <a:pt x="79692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2603499" y="2851150"/>
            <a:ext cx="7969250" cy="0"/>
          </a:xfrm>
          <a:custGeom>
            <a:avLst/>
            <a:gdLst/>
            <a:ahLst/>
            <a:cxnLst/>
            <a:rect l="l" t="t" r="r" b="b"/>
            <a:pathLst>
              <a:path w="7969250">
                <a:moveTo>
                  <a:pt x="0" y="0"/>
                </a:moveTo>
                <a:lnTo>
                  <a:pt x="79692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2603499" y="4705350"/>
            <a:ext cx="7969250" cy="0"/>
          </a:xfrm>
          <a:custGeom>
            <a:avLst/>
            <a:gdLst/>
            <a:ahLst/>
            <a:cxnLst/>
            <a:rect l="l" t="t" r="r" b="b"/>
            <a:pathLst>
              <a:path w="7969250">
                <a:moveTo>
                  <a:pt x="0" y="0"/>
                </a:moveTo>
                <a:lnTo>
                  <a:pt x="796925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27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39925" y="856605"/>
            <a:ext cx="3711116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Identifying Classes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88024" y="2412658"/>
            <a:ext cx="3999473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Rules for class communications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09850" y="2851150"/>
            <a:ext cx="7956550" cy="370840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1682750">
              <a:lnSpc>
                <a:spcPct val="95825"/>
              </a:lnSpc>
            </a:pPr>
            <a:r>
              <a:rPr sz="1800" b="1" spc="0" dirty="0">
                <a:solidFill>
                  <a:srgbClr val="FFFFFF"/>
                </a:solidFill>
                <a:latin typeface="Arial"/>
                <a:cs typeface="Arial"/>
              </a:rPr>
              <a:t>Entity              </a:t>
            </a:r>
            <a:r>
              <a:rPr sz="1800" b="1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Arial"/>
                <a:cs typeface="Arial"/>
              </a:rPr>
              <a:t>Boundary       </a:t>
            </a:r>
            <a:r>
              <a:rPr sz="1800" b="1" spc="13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Arial"/>
                <a:cs typeface="Arial"/>
              </a:rPr>
              <a:t>Controller      </a:t>
            </a:r>
            <a:r>
              <a:rPr sz="1800" b="1" spc="43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rgbClr val="FFFFFF"/>
                </a:solidFill>
                <a:latin typeface="Arial"/>
                <a:cs typeface="Arial"/>
              </a:rPr>
              <a:t>Actor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09850" y="3221990"/>
            <a:ext cx="1591310" cy="370840"/>
          </a:xfrm>
          <a:prstGeom prst="rect">
            <a:avLst/>
          </a:prstGeom>
        </p:spPr>
        <p:txBody>
          <a:bodyPr wrap="square" lIns="0" tIns="59690" rIns="0" bIns="0" rtlCol="0">
            <a:noAutofit/>
          </a:bodyPr>
          <a:lstStyle/>
          <a:p>
            <a:pPr marL="91439">
              <a:lnSpc>
                <a:spcPct val="95825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Entity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01160" y="3221990"/>
            <a:ext cx="6365240" cy="370840"/>
          </a:xfrm>
          <a:prstGeom prst="rect">
            <a:avLst/>
          </a:prstGeom>
        </p:spPr>
        <p:txBody>
          <a:bodyPr wrap="square" lIns="0" tIns="59690" rIns="0" bIns="0" rtlCol="0">
            <a:noAutofit/>
          </a:bodyPr>
          <a:lstStyle/>
          <a:p>
            <a:pPr marL="91439">
              <a:lnSpc>
                <a:spcPct val="95825"/>
              </a:lnSpc>
            </a:pPr>
            <a:r>
              <a:rPr sz="1800" spc="0" dirty="0">
                <a:latin typeface="Arial"/>
                <a:cs typeface="Arial"/>
              </a:rPr>
              <a:t>X                                              </a:t>
            </a:r>
            <a:r>
              <a:rPr sz="1800" spc="423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09850" y="3592830"/>
            <a:ext cx="1591310" cy="370840"/>
          </a:xfrm>
          <a:prstGeom prst="rect">
            <a:avLst/>
          </a:prstGeom>
        </p:spPr>
        <p:txBody>
          <a:bodyPr wrap="square" lIns="0" tIns="60325" rIns="0" bIns="0" rtlCol="0">
            <a:noAutofit/>
          </a:bodyPr>
          <a:lstStyle/>
          <a:p>
            <a:pPr marL="91439">
              <a:lnSpc>
                <a:spcPct val="95825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Boundary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01160" y="3592830"/>
            <a:ext cx="6365240" cy="370840"/>
          </a:xfrm>
          <a:prstGeom prst="rect">
            <a:avLst/>
          </a:prstGeom>
        </p:spPr>
        <p:txBody>
          <a:bodyPr wrap="square" lIns="0" tIns="60325" rIns="0" bIns="0" rtlCol="0">
            <a:noAutofit/>
          </a:bodyPr>
          <a:lstStyle/>
          <a:p>
            <a:pPr marL="3274060">
              <a:lnSpc>
                <a:spcPct val="95825"/>
              </a:lnSpc>
            </a:pPr>
            <a:r>
              <a:rPr sz="1800" spc="0" dirty="0">
                <a:latin typeface="Arial"/>
                <a:cs typeface="Arial"/>
              </a:rPr>
              <a:t>X                     </a:t>
            </a:r>
            <a:r>
              <a:rPr sz="1800" spc="358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09850" y="3963670"/>
            <a:ext cx="1591310" cy="370840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1439">
              <a:lnSpc>
                <a:spcPct val="95825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Controller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01160" y="3963670"/>
            <a:ext cx="6365240" cy="370840"/>
          </a:xfrm>
          <a:prstGeom prst="rect">
            <a:avLst/>
          </a:prstGeom>
        </p:spPr>
        <p:txBody>
          <a:bodyPr wrap="square" lIns="0" tIns="58419" rIns="0" bIns="0" rtlCol="0">
            <a:noAutofit/>
          </a:bodyPr>
          <a:lstStyle/>
          <a:p>
            <a:pPr marL="91439">
              <a:lnSpc>
                <a:spcPct val="95825"/>
              </a:lnSpc>
            </a:pPr>
            <a:r>
              <a:rPr sz="1800" spc="0" dirty="0">
                <a:latin typeface="Arial"/>
                <a:cs typeface="Arial"/>
              </a:rPr>
              <a:t>X                     </a:t>
            </a:r>
            <a:r>
              <a:rPr sz="1800" spc="358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X                     </a:t>
            </a:r>
            <a:r>
              <a:rPr sz="1800" spc="358" dirty="0">
                <a:latin typeface="Arial"/>
                <a:cs typeface="Arial"/>
              </a:rPr>
              <a:t> </a:t>
            </a:r>
            <a:r>
              <a:rPr sz="1800" spc="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09850" y="4334510"/>
            <a:ext cx="1591310" cy="370840"/>
          </a:xfrm>
          <a:prstGeom prst="rect">
            <a:avLst/>
          </a:prstGeom>
        </p:spPr>
        <p:txBody>
          <a:bodyPr wrap="square" lIns="0" tIns="59690" rIns="0" bIns="0" rtlCol="0">
            <a:noAutofit/>
          </a:bodyPr>
          <a:lstStyle/>
          <a:p>
            <a:pPr marL="91439">
              <a:lnSpc>
                <a:spcPct val="95825"/>
              </a:lnSpc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Actor</a:t>
            </a:r>
            <a:endParaRPr sz="18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4201160" y="4334510"/>
            <a:ext cx="6365240" cy="370840"/>
          </a:xfrm>
          <a:prstGeom prst="rect">
            <a:avLst/>
          </a:prstGeom>
        </p:spPr>
        <p:txBody>
          <a:bodyPr wrap="square" lIns="0" tIns="59690" rIns="0" bIns="0" rtlCol="0">
            <a:noAutofit/>
          </a:bodyPr>
          <a:lstStyle/>
          <a:p>
            <a:pPr marL="1682750">
              <a:lnSpc>
                <a:spcPct val="95825"/>
              </a:lnSpc>
            </a:pPr>
            <a:r>
              <a:rPr sz="1800" dirty="0">
                <a:latin typeface="Arial"/>
                <a:cs typeface="Arial"/>
              </a:rPr>
              <a:t>X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28493" y="926305"/>
            <a:ext cx="4229100" cy="5003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28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63056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062" y="2477420"/>
            <a:ext cx="1860549" cy="1588531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38099">
              <a:lnSpc>
                <a:spcPts val="2555"/>
              </a:lnSpc>
            </a:pPr>
            <a:r>
              <a:rPr sz="2400" spc="2" dirty="0">
                <a:solidFill>
                  <a:srgbClr val="FFFFFF"/>
                </a:solidFill>
                <a:latin typeface="Arial"/>
                <a:cs typeface="Arial"/>
              </a:rPr>
              <a:t>Class-based</a:t>
            </a:r>
            <a:endParaRPr sz="2400">
              <a:latin typeface="Arial"/>
              <a:cs typeface="Arial"/>
            </a:endParaRPr>
          </a:p>
          <a:p>
            <a:pPr marL="12700" marR="38099">
              <a:lnSpc>
                <a:spcPts val="2590"/>
              </a:lnSpc>
              <a:spcBef>
                <a:spcPts val="1"/>
              </a:spcBef>
            </a:pPr>
            <a:r>
              <a:rPr sz="2400" spc="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  <a:spcBef>
                <a:spcPts val="989"/>
              </a:spcBef>
            </a:pPr>
            <a:r>
              <a:rPr sz="1800" spc="0" dirty="0">
                <a:solidFill>
                  <a:srgbClr val="F98657"/>
                </a:solidFill>
                <a:latin typeface="Arial"/>
                <a:cs typeface="Arial"/>
              </a:rPr>
              <a:t>•  </a:t>
            </a:r>
            <a:r>
              <a:rPr sz="1800" spc="125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  <a:p>
            <a:pPr marL="12700" marR="38099">
              <a:lnSpc>
                <a:spcPct val="95825"/>
              </a:lnSpc>
              <a:spcBef>
                <a:spcPts val="1588"/>
              </a:spcBef>
            </a:pPr>
            <a:r>
              <a:rPr sz="1800" spc="0" dirty="0">
                <a:solidFill>
                  <a:srgbClr val="F98657"/>
                </a:solidFill>
                <a:latin typeface="Arial"/>
                <a:cs typeface="Arial"/>
              </a:rPr>
              <a:t>•  </a:t>
            </a:r>
            <a:r>
              <a:rPr sz="1800" spc="125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ttr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4295568"/>
            <a:ext cx="1620824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0" dirty="0">
                <a:solidFill>
                  <a:srgbClr val="F98657"/>
                </a:solidFill>
                <a:latin typeface="Arial"/>
                <a:cs typeface="Arial"/>
              </a:rPr>
              <a:t>•  </a:t>
            </a:r>
            <a:r>
              <a:rPr sz="1800" spc="125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ehav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683746" y="62035"/>
            <a:ext cx="5597206" cy="679596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3056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2477420"/>
            <a:ext cx="1767817" cy="659384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>
              <a:lnSpc>
                <a:spcPts val="2555"/>
              </a:lnSpc>
            </a:pPr>
            <a:r>
              <a:rPr sz="2400" spc="2" dirty="0">
                <a:solidFill>
                  <a:srgbClr val="FFFFFF"/>
                </a:solidFill>
                <a:latin typeface="Arial"/>
                <a:cs typeface="Arial"/>
              </a:rPr>
              <a:t>Class-based</a:t>
            </a:r>
            <a:endParaRPr sz="2400">
              <a:latin typeface="Arial"/>
              <a:cs typeface="Arial"/>
            </a:endParaRPr>
          </a:p>
          <a:p>
            <a:pPr marL="12700" marR="45720">
              <a:lnSpc>
                <a:spcPts val="2590"/>
              </a:lnSpc>
              <a:spcBef>
                <a:spcPts val="1"/>
              </a:spcBef>
            </a:pPr>
            <a:r>
              <a:rPr sz="2400" spc="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06585" y="2052637"/>
            <a:ext cx="5329765" cy="3997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52723" y="859653"/>
            <a:ext cx="5701757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Understanding Requirements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098562" y="856605"/>
            <a:ext cx="2487668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Class-based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6251" y="856605"/>
            <a:ext cx="193523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024" y="2412658"/>
            <a:ext cx="7549651" cy="205562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1111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Associations and Dependencies</a:t>
            </a:r>
            <a:endParaRPr sz="2200">
              <a:latin typeface="Arial"/>
              <a:cs typeface="Arial"/>
            </a:endParaRPr>
          </a:p>
          <a:p>
            <a:pPr marL="357505" indent="-338455">
              <a:lnSpc>
                <a:spcPts val="2299"/>
              </a:lnSpc>
              <a:spcBef>
                <a:spcPts val="1668"/>
              </a:spcBef>
              <a:tabLst>
                <a:tab pos="3556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In many instances, two classes are related to one another in </a:t>
            </a:r>
            <a:endParaRPr sz="2000">
              <a:latin typeface="Arial"/>
              <a:cs typeface="Arial"/>
            </a:endParaRPr>
          </a:p>
          <a:p>
            <a:pPr marL="357505">
              <a:lnSpc>
                <a:spcPts val="2299"/>
              </a:lnSpc>
              <a:spcBef>
                <a:spcPts val="556"/>
              </a:spcBef>
              <a:tabLst>
                <a:tab pos="355600" algn="l"/>
              </a:tabLst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some fashion, much like two data objects may be related to one </a:t>
            </a:r>
            <a:endParaRPr sz="2000">
              <a:latin typeface="Arial"/>
              <a:cs typeface="Arial"/>
            </a:endParaRPr>
          </a:p>
          <a:p>
            <a:pPr marL="357505">
              <a:lnSpc>
                <a:spcPts val="2299"/>
              </a:lnSpc>
              <a:spcBef>
                <a:spcPts val="556"/>
              </a:spcBef>
              <a:tabLst>
                <a:tab pos="355600" algn="l"/>
              </a:tabLst>
            </a:pPr>
            <a:r>
              <a:rPr sz="2000" spc="-14" dirty="0">
                <a:solidFill>
                  <a:srgbClr val="FFFFFF"/>
                </a:solidFill>
                <a:latin typeface="Arial"/>
                <a:cs typeface="Arial"/>
              </a:rPr>
              <a:t>another.</a:t>
            </a:r>
            <a:endParaRPr sz="2000">
              <a:latin typeface="Arial"/>
              <a:cs typeface="Arial"/>
            </a:endParaRPr>
          </a:p>
          <a:p>
            <a:pPr marL="19050" marR="31111">
              <a:lnSpc>
                <a:spcPct val="95825"/>
              </a:lnSpc>
              <a:spcBef>
                <a:spcPts val="1700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7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hese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onsh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ps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ca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assoc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701925" y="2983705"/>
            <a:ext cx="3708400" cy="280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31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873387" y="856605"/>
            <a:ext cx="2677688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90180" y="2268648"/>
            <a:ext cx="3517299" cy="33761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Represents an "is-a"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ct val="95825"/>
              </a:lnSpc>
              <a:spcBef>
                <a:spcPts val="18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relationship.</a:t>
            </a:r>
            <a:endParaRPr sz="2000">
              <a:latin typeface="Arial"/>
              <a:cs typeface="Arial"/>
            </a:endParaRPr>
          </a:p>
          <a:p>
            <a:pPr marL="12700" marR="569913">
              <a:lnSpc>
                <a:spcPts val="2299"/>
              </a:lnSpc>
              <a:spcBef>
                <a:spcPts val="149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 abstract class name is </a:t>
            </a:r>
            <a:endParaRPr sz="2000">
              <a:latin typeface="Arial"/>
              <a:cs typeface="Arial"/>
            </a:endParaRPr>
          </a:p>
          <a:p>
            <a:pPr marL="12700" marR="569913">
              <a:lnSpc>
                <a:spcPts val="2299"/>
              </a:lnSpc>
              <a:spcBef>
                <a:spcPts val="315"/>
              </a:spcBef>
            </a:pPr>
            <a:r>
              <a:rPr sz="2000" spc="1" dirty="0">
                <a:solidFill>
                  <a:srgbClr val="FFFFFF"/>
                </a:solidFill>
                <a:latin typeface="Arial"/>
                <a:cs typeface="Arial"/>
              </a:rPr>
              <a:t>shown in italics.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1405"/>
              </a:spcBef>
            </a:pP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ass1 and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ass2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ts val="2299"/>
              </a:lnSpc>
              <a:spcBef>
                <a:spcPts val="388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specializations of Super Class.</a:t>
            </a:r>
            <a:endParaRPr sz="2000">
              <a:latin typeface="Arial"/>
              <a:cs typeface="Arial"/>
            </a:endParaRPr>
          </a:p>
          <a:p>
            <a:pPr marL="12700" marR="148119">
              <a:lnSpc>
                <a:spcPts val="2299"/>
              </a:lnSpc>
              <a:spcBef>
                <a:spcPts val="1407"/>
              </a:spcBef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A solid line with a hollow </a:t>
            </a:r>
            <a:endParaRPr sz="2000">
              <a:latin typeface="Arial"/>
              <a:cs typeface="Arial"/>
            </a:endParaRPr>
          </a:p>
          <a:p>
            <a:pPr marL="12700" marR="148119">
              <a:lnSpc>
                <a:spcPts val="2299"/>
              </a:lnSpc>
              <a:spcBef>
                <a:spcPts val="411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arrowhead that point from the</a:t>
            </a:r>
            <a:endParaRPr sz="2000">
              <a:latin typeface="Arial"/>
              <a:cs typeface="Arial"/>
            </a:endParaRPr>
          </a:p>
          <a:p>
            <a:pPr marL="12700" marR="31111">
              <a:lnSpc>
                <a:spcPts val="2190"/>
              </a:lnSpc>
              <a:spcBef>
                <a:spcPts val="521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child to the parent class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51725" y="2289230"/>
            <a:ext cx="13972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88024" y="2412658"/>
            <a:ext cx="1560620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b="1" spc="1" dirty="0">
                <a:solidFill>
                  <a:srgbClr val="F98657"/>
                </a:solidFill>
                <a:latin typeface="Arial"/>
                <a:cs typeface="Arial"/>
              </a:rPr>
              <a:t>Inheritance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59649" y="2412658"/>
            <a:ext cx="409577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1" dirty="0">
                <a:solidFill>
                  <a:srgbClr val="F98657"/>
                </a:solidFill>
                <a:latin typeface="Arial"/>
                <a:cs typeface="Arial"/>
              </a:rPr>
              <a:t>(or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0314" y="2412658"/>
            <a:ext cx="1963711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Generalization)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1725" y="3099998"/>
            <a:ext cx="13972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1725" y="3901622"/>
            <a:ext cx="13972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1725" y="4712390"/>
            <a:ext cx="13972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701925" y="2983705"/>
            <a:ext cx="3708400" cy="280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32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387" y="856605"/>
            <a:ext cx="2677688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024" y="2412658"/>
            <a:ext cx="2412300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-6" dirty="0">
                <a:solidFill>
                  <a:srgbClr val="F98657"/>
                </a:solidFill>
                <a:latin typeface="Arial"/>
                <a:cs typeface="Arial"/>
              </a:rPr>
              <a:t>Simple Association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1725" y="2957496"/>
            <a:ext cx="3618497" cy="151079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800" spc="39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al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nk be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een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00"/>
              </a:spcBef>
            </a:pPr>
            <a:r>
              <a:rPr sz="2000" dirty="0">
                <a:solidFill>
                  <a:srgbClr val="FFFFFF"/>
                </a:solidFill>
                <a:latin typeface="Arial"/>
                <a:cs typeface="Arial"/>
              </a:rPr>
              <a:t>peer classes.</a:t>
            </a:r>
            <a:endParaRPr sz="2000">
              <a:latin typeface="Arial"/>
              <a:cs typeface="Arial"/>
            </a:endParaRPr>
          </a:p>
          <a:p>
            <a:pPr marL="351154" marR="73917" indent="-338454">
              <a:lnSpc>
                <a:spcPts val="2900"/>
              </a:lnSpc>
              <a:spcBef>
                <a:spcPts val="1385"/>
              </a:spcBef>
              <a:tabLst>
                <a:tab pos="342900" algn="l"/>
              </a:tabLst>
            </a:pPr>
            <a:r>
              <a:rPr sz="1800" dirty="0">
                <a:solidFill>
                  <a:srgbClr val="F98657"/>
                </a:solidFill>
                <a:latin typeface="Arial"/>
                <a:cs typeface="Arial"/>
              </a:rPr>
              <a:t>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There is an association between Class1 and Class2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1725" y="4697904"/>
            <a:ext cx="3381921" cy="64820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800" spc="39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 connec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96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classes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1925" y="2983705"/>
            <a:ext cx="3708400" cy="280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33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387" y="856605"/>
            <a:ext cx="2677688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0180" y="2336851"/>
            <a:ext cx="3404735" cy="3439667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 marR="28920">
              <a:lnSpc>
                <a:spcPts val="2039"/>
              </a:lnSpc>
            </a:pPr>
            <a:r>
              <a:rPr sz="1900" spc="-1" dirty="0">
                <a:solidFill>
                  <a:srgbClr val="FFFFFF"/>
                </a:solidFill>
                <a:latin typeface="Arial"/>
                <a:cs typeface="Arial"/>
              </a:rPr>
              <a:t>A special type of association.</a:t>
            </a:r>
            <a:endParaRPr sz="1900">
              <a:latin typeface="Arial"/>
              <a:cs typeface="Arial"/>
            </a:endParaRPr>
          </a:p>
          <a:p>
            <a:pPr marL="12700" marR="880400">
              <a:lnSpc>
                <a:spcPts val="2184"/>
              </a:lnSpc>
              <a:spcBef>
                <a:spcPts val="1097"/>
              </a:spcBef>
            </a:pPr>
            <a:r>
              <a:rPr sz="1900" spc="1" dirty="0">
                <a:solidFill>
                  <a:srgbClr val="FFFFFF"/>
                </a:solidFill>
                <a:latin typeface="Arial"/>
                <a:cs typeface="Arial"/>
              </a:rPr>
              <a:t>It represents a "part of" </a:t>
            </a:r>
            <a:endParaRPr sz="1900">
              <a:latin typeface="Arial"/>
              <a:cs typeface="Arial"/>
            </a:endParaRPr>
          </a:p>
          <a:p>
            <a:pPr marL="12700" marR="880400">
              <a:lnSpc>
                <a:spcPts val="2184"/>
              </a:lnSpc>
              <a:spcBef>
                <a:spcPts val="120"/>
              </a:spcBef>
            </a:pPr>
            <a:r>
              <a:rPr sz="1900" spc="3" dirty="0">
                <a:solidFill>
                  <a:srgbClr val="FFFFFF"/>
                </a:solidFill>
                <a:latin typeface="Arial"/>
                <a:cs typeface="Arial"/>
              </a:rPr>
              <a:t>relationship.</a:t>
            </a:r>
            <a:endParaRPr sz="1900">
              <a:latin typeface="Arial"/>
              <a:cs typeface="Arial"/>
            </a:endParaRPr>
          </a:p>
          <a:p>
            <a:pPr marL="12700" marR="179358">
              <a:lnSpc>
                <a:spcPts val="3410"/>
              </a:lnSpc>
              <a:spcBef>
                <a:spcPts val="450"/>
              </a:spcBef>
            </a:pPr>
            <a:r>
              <a:rPr sz="1900" spc="1" dirty="0">
                <a:solidFill>
                  <a:srgbClr val="FFFFFF"/>
                </a:solidFill>
                <a:latin typeface="Arial"/>
                <a:cs typeface="Arial"/>
              </a:rPr>
              <a:t>Class2 is part of Class1. Objects of Class1 and Class2</a:t>
            </a:r>
            <a:endParaRPr sz="1900">
              <a:latin typeface="Arial"/>
              <a:cs typeface="Arial"/>
            </a:endParaRPr>
          </a:p>
          <a:p>
            <a:pPr marL="12700" marR="28920">
              <a:lnSpc>
                <a:spcPts val="1905"/>
              </a:lnSpc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have separate lifetimes.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84"/>
              </a:lnSpc>
              <a:spcBef>
                <a:spcPts val="1127"/>
              </a:spcBef>
            </a:pPr>
            <a:r>
              <a:rPr sz="1900" spc="-1" dirty="0">
                <a:solidFill>
                  <a:srgbClr val="FFFFFF"/>
                </a:solidFill>
                <a:latin typeface="Arial"/>
                <a:cs typeface="Arial"/>
              </a:rPr>
              <a:t>A solid line with an unfilled 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84"/>
              </a:lnSpc>
              <a:spcBef>
                <a:spcPts val="111"/>
              </a:spcBef>
            </a:pP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diamon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84"/>
              </a:lnSpc>
              <a:spcBef>
                <a:spcPts val="111"/>
              </a:spcBef>
            </a:pPr>
            <a:r>
              <a:rPr sz="1900" spc="1" dirty="0">
                <a:solidFill>
                  <a:srgbClr val="FFFFFF"/>
                </a:solidFill>
                <a:latin typeface="Arial"/>
                <a:cs typeface="Arial"/>
              </a:rPr>
              <a:t>connected to the class of 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84"/>
              </a:lnSpc>
              <a:spcBef>
                <a:spcPts val="111"/>
              </a:spcBef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composite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1725" y="2357513"/>
            <a:ext cx="156563" cy="671067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700">
              <a:latin typeface="Microsoft Sans Serif"/>
              <a:cs typeface="Microsoft Sans Serif"/>
            </a:endParaRPr>
          </a:p>
          <a:p>
            <a:pPr marL="12700">
              <a:lnSpc>
                <a:spcPct val="94319"/>
              </a:lnSpc>
              <a:spcBef>
                <a:spcPts val="1368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024" y="2412658"/>
            <a:ext cx="1575274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98657"/>
                </a:solidFill>
                <a:latin typeface="Arial"/>
                <a:cs typeface="Arial"/>
              </a:rPr>
              <a:t>Aggregation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1725" y="3512625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1725" y="3945441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1725" y="4655625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701925" y="2983705"/>
            <a:ext cx="3708400" cy="280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34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873387" y="856605"/>
            <a:ext cx="2677688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endParaRPr sz="34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90180" y="2324659"/>
            <a:ext cx="3239661" cy="3302507"/>
          </a:xfrm>
          <a:prstGeom prst="rect">
            <a:avLst/>
          </a:prstGeom>
        </p:spPr>
        <p:txBody>
          <a:bodyPr wrap="square" lIns="0" tIns="12954" rIns="0" bIns="0" rtlCol="0">
            <a:noAutofit/>
          </a:bodyPr>
          <a:lstStyle/>
          <a:p>
            <a:pPr marL="12700" marR="28920">
              <a:lnSpc>
                <a:spcPts val="2039"/>
              </a:lnSpc>
            </a:pPr>
            <a:r>
              <a:rPr sz="1900" spc="-1" dirty="0">
                <a:solidFill>
                  <a:srgbClr val="FFFFFF"/>
                </a:solidFill>
                <a:latin typeface="Arial"/>
                <a:cs typeface="Arial"/>
              </a:rPr>
              <a:t>A special type of aggregation</a:t>
            </a:r>
            <a:endParaRPr sz="1900">
              <a:latin typeface="Arial"/>
              <a:cs typeface="Arial"/>
            </a:endParaRPr>
          </a:p>
          <a:p>
            <a:pPr marL="12700" marR="63997">
              <a:lnSpc>
                <a:spcPts val="2184"/>
              </a:lnSpc>
              <a:spcBef>
                <a:spcPts val="17"/>
              </a:spcBef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where parts are destroyed </a:t>
            </a:r>
            <a:endParaRPr sz="1900">
              <a:latin typeface="Arial"/>
              <a:cs typeface="Arial"/>
            </a:endParaRPr>
          </a:p>
          <a:p>
            <a:pPr marL="12700" marR="63997">
              <a:lnSpc>
                <a:spcPts val="2184"/>
              </a:lnSpc>
              <a:spcBef>
                <a:spcPts val="120"/>
              </a:spcBef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when the whole is destroyed.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84"/>
              </a:lnSpc>
              <a:spcBef>
                <a:spcPts val="1226"/>
              </a:spcBef>
            </a:pP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bje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f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Cla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ss2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ve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di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endParaRPr sz="1900">
              <a:latin typeface="Arial"/>
              <a:cs typeface="Arial"/>
            </a:endParaRPr>
          </a:p>
          <a:p>
            <a:pPr marL="12700">
              <a:lnSpc>
                <a:spcPts val="2184"/>
              </a:lnSpc>
              <a:spcBef>
                <a:spcPts val="120"/>
              </a:spcBef>
            </a:pPr>
            <a:r>
              <a:rPr sz="1900" spc="1" dirty="0">
                <a:solidFill>
                  <a:srgbClr val="FFFFFF"/>
                </a:solidFill>
                <a:latin typeface="Arial"/>
                <a:cs typeface="Arial"/>
              </a:rPr>
              <a:t>with Class1</a:t>
            </a:r>
            <a:endParaRPr sz="1900">
              <a:latin typeface="Arial"/>
              <a:cs typeface="Arial"/>
            </a:endParaRPr>
          </a:p>
          <a:p>
            <a:pPr marL="12700" marR="40181">
              <a:lnSpc>
                <a:spcPts val="3410"/>
              </a:lnSpc>
              <a:spcBef>
                <a:spcPts val="330"/>
              </a:spcBef>
            </a:pP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Class2 cannot stand by itself. A solid line with a filled</a:t>
            </a:r>
            <a:endParaRPr sz="1900">
              <a:latin typeface="Arial"/>
              <a:cs typeface="Arial"/>
            </a:endParaRPr>
          </a:p>
          <a:p>
            <a:pPr marL="12700" marR="28920">
              <a:lnSpc>
                <a:spcPts val="2025"/>
              </a:lnSpc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diamond at the association</a:t>
            </a:r>
            <a:endParaRPr sz="1900">
              <a:latin typeface="Arial"/>
              <a:cs typeface="Arial"/>
            </a:endParaRPr>
          </a:p>
          <a:p>
            <a:pPr marL="12700" marR="510088">
              <a:lnSpc>
                <a:spcPts val="2184"/>
              </a:lnSpc>
            </a:pPr>
            <a:r>
              <a:rPr sz="1900" spc="1" dirty="0">
                <a:solidFill>
                  <a:srgbClr val="FFFFFF"/>
                </a:solidFill>
                <a:latin typeface="Arial"/>
                <a:cs typeface="Arial"/>
              </a:rPr>
              <a:t>connected to the class of </a:t>
            </a:r>
            <a:endParaRPr sz="1900">
              <a:latin typeface="Arial"/>
              <a:cs typeface="Arial"/>
            </a:endParaRPr>
          </a:p>
          <a:p>
            <a:pPr marL="12700" marR="510088">
              <a:lnSpc>
                <a:spcPts val="2184"/>
              </a:lnSpc>
              <a:spcBef>
                <a:spcPts val="120"/>
              </a:spcBef>
            </a:pPr>
            <a:r>
              <a:rPr sz="1900" spc="2" dirty="0">
                <a:solidFill>
                  <a:srgbClr val="FFFFFF"/>
                </a:solidFill>
                <a:latin typeface="Arial"/>
                <a:cs typeface="Arial"/>
              </a:rPr>
              <a:t>composite</a:t>
            </a:r>
            <a:endParaRPr sz="19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1725" y="2345321"/>
            <a:ext cx="156563" cy="241299"/>
          </a:xfrm>
          <a:prstGeom prst="rect">
            <a:avLst/>
          </a:prstGeom>
        </p:spPr>
        <p:txBody>
          <a:bodyPr wrap="square" lIns="0" tIns="11652" rIns="0" bIns="0" rtlCol="0">
            <a:noAutofit/>
          </a:bodyPr>
          <a:lstStyle/>
          <a:p>
            <a:pPr marL="12700">
              <a:lnSpc>
                <a:spcPts val="1835"/>
              </a:lnSpc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024" y="2412658"/>
            <a:ext cx="1621263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Composition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51725" y="3363273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51725" y="4073457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1725" y="4506273"/>
            <a:ext cx="133371" cy="241299"/>
          </a:xfrm>
          <a:prstGeom prst="rect">
            <a:avLst/>
          </a:prstGeom>
        </p:spPr>
        <p:txBody>
          <a:bodyPr wrap="square" lIns="0" tIns="11684" rIns="0" bIns="0" rtlCol="0">
            <a:noAutofit/>
          </a:bodyPr>
          <a:lstStyle/>
          <a:p>
            <a:pPr marL="12700">
              <a:lnSpc>
                <a:spcPts val="1839"/>
              </a:lnSpc>
            </a:pPr>
            <a:r>
              <a:rPr sz="1700" dirty="0">
                <a:solidFill>
                  <a:srgbClr val="F98657"/>
                </a:solidFill>
                <a:latin typeface="Arial"/>
                <a:cs typeface="Arial"/>
              </a:rPr>
              <a:t>•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01925" y="2983705"/>
            <a:ext cx="3708400" cy="280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35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873387" y="856605"/>
            <a:ext cx="2677688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Relationships</a:t>
            </a:r>
            <a:endParaRPr sz="3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751725" y="2366184"/>
            <a:ext cx="3690450" cy="63601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800" spc="39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be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een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asses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0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the changes to the definition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8024" y="2412658"/>
            <a:ext cx="1637314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98657"/>
                </a:solidFill>
                <a:latin typeface="Arial"/>
                <a:cs typeface="Arial"/>
              </a:rPr>
              <a:t>Dependency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90180" y="3091608"/>
            <a:ext cx="3095675" cy="1013967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 one may cause changes</a:t>
            </a:r>
            <a:endParaRPr sz="2000">
              <a:latin typeface="Arial"/>
              <a:cs typeface="Arial"/>
            </a:endParaRPr>
          </a:p>
          <a:p>
            <a:pPr marL="12700" marR="40946">
              <a:lnSpc>
                <a:spcPts val="2900"/>
              </a:lnSpc>
              <a:spcBef>
                <a:spcPts val="172"/>
              </a:spcBef>
            </a:pP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but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her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ay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ound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92205" y="3091608"/>
            <a:ext cx="274612" cy="27939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2000" spc="-2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51725" y="4335192"/>
            <a:ext cx="3430533" cy="114198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6016">
              <a:lnSpc>
                <a:spcPts val="2145"/>
              </a:lnSpc>
            </a:pPr>
            <a:r>
              <a:rPr sz="18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800" spc="39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ass1 depends on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ass2</a:t>
            </a:r>
            <a:endParaRPr sz="2000">
              <a:latin typeface="Arial"/>
              <a:cs typeface="Arial"/>
            </a:endParaRPr>
          </a:p>
          <a:p>
            <a:pPr marL="351154" indent="-338454">
              <a:lnSpc>
                <a:spcPts val="2900"/>
              </a:lnSpc>
              <a:spcBef>
                <a:spcPts val="1181"/>
              </a:spcBef>
              <a:tabLst>
                <a:tab pos="342900" algn="l"/>
              </a:tabLst>
            </a:pPr>
            <a:r>
              <a:rPr sz="1800" dirty="0">
                <a:solidFill>
                  <a:srgbClr val="F98657"/>
                </a:solidFill>
                <a:latin typeface="Arial"/>
                <a:cs typeface="Arial"/>
              </a:rPr>
              <a:t>	</a:t>
            </a: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A dashed line with an open arrow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258593" y="945355"/>
            <a:ext cx="5168900" cy="4965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36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63056" y="119093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49062" y="1687988"/>
            <a:ext cx="2930756" cy="1313719"/>
          </a:xfrm>
          <a:prstGeom prst="rect">
            <a:avLst/>
          </a:prstGeom>
        </p:spPr>
        <p:txBody>
          <a:bodyPr wrap="square" lIns="0" tIns="16224" rIns="0" bIns="0" rtlCol="0">
            <a:noAutofit/>
          </a:bodyPr>
          <a:lstStyle/>
          <a:p>
            <a:pPr marL="12700" marR="22349">
              <a:lnSpc>
                <a:spcPts val="2555"/>
              </a:lnSpc>
            </a:pPr>
            <a:r>
              <a:rPr sz="2400" spc="2" dirty="0">
                <a:solidFill>
                  <a:srgbClr val="FFFFFF"/>
                </a:solidFill>
                <a:latin typeface="Arial"/>
                <a:cs typeface="Arial"/>
              </a:rPr>
              <a:t>Class-based</a:t>
            </a:r>
            <a:endParaRPr sz="2400">
              <a:latin typeface="Arial"/>
              <a:cs typeface="Arial"/>
            </a:endParaRPr>
          </a:p>
          <a:p>
            <a:pPr marL="12700" marR="22349">
              <a:lnSpc>
                <a:spcPts val="2590"/>
              </a:lnSpc>
              <a:spcBef>
                <a:spcPts val="1"/>
              </a:spcBef>
            </a:pPr>
            <a:r>
              <a:rPr sz="2400" spc="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300"/>
              </a:lnSpc>
              <a:spcBef>
                <a:spcPts val="636"/>
              </a:spcBef>
            </a:pPr>
            <a:r>
              <a:rPr sz="1600" spc="-1" dirty="0">
                <a:solidFill>
                  <a:srgbClr val="FFFFFF"/>
                </a:solidFill>
                <a:latin typeface="Arial"/>
                <a:cs typeface="Arial"/>
              </a:rPr>
              <a:t>An association may be further defined by indicating multiplicity.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49062" y="3205924"/>
            <a:ext cx="1686540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400" spc="207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xac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one -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49062" y="3635692"/>
            <a:ext cx="1915324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400" spc="207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Ze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 -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49062" y="4068508"/>
            <a:ext cx="1702157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400" spc="207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49062" y="4501324"/>
            <a:ext cx="1973467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400" spc="207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*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49062" y="4943284"/>
            <a:ext cx="2957144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400" spc="207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xact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ber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g.</a:t>
            </a:r>
            <a:r>
              <a:rPr sz="1600" spc="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..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121025" y="3803510"/>
            <a:ext cx="6934200" cy="28067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37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1800" y="856605"/>
            <a:ext cx="3949253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Relationship Names</a:t>
            </a:r>
            <a:endParaRPr sz="3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024" y="2243510"/>
            <a:ext cx="7483139" cy="134823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600" spc="48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Names of relationships are written in the middle of the association line.</a:t>
            </a:r>
            <a:endParaRPr sz="1800">
              <a:latin typeface="Arial"/>
              <a:cs typeface="Arial"/>
            </a:endParaRPr>
          </a:p>
          <a:p>
            <a:pPr marL="12700" marR="34290">
              <a:lnSpc>
                <a:spcPct val="95825"/>
              </a:lnSpc>
              <a:spcBef>
                <a:spcPts val="1049"/>
              </a:spcBef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600" spc="48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Good relation names make sense when you read them out loud.</a:t>
            </a:r>
            <a:endParaRPr sz="1800">
              <a:latin typeface="Arial"/>
              <a:cs typeface="Arial"/>
            </a:endParaRPr>
          </a:p>
          <a:p>
            <a:pPr marL="298450" marR="198212" indent="-285750">
              <a:lnSpc>
                <a:spcPct val="97741"/>
              </a:lnSpc>
              <a:spcBef>
                <a:spcPts val="1218"/>
              </a:spcBef>
              <a:tabLst>
                <a:tab pos="292100" algn="l"/>
              </a:tabLst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They often have a </a:t>
            </a:r>
            <a:r>
              <a:rPr sz="1800" b="1" spc="0" dirty="0">
                <a:solidFill>
                  <a:srgbClr val="FFFFFF"/>
                </a:solidFill>
                <a:latin typeface="Arial"/>
                <a:cs typeface="Arial"/>
              </a:rPr>
              <a:t>small arrowhead to show the direction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in which direction to read the relationship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46110" y="859653"/>
            <a:ext cx="7743346" cy="926592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R="14449" algn="r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Class-Responsibility-Collaborator (CRC)</a:t>
            </a:r>
            <a:endParaRPr sz="3400">
              <a:latin typeface="Arial"/>
              <a:cs typeface="Arial"/>
            </a:endParaRPr>
          </a:p>
          <a:p>
            <a:pPr marR="12700" algn="r">
              <a:lnSpc>
                <a:spcPts val="3695"/>
              </a:lnSpc>
              <a:spcBef>
                <a:spcPts val="6"/>
              </a:spcBef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688" y="2622216"/>
            <a:ext cx="7138347" cy="114198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8099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des a 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eans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and 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gan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z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ct val="95825"/>
              </a:lnSpc>
              <a:spcBef>
                <a:spcPts val="400"/>
              </a:spcBef>
            </a:pP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classes that are relevant to system or product requirements.</a:t>
            </a:r>
            <a:endParaRPr sz="2000">
              <a:latin typeface="Arial"/>
              <a:cs typeface="Arial"/>
            </a:endParaRPr>
          </a:p>
          <a:p>
            <a:pPr marL="12700" marR="38099">
              <a:lnSpc>
                <a:spcPct val="95825"/>
              </a:lnSpc>
              <a:spcBef>
                <a:spcPts val="1684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-10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ndex ca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esent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3993816"/>
            <a:ext cx="6615117" cy="75616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429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ca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ds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d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ded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ee sec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ons.</a:t>
            </a:r>
            <a:endParaRPr sz="2000">
              <a:latin typeface="Arial"/>
              <a:cs typeface="Arial"/>
            </a:endParaRPr>
          </a:p>
          <a:p>
            <a:pPr marL="463549">
              <a:lnSpc>
                <a:spcPct val="95825"/>
              </a:lnSpc>
              <a:spcBef>
                <a:spcPts val="1572"/>
              </a:spcBef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Along the top of the card you write the name of the class.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309538" y="4968422"/>
            <a:ext cx="7040582" cy="570991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In the body of the card you list the class responsibilities on the left</a:t>
            </a:r>
            <a:endParaRPr sz="1800">
              <a:latin typeface="Arial"/>
              <a:cs typeface="Arial"/>
            </a:endParaRPr>
          </a:p>
          <a:p>
            <a:pPr marL="351155" marR="34290">
              <a:lnSpc>
                <a:spcPct val="95825"/>
              </a:lnSpc>
              <a:spcBef>
                <a:spcPts val="328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and the collaborators on the right.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39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46110" y="859653"/>
            <a:ext cx="7743346" cy="926592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R="14449" algn="r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Class-Responsibility-Collaborator (CRC)</a:t>
            </a:r>
            <a:endParaRPr sz="3400">
              <a:latin typeface="Arial"/>
              <a:cs typeface="Arial"/>
            </a:endParaRPr>
          </a:p>
          <a:p>
            <a:pPr marR="12700" algn="r">
              <a:lnSpc>
                <a:spcPts val="3695"/>
              </a:lnSpc>
              <a:spcBef>
                <a:spcPts val="6"/>
              </a:spcBef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2655744"/>
            <a:ext cx="7345861" cy="114198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31111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espons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es 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c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ass does.</a:t>
            </a:r>
            <a:endParaRPr sz="2000">
              <a:latin typeface="Arial"/>
              <a:cs typeface="Arial"/>
            </a:endParaRPr>
          </a:p>
          <a:p>
            <a:pPr marL="351154" indent="-338454">
              <a:lnSpc>
                <a:spcPts val="2900"/>
              </a:lnSpc>
              <a:spcBef>
                <a:spcPts val="1181"/>
              </a:spcBef>
              <a:tabLst>
                <a:tab pos="342900" algn="l"/>
              </a:tabLst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2000" spc="-1" dirty="0">
                <a:solidFill>
                  <a:srgbClr val="FFFFFF"/>
                </a:solidFill>
                <a:latin typeface="Arial"/>
                <a:cs typeface="Arial"/>
              </a:rPr>
              <a:t>Collaborators are those classes that are required to provide a class with the information needed to complete a responsibility.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4027344"/>
            <a:ext cx="7621279" cy="148158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 marR="7942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ne pu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pose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CR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 ca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 ea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-15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 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en,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299"/>
              </a:lnSpc>
              <a:spcBef>
                <a:spcPts val="496"/>
              </a:spcBef>
            </a:pPr>
            <a:r>
              <a:rPr sz="2000" spc="-3" dirty="0">
                <a:solidFill>
                  <a:srgbClr val="FFFFFF"/>
                </a:solidFill>
                <a:latin typeface="Arial"/>
                <a:cs typeface="Arial"/>
              </a:rPr>
              <a:t>inexpensively. It is a lot cheaper to tear up a bunch of cards than </a:t>
            </a:r>
            <a:endParaRPr sz="2000">
              <a:latin typeface="Arial"/>
              <a:cs typeface="Arial"/>
            </a:endParaRPr>
          </a:p>
          <a:p>
            <a:pPr marL="351154">
              <a:lnSpc>
                <a:spcPts val="2299"/>
              </a:lnSpc>
              <a:spcBef>
                <a:spcPts val="604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it would be to reorganize a large amount of source code</a:t>
            </a:r>
            <a:endParaRPr sz="2000">
              <a:latin typeface="Arial"/>
              <a:cs typeface="Arial"/>
            </a:endParaRPr>
          </a:p>
          <a:p>
            <a:pPr marL="463549" marR="31111">
              <a:lnSpc>
                <a:spcPct val="95825"/>
              </a:lnSpc>
              <a:spcBef>
                <a:spcPts val="1601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- C. Horstmann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57548" y="859653"/>
            <a:ext cx="519739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 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58688" y="2707560"/>
            <a:ext cx="7083615" cy="1004823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b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oad spec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um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asks and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echn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ques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hat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ead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an</a:t>
            </a:r>
            <a:endParaRPr sz="2000">
              <a:latin typeface="Arial"/>
              <a:cs typeface="Arial"/>
            </a:endParaRPr>
          </a:p>
          <a:p>
            <a:pPr marL="351154" marR="707000">
              <a:lnSpc>
                <a:spcPts val="2900"/>
              </a:lnSpc>
              <a:spcBef>
                <a:spcPts val="102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understanding of requirements is called requirements engineering.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3942000"/>
            <a:ext cx="7313841" cy="645159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beg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ns du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ng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co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on ac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y and con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nues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72"/>
              </a:spcBef>
            </a:pPr>
            <a:r>
              <a:rPr sz="2000" spc="-6" dirty="0">
                <a:solidFill>
                  <a:srgbClr val="FFFFFF"/>
                </a:solidFill>
                <a:latin typeface="Arial"/>
                <a:cs typeface="Arial"/>
              </a:rPr>
              <a:t>the modeling activity.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58688" y="4816776"/>
            <a:ext cx="7443914" cy="636015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ust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be adap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ed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needs of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ocess,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p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ec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endParaRPr sz="2000">
              <a:latin typeface="Arial"/>
              <a:cs typeface="Arial"/>
            </a:endParaRPr>
          </a:p>
          <a:p>
            <a:pPr marL="351154" marR="38099">
              <a:lnSpc>
                <a:spcPct val="95825"/>
              </a:lnSpc>
              <a:spcBef>
                <a:spcPts val="400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product, and the people doing the work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338661" y="2052637"/>
            <a:ext cx="6665615" cy="399732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746110" y="859653"/>
            <a:ext cx="7743346" cy="926592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R="14449" algn="r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Class-Responsibility-Collaborator (CRC)</a:t>
            </a:r>
            <a:endParaRPr sz="3400">
              <a:latin typeface="Arial"/>
              <a:cs typeface="Arial"/>
            </a:endParaRPr>
          </a:p>
          <a:p>
            <a:pPr marR="12700" algn="r">
              <a:lnSpc>
                <a:spcPts val="3695"/>
              </a:lnSpc>
              <a:spcBef>
                <a:spcPts val="6"/>
              </a:spcBef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Modelling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41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3846" y="703255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10359" y="859653"/>
            <a:ext cx="174476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1" dirty="0">
                <a:solidFill>
                  <a:srgbClr val="FFFFFF"/>
                </a:solidFill>
                <a:latin typeface="Arial"/>
                <a:cs typeface="Arial"/>
              </a:rPr>
              <a:t>Exercise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58688" y="3509184"/>
            <a:ext cx="1665237" cy="114503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2700">
              <a:lnSpc>
                <a:spcPts val="2145"/>
              </a:lnSpc>
            </a:pPr>
            <a:r>
              <a:rPr sz="1800" spc="0" dirty="0">
                <a:solidFill>
                  <a:srgbClr val="F98657"/>
                </a:solidFill>
                <a:latin typeface="Arial"/>
                <a:cs typeface="Arial"/>
              </a:rPr>
              <a:t>1.   </a:t>
            </a:r>
            <a:r>
              <a:rPr sz="1800" spc="104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eve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op a</a:t>
            </a:r>
            <a:endParaRPr sz="2000">
              <a:latin typeface="Arial"/>
              <a:cs typeface="Arial"/>
            </a:endParaRPr>
          </a:p>
          <a:p>
            <a:pPr marL="469899" marR="6988" indent="-457199">
              <a:lnSpc>
                <a:spcPts val="2900"/>
              </a:lnSpc>
              <a:spcBef>
                <a:spcPts val="1205"/>
              </a:spcBef>
              <a:tabLst>
                <a:tab pos="457200" algn="l"/>
              </a:tabLst>
            </a:pPr>
            <a:r>
              <a:rPr sz="1800" spc="0" dirty="0">
                <a:solidFill>
                  <a:srgbClr val="F98657"/>
                </a:solidFill>
                <a:latin typeface="Arial"/>
                <a:cs typeface="Arial"/>
              </a:rPr>
              <a:t>2	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Develop a product or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7138" y="3509184"/>
            <a:ext cx="5961641" cy="1145031"/>
          </a:xfrm>
          <a:prstGeom prst="rect">
            <a:avLst/>
          </a:prstGeom>
        </p:spPr>
        <p:txBody>
          <a:bodyPr wrap="square" lIns="0" tIns="13620" rIns="0" bIns="0" rtlCol="0">
            <a:noAutofit/>
          </a:bodyPr>
          <a:lstStyle/>
          <a:p>
            <a:pPr marL="15849">
              <a:lnSpc>
                <a:spcPts val="2145"/>
              </a:lnSpc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use-case diagram for some scenarios in your project</a:t>
            </a:r>
            <a:endParaRPr sz="2000" dirty="0">
              <a:latin typeface="Arial"/>
              <a:cs typeface="Arial"/>
            </a:endParaRPr>
          </a:p>
          <a:p>
            <a:pPr marL="12700" marR="655420" indent="3149">
              <a:lnSpc>
                <a:spcPts val="2900"/>
              </a:lnSpc>
              <a:spcBef>
                <a:spcPts val="1205"/>
              </a:spcBef>
            </a:pP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complete set of CRC model index cards on the system you chose for your project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81621" y="219637"/>
            <a:ext cx="3137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42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37494" y="2847014"/>
            <a:ext cx="2379262" cy="1108225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694056" marR="12411" algn="ctr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Any Questions?</a:t>
            </a:r>
            <a:endParaRPr sz="1800" dirty="0">
              <a:latin typeface="Arial"/>
              <a:cs typeface="Arial"/>
            </a:endParaRPr>
          </a:p>
          <a:p>
            <a:pPr marL="759513" algn="ctr">
              <a:lnSpc>
                <a:spcPct val="95825"/>
              </a:lnSpc>
              <a:spcBef>
                <a:spcPts val="383"/>
              </a:spcBef>
            </a:pPr>
            <a:r>
              <a:rPr sz="3200" spc="-2" dirty="0">
                <a:solidFill>
                  <a:srgbClr val="FFFFFF"/>
                </a:solidFill>
                <a:latin typeface="Arial"/>
                <a:cs typeface="Arial"/>
              </a:rPr>
              <a:t>The End</a:t>
            </a:r>
            <a:endParaRPr sz="3200" dirty="0">
              <a:latin typeface="Arial"/>
              <a:cs typeface="Arial"/>
            </a:endParaRPr>
          </a:p>
          <a:p>
            <a:pPr marL="12700" marR="6254">
              <a:lnSpc>
                <a:spcPct val="95825"/>
              </a:lnSpc>
              <a:spcBef>
                <a:spcPts val="1172"/>
              </a:spcBef>
            </a:pPr>
            <a:endParaRPr sz="12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0745" y="3025831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54025" y="856605"/>
            <a:ext cx="5197394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 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024" y="2077378"/>
            <a:ext cx="4950146" cy="3683900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Requirements engineering provides the</a:t>
            </a:r>
            <a:endParaRPr sz="2200">
              <a:latin typeface="Arial"/>
              <a:cs typeface="Arial"/>
            </a:endParaRPr>
          </a:p>
          <a:p>
            <a:pPr marL="12700" marR="41909">
              <a:lnSpc>
                <a:spcPct val="95825"/>
              </a:lnSpc>
              <a:spcBef>
                <a:spcPts val="37"/>
              </a:spcBef>
            </a:pPr>
            <a:r>
              <a:rPr sz="2200" spc="1" dirty="0">
                <a:solidFill>
                  <a:srgbClr val="F98657"/>
                </a:solidFill>
                <a:latin typeface="Arial"/>
                <a:cs typeface="Arial"/>
              </a:rPr>
              <a:t>mechanism for:</a:t>
            </a:r>
            <a:endParaRPr sz="22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423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andin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wha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t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ome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r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wan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223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nal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ys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nee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9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223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ea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ibili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199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Nego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ia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g a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rea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onabl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olu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9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223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olu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unambiguou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9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127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-14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alida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 s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900">
              <a:latin typeface="Arial"/>
              <a:cs typeface="Arial"/>
            </a:endParaRPr>
          </a:p>
          <a:p>
            <a:pPr marL="19050" marR="41909">
              <a:lnSpc>
                <a:spcPct val="95825"/>
              </a:lnSpc>
              <a:spcBef>
                <a:spcPts val="1199"/>
              </a:spcBef>
            </a:pPr>
            <a:r>
              <a:rPr sz="1700" spc="-17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700" spc="-8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700" spc="-4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Managin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900" spc="4" dirty="0">
                <a:solidFill>
                  <a:srgbClr val="FFFFFF"/>
                </a:solidFill>
                <a:latin typeface="Arial"/>
                <a:cs typeface="Arial"/>
              </a:rPr>
              <a:t> requiremen</a:t>
            </a:r>
            <a:r>
              <a:rPr sz="19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9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48827" y="2077378"/>
            <a:ext cx="1483128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appropriate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613346" y="3164046"/>
            <a:ext cx="1528759" cy="917256"/>
          </a:xfrm>
          <a:custGeom>
            <a:avLst/>
            <a:gdLst/>
            <a:ahLst/>
            <a:cxnLst/>
            <a:rect l="l" t="t" r="r" b="b"/>
            <a:pathLst>
              <a:path w="1528759" h="917256">
                <a:moveTo>
                  <a:pt x="0" y="91725"/>
                </a:moveTo>
                <a:lnTo>
                  <a:pt x="53" y="828704"/>
                </a:lnTo>
                <a:lnTo>
                  <a:pt x="11218" y="869523"/>
                </a:lnTo>
                <a:lnTo>
                  <a:pt x="38513" y="900252"/>
                </a:lnTo>
                <a:lnTo>
                  <a:pt x="77152" y="916104"/>
                </a:lnTo>
                <a:lnTo>
                  <a:pt x="91725" y="917256"/>
                </a:lnTo>
                <a:lnTo>
                  <a:pt x="1440207" y="917202"/>
                </a:lnTo>
                <a:lnTo>
                  <a:pt x="1481027" y="906037"/>
                </a:lnTo>
                <a:lnTo>
                  <a:pt x="1511756" y="878743"/>
                </a:lnTo>
                <a:lnTo>
                  <a:pt x="1527608" y="840104"/>
                </a:lnTo>
                <a:lnTo>
                  <a:pt x="1528759" y="825530"/>
                </a:lnTo>
                <a:lnTo>
                  <a:pt x="1528706" y="88552"/>
                </a:lnTo>
                <a:lnTo>
                  <a:pt x="1517541" y="47732"/>
                </a:lnTo>
                <a:lnTo>
                  <a:pt x="1490246" y="17004"/>
                </a:lnTo>
                <a:lnTo>
                  <a:pt x="1451607" y="1151"/>
                </a:lnTo>
                <a:lnTo>
                  <a:pt x="1437034" y="0"/>
                </a:lnTo>
                <a:lnTo>
                  <a:pt x="88552" y="53"/>
                </a:lnTo>
                <a:lnTo>
                  <a:pt x="47732" y="11218"/>
                </a:lnTo>
                <a:lnTo>
                  <a:pt x="17003" y="38513"/>
                </a:lnTo>
                <a:lnTo>
                  <a:pt x="1151" y="77152"/>
                </a:lnTo>
                <a:lnTo>
                  <a:pt x="0" y="91725"/>
                </a:lnTo>
                <a:close/>
              </a:path>
            </a:pathLst>
          </a:custGeom>
          <a:solidFill>
            <a:srgbClr val="D7313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613346" y="3164046"/>
            <a:ext cx="1528760" cy="917256"/>
          </a:xfrm>
          <a:custGeom>
            <a:avLst/>
            <a:gdLst/>
            <a:ahLst/>
            <a:cxnLst/>
            <a:rect l="l" t="t" r="r" b="b"/>
            <a:pathLst>
              <a:path w="1528760" h="917256">
                <a:moveTo>
                  <a:pt x="0" y="91725"/>
                </a:moveTo>
                <a:lnTo>
                  <a:pt x="9830" y="50368"/>
                </a:lnTo>
                <a:lnTo>
                  <a:pt x="36132" y="18760"/>
                </a:lnTo>
                <a:lnTo>
                  <a:pt x="74119" y="1687"/>
                </a:lnTo>
                <a:lnTo>
                  <a:pt x="91725" y="0"/>
                </a:lnTo>
                <a:lnTo>
                  <a:pt x="1437034" y="0"/>
                </a:lnTo>
                <a:lnTo>
                  <a:pt x="1478391" y="9830"/>
                </a:lnTo>
                <a:lnTo>
                  <a:pt x="1509998" y="36132"/>
                </a:lnTo>
                <a:lnTo>
                  <a:pt x="1527072" y="74119"/>
                </a:lnTo>
                <a:lnTo>
                  <a:pt x="1528760" y="91725"/>
                </a:lnTo>
                <a:lnTo>
                  <a:pt x="1528760" y="825530"/>
                </a:lnTo>
                <a:lnTo>
                  <a:pt x="1518929" y="866887"/>
                </a:lnTo>
                <a:lnTo>
                  <a:pt x="1492627" y="898495"/>
                </a:lnTo>
                <a:lnTo>
                  <a:pt x="1454640" y="915568"/>
                </a:lnTo>
                <a:lnTo>
                  <a:pt x="1437034" y="917256"/>
                </a:lnTo>
                <a:lnTo>
                  <a:pt x="91725" y="917256"/>
                </a:lnTo>
                <a:lnTo>
                  <a:pt x="50368" y="907425"/>
                </a:lnTo>
                <a:lnTo>
                  <a:pt x="18760" y="881123"/>
                </a:lnTo>
                <a:lnTo>
                  <a:pt x="1687" y="843136"/>
                </a:lnTo>
                <a:lnTo>
                  <a:pt x="0" y="825530"/>
                </a:lnTo>
                <a:lnTo>
                  <a:pt x="0" y="91725"/>
                </a:lnTo>
                <a:close/>
              </a:path>
            </a:pathLst>
          </a:custGeom>
          <a:ln w="158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276637" y="3433108"/>
            <a:ext cx="324097" cy="379133"/>
          </a:xfrm>
          <a:custGeom>
            <a:avLst/>
            <a:gdLst/>
            <a:ahLst/>
            <a:cxnLst/>
            <a:rect l="l" t="t" r="r" b="b"/>
            <a:pathLst>
              <a:path w="324097" h="379133">
                <a:moveTo>
                  <a:pt x="162049" y="303306"/>
                </a:moveTo>
                <a:lnTo>
                  <a:pt x="162049" y="379133"/>
                </a:lnTo>
                <a:lnTo>
                  <a:pt x="324097" y="189566"/>
                </a:lnTo>
                <a:lnTo>
                  <a:pt x="162049" y="0"/>
                </a:lnTo>
                <a:lnTo>
                  <a:pt x="162049" y="75826"/>
                </a:lnTo>
                <a:lnTo>
                  <a:pt x="0" y="75826"/>
                </a:lnTo>
                <a:lnTo>
                  <a:pt x="0" y="303306"/>
                </a:lnTo>
                <a:lnTo>
                  <a:pt x="162049" y="303306"/>
                </a:lnTo>
                <a:close/>
              </a:path>
            </a:pathLst>
          </a:custGeom>
          <a:solidFill>
            <a:srgbClr val="E13441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753611" y="3164046"/>
            <a:ext cx="1528759" cy="917256"/>
          </a:xfrm>
          <a:custGeom>
            <a:avLst/>
            <a:gdLst/>
            <a:ahLst/>
            <a:cxnLst/>
            <a:rect l="l" t="t" r="r" b="b"/>
            <a:pathLst>
              <a:path w="1528759" h="917256">
                <a:moveTo>
                  <a:pt x="0" y="91725"/>
                </a:moveTo>
                <a:lnTo>
                  <a:pt x="53" y="828702"/>
                </a:lnTo>
                <a:lnTo>
                  <a:pt x="11218" y="869523"/>
                </a:lnTo>
                <a:lnTo>
                  <a:pt x="38512" y="900252"/>
                </a:lnTo>
                <a:lnTo>
                  <a:pt x="77151" y="916104"/>
                </a:lnTo>
                <a:lnTo>
                  <a:pt x="91724" y="917256"/>
                </a:lnTo>
                <a:lnTo>
                  <a:pt x="1440207" y="917202"/>
                </a:lnTo>
                <a:lnTo>
                  <a:pt x="1481027" y="906037"/>
                </a:lnTo>
                <a:lnTo>
                  <a:pt x="1511755" y="878743"/>
                </a:lnTo>
                <a:lnTo>
                  <a:pt x="1527608" y="840104"/>
                </a:lnTo>
                <a:lnTo>
                  <a:pt x="1528759" y="825530"/>
                </a:lnTo>
                <a:lnTo>
                  <a:pt x="1528706" y="88552"/>
                </a:lnTo>
                <a:lnTo>
                  <a:pt x="1517540" y="47732"/>
                </a:lnTo>
                <a:lnTo>
                  <a:pt x="1490246" y="17004"/>
                </a:lnTo>
                <a:lnTo>
                  <a:pt x="1451607" y="1151"/>
                </a:lnTo>
                <a:lnTo>
                  <a:pt x="1437034" y="0"/>
                </a:lnTo>
                <a:lnTo>
                  <a:pt x="88552" y="53"/>
                </a:lnTo>
                <a:lnTo>
                  <a:pt x="47732" y="11218"/>
                </a:lnTo>
                <a:lnTo>
                  <a:pt x="17003" y="38513"/>
                </a:lnTo>
                <a:lnTo>
                  <a:pt x="1151" y="77152"/>
                </a:lnTo>
                <a:lnTo>
                  <a:pt x="0" y="91725"/>
                </a:lnTo>
                <a:close/>
              </a:path>
            </a:pathLst>
          </a:custGeom>
          <a:solidFill>
            <a:srgbClr val="DC414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416903" y="3433108"/>
            <a:ext cx="324096" cy="379133"/>
          </a:xfrm>
          <a:custGeom>
            <a:avLst/>
            <a:gdLst/>
            <a:ahLst/>
            <a:cxnLst/>
            <a:rect l="l" t="t" r="r" b="b"/>
            <a:pathLst>
              <a:path w="324096" h="379133">
                <a:moveTo>
                  <a:pt x="162048" y="303306"/>
                </a:moveTo>
                <a:lnTo>
                  <a:pt x="162048" y="379133"/>
                </a:lnTo>
                <a:lnTo>
                  <a:pt x="324096" y="189566"/>
                </a:lnTo>
                <a:lnTo>
                  <a:pt x="162048" y="0"/>
                </a:lnTo>
                <a:lnTo>
                  <a:pt x="162048" y="75826"/>
                </a:lnTo>
                <a:lnTo>
                  <a:pt x="0" y="75826"/>
                </a:lnTo>
                <a:lnTo>
                  <a:pt x="0" y="303306"/>
                </a:lnTo>
                <a:lnTo>
                  <a:pt x="162048" y="303306"/>
                </a:lnTo>
                <a:close/>
              </a:path>
            </a:pathLst>
          </a:custGeom>
          <a:solidFill>
            <a:srgbClr val="E6485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893877" y="3164046"/>
            <a:ext cx="1528759" cy="917256"/>
          </a:xfrm>
          <a:custGeom>
            <a:avLst/>
            <a:gdLst/>
            <a:ahLst/>
            <a:cxnLst/>
            <a:rect l="l" t="t" r="r" b="b"/>
            <a:pathLst>
              <a:path w="1528759" h="917256">
                <a:moveTo>
                  <a:pt x="0" y="91725"/>
                </a:moveTo>
                <a:lnTo>
                  <a:pt x="53" y="828704"/>
                </a:lnTo>
                <a:lnTo>
                  <a:pt x="11218" y="869523"/>
                </a:lnTo>
                <a:lnTo>
                  <a:pt x="38513" y="900252"/>
                </a:lnTo>
                <a:lnTo>
                  <a:pt x="77152" y="916104"/>
                </a:lnTo>
                <a:lnTo>
                  <a:pt x="91725" y="917256"/>
                </a:lnTo>
                <a:lnTo>
                  <a:pt x="1440207" y="917202"/>
                </a:lnTo>
                <a:lnTo>
                  <a:pt x="1481027" y="906037"/>
                </a:lnTo>
                <a:lnTo>
                  <a:pt x="1511756" y="878743"/>
                </a:lnTo>
                <a:lnTo>
                  <a:pt x="1527608" y="840104"/>
                </a:lnTo>
                <a:lnTo>
                  <a:pt x="1528759" y="825530"/>
                </a:lnTo>
                <a:lnTo>
                  <a:pt x="1528706" y="88552"/>
                </a:lnTo>
                <a:lnTo>
                  <a:pt x="1517541" y="47732"/>
                </a:lnTo>
                <a:lnTo>
                  <a:pt x="1490246" y="17004"/>
                </a:lnTo>
                <a:lnTo>
                  <a:pt x="1451607" y="1151"/>
                </a:lnTo>
                <a:lnTo>
                  <a:pt x="1437034" y="0"/>
                </a:lnTo>
                <a:lnTo>
                  <a:pt x="88552" y="53"/>
                </a:lnTo>
                <a:lnTo>
                  <a:pt x="47732" y="11218"/>
                </a:lnTo>
                <a:lnTo>
                  <a:pt x="17003" y="38513"/>
                </a:lnTo>
                <a:lnTo>
                  <a:pt x="1151" y="77152"/>
                </a:lnTo>
                <a:lnTo>
                  <a:pt x="0" y="91725"/>
                </a:lnTo>
                <a:close/>
              </a:path>
            </a:pathLst>
          </a:custGeom>
          <a:solidFill>
            <a:srgbClr val="E1535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557168" y="3433108"/>
            <a:ext cx="324097" cy="379133"/>
          </a:xfrm>
          <a:custGeom>
            <a:avLst/>
            <a:gdLst/>
            <a:ahLst/>
            <a:cxnLst/>
            <a:rect l="l" t="t" r="r" b="b"/>
            <a:pathLst>
              <a:path w="324097" h="379133">
                <a:moveTo>
                  <a:pt x="162049" y="303306"/>
                </a:moveTo>
                <a:lnTo>
                  <a:pt x="162049" y="379133"/>
                </a:lnTo>
                <a:lnTo>
                  <a:pt x="324097" y="189566"/>
                </a:lnTo>
                <a:lnTo>
                  <a:pt x="162049" y="0"/>
                </a:lnTo>
                <a:lnTo>
                  <a:pt x="162049" y="75826"/>
                </a:lnTo>
                <a:lnTo>
                  <a:pt x="0" y="75826"/>
                </a:lnTo>
                <a:lnTo>
                  <a:pt x="0" y="303306"/>
                </a:lnTo>
                <a:lnTo>
                  <a:pt x="162049" y="303306"/>
                </a:lnTo>
                <a:close/>
              </a:path>
            </a:pathLst>
          </a:custGeom>
          <a:solidFill>
            <a:srgbClr val="E95D66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034141" y="3164046"/>
            <a:ext cx="1528759" cy="917256"/>
          </a:xfrm>
          <a:custGeom>
            <a:avLst/>
            <a:gdLst/>
            <a:ahLst/>
            <a:cxnLst/>
            <a:rect l="l" t="t" r="r" b="b"/>
            <a:pathLst>
              <a:path w="1528759" h="917256">
                <a:moveTo>
                  <a:pt x="0" y="91725"/>
                </a:moveTo>
                <a:lnTo>
                  <a:pt x="53" y="828704"/>
                </a:lnTo>
                <a:lnTo>
                  <a:pt x="11218" y="869523"/>
                </a:lnTo>
                <a:lnTo>
                  <a:pt x="38513" y="900252"/>
                </a:lnTo>
                <a:lnTo>
                  <a:pt x="77152" y="916104"/>
                </a:lnTo>
                <a:lnTo>
                  <a:pt x="91725" y="917256"/>
                </a:lnTo>
                <a:lnTo>
                  <a:pt x="1440207" y="917202"/>
                </a:lnTo>
                <a:lnTo>
                  <a:pt x="1481027" y="906037"/>
                </a:lnTo>
                <a:lnTo>
                  <a:pt x="1511756" y="878743"/>
                </a:lnTo>
                <a:lnTo>
                  <a:pt x="1527608" y="840104"/>
                </a:lnTo>
                <a:lnTo>
                  <a:pt x="1528759" y="825530"/>
                </a:lnTo>
                <a:lnTo>
                  <a:pt x="1528706" y="88552"/>
                </a:lnTo>
                <a:lnTo>
                  <a:pt x="1517541" y="47732"/>
                </a:lnTo>
                <a:lnTo>
                  <a:pt x="1490246" y="17004"/>
                </a:lnTo>
                <a:lnTo>
                  <a:pt x="1451607" y="1151"/>
                </a:lnTo>
                <a:lnTo>
                  <a:pt x="1437034" y="0"/>
                </a:lnTo>
                <a:lnTo>
                  <a:pt x="88552" y="53"/>
                </a:lnTo>
                <a:lnTo>
                  <a:pt x="47732" y="11218"/>
                </a:lnTo>
                <a:lnTo>
                  <a:pt x="17003" y="38513"/>
                </a:lnTo>
                <a:lnTo>
                  <a:pt x="1151" y="77152"/>
                </a:lnTo>
                <a:lnTo>
                  <a:pt x="0" y="91725"/>
                </a:lnTo>
                <a:close/>
              </a:path>
            </a:pathLst>
          </a:custGeom>
          <a:solidFill>
            <a:srgbClr val="E6646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608955" y="4215834"/>
            <a:ext cx="379131" cy="324096"/>
          </a:xfrm>
          <a:custGeom>
            <a:avLst/>
            <a:gdLst/>
            <a:ahLst/>
            <a:cxnLst/>
            <a:rect l="l" t="t" r="r" b="b"/>
            <a:pathLst>
              <a:path w="379131" h="324096">
                <a:moveTo>
                  <a:pt x="189566" y="324096"/>
                </a:moveTo>
                <a:lnTo>
                  <a:pt x="379131" y="162048"/>
                </a:lnTo>
                <a:lnTo>
                  <a:pt x="303306" y="162048"/>
                </a:lnTo>
                <a:lnTo>
                  <a:pt x="303306" y="0"/>
                </a:lnTo>
                <a:lnTo>
                  <a:pt x="75826" y="0"/>
                </a:lnTo>
                <a:lnTo>
                  <a:pt x="75826" y="162048"/>
                </a:lnTo>
                <a:lnTo>
                  <a:pt x="0" y="162048"/>
                </a:lnTo>
                <a:lnTo>
                  <a:pt x="189566" y="324096"/>
                </a:lnTo>
                <a:close/>
              </a:path>
            </a:pathLst>
          </a:custGeom>
          <a:solidFill>
            <a:srgbClr val="EC7177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034141" y="4692807"/>
            <a:ext cx="1528759" cy="917256"/>
          </a:xfrm>
          <a:custGeom>
            <a:avLst/>
            <a:gdLst/>
            <a:ahLst/>
            <a:cxnLst/>
            <a:rect l="l" t="t" r="r" b="b"/>
            <a:pathLst>
              <a:path w="1528759" h="917256">
                <a:moveTo>
                  <a:pt x="0" y="91725"/>
                </a:moveTo>
                <a:lnTo>
                  <a:pt x="53" y="828704"/>
                </a:lnTo>
                <a:lnTo>
                  <a:pt x="11218" y="869523"/>
                </a:lnTo>
                <a:lnTo>
                  <a:pt x="38513" y="900252"/>
                </a:lnTo>
                <a:lnTo>
                  <a:pt x="77152" y="916104"/>
                </a:lnTo>
                <a:lnTo>
                  <a:pt x="91725" y="917256"/>
                </a:lnTo>
                <a:lnTo>
                  <a:pt x="1440207" y="917202"/>
                </a:lnTo>
                <a:lnTo>
                  <a:pt x="1481027" y="906037"/>
                </a:lnTo>
                <a:lnTo>
                  <a:pt x="1511756" y="878743"/>
                </a:lnTo>
                <a:lnTo>
                  <a:pt x="1527608" y="840104"/>
                </a:lnTo>
                <a:lnTo>
                  <a:pt x="1528759" y="825530"/>
                </a:lnTo>
                <a:lnTo>
                  <a:pt x="1528706" y="88552"/>
                </a:lnTo>
                <a:lnTo>
                  <a:pt x="1517541" y="47732"/>
                </a:lnTo>
                <a:lnTo>
                  <a:pt x="1490246" y="17003"/>
                </a:lnTo>
                <a:lnTo>
                  <a:pt x="1451607" y="1151"/>
                </a:lnTo>
                <a:lnTo>
                  <a:pt x="1437034" y="0"/>
                </a:lnTo>
                <a:lnTo>
                  <a:pt x="88552" y="53"/>
                </a:lnTo>
                <a:lnTo>
                  <a:pt x="47732" y="11218"/>
                </a:lnTo>
                <a:lnTo>
                  <a:pt x="17003" y="38513"/>
                </a:lnTo>
                <a:lnTo>
                  <a:pt x="1151" y="77152"/>
                </a:lnTo>
                <a:lnTo>
                  <a:pt x="0" y="91725"/>
                </a:lnTo>
                <a:close/>
              </a:path>
            </a:pathLst>
          </a:custGeom>
          <a:solidFill>
            <a:srgbClr val="EA767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575513" y="4961869"/>
            <a:ext cx="324096" cy="379131"/>
          </a:xfrm>
          <a:custGeom>
            <a:avLst/>
            <a:gdLst/>
            <a:ahLst/>
            <a:cxnLst/>
            <a:rect l="l" t="t" r="r" b="b"/>
            <a:pathLst>
              <a:path w="324096" h="379131">
                <a:moveTo>
                  <a:pt x="0" y="189566"/>
                </a:moveTo>
                <a:lnTo>
                  <a:pt x="162048" y="379131"/>
                </a:lnTo>
                <a:lnTo>
                  <a:pt x="162048" y="303305"/>
                </a:lnTo>
                <a:lnTo>
                  <a:pt x="324096" y="303305"/>
                </a:lnTo>
                <a:lnTo>
                  <a:pt x="324096" y="75826"/>
                </a:lnTo>
                <a:lnTo>
                  <a:pt x="162048" y="75826"/>
                </a:lnTo>
                <a:lnTo>
                  <a:pt x="162048" y="0"/>
                </a:lnTo>
                <a:lnTo>
                  <a:pt x="0" y="189566"/>
                </a:lnTo>
                <a:close/>
              </a:path>
            </a:pathLst>
          </a:custGeom>
          <a:solidFill>
            <a:srgbClr val="F0868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6893877" y="4692807"/>
            <a:ext cx="1528759" cy="917256"/>
          </a:xfrm>
          <a:custGeom>
            <a:avLst/>
            <a:gdLst/>
            <a:ahLst/>
            <a:cxnLst/>
            <a:rect l="l" t="t" r="r" b="b"/>
            <a:pathLst>
              <a:path w="1528759" h="917256">
                <a:moveTo>
                  <a:pt x="0" y="91725"/>
                </a:moveTo>
                <a:lnTo>
                  <a:pt x="53" y="828704"/>
                </a:lnTo>
                <a:lnTo>
                  <a:pt x="11218" y="869523"/>
                </a:lnTo>
                <a:lnTo>
                  <a:pt x="38513" y="900252"/>
                </a:lnTo>
                <a:lnTo>
                  <a:pt x="77152" y="916104"/>
                </a:lnTo>
                <a:lnTo>
                  <a:pt x="91725" y="917256"/>
                </a:lnTo>
                <a:lnTo>
                  <a:pt x="1440207" y="917202"/>
                </a:lnTo>
                <a:lnTo>
                  <a:pt x="1481027" y="906037"/>
                </a:lnTo>
                <a:lnTo>
                  <a:pt x="1511756" y="878743"/>
                </a:lnTo>
                <a:lnTo>
                  <a:pt x="1527608" y="840104"/>
                </a:lnTo>
                <a:lnTo>
                  <a:pt x="1528759" y="825530"/>
                </a:lnTo>
                <a:lnTo>
                  <a:pt x="1528706" y="88552"/>
                </a:lnTo>
                <a:lnTo>
                  <a:pt x="1517541" y="47732"/>
                </a:lnTo>
                <a:lnTo>
                  <a:pt x="1490246" y="17003"/>
                </a:lnTo>
                <a:lnTo>
                  <a:pt x="1451607" y="1151"/>
                </a:lnTo>
                <a:lnTo>
                  <a:pt x="1437034" y="0"/>
                </a:lnTo>
                <a:lnTo>
                  <a:pt x="88552" y="53"/>
                </a:lnTo>
                <a:lnTo>
                  <a:pt x="47732" y="11218"/>
                </a:lnTo>
                <a:lnTo>
                  <a:pt x="17003" y="38513"/>
                </a:lnTo>
                <a:lnTo>
                  <a:pt x="1151" y="77152"/>
                </a:lnTo>
                <a:lnTo>
                  <a:pt x="0" y="91725"/>
                </a:lnTo>
                <a:close/>
              </a:path>
            </a:pathLst>
          </a:custGeom>
          <a:solidFill>
            <a:srgbClr val="EE888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435247" y="4961869"/>
            <a:ext cx="324097" cy="379131"/>
          </a:xfrm>
          <a:custGeom>
            <a:avLst/>
            <a:gdLst/>
            <a:ahLst/>
            <a:cxnLst/>
            <a:rect l="l" t="t" r="r" b="b"/>
            <a:pathLst>
              <a:path w="324097" h="379131">
                <a:moveTo>
                  <a:pt x="0" y="189566"/>
                </a:moveTo>
                <a:lnTo>
                  <a:pt x="162048" y="379131"/>
                </a:lnTo>
                <a:lnTo>
                  <a:pt x="162048" y="303305"/>
                </a:lnTo>
                <a:lnTo>
                  <a:pt x="324097" y="303305"/>
                </a:lnTo>
                <a:lnTo>
                  <a:pt x="324097" y="75826"/>
                </a:lnTo>
                <a:lnTo>
                  <a:pt x="162048" y="75826"/>
                </a:lnTo>
                <a:lnTo>
                  <a:pt x="162048" y="0"/>
                </a:lnTo>
                <a:lnTo>
                  <a:pt x="0" y="189566"/>
                </a:lnTo>
                <a:close/>
              </a:path>
            </a:pathLst>
          </a:custGeom>
          <a:solidFill>
            <a:srgbClr val="F39B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753611" y="4692807"/>
            <a:ext cx="1528759" cy="917256"/>
          </a:xfrm>
          <a:custGeom>
            <a:avLst/>
            <a:gdLst/>
            <a:ahLst/>
            <a:cxnLst/>
            <a:rect l="l" t="t" r="r" b="b"/>
            <a:pathLst>
              <a:path w="1528759" h="917256">
                <a:moveTo>
                  <a:pt x="0" y="91725"/>
                </a:moveTo>
                <a:lnTo>
                  <a:pt x="53" y="828702"/>
                </a:lnTo>
                <a:lnTo>
                  <a:pt x="11218" y="869523"/>
                </a:lnTo>
                <a:lnTo>
                  <a:pt x="38512" y="900252"/>
                </a:lnTo>
                <a:lnTo>
                  <a:pt x="77151" y="916104"/>
                </a:lnTo>
                <a:lnTo>
                  <a:pt x="91724" y="917256"/>
                </a:lnTo>
                <a:lnTo>
                  <a:pt x="1440207" y="917202"/>
                </a:lnTo>
                <a:lnTo>
                  <a:pt x="1481027" y="906037"/>
                </a:lnTo>
                <a:lnTo>
                  <a:pt x="1511755" y="878743"/>
                </a:lnTo>
                <a:lnTo>
                  <a:pt x="1527608" y="840104"/>
                </a:lnTo>
                <a:lnTo>
                  <a:pt x="1528759" y="825530"/>
                </a:lnTo>
                <a:lnTo>
                  <a:pt x="1528706" y="88552"/>
                </a:lnTo>
                <a:lnTo>
                  <a:pt x="1517540" y="47732"/>
                </a:lnTo>
                <a:lnTo>
                  <a:pt x="1490246" y="17003"/>
                </a:lnTo>
                <a:lnTo>
                  <a:pt x="1451607" y="1151"/>
                </a:lnTo>
                <a:lnTo>
                  <a:pt x="1437034" y="0"/>
                </a:lnTo>
                <a:lnTo>
                  <a:pt x="88552" y="53"/>
                </a:lnTo>
                <a:lnTo>
                  <a:pt x="47732" y="11218"/>
                </a:lnTo>
                <a:lnTo>
                  <a:pt x="17003" y="38512"/>
                </a:lnTo>
                <a:lnTo>
                  <a:pt x="1151" y="77151"/>
                </a:lnTo>
                <a:lnTo>
                  <a:pt x="0" y="91725"/>
                </a:lnTo>
                <a:close/>
              </a:path>
            </a:pathLst>
          </a:custGeom>
          <a:solidFill>
            <a:srgbClr val="F39B9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54025" y="856605"/>
            <a:ext cx="2776139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160639" y="856605"/>
            <a:ext cx="2390780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8024" y="2412658"/>
            <a:ext cx="2026239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It encompasses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24738" y="2412658"/>
            <a:ext cx="1760985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98657"/>
                </a:solidFill>
                <a:latin typeface="Arial"/>
                <a:cs typeface="Arial"/>
              </a:rPr>
              <a:t>seven distinct</a:t>
            </a:r>
            <a:endParaRPr sz="2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496358" y="2412658"/>
            <a:ext cx="797391" cy="30479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>
              <a:lnSpc>
                <a:spcPts val="2350"/>
              </a:lnSpc>
            </a:pPr>
            <a:r>
              <a:rPr sz="2200" dirty="0">
                <a:solidFill>
                  <a:srgbClr val="F98657"/>
                </a:solidFill>
                <a:latin typeface="Arial"/>
                <a:cs typeface="Arial"/>
              </a:rPr>
              <a:t>tasks: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901157" y="3496238"/>
            <a:ext cx="987429" cy="2539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Inception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016119" y="3496238"/>
            <a:ext cx="1038018" cy="2539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Elicitation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67326" y="3496238"/>
            <a:ext cx="1215944" cy="2539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Elaboration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07590" y="3496238"/>
            <a:ext cx="1216699" cy="253999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Negotiation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38160" y="5026334"/>
            <a:ext cx="1394237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Management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2034" y="5026334"/>
            <a:ext cx="1046179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spc="-13" dirty="0">
                <a:solidFill>
                  <a:srgbClr val="FFFFFF"/>
                </a:solidFill>
                <a:latin typeface="Arial"/>
                <a:cs typeface="Arial"/>
              </a:rPr>
              <a:t>Validation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37771" y="5026334"/>
            <a:ext cx="135577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Specification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88024" y="5900356"/>
            <a:ext cx="6095339" cy="47243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600" spc="1" dirty="0">
                <a:solidFill>
                  <a:srgbClr val="F98657"/>
                </a:solidFill>
                <a:latin typeface="Arial"/>
                <a:cs typeface="Arial"/>
              </a:rPr>
              <a:t>It is important to note that some of these tasks occur in parallel and</a:t>
            </a:r>
            <a:endParaRPr sz="1600">
              <a:latin typeface="Arial"/>
              <a:cs typeface="Arial"/>
            </a:endParaRPr>
          </a:p>
          <a:p>
            <a:pPr marL="12700" marR="30479">
              <a:lnSpc>
                <a:spcPct val="95825"/>
              </a:lnSpc>
            </a:pPr>
            <a:r>
              <a:rPr sz="1600" spc="1" dirty="0">
                <a:solidFill>
                  <a:srgbClr val="F98657"/>
                </a:solidFill>
                <a:latin typeface="Arial"/>
                <a:cs typeface="Arial"/>
              </a:rPr>
              <a:t>the needs of the project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784349" y="5900356"/>
            <a:ext cx="1626281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600" spc="1" dirty="0">
                <a:solidFill>
                  <a:srgbClr val="F98657"/>
                </a:solidFill>
                <a:latin typeface="Arial"/>
                <a:cs typeface="Arial"/>
              </a:rPr>
              <a:t>all are adapted to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ject 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54025" y="856605"/>
            <a:ext cx="2776139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0639" y="856605"/>
            <a:ext cx="2390780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024" y="2412658"/>
            <a:ext cx="7606559" cy="2665376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24539">
              <a:lnSpc>
                <a:spcPts val="2350"/>
              </a:lnSpc>
            </a:pPr>
            <a:r>
              <a:rPr sz="2200" dirty="0">
                <a:solidFill>
                  <a:srgbClr val="F98657"/>
                </a:solidFill>
                <a:latin typeface="Arial"/>
                <a:cs typeface="Arial"/>
              </a:rPr>
              <a:t>Inception</a:t>
            </a:r>
            <a:endParaRPr sz="2200">
              <a:latin typeface="Arial"/>
              <a:cs typeface="Arial"/>
            </a:endParaRPr>
          </a:p>
          <a:p>
            <a:pPr marL="19050" marR="24539">
              <a:lnSpc>
                <a:spcPct val="95825"/>
              </a:lnSpc>
              <a:spcBef>
                <a:spcPts val="1445"/>
              </a:spcBef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500" spc="-7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500" spc="-50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w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doe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 a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oft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ge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700">
              <a:latin typeface="Arial"/>
              <a:cs typeface="Arial"/>
            </a:endParaRPr>
          </a:p>
          <a:p>
            <a:pPr marL="357505" indent="-338455">
              <a:lnSpc>
                <a:spcPts val="1954"/>
              </a:lnSpc>
              <a:spcBef>
                <a:spcPts val="1357"/>
              </a:spcBef>
              <a:tabLst>
                <a:tab pos="355600" algn="l"/>
              </a:tabLst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500" spc="0" dirty="0">
                <a:solidFill>
                  <a:srgbClr val="F98657"/>
                </a:solidFill>
                <a:latin typeface="Microsoft Sans Serif"/>
                <a:cs typeface="Microsoft Sans Serif"/>
              </a:rPr>
              <a:t>	</a:t>
            </a:r>
            <a:r>
              <a:rPr sz="1700" spc="2" dirty="0">
                <a:solidFill>
                  <a:srgbClr val="FFFFFF"/>
                </a:solidFill>
                <a:latin typeface="Arial"/>
                <a:cs typeface="Arial"/>
              </a:rPr>
              <a:t>Is there a single event that becomes the catalyst for a new product, or does </a:t>
            </a:r>
            <a:endParaRPr sz="1700">
              <a:latin typeface="Arial"/>
              <a:cs typeface="Arial"/>
            </a:endParaRPr>
          </a:p>
          <a:p>
            <a:pPr marL="357505">
              <a:lnSpc>
                <a:spcPts val="1954"/>
              </a:lnSpc>
              <a:spcBef>
                <a:spcPts val="349"/>
              </a:spcBef>
              <a:tabLst>
                <a:tab pos="355600" algn="l"/>
              </a:tabLst>
            </a:pPr>
            <a:r>
              <a:rPr sz="1700" spc="2" dirty="0">
                <a:solidFill>
                  <a:srgbClr val="FFFFFF"/>
                </a:solidFill>
                <a:latin typeface="Arial"/>
                <a:cs typeface="Arial"/>
              </a:rPr>
              <a:t>the need evolve over time?</a:t>
            </a:r>
            <a:endParaRPr sz="1700">
              <a:latin typeface="Arial"/>
              <a:cs typeface="Arial"/>
            </a:endParaRPr>
          </a:p>
          <a:p>
            <a:pPr marL="19050" marR="24539">
              <a:lnSpc>
                <a:spcPct val="95825"/>
              </a:lnSpc>
              <a:spcBef>
                <a:spcPts val="1343"/>
              </a:spcBef>
            </a:pPr>
            <a:r>
              <a:rPr sz="1500" spc="-15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500" spc="-71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500" spc="-50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p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ct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ept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fo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ll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wi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tab</a:t>
            </a:r>
            <a:r>
              <a:rPr sz="1700" spc="-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700" spc="4" dirty="0">
                <a:solidFill>
                  <a:srgbClr val="FFFFFF"/>
                </a:solidFill>
                <a:latin typeface="Arial"/>
                <a:cs typeface="Arial"/>
              </a:rPr>
              <a:t>hed</a:t>
            </a:r>
            <a:r>
              <a:rPr sz="1700" spc="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700">
              <a:latin typeface="Arial"/>
              <a:cs typeface="Arial"/>
            </a:endParaRPr>
          </a:p>
          <a:p>
            <a:pPr marL="469900" marR="24539">
              <a:lnSpc>
                <a:spcPct val="95825"/>
              </a:lnSpc>
              <a:spcBef>
                <a:spcPts val="1424"/>
              </a:spcBef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spc="-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ba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c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unde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rs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andin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g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oble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  <a:p>
            <a:pPr marL="469900" marR="24539">
              <a:lnSpc>
                <a:spcPct val="95825"/>
              </a:lnSpc>
              <a:spcBef>
                <a:spcPts val="1275"/>
              </a:spcBef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peopl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wh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wan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a s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olu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45224" y="5258375"/>
            <a:ext cx="3793893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na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re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e s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olu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ha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45224" y="5651567"/>
            <a:ext cx="5925569" cy="215900"/>
          </a:xfrm>
          <a:prstGeom prst="rect">
            <a:avLst/>
          </a:prstGeom>
        </p:spPr>
        <p:txBody>
          <a:bodyPr wrap="square" lIns="0" tIns="10382" rIns="0" bIns="0" rtlCol="0">
            <a:noAutofit/>
          </a:bodyPr>
          <a:lstStyle/>
          <a:p>
            <a:pPr marL="12700">
              <a:lnSpc>
                <a:spcPts val="1635"/>
              </a:lnSpc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-29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ene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ss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eli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ina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ry c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mm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uni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d c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ollabo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5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500" spc="4" dirty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sz="15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54025" y="856605"/>
            <a:ext cx="2776139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Requirements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60639" y="856605"/>
            <a:ext cx="2390780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3" dirty="0">
                <a:solidFill>
                  <a:srgbClr val="FFFFFF"/>
                </a:solidFill>
                <a:latin typeface="Arial"/>
                <a:cs typeface="Arial"/>
              </a:rPr>
              <a:t>Engineering</a:t>
            </a:r>
            <a:endParaRPr sz="3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88024" y="2412658"/>
            <a:ext cx="5580061" cy="1288811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4290">
              <a:lnSpc>
                <a:spcPts val="2350"/>
              </a:lnSpc>
            </a:pPr>
            <a:r>
              <a:rPr sz="2200" spc="0" dirty="0">
                <a:solidFill>
                  <a:srgbClr val="F98657"/>
                </a:solidFill>
                <a:latin typeface="Arial"/>
                <a:cs typeface="Arial"/>
              </a:rPr>
              <a:t>Elicitation</a:t>
            </a:r>
            <a:endParaRPr sz="2200">
              <a:latin typeface="Arial"/>
              <a:cs typeface="Arial"/>
            </a:endParaRPr>
          </a:p>
          <a:p>
            <a:pPr marL="19050" marR="34290">
              <a:lnSpc>
                <a:spcPct val="95825"/>
              </a:lnSpc>
              <a:spcBef>
                <a:spcPts val="1668"/>
              </a:spcBef>
            </a:pPr>
            <a:r>
              <a:rPr sz="1800" spc="-18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800" spc="-85" dirty="0">
                <a:solidFill>
                  <a:srgbClr val="F98657"/>
                </a:solidFill>
                <a:latin typeface="Microsoft Sans Serif"/>
                <a:cs typeface="Microsoft Sans Serif"/>
              </a:rPr>
              <a:t>   </a:t>
            </a:r>
            <a:r>
              <a:rPr sz="1800" spc="19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2000" spc="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sk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cus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000" spc="-11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 use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000" spc="-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and o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2000" spc="-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2000" spc="0" dirty="0">
                <a:solidFill>
                  <a:srgbClr val="FFFFFF"/>
                </a:solidFill>
                <a:latin typeface="Arial"/>
                <a:cs typeface="Arial"/>
              </a:rPr>
              <a:t>s: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95825"/>
              </a:lnSpc>
              <a:spcBef>
                <a:spcPts val="1583"/>
              </a:spcBef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What are objectives for the system or product?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45224" y="3916862"/>
            <a:ext cx="3319390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What is to be accomplished?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45224" y="4389302"/>
            <a:ext cx="7142314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How does the system or product fit into the needs of the business?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45224" y="4858694"/>
            <a:ext cx="6849922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600" spc="-16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600" spc="-7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</a:t>
            </a:r>
            <a:r>
              <a:rPr sz="1600" spc="119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800" spc="0" dirty="0">
                <a:solidFill>
                  <a:srgbClr val="FFFFFF"/>
                </a:solidFill>
                <a:latin typeface="Arial"/>
                <a:cs typeface="Arial"/>
              </a:rPr>
              <a:t>How is the system or product to be used on a day-to-day basis?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88024" y="5440108"/>
            <a:ext cx="2482480" cy="57911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600" spc="0" dirty="0">
                <a:solidFill>
                  <a:srgbClr val="F98657"/>
                </a:solidFill>
                <a:latin typeface="Arial"/>
                <a:cs typeface="Arial"/>
              </a:rPr>
              <a:t>Problems which may arise:</a:t>
            </a:r>
            <a:endParaRPr sz="1600">
              <a:latin typeface="Arial"/>
              <a:cs typeface="Arial"/>
            </a:endParaRPr>
          </a:p>
          <a:p>
            <a:pPr marL="12700" marR="30479">
              <a:lnSpc>
                <a:spcPct val="95825"/>
              </a:lnSpc>
              <a:spcBef>
                <a:spcPts val="833"/>
              </a:spcBef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400" spc="207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cope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78824" y="5790628"/>
            <a:ext cx="1661160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400" spc="207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nde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69624" y="5790628"/>
            <a:ext cx="1084772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0" dirty="0">
                <a:solidFill>
                  <a:srgbClr val="F98657"/>
                </a:solidFill>
                <a:latin typeface="Arial"/>
                <a:cs typeface="Arial"/>
              </a:rPr>
              <a:t>•   </a:t>
            </a:r>
            <a:r>
              <a:rPr sz="1400" spc="207" dirty="0">
                <a:solidFill>
                  <a:srgbClr val="F98657"/>
                </a:solidFill>
                <a:latin typeface="Arial"/>
                <a:cs typeface="Arial"/>
              </a:rPr>
              <a:t> </a:t>
            </a:r>
            <a:r>
              <a:rPr sz="1600" spc="-94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31793" y="2105201"/>
            <a:ext cx="9360204" cy="47527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2189866" cy="685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964173" cy="6857999"/>
          </a:xfrm>
          <a:custGeom>
            <a:avLst/>
            <a:gdLst/>
            <a:ahLst/>
            <a:cxnLst/>
            <a:rect l="l" t="t" r="r" b="b"/>
            <a:pathLst>
              <a:path w="964173" h="6857999">
                <a:moveTo>
                  <a:pt x="0" y="0"/>
                </a:moveTo>
                <a:lnTo>
                  <a:pt x="0" y="6857999"/>
                </a:lnTo>
                <a:lnTo>
                  <a:pt x="964173" y="6857999"/>
                </a:lnTo>
                <a:lnTo>
                  <a:pt x="964173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84901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46988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04478" y="0"/>
            <a:ext cx="10372315" cy="6857999"/>
          </a:xfrm>
          <a:custGeom>
            <a:avLst/>
            <a:gdLst/>
            <a:ahLst/>
            <a:cxnLst/>
            <a:rect l="l" t="t" r="r" b="b"/>
            <a:pathLst>
              <a:path w="10372315" h="6857999">
                <a:moveTo>
                  <a:pt x="0" y="0"/>
                </a:moveTo>
                <a:lnTo>
                  <a:pt x="0" y="6857999"/>
                </a:lnTo>
                <a:lnTo>
                  <a:pt x="10372315" y="6857999"/>
                </a:lnTo>
                <a:lnTo>
                  <a:pt x="10372315" y="0"/>
                </a:lnTo>
                <a:lnTo>
                  <a:pt x="0" y="0"/>
                </a:lnTo>
                <a:close/>
              </a:path>
            </a:pathLst>
          </a:custGeom>
          <a:solidFill>
            <a:srgbClr val="2D241E">
              <a:alpha val="92160"/>
            </a:srgb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391044" y="0"/>
            <a:ext cx="0" cy="6857999"/>
          </a:xfrm>
          <a:custGeom>
            <a:avLst/>
            <a:gdLst/>
            <a:ahLst/>
            <a:cxnLst/>
            <a:rect l="l" t="t" r="r" b="b"/>
            <a:pathLst>
              <a:path h="6857999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28701">
            <a:solidFill>
              <a:srgbClr val="F98657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08621" y="219637"/>
            <a:ext cx="186826" cy="254000"/>
          </a:xfrm>
          <a:prstGeom prst="rect">
            <a:avLst/>
          </a:prstGeom>
        </p:spPr>
        <p:txBody>
          <a:bodyPr wrap="square" lIns="0" tIns="12319" rIns="0" bIns="0" rtlCol="0">
            <a:noAutofit/>
          </a:bodyPr>
          <a:lstStyle/>
          <a:p>
            <a:pPr marL="12700">
              <a:lnSpc>
                <a:spcPts val="1939"/>
              </a:lnSpc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02551" y="700207"/>
            <a:ext cx="260719" cy="254000"/>
          </a:xfrm>
          <a:prstGeom prst="rect">
            <a:avLst/>
          </a:prstGeom>
        </p:spPr>
        <p:txBody>
          <a:bodyPr wrap="square" lIns="0" tIns="12350" rIns="0" bIns="0" rtlCol="0">
            <a:noAutofit/>
          </a:bodyPr>
          <a:lstStyle/>
          <a:p>
            <a:pPr marL="12700">
              <a:lnSpc>
                <a:spcPts val="1945"/>
              </a:lnSpc>
            </a:pPr>
            <a:r>
              <a:rPr sz="1800" spc="675" dirty="0">
                <a:solidFill>
                  <a:srgbClr val="F98657"/>
                </a:solidFill>
                <a:latin typeface="Microsoft Sans Serif"/>
                <a:cs typeface="Microsoft Sans Serif"/>
              </a:rPr>
              <a:t>z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16337" y="856605"/>
            <a:ext cx="1935231" cy="457200"/>
          </a:xfrm>
          <a:prstGeom prst="rect">
            <a:avLst/>
          </a:prstGeom>
        </p:spPr>
        <p:txBody>
          <a:bodyPr wrap="square" lIns="0" tIns="22701" rIns="0" bIns="0" rtlCol="0">
            <a:noAutofit/>
          </a:bodyPr>
          <a:lstStyle/>
          <a:p>
            <a:pPr marL="12700">
              <a:lnSpc>
                <a:spcPts val="3575"/>
              </a:lnSpc>
            </a:pPr>
            <a:r>
              <a:rPr sz="3400" spc="-2" dirty="0">
                <a:solidFill>
                  <a:srgbClr val="FFFFFF"/>
                </a:solidFill>
                <a:latin typeface="Arial"/>
                <a:cs typeface="Arial"/>
              </a:rPr>
              <a:t>Elicitation</a:t>
            </a:r>
            <a:endParaRPr sz="3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8024" y="2056042"/>
            <a:ext cx="3537631" cy="665249"/>
          </a:xfrm>
          <a:prstGeom prst="rect">
            <a:avLst/>
          </a:prstGeom>
        </p:spPr>
        <p:txBody>
          <a:bodyPr wrap="square" lIns="0" tIns="14922" rIns="0" bIns="0" rtlCol="0">
            <a:noAutofit/>
          </a:bodyPr>
          <a:lstStyle/>
          <a:p>
            <a:pPr marL="12700" marR="30479">
              <a:lnSpc>
                <a:spcPts val="2350"/>
              </a:lnSpc>
            </a:pPr>
            <a:r>
              <a:rPr sz="2200" spc="-2" dirty="0">
                <a:solidFill>
                  <a:srgbClr val="F98657"/>
                </a:solidFill>
                <a:latin typeface="Arial"/>
                <a:cs typeface="Arial"/>
              </a:rPr>
              <a:t>Work Products</a:t>
            </a:r>
            <a:endParaRPr sz="2200">
              <a:latin typeface="Arial"/>
              <a:cs typeface="Arial"/>
            </a:endParaRPr>
          </a:p>
          <a:p>
            <a:pPr marL="19050">
              <a:lnSpc>
                <a:spcPct val="95825"/>
              </a:lnSpc>
              <a:spcBef>
                <a:spcPts val="867"/>
              </a:spcBef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need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f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eas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ili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119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94374" y="2925508"/>
            <a:ext cx="5507056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bounded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scope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f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sys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oduc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4374" y="3355276"/>
            <a:ext cx="6587596" cy="521207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cus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her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akeho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w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ho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ed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1600">
              <a:latin typeface="Arial"/>
              <a:cs typeface="Arial"/>
            </a:endParaRPr>
          </a:p>
          <a:p>
            <a:pPr marL="351155" marR="30479">
              <a:lnSpc>
                <a:spcPct val="95825"/>
              </a:lnSpc>
              <a:spcBef>
                <a:spcPts val="378"/>
              </a:spcBef>
            </a:pP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requirements elicitation.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94374" y="4080700"/>
            <a:ext cx="5055667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desc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he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sys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-34" dirty="0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echn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cal env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94374" y="4513516"/>
            <a:ext cx="2292934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li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94374" y="4955476"/>
            <a:ext cx="5903418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-8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set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usage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scena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under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-25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ope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cond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ons.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94374" y="5388292"/>
            <a:ext cx="5399902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400" spc="-140" dirty="0">
                <a:solidFill>
                  <a:srgbClr val="F98657"/>
                </a:solidFill>
                <a:latin typeface="Microsoft Sans Serif"/>
                <a:cs typeface="Microsoft Sans Serif"/>
              </a:rPr>
              <a:t>§</a:t>
            </a:r>
            <a:r>
              <a:rPr sz="1400" spc="-66" dirty="0">
                <a:solidFill>
                  <a:srgbClr val="F98657"/>
                </a:solidFill>
                <a:latin typeface="Microsoft Sans Serif"/>
                <a:cs typeface="Microsoft Sans Serif"/>
              </a:rPr>
              <a:t>     </a:t>
            </a:r>
            <a:r>
              <a:rPr sz="1400" spc="132" dirty="0">
                <a:solidFill>
                  <a:srgbClr val="F98657"/>
                </a:solidFill>
                <a:latin typeface="Microsoft Sans Serif"/>
                <a:cs typeface="Microsoft Sans Serif"/>
              </a:rPr>
              <a:t> 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ny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ypes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deve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oped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be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sz="1600" spc="9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 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equ</a:t>
            </a:r>
            <a:r>
              <a:rPr sz="1600" spc="-4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sz="1600" spc="4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600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688024" y="6189916"/>
            <a:ext cx="2830900" cy="228599"/>
          </a:xfrm>
          <a:prstGeom prst="rect">
            <a:avLst/>
          </a:prstGeom>
        </p:spPr>
        <p:txBody>
          <a:bodyPr wrap="square" lIns="0" tIns="11017" rIns="0" bIns="0" rtlCol="0">
            <a:noAutofit/>
          </a:bodyPr>
          <a:lstStyle/>
          <a:p>
            <a:pPr marL="12700">
              <a:lnSpc>
                <a:spcPts val="1735"/>
              </a:lnSpc>
            </a:pPr>
            <a:r>
              <a:rPr sz="1600" spc="0" dirty="0">
                <a:solidFill>
                  <a:srgbClr val="F98657"/>
                </a:solidFill>
                <a:latin typeface="Arial"/>
                <a:cs typeface="Arial"/>
              </a:rPr>
              <a:t>Read on developing use cases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97668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1754</Words>
  <Application>Microsoft Office PowerPoint</Application>
  <PresentationFormat>Widescreen</PresentationFormat>
  <Paragraphs>406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Microsoft Sans 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Obeng Kwakye Kingsford Sarkodie</cp:lastModifiedBy>
  <cp:revision>1</cp:revision>
  <dcterms:modified xsi:type="dcterms:W3CDTF">2024-01-18T12:30:17Z</dcterms:modified>
</cp:coreProperties>
</file>