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363" y="0"/>
            <a:ext cx="7933944" cy="6857998"/>
          </a:xfrm>
          <a:custGeom>
            <a:avLst/>
            <a:gdLst/>
            <a:ahLst/>
            <a:cxnLst/>
            <a:rect l="l" t="t" r="r" b="b"/>
            <a:pathLst>
              <a:path w="7933944" h="6857998">
                <a:moveTo>
                  <a:pt x="7933944" y="6857998"/>
                </a:moveTo>
                <a:lnTo>
                  <a:pt x="7933944" y="0"/>
                </a:lnTo>
                <a:lnTo>
                  <a:pt x="0" y="0"/>
                </a:lnTo>
                <a:lnTo>
                  <a:pt x="0" y="6857998"/>
                </a:lnTo>
                <a:lnTo>
                  <a:pt x="79339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55023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6738" y="3133780"/>
            <a:ext cx="2856442" cy="255154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15325" algn="r">
              <a:lnSpc>
                <a:spcPts val="1939"/>
              </a:lnSpc>
            </a:pPr>
            <a:endParaRPr sz="1800" dirty="0">
              <a:latin typeface="Arial"/>
              <a:cs typeface="Arial"/>
            </a:endParaRPr>
          </a:p>
          <a:p>
            <a:pPr marR="14715" algn="r">
              <a:lnSpc>
                <a:spcPct val="95825"/>
              </a:lnSpc>
              <a:spcBef>
                <a:spcPts val="197"/>
              </a:spcBef>
            </a:pPr>
            <a:r>
              <a:rPr sz="5400" dirty="0">
                <a:solidFill>
                  <a:srgbClr val="EBA937"/>
                </a:solidFill>
                <a:latin typeface="Arial"/>
                <a:cs typeface="Arial"/>
              </a:rPr>
              <a:t>06</a:t>
            </a:r>
            <a:endParaRPr sz="5400" dirty="0">
              <a:latin typeface="Arial"/>
              <a:cs typeface="Arial"/>
            </a:endParaRPr>
          </a:p>
          <a:p>
            <a:pPr marR="12700" algn="r">
              <a:lnSpc>
                <a:spcPts val="5830"/>
              </a:lnSpc>
              <a:spcBef>
                <a:spcPts val="291"/>
              </a:spcBef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5400" dirty="0">
              <a:latin typeface="Arial"/>
              <a:cs typeface="Arial"/>
            </a:endParaRPr>
          </a:p>
          <a:p>
            <a:pPr marR="14105" algn="r">
              <a:lnSpc>
                <a:spcPts val="5815"/>
              </a:lnSpc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252" y="3346906"/>
            <a:ext cx="339039" cy="330200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400" spc="900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7076" y="858541"/>
            <a:ext cx="397560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The Design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463" y="2082615"/>
            <a:ext cx="755548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Three characteristics that serve as a guide for the evaluation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463" y="2417648"/>
            <a:ext cx="300558" cy="773497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8795" marR="41879">
              <a:lnSpc>
                <a:spcPct val="94319"/>
              </a:lnSpc>
              <a:spcBef>
                <a:spcPts val="1632"/>
              </a:spcBef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9573" y="2417648"/>
            <a:ext cx="7401931" cy="3286594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28920">
              <a:lnSpc>
                <a:spcPts val="2350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a good design:</a:t>
            </a:r>
            <a:endParaRPr sz="2200">
              <a:latin typeface="Arial"/>
              <a:cs typeface="Arial"/>
            </a:endParaRPr>
          </a:p>
          <a:p>
            <a:pPr marL="46013" marR="110041">
              <a:lnSpc>
                <a:spcPts val="2184"/>
              </a:lnSpc>
              <a:spcBef>
                <a:spcPts val="1417"/>
              </a:spcBef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The design must implement all of the requirements contained in the </a:t>
            </a:r>
            <a:endParaRPr sz="1900">
              <a:latin typeface="Arial"/>
              <a:cs typeface="Arial"/>
            </a:endParaRPr>
          </a:p>
          <a:p>
            <a:pPr marL="46013" marR="110041">
              <a:lnSpc>
                <a:spcPts val="2184"/>
              </a:lnSpc>
              <a:spcBef>
                <a:spcPts val="323"/>
              </a:spcBef>
            </a:pPr>
            <a:r>
              <a:rPr sz="1900" spc="-2" dirty="0">
                <a:solidFill>
                  <a:srgbClr val="FFFFFF"/>
                </a:solidFill>
                <a:latin typeface="Arial"/>
                <a:cs typeface="Arial"/>
              </a:rPr>
              <a:t>requirements model</a:t>
            </a:r>
            <a:endParaRPr sz="1900">
              <a:latin typeface="Arial"/>
              <a:cs typeface="Arial"/>
            </a:endParaRPr>
          </a:p>
          <a:p>
            <a:pPr marL="46013">
              <a:lnSpc>
                <a:spcPts val="2184"/>
              </a:lnSpc>
              <a:spcBef>
                <a:spcPts val="1424"/>
              </a:spcBef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The design must be a readable, understandable guide for those who </a:t>
            </a:r>
            <a:endParaRPr sz="1900">
              <a:latin typeface="Arial"/>
              <a:cs typeface="Arial"/>
            </a:endParaRPr>
          </a:p>
          <a:p>
            <a:pPr marL="46013">
              <a:lnSpc>
                <a:spcPts val="2184"/>
              </a:lnSpc>
              <a:spcBef>
                <a:spcPts val="323"/>
              </a:spcBef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generate code and for those who test and subsequently support the </a:t>
            </a:r>
            <a:endParaRPr sz="1900">
              <a:latin typeface="Arial"/>
              <a:cs typeface="Arial"/>
            </a:endParaRPr>
          </a:p>
          <a:p>
            <a:pPr marL="46013">
              <a:lnSpc>
                <a:spcPts val="2184"/>
              </a:lnSpc>
              <a:spcBef>
                <a:spcPts val="323"/>
              </a:spcBef>
            </a:pP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sz="1900">
              <a:latin typeface="Arial"/>
              <a:cs typeface="Arial"/>
            </a:endParaRPr>
          </a:p>
          <a:p>
            <a:pPr marL="46013" marR="293766">
              <a:lnSpc>
                <a:spcPts val="2510"/>
              </a:lnSpc>
              <a:spcBef>
                <a:spcPts val="1336"/>
              </a:spcBef>
            </a:pPr>
            <a:r>
              <a:rPr sz="1900" spc="-2" dirty="0">
                <a:solidFill>
                  <a:srgbClr val="FFFFFF"/>
                </a:solidFill>
                <a:latin typeface="Arial"/>
                <a:cs typeface="Arial"/>
              </a:rPr>
              <a:t>The design should provide a complete picture of the software, addressing the data, functional, and behavioural domains from an implementation perspective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559" y="3723530"/>
            <a:ext cx="157902" cy="243331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 marL="12700">
              <a:lnSpc>
                <a:spcPts val="1845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559" y="4819540"/>
            <a:ext cx="157902" cy="243331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 marL="12700">
              <a:lnSpc>
                <a:spcPts val="1845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3680" y="2467356"/>
            <a:ext cx="2435351" cy="1461515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5"/>
                </a:moveTo>
                <a:lnTo>
                  <a:pt x="2435351" y="1461515"/>
                </a:lnTo>
                <a:lnTo>
                  <a:pt x="2435351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3680" y="2467356"/>
            <a:ext cx="2435351" cy="1461515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5"/>
                </a:moveTo>
                <a:lnTo>
                  <a:pt x="2435351" y="1461515"/>
                </a:lnTo>
                <a:lnTo>
                  <a:pt x="2435351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2872" y="2467356"/>
            <a:ext cx="2436876" cy="1461515"/>
          </a:xfrm>
          <a:custGeom>
            <a:avLst/>
            <a:gdLst/>
            <a:ahLst/>
            <a:cxnLst/>
            <a:rect l="l" t="t" r="r" b="b"/>
            <a:pathLst>
              <a:path w="2436876" h="1461515">
                <a:moveTo>
                  <a:pt x="0" y="1461515"/>
                </a:moveTo>
                <a:lnTo>
                  <a:pt x="2436876" y="1461515"/>
                </a:lnTo>
                <a:lnTo>
                  <a:pt x="2436876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33588" y="2467356"/>
            <a:ext cx="2435352" cy="1461515"/>
          </a:xfrm>
          <a:custGeom>
            <a:avLst/>
            <a:gdLst/>
            <a:ahLst/>
            <a:cxnLst/>
            <a:rect l="l" t="t" r="r" b="b"/>
            <a:pathLst>
              <a:path w="2435352" h="1461515">
                <a:moveTo>
                  <a:pt x="0" y="1461515"/>
                </a:moveTo>
                <a:lnTo>
                  <a:pt x="2435352" y="1461515"/>
                </a:lnTo>
                <a:lnTo>
                  <a:pt x="2435352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3680" y="4172712"/>
            <a:ext cx="2435351" cy="1461516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6"/>
                </a:moveTo>
                <a:lnTo>
                  <a:pt x="2435351" y="1461516"/>
                </a:lnTo>
                <a:lnTo>
                  <a:pt x="2435351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80" y="4172712"/>
            <a:ext cx="2435351" cy="1461516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6"/>
                </a:moveTo>
                <a:lnTo>
                  <a:pt x="2435351" y="1461516"/>
                </a:lnTo>
                <a:lnTo>
                  <a:pt x="2435351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2872" y="4172712"/>
            <a:ext cx="2436876" cy="1461516"/>
          </a:xfrm>
          <a:custGeom>
            <a:avLst/>
            <a:gdLst/>
            <a:ahLst/>
            <a:cxnLst/>
            <a:rect l="l" t="t" r="r" b="b"/>
            <a:pathLst>
              <a:path w="2436876" h="1461515">
                <a:moveTo>
                  <a:pt x="0" y="1461516"/>
                </a:moveTo>
                <a:lnTo>
                  <a:pt x="2436876" y="1461516"/>
                </a:lnTo>
                <a:lnTo>
                  <a:pt x="2436876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8855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3588" y="4172712"/>
            <a:ext cx="2435352" cy="1461516"/>
          </a:xfrm>
          <a:custGeom>
            <a:avLst/>
            <a:gdLst/>
            <a:ahLst/>
            <a:cxnLst/>
            <a:rect l="l" t="t" r="r" b="b"/>
            <a:pathLst>
              <a:path w="2435352" h="1461515">
                <a:moveTo>
                  <a:pt x="0" y="1461516"/>
                </a:moveTo>
                <a:lnTo>
                  <a:pt x="2435352" y="1461516"/>
                </a:lnTo>
                <a:lnTo>
                  <a:pt x="2435352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364" y="213542"/>
            <a:ext cx="27909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2739" y="860700"/>
            <a:ext cx="337222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Design Concepts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588" y="4172712"/>
            <a:ext cx="2435352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1375">
              <a:lnSpc>
                <a:spcPct val="95825"/>
              </a:lnSpc>
              <a:spcBef>
                <a:spcPts val="3055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Refactoring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872" y="4172712"/>
            <a:ext cx="2436876" cy="1461515"/>
          </a:xfrm>
          <a:prstGeom prst="rect">
            <a:avLst/>
          </a:prstGeom>
        </p:spPr>
        <p:txBody>
          <a:bodyPr wrap="square" lIns="0" tIns="1070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86606" marR="383926" algn="ctr">
              <a:lnSpc>
                <a:spcPct val="95825"/>
              </a:lnSpc>
              <a:spcBef>
                <a:spcPts val="200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endParaRPr sz="2700">
              <a:latin typeface="Arial"/>
              <a:cs typeface="Arial"/>
            </a:endParaRPr>
          </a:p>
          <a:p>
            <a:pPr marL="94401" marR="88988" algn="ctr">
              <a:lnSpc>
                <a:spcPts val="2795"/>
              </a:lnSpc>
              <a:spcBef>
                <a:spcPts val="139"/>
              </a:spcBef>
            </a:pPr>
            <a:r>
              <a:rPr sz="2700" spc="0" dirty="0">
                <a:solidFill>
                  <a:srgbClr val="FFFFFF"/>
                </a:solidFill>
                <a:latin typeface="Arial"/>
                <a:cs typeface="Arial"/>
              </a:rPr>
              <a:t>Independence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3680" y="4172712"/>
            <a:ext cx="2435351" cy="1461516"/>
          </a:xfrm>
          <a:prstGeom prst="rect">
            <a:avLst/>
          </a:prstGeom>
        </p:spPr>
        <p:txBody>
          <a:bodyPr wrap="square" lIns="0" tIns="1070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18280" marR="316311" algn="ctr">
              <a:lnSpc>
                <a:spcPct val="95825"/>
              </a:lnSpc>
              <a:spcBef>
                <a:spcPts val="2000"/>
              </a:spcBef>
            </a:pPr>
            <a:r>
              <a:rPr sz="2700" spc="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693968" marR="693233" algn="ctr">
              <a:lnSpc>
                <a:spcPts val="2795"/>
              </a:lnSpc>
              <a:spcBef>
                <a:spcPts val="139"/>
              </a:spcBef>
            </a:pPr>
            <a:r>
              <a:rPr sz="2700" spc="-1" dirty="0">
                <a:solidFill>
                  <a:srgbClr val="FFFFFF"/>
                </a:solidFill>
                <a:latin typeface="Arial"/>
                <a:cs typeface="Arial"/>
              </a:rPr>
              <a:t>Hiding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3588" y="2467356"/>
            <a:ext cx="2435352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28243">
              <a:lnSpc>
                <a:spcPct val="95825"/>
              </a:lnSpc>
              <a:spcBef>
                <a:spcPts val="3053"/>
              </a:spcBef>
            </a:pPr>
            <a:r>
              <a:rPr sz="2700" spc="0" dirty="0">
                <a:solidFill>
                  <a:srgbClr val="FFFFFF"/>
                </a:solidFill>
                <a:latin typeface="Arial"/>
                <a:cs typeface="Arial"/>
              </a:rPr>
              <a:t>Modularity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2872" y="2467356"/>
            <a:ext cx="2436876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3911">
              <a:lnSpc>
                <a:spcPct val="95825"/>
              </a:lnSpc>
              <a:spcBef>
                <a:spcPts val="3053"/>
              </a:spcBef>
            </a:pPr>
            <a:r>
              <a:rPr sz="2700" spc="1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3680" y="2467356"/>
            <a:ext cx="2435351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9028">
              <a:lnSpc>
                <a:spcPct val="95825"/>
              </a:lnSpc>
              <a:spcBef>
                <a:spcPts val="3053"/>
              </a:spcBef>
            </a:pPr>
            <a:r>
              <a:rPr sz="2700" spc="1" dirty="0">
                <a:solidFill>
                  <a:srgbClr val="FFFFFF"/>
                </a:solidFill>
                <a:latin typeface="Arial"/>
                <a:cs typeface="Arial"/>
              </a:rPr>
              <a:t>Abstraction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1964" y="2054352"/>
            <a:ext cx="6300216" cy="1287780"/>
          </a:xfrm>
          <a:custGeom>
            <a:avLst/>
            <a:gdLst/>
            <a:ahLst/>
            <a:cxnLst/>
            <a:rect l="l" t="t" r="r" b="b"/>
            <a:pathLst>
              <a:path w="6300216" h="1287780">
                <a:moveTo>
                  <a:pt x="0" y="1287780"/>
                </a:moveTo>
                <a:lnTo>
                  <a:pt x="6300216" y="1287780"/>
                </a:lnTo>
                <a:lnTo>
                  <a:pt x="6300216" y="0"/>
                </a:lnTo>
                <a:lnTo>
                  <a:pt x="0" y="0"/>
                </a:lnTo>
                <a:lnTo>
                  <a:pt x="0" y="1287780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1964" y="2054352"/>
            <a:ext cx="6300216" cy="1287780"/>
          </a:xfrm>
          <a:custGeom>
            <a:avLst/>
            <a:gdLst/>
            <a:ahLst/>
            <a:cxnLst/>
            <a:rect l="l" t="t" r="r" b="b"/>
            <a:pathLst>
              <a:path w="6300216" h="1287780">
                <a:moveTo>
                  <a:pt x="0" y="1287780"/>
                </a:moveTo>
                <a:lnTo>
                  <a:pt x="6300216" y="1287780"/>
                </a:lnTo>
                <a:lnTo>
                  <a:pt x="6300216" y="0"/>
                </a:lnTo>
                <a:lnTo>
                  <a:pt x="0" y="0"/>
                </a:lnTo>
                <a:lnTo>
                  <a:pt x="0" y="128778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1112" y="3407664"/>
            <a:ext cx="7740396" cy="1287780"/>
          </a:xfrm>
          <a:custGeom>
            <a:avLst/>
            <a:gdLst/>
            <a:ahLst/>
            <a:cxnLst/>
            <a:rect l="l" t="t" r="r" b="b"/>
            <a:pathLst>
              <a:path w="7740396" h="1287780">
                <a:moveTo>
                  <a:pt x="0" y="1287780"/>
                </a:moveTo>
                <a:lnTo>
                  <a:pt x="7740396" y="1287780"/>
                </a:lnTo>
                <a:lnTo>
                  <a:pt x="7740396" y="0"/>
                </a:lnTo>
                <a:lnTo>
                  <a:pt x="0" y="0"/>
                </a:lnTo>
                <a:lnTo>
                  <a:pt x="0" y="1287780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1112" y="3407664"/>
            <a:ext cx="7740396" cy="1287780"/>
          </a:xfrm>
          <a:custGeom>
            <a:avLst/>
            <a:gdLst/>
            <a:ahLst/>
            <a:cxnLst/>
            <a:rect l="l" t="t" r="r" b="b"/>
            <a:pathLst>
              <a:path w="7740396" h="1287780">
                <a:moveTo>
                  <a:pt x="0" y="1287780"/>
                </a:moveTo>
                <a:lnTo>
                  <a:pt x="7740396" y="1287780"/>
                </a:lnTo>
                <a:lnTo>
                  <a:pt x="7740396" y="0"/>
                </a:lnTo>
                <a:lnTo>
                  <a:pt x="0" y="0"/>
                </a:lnTo>
                <a:lnTo>
                  <a:pt x="0" y="128778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2132" y="4759452"/>
            <a:ext cx="6659879" cy="1289304"/>
          </a:xfrm>
          <a:custGeom>
            <a:avLst/>
            <a:gdLst/>
            <a:ahLst/>
            <a:cxnLst/>
            <a:rect l="l" t="t" r="r" b="b"/>
            <a:pathLst>
              <a:path w="6659879" h="1289303">
                <a:moveTo>
                  <a:pt x="0" y="1289304"/>
                </a:moveTo>
                <a:lnTo>
                  <a:pt x="6659879" y="1289304"/>
                </a:lnTo>
                <a:lnTo>
                  <a:pt x="6659879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6331" y="860700"/>
            <a:ext cx="358959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The Design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2132" y="4759452"/>
            <a:ext cx="6659879" cy="1289304"/>
          </a:xfrm>
          <a:prstGeom prst="rect">
            <a:avLst/>
          </a:prstGeom>
        </p:spPr>
        <p:txBody>
          <a:bodyPr wrap="square" lIns="0" tIns="62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36525">
              <a:lnSpc>
                <a:spcPct val="95825"/>
              </a:lnSpc>
              <a:spcBef>
                <a:spcPts val="1000"/>
              </a:spcBef>
            </a:pPr>
            <a:r>
              <a:rPr sz="5200" spc="-3" dirty="0">
                <a:solidFill>
                  <a:srgbClr val="FFFFFF"/>
                </a:solidFill>
                <a:latin typeface="Arial"/>
                <a:cs typeface="Arial"/>
              </a:rPr>
              <a:t>User Interface Design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1112" y="3407664"/>
            <a:ext cx="7740396" cy="1287780"/>
          </a:xfrm>
          <a:prstGeom prst="rect">
            <a:avLst/>
          </a:prstGeom>
        </p:spPr>
        <p:txBody>
          <a:bodyPr wrap="square" lIns="0" tIns="501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43510">
              <a:lnSpc>
                <a:spcPct val="95825"/>
              </a:lnSpc>
              <a:spcBef>
                <a:spcPts val="1000"/>
              </a:spcBef>
            </a:pPr>
            <a:r>
              <a:rPr sz="5200" spc="-17" dirty="0">
                <a:solidFill>
                  <a:srgbClr val="FFFFFF"/>
                </a:solidFill>
                <a:latin typeface="Arial"/>
                <a:cs typeface="Arial"/>
              </a:rPr>
              <a:t>Component-Level Design</a:t>
            </a:r>
            <a:endParaRPr sz="5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21964" y="2054352"/>
            <a:ext cx="6300216" cy="1287780"/>
          </a:xfrm>
          <a:prstGeom prst="rect">
            <a:avLst/>
          </a:prstGeom>
        </p:spPr>
        <p:txBody>
          <a:bodyPr wrap="square" lIns="0" tIns="564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94437">
              <a:lnSpc>
                <a:spcPct val="95825"/>
              </a:lnSpc>
              <a:spcBef>
                <a:spcPts val="1000"/>
              </a:spcBef>
            </a:pPr>
            <a:r>
              <a:rPr sz="5200" spc="-12" dirty="0">
                <a:solidFill>
                  <a:srgbClr val="FFFFFF"/>
                </a:solidFill>
                <a:latin typeface="Arial"/>
                <a:cs typeface="Arial"/>
              </a:rPr>
              <a:t>Architectural Design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5143" y="860700"/>
            <a:ext cx="248678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Architectural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3456" y="860700"/>
            <a:ext cx="14322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770" y="3069860"/>
            <a:ext cx="622352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Architectural design represents the structure of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7431" y="3069860"/>
            <a:ext cx="48809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3435620"/>
            <a:ext cx="7046967" cy="165633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51028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program components that are required to build a computer-</a:t>
            </a:r>
            <a:endParaRPr sz="2000">
              <a:latin typeface="Arial"/>
              <a:cs typeface="Arial"/>
            </a:endParaRPr>
          </a:p>
          <a:p>
            <a:pPr marL="351028" marR="38176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based system.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It looks at the overall organization of the system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67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work product is the architectural model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6991" y="2851404"/>
            <a:ext cx="4922520" cy="3070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280" y="858541"/>
            <a:ext cx="500768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7" dirty="0">
                <a:solidFill>
                  <a:srgbClr val="FFFFFF"/>
                </a:solidFill>
                <a:latin typeface="Arial"/>
                <a:cs typeface="Arial"/>
              </a:rPr>
              <a:t>Some Architectural Styles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3532506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8" dirty="0">
                <a:solidFill>
                  <a:srgbClr val="F88556"/>
                </a:solidFill>
                <a:latin typeface="Arial"/>
                <a:cs typeface="Arial"/>
              </a:rPr>
              <a:t>Data-centered Architectures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1204" y="2985516"/>
            <a:ext cx="5251704" cy="2502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280" y="858541"/>
            <a:ext cx="121662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5855" y="858541"/>
            <a:ext cx="37841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Architectural Styles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198" y="2417648"/>
            <a:ext cx="3034092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5" dirty="0">
                <a:solidFill>
                  <a:srgbClr val="F88556"/>
                </a:solidFill>
                <a:latin typeface="Arial"/>
                <a:cs typeface="Arial"/>
              </a:rPr>
              <a:t>Pipe-Filter Architectures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2335" y="2924637"/>
            <a:ext cx="3758306" cy="272321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134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700" spc="25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900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suit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00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lications</a:t>
            </a:r>
            <a:r>
              <a:rPr sz="1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900">
              <a:latin typeface="Arial"/>
              <a:cs typeface="Arial"/>
            </a:endParaRPr>
          </a:p>
          <a:p>
            <a:pPr marL="351028" marR="76680">
              <a:lnSpc>
                <a:spcPct val="100041"/>
              </a:lnSpc>
            </a:pPr>
            <a:r>
              <a:rPr sz="1900" spc="-2" dirty="0">
                <a:solidFill>
                  <a:srgbClr val="FFFFFF"/>
                </a:solidFill>
                <a:latin typeface="Arial"/>
                <a:cs typeface="Arial"/>
              </a:rPr>
              <a:t>process data in a stream using web services and can create simple sequences to complex structures.</a:t>
            </a:r>
            <a:endParaRPr sz="1900">
              <a:latin typeface="Arial"/>
              <a:cs typeface="Arial"/>
            </a:endParaRPr>
          </a:p>
          <a:p>
            <a:pPr marL="351028" marR="34657" indent="-338328">
              <a:lnSpc>
                <a:spcPct val="100041"/>
              </a:lnSpc>
              <a:spcBef>
                <a:spcPts val="1105"/>
              </a:spcBef>
              <a:tabLst>
                <a:tab pos="342900" algn="l"/>
              </a:tabLst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1900" spc="-2" dirty="0">
                <a:solidFill>
                  <a:srgbClr val="FFFFFF"/>
                </a:solidFill>
                <a:latin typeface="Arial"/>
                <a:cs typeface="Arial"/>
              </a:rPr>
              <a:t>Eg: Compilers, since each filter performs lexical analysis, parsing, semantic analysis,</a:t>
            </a:r>
            <a:endParaRPr sz="1900">
              <a:latin typeface="Arial"/>
              <a:cs typeface="Arial"/>
            </a:endParaRPr>
          </a:p>
          <a:p>
            <a:pPr marL="351028" marR="36118">
              <a:lnSpc>
                <a:spcPct val="95825"/>
              </a:lnSpc>
            </a:pP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and code generation.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204" y="3116579"/>
            <a:ext cx="5251704" cy="2502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2280" y="858541"/>
            <a:ext cx="121662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5855" y="858541"/>
            <a:ext cx="37841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Architectural Styles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198" y="2417648"/>
            <a:ext cx="1696117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Client-Server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4647" y="2417648"/>
            <a:ext cx="1697788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Architectures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2335" y="2953147"/>
            <a:ext cx="3726094" cy="238785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Client makes a request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76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Server responds with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580"/>
              </a:spcBef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880"/>
              </a:lnSpc>
              <a:spcBef>
                <a:spcPts val="1390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Email is a prominent example of a model that is built using the client-server pattern.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8156" y="2766059"/>
            <a:ext cx="5254752" cy="3663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2280" y="858541"/>
            <a:ext cx="121662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5855" y="858541"/>
            <a:ext cx="37841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Architectural Styles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198" y="2417648"/>
            <a:ext cx="1665831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Peer-to-Peer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4360" y="2417648"/>
            <a:ext cx="1697788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Architectures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2335" y="2953147"/>
            <a:ext cx="3613347" cy="261498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Peer can act as a client</a:t>
            </a:r>
            <a:endParaRPr sz="2000">
              <a:latin typeface="Arial"/>
              <a:cs typeface="Arial"/>
            </a:endParaRPr>
          </a:p>
          <a:p>
            <a:pPr marL="351028" marR="428336">
              <a:lnSpc>
                <a:spcPts val="2299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making a request or as a </a:t>
            </a:r>
            <a:endParaRPr sz="2000">
              <a:latin typeface="Arial"/>
              <a:cs typeface="Arial"/>
            </a:endParaRPr>
          </a:p>
          <a:p>
            <a:pPr marL="351028" marR="428336">
              <a:lnSpc>
                <a:spcPts val="2299"/>
              </a:lnSpc>
              <a:spcBef>
                <a:spcPts val="581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server responding with </a:t>
            </a:r>
            <a:endParaRPr sz="2000">
              <a:latin typeface="Arial"/>
              <a:cs typeface="Arial"/>
            </a:endParaRPr>
          </a:p>
          <a:p>
            <a:pPr marL="351028" marR="428336">
              <a:lnSpc>
                <a:spcPts val="2299"/>
              </a:lnSpc>
              <a:spcBef>
                <a:spcPts val="581"/>
              </a:spcBef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880"/>
              </a:lnSpc>
              <a:spcBef>
                <a:spcPts val="1416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ample wo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ld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- 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netwo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sz="200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like Skype,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8922" y="860700"/>
            <a:ext cx="495792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Component Level-Design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3139710"/>
            <a:ext cx="7583163" cy="188341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A component is a modular building block for computer software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299"/>
              </a:lnSpc>
              <a:spcBef>
                <a:spcPts val="1576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Because components reside within the software architecture,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they must communicate and collaborate with other components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and with entities (e.g., other systems, devices, people) that exist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596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outside the boundaries of the software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2364" y="3396996"/>
            <a:ext cx="7033259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498" y="858541"/>
            <a:ext cx="69467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Basic Component Design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7828" y="2077154"/>
            <a:ext cx="4294218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The Open-Closed Principle (OCP)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924" y="2694767"/>
            <a:ext cx="7498876" cy="584708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134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700" spc="25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dule</a:t>
            </a:r>
            <a:r>
              <a:rPr sz="1900" spc="-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[co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pon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nt]</a:t>
            </a:r>
            <a:r>
              <a:rPr sz="190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90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00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tension</a:t>
            </a:r>
            <a:r>
              <a:rPr sz="1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9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900" dirty="0">
              <a:latin typeface="Arial"/>
              <a:cs typeface="Arial"/>
            </a:endParaRPr>
          </a:p>
          <a:p>
            <a:pPr marL="351027" marR="36118">
              <a:lnSpc>
                <a:spcPct val="95825"/>
              </a:lnSpc>
              <a:spcBef>
                <a:spcPts val="218"/>
              </a:spcBef>
            </a:pP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modification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0516" y="2744724"/>
            <a:ext cx="2228087" cy="2229612"/>
          </a:xfrm>
          <a:custGeom>
            <a:avLst/>
            <a:gdLst/>
            <a:ahLst/>
            <a:cxnLst/>
            <a:rect l="l" t="t" r="r" b="b"/>
            <a:pathLst>
              <a:path w="2228087" h="2229612">
                <a:moveTo>
                  <a:pt x="0" y="1114806"/>
                </a:moveTo>
                <a:lnTo>
                  <a:pt x="3692" y="1206238"/>
                </a:lnTo>
                <a:lnTo>
                  <a:pt x="14579" y="1295634"/>
                </a:lnTo>
                <a:lnTo>
                  <a:pt x="32374" y="1382708"/>
                </a:lnTo>
                <a:lnTo>
                  <a:pt x="56790" y="1467173"/>
                </a:lnTo>
                <a:lnTo>
                  <a:pt x="87540" y="1548741"/>
                </a:lnTo>
                <a:lnTo>
                  <a:pt x="124338" y="1627126"/>
                </a:lnTo>
                <a:lnTo>
                  <a:pt x="166898" y="1702040"/>
                </a:lnTo>
                <a:lnTo>
                  <a:pt x="214932" y="1773198"/>
                </a:lnTo>
                <a:lnTo>
                  <a:pt x="268155" y="1840312"/>
                </a:lnTo>
                <a:lnTo>
                  <a:pt x="326278" y="1903095"/>
                </a:lnTo>
                <a:lnTo>
                  <a:pt x="389017" y="1961260"/>
                </a:lnTo>
                <a:lnTo>
                  <a:pt x="456084" y="2014520"/>
                </a:lnTo>
                <a:lnTo>
                  <a:pt x="527192" y="2062589"/>
                </a:lnTo>
                <a:lnTo>
                  <a:pt x="602056" y="2105180"/>
                </a:lnTo>
                <a:lnTo>
                  <a:pt x="680388" y="2142005"/>
                </a:lnTo>
                <a:lnTo>
                  <a:pt x="761902" y="2172778"/>
                </a:lnTo>
                <a:lnTo>
                  <a:pt x="846311" y="2197213"/>
                </a:lnTo>
                <a:lnTo>
                  <a:pt x="933329" y="2215021"/>
                </a:lnTo>
                <a:lnTo>
                  <a:pt x="1022668" y="2225916"/>
                </a:lnTo>
                <a:lnTo>
                  <a:pt x="1114043" y="2229612"/>
                </a:lnTo>
                <a:lnTo>
                  <a:pt x="1205419" y="2225916"/>
                </a:lnTo>
                <a:lnTo>
                  <a:pt x="1294758" y="2215021"/>
                </a:lnTo>
                <a:lnTo>
                  <a:pt x="1381776" y="2197213"/>
                </a:lnTo>
                <a:lnTo>
                  <a:pt x="1466185" y="2172778"/>
                </a:lnTo>
                <a:lnTo>
                  <a:pt x="1547699" y="2142005"/>
                </a:lnTo>
                <a:lnTo>
                  <a:pt x="1626031" y="2105180"/>
                </a:lnTo>
                <a:lnTo>
                  <a:pt x="1700895" y="2062589"/>
                </a:lnTo>
                <a:lnTo>
                  <a:pt x="1772003" y="2014520"/>
                </a:lnTo>
                <a:lnTo>
                  <a:pt x="1839070" y="1961260"/>
                </a:lnTo>
                <a:lnTo>
                  <a:pt x="1901809" y="1903095"/>
                </a:lnTo>
                <a:lnTo>
                  <a:pt x="1959932" y="1840312"/>
                </a:lnTo>
                <a:lnTo>
                  <a:pt x="2013155" y="1773198"/>
                </a:lnTo>
                <a:lnTo>
                  <a:pt x="2061189" y="1702040"/>
                </a:lnTo>
                <a:lnTo>
                  <a:pt x="2103749" y="1627126"/>
                </a:lnTo>
                <a:lnTo>
                  <a:pt x="2140547" y="1548741"/>
                </a:lnTo>
                <a:lnTo>
                  <a:pt x="2171297" y="1467173"/>
                </a:lnTo>
                <a:lnTo>
                  <a:pt x="2195713" y="1382708"/>
                </a:lnTo>
                <a:lnTo>
                  <a:pt x="2213508" y="1295634"/>
                </a:lnTo>
                <a:lnTo>
                  <a:pt x="2224395" y="1206238"/>
                </a:lnTo>
                <a:lnTo>
                  <a:pt x="2228087" y="1114806"/>
                </a:lnTo>
                <a:lnTo>
                  <a:pt x="2224395" y="1023373"/>
                </a:lnTo>
                <a:lnTo>
                  <a:pt x="2213508" y="933977"/>
                </a:lnTo>
                <a:lnTo>
                  <a:pt x="2195713" y="846903"/>
                </a:lnTo>
                <a:lnTo>
                  <a:pt x="2171297" y="762438"/>
                </a:lnTo>
                <a:lnTo>
                  <a:pt x="2140547" y="680870"/>
                </a:lnTo>
                <a:lnTo>
                  <a:pt x="2103749" y="602485"/>
                </a:lnTo>
                <a:lnTo>
                  <a:pt x="2061189" y="527571"/>
                </a:lnTo>
                <a:lnTo>
                  <a:pt x="2013155" y="456413"/>
                </a:lnTo>
                <a:lnTo>
                  <a:pt x="1959932" y="389299"/>
                </a:lnTo>
                <a:lnTo>
                  <a:pt x="1901809" y="326517"/>
                </a:lnTo>
                <a:lnTo>
                  <a:pt x="1839070" y="268351"/>
                </a:lnTo>
                <a:lnTo>
                  <a:pt x="1772003" y="215091"/>
                </a:lnTo>
                <a:lnTo>
                  <a:pt x="1700895" y="167022"/>
                </a:lnTo>
                <a:lnTo>
                  <a:pt x="1626031" y="124431"/>
                </a:lnTo>
                <a:lnTo>
                  <a:pt x="1547699" y="87606"/>
                </a:lnTo>
                <a:lnTo>
                  <a:pt x="1466185" y="56833"/>
                </a:lnTo>
                <a:lnTo>
                  <a:pt x="1381776" y="32398"/>
                </a:lnTo>
                <a:lnTo>
                  <a:pt x="1294758" y="14590"/>
                </a:lnTo>
                <a:lnTo>
                  <a:pt x="1205419" y="3695"/>
                </a:lnTo>
                <a:lnTo>
                  <a:pt x="1114043" y="0"/>
                </a:lnTo>
                <a:lnTo>
                  <a:pt x="1022668" y="3695"/>
                </a:lnTo>
                <a:lnTo>
                  <a:pt x="933329" y="14590"/>
                </a:lnTo>
                <a:lnTo>
                  <a:pt x="846311" y="32398"/>
                </a:lnTo>
                <a:lnTo>
                  <a:pt x="761902" y="56833"/>
                </a:lnTo>
                <a:lnTo>
                  <a:pt x="680388" y="87606"/>
                </a:lnTo>
                <a:lnTo>
                  <a:pt x="602056" y="124431"/>
                </a:lnTo>
                <a:lnTo>
                  <a:pt x="527192" y="167022"/>
                </a:lnTo>
                <a:lnTo>
                  <a:pt x="456084" y="215091"/>
                </a:lnTo>
                <a:lnTo>
                  <a:pt x="389017" y="268351"/>
                </a:lnTo>
                <a:lnTo>
                  <a:pt x="326278" y="326517"/>
                </a:lnTo>
                <a:lnTo>
                  <a:pt x="268155" y="389299"/>
                </a:lnTo>
                <a:lnTo>
                  <a:pt x="214932" y="456413"/>
                </a:lnTo>
                <a:lnTo>
                  <a:pt x="166898" y="527571"/>
                </a:lnTo>
                <a:lnTo>
                  <a:pt x="124338" y="602485"/>
                </a:lnTo>
                <a:lnTo>
                  <a:pt x="87540" y="680870"/>
                </a:lnTo>
                <a:lnTo>
                  <a:pt x="56790" y="762438"/>
                </a:lnTo>
                <a:lnTo>
                  <a:pt x="32374" y="846903"/>
                </a:lnTo>
                <a:lnTo>
                  <a:pt x="14579" y="933977"/>
                </a:lnTo>
                <a:lnTo>
                  <a:pt x="3692" y="1023373"/>
                </a:lnTo>
                <a:lnTo>
                  <a:pt x="0" y="1114806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5192" y="2819400"/>
            <a:ext cx="2080259" cy="2080260"/>
          </a:xfrm>
          <a:custGeom>
            <a:avLst/>
            <a:gdLst/>
            <a:ahLst/>
            <a:cxnLst/>
            <a:rect l="l" t="t" r="r" b="b"/>
            <a:pathLst>
              <a:path w="2080259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29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59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29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5192" y="2819400"/>
            <a:ext cx="2080259" cy="2080260"/>
          </a:xfrm>
          <a:custGeom>
            <a:avLst/>
            <a:gdLst/>
            <a:ahLst/>
            <a:cxnLst/>
            <a:rect l="l" t="t" r="r" b="b"/>
            <a:pathLst>
              <a:path w="2080259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29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59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29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4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86671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" y="1029121"/>
                </a:moveTo>
                <a:lnTo>
                  <a:pt x="0" y="1114631"/>
                </a:lnTo>
                <a:lnTo>
                  <a:pt x="3264" y="1200140"/>
                </a:lnTo>
                <a:lnTo>
                  <a:pt x="13056" y="1285243"/>
                </a:lnTo>
                <a:lnTo>
                  <a:pt x="29377" y="1369533"/>
                </a:lnTo>
                <a:lnTo>
                  <a:pt x="52227" y="1452606"/>
                </a:lnTo>
                <a:lnTo>
                  <a:pt x="81605" y="1534054"/>
                </a:lnTo>
                <a:lnTo>
                  <a:pt x="117511" y="1613474"/>
                </a:lnTo>
                <a:lnTo>
                  <a:pt x="159946" y="1690458"/>
                </a:lnTo>
                <a:lnTo>
                  <a:pt x="208909" y="1764602"/>
                </a:lnTo>
                <a:lnTo>
                  <a:pt x="264401" y="1835500"/>
                </a:lnTo>
                <a:lnTo>
                  <a:pt x="326421" y="1902745"/>
                </a:lnTo>
                <a:lnTo>
                  <a:pt x="393685" y="1964783"/>
                </a:lnTo>
                <a:lnTo>
                  <a:pt x="464599" y="2020291"/>
                </a:lnTo>
                <a:lnTo>
                  <a:pt x="538757" y="2069269"/>
                </a:lnTo>
                <a:lnTo>
                  <a:pt x="615754" y="2111716"/>
                </a:lnTo>
                <a:lnTo>
                  <a:pt x="695184" y="2147633"/>
                </a:lnTo>
                <a:lnTo>
                  <a:pt x="776641" y="2177020"/>
                </a:lnTo>
                <a:lnTo>
                  <a:pt x="859720" y="2199876"/>
                </a:lnTo>
                <a:lnTo>
                  <a:pt x="944015" y="2216202"/>
                </a:lnTo>
                <a:lnTo>
                  <a:pt x="1029121" y="2225997"/>
                </a:lnTo>
                <a:lnTo>
                  <a:pt x="1114631" y="2229262"/>
                </a:lnTo>
                <a:lnTo>
                  <a:pt x="1200140" y="2225997"/>
                </a:lnTo>
                <a:lnTo>
                  <a:pt x="1285243" y="2216202"/>
                </a:lnTo>
                <a:lnTo>
                  <a:pt x="1369533" y="2199876"/>
                </a:lnTo>
                <a:lnTo>
                  <a:pt x="1452606" y="2177020"/>
                </a:lnTo>
                <a:lnTo>
                  <a:pt x="1534054" y="2147633"/>
                </a:lnTo>
                <a:lnTo>
                  <a:pt x="1613474" y="2111716"/>
                </a:lnTo>
                <a:lnTo>
                  <a:pt x="1690458" y="2069269"/>
                </a:lnTo>
                <a:lnTo>
                  <a:pt x="1764602" y="2020291"/>
                </a:lnTo>
                <a:lnTo>
                  <a:pt x="1835500" y="1964783"/>
                </a:lnTo>
                <a:lnTo>
                  <a:pt x="1902745" y="1902745"/>
                </a:lnTo>
                <a:lnTo>
                  <a:pt x="1942160" y="1863349"/>
                </a:lnTo>
                <a:lnTo>
                  <a:pt x="1981574" y="1823951"/>
                </a:lnTo>
                <a:lnTo>
                  <a:pt x="2020988" y="1784551"/>
                </a:lnTo>
                <a:lnTo>
                  <a:pt x="2060402" y="1745149"/>
                </a:lnTo>
                <a:lnTo>
                  <a:pt x="2099816" y="1705746"/>
                </a:lnTo>
                <a:lnTo>
                  <a:pt x="2139229" y="1666342"/>
                </a:lnTo>
                <a:lnTo>
                  <a:pt x="2178641" y="1626936"/>
                </a:lnTo>
                <a:lnTo>
                  <a:pt x="2218053" y="1587529"/>
                </a:lnTo>
                <a:lnTo>
                  <a:pt x="2257464" y="1548121"/>
                </a:lnTo>
                <a:lnTo>
                  <a:pt x="2296874" y="1508712"/>
                </a:lnTo>
                <a:lnTo>
                  <a:pt x="2336283" y="1469302"/>
                </a:lnTo>
                <a:lnTo>
                  <a:pt x="2375691" y="1429891"/>
                </a:lnTo>
                <a:lnTo>
                  <a:pt x="2415098" y="1390479"/>
                </a:lnTo>
                <a:lnTo>
                  <a:pt x="2454504" y="1351067"/>
                </a:lnTo>
                <a:lnTo>
                  <a:pt x="2493908" y="1311654"/>
                </a:lnTo>
                <a:lnTo>
                  <a:pt x="2533311" y="1272240"/>
                </a:lnTo>
                <a:lnTo>
                  <a:pt x="2572713" y="1232826"/>
                </a:lnTo>
                <a:lnTo>
                  <a:pt x="2612113" y="1193412"/>
                </a:lnTo>
                <a:lnTo>
                  <a:pt x="2651511" y="1153998"/>
                </a:lnTo>
                <a:lnTo>
                  <a:pt x="2690907" y="1114583"/>
                </a:lnTo>
                <a:lnTo>
                  <a:pt x="2651511" y="1075170"/>
                </a:lnTo>
                <a:lnTo>
                  <a:pt x="2612113" y="1035758"/>
                </a:lnTo>
                <a:lnTo>
                  <a:pt x="2572713" y="996348"/>
                </a:lnTo>
                <a:lnTo>
                  <a:pt x="2533311" y="956939"/>
                </a:lnTo>
                <a:lnTo>
                  <a:pt x="2493908" y="917531"/>
                </a:lnTo>
                <a:lnTo>
                  <a:pt x="2454504" y="878124"/>
                </a:lnTo>
                <a:lnTo>
                  <a:pt x="2415098" y="838718"/>
                </a:lnTo>
                <a:lnTo>
                  <a:pt x="2375691" y="799312"/>
                </a:lnTo>
                <a:lnTo>
                  <a:pt x="2336283" y="759907"/>
                </a:lnTo>
                <a:lnTo>
                  <a:pt x="2296874" y="720502"/>
                </a:lnTo>
                <a:lnTo>
                  <a:pt x="2257464" y="681097"/>
                </a:lnTo>
                <a:lnTo>
                  <a:pt x="2218053" y="641692"/>
                </a:lnTo>
                <a:lnTo>
                  <a:pt x="2178641" y="602287"/>
                </a:lnTo>
                <a:lnTo>
                  <a:pt x="2139229" y="562881"/>
                </a:lnTo>
                <a:lnTo>
                  <a:pt x="2099816" y="523474"/>
                </a:lnTo>
                <a:lnTo>
                  <a:pt x="2060402" y="484066"/>
                </a:lnTo>
                <a:lnTo>
                  <a:pt x="2020988" y="444657"/>
                </a:lnTo>
                <a:lnTo>
                  <a:pt x="1981574" y="405247"/>
                </a:lnTo>
                <a:lnTo>
                  <a:pt x="1942160" y="365835"/>
                </a:lnTo>
                <a:lnTo>
                  <a:pt x="1902745" y="326421"/>
                </a:lnTo>
                <a:lnTo>
                  <a:pt x="1835500" y="264401"/>
                </a:lnTo>
                <a:lnTo>
                  <a:pt x="1764602" y="208909"/>
                </a:lnTo>
                <a:lnTo>
                  <a:pt x="1690458" y="159946"/>
                </a:lnTo>
                <a:lnTo>
                  <a:pt x="1613474" y="117511"/>
                </a:lnTo>
                <a:lnTo>
                  <a:pt x="1534054" y="81605"/>
                </a:lnTo>
                <a:lnTo>
                  <a:pt x="1452606" y="52227"/>
                </a:lnTo>
                <a:lnTo>
                  <a:pt x="1369533" y="29377"/>
                </a:lnTo>
                <a:lnTo>
                  <a:pt x="1285243" y="13056"/>
                </a:lnTo>
                <a:lnTo>
                  <a:pt x="1200140" y="3264"/>
                </a:lnTo>
                <a:lnTo>
                  <a:pt x="1114631" y="0"/>
                </a:lnTo>
                <a:lnTo>
                  <a:pt x="1029121" y="3264"/>
                </a:lnTo>
                <a:lnTo>
                  <a:pt x="944015" y="13056"/>
                </a:lnTo>
                <a:lnTo>
                  <a:pt x="859720" y="29377"/>
                </a:lnTo>
                <a:lnTo>
                  <a:pt x="776641" y="52227"/>
                </a:lnTo>
                <a:lnTo>
                  <a:pt x="695184" y="81605"/>
                </a:lnTo>
                <a:lnTo>
                  <a:pt x="615754" y="117511"/>
                </a:lnTo>
                <a:lnTo>
                  <a:pt x="538757" y="159946"/>
                </a:lnTo>
                <a:lnTo>
                  <a:pt x="464599" y="208909"/>
                </a:lnTo>
                <a:lnTo>
                  <a:pt x="393685" y="264401"/>
                </a:lnTo>
                <a:lnTo>
                  <a:pt x="326421" y="326421"/>
                </a:lnTo>
                <a:lnTo>
                  <a:pt x="264401" y="393685"/>
                </a:lnTo>
                <a:lnTo>
                  <a:pt x="208909" y="464599"/>
                </a:lnTo>
                <a:lnTo>
                  <a:pt x="159946" y="538757"/>
                </a:lnTo>
                <a:lnTo>
                  <a:pt x="117511" y="615754"/>
                </a:lnTo>
                <a:lnTo>
                  <a:pt x="81605" y="695184"/>
                </a:lnTo>
                <a:lnTo>
                  <a:pt x="52227" y="776641"/>
                </a:lnTo>
                <a:lnTo>
                  <a:pt x="29377" y="859720"/>
                </a:lnTo>
                <a:lnTo>
                  <a:pt x="13056" y="944015"/>
                </a:lnTo>
                <a:lnTo>
                  <a:pt x="3264" y="1029121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6671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21" y="326421"/>
                </a:moveTo>
                <a:lnTo>
                  <a:pt x="393685" y="264401"/>
                </a:lnTo>
                <a:lnTo>
                  <a:pt x="464599" y="208909"/>
                </a:lnTo>
                <a:lnTo>
                  <a:pt x="538757" y="159946"/>
                </a:lnTo>
                <a:lnTo>
                  <a:pt x="615754" y="117511"/>
                </a:lnTo>
                <a:lnTo>
                  <a:pt x="695184" y="81605"/>
                </a:lnTo>
                <a:lnTo>
                  <a:pt x="776641" y="52227"/>
                </a:lnTo>
                <a:lnTo>
                  <a:pt x="859720" y="29377"/>
                </a:lnTo>
                <a:lnTo>
                  <a:pt x="944015" y="13056"/>
                </a:lnTo>
                <a:lnTo>
                  <a:pt x="1029121" y="3264"/>
                </a:lnTo>
                <a:lnTo>
                  <a:pt x="1114631" y="0"/>
                </a:lnTo>
                <a:lnTo>
                  <a:pt x="1200140" y="3264"/>
                </a:lnTo>
                <a:lnTo>
                  <a:pt x="1285243" y="13056"/>
                </a:lnTo>
                <a:lnTo>
                  <a:pt x="1369533" y="29377"/>
                </a:lnTo>
                <a:lnTo>
                  <a:pt x="1452606" y="52227"/>
                </a:lnTo>
                <a:lnTo>
                  <a:pt x="1534054" y="81605"/>
                </a:lnTo>
                <a:lnTo>
                  <a:pt x="1613474" y="117511"/>
                </a:lnTo>
                <a:lnTo>
                  <a:pt x="1690458" y="159946"/>
                </a:lnTo>
                <a:lnTo>
                  <a:pt x="1764602" y="208909"/>
                </a:lnTo>
                <a:lnTo>
                  <a:pt x="1835500" y="264401"/>
                </a:lnTo>
                <a:lnTo>
                  <a:pt x="1902745" y="326421"/>
                </a:lnTo>
                <a:lnTo>
                  <a:pt x="1942160" y="365835"/>
                </a:lnTo>
                <a:lnTo>
                  <a:pt x="1981574" y="405247"/>
                </a:lnTo>
                <a:lnTo>
                  <a:pt x="2020988" y="444657"/>
                </a:lnTo>
                <a:lnTo>
                  <a:pt x="2060402" y="484066"/>
                </a:lnTo>
                <a:lnTo>
                  <a:pt x="2099816" y="523474"/>
                </a:lnTo>
                <a:lnTo>
                  <a:pt x="2139229" y="562881"/>
                </a:lnTo>
                <a:lnTo>
                  <a:pt x="2178641" y="602287"/>
                </a:lnTo>
                <a:lnTo>
                  <a:pt x="2218053" y="641692"/>
                </a:lnTo>
                <a:lnTo>
                  <a:pt x="2257464" y="681097"/>
                </a:lnTo>
                <a:lnTo>
                  <a:pt x="2296874" y="720502"/>
                </a:lnTo>
                <a:lnTo>
                  <a:pt x="2336283" y="759907"/>
                </a:lnTo>
                <a:lnTo>
                  <a:pt x="2375691" y="799312"/>
                </a:lnTo>
                <a:lnTo>
                  <a:pt x="2415098" y="838718"/>
                </a:lnTo>
                <a:lnTo>
                  <a:pt x="2454504" y="878124"/>
                </a:lnTo>
                <a:lnTo>
                  <a:pt x="2493908" y="917531"/>
                </a:lnTo>
                <a:lnTo>
                  <a:pt x="2533311" y="956939"/>
                </a:lnTo>
                <a:lnTo>
                  <a:pt x="2572713" y="996348"/>
                </a:lnTo>
                <a:lnTo>
                  <a:pt x="2612113" y="1035758"/>
                </a:lnTo>
                <a:lnTo>
                  <a:pt x="2651511" y="1075170"/>
                </a:lnTo>
                <a:lnTo>
                  <a:pt x="2690907" y="1114583"/>
                </a:lnTo>
                <a:lnTo>
                  <a:pt x="2651511" y="1153998"/>
                </a:lnTo>
                <a:lnTo>
                  <a:pt x="2612113" y="1193412"/>
                </a:lnTo>
                <a:lnTo>
                  <a:pt x="2572713" y="1232826"/>
                </a:lnTo>
                <a:lnTo>
                  <a:pt x="2533311" y="1272240"/>
                </a:lnTo>
                <a:lnTo>
                  <a:pt x="2493908" y="1311654"/>
                </a:lnTo>
                <a:lnTo>
                  <a:pt x="2454504" y="1351067"/>
                </a:lnTo>
                <a:lnTo>
                  <a:pt x="2415098" y="1390479"/>
                </a:lnTo>
                <a:lnTo>
                  <a:pt x="2375691" y="1429891"/>
                </a:lnTo>
                <a:lnTo>
                  <a:pt x="2336283" y="1469302"/>
                </a:lnTo>
                <a:lnTo>
                  <a:pt x="2296874" y="1508712"/>
                </a:lnTo>
                <a:lnTo>
                  <a:pt x="2257464" y="1548121"/>
                </a:lnTo>
                <a:lnTo>
                  <a:pt x="2218053" y="1587529"/>
                </a:lnTo>
                <a:lnTo>
                  <a:pt x="2178641" y="1626936"/>
                </a:lnTo>
                <a:lnTo>
                  <a:pt x="2139229" y="1666342"/>
                </a:lnTo>
                <a:lnTo>
                  <a:pt x="2099816" y="1705746"/>
                </a:lnTo>
                <a:lnTo>
                  <a:pt x="2060402" y="1745149"/>
                </a:lnTo>
                <a:lnTo>
                  <a:pt x="2020988" y="1784551"/>
                </a:lnTo>
                <a:lnTo>
                  <a:pt x="1981574" y="1823951"/>
                </a:lnTo>
                <a:lnTo>
                  <a:pt x="1942160" y="1863349"/>
                </a:lnTo>
                <a:lnTo>
                  <a:pt x="1902745" y="1902745"/>
                </a:lnTo>
                <a:lnTo>
                  <a:pt x="1835500" y="1964783"/>
                </a:lnTo>
                <a:lnTo>
                  <a:pt x="1764602" y="2020291"/>
                </a:lnTo>
                <a:lnTo>
                  <a:pt x="1690458" y="2069269"/>
                </a:lnTo>
                <a:lnTo>
                  <a:pt x="1613474" y="2111716"/>
                </a:lnTo>
                <a:lnTo>
                  <a:pt x="1534054" y="2147633"/>
                </a:lnTo>
                <a:lnTo>
                  <a:pt x="1452606" y="2177020"/>
                </a:lnTo>
                <a:lnTo>
                  <a:pt x="1369533" y="2199876"/>
                </a:lnTo>
                <a:lnTo>
                  <a:pt x="1285243" y="2216202"/>
                </a:lnTo>
                <a:lnTo>
                  <a:pt x="1200140" y="2225997"/>
                </a:lnTo>
                <a:lnTo>
                  <a:pt x="1114631" y="2229262"/>
                </a:lnTo>
                <a:lnTo>
                  <a:pt x="1029121" y="2225997"/>
                </a:lnTo>
                <a:lnTo>
                  <a:pt x="944015" y="2216202"/>
                </a:lnTo>
                <a:lnTo>
                  <a:pt x="859720" y="2199876"/>
                </a:lnTo>
                <a:lnTo>
                  <a:pt x="776641" y="2177020"/>
                </a:lnTo>
                <a:lnTo>
                  <a:pt x="695184" y="2147633"/>
                </a:lnTo>
                <a:lnTo>
                  <a:pt x="615754" y="2111716"/>
                </a:lnTo>
                <a:lnTo>
                  <a:pt x="538757" y="2069269"/>
                </a:lnTo>
                <a:lnTo>
                  <a:pt x="464599" y="2020291"/>
                </a:lnTo>
                <a:lnTo>
                  <a:pt x="393685" y="1964783"/>
                </a:lnTo>
                <a:lnTo>
                  <a:pt x="326421" y="1902745"/>
                </a:lnTo>
                <a:lnTo>
                  <a:pt x="264401" y="1835500"/>
                </a:lnTo>
                <a:lnTo>
                  <a:pt x="208909" y="1764602"/>
                </a:lnTo>
                <a:lnTo>
                  <a:pt x="159946" y="1690458"/>
                </a:lnTo>
                <a:lnTo>
                  <a:pt x="117511" y="1613474"/>
                </a:lnTo>
                <a:lnTo>
                  <a:pt x="81605" y="1534054"/>
                </a:lnTo>
                <a:lnTo>
                  <a:pt x="52227" y="1452606"/>
                </a:lnTo>
                <a:lnTo>
                  <a:pt x="29377" y="1369533"/>
                </a:lnTo>
                <a:lnTo>
                  <a:pt x="13056" y="1285243"/>
                </a:lnTo>
                <a:lnTo>
                  <a:pt x="3264" y="1200140"/>
                </a:lnTo>
                <a:lnTo>
                  <a:pt x="0" y="1114631"/>
                </a:lnTo>
                <a:lnTo>
                  <a:pt x="3264" y="1029121"/>
                </a:lnTo>
                <a:lnTo>
                  <a:pt x="13056" y="944015"/>
                </a:lnTo>
                <a:lnTo>
                  <a:pt x="29377" y="859720"/>
                </a:lnTo>
                <a:lnTo>
                  <a:pt x="52227" y="776641"/>
                </a:lnTo>
                <a:lnTo>
                  <a:pt x="81605" y="695184"/>
                </a:lnTo>
                <a:lnTo>
                  <a:pt x="117511" y="615754"/>
                </a:lnTo>
                <a:lnTo>
                  <a:pt x="159946" y="538757"/>
                </a:lnTo>
                <a:lnTo>
                  <a:pt x="208909" y="464599"/>
                </a:lnTo>
                <a:lnTo>
                  <a:pt x="264401" y="393685"/>
                </a:lnTo>
                <a:lnTo>
                  <a:pt x="326421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0904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29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60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29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0904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29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60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29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2416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" y="1029121"/>
                </a:moveTo>
                <a:lnTo>
                  <a:pt x="0" y="1114631"/>
                </a:lnTo>
                <a:lnTo>
                  <a:pt x="3264" y="1200140"/>
                </a:lnTo>
                <a:lnTo>
                  <a:pt x="13056" y="1285243"/>
                </a:lnTo>
                <a:lnTo>
                  <a:pt x="29377" y="1369533"/>
                </a:lnTo>
                <a:lnTo>
                  <a:pt x="52227" y="1452606"/>
                </a:lnTo>
                <a:lnTo>
                  <a:pt x="81605" y="1534054"/>
                </a:lnTo>
                <a:lnTo>
                  <a:pt x="117511" y="1613474"/>
                </a:lnTo>
                <a:lnTo>
                  <a:pt x="159946" y="1690458"/>
                </a:lnTo>
                <a:lnTo>
                  <a:pt x="208909" y="1764602"/>
                </a:lnTo>
                <a:lnTo>
                  <a:pt x="264401" y="1835500"/>
                </a:lnTo>
                <a:lnTo>
                  <a:pt x="326421" y="1902745"/>
                </a:lnTo>
                <a:lnTo>
                  <a:pt x="393685" y="1964783"/>
                </a:lnTo>
                <a:lnTo>
                  <a:pt x="464599" y="2020291"/>
                </a:lnTo>
                <a:lnTo>
                  <a:pt x="538757" y="2069269"/>
                </a:lnTo>
                <a:lnTo>
                  <a:pt x="615754" y="2111716"/>
                </a:lnTo>
                <a:lnTo>
                  <a:pt x="695184" y="2147633"/>
                </a:lnTo>
                <a:lnTo>
                  <a:pt x="776641" y="2177020"/>
                </a:lnTo>
                <a:lnTo>
                  <a:pt x="859720" y="2199876"/>
                </a:lnTo>
                <a:lnTo>
                  <a:pt x="944015" y="2216202"/>
                </a:lnTo>
                <a:lnTo>
                  <a:pt x="1029121" y="2225997"/>
                </a:lnTo>
                <a:lnTo>
                  <a:pt x="1114631" y="2229262"/>
                </a:lnTo>
                <a:lnTo>
                  <a:pt x="1200140" y="2225997"/>
                </a:lnTo>
                <a:lnTo>
                  <a:pt x="1285243" y="2216202"/>
                </a:lnTo>
                <a:lnTo>
                  <a:pt x="1369533" y="2199876"/>
                </a:lnTo>
                <a:lnTo>
                  <a:pt x="1452606" y="2177020"/>
                </a:lnTo>
                <a:lnTo>
                  <a:pt x="1534054" y="2147633"/>
                </a:lnTo>
                <a:lnTo>
                  <a:pt x="1613474" y="2111716"/>
                </a:lnTo>
                <a:lnTo>
                  <a:pt x="1690458" y="2069269"/>
                </a:lnTo>
                <a:lnTo>
                  <a:pt x="1764602" y="2020291"/>
                </a:lnTo>
                <a:lnTo>
                  <a:pt x="1835500" y="1964783"/>
                </a:lnTo>
                <a:lnTo>
                  <a:pt x="1902745" y="1902745"/>
                </a:lnTo>
                <a:lnTo>
                  <a:pt x="1942160" y="1863349"/>
                </a:lnTo>
                <a:lnTo>
                  <a:pt x="1981574" y="1823951"/>
                </a:lnTo>
                <a:lnTo>
                  <a:pt x="2020988" y="1784551"/>
                </a:lnTo>
                <a:lnTo>
                  <a:pt x="2060402" y="1745149"/>
                </a:lnTo>
                <a:lnTo>
                  <a:pt x="2099816" y="1705746"/>
                </a:lnTo>
                <a:lnTo>
                  <a:pt x="2139229" y="1666342"/>
                </a:lnTo>
                <a:lnTo>
                  <a:pt x="2178641" y="1626936"/>
                </a:lnTo>
                <a:lnTo>
                  <a:pt x="2218053" y="1587529"/>
                </a:lnTo>
                <a:lnTo>
                  <a:pt x="2257464" y="1548121"/>
                </a:lnTo>
                <a:lnTo>
                  <a:pt x="2296874" y="1508712"/>
                </a:lnTo>
                <a:lnTo>
                  <a:pt x="2336283" y="1469302"/>
                </a:lnTo>
                <a:lnTo>
                  <a:pt x="2375691" y="1429891"/>
                </a:lnTo>
                <a:lnTo>
                  <a:pt x="2415098" y="1390479"/>
                </a:lnTo>
                <a:lnTo>
                  <a:pt x="2454504" y="1351067"/>
                </a:lnTo>
                <a:lnTo>
                  <a:pt x="2493908" y="1311654"/>
                </a:lnTo>
                <a:lnTo>
                  <a:pt x="2533311" y="1272240"/>
                </a:lnTo>
                <a:lnTo>
                  <a:pt x="2572713" y="1232826"/>
                </a:lnTo>
                <a:lnTo>
                  <a:pt x="2612113" y="1193412"/>
                </a:lnTo>
                <a:lnTo>
                  <a:pt x="2651511" y="1153998"/>
                </a:lnTo>
                <a:lnTo>
                  <a:pt x="2690907" y="1114583"/>
                </a:lnTo>
                <a:lnTo>
                  <a:pt x="2651511" y="1075170"/>
                </a:lnTo>
                <a:lnTo>
                  <a:pt x="2612113" y="1035758"/>
                </a:lnTo>
                <a:lnTo>
                  <a:pt x="2572713" y="996348"/>
                </a:lnTo>
                <a:lnTo>
                  <a:pt x="2533311" y="956939"/>
                </a:lnTo>
                <a:lnTo>
                  <a:pt x="2493908" y="917531"/>
                </a:lnTo>
                <a:lnTo>
                  <a:pt x="2454504" y="878124"/>
                </a:lnTo>
                <a:lnTo>
                  <a:pt x="2415098" y="838718"/>
                </a:lnTo>
                <a:lnTo>
                  <a:pt x="2375691" y="799312"/>
                </a:lnTo>
                <a:lnTo>
                  <a:pt x="2336283" y="759907"/>
                </a:lnTo>
                <a:lnTo>
                  <a:pt x="2296874" y="720502"/>
                </a:lnTo>
                <a:lnTo>
                  <a:pt x="2257464" y="681097"/>
                </a:lnTo>
                <a:lnTo>
                  <a:pt x="2218053" y="641692"/>
                </a:lnTo>
                <a:lnTo>
                  <a:pt x="2178641" y="602287"/>
                </a:lnTo>
                <a:lnTo>
                  <a:pt x="2139229" y="562881"/>
                </a:lnTo>
                <a:lnTo>
                  <a:pt x="2099816" y="523474"/>
                </a:lnTo>
                <a:lnTo>
                  <a:pt x="2060402" y="484066"/>
                </a:lnTo>
                <a:lnTo>
                  <a:pt x="2020988" y="444657"/>
                </a:lnTo>
                <a:lnTo>
                  <a:pt x="1981574" y="405247"/>
                </a:lnTo>
                <a:lnTo>
                  <a:pt x="1942160" y="365835"/>
                </a:lnTo>
                <a:lnTo>
                  <a:pt x="1902745" y="326421"/>
                </a:lnTo>
                <a:lnTo>
                  <a:pt x="1835500" y="264401"/>
                </a:lnTo>
                <a:lnTo>
                  <a:pt x="1764602" y="208909"/>
                </a:lnTo>
                <a:lnTo>
                  <a:pt x="1690458" y="159946"/>
                </a:lnTo>
                <a:lnTo>
                  <a:pt x="1613474" y="117511"/>
                </a:lnTo>
                <a:lnTo>
                  <a:pt x="1534054" y="81605"/>
                </a:lnTo>
                <a:lnTo>
                  <a:pt x="1452606" y="52227"/>
                </a:lnTo>
                <a:lnTo>
                  <a:pt x="1369533" y="29377"/>
                </a:lnTo>
                <a:lnTo>
                  <a:pt x="1285243" y="13056"/>
                </a:lnTo>
                <a:lnTo>
                  <a:pt x="1200140" y="3264"/>
                </a:lnTo>
                <a:lnTo>
                  <a:pt x="1114631" y="0"/>
                </a:lnTo>
                <a:lnTo>
                  <a:pt x="1029121" y="3264"/>
                </a:lnTo>
                <a:lnTo>
                  <a:pt x="944015" y="13056"/>
                </a:lnTo>
                <a:lnTo>
                  <a:pt x="859720" y="29377"/>
                </a:lnTo>
                <a:lnTo>
                  <a:pt x="776641" y="52227"/>
                </a:lnTo>
                <a:lnTo>
                  <a:pt x="695184" y="81605"/>
                </a:lnTo>
                <a:lnTo>
                  <a:pt x="615754" y="117511"/>
                </a:lnTo>
                <a:lnTo>
                  <a:pt x="538757" y="159946"/>
                </a:lnTo>
                <a:lnTo>
                  <a:pt x="464599" y="208909"/>
                </a:lnTo>
                <a:lnTo>
                  <a:pt x="393685" y="264401"/>
                </a:lnTo>
                <a:lnTo>
                  <a:pt x="326421" y="326421"/>
                </a:lnTo>
                <a:lnTo>
                  <a:pt x="264401" y="393685"/>
                </a:lnTo>
                <a:lnTo>
                  <a:pt x="208909" y="464599"/>
                </a:lnTo>
                <a:lnTo>
                  <a:pt x="159946" y="538757"/>
                </a:lnTo>
                <a:lnTo>
                  <a:pt x="117511" y="615754"/>
                </a:lnTo>
                <a:lnTo>
                  <a:pt x="81605" y="695184"/>
                </a:lnTo>
                <a:lnTo>
                  <a:pt x="52227" y="776641"/>
                </a:lnTo>
                <a:lnTo>
                  <a:pt x="29377" y="859720"/>
                </a:lnTo>
                <a:lnTo>
                  <a:pt x="13056" y="944015"/>
                </a:lnTo>
                <a:lnTo>
                  <a:pt x="3264" y="1029121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2416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21" y="326421"/>
                </a:moveTo>
                <a:lnTo>
                  <a:pt x="393685" y="264401"/>
                </a:lnTo>
                <a:lnTo>
                  <a:pt x="464599" y="208909"/>
                </a:lnTo>
                <a:lnTo>
                  <a:pt x="538757" y="159946"/>
                </a:lnTo>
                <a:lnTo>
                  <a:pt x="615754" y="117511"/>
                </a:lnTo>
                <a:lnTo>
                  <a:pt x="695184" y="81605"/>
                </a:lnTo>
                <a:lnTo>
                  <a:pt x="776641" y="52227"/>
                </a:lnTo>
                <a:lnTo>
                  <a:pt x="859720" y="29377"/>
                </a:lnTo>
                <a:lnTo>
                  <a:pt x="944015" y="13056"/>
                </a:lnTo>
                <a:lnTo>
                  <a:pt x="1029121" y="3264"/>
                </a:lnTo>
                <a:lnTo>
                  <a:pt x="1114631" y="0"/>
                </a:lnTo>
                <a:lnTo>
                  <a:pt x="1200140" y="3264"/>
                </a:lnTo>
                <a:lnTo>
                  <a:pt x="1285243" y="13056"/>
                </a:lnTo>
                <a:lnTo>
                  <a:pt x="1369533" y="29377"/>
                </a:lnTo>
                <a:lnTo>
                  <a:pt x="1452606" y="52227"/>
                </a:lnTo>
                <a:lnTo>
                  <a:pt x="1534054" y="81605"/>
                </a:lnTo>
                <a:lnTo>
                  <a:pt x="1613474" y="117511"/>
                </a:lnTo>
                <a:lnTo>
                  <a:pt x="1690458" y="159946"/>
                </a:lnTo>
                <a:lnTo>
                  <a:pt x="1764602" y="208909"/>
                </a:lnTo>
                <a:lnTo>
                  <a:pt x="1835500" y="264401"/>
                </a:lnTo>
                <a:lnTo>
                  <a:pt x="1902745" y="326421"/>
                </a:lnTo>
                <a:lnTo>
                  <a:pt x="1942160" y="365835"/>
                </a:lnTo>
                <a:lnTo>
                  <a:pt x="1981574" y="405247"/>
                </a:lnTo>
                <a:lnTo>
                  <a:pt x="2020988" y="444657"/>
                </a:lnTo>
                <a:lnTo>
                  <a:pt x="2060402" y="484066"/>
                </a:lnTo>
                <a:lnTo>
                  <a:pt x="2099816" y="523474"/>
                </a:lnTo>
                <a:lnTo>
                  <a:pt x="2139229" y="562881"/>
                </a:lnTo>
                <a:lnTo>
                  <a:pt x="2178641" y="602287"/>
                </a:lnTo>
                <a:lnTo>
                  <a:pt x="2218053" y="641692"/>
                </a:lnTo>
                <a:lnTo>
                  <a:pt x="2257464" y="681097"/>
                </a:lnTo>
                <a:lnTo>
                  <a:pt x="2296874" y="720502"/>
                </a:lnTo>
                <a:lnTo>
                  <a:pt x="2336283" y="759907"/>
                </a:lnTo>
                <a:lnTo>
                  <a:pt x="2375691" y="799312"/>
                </a:lnTo>
                <a:lnTo>
                  <a:pt x="2415098" y="838718"/>
                </a:lnTo>
                <a:lnTo>
                  <a:pt x="2454504" y="878124"/>
                </a:lnTo>
                <a:lnTo>
                  <a:pt x="2493908" y="917531"/>
                </a:lnTo>
                <a:lnTo>
                  <a:pt x="2533311" y="956939"/>
                </a:lnTo>
                <a:lnTo>
                  <a:pt x="2572713" y="996348"/>
                </a:lnTo>
                <a:lnTo>
                  <a:pt x="2612113" y="1035758"/>
                </a:lnTo>
                <a:lnTo>
                  <a:pt x="2651511" y="1075170"/>
                </a:lnTo>
                <a:lnTo>
                  <a:pt x="2690907" y="1114583"/>
                </a:lnTo>
                <a:lnTo>
                  <a:pt x="2651511" y="1153998"/>
                </a:lnTo>
                <a:lnTo>
                  <a:pt x="2612113" y="1193412"/>
                </a:lnTo>
                <a:lnTo>
                  <a:pt x="2572713" y="1232826"/>
                </a:lnTo>
                <a:lnTo>
                  <a:pt x="2533311" y="1272240"/>
                </a:lnTo>
                <a:lnTo>
                  <a:pt x="2493908" y="1311654"/>
                </a:lnTo>
                <a:lnTo>
                  <a:pt x="2454504" y="1351067"/>
                </a:lnTo>
                <a:lnTo>
                  <a:pt x="2415098" y="1390479"/>
                </a:lnTo>
                <a:lnTo>
                  <a:pt x="2375691" y="1429891"/>
                </a:lnTo>
                <a:lnTo>
                  <a:pt x="2336283" y="1469302"/>
                </a:lnTo>
                <a:lnTo>
                  <a:pt x="2296874" y="1508712"/>
                </a:lnTo>
                <a:lnTo>
                  <a:pt x="2257464" y="1548121"/>
                </a:lnTo>
                <a:lnTo>
                  <a:pt x="2218053" y="1587529"/>
                </a:lnTo>
                <a:lnTo>
                  <a:pt x="2178641" y="1626936"/>
                </a:lnTo>
                <a:lnTo>
                  <a:pt x="2139229" y="1666342"/>
                </a:lnTo>
                <a:lnTo>
                  <a:pt x="2099816" y="1705746"/>
                </a:lnTo>
                <a:lnTo>
                  <a:pt x="2060402" y="1745149"/>
                </a:lnTo>
                <a:lnTo>
                  <a:pt x="2020988" y="1784551"/>
                </a:lnTo>
                <a:lnTo>
                  <a:pt x="1981574" y="1823951"/>
                </a:lnTo>
                <a:lnTo>
                  <a:pt x="1942160" y="1863349"/>
                </a:lnTo>
                <a:lnTo>
                  <a:pt x="1902745" y="1902745"/>
                </a:lnTo>
                <a:lnTo>
                  <a:pt x="1835500" y="1964783"/>
                </a:lnTo>
                <a:lnTo>
                  <a:pt x="1764602" y="2020291"/>
                </a:lnTo>
                <a:lnTo>
                  <a:pt x="1690458" y="2069269"/>
                </a:lnTo>
                <a:lnTo>
                  <a:pt x="1613474" y="2111716"/>
                </a:lnTo>
                <a:lnTo>
                  <a:pt x="1534054" y="2147633"/>
                </a:lnTo>
                <a:lnTo>
                  <a:pt x="1452606" y="2177020"/>
                </a:lnTo>
                <a:lnTo>
                  <a:pt x="1369533" y="2199876"/>
                </a:lnTo>
                <a:lnTo>
                  <a:pt x="1285243" y="2216202"/>
                </a:lnTo>
                <a:lnTo>
                  <a:pt x="1200140" y="2225997"/>
                </a:lnTo>
                <a:lnTo>
                  <a:pt x="1114631" y="2229262"/>
                </a:lnTo>
                <a:lnTo>
                  <a:pt x="1029121" y="2225997"/>
                </a:lnTo>
                <a:lnTo>
                  <a:pt x="944015" y="2216202"/>
                </a:lnTo>
                <a:lnTo>
                  <a:pt x="859720" y="2199876"/>
                </a:lnTo>
                <a:lnTo>
                  <a:pt x="776641" y="2177020"/>
                </a:lnTo>
                <a:lnTo>
                  <a:pt x="695184" y="2147633"/>
                </a:lnTo>
                <a:lnTo>
                  <a:pt x="615754" y="2111716"/>
                </a:lnTo>
                <a:lnTo>
                  <a:pt x="538757" y="2069269"/>
                </a:lnTo>
                <a:lnTo>
                  <a:pt x="464599" y="2020291"/>
                </a:lnTo>
                <a:lnTo>
                  <a:pt x="393685" y="1964783"/>
                </a:lnTo>
                <a:lnTo>
                  <a:pt x="326421" y="1902745"/>
                </a:lnTo>
                <a:lnTo>
                  <a:pt x="264401" y="1835500"/>
                </a:lnTo>
                <a:lnTo>
                  <a:pt x="208909" y="1764602"/>
                </a:lnTo>
                <a:lnTo>
                  <a:pt x="159946" y="1690458"/>
                </a:lnTo>
                <a:lnTo>
                  <a:pt x="117511" y="1613474"/>
                </a:lnTo>
                <a:lnTo>
                  <a:pt x="81605" y="1534054"/>
                </a:lnTo>
                <a:lnTo>
                  <a:pt x="52227" y="1452606"/>
                </a:lnTo>
                <a:lnTo>
                  <a:pt x="29377" y="1369533"/>
                </a:lnTo>
                <a:lnTo>
                  <a:pt x="13056" y="1285243"/>
                </a:lnTo>
                <a:lnTo>
                  <a:pt x="3264" y="1200140"/>
                </a:lnTo>
                <a:lnTo>
                  <a:pt x="0" y="1114631"/>
                </a:lnTo>
                <a:lnTo>
                  <a:pt x="3264" y="1029121"/>
                </a:lnTo>
                <a:lnTo>
                  <a:pt x="13056" y="944015"/>
                </a:lnTo>
                <a:lnTo>
                  <a:pt x="29377" y="859720"/>
                </a:lnTo>
                <a:lnTo>
                  <a:pt x="52227" y="776641"/>
                </a:lnTo>
                <a:lnTo>
                  <a:pt x="81605" y="695184"/>
                </a:lnTo>
                <a:lnTo>
                  <a:pt x="117511" y="615754"/>
                </a:lnTo>
                <a:lnTo>
                  <a:pt x="159946" y="538757"/>
                </a:lnTo>
                <a:lnTo>
                  <a:pt x="208909" y="464599"/>
                </a:lnTo>
                <a:lnTo>
                  <a:pt x="264401" y="393685"/>
                </a:lnTo>
                <a:lnTo>
                  <a:pt x="326421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616" y="2819400"/>
            <a:ext cx="2081784" cy="2080260"/>
          </a:xfrm>
          <a:custGeom>
            <a:avLst/>
            <a:gdLst/>
            <a:ahLst/>
            <a:cxnLst/>
            <a:rect l="l" t="t" r="r" b="b"/>
            <a:pathLst>
              <a:path w="2081784" h="2080260">
                <a:moveTo>
                  <a:pt x="0" y="1040130"/>
                </a:moveTo>
                <a:lnTo>
                  <a:pt x="3450" y="1125433"/>
                </a:lnTo>
                <a:lnTo>
                  <a:pt x="13621" y="1208837"/>
                </a:lnTo>
                <a:lnTo>
                  <a:pt x="30247" y="1290076"/>
                </a:lnTo>
                <a:lnTo>
                  <a:pt x="53059" y="1368881"/>
                </a:lnTo>
                <a:lnTo>
                  <a:pt x="81789" y="1444984"/>
                </a:lnTo>
                <a:lnTo>
                  <a:pt x="116171" y="1518117"/>
                </a:lnTo>
                <a:lnTo>
                  <a:pt x="155935" y="1588014"/>
                </a:lnTo>
                <a:lnTo>
                  <a:pt x="200814" y="1654405"/>
                </a:lnTo>
                <a:lnTo>
                  <a:pt x="250541" y="1717024"/>
                </a:lnTo>
                <a:lnTo>
                  <a:pt x="304847" y="1775602"/>
                </a:lnTo>
                <a:lnTo>
                  <a:pt x="363466" y="1829873"/>
                </a:lnTo>
                <a:lnTo>
                  <a:pt x="426128" y="1879567"/>
                </a:lnTo>
                <a:lnTo>
                  <a:pt x="492567" y="1924418"/>
                </a:lnTo>
                <a:lnTo>
                  <a:pt x="562515" y="1964157"/>
                </a:lnTo>
                <a:lnTo>
                  <a:pt x="635704" y="1998517"/>
                </a:lnTo>
                <a:lnTo>
                  <a:pt x="711866" y="2027230"/>
                </a:lnTo>
                <a:lnTo>
                  <a:pt x="790734" y="2050029"/>
                </a:lnTo>
                <a:lnTo>
                  <a:pt x="872039" y="2066645"/>
                </a:lnTo>
                <a:lnTo>
                  <a:pt x="955514" y="2076811"/>
                </a:lnTo>
                <a:lnTo>
                  <a:pt x="1040892" y="2080260"/>
                </a:lnTo>
                <a:lnTo>
                  <a:pt x="1126269" y="2076811"/>
                </a:lnTo>
                <a:lnTo>
                  <a:pt x="1209744" y="2066645"/>
                </a:lnTo>
                <a:lnTo>
                  <a:pt x="1291049" y="2050029"/>
                </a:lnTo>
                <a:lnTo>
                  <a:pt x="1369917" y="2027230"/>
                </a:lnTo>
                <a:lnTo>
                  <a:pt x="1446079" y="1998517"/>
                </a:lnTo>
                <a:lnTo>
                  <a:pt x="1519268" y="1964157"/>
                </a:lnTo>
                <a:lnTo>
                  <a:pt x="1589216" y="1924418"/>
                </a:lnTo>
                <a:lnTo>
                  <a:pt x="1655655" y="1879567"/>
                </a:lnTo>
                <a:lnTo>
                  <a:pt x="1718317" y="1829873"/>
                </a:lnTo>
                <a:lnTo>
                  <a:pt x="1776936" y="1775602"/>
                </a:lnTo>
                <a:lnTo>
                  <a:pt x="1831242" y="1717024"/>
                </a:lnTo>
                <a:lnTo>
                  <a:pt x="1880969" y="1654405"/>
                </a:lnTo>
                <a:lnTo>
                  <a:pt x="1925848" y="1588014"/>
                </a:lnTo>
                <a:lnTo>
                  <a:pt x="1965612" y="1518117"/>
                </a:lnTo>
                <a:lnTo>
                  <a:pt x="1999994" y="1444984"/>
                </a:lnTo>
                <a:lnTo>
                  <a:pt x="2028724" y="1368881"/>
                </a:lnTo>
                <a:lnTo>
                  <a:pt x="2051536" y="1290076"/>
                </a:lnTo>
                <a:lnTo>
                  <a:pt x="2068162" y="1208837"/>
                </a:lnTo>
                <a:lnTo>
                  <a:pt x="2078333" y="1125433"/>
                </a:lnTo>
                <a:lnTo>
                  <a:pt x="2081784" y="1040130"/>
                </a:lnTo>
                <a:lnTo>
                  <a:pt x="2078333" y="954826"/>
                </a:lnTo>
                <a:lnTo>
                  <a:pt x="2068162" y="871422"/>
                </a:lnTo>
                <a:lnTo>
                  <a:pt x="2051536" y="790183"/>
                </a:lnTo>
                <a:lnTo>
                  <a:pt x="2028724" y="711378"/>
                </a:lnTo>
                <a:lnTo>
                  <a:pt x="1999994" y="635275"/>
                </a:lnTo>
                <a:lnTo>
                  <a:pt x="1965612" y="562142"/>
                </a:lnTo>
                <a:lnTo>
                  <a:pt x="1925848" y="492245"/>
                </a:lnTo>
                <a:lnTo>
                  <a:pt x="1880969" y="425854"/>
                </a:lnTo>
                <a:lnTo>
                  <a:pt x="1831242" y="363235"/>
                </a:lnTo>
                <a:lnTo>
                  <a:pt x="1776936" y="304657"/>
                </a:lnTo>
                <a:lnTo>
                  <a:pt x="1718317" y="250386"/>
                </a:lnTo>
                <a:lnTo>
                  <a:pt x="1655655" y="200692"/>
                </a:lnTo>
                <a:lnTo>
                  <a:pt x="1589216" y="155841"/>
                </a:lnTo>
                <a:lnTo>
                  <a:pt x="1519268" y="116102"/>
                </a:lnTo>
                <a:lnTo>
                  <a:pt x="1446079" y="81742"/>
                </a:lnTo>
                <a:lnTo>
                  <a:pt x="1369917" y="53029"/>
                </a:lnTo>
                <a:lnTo>
                  <a:pt x="1291049" y="30230"/>
                </a:lnTo>
                <a:lnTo>
                  <a:pt x="1209744" y="13614"/>
                </a:lnTo>
                <a:lnTo>
                  <a:pt x="1126269" y="3448"/>
                </a:lnTo>
                <a:lnTo>
                  <a:pt x="1040892" y="0"/>
                </a:lnTo>
                <a:lnTo>
                  <a:pt x="955514" y="3448"/>
                </a:lnTo>
                <a:lnTo>
                  <a:pt x="872039" y="13614"/>
                </a:lnTo>
                <a:lnTo>
                  <a:pt x="790734" y="30230"/>
                </a:lnTo>
                <a:lnTo>
                  <a:pt x="711866" y="53029"/>
                </a:lnTo>
                <a:lnTo>
                  <a:pt x="635704" y="81742"/>
                </a:lnTo>
                <a:lnTo>
                  <a:pt x="562515" y="116102"/>
                </a:lnTo>
                <a:lnTo>
                  <a:pt x="492567" y="155841"/>
                </a:lnTo>
                <a:lnTo>
                  <a:pt x="426128" y="200692"/>
                </a:lnTo>
                <a:lnTo>
                  <a:pt x="363466" y="250386"/>
                </a:lnTo>
                <a:lnTo>
                  <a:pt x="304847" y="304657"/>
                </a:lnTo>
                <a:lnTo>
                  <a:pt x="250541" y="363235"/>
                </a:lnTo>
                <a:lnTo>
                  <a:pt x="200814" y="425854"/>
                </a:lnTo>
                <a:lnTo>
                  <a:pt x="155935" y="492245"/>
                </a:lnTo>
                <a:lnTo>
                  <a:pt x="116171" y="562142"/>
                </a:lnTo>
                <a:lnTo>
                  <a:pt x="81789" y="635275"/>
                </a:lnTo>
                <a:lnTo>
                  <a:pt x="53059" y="711378"/>
                </a:lnTo>
                <a:lnTo>
                  <a:pt x="30247" y="790183"/>
                </a:lnTo>
                <a:lnTo>
                  <a:pt x="13621" y="871422"/>
                </a:lnTo>
                <a:lnTo>
                  <a:pt x="3450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616" y="2819400"/>
            <a:ext cx="2081784" cy="2080260"/>
          </a:xfrm>
          <a:custGeom>
            <a:avLst/>
            <a:gdLst/>
            <a:ahLst/>
            <a:cxnLst/>
            <a:rect l="l" t="t" r="r" b="b"/>
            <a:pathLst>
              <a:path w="2081784" h="2080260">
                <a:moveTo>
                  <a:pt x="0" y="1040130"/>
                </a:moveTo>
                <a:lnTo>
                  <a:pt x="3450" y="954826"/>
                </a:lnTo>
                <a:lnTo>
                  <a:pt x="13621" y="871422"/>
                </a:lnTo>
                <a:lnTo>
                  <a:pt x="30247" y="790183"/>
                </a:lnTo>
                <a:lnTo>
                  <a:pt x="53059" y="711378"/>
                </a:lnTo>
                <a:lnTo>
                  <a:pt x="81789" y="635275"/>
                </a:lnTo>
                <a:lnTo>
                  <a:pt x="116171" y="562142"/>
                </a:lnTo>
                <a:lnTo>
                  <a:pt x="155935" y="492245"/>
                </a:lnTo>
                <a:lnTo>
                  <a:pt x="200814" y="425854"/>
                </a:lnTo>
                <a:lnTo>
                  <a:pt x="250541" y="363235"/>
                </a:lnTo>
                <a:lnTo>
                  <a:pt x="304847" y="304657"/>
                </a:lnTo>
                <a:lnTo>
                  <a:pt x="363466" y="250386"/>
                </a:lnTo>
                <a:lnTo>
                  <a:pt x="426128" y="200692"/>
                </a:lnTo>
                <a:lnTo>
                  <a:pt x="492567" y="155841"/>
                </a:lnTo>
                <a:lnTo>
                  <a:pt x="562515" y="116102"/>
                </a:lnTo>
                <a:lnTo>
                  <a:pt x="635704" y="81742"/>
                </a:lnTo>
                <a:lnTo>
                  <a:pt x="711866" y="53029"/>
                </a:lnTo>
                <a:lnTo>
                  <a:pt x="790734" y="30230"/>
                </a:lnTo>
                <a:lnTo>
                  <a:pt x="872039" y="13614"/>
                </a:lnTo>
                <a:lnTo>
                  <a:pt x="955514" y="3448"/>
                </a:lnTo>
                <a:lnTo>
                  <a:pt x="1040892" y="0"/>
                </a:lnTo>
                <a:lnTo>
                  <a:pt x="1126269" y="3448"/>
                </a:lnTo>
                <a:lnTo>
                  <a:pt x="1209744" y="13614"/>
                </a:lnTo>
                <a:lnTo>
                  <a:pt x="1291049" y="30230"/>
                </a:lnTo>
                <a:lnTo>
                  <a:pt x="1369917" y="53029"/>
                </a:lnTo>
                <a:lnTo>
                  <a:pt x="1446079" y="81742"/>
                </a:lnTo>
                <a:lnTo>
                  <a:pt x="1519268" y="116102"/>
                </a:lnTo>
                <a:lnTo>
                  <a:pt x="1589216" y="155841"/>
                </a:lnTo>
                <a:lnTo>
                  <a:pt x="1655655" y="200692"/>
                </a:lnTo>
                <a:lnTo>
                  <a:pt x="1718317" y="250386"/>
                </a:lnTo>
                <a:lnTo>
                  <a:pt x="1776936" y="304657"/>
                </a:lnTo>
                <a:lnTo>
                  <a:pt x="1831242" y="363235"/>
                </a:lnTo>
                <a:lnTo>
                  <a:pt x="1880969" y="425854"/>
                </a:lnTo>
                <a:lnTo>
                  <a:pt x="1925848" y="492245"/>
                </a:lnTo>
                <a:lnTo>
                  <a:pt x="1965612" y="562142"/>
                </a:lnTo>
                <a:lnTo>
                  <a:pt x="1999994" y="635275"/>
                </a:lnTo>
                <a:lnTo>
                  <a:pt x="2028724" y="711378"/>
                </a:lnTo>
                <a:lnTo>
                  <a:pt x="2051536" y="790183"/>
                </a:lnTo>
                <a:lnTo>
                  <a:pt x="2068162" y="871422"/>
                </a:lnTo>
                <a:lnTo>
                  <a:pt x="2078333" y="954826"/>
                </a:lnTo>
                <a:lnTo>
                  <a:pt x="2081784" y="1040130"/>
                </a:lnTo>
                <a:lnTo>
                  <a:pt x="2078333" y="1125433"/>
                </a:lnTo>
                <a:lnTo>
                  <a:pt x="2068162" y="1208837"/>
                </a:lnTo>
                <a:lnTo>
                  <a:pt x="2051536" y="1290076"/>
                </a:lnTo>
                <a:lnTo>
                  <a:pt x="2028724" y="1368881"/>
                </a:lnTo>
                <a:lnTo>
                  <a:pt x="1999994" y="1444984"/>
                </a:lnTo>
                <a:lnTo>
                  <a:pt x="1965612" y="1518117"/>
                </a:lnTo>
                <a:lnTo>
                  <a:pt x="1925848" y="1588014"/>
                </a:lnTo>
                <a:lnTo>
                  <a:pt x="1880969" y="1654405"/>
                </a:lnTo>
                <a:lnTo>
                  <a:pt x="1831242" y="1717024"/>
                </a:lnTo>
                <a:lnTo>
                  <a:pt x="1776936" y="1775602"/>
                </a:lnTo>
                <a:lnTo>
                  <a:pt x="1718317" y="1829873"/>
                </a:lnTo>
                <a:lnTo>
                  <a:pt x="1655655" y="1879567"/>
                </a:lnTo>
                <a:lnTo>
                  <a:pt x="1589216" y="1924418"/>
                </a:lnTo>
                <a:lnTo>
                  <a:pt x="1519268" y="1964157"/>
                </a:lnTo>
                <a:lnTo>
                  <a:pt x="1446079" y="1998517"/>
                </a:lnTo>
                <a:lnTo>
                  <a:pt x="1369917" y="2027230"/>
                </a:lnTo>
                <a:lnTo>
                  <a:pt x="1291049" y="2050029"/>
                </a:lnTo>
                <a:lnTo>
                  <a:pt x="1209744" y="2066645"/>
                </a:lnTo>
                <a:lnTo>
                  <a:pt x="1126269" y="2076811"/>
                </a:lnTo>
                <a:lnTo>
                  <a:pt x="1040892" y="2080260"/>
                </a:lnTo>
                <a:lnTo>
                  <a:pt x="955514" y="2076811"/>
                </a:lnTo>
                <a:lnTo>
                  <a:pt x="872039" y="2066645"/>
                </a:lnTo>
                <a:lnTo>
                  <a:pt x="790734" y="2050029"/>
                </a:lnTo>
                <a:lnTo>
                  <a:pt x="711866" y="2027230"/>
                </a:lnTo>
                <a:lnTo>
                  <a:pt x="635704" y="1998517"/>
                </a:lnTo>
                <a:lnTo>
                  <a:pt x="562515" y="1964157"/>
                </a:lnTo>
                <a:lnTo>
                  <a:pt x="492567" y="1924418"/>
                </a:lnTo>
                <a:lnTo>
                  <a:pt x="426128" y="1879567"/>
                </a:lnTo>
                <a:lnTo>
                  <a:pt x="363466" y="1829873"/>
                </a:lnTo>
                <a:lnTo>
                  <a:pt x="304847" y="1775602"/>
                </a:lnTo>
                <a:lnTo>
                  <a:pt x="250541" y="1717024"/>
                </a:lnTo>
                <a:lnTo>
                  <a:pt x="200814" y="1654405"/>
                </a:lnTo>
                <a:lnTo>
                  <a:pt x="155935" y="1588014"/>
                </a:lnTo>
                <a:lnTo>
                  <a:pt x="116171" y="1518117"/>
                </a:lnTo>
                <a:lnTo>
                  <a:pt x="81789" y="1444984"/>
                </a:lnTo>
                <a:lnTo>
                  <a:pt x="53059" y="1368881"/>
                </a:lnTo>
                <a:lnTo>
                  <a:pt x="30247" y="1290076"/>
                </a:lnTo>
                <a:lnTo>
                  <a:pt x="13621" y="1208837"/>
                </a:lnTo>
                <a:lnTo>
                  <a:pt x="3450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8540" y="2744565"/>
            <a:ext cx="2691003" cy="2229262"/>
          </a:xfrm>
          <a:custGeom>
            <a:avLst/>
            <a:gdLst/>
            <a:ahLst/>
            <a:cxnLst/>
            <a:rect l="l" t="t" r="r" b="b"/>
            <a:pathLst>
              <a:path w="2691003" h="2229262">
                <a:moveTo>
                  <a:pt x="117546" y="1613474"/>
                </a:moveTo>
                <a:lnTo>
                  <a:pt x="159993" y="1690458"/>
                </a:lnTo>
                <a:lnTo>
                  <a:pt x="208970" y="1764602"/>
                </a:lnTo>
                <a:lnTo>
                  <a:pt x="264478" y="1835500"/>
                </a:lnTo>
                <a:lnTo>
                  <a:pt x="326517" y="1902745"/>
                </a:lnTo>
                <a:lnTo>
                  <a:pt x="393780" y="1964783"/>
                </a:lnTo>
                <a:lnTo>
                  <a:pt x="464694" y="2020291"/>
                </a:lnTo>
                <a:lnTo>
                  <a:pt x="538852" y="2069269"/>
                </a:lnTo>
                <a:lnTo>
                  <a:pt x="615849" y="2111716"/>
                </a:lnTo>
                <a:lnTo>
                  <a:pt x="695279" y="2147633"/>
                </a:lnTo>
                <a:lnTo>
                  <a:pt x="776736" y="2177020"/>
                </a:lnTo>
                <a:lnTo>
                  <a:pt x="859815" y="2199876"/>
                </a:lnTo>
                <a:lnTo>
                  <a:pt x="944110" y="2216202"/>
                </a:lnTo>
                <a:lnTo>
                  <a:pt x="1029216" y="2225997"/>
                </a:lnTo>
                <a:lnTo>
                  <a:pt x="1114726" y="2229262"/>
                </a:lnTo>
                <a:lnTo>
                  <a:pt x="1200235" y="2225997"/>
                </a:lnTo>
                <a:lnTo>
                  <a:pt x="1285338" y="2216202"/>
                </a:lnTo>
                <a:lnTo>
                  <a:pt x="1369628" y="2199876"/>
                </a:lnTo>
                <a:lnTo>
                  <a:pt x="1452701" y="2177020"/>
                </a:lnTo>
                <a:lnTo>
                  <a:pt x="1534150" y="2147633"/>
                </a:lnTo>
                <a:lnTo>
                  <a:pt x="1613569" y="2111716"/>
                </a:lnTo>
                <a:lnTo>
                  <a:pt x="1690554" y="2069269"/>
                </a:lnTo>
                <a:lnTo>
                  <a:pt x="1764697" y="2020291"/>
                </a:lnTo>
                <a:lnTo>
                  <a:pt x="1835595" y="1964783"/>
                </a:lnTo>
                <a:lnTo>
                  <a:pt x="1902841" y="1902745"/>
                </a:lnTo>
                <a:lnTo>
                  <a:pt x="1942255" y="1863349"/>
                </a:lnTo>
                <a:lnTo>
                  <a:pt x="1981669" y="1823951"/>
                </a:lnTo>
                <a:lnTo>
                  <a:pt x="2021083" y="1784551"/>
                </a:lnTo>
                <a:lnTo>
                  <a:pt x="2060497" y="1745149"/>
                </a:lnTo>
                <a:lnTo>
                  <a:pt x="2099911" y="1705746"/>
                </a:lnTo>
                <a:lnTo>
                  <a:pt x="2139324" y="1666342"/>
                </a:lnTo>
                <a:lnTo>
                  <a:pt x="2178736" y="1626936"/>
                </a:lnTo>
                <a:lnTo>
                  <a:pt x="2218148" y="1587529"/>
                </a:lnTo>
                <a:lnTo>
                  <a:pt x="2257559" y="1548121"/>
                </a:lnTo>
                <a:lnTo>
                  <a:pt x="2296969" y="1508712"/>
                </a:lnTo>
                <a:lnTo>
                  <a:pt x="2336378" y="1469302"/>
                </a:lnTo>
                <a:lnTo>
                  <a:pt x="2375786" y="1429891"/>
                </a:lnTo>
                <a:lnTo>
                  <a:pt x="2415193" y="1390479"/>
                </a:lnTo>
                <a:lnTo>
                  <a:pt x="2454599" y="1351067"/>
                </a:lnTo>
                <a:lnTo>
                  <a:pt x="2494004" y="1311654"/>
                </a:lnTo>
                <a:lnTo>
                  <a:pt x="2533407" y="1272240"/>
                </a:lnTo>
                <a:lnTo>
                  <a:pt x="2572808" y="1232826"/>
                </a:lnTo>
                <a:lnTo>
                  <a:pt x="2612208" y="1193412"/>
                </a:lnTo>
                <a:lnTo>
                  <a:pt x="2651606" y="1153998"/>
                </a:lnTo>
                <a:lnTo>
                  <a:pt x="2691003" y="1114583"/>
                </a:lnTo>
                <a:lnTo>
                  <a:pt x="2651606" y="1075170"/>
                </a:lnTo>
                <a:lnTo>
                  <a:pt x="2612208" y="1035758"/>
                </a:lnTo>
                <a:lnTo>
                  <a:pt x="2572808" y="996348"/>
                </a:lnTo>
                <a:lnTo>
                  <a:pt x="2533407" y="956939"/>
                </a:lnTo>
                <a:lnTo>
                  <a:pt x="2494004" y="917531"/>
                </a:lnTo>
                <a:lnTo>
                  <a:pt x="2454599" y="878124"/>
                </a:lnTo>
                <a:lnTo>
                  <a:pt x="2415193" y="838718"/>
                </a:lnTo>
                <a:lnTo>
                  <a:pt x="2375786" y="799312"/>
                </a:lnTo>
                <a:lnTo>
                  <a:pt x="2336378" y="759907"/>
                </a:lnTo>
                <a:lnTo>
                  <a:pt x="2296969" y="720502"/>
                </a:lnTo>
                <a:lnTo>
                  <a:pt x="2257559" y="681097"/>
                </a:lnTo>
                <a:lnTo>
                  <a:pt x="2218148" y="641692"/>
                </a:lnTo>
                <a:lnTo>
                  <a:pt x="2178736" y="602287"/>
                </a:lnTo>
                <a:lnTo>
                  <a:pt x="2139324" y="562881"/>
                </a:lnTo>
                <a:lnTo>
                  <a:pt x="2099911" y="523474"/>
                </a:lnTo>
                <a:lnTo>
                  <a:pt x="2060497" y="484066"/>
                </a:lnTo>
                <a:lnTo>
                  <a:pt x="2021083" y="444657"/>
                </a:lnTo>
                <a:lnTo>
                  <a:pt x="1981669" y="405247"/>
                </a:lnTo>
                <a:lnTo>
                  <a:pt x="1942255" y="365835"/>
                </a:lnTo>
                <a:lnTo>
                  <a:pt x="1902841" y="326421"/>
                </a:lnTo>
                <a:lnTo>
                  <a:pt x="1835595" y="264401"/>
                </a:lnTo>
                <a:lnTo>
                  <a:pt x="1764697" y="208909"/>
                </a:lnTo>
                <a:lnTo>
                  <a:pt x="1690554" y="159946"/>
                </a:lnTo>
                <a:lnTo>
                  <a:pt x="1613569" y="117511"/>
                </a:lnTo>
                <a:lnTo>
                  <a:pt x="1534150" y="81605"/>
                </a:lnTo>
                <a:lnTo>
                  <a:pt x="1452701" y="52227"/>
                </a:lnTo>
                <a:lnTo>
                  <a:pt x="1369628" y="29377"/>
                </a:lnTo>
                <a:lnTo>
                  <a:pt x="1285338" y="13056"/>
                </a:lnTo>
                <a:lnTo>
                  <a:pt x="1200235" y="3264"/>
                </a:lnTo>
                <a:lnTo>
                  <a:pt x="1114726" y="0"/>
                </a:lnTo>
                <a:lnTo>
                  <a:pt x="1029216" y="3264"/>
                </a:lnTo>
                <a:lnTo>
                  <a:pt x="944110" y="13056"/>
                </a:lnTo>
                <a:lnTo>
                  <a:pt x="859815" y="29377"/>
                </a:lnTo>
                <a:lnTo>
                  <a:pt x="776736" y="52227"/>
                </a:lnTo>
                <a:lnTo>
                  <a:pt x="695279" y="81605"/>
                </a:lnTo>
                <a:lnTo>
                  <a:pt x="615849" y="117511"/>
                </a:lnTo>
                <a:lnTo>
                  <a:pt x="538852" y="159946"/>
                </a:lnTo>
                <a:lnTo>
                  <a:pt x="464694" y="208909"/>
                </a:lnTo>
                <a:lnTo>
                  <a:pt x="393780" y="264401"/>
                </a:lnTo>
                <a:lnTo>
                  <a:pt x="326517" y="326421"/>
                </a:lnTo>
                <a:lnTo>
                  <a:pt x="264478" y="393685"/>
                </a:lnTo>
                <a:lnTo>
                  <a:pt x="208970" y="464599"/>
                </a:lnTo>
                <a:lnTo>
                  <a:pt x="159993" y="538757"/>
                </a:lnTo>
                <a:lnTo>
                  <a:pt x="117546" y="615754"/>
                </a:lnTo>
                <a:lnTo>
                  <a:pt x="81629" y="695184"/>
                </a:lnTo>
                <a:lnTo>
                  <a:pt x="52242" y="776641"/>
                </a:lnTo>
                <a:lnTo>
                  <a:pt x="29386" y="859720"/>
                </a:lnTo>
                <a:lnTo>
                  <a:pt x="13060" y="944015"/>
                </a:lnTo>
                <a:lnTo>
                  <a:pt x="3265" y="1029121"/>
                </a:lnTo>
                <a:lnTo>
                  <a:pt x="0" y="1114631"/>
                </a:lnTo>
                <a:lnTo>
                  <a:pt x="3265" y="1200140"/>
                </a:lnTo>
                <a:lnTo>
                  <a:pt x="13060" y="1285243"/>
                </a:lnTo>
                <a:lnTo>
                  <a:pt x="29386" y="1369533"/>
                </a:lnTo>
                <a:lnTo>
                  <a:pt x="52242" y="1452606"/>
                </a:lnTo>
                <a:lnTo>
                  <a:pt x="81629" y="1534054"/>
                </a:lnTo>
                <a:lnTo>
                  <a:pt x="117546" y="1613474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8540" y="2744565"/>
            <a:ext cx="2691003" cy="2229262"/>
          </a:xfrm>
          <a:custGeom>
            <a:avLst/>
            <a:gdLst/>
            <a:ahLst/>
            <a:cxnLst/>
            <a:rect l="l" t="t" r="r" b="b"/>
            <a:pathLst>
              <a:path w="2691003" h="2229262">
                <a:moveTo>
                  <a:pt x="326517" y="326421"/>
                </a:moveTo>
                <a:lnTo>
                  <a:pt x="393780" y="264401"/>
                </a:lnTo>
                <a:lnTo>
                  <a:pt x="464694" y="208909"/>
                </a:lnTo>
                <a:lnTo>
                  <a:pt x="538852" y="159946"/>
                </a:lnTo>
                <a:lnTo>
                  <a:pt x="615849" y="117511"/>
                </a:lnTo>
                <a:lnTo>
                  <a:pt x="695279" y="81605"/>
                </a:lnTo>
                <a:lnTo>
                  <a:pt x="776736" y="52227"/>
                </a:lnTo>
                <a:lnTo>
                  <a:pt x="859815" y="29377"/>
                </a:lnTo>
                <a:lnTo>
                  <a:pt x="944110" y="13056"/>
                </a:lnTo>
                <a:lnTo>
                  <a:pt x="1029216" y="3264"/>
                </a:lnTo>
                <a:lnTo>
                  <a:pt x="1114726" y="0"/>
                </a:lnTo>
                <a:lnTo>
                  <a:pt x="1200235" y="3264"/>
                </a:lnTo>
                <a:lnTo>
                  <a:pt x="1285338" y="13056"/>
                </a:lnTo>
                <a:lnTo>
                  <a:pt x="1369628" y="29377"/>
                </a:lnTo>
                <a:lnTo>
                  <a:pt x="1452701" y="52227"/>
                </a:lnTo>
                <a:lnTo>
                  <a:pt x="1534150" y="81605"/>
                </a:lnTo>
                <a:lnTo>
                  <a:pt x="1613569" y="117511"/>
                </a:lnTo>
                <a:lnTo>
                  <a:pt x="1690554" y="159946"/>
                </a:lnTo>
                <a:lnTo>
                  <a:pt x="1764697" y="208909"/>
                </a:lnTo>
                <a:lnTo>
                  <a:pt x="1835595" y="264401"/>
                </a:lnTo>
                <a:lnTo>
                  <a:pt x="1902841" y="326421"/>
                </a:lnTo>
                <a:lnTo>
                  <a:pt x="1942255" y="365835"/>
                </a:lnTo>
                <a:lnTo>
                  <a:pt x="1981669" y="405247"/>
                </a:lnTo>
                <a:lnTo>
                  <a:pt x="2021083" y="444657"/>
                </a:lnTo>
                <a:lnTo>
                  <a:pt x="2060497" y="484066"/>
                </a:lnTo>
                <a:lnTo>
                  <a:pt x="2099911" y="523474"/>
                </a:lnTo>
                <a:lnTo>
                  <a:pt x="2139324" y="562881"/>
                </a:lnTo>
                <a:lnTo>
                  <a:pt x="2178736" y="602287"/>
                </a:lnTo>
                <a:lnTo>
                  <a:pt x="2218148" y="641692"/>
                </a:lnTo>
                <a:lnTo>
                  <a:pt x="2257559" y="681097"/>
                </a:lnTo>
                <a:lnTo>
                  <a:pt x="2296969" y="720502"/>
                </a:lnTo>
                <a:lnTo>
                  <a:pt x="2336378" y="759907"/>
                </a:lnTo>
                <a:lnTo>
                  <a:pt x="2375786" y="799312"/>
                </a:lnTo>
                <a:lnTo>
                  <a:pt x="2415193" y="838718"/>
                </a:lnTo>
                <a:lnTo>
                  <a:pt x="2454599" y="878124"/>
                </a:lnTo>
                <a:lnTo>
                  <a:pt x="2494004" y="917531"/>
                </a:lnTo>
                <a:lnTo>
                  <a:pt x="2533407" y="956939"/>
                </a:lnTo>
                <a:lnTo>
                  <a:pt x="2572808" y="996348"/>
                </a:lnTo>
                <a:lnTo>
                  <a:pt x="2612208" y="1035758"/>
                </a:lnTo>
                <a:lnTo>
                  <a:pt x="2651606" y="1075170"/>
                </a:lnTo>
                <a:lnTo>
                  <a:pt x="2691003" y="1114583"/>
                </a:lnTo>
                <a:lnTo>
                  <a:pt x="2651606" y="1153998"/>
                </a:lnTo>
                <a:lnTo>
                  <a:pt x="2612208" y="1193412"/>
                </a:lnTo>
                <a:lnTo>
                  <a:pt x="2572808" y="1232826"/>
                </a:lnTo>
                <a:lnTo>
                  <a:pt x="2533407" y="1272240"/>
                </a:lnTo>
                <a:lnTo>
                  <a:pt x="2494004" y="1311654"/>
                </a:lnTo>
                <a:lnTo>
                  <a:pt x="2454599" y="1351067"/>
                </a:lnTo>
                <a:lnTo>
                  <a:pt x="2415193" y="1390479"/>
                </a:lnTo>
                <a:lnTo>
                  <a:pt x="2375786" y="1429891"/>
                </a:lnTo>
                <a:lnTo>
                  <a:pt x="2336378" y="1469302"/>
                </a:lnTo>
                <a:lnTo>
                  <a:pt x="2296969" y="1508712"/>
                </a:lnTo>
                <a:lnTo>
                  <a:pt x="2257559" y="1548121"/>
                </a:lnTo>
                <a:lnTo>
                  <a:pt x="2218148" y="1587529"/>
                </a:lnTo>
                <a:lnTo>
                  <a:pt x="2178736" y="1626936"/>
                </a:lnTo>
                <a:lnTo>
                  <a:pt x="2139324" y="1666342"/>
                </a:lnTo>
                <a:lnTo>
                  <a:pt x="2099911" y="1705746"/>
                </a:lnTo>
                <a:lnTo>
                  <a:pt x="2060497" y="1745149"/>
                </a:lnTo>
                <a:lnTo>
                  <a:pt x="2021083" y="1784551"/>
                </a:lnTo>
                <a:lnTo>
                  <a:pt x="1981669" y="1823951"/>
                </a:lnTo>
                <a:lnTo>
                  <a:pt x="1942255" y="1863349"/>
                </a:lnTo>
                <a:lnTo>
                  <a:pt x="1902841" y="1902745"/>
                </a:lnTo>
                <a:lnTo>
                  <a:pt x="1835595" y="1964783"/>
                </a:lnTo>
                <a:lnTo>
                  <a:pt x="1764697" y="2020291"/>
                </a:lnTo>
                <a:lnTo>
                  <a:pt x="1690554" y="2069269"/>
                </a:lnTo>
                <a:lnTo>
                  <a:pt x="1613569" y="2111716"/>
                </a:lnTo>
                <a:lnTo>
                  <a:pt x="1534150" y="2147633"/>
                </a:lnTo>
                <a:lnTo>
                  <a:pt x="1452701" y="2177020"/>
                </a:lnTo>
                <a:lnTo>
                  <a:pt x="1369628" y="2199876"/>
                </a:lnTo>
                <a:lnTo>
                  <a:pt x="1285338" y="2216202"/>
                </a:lnTo>
                <a:lnTo>
                  <a:pt x="1200235" y="2225997"/>
                </a:lnTo>
                <a:lnTo>
                  <a:pt x="1114726" y="2229262"/>
                </a:lnTo>
                <a:lnTo>
                  <a:pt x="1029216" y="2225997"/>
                </a:lnTo>
                <a:lnTo>
                  <a:pt x="944110" y="2216202"/>
                </a:lnTo>
                <a:lnTo>
                  <a:pt x="859815" y="2199876"/>
                </a:lnTo>
                <a:lnTo>
                  <a:pt x="776736" y="2177020"/>
                </a:lnTo>
                <a:lnTo>
                  <a:pt x="695279" y="2147633"/>
                </a:lnTo>
                <a:lnTo>
                  <a:pt x="615849" y="2111716"/>
                </a:lnTo>
                <a:lnTo>
                  <a:pt x="538852" y="2069269"/>
                </a:lnTo>
                <a:lnTo>
                  <a:pt x="464694" y="2020291"/>
                </a:lnTo>
                <a:lnTo>
                  <a:pt x="393780" y="1964783"/>
                </a:lnTo>
                <a:lnTo>
                  <a:pt x="326517" y="1902745"/>
                </a:lnTo>
                <a:lnTo>
                  <a:pt x="264478" y="1835500"/>
                </a:lnTo>
                <a:lnTo>
                  <a:pt x="208970" y="1764602"/>
                </a:lnTo>
                <a:lnTo>
                  <a:pt x="159993" y="1690458"/>
                </a:lnTo>
                <a:lnTo>
                  <a:pt x="117546" y="1613474"/>
                </a:lnTo>
                <a:lnTo>
                  <a:pt x="81629" y="1534054"/>
                </a:lnTo>
                <a:lnTo>
                  <a:pt x="52242" y="1452606"/>
                </a:lnTo>
                <a:lnTo>
                  <a:pt x="29386" y="1369533"/>
                </a:lnTo>
                <a:lnTo>
                  <a:pt x="13060" y="1285243"/>
                </a:lnTo>
                <a:lnTo>
                  <a:pt x="3265" y="1200140"/>
                </a:lnTo>
                <a:lnTo>
                  <a:pt x="0" y="1114631"/>
                </a:lnTo>
                <a:lnTo>
                  <a:pt x="3265" y="1029121"/>
                </a:lnTo>
                <a:lnTo>
                  <a:pt x="13060" y="944015"/>
                </a:lnTo>
                <a:lnTo>
                  <a:pt x="29386" y="859720"/>
                </a:lnTo>
                <a:lnTo>
                  <a:pt x="52242" y="776641"/>
                </a:lnTo>
                <a:lnTo>
                  <a:pt x="81629" y="695184"/>
                </a:lnTo>
                <a:lnTo>
                  <a:pt x="117546" y="615754"/>
                </a:lnTo>
                <a:lnTo>
                  <a:pt x="159993" y="538757"/>
                </a:lnTo>
                <a:lnTo>
                  <a:pt x="208970" y="464599"/>
                </a:lnTo>
                <a:lnTo>
                  <a:pt x="264478" y="393685"/>
                </a:lnTo>
                <a:lnTo>
                  <a:pt x="326517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3852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30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60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30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3852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30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60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30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1255" y="860700"/>
            <a:ext cx="1544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2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5902" y="860700"/>
            <a:ext cx="148057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477" y="3338187"/>
            <a:ext cx="1237678" cy="1040384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indent="38" algn="ctr">
              <a:lnSpc>
                <a:spcPts val="2989"/>
              </a:lnSpc>
            </a:pPr>
            <a:r>
              <a:rPr sz="2600" spc="4" dirty="0">
                <a:solidFill>
                  <a:srgbClr val="2C241F"/>
                </a:solidFill>
                <a:latin typeface="Arial"/>
                <a:cs typeface="Arial"/>
              </a:rPr>
              <a:t>The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spc="1" dirty="0">
                <a:solidFill>
                  <a:srgbClr val="2C241F"/>
                </a:solidFill>
                <a:latin typeface="Arial"/>
                <a:cs typeface="Arial"/>
              </a:rPr>
              <a:t>Design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spc="2" dirty="0">
                <a:solidFill>
                  <a:srgbClr val="2C241F"/>
                </a:solidFill>
                <a:latin typeface="Arial"/>
                <a:cs typeface="Arial"/>
              </a:rPr>
              <a:t>Process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2714" y="3338187"/>
            <a:ext cx="1071994" cy="1040384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indent="1892" algn="ctr">
              <a:lnSpc>
                <a:spcPts val="2989"/>
              </a:lnSpc>
            </a:pPr>
            <a:r>
              <a:rPr sz="2600" spc="4" dirty="0">
                <a:solidFill>
                  <a:srgbClr val="2C241F"/>
                </a:solidFill>
                <a:latin typeface="Arial"/>
                <a:cs typeface="Arial"/>
              </a:rPr>
              <a:t>The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dirty="0">
                <a:solidFill>
                  <a:srgbClr val="2C241F"/>
                </a:solidFill>
                <a:latin typeface="Arial"/>
                <a:cs typeface="Arial"/>
              </a:rPr>
              <a:t>D</a:t>
            </a:r>
            <a:r>
              <a:rPr sz="2600" spc="9" dirty="0">
                <a:solidFill>
                  <a:srgbClr val="2C241F"/>
                </a:solidFill>
                <a:latin typeface="Arial"/>
                <a:cs typeface="Arial"/>
              </a:rPr>
              <a:t>e</a:t>
            </a:r>
            <a:r>
              <a:rPr sz="2600" spc="0" dirty="0">
                <a:solidFill>
                  <a:srgbClr val="2C241F"/>
                </a:solidFill>
                <a:latin typeface="Arial"/>
                <a:cs typeface="Arial"/>
              </a:rPr>
              <a:t>si</a:t>
            </a:r>
            <a:r>
              <a:rPr sz="2600" spc="4" dirty="0">
                <a:solidFill>
                  <a:srgbClr val="2C241F"/>
                </a:solidFill>
                <a:latin typeface="Arial"/>
                <a:cs typeface="Arial"/>
              </a:rPr>
              <a:t>g</a:t>
            </a:r>
            <a:r>
              <a:rPr sz="2600" spc="0" dirty="0">
                <a:solidFill>
                  <a:srgbClr val="2C241F"/>
                </a:solidFill>
                <a:latin typeface="Arial"/>
                <a:cs typeface="Arial"/>
              </a:rPr>
              <a:t>n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spc="3" dirty="0">
                <a:solidFill>
                  <a:srgbClr val="2C241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994" y="3338187"/>
            <a:ext cx="1199978" cy="1040384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algn="ctr">
              <a:lnSpc>
                <a:spcPts val="2989"/>
              </a:lnSpc>
            </a:pPr>
            <a:r>
              <a:rPr sz="2600" dirty="0">
                <a:solidFill>
                  <a:srgbClr val="2C241F"/>
                </a:solidFill>
                <a:latin typeface="Arial"/>
                <a:cs typeface="Arial"/>
              </a:rPr>
              <a:t>Sp</a:t>
            </a:r>
            <a:r>
              <a:rPr sz="2600" spc="9" dirty="0">
                <a:solidFill>
                  <a:srgbClr val="2C241F"/>
                </a:solidFill>
                <a:latin typeface="Arial"/>
                <a:cs typeface="Arial"/>
              </a:rPr>
              <a:t>e</a:t>
            </a:r>
            <a:r>
              <a:rPr sz="2600" spc="0" dirty="0">
                <a:solidFill>
                  <a:srgbClr val="2C241F"/>
                </a:solidFill>
                <a:latin typeface="Arial"/>
                <a:cs typeface="Arial"/>
              </a:rPr>
              <a:t>cific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dirty="0">
                <a:solidFill>
                  <a:srgbClr val="2C241F"/>
                </a:solidFill>
                <a:latin typeface="Arial"/>
                <a:cs typeface="Arial"/>
              </a:rPr>
              <a:t>Part 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989"/>
              </a:lnSpc>
            </a:pPr>
            <a:r>
              <a:rPr sz="2600" spc="1" dirty="0">
                <a:solidFill>
                  <a:srgbClr val="2C241F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927" y="3508628"/>
            <a:ext cx="1449428" cy="699635"/>
          </a:xfrm>
          <a:prstGeom prst="rect">
            <a:avLst/>
          </a:prstGeom>
        </p:spPr>
        <p:txBody>
          <a:bodyPr wrap="square" lIns="0" tIns="17557" rIns="0" bIns="0" rtlCol="0">
            <a:noAutofit/>
          </a:bodyPr>
          <a:lstStyle/>
          <a:p>
            <a:pPr marL="154402" marR="181566" algn="ctr">
              <a:lnSpc>
                <a:spcPts val="2765"/>
              </a:lnSpc>
            </a:pPr>
            <a:r>
              <a:rPr sz="2600" spc="1" dirty="0">
                <a:solidFill>
                  <a:srgbClr val="2C241F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2705"/>
              </a:lnSpc>
            </a:pPr>
            <a:r>
              <a:rPr sz="2600" spc="2" dirty="0">
                <a:solidFill>
                  <a:srgbClr val="2C241F"/>
                </a:solidFill>
                <a:latin typeface="Arial"/>
                <a:cs typeface="Arial"/>
              </a:rPr>
              <a:t>Concepts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2364" y="3396996"/>
            <a:ext cx="7033259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498" y="858541"/>
            <a:ext cx="69467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Basic Component Design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7828" y="2077154"/>
            <a:ext cx="4901309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The Liskov Substitution Principle (LSP)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924" y="2718705"/>
            <a:ext cx="683764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Subclasses should be substitutable for their base classes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2364" y="3396996"/>
            <a:ext cx="7033259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498" y="858541"/>
            <a:ext cx="69467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Basic Component Design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7828" y="2077154"/>
            <a:ext cx="4724451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6" dirty="0">
                <a:solidFill>
                  <a:srgbClr val="F88556"/>
                </a:solidFill>
                <a:latin typeface="Arial"/>
                <a:cs typeface="Arial"/>
              </a:rPr>
              <a:t>Dependency Inversion Principle (DIP)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924" y="2718705"/>
            <a:ext cx="661240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Depend on abstractions. Do not depend on concretions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0612" y="2868167"/>
            <a:ext cx="7955280" cy="445008"/>
          </a:xfrm>
          <a:custGeom>
            <a:avLst/>
            <a:gdLst/>
            <a:ahLst/>
            <a:cxnLst/>
            <a:rect l="l" t="t" r="r" b="b"/>
            <a:pathLst>
              <a:path w="7955280" h="445008">
                <a:moveTo>
                  <a:pt x="0" y="74168"/>
                </a:moveTo>
                <a:lnTo>
                  <a:pt x="97" y="374675"/>
                </a:lnTo>
                <a:lnTo>
                  <a:pt x="13931" y="414169"/>
                </a:lnTo>
                <a:lnTo>
                  <a:pt x="46111" y="439535"/>
                </a:lnTo>
                <a:lnTo>
                  <a:pt x="74168" y="445008"/>
                </a:lnTo>
                <a:lnTo>
                  <a:pt x="7884947" y="444910"/>
                </a:lnTo>
                <a:lnTo>
                  <a:pt x="7924441" y="431076"/>
                </a:lnTo>
                <a:lnTo>
                  <a:pt x="7949807" y="398896"/>
                </a:lnTo>
                <a:lnTo>
                  <a:pt x="7955280" y="370840"/>
                </a:lnTo>
                <a:lnTo>
                  <a:pt x="7955182" y="70332"/>
                </a:lnTo>
                <a:lnTo>
                  <a:pt x="7941348" y="30838"/>
                </a:lnTo>
                <a:lnTo>
                  <a:pt x="7909168" y="5472"/>
                </a:lnTo>
                <a:lnTo>
                  <a:pt x="7881111" y="0"/>
                </a:lnTo>
                <a:lnTo>
                  <a:pt x="70332" y="97"/>
                </a:lnTo>
                <a:lnTo>
                  <a:pt x="30838" y="13931"/>
                </a:lnTo>
                <a:lnTo>
                  <a:pt x="5472" y="46111"/>
                </a:lnTo>
                <a:lnTo>
                  <a:pt x="0" y="74168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0612" y="2868167"/>
            <a:ext cx="7955280" cy="445008"/>
          </a:xfrm>
          <a:custGeom>
            <a:avLst/>
            <a:gdLst/>
            <a:ahLst/>
            <a:cxnLst/>
            <a:rect l="l" t="t" r="r" b="b"/>
            <a:pathLst>
              <a:path w="7955280" h="445008">
                <a:moveTo>
                  <a:pt x="0" y="74168"/>
                </a:moveTo>
                <a:lnTo>
                  <a:pt x="11909" y="33794"/>
                </a:lnTo>
                <a:lnTo>
                  <a:pt x="42792" y="6922"/>
                </a:lnTo>
                <a:lnTo>
                  <a:pt x="74168" y="0"/>
                </a:lnTo>
                <a:lnTo>
                  <a:pt x="7881111" y="0"/>
                </a:lnTo>
                <a:lnTo>
                  <a:pt x="7921485" y="11909"/>
                </a:lnTo>
                <a:lnTo>
                  <a:pt x="7948357" y="42792"/>
                </a:lnTo>
                <a:lnTo>
                  <a:pt x="7955280" y="74168"/>
                </a:lnTo>
                <a:lnTo>
                  <a:pt x="7955280" y="370840"/>
                </a:lnTo>
                <a:lnTo>
                  <a:pt x="7943370" y="411213"/>
                </a:lnTo>
                <a:lnTo>
                  <a:pt x="7912487" y="438085"/>
                </a:lnTo>
                <a:lnTo>
                  <a:pt x="7881111" y="445008"/>
                </a:lnTo>
                <a:lnTo>
                  <a:pt x="74168" y="445008"/>
                </a:lnTo>
                <a:lnTo>
                  <a:pt x="33794" y="433098"/>
                </a:lnTo>
                <a:lnTo>
                  <a:pt x="6922" y="402215"/>
                </a:lnTo>
                <a:lnTo>
                  <a:pt x="0" y="370840"/>
                </a:lnTo>
                <a:lnTo>
                  <a:pt x="0" y="7416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0612" y="3627120"/>
            <a:ext cx="7955280" cy="445007"/>
          </a:xfrm>
          <a:custGeom>
            <a:avLst/>
            <a:gdLst/>
            <a:ahLst/>
            <a:cxnLst/>
            <a:rect l="l" t="t" r="r" b="b"/>
            <a:pathLst>
              <a:path w="7955280" h="445007">
                <a:moveTo>
                  <a:pt x="0" y="74167"/>
                </a:moveTo>
                <a:lnTo>
                  <a:pt x="97" y="374675"/>
                </a:lnTo>
                <a:lnTo>
                  <a:pt x="13931" y="414169"/>
                </a:lnTo>
                <a:lnTo>
                  <a:pt x="46111" y="439535"/>
                </a:lnTo>
                <a:lnTo>
                  <a:pt x="74168" y="445007"/>
                </a:lnTo>
                <a:lnTo>
                  <a:pt x="7884947" y="444910"/>
                </a:lnTo>
                <a:lnTo>
                  <a:pt x="7924441" y="431076"/>
                </a:lnTo>
                <a:lnTo>
                  <a:pt x="7949807" y="398896"/>
                </a:lnTo>
                <a:lnTo>
                  <a:pt x="7955280" y="370839"/>
                </a:lnTo>
                <a:lnTo>
                  <a:pt x="7955182" y="70332"/>
                </a:lnTo>
                <a:lnTo>
                  <a:pt x="7941348" y="30838"/>
                </a:lnTo>
                <a:lnTo>
                  <a:pt x="7909168" y="5472"/>
                </a:lnTo>
                <a:lnTo>
                  <a:pt x="7881111" y="0"/>
                </a:lnTo>
                <a:lnTo>
                  <a:pt x="70332" y="97"/>
                </a:lnTo>
                <a:lnTo>
                  <a:pt x="30838" y="13931"/>
                </a:lnTo>
                <a:lnTo>
                  <a:pt x="5472" y="46111"/>
                </a:lnTo>
                <a:lnTo>
                  <a:pt x="0" y="74167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0612" y="3627120"/>
            <a:ext cx="7955280" cy="445007"/>
          </a:xfrm>
          <a:custGeom>
            <a:avLst/>
            <a:gdLst/>
            <a:ahLst/>
            <a:cxnLst/>
            <a:rect l="l" t="t" r="r" b="b"/>
            <a:pathLst>
              <a:path w="7955280" h="445007">
                <a:moveTo>
                  <a:pt x="0" y="74167"/>
                </a:moveTo>
                <a:lnTo>
                  <a:pt x="11909" y="33794"/>
                </a:lnTo>
                <a:lnTo>
                  <a:pt x="42792" y="6922"/>
                </a:lnTo>
                <a:lnTo>
                  <a:pt x="74168" y="0"/>
                </a:lnTo>
                <a:lnTo>
                  <a:pt x="7881111" y="0"/>
                </a:lnTo>
                <a:lnTo>
                  <a:pt x="7921485" y="11909"/>
                </a:lnTo>
                <a:lnTo>
                  <a:pt x="7948357" y="42792"/>
                </a:lnTo>
                <a:lnTo>
                  <a:pt x="7955280" y="74167"/>
                </a:lnTo>
                <a:lnTo>
                  <a:pt x="7955280" y="370839"/>
                </a:lnTo>
                <a:lnTo>
                  <a:pt x="7943370" y="411213"/>
                </a:lnTo>
                <a:lnTo>
                  <a:pt x="7912487" y="438085"/>
                </a:lnTo>
                <a:lnTo>
                  <a:pt x="7881111" y="445007"/>
                </a:lnTo>
                <a:lnTo>
                  <a:pt x="74168" y="445007"/>
                </a:lnTo>
                <a:lnTo>
                  <a:pt x="33794" y="433098"/>
                </a:lnTo>
                <a:lnTo>
                  <a:pt x="6922" y="402215"/>
                </a:lnTo>
                <a:lnTo>
                  <a:pt x="0" y="370839"/>
                </a:lnTo>
                <a:lnTo>
                  <a:pt x="0" y="7416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0612" y="4387596"/>
            <a:ext cx="7955280" cy="443484"/>
          </a:xfrm>
          <a:custGeom>
            <a:avLst/>
            <a:gdLst/>
            <a:ahLst/>
            <a:cxnLst/>
            <a:rect l="l" t="t" r="r" b="b"/>
            <a:pathLst>
              <a:path w="7955280" h="443484">
                <a:moveTo>
                  <a:pt x="0" y="73913"/>
                </a:moveTo>
                <a:lnTo>
                  <a:pt x="77" y="372979"/>
                </a:lnTo>
                <a:lnTo>
                  <a:pt x="13777" y="412509"/>
                </a:lnTo>
                <a:lnTo>
                  <a:pt x="45911" y="437978"/>
                </a:lnTo>
                <a:lnTo>
                  <a:pt x="73913" y="443483"/>
                </a:lnTo>
                <a:lnTo>
                  <a:pt x="7884775" y="443406"/>
                </a:lnTo>
                <a:lnTo>
                  <a:pt x="7924305" y="429706"/>
                </a:lnTo>
                <a:lnTo>
                  <a:pt x="7949774" y="397572"/>
                </a:lnTo>
                <a:lnTo>
                  <a:pt x="7955280" y="369569"/>
                </a:lnTo>
                <a:lnTo>
                  <a:pt x="7955202" y="70504"/>
                </a:lnTo>
                <a:lnTo>
                  <a:pt x="7941502" y="30974"/>
                </a:lnTo>
                <a:lnTo>
                  <a:pt x="7909368" y="5505"/>
                </a:lnTo>
                <a:lnTo>
                  <a:pt x="7881365" y="0"/>
                </a:lnTo>
                <a:lnTo>
                  <a:pt x="70504" y="77"/>
                </a:lnTo>
                <a:lnTo>
                  <a:pt x="30974" y="13777"/>
                </a:lnTo>
                <a:lnTo>
                  <a:pt x="5505" y="45911"/>
                </a:lnTo>
                <a:lnTo>
                  <a:pt x="0" y="73913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0612" y="4387596"/>
            <a:ext cx="7955280" cy="443484"/>
          </a:xfrm>
          <a:custGeom>
            <a:avLst/>
            <a:gdLst/>
            <a:ahLst/>
            <a:cxnLst/>
            <a:rect l="l" t="t" r="r" b="b"/>
            <a:pathLst>
              <a:path w="7955280" h="443484">
                <a:moveTo>
                  <a:pt x="0" y="73913"/>
                </a:moveTo>
                <a:lnTo>
                  <a:pt x="11974" y="33609"/>
                </a:lnTo>
                <a:lnTo>
                  <a:pt x="42954" y="6796"/>
                </a:lnTo>
                <a:lnTo>
                  <a:pt x="73913" y="0"/>
                </a:lnTo>
                <a:lnTo>
                  <a:pt x="7881365" y="0"/>
                </a:lnTo>
                <a:lnTo>
                  <a:pt x="7921670" y="11974"/>
                </a:lnTo>
                <a:lnTo>
                  <a:pt x="7948483" y="42954"/>
                </a:lnTo>
                <a:lnTo>
                  <a:pt x="7955280" y="73913"/>
                </a:lnTo>
                <a:lnTo>
                  <a:pt x="7955280" y="369569"/>
                </a:lnTo>
                <a:lnTo>
                  <a:pt x="7943305" y="409874"/>
                </a:lnTo>
                <a:lnTo>
                  <a:pt x="7912325" y="436687"/>
                </a:lnTo>
                <a:lnTo>
                  <a:pt x="7881365" y="443483"/>
                </a:lnTo>
                <a:lnTo>
                  <a:pt x="73913" y="443483"/>
                </a:lnTo>
                <a:lnTo>
                  <a:pt x="33609" y="431509"/>
                </a:lnTo>
                <a:lnTo>
                  <a:pt x="6796" y="400529"/>
                </a:lnTo>
                <a:lnTo>
                  <a:pt x="0" y="369569"/>
                </a:lnTo>
                <a:lnTo>
                  <a:pt x="0" y="73913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612" y="5146548"/>
            <a:ext cx="7955280" cy="445007"/>
          </a:xfrm>
          <a:custGeom>
            <a:avLst/>
            <a:gdLst/>
            <a:ahLst/>
            <a:cxnLst/>
            <a:rect l="l" t="t" r="r" b="b"/>
            <a:pathLst>
              <a:path w="7955280" h="445007">
                <a:moveTo>
                  <a:pt x="0" y="74168"/>
                </a:moveTo>
                <a:lnTo>
                  <a:pt x="97" y="374675"/>
                </a:lnTo>
                <a:lnTo>
                  <a:pt x="13931" y="414169"/>
                </a:lnTo>
                <a:lnTo>
                  <a:pt x="46111" y="439535"/>
                </a:lnTo>
                <a:lnTo>
                  <a:pt x="74168" y="445007"/>
                </a:lnTo>
                <a:lnTo>
                  <a:pt x="7884947" y="444910"/>
                </a:lnTo>
                <a:lnTo>
                  <a:pt x="7924441" y="431076"/>
                </a:lnTo>
                <a:lnTo>
                  <a:pt x="7949807" y="398896"/>
                </a:lnTo>
                <a:lnTo>
                  <a:pt x="7955280" y="370839"/>
                </a:lnTo>
                <a:lnTo>
                  <a:pt x="7955182" y="70332"/>
                </a:lnTo>
                <a:lnTo>
                  <a:pt x="7941348" y="30838"/>
                </a:lnTo>
                <a:lnTo>
                  <a:pt x="7909168" y="5472"/>
                </a:lnTo>
                <a:lnTo>
                  <a:pt x="7881111" y="0"/>
                </a:lnTo>
                <a:lnTo>
                  <a:pt x="70332" y="97"/>
                </a:lnTo>
                <a:lnTo>
                  <a:pt x="30838" y="13931"/>
                </a:lnTo>
                <a:lnTo>
                  <a:pt x="5472" y="46111"/>
                </a:lnTo>
                <a:lnTo>
                  <a:pt x="0" y="74168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0612" y="5146548"/>
            <a:ext cx="7955280" cy="445007"/>
          </a:xfrm>
          <a:custGeom>
            <a:avLst/>
            <a:gdLst/>
            <a:ahLst/>
            <a:cxnLst/>
            <a:rect l="l" t="t" r="r" b="b"/>
            <a:pathLst>
              <a:path w="7955280" h="445007">
                <a:moveTo>
                  <a:pt x="0" y="74168"/>
                </a:moveTo>
                <a:lnTo>
                  <a:pt x="11909" y="33794"/>
                </a:lnTo>
                <a:lnTo>
                  <a:pt x="42792" y="6922"/>
                </a:lnTo>
                <a:lnTo>
                  <a:pt x="74168" y="0"/>
                </a:lnTo>
                <a:lnTo>
                  <a:pt x="7881111" y="0"/>
                </a:lnTo>
                <a:lnTo>
                  <a:pt x="7921485" y="11909"/>
                </a:lnTo>
                <a:lnTo>
                  <a:pt x="7948357" y="42792"/>
                </a:lnTo>
                <a:lnTo>
                  <a:pt x="7955280" y="74168"/>
                </a:lnTo>
                <a:lnTo>
                  <a:pt x="7955280" y="370839"/>
                </a:lnTo>
                <a:lnTo>
                  <a:pt x="7943370" y="411213"/>
                </a:lnTo>
                <a:lnTo>
                  <a:pt x="7912487" y="438085"/>
                </a:lnTo>
                <a:lnTo>
                  <a:pt x="7881111" y="445007"/>
                </a:lnTo>
                <a:lnTo>
                  <a:pt x="74168" y="445007"/>
                </a:lnTo>
                <a:lnTo>
                  <a:pt x="33794" y="433098"/>
                </a:lnTo>
                <a:lnTo>
                  <a:pt x="6922" y="402215"/>
                </a:lnTo>
                <a:lnTo>
                  <a:pt x="0" y="370839"/>
                </a:lnTo>
                <a:lnTo>
                  <a:pt x="0" y="7416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3498" y="858541"/>
            <a:ext cx="349169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Basic Component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8878" y="858541"/>
            <a:ext cx="14322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0958" y="858541"/>
            <a:ext cx="195931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463" y="2417648"/>
            <a:ext cx="6743327" cy="112603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28620">
              <a:lnSpc>
                <a:spcPts val="2350"/>
              </a:lnSpc>
            </a:pPr>
            <a:r>
              <a:rPr sz="2200" spc="1" dirty="0">
                <a:solidFill>
                  <a:srgbClr val="F88556"/>
                </a:solidFill>
                <a:latin typeface="Arial"/>
                <a:cs typeface="Arial"/>
              </a:rPr>
              <a:t>Other Principles</a:t>
            </a:r>
            <a:endParaRPr sz="2200">
              <a:latin typeface="Arial"/>
              <a:cs typeface="Arial"/>
            </a:endParaRPr>
          </a:p>
          <a:p>
            <a:pPr marL="15748" marR="28620">
              <a:lnSpc>
                <a:spcPct val="95825"/>
              </a:lnSpc>
              <a:spcBef>
                <a:spcPts val="163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Interface Segregation Principle (ISP)</a:t>
            </a:r>
            <a:endParaRPr sz="1900">
              <a:latin typeface="Arial"/>
              <a:cs typeface="Arial"/>
            </a:endParaRPr>
          </a:p>
          <a:p>
            <a:pPr marL="174498">
              <a:lnSpc>
                <a:spcPct val="95825"/>
              </a:lnSpc>
              <a:spcBef>
                <a:spcPts val="789"/>
              </a:spcBef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• Many client-specific interfaces are better than one general purpose interface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1511" y="3716482"/>
            <a:ext cx="5275147" cy="586725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Release Reuse Equivalency Principle (REP)</a:t>
            </a:r>
            <a:endParaRPr sz="1900">
              <a:latin typeface="Arial"/>
              <a:cs typeface="Arial"/>
            </a:endParaRPr>
          </a:p>
          <a:p>
            <a:pPr marL="171450" marR="36118">
              <a:lnSpc>
                <a:spcPct val="95825"/>
              </a:lnSpc>
              <a:spcBef>
                <a:spcPts val="687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• The granule of reuse is the granule of release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1511" y="4475688"/>
            <a:ext cx="4248657" cy="58685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28575">
              <a:lnSpc>
                <a:spcPts val="2039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Common Closure Principle (CCP)</a:t>
            </a:r>
            <a:endParaRPr sz="1900">
              <a:latin typeface="Arial"/>
              <a:cs typeface="Arial"/>
            </a:endParaRPr>
          </a:p>
          <a:p>
            <a:pPr marL="171450">
              <a:lnSpc>
                <a:spcPct val="95825"/>
              </a:lnSpc>
              <a:spcBef>
                <a:spcPts val="688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• “Classes that change together belong together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511" y="5234774"/>
            <a:ext cx="5993256" cy="58727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28575">
              <a:lnSpc>
                <a:spcPts val="2039"/>
              </a:lnSpc>
            </a:pP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The Common Reuse Principle (CRP)</a:t>
            </a:r>
            <a:endParaRPr sz="1900">
              <a:latin typeface="Arial"/>
              <a:cs typeface="Arial"/>
            </a:endParaRPr>
          </a:p>
          <a:p>
            <a:pPr marL="171450">
              <a:lnSpc>
                <a:spcPct val="95825"/>
              </a:lnSpc>
              <a:spcBef>
                <a:spcPts val="689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• Classes that aren’t reused together should not be grouped together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1199" y="860700"/>
            <a:ext cx="426456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User Interface 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451116"/>
            <a:ext cx="7477542" cy="325993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User interface design creates an effective communication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472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medium between a human and a computer.</a:t>
            </a:r>
            <a:endParaRPr sz="2000">
              <a:latin typeface="Arial"/>
              <a:cs typeface="Arial"/>
            </a:endParaRPr>
          </a:p>
          <a:p>
            <a:pPr marL="351028" marR="118091" indent="-338328" algn="just">
              <a:lnSpc>
                <a:spcPts val="2299"/>
              </a:lnSpc>
              <a:spcBef>
                <a:spcPts val="1686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Follo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ing a set</a:t>
            </a:r>
            <a:r>
              <a:rPr sz="20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 interface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ign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iple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ign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identi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ies </a:t>
            </a:r>
            <a:endParaRPr sz="2000">
              <a:latin typeface="Arial"/>
              <a:cs typeface="Arial"/>
            </a:endParaRPr>
          </a:p>
          <a:p>
            <a:pPr marL="351028" marR="118091" algn="just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obje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tions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eates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layout </a:t>
            </a:r>
            <a:endParaRPr sz="2000">
              <a:latin typeface="Arial"/>
              <a:cs typeface="Arial"/>
            </a:endParaRPr>
          </a:p>
          <a:p>
            <a:pPr marL="351028" marR="118091" algn="just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us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688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User scenarios are created and screen layouts are generated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880"/>
              </a:lnSpc>
              <a:spcBef>
                <a:spcPts val="1403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An interface prototype is developed and modified in an iterative fashion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60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9196" y="4226052"/>
            <a:ext cx="1824227" cy="1824228"/>
          </a:xfrm>
          <a:custGeom>
            <a:avLst/>
            <a:gdLst/>
            <a:ahLst/>
            <a:cxnLst/>
            <a:rect l="l" t="t" r="r" b="b"/>
            <a:pathLst>
              <a:path w="1824227" h="1824227">
                <a:moveTo>
                  <a:pt x="0" y="912114"/>
                </a:moveTo>
                <a:lnTo>
                  <a:pt x="3023" y="986921"/>
                </a:lnTo>
                <a:lnTo>
                  <a:pt x="11936" y="1060063"/>
                </a:lnTo>
                <a:lnTo>
                  <a:pt x="26504" y="1131305"/>
                </a:lnTo>
                <a:lnTo>
                  <a:pt x="46494" y="1200412"/>
                </a:lnTo>
                <a:lnTo>
                  <a:pt x="71669" y="1267149"/>
                </a:lnTo>
                <a:lnTo>
                  <a:pt x="101796" y="1331282"/>
                </a:lnTo>
                <a:lnTo>
                  <a:pt x="136640" y="1392576"/>
                </a:lnTo>
                <a:lnTo>
                  <a:pt x="175967" y="1450796"/>
                </a:lnTo>
                <a:lnTo>
                  <a:pt x="219541" y="1505707"/>
                </a:lnTo>
                <a:lnTo>
                  <a:pt x="267128" y="1557075"/>
                </a:lnTo>
                <a:lnTo>
                  <a:pt x="318494" y="1604665"/>
                </a:lnTo>
                <a:lnTo>
                  <a:pt x="373404" y="1648242"/>
                </a:lnTo>
                <a:lnTo>
                  <a:pt x="431623" y="1687572"/>
                </a:lnTo>
                <a:lnTo>
                  <a:pt x="492917" y="1722419"/>
                </a:lnTo>
                <a:lnTo>
                  <a:pt x="557051" y="1752549"/>
                </a:lnTo>
                <a:lnTo>
                  <a:pt x="623791" y="1777727"/>
                </a:lnTo>
                <a:lnTo>
                  <a:pt x="692902" y="1797719"/>
                </a:lnTo>
                <a:lnTo>
                  <a:pt x="764149" y="1812289"/>
                </a:lnTo>
                <a:lnTo>
                  <a:pt x="837298" y="1821204"/>
                </a:lnTo>
                <a:lnTo>
                  <a:pt x="912113" y="1824228"/>
                </a:lnTo>
                <a:lnTo>
                  <a:pt x="986929" y="1821204"/>
                </a:lnTo>
                <a:lnTo>
                  <a:pt x="1060078" y="1812289"/>
                </a:lnTo>
                <a:lnTo>
                  <a:pt x="1131325" y="1797719"/>
                </a:lnTo>
                <a:lnTo>
                  <a:pt x="1200436" y="1777727"/>
                </a:lnTo>
                <a:lnTo>
                  <a:pt x="1267176" y="1752549"/>
                </a:lnTo>
                <a:lnTo>
                  <a:pt x="1331310" y="1722419"/>
                </a:lnTo>
                <a:lnTo>
                  <a:pt x="1392604" y="1687572"/>
                </a:lnTo>
                <a:lnTo>
                  <a:pt x="1450823" y="1648242"/>
                </a:lnTo>
                <a:lnTo>
                  <a:pt x="1505733" y="1604665"/>
                </a:lnTo>
                <a:lnTo>
                  <a:pt x="1557099" y="1557075"/>
                </a:lnTo>
                <a:lnTo>
                  <a:pt x="1604686" y="1505707"/>
                </a:lnTo>
                <a:lnTo>
                  <a:pt x="1648260" y="1450796"/>
                </a:lnTo>
                <a:lnTo>
                  <a:pt x="1687587" y="1392576"/>
                </a:lnTo>
                <a:lnTo>
                  <a:pt x="1722431" y="1331282"/>
                </a:lnTo>
                <a:lnTo>
                  <a:pt x="1752558" y="1267149"/>
                </a:lnTo>
                <a:lnTo>
                  <a:pt x="1777733" y="1200412"/>
                </a:lnTo>
                <a:lnTo>
                  <a:pt x="1797723" y="1131305"/>
                </a:lnTo>
                <a:lnTo>
                  <a:pt x="1812291" y="1060063"/>
                </a:lnTo>
                <a:lnTo>
                  <a:pt x="1821204" y="986921"/>
                </a:lnTo>
                <a:lnTo>
                  <a:pt x="1824227" y="912114"/>
                </a:lnTo>
                <a:lnTo>
                  <a:pt x="1821204" y="837298"/>
                </a:lnTo>
                <a:lnTo>
                  <a:pt x="1812291" y="764149"/>
                </a:lnTo>
                <a:lnTo>
                  <a:pt x="1797723" y="692902"/>
                </a:lnTo>
                <a:lnTo>
                  <a:pt x="1777733" y="623791"/>
                </a:lnTo>
                <a:lnTo>
                  <a:pt x="1752558" y="557051"/>
                </a:lnTo>
                <a:lnTo>
                  <a:pt x="1722431" y="492917"/>
                </a:lnTo>
                <a:lnTo>
                  <a:pt x="1687587" y="431623"/>
                </a:lnTo>
                <a:lnTo>
                  <a:pt x="1648260" y="373404"/>
                </a:lnTo>
                <a:lnTo>
                  <a:pt x="1604686" y="318494"/>
                </a:lnTo>
                <a:lnTo>
                  <a:pt x="1557099" y="267128"/>
                </a:lnTo>
                <a:lnTo>
                  <a:pt x="1505733" y="219541"/>
                </a:lnTo>
                <a:lnTo>
                  <a:pt x="1450823" y="175967"/>
                </a:lnTo>
                <a:lnTo>
                  <a:pt x="1392604" y="136640"/>
                </a:lnTo>
                <a:lnTo>
                  <a:pt x="1331310" y="101796"/>
                </a:lnTo>
                <a:lnTo>
                  <a:pt x="1267176" y="71669"/>
                </a:lnTo>
                <a:lnTo>
                  <a:pt x="1200436" y="46494"/>
                </a:lnTo>
                <a:lnTo>
                  <a:pt x="1131325" y="26504"/>
                </a:lnTo>
                <a:lnTo>
                  <a:pt x="1060078" y="11936"/>
                </a:lnTo>
                <a:lnTo>
                  <a:pt x="986929" y="3023"/>
                </a:lnTo>
                <a:lnTo>
                  <a:pt x="912113" y="0"/>
                </a:lnTo>
                <a:lnTo>
                  <a:pt x="837298" y="3023"/>
                </a:lnTo>
                <a:lnTo>
                  <a:pt x="764149" y="11936"/>
                </a:lnTo>
                <a:lnTo>
                  <a:pt x="692902" y="26504"/>
                </a:lnTo>
                <a:lnTo>
                  <a:pt x="623791" y="46494"/>
                </a:lnTo>
                <a:lnTo>
                  <a:pt x="557051" y="71669"/>
                </a:lnTo>
                <a:lnTo>
                  <a:pt x="492917" y="101796"/>
                </a:lnTo>
                <a:lnTo>
                  <a:pt x="431623" y="136640"/>
                </a:lnTo>
                <a:lnTo>
                  <a:pt x="373404" y="175967"/>
                </a:lnTo>
                <a:lnTo>
                  <a:pt x="318494" y="219541"/>
                </a:lnTo>
                <a:lnTo>
                  <a:pt x="267128" y="267128"/>
                </a:lnTo>
                <a:lnTo>
                  <a:pt x="219541" y="318494"/>
                </a:lnTo>
                <a:lnTo>
                  <a:pt x="175967" y="373404"/>
                </a:lnTo>
                <a:lnTo>
                  <a:pt x="136640" y="431623"/>
                </a:lnTo>
                <a:lnTo>
                  <a:pt x="101796" y="492917"/>
                </a:lnTo>
                <a:lnTo>
                  <a:pt x="71669" y="557051"/>
                </a:lnTo>
                <a:lnTo>
                  <a:pt x="46494" y="623791"/>
                </a:lnTo>
                <a:lnTo>
                  <a:pt x="26504" y="692902"/>
                </a:lnTo>
                <a:lnTo>
                  <a:pt x="11936" y="764149"/>
                </a:lnTo>
                <a:lnTo>
                  <a:pt x="3023" y="837298"/>
                </a:lnTo>
                <a:lnTo>
                  <a:pt x="0" y="912114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2673" y="3638169"/>
            <a:ext cx="1235328" cy="993901"/>
          </a:xfrm>
          <a:custGeom>
            <a:avLst/>
            <a:gdLst/>
            <a:ahLst/>
            <a:cxnLst/>
            <a:rect l="l" t="t" r="r" b="b"/>
            <a:pathLst>
              <a:path w="1235328" h="993901">
                <a:moveTo>
                  <a:pt x="1235328" y="930147"/>
                </a:moveTo>
                <a:lnTo>
                  <a:pt x="1171448" y="568197"/>
                </a:lnTo>
                <a:lnTo>
                  <a:pt x="1111885" y="653414"/>
                </a:lnTo>
                <a:lnTo>
                  <a:pt x="178815" y="0"/>
                </a:lnTo>
                <a:lnTo>
                  <a:pt x="0" y="255396"/>
                </a:lnTo>
                <a:lnTo>
                  <a:pt x="933068" y="908811"/>
                </a:lnTo>
                <a:lnTo>
                  <a:pt x="873378" y="993901"/>
                </a:lnTo>
                <a:lnTo>
                  <a:pt x="1235328" y="930147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6576" y="3072384"/>
            <a:ext cx="1731264" cy="1386839"/>
          </a:xfrm>
          <a:custGeom>
            <a:avLst/>
            <a:gdLst/>
            <a:ahLst/>
            <a:cxnLst/>
            <a:rect l="l" t="t" r="r" b="b"/>
            <a:pathLst>
              <a:path w="1731264" h="1386839">
                <a:moveTo>
                  <a:pt x="0" y="138683"/>
                </a:moveTo>
                <a:lnTo>
                  <a:pt x="0" y="1248155"/>
                </a:lnTo>
                <a:lnTo>
                  <a:pt x="152" y="1254712"/>
                </a:lnTo>
                <a:lnTo>
                  <a:pt x="8733" y="1296692"/>
                </a:lnTo>
                <a:lnTo>
                  <a:pt x="28972" y="1332989"/>
                </a:lnTo>
                <a:lnTo>
                  <a:pt x="58773" y="1361510"/>
                </a:lnTo>
                <a:lnTo>
                  <a:pt x="96042" y="1380158"/>
                </a:lnTo>
                <a:lnTo>
                  <a:pt x="138684" y="1386839"/>
                </a:lnTo>
                <a:lnTo>
                  <a:pt x="1592579" y="1386839"/>
                </a:lnTo>
                <a:lnTo>
                  <a:pt x="1641116" y="1378106"/>
                </a:lnTo>
                <a:lnTo>
                  <a:pt x="1677413" y="1357867"/>
                </a:lnTo>
                <a:lnTo>
                  <a:pt x="1705934" y="1328066"/>
                </a:lnTo>
                <a:lnTo>
                  <a:pt x="1724582" y="1290797"/>
                </a:lnTo>
                <a:lnTo>
                  <a:pt x="1731264" y="1248155"/>
                </a:lnTo>
                <a:lnTo>
                  <a:pt x="1731264" y="138683"/>
                </a:lnTo>
                <a:lnTo>
                  <a:pt x="1722530" y="90147"/>
                </a:lnTo>
                <a:lnTo>
                  <a:pt x="1702291" y="53850"/>
                </a:lnTo>
                <a:lnTo>
                  <a:pt x="1672490" y="25329"/>
                </a:lnTo>
                <a:lnTo>
                  <a:pt x="1635221" y="6681"/>
                </a:lnTo>
                <a:lnTo>
                  <a:pt x="1592579" y="0"/>
                </a:lnTo>
                <a:lnTo>
                  <a:pt x="138684" y="0"/>
                </a:lnTo>
                <a:lnTo>
                  <a:pt x="90147" y="8733"/>
                </a:lnTo>
                <a:lnTo>
                  <a:pt x="53850" y="28972"/>
                </a:lnTo>
                <a:lnTo>
                  <a:pt x="25329" y="58773"/>
                </a:lnTo>
                <a:lnTo>
                  <a:pt x="6681" y="96042"/>
                </a:lnTo>
                <a:lnTo>
                  <a:pt x="0" y="138683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6576" y="3072384"/>
            <a:ext cx="1731264" cy="1386839"/>
          </a:xfrm>
          <a:custGeom>
            <a:avLst/>
            <a:gdLst/>
            <a:ahLst/>
            <a:cxnLst/>
            <a:rect l="l" t="t" r="r" b="b"/>
            <a:pathLst>
              <a:path w="1731264" h="1386839">
                <a:moveTo>
                  <a:pt x="0" y="138683"/>
                </a:moveTo>
                <a:lnTo>
                  <a:pt x="6681" y="96042"/>
                </a:lnTo>
                <a:lnTo>
                  <a:pt x="25329" y="58773"/>
                </a:lnTo>
                <a:lnTo>
                  <a:pt x="53850" y="28972"/>
                </a:lnTo>
                <a:lnTo>
                  <a:pt x="90147" y="8733"/>
                </a:lnTo>
                <a:lnTo>
                  <a:pt x="132127" y="152"/>
                </a:lnTo>
                <a:lnTo>
                  <a:pt x="138684" y="0"/>
                </a:lnTo>
                <a:lnTo>
                  <a:pt x="1592579" y="0"/>
                </a:lnTo>
                <a:lnTo>
                  <a:pt x="1635221" y="6681"/>
                </a:lnTo>
                <a:lnTo>
                  <a:pt x="1672490" y="25329"/>
                </a:lnTo>
                <a:lnTo>
                  <a:pt x="1702291" y="53850"/>
                </a:lnTo>
                <a:lnTo>
                  <a:pt x="1722530" y="90147"/>
                </a:lnTo>
                <a:lnTo>
                  <a:pt x="1731111" y="132127"/>
                </a:lnTo>
                <a:lnTo>
                  <a:pt x="1731264" y="138683"/>
                </a:lnTo>
                <a:lnTo>
                  <a:pt x="1731264" y="1248155"/>
                </a:lnTo>
                <a:lnTo>
                  <a:pt x="1724582" y="1290797"/>
                </a:lnTo>
                <a:lnTo>
                  <a:pt x="1705934" y="1328066"/>
                </a:lnTo>
                <a:lnTo>
                  <a:pt x="1677413" y="1357867"/>
                </a:lnTo>
                <a:lnTo>
                  <a:pt x="1641116" y="1378106"/>
                </a:lnTo>
                <a:lnTo>
                  <a:pt x="1599136" y="1386687"/>
                </a:lnTo>
                <a:lnTo>
                  <a:pt x="1592579" y="1386839"/>
                </a:lnTo>
                <a:lnTo>
                  <a:pt x="138684" y="1386839"/>
                </a:lnTo>
                <a:lnTo>
                  <a:pt x="96042" y="1380158"/>
                </a:lnTo>
                <a:lnTo>
                  <a:pt x="58773" y="1361510"/>
                </a:lnTo>
                <a:lnTo>
                  <a:pt x="28972" y="1332989"/>
                </a:lnTo>
                <a:lnTo>
                  <a:pt x="8733" y="1296692"/>
                </a:lnTo>
                <a:lnTo>
                  <a:pt x="152" y="1254712"/>
                </a:lnTo>
                <a:lnTo>
                  <a:pt x="0" y="1248155"/>
                </a:lnTo>
                <a:lnTo>
                  <a:pt x="0" y="138683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1468" y="2746248"/>
            <a:ext cx="519684" cy="1399032"/>
          </a:xfrm>
          <a:custGeom>
            <a:avLst/>
            <a:gdLst/>
            <a:ahLst/>
            <a:cxnLst/>
            <a:rect l="l" t="t" r="r" b="b"/>
            <a:pathLst>
              <a:path w="519684" h="1399031">
                <a:moveTo>
                  <a:pt x="415798" y="1139189"/>
                </a:moveTo>
                <a:lnTo>
                  <a:pt x="415798" y="0"/>
                </a:lnTo>
                <a:lnTo>
                  <a:pt x="103886" y="0"/>
                </a:lnTo>
                <a:lnTo>
                  <a:pt x="103886" y="1139189"/>
                </a:lnTo>
                <a:lnTo>
                  <a:pt x="0" y="1139189"/>
                </a:lnTo>
                <a:lnTo>
                  <a:pt x="259841" y="1399032"/>
                </a:lnTo>
                <a:lnTo>
                  <a:pt x="519684" y="1139189"/>
                </a:lnTo>
                <a:lnTo>
                  <a:pt x="415798" y="1139189"/>
                </a:lnTo>
                <a:close/>
              </a:path>
            </a:pathLst>
          </a:custGeom>
          <a:solidFill>
            <a:srgbClr val="96D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4916" y="2052827"/>
            <a:ext cx="1732788" cy="1385316"/>
          </a:xfrm>
          <a:custGeom>
            <a:avLst/>
            <a:gdLst/>
            <a:ahLst/>
            <a:cxnLst/>
            <a:rect l="l" t="t" r="r" b="b"/>
            <a:pathLst>
              <a:path w="1732788" h="1385316">
                <a:moveTo>
                  <a:pt x="0" y="138557"/>
                </a:moveTo>
                <a:lnTo>
                  <a:pt x="0" y="1246759"/>
                </a:lnTo>
                <a:lnTo>
                  <a:pt x="142" y="1253113"/>
                </a:lnTo>
                <a:lnTo>
                  <a:pt x="8663" y="1295134"/>
                </a:lnTo>
                <a:lnTo>
                  <a:pt x="28854" y="1331454"/>
                </a:lnTo>
                <a:lnTo>
                  <a:pt x="58627" y="1359984"/>
                </a:lnTo>
                <a:lnTo>
                  <a:pt x="95890" y="1378634"/>
                </a:lnTo>
                <a:lnTo>
                  <a:pt x="138557" y="1385316"/>
                </a:lnTo>
                <a:lnTo>
                  <a:pt x="1594231" y="1385316"/>
                </a:lnTo>
                <a:lnTo>
                  <a:pt x="1642606" y="1376652"/>
                </a:lnTo>
                <a:lnTo>
                  <a:pt x="1678926" y="1356461"/>
                </a:lnTo>
                <a:lnTo>
                  <a:pt x="1707456" y="1326688"/>
                </a:lnTo>
                <a:lnTo>
                  <a:pt x="1726106" y="1289425"/>
                </a:lnTo>
                <a:lnTo>
                  <a:pt x="1732788" y="1246759"/>
                </a:lnTo>
                <a:lnTo>
                  <a:pt x="1732788" y="138557"/>
                </a:lnTo>
                <a:lnTo>
                  <a:pt x="1724124" y="90181"/>
                </a:lnTo>
                <a:lnTo>
                  <a:pt x="1703933" y="53861"/>
                </a:lnTo>
                <a:lnTo>
                  <a:pt x="1674160" y="25331"/>
                </a:lnTo>
                <a:lnTo>
                  <a:pt x="1636897" y="6681"/>
                </a:lnTo>
                <a:lnTo>
                  <a:pt x="1594231" y="0"/>
                </a:lnTo>
                <a:lnTo>
                  <a:pt x="138557" y="0"/>
                </a:lnTo>
                <a:lnTo>
                  <a:pt x="90181" y="8663"/>
                </a:lnTo>
                <a:lnTo>
                  <a:pt x="53861" y="28854"/>
                </a:lnTo>
                <a:lnTo>
                  <a:pt x="25331" y="58627"/>
                </a:lnTo>
                <a:lnTo>
                  <a:pt x="6681" y="95890"/>
                </a:lnTo>
                <a:lnTo>
                  <a:pt x="0" y="138557"/>
                </a:lnTo>
                <a:close/>
              </a:path>
            </a:pathLst>
          </a:custGeom>
          <a:solidFill>
            <a:srgbClr val="96D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04916" y="2052827"/>
            <a:ext cx="1732788" cy="1385316"/>
          </a:xfrm>
          <a:custGeom>
            <a:avLst/>
            <a:gdLst/>
            <a:ahLst/>
            <a:cxnLst/>
            <a:rect l="l" t="t" r="r" b="b"/>
            <a:pathLst>
              <a:path w="1732788" h="1385316">
                <a:moveTo>
                  <a:pt x="0" y="138557"/>
                </a:moveTo>
                <a:lnTo>
                  <a:pt x="6681" y="95890"/>
                </a:lnTo>
                <a:lnTo>
                  <a:pt x="25331" y="58627"/>
                </a:lnTo>
                <a:lnTo>
                  <a:pt x="53861" y="28854"/>
                </a:lnTo>
                <a:lnTo>
                  <a:pt x="90181" y="8663"/>
                </a:lnTo>
                <a:lnTo>
                  <a:pt x="132202" y="142"/>
                </a:lnTo>
                <a:lnTo>
                  <a:pt x="138557" y="0"/>
                </a:lnTo>
                <a:lnTo>
                  <a:pt x="1594231" y="0"/>
                </a:lnTo>
                <a:lnTo>
                  <a:pt x="1636897" y="6681"/>
                </a:lnTo>
                <a:lnTo>
                  <a:pt x="1674160" y="25331"/>
                </a:lnTo>
                <a:lnTo>
                  <a:pt x="1703933" y="53861"/>
                </a:lnTo>
                <a:lnTo>
                  <a:pt x="1724124" y="90181"/>
                </a:lnTo>
                <a:lnTo>
                  <a:pt x="1732645" y="132202"/>
                </a:lnTo>
                <a:lnTo>
                  <a:pt x="1732788" y="138557"/>
                </a:lnTo>
                <a:lnTo>
                  <a:pt x="1732788" y="1246759"/>
                </a:lnTo>
                <a:lnTo>
                  <a:pt x="1726106" y="1289425"/>
                </a:lnTo>
                <a:lnTo>
                  <a:pt x="1707456" y="1326688"/>
                </a:lnTo>
                <a:lnTo>
                  <a:pt x="1678926" y="1356461"/>
                </a:lnTo>
                <a:lnTo>
                  <a:pt x="1642606" y="1376652"/>
                </a:lnTo>
                <a:lnTo>
                  <a:pt x="1600585" y="1385173"/>
                </a:lnTo>
                <a:lnTo>
                  <a:pt x="1594231" y="1385316"/>
                </a:lnTo>
                <a:lnTo>
                  <a:pt x="138557" y="1385316"/>
                </a:lnTo>
                <a:lnTo>
                  <a:pt x="95890" y="1378634"/>
                </a:lnTo>
                <a:lnTo>
                  <a:pt x="58627" y="1359984"/>
                </a:lnTo>
                <a:lnTo>
                  <a:pt x="28854" y="1331454"/>
                </a:lnTo>
                <a:lnTo>
                  <a:pt x="8663" y="1295134"/>
                </a:lnTo>
                <a:lnTo>
                  <a:pt x="142" y="1253113"/>
                </a:lnTo>
                <a:lnTo>
                  <a:pt x="0" y="1246759"/>
                </a:lnTo>
                <a:lnTo>
                  <a:pt x="0" y="13855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4999" y="3638169"/>
            <a:ext cx="1235328" cy="993901"/>
          </a:xfrm>
          <a:custGeom>
            <a:avLst/>
            <a:gdLst/>
            <a:ahLst/>
            <a:cxnLst/>
            <a:rect l="l" t="t" r="r" b="b"/>
            <a:pathLst>
              <a:path w="1235328" h="993901">
                <a:moveTo>
                  <a:pt x="0" y="930147"/>
                </a:moveTo>
                <a:lnTo>
                  <a:pt x="361823" y="993901"/>
                </a:lnTo>
                <a:lnTo>
                  <a:pt x="302259" y="908811"/>
                </a:lnTo>
                <a:lnTo>
                  <a:pt x="1235328" y="255396"/>
                </a:lnTo>
                <a:lnTo>
                  <a:pt x="1056385" y="0"/>
                </a:lnTo>
                <a:lnTo>
                  <a:pt x="123444" y="653414"/>
                </a:lnTo>
                <a:lnTo>
                  <a:pt x="63753" y="568197"/>
                </a:lnTo>
                <a:lnTo>
                  <a:pt x="0" y="930147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64780" y="3072384"/>
            <a:ext cx="1732788" cy="1386839"/>
          </a:xfrm>
          <a:custGeom>
            <a:avLst/>
            <a:gdLst/>
            <a:ahLst/>
            <a:cxnLst/>
            <a:rect l="l" t="t" r="r" b="b"/>
            <a:pathLst>
              <a:path w="1732788" h="1386839">
                <a:moveTo>
                  <a:pt x="0" y="138683"/>
                </a:moveTo>
                <a:lnTo>
                  <a:pt x="0" y="1248155"/>
                </a:lnTo>
                <a:lnTo>
                  <a:pt x="152" y="1254712"/>
                </a:lnTo>
                <a:lnTo>
                  <a:pt x="8733" y="1296692"/>
                </a:lnTo>
                <a:lnTo>
                  <a:pt x="28972" y="1332989"/>
                </a:lnTo>
                <a:lnTo>
                  <a:pt x="58773" y="1361510"/>
                </a:lnTo>
                <a:lnTo>
                  <a:pt x="96042" y="1380158"/>
                </a:lnTo>
                <a:lnTo>
                  <a:pt x="138684" y="1386839"/>
                </a:lnTo>
                <a:lnTo>
                  <a:pt x="1594103" y="1386839"/>
                </a:lnTo>
                <a:lnTo>
                  <a:pt x="1642640" y="1378106"/>
                </a:lnTo>
                <a:lnTo>
                  <a:pt x="1678937" y="1357867"/>
                </a:lnTo>
                <a:lnTo>
                  <a:pt x="1707458" y="1328066"/>
                </a:lnTo>
                <a:lnTo>
                  <a:pt x="1726106" y="1290797"/>
                </a:lnTo>
                <a:lnTo>
                  <a:pt x="1732788" y="1248155"/>
                </a:lnTo>
                <a:lnTo>
                  <a:pt x="1732788" y="138683"/>
                </a:lnTo>
                <a:lnTo>
                  <a:pt x="1724054" y="90147"/>
                </a:lnTo>
                <a:lnTo>
                  <a:pt x="1703815" y="53850"/>
                </a:lnTo>
                <a:lnTo>
                  <a:pt x="1674014" y="25329"/>
                </a:lnTo>
                <a:lnTo>
                  <a:pt x="1636745" y="6681"/>
                </a:lnTo>
                <a:lnTo>
                  <a:pt x="1594103" y="0"/>
                </a:lnTo>
                <a:lnTo>
                  <a:pt x="138684" y="0"/>
                </a:lnTo>
                <a:lnTo>
                  <a:pt x="90147" y="8733"/>
                </a:lnTo>
                <a:lnTo>
                  <a:pt x="53850" y="28972"/>
                </a:lnTo>
                <a:lnTo>
                  <a:pt x="25329" y="58773"/>
                </a:lnTo>
                <a:lnTo>
                  <a:pt x="6681" y="96042"/>
                </a:lnTo>
                <a:lnTo>
                  <a:pt x="0" y="138683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64780" y="3072384"/>
            <a:ext cx="1732788" cy="1386839"/>
          </a:xfrm>
          <a:custGeom>
            <a:avLst/>
            <a:gdLst/>
            <a:ahLst/>
            <a:cxnLst/>
            <a:rect l="l" t="t" r="r" b="b"/>
            <a:pathLst>
              <a:path w="1732788" h="1386839">
                <a:moveTo>
                  <a:pt x="0" y="138683"/>
                </a:moveTo>
                <a:lnTo>
                  <a:pt x="6681" y="96042"/>
                </a:lnTo>
                <a:lnTo>
                  <a:pt x="25329" y="58773"/>
                </a:lnTo>
                <a:lnTo>
                  <a:pt x="53850" y="28972"/>
                </a:lnTo>
                <a:lnTo>
                  <a:pt x="90147" y="8733"/>
                </a:lnTo>
                <a:lnTo>
                  <a:pt x="132127" y="152"/>
                </a:lnTo>
                <a:lnTo>
                  <a:pt x="138684" y="0"/>
                </a:lnTo>
                <a:lnTo>
                  <a:pt x="1594103" y="0"/>
                </a:lnTo>
                <a:lnTo>
                  <a:pt x="1636745" y="6681"/>
                </a:lnTo>
                <a:lnTo>
                  <a:pt x="1674014" y="25329"/>
                </a:lnTo>
                <a:lnTo>
                  <a:pt x="1703815" y="53850"/>
                </a:lnTo>
                <a:lnTo>
                  <a:pt x="1724054" y="90147"/>
                </a:lnTo>
                <a:lnTo>
                  <a:pt x="1732635" y="132127"/>
                </a:lnTo>
                <a:lnTo>
                  <a:pt x="1732788" y="138683"/>
                </a:lnTo>
                <a:lnTo>
                  <a:pt x="1732788" y="1248155"/>
                </a:lnTo>
                <a:lnTo>
                  <a:pt x="1726106" y="1290797"/>
                </a:lnTo>
                <a:lnTo>
                  <a:pt x="1707458" y="1328066"/>
                </a:lnTo>
                <a:lnTo>
                  <a:pt x="1678937" y="1357867"/>
                </a:lnTo>
                <a:lnTo>
                  <a:pt x="1642640" y="1378106"/>
                </a:lnTo>
                <a:lnTo>
                  <a:pt x="1600660" y="1386687"/>
                </a:lnTo>
                <a:lnTo>
                  <a:pt x="1594103" y="1386839"/>
                </a:lnTo>
                <a:lnTo>
                  <a:pt x="138684" y="1386839"/>
                </a:lnTo>
                <a:lnTo>
                  <a:pt x="96042" y="1380158"/>
                </a:lnTo>
                <a:lnTo>
                  <a:pt x="58773" y="1361510"/>
                </a:lnTo>
                <a:lnTo>
                  <a:pt x="28972" y="1332989"/>
                </a:lnTo>
                <a:lnTo>
                  <a:pt x="8733" y="1296692"/>
                </a:lnTo>
                <a:lnTo>
                  <a:pt x="152" y="1254712"/>
                </a:lnTo>
                <a:lnTo>
                  <a:pt x="0" y="1248155"/>
                </a:lnTo>
                <a:lnTo>
                  <a:pt x="0" y="138683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5874" y="860700"/>
            <a:ext cx="279947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User Interface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8168" y="860700"/>
            <a:ext cx="212579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342" y="2132842"/>
            <a:ext cx="1532240" cy="1225041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indent="0" algn="ctr">
              <a:lnSpc>
                <a:spcPts val="2644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0" dirty="0">
                <a:solidFill>
                  <a:srgbClr val="FFFFFF"/>
                </a:solidFill>
                <a:latin typeface="Arial"/>
                <a:cs typeface="Arial"/>
              </a:rPr>
              <a:t>duce</a:t>
            </a:r>
            <a:r>
              <a:rPr sz="23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spc="7" dirty="0">
                <a:solidFill>
                  <a:srgbClr val="FFFFFF"/>
                </a:solidFill>
                <a:latin typeface="Arial"/>
                <a:cs typeface="Arial"/>
              </a:rPr>
              <a:t>user’s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spc="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spc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0542" y="3304163"/>
            <a:ext cx="1281795" cy="921766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marL="181864" indent="-169164">
              <a:lnSpc>
                <a:spcPts val="238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Place the user</a:t>
            </a:r>
            <a:r>
              <a:rPr sz="23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FFFFFF"/>
                </a:solidFill>
                <a:latin typeface="Arial"/>
                <a:cs typeface="Arial"/>
              </a:rPr>
              <a:t>in control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9344" y="3304163"/>
            <a:ext cx="1356383" cy="921766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indent="-341" algn="ctr">
              <a:lnSpc>
                <a:spcPts val="2380"/>
              </a:lnSpc>
            </a:pPr>
            <a:r>
              <a:rPr sz="2300" spc="0" dirty="0">
                <a:solidFill>
                  <a:srgbClr val="FFFFFF"/>
                </a:solidFill>
                <a:latin typeface="Arial"/>
                <a:cs typeface="Arial"/>
              </a:rPr>
              <a:t>Make the interface consistent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4565" y="4736733"/>
            <a:ext cx="1286441" cy="800219"/>
          </a:xfrm>
          <a:prstGeom prst="rect">
            <a:avLst/>
          </a:prstGeom>
        </p:spPr>
        <p:txBody>
          <a:bodyPr wrap="square" lIns="0" tIns="20129" rIns="0" bIns="0" rtlCol="0">
            <a:noAutofit/>
          </a:bodyPr>
          <a:lstStyle/>
          <a:p>
            <a:pPr algn="ctr">
              <a:lnSpc>
                <a:spcPts val="3170"/>
              </a:lnSpc>
            </a:pPr>
            <a:r>
              <a:rPr sz="3000" spc="-1" dirty="0">
                <a:solidFill>
                  <a:srgbClr val="FFFFFF"/>
                </a:solidFill>
                <a:latin typeface="Arial"/>
                <a:cs typeface="Arial"/>
              </a:rPr>
              <a:t>Golden</a:t>
            </a:r>
            <a:endParaRPr sz="3000">
              <a:latin typeface="Arial"/>
              <a:cs typeface="Arial"/>
            </a:endParaRPr>
          </a:p>
          <a:p>
            <a:pPr marL="97917" marR="130995" algn="ctr">
              <a:lnSpc>
                <a:spcPts val="3100"/>
              </a:lnSpc>
            </a:pPr>
            <a:r>
              <a:rPr sz="3000" spc="1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2572" y="858541"/>
            <a:ext cx="279947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User Interface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4866" y="858541"/>
            <a:ext cx="212579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463" y="2417648"/>
            <a:ext cx="6603015" cy="3363871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43811">
              <a:lnSpc>
                <a:spcPts val="2350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Place the user in control</a:t>
            </a:r>
            <a:endParaRPr sz="2200">
              <a:latin typeface="Arial"/>
              <a:cs typeface="Arial"/>
            </a:endParaRPr>
          </a:p>
          <a:p>
            <a:pPr marL="357124" marR="13972" indent="-338328">
              <a:lnSpc>
                <a:spcPts val="2299"/>
              </a:lnSpc>
              <a:spcBef>
                <a:spcPts val="1419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Define interaction modes in a way that does not force a </a:t>
            </a:r>
            <a:endParaRPr sz="2000">
              <a:latin typeface="Arial"/>
              <a:cs typeface="Arial"/>
            </a:endParaRPr>
          </a:p>
          <a:p>
            <a:pPr marL="357124" marR="13972">
              <a:lnSpc>
                <a:spcPts val="2299"/>
              </a:lnSpc>
              <a:spcBef>
                <a:spcPts val="340"/>
              </a:spcBef>
              <a:tabLst>
                <a:tab pos="3556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unnecessary or undesired actions</a:t>
            </a:r>
            <a:endParaRPr sz="2000">
              <a:latin typeface="Arial"/>
              <a:cs typeface="Arial"/>
            </a:endParaRPr>
          </a:p>
          <a:p>
            <a:pPr marL="18795" marR="43811">
              <a:lnSpc>
                <a:spcPct val="95825"/>
              </a:lnSpc>
              <a:spcBef>
                <a:spcPts val="1453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Provide for flexible interaction</a:t>
            </a:r>
            <a:endParaRPr sz="2000">
              <a:latin typeface="Arial"/>
              <a:cs typeface="Arial"/>
            </a:endParaRPr>
          </a:p>
          <a:p>
            <a:pPr marL="18795" marR="43811">
              <a:lnSpc>
                <a:spcPct val="95825"/>
              </a:lnSpc>
              <a:spcBef>
                <a:spcPts val="143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Allow user interaction to be interruptible and undoable</a:t>
            </a:r>
            <a:endParaRPr sz="2000">
              <a:latin typeface="Arial"/>
              <a:cs typeface="Arial"/>
            </a:endParaRPr>
          </a:p>
          <a:p>
            <a:pPr marL="18795" marR="43811">
              <a:lnSpc>
                <a:spcPct val="95825"/>
              </a:lnSpc>
              <a:spcBef>
                <a:spcPts val="144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Hide technical internals from the casual user</a:t>
            </a:r>
            <a:endParaRPr sz="2000">
              <a:latin typeface="Arial"/>
              <a:cs typeface="Arial"/>
            </a:endParaRPr>
          </a:p>
          <a:p>
            <a:pPr marL="18795">
              <a:lnSpc>
                <a:spcPct val="95825"/>
              </a:lnSpc>
              <a:spcBef>
                <a:spcPts val="144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Design for direct interaction with objects that appear on</a:t>
            </a:r>
            <a:endParaRPr sz="2000">
              <a:latin typeface="Arial"/>
              <a:cs typeface="Arial"/>
            </a:endParaRPr>
          </a:p>
          <a:p>
            <a:pPr marL="357124" marR="43811">
              <a:lnSpc>
                <a:spcPct val="95825"/>
              </a:lnSpc>
              <a:spcBef>
                <a:spcPts val="340"/>
              </a:spcBef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9711" y="2930287"/>
            <a:ext cx="55935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2937" y="2930287"/>
            <a:ext cx="47384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1238" y="5166249"/>
            <a:ext cx="41734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2572" y="858541"/>
            <a:ext cx="279947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User Interface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4866" y="858541"/>
            <a:ext cx="212579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463" y="2417648"/>
            <a:ext cx="4874167" cy="269780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5" dirty="0">
                <a:solidFill>
                  <a:srgbClr val="F88556"/>
                </a:solidFill>
                <a:latin typeface="Arial"/>
                <a:cs typeface="Arial"/>
              </a:rPr>
              <a:t>Reduce the User’s Memory Load</a:t>
            </a:r>
            <a:endParaRPr sz="22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599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Reduce demand on short-term memory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Establish meaningful defaults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67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Define shortcuts that are intuitive</a:t>
            </a:r>
            <a:endParaRPr sz="2000">
              <a:latin typeface="Arial"/>
              <a:cs typeface="Arial"/>
            </a:endParaRPr>
          </a:p>
          <a:p>
            <a:pPr marL="357124" indent="-338328">
              <a:lnSpc>
                <a:spcPts val="2880"/>
              </a:lnSpc>
              <a:spcBef>
                <a:spcPts val="1402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visual layout of the interface should metaphor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3818" y="4469781"/>
            <a:ext cx="286204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 based on a real-world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559" y="5341262"/>
            <a:ext cx="544265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Disclose information in a progressive fashion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2572" y="858541"/>
            <a:ext cx="100055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791" y="858541"/>
            <a:ext cx="392686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Interface Guidelines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7660511" cy="2191832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43811">
              <a:lnSpc>
                <a:spcPts val="2350"/>
              </a:lnSpc>
            </a:pPr>
            <a:r>
              <a:rPr sz="2200" spc="-2" dirty="0">
                <a:solidFill>
                  <a:srgbClr val="F88556"/>
                </a:solidFill>
                <a:latin typeface="Arial"/>
                <a:cs typeface="Arial"/>
              </a:rPr>
              <a:t>Make the interface consistent</a:t>
            </a:r>
            <a:endParaRPr sz="2200">
              <a:latin typeface="Arial"/>
              <a:cs typeface="Arial"/>
            </a:endParaRPr>
          </a:p>
          <a:p>
            <a:pPr marL="18795" marR="43811">
              <a:lnSpc>
                <a:spcPct val="95825"/>
              </a:lnSpc>
              <a:spcBef>
                <a:spcPts val="1599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Allow the user to put the current task into a meaningful context</a:t>
            </a:r>
            <a:endParaRPr sz="2000">
              <a:latin typeface="Arial"/>
              <a:cs typeface="Arial"/>
            </a:endParaRPr>
          </a:p>
          <a:p>
            <a:pPr marL="18795" marR="43811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Maintain consistency across a family of applications</a:t>
            </a:r>
            <a:endParaRPr sz="2000">
              <a:latin typeface="Arial"/>
              <a:cs typeface="Arial"/>
            </a:endParaRPr>
          </a:p>
          <a:p>
            <a:pPr marL="18795">
              <a:lnSpc>
                <a:spcPct val="95825"/>
              </a:lnSpc>
              <a:spcBef>
                <a:spcPts val="167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If past interactive models have created user expectations, do not</a:t>
            </a:r>
            <a:endParaRPr sz="2000">
              <a:latin typeface="Arial"/>
              <a:cs typeface="Arial"/>
            </a:endParaRPr>
          </a:p>
          <a:p>
            <a:pPr marL="325335" marR="601199" algn="ctr">
              <a:lnSpc>
                <a:spcPct val="95825"/>
              </a:lnSpc>
              <a:spcBef>
                <a:spcPts val="58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make changes unless there is a compelling reason to do so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7651" y="860700"/>
            <a:ext cx="445692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Interface Design Steps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451116"/>
            <a:ext cx="7646043" cy="325993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-4" dirty="0">
                <a:solidFill>
                  <a:srgbClr val="F88556"/>
                </a:solidFill>
                <a:latin typeface="Arial"/>
                <a:cs typeface="Arial"/>
              </a:rPr>
              <a:t>1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.   </a:t>
            </a:r>
            <a:r>
              <a:rPr sz="1800" spc="109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interface objects and actions (operations).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299"/>
              </a:lnSpc>
              <a:spcBef>
                <a:spcPts val="1686"/>
              </a:spcBef>
              <a:tabLst>
                <a:tab pos="469900" algn="l"/>
              </a:tabLst>
            </a:pPr>
            <a:r>
              <a:rPr sz="1800" spc="-2" dirty="0">
                <a:solidFill>
                  <a:srgbClr val="F88556"/>
                </a:solidFill>
                <a:latin typeface="Arial"/>
                <a:cs typeface="Arial"/>
              </a:rPr>
              <a:t>2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Define events (user actions) that will cause the state of the user 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99"/>
              </a:lnSpc>
              <a:spcBef>
                <a:spcPts val="579"/>
              </a:spcBef>
              <a:tabLst>
                <a:tab pos="469900" algn="l"/>
              </a:tabLst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interface to change. Model this behavior.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688"/>
              </a:spcBef>
            </a:pPr>
            <a:r>
              <a:rPr sz="1800" spc="-4" dirty="0">
                <a:solidFill>
                  <a:srgbClr val="F88556"/>
                </a:solidFill>
                <a:latin typeface="Arial"/>
                <a:cs typeface="Arial"/>
              </a:rPr>
              <a:t>3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.   </a:t>
            </a:r>
            <a:r>
              <a:rPr sz="1800" spc="109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tually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580"/>
              </a:spcBef>
            </a:pP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marL="469900" marR="399068" indent="-457200">
              <a:lnSpc>
                <a:spcPts val="2880"/>
              </a:lnSpc>
              <a:spcBef>
                <a:spcPts val="1403"/>
              </a:spcBef>
              <a:tabLst>
                <a:tab pos="469900" algn="l"/>
              </a:tabLst>
            </a:pPr>
            <a:r>
              <a:rPr sz="1800" spc="-2" dirty="0">
                <a:solidFill>
                  <a:srgbClr val="F88556"/>
                </a:solidFill>
                <a:latin typeface="Arial"/>
                <a:cs typeface="Arial"/>
              </a:rPr>
              <a:t>4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Indicate how the user interprets the state of the system from information provided through the interface.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3680" y="2467356"/>
            <a:ext cx="2435351" cy="1461515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5"/>
                </a:moveTo>
                <a:lnTo>
                  <a:pt x="2435351" y="1461515"/>
                </a:lnTo>
                <a:lnTo>
                  <a:pt x="2435351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3680" y="2467356"/>
            <a:ext cx="2435351" cy="1461515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5"/>
                </a:moveTo>
                <a:lnTo>
                  <a:pt x="2435351" y="1461515"/>
                </a:lnTo>
                <a:lnTo>
                  <a:pt x="2435351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2872" y="2467356"/>
            <a:ext cx="2436876" cy="1461515"/>
          </a:xfrm>
          <a:custGeom>
            <a:avLst/>
            <a:gdLst/>
            <a:ahLst/>
            <a:cxnLst/>
            <a:rect l="l" t="t" r="r" b="b"/>
            <a:pathLst>
              <a:path w="2436876" h="1461515">
                <a:moveTo>
                  <a:pt x="0" y="1461515"/>
                </a:moveTo>
                <a:lnTo>
                  <a:pt x="2436876" y="1461515"/>
                </a:lnTo>
                <a:lnTo>
                  <a:pt x="2436876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33588" y="2467356"/>
            <a:ext cx="2435352" cy="1461515"/>
          </a:xfrm>
          <a:custGeom>
            <a:avLst/>
            <a:gdLst/>
            <a:ahLst/>
            <a:cxnLst/>
            <a:rect l="l" t="t" r="r" b="b"/>
            <a:pathLst>
              <a:path w="2435352" h="1461515">
                <a:moveTo>
                  <a:pt x="0" y="1461515"/>
                </a:moveTo>
                <a:lnTo>
                  <a:pt x="2435352" y="1461515"/>
                </a:lnTo>
                <a:lnTo>
                  <a:pt x="2435352" y="0"/>
                </a:lnTo>
                <a:lnTo>
                  <a:pt x="0" y="0"/>
                </a:lnTo>
                <a:lnTo>
                  <a:pt x="0" y="1461515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3680" y="4172712"/>
            <a:ext cx="2435351" cy="1461516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6"/>
                </a:moveTo>
                <a:lnTo>
                  <a:pt x="2435351" y="1461516"/>
                </a:lnTo>
                <a:lnTo>
                  <a:pt x="2435351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80" y="4172712"/>
            <a:ext cx="2435351" cy="1461516"/>
          </a:xfrm>
          <a:custGeom>
            <a:avLst/>
            <a:gdLst/>
            <a:ahLst/>
            <a:cxnLst/>
            <a:rect l="l" t="t" r="r" b="b"/>
            <a:pathLst>
              <a:path w="2435351" h="1461515">
                <a:moveTo>
                  <a:pt x="0" y="1461516"/>
                </a:moveTo>
                <a:lnTo>
                  <a:pt x="2435351" y="1461516"/>
                </a:lnTo>
                <a:lnTo>
                  <a:pt x="2435351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2872" y="4172712"/>
            <a:ext cx="2436876" cy="1461516"/>
          </a:xfrm>
          <a:custGeom>
            <a:avLst/>
            <a:gdLst/>
            <a:ahLst/>
            <a:cxnLst/>
            <a:rect l="l" t="t" r="r" b="b"/>
            <a:pathLst>
              <a:path w="2436876" h="1461515">
                <a:moveTo>
                  <a:pt x="0" y="1461516"/>
                </a:moveTo>
                <a:lnTo>
                  <a:pt x="2436876" y="1461516"/>
                </a:lnTo>
                <a:lnTo>
                  <a:pt x="2436876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8855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3588" y="4172712"/>
            <a:ext cx="2435352" cy="1461516"/>
          </a:xfrm>
          <a:custGeom>
            <a:avLst/>
            <a:gdLst/>
            <a:ahLst/>
            <a:cxnLst/>
            <a:rect l="l" t="t" r="r" b="b"/>
            <a:pathLst>
              <a:path w="2435352" h="1461515">
                <a:moveTo>
                  <a:pt x="0" y="1461516"/>
                </a:moveTo>
                <a:lnTo>
                  <a:pt x="2435352" y="1461516"/>
                </a:lnTo>
                <a:lnTo>
                  <a:pt x="2435352" y="0"/>
                </a:lnTo>
                <a:lnTo>
                  <a:pt x="0" y="0"/>
                </a:lnTo>
                <a:lnTo>
                  <a:pt x="0" y="1461516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5763" y="860700"/>
            <a:ext cx="279947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Design Issues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588" y="4172712"/>
            <a:ext cx="2435352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0583">
              <a:lnSpc>
                <a:spcPct val="95825"/>
              </a:lnSpc>
              <a:spcBef>
                <a:spcPts val="3438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Internationalization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872" y="4172712"/>
            <a:ext cx="2436876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91363">
              <a:lnSpc>
                <a:spcPct val="95825"/>
              </a:lnSpc>
              <a:spcBef>
                <a:spcPts val="3438"/>
              </a:spcBef>
            </a:pPr>
            <a:r>
              <a:rPr sz="2100" spc="1" dirty="0">
                <a:solidFill>
                  <a:srgbClr val="FFFFFF"/>
                </a:solidFill>
                <a:latin typeface="Arial"/>
                <a:cs typeface="Arial"/>
              </a:rPr>
              <a:t>Accessibility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3680" y="4172712"/>
            <a:ext cx="2435351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1868" marR="69137" algn="ctr">
              <a:lnSpc>
                <a:spcPct val="95825"/>
              </a:lnSpc>
              <a:spcBef>
                <a:spcPts val="2351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Menu &amp; Command</a:t>
            </a:r>
            <a:endParaRPr sz="2100">
              <a:latin typeface="Arial"/>
              <a:cs typeface="Arial"/>
            </a:endParaRPr>
          </a:p>
          <a:p>
            <a:pPr marL="652462" marR="651751" algn="ctr">
              <a:lnSpc>
                <a:spcPts val="2170"/>
              </a:lnSpc>
              <a:spcBef>
                <a:spcPts val="108"/>
              </a:spcBef>
            </a:pPr>
            <a:r>
              <a:rPr sz="2100" spc="-1" dirty="0">
                <a:solidFill>
                  <a:srgbClr val="FFFFFF"/>
                </a:solidFill>
                <a:latin typeface="Arial"/>
                <a:cs typeface="Arial"/>
              </a:rPr>
              <a:t>Labelling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3588" y="2467356"/>
            <a:ext cx="2435352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9663">
              <a:lnSpc>
                <a:spcPct val="95825"/>
              </a:lnSpc>
              <a:spcBef>
                <a:spcPts val="3433"/>
              </a:spcBef>
            </a:pPr>
            <a:r>
              <a:rPr sz="2100" spc="-1" dirty="0">
                <a:solidFill>
                  <a:srgbClr val="FFFFFF"/>
                </a:solidFill>
                <a:latin typeface="Arial"/>
                <a:cs typeface="Arial"/>
              </a:rPr>
              <a:t>Error Handling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2872" y="2467356"/>
            <a:ext cx="2436876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87730">
              <a:lnSpc>
                <a:spcPct val="95825"/>
              </a:lnSpc>
              <a:spcBef>
                <a:spcPts val="3433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Help Facilities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3680" y="2467356"/>
            <a:ext cx="2435351" cy="146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1972">
              <a:lnSpc>
                <a:spcPct val="95825"/>
              </a:lnSpc>
              <a:spcBef>
                <a:spcPts val="3433"/>
              </a:spcBef>
            </a:pPr>
            <a:r>
              <a:rPr sz="2100" spc="-9" dirty="0">
                <a:solidFill>
                  <a:srgbClr val="FFFFFF"/>
                </a:solidFill>
                <a:latin typeface="Arial"/>
                <a:cs typeface="Arial"/>
              </a:rPr>
              <a:t>Response Time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0086" y="860700"/>
            <a:ext cx="325620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Software 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703599"/>
            <a:ext cx="7486195" cy="275411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design encompasses the set of principles, concepts,</a:t>
            </a:r>
            <a:endParaRPr sz="2000">
              <a:latin typeface="Arial"/>
              <a:cs typeface="Arial"/>
            </a:endParaRPr>
          </a:p>
          <a:p>
            <a:pPr marL="351028" marR="446264">
              <a:lnSpc>
                <a:spcPts val="2299"/>
              </a:lnSpc>
              <a:spcBef>
                <a:spcPts val="474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and practices that lead to the development of a high-quality </a:t>
            </a:r>
            <a:endParaRPr sz="2000">
              <a:latin typeface="Arial"/>
              <a:cs typeface="Arial"/>
            </a:endParaRPr>
          </a:p>
          <a:p>
            <a:pPr marL="351028" marR="446264">
              <a:lnSpc>
                <a:spcPts val="2299"/>
              </a:lnSpc>
              <a:spcBef>
                <a:spcPts val="579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system or product.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700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It allows you to model the system or product that is to be built.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880"/>
              </a:lnSpc>
              <a:spcBef>
                <a:spcPts val="1390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0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quality and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before 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is gen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ted,</a:t>
            </a:r>
            <a:r>
              <a:rPr sz="20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ndu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ted,</a:t>
            </a:r>
            <a:r>
              <a:rPr sz="20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ome invol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in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numbe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4350" y="2852221"/>
            <a:ext cx="2386100" cy="110371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700913" marR="14096" algn="ctr">
              <a:lnSpc>
                <a:spcPts val="1939"/>
              </a:lnSpc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  <a:endParaRPr sz="1800" dirty="0">
              <a:latin typeface="Arial"/>
              <a:cs typeface="Arial"/>
            </a:endParaRPr>
          </a:p>
          <a:p>
            <a:pPr marL="763993" algn="ctr">
              <a:lnSpc>
                <a:spcPct val="95825"/>
              </a:lnSpc>
              <a:spcBef>
                <a:spcPts val="373"/>
              </a:spcBef>
            </a:pPr>
            <a:r>
              <a:rPr sz="3200" spc="-2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endParaRPr sz="3200" dirty="0">
              <a:latin typeface="Arial"/>
              <a:cs typeface="Arial"/>
            </a:endParaRPr>
          </a:p>
          <a:p>
            <a:pPr marL="12700" marR="10012">
              <a:lnSpc>
                <a:spcPct val="95825"/>
              </a:lnSpc>
              <a:spcBef>
                <a:spcPts val="1146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367" y="3034086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7372" y="2052827"/>
            <a:ext cx="6627876" cy="3997452"/>
          </a:xfrm>
          <a:custGeom>
            <a:avLst/>
            <a:gdLst/>
            <a:ahLst/>
            <a:cxnLst/>
            <a:rect l="l" t="t" r="r" b="b"/>
            <a:pathLst>
              <a:path w="6627876" h="3997452">
                <a:moveTo>
                  <a:pt x="4629150" y="2998089"/>
                </a:moveTo>
                <a:lnTo>
                  <a:pt x="4629150" y="3997452"/>
                </a:lnTo>
                <a:lnTo>
                  <a:pt x="6627876" y="1998726"/>
                </a:lnTo>
                <a:lnTo>
                  <a:pt x="4629150" y="0"/>
                </a:lnTo>
                <a:lnTo>
                  <a:pt x="4629150" y="999363"/>
                </a:lnTo>
                <a:lnTo>
                  <a:pt x="0" y="999363"/>
                </a:lnTo>
                <a:lnTo>
                  <a:pt x="0" y="2998089"/>
                </a:lnTo>
                <a:lnTo>
                  <a:pt x="4629150" y="2998089"/>
                </a:lnTo>
                <a:close/>
              </a:path>
            </a:pathLst>
          </a:custGeom>
          <a:solidFill>
            <a:srgbClr val="F8CE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6728" y="3252216"/>
            <a:ext cx="2478024" cy="1598676"/>
          </a:xfrm>
          <a:custGeom>
            <a:avLst/>
            <a:gdLst/>
            <a:ahLst/>
            <a:cxnLst/>
            <a:rect l="l" t="t" r="r" b="b"/>
            <a:pathLst>
              <a:path w="2478024" h="1598676">
                <a:moveTo>
                  <a:pt x="0" y="266446"/>
                </a:moveTo>
                <a:lnTo>
                  <a:pt x="0" y="1332230"/>
                </a:lnTo>
                <a:lnTo>
                  <a:pt x="882" y="1354087"/>
                </a:lnTo>
                <a:lnTo>
                  <a:pt x="7741" y="1396272"/>
                </a:lnTo>
                <a:lnTo>
                  <a:pt x="20933" y="1435959"/>
                </a:lnTo>
                <a:lnTo>
                  <a:pt x="39910" y="1472599"/>
                </a:lnTo>
                <a:lnTo>
                  <a:pt x="64125" y="1505646"/>
                </a:lnTo>
                <a:lnTo>
                  <a:pt x="93029" y="1534550"/>
                </a:lnTo>
                <a:lnTo>
                  <a:pt x="126076" y="1558765"/>
                </a:lnTo>
                <a:lnTo>
                  <a:pt x="162716" y="1577742"/>
                </a:lnTo>
                <a:lnTo>
                  <a:pt x="202403" y="1590934"/>
                </a:lnTo>
                <a:lnTo>
                  <a:pt x="244588" y="1597793"/>
                </a:lnTo>
                <a:lnTo>
                  <a:pt x="266446" y="1598676"/>
                </a:lnTo>
                <a:lnTo>
                  <a:pt x="2211578" y="1598676"/>
                </a:lnTo>
                <a:lnTo>
                  <a:pt x="2254806" y="1595189"/>
                </a:lnTo>
                <a:lnTo>
                  <a:pt x="2295810" y="1585096"/>
                </a:lnTo>
                <a:lnTo>
                  <a:pt x="2334042" y="1568943"/>
                </a:lnTo>
                <a:lnTo>
                  <a:pt x="2368954" y="1547278"/>
                </a:lnTo>
                <a:lnTo>
                  <a:pt x="2399998" y="1520650"/>
                </a:lnTo>
                <a:lnTo>
                  <a:pt x="2426626" y="1489606"/>
                </a:lnTo>
                <a:lnTo>
                  <a:pt x="2448291" y="1454694"/>
                </a:lnTo>
                <a:lnTo>
                  <a:pt x="2464444" y="1416462"/>
                </a:lnTo>
                <a:lnTo>
                  <a:pt x="2474537" y="1375458"/>
                </a:lnTo>
                <a:lnTo>
                  <a:pt x="2478024" y="1332230"/>
                </a:lnTo>
                <a:lnTo>
                  <a:pt x="2478024" y="266446"/>
                </a:lnTo>
                <a:lnTo>
                  <a:pt x="2474537" y="223217"/>
                </a:lnTo>
                <a:lnTo>
                  <a:pt x="2464444" y="182213"/>
                </a:lnTo>
                <a:lnTo>
                  <a:pt x="2448291" y="143981"/>
                </a:lnTo>
                <a:lnTo>
                  <a:pt x="2426626" y="109069"/>
                </a:lnTo>
                <a:lnTo>
                  <a:pt x="2399998" y="78025"/>
                </a:lnTo>
                <a:lnTo>
                  <a:pt x="2368954" y="51397"/>
                </a:lnTo>
                <a:lnTo>
                  <a:pt x="2334042" y="29732"/>
                </a:lnTo>
                <a:lnTo>
                  <a:pt x="2295810" y="13579"/>
                </a:lnTo>
                <a:lnTo>
                  <a:pt x="2254806" y="3486"/>
                </a:lnTo>
                <a:lnTo>
                  <a:pt x="2211578" y="0"/>
                </a:lnTo>
                <a:lnTo>
                  <a:pt x="266446" y="0"/>
                </a:lnTo>
                <a:lnTo>
                  <a:pt x="223217" y="3486"/>
                </a:lnTo>
                <a:lnTo>
                  <a:pt x="182213" y="13579"/>
                </a:lnTo>
                <a:lnTo>
                  <a:pt x="143981" y="29732"/>
                </a:lnTo>
                <a:lnTo>
                  <a:pt x="109069" y="51397"/>
                </a:lnTo>
                <a:lnTo>
                  <a:pt x="78025" y="78025"/>
                </a:lnTo>
                <a:lnTo>
                  <a:pt x="51397" y="109069"/>
                </a:lnTo>
                <a:lnTo>
                  <a:pt x="29732" y="143981"/>
                </a:lnTo>
                <a:lnTo>
                  <a:pt x="13579" y="182213"/>
                </a:lnTo>
                <a:lnTo>
                  <a:pt x="3486" y="223217"/>
                </a:lnTo>
                <a:lnTo>
                  <a:pt x="0" y="266446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6728" y="3252216"/>
            <a:ext cx="2478024" cy="1598676"/>
          </a:xfrm>
          <a:custGeom>
            <a:avLst/>
            <a:gdLst/>
            <a:ahLst/>
            <a:cxnLst/>
            <a:rect l="l" t="t" r="r" b="b"/>
            <a:pathLst>
              <a:path w="2478024" h="1598676">
                <a:moveTo>
                  <a:pt x="0" y="266446"/>
                </a:moveTo>
                <a:lnTo>
                  <a:pt x="3486" y="223217"/>
                </a:lnTo>
                <a:lnTo>
                  <a:pt x="13579" y="182213"/>
                </a:lnTo>
                <a:lnTo>
                  <a:pt x="29732" y="143981"/>
                </a:lnTo>
                <a:lnTo>
                  <a:pt x="51397" y="109069"/>
                </a:lnTo>
                <a:lnTo>
                  <a:pt x="78025" y="78025"/>
                </a:lnTo>
                <a:lnTo>
                  <a:pt x="109069" y="51397"/>
                </a:lnTo>
                <a:lnTo>
                  <a:pt x="143981" y="29732"/>
                </a:lnTo>
                <a:lnTo>
                  <a:pt x="182213" y="13579"/>
                </a:lnTo>
                <a:lnTo>
                  <a:pt x="223217" y="3486"/>
                </a:lnTo>
                <a:lnTo>
                  <a:pt x="266446" y="0"/>
                </a:lnTo>
                <a:lnTo>
                  <a:pt x="2211578" y="0"/>
                </a:lnTo>
                <a:lnTo>
                  <a:pt x="2254806" y="3486"/>
                </a:lnTo>
                <a:lnTo>
                  <a:pt x="2295810" y="13579"/>
                </a:lnTo>
                <a:lnTo>
                  <a:pt x="2334042" y="29732"/>
                </a:lnTo>
                <a:lnTo>
                  <a:pt x="2368954" y="51397"/>
                </a:lnTo>
                <a:lnTo>
                  <a:pt x="2399998" y="78025"/>
                </a:lnTo>
                <a:lnTo>
                  <a:pt x="2426626" y="109069"/>
                </a:lnTo>
                <a:lnTo>
                  <a:pt x="2448291" y="143981"/>
                </a:lnTo>
                <a:lnTo>
                  <a:pt x="2464444" y="182213"/>
                </a:lnTo>
                <a:lnTo>
                  <a:pt x="2474537" y="223217"/>
                </a:lnTo>
                <a:lnTo>
                  <a:pt x="2478024" y="266446"/>
                </a:lnTo>
                <a:lnTo>
                  <a:pt x="2478024" y="1332230"/>
                </a:lnTo>
                <a:lnTo>
                  <a:pt x="2474537" y="1375458"/>
                </a:lnTo>
                <a:lnTo>
                  <a:pt x="2464444" y="1416462"/>
                </a:lnTo>
                <a:lnTo>
                  <a:pt x="2448291" y="1454694"/>
                </a:lnTo>
                <a:lnTo>
                  <a:pt x="2426626" y="1489606"/>
                </a:lnTo>
                <a:lnTo>
                  <a:pt x="2399998" y="1520650"/>
                </a:lnTo>
                <a:lnTo>
                  <a:pt x="2368954" y="1547278"/>
                </a:lnTo>
                <a:lnTo>
                  <a:pt x="2334042" y="1568943"/>
                </a:lnTo>
                <a:lnTo>
                  <a:pt x="2295810" y="1585096"/>
                </a:lnTo>
                <a:lnTo>
                  <a:pt x="2254806" y="1595189"/>
                </a:lnTo>
                <a:lnTo>
                  <a:pt x="2211578" y="1598676"/>
                </a:lnTo>
                <a:lnTo>
                  <a:pt x="266446" y="1598676"/>
                </a:lnTo>
                <a:lnTo>
                  <a:pt x="223217" y="1595189"/>
                </a:lnTo>
                <a:lnTo>
                  <a:pt x="182213" y="1585096"/>
                </a:lnTo>
                <a:lnTo>
                  <a:pt x="143981" y="1568943"/>
                </a:lnTo>
                <a:lnTo>
                  <a:pt x="109069" y="1547278"/>
                </a:lnTo>
                <a:lnTo>
                  <a:pt x="78025" y="1520650"/>
                </a:lnTo>
                <a:lnTo>
                  <a:pt x="51397" y="1489606"/>
                </a:lnTo>
                <a:lnTo>
                  <a:pt x="29732" y="1454694"/>
                </a:lnTo>
                <a:lnTo>
                  <a:pt x="13579" y="1416462"/>
                </a:lnTo>
                <a:lnTo>
                  <a:pt x="3486" y="1375458"/>
                </a:lnTo>
                <a:lnTo>
                  <a:pt x="0" y="1332230"/>
                </a:lnTo>
                <a:lnTo>
                  <a:pt x="0" y="26644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3060" y="3252216"/>
            <a:ext cx="2476499" cy="1598676"/>
          </a:xfrm>
          <a:custGeom>
            <a:avLst/>
            <a:gdLst/>
            <a:ahLst/>
            <a:cxnLst/>
            <a:rect l="l" t="t" r="r" b="b"/>
            <a:pathLst>
              <a:path w="2476499" h="1598676">
                <a:moveTo>
                  <a:pt x="0" y="266446"/>
                </a:moveTo>
                <a:lnTo>
                  <a:pt x="0" y="1332230"/>
                </a:lnTo>
                <a:lnTo>
                  <a:pt x="882" y="1354087"/>
                </a:lnTo>
                <a:lnTo>
                  <a:pt x="7741" y="1396272"/>
                </a:lnTo>
                <a:lnTo>
                  <a:pt x="20933" y="1435959"/>
                </a:lnTo>
                <a:lnTo>
                  <a:pt x="39910" y="1472599"/>
                </a:lnTo>
                <a:lnTo>
                  <a:pt x="64125" y="1505646"/>
                </a:lnTo>
                <a:lnTo>
                  <a:pt x="93029" y="1534550"/>
                </a:lnTo>
                <a:lnTo>
                  <a:pt x="126076" y="1558765"/>
                </a:lnTo>
                <a:lnTo>
                  <a:pt x="162716" y="1577742"/>
                </a:lnTo>
                <a:lnTo>
                  <a:pt x="202403" y="1590934"/>
                </a:lnTo>
                <a:lnTo>
                  <a:pt x="244588" y="1597793"/>
                </a:lnTo>
                <a:lnTo>
                  <a:pt x="266445" y="1598676"/>
                </a:lnTo>
                <a:lnTo>
                  <a:pt x="2210054" y="1598676"/>
                </a:lnTo>
                <a:lnTo>
                  <a:pt x="2253282" y="1595189"/>
                </a:lnTo>
                <a:lnTo>
                  <a:pt x="2294286" y="1585096"/>
                </a:lnTo>
                <a:lnTo>
                  <a:pt x="2332518" y="1568943"/>
                </a:lnTo>
                <a:lnTo>
                  <a:pt x="2367430" y="1547278"/>
                </a:lnTo>
                <a:lnTo>
                  <a:pt x="2398474" y="1520650"/>
                </a:lnTo>
                <a:lnTo>
                  <a:pt x="2425102" y="1489606"/>
                </a:lnTo>
                <a:lnTo>
                  <a:pt x="2446767" y="1454694"/>
                </a:lnTo>
                <a:lnTo>
                  <a:pt x="2462920" y="1416462"/>
                </a:lnTo>
                <a:lnTo>
                  <a:pt x="2473013" y="1375458"/>
                </a:lnTo>
                <a:lnTo>
                  <a:pt x="2476499" y="1332230"/>
                </a:lnTo>
                <a:lnTo>
                  <a:pt x="2476499" y="266446"/>
                </a:lnTo>
                <a:lnTo>
                  <a:pt x="2473013" y="223217"/>
                </a:lnTo>
                <a:lnTo>
                  <a:pt x="2462920" y="182213"/>
                </a:lnTo>
                <a:lnTo>
                  <a:pt x="2446767" y="143981"/>
                </a:lnTo>
                <a:lnTo>
                  <a:pt x="2425102" y="109069"/>
                </a:lnTo>
                <a:lnTo>
                  <a:pt x="2398474" y="78025"/>
                </a:lnTo>
                <a:lnTo>
                  <a:pt x="2367430" y="51397"/>
                </a:lnTo>
                <a:lnTo>
                  <a:pt x="2332518" y="29732"/>
                </a:lnTo>
                <a:lnTo>
                  <a:pt x="2294286" y="13579"/>
                </a:lnTo>
                <a:lnTo>
                  <a:pt x="2253282" y="3486"/>
                </a:lnTo>
                <a:lnTo>
                  <a:pt x="2210054" y="0"/>
                </a:lnTo>
                <a:lnTo>
                  <a:pt x="266445" y="0"/>
                </a:lnTo>
                <a:lnTo>
                  <a:pt x="223217" y="3486"/>
                </a:lnTo>
                <a:lnTo>
                  <a:pt x="182213" y="13579"/>
                </a:lnTo>
                <a:lnTo>
                  <a:pt x="143981" y="29732"/>
                </a:lnTo>
                <a:lnTo>
                  <a:pt x="109069" y="51397"/>
                </a:lnTo>
                <a:lnTo>
                  <a:pt x="78025" y="78025"/>
                </a:lnTo>
                <a:lnTo>
                  <a:pt x="51397" y="109069"/>
                </a:lnTo>
                <a:lnTo>
                  <a:pt x="29732" y="143981"/>
                </a:lnTo>
                <a:lnTo>
                  <a:pt x="13579" y="182213"/>
                </a:lnTo>
                <a:lnTo>
                  <a:pt x="3486" y="223217"/>
                </a:lnTo>
                <a:lnTo>
                  <a:pt x="0" y="266446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87868" y="3252216"/>
            <a:ext cx="2478024" cy="1598676"/>
          </a:xfrm>
          <a:custGeom>
            <a:avLst/>
            <a:gdLst/>
            <a:ahLst/>
            <a:cxnLst/>
            <a:rect l="l" t="t" r="r" b="b"/>
            <a:pathLst>
              <a:path w="2478024" h="1598676">
                <a:moveTo>
                  <a:pt x="0" y="266446"/>
                </a:moveTo>
                <a:lnTo>
                  <a:pt x="0" y="1332230"/>
                </a:lnTo>
                <a:lnTo>
                  <a:pt x="882" y="1354087"/>
                </a:lnTo>
                <a:lnTo>
                  <a:pt x="7741" y="1396272"/>
                </a:lnTo>
                <a:lnTo>
                  <a:pt x="20933" y="1435959"/>
                </a:lnTo>
                <a:lnTo>
                  <a:pt x="39910" y="1472599"/>
                </a:lnTo>
                <a:lnTo>
                  <a:pt x="64125" y="1505646"/>
                </a:lnTo>
                <a:lnTo>
                  <a:pt x="93029" y="1534550"/>
                </a:lnTo>
                <a:lnTo>
                  <a:pt x="126076" y="1558765"/>
                </a:lnTo>
                <a:lnTo>
                  <a:pt x="162716" y="1577742"/>
                </a:lnTo>
                <a:lnTo>
                  <a:pt x="202403" y="1590934"/>
                </a:lnTo>
                <a:lnTo>
                  <a:pt x="244588" y="1597793"/>
                </a:lnTo>
                <a:lnTo>
                  <a:pt x="266446" y="1598676"/>
                </a:lnTo>
                <a:lnTo>
                  <a:pt x="2211578" y="1598676"/>
                </a:lnTo>
                <a:lnTo>
                  <a:pt x="2254806" y="1595189"/>
                </a:lnTo>
                <a:lnTo>
                  <a:pt x="2295810" y="1585096"/>
                </a:lnTo>
                <a:lnTo>
                  <a:pt x="2334042" y="1568943"/>
                </a:lnTo>
                <a:lnTo>
                  <a:pt x="2368954" y="1547278"/>
                </a:lnTo>
                <a:lnTo>
                  <a:pt x="2399998" y="1520650"/>
                </a:lnTo>
                <a:lnTo>
                  <a:pt x="2426626" y="1489606"/>
                </a:lnTo>
                <a:lnTo>
                  <a:pt x="2448291" y="1454694"/>
                </a:lnTo>
                <a:lnTo>
                  <a:pt x="2464444" y="1416462"/>
                </a:lnTo>
                <a:lnTo>
                  <a:pt x="2474537" y="1375458"/>
                </a:lnTo>
                <a:lnTo>
                  <a:pt x="2478024" y="1332230"/>
                </a:lnTo>
                <a:lnTo>
                  <a:pt x="2478024" y="266446"/>
                </a:lnTo>
                <a:lnTo>
                  <a:pt x="2474537" y="223217"/>
                </a:lnTo>
                <a:lnTo>
                  <a:pt x="2464444" y="182213"/>
                </a:lnTo>
                <a:lnTo>
                  <a:pt x="2448291" y="143981"/>
                </a:lnTo>
                <a:lnTo>
                  <a:pt x="2426626" y="109069"/>
                </a:lnTo>
                <a:lnTo>
                  <a:pt x="2399998" y="78025"/>
                </a:lnTo>
                <a:lnTo>
                  <a:pt x="2368954" y="51397"/>
                </a:lnTo>
                <a:lnTo>
                  <a:pt x="2334042" y="29732"/>
                </a:lnTo>
                <a:lnTo>
                  <a:pt x="2295810" y="13579"/>
                </a:lnTo>
                <a:lnTo>
                  <a:pt x="2254806" y="3486"/>
                </a:lnTo>
                <a:lnTo>
                  <a:pt x="2211578" y="0"/>
                </a:lnTo>
                <a:lnTo>
                  <a:pt x="266446" y="0"/>
                </a:lnTo>
                <a:lnTo>
                  <a:pt x="223217" y="3486"/>
                </a:lnTo>
                <a:lnTo>
                  <a:pt x="182213" y="13579"/>
                </a:lnTo>
                <a:lnTo>
                  <a:pt x="143981" y="29732"/>
                </a:lnTo>
                <a:lnTo>
                  <a:pt x="109069" y="51397"/>
                </a:lnTo>
                <a:lnTo>
                  <a:pt x="78025" y="78025"/>
                </a:lnTo>
                <a:lnTo>
                  <a:pt x="51397" y="109069"/>
                </a:lnTo>
                <a:lnTo>
                  <a:pt x="29732" y="143981"/>
                </a:lnTo>
                <a:lnTo>
                  <a:pt x="13579" y="182213"/>
                </a:lnTo>
                <a:lnTo>
                  <a:pt x="3486" y="223217"/>
                </a:lnTo>
                <a:lnTo>
                  <a:pt x="0" y="266446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87868" y="3252216"/>
            <a:ext cx="2478024" cy="1598676"/>
          </a:xfrm>
          <a:custGeom>
            <a:avLst/>
            <a:gdLst/>
            <a:ahLst/>
            <a:cxnLst/>
            <a:rect l="l" t="t" r="r" b="b"/>
            <a:pathLst>
              <a:path w="2478024" h="1598676">
                <a:moveTo>
                  <a:pt x="0" y="266446"/>
                </a:moveTo>
                <a:lnTo>
                  <a:pt x="3486" y="223217"/>
                </a:lnTo>
                <a:lnTo>
                  <a:pt x="13579" y="182213"/>
                </a:lnTo>
                <a:lnTo>
                  <a:pt x="29732" y="143981"/>
                </a:lnTo>
                <a:lnTo>
                  <a:pt x="51397" y="109069"/>
                </a:lnTo>
                <a:lnTo>
                  <a:pt x="78025" y="78025"/>
                </a:lnTo>
                <a:lnTo>
                  <a:pt x="109069" y="51397"/>
                </a:lnTo>
                <a:lnTo>
                  <a:pt x="143981" y="29732"/>
                </a:lnTo>
                <a:lnTo>
                  <a:pt x="182213" y="13579"/>
                </a:lnTo>
                <a:lnTo>
                  <a:pt x="223217" y="3486"/>
                </a:lnTo>
                <a:lnTo>
                  <a:pt x="266446" y="0"/>
                </a:lnTo>
                <a:lnTo>
                  <a:pt x="2211578" y="0"/>
                </a:lnTo>
                <a:lnTo>
                  <a:pt x="2254806" y="3486"/>
                </a:lnTo>
                <a:lnTo>
                  <a:pt x="2295810" y="13579"/>
                </a:lnTo>
                <a:lnTo>
                  <a:pt x="2334042" y="29732"/>
                </a:lnTo>
                <a:lnTo>
                  <a:pt x="2368954" y="51397"/>
                </a:lnTo>
                <a:lnTo>
                  <a:pt x="2399998" y="78025"/>
                </a:lnTo>
                <a:lnTo>
                  <a:pt x="2426626" y="109069"/>
                </a:lnTo>
                <a:lnTo>
                  <a:pt x="2448291" y="143981"/>
                </a:lnTo>
                <a:lnTo>
                  <a:pt x="2464444" y="182213"/>
                </a:lnTo>
                <a:lnTo>
                  <a:pt x="2474537" y="223217"/>
                </a:lnTo>
                <a:lnTo>
                  <a:pt x="2478024" y="266446"/>
                </a:lnTo>
                <a:lnTo>
                  <a:pt x="2478024" y="1332230"/>
                </a:lnTo>
                <a:lnTo>
                  <a:pt x="2474537" y="1375458"/>
                </a:lnTo>
                <a:lnTo>
                  <a:pt x="2464444" y="1416462"/>
                </a:lnTo>
                <a:lnTo>
                  <a:pt x="2448291" y="1454694"/>
                </a:lnTo>
                <a:lnTo>
                  <a:pt x="2426626" y="1489606"/>
                </a:lnTo>
                <a:lnTo>
                  <a:pt x="2399998" y="1520650"/>
                </a:lnTo>
                <a:lnTo>
                  <a:pt x="2368954" y="1547278"/>
                </a:lnTo>
                <a:lnTo>
                  <a:pt x="2334042" y="1568943"/>
                </a:lnTo>
                <a:lnTo>
                  <a:pt x="2295810" y="1585096"/>
                </a:lnTo>
                <a:lnTo>
                  <a:pt x="2254806" y="1595189"/>
                </a:lnTo>
                <a:lnTo>
                  <a:pt x="2211578" y="1598676"/>
                </a:lnTo>
                <a:lnTo>
                  <a:pt x="266446" y="1598676"/>
                </a:lnTo>
                <a:lnTo>
                  <a:pt x="223217" y="1595189"/>
                </a:lnTo>
                <a:lnTo>
                  <a:pt x="182213" y="1585096"/>
                </a:lnTo>
                <a:lnTo>
                  <a:pt x="143981" y="1568943"/>
                </a:lnTo>
                <a:lnTo>
                  <a:pt x="109069" y="1547278"/>
                </a:lnTo>
                <a:lnTo>
                  <a:pt x="78025" y="1520650"/>
                </a:lnTo>
                <a:lnTo>
                  <a:pt x="51397" y="1489606"/>
                </a:lnTo>
                <a:lnTo>
                  <a:pt x="29732" y="1454694"/>
                </a:lnTo>
                <a:lnTo>
                  <a:pt x="13579" y="1416462"/>
                </a:lnTo>
                <a:lnTo>
                  <a:pt x="3486" y="1375458"/>
                </a:lnTo>
                <a:lnTo>
                  <a:pt x="0" y="1332230"/>
                </a:lnTo>
                <a:lnTo>
                  <a:pt x="0" y="26644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0086" y="860700"/>
            <a:ext cx="179197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4020" y="860700"/>
            <a:ext cx="14322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790" y="3853287"/>
            <a:ext cx="2049418" cy="394207"/>
          </a:xfrm>
          <a:prstGeom prst="rect">
            <a:avLst/>
          </a:prstGeom>
        </p:spPr>
        <p:txBody>
          <a:bodyPr wrap="square" lIns="0" tIns="19494" rIns="0" bIns="0" rtlCol="0">
            <a:noAutofit/>
          </a:bodyPr>
          <a:lstStyle/>
          <a:p>
            <a:pPr marL="12700">
              <a:lnSpc>
                <a:spcPts val="3070"/>
              </a:lnSpc>
            </a:pPr>
            <a:r>
              <a:rPr sz="2900" spc="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0298" y="3853287"/>
            <a:ext cx="1516490" cy="394207"/>
          </a:xfrm>
          <a:prstGeom prst="rect">
            <a:avLst/>
          </a:prstGeom>
        </p:spPr>
        <p:txBody>
          <a:bodyPr wrap="square" lIns="0" tIns="19494" rIns="0" bIns="0" rtlCol="0">
            <a:noAutofit/>
          </a:bodyPr>
          <a:lstStyle/>
          <a:p>
            <a:pPr marL="12700">
              <a:lnSpc>
                <a:spcPts val="3070"/>
              </a:lnSpc>
            </a:pPr>
            <a:r>
              <a:rPr sz="2900" spc="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8461" y="3853287"/>
            <a:ext cx="2175550" cy="394207"/>
          </a:xfrm>
          <a:prstGeom prst="rect">
            <a:avLst/>
          </a:prstGeom>
        </p:spPr>
        <p:txBody>
          <a:bodyPr wrap="square" lIns="0" tIns="19494" rIns="0" bIns="0" rtlCol="0">
            <a:noAutofit/>
          </a:bodyPr>
          <a:lstStyle/>
          <a:p>
            <a:pPr marL="12700">
              <a:lnSpc>
                <a:spcPts val="3070"/>
              </a:lnSpc>
            </a:pPr>
            <a:r>
              <a:rPr sz="2900" spc="2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0086" y="860700"/>
            <a:ext cx="325620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Software 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633996"/>
            <a:ext cx="7561784" cy="238823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Software design is applied regardless of the software process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model that is used.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299"/>
              </a:lnSpc>
              <a:spcBef>
                <a:spcPts val="1686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Beginning once software requirements have been analysed and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modelled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688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It is the last software engineering action within the modelling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583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activity and sets the stage for construction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620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0086" y="860700"/>
            <a:ext cx="179197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4020" y="860700"/>
            <a:ext cx="14322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956830"/>
            <a:ext cx="7623314" cy="224917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data/class design transforms class models into design class</a:t>
            </a:r>
            <a:endParaRPr sz="2000">
              <a:latin typeface="Arial"/>
              <a:cs typeface="Arial"/>
            </a:endParaRPr>
          </a:p>
          <a:p>
            <a:pPr marL="351028" marR="38176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realizations and the requisite data structures</a:t>
            </a:r>
            <a:endParaRPr sz="2000">
              <a:latin typeface="Arial"/>
              <a:cs typeface="Arial"/>
            </a:endParaRPr>
          </a:p>
          <a:p>
            <a:pPr marL="351028" marR="68655" indent="-338328">
              <a:lnSpc>
                <a:spcPts val="2299"/>
              </a:lnSpc>
              <a:spcBef>
                <a:spcPts val="1684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architectural design defines the relationship between major </a:t>
            </a:r>
            <a:endParaRPr sz="2000">
              <a:latin typeface="Arial"/>
              <a:cs typeface="Arial"/>
            </a:endParaRPr>
          </a:p>
          <a:p>
            <a:pPr marL="351028" marR="68655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structural elements of the software, the architectural styles and </a:t>
            </a:r>
            <a:endParaRPr sz="2000">
              <a:latin typeface="Arial"/>
              <a:cs typeface="Arial"/>
            </a:endParaRPr>
          </a:p>
          <a:p>
            <a:pPr marL="351028" marR="68655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design patterns that can be used to achieve the requirements of</a:t>
            </a:r>
            <a:endParaRPr sz="2000">
              <a:latin typeface="Arial"/>
              <a:cs typeface="Arial"/>
            </a:endParaRPr>
          </a:p>
          <a:p>
            <a:pPr marL="351028" marR="38176">
              <a:lnSpc>
                <a:spcPct val="95825"/>
              </a:lnSpc>
              <a:spcBef>
                <a:spcPts val="596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system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0086" y="860700"/>
            <a:ext cx="325620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Software 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407562"/>
            <a:ext cx="7557348" cy="334713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interface design describes how the software communicates</a:t>
            </a:r>
            <a:endParaRPr sz="2000">
              <a:latin typeface="Arial"/>
              <a:cs typeface="Arial"/>
            </a:endParaRPr>
          </a:p>
          <a:p>
            <a:pPr marL="351028" marR="144">
              <a:lnSpc>
                <a:spcPts val="2299"/>
              </a:lnSpc>
              <a:spcBef>
                <a:spcPts val="475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with systems that interoperate with it, and with humans who use </a:t>
            </a:r>
            <a:endParaRPr sz="2000">
              <a:latin typeface="Arial"/>
              <a:cs typeface="Arial"/>
            </a:endParaRPr>
          </a:p>
          <a:p>
            <a:pPr marL="351028" marR="144">
              <a:lnSpc>
                <a:spcPts val="2299"/>
              </a:lnSpc>
              <a:spcBef>
                <a:spcPts val="579"/>
              </a:spcBef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it. An interface implies a flow of information (e.g., data and/or </a:t>
            </a:r>
            <a:endParaRPr sz="2000">
              <a:latin typeface="Arial"/>
              <a:cs typeface="Arial"/>
            </a:endParaRPr>
          </a:p>
          <a:p>
            <a:pPr marL="351028" marR="144">
              <a:lnSpc>
                <a:spcPts val="2299"/>
              </a:lnSpc>
              <a:spcBef>
                <a:spcPts val="579"/>
              </a:spcBef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control) and a specific type of behaviour. for interface design.</a:t>
            </a:r>
            <a:endParaRPr sz="2000">
              <a:latin typeface="Arial"/>
              <a:cs typeface="Arial"/>
            </a:endParaRPr>
          </a:p>
          <a:p>
            <a:pPr marL="351028" marR="208865" indent="-338328">
              <a:lnSpc>
                <a:spcPts val="2299"/>
              </a:lnSpc>
              <a:spcBef>
                <a:spcPts val="1700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The component-level design transforms structural elements of </a:t>
            </a:r>
            <a:endParaRPr sz="2000">
              <a:latin typeface="Arial"/>
              <a:cs typeface="Arial"/>
            </a:endParaRPr>
          </a:p>
          <a:p>
            <a:pPr marL="351028" marR="208865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software architecture into a procedural description of </a:t>
            </a:r>
            <a:endParaRPr sz="2000">
              <a:latin typeface="Arial"/>
              <a:cs typeface="Arial"/>
            </a:endParaRPr>
          </a:p>
          <a:p>
            <a:pPr marL="351028" marR="208865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components. Information obtained from the class- </a:t>
            </a:r>
            <a:endParaRPr sz="2000">
              <a:latin typeface="Arial"/>
              <a:cs typeface="Arial"/>
            </a:endParaRPr>
          </a:p>
          <a:p>
            <a:pPr marL="351028" marR="208865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based models, flow models, and behavioural models serve as</a:t>
            </a:r>
            <a:endParaRPr sz="2000">
              <a:latin typeface="Arial"/>
              <a:cs typeface="Arial"/>
            </a:endParaRPr>
          </a:p>
          <a:p>
            <a:pPr marL="351028" marR="31256">
              <a:lnSpc>
                <a:spcPct val="95825"/>
              </a:lnSpc>
              <a:spcBef>
                <a:spcPts val="596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the basis for component design.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0078" y="860700"/>
            <a:ext cx="8332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3093" y="860700"/>
            <a:ext cx="404762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4" dirty="0">
                <a:solidFill>
                  <a:srgbClr val="FFFFFF"/>
                </a:solidFill>
                <a:latin typeface="Arial"/>
                <a:cs typeface="Arial"/>
              </a:rPr>
              <a:t>Essence of Software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2684" y="860700"/>
            <a:ext cx="143227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770" y="2451116"/>
            <a:ext cx="216920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importance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0064" y="2451116"/>
            <a:ext cx="323296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of software design is quality.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956837"/>
            <a:ext cx="7321529" cy="2754216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Design provides representations of software that can be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474"/>
              </a:spcBef>
            </a:pPr>
            <a:r>
              <a:rPr sz="2000" spc="-8" dirty="0">
                <a:solidFill>
                  <a:srgbClr val="FFFFFF"/>
                </a:solidFill>
                <a:latin typeface="Arial"/>
                <a:cs typeface="Arial"/>
              </a:rPr>
              <a:t>assessed for quality.</a:t>
            </a:r>
            <a:endParaRPr sz="2000">
              <a:latin typeface="Arial"/>
              <a:cs typeface="Arial"/>
            </a:endParaRPr>
          </a:p>
          <a:p>
            <a:pPr marL="351028" indent="-338328">
              <a:lnSpc>
                <a:spcPts val="2299"/>
              </a:lnSpc>
              <a:spcBef>
                <a:spcPts val="1672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Design is the only way that you can accurately translate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stakeholder’s requirements into a finished software product or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51028" marR="129544" indent="-338328">
              <a:lnSpc>
                <a:spcPts val="2880"/>
              </a:lnSpc>
              <a:spcBef>
                <a:spcPts val="1419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Software design serves as the foundation for all the software engineering and software support activities that follow.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0758" y="860700"/>
            <a:ext cx="397301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The Design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703599"/>
            <a:ext cx="7638366" cy="275411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design is an iterative process through which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ct val="95825"/>
              </a:lnSpc>
              <a:spcBef>
                <a:spcPts val="474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requirements are translated into a “blueprint” for constructing the</a:t>
            </a:r>
            <a:endParaRPr sz="2000">
              <a:latin typeface="Arial"/>
              <a:cs typeface="Arial"/>
            </a:endParaRPr>
          </a:p>
          <a:p>
            <a:pPr marL="351028" marR="43811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Initially, the blueprint depicts a holistic view of software. That is,</a:t>
            </a:r>
            <a:endParaRPr sz="2000">
              <a:latin typeface="Arial"/>
              <a:cs typeface="Arial"/>
            </a:endParaRPr>
          </a:p>
          <a:p>
            <a:pPr marL="351028" marR="43811">
              <a:lnSpc>
                <a:spcPct val="95825"/>
              </a:lnSpc>
              <a:spcBef>
                <a:spcPts val="580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design is represented at a high level of abstraction</a:t>
            </a:r>
            <a:endParaRPr sz="2000">
              <a:latin typeface="Arial"/>
              <a:cs typeface="Arial"/>
            </a:endParaRPr>
          </a:p>
          <a:p>
            <a:pPr marL="351028" marR="639807" indent="-338328">
              <a:lnSpc>
                <a:spcPts val="2880"/>
              </a:lnSpc>
              <a:spcBef>
                <a:spcPts val="1390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As design iterations occur, subsequent refinement leads to design representations at much lower levels of abstraction.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766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1294</Words>
  <Application>Microsoft Office PowerPoint</Application>
  <PresentationFormat>Widescreen</PresentationFormat>
  <Paragraphs>299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Obeng Kwakye Kingsford Sarkodie</cp:lastModifiedBy>
  <cp:revision>1</cp:revision>
  <dcterms:modified xsi:type="dcterms:W3CDTF">2024-01-18T12:29:47Z</dcterms:modified>
</cp:coreProperties>
</file>