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1" r:id="rId3"/>
  </p:sldMasterIdLst>
  <p:notesMasterIdLst>
    <p:notesMasterId r:id="rId8"/>
  </p:notesMasterIdLst>
  <p:handoutMasterIdLst>
    <p:handoutMasterId r:id="rId33"/>
  </p:handoutMasterIdLst>
  <p:sldIdLst>
    <p:sldId id="931" r:id="rId4"/>
    <p:sldId id="933" r:id="rId5"/>
    <p:sldId id="932" r:id="rId6"/>
    <p:sldId id="867" r:id="rId7"/>
    <p:sldId id="911" r:id="rId9"/>
    <p:sldId id="928" r:id="rId10"/>
    <p:sldId id="907" r:id="rId11"/>
    <p:sldId id="922" r:id="rId12"/>
    <p:sldId id="923" r:id="rId13"/>
    <p:sldId id="912" r:id="rId14"/>
    <p:sldId id="913" r:id="rId15"/>
    <p:sldId id="919" r:id="rId16"/>
    <p:sldId id="910" r:id="rId17"/>
    <p:sldId id="870" r:id="rId18"/>
    <p:sldId id="897" r:id="rId19"/>
    <p:sldId id="930" r:id="rId20"/>
    <p:sldId id="914" r:id="rId21"/>
    <p:sldId id="924" r:id="rId22"/>
    <p:sldId id="925" r:id="rId23"/>
    <p:sldId id="886" r:id="rId24"/>
    <p:sldId id="920" r:id="rId25"/>
    <p:sldId id="935" r:id="rId26"/>
    <p:sldId id="265" r:id="rId27"/>
    <p:sldId id="267" r:id="rId28"/>
    <p:sldId id="268" r:id="rId29"/>
    <p:sldId id="270" r:id="rId30"/>
    <p:sldId id="275" r:id="rId31"/>
    <p:sldId id="279" r:id="rId3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ctr" rtl="0" eaLnBrk="0" fontAlgn="base" hangingPunct="0">
      <a:lnSpc>
        <a:spcPct val="90000"/>
      </a:lnSpc>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ctr" rtl="0" eaLnBrk="0" fontAlgn="base" hangingPunct="0">
      <a:lnSpc>
        <a:spcPct val="90000"/>
      </a:lnSpc>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ctr" rtl="0" eaLnBrk="0" fontAlgn="base" hangingPunct="0">
      <a:lnSpc>
        <a:spcPct val="90000"/>
      </a:lnSpc>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ctr" rtl="0" eaLnBrk="0" fontAlgn="base" hangingPunct="0">
      <a:lnSpc>
        <a:spcPct val="90000"/>
      </a:lnSpc>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 id="2" name="Jane Gibbons -X (jagibbon - DEL ORO CONSULTING INC at Cisco)" initials="JG-(-DOCIaC" lastIdx="5" clrIdx="2"/>
  <p:cmAuthor id="3" name="John" initials="J"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2713" autoAdjust="0"/>
  </p:normalViewPr>
  <p:slideViewPr>
    <p:cSldViewPr snapToGrid="0" showGuides="1">
      <p:cViewPr varScale="1">
        <p:scale>
          <a:sx n="80" d="100"/>
          <a:sy n="80" d="100"/>
        </p:scale>
        <p:origin x="2172" y="8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1507" y="8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3.xml"/><Relationship Id="rId8" Type="http://schemas.openxmlformats.org/officeDocument/2006/relationships/slide" Target="slides/slide12.xml"/><Relationship Id="rId7" Type="http://schemas.openxmlformats.org/officeDocument/2006/relationships/slide" Target="slides/slide11.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8.xml"/><Relationship Id="rId3" Type="http://schemas.openxmlformats.org/officeDocument/2006/relationships/slide" Target="slides/slide7.xml"/><Relationship Id="rId2" Type="http://schemas.openxmlformats.org/officeDocument/2006/relationships/slide" Target="slides/slide5.xml"/><Relationship Id="rId16" Type="http://schemas.openxmlformats.org/officeDocument/2006/relationships/slide" Target="slides/slide21.xml"/><Relationship Id="rId15" Type="http://schemas.openxmlformats.org/officeDocument/2006/relationships/slide" Target="slides/slide20.xml"/><Relationship Id="rId14" Type="http://schemas.openxmlformats.org/officeDocument/2006/relationships/slide" Target="slides/slide19.xml"/><Relationship Id="rId13" Type="http://schemas.openxmlformats.org/officeDocument/2006/relationships/slide" Target="slides/slide18.xml"/><Relationship Id="rId12" Type="http://schemas.openxmlformats.org/officeDocument/2006/relationships/slide" Target="slides/slide17.xml"/><Relationship Id="rId11" Type="http://schemas.openxmlformats.org/officeDocument/2006/relationships/slide" Target="slides/slide15.xml"/><Relationship Id="rId10" Type="http://schemas.openxmlformats.org/officeDocument/2006/relationships/slide" Target="slides/slide14.xml"/><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505">
              <a:lnSpc>
                <a:spcPct val="100000"/>
              </a:lnSpc>
              <a:tabLst>
                <a:tab pos="2387600" algn="l"/>
                <a:tab pos="4830445" algn="l"/>
              </a:tabLst>
            </a:pPr>
            <a:r>
              <a:rPr lang="en-US" sz="800" dirty="0"/>
              <a:t>© 2006, Cisco Systems, Inc. All rights reserved.</a:t>
            </a:r>
            <a:endParaRPr lang="en-US" sz="800" dirty="0"/>
          </a:p>
          <a:p>
            <a:pPr algn="l" defTabSz="611505">
              <a:lnSpc>
                <a:spcPct val="100000"/>
              </a:lnSpc>
              <a:tabLst>
                <a:tab pos="2387600" algn="l"/>
                <a:tab pos="4830445" algn="l"/>
              </a:tabLst>
            </a:pPr>
            <a:r>
              <a:rPr lang="en-US" sz="800" dirty="0"/>
              <a:t>Presentation_ID.scr</a:t>
            </a:r>
            <a:endParaRPr lang="en-US" sz="800" dirty="0"/>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605">
              <a:lnSpc>
                <a:spcPct val="100000"/>
              </a:lnSpc>
            </a:pPr>
            <a:fld id="{22244E67-557B-7741-B9F5-F61AA18495DF}" type="slidenum">
              <a:rPr lang="en-US" sz="800"/>
            </a:fld>
            <a:endParaRPr lang="en-US" sz="8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505">
              <a:lnSpc>
                <a:spcPct val="100000"/>
              </a:lnSpc>
              <a:tabLst>
                <a:tab pos="2387600" algn="l"/>
                <a:tab pos="4830445" algn="l"/>
              </a:tabLst>
            </a:pPr>
            <a:r>
              <a:rPr lang="en-US" sz="800" dirty="0"/>
              <a:t>© 2006, Cisco Systems, Inc. All rights reserved.</a:t>
            </a:r>
            <a:endParaRPr lang="en-US" sz="800" dirty="0"/>
          </a:p>
          <a:p>
            <a:pPr algn="l" defTabSz="611505">
              <a:lnSpc>
                <a:spcPct val="100000"/>
              </a:lnSpc>
              <a:tabLst>
                <a:tab pos="2387600" algn="l"/>
                <a:tab pos="4830445" algn="l"/>
              </a:tabLst>
            </a:pPr>
            <a:r>
              <a:rPr lang="en-US" sz="800" dirty="0"/>
              <a:t>Presentation_ID.scr</a:t>
            </a:r>
            <a:endParaRPr lang="en-U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ln>
          <a:effectLst/>
        </p:spPr>
        <p:txBody>
          <a:bodyPr vert="horz" wrap="square" lIns="18819" tIns="0" rIns="18819" bIns="0" numCol="1" anchor="b" anchorCtr="0" compatLnSpc="1"/>
          <a:lstStyle>
            <a:lvl1pPr algn="r" defTabSz="903605">
              <a:lnSpc>
                <a:spcPct val="100000"/>
              </a:lnSpc>
              <a:defRPr sz="800" smtClean="0">
                <a:cs typeface="+mn-cs"/>
              </a:defRPr>
            </a:lvl1pPr>
          </a:lstStyle>
          <a:p>
            <a:pPr>
              <a:defRPr/>
            </a:pPr>
            <a:fld id="{F4CE0E46-7F05-B940-8356-5580BE265E49}" type="slidenum">
              <a:rPr lang="en-US"/>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ln>
          <a:effectLst/>
        </p:spPr>
        <p:txBody>
          <a:bodyPr vert="horz" wrap="square" lIns="95667" tIns="50185" rIns="95667" bIns="50185" numCol="1" anchor="t" anchorCtr="0" compatLnSpc="1"/>
          <a:lstStyle/>
          <a:p>
            <a:pPr lvl="0"/>
            <a:r>
              <a:rPr lang="en-US" noProof="0"/>
              <a:t>Body Text</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Tree>
  </p:cSld>
  <p:clrMap bg1="lt1" tx1="dk1" bg2="lt2" tx2="dk2" accent1="accent1" accent2="accent2" accent3="accent3" accent4="accent4" accent5="accent5" accent6="accent6" hlink="hlink" folHlink="folHlink"/>
  <p:notesStyle>
    <a:lvl1pPr marL="113030" indent="-113030" algn="l" defTabSz="1021080" rtl="0" eaLnBrk="0" fontAlgn="base" hangingPunct="0">
      <a:lnSpc>
        <a:spcPct val="90000"/>
      </a:lnSpc>
      <a:spcBef>
        <a:spcPct val="50000"/>
      </a:spcBef>
      <a:spcAft>
        <a:spcPct val="0"/>
      </a:spcAft>
      <a:buSzPct val="100000"/>
      <a:buChar char="•"/>
      <a:defRPr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82600" indent="-120650" algn="l" defTabSz="1021080" rtl="0" eaLnBrk="0" fontAlgn="base" hangingPunct="0">
      <a:lnSpc>
        <a:spcPct val="90000"/>
      </a:lnSpc>
      <a:spcBef>
        <a:spcPct val="35000"/>
      </a:spcBef>
      <a:spcAft>
        <a:spcPct val="0"/>
      </a:spcAft>
      <a:buSzPct val="100000"/>
      <a:buChar char="•"/>
      <a:defRPr sz="1200" kern="1200">
        <a:solidFill>
          <a:schemeClr val="tx1"/>
        </a:solidFill>
        <a:latin typeface="Arial" panose="020B0604020202020204" pitchFamily="34" charset="0"/>
        <a:ea typeface="MS PGothic" panose="020B0600070205080204" charset="-128"/>
        <a:cs typeface="+mn-cs"/>
      </a:defRPr>
    </a:lvl2pPr>
    <a:lvl3pPr marL="967105" algn="l" defTabSz="1021080" rtl="0" eaLnBrk="0" fontAlgn="base" hangingPunct="0">
      <a:lnSpc>
        <a:spcPct val="90000"/>
      </a:lnSpc>
      <a:spcBef>
        <a:spcPct val="35000"/>
      </a:spcBef>
      <a:spcAft>
        <a:spcPct val="0"/>
      </a:spcAft>
      <a:buSzPct val="100000"/>
      <a:buChar char="•"/>
      <a:defRPr sz="1200" kern="1200">
        <a:solidFill>
          <a:schemeClr val="tx1"/>
        </a:solidFill>
        <a:latin typeface="Arial" panose="020B0604020202020204" pitchFamily="34" charset="0"/>
        <a:ea typeface="MS PGothic" panose="020B0600070205080204" charset="-128"/>
        <a:cs typeface="+mn-cs"/>
      </a:defRPr>
    </a:lvl3pPr>
    <a:lvl4pPr marL="1449705" algn="l" defTabSz="1021080" rtl="0" eaLnBrk="0" fontAlgn="base" hangingPunct="0">
      <a:lnSpc>
        <a:spcPct val="90000"/>
      </a:lnSpc>
      <a:spcBef>
        <a:spcPct val="35000"/>
      </a:spcBef>
      <a:spcAft>
        <a:spcPct val="0"/>
      </a:spcAft>
      <a:buSzPct val="100000"/>
      <a:buChar char="•"/>
      <a:defRPr sz="1200" kern="1200">
        <a:solidFill>
          <a:schemeClr val="tx1"/>
        </a:solidFill>
        <a:latin typeface="Arial" panose="020B0604020202020204" pitchFamily="34" charset="0"/>
        <a:ea typeface="MS PGothic" panose="020B0600070205080204" charset="-128"/>
        <a:cs typeface="+mn-cs"/>
      </a:defRPr>
    </a:lvl4pPr>
    <a:lvl5pPr marL="1932305" algn="l" defTabSz="1021080" rtl="0" eaLnBrk="0" fontAlgn="base" hangingPunct="0">
      <a:lnSpc>
        <a:spcPct val="90000"/>
      </a:lnSpc>
      <a:spcBef>
        <a:spcPct val="35000"/>
      </a:spcBef>
      <a:spcAft>
        <a:spcPct val="0"/>
      </a:spcAft>
      <a:buSzPct val="100000"/>
      <a:buChar char="•"/>
      <a:defRPr sz="1200" kern="1200">
        <a:solidFill>
          <a:schemeClr val="tx1"/>
        </a:solidFill>
        <a:latin typeface="Arial" panose="020B0604020202020204" pitchFamily="34" charset="0"/>
        <a:ea typeface="MS PGothic" panose="020B060007020508020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defTabSz="903605">
              <a:defRPr sz="2400">
                <a:solidFill>
                  <a:schemeClr val="tx1"/>
                </a:solidFill>
                <a:latin typeface="Arial" panose="020B0604020202020204" pitchFamily="34" charset="0"/>
                <a:ea typeface="MS PGothic" panose="020B0600070205080204" charset="-128"/>
              </a:defRPr>
            </a:lvl2pPr>
            <a:lvl3pPr marL="1143000" indent="-228600" defTabSz="903605">
              <a:defRPr sz="2400">
                <a:solidFill>
                  <a:schemeClr val="tx1"/>
                </a:solidFill>
                <a:latin typeface="Arial" panose="020B0604020202020204" pitchFamily="34" charset="0"/>
                <a:ea typeface="MS PGothic" panose="020B0600070205080204" charset="-128"/>
              </a:defRPr>
            </a:lvl3pPr>
            <a:lvl4pPr marL="1600200" indent="-228600" defTabSz="903605">
              <a:defRPr sz="2400">
                <a:solidFill>
                  <a:schemeClr val="tx1"/>
                </a:solidFill>
                <a:latin typeface="Arial" panose="020B0604020202020204" pitchFamily="34" charset="0"/>
                <a:ea typeface="MS PGothic" panose="020B0600070205080204" charset="-128"/>
              </a:defRPr>
            </a:lvl4pPr>
            <a:lvl5pPr marL="2057400" indent="-228600" defTabSz="903605">
              <a:defRPr sz="2400">
                <a:solidFill>
                  <a:schemeClr val="tx1"/>
                </a:solidFill>
                <a:latin typeface="Arial" panose="020B0604020202020204" pitchFamily="34" charset="0"/>
                <a:ea typeface="MS PGothic" panose="020B060007020508020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charset="-128"/>
              </a:defRPr>
            </a:lvl9pPr>
          </a:lstStyle>
          <a:p>
            <a:fld id="{3997A419-355F-A04A-96E0-21643AF8E9FF}" type="slidenum">
              <a:rPr lang="en-US" sz="800"/>
            </a:fld>
            <a:endParaRPr lang="en-US" sz="800" dirty="0"/>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705">
              <a:lnSpc>
                <a:spcPct val="100000"/>
              </a:lnSpc>
            </a:pPr>
            <a:r>
              <a:rPr lang="en-US" sz="700" dirty="0">
                <a:solidFill>
                  <a:srgbClr val="D3D3D3"/>
                </a:solidFill>
              </a:rPr>
              <a:t>© 2007 – 2010, Cisco Systems, Inc. All rights reserved.</a:t>
            </a:r>
            <a:endParaRPr lang="en-US" sz="700" dirty="0">
              <a:solidFill>
                <a:srgbClr val="D3D3D3"/>
              </a:solidFill>
            </a:endParaRP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705">
              <a:lnSpc>
                <a:spcPct val="100000"/>
              </a:lnSpc>
            </a:pPr>
            <a:r>
              <a:rPr lang="en-US" sz="700" dirty="0">
                <a:solidFill>
                  <a:srgbClr val="D3D3D3"/>
                </a:solidFill>
              </a:rPr>
              <a:t>Cisco Public</a:t>
            </a:r>
            <a:endParaRPr lang="en-US" sz="700" dirty="0">
              <a:solidFill>
                <a:srgbClr val="D3D3D3"/>
              </a:solidFill>
            </a:endParaRP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705">
              <a:lnSpc>
                <a:spcPct val="100000"/>
              </a:lnSpc>
            </a:pPr>
            <a:r>
              <a:rPr lang="en-US" sz="700" dirty="0">
                <a:solidFill>
                  <a:srgbClr val="D3D3D3"/>
                </a:solidFill>
              </a:rPr>
              <a:t>ITE PC v4.1</a:t>
            </a:r>
            <a:endParaRPr lang="en-US" sz="700" dirty="0">
              <a:solidFill>
                <a:srgbClr val="D3D3D3"/>
              </a:solidFill>
            </a:endParaRPr>
          </a:p>
          <a:p>
            <a:pPr algn="l" defTabSz="814705">
              <a:lnSpc>
                <a:spcPct val="100000"/>
              </a:lnSpc>
            </a:pPr>
            <a:r>
              <a:rPr lang="en-US" sz="700" dirty="0">
                <a:solidFill>
                  <a:srgbClr val="D3D3D3"/>
                </a:solidFill>
              </a:rPr>
              <a:t>Chapter 2</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705">
              <a:lnSpc>
                <a:spcPct val="100000"/>
              </a:lnSpc>
            </a:pPr>
            <a:fld id="{DC7FBAF0-BCF5-8741-945F-3C6763791038}" type="slidenum">
              <a:rPr lang="en-US" sz="1000">
                <a:solidFill>
                  <a:srgbClr val="D3D3D3"/>
                </a:solidFill>
              </a:rPr>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hasCustomPrompt="1"/>
          </p:nvPr>
        </p:nvSpPr>
        <p:spPr bwMode="white">
          <a:xfrm>
            <a:off x="311150" y="2671763"/>
            <a:ext cx="3768725" cy="830262"/>
          </a:xfrm>
        </p:spPr>
        <p:txBody>
          <a:bodyPr anchor="ctr"/>
          <a:lstStyle>
            <a:lvl1pPr>
              <a:defRPr sz="3000" b="0">
                <a:solidFill>
                  <a:srgbClr val="FFFFFF"/>
                </a:solidFill>
              </a:defRPr>
            </a:lvl1pPr>
          </a:lstStyle>
          <a:p>
            <a:r>
              <a:rPr lang="en-US"/>
              <a:t>Click To Edit Master Title Style</a:t>
            </a:r>
            <a:endParaRPr lang="en-US"/>
          </a:p>
        </p:txBody>
      </p:sp>
      <p:sp>
        <p:nvSpPr>
          <p:cNvPr id="1290248" name="Rectangle 8"/>
          <p:cNvSpPr>
            <a:spLocks noGrp="1" noChangeArrowheads="1"/>
          </p:cNvSpPr>
          <p:nvPr>
            <p:ph type="subTitle" idx="1" hasCustomPrompt="1"/>
          </p:nvPr>
        </p:nvSpPr>
        <p:spPr>
          <a:xfrm>
            <a:off x="311150" y="4672013"/>
            <a:ext cx="4103688" cy="658812"/>
          </a:xfrm>
        </p:spPr>
        <p:txBody>
          <a:bodyPr/>
          <a:lstStyle>
            <a:lvl1pPr marL="0" indent="0">
              <a:lnSpc>
                <a:spcPct val="90000"/>
              </a:lnSpc>
              <a:buFont typeface="Wingdings" panose="05000000000000000000" pitchFamily="2" charset="2"/>
              <a:buNone/>
              <a:defRPr sz="2000" b="1">
                <a:solidFill>
                  <a:schemeClr val="bg2"/>
                </a:solidFill>
              </a:defRPr>
            </a:lvl1pPr>
          </a:lstStyle>
          <a:p>
            <a:r>
              <a:rPr lang="en-US" dirty="0">
                <a:latin typeface="Arial" panose="020B0604020202020204" pitchFamily="34" charset="0"/>
              </a:rPr>
              <a:t>Cybersecurity Essentials v1.0</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705">
              <a:lnSpc>
                <a:spcPct val="100000"/>
              </a:lnSpc>
            </a:pPr>
            <a:r>
              <a:rPr lang="en-US" sz="700" dirty="0">
                <a:solidFill>
                  <a:srgbClr val="D3D3D3"/>
                </a:solidFill>
              </a:rPr>
              <a:t>© 2008 Cisco Systems, Inc. All rights reserved.</a:t>
            </a:r>
            <a:endParaRPr lang="en-US" sz="700" dirty="0">
              <a:solidFill>
                <a:srgbClr val="D3D3D3"/>
              </a:solidFill>
            </a:endParaRP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705">
              <a:lnSpc>
                <a:spcPct val="100000"/>
              </a:lnSpc>
            </a:pPr>
            <a:r>
              <a:rPr lang="en-US" sz="700" dirty="0">
                <a:solidFill>
                  <a:srgbClr val="D3D3D3"/>
                </a:solidFill>
              </a:rPr>
              <a:t>Cisco Confidential</a:t>
            </a:r>
            <a:endParaRPr lang="en-US" sz="700" dirty="0">
              <a:solidFill>
                <a:srgbClr val="D3D3D3"/>
              </a:solidFill>
            </a:endParaRP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705">
              <a:lnSpc>
                <a:spcPct val="100000"/>
              </a:lnSpc>
            </a:pPr>
            <a:r>
              <a:rPr lang="en-US" sz="700" dirty="0">
                <a:solidFill>
                  <a:srgbClr val="D3D3D3"/>
                </a:solidFill>
              </a:rPr>
              <a:t>Presentation_ID</a:t>
            </a:r>
            <a:endParaRPr lang="en-US" sz="700" dirty="0">
              <a:solidFill>
                <a:srgbClr val="D3D3D3"/>
              </a:solidFill>
            </a:endParaRP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705">
              <a:lnSpc>
                <a:spcPct val="100000"/>
              </a:lnSpc>
            </a:pPr>
            <a:fld id="{7F1BC4EF-034A-F647-AA58-B71D58802FDB}" type="slidenum">
              <a:rPr lang="en-US" sz="1000">
                <a:solidFill>
                  <a:srgbClr val="D3D3D3"/>
                </a:solidFill>
              </a:rPr>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p:spPr>
        <p:txBody>
          <a:bodyPr anchor="ctr"/>
          <a:lstStyle>
            <a:lvl1pPr>
              <a:defRPr sz="3000" b="0">
                <a:solidFill>
                  <a:srgbClr val="FFFFFF"/>
                </a:solidFill>
              </a:defRPr>
            </a:lvl1pPr>
          </a:lstStyle>
          <a:p>
            <a:r>
              <a:rPr lang="en-US"/>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p:spPr>
        <p:txBody>
          <a:bodyPr/>
          <a:lstStyle>
            <a:lvl1pPr marL="0" indent="0">
              <a:lnSpc>
                <a:spcPct val="90000"/>
              </a:lnSpc>
              <a:buFont typeface="Wingdings" panose="05000000000000000000" pitchFamily="2" charset="2"/>
              <a:buNone/>
              <a:defRPr sz="2000" b="1">
                <a:solidFill>
                  <a:schemeClr val="bg2"/>
                </a:solidFill>
              </a:defRPr>
            </a:lvl1pPr>
          </a:lstStyle>
          <a:p>
            <a:r>
              <a:rPr lang="en-US" dirty="0">
                <a:latin typeface="Arial" panose="020B0604020202020204" pitchFamily="34" charset="0"/>
              </a:rPr>
              <a:t>Cybersecurity Essentials v1.0</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6.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b" anchorCtr="0" compatLnSpc="1"/>
          <a:lstStyle/>
          <a:p>
            <a:pPr lvl="0"/>
            <a:r>
              <a:rPr lang="en-US"/>
              <a:t>Slide Title</a:t>
            </a:r>
            <a:endParaRPr lang="en-US"/>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705">
              <a:lnSpc>
                <a:spcPct val="100000"/>
              </a:lnSpc>
            </a:pPr>
            <a:r>
              <a:rPr lang="en-US" sz="700" dirty="0">
                <a:solidFill>
                  <a:srgbClr val="D3D3D3"/>
                </a:solidFill>
              </a:rPr>
              <a:t>ITE PC v4.1</a:t>
            </a:r>
            <a:endParaRPr lang="en-US" sz="700" dirty="0">
              <a:solidFill>
                <a:srgbClr val="D3D3D3"/>
              </a:solidFill>
            </a:endParaRPr>
          </a:p>
          <a:p>
            <a:pPr algn="l" defTabSz="814705">
              <a:lnSpc>
                <a:spcPct val="100000"/>
              </a:lnSpc>
            </a:pPr>
            <a:r>
              <a:rPr lang="en-US" sz="700" dirty="0">
                <a:solidFill>
                  <a:srgbClr val="D3D3D3"/>
                </a:solidFill>
              </a:rPr>
              <a:t>Chapter 2</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705">
              <a:lnSpc>
                <a:spcPct val="100000"/>
              </a:lnSpc>
            </a:pPr>
            <a:fld id="{28856D66-2D7E-BA44-8BF8-F720D8CAD36C}" type="slidenum">
              <a:rPr lang="en-US" sz="1000">
                <a:solidFill>
                  <a:srgbClr val="D3D3D3"/>
                </a:solidFill>
              </a:rPr>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p>
            <a:pPr lvl="0"/>
            <a:r>
              <a:rPr lang="en-US"/>
              <a:t>Body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1030" name="Picture 7" descr="PPt_TopBand_Artwor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705">
              <a:lnSpc>
                <a:spcPct val="100000"/>
              </a:lnSpc>
            </a:pPr>
            <a:r>
              <a:rPr lang="en-US" sz="700" dirty="0">
                <a:solidFill>
                  <a:srgbClr val="D3D3D3"/>
                </a:solidFill>
              </a:rPr>
              <a:t>© 2007 – 2010, Cisco Systems, Inc. All rights reserved.</a:t>
            </a:r>
            <a:endParaRPr lang="en-US" sz="700" dirty="0">
              <a:solidFill>
                <a:srgbClr val="D3D3D3"/>
              </a:solidFill>
            </a:endParaRP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705">
              <a:lnSpc>
                <a:spcPct val="100000"/>
              </a:lnSpc>
            </a:pPr>
            <a:r>
              <a:rPr lang="en-US" sz="700" dirty="0">
                <a:solidFill>
                  <a:srgbClr val="D3D3D3"/>
                </a:solidFill>
              </a:rPr>
              <a:t>Cisco Public</a:t>
            </a:r>
            <a:endParaRPr lang="en-US" sz="700" dirty="0">
              <a:solidFill>
                <a:srgbClr val="D3D3D3"/>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814705" rtl="0" eaLnBrk="0" fontAlgn="base" hangingPunct="0">
        <a:lnSpc>
          <a:spcPct val="90000"/>
        </a:lnSpc>
        <a:spcBef>
          <a:spcPct val="0"/>
        </a:spcBef>
        <a:spcAft>
          <a:spcPct val="0"/>
        </a:spcAft>
        <a:defRPr sz="3200" b="1">
          <a:solidFill>
            <a:srgbClr val="708CA1"/>
          </a:solidFill>
          <a:latin typeface="+mj-lt"/>
          <a:ea typeface="MS PGothic" panose="020B0600070205080204" charset="-128"/>
          <a:cs typeface="MS PGothic" panose="020B0600070205080204" charset="-128"/>
        </a:defRPr>
      </a:lvl1pPr>
      <a:lvl2pPr algn="l" defTabSz="814705" rtl="0" eaLnBrk="0" fontAlgn="base" hangingPunct="0">
        <a:lnSpc>
          <a:spcPct val="90000"/>
        </a:lnSpc>
        <a:spcBef>
          <a:spcPct val="0"/>
        </a:spcBef>
        <a:spcAft>
          <a:spcPct val="0"/>
        </a:spcAft>
        <a:defRPr sz="3200" b="1">
          <a:solidFill>
            <a:srgbClr val="708CA1"/>
          </a:solidFill>
          <a:latin typeface="Arial" panose="020B0604020202020204" pitchFamily="34" charset="0"/>
          <a:ea typeface="MS PGothic" panose="020B0600070205080204" charset="-128"/>
          <a:cs typeface="MS PGothic" panose="020B0600070205080204" charset="-128"/>
        </a:defRPr>
      </a:lvl2pPr>
      <a:lvl3pPr algn="l" defTabSz="814705" rtl="0" eaLnBrk="0" fontAlgn="base" hangingPunct="0">
        <a:lnSpc>
          <a:spcPct val="90000"/>
        </a:lnSpc>
        <a:spcBef>
          <a:spcPct val="0"/>
        </a:spcBef>
        <a:spcAft>
          <a:spcPct val="0"/>
        </a:spcAft>
        <a:defRPr sz="3200" b="1">
          <a:solidFill>
            <a:srgbClr val="708CA1"/>
          </a:solidFill>
          <a:latin typeface="Arial" panose="020B0604020202020204" pitchFamily="34" charset="0"/>
          <a:ea typeface="MS PGothic" panose="020B0600070205080204" charset="-128"/>
          <a:cs typeface="MS PGothic" panose="020B0600070205080204" charset="-128"/>
        </a:defRPr>
      </a:lvl3pPr>
      <a:lvl4pPr algn="l" defTabSz="814705" rtl="0" eaLnBrk="0" fontAlgn="base" hangingPunct="0">
        <a:lnSpc>
          <a:spcPct val="90000"/>
        </a:lnSpc>
        <a:spcBef>
          <a:spcPct val="0"/>
        </a:spcBef>
        <a:spcAft>
          <a:spcPct val="0"/>
        </a:spcAft>
        <a:defRPr sz="3200" b="1">
          <a:solidFill>
            <a:srgbClr val="708CA1"/>
          </a:solidFill>
          <a:latin typeface="Arial" panose="020B0604020202020204" pitchFamily="34" charset="0"/>
          <a:ea typeface="MS PGothic" panose="020B0600070205080204" charset="-128"/>
          <a:cs typeface="MS PGothic" panose="020B0600070205080204" charset="-128"/>
        </a:defRPr>
      </a:lvl4pPr>
      <a:lvl5pPr algn="l" defTabSz="814705" rtl="0" eaLnBrk="0" fontAlgn="base" hangingPunct="0">
        <a:lnSpc>
          <a:spcPct val="90000"/>
        </a:lnSpc>
        <a:spcBef>
          <a:spcPct val="0"/>
        </a:spcBef>
        <a:spcAft>
          <a:spcPct val="0"/>
        </a:spcAft>
        <a:defRPr sz="3200" b="1">
          <a:solidFill>
            <a:srgbClr val="708CA1"/>
          </a:solidFill>
          <a:latin typeface="Arial" panose="020B0604020202020204" pitchFamily="34" charset="0"/>
          <a:ea typeface="MS PGothic" panose="020B0600070205080204" charset="-128"/>
          <a:cs typeface="MS PGothic" panose="020B0600070205080204" charset="-128"/>
        </a:defRPr>
      </a:lvl5pPr>
      <a:lvl6pPr marL="457200" algn="l" defTabSz="814705" rtl="0" fontAlgn="base">
        <a:lnSpc>
          <a:spcPct val="90000"/>
        </a:lnSpc>
        <a:spcBef>
          <a:spcPct val="0"/>
        </a:spcBef>
        <a:spcAft>
          <a:spcPct val="0"/>
        </a:spcAft>
        <a:defRPr sz="3200" b="1">
          <a:solidFill>
            <a:srgbClr val="708CA1"/>
          </a:solidFill>
          <a:latin typeface="Arial" panose="020B0604020202020204" pitchFamily="34" charset="0"/>
        </a:defRPr>
      </a:lvl6pPr>
      <a:lvl7pPr marL="914400" algn="l" defTabSz="814705" rtl="0" fontAlgn="base">
        <a:lnSpc>
          <a:spcPct val="90000"/>
        </a:lnSpc>
        <a:spcBef>
          <a:spcPct val="0"/>
        </a:spcBef>
        <a:spcAft>
          <a:spcPct val="0"/>
        </a:spcAft>
        <a:defRPr sz="3200" b="1">
          <a:solidFill>
            <a:srgbClr val="708CA1"/>
          </a:solidFill>
          <a:latin typeface="Arial" panose="020B0604020202020204" pitchFamily="34" charset="0"/>
        </a:defRPr>
      </a:lvl7pPr>
      <a:lvl8pPr marL="1371600" algn="l" defTabSz="814705" rtl="0" fontAlgn="base">
        <a:lnSpc>
          <a:spcPct val="90000"/>
        </a:lnSpc>
        <a:spcBef>
          <a:spcPct val="0"/>
        </a:spcBef>
        <a:spcAft>
          <a:spcPct val="0"/>
        </a:spcAft>
        <a:defRPr sz="3200" b="1">
          <a:solidFill>
            <a:srgbClr val="708CA1"/>
          </a:solidFill>
          <a:latin typeface="Arial" panose="020B0604020202020204" pitchFamily="34" charset="0"/>
        </a:defRPr>
      </a:lvl8pPr>
      <a:lvl9pPr marL="1828800" algn="l" defTabSz="814705" rtl="0" fontAlgn="base">
        <a:lnSpc>
          <a:spcPct val="90000"/>
        </a:lnSpc>
        <a:spcBef>
          <a:spcPct val="0"/>
        </a:spcBef>
        <a:spcAft>
          <a:spcPct val="0"/>
        </a:spcAft>
        <a:defRPr sz="3200" b="1">
          <a:solidFill>
            <a:srgbClr val="708CA1"/>
          </a:solidFill>
          <a:latin typeface="Arial" panose="020B0604020202020204" pitchFamily="34" charset="0"/>
        </a:defRPr>
      </a:lvl9pPr>
    </p:titleStyle>
    <p:bodyStyle>
      <a:lvl1pPr marL="236855" indent="-236855" algn="l" defTabSz="814705" rtl="0" eaLnBrk="0" fontAlgn="base" hangingPunct="0">
        <a:lnSpc>
          <a:spcPct val="95000"/>
        </a:lnSpc>
        <a:spcBef>
          <a:spcPct val="50000"/>
        </a:spcBef>
        <a:spcAft>
          <a:spcPct val="0"/>
        </a:spcAft>
        <a:buClr>
          <a:srgbClr val="708CA1"/>
        </a:buClr>
        <a:buFont typeface="Wingdings" panose="05000000000000000000" charset="0"/>
        <a:buChar char="§"/>
        <a:defRPr sz="2400">
          <a:solidFill>
            <a:schemeClr val="tx1"/>
          </a:solidFill>
          <a:latin typeface="+mn-lt"/>
          <a:ea typeface="MS PGothic" panose="020B0600070205080204" charset="-128"/>
          <a:cs typeface="MS PGothic" panose="020B0600070205080204" charset="-128"/>
        </a:defRPr>
      </a:lvl1pPr>
      <a:lvl2pPr marL="574675" indent="-117475" algn="l" defTabSz="814705" rtl="0" eaLnBrk="0" fontAlgn="base" hangingPunct="0">
        <a:lnSpc>
          <a:spcPct val="95000"/>
        </a:lnSpc>
        <a:spcBef>
          <a:spcPct val="35000"/>
        </a:spcBef>
        <a:spcAft>
          <a:spcPct val="0"/>
        </a:spcAft>
        <a:buClr>
          <a:srgbClr val="708CA1"/>
        </a:buClr>
        <a:defRPr sz="2000">
          <a:solidFill>
            <a:schemeClr val="tx1"/>
          </a:solidFill>
          <a:latin typeface="+mn-lt"/>
          <a:ea typeface="MS PGothic" panose="020B0600070205080204" charset="-128"/>
        </a:defRPr>
      </a:lvl2pPr>
      <a:lvl3pPr marL="914400" algn="l" defTabSz="814705" rtl="0" eaLnBrk="0" fontAlgn="base" hangingPunct="0">
        <a:lnSpc>
          <a:spcPct val="95000"/>
        </a:lnSpc>
        <a:spcBef>
          <a:spcPct val="35000"/>
        </a:spcBef>
        <a:spcAft>
          <a:spcPct val="0"/>
        </a:spcAft>
        <a:buClr>
          <a:srgbClr val="708CA1"/>
        </a:buClr>
        <a:defRPr sz="2000">
          <a:solidFill>
            <a:schemeClr val="tx1"/>
          </a:solidFill>
          <a:latin typeface="+mn-lt"/>
          <a:ea typeface="MS PGothic" panose="020B0600070205080204" charset="-128"/>
        </a:defRPr>
      </a:lvl3pPr>
      <a:lvl4pPr marL="1254125" indent="117475" algn="l" defTabSz="814705" rtl="0" eaLnBrk="0" fontAlgn="base" hangingPunct="0">
        <a:lnSpc>
          <a:spcPct val="95000"/>
        </a:lnSpc>
        <a:spcBef>
          <a:spcPct val="35000"/>
        </a:spcBef>
        <a:spcAft>
          <a:spcPct val="0"/>
        </a:spcAft>
        <a:buClr>
          <a:srgbClr val="708CA1"/>
        </a:buClr>
        <a:defRPr sz="2000">
          <a:solidFill>
            <a:schemeClr val="tx1"/>
          </a:solidFill>
          <a:latin typeface="+mn-lt"/>
          <a:ea typeface="MS PGothic" panose="020B0600070205080204" charset="-128"/>
        </a:defRPr>
      </a:lvl4pPr>
      <a:lvl5pPr marL="1605280" indent="224155" algn="l" defTabSz="814705" rtl="0" eaLnBrk="0" fontAlgn="base" hangingPunct="0">
        <a:lnSpc>
          <a:spcPct val="95000"/>
        </a:lnSpc>
        <a:spcBef>
          <a:spcPct val="35000"/>
        </a:spcBef>
        <a:spcAft>
          <a:spcPct val="0"/>
        </a:spcAft>
        <a:buClr>
          <a:srgbClr val="708CA1"/>
        </a:buClr>
        <a:defRPr sz="2000">
          <a:solidFill>
            <a:schemeClr val="tx1"/>
          </a:solidFill>
          <a:latin typeface="+mn-lt"/>
          <a:ea typeface="MS PGothic" panose="020B0600070205080204" charset="-128"/>
        </a:defRPr>
      </a:lvl5pPr>
      <a:lvl6pPr marL="2062480" algn="l" defTabSz="814705" rtl="0" eaLnBrk="0" fontAlgn="base" hangingPunct="0">
        <a:lnSpc>
          <a:spcPct val="95000"/>
        </a:lnSpc>
        <a:spcBef>
          <a:spcPct val="35000"/>
        </a:spcBef>
        <a:spcAft>
          <a:spcPct val="0"/>
        </a:spcAft>
        <a:buClr>
          <a:srgbClr val="708CA1"/>
        </a:buClr>
        <a:defRPr sz="2000">
          <a:solidFill>
            <a:schemeClr val="tx1"/>
          </a:solidFill>
          <a:latin typeface="+mn-lt"/>
        </a:defRPr>
      </a:lvl6pPr>
      <a:lvl7pPr marL="2519680" algn="l" defTabSz="814705" rtl="0" eaLnBrk="0" fontAlgn="base" hangingPunct="0">
        <a:lnSpc>
          <a:spcPct val="95000"/>
        </a:lnSpc>
        <a:spcBef>
          <a:spcPct val="35000"/>
        </a:spcBef>
        <a:spcAft>
          <a:spcPct val="0"/>
        </a:spcAft>
        <a:buClr>
          <a:srgbClr val="708CA1"/>
        </a:buClr>
        <a:defRPr sz="2000">
          <a:solidFill>
            <a:schemeClr val="tx1"/>
          </a:solidFill>
          <a:latin typeface="+mn-lt"/>
        </a:defRPr>
      </a:lvl7pPr>
      <a:lvl8pPr marL="2976880" algn="l" defTabSz="814705" rtl="0" eaLnBrk="0" fontAlgn="base" hangingPunct="0">
        <a:lnSpc>
          <a:spcPct val="95000"/>
        </a:lnSpc>
        <a:spcBef>
          <a:spcPct val="35000"/>
        </a:spcBef>
        <a:spcAft>
          <a:spcPct val="0"/>
        </a:spcAft>
        <a:buClr>
          <a:srgbClr val="708CA1"/>
        </a:buClr>
        <a:defRPr sz="2000">
          <a:solidFill>
            <a:schemeClr val="tx1"/>
          </a:solidFill>
          <a:latin typeface="+mn-lt"/>
        </a:defRPr>
      </a:lvl8pPr>
      <a:lvl9pPr marL="3434080" algn="l" defTabSz="814705"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b" anchorCtr="0" compatLnSpc="1"/>
          <a:lstStyle/>
          <a:p>
            <a:pPr lvl="0"/>
            <a:r>
              <a:rPr lang="en-US"/>
              <a:t>Slide Title</a:t>
            </a:r>
            <a:endParaRPr lang="en-US"/>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705">
              <a:lnSpc>
                <a:spcPct val="100000"/>
              </a:lnSpc>
            </a:pPr>
            <a:r>
              <a:rPr lang="en-US" sz="700" dirty="0">
                <a:solidFill>
                  <a:srgbClr val="D3D3D3"/>
                </a:solidFill>
              </a:rPr>
              <a:t>Presentation_ID</a:t>
            </a:r>
            <a:endParaRPr lang="en-US" sz="700" dirty="0">
              <a:solidFill>
                <a:srgbClr val="D3D3D3"/>
              </a:solidFill>
            </a:endParaRP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705">
              <a:lnSpc>
                <a:spcPct val="100000"/>
              </a:lnSpc>
            </a:pPr>
            <a:fld id="{6084AB3D-AE30-934E-B0BC-A74C2CCEE444}" type="slidenum">
              <a:rPr lang="en-US" sz="1000">
                <a:solidFill>
                  <a:srgbClr val="D3D3D3"/>
                </a:solidFill>
              </a:rPr>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lstStyle/>
          <a:p>
            <a:pPr lvl="0"/>
            <a:r>
              <a:rPr lang="en-US" dirty="0"/>
              <a:t>Body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705">
              <a:lnSpc>
                <a:spcPct val="100000"/>
              </a:lnSpc>
            </a:pPr>
            <a:r>
              <a:rPr lang="en-US" sz="700" dirty="0">
                <a:solidFill>
                  <a:srgbClr val="D3D3D3"/>
                </a:solidFill>
              </a:rPr>
              <a:t>© 2008 Cisco Systems, Inc. All rights reserved.</a:t>
            </a:r>
            <a:endParaRPr lang="en-US" sz="700" dirty="0">
              <a:solidFill>
                <a:srgbClr val="D3D3D3"/>
              </a:solidFill>
            </a:endParaRP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705">
              <a:lnSpc>
                <a:spcPct val="100000"/>
              </a:lnSpc>
            </a:pPr>
            <a:r>
              <a:rPr lang="en-US" sz="700" dirty="0">
                <a:solidFill>
                  <a:srgbClr val="D3D3D3"/>
                </a:solidFill>
              </a:rPr>
              <a:t>Cisco Confidential</a:t>
            </a:r>
            <a:endParaRPr lang="en-US" sz="700" dirty="0">
              <a:solidFill>
                <a:srgbClr val="D3D3D3"/>
              </a:solidFill>
            </a:endParaRPr>
          </a:p>
        </p:txBody>
      </p:sp>
      <p:pic>
        <p:nvPicPr>
          <p:cNvPr id="3080" name="Picture 8" descr="Rev08_Cisco_BrandBar10_060408.png"/>
          <p:cNvPicPr>
            <a:picLocks noChangeAspect="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814705" rtl="0" eaLnBrk="0" fontAlgn="base" hangingPunct="0">
        <a:lnSpc>
          <a:spcPct val="90000"/>
        </a:lnSpc>
        <a:spcBef>
          <a:spcPct val="0"/>
        </a:spcBef>
        <a:spcAft>
          <a:spcPct val="0"/>
        </a:spcAft>
        <a:defRPr sz="3200" b="1">
          <a:solidFill>
            <a:srgbClr val="708CA1"/>
          </a:solidFill>
          <a:latin typeface="+mj-lt"/>
          <a:ea typeface="MS PGothic" panose="020B0600070205080204" charset="-128"/>
          <a:cs typeface="MS PGothic" panose="020B0600070205080204" charset="-128"/>
        </a:defRPr>
      </a:lvl1pPr>
      <a:lvl2pPr algn="l" defTabSz="814705" rtl="0" eaLnBrk="0" fontAlgn="base" hangingPunct="0">
        <a:lnSpc>
          <a:spcPct val="90000"/>
        </a:lnSpc>
        <a:spcBef>
          <a:spcPct val="0"/>
        </a:spcBef>
        <a:spcAft>
          <a:spcPct val="0"/>
        </a:spcAft>
        <a:defRPr sz="3200" b="1">
          <a:solidFill>
            <a:srgbClr val="708CA1"/>
          </a:solidFill>
          <a:latin typeface="Arial" panose="020B0604020202020204" pitchFamily="34" charset="0"/>
          <a:ea typeface="MS PGothic" panose="020B0600070205080204" charset="-128"/>
          <a:cs typeface="MS PGothic" panose="020B0600070205080204" charset="-128"/>
        </a:defRPr>
      </a:lvl2pPr>
      <a:lvl3pPr algn="l" defTabSz="814705" rtl="0" eaLnBrk="0" fontAlgn="base" hangingPunct="0">
        <a:lnSpc>
          <a:spcPct val="90000"/>
        </a:lnSpc>
        <a:spcBef>
          <a:spcPct val="0"/>
        </a:spcBef>
        <a:spcAft>
          <a:spcPct val="0"/>
        </a:spcAft>
        <a:defRPr sz="3200" b="1">
          <a:solidFill>
            <a:srgbClr val="708CA1"/>
          </a:solidFill>
          <a:latin typeface="Arial" panose="020B0604020202020204" pitchFamily="34" charset="0"/>
          <a:ea typeface="MS PGothic" panose="020B0600070205080204" charset="-128"/>
          <a:cs typeface="MS PGothic" panose="020B0600070205080204" charset="-128"/>
        </a:defRPr>
      </a:lvl3pPr>
      <a:lvl4pPr algn="l" defTabSz="814705" rtl="0" eaLnBrk="0" fontAlgn="base" hangingPunct="0">
        <a:lnSpc>
          <a:spcPct val="90000"/>
        </a:lnSpc>
        <a:spcBef>
          <a:spcPct val="0"/>
        </a:spcBef>
        <a:spcAft>
          <a:spcPct val="0"/>
        </a:spcAft>
        <a:defRPr sz="3200" b="1">
          <a:solidFill>
            <a:srgbClr val="708CA1"/>
          </a:solidFill>
          <a:latin typeface="Arial" panose="020B0604020202020204" pitchFamily="34" charset="0"/>
          <a:ea typeface="MS PGothic" panose="020B0600070205080204" charset="-128"/>
          <a:cs typeface="MS PGothic" panose="020B0600070205080204" charset="-128"/>
        </a:defRPr>
      </a:lvl4pPr>
      <a:lvl5pPr algn="l" defTabSz="814705" rtl="0" eaLnBrk="0" fontAlgn="base" hangingPunct="0">
        <a:lnSpc>
          <a:spcPct val="90000"/>
        </a:lnSpc>
        <a:spcBef>
          <a:spcPct val="0"/>
        </a:spcBef>
        <a:spcAft>
          <a:spcPct val="0"/>
        </a:spcAft>
        <a:defRPr sz="3200" b="1">
          <a:solidFill>
            <a:srgbClr val="708CA1"/>
          </a:solidFill>
          <a:latin typeface="Arial" panose="020B0604020202020204" pitchFamily="34" charset="0"/>
          <a:ea typeface="MS PGothic" panose="020B0600070205080204" charset="-128"/>
          <a:cs typeface="MS PGothic" panose="020B0600070205080204" charset="-128"/>
        </a:defRPr>
      </a:lvl5pPr>
      <a:lvl6pPr marL="457200" algn="l" defTabSz="814705" rtl="0" eaLnBrk="1" fontAlgn="base" hangingPunct="1">
        <a:lnSpc>
          <a:spcPct val="90000"/>
        </a:lnSpc>
        <a:spcBef>
          <a:spcPct val="0"/>
        </a:spcBef>
        <a:spcAft>
          <a:spcPct val="0"/>
        </a:spcAft>
        <a:defRPr sz="3200" b="1">
          <a:solidFill>
            <a:srgbClr val="708CA1"/>
          </a:solidFill>
          <a:latin typeface="Arial" panose="020B0604020202020204" pitchFamily="34" charset="0"/>
        </a:defRPr>
      </a:lvl6pPr>
      <a:lvl7pPr marL="914400" algn="l" defTabSz="814705" rtl="0" eaLnBrk="1" fontAlgn="base" hangingPunct="1">
        <a:lnSpc>
          <a:spcPct val="90000"/>
        </a:lnSpc>
        <a:spcBef>
          <a:spcPct val="0"/>
        </a:spcBef>
        <a:spcAft>
          <a:spcPct val="0"/>
        </a:spcAft>
        <a:defRPr sz="3200" b="1">
          <a:solidFill>
            <a:srgbClr val="708CA1"/>
          </a:solidFill>
          <a:latin typeface="Arial" panose="020B0604020202020204" pitchFamily="34" charset="0"/>
        </a:defRPr>
      </a:lvl7pPr>
      <a:lvl8pPr marL="1371600" algn="l" defTabSz="814705" rtl="0" eaLnBrk="1" fontAlgn="base" hangingPunct="1">
        <a:lnSpc>
          <a:spcPct val="90000"/>
        </a:lnSpc>
        <a:spcBef>
          <a:spcPct val="0"/>
        </a:spcBef>
        <a:spcAft>
          <a:spcPct val="0"/>
        </a:spcAft>
        <a:defRPr sz="3200" b="1">
          <a:solidFill>
            <a:srgbClr val="708CA1"/>
          </a:solidFill>
          <a:latin typeface="Arial" panose="020B0604020202020204" pitchFamily="34" charset="0"/>
        </a:defRPr>
      </a:lvl8pPr>
      <a:lvl9pPr marL="1828800" algn="l" defTabSz="814705" rtl="0" eaLnBrk="1" fontAlgn="base" hangingPunct="1">
        <a:lnSpc>
          <a:spcPct val="90000"/>
        </a:lnSpc>
        <a:spcBef>
          <a:spcPct val="0"/>
        </a:spcBef>
        <a:spcAft>
          <a:spcPct val="0"/>
        </a:spcAft>
        <a:defRPr sz="3200" b="1">
          <a:solidFill>
            <a:srgbClr val="708CA1"/>
          </a:solidFill>
          <a:latin typeface="Arial" panose="020B0604020202020204" pitchFamily="34" charset="0"/>
        </a:defRPr>
      </a:lvl9pPr>
    </p:titleStyle>
    <p:bodyStyle>
      <a:lvl1pPr marL="236855" indent="-236855" algn="l" defTabSz="814705" rtl="0" eaLnBrk="0" fontAlgn="base" hangingPunct="0">
        <a:lnSpc>
          <a:spcPct val="95000"/>
        </a:lnSpc>
        <a:spcBef>
          <a:spcPct val="50000"/>
        </a:spcBef>
        <a:spcAft>
          <a:spcPct val="0"/>
        </a:spcAft>
        <a:buClr>
          <a:srgbClr val="708CA1"/>
        </a:buClr>
        <a:buFont typeface="Wingdings" panose="05000000000000000000" charset="0"/>
        <a:buChar char="§"/>
        <a:defRPr sz="2400">
          <a:solidFill>
            <a:schemeClr val="tx1"/>
          </a:solidFill>
          <a:latin typeface="+mn-lt"/>
          <a:ea typeface="MS PGothic" panose="020B0600070205080204" charset="-128"/>
          <a:cs typeface="MS PGothic" panose="020B0600070205080204" charset="-128"/>
        </a:defRPr>
      </a:lvl1pPr>
      <a:lvl2pPr marL="574675" indent="-117475" algn="l" defTabSz="814705" rtl="0" eaLnBrk="0" fontAlgn="base" hangingPunct="0">
        <a:lnSpc>
          <a:spcPct val="95000"/>
        </a:lnSpc>
        <a:spcBef>
          <a:spcPct val="35000"/>
        </a:spcBef>
        <a:spcAft>
          <a:spcPct val="0"/>
        </a:spcAft>
        <a:buClr>
          <a:srgbClr val="708CA1"/>
        </a:buClr>
        <a:defRPr sz="2000">
          <a:solidFill>
            <a:schemeClr val="tx1"/>
          </a:solidFill>
          <a:latin typeface="+mn-lt"/>
          <a:ea typeface="MS PGothic" panose="020B0600070205080204" charset="-128"/>
        </a:defRPr>
      </a:lvl2pPr>
      <a:lvl3pPr marL="914400" algn="l" defTabSz="814705" rtl="0" eaLnBrk="0" fontAlgn="base" hangingPunct="0">
        <a:lnSpc>
          <a:spcPct val="95000"/>
        </a:lnSpc>
        <a:spcBef>
          <a:spcPct val="35000"/>
        </a:spcBef>
        <a:spcAft>
          <a:spcPct val="0"/>
        </a:spcAft>
        <a:buClr>
          <a:srgbClr val="708CA1"/>
        </a:buClr>
        <a:defRPr sz="2000">
          <a:solidFill>
            <a:schemeClr val="tx1"/>
          </a:solidFill>
          <a:latin typeface="+mn-lt"/>
          <a:ea typeface="MS PGothic" panose="020B0600070205080204" charset="-128"/>
        </a:defRPr>
      </a:lvl3pPr>
      <a:lvl4pPr marL="1254125" indent="117475" algn="l" defTabSz="814705" rtl="0" eaLnBrk="0" fontAlgn="base" hangingPunct="0">
        <a:lnSpc>
          <a:spcPct val="95000"/>
        </a:lnSpc>
        <a:spcBef>
          <a:spcPct val="35000"/>
        </a:spcBef>
        <a:spcAft>
          <a:spcPct val="0"/>
        </a:spcAft>
        <a:buClr>
          <a:srgbClr val="708CA1"/>
        </a:buClr>
        <a:defRPr sz="2000">
          <a:solidFill>
            <a:schemeClr val="tx1"/>
          </a:solidFill>
          <a:latin typeface="+mn-lt"/>
          <a:ea typeface="MS PGothic" panose="020B0600070205080204" charset="-128"/>
        </a:defRPr>
      </a:lvl4pPr>
      <a:lvl5pPr marL="1605280" indent="224155" algn="l" defTabSz="814705" rtl="0" eaLnBrk="0" fontAlgn="base" hangingPunct="0">
        <a:lnSpc>
          <a:spcPct val="95000"/>
        </a:lnSpc>
        <a:spcBef>
          <a:spcPct val="35000"/>
        </a:spcBef>
        <a:spcAft>
          <a:spcPct val="0"/>
        </a:spcAft>
        <a:buClr>
          <a:srgbClr val="708CA1"/>
        </a:buClr>
        <a:defRPr sz="2000">
          <a:solidFill>
            <a:schemeClr val="tx1"/>
          </a:solidFill>
          <a:latin typeface="+mn-lt"/>
          <a:ea typeface="MS PGothic" panose="020B0600070205080204" charset="-128"/>
        </a:defRPr>
      </a:lvl5pPr>
      <a:lvl6pPr marL="2062480" algn="l" defTabSz="814705" rtl="0" eaLnBrk="1" fontAlgn="base" hangingPunct="1">
        <a:lnSpc>
          <a:spcPct val="95000"/>
        </a:lnSpc>
        <a:spcBef>
          <a:spcPct val="35000"/>
        </a:spcBef>
        <a:spcAft>
          <a:spcPct val="0"/>
        </a:spcAft>
        <a:buClr>
          <a:srgbClr val="708CA1"/>
        </a:buClr>
        <a:defRPr sz="2000">
          <a:solidFill>
            <a:schemeClr val="tx1"/>
          </a:solidFill>
          <a:latin typeface="+mn-lt"/>
        </a:defRPr>
      </a:lvl6pPr>
      <a:lvl7pPr marL="2519680" algn="l" defTabSz="814705" rtl="0" eaLnBrk="1" fontAlgn="base" hangingPunct="1">
        <a:lnSpc>
          <a:spcPct val="95000"/>
        </a:lnSpc>
        <a:spcBef>
          <a:spcPct val="35000"/>
        </a:spcBef>
        <a:spcAft>
          <a:spcPct val="0"/>
        </a:spcAft>
        <a:buClr>
          <a:srgbClr val="708CA1"/>
        </a:buClr>
        <a:defRPr sz="2000">
          <a:solidFill>
            <a:schemeClr val="tx1"/>
          </a:solidFill>
          <a:latin typeface="+mn-lt"/>
        </a:defRPr>
      </a:lvl7pPr>
      <a:lvl8pPr marL="2976880" algn="l" defTabSz="814705" rtl="0" eaLnBrk="1" fontAlgn="base" hangingPunct="1">
        <a:lnSpc>
          <a:spcPct val="95000"/>
        </a:lnSpc>
        <a:spcBef>
          <a:spcPct val="35000"/>
        </a:spcBef>
        <a:spcAft>
          <a:spcPct val="0"/>
        </a:spcAft>
        <a:buClr>
          <a:srgbClr val="708CA1"/>
        </a:buClr>
        <a:defRPr sz="2000">
          <a:solidFill>
            <a:schemeClr val="tx1"/>
          </a:solidFill>
          <a:latin typeface="+mn-lt"/>
        </a:defRPr>
      </a:lvl8pPr>
      <a:lvl9pPr marL="3434080" algn="l" defTabSz="814705"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3.png"/><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r>
              <a:rPr lang="en-US" dirty="0"/>
              <a:t>              </a:t>
            </a:r>
            <a:endParaRPr lang="en-US" dirty="0"/>
          </a:p>
          <a:p>
            <a:r>
              <a:rPr lang="en-US" dirty="0"/>
              <a:t>                   Computer  Security</a:t>
            </a:r>
            <a:endParaRPr lang="en-US" dirty="0"/>
          </a:p>
          <a:p>
            <a:endParaRPr lang="en-US" dirty="0"/>
          </a:p>
          <a:p>
            <a:r>
              <a:rPr lang="en-US" dirty="0"/>
              <a:t>                                    by</a:t>
            </a:r>
            <a:endParaRPr lang="en-US" dirty="0"/>
          </a:p>
          <a:p>
            <a:endParaRPr lang="en-US" dirty="0"/>
          </a:p>
          <a:p>
            <a:endParaRPr lang="en-US" dirty="0"/>
          </a:p>
          <a:p>
            <a:pPr marL="0" indent="0">
              <a:buNone/>
            </a:pPr>
            <a:r>
              <a:rPr lang="en-US" dirty="0"/>
              <a:t>                              Seth </a:t>
            </a:r>
            <a:r>
              <a:rPr lang="en-US" dirty="0" err="1"/>
              <a:t>Alornyo</a:t>
            </a:r>
            <a:r>
              <a:rPr lang="en-US" dirty="0"/>
              <a:t> (PhD)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sz="2800" dirty="0">
                <a:latin typeface="Arial" panose="020B0604020202020204" pitchFamily="34" charset="0"/>
              </a:rPr>
            </a:br>
            <a:r>
              <a:rPr lang="en-US" sz="1800" b="0" dirty="0"/>
              <a:t>CIA TRIAD</a:t>
            </a:r>
            <a:br>
              <a:rPr lang="en-US" sz="2800" dirty="0">
                <a:latin typeface="Arial" panose="020B0604020202020204" pitchFamily="34" charset="0"/>
              </a:rPr>
            </a:br>
            <a:r>
              <a:rPr lang="en-US" sz="2800" dirty="0">
                <a:latin typeface="Arial" panose="020B0604020202020204" pitchFamily="34" charset="0"/>
              </a:rPr>
              <a:t>Integrity</a:t>
            </a:r>
            <a:endParaRPr lang="en-US" sz="4400" dirty="0">
              <a:latin typeface="Arial" panose="020B0604020202020204" pitchFamily="34"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2000" dirty="0"/>
              <a:t>Principle of Data Integrity</a:t>
            </a:r>
            <a:endParaRPr lang="en-US" sz="2000" dirty="0"/>
          </a:p>
          <a:p>
            <a:r>
              <a:rPr lang="en-US" sz="1600" dirty="0"/>
              <a:t>Integrity is the accuracy, consistency, and trustworthiness of data during its entire life cycle. </a:t>
            </a:r>
            <a:endParaRPr lang="en-US" sz="1600" dirty="0"/>
          </a:p>
          <a:p>
            <a:r>
              <a:rPr lang="en-US" sz="1600" dirty="0"/>
              <a:t>Another term for integrity is quality. </a:t>
            </a:r>
            <a:endParaRPr lang="en-US" sz="1600" dirty="0"/>
          </a:p>
          <a:p>
            <a:r>
              <a:rPr lang="en-US" sz="1600" dirty="0"/>
              <a:t>Methods used to ensure data integrity include hashing, data validation checks, data consistency checks, and access controls. </a:t>
            </a:r>
            <a:endParaRPr lang="en-US" sz="1600" dirty="0"/>
          </a:p>
          <a:p>
            <a:pPr marL="0" indent="0">
              <a:buNone/>
            </a:pPr>
            <a:r>
              <a:rPr lang="en-US" sz="2000" dirty="0"/>
              <a:t>Need for Data Integrity</a:t>
            </a:r>
            <a:endParaRPr lang="en-US" sz="2000" dirty="0"/>
          </a:p>
          <a:p>
            <a:r>
              <a:rPr lang="en-US" sz="1600" dirty="0"/>
              <a:t>The need for data integrity varies based on how an organization uses data. For example, Facebook does not verify the data that a user posts in a profile. </a:t>
            </a:r>
            <a:endParaRPr lang="en-US" sz="1600" dirty="0"/>
          </a:p>
          <a:p>
            <a:r>
              <a:rPr lang="en-US" sz="1600" dirty="0"/>
              <a:t>A bank or financial organization assigns a higher importance to data integrity than Facebook does. Transactions and customer accounts must be accurate. </a:t>
            </a:r>
            <a:endParaRPr lang="en-US" sz="1600" dirty="0"/>
          </a:p>
          <a:p>
            <a:r>
              <a:rPr lang="en-US" sz="1600" dirty="0"/>
              <a:t>Protecting data integrity is a constant challenge for most organizations. Loss of data integrity can render entire data resources unreliable or unusable.</a:t>
            </a:r>
            <a:endParaRPr lang="en-US" sz="1600" dirty="0"/>
          </a:p>
          <a:p>
            <a:pPr marL="0" indent="0">
              <a:buNone/>
            </a:pPr>
            <a:r>
              <a:rPr lang="en-US" sz="2000" dirty="0"/>
              <a:t>Integrity Checks</a:t>
            </a:r>
            <a:endParaRPr lang="en-US" sz="2000" dirty="0"/>
          </a:p>
          <a:p>
            <a:r>
              <a:rPr lang="en-US" sz="1600" dirty="0"/>
              <a:t>An integrity check is a way to measure the consistency of a collection of data (a file, a picture, or a record). The integrity check performs a process called a hash function to take a snapshot of data at an instant in time.</a:t>
            </a:r>
            <a:endParaRPr lang="en-US" sz="1600" dirty="0"/>
          </a:p>
          <a:p>
            <a:endParaRPr lang="en-US" sz="1600"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CIA TRIAD</a:t>
            </a:r>
            <a:br>
              <a:rPr lang="en-US" sz="2800" dirty="0">
                <a:latin typeface="Arial" panose="020B0604020202020204" pitchFamily="34" charset="0"/>
              </a:rPr>
            </a:br>
            <a:r>
              <a:rPr lang="en-US" sz="2800" dirty="0">
                <a:latin typeface="Arial" panose="020B0604020202020204" pitchFamily="34" charset="0"/>
              </a:rPr>
              <a:t>Availability</a:t>
            </a:r>
            <a:endParaRPr lang="en-US" sz="4400" dirty="0">
              <a:latin typeface="Arial" panose="020B0604020202020204" pitchFamily="34"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dirty="0"/>
              <a:t>Data availability is the principle used to describe the need to maintain availability of information systems and services at all times. Cyberattacks and system failures can prevent access to information systems and services.</a:t>
            </a:r>
            <a:endParaRPr lang="en-US" sz="1800" dirty="0"/>
          </a:p>
          <a:p>
            <a:r>
              <a:rPr lang="en-US" sz="1800" dirty="0"/>
              <a:t>Methods used to ensure availability include system redundancy, system backups, increased system resiliency, equipment maintenance, up-to-date operating systems and software, and plans in place to recover quickly from unforeseen disasters.</a:t>
            </a:r>
            <a:endParaRPr lang="en-US" sz="1800" dirty="0"/>
          </a:p>
          <a:p>
            <a:r>
              <a:rPr lang="en-US" sz="1800" dirty="0"/>
              <a:t>High availability systems typically include three design principles: eliminate single points of failure, provide for reliable crossover, and detect failures as they occur.</a:t>
            </a:r>
            <a:endParaRPr lang="en-US" sz="1800" dirty="0"/>
          </a:p>
          <a:p>
            <a:pPr marL="0" indent="0">
              <a:buNone/>
            </a:pPr>
            <a:r>
              <a:rPr lang="en-US" sz="1800" dirty="0"/>
              <a:t>Organizations can ensure availability by implementing the following:</a:t>
            </a:r>
            <a:endParaRPr lang="en-US" sz="1800" dirty="0"/>
          </a:p>
          <a:p>
            <a:pPr marL="680720" lvl="1" indent="-342900">
              <a:lnSpc>
                <a:spcPct val="100000"/>
              </a:lnSpc>
              <a:spcBef>
                <a:spcPts val="0"/>
              </a:spcBef>
              <a:buFont typeface="+mj-lt"/>
              <a:buAutoNum type="arabicPeriod"/>
            </a:pPr>
            <a:r>
              <a:rPr lang="en-US" sz="1600" dirty="0"/>
              <a:t>Equipment maintenance</a:t>
            </a:r>
            <a:endParaRPr lang="en-US" sz="1600" dirty="0"/>
          </a:p>
          <a:p>
            <a:pPr marL="680720" lvl="1" indent="-342900">
              <a:lnSpc>
                <a:spcPct val="100000"/>
              </a:lnSpc>
              <a:spcBef>
                <a:spcPts val="0"/>
              </a:spcBef>
              <a:buFont typeface="+mj-lt"/>
              <a:buAutoNum type="arabicPeriod"/>
            </a:pPr>
            <a:r>
              <a:rPr lang="en-US" sz="1600" dirty="0"/>
              <a:t>OS and system updates</a:t>
            </a:r>
            <a:endParaRPr lang="en-US" sz="1600" dirty="0"/>
          </a:p>
          <a:p>
            <a:pPr marL="680720" lvl="1" indent="-342900">
              <a:lnSpc>
                <a:spcPct val="100000"/>
              </a:lnSpc>
              <a:spcBef>
                <a:spcPts val="0"/>
              </a:spcBef>
              <a:buFont typeface="+mj-lt"/>
              <a:buAutoNum type="arabicPeriod"/>
            </a:pPr>
            <a:r>
              <a:rPr lang="en-US" sz="1600" dirty="0"/>
              <a:t>Test backups</a:t>
            </a:r>
            <a:endParaRPr lang="en-US" sz="1600" dirty="0"/>
          </a:p>
          <a:p>
            <a:pPr marL="680720" lvl="1" indent="-342900">
              <a:lnSpc>
                <a:spcPct val="100000"/>
              </a:lnSpc>
              <a:spcBef>
                <a:spcPts val="0"/>
              </a:spcBef>
              <a:buFont typeface="+mj-lt"/>
              <a:buAutoNum type="arabicPeriod"/>
            </a:pPr>
            <a:r>
              <a:rPr lang="en-US" sz="1600" dirty="0"/>
              <a:t>Plan for disasters</a:t>
            </a:r>
            <a:endParaRPr lang="en-US" sz="1600" dirty="0"/>
          </a:p>
          <a:p>
            <a:pPr marL="680720" lvl="1" indent="-342900">
              <a:lnSpc>
                <a:spcPct val="100000"/>
              </a:lnSpc>
              <a:spcBef>
                <a:spcPts val="0"/>
              </a:spcBef>
              <a:buFont typeface="+mj-lt"/>
              <a:buAutoNum type="arabicPeriod"/>
            </a:pPr>
            <a:r>
              <a:rPr lang="en-US" sz="1600" dirty="0"/>
              <a:t>Implement new technologies</a:t>
            </a:r>
            <a:endParaRPr lang="en-US" sz="1600" dirty="0"/>
          </a:p>
          <a:p>
            <a:pPr marL="680720" lvl="1" indent="-342900">
              <a:lnSpc>
                <a:spcPct val="100000"/>
              </a:lnSpc>
              <a:spcBef>
                <a:spcPts val="0"/>
              </a:spcBef>
              <a:buFont typeface="+mj-lt"/>
              <a:buAutoNum type="arabicPeriod"/>
            </a:pPr>
            <a:r>
              <a:rPr lang="en-US" sz="1600" dirty="0"/>
              <a:t>Monitor unusual activity</a:t>
            </a:r>
            <a:endParaRPr lang="en-US" sz="1600" dirty="0"/>
          </a:p>
          <a:p>
            <a:pPr marL="680720" lvl="1" indent="-342900">
              <a:lnSpc>
                <a:spcPct val="100000"/>
              </a:lnSpc>
              <a:spcBef>
                <a:spcPts val="0"/>
              </a:spcBef>
              <a:buFont typeface="+mj-lt"/>
              <a:buAutoNum type="arabicPeriod"/>
            </a:pPr>
            <a:r>
              <a:rPr lang="en-US" sz="1600" dirty="0"/>
              <a:t>Test to verify availability</a:t>
            </a:r>
            <a:endParaRPr lang="en-US" sz="1600" dirty="0"/>
          </a:p>
          <a:p>
            <a:pPr marL="795020" lvl="1" indent="-457200">
              <a:buFont typeface="+mj-lt"/>
              <a:buAutoNum type="arabicPeriod"/>
            </a:pPr>
            <a:endParaRPr lang="en-US" sz="2400"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a:t>States of Data</a:t>
            </a:r>
            <a:br>
              <a:rPr lang="en-US" sz="2800" dirty="0">
                <a:latin typeface="Arial" panose="020B0604020202020204" pitchFamily="34" charset="0"/>
              </a:rPr>
            </a:br>
            <a:r>
              <a:rPr lang="en-US" sz="2800" dirty="0">
                <a:latin typeface="Arial" panose="020B0604020202020204" pitchFamily="34" charset="0"/>
              </a:rPr>
              <a:t>Data at Rest</a:t>
            </a:r>
            <a:endParaRPr lang="en-US" sz="4400" dirty="0">
              <a:latin typeface="Arial" panose="020B0604020202020204" pitchFamily="34" charset="0"/>
            </a:endParaRPr>
          </a:p>
        </p:txBody>
      </p:sp>
      <p:sp>
        <p:nvSpPr>
          <p:cNvPr id="2" name="Content Placeholder 1"/>
          <p:cNvSpPr>
            <a:spLocks noGrp="1"/>
          </p:cNvSpPr>
          <p:nvPr>
            <p:ph idx="1"/>
          </p:nvPr>
        </p:nvSpPr>
        <p:spPr>
          <a:xfrm>
            <a:off x="213110" y="1505526"/>
            <a:ext cx="8071908" cy="4820845"/>
          </a:xfrm>
        </p:spPr>
        <p:txBody>
          <a:bodyPr/>
          <a:lstStyle/>
          <a:p>
            <a:r>
              <a:rPr lang="en-US" sz="1800" dirty="0"/>
              <a:t>Stored data refers to data at rest. Data at rest means that a type of storage device retains the data when no user or process is using it. </a:t>
            </a:r>
            <a:endParaRPr lang="en-US" sz="1800" dirty="0"/>
          </a:p>
          <a:p>
            <a:r>
              <a:rPr lang="en-US" sz="1800" dirty="0"/>
              <a:t>A storage device can be local (on a computing device) or centralized (on the network). A number of options exist for storing data.</a:t>
            </a:r>
            <a:endParaRPr lang="en-US" sz="1800" dirty="0"/>
          </a:p>
          <a:p>
            <a:r>
              <a:rPr lang="en-US" sz="1800" dirty="0"/>
              <a:t>Direct-attached storage (DAS) is storage connected to a computer. A hard drive or USB flash drive is an example of direct-attached storage. </a:t>
            </a:r>
            <a:endParaRPr lang="en-US" sz="1800" dirty="0"/>
          </a:p>
          <a:p>
            <a:endParaRPr lang="en-US" sz="1600" dirty="0"/>
          </a:p>
        </p:txBody>
      </p:sp>
      <p:pic>
        <p:nvPicPr>
          <p:cNvPr id="3" name="Picture 2"/>
          <p:cNvPicPr>
            <a:picLocks noChangeAspect="1"/>
          </p:cNvPicPr>
          <p:nvPr/>
        </p:nvPicPr>
        <p:blipFill>
          <a:blip r:embed="rId1"/>
          <a:stretch>
            <a:fillRect/>
          </a:stretch>
        </p:blipFill>
        <p:spPr>
          <a:xfrm>
            <a:off x="3099233" y="3611746"/>
            <a:ext cx="1800225" cy="2714625"/>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b="0" dirty="0">
                <a:latin typeface="Arial" panose="020B0604020202020204" pitchFamily="34" charset="0"/>
              </a:rPr>
              <a:t>States of Data</a:t>
            </a:r>
            <a:br>
              <a:rPr lang="en-US" sz="2800" dirty="0">
                <a:latin typeface="Arial" panose="020B0604020202020204" pitchFamily="34" charset="0"/>
              </a:rPr>
            </a:br>
            <a:r>
              <a:rPr lang="en-US" sz="2800" dirty="0">
                <a:latin typeface="Arial" panose="020B0604020202020204" pitchFamily="34" charset="0"/>
              </a:rPr>
              <a:t>Data at Rest (Cont.)</a:t>
            </a:r>
            <a:endParaRPr lang="en-US" sz="4400" dirty="0">
              <a:latin typeface="Arial" panose="020B0604020202020204" pitchFamily="34" charset="0"/>
            </a:endParaRPr>
          </a:p>
        </p:txBody>
      </p:sp>
      <p:sp>
        <p:nvSpPr>
          <p:cNvPr id="2" name="Content Placeholder 1"/>
          <p:cNvSpPr>
            <a:spLocks noGrp="1"/>
          </p:cNvSpPr>
          <p:nvPr>
            <p:ph idx="1"/>
          </p:nvPr>
        </p:nvSpPr>
        <p:spPr>
          <a:xfrm>
            <a:off x="213110" y="1209964"/>
            <a:ext cx="8071908" cy="5116408"/>
          </a:xfrm>
        </p:spPr>
        <p:txBody>
          <a:bodyPr/>
          <a:lstStyle/>
          <a:p>
            <a:r>
              <a:rPr lang="en-US" sz="1800" dirty="0"/>
              <a:t>Redundant array of independent disks (RAID) uses multiple hard drives in an array, which is a method of combining multiple disks so that the operating system sees them as a single disk. RAID provides improved performance and fault tolerance.</a:t>
            </a:r>
            <a:endParaRPr lang="en-US" sz="1800" dirty="0"/>
          </a:p>
          <a:p>
            <a:r>
              <a:rPr lang="en-US" sz="1800" dirty="0"/>
              <a:t>A network attached storage (NAS) device is a storage device connected to a network that allows storage and retrieval of data from a centralized location by authorized network users. NAS devices are flexible and scalable, meaning administrators can increase the capacity as needed.</a:t>
            </a:r>
            <a:endParaRPr lang="en-US" sz="1800" dirty="0"/>
          </a:p>
          <a:p>
            <a:r>
              <a:rPr lang="en-US" sz="1800" dirty="0"/>
              <a:t>A storage area network (SAN) architecture is a network-based storage system. SAN systems connect to the network using high-speed interfaces allowing improved performance and the ability to connect multiple servers to a centralized disk storage repository.</a:t>
            </a:r>
            <a:endParaRPr lang="en-US" sz="1800" dirty="0"/>
          </a:p>
          <a:p>
            <a:endParaRPr lang="en-US" sz="1600" dirty="0"/>
          </a:p>
        </p:txBody>
      </p:sp>
      <p:pic>
        <p:nvPicPr>
          <p:cNvPr id="3" name="Picture 2"/>
          <p:cNvPicPr>
            <a:picLocks noChangeAspect="1"/>
          </p:cNvPicPr>
          <p:nvPr/>
        </p:nvPicPr>
        <p:blipFill>
          <a:blip r:embed="rId1"/>
          <a:stretch>
            <a:fillRect/>
          </a:stretch>
        </p:blipFill>
        <p:spPr>
          <a:xfrm>
            <a:off x="3694545" y="4760941"/>
            <a:ext cx="4443412" cy="1871201"/>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87863"/>
          </a:xfrm>
        </p:spPr>
        <p:txBody>
          <a:bodyPr/>
          <a:lstStyle/>
          <a:p>
            <a:pPr eaLnBrk="1" hangingPunct="1"/>
            <a:r>
              <a:rPr lang="en-US" sz="1800" b="0" dirty="0"/>
              <a:t>States of Data</a:t>
            </a:r>
            <a:br>
              <a:rPr lang="en-US" dirty="0"/>
            </a:br>
            <a:r>
              <a:rPr lang="en-US" dirty="0"/>
              <a:t>Data In Transit</a:t>
            </a:r>
            <a:endParaRPr lang="en-US" dirty="0">
              <a:latin typeface="Arial" panose="020B0604020202020204" pitchFamily="34" charset="0"/>
            </a:endParaRPr>
          </a:p>
        </p:txBody>
      </p:sp>
      <p:sp>
        <p:nvSpPr>
          <p:cNvPr id="2" name="Content Placeholder 1"/>
          <p:cNvSpPr>
            <a:spLocks noGrp="1"/>
          </p:cNvSpPr>
          <p:nvPr>
            <p:ph idx="1"/>
          </p:nvPr>
        </p:nvSpPr>
        <p:spPr>
          <a:xfrm>
            <a:off x="213109" y="1330036"/>
            <a:ext cx="8552200" cy="4799540"/>
          </a:xfrm>
        </p:spPr>
        <p:txBody>
          <a:bodyPr/>
          <a:lstStyle/>
          <a:p>
            <a:pPr marL="0" indent="0">
              <a:buNone/>
            </a:pPr>
            <a:r>
              <a:rPr lang="en-US" sz="1800" dirty="0"/>
              <a:t>Data transmission involves sending information from one device to another. There are numerous methods to transmit information between devices including:</a:t>
            </a:r>
            <a:endParaRPr lang="en-US" sz="1800" dirty="0"/>
          </a:p>
          <a:p>
            <a:r>
              <a:rPr lang="en-US" sz="1800" b="1" dirty="0"/>
              <a:t>Sneaker net</a:t>
            </a:r>
            <a:r>
              <a:rPr lang="en-US" sz="1800" dirty="0"/>
              <a:t> – uses removable media to physically move data from one computer to another</a:t>
            </a:r>
            <a:endParaRPr lang="en-US" sz="1800" dirty="0"/>
          </a:p>
          <a:p>
            <a:r>
              <a:rPr lang="en-US" sz="1800" b="1" dirty="0"/>
              <a:t>Wired networks</a:t>
            </a:r>
            <a:r>
              <a:rPr lang="en-US" sz="1800" dirty="0"/>
              <a:t> – uses cables to transmit data</a:t>
            </a:r>
            <a:endParaRPr lang="en-US" sz="1800" dirty="0"/>
          </a:p>
          <a:p>
            <a:r>
              <a:rPr lang="en-US" sz="1800" b="1" dirty="0"/>
              <a:t>Wireless networks</a:t>
            </a:r>
            <a:r>
              <a:rPr lang="en-US" sz="1800" dirty="0"/>
              <a:t> – uses the airwaves to transmit data</a:t>
            </a:r>
            <a:endParaRPr lang="en-US" sz="1800" dirty="0"/>
          </a:p>
          <a:p>
            <a:pPr marL="0" indent="0">
              <a:buNone/>
            </a:pPr>
            <a:r>
              <a:rPr lang="en-US" sz="1800" dirty="0"/>
              <a:t>The protection of transmitted data is one of the most challenging jobs of a cybersecurity professional. The greatest challenges are:</a:t>
            </a:r>
            <a:endParaRPr lang="en-US" sz="1800" dirty="0"/>
          </a:p>
          <a:p>
            <a:r>
              <a:rPr lang="en-US" sz="1800" b="1" dirty="0"/>
              <a:t>Protecting data confidentiality</a:t>
            </a:r>
            <a:r>
              <a:rPr lang="en-US" sz="1800" dirty="0"/>
              <a:t> – cyber criminals can capture, save and steal data in-transit. </a:t>
            </a:r>
            <a:endParaRPr lang="en-US" sz="1800" dirty="0"/>
          </a:p>
          <a:p>
            <a:r>
              <a:rPr lang="en-US" sz="1800" b="1" dirty="0"/>
              <a:t>Protecting data integrity</a:t>
            </a:r>
            <a:r>
              <a:rPr lang="en-US" sz="1800" dirty="0"/>
              <a:t> – cyber criminals can intercept and alter data in-transit. </a:t>
            </a:r>
            <a:endParaRPr lang="en-US" sz="1800" dirty="0"/>
          </a:p>
          <a:p>
            <a:r>
              <a:rPr lang="en-US" sz="1800" b="1" dirty="0"/>
              <a:t>Protecting data availability</a:t>
            </a:r>
            <a:r>
              <a:rPr lang="en-US" sz="1800" dirty="0"/>
              <a:t> - cyber criminals can use rogue or unauthorized devices to interrupt data availability. </a:t>
            </a:r>
            <a:endParaRPr lang="en-US" sz="2000" dirty="0"/>
          </a:p>
          <a:p>
            <a:endParaRPr lang="en-US" dirty="0"/>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06335"/>
          </a:xfrm>
        </p:spPr>
        <p:txBody>
          <a:bodyPr/>
          <a:lstStyle/>
          <a:p>
            <a:r>
              <a:rPr lang="en-US" sz="1800" b="0" dirty="0"/>
              <a:t>States of Data</a:t>
            </a:r>
            <a:br>
              <a:rPr lang="en-US" sz="2800" dirty="0">
                <a:latin typeface="Arial" panose="020B0604020202020204" pitchFamily="34" charset="0"/>
              </a:rPr>
            </a:br>
            <a:r>
              <a:rPr lang="en-US" sz="2800" dirty="0">
                <a:latin typeface="Arial" panose="020B0604020202020204" pitchFamily="34" charset="0"/>
              </a:rPr>
              <a:t>Data In Process</a:t>
            </a:r>
            <a:endParaRPr lang="en-US" sz="4400" b="0" dirty="0"/>
          </a:p>
        </p:txBody>
      </p:sp>
      <p:sp>
        <p:nvSpPr>
          <p:cNvPr id="2" name="Content Placeholder 1"/>
          <p:cNvSpPr>
            <a:spLocks noGrp="1"/>
          </p:cNvSpPr>
          <p:nvPr>
            <p:ph idx="1"/>
          </p:nvPr>
        </p:nvSpPr>
        <p:spPr>
          <a:xfrm>
            <a:off x="213109" y="1200727"/>
            <a:ext cx="8542964" cy="4928849"/>
          </a:xfrm>
        </p:spPr>
        <p:txBody>
          <a:bodyPr/>
          <a:lstStyle/>
          <a:p>
            <a:pPr marL="0" indent="0">
              <a:buNone/>
            </a:pPr>
            <a:r>
              <a:rPr lang="en-US" sz="1800" dirty="0"/>
              <a:t>The third state of data is data in process. This refers to data during initial input, modification, computation, or output.</a:t>
            </a:r>
            <a:endParaRPr lang="en-US" sz="1800" dirty="0"/>
          </a:p>
          <a:p>
            <a:r>
              <a:rPr lang="en-US" sz="1800" dirty="0"/>
              <a:t>Protection of data integrity starts with the initial input of data. </a:t>
            </a:r>
            <a:endParaRPr lang="en-US" sz="1800" dirty="0"/>
          </a:p>
          <a:p>
            <a:r>
              <a:rPr lang="en-US" sz="1800" dirty="0"/>
              <a:t>Organizations use several methods to collect data, such as manual data entry, scanning forms, file uploads, and data collected from sensors. </a:t>
            </a:r>
            <a:endParaRPr lang="en-US" sz="1800" dirty="0"/>
          </a:p>
          <a:p>
            <a:r>
              <a:rPr lang="en-US" sz="1800" dirty="0"/>
              <a:t>Each of these methods pose potential threats to data integrity. </a:t>
            </a:r>
            <a:endParaRPr lang="en-US" sz="1800" dirty="0"/>
          </a:p>
          <a:p>
            <a:r>
              <a:rPr lang="en-US" sz="1800" dirty="0"/>
              <a:t>Data modification refers to any changes to the original data such as users manually modifying data, programs processing and changing data, and equipment failing resulting in data modification. </a:t>
            </a:r>
            <a:endParaRPr lang="en-US" sz="1800" dirty="0"/>
          </a:p>
          <a:p>
            <a:r>
              <a:rPr lang="en-US" sz="1800" dirty="0"/>
              <a:t>Processes like encoding/decoding, compression/decompression and encryption/decryption are all examples of data modification. Malicious code also results in data corruption.</a:t>
            </a:r>
            <a:endParaRPr lang="en-US" sz="1800" dirty="0"/>
          </a:p>
        </p:txBody>
      </p:sp>
      <p:pic>
        <p:nvPicPr>
          <p:cNvPr id="4" name="Picture 3"/>
          <p:cNvPicPr>
            <a:picLocks noChangeAspect="1"/>
          </p:cNvPicPr>
          <p:nvPr/>
        </p:nvPicPr>
        <p:blipFill>
          <a:blip r:embed="rId1"/>
          <a:stretch>
            <a:fillRect/>
          </a:stretch>
        </p:blipFill>
        <p:spPr>
          <a:xfrm>
            <a:off x="3833090" y="4934222"/>
            <a:ext cx="4682981" cy="1658377"/>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COUNTERMEASURE</a:t>
            </a:r>
            <a:endParaRPr lang="en-US" dirty="0"/>
          </a:p>
        </p:txBody>
      </p:sp>
      <p:sp>
        <p:nvSpPr>
          <p:cNvPr id="3" name="Content Placeholder 2"/>
          <p:cNvSpPr>
            <a:spLocks noGrp="1"/>
          </p:cNvSpPr>
          <p:nvPr>
            <p:ph idx="1"/>
          </p:nvPr>
        </p:nvSpPr>
        <p:spPr/>
        <p:txBody>
          <a:bodyPr/>
          <a:lstStyle/>
          <a:p>
            <a:r>
              <a:rPr lang="en-US" dirty="0"/>
              <a:t>1. Technology (Software, hardware , Network,  and Cloud)</a:t>
            </a:r>
            <a:endParaRPr lang="en-US" dirty="0"/>
          </a:p>
          <a:p>
            <a:endParaRPr lang="en-US" dirty="0"/>
          </a:p>
          <a:p>
            <a:r>
              <a:rPr lang="en-US" dirty="0"/>
              <a:t>2. Implementing Cybersecurity Education and Training</a:t>
            </a:r>
            <a:endParaRPr lang="en-US" dirty="0"/>
          </a:p>
          <a:p>
            <a:endParaRPr lang="en-US" dirty="0"/>
          </a:p>
          <a:p>
            <a:r>
              <a:rPr lang="en-US" dirty="0"/>
              <a:t>3. Cybersecurity Policies and Procedures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endParaRPr lang="en-US" b="0" dirty="0"/>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Software-based Technology Safeguards</a:t>
            </a:r>
            <a:endParaRPr lang="en-US" sz="1800" b="1" dirty="0"/>
          </a:p>
          <a:p>
            <a:r>
              <a:rPr lang="en-US" sz="1800" dirty="0"/>
              <a:t>Software safeguards include programs and services that protect operating systems, databases, and other services operating on workstations, portable devices, and servers. There are several software-based technologies used to safeguard an organization’s assets.</a:t>
            </a:r>
            <a:endParaRPr lang="en-US" sz="1800" dirty="0"/>
          </a:p>
          <a:p>
            <a:pPr marL="0" indent="0">
              <a:buNone/>
            </a:pPr>
            <a:r>
              <a:rPr lang="en-US" sz="1800" b="1" dirty="0"/>
              <a:t>Hardware-based Technology Safeguards</a:t>
            </a:r>
            <a:endParaRPr lang="en-US" sz="1800" b="1" dirty="0"/>
          </a:p>
          <a:p>
            <a:r>
              <a:rPr lang="en-US" sz="1800" dirty="0"/>
              <a:t>Hardware based technologies are appliances that are installed within the network faculties. They can include: Firewall appliances, Intrusion Detection Systems (IDS),Intrusion Prevention Systems (IPS) and Content filtering systems.</a:t>
            </a:r>
            <a:endParaRPr lang="en-US" sz="1800" dirty="0"/>
          </a:p>
          <a:p>
            <a:endParaRPr lang="en-US" sz="2000" dirty="0"/>
          </a:p>
        </p:txBody>
      </p:sp>
      <p:pic>
        <p:nvPicPr>
          <p:cNvPr id="3" name="Picture 2"/>
          <p:cNvPicPr>
            <a:picLocks noChangeAspect="1"/>
          </p:cNvPicPr>
          <p:nvPr/>
        </p:nvPicPr>
        <p:blipFill>
          <a:blip r:embed="rId1"/>
          <a:stretch>
            <a:fillRect/>
          </a:stretch>
        </p:blipFill>
        <p:spPr>
          <a:xfrm>
            <a:off x="6243433" y="1367593"/>
            <a:ext cx="2556338" cy="2258434"/>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endParaRPr lang="en-US" b="0" dirty="0"/>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Network-based Technology Safeguards</a:t>
            </a:r>
            <a:endParaRPr lang="en-US" sz="1800" b="1" dirty="0"/>
          </a:p>
          <a:p>
            <a:pPr marL="0" indent="0">
              <a:buNone/>
            </a:pPr>
            <a:r>
              <a:rPr lang="en-US" sz="1800" dirty="0"/>
              <a:t>Technological countermeasures can also include network-based technologies. </a:t>
            </a:r>
            <a:endParaRPr lang="en-US" sz="1800" dirty="0"/>
          </a:p>
          <a:p>
            <a:r>
              <a:rPr lang="en-US" sz="1800" b="1" dirty="0"/>
              <a:t>Virtual Private Network (VPN)</a:t>
            </a:r>
            <a:r>
              <a:rPr lang="en-US" sz="1800" dirty="0"/>
              <a:t> is a secure virtual network that uses the public network (i.e., the Internet). The security of a VPN lies in the encryption of packet content between the endpoints that define the VPN.</a:t>
            </a:r>
            <a:endParaRPr lang="en-US" sz="1800" dirty="0"/>
          </a:p>
          <a:p>
            <a:r>
              <a:rPr lang="en-US" sz="1800" b="1" dirty="0"/>
              <a:t>Network access control (NAC)</a:t>
            </a:r>
            <a:r>
              <a:rPr lang="en-US" sz="1800" dirty="0"/>
              <a:t> requires a set of checks before allowing a device to connect to a network. Some common checks include up-to-data antivirus software or operating system updates installed.</a:t>
            </a:r>
            <a:endParaRPr lang="en-US" sz="1800" dirty="0"/>
          </a:p>
          <a:p>
            <a:r>
              <a:rPr lang="en-US" sz="1800" b="1" dirty="0"/>
              <a:t>Wireless access point security</a:t>
            </a:r>
            <a:r>
              <a:rPr lang="en-US" sz="1800" dirty="0"/>
              <a:t> includes the implementation of authentication and encryption.</a:t>
            </a:r>
            <a:endParaRPr lang="en-US" sz="1800" dirty="0"/>
          </a:p>
          <a:p>
            <a:endParaRPr lang="en-US" sz="2000" dirty="0"/>
          </a:p>
        </p:txBody>
      </p:sp>
      <p:pic>
        <p:nvPicPr>
          <p:cNvPr id="4" name="Picture 3"/>
          <p:cNvPicPr>
            <a:picLocks noChangeAspect="1"/>
          </p:cNvPicPr>
          <p:nvPr/>
        </p:nvPicPr>
        <p:blipFill>
          <a:blip r:embed="rId1"/>
          <a:stretch>
            <a:fillRect/>
          </a:stretch>
        </p:blipFill>
        <p:spPr>
          <a:xfrm>
            <a:off x="6280627" y="2105025"/>
            <a:ext cx="2500770" cy="2419350"/>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endParaRPr lang="en-US" b="0" dirty="0"/>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Cloud-based Technology Safeguards</a:t>
            </a:r>
            <a:endParaRPr lang="en-US" sz="1800" b="1" dirty="0"/>
          </a:p>
          <a:p>
            <a:r>
              <a:rPr lang="en-US" sz="1800" dirty="0"/>
              <a:t>Technological countermeasures now also include cloud-based technologies. Cloud-based technologies shift the technology component from the organization to the cloud provider.</a:t>
            </a:r>
            <a:endParaRPr lang="en-US" sz="1800" dirty="0"/>
          </a:p>
          <a:p>
            <a:r>
              <a:rPr lang="en-US" sz="1800" b="1" dirty="0"/>
              <a:t>Software as a Service (SaaS)</a:t>
            </a:r>
            <a:r>
              <a:rPr lang="en-US" sz="1800" dirty="0"/>
              <a:t> allows users to gain access to application software and databases. Cloud providers manage the infrastructure. Users store data on the cloud provider’s servers.</a:t>
            </a:r>
            <a:endParaRPr lang="en-US" sz="1800" dirty="0"/>
          </a:p>
          <a:p>
            <a:r>
              <a:rPr lang="en-US" sz="1800" b="1" dirty="0"/>
              <a:t>Infrastructure as a Service (IaaS)</a:t>
            </a:r>
            <a:r>
              <a:rPr lang="en-US" sz="1800" dirty="0"/>
              <a:t> provides virtualized computing resources over the Internet. The provider hosts the hardware, software, servers, and storage components.</a:t>
            </a:r>
            <a:endParaRPr lang="en-US" sz="1800" dirty="0"/>
          </a:p>
          <a:p>
            <a:r>
              <a:rPr lang="en-US" sz="1800" b="1" dirty="0"/>
              <a:t>Virtual security appliances</a:t>
            </a:r>
            <a:r>
              <a:rPr lang="en-US" sz="1800" dirty="0"/>
              <a:t> run inside a virtual environment with a pre-packaged, hardened operating system running on virtualized hardware.</a:t>
            </a:r>
            <a:endParaRPr lang="en-US" sz="1800" dirty="0"/>
          </a:p>
          <a:p>
            <a:endParaRPr lang="en-US" sz="2000" dirty="0"/>
          </a:p>
        </p:txBody>
      </p:sp>
      <p:pic>
        <p:nvPicPr>
          <p:cNvPr id="3" name="Picture 2"/>
          <p:cNvPicPr>
            <a:picLocks noChangeAspect="1"/>
          </p:cNvPicPr>
          <p:nvPr/>
        </p:nvPicPr>
        <p:blipFill>
          <a:blip r:embed="rId1"/>
          <a:stretch>
            <a:fillRect/>
          </a:stretch>
        </p:blipFill>
        <p:spPr>
          <a:xfrm>
            <a:off x="6225345" y="3695700"/>
            <a:ext cx="2611334" cy="1843087"/>
          </a:xfrm>
          <a:prstGeom prst="rect">
            <a:avLst/>
          </a:prstGeom>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                      Disclaimer!</a:t>
            </a:r>
            <a:endParaRPr lang="en-US" dirty="0"/>
          </a:p>
        </p:txBody>
      </p:sp>
      <p:sp>
        <p:nvSpPr>
          <p:cNvPr id="3" name="Content Placeholder 2"/>
          <p:cNvSpPr>
            <a:spLocks noGrp="1"/>
          </p:cNvSpPr>
          <p:nvPr>
            <p:ph idx="1"/>
          </p:nvPr>
        </p:nvSpPr>
        <p:spPr/>
        <p:txBody>
          <a:bodyPr/>
          <a:lstStyle/>
          <a:p>
            <a:endParaRPr lang="en-US" dirty="0"/>
          </a:p>
          <a:p>
            <a:endParaRPr lang="en-US" dirty="0"/>
          </a:p>
          <a:p>
            <a:pPr algn="ctr"/>
            <a:r>
              <a:rPr lang="en-US" dirty="0"/>
              <a:t>The  slides are partially collected from the Internet  for  educational purpose only. I do  not claim any credit for them and the copyrights belong to the original authors </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br>
              <a:rPr lang="en-US" dirty="0">
                <a:latin typeface="Arial" panose="020B0604020202020204" pitchFamily="34" charset="0"/>
              </a:rPr>
            </a:br>
            <a:r>
              <a:rPr lang="en-US" sz="1800" b="0" dirty="0"/>
              <a:t>Cybersecurity Countermeasures</a:t>
            </a:r>
            <a:br>
              <a:rPr lang="en-US" sz="1800" dirty="0">
                <a:latin typeface="Arial" panose="020B0604020202020204" pitchFamily="34" charset="0"/>
              </a:rPr>
            </a:br>
            <a:r>
              <a:rPr lang="en-US" sz="2800" b="0" dirty="0"/>
              <a:t>Implementing Cybersecurity Education and Training</a:t>
            </a:r>
            <a:endParaRPr lang="en-US" sz="2800" dirty="0">
              <a:latin typeface="Arial" panose="020B0604020202020204" pitchFamily="34" charset="0"/>
            </a:endParaRPr>
          </a:p>
        </p:txBody>
      </p:sp>
      <p:sp>
        <p:nvSpPr>
          <p:cNvPr id="2" name="Content Placeholder 1"/>
          <p:cNvSpPr>
            <a:spLocks noGrp="1"/>
          </p:cNvSpPr>
          <p:nvPr>
            <p:ph idx="1"/>
          </p:nvPr>
        </p:nvSpPr>
        <p:spPr>
          <a:xfrm>
            <a:off x="332413" y="1274618"/>
            <a:ext cx="6243878" cy="4876796"/>
          </a:xfrm>
        </p:spPr>
        <p:txBody>
          <a:bodyPr/>
          <a:lstStyle/>
          <a:p>
            <a:pPr marL="0" indent="0">
              <a:buNone/>
            </a:pPr>
            <a:r>
              <a:rPr lang="en-US" sz="1800" dirty="0"/>
              <a:t>A security awareness program is extremely important for an organization. An employee may not be purposefully malicious but just unaware of what the proper procedures are. </a:t>
            </a:r>
            <a:endParaRPr lang="en-US" sz="1800" dirty="0"/>
          </a:p>
          <a:p>
            <a:pPr marL="0" indent="0">
              <a:buNone/>
            </a:pPr>
            <a:r>
              <a:rPr lang="en-US" sz="1800" dirty="0"/>
              <a:t>There are several ways to implement a formal training program:</a:t>
            </a:r>
            <a:endParaRPr lang="en-US" sz="1800" dirty="0"/>
          </a:p>
          <a:p>
            <a:r>
              <a:rPr lang="en-US" sz="1800" dirty="0"/>
              <a:t>Make security awareness training a part of the employee’s onboarding process</a:t>
            </a:r>
            <a:endParaRPr lang="en-US" sz="1800" dirty="0"/>
          </a:p>
          <a:p>
            <a:r>
              <a:rPr lang="en-US" sz="1800" dirty="0"/>
              <a:t>Tie security awareness to job requirements or performance evaluations</a:t>
            </a:r>
            <a:endParaRPr lang="en-US" sz="1800" dirty="0"/>
          </a:p>
          <a:p>
            <a:r>
              <a:rPr lang="en-US" sz="1800" dirty="0"/>
              <a:t>Conduct in-person training sessions</a:t>
            </a:r>
            <a:endParaRPr lang="en-US" sz="1800" dirty="0"/>
          </a:p>
          <a:p>
            <a:r>
              <a:rPr lang="en-US" sz="1800" dirty="0"/>
              <a:t>Complete online courses</a:t>
            </a:r>
            <a:endParaRPr lang="en-US" sz="1800" dirty="0"/>
          </a:p>
          <a:p>
            <a:pPr marL="0" indent="0">
              <a:buNone/>
            </a:pPr>
            <a:r>
              <a:rPr lang="en-US" sz="1800" dirty="0"/>
              <a:t>Security awareness should be an ongoing process since new threats and techniques are always on the horizon.</a:t>
            </a:r>
            <a:endParaRPr lang="en-US" sz="1800" dirty="0"/>
          </a:p>
          <a:p>
            <a:endParaRPr lang="en-US" sz="1800" dirty="0"/>
          </a:p>
          <a:p>
            <a:endParaRPr lang="en-US" sz="1800" dirty="0"/>
          </a:p>
          <a:p>
            <a:endParaRPr lang="en-US" sz="2000" dirty="0"/>
          </a:p>
        </p:txBody>
      </p:sp>
      <p:pic>
        <p:nvPicPr>
          <p:cNvPr id="3" name="Picture 2"/>
          <p:cNvPicPr>
            <a:picLocks noChangeAspect="1"/>
          </p:cNvPicPr>
          <p:nvPr/>
        </p:nvPicPr>
        <p:blipFill>
          <a:blip r:embed="rId1"/>
          <a:stretch>
            <a:fillRect/>
          </a:stretch>
        </p:blipFill>
        <p:spPr>
          <a:xfrm>
            <a:off x="6417431" y="2216727"/>
            <a:ext cx="2401997" cy="2269403"/>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b="0" dirty="0"/>
              <a:t>Cybersecurity Countermeasures</a:t>
            </a:r>
            <a:br>
              <a:rPr lang="en-US" dirty="0">
                <a:latin typeface="Arial" panose="020B0604020202020204" pitchFamily="34" charset="0"/>
              </a:rPr>
            </a:br>
            <a:r>
              <a:rPr lang="en-US" sz="2800" b="0" dirty="0"/>
              <a:t>Cybersecurity Policies and Procedures</a:t>
            </a:r>
            <a:endParaRPr lang="en-US" sz="2800" dirty="0">
              <a:latin typeface="Arial" panose="020B0604020202020204" pitchFamily="34" charset="0"/>
            </a:endParaRPr>
          </a:p>
        </p:txBody>
      </p:sp>
      <p:sp>
        <p:nvSpPr>
          <p:cNvPr id="2" name="Content Placeholder 1"/>
          <p:cNvSpPr>
            <a:spLocks noGrp="1"/>
          </p:cNvSpPr>
          <p:nvPr>
            <p:ph idx="1"/>
          </p:nvPr>
        </p:nvSpPr>
        <p:spPr>
          <a:xfrm>
            <a:off x="332413" y="1099128"/>
            <a:ext cx="8432896" cy="5052286"/>
          </a:xfrm>
        </p:spPr>
        <p:txBody>
          <a:bodyPr/>
          <a:lstStyle/>
          <a:p>
            <a:r>
              <a:rPr lang="en-US" sz="1800" dirty="0"/>
              <a:t>A security </a:t>
            </a:r>
            <a:r>
              <a:rPr lang="en-US" sz="1800" b="1" dirty="0"/>
              <a:t>policy</a:t>
            </a:r>
            <a:r>
              <a:rPr lang="en-US" sz="1800" dirty="0"/>
              <a:t> is a set of security objectives for a company that includes rules of behavior for users and administrators and specifies system requirements. These objectives, rules, and requirements collectively ensure the security of a network, the data, and the computer systems within an organization.</a:t>
            </a:r>
            <a:endParaRPr lang="en-US" sz="1800" dirty="0"/>
          </a:p>
          <a:p>
            <a:r>
              <a:rPr lang="en-US" sz="1800" b="1" dirty="0"/>
              <a:t>Standards</a:t>
            </a:r>
            <a:r>
              <a:rPr lang="en-US" sz="1800" dirty="0"/>
              <a:t> help an IT staff maintain consistency in operating the network. Standards provide the technologies that specific users or programs need in addition to any program requirements or criteria that an organization must follow. </a:t>
            </a:r>
            <a:endParaRPr lang="en-US" sz="1800" dirty="0"/>
          </a:p>
          <a:p>
            <a:r>
              <a:rPr lang="en-US" sz="1800" b="1" dirty="0"/>
              <a:t>Guidelines</a:t>
            </a:r>
            <a:r>
              <a:rPr lang="en-US" sz="1800" dirty="0"/>
              <a:t> are a list of suggestions on how to do things more efficiently and securely. They are similar to standards, but are more flexible and are not usually mandatory. Guidelines define how standards are developed and guarantee adherence to general security policies.</a:t>
            </a:r>
            <a:endParaRPr lang="en-US" sz="1800" dirty="0"/>
          </a:p>
          <a:p>
            <a:r>
              <a:rPr lang="en-US" sz="1800" b="1" dirty="0"/>
              <a:t>Procedure</a:t>
            </a:r>
            <a:r>
              <a:rPr lang="en-US" sz="1800" dirty="0"/>
              <a:t> documents are longer and more detailed than standards and guidelines. Procedure documents include implementation details that usually contain step-by-step instructions and graphics.</a:t>
            </a:r>
            <a:endParaRPr lang="en-US" sz="1800" dirty="0"/>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World Powers and Standards.</a:t>
            </a:r>
            <a:endParaRPr lang="en-US" dirty="0"/>
          </a:p>
        </p:txBody>
      </p:sp>
      <p:sp>
        <p:nvSpPr>
          <p:cNvPr id="3" name="Content Placeholder 2"/>
          <p:cNvSpPr>
            <a:spLocks noGrp="1"/>
          </p:cNvSpPr>
          <p:nvPr>
            <p:ph idx="1"/>
          </p:nvPr>
        </p:nvSpPr>
        <p:spPr/>
        <p:txBody>
          <a:bodyPr/>
          <a:lstStyle/>
          <a:p>
            <a:r>
              <a:rPr lang="en-US" dirty="0"/>
              <a:t>The ISO Model and Standards:</a:t>
            </a:r>
            <a:endParaRPr lang="en-US" dirty="0"/>
          </a:p>
          <a:p>
            <a:endParaRPr lang="en-US" dirty="0"/>
          </a:p>
          <a:p>
            <a:r>
              <a:rPr lang="en-US" dirty="0"/>
              <a:t>The </a:t>
            </a:r>
            <a:r>
              <a:rPr lang="en-US" b="1" dirty="0"/>
              <a:t>International Organization for Standardization (ISO)/International Electrotechnical Commission (IEC) </a:t>
            </a:r>
            <a:r>
              <a:rPr lang="en-US" dirty="0"/>
              <a:t>developed a comprehensive, Cybersecurity Authority, Ghana Data Protection Act… etc.</a:t>
            </a:r>
            <a:endParaRPr lang="en-US" dirty="0"/>
          </a:p>
          <a:p>
            <a:endParaRPr lang="en-US" dirty="0"/>
          </a:p>
          <a:p>
            <a:r>
              <a:rPr lang="en-US" dirty="0"/>
              <a:t>This was one of the guiding standard and model  for developing the GHS Information Security Policy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8867" y="0"/>
            <a:ext cx="7637145" cy="1758950"/>
            <a:chOff x="848867" y="0"/>
            <a:chExt cx="7637145" cy="1758950"/>
          </a:xfrm>
        </p:grpSpPr>
        <p:pic>
          <p:nvPicPr>
            <p:cNvPr id="3" name="object 3"/>
            <p:cNvPicPr/>
            <p:nvPr/>
          </p:nvPicPr>
          <p:blipFill>
            <a:blip r:embed="rId1" cstate="print"/>
            <a:stretch>
              <a:fillRect/>
            </a:stretch>
          </p:blipFill>
          <p:spPr>
            <a:xfrm>
              <a:off x="848867" y="0"/>
              <a:ext cx="7636764" cy="1021079"/>
            </a:xfrm>
            <a:prstGeom prst="rect">
              <a:avLst/>
            </a:prstGeom>
          </p:spPr>
        </p:pic>
        <p:pic>
          <p:nvPicPr>
            <p:cNvPr id="4" name="object 4"/>
            <p:cNvPicPr/>
            <p:nvPr/>
          </p:nvPicPr>
          <p:blipFill>
            <a:blip r:embed="rId2" cstate="print"/>
            <a:stretch>
              <a:fillRect/>
            </a:stretch>
          </p:blipFill>
          <p:spPr>
            <a:xfrm>
              <a:off x="3020567" y="620268"/>
              <a:ext cx="3122676" cy="1138427"/>
            </a:xfrm>
            <a:prstGeom prst="rect">
              <a:avLst/>
            </a:prstGeom>
          </p:spPr>
        </p:pic>
      </p:grpSp>
      <p:sp>
        <p:nvSpPr>
          <p:cNvPr id="5" name="object 5"/>
          <p:cNvSpPr txBox="1">
            <a:spLocks noGrp="1"/>
          </p:cNvSpPr>
          <p:nvPr>
            <p:ph type="title"/>
          </p:nvPr>
        </p:nvSpPr>
        <p:spPr>
          <a:xfrm>
            <a:off x="1303147" y="54051"/>
            <a:ext cx="6560184" cy="1584960"/>
          </a:xfrm>
          <a:prstGeom prst="rect">
            <a:avLst/>
          </a:prstGeom>
        </p:spPr>
        <p:txBody>
          <a:bodyPr vert="horz" wrap="square" lIns="0" tIns="109220" rIns="0" bIns="0" rtlCol="0">
            <a:spAutoFit/>
          </a:bodyPr>
          <a:lstStyle/>
          <a:p>
            <a:pPr marL="2184400" marR="5080" indent="-2172335">
              <a:lnSpc>
                <a:spcPts val="5800"/>
              </a:lnSpc>
              <a:spcBef>
                <a:spcPts val="860"/>
              </a:spcBef>
            </a:pPr>
            <a:r>
              <a:rPr dirty="0">
                <a:solidFill>
                  <a:srgbClr val="C5D1D6"/>
                </a:solidFill>
              </a:rPr>
              <a:t>Assets</a:t>
            </a:r>
            <a:r>
              <a:rPr spc="-50" dirty="0">
                <a:solidFill>
                  <a:srgbClr val="C5D1D6"/>
                </a:solidFill>
              </a:rPr>
              <a:t> </a:t>
            </a:r>
            <a:r>
              <a:rPr dirty="0">
                <a:solidFill>
                  <a:srgbClr val="C5D1D6"/>
                </a:solidFill>
              </a:rPr>
              <a:t>of</a:t>
            </a:r>
            <a:r>
              <a:rPr spc="-25" dirty="0">
                <a:solidFill>
                  <a:srgbClr val="C5D1D6"/>
                </a:solidFill>
              </a:rPr>
              <a:t> </a:t>
            </a:r>
            <a:r>
              <a:rPr dirty="0">
                <a:solidFill>
                  <a:srgbClr val="C5D1D6"/>
                </a:solidFill>
              </a:rPr>
              <a:t>a</a:t>
            </a:r>
            <a:r>
              <a:rPr spc="-25" dirty="0">
                <a:solidFill>
                  <a:srgbClr val="C5D1D6"/>
                </a:solidFill>
              </a:rPr>
              <a:t> </a:t>
            </a:r>
            <a:r>
              <a:rPr dirty="0">
                <a:solidFill>
                  <a:srgbClr val="C5D1D6"/>
                </a:solidFill>
              </a:rPr>
              <a:t>Computer </a:t>
            </a:r>
            <a:r>
              <a:rPr spc="-1335" dirty="0">
                <a:solidFill>
                  <a:srgbClr val="C5D1D6"/>
                </a:solidFill>
              </a:rPr>
              <a:t> </a:t>
            </a:r>
            <a:r>
              <a:rPr dirty="0">
                <a:solidFill>
                  <a:srgbClr val="C5D1D6"/>
                </a:solidFill>
              </a:rPr>
              <a:t>System</a:t>
            </a:r>
            <a:endParaRPr dirty="0">
              <a:solidFill>
                <a:srgbClr val="C5D1D6"/>
              </a:solidFill>
            </a:endParaRPr>
          </a:p>
        </p:txBody>
      </p:sp>
      <p:graphicFrame>
        <p:nvGraphicFramePr>
          <p:cNvPr id="6" name="object 6"/>
          <p:cNvGraphicFramePr>
            <a:graphicFrameLocks noGrp="1"/>
          </p:cNvGraphicFramePr>
          <p:nvPr/>
        </p:nvGraphicFramePr>
        <p:xfrm>
          <a:off x="2811716" y="2044420"/>
          <a:ext cx="5966460" cy="4526023"/>
        </p:xfrm>
        <a:graphic>
          <a:graphicData uri="http://schemas.openxmlformats.org/drawingml/2006/table">
            <a:tbl>
              <a:tblPr firstRow="1" bandRow="1">
                <a:tableStyleId>{2D5ABB26-0587-4C30-8999-92F81FD0307C}</a:tableStyleId>
              </a:tblPr>
              <a:tblGrid>
                <a:gridCol w="5966460"/>
              </a:tblGrid>
              <a:tr h="961783">
                <a:tc>
                  <a:txBody>
                    <a:bodyPr/>
                    <a:lstStyle/>
                    <a:p>
                      <a:pPr marL="1270" algn="ctr">
                        <a:lnSpc>
                          <a:spcPct val="100000"/>
                        </a:lnSpc>
                        <a:spcBef>
                          <a:spcPts val="2045"/>
                        </a:spcBef>
                      </a:pPr>
                      <a:r>
                        <a:rPr sz="2600" b="1" spc="-254" dirty="0">
                          <a:latin typeface="Verdana" panose="020B0604030504040204"/>
                          <a:cs typeface="Verdana" panose="020B0604030504040204"/>
                        </a:rPr>
                        <a:t>Hardware</a:t>
                      </a:r>
                      <a:endParaRPr sz="2600">
                        <a:latin typeface="Verdana" panose="020B0604030504040204"/>
                        <a:cs typeface="Verdana" panose="020B0604030504040204"/>
                      </a:endParaRPr>
                    </a:p>
                  </a:txBody>
                  <a:tcPr marL="0" marR="0" marT="259715" marB="0">
                    <a:lnL w="28575">
                      <a:solidFill>
                        <a:srgbClr val="8B7A6F"/>
                      </a:solidFill>
                      <a:prstDash val="solid"/>
                    </a:lnL>
                    <a:lnR w="28575">
                      <a:solidFill>
                        <a:srgbClr val="8B7A6F"/>
                      </a:solidFill>
                      <a:prstDash val="solid"/>
                    </a:lnR>
                    <a:lnT w="28575">
                      <a:solidFill>
                        <a:srgbClr val="8B7A6F"/>
                      </a:solidFill>
                      <a:prstDash val="solid"/>
                    </a:lnT>
                    <a:lnB w="28575">
                      <a:solidFill>
                        <a:srgbClr val="999579"/>
                      </a:solidFill>
                      <a:prstDash val="solid"/>
                    </a:lnB>
                    <a:solidFill>
                      <a:srgbClr val="FFFFFF"/>
                    </a:solidFill>
                  </a:tcPr>
                </a:tc>
              </a:tr>
              <a:tr h="961783">
                <a:tc>
                  <a:txBody>
                    <a:bodyPr/>
                    <a:lstStyle/>
                    <a:p>
                      <a:pPr marL="635" algn="ctr">
                        <a:lnSpc>
                          <a:spcPct val="100000"/>
                        </a:lnSpc>
                        <a:spcBef>
                          <a:spcPts val="2050"/>
                        </a:spcBef>
                      </a:pPr>
                      <a:r>
                        <a:rPr sz="2600" b="1" spc="-305" dirty="0">
                          <a:latin typeface="Verdana" panose="020B0604030504040204"/>
                          <a:cs typeface="Verdana" panose="020B0604030504040204"/>
                        </a:rPr>
                        <a:t>Software</a:t>
                      </a:r>
                      <a:endParaRPr sz="2600">
                        <a:latin typeface="Verdana" panose="020B0604030504040204"/>
                        <a:cs typeface="Verdana" panose="020B0604030504040204"/>
                      </a:endParaRPr>
                    </a:p>
                  </a:txBody>
                  <a:tcPr marL="0" marR="0" marT="260350" marB="0">
                    <a:lnL w="28575">
                      <a:solidFill>
                        <a:srgbClr val="999579"/>
                      </a:solidFill>
                      <a:prstDash val="solid"/>
                    </a:lnL>
                    <a:lnR w="28575">
                      <a:solidFill>
                        <a:srgbClr val="999579"/>
                      </a:solidFill>
                      <a:prstDash val="solid"/>
                    </a:lnR>
                    <a:lnT w="28575">
                      <a:solidFill>
                        <a:srgbClr val="999579"/>
                      </a:solidFill>
                      <a:prstDash val="solid"/>
                    </a:lnT>
                    <a:lnB w="28575">
                      <a:solidFill>
                        <a:srgbClr val="95A482"/>
                      </a:solidFill>
                      <a:prstDash val="solid"/>
                    </a:lnB>
                    <a:solidFill>
                      <a:srgbClr val="FFFFFF"/>
                    </a:solidFill>
                  </a:tcPr>
                </a:tc>
              </a:tr>
              <a:tr h="961796">
                <a:tc>
                  <a:txBody>
                    <a:bodyPr/>
                    <a:lstStyle/>
                    <a:p>
                      <a:pPr marL="2540" algn="ctr">
                        <a:lnSpc>
                          <a:spcPct val="100000"/>
                        </a:lnSpc>
                        <a:spcBef>
                          <a:spcPts val="2050"/>
                        </a:spcBef>
                      </a:pPr>
                      <a:r>
                        <a:rPr sz="2600" b="1" spc="-200" dirty="0">
                          <a:latin typeface="Verdana" panose="020B0604030504040204"/>
                          <a:cs typeface="Verdana" panose="020B0604030504040204"/>
                        </a:rPr>
                        <a:t>Data</a:t>
                      </a:r>
                      <a:endParaRPr sz="2600">
                        <a:latin typeface="Verdana" panose="020B0604030504040204"/>
                        <a:cs typeface="Verdana" panose="020B0604030504040204"/>
                      </a:endParaRPr>
                    </a:p>
                  </a:txBody>
                  <a:tcPr marL="0" marR="0" marT="260350" marB="0">
                    <a:lnL w="28575">
                      <a:solidFill>
                        <a:srgbClr val="95A482"/>
                      </a:solidFill>
                      <a:prstDash val="solid"/>
                    </a:lnL>
                    <a:lnR w="28575">
                      <a:solidFill>
                        <a:srgbClr val="95A482"/>
                      </a:solidFill>
                      <a:prstDash val="solid"/>
                    </a:lnR>
                    <a:lnT w="28575">
                      <a:solidFill>
                        <a:srgbClr val="95A482"/>
                      </a:solidFill>
                      <a:prstDash val="solid"/>
                    </a:lnT>
                    <a:lnB w="28575">
                      <a:solidFill>
                        <a:srgbClr val="8FAF8B"/>
                      </a:solidFill>
                      <a:prstDash val="solid"/>
                    </a:lnB>
                    <a:solidFill>
                      <a:srgbClr val="FFFFFF"/>
                    </a:solidFill>
                  </a:tcPr>
                </a:tc>
              </a:tr>
              <a:tr h="961771">
                <a:tc>
                  <a:txBody>
                    <a:bodyPr/>
                    <a:lstStyle/>
                    <a:p>
                      <a:pPr marL="2270125" marR="625475" indent="-1634490">
                        <a:lnSpc>
                          <a:spcPts val="2870"/>
                        </a:lnSpc>
                        <a:spcBef>
                          <a:spcPts val="920"/>
                        </a:spcBef>
                      </a:pPr>
                      <a:r>
                        <a:rPr sz="2600" b="1" dirty="0">
                          <a:latin typeface="Verdana" panose="020B0604030504040204"/>
                          <a:cs typeface="Verdana" panose="020B0604030504040204"/>
                        </a:rPr>
                        <a:t>Communic</a:t>
                      </a:r>
                      <a:r>
                        <a:rPr sz="2600" b="1" spc="-10" dirty="0">
                          <a:latin typeface="Verdana" panose="020B0604030504040204"/>
                          <a:cs typeface="Verdana" panose="020B0604030504040204"/>
                        </a:rPr>
                        <a:t>a</a:t>
                      </a:r>
                      <a:r>
                        <a:rPr sz="2600" b="1" dirty="0">
                          <a:latin typeface="Verdana" panose="020B0604030504040204"/>
                          <a:cs typeface="Verdana" panose="020B0604030504040204"/>
                        </a:rPr>
                        <a:t>tion</a:t>
                      </a:r>
                      <a:r>
                        <a:rPr sz="2600" b="1" spc="-195" dirty="0">
                          <a:latin typeface="Verdana" panose="020B0604030504040204"/>
                          <a:cs typeface="Verdana" panose="020B0604030504040204"/>
                        </a:rPr>
                        <a:t> </a:t>
                      </a:r>
                      <a:r>
                        <a:rPr sz="2600" b="1" dirty="0">
                          <a:latin typeface="Verdana" panose="020B0604030504040204"/>
                          <a:cs typeface="Verdana" panose="020B0604030504040204"/>
                        </a:rPr>
                        <a:t>facilities</a:t>
                      </a:r>
                      <a:r>
                        <a:rPr sz="2600" b="1" spc="-175" dirty="0">
                          <a:latin typeface="Verdana" panose="020B0604030504040204"/>
                          <a:cs typeface="Verdana" panose="020B0604030504040204"/>
                        </a:rPr>
                        <a:t> </a:t>
                      </a:r>
                      <a:r>
                        <a:rPr sz="2600" b="1" spc="-5" dirty="0">
                          <a:latin typeface="Verdana" panose="020B0604030504040204"/>
                          <a:cs typeface="Verdana" panose="020B0604030504040204"/>
                        </a:rPr>
                        <a:t>and  </a:t>
                      </a:r>
                      <a:r>
                        <a:rPr sz="2600" b="1" spc="-310" dirty="0">
                          <a:latin typeface="Verdana" panose="020B0604030504040204"/>
                          <a:cs typeface="Verdana" panose="020B0604030504040204"/>
                        </a:rPr>
                        <a:t>networks</a:t>
                      </a:r>
                      <a:endParaRPr sz="2600">
                        <a:latin typeface="Verdana" panose="020B0604030504040204"/>
                        <a:cs typeface="Verdana" panose="020B0604030504040204"/>
                      </a:endParaRPr>
                    </a:p>
                  </a:txBody>
                  <a:tcPr marL="0" marR="0" marT="116839" marB="0">
                    <a:lnL w="28575">
                      <a:solidFill>
                        <a:srgbClr val="8FAF8B"/>
                      </a:solidFill>
                      <a:prstDash val="solid"/>
                    </a:lnL>
                    <a:lnR w="28575">
                      <a:solidFill>
                        <a:srgbClr val="8FAF8B"/>
                      </a:solidFill>
                      <a:prstDash val="solid"/>
                    </a:lnR>
                    <a:lnT w="28575">
                      <a:solidFill>
                        <a:srgbClr val="8FAF8B"/>
                      </a:solidFill>
                      <a:prstDash val="solid"/>
                    </a:lnT>
                    <a:lnB w="28575">
                      <a:solidFill>
                        <a:srgbClr val="8FAF8B"/>
                      </a:solidFill>
                      <a:prstDash val="solid"/>
                    </a:lnB>
                    <a:solidFill>
                      <a:srgbClr val="FFFFFF"/>
                    </a:solidFill>
                  </a:tcPr>
                </a:tc>
              </a:tr>
              <a:tr h="226288">
                <a:tc>
                  <a:txBody>
                    <a:bodyPr/>
                    <a:lstStyle/>
                    <a:p>
                      <a:pPr>
                        <a:lnSpc>
                          <a:spcPct val="100000"/>
                        </a:lnSpc>
                      </a:pPr>
                      <a:endParaRPr sz="1300">
                        <a:latin typeface="Times New Roman" panose="02020603050405020304"/>
                        <a:cs typeface="Times New Roman" panose="02020603050405020304"/>
                      </a:endParaRPr>
                    </a:p>
                  </a:txBody>
                  <a:tcPr marL="0" marR="0" marT="0" marB="0">
                    <a:lnL w="28575">
                      <a:solidFill>
                        <a:srgbClr val="95A482"/>
                      </a:solidFill>
                      <a:prstDash val="solid"/>
                    </a:lnL>
                    <a:lnR w="28575">
                      <a:solidFill>
                        <a:srgbClr val="95A482"/>
                      </a:solidFill>
                      <a:prstDash val="solid"/>
                    </a:lnR>
                    <a:lnT w="28575">
                      <a:solidFill>
                        <a:srgbClr val="8FAF8B"/>
                      </a:solidFill>
                      <a:prstDash val="solid"/>
                    </a:lnT>
                    <a:lnB w="28575">
                      <a:solidFill>
                        <a:srgbClr val="95A482"/>
                      </a:solidFill>
                      <a:prstDash val="solid"/>
                    </a:lnB>
                    <a:solidFill>
                      <a:srgbClr val="FFFFFF"/>
                    </a:solidFill>
                  </a:tcPr>
                </a:tc>
              </a:tr>
              <a:tr h="226301">
                <a:tc>
                  <a:txBody>
                    <a:bodyPr/>
                    <a:lstStyle/>
                    <a:p>
                      <a:pPr>
                        <a:lnSpc>
                          <a:spcPct val="100000"/>
                        </a:lnSpc>
                      </a:pPr>
                      <a:endParaRPr sz="1300">
                        <a:latin typeface="Times New Roman" panose="02020603050405020304"/>
                        <a:cs typeface="Times New Roman" panose="02020603050405020304"/>
                      </a:endParaRPr>
                    </a:p>
                  </a:txBody>
                  <a:tcPr marL="0" marR="0" marT="0" marB="0">
                    <a:lnL w="28575">
                      <a:solidFill>
                        <a:srgbClr val="999579"/>
                      </a:solidFill>
                      <a:prstDash val="solid"/>
                    </a:lnL>
                    <a:lnR w="28575">
                      <a:solidFill>
                        <a:srgbClr val="999579"/>
                      </a:solidFill>
                      <a:prstDash val="solid"/>
                    </a:lnR>
                    <a:lnT w="28575">
                      <a:solidFill>
                        <a:srgbClr val="95A482"/>
                      </a:solidFill>
                      <a:prstDash val="solid"/>
                    </a:lnT>
                    <a:lnB w="28575">
                      <a:solidFill>
                        <a:srgbClr val="999579"/>
                      </a:solidFill>
                      <a:prstDash val="solid"/>
                    </a:lnB>
                    <a:solidFill>
                      <a:srgbClr val="FFFFFF"/>
                    </a:solidFill>
                  </a:tcPr>
                </a:tc>
              </a:tr>
              <a:tr h="226301">
                <a:tc>
                  <a:txBody>
                    <a:bodyPr/>
                    <a:lstStyle/>
                    <a:p>
                      <a:pPr>
                        <a:lnSpc>
                          <a:spcPct val="100000"/>
                        </a:lnSpc>
                      </a:pPr>
                      <a:endParaRPr sz="1300">
                        <a:latin typeface="Times New Roman" panose="02020603050405020304"/>
                        <a:cs typeface="Times New Roman" panose="02020603050405020304"/>
                      </a:endParaRPr>
                    </a:p>
                  </a:txBody>
                  <a:tcPr marL="0" marR="0" marT="0" marB="0">
                    <a:lnL w="28575">
                      <a:solidFill>
                        <a:srgbClr val="8B7A6F"/>
                      </a:solidFill>
                      <a:prstDash val="solid"/>
                    </a:lnL>
                    <a:lnR w="28575">
                      <a:solidFill>
                        <a:srgbClr val="8B7A6F"/>
                      </a:solidFill>
                      <a:prstDash val="solid"/>
                    </a:lnR>
                    <a:lnT w="28575">
                      <a:solidFill>
                        <a:srgbClr val="999579"/>
                      </a:solidFill>
                      <a:prstDash val="solid"/>
                    </a:lnT>
                    <a:lnB w="28575">
                      <a:solidFill>
                        <a:srgbClr val="8B7A6F"/>
                      </a:solidFill>
                      <a:prstDash val="solid"/>
                    </a:lnB>
                    <a:solidFill>
                      <a:srgbClr val="FFFFFF"/>
                    </a:solidFill>
                  </a:tcPr>
                </a:tc>
              </a:tr>
            </a:tbl>
          </a:graphicData>
        </a:graphic>
      </p:graphicFrame>
      <p:grpSp>
        <p:nvGrpSpPr>
          <p:cNvPr id="7" name="object 7"/>
          <p:cNvGrpSpPr/>
          <p:nvPr/>
        </p:nvGrpSpPr>
        <p:grpSpPr>
          <a:xfrm>
            <a:off x="548741" y="2044509"/>
            <a:ext cx="2291715" cy="4554855"/>
            <a:chOff x="548741" y="2044509"/>
            <a:chExt cx="2291715" cy="4554855"/>
          </a:xfrm>
        </p:grpSpPr>
        <p:sp>
          <p:nvSpPr>
            <p:cNvPr id="8" name="object 8"/>
            <p:cNvSpPr/>
            <p:nvPr/>
          </p:nvSpPr>
          <p:spPr>
            <a:xfrm>
              <a:off x="563029" y="2058797"/>
              <a:ext cx="2263140" cy="4526280"/>
            </a:xfrm>
            <a:custGeom>
              <a:avLst/>
              <a:gdLst/>
              <a:ahLst/>
              <a:cxnLst/>
              <a:rect l="l" t="t" r="r" b="b"/>
              <a:pathLst>
                <a:path w="2263140" h="4526280">
                  <a:moveTo>
                    <a:pt x="2262974" y="0"/>
                  </a:moveTo>
                  <a:lnTo>
                    <a:pt x="2214402" y="510"/>
                  </a:lnTo>
                  <a:lnTo>
                    <a:pt x="2166079" y="2037"/>
                  </a:lnTo>
                  <a:lnTo>
                    <a:pt x="2118017" y="4568"/>
                  </a:lnTo>
                  <a:lnTo>
                    <a:pt x="2070224" y="8093"/>
                  </a:lnTo>
                  <a:lnTo>
                    <a:pt x="2022712" y="12604"/>
                  </a:lnTo>
                  <a:lnTo>
                    <a:pt x="1975490" y="18088"/>
                  </a:lnTo>
                  <a:lnTo>
                    <a:pt x="1928568" y="24537"/>
                  </a:lnTo>
                  <a:lnTo>
                    <a:pt x="1881958" y="31939"/>
                  </a:lnTo>
                  <a:lnTo>
                    <a:pt x="1835669" y="40286"/>
                  </a:lnTo>
                  <a:lnTo>
                    <a:pt x="1789711" y="49565"/>
                  </a:lnTo>
                  <a:lnTo>
                    <a:pt x="1744095" y="59768"/>
                  </a:lnTo>
                  <a:lnTo>
                    <a:pt x="1698830" y="70884"/>
                  </a:lnTo>
                  <a:lnTo>
                    <a:pt x="1653928" y="82903"/>
                  </a:lnTo>
                  <a:lnTo>
                    <a:pt x="1609397" y="95815"/>
                  </a:lnTo>
                  <a:lnTo>
                    <a:pt x="1565249" y="109609"/>
                  </a:lnTo>
                  <a:lnTo>
                    <a:pt x="1521493" y="124275"/>
                  </a:lnTo>
                  <a:lnTo>
                    <a:pt x="1478141" y="139804"/>
                  </a:lnTo>
                  <a:lnTo>
                    <a:pt x="1435201" y="156184"/>
                  </a:lnTo>
                  <a:lnTo>
                    <a:pt x="1392684" y="173405"/>
                  </a:lnTo>
                  <a:lnTo>
                    <a:pt x="1350601" y="191459"/>
                  </a:lnTo>
                  <a:lnTo>
                    <a:pt x="1308961" y="210333"/>
                  </a:lnTo>
                  <a:lnTo>
                    <a:pt x="1267775" y="230018"/>
                  </a:lnTo>
                  <a:lnTo>
                    <a:pt x="1227053" y="250505"/>
                  </a:lnTo>
                  <a:lnTo>
                    <a:pt x="1186805" y="271781"/>
                  </a:lnTo>
                  <a:lnTo>
                    <a:pt x="1147042" y="293838"/>
                  </a:lnTo>
                  <a:lnTo>
                    <a:pt x="1107773" y="316666"/>
                  </a:lnTo>
                  <a:lnTo>
                    <a:pt x="1069010" y="340253"/>
                  </a:lnTo>
                  <a:lnTo>
                    <a:pt x="1030761" y="364590"/>
                  </a:lnTo>
                  <a:lnTo>
                    <a:pt x="993037" y="389667"/>
                  </a:lnTo>
                  <a:lnTo>
                    <a:pt x="955849" y="415473"/>
                  </a:lnTo>
                  <a:lnTo>
                    <a:pt x="919206" y="441998"/>
                  </a:lnTo>
                  <a:lnTo>
                    <a:pt x="883120" y="469232"/>
                  </a:lnTo>
                  <a:lnTo>
                    <a:pt x="847599" y="497165"/>
                  </a:lnTo>
                  <a:lnTo>
                    <a:pt x="812654" y="525786"/>
                  </a:lnTo>
                  <a:lnTo>
                    <a:pt x="778296" y="555085"/>
                  </a:lnTo>
                  <a:lnTo>
                    <a:pt x="744535" y="585053"/>
                  </a:lnTo>
                  <a:lnTo>
                    <a:pt x="711381" y="615679"/>
                  </a:lnTo>
                  <a:lnTo>
                    <a:pt x="678843" y="646952"/>
                  </a:lnTo>
                  <a:lnTo>
                    <a:pt x="646933" y="678863"/>
                  </a:lnTo>
                  <a:lnTo>
                    <a:pt x="615661" y="711401"/>
                  </a:lnTo>
                  <a:lnTo>
                    <a:pt x="585036" y="744556"/>
                  </a:lnTo>
                  <a:lnTo>
                    <a:pt x="555069" y="778318"/>
                  </a:lnTo>
                  <a:lnTo>
                    <a:pt x="525770" y="812677"/>
                  </a:lnTo>
                  <a:lnTo>
                    <a:pt x="497150" y="847622"/>
                  </a:lnTo>
                  <a:lnTo>
                    <a:pt x="469217" y="883143"/>
                  </a:lnTo>
                  <a:lnTo>
                    <a:pt x="441984" y="919231"/>
                  </a:lnTo>
                  <a:lnTo>
                    <a:pt x="415460" y="955874"/>
                  </a:lnTo>
                  <a:lnTo>
                    <a:pt x="389655" y="993063"/>
                  </a:lnTo>
                  <a:lnTo>
                    <a:pt x="364579" y="1030787"/>
                  </a:lnTo>
                  <a:lnTo>
                    <a:pt x="340242" y="1069037"/>
                  </a:lnTo>
                  <a:lnTo>
                    <a:pt x="316656" y="1107801"/>
                  </a:lnTo>
                  <a:lnTo>
                    <a:pt x="293829" y="1147071"/>
                  </a:lnTo>
                  <a:lnTo>
                    <a:pt x="271772" y="1186835"/>
                  </a:lnTo>
                  <a:lnTo>
                    <a:pt x="250496" y="1227083"/>
                  </a:lnTo>
                  <a:lnTo>
                    <a:pt x="230011" y="1267806"/>
                  </a:lnTo>
                  <a:lnTo>
                    <a:pt x="210326" y="1308992"/>
                  </a:lnTo>
                  <a:lnTo>
                    <a:pt x="191452" y="1350633"/>
                  </a:lnTo>
                  <a:lnTo>
                    <a:pt x="173400" y="1392716"/>
                  </a:lnTo>
                  <a:lnTo>
                    <a:pt x="156178" y="1435234"/>
                  </a:lnTo>
                  <a:lnTo>
                    <a:pt x="139799" y="1478174"/>
                  </a:lnTo>
                  <a:lnTo>
                    <a:pt x="124271" y="1521527"/>
                  </a:lnTo>
                  <a:lnTo>
                    <a:pt x="109605" y="1565283"/>
                  </a:lnTo>
                  <a:lnTo>
                    <a:pt x="95812" y="1609432"/>
                  </a:lnTo>
                  <a:lnTo>
                    <a:pt x="82900" y="1653963"/>
                  </a:lnTo>
                  <a:lnTo>
                    <a:pt x="70882" y="1698866"/>
                  </a:lnTo>
                  <a:lnTo>
                    <a:pt x="59766" y="1744131"/>
                  </a:lnTo>
                  <a:lnTo>
                    <a:pt x="49564" y="1789748"/>
                  </a:lnTo>
                  <a:lnTo>
                    <a:pt x="40284" y="1835706"/>
                  </a:lnTo>
                  <a:lnTo>
                    <a:pt x="31938" y="1881995"/>
                  </a:lnTo>
                  <a:lnTo>
                    <a:pt x="24536" y="1928606"/>
                  </a:lnTo>
                  <a:lnTo>
                    <a:pt x="18088" y="1975527"/>
                  </a:lnTo>
                  <a:lnTo>
                    <a:pt x="12603" y="2022749"/>
                  </a:lnTo>
                  <a:lnTo>
                    <a:pt x="8093" y="2070262"/>
                  </a:lnTo>
                  <a:lnTo>
                    <a:pt x="4567" y="2118055"/>
                  </a:lnTo>
                  <a:lnTo>
                    <a:pt x="2036" y="2166117"/>
                  </a:lnTo>
                  <a:lnTo>
                    <a:pt x="510" y="2214440"/>
                  </a:lnTo>
                  <a:lnTo>
                    <a:pt x="0" y="2263013"/>
                  </a:lnTo>
                  <a:lnTo>
                    <a:pt x="510" y="2311585"/>
                  </a:lnTo>
                  <a:lnTo>
                    <a:pt x="2036" y="2359907"/>
                  </a:lnTo>
                  <a:lnTo>
                    <a:pt x="4567" y="2407970"/>
                  </a:lnTo>
                  <a:lnTo>
                    <a:pt x="8093" y="2455763"/>
                  </a:lnTo>
                  <a:lnTo>
                    <a:pt x="12603" y="2503275"/>
                  </a:lnTo>
                  <a:lnTo>
                    <a:pt x="18088" y="2550496"/>
                  </a:lnTo>
                  <a:lnTo>
                    <a:pt x="24536" y="2597417"/>
                  </a:lnTo>
                  <a:lnTo>
                    <a:pt x="31938" y="2644027"/>
                  </a:lnTo>
                  <a:lnTo>
                    <a:pt x="40284" y="2690316"/>
                  </a:lnTo>
                  <a:lnTo>
                    <a:pt x="49564" y="2736273"/>
                  </a:lnTo>
                  <a:lnTo>
                    <a:pt x="59766" y="2781889"/>
                  </a:lnTo>
                  <a:lnTo>
                    <a:pt x="70882" y="2827153"/>
                  </a:lnTo>
                  <a:lnTo>
                    <a:pt x="82900" y="2872055"/>
                  </a:lnTo>
                  <a:lnTo>
                    <a:pt x="95812" y="2916585"/>
                  </a:lnTo>
                  <a:lnTo>
                    <a:pt x="109605" y="2960733"/>
                  </a:lnTo>
                  <a:lnTo>
                    <a:pt x="124271" y="3004488"/>
                  </a:lnTo>
                  <a:lnTo>
                    <a:pt x="139799" y="3047840"/>
                  </a:lnTo>
                  <a:lnTo>
                    <a:pt x="156178" y="3090779"/>
                  </a:lnTo>
                  <a:lnTo>
                    <a:pt x="173400" y="3133295"/>
                  </a:lnTo>
                  <a:lnTo>
                    <a:pt x="191452" y="3175378"/>
                  </a:lnTo>
                  <a:lnTo>
                    <a:pt x="210326" y="3217017"/>
                  </a:lnTo>
                  <a:lnTo>
                    <a:pt x="230011" y="3258202"/>
                  </a:lnTo>
                  <a:lnTo>
                    <a:pt x="250496" y="3298923"/>
                  </a:lnTo>
                  <a:lnTo>
                    <a:pt x="271772" y="3339170"/>
                  </a:lnTo>
                  <a:lnTo>
                    <a:pt x="293829" y="3378932"/>
                  </a:lnTo>
                  <a:lnTo>
                    <a:pt x="316656" y="3418200"/>
                  </a:lnTo>
                  <a:lnTo>
                    <a:pt x="340242" y="3456963"/>
                  </a:lnTo>
                  <a:lnTo>
                    <a:pt x="364579" y="3495211"/>
                  </a:lnTo>
                  <a:lnTo>
                    <a:pt x="389655" y="3532934"/>
                  </a:lnTo>
                  <a:lnTo>
                    <a:pt x="415460" y="3570121"/>
                  </a:lnTo>
                  <a:lnTo>
                    <a:pt x="441984" y="3606763"/>
                  </a:lnTo>
                  <a:lnTo>
                    <a:pt x="469217" y="3642848"/>
                  </a:lnTo>
                  <a:lnTo>
                    <a:pt x="497150" y="3678368"/>
                  </a:lnTo>
                  <a:lnTo>
                    <a:pt x="525770" y="3713312"/>
                  </a:lnTo>
                  <a:lnTo>
                    <a:pt x="555069" y="3747669"/>
                  </a:lnTo>
                  <a:lnTo>
                    <a:pt x="585036" y="3781429"/>
                  </a:lnTo>
                  <a:lnTo>
                    <a:pt x="615661" y="3814582"/>
                  </a:lnTo>
                  <a:lnTo>
                    <a:pt x="646933" y="3847119"/>
                  </a:lnTo>
                  <a:lnTo>
                    <a:pt x="678843" y="3879028"/>
                  </a:lnTo>
                  <a:lnTo>
                    <a:pt x="711381" y="3910299"/>
                  </a:lnTo>
                  <a:lnTo>
                    <a:pt x="744535" y="3940923"/>
                  </a:lnTo>
                  <a:lnTo>
                    <a:pt x="778296" y="3970889"/>
                  </a:lnTo>
                  <a:lnTo>
                    <a:pt x="812654" y="4000187"/>
                  </a:lnTo>
                  <a:lnTo>
                    <a:pt x="847599" y="4028807"/>
                  </a:lnTo>
                  <a:lnTo>
                    <a:pt x="883120" y="4056738"/>
                  </a:lnTo>
                  <a:lnTo>
                    <a:pt x="919206" y="4083970"/>
                  </a:lnTo>
                  <a:lnTo>
                    <a:pt x="955849" y="4110493"/>
                  </a:lnTo>
                  <a:lnTo>
                    <a:pt x="993037" y="4136298"/>
                  </a:lnTo>
                  <a:lnTo>
                    <a:pt x="1030761" y="4161373"/>
                  </a:lnTo>
                  <a:lnTo>
                    <a:pt x="1069010" y="4185708"/>
                  </a:lnTo>
                  <a:lnTo>
                    <a:pt x="1107773" y="4209294"/>
                  </a:lnTo>
                  <a:lnTo>
                    <a:pt x="1147042" y="4232120"/>
                  </a:lnTo>
                  <a:lnTo>
                    <a:pt x="1186805" y="4254175"/>
                  </a:lnTo>
                  <a:lnTo>
                    <a:pt x="1227053" y="4275451"/>
                  </a:lnTo>
                  <a:lnTo>
                    <a:pt x="1267775" y="4295935"/>
                  </a:lnTo>
                  <a:lnTo>
                    <a:pt x="1308961" y="4315619"/>
                  </a:lnTo>
                  <a:lnTo>
                    <a:pt x="1350601" y="4334492"/>
                  </a:lnTo>
                  <a:lnTo>
                    <a:pt x="1392684" y="4352544"/>
                  </a:lnTo>
                  <a:lnTo>
                    <a:pt x="1435201" y="4369765"/>
                  </a:lnTo>
                  <a:lnTo>
                    <a:pt x="1478141" y="4386144"/>
                  </a:lnTo>
                  <a:lnTo>
                    <a:pt x="1521493" y="4401671"/>
                  </a:lnTo>
                  <a:lnTo>
                    <a:pt x="1565249" y="4416336"/>
                  </a:lnTo>
                  <a:lnTo>
                    <a:pt x="1609397" y="4430129"/>
                  </a:lnTo>
                  <a:lnTo>
                    <a:pt x="1653928" y="4443039"/>
                  </a:lnTo>
                  <a:lnTo>
                    <a:pt x="1698830" y="4455057"/>
                  </a:lnTo>
                  <a:lnTo>
                    <a:pt x="1744095" y="4466173"/>
                  </a:lnTo>
                  <a:lnTo>
                    <a:pt x="1789711" y="4476375"/>
                  </a:lnTo>
                  <a:lnTo>
                    <a:pt x="1835669" y="4485654"/>
                  </a:lnTo>
                  <a:lnTo>
                    <a:pt x="1881958" y="4493999"/>
                  </a:lnTo>
                  <a:lnTo>
                    <a:pt x="1928568" y="4501401"/>
                  </a:lnTo>
                  <a:lnTo>
                    <a:pt x="1975490" y="4507849"/>
                  </a:lnTo>
                  <a:lnTo>
                    <a:pt x="2022712" y="4513334"/>
                  </a:lnTo>
                  <a:lnTo>
                    <a:pt x="2070224" y="4517843"/>
                  </a:lnTo>
                  <a:lnTo>
                    <a:pt x="2118017" y="4521369"/>
                  </a:lnTo>
                  <a:lnTo>
                    <a:pt x="2166079" y="4523900"/>
                  </a:lnTo>
                  <a:lnTo>
                    <a:pt x="2214402" y="4525426"/>
                  </a:lnTo>
                  <a:lnTo>
                    <a:pt x="2262974" y="4525937"/>
                  </a:lnTo>
                  <a:lnTo>
                    <a:pt x="2262974" y="0"/>
                  </a:lnTo>
                  <a:close/>
                </a:path>
              </a:pathLst>
            </a:custGeom>
            <a:solidFill>
              <a:srgbClr val="8B7A6F"/>
            </a:solidFill>
          </p:spPr>
          <p:txBody>
            <a:bodyPr wrap="square" lIns="0" tIns="0" rIns="0" bIns="0" rtlCol="0"/>
            <a:lstStyle/>
            <a:p/>
          </p:txBody>
        </p:sp>
        <p:sp>
          <p:nvSpPr>
            <p:cNvPr id="9" name="object 9"/>
            <p:cNvSpPr/>
            <p:nvPr/>
          </p:nvSpPr>
          <p:spPr>
            <a:xfrm>
              <a:off x="563029" y="2058797"/>
              <a:ext cx="2263140" cy="4526280"/>
            </a:xfrm>
            <a:custGeom>
              <a:avLst/>
              <a:gdLst/>
              <a:ahLst/>
              <a:cxnLst/>
              <a:rect l="l" t="t" r="r" b="b"/>
              <a:pathLst>
                <a:path w="2263140" h="4526280">
                  <a:moveTo>
                    <a:pt x="2262974" y="4525937"/>
                  </a:moveTo>
                  <a:lnTo>
                    <a:pt x="2214402" y="4525426"/>
                  </a:lnTo>
                  <a:lnTo>
                    <a:pt x="2166079" y="4523900"/>
                  </a:lnTo>
                  <a:lnTo>
                    <a:pt x="2118017" y="4521369"/>
                  </a:lnTo>
                  <a:lnTo>
                    <a:pt x="2070224" y="4517843"/>
                  </a:lnTo>
                  <a:lnTo>
                    <a:pt x="2022712" y="4513334"/>
                  </a:lnTo>
                  <a:lnTo>
                    <a:pt x="1975490" y="4507849"/>
                  </a:lnTo>
                  <a:lnTo>
                    <a:pt x="1928568" y="4501401"/>
                  </a:lnTo>
                  <a:lnTo>
                    <a:pt x="1881958" y="4493999"/>
                  </a:lnTo>
                  <a:lnTo>
                    <a:pt x="1835669" y="4485654"/>
                  </a:lnTo>
                  <a:lnTo>
                    <a:pt x="1789711" y="4476375"/>
                  </a:lnTo>
                  <a:lnTo>
                    <a:pt x="1744095" y="4466173"/>
                  </a:lnTo>
                  <a:lnTo>
                    <a:pt x="1698830" y="4455057"/>
                  </a:lnTo>
                  <a:lnTo>
                    <a:pt x="1653928" y="4443039"/>
                  </a:lnTo>
                  <a:lnTo>
                    <a:pt x="1609397" y="4430129"/>
                  </a:lnTo>
                  <a:lnTo>
                    <a:pt x="1565249" y="4416336"/>
                  </a:lnTo>
                  <a:lnTo>
                    <a:pt x="1521493" y="4401671"/>
                  </a:lnTo>
                  <a:lnTo>
                    <a:pt x="1478141" y="4386144"/>
                  </a:lnTo>
                  <a:lnTo>
                    <a:pt x="1435201" y="4369765"/>
                  </a:lnTo>
                  <a:lnTo>
                    <a:pt x="1392684" y="4352544"/>
                  </a:lnTo>
                  <a:lnTo>
                    <a:pt x="1350601" y="4334492"/>
                  </a:lnTo>
                  <a:lnTo>
                    <a:pt x="1308961" y="4315619"/>
                  </a:lnTo>
                  <a:lnTo>
                    <a:pt x="1267775" y="4295935"/>
                  </a:lnTo>
                  <a:lnTo>
                    <a:pt x="1227053" y="4275451"/>
                  </a:lnTo>
                  <a:lnTo>
                    <a:pt x="1186805" y="4254175"/>
                  </a:lnTo>
                  <a:lnTo>
                    <a:pt x="1147042" y="4232120"/>
                  </a:lnTo>
                  <a:lnTo>
                    <a:pt x="1107773" y="4209294"/>
                  </a:lnTo>
                  <a:lnTo>
                    <a:pt x="1069010" y="4185708"/>
                  </a:lnTo>
                  <a:lnTo>
                    <a:pt x="1030761" y="4161373"/>
                  </a:lnTo>
                  <a:lnTo>
                    <a:pt x="993037" y="4136298"/>
                  </a:lnTo>
                  <a:lnTo>
                    <a:pt x="955849" y="4110493"/>
                  </a:lnTo>
                  <a:lnTo>
                    <a:pt x="919206" y="4083970"/>
                  </a:lnTo>
                  <a:lnTo>
                    <a:pt x="883120" y="4056738"/>
                  </a:lnTo>
                  <a:lnTo>
                    <a:pt x="847599" y="4028807"/>
                  </a:lnTo>
                  <a:lnTo>
                    <a:pt x="812654" y="4000187"/>
                  </a:lnTo>
                  <a:lnTo>
                    <a:pt x="778296" y="3970889"/>
                  </a:lnTo>
                  <a:lnTo>
                    <a:pt x="744535" y="3940923"/>
                  </a:lnTo>
                  <a:lnTo>
                    <a:pt x="711381" y="3910299"/>
                  </a:lnTo>
                  <a:lnTo>
                    <a:pt x="678843" y="3879028"/>
                  </a:lnTo>
                  <a:lnTo>
                    <a:pt x="646933" y="3847119"/>
                  </a:lnTo>
                  <a:lnTo>
                    <a:pt x="615661" y="3814582"/>
                  </a:lnTo>
                  <a:lnTo>
                    <a:pt x="585036" y="3781429"/>
                  </a:lnTo>
                  <a:lnTo>
                    <a:pt x="555069" y="3747669"/>
                  </a:lnTo>
                  <a:lnTo>
                    <a:pt x="525770" y="3713312"/>
                  </a:lnTo>
                  <a:lnTo>
                    <a:pt x="497150" y="3678368"/>
                  </a:lnTo>
                  <a:lnTo>
                    <a:pt x="469217" y="3642848"/>
                  </a:lnTo>
                  <a:lnTo>
                    <a:pt x="441984" y="3606763"/>
                  </a:lnTo>
                  <a:lnTo>
                    <a:pt x="415460" y="3570121"/>
                  </a:lnTo>
                  <a:lnTo>
                    <a:pt x="389655" y="3532934"/>
                  </a:lnTo>
                  <a:lnTo>
                    <a:pt x="364579" y="3495211"/>
                  </a:lnTo>
                  <a:lnTo>
                    <a:pt x="340242" y="3456963"/>
                  </a:lnTo>
                  <a:lnTo>
                    <a:pt x="316656" y="3418200"/>
                  </a:lnTo>
                  <a:lnTo>
                    <a:pt x="293829" y="3378932"/>
                  </a:lnTo>
                  <a:lnTo>
                    <a:pt x="271772" y="3339170"/>
                  </a:lnTo>
                  <a:lnTo>
                    <a:pt x="250496" y="3298923"/>
                  </a:lnTo>
                  <a:lnTo>
                    <a:pt x="230011" y="3258202"/>
                  </a:lnTo>
                  <a:lnTo>
                    <a:pt x="210326" y="3217017"/>
                  </a:lnTo>
                  <a:lnTo>
                    <a:pt x="191452" y="3175378"/>
                  </a:lnTo>
                  <a:lnTo>
                    <a:pt x="173400" y="3133295"/>
                  </a:lnTo>
                  <a:lnTo>
                    <a:pt x="156178" y="3090779"/>
                  </a:lnTo>
                  <a:lnTo>
                    <a:pt x="139799" y="3047840"/>
                  </a:lnTo>
                  <a:lnTo>
                    <a:pt x="124271" y="3004488"/>
                  </a:lnTo>
                  <a:lnTo>
                    <a:pt x="109605" y="2960733"/>
                  </a:lnTo>
                  <a:lnTo>
                    <a:pt x="95812" y="2916585"/>
                  </a:lnTo>
                  <a:lnTo>
                    <a:pt x="82900" y="2872055"/>
                  </a:lnTo>
                  <a:lnTo>
                    <a:pt x="70882" y="2827153"/>
                  </a:lnTo>
                  <a:lnTo>
                    <a:pt x="59766" y="2781889"/>
                  </a:lnTo>
                  <a:lnTo>
                    <a:pt x="49564" y="2736273"/>
                  </a:lnTo>
                  <a:lnTo>
                    <a:pt x="40284" y="2690316"/>
                  </a:lnTo>
                  <a:lnTo>
                    <a:pt x="31938" y="2644027"/>
                  </a:lnTo>
                  <a:lnTo>
                    <a:pt x="24536" y="2597417"/>
                  </a:lnTo>
                  <a:lnTo>
                    <a:pt x="18088" y="2550496"/>
                  </a:lnTo>
                  <a:lnTo>
                    <a:pt x="12603" y="2503275"/>
                  </a:lnTo>
                  <a:lnTo>
                    <a:pt x="8093" y="2455763"/>
                  </a:lnTo>
                  <a:lnTo>
                    <a:pt x="4567" y="2407970"/>
                  </a:lnTo>
                  <a:lnTo>
                    <a:pt x="2036" y="2359907"/>
                  </a:lnTo>
                  <a:lnTo>
                    <a:pt x="510" y="2311585"/>
                  </a:lnTo>
                  <a:lnTo>
                    <a:pt x="0" y="2263013"/>
                  </a:lnTo>
                  <a:lnTo>
                    <a:pt x="510" y="2214440"/>
                  </a:lnTo>
                  <a:lnTo>
                    <a:pt x="2036" y="2166117"/>
                  </a:lnTo>
                  <a:lnTo>
                    <a:pt x="4567" y="2118055"/>
                  </a:lnTo>
                  <a:lnTo>
                    <a:pt x="8093" y="2070262"/>
                  </a:lnTo>
                  <a:lnTo>
                    <a:pt x="12603" y="2022749"/>
                  </a:lnTo>
                  <a:lnTo>
                    <a:pt x="18088" y="1975527"/>
                  </a:lnTo>
                  <a:lnTo>
                    <a:pt x="24536" y="1928606"/>
                  </a:lnTo>
                  <a:lnTo>
                    <a:pt x="31938" y="1881995"/>
                  </a:lnTo>
                  <a:lnTo>
                    <a:pt x="40284" y="1835706"/>
                  </a:lnTo>
                  <a:lnTo>
                    <a:pt x="49564" y="1789748"/>
                  </a:lnTo>
                  <a:lnTo>
                    <a:pt x="59766" y="1744131"/>
                  </a:lnTo>
                  <a:lnTo>
                    <a:pt x="70882" y="1698866"/>
                  </a:lnTo>
                  <a:lnTo>
                    <a:pt x="82900" y="1653963"/>
                  </a:lnTo>
                  <a:lnTo>
                    <a:pt x="95812" y="1609432"/>
                  </a:lnTo>
                  <a:lnTo>
                    <a:pt x="109605" y="1565283"/>
                  </a:lnTo>
                  <a:lnTo>
                    <a:pt x="124271" y="1521527"/>
                  </a:lnTo>
                  <a:lnTo>
                    <a:pt x="139799" y="1478174"/>
                  </a:lnTo>
                  <a:lnTo>
                    <a:pt x="156178" y="1435234"/>
                  </a:lnTo>
                  <a:lnTo>
                    <a:pt x="173400" y="1392716"/>
                  </a:lnTo>
                  <a:lnTo>
                    <a:pt x="191452" y="1350633"/>
                  </a:lnTo>
                  <a:lnTo>
                    <a:pt x="210326" y="1308992"/>
                  </a:lnTo>
                  <a:lnTo>
                    <a:pt x="230011" y="1267806"/>
                  </a:lnTo>
                  <a:lnTo>
                    <a:pt x="250496" y="1227083"/>
                  </a:lnTo>
                  <a:lnTo>
                    <a:pt x="271772" y="1186835"/>
                  </a:lnTo>
                  <a:lnTo>
                    <a:pt x="293829" y="1147071"/>
                  </a:lnTo>
                  <a:lnTo>
                    <a:pt x="316656" y="1107801"/>
                  </a:lnTo>
                  <a:lnTo>
                    <a:pt x="340242" y="1069037"/>
                  </a:lnTo>
                  <a:lnTo>
                    <a:pt x="364579" y="1030787"/>
                  </a:lnTo>
                  <a:lnTo>
                    <a:pt x="389655" y="993063"/>
                  </a:lnTo>
                  <a:lnTo>
                    <a:pt x="415460" y="955874"/>
                  </a:lnTo>
                  <a:lnTo>
                    <a:pt x="441984" y="919231"/>
                  </a:lnTo>
                  <a:lnTo>
                    <a:pt x="469217" y="883143"/>
                  </a:lnTo>
                  <a:lnTo>
                    <a:pt x="497150" y="847622"/>
                  </a:lnTo>
                  <a:lnTo>
                    <a:pt x="525770" y="812677"/>
                  </a:lnTo>
                  <a:lnTo>
                    <a:pt x="555069" y="778318"/>
                  </a:lnTo>
                  <a:lnTo>
                    <a:pt x="585036" y="744556"/>
                  </a:lnTo>
                  <a:lnTo>
                    <a:pt x="615661" y="711401"/>
                  </a:lnTo>
                  <a:lnTo>
                    <a:pt x="646933" y="678863"/>
                  </a:lnTo>
                  <a:lnTo>
                    <a:pt x="678843" y="646952"/>
                  </a:lnTo>
                  <a:lnTo>
                    <a:pt x="711381" y="615679"/>
                  </a:lnTo>
                  <a:lnTo>
                    <a:pt x="744535" y="585053"/>
                  </a:lnTo>
                  <a:lnTo>
                    <a:pt x="778296" y="555085"/>
                  </a:lnTo>
                  <a:lnTo>
                    <a:pt x="812654" y="525786"/>
                  </a:lnTo>
                  <a:lnTo>
                    <a:pt x="847599" y="497165"/>
                  </a:lnTo>
                  <a:lnTo>
                    <a:pt x="883120" y="469232"/>
                  </a:lnTo>
                  <a:lnTo>
                    <a:pt x="919206" y="441998"/>
                  </a:lnTo>
                  <a:lnTo>
                    <a:pt x="955849" y="415473"/>
                  </a:lnTo>
                  <a:lnTo>
                    <a:pt x="993037" y="389667"/>
                  </a:lnTo>
                  <a:lnTo>
                    <a:pt x="1030761" y="364590"/>
                  </a:lnTo>
                  <a:lnTo>
                    <a:pt x="1069010" y="340253"/>
                  </a:lnTo>
                  <a:lnTo>
                    <a:pt x="1107773" y="316666"/>
                  </a:lnTo>
                  <a:lnTo>
                    <a:pt x="1147042" y="293838"/>
                  </a:lnTo>
                  <a:lnTo>
                    <a:pt x="1186805" y="271781"/>
                  </a:lnTo>
                  <a:lnTo>
                    <a:pt x="1227053" y="250505"/>
                  </a:lnTo>
                  <a:lnTo>
                    <a:pt x="1267775" y="230018"/>
                  </a:lnTo>
                  <a:lnTo>
                    <a:pt x="1308961" y="210333"/>
                  </a:lnTo>
                  <a:lnTo>
                    <a:pt x="1350601" y="191459"/>
                  </a:lnTo>
                  <a:lnTo>
                    <a:pt x="1392684" y="173405"/>
                  </a:lnTo>
                  <a:lnTo>
                    <a:pt x="1435201" y="156184"/>
                  </a:lnTo>
                  <a:lnTo>
                    <a:pt x="1478141" y="139804"/>
                  </a:lnTo>
                  <a:lnTo>
                    <a:pt x="1521493" y="124275"/>
                  </a:lnTo>
                  <a:lnTo>
                    <a:pt x="1565249" y="109609"/>
                  </a:lnTo>
                  <a:lnTo>
                    <a:pt x="1609397" y="95815"/>
                  </a:lnTo>
                  <a:lnTo>
                    <a:pt x="1653928" y="82903"/>
                  </a:lnTo>
                  <a:lnTo>
                    <a:pt x="1698830" y="70884"/>
                  </a:lnTo>
                  <a:lnTo>
                    <a:pt x="1744095" y="59768"/>
                  </a:lnTo>
                  <a:lnTo>
                    <a:pt x="1789711" y="49565"/>
                  </a:lnTo>
                  <a:lnTo>
                    <a:pt x="1835669" y="40286"/>
                  </a:lnTo>
                  <a:lnTo>
                    <a:pt x="1881958" y="31939"/>
                  </a:lnTo>
                  <a:lnTo>
                    <a:pt x="1928568" y="24537"/>
                  </a:lnTo>
                  <a:lnTo>
                    <a:pt x="1975490" y="18088"/>
                  </a:lnTo>
                  <a:lnTo>
                    <a:pt x="2022712" y="12604"/>
                  </a:lnTo>
                  <a:lnTo>
                    <a:pt x="2070224" y="8093"/>
                  </a:lnTo>
                  <a:lnTo>
                    <a:pt x="2118017" y="4568"/>
                  </a:lnTo>
                  <a:lnTo>
                    <a:pt x="2166079" y="2037"/>
                  </a:lnTo>
                  <a:lnTo>
                    <a:pt x="2214402" y="510"/>
                  </a:lnTo>
                  <a:lnTo>
                    <a:pt x="2262974" y="0"/>
                  </a:lnTo>
                  <a:lnTo>
                    <a:pt x="2262974" y="2263013"/>
                  </a:lnTo>
                  <a:lnTo>
                    <a:pt x="2262974" y="4525937"/>
                  </a:lnTo>
                  <a:close/>
                </a:path>
              </a:pathLst>
            </a:custGeom>
            <a:ln w="28575">
              <a:solidFill>
                <a:srgbClr val="FFFFFF"/>
              </a:solidFill>
            </a:ln>
          </p:spPr>
          <p:txBody>
            <a:bodyPr wrap="square" lIns="0" tIns="0" rIns="0" bIns="0" rtlCol="0"/>
            <a:lstStyle/>
            <a:p/>
          </p:txBody>
        </p:sp>
        <p:sp>
          <p:nvSpPr>
            <p:cNvPr id="10" name="object 10"/>
            <p:cNvSpPr/>
            <p:nvPr/>
          </p:nvSpPr>
          <p:spPr>
            <a:xfrm>
              <a:off x="1157058" y="3020568"/>
              <a:ext cx="1669414" cy="3338195"/>
            </a:xfrm>
            <a:custGeom>
              <a:avLst/>
              <a:gdLst/>
              <a:ahLst/>
              <a:cxnLst/>
              <a:rect l="l" t="t" r="r" b="b"/>
              <a:pathLst>
                <a:path w="1669414" h="3338195">
                  <a:moveTo>
                    <a:pt x="1668945" y="0"/>
                  </a:moveTo>
                  <a:lnTo>
                    <a:pt x="1620595" y="686"/>
                  </a:lnTo>
                  <a:lnTo>
                    <a:pt x="1572586" y="2734"/>
                  </a:lnTo>
                  <a:lnTo>
                    <a:pt x="1524937" y="6125"/>
                  </a:lnTo>
                  <a:lnTo>
                    <a:pt x="1477666" y="10840"/>
                  </a:lnTo>
                  <a:lnTo>
                    <a:pt x="1430791" y="16860"/>
                  </a:lnTo>
                  <a:lnTo>
                    <a:pt x="1384332" y="24167"/>
                  </a:lnTo>
                  <a:lnTo>
                    <a:pt x="1338306" y="32743"/>
                  </a:lnTo>
                  <a:lnTo>
                    <a:pt x="1292733" y="42569"/>
                  </a:lnTo>
                  <a:lnTo>
                    <a:pt x="1247630" y="53626"/>
                  </a:lnTo>
                  <a:lnTo>
                    <a:pt x="1203017" y="65896"/>
                  </a:lnTo>
                  <a:lnTo>
                    <a:pt x="1158912" y="79360"/>
                  </a:lnTo>
                  <a:lnTo>
                    <a:pt x="1115333" y="94000"/>
                  </a:lnTo>
                  <a:lnTo>
                    <a:pt x="1072299" y="109797"/>
                  </a:lnTo>
                  <a:lnTo>
                    <a:pt x="1029829" y="126733"/>
                  </a:lnTo>
                  <a:lnTo>
                    <a:pt x="987941" y="144789"/>
                  </a:lnTo>
                  <a:lnTo>
                    <a:pt x="946654" y="163946"/>
                  </a:lnTo>
                  <a:lnTo>
                    <a:pt x="905986" y="184187"/>
                  </a:lnTo>
                  <a:lnTo>
                    <a:pt x="865955" y="205492"/>
                  </a:lnTo>
                  <a:lnTo>
                    <a:pt x="826581" y="227842"/>
                  </a:lnTo>
                  <a:lnTo>
                    <a:pt x="787882" y="251220"/>
                  </a:lnTo>
                  <a:lnTo>
                    <a:pt x="749877" y="275607"/>
                  </a:lnTo>
                  <a:lnTo>
                    <a:pt x="712583" y="300984"/>
                  </a:lnTo>
                  <a:lnTo>
                    <a:pt x="676020" y="327333"/>
                  </a:lnTo>
                  <a:lnTo>
                    <a:pt x="640206" y="354635"/>
                  </a:lnTo>
                  <a:lnTo>
                    <a:pt x="605159" y="382871"/>
                  </a:lnTo>
                  <a:lnTo>
                    <a:pt x="570899" y="412024"/>
                  </a:lnTo>
                  <a:lnTo>
                    <a:pt x="537444" y="442074"/>
                  </a:lnTo>
                  <a:lnTo>
                    <a:pt x="504811" y="473002"/>
                  </a:lnTo>
                  <a:lnTo>
                    <a:pt x="473021" y="504792"/>
                  </a:lnTo>
                  <a:lnTo>
                    <a:pt x="442091" y="537423"/>
                  </a:lnTo>
                  <a:lnTo>
                    <a:pt x="412040" y="570877"/>
                  </a:lnTo>
                  <a:lnTo>
                    <a:pt x="382887" y="605137"/>
                  </a:lnTo>
                  <a:lnTo>
                    <a:pt x="354649" y="640182"/>
                  </a:lnTo>
                  <a:lnTo>
                    <a:pt x="327346" y="675995"/>
                  </a:lnTo>
                  <a:lnTo>
                    <a:pt x="300997" y="712557"/>
                  </a:lnTo>
                  <a:lnTo>
                    <a:pt x="275619" y="749850"/>
                  </a:lnTo>
                  <a:lnTo>
                    <a:pt x="251231" y="787855"/>
                  </a:lnTo>
                  <a:lnTo>
                    <a:pt x="227852" y="826553"/>
                  </a:lnTo>
                  <a:lnTo>
                    <a:pt x="205501" y="865926"/>
                  </a:lnTo>
                  <a:lnTo>
                    <a:pt x="184195" y="905956"/>
                  </a:lnTo>
                  <a:lnTo>
                    <a:pt x="163954" y="946623"/>
                  </a:lnTo>
                  <a:lnTo>
                    <a:pt x="144796" y="987910"/>
                  </a:lnTo>
                  <a:lnTo>
                    <a:pt x="126739" y="1029797"/>
                  </a:lnTo>
                  <a:lnTo>
                    <a:pt x="109802" y="1072266"/>
                  </a:lnTo>
                  <a:lnTo>
                    <a:pt x="94005" y="1115299"/>
                  </a:lnTo>
                  <a:lnTo>
                    <a:pt x="79364" y="1158878"/>
                  </a:lnTo>
                  <a:lnTo>
                    <a:pt x="65899" y="1202982"/>
                  </a:lnTo>
                  <a:lnTo>
                    <a:pt x="53629" y="1247595"/>
                  </a:lnTo>
                  <a:lnTo>
                    <a:pt x="42571" y="1292697"/>
                  </a:lnTo>
                  <a:lnTo>
                    <a:pt x="32745" y="1338270"/>
                  </a:lnTo>
                  <a:lnTo>
                    <a:pt x="24169" y="1384295"/>
                  </a:lnTo>
                  <a:lnTo>
                    <a:pt x="16861" y="1430754"/>
                  </a:lnTo>
                  <a:lnTo>
                    <a:pt x="10840" y="1477628"/>
                  </a:lnTo>
                  <a:lnTo>
                    <a:pt x="6125" y="1524899"/>
                  </a:lnTo>
                  <a:lnTo>
                    <a:pt x="2734" y="1572548"/>
                  </a:lnTo>
                  <a:lnTo>
                    <a:pt x="686" y="1620557"/>
                  </a:lnTo>
                  <a:lnTo>
                    <a:pt x="0" y="1668907"/>
                  </a:lnTo>
                  <a:lnTo>
                    <a:pt x="686" y="1717255"/>
                  </a:lnTo>
                  <a:lnTo>
                    <a:pt x="2734" y="1765262"/>
                  </a:lnTo>
                  <a:lnTo>
                    <a:pt x="6125" y="1812911"/>
                  </a:lnTo>
                  <a:lnTo>
                    <a:pt x="10840" y="1860181"/>
                  </a:lnTo>
                  <a:lnTo>
                    <a:pt x="16861" y="1907055"/>
                  </a:lnTo>
                  <a:lnTo>
                    <a:pt x="24169" y="1953513"/>
                  </a:lnTo>
                  <a:lnTo>
                    <a:pt x="32745" y="1999538"/>
                  </a:lnTo>
                  <a:lnTo>
                    <a:pt x="42571" y="2045111"/>
                  </a:lnTo>
                  <a:lnTo>
                    <a:pt x="53629" y="2090213"/>
                  </a:lnTo>
                  <a:lnTo>
                    <a:pt x="65899" y="2134826"/>
                  </a:lnTo>
                  <a:lnTo>
                    <a:pt x="79364" y="2178931"/>
                  </a:lnTo>
                  <a:lnTo>
                    <a:pt x="94005" y="2222509"/>
                  </a:lnTo>
                  <a:lnTo>
                    <a:pt x="109802" y="2265543"/>
                  </a:lnTo>
                  <a:lnTo>
                    <a:pt x="126739" y="2308013"/>
                  </a:lnTo>
                  <a:lnTo>
                    <a:pt x="144796" y="2349901"/>
                  </a:lnTo>
                  <a:lnTo>
                    <a:pt x="163954" y="2391189"/>
                  </a:lnTo>
                  <a:lnTo>
                    <a:pt x="184195" y="2431857"/>
                  </a:lnTo>
                  <a:lnTo>
                    <a:pt x="205501" y="2471887"/>
                  </a:lnTo>
                  <a:lnTo>
                    <a:pt x="227852" y="2511262"/>
                  </a:lnTo>
                  <a:lnTo>
                    <a:pt x="251231" y="2549961"/>
                  </a:lnTo>
                  <a:lnTo>
                    <a:pt x="275619" y="2587967"/>
                  </a:lnTo>
                  <a:lnTo>
                    <a:pt x="300997" y="2625261"/>
                  </a:lnTo>
                  <a:lnTo>
                    <a:pt x="327346" y="2661825"/>
                  </a:lnTo>
                  <a:lnTo>
                    <a:pt x="354649" y="2697640"/>
                  </a:lnTo>
                  <a:lnTo>
                    <a:pt x="382887" y="2732687"/>
                  </a:lnTo>
                  <a:lnTo>
                    <a:pt x="412040" y="2766947"/>
                  </a:lnTo>
                  <a:lnTo>
                    <a:pt x="442091" y="2800403"/>
                  </a:lnTo>
                  <a:lnTo>
                    <a:pt x="473021" y="2833036"/>
                  </a:lnTo>
                  <a:lnTo>
                    <a:pt x="504811" y="2864827"/>
                  </a:lnTo>
                  <a:lnTo>
                    <a:pt x="537444" y="2895758"/>
                  </a:lnTo>
                  <a:lnTo>
                    <a:pt x="570899" y="2925810"/>
                  </a:lnTo>
                  <a:lnTo>
                    <a:pt x="605159" y="2954964"/>
                  </a:lnTo>
                  <a:lnTo>
                    <a:pt x="640206" y="2983202"/>
                  </a:lnTo>
                  <a:lnTo>
                    <a:pt x="676020" y="3010506"/>
                  </a:lnTo>
                  <a:lnTo>
                    <a:pt x="712583" y="3036856"/>
                  </a:lnTo>
                  <a:lnTo>
                    <a:pt x="749877" y="3062235"/>
                  </a:lnTo>
                  <a:lnTo>
                    <a:pt x="787882" y="3086623"/>
                  </a:lnTo>
                  <a:lnTo>
                    <a:pt x="826581" y="3110003"/>
                  </a:lnTo>
                  <a:lnTo>
                    <a:pt x="865955" y="3132355"/>
                  </a:lnTo>
                  <a:lnTo>
                    <a:pt x="905986" y="3153661"/>
                  </a:lnTo>
                  <a:lnTo>
                    <a:pt x="946654" y="3173903"/>
                  </a:lnTo>
                  <a:lnTo>
                    <a:pt x="987941" y="3193062"/>
                  </a:lnTo>
                  <a:lnTo>
                    <a:pt x="1029829" y="3211119"/>
                  </a:lnTo>
                  <a:lnTo>
                    <a:pt x="1072299" y="3228057"/>
                  </a:lnTo>
                  <a:lnTo>
                    <a:pt x="1115333" y="3243855"/>
                  </a:lnTo>
                  <a:lnTo>
                    <a:pt x="1158912" y="3258496"/>
                  </a:lnTo>
                  <a:lnTo>
                    <a:pt x="1203017" y="3271962"/>
                  </a:lnTo>
                  <a:lnTo>
                    <a:pt x="1247630" y="3284233"/>
                  </a:lnTo>
                  <a:lnTo>
                    <a:pt x="1292733" y="3295291"/>
                  </a:lnTo>
                  <a:lnTo>
                    <a:pt x="1338306" y="3305117"/>
                  </a:lnTo>
                  <a:lnTo>
                    <a:pt x="1384332" y="3313694"/>
                  </a:lnTo>
                  <a:lnTo>
                    <a:pt x="1430791" y="3321002"/>
                  </a:lnTo>
                  <a:lnTo>
                    <a:pt x="1477666" y="3327023"/>
                  </a:lnTo>
                  <a:lnTo>
                    <a:pt x="1524937" y="3331738"/>
                  </a:lnTo>
                  <a:lnTo>
                    <a:pt x="1572586" y="3335129"/>
                  </a:lnTo>
                  <a:lnTo>
                    <a:pt x="1620595" y="3337177"/>
                  </a:lnTo>
                  <a:lnTo>
                    <a:pt x="1668945" y="3337864"/>
                  </a:lnTo>
                  <a:lnTo>
                    <a:pt x="1668945" y="0"/>
                  </a:lnTo>
                  <a:close/>
                </a:path>
              </a:pathLst>
            </a:custGeom>
            <a:solidFill>
              <a:srgbClr val="999579"/>
            </a:solidFill>
          </p:spPr>
          <p:txBody>
            <a:bodyPr wrap="square" lIns="0" tIns="0" rIns="0" bIns="0" rtlCol="0"/>
            <a:lstStyle/>
            <a:p/>
          </p:txBody>
        </p:sp>
        <p:sp>
          <p:nvSpPr>
            <p:cNvPr id="11" name="object 11"/>
            <p:cNvSpPr/>
            <p:nvPr/>
          </p:nvSpPr>
          <p:spPr>
            <a:xfrm>
              <a:off x="1157058" y="3020568"/>
              <a:ext cx="1669414" cy="3338195"/>
            </a:xfrm>
            <a:custGeom>
              <a:avLst/>
              <a:gdLst/>
              <a:ahLst/>
              <a:cxnLst/>
              <a:rect l="l" t="t" r="r" b="b"/>
              <a:pathLst>
                <a:path w="1669414" h="3338195">
                  <a:moveTo>
                    <a:pt x="1668945" y="3337864"/>
                  </a:moveTo>
                  <a:lnTo>
                    <a:pt x="1620595" y="3337177"/>
                  </a:lnTo>
                  <a:lnTo>
                    <a:pt x="1572586" y="3335129"/>
                  </a:lnTo>
                  <a:lnTo>
                    <a:pt x="1524937" y="3331738"/>
                  </a:lnTo>
                  <a:lnTo>
                    <a:pt x="1477666" y="3327023"/>
                  </a:lnTo>
                  <a:lnTo>
                    <a:pt x="1430791" y="3321002"/>
                  </a:lnTo>
                  <a:lnTo>
                    <a:pt x="1384332" y="3313694"/>
                  </a:lnTo>
                  <a:lnTo>
                    <a:pt x="1338306" y="3305117"/>
                  </a:lnTo>
                  <a:lnTo>
                    <a:pt x="1292733" y="3295291"/>
                  </a:lnTo>
                  <a:lnTo>
                    <a:pt x="1247630" y="3284233"/>
                  </a:lnTo>
                  <a:lnTo>
                    <a:pt x="1203017" y="3271962"/>
                  </a:lnTo>
                  <a:lnTo>
                    <a:pt x="1158912" y="3258496"/>
                  </a:lnTo>
                  <a:lnTo>
                    <a:pt x="1115333" y="3243855"/>
                  </a:lnTo>
                  <a:lnTo>
                    <a:pt x="1072299" y="3228057"/>
                  </a:lnTo>
                  <a:lnTo>
                    <a:pt x="1029829" y="3211119"/>
                  </a:lnTo>
                  <a:lnTo>
                    <a:pt x="987941" y="3193062"/>
                  </a:lnTo>
                  <a:lnTo>
                    <a:pt x="946654" y="3173903"/>
                  </a:lnTo>
                  <a:lnTo>
                    <a:pt x="905986" y="3153661"/>
                  </a:lnTo>
                  <a:lnTo>
                    <a:pt x="865955" y="3132355"/>
                  </a:lnTo>
                  <a:lnTo>
                    <a:pt x="826581" y="3110003"/>
                  </a:lnTo>
                  <a:lnTo>
                    <a:pt x="787882" y="3086623"/>
                  </a:lnTo>
                  <a:lnTo>
                    <a:pt x="749877" y="3062235"/>
                  </a:lnTo>
                  <a:lnTo>
                    <a:pt x="712583" y="3036856"/>
                  </a:lnTo>
                  <a:lnTo>
                    <a:pt x="676020" y="3010506"/>
                  </a:lnTo>
                  <a:lnTo>
                    <a:pt x="640206" y="2983202"/>
                  </a:lnTo>
                  <a:lnTo>
                    <a:pt x="605159" y="2954964"/>
                  </a:lnTo>
                  <a:lnTo>
                    <a:pt x="570899" y="2925810"/>
                  </a:lnTo>
                  <a:lnTo>
                    <a:pt x="537444" y="2895758"/>
                  </a:lnTo>
                  <a:lnTo>
                    <a:pt x="504811" y="2864827"/>
                  </a:lnTo>
                  <a:lnTo>
                    <a:pt x="473021" y="2833036"/>
                  </a:lnTo>
                  <a:lnTo>
                    <a:pt x="442091" y="2800403"/>
                  </a:lnTo>
                  <a:lnTo>
                    <a:pt x="412040" y="2766947"/>
                  </a:lnTo>
                  <a:lnTo>
                    <a:pt x="382887" y="2732687"/>
                  </a:lnTo>
                  <a:lnTo>
                    <a:pt x="354649" y="2697640"/>
                  </a:lnTo>
                  <a:lnTo>
                    <a:pt x="327346" y="2661825"/>
                  </a:lnTo>
                  <a:lnTo>
                    <a:pt x="300997" y="2625261"/>
                  </a:lnTo>
                  <a:lnTo>
                    <a:pt x="275619" y="2587967"/>
                  </a:lnTo>
                  <a:lnTo>
                    <a:pt x="251231" y="2549961"/>
                  </a:lnTo>
                  <a:lnTo>
                    <a:pt x="227852" y="2511262"/>
                  </a:lnTo>
                  <a:lnTo>
                    <a:pt x="205501" y="2471887"/>
                  </a:lnTo>
                  <a:lnTo>
                    <a:pt x="184195" y="2431857"/>
                  </a:lnTo>
                  <a:lnTo>
                    <a:pt x="163954" y="2391189"/>
                  </a:lnTo>
                  <a:lnTo>
                    <a:pt x="144796" y="2349901"/>
                  </a:lnTo>
                  <a:lnTo>
                    <a:pt x="126739" y="2308013"/>
                  </a:lnTo>
                  <a:lnTo>
                    <a:pt x="109802" y="2265543"/>
                  </a:lnTo>
                  <a:lnTo>
                    <a:pt x="94005" y="2222509"/>
                  </a:lnTo>
                  <a:lnTo>
                    <a:pt x="79364" y="2178931"/>
                  </a:lnTo>
                  <a:lnTo>
                    <a:pt x="65899" y="2134826"/>
                  </a:lnTo>
                  <a:lnTo>
                    <a:pt x="53629" y="2090213"/>
                  </a:lnTo>
                  <a:lnTo>
                    <a:pt x="42571" y="2045111"/>
                  </a:lnTo>
                  <a:lnTo>
                    <a:pt x="32745" y="1999538"/>
                  </a:lnTo>
                  <a:lnTo>
                    <a:pt x="24169" y="1953513"/>
                  </a:lnTo>
                  <a:lnTo>
                    <a:pt x="16861" y="1907055"/>
                  </a:lnTo>
                  <a:lnTo>
                    <a:pt x="10840" y="1860181"/>
                  </a:lnTo>
                  <a:lnTo>
                    <a:pt x="6125" y="1812911"/>
                  </a:lnTo>
                  <a:lnTo>
                    <a:pt x="2734" y="1765262"/>
                  </a:lnTo>
                  <a:lnTo>
                    <a:pt x="686" y="1717255"/>
                  </a:lnTo>
                  <a:lnTo>
                    <a:pt x="0" y="1668907"/>
                  </a:lnTo>
                  <a:lnTo>
                    <a:pt x="686" y="1620557"/>
                  </a:lnTo>
                  <a:lnTo>
                    <a:pt x="2734" y="1572548"/>
                  </a:lnTo>
                  <a:lnTo>
                    <a:pt x="6125" y="1524899"/>
                  </a:lnTo>
                  <a:lnTo>
                    <a:pt x="10840" y="1477628"/>
                  </a:lnTo>
                  <a:lnTo>
                    <a:pt x="16861" y="1430754"/>
                  </a:lnTo>
                  <a:lnTo>
                    <a:pt x="24169" y="1384295"/>
                  </a:lnTo>
                  <a:lnTo>
                    <a:pt x="32745" y="1338270"/>
                  </a:lnTo>
                  <a:lnTo>
                    <a:pt x="42571" y="1292697"/>
                  </a:lnTo>
                  <a:lnTo>
                    <a:pt x="53629" y="1247595"/>
                  </a:lnTo>
                  <a:lnTo>
                    <a:pt x="65899" y="1202982"/>
                  </a:lnTo>
                  <a:lnTo>
                    <a:pt x="79364" y="1158878"/>
                  </a:lnTo>
                  <a:lnTo>
                    <a:pt x="94005" y="1115299"/>
                  </a:lnTo>
                  <a:lnTo>
                    <a:pt x="109802" y="1072266"/>
                  </a:lnTo>
                  <a:lnTo>
                    <a:pt x="126739" y="1029797"/>
                  </a:lnTo>
                  <a:lnTo>
                    <a:pt x="144796" y="987910"/>
                  </a:lnTo>
                  <a:lnTo>
                    <a:pt x="163954" y="946623"/>
                  </a:lnTo>
                  <a:lnTo>
                    <a:pt x="184195" y="905956"/>
                  </a:lnTo>
                  <a:lnTo>
                    <a:pt x="205501" y="865926"/>
                  </a:lnTo>
                  <a:lnTo>
                    <a:pt x="227852" y="826553"/>
                  </a:lnTo>
                  <a:lnTo>
                    <a:pt x="251231" y="787855"/>
                  </a:lnTo>
                  <a:lnTo>
                    <a:pt x="275619" y="749850"/>
                  </a:lnTo>
                  <a:lnTo>
                    <a:pt x="300997" y="712557"/>
                  </a:lnTo>
                  <a:lnTo>
                    <a:pt x="327346" y="675995"/>
                  </a:lnTo>
                  <a:lnTo>
                    <a:pt x="354649" y="640182"/>
                  </a:lnTo>
                  <a:lnTo>
                    <a:pt x="382887" y="605137"/>
                  </a:lnTo>
                  <a:lnTo>
                    <a:pt x="412040" y="570877"/>
                  </a:lnTo>
                  <a:lnTo>
                    <a:pt x="442091" y="537423"/>
                  </a:lnTo>
                  <a:lnTo>
                    <a:pt x="473021" y="504792"/>
                  </a:lnTo>
                  <a:lnTo>
                    <a:pt x="504811" y="473002"/>
                  </a:lnTo>
                  <a:lnTo>
                    <a:pt x="537444" y="442074"/>
                  </a:lnTo>
                  <a:lnTo>
                    <a:pt x="570899" y="412024"/>
                  </a:lnTo>
                  <a:lnTo>
                    <a:pt x="605159" y="382871"/>
                  </a:lnTo>
                  <a:lnTo>
                    <a:pt x="640206" y="354635"/>
                  </a:lnTo>
                  <a:lnTo>
                    <a:pt x="676020" y="327333"/>
                  </a:lnTo>
                  <a:lnTo>
                    <a:pt x="712583" y="300984"/>
                  </a:lnTo>
                  <a:lnTo>
                    <a:pt x="749877" y="275607"/>
                  </a:lnTo>
                  <a:lnTo>
                    <a:pt x="787882" y="251220"/>
                  </a:lnTo>
                  <a:lnTo>
                    <a:pt x="826581" y="227842"/>
                  </a:lnTo>
                  <a:lnTo>
                    <a:pt x="865955" y="205492"/>
                  </a:lnTo>
                  <a:lnTo>
                    <a:pt x="905986" y="184187"/>
                  </a:lnTo>
                  <a:lnTo>
                    <a:pt x="946654" y="163946"/>
                  </a:lnTo>
                  <a:lnTo>
                    <a:pt x="987941" y="144789"/>
                  </a:lnTo>
                  <a:lnTo>
                    <a:pt x="1029829" y="126733"/>
                  </a:lnTo>
                  <a:lnTo>
                    <a:pt x="1072299" y="109797"/>
                  </a:lnTo>
                  <a:lnTo>
                    <a:pt x="1115333" y="94000"/>
                  </a:lnTo>
                  <a:lnTo>
                    <a:pt x="1158912" y="79360"/>
                  </a:lnTo>
                  <a:lnTo>
                    <a:pt x="1203017" y="65896"/>
                  </a:lnTo>
                  <a:lnTo>
                    <a:pt x="1247630" y="53626"/>
                  </a:lnTo>
                  <a:lnTo>
                    <a:pt x="1292733" y="42569"/>
                  </a:lnTo>
                  <a:lnTo>
                    <a:pt x="1338306" y="32743"/>
                  </a:lnTo>
                  <a:lnTo>
                    <a:pt x="1384332" y="24167"/>
                  </a:lnTo>
                  <a:lnTo>
                    <a:pt x="1430791" y="16860"/>
                  </a:lnTo>
                  <a:lnTo>
                    <a:pt x="1477666" y="10840"/>
                  </a:lnTo>
                  <a:lnTo>
                    <a:pt x="1524937" y="6125"/>
                  </a:lnTo>
                  <a:lnTo>
                    <a:pt x="1572586" y="2734"/>
                  </a:lnTo>
                  <a:lnTo>
                    <a:pt x="1620595" y="686"/>
                  </a:lnTo>
                  <a:lnTo>
                    <a:pt x="1668945" y="0"/>
                  </a:lnTo>
                  <a:lnTo>
                    <a:pt x="1668945" y="1668907"/>
                  </a:lnTo>
                  <a:lnTo>
                    <a:pt x="1668945" y="3337864"/>
                  </a:lnTo>
                  <a:close/>
                </a:path>
              </a:pathLst>
            </a:custGeom>
            <a:ln w="28575">
              <a:solidFill>
                <a:srgbClr val="FFFFFF"/>
              </a:solidFill>
            </a:ln>
          </p:spPr>
          <p:txBody>
            <a:bodyPr wrap="square" lIns="0" tIns="0" rIns="0" bIns="0" rtlCol="0"/>
            <a:lstStyle/>
            <a:p/>
          </p:txBody>
        </p:sp>
        <p:sp>
          <p:nvSpPr>
            <p:cNvPr id="12" name="object 12"/>
            <p:cNvSpPr/>
            <p:nvPr/>
          </p:nvSpPr>
          <p:spPr>
            <a:xfrm>
              <a:off x="1751075" y="3982339"/>
              <a:ext cx="1075055" cy="2150110"/>
            </a:xfrm>
            <a:custGeom>
              <a:avLst/>
              <a:gdLst/>
              <a:ahLst/>
              <a:cxnLst/>
              <a:rect l="l" t="t" r="r" b="b"/>
              <a:pathLst>
                <a:path w="1075055" h="2150110">
                  <a:moveTo>
                    <a:pt x="1074928" y="0"/>
                  </a:moveTo>
                  <a:lnTo>
                    <a:pt x="1027051" y="1047"/>
                  </a:lnTo>
                  <a:lnTo>
                    <a:pt x="979711" y="4159"/>
                  </a:lnTo>
                  <a:lnTo>
                    <a:pt x="932950" y="9293"/>
                  </a:lnTo>
                  <a:lnTo>
                    <a:pt x="886812" y="16406"/>
                  </a:lnTo>
                  <a:lnTo>
                    <a:pt x="841341" y="25452"/>
                  </a:lnTo>
                  <a:lnTo>
                    <a:pt x="796581" y="36389"/>
                  </a:lnTo>
                  <a:lnTo>
                    <a:pt x="752575" y="49173"/>
                  </a:lnTo>
                  <a:lnTo>
                    <a:pt x="709367" y="63761"/>
                  </a:lnTo>
                  <a:lnTo>
                    <a:pt x="667001" y="80108"/>
                  </a:lnTo>
                  <a:lnTo>
                    <a:pt x="625520" y="98171"/>
                  </a:lnTo>
                  <a:lnTo>
                    <a:pt x="584969" y="117906"/>
                  </a:lnTo>
                  <a:lnTo>
                    <a:pt x="545390" y="139270"/>
                  </a:lnTo>
                  <a:lnTo>
                    <a:pt x="506828" y="162219"/>
                  </a:lnTo>
                  <a:lnTo>
                    <a:pt x="469327" y="186709"/>
                  </a:lnTo>
                  <a:lnTo>
                    <a:pt x="432929" y="212697"/>
                  </a:lnTo>
                  <a:lnTo>
                    <a:pt x="397680" y="240138"/>
                  </a:lnTo>
                  <a:lnTo>
                    <a:pt x="363622" y="268990"/>
                  </a:lnTo>
                  <a:lnTo>
                    <a:pt x="330799" y="299209"/>
                  </a:lnTo>
                  <a:lnTo>
                    <a:pt x="299255" y="330750"/>
                  </a:lnTo>
                  <a:lnTo>
                    <a:pt x="269034" y="363571"/>
                  </a:lnTo>
                  <a:lnTo>
                    <a:pt x="240179" y="397627"/>
                  </a:lnTo>
                  <a:lnTo>
                    <a:pt x="212734" y="432875"/>
                  </a:lnTo>
                  <a:lnTo>
                    <a:pt x="186743" y="469271"/>
                  </a:lnTo>
                  <a:lnTo>
                    <a:pt x="162249" y="506772"/>
                  </a:lnTo>
                  <a:lnTo>
                    <a:pt x="139297" y="545334"/>
                  </a:lnTo>
                  <a:lnTo>
                    <a:pt x="117930" y="584913"/>
                  </a:lnTo>
                  <a:lnTo>
                    <a:pt x="98191" y="625465"/>
                  </a:lnTo>
                  <a:lnTo>
                    <a:pt x="80125" y="666948"/>
                  </a:lnTo>
                  <a:lnTo>
                    <a:pt x="63775" y="709316"/>
                  </a:lnTo>
                  <a:lnTo>
                    <a:pt x="49184" y="752527"/>
                  </a:lnTo>
                  <a:lnTo>
                    <a:pt x="36398" y="796537"/>
                  </a:lnTo>
                  <a:lnTo>
                    <a:pt x="25458" y="841302"/>
                  </a:lnTo>
                  <a:lnTo>
                    <a:pt x="16410" y="886779"/>
                  </a:lnTo>
                  <a:lnTo>
                    <a:pt x="9296" y="932924"/>
                  </a:lnTo>
                  <a:lnTo>
                    <a:pt x="4160" y="979692"/>
                  </a:lnTo>
                  <a:lnTo>
                    <a:pt x="1047" y="1027041"/>
                  </a:lnTo>
                  <a:lnTo>
                    <a:pt x="0" y="1074928"/>
                  </a:lnTo>
                  <a:lnTo>
                    <a:pt x="1047" y="1122805"/>
                  </a:lnTo>
                  <a:lnTo>
                    <a:pt x="4160" y="1170146"/>
                  </a:lnTo>
                  <a:lnTo>
                    <a:pt x="9296" y="1216907"/>
                  </a:lnTo>
                  <a:lnTo>
                    <a:pt x="16410" y="1263044"/>
                  </a:lnTo>
                  <a:lnTo>
                    <a:pt x="25458" y="1308515"/>
                  </a:lnTo>
                  <a:lnTo>
                    <a:pt x="36398" y="1353274"/>
                  </a:lnTo>
                  <a:lnTo>
                    <a:pt x="49184" y="1397279"/>
                  </a:lnTo>
                  <a:lnTo>
                    <a:pt x="63775" y="1440486"/>
                  </a:lnTo>
                  <a:lnTo>
                    <a:pt x="80125" y="1482850"/>
                  </a:lnTo>
                  <a:lnTo>
                    <a:pt x="98191" y="1524329"/>
                  </a:lnTo>
                  <a:lnTo>
                    <a:pt x="117930" y="1564878"/>
                  </a:lnTo>
                  <a:lnTo>
                    <a:pt x="139297" y="1604455"/>
                  </a:lnTo>
                  <a:lnTo>
                    <a:pt x="162249" y="1643014"/>
                  </a:lnTo>
                  <a:lnTo>
                    <a:pt x="186743" y="1680513"/>
                  </a:lnTo>
                  <a:lnTo>
                    <a:pt x="212734" y="1716908"/>
                  </a:lnTo>
                  <a:lnTo>
                    <a:pt x="240179" y="1752155"/>
                  </a:lnTo>
                  <a:lnTo>
                    <a:pt x="269034" y="1786211"/>
                  </a:lnTo>
                  <a:lnTo>
                    <a:pt x="299255" y="1819031"/>
                  </a:lnTo>
                  <a:lnTo>
                    <a:pt x="330799" y="1850572"/>
                  </a:lnTo>
                  <a:lnTo>
                    <a:pt x="363622" y="1880790"/>
                  </a:lnTo>
                  <a:lnTo>
                    <a:pt x="397680" y="1909642"/>
                  </a:lnTo>
                  <a:lnTo>
                    <a:pt x="432929" y="1937084"/>
                  </a:lnTo>
                  <a:lnTo>
                    <a:pt x="469327" y="1963072"/>
                  </a:lnTo>
                  <a:lnTo>
                    <a:pt x="506828" y="1987563"/>
                  </a:lnTo>
                  <a:lnTo>
                    <a:pt x="545390" y="2010513"/>
                  </a:lnTo>
                  <a:lnTo>
                    <a:pt x="584969" y="2031878"/>
                  </a:lnTo>
                  <a:lnTo>
                    <a:pt x="625520" y="2051614"/>
                  </a:lnTo>
                  <a:lnTo>
                    <a:pt x="667001" y="2069678"/>
                  </a:lnTo>
                  <a:lnTo>
                    <a:pt x="709367" y="2086026"/>
                  </a:lnTo>
                  <a:lnTo>
                    <a:pt x="752575" y="2100614"/>
                  </a:lnTo>
                  <a:lnTo>
                    <a:pt x="796581" y="2113399"/>
                  </a:lnTo>
                  <a:lnTo>
                    <a:pt x="841341" y="2124337"/>
                  </a:lnTo>
                  <a:lnTo>
                    <a:pt x="886812" y="2133384"/>
                  </a:lnTo>
                  <a:lnTo>
                    <a:pt x="932950" y="2140497"/>
                  </a:lnTo>
                  <a:lnTo>
                    <a:pt x="979711" y="2145632"/>
                  </a:lnTo>
                  <a:lnTo>
                    <a:pt x="1027051" y="2148745"/>
                  </a:lnTo>
                  <a:lnTo>
                    <a:pt x="1074928" y="2149792"/>
                  </a:lnTo>
                  <a:lnTo>
                    <a:pt x="1074928" y="0"/>
                  </a:lnTo>
                  <a:close/>
                </a:path>
              </a:pathLst>
            </a:custGeom>
            <a:solidFill>
              <a:srgbClr val="95A482"/>
            </a:solidFill>
          </p:spPr>
          <p:txBody>
            <a:bodyPr wrap="square" lIns="0" tIns="0" rIns="0" bIns="0" rtlCol="0"/>
            <a:lstStyle/>
            <a:p/>
          </p:txBody>
        </p:sp>
        <p:sp>
          <p:nvSpPr>
            <p:cNvPr id="13" name="object 13"/>
            <p:cNvSpPr/>
            <p:nvPr/>
          </p:nvSpPr>
          <p:spPr>
            <a:xfrm>
              <a:off x="1751075" y="3982339"/>
              <a:ext cx="1075055" cy="2150110"/>
            </a:xfrm>
            <a:custGeom>
              <a:avLst/>
              <a:gdLst/>
              <a:ahLst/>
              <a:cxnLst/>
              <a:rect l="l" t="t" r="r" b="b"/>
              <a:pathLst>
                <a:path w="1075055" h="2150110">
                  <a:moveTo>
                    <a:pt x="1074928" y="2149792"/>
                  </a:moveTo>
                  <a:lnTo>
                    <a:pt x="1027051" y="2148745"/>
                  </a:lnTo>
                  <a:lnTo>
                    <a:pt x="979711" y="2145632"/>
                  </a:lnTo>
                  <a:lnTo>
                    <a:pt x="932950" y="2140497"/>
                  </a:lnTo>
                  <a:lnTo>
                    <a:pt x="886812" y="2133384"/>
                  </a:lnTo>
                  <a:lnTo>
                    <a:pt x="841341" y="2124337"/>
                  </a:lnTo>
                  <a:lnTo>
                    <a:pt x="796581" y="2113399"/>
                  </a:lnTo>
                  <a:lnTo>
                    <a:pt x="752575" y="2100614"/>
                  </a:lnTo>
                  <a:lnTo>
                    <a:pt x="709367" y="2086026"/>
                  </a:lnTo>
                  <a:lnTo>
                    <a:pt x="667001" y="2069678"/>
                  </a:lnTo>
                  <a:lnTo>
                    <a:pt x="625520" y="2051614"/>
                  </a:lnTo>
                  <a:lnTo>
                    <a:pt x="584969" y="2031878"/>
                  </a:lnTo>
                  <a:lnTo>
                    <a:pt x="545390" y="2010513"/>
                  </a:lnTo>
                  <a:lnTo>
                    <a:pt x="506828" y="1987563"/>
                  </a:lnTo>
                  <a:lnTo>
                    <a:pt x="469327" y="1963072"/>
                  </a:lnTo>
                  <a:lnTo>
                    <a:pt x="432929" y="1937084"/>
                  </a:lnTo>
                  <a:lnTo>
                    <a:pt x="397680" y="1909642"/>
                  </a:lnTo>
                  <a:lnTo>
                    <a:pt x="363622" y="1880790"/>
                  </a:lnTo>
                  <a:lnTo>
                    <a:pt x="330799" y="1850572"/>
                  </a:lnTo>
                  <a:lnTo>
                    <a:pt x="299255" y="1819031"/>
                  </a:lnTo>
                  <a:lnTo>
                    <a:pt x="269034" y="1786211"/>
                  </a:lnTo>
                  <a:lnTo>
                    <a:pt x="240179" y="1752155"/>
                  </a:lnTo>
                  <a:lnTo>
                    <a:pt x="212734" y="1716908"/>
                  </a:lnTo>
                  <a:lnTo>
                    <a:pt x="186743" y="1680513"/>
                  </a:lnTo>
                  <a:lnTo>
                    <a:pt x="162249" y="1643014"/>
                  </a:lnTo>
                  <a:lnTo>
                    <a:pt x="139297" y="1604455"/>
                  </a:lnTo>
                  <a:lnTo>
                    <a:pt x="117930" y="1564878"/>
                  </a:lnTo>
                  <a:lnTo>
                    <a:pt x="98191" y="1524329"/>
                  </a:lnTo>
                  <a:lnTo>
                    <a:pt x="80125" y="1482850"/>
                  </a:lnTo>
                  <a:lnTo>
                    <a:pt x="63775" y="1440486"/>
                  </a:lnTo>
                  <a:lnTo>
                    <a:pt x="49184" y="1397279"/>
                  </a:lnTo>
                  <a:lnTo>
                    <a:pt x="36398" y="1353274"/>
                  </a:lnTo>
                  <a:lnTo>
                    <a:pt x="25458" y="1308515"/>
                  </a:lnTo>
                  <a:lnTo>
                    <a:pt x="16410" y="1263044"/>
                  </a:lnTo>
                  <a:lnTo>
                    <a:pt x="9296" y="1216907"/>
                  </a:lnTo>
                  <a:lnTo>
                    <a:pt x="4160" y="1170146"/>
                  </a:lnTo>
                  <a:lnTo>
                    <a:pt x="1047" y="1122805"/>
                  </a:lnTo>
                  <a:lnTo>
                    <a:pt x="0" y="1074928"/>
                  </a:lnTo>
                  <a:lnTo>
                    <a:pt x="1047" y="1027041"/>
                  </a:lnTo>
                  <a:lnTo>
                    <a:pt x="4160" y="979692"/>
                  </a:lnTo>
                  <a:lnTo>
                    <a:pt x="9296" y="932924"/>
                  </a:lnTo>
                  <a:lnTo>
                    <a:pt x="16410" y="886779"/>
                  </a:lnTo>
                  <a:lnTo>
                    <a:pt x="25458" y="841302"/>
                  </a:lnTo>
                  <a:lnTo>
                    <a:pt x="36398" y="796537"/>
                  </a:lnTo>
                  <a:lnTo>
                    <a:pt x="49184" y="752527"/>
                  </a:lnTo>
                  <a:lnTo>
                    <a:pt x="63775" y="709316"/>
                  </a:lnTo>
                  <a:lnTo>
                    <a:pt x="80125" y="666948"/>
                  </a:lnTo>
                  <a:lnTo>
                    <a:pt x="98191" y="625465"/>
                  </a:lnTo>
                  <a:lnTo>
                    <a:pt x="117930" y="584913"/>
                  </a:lnTo>
                  <a:lnTo>
                    <a:pt x="139297" y="545334"/>
                  </a:lnTo>
                  <a:lnTo>
                    <a:pt x="162249" y="506772"/>
                  </a:lnTo>
                  <a:lnTo>
                    <a:pt x="186743" y="469271"/>
                  </a:lnTo>
                  <a:lnTo>
                    <a:pt x="212734" y="432875"/>
                  </a:lnTo>
                  <a:lnTo>
                    <a:pt x="240179" y="397627"/>
                  </a:lnTo>
                  <a:lnTo>
                    <a:pt x="269034" y="363571"/>
                  </a:lnTo>
                  <a:lnTo>
                    <a:pt x="299255" y="330750"/>
                  </a:lnTo>
                  <a:lnTo>
                    <a:pt x="330799" y="299209"/>
                  </a:lnTo>
                  <a:lnTo>
                    <a:pt x="363622" y="268990"/>
                  </a:lnTo>
                  <a:lnTo>
                    <a:pt x="397680" y="240138"/>
                  </a:lnTo>
                  <a:lnTo>
                    <a:pt x="432929" y="212697"/>
                  </a:lnTo>
                  <a:lnTo>
                    <a:pt x="469327" y="186709"/>
                  </a:lnTo>
                  <a:lnTo>
                    <a:pt x="506828" y="162219"/>
                  </a:lnTo>
                  <a:lnTo>
                    <a:pt x="545390" y="139270"/>
                  </a:lnTo>
                  <a:lnTo>
                    <a:pt x="584969" y="117906"/>
                  </a:lnTo>
                  <a:lnTo>
                    <a:pt x="625520" y="98171"/>
                  </a:lnTo>
                  <a:lnTo>
                    <a:pt x="667001" y="80108"/>
                  </a:lnTo>
                  <a:lnTo>
                    <a:pt x="709367" y="63761"/>
                  </a:lnTo>
                  <a:lnTo>
                    <a:pt x="752575" y="49173"/>
                  </a:lnTo>
                  <a:lnTo>
                    <a:pt x="796581" y="36389"/>
                  </a:lnTo>
                  <a:lnTo>
                    <a:pt x="841341" y="25452"/>
                  </a:lnTo>
                  <a:lnTo>
                    <a:pt x="886812" y="16406"/>
                  </a:lnTo>
                  <a:lnTo>
                    <a:pt x="932950" y="9293"/>
                  </a:lnTo>
                  <a:lnTo>
                    <a:pt x="979711" y="4159"/>
                  </a:lnTo>
                  <a:lnTo>
                    <a:pt x="1027051" y="1047"/>
                  </a:lnTo>
                  <a:lnTo>
                    <a:pt x="1074928" y="0"/>
                  </a:lnTo>
                  <a:lnTo>
                    <a:pt x="1074928" y="1074928"/>
                  </a:lnTo>
                  <a:lnTo>
                    <a:pt x="1074928" y="2149792"/>
                  </a:lnTo>
                  <a:close/>
                </a:path>
              </a:pathLst>
            </a:custGeom>
            <a:ln w="28575">
              <a:solidFill>
                <a:srgbClr val="FFFFFF"/>
              </a:solidFill>
            </a:ln>
          </p:spPr>
          <p:txBody>
            <a:bodyPr wrap="square" lIns="0" tIns="0" rIns="0" bIns="0" rtlCol="0"/>
            <a:lstStyle/>
            <a:p/>
          </p:txBody>
        </p:sp>
        <p:sp>
          <p:nvSpPr>
            <p:cNvPr id="14" name="object 14"/>
            <p:cNvSpPr/>
            <p:nvPr/>
          </p:nvSpPr>
          <p:spPr>
            <a:xfrm>
              <a:off x="2345181" y="4944110"/>
              <a:ext cx="481330" cy="962025"/>
            </a:xfrm>
            <a:custGeom>
              <a:avLst/>
              <a:gdLst/>
              <a:ahLst/>
              <a:cxnLst/>
              <a:rect l="l" t="t" r="r" b="b"/>
              <a:pathLst>
                <a:path w="481330" h="962025">
                  <a:moveTo>
                    <a:pt x="480822" y="0"/>
                  </a:moveTo>
                  <a:lnTo>
                    <a:pt x="431659" y="2482"/>
                  </a:lnTo>
                  <a:lnTo>
                    <a:pt x="383917" y="9768"/>
                  </a:lnTo>
                  <a:lnTo>
                    <a:pt x="337837" y="21616"/>
                  </a:lnTo>
                  <a:lnTo>
                    <a:pt x="293661" y="37784"/>
                  </a:lnTo>
                  <a:lnTo>
                    <a:pt x="251630" y="58031"/>
                  </a:lnTo>
                  <a:lnTo>
                    <a:pt x="211987" y="82115"/>
                  </a:lnTo>
                  <a:lnTo>
                    <a:pt x="174971" y="109794"/>
                  </a:lnTo>
                  <a:lnTo>
                    <a:pt x="140827" y="140827"/>
                  </a:lnTo>
                  <a:lnTo>
                    <a:pt x="109794" y="174971"/>
                  </a:lnTo>
                  <a:lnTo>
                    <a:pt x="82115" y="211987"/>
                  </a:lnTo>
                  <a:lnTo>
                    <a:pt x="58031" y="251630"/>
                  </a:lnTo>
                  <a:lnTo>
                    <a:pt x="37784" y="293661"/>
                  </a:lnTo>
                  <a:lnTo>
                    <a:pt x="21616" y="337837"/>
                  </a:lnTo>
                  <a:lnTo>
                    <a:pt x="9768" y="383917"/>
                  </a:lnTo>
                  <a:lnTo>
                    <a:pt x="2482" y="431659"/>
                  </a:lnTo>
                  <a:lnTo>
                    <a:pt x="0" y="480821"/>
                  </a:lnTo>
                  <a:lnTo>
                    <a:pt x="2482" y="529993"/>
                  </a:lnTo>
                  <a:lnTo>
                    <a:pt x="9768" y="577744"/>
                  </a:lnTo>
                  <a:lnTo>
                    <a:pt x="21616" y="623833"/>
                  </a:lnTo>
                  <a:lnTo>
                    <a:pt x="37784" y="668017"/>
                  </a:lnTo>
                  <a:lnTo>
                    <a:pt x="58031" y="710056"/>
                  </a:lnTo>
                  <a:lnTo>
                    <a:pt x="82115" y="749707"/>
                  </a:lnTo>
                  <a:lnTo>
                    <a:pt x="109794" y="786729"/>
                  </a:lnTo>
                  <a:lnTo>
                    <a:pt x="140827" y="820880"/>
                  </a:lnTo>
                  <a:lnTo>
                    <a:pt x="174971" y="851918"/>
                  </a:lnTo>
                  <a:lnTo>
                    <a:pt x="211987" y="879602"/>
                  </a:lnTo>
                  <a:lnTo>
                    <a:pt x="251630" y="903691"/>
                  </a:lnTo>
                  <a:lnTo>
                    <a:pt x="293661" y="923941"/>
                  </a:lnTo>
                  <a:lnTo>
                    <a:pt x="337837" y="940112"/>
                  </a:lnTo>
                  <a:lnTo>
                    <a:pt x="383917" y="951962"/>
                  </a:lnTo>
                  <a:lnTo>
                    <a:pt x="431659" y="959250"/>
                  </a:lnTo>
                  <a:lnTo>
                    <a:pt x="480822" y="961732"/>
                  </a:lnTo>
                  <a:lnTo>
                    <a:pt x="480822" y="0"/>
                  </a:lnTo>
                  <a:close/>
                </a:path>
              </a:pathLst>
            </a:custGeom>
            <a:solidFill>
              <a:srgbClr val="8FAF8B"/>
            </a:solidFill>
          </p:spPr>
          <p:txBody>
            <a:bodyPr wrap="square" lIns="0" tIns="0" rIns="0" bIns="0" rtlCol="0"/>
            <a:lstStyle/>
            <a:p/>
          </p:txBody>
        </p:sp>
        <p:sp>
          <p:nvSpPr>
            <p:cNvPr id="15" name="object 15"/>
            <p:cNvSpPr/>
            <p:nvPr/>
          </p:nvSpPr>
          <p:spPr>
            <a:xfrm>
              <a:off x="2345181" y="4944110"/>
              <a:ext cx="481330" cy="962025"/>
            </a:xfrm>
            <a:custGeom>
              <a:avLst/>
              <a:gdLst/>
              <a:ahLst/>
              <a:cxnLst/>
              <a:rect l="l" t="t" r="r" b="b"/>
              <a:pathLst>
                <a:path w="481330" h="962025">
                  <a:moveTo>
                    <a:pt x="480822" y="961732"/>
                  </a:moveTo>
                  <a:lnTo>
                    <a:pt x="431659" y="959250"/>
                  </a:lnTo>
                  <a:lnTo>
                    <a:pt x="383917" y="951962"/>
                  </a:lnTo>
                  <a:lnTo>
                    <a:pt x="337837" y="940112"/>
                  </a:lnTo>
                  <a:lnTo>
                    <a:pt x="293661" y="923941"/>
                  </a:lnTo>
                  <a:lnTo>
                    <a:pt x="251630" y="903691"/>
                  </a:lnTo>
                  <a:lnTo>
                    <a:pt x="211987" y="879602"/>
                  </a:lnTo>
                  <a:lnTo>
                    <a:pt x="174971" y="851918"/>
                  </a:lnTo>
                  <a:lnTo>
                    <a:pt x="140827" y="820880"/>
                  </a:lnTo>
                  <a:lnTo>
                    <a:pt x="109794" y="786729"/>
                  </a:lnTo>
                  <a:lnTo>
                    <a:pt x="82115" y="749707"/>
                  </a:lnTo>
                  <a:lnTo>
                    <a:pt x="58031" y="710056"/>
                  </a:lnTo>
                  <a:lnTo>
                    <a:pt x="37784" y="668017"/>
                  </a:lnTo>
                  <a:lnTo>
                    <a:pt x="21616" y="623833"/>
                  </a:lnTo>
                  <a:lnTo>
                    <a:pt x="9768" y="577744"/>
                  </a:lnTo>
                  <a:lnTo>
                    <a:pt x="2482" y="529993"/>
                  </a:lnTo>
                  <a:lnTo>
                    <a:pt x="0" y="480821"/>
                  </a:lnTo>
                  <a:lnTo>
                    <a:pt x="2482" y="431659"/>
                  </a:lnTo>
                  <a:lnTo>
                    <a:pt x="9768" y="383917"/>
                  </a:lnTo>
                  <a:lnTo>
                    <a:pt x="21616" y="337837"/>
                  </a:lnTo>
                  <a:lnTo>
                    <a:pt x="37784" y="293661"/>
                  </a:lnTo>
                  <a:lnTo>
                    <a:pt x="58031" y="251630"/>
                  </a:lnTo>
                  <a:lnTo>
                    <a:pt x="82115" y="211987"/>
                  </a:lnTo>
                  <a:lnTo>
                    <a:pt x="109794" y="174971"/>
                  </a:lnTo>
                  <a:lnTo>
                    <a:pt x="140827" y="140827"/>
                  </a:lnTo>
                  <a:lnTo>
                    <a:pt x="174971" y="109794"/>
                  </a:lnTo>
                  <a:lnTo>
                    <a:pt x="211987" y="82115"/>
                  </a:lnTo>
                  <a:lnTo>
                    <a:pt x="251630" y="58031"/>
                  </a:lnTo>
                  <a:lnTo>
                    <a:pt x="293661" y="37784"/>
                  </a:lnTo>
                  <a:lnTo>
                    <a:pt x="337837" y="21616"/>
                  </a:lnTo>
                  <a:lnTo>
                    <a:pt x="383917" y="9768"/>
                  </a:lnTo>
                  <a:lnTo>
                    <a:pt x="431659" y="2482"/>
                  </a:lnTo>
                  <a:lnTo>
                    <a:pt x="480822" y="0"/>
                  </a:lnTo>
                  <a:lnTo>
                    <a:pt x="480822" y="480821"/>
                  </a:lnTo>
                  <a:lnTo>
                    <a:pt x="480822" y="961732"/>
                  </a:lnTo>
                  <a:close/>
                </a:path>
              </a:pathLst>
            </a:custGeom>
            <a:ln w="28575">
              <a:solidFill>
                <a:srgbClr val="FFFFFF"/>
              </a:solidFill>
            </a:ln>
          </p:spPr>
          <p:txBody>
            <a:bodyPr wrap="square" lIns="0" tIns="0" rIns="0" bIns="0" rtlCol="0"/>
            <a:lstStyle/>
            <a:p/>
          </p:txBody>
        </p:sp>
      </p:grpSp>
      <p:sp>
        <p:nvSpPr>
          <p:cNvPr id="16" name="object 16"/>
          <p:cNvSpPr txBox="1"/>
          <p:nvPr/>
        </p:nvSpPr>
        <p:spPr>
          <a:xfrm>
            <a:off x="68681" y="6433515"/>
            <a:ext cx="2421890" cy="391160"/>
          </a:xfrm>
          <a:prstGeom prst="rect">
            <a:avLst/>
          </a:prstGeom>
        </p:spPr>
        <p:txBody>
          <a:bodyPr vert="horz" wrap="square" lIns="0" tIns="12700" rIns="0" bIns="0" rtlCol="0">
            <a:spAutoFit/>
          </a:bodyPr>
          <a:lstStyle/>
          <a:p>
            <a:pPr marL="12700" marR="5080">
              <a:lnSpc>
                <a:spcPct val="100000"/>
              </a:lnSpc>
              <a:spcBef>
                <a:spcPts val="100"/>
              </a:spcBef>
            </a:pPr>
            <a:r>
              <a:rPr sz="1200" spc="-305" dirty="0">
                <a:solidFill>
                  <a:srgbClr val="FFFFFF"/>
                </a:solidFill>
                <a:latin typeface="Verdana" panose="020B0604030504040204"/>
                <a:cs typeface="Verdana" panose="020B0604030504040204"/>
              </a:rPr>
              <a:t>©</a:t>
            </a:r>
            <a:r>
              <a:rPr sz="1200" spc="-100" dirty="0">
                <a:solidFill>
                  <a:srgbClr val="FFFFFF"/>
                </a:solidFill>
                <a:latin typeface="Verdana" panose="020B0604030504040204"/>
                <a:cs typeface="Verdana" panose="020B0604030504040204"/>
              </a:rPr>
              <a:t> </a:t>
            </a:r>
            <a:r>
              <a:rPr sz="1200" spc="-105" dirty="0">
                <a:solidFill>
                  <a:srgbClr val="FFFFFF"/>
                </a:solidFill>
                <a:latin typeface="Verdana" panose="020B0604030504040204"/>
                <a:cs typeface="Verdana" panose="020B0604030504040204"/>
              </a:rPr>
              <a:t>201</a:t>
            </a:r>
            <a:r>
              <a:rPr sz="1200" spc="-100" dirty="0">
                <a:solidFill>
                  <a:srgbClr val="FFFFFF"/>
                </a:solidFill>
                <a:latin typeface="Verdana" panose="020B0604030504040204"/>
                <a:cs typeface="Verdana" panose="020B0604030504040204"/>
              </a:rPr>
              <a:t>6</a:t>
            </a:r>
            <a:r>
              <a:rPr sz="1200" spc="-85" dirty="0">
                <a:solidFill>
                  <a:srgbClr val="FFFFFF"/>
                </a:solidFill>
                <a:latin typeface="Verdana" panose="020B0604030504040204"/>
                <a:cs typeface="Verdana" panose="020B0604030504040204"/>
              </a:rPr>
              <a:t> </a:t>
            </a:r>
            <a:r>
              <a:rPr sz="1200" spc="50" dirty="0">
                <a:solidFill>
                  <a:srgbClr val="FFFFFF"/>
                </a:solidFill>
                <a:latin typeface="Verdana" panose="020B0604030504040204"/>
                <a:cs typeface="Verdana" panose="020B0604030504040204"/>
              </a:rPr>
              <a:t>Pe</a:t>
            </a:r>
            <a:r>
              <a:rPr sz="1200" spc="40" dirty="0">
                <a:solidFill>
                  <a:srgbClr val="FFFFFF"/>
                </a:solidFill>
                <a:latin typeface="Verdana" panose="020B0604030504040204"/>
                <a:cs typeface="Verdana" panose="020B0604030504040204"/>
              </a:rPr>
              <a:t>a</a:t>
            </a:r>
            <a:r>
              <a:rPr sz="1200" spc="-80" dirty="0">
                <a:solidFill>
                  <a:srgbClr val="FFFFFF"/>
                </a:solidFill>
                <a:latin typeface="Verdana" panose="020B0604030504040204"/>
                <a:cs typeface="Verdana" panose="020B0604030504040204"/>
              </a:rPr>
              <a:t>rs</a:t>
            </a:r>
            <a:r>
              <a:rPr sz="1200" spc="-105" dirty="0">
                <a:solidFill>
                  <a:srgbClr val="FFFFFF"/>
                </a:solidFill>
                <a:latin typeface="Verdana" panose="020B0604030504040204"/>
                <a:cs typeface="Verdana" panose="020B0604030504040204"/>
              </a:rPr>
              <a:t>o</a:t>
            </a:r>
            <a:r>
              <a:rPr sz="1200" spc="-30" dirty="0">
                <a:solidFill>
                  <a:srgbClr val="FFFFFF"/>
                </a:solidFill>
                <a:latin typeface="Verdana" panose="020B0604030504040204"/>
                <a:cs typeface="Verdana" panose="020B0604030504040204"/>
              </a:rPr>
              <a:t>n</a:t>
            </a:r>
            <a:r>
              <a:rPr sz="1200" spc="-65" dirty="0">
                <a:solidFill>
                  <a:srgbClr val="FFFFFF"/>
                </a:solidFill>
                <a:latin typeface="Verdana" panose="020B0604030504040204"/>
                <a:cs typeface="Verdana" panose="020B0604030504040204"/>
              </a:rPr>
              <a:t> </a:t>
            </a:r>
            <a:r>
              <a:rPr sz="1200" spc="-120" dirty="0">
                <a:solidFill>
                  <a:srgbClr val="FFFFFF"/>
                </a:solidFill>
                <a:latin typeface="Verdana" panose="020B0604030504040204"/>
                <a:cs typeface="Verdana" panose="020B0604030504040204"/>
              </a:rPr>
              <a:t>E</a:t>
            </a:r>
            <a:r>
              <a:rPr sz="1200" spc="70" dirty="0">
                <a:solidFill>
                  <a:srgbClr val="FFFFFF"/>
                </a:solidFill>
                <a:latin typeface="Verdana" panose="020B0604030504040204"/>
                <a:cs typeface="Verdana" panose="020B0604030504040204"/>
              </a:rPr>
              <a:t>d</a:t>
            </a:r>
            <a:r>
              <a:rPr sz="1200" spc="60" dirty="0">
                <a:solidFill>
                  <a:srgbClr val="FFFFFF"/>
                </a:solidFill>
                <a:latin typeface="Verdana" panose="020B0604030504040204"/>
                <a:cs typeface="Verdana" panose="020B0604030504040204"/>
              </a:rPr>
              <a:t>uc</a:t>
            </a:r>
            <a:r>
              <a:rPr sz="1200" spc="90" dirty="0">
                <a:solidFill>
                  <a:srgbClr val="FFFFFF"/>
                </a:solidFill>
                <a:latin typeface="Verdana" panose="020B0604030504040204"/>
                <a:cs typeface="Verdana" panose="020B0604030504040204"/>
              </a:rPr>
              <a:t>a</a:t>
            </a:r>
            <a:r>
              <a:rPr sz="1200" spc="-95" dirty="0">
                <a:solidFill>
                  <a:srgbClr val="FFFFFF"/>
                </a:solidFill>
                <a:latin typeface="Verdana" panose="020B0604030504040204"/>
                <a:cs typeface="Verdana" panose="020B0604030504040204"/>
              </a:rPr>
              <a:t>t</a:t>
            </a:r>
            <a:r>
              <a:rPr sz="1200" spc="-15" dirty="0">
                <a:solidFill>
                  <a:srgbClr val="FFFFFF"/>
                </a:solidFill>
                <a:latin typeface="Verdana" panose="020B0604030504040204"/>
                <a:cs typeface="Verdana" panose="020B0604030504040204"/>
              </a:rPr>
              <a:t>i</a:t>
            </a:r>
            <a:r>
              <a:rPr sz="1200" spc="-35" dirty="0">
                <a:solidFill>
                  <a:srgbClr val="FFFFFF"/>
                </a:solidFill>
                <a:latin typeface="Verdana" panose="020B0604030504040204"/>
                <a:cs typeface="Verdana" panose="020B0604030504040204"/>
              </a:rPr>
              <a:t>o</a:t>
            </a:r>
            <a:r>
              <a:rPr sz="1200" spc="-70" dirty="0">
                <a:solidFill>
                  <a:srgbClr val="FFFFFF"/>
                </a:solidFill>
                <a:latin typeface="Verdana" panose="020B0604030504040204"/>
                <a:cs typeface="Verdana" panose="020B0604030504040204"/>
              </a:rPr>
              <a:t>n,</a:t>
            </a:r>
            <a:r>
              <a:rPr sz="1200" spc="-60" dirty="0">
                <a:solidFill>
                  <a:srgbClr val="FFFFFF"/>
                </a:solidFill>
                <a:latin typeface="Verdana" panose="020B0604030504040204"/>
                <a:cs typeface="Verdana" panose="020B0604030504040204"/>
              </a:rPr>
              <a:t> </a:t>
            </a:r>
            <a:r>
              <a:rPr sz="1200" spc="-210" dirty="0">
                <a:solidFill>
                  <a:srgbClr val="FFFFFF"/>
                </a:solidFill>
                <a:latin typeface="Verdana" panose="020B0604030504040204"/>
                <a:cs typeface="Verdana" panose="020B0604030504040204"/>
              </a:rPr>
              <a:t>I</a:t>
            </a:r>
            <a:r>
              <a:rPr sz="1200" spc="60" dirty="0">
                <a:solidFill>
                  <a:srgbClr val="FFFFFF"/>
                </a:solidFill>
                <a:latin typeface="Verdana" panose="020B0604030504040204"/>
                <a:cs typeface="Verdana" panose="020B0604030504040204"/>
              </a:rPr>
              <a:t>nc</a:t>
            </a:r>
            <a:r>
              <a:rPr sz="1200" spc="-114" dirty="0">
                <a:solidFill>
                  <a:srgbClr val="FFFFFF"/>
                </a:solidFill>
                <a:latin typeface="Verdana" panose="020B0604030504040204"/>
                <a:cs typeface="Verdana" panose="020B0604030504040204"/>
              </a:rPr>
              <a:t>.</a:t>
            </a:r>
            <a:r>
              <a:rPr sz="1200" spc="-105" dirty="0">
                <a:solidFill>
                  <a:srgbClr val="FFFFFF"/>
                </a:solidFill>
                <a:latin typeface="Verdana" panose="020B0604030504040204"/>
                <a:cs typeface="Verdana" panose="020B0604030504040204"/>
              </a:rPr>
              <a:t>,  </a:t>
            </a:r>
            <a:r>
              <a:rPr sz="1200" spc="-90" dirty="0">
                <a:solidFill>
                  <a:srgbClr val="FFFFFF"/>
                </a:solidFill>
                <a:latin typeface="Verdana" panose="020B0604030504040204"/>
                <a:cs typeface="Verdana" panose="020B0604030504040204"/>
              </a:rPr>
              <a:t>H</a:t>
            </a:r>
            <a:r>
              <a:rPr sz="1200" spc="45" dirty="0">
                <a:solidFill>
                  <a:srgbClr val="FFFFFF"/>
                </a:solidFill>
                <a:latin typeface="Verdana" panose="020B0604030504040204"/>
                <a:cs typeface="Verdana" panose="020B0604030504040204"/>
              </a:rPr>
              <a:t>o</a:t>
            </a:r>
            <a:r>
              <a:rPr sz="1200" spc="60" dirty="0">
                <a:solidFill>
                  <a:srgbClr val="FFFFFF"/>
                </a:solidFill>
                <a:latin typeface="Verdana" panose="020B0604030504040204"/>
                <a:cs typeface="Verdana" panose="020B0604030504040204"/>
              </a:rPr>
              <a:t>b</a:t>
            </a:r>
            <a:r>
              <a:rPr sz="1200" spc="50" dirty="0">
                <a:solidFill>
                  <a:srgbClr val="FFFFFF"/>
                </a:solidFill>
                <a:latin typeface="Verdana" panose="020B0604030504040204"/>
                <a:cs typeface="Verdana" panose="020B0604030504040204"/>
              </a:rPr>
              <a:t>o</a:t>
            </a:r>
            <a:r>
              <a:rPr sz="1200" spc="-45" dirty="0">
                <a:solidFill>
                  <a:srgbClr val="FFFFFF"/>
                </a:solidFill>
                <a:latin typeface="Verdana" panose="020B0604030504040204"/>
                <a:cs typeface="Verdana" panose="020B0604030504040204"/>
              </a:rPr>
              <a:t>ken,</a:t>
            </a:r>
            <a:r>
              <a:rPr sz="1200" spc="-75" dirty="0">
                <a:solidFill>
                  <a:srgbClr val="FFFFFF"/>
                </a:solidFill>
                <a:latin typeface="Verdana" panose="020B0604030504040204"/>
                <a:cs typeface="Verdana" panose="020B0604030504040204"/>
              </a:rPr>
              <a:t> </a:t>
            </a:r>
            <a:r>
              <a:rPr sz="1200" spc="-30" dirty="0">
                <a:solidFill>
                  <a:srgbClr val="FFFFFF"/>
                </a:solidFill>
                <a:latin typeface="Verdana" panose="020B0604030504040204"/>
                <a:cs typeface="Verdana" panose="020B0604030504040204"/>
              </a:rPr>
              <a:t>NJ.</a:t>
            </a:r>
            <a:r>
              <a:rPr sz="1200" dirty="0">
                <a:solidFill>
                  <a:srgbClr val="FFFFFF"/>
                </a:solidFill>
                <a:latin typeface="Verdana" panose="020B0604030504040204"/>
                <a:cs typeface="Verdana" panose="020B0604030504040204"/>
              </a:rPr>
              <a:t> </a:t>
            </a:r>
            <a:r>
              <a:rPr sz="1200" spc="-175"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A</a:t>
            </a:r>
            <a:r>
              <a:rPr sz="1200" spc="-70" dirty="0">
                <a:solidFill>
                  <a:srgbClr val="FFFFFF"/>
                </a:solidFill>
                <a:latin typeface="Verdana" panose="020B0604030504040204"/>
                <a:cs typeface="Verdana" panose="020B0604030504040204"/>
              </a:rPr>
              <a:t>l</a:t>
            </a:r>
            <a:r>
              <a:rPr sz="1200" spc="-90" dirty="0">
                <a:solidFill>
                  <a:srgbClr val="FFFFFF"/>
                </a:solidFill>
                <a:latin typeface="Verdana" panose="020B0604030504040204"/>
                <a:cs typeface="Verdana" panose="020B0604030504040204"/>
              </a:rPr>
              <a:t>l</a:t>
            </a:r>
            <a:r>
              <a:rPr sz="1200" spc="-114" dirty="0">
                <a:solidFill>
                  <a:srgbClr val="FFFFFF"/>
                </a:solidFill>
                <a:latin typeface="Verdana" panose="020B0604030504040204"/>
                <a:cs typeface="Verdana" panose="020B0604030504040204"/>
              </a:rPr>
              <a:t> </a:t>
            </a:r>
            <a:r>
              <a:rPr sz="1200" spc="-50" dirty="0">
                <a:solidFill>
                  <a:srgbClr val="FFFFFF"/>
                </a:solidFill>
                <a:latin typeface="Verdana" panose="020B0604030504040204"/>
                <a:cs typeface="Verdana" panose="020B0604030504040204"/>
              </a:rPr>
              <a:t>ri</a:t>
            </a:r>
            <a:r>
              <a:rPr sz="1200" spc="-90" dirty="0">
                <a:solidFill>
                  <a:srgbClr val="FFFFFF"/>
                </a:solidFill>
                <a:latin typeface="Verdana" panose="020B0604030504040204"/>
                <a:cs typeface="Verdana" panose="020B0604030504040204"/>
              </a:rPr>
              <a:t>g</a:t>
            </a:r>
            <a:r>
              <a:rPr sz="1200" spc="-60" dirty="0">
                <a:solidFill>
                  <a:srgbClr val="FFFFFF"/>
                </a:solidFill>
                <a:latin typeface="Verdana" panose="020B0604030504040204"/>
                <a:cs typeface="Verdana" panose="020B0604030504040204"/>
              </a:rPr>
              <a:t>h</a:t>
            </a:r>
            <a:r>
              <a:rPr sz="1200" spc="-65" dirty="0">
                <a:solidFill>
                  <a:srgbClr val="FFFFFF"/>
                </a:solidFill>
                <a:latin typeface="Verdana" panose="020B0604030504040204"/>
                <a:cs typeface="Verdana" panose="020B0604030504040204"/>
              </a:rPr>
              <a:t>t</a:t>
            </a:r>
            <a:r>
              <a:rPr sz="1200" spc="-160" dirty="0">
                <a:solidFill>
                  <a:srgbClr val="FFFFFF"/>
                </a:solidFill>
                <a:latin typeface="Verdana" panose="020B0604030504040204"/>
                <a:cs typeface="Verdana" panose="020B0604030504040204"/>
              </a:rPr>
              <a:t>s</a:t>
            </a:r>
            <a:r>
              <a:rPr sz="1200" spc="-50"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reser</a:t>
            </a:r>
            <a:r>
              <a:rPr sz="1200" spc="-80" dirty="0">
                <a:solidFill>
                  <a:srgbClr val="FFFFFF"/>
                </a:solidFill>
                <a:latin typeface="Verdana" panose="020B0604030504040204"/>
                <a:cs typeface="Verdana" panose="020B0604030504040204"/>
              </a:rPr>
              <a:t>v</a:t>
            </a:r>
            <a:r>
              <a:rPr sz="1200" spc="65" dirty="0">
                <a:solidFill>
                  <a:srgbClr val="FFFFFF"/>
                </a:solidFill>
                <a:latin typeface="Verdana" panose="020B0604030504040204"/>
                <a:cs typeface="Verdana" panose="020B0604030504040204"/>
              </a:rPr>
              <a:t>ed</a:t>
            </a:r>
            <a:r>
              <a:rPr sz="1200" spc="-105" dirty="0">
                <a:solidFill>
                  <a:srgbClr val="FFFFFF"/>
                </a:solidFill>
                <a:latin typeface="Verdana" panose="020B0604030504040204"/>
                <a:cs typeface="Verdana" panose="020B0604030504040204"/>
              </a:rPr>
              <a:t>.</a:t>
            </a:r>
            <a:endParaRPr sz="1200">
              <a:latin typeface="Verdana" panose="020B0604030504040204"/>
              <a:cs typeface="Verdana" panose="020B060403050404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418" y="898347"/>
            <a:ext cx="4200525" cy="666115"/>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E2BB92"/>
                </a:solidFill>
              </a:rPr>
              <a:t>Countermeasures</a:t>
            </a:r>
            <a:endParaRPr sz="4200"/>
          </a:p>
        </p:txBody>
      </p:sp>
      <p:pic>
        <p:nvPicPr>
          <p:cNvPr id="3" name="object 3"/>
          <p:cNvPicPr/>
          <p:nvPr/>
        </p:nvPicPr>
        <p:blipFill>
          <a:blip r:embed="rId1" cstate="print"/>
          <a:stretch>
            <a:fillRect/>
          </a:stretch>
        </p:blipFill>
        <p:spPr>
          <a:xfrm>
            <a:off x="3790188" y="54864"/>
            <a:ext cx="3474719" cy="3470148"/>
          </a:xfrm>
          <a:prstGeom prst="rect">
            <a:avLst/>
          </a:prstGeom>
        </p:spPr>
      </p:pic>
      <p:sp>
        <p:nvSpPr>
          <p:cNvPr id="4" name="object 4"/>
          <p:cNvSpPr txBox="1"/>
          <p:nvPr/>
        </p:nvSpPr>
        <p:spPr>
          <a:xfrm>
            <a:off x="4735829" y="1916048"/>
            <a:ext cx="1569720" cy="1366520"/>
          </a:xfrm>
          <a:prstGeom prst="rect">
            <a:avLst/>
          </a:prstGeom>
        </p:spPr>
        <p:txBody>
          <a:bodyPr vert="horz" wrap="square" lIns="0" tIns="36195" rIns="0" bIns="0" rtlCol="0">
            <a:spAutoFit/>
          </a:bodyPr>
          <a:lstStyle/>
          <a:p>
            <a:pPr marL="12700" marR="5080">
              <a:lnSpc>
                <a:spcPts val="1760"/>
              </a:lnSpc>
              <a:spcBef>
                <a:spcPts val="285"/>
              </a:spcBef>
            </a:pPr>
            <a:r>
              <a:rPr sz="1600" b="1" spc="-50" dirty="0">
                <a:solidFill>
                  <a:srgbClr val="FFFFFF"/>
                </a:solidFill>
                <a:latin typeface="Verdana" panose="020B0604030504040204"/>
                <a:cs typeface="Verdana" panose="020B0604030504040204"/>
              </a:rPr>
              <a:t>Mea</a:t>
            </a:r>
            <a:r>
              <a:rPr sz="1600" b="1" spc="-240" dirty="0">
                <a:solidFill>
                  <a:srgbClr val="FFFFFF"/>
                </a:solidFill>
                <a:latin typeface="Verdana" panose="020B0604030504040204"/>
                <a:cs typeface="Verdana" panose="020B0604030504040204"/>
              </a:rPr>
              <a:t>n</a:t>
            </a:r>
            <a:r>
              <a:rPr sz="1600" b="1" spc="-195" dirty="0">
                <a:solidFill>
                  <a:srgbClr val="FFFFFF"/>
                </a:solidFill>
                <a:latin typeface="Verdana" panose="020B0604030504040204"/>
                <a:cs typeface="Verdana" panose="020B0604030504040204"/>
              </a:rPr>
              <a:t>s</a:t>
            </a:r>
            <a:r>
              <a:rPr sz="1600" b="1" spc="-110" dirty="0">
                <a:solidFill>
                  <a:srgbClr val="FFFFFF"/>
                </a:solidFill>
                <a:latin typeface="Verdana" panose="020B0604030504040204"/>
                <a:cs typeface="Verdana" panose="020B0604030504040204"/>
              </a:rPr>
              <a:t> </a:t>
            </a:r>
            <a:r>
              <a:rPr sz="1600" b="1" spc="-240" dirty="0">
                <a:solidFill>
                  <a:srgbClr val="FFFFFF"/>
                </a:solidFill>
                <a:latin typeface="Verdana" panose="020B0604030504040204"/>
                <a:cs typeface="Verdana" panose="020B0604030504040204"/>
              </a:rPr>
              <a:t>u</a:t>
            </a:r>
            <a:r>
              <a:rPr sz="1600" b="1" spc="-190" dirty="0">
                <a:solidFill>
                  <a:srgbClr val="FFFFFF"/>
                </a:solidFill>
                <a:latin typeface="Verdana" panose="020B0604030504040204"/>
                <a:cs typeface="Verdana" panose="020B0604030504040204"/>
              </a:rPr>
              <a:t>s</a:t>
            </a:r>
            <a:r>
              <a:rPr sz="1600" b="1" spc="-60" dirty="0">
                <a:solidFill>
                  <a:srgbClr val="FFFFFF"/>
                </a:solidFill>
                <a:latin typeface="Verdana" panose="020B0604030504040204"/>
                <a:cs typeface="Verdana" panose="020B0604030504040204"/>
              </a:rPr>
              <a:t>e</a:t>
            </a:r>
            <a:r>
              <a:rPr sz="1600" b="1" spc="-55" dirty="0">
                <a:solidFill>
                  <a:srgbClr val="FFFFFF"/>
                </a:solidFill>
                <a:latin typeface="Verdana" panose="020B0604030504040204"/>
                <a:cs typeface="Verdana" panose="020B0604030504040204"/>
              </a:rPr>
              <a:t>d</a:t>
            </a:r>
            <a:r>
              <a:rPr sz="1600" b="1" spc="-95" dirty="0">
                <a:solidFill>
                  <a:srgbClr val="FFFFFF"/>
                </a:solidFill>
                <a:latin typeface="Verdana" panose="020B0604030504040204"/>
                <a:cs typeface="Verdana" panose="020B0604030504040204"/>
              </a:rPr>
              <a:t> </a:t>
            </a:r>
            <a:r>
              <a:rPr sz="1600" b="1" spc="-135" dirty="0">
                <a:solidFill>
                  <a:srgbClr val="FFFFFF"/>
                </a:solidFill>
                <a:latin typeface="Verdana" panose="020B0604030504040204"/>
                <a:cs typeface="Verdana" panose="020B0604030504040204"/>
              </a:rPr>
              <a:t>to  </a:t>
            </a:r>
            <a:r>
              <a:rPr sz="1600" b="1" spc="-90" dirty="0">
                <a:solidFill>
                  <a:srgbClr val="FFFFFF"/>
                </a:solidFill>
                <a:latin typeface="Verdana" panose="020B0604030504040204"/>
                <a:cs typeface="Verdana" panose="020B0604030504040204"/>
              </a:rPr>
              <a:t>dea</a:t>
            </a:r>
            <a:r>
              <a:rPr sz="1600" b="1" spc="-45" dirty="0">
                <a:solidFill>
                  <a:srgbClr val="FFFFFF"/>
                </a:solidFill>
                <a:latin typeface="Verdana" panose="020B0604030504040204"/>
                <a:cs typeface="Verdana" panose="020B0604030504040204"/>
              </a:rPr>
              <a:t>l</a:t>
            </a:r>
            <a:r>
              <a:rPr sz="1600" b="1" spc="-100" dirty="0">
                <a:solidFill>
                  <a:srgbClr val="FFFFFF"/>
                </a:solidFill>
                <a:latin typeface="Verdana" panose="020B0604030504040204"/>
                <a:cs typeface="Verdana" panose="020B0604030504040204"/>
              </a:rPr>
              <a:t> </a:t>
            </a:r>
            <a:r>
              <a:rPr sz="1600" b="1" spc="-305" dirty="0">
                <a:solidFill>
                  <a:srgbClr val="FFFFFF"/>
                </a:solidFill>
                <a:latin typeface="Verdana" panose="020B0604030504040204"/>
                <a:cs typeface="Verdana" panose="020B0604030504040204"/>
              </a:rPr>
              <a:t>w</a:t>
            </a:r>
            <a:r>
              <a:rPr sz="1600" b="1" spc="-175" dirty="0">
                <a:solidFill>
                  <a:srgbClr val="FFFFFF"/>
                </a:solidFill>
                <a:latin typeface="Verdana" panose="020B0604030504040204"/>
                <a:cs typeface="Verdana" panose="020B0604030504040204"/>
              </a:rPr>
              <a:t>ith  </a:t>
            </a:r>
            <a:r>
              <a:rPr sz="1600" b="1" spc="-250" dirty="0">
                <a:solidFill>
                  <a:srgbClr val="FFFFFF"/>
                </a:solidFill>
                <a:latin typeface="Verdana" panose="020B0604030504040204"/>
                <a:cs typeface="Verdana" panose="020B0604030504040204"/>
              </a:rPr>
              <a:t>s</a:t>
            </a:r>
            <a:r>
              <a:rPr sz="1600" b="1" spc="-120" dirty="0">
                <a:solidFill>
                  <a:srgbClr val="FFFFFF"/>
                </a:solidFill>
                <a:latin typeface="Verdana" panose="020B0604030504040204"/>
                <a:cs typeface="Verdana" panose="020B0604030504040204"/>
              </a:rPr>
              <a:t>ecu</a:t>
            </a:r>
            <a:r>
              <a:rPr sz="1600" b="1" spc="-90" dirty="0">
                <a:solidFill>
                  <a:srgbClr val="FFFFFF"/>
                </a:solidFill>
                <a:latin typeface="Verdana" panose="020B0604030504040204"/>
                <a:cs typeface="Verdana" panose="020B0604030504040204"/>
              </a:rPr>
              <a:t>r</a:t>
            </a:r>
            <a:r>
              <a:rPr sz="1600" b="1" spc="-180" dirty="0">
                <a:solidFill>
                  <a:srgbClr val="FFFFFF"/>
                </a:solidFill>
                <a:latin typeface="Verdana" panose="020B0604030504040204"/>
                <a:cs typeface="Verdana" panose="020B0604030504040204"/>
              </a:rPr>
              <a:t>ity</a:t>
            </a:r>
            <a:r>
              <a:rPr sz="1600" b="1" spc="-114" dirty="0">
                <a:solidFill>
                  <a:srgbClr val="FFFFFF"/>
                </a:solidFill>
                <a:latin typeface="Verdana" panose="020B0604030504040204"/>
                <a:cs typeface="Verdana" panose="020B0604030504040204"/>
              </a:rPr>
              <a:t> </a:t>
            </a:r>
            <a:r>
              <a:rPr sz="1600" b="1" spc="-190" dirty="0">
                <a:solidFill>
                  <a:srgbClr val="FFFFFF"/>
                </a:solidFill>
                <a:latin typeface="Verdana" panose="020B0604030504040204"/>
                <a:cs typeface="Verdana" panose="020B0604030504040204"/>
              </a:rPr>
              <a:t>at</a:t>
            </a:r>
            <a:r>
              <a:rPr sz="1600" b="1" spc="-150" dirty="0">
                <a:solidFill>
                  <a:srgbClr val="FFFFFF"/>
                </a:solidFill>
                <a:latin typeface="Verdana" panose="020B0604030504040204"/>
                <a:cs typeface="Verdana" panose="020B0604030504040204"/>
              </a:rPr>
              <a:t>t</a:t>
            </a:r>
            <a:r>
              <a:rPr sz="1600" b="1" spc="-90" dirty="0">
                <a:solidFill>
                  <a:srgbClr val="FFFFFF"/>
                </a:solidFill>
                <a:latin typeface="Verdana" panose="020B0604030504040204"/>
                <a:cs typeface="Verdana" panose="020B0604030504040204"/>
              </a:rPr>
              <a:t>acks</a:t>
            </a:r>
            <a:endParaRPr sz="1600" dirty="0">
              <a:latin typeface="Verdana" panose="020B0604030504040204"/>
              <a:cs typeface="Verdana" panose="020B0604030504040204"/>
            </a:endParaRPr>
          </a:p>
          <a:p>
            <a:pPr marL="127000" indent="-114300">
              <a:lnSpc>
                <a:spcPct val="100000"/>
              </a:lnSpc>
              <a:spcBef>
                <a:spcPts val="555"/>
              </a:spcBef>
              <a:buFont typeface="Verdana" panose="020B0604030504040204"/>
              <a:buChar char="•"/>
              <a:tabLst>
                <a:tab pos="127000" algn="l"/>
              </a:tabLst>
            </a:pPr>
            <a:r>
              <a:rPr sz="1200" b="1" spc="-135" dirty="0">
                <a:solidFill>
                  <a:srgbClr val="FFFFFF"/>
                </a:solidFill>
                <a:latin typeface="Verdana" panose="020B0604030504040204"/>
                <a:cs typeface="Verdana" panose="020B0604030504040204"/>
              </a:rPr>
              <a:t>Prevent</a:t>
            </a:r>
            <a:endParaRPr sz="1200" dirty="0">
              <a:latin typeface="Verdana" panose="020B0604030504040204"/>
              <a:cs typeface="Verdana" panose="020B0604030504040204"/>
            </a:endParaRPr>
          </a:p>
          <a:p>
            <a:pPr marL="127000" indent="-114300">
              <a:lnSpc>
                <a:spcPct val="100000"/>
              </a:lnSpc>
              <a:spcBef>
                <a:spcPts val="110"/>
              </a:spcBef>
              <a:buFont typeface="Verdana" panose="020B0604030504040204"/>
              <a:buChar char="•"/>
              <a:tabLst>
                <a:tab pos="127000" algn="l"/>
              </a:tabLst>
            </a:pPr>
            <a:r>
              <a:rPr sz="1200" b="1" spc="-95" dirty="0">
                <a:solidFill>
                  <a:srgbClr val="FFFFFF"/>
                </a:solidFill>
                <a:latin typeface="Verdana" panose="020B0604030504040204"/>
                <a:cs typeface="Verdana" panose="020B0604030504040204"/>
              </a:rPr>
              <a:t>Detect</a:t>
            </a:r>
            <a:endParaRPr sz="1200" dirty="0">
              <a:latin typeface="Verdana" panose="020B0604030504040204"/>
              <a:cs typeface="Verdana" panose="020B0604030504040204"/>
            </a:endParaRPr>
          </a:p>
          <a:p>
            <a:pPr marL="127000" indent="-114300">
              <a:lnSpc>
                <a:spcPct val="100000"/>
              </a:lnSpc>
              <a:spcBef>
                <a:spcPts val="110"/>
              </a:spcBef>
              <a:buFont typeface="Verdana" panose="020B0604030504040204"/>
              <a:buChar char="•"/>
              <a:tabLst>
                <a:tab pos="127000" algn="l"/>
              </a:tabLst>
            </a:pPr>
            <a:r>
              <a:rPr sz="1200" b="1" spc="-95" dirty="0">
                <a:solidFill>
                  <a:srgbClr val="FFFFFF"/>
                </a:solidFill>
                <a:latin typeface="Verdana" panose="020B0604030504040204"/>
                <a:cs typeface="Verdana" panose="020B0604030504040204"/>
              </a:rPr>
              <a:t>Recover</a:t>
            </a:r>
            <a:endParaRPr sz="1200" dirty="0">
              <a:latin typeface="Verdana" panose="020B0604030504040204"/>
              <a:cs typeface="Verdana" panose="020B0604030504040204"/>
            </a:endParaRPr>
          </a:p>
        </p:txBody>
      </p:sp>
      <p:pic>
        <p:nvPicPr>
          <p:cNvPr id="5" name="object 5"/>
          <p:cNvPicPr/>
          <p:nvPr/>
        </p:nvPicPr>
        <p:blipFill>
          <a:blip r:embed="rId2" cstate="print"/>
          <a:stretch>
            <a:fillRect/>
          </a:stretch>
        </p:blipFill>
        <p:spPr>
          <a:xfrm>
            <a:off x="2103120" y="3424426"/>
            <a:ext cx="3474720" cy="3433571"/>
          </a:xfrm>
          <a:prstGeom prst="rect">
            <a:avLst/>
          </a:prstGeom>
        </p:spPr>
      </p:pic>
      <p:sp>
        <p:nvSpPr>
          <p:cNvPr id="6" name="object 6"/>
          <p:cNvSpPr txBox="1"/>
          <p:nvPr/>
        </p:nvSpPr>
        <p:spPr>
          <a:xfrm>
            <a:off x="3126104" y="5611469"/>
            <a:ext cx="1438910" cy="716915"/>
          </a:xfrm>
          <a:prstGeom prst="rect">
            <a:avLst/>
          </a:prstGeom>
        </p:spPr>
        <p:txBody>
          <a:bodyPr vert="horz" wrap="square" lIns="0" tIns="36195" rIns="0" bIns="0" rtlCol="0">
            <a:spAutoFit/>
          </a:bodyPr>
          <a:lstStyle/>
          <a:p>
            <a:pPr marL="12065" marR="5080" indent="-2540" algn="ctr">
              <a:lnSpc>
                <a:spcPts val="1760"/>
              </a:lnSpc>
              <a:spcBef>
                <a:spcPts val="285"/>
              </a:spcBef>
            </a:pPr>
            <a:r>
              <a:rPr sz="1600" b="1" spc="-85" dirty="0">
                <a:solidFill>
                  <a:srgbClr val="FFFFFF"/>
                </a:solidFill>
                <a:latin typeface="Verdana" panose="020B0604030504040204"/>
                <a:cs typeface="Verdana" panose="020B0604030504040204"/>
              </a:rPr>
              <a:t>M</a:t>
            </a:r>
            <a:r>
              <a:rPr sz="1600" b="1" spc="-20" dirty="0">
                <a:solidFill>
                  <a:srgbClr val="FFFFFF"/>
                </a:solidFill>
                <a:latin typeface="Verdana" panose="020B0604030504040204"/>
                <a:cs typeface="Verdana" panose="020B0604030504040204"/>
              </a:rPr>
              <a:t>a</a:t>
            </a:r>
            <a:r>
              <a:rPr sz="1600" b="1" spc="-120" dirty="0">
                <a:solidFill>
                  <a:srgbClr val="FFFFFF"/>
                </a:solidFill>
                <a:latin typeface="Verdana" panose="020B0604030504040204"/>
                <a:cs typeface="Verdana" panose="020B0604030504040204"/>
              </a:rPr>
              <a:t>y</a:t>
            </a:r>
            <a:r>
              <a:rPr sz="1600" b="1" spc="-105" dirty="0">
                <a:solidFill>
                  <a:srgbClr val="FFFFFF"/>
                </a:solidFill>
                <a:latin typeface="Verdana" panose="020B0604030504040204"/>
                <a:cs typeface="Verdana" panose="020B0604030504040204"/>
              </a:rPr>
              <a:t> </a:t>
            </a:r>
            <a:r>
              <a:rPr sz="1600" b="1" spc="-175" dirty="0">
                <a:solidFill>
                  <a:srgbClr val="FFFFFF"/>
                </a:solidFill>
                <a:latin typeface="Verdana" panose="020B0604030504040204"/>
                <a:cs typeface="Verdana" panose="020B0604030504040204"/>
              </a:rPr>
              <a:t>itsel</a:t>
            </a:r>
            <a:r>
              <a:rPr sz="1600" b="1" spc="-204" dirty="0">
                <a:solidFill>
                  <a:srgbClr val="FFFFFF"/>
                </a:solidFill>
                <a:latin typeface="Verdana" panose="020B0604030504040204"/>
                <a:cs typeface="Verdana" panose="020B0604030504040204"/>
              </a:rPr>
              <a:t>f  </a:t>
            </a:r>
            <a:r>
              <a:rPr sz="1600" b="1" spc="-114" dirty="0">
                <a:solidFill>
                  <a:srgbClr val="FFFFFF"/>
                </a:solidFill>
                <a:latin typeface="Verdana" panose="020B0604030504040204"/>
                <a:cs typeface="Verdana" panose="020B0604030504040204"/>
              </a:rPr>
              <a:t>i</a:t>
            </a:r>
            <a:r>
              <a:rPr sz="1600" b="1" spc="-229" dirty="0">
                <a:solidFill>
                  <a:srgbClr val="FFFFFF"/>
                </a:solidFill>
                <a:latin typeface="Verdana" panose="020B0604030504040204"/>
                <a:cs typeface="Verdana" panose="020B0604030504040204"/>
              </a:rPr>
              <a:t>n</a:t>
            </a:r>
            <a:r>
              <a:rPr sz="1600" b="1" spc="-260" dirty="0">
                <a:solidFill>
                  <a:srgbClr val="FFFFFF"/>
                </a:solidFill>
                <a:latin typeface="Verdana" panose="020B0604030504040204"/>
                <a:cs typeface="Verdana" panose="020B0604030504040204"/>
              </a:rPr>
              <a:t>t</a:t>
            </a:r>
            <a:r>
              <a:rPr sz="1600" b="1" spc="-275" dirty="0">
                <a:solidFill>
                  <a:srgbClr val="FFFFFF"/>
                </a:solidFill>
                <a:latin typeface="Verdana" panose="020B0604030504040204"/>
                <a:cs typeface="Verdana" panose="020B0604030504040204"/>
              </a:rPr>
              <a:t>r</a:t>
            </a:r>
            <a:r>
              <a:rPr sz="1600" b="1" spc="-80" dirty="0">
                <a:solidFill>
                  <a:srgbClr val="FFFFFF"/>
                </a:solidFill>
                <a:latin typeface="Verdana" panose="020B0604030504040204"/>
                <a:cs typeface="Verdana" panose="020B0604030504040204"/>
              </a:rPr>
              <a:t>o</a:t>
            </a:r>
            <a:r>
              <a:rPr sz="1600" b="1" spc="-75" dirty="0">
                <a:solidFill>
                  <a:srgbClr val="FFFFFF"/>
                </a:solidFill>
                <a:latin typeface="Verdana" panose="020B0604030504040204"/>
                <a:cs typeface="Verdana" panose="020B0604030504040204"/>
              </a:rPr>
              <a:t>d</a:t>
            </a:r>
            <a:r>
              <a:rPr sz="1600" b="1" spc="-185" dirty="0">
                <a:solidFill>
                  <a:srgbClr val="FFFFFF"/>
                </a:solidFill>
                <a:latin typeface="Verdana" panose="020B0604030504040204"/>
                <a:cs typeface="Verdana" panose="020B0604030504040204"/>
              </a:rPr>
              <a:t>u</a:t>
            </a:r>
            <a:r>
              <a:rPr sz="1600" b="1" spc="10" dirty="0">
                <a:solidFill>
                  <a:srgbClr val="FFFFFF"/>
                </a:solidFill>
                <a:latin typeface="Verdana" panose="020B0604030504040204"/>
                <a:cs typeface="Verdana" panose="020B0604030504040204"/>
              </a:rPr>
              <a:t>c</a:t>
            </a:r>
            <a:r>
              <a:rPr sz="1600" b="1" spc="20" dirty="0">
                <a:solidFill>
                  <a:srgbClr val="FFFFFF"/>
                </a:solidFill>
                <a:latin typeface="Verdana" panose="020B0604030504040204"/>
                <a:cs typeface="Verdana" panose="020B0604030504040204"/>
              </a:rPr>
              <a:t>e</a:t>
            </a:r>
            <a:r>
              <a:rPr sz="1600" b="1" spc="-105" dirty="0">
                <a:solidFill>
                  <a:srgbClr val="FFFFFF"/>
                </a:solidFill>
                <a:latin typeface="Verdana" panose="020B0604030504040204"/>
                <a:cs typeface="Verdana" panose="020B0604030504040204"/>
              </a:rPr>
              <a:t> </a:t>
            </a:r>
            <a:r>
              <a:rPr sz="1600" b="1" spc="-125" dirty="0">
                <a:solidFill>
                  <a:srgbClr val="FFFFFF"/>
                </a:solidFill>
                <a:latin typeface="Verdana" panose="020B0604030504040204"/>
                <a:cs typeface="Verdana" panose="020B0604030504040204"/>
              </a:rPr>
              <a:t>n</a:t>
            </a:r>
            <a:r>
              <a:rPr sz="1600" b="1" spc="-110" dirty="0">
                <a:solidFill>
                  <a:srgbClr val="FFFFFF"/>
                </a:solidFill>
                <a:latin typeface="Verdana" panose="020B0604030504040204"/>
                <a:cs typeface="Verdana" panose="020B0604030504040204"/>
              </a:rPr>
              <a:t>e</a:t>
            </a:r>
            <a:r>
              <a:rPr sz="1600" b="1" spc="-165" dirty="0">
                <a:solidFill>
                  <a:srgbClr val="FFFFFF"/>
                </a:solidFill>
                <a:latin typeface="Verdana" panose="020B0604030504040204"/>
                <a:cs typeface="Verdana" panose="020B0604030504040204"/>
              </a:rPr>
              <a:t>w  </a:t>
            </a:r>
            <a:r>
              <a:rPr sz="1600" b="1" spc="-155" dirty="0">
                <a:solidFill>
                  <a:srgbClr val="FFFFFF"/>
                </a:solidFill>
                <a:latin typeface="Verdana" panose="020B0604030504040204"/>
                <a:cs typeface="Verdana" panose="020B0604030504040204"/>
              </a:rPr>
              <a:t>vulnerabilities</a:t>
            </a:r>
            <a:endParaRPr sz="1600">
              <a:latin typeface="Verdana" panose="020B0604030504040204"/>
              <a:cs typeface="Verdana" panose="020B0604030504040204"/>
            </a:endParaRPr>
          </a:p>
        </p:txBody>
      </p:sp>
      <p:pic>
        <p:nvPicPr>
          <p:cNvPr id="7" name="object 7"/>
          <p:cNvPicPr/>
          <p:nvPr/>
        </p:nvPicPr>
        <p:blipFill>
          <a:blip r:embed="rId3" cstate="print"/>
          <a:stretch>
            <a:fillRect/>
          </a:stretch>
        </p:blipFill>
        <p:spPr>
          <a:xfrm>
            <a:off x="3790188" y="3424426"/>
            <a:ext cx="3474719" cy="3433571"/>
          </a:xfrm>
          <a:prstGeom prst="rect">
            <a:avLst/>
          </a:prstGeom>
        </p:spPr>
      </p:pic>
      <p:sp>
        <p:nvSpPr>
          <p:cNvPr id="8" name="object 8"/>
          <p:cNvSpPr txBox="1"/>
          <p:nvPr/>
        </p:nvSpPr>
        <p:spPr>
          <a:xfrm>
            <a:off x="4845558" y="3925570"/>
            <a:ext cx="1367790" cy="717550"/>
          </a:xfrm>
          <a:prstGeom prst="rect">
            <a:avLst/>
          </a:prstGeom>
        </p:spPr>
        <p:txBody>
          <a:bodyPr vert="horz" wrap="square" lIns="0" tIns="31750" rIns="0" bIns="0" rtlCol="0">
            <a:spAutoFit/>
          </a:bodyPr>
          <a:lstStyle/>
          <a:p>
            <a:pPr marL="12700" marR="5080" indent="-635" algn="ctr">
              <a:lnSpc>
                <a:spcPct val="92000"/>
              </a:lnSpc>
              <a:spcBef>
                <a:spcPts val="250"/>
              </a:spcBef>
            </a:pPr>
            <a:r>
              <a:rPr sz="1600" b="1" spc="-155" dirty="0">
                <a:solidFill>
                  <a:srgbClr val="FFFFFF"/>
                </a:solidFill>
                <a:latin typeface="Verdana" panose="020B0604030504040204"/>
                <a:cs typeface="Verdana" panose="020B0604030504040204"/>
              </a:rPr>
              <a:t>Residual </a:t>
            </a:r>
            <a:r>
              <a:rPr sz="1600" b="1" spc="-150" dirty="0">
                <a:solidFill>
                  <a:srgbClr val="FFFFFF"/>
                </a:solidFill>
                <a:latin typeface="Verdana" panose="020B0604030504040204"/>
                <a:cs typeface="Verdana" panose="020B0604030504040204"/>
              </a:rPr>
              <a:t> </a:t>
            </a:r>
            <a:r>
              <a:rPr sz="1600" b="1" spc="-160" dirty="0">
                <a:solidFill>
                  <a:srgbClr val="FFFFFF"/>
                </a:solidFill>
                <a:latin typeface="Verdana" panose="020B0604030504040204"/>
                <a:cs typeface="Verdana" panose="020B0604030504040204"/>
              </a:rPr>
              <a:t>v</a:t>
            </a:r>
            <a:r>
              <a:rPr sz="1600" b="1" spc="-165" dirty="0">
                <a:solidFill>
                  <a:srgbClr val="FFFFFF"/>
                </a:solidFill>
                <a:latin typeface="Verdana" panose="020B0604030504040204"/>
                <a:cs typeface="Verdana" panose="020B0604030504040204"/>
              </a:rPr>
              <a:t>ul</a:t>
            </a:r>
            <a:r>
              <a:rPr sz="1600" b="1" spc="-215" dirty="0">
                <a:solidFill>
                  <a:srgbClr val="FFFFFF"/>
                </a:solidFill>
                <a:latin typeface="Verdana" panose="020B0604030504040204"/>
                <a:cs typeface="Verdana" panose="020B0604030504040204"/>
              </a:rPr>
              <a:t>n</a:t>
            </a:r>
            <a:r>
              <a:rPr sz="1600" b="1" spc="-114" dirty="0">
                <a:solidFill>
                  <a:srgbClr val="FFFFFF"/>
                </a:solidFill>
                <a:latin typeface="Verdana" panose="020B0604030504040204"/>
                <a:cs typeface="Verdana" panose="020B0604030504040204"/>
              </a:rPr>
              <a:t>er</a:t>
            </a:r>
            <a:r>
              <a:rPr sz="1600" b="1" spc="-125" dirty="0">
                <a:solidFill>
                  <a:srgbClr val="FFFFFF"/>
                </a:solidFill>
                <a:latin typeface="Verdana" panose="020B0604030504040204"/>
                <a:cs typeface="Verdana" panose="020B0604030504040204"/>
              </a:rPr>
              <a:t>a</a:t>
            </a:r>
            <a:r>
              <a:rPr sz="1600" b="1" spc="-155" dirty="0">
                <a:solidFill>
                  <a:srgbClr val="FFFFFF"/>
                </a:solidFill>
                <a:latin typeface="Verdana" panose="020B0604030504040204"/>
                <a:cs typeface="Verdana" panose="020B0604030504040204"/>
              </a:rPr>
              <a:t>bil</a:t>
            </a:r>
            <a:r>
              <a:rPr sz="1600" b="1" spc="-114" dirty="0">
                <a:solidFill>
                  <a:srgbClr val="FFFFFF"/>
                </a:solidFill>
                <a:latin typeface="Verdana" panose="020B0604030504040204"/>
                <a:cs typeface="Verdana" panose="020B0604030504040204"/>
              </a:rPr>
              <a:t>i</a:t>
            </a:r>
            <a:r>
              <a:rPr sz="1600" b="1" spc="-160" dirty="0">
                <a:solidFill>
                  <a:srgbClr val="FFFFFF"/>
                </a:solidFill>
                <a:latin typeface="Verdana" panose="020B0604030504040204"/>
                <a:cs typeface="Verdana" panose="020B0604030504040204"/>
              </a:rPr>
              <a:t>ties  </a:t>
            </a:r>
            <a:r>
              <a:rPr sz="1600" b="1" spc="-110" dirty="0">
                <a:solidFill>
                  <a:srgbClr val="FFFFFF"/>
                </a:solidFill>
                <a:latin typeface="Verdana" panose="020B0604030504040204"/>
                <a:cs typeface="Verdana" panose="020B0604030504040204"/>
              </a:rPr>
              <a:t>may </a:t>
            </a:r>
            <a:r>
              <a:rPr sz="1600" b="1" spc="-150" dirty="0">
                <a:solidFill>
                  <a:srgbClr val="FFFFFF"/>
                </a:solidFill>
                <a:latin typeface="Verdana" panose="020B0604030504040204"/>
                <a:cs typeface="Verdana" panose="020B0604030504040204"/>
              </a:rPr>
              <a:t>remain</a:t>
            </a:r>
            <a:endParaRPr sz="1600">
              <a:latin typeface="Verdana" panose="020B0604030504040204"/>
              <a:cs typeface="Verdana" panose="020B0604030504040204"/>
            </a:endParaRPr>
          </a:p>
        </p:txBody>
      </p:sp>
      <p:pic>
        <p:nvPicPr>
          <p:cNvPr id="9" name="object 9"/>
          <p:cNvPicPr/>
          <p:nvPr/>
        </p:nvPicPr>
        <p:blipFill>
          <a:blip r:embed="rId4" cstate="print"/>
          <a:stretch>
            <a:fillRect/>
          </a:stretch>
        </p:blipFill>
        <p:spPr>
          <a:xfrm>
            <a:off x="5477255" y="3424426"/>
            <a:ext cx="3470148" cy="3433571"/>
          </a:xfrm>
          <a:prstGeom prst="rect">
            <a:avLst/>
          </a:prstGeom>
        </p:spPr>
      </p:pic>
      <p:sp>
        <p:nvSpPr>
          <p:cNvPr id="10" name="object 10"/>
          <p:cNvSpPr txBox="1"/>
          <p:nvPr/>
        </p:nvSpPr>
        <p:spPr>
          <a:xfrm>
            <a:off x="6432041" y="5387136"/>
            <a:ext cx="1565275" cy="1165225"/>
          </a:xfrm>
          <a:prstGeom prst="rect">
            <a:avLst/>
          </a:prstGeom>
        </p:spPr>
        <p:txBody>
          <a:bodyPr vert="horz" wrap="square" lIns="0" tIns="36195" rIns="0" bIns="0" rtlCol="0">
            <a:spAutoFit/>
          </a:bodyPr>
          <a:lstStyle/>
          <a:p>
            <a:pPr marL="12700" marR="5080" indent="635" algn="ctr">
              <a:lnSpc>
                <a:spcPts val="1760"/>
              </a:lnSpc>
              <a:spcBef>
                <a:spcPts val="285"/>
              </a:spcBef>
            </a:pPr>
            <a:r>
              <a:rPr sz="1600" b="1" spc="-55" dirty="0">
                <a:solidFill>
                  <a:srgbClr val="FFFFFF"/>
                </a:solidFill>
                <a:latin typeface="Verdana" panose="020B0604030504040204"/>
                <a:cs typeface="Verdana" panose="020B0604030504040204"/>
              </a:rPr>
              <a:t>Goal</a:t>
            </a:r>
            <a:r>
              <a:rPr sz="1600" b="1" spc="-100" dirty="0">
                <a:solidFill>
                  <a:srgbClr val="FFFFFF"/>
                </a:solidFill>
                <a:latin typeface="Verdana" panose="020B0604030504040204"/>
                <a:cs typeface="Verdana" panose="020B0604030504040204"/>
              </a:rPr>
              <a:t> </a:t>
            </a:r>
            <a:r>
              <a:rPr sz="1600" b="1" spc="-210" dirty="0">
                <a:solidFill>
                  <a:srgbClr val="FFFFFF"/>
                </a:solidFill>
                <a:latin typeface="Verdana" panose="020B0604030504040204"/>
                <a:cs typeface="Verdana" panose="020B0604030504040204"/>
              </a:rPr>
              <a:t>is</a:t>
            </a:r>
            <a:r>
              <a:rPr sz="1600" b="1" spc="-100" dirty="0">
                <a:solidFill>
                  <a:srgbClr val="FFFFFF"/>
                </a:solidFill>
                <a:latin typeface="Verdana" panose="020B0604030504040204"/>
                <a:cs typeface="Verdana" panose="020B0604030504040204"/>
              </a:rPr>
              <a:t> </a:t>
            </a:r>
            <a:r>
              <a:rPr sz="1600" b="1" spc="-135" dirty="0">
                <a:solidFill>
                  <a:srgbClr val="FFFFFF"/>
                </a:solidFill>
                <a:latin typeface="Verdana" panose="020B0604030504040204"/>
                <a:cs typeface="Verdana" panose="020B0604030504040204"/>
              </a:rPr>
              <a:t>to  </a:t>
            </a:r>
            <a:r>
              <a:rPr sz="1600" b="1" spc="-170" dirty="0">
                <a:solidFill>
                  <a:srgbClr val="FFFFFF"/>
                </a:solidFill>
                <a:latin typeface="Verdana" panose="020B0604030504040204"/>
                <a:cs typeface="Verdana" panose="020B0604030504040204"/>
              </a:rPr>
              <a:t>minimize </a:t>
            </a:r>
            <a:r>
              <a:rPr sz="1600" b="1" spc="-165" dirty="0">
                <a:solidFill>
                  <a:srgbClr val="FFFFFF"/>
                </a:solidFill>
                <a:latin typeface="Verdana" panose="020B0604030504040204"/>
                <a:cs typeface="Verdana" panose="020B0604030504040204"/>
              </a:rPr>
              <a:t> </a:t>
            </a:r>
            <a:r>
              <a:rPr sz="1600" b="1" spc="-285" dirty="0">
                <a:solidFill>
                  <a:srgbClr val="FFFFFF"/>
                </a:solidFill>
                <a:latin typeface="Verdana" panose="020B0604030504040204"/>
                <a:cs typeface="Verdana" panose="020B0604030504040204"/>
              </a:rPr>
              <a:t>r</a:t>
            </a:r>
            <a:r>
              <a:rPr sz="1600" b="1" spc="-185" dirty="0">
                <a:solidFill>
                  <a:srgbClr val="FFFFFF"/>
                </a:solidFill>
                <a:latin typeface="Verdana" panose="020B0604030504040204"/>
                <a:cs typeface="Verdana" panose="020B0604030504040204"/>
              </a:rPr>
              <a:t>es</a:t>
            </a:r>
            <a:r>
              <a:rPr sz="1600" b="1" spc="-100" dirty="0">
                <a:solidFill>
                  <a:srgbClr val="FFFFFF"/>
                </a:solidFill>
                <a:latin typeface="Verdana" panose="020B0604030504040204"/>
                <a:cs typeface="Verdana" panose="020B0604030504040204"/>
              </a:rPr>
              <a:t>i</a:t>
            </a:r>
            <a:r>
              <a:rPr sz="1600" b="1" spc="-130" dirty="0">
                <a:solidFill>
                  <a:srgbClr val="FFFFFF"/>
                </a:solidFill>
                <a:latin typeface="Verdana" panose="020B0604030504040204"/>
                <a:cs typeface="Verdana" panose="020B0604030504040204"/>
              </a:rPr>
              <a:t>d</a:t>
            </a:r>
            <a:r>
              <a:rPr sz="1600" b="1" spc="-125" dirty="0">
                <a:solidFill>
                  <a:srgbClr val="FFFFFF"/>
                </a:solidFill>
                <a:latin typeface="Verdana" panose="020B0604030504040204"/>
                <a:cs typeface="Verdana" panose="020B0604030504040204"/>
              </a:rPr>
              <a:t>ua</a:t>
            </a:r>
            <a:r>
              <a:rPr sz="1600" b="1" spc="-65" dirty="0">
                <a:solidFill>
                  <a:srgbClr val="FFFFFF"/>
                </a:solidFill>
                <a:latin typeface="Verdana" panose="020B0604030504040204"/>
                <a:cs typeface="Verdana" panose="020B0604030504040204"/>
              </a:rPr>
              <a:t>l</a:t>
            </a:r>
            <a:r>
              <a:rPr sz="1600" b="1" spc="-114" dirty="0">
                <a:solidFill>
                  <a:srgbClr val="FFFFFF"/>
                </a:solidFill>
                <a:latin typeface="Verdana" panose="020B0604030504040204"/>
                <a:cs typeface="Verdana" panose="020B0604030504040204"/>
              </a:rPr>
              <a:t> </a:t>
            </a:r>
            <a:r>
              <a:rPr sz="1600" b="1" spc="-110" dirty="0">
                <a:solidFill>
                  <a:srgbClr val="FFFFFF"/>
                </a:solidFill>
                <a:latin typeface="Verdana" panose="020B0604030504040204"/>
                <a:cs typeface="Verdana" panose="020B0604030504040204"/>
              </a:rPr>
              <a:t>le</a:t>
            </a:r>
            <a:r>
              <a:rPr sz="1600" b="1" spc="-150" dirty="0">
                <a:solidFill>
                  <a:srgbClr val="FFFFFF"/>
                </a:solidFill>
                <a:latin typeface="Verdana" panose="020B0604030504040204"/>
                <a:cs typeface="Verdana" panose="020B0604030504040204"/>
              </a:rPr>
              <a:t>v</a:t>
            </a:r>
            <a:r>
              <a:rPr sz="1600" b="1" spc="-145" dirty="0">
                <a:solidFill>
                  <a:srgbClr val="FFFFFF"/>
                </a:solidFill>
                <a:latin typeface="Verdana" panose="020B0604030504040204"/>
                <a:cs typeface="Verdana" panose="020B0604030504040204"/>
              </a:rPr>
              <a:t>e</a:t>
            </a:r>
            <a:r>
              <a:rPr sz="1600" b="1" spc="-70" dirty="0">
                <a:solidFill>
                  <a:srgbClr val="FFFFFF"/>
                </a:solidFill>
                <a:latin typeface="Verdana" panose="020B0604030504040204"/>
                <a:cs typeface="Verdana" panose="020B0604030504040204"/>
              </a:rPr>
              <a:t>l</a:t>
            </a:r>
            <a:r>
              <a:rPr sz="1600" b="1" spc="-95" dirty="0">
                <a:solidFill>
                  <a:srgbClr val="FFFFFF"/>
                </a:solidFill>
                <a:latin typeface="Verdana" panose="020B0604030504040204"/>
                <a:cs typeface="Verdana" panose="020B0604030504040204"/>
              </a:rPr>
              <a:t> </a:t>
            </a:r>
            <a:r>
              <a:rPr sz="1600" b="1" spc="-130" dirty="0">
                <a:solidFill>
                  <a:srgbClr val="FFFFFF"/>
                </a:solidFill>
                <a:latin typeface="Verdana" panose="020B0604030504040204"/>
                <a:cs typeface="Verdana" panose="020B0604030504040204"/>
              </a:rPr>
              <a:t>of  </a:t>
            </a:r>
            <a:r>
              <a:rPr sz="1600" b="1" spc="-285" dirty="0">
                <a:solidFill>
                  <a:srgbClr val="FFFFFF"/>
                </a:solidFill>
                <a:latin typeface="Verdana" panose="020B0604030504040204"/>
                <a:cs typeface="Verdana" panose="020B0604030504040204"/>
              </a:rPr>
              <a:t>r</a:t>
            </a:r>
            <a:r>
              <a:rPr sz="1600" b="1" spc="-155" dirty="0">
                <a:solidFill>
                  <a:srgbClr val="FFFFFF"/>
                </a:solidFill>
                <a:latin typeface="Verdana" panose="020B0604030504040204"/>
                <a:cs typeface="Verdana" panose="020B0604030504040204"/>
              </a:rPr>
              <a:t>i</a:t>
            </a:r>
            <a:r>
              <a:rPr sz="1600" b="1" spc="-260" dirty="0">
                <a:solidFill>
                  <a:srgbClr val="FFFFFF"/>
                </a:solidFill>
                <a:latin typeface="Verdana" panose="020B0604030504040204"/>
                <a:cs typeface="Verdana" panose="020B0604030504040204"/>
              </a:rPr>
              <a:t>s</a:t>
            </a:r>
            <a:r>
              <a:rPr sz="1600" b="1" spc="-150" dirty="0">
                <a:solidFill>
                  <a:srgbClr val="FFFFFF"/>
                </a:solidFill>
                <a:latin typeface="Verdana" panose="020B0604030504040204"/>
                <a:cs typeface="Verdana" panose="020B0604030504040204"/>
              </a:rPr>
              <a:t>k</a:t>
            </a:r>
            <a:r>
              <a:rPr sz="1600" b="1" spc="-120" dirty="0">
                <a:solidFill>
                  <a:srgbClr val="FFFFFF"/>
                </a:solidFill>
                <a:latin typeface="Verdana" panose="020B0604030504040204"/>
                <a:cs typeface="Verdana" panose="020B0604030504040204"/>
              </a:rPr>
              <a:t> </a:t>
            </a:r>
            <a:r>
              <a:rPr sz="1600" b="1" spc="-165" dirty="0">
                <a:solidFill>
                  <a:srgbClr val="FFFFFF"/>
                </a:solidFill>
                <a:latin typeface="Verdana" panose="020B0604030504040204"/>
                <a:cs typeface="Verdana" panose="020B0604030504040204"/>
              </a:rPr>
              <a:t>to</a:t>
            </a:r>
            <a:r>
              <a:rPr sz="1600" b="1" spc="-100" dirty="0">
                <a:solidFill>
                  <a:srgbClr val="FFFFFF"/>
                </a:solidFill>
                <a:latin typeface="Verdana" panose="020B0604030504040204"/>
                <a:cs typeface="Verdana" panose="020B0604030504040204"/>
              </a:rPr>
              <a:t> </a:t>
            </a:r>
            <a:r>
              <a:rPr sz="1600" b="1" spc="-130" dirty="0">
                <a:solidFill>
                  <a:srgbClr val="FFFFFF"/>
                </a:solidFill>
                <a:latin typeface="Verdana" panose="020B0604030504040204"/>
                <a:cs typeface="Verdana" panose="020B0604030504040204"/>
              </a:rPr>
              <a:t>the  </a:t>
            </a:r>
            <a:r>
              <a:rPr sz="1600" b="1" spc="-180" dirty="0">
                <a:solidFill>
                  <a:srgbClr val="FFFFFF"/>
                </a:solidFill>
                <a:latin typeface="Verdana" panose="020B0604030504040204"/>
                <a:cs typeface="Verdana" panose="020B0604030504040204"/>
              </a:rPr>
              <a:t>assets</a:t>
            </a:r>
            <a:endParaRPr sz="1600">
              <a:latin typeface="Verdana" panose="020B0604030504040204"/>
              <a:cs typeface="Verdana" panose="020B0604030504040204"/>
            </a:endParaRPr>
          </a:p>
        </p:txBody>
      </p:sp>
      <p:sp>
        <p:nvSpPr>
          <p:cNvPr id="11" name="object 11"/>
          <p:cNvSpPr txBox="1"/>
          <p:nvPr/>
        </p:nvSpPr>
        <p:spPr>
          <a:xfrm>
            <a:off x="68681" y="6505752"/>
            <a:ext cx="2421890" cy="391160"/>
          </a:xfrm>
          <a:prstGeom prst="rect">
            <a:avLst/>
          </a:prstGeom>
        </p:spPr>
        <p:txBody>
          <a:bodyPr vert="horz" wrap="square" lIns="0" tIns="12700" rIns="0" bIns="0" rtlCol="0">
            <a:spAutoFit/>
          </a:bodyPr>
          <a:lstStyle/>
          <a:p>
            <a:pPr marL="12700" marR="5080">
              <a:lnSpc>
                <a:spcPct val="100000"/>
              </a:lnSpc>
              <a:spcBef>
                <a:spcPts val="100"/>
              </a:spcBef>
            </a:pPr>
            <a:r>
              <a:rPr sz="1200" spc="-305" dirty="0">
                <a:solidFill>
                  <a:srgbClr val="FFFFFF"/>
                </a:solidFill>
                <a:latin typeface="Verdana" panose="020B0604030504040204"/>
                <a:cs typeface="Verdana" panose="020B0604030504040204"/>
              </a:rPr>
              <a:t>©</a:t>
            </a:r>
            <a:r>
              <a:rPr sz="1200" spc="-100" dirty="0">
                <a:solidFill>
                  <a:srgbClr val="FFFFFF"/>
                </a:solidFill>
                <a:latin typeface="Verdana" panose="020B0604030504040204"/>
                <a:cs typeface="Verdana" panose="020B0604030504040204"/>
              </a:rPr>
              <a:t> </a:t>
            </a:r>
            <a:r>
              <a:rPr sz="1200" spc="-105" dirty="0">
                <a:solidFill>
                  <a:srgbClr val="FFFFFF"/>
                </a:solidFill>
                <a:latin typeface="Verdana" panose="020B0604030504040204"/>
                <a:cs typeface="Verdana" panose="020B0604030504040204"/>
              </a:rPr>
              <a:t>201</a:t>
            </a:r>
            <a:r>
              <a:rPr sz="1200" spc="-100" dirty="0">
                <a:solidFill>
                  <a:srgbClr val="FFFFFF"/>
                </a:solidFill>
                <a:latin typeface="Verdana" panose="020B0604030504040204"/>
                <a:cs typeface="Verdana" panose="020B0604030504040204"/>
              </a:rPr>
              <a:t>6</a:t>
            </a:r>
            <a:r>
              <a:rPr sz="1200" spc="-85" dirty="0">
                <a:solidFill>
                  <a:srgbClr val="FFFFFF"/>
                </a:solidFill>
                <a:latin typeface="Verdana" panose="020B0604030504040204"/>
                <a:cs typeface="Verdana" panose="020B0604030504040204"/>
              </a:rPr>
              <a:t> </a:t>
            </a:r>
            <a:r>
              <a:rPr sz="1200" spc="50" dirty="0">
                <a:solidFill>
                  <a:srgbClr val="FFFFFF"/>
                </a:solidFill>
                <a:latin typeface="Verdana" panose="020B0604030504040204"/>
                <a:cs typeface="Verdana" panose="020B0604030504040204"/>
              </a:rPr>
              <a:t>Pe</a:t>
            </a:r>
            <a:r>
              <a:rPr sz="1200" spc="40" dirty="0">
                <a:solidFill>
                  <a:srgbClr val="FFFFFF"/>
                </a:solidFill>
                <a:latin typeface="Verdana" panose="020B0604030504040204"/>
                <a:cs typeface="Verdana" panose="020B0604030504040204"/>
              </a:rPr>
              <a:t>a</a:t>
            </a:r>
            <a:r>
              <a:rPr sz="1200" spc="-80" dirty="0">
                <a:solidFill>
                  <a:srgbClr val="FFFFFF"/>
                </a:solidFill>
                <a:latin typeface="Verdana" panose="020B0604030504040204"/>
                <a:cs typeface="Verdana" panose="020B0604030504040204"/>
              </a:rPr>
              <a:t>rs</a:t>
            </a:r>
            <a:r>
              <a:rPr sz="1200" spc="-105" dirty="0">
                <a:solidFill>
                  <a:srgbClr val="FFFFFF"/>
                </a:solidFill>
                <a:latin typeface="Verdana" panose="020B0604030504040204"/>
                <a:cs typeface="Verdana" panose="020B0604030504040204"/>
              </a:rPr>
              <a:t>o</a:t>
            </a:r>
            <a:r>
              <a:rPr sz="1200" spc="-30" dirty="0">
                <a:solidFill>
                  <a:srgbClr val="FFFFFF"/>
                </a:solidFill>
                <a:latin typeface="Verdana" panose="020B0604030504040204"/>
                <a:cs typeface="Verdana" panose="020B0604030504040204"/>
              </a:rPr>
              <a:t>n</a:t>
            </a:r>
            <a:r>
              <a:rPr sz="1200" spc="-65" dirty="0">
                <a:solidFill>
                  <a:srgbClr val="FFFFFF"/>
                </a:solidFill>
                <a:latin typeface="Verdana" panose="020B0604030504040204"/>
                <a:cs typeface="Verdana" panose="020B0604030504040204"/>
              </a:rPr>
              <a:t> </a:t>
            </a:r>
            <a:r>
              <a:rPr sz="1200" spc="-120" dirty="0">
                <a:solidFill>
                  <a:srgbClr val="FFFFFF"/>
                </a:solidFill>
                <a:latin typeface="Verdana" panose="020B0604030504040204"/>
                <a:cs typeface="Verdana" panose="020B0604030504040204"/>
              </a:rPr>
              <a:t>E</a:t>
            </a:r>
            <a:r>
              <a:rPr sz="1200" spc="70" dirty="0">
                <a:solidFill>
                  <a:srgbClr val="FFFFFF"/>
                </a:solidFill>
                <a:latin typeface="Verdana" panose="020B0604030504040204"/>
                <a:cs typeface="Verdana" panose="020B0604030504040204"/>
              </a:rPr>
              <a:t>d</a:t>
            </a:r>
            <a:r>
              <a:rPr sz="1200" spc="60" dirty="0">
                <a:solidFill>
                  <a:srgbClr val="FFFFFF"/>
                </a:solidFill>
                <a:latin typeface="Verdana" panose="020B0604030504040204"/>
                <a:cs typeface="Verdana" panose="020B0604030504040204"/>
              </a:rPr>
              <a:t>uc</a:t>
            </a:r>
            <a:r>
              <a:rPr sz="1200" spc="90" dirty="0">
                <a:solidFill>
                  <a:srgbClr val="FFFFFF"/>
                </a:solidFill>
                <a:latin typeface="Verdana" panose="020B0604030504040204"/>
                <a:cs typeface="Verdana" panose="020B0604030504040204"/>
              </a:rPr>
              <a:t>a</a:t>
            </a:r>
            <a:r>
              <a:rPr sz="1200" spc="-95" dirty="0">
                <a:solidFill>
                  <a:srgbClr val="FFFFFF"/>
                </a:solidFill>
                <a:latin typeface="Verdana" panose="020B0604030504040204"/>
                <a:cs typeface="Verdana" panose="020B0604030504040204"/>
              </a:rPr>
              <a:t>t</a:t>
            </a:r>
            <a:r>
              <a:rPr sz="1200" spc="-15" dirty="0">
                <a:solidFill>
                  <a:srgbClr val="FFFFFF"/>
                </a:solidFill>
                <a:latin typeface="Verdana" panose="020B0604030504040204"/>
                <a:cs typeface="Verdana" panose="020B0604030504040204"/>
              </a:rPr>
              <a:t>i</a:t>
            </a:r>
            <a:r>
              <a:rPr sz="1200" spc="-35" dirty="0">
                <a:solidFill>
                  <a:srgbClr val="FFFFFF"/>
                </a:solidFill>
                <a:latin typeface="Verdana" panose="020B0604030504040204"/>
                <a:cs typeface="Verdana" panose="020B0604030504040204"/>
              </a:rPr>
              <a:t>o</a:t>
            </a:r>
            <a:r>
              <a:rPr sz="1200" spc="-70" dirty="0">
                <a:solidFill>
                  <a:srgbClr val="FFFFFF"/>
                </a:solidFill>
                <a:latin typeface="Verdana" panose="020B0604030504040204"/>
                <a:cs typeface="Verdana" panose="020B0604030504040204"/>
              </a:rPr>
              <a:t>n,</a:t>
            </a:r>
            <a:r>
              <a:rPr sz="1200" spc="-60" dirty="0">
                <a:solidFill>
                  <a:srgbClr val="FFFFFF"/>
                </a:solidFill>
                <a:latin typeface="Verdana" panose="020B0604030504040204"/>
                <a:cs typeface="Verdana" panose="020B0604030504040204"/>
              </a:rPr>
              <a:t> </a:t>
            </a:r>
            <a:r>
              <a:rPr sz="1200" spc="-210" dirty="0">
                <a:solidFill>
                  <a:srgbClr val="FFFFFF"/>
                </a:solidFill>
                <a:latin typeface="Verdana" panose="020B0604030504040204"/>
                <a:cs typeface="Verdana" panose="020B0604030504040204"/>
              </a:rPr>
              <a:t>I</a:t>
            </a:r>
            <a:r>
              <a:rPr sz="1200" spc="60" dirty="0">
                <a:solidFill>
                  <a:srgbClr val="FFFFFF"/>
                </a:solidFill>
                <a:latin typeface="Verdana" panose="020B0604030504040204"/>
                <a:cs typeface="Verdana" panose="020B0604030504040204"/>
              </a:rPr>
              <a:t>nc</a:t>
            </a:r>
            <a:r>
              <a:rPr sz="1200" spc="-114" dirty="0">
                <a:solidFill>
                  <a:srgbClr val="FFFFFF"/>
                </a:solidFill>
                <a:latin typeface="Verdana" panose="020B0604030504040204"/>
                <a:cs typeface="Verdana" panose="020B0604030504040204"/>
              </a:rPr>
              <a:t>.</a:t>
            </a:r>
            <a:r>
              <a:rPr sz="1200" spc="-105" dirty="0">
                <a:solidFill>
                  <a:srgbClr val="FFFFFF"/>
                </a:solidFill>
                <a:latin typeface="Verdana" panose="020B0604030504040204"/>
                <a:cs typeface="Verdana" panose="020B0604030504040204"/>
              </a:rPr>
              <a:t>,  </a:t>
            </a:r>
            <a:r>
              <a:rPr sz="1200" spc="-90" dirty="0">
                <a:solidFill>
                  <a:srgbClr val="FFFFFF"/>
                </a:solidFill>
                <a:latin typeface="Verdana" panose="020B0604030504040204"/>
                <a:cs typeface="Verdana" panose="020B0604030504040204"/>
              </a:rPr>
              <a:t>H</a:t>
            </a:r>
            <a:r>
              <a:rPr sz="1200" spc="45" dirty="0">
                <a:solidFill>
                  <a:srgbClr val="FFFFFF"/>
                </a:solidFill>
                <a:latin typeface="Verdana" panose="020B0604030504040204"/>
                <a:cs typeface="Verdana" panose="020B0604030504040204"/>
              </a:rPr>
              <a:t>o</a:t>
            </a:r>
            <a:r>
              <a:rPr sz="1200" spc="60" dirty="0">
                <a:solidFill>
                  <a:srgbClr val="FFFFFF"/>
                </a:solidFill>
                <a:latin typeface="Verdana" panose="020B0604030504040204"/>
                <a:cs typeface="Verdana" panose="020B0604030504040204"/>
              </a:rPr>
              <a:t>b</a:t>
            </a:r>
            <a:r>
              <a:rPr sz="1200" spc="50" dirty="0">
                <a:solidFill>
                  <a:srgbClr val="FFFFFF"/>
                </a:solidFill>
                <a:latin typeface="Verdana" panose="020B0604030504040204"/>
                <a:cs typeface="Verdana" panose="020B0604030504040204"/>
              </a:rPr>
              <a:t>o</a:t>
            </a:r>
            <a:r>
              <a:rPr sz="1200" spc="-45" dirty="0">
                <a:solidFill>
                  <a:srgbClr val="FFFFFF"/>
                </a:solidFill>
                <a:latin typeface="Verdana" panose="020B0604030504040204"/>
                <a:cs typeface="Verdana" panose="020B0604030504040204"/>
              </a:rPr>
              <a:t>ken,</a:t>
            </a:r>
            <a:r>
              <a:rPr sz="1200" spc="-75" dirty="0">
                <a:solidFill>
                  <a:srgbClr val="FFFFFF"/>
                </a:solidFill>
                <a:latin typeface="Verdana" panose="020B0604030504040204"/>
                <a:cs typeface="Verdana" panose="020B0604030504040204"/>
              </a:rPr>
              <a:t> </a:t>
            </a:r>
            <a:r>
              <a:rPr sz="1200" spc="-30" dirty="0">
                <a:solidFill>
                  <a:srgbClr val="FFFFFF"/>
                </a:solidFill>
                <a:latin typeface="Verdana" panose="020B0604030504040204"/>
                <a:cs typeface="Verdana" panose="020B0604030504040204"/>
              </a:rPr>
              <a:t>NJ.</a:t>
            </a:r>
            <a:r>
              <a:rPr sz="1200" dirty="0">
                <a:solidFill>
                  <a:srgbClr val="FFFFFF"/>
                </a:solidFill>
                <a:latin typeface="Verdana" panose="020B0604030504040204"/>
                <a:cs typeface="Verdana" panose="020B0604030504040204"/>
              </a:rPr>
              <a:t> </a:t>
            </a:r>
            <a:r>
              <a:rPr sz="1200" spc="-175"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A</a:t>
            </a:r>
            <a:r>
              <a:rPr sz="1200" spc="-70" dirty="0">
                <a:solidFill>
                  <a:srgbClr val="FFFFFF"/>
                </a:solidFill>
                <a:latin typeface="Verdana" panose="020B0604030504040204"/>
                <a:cs typeface="Verdana" panose="020B0604030504040204"/>
              </a:rPr>
              <a:t>l</a:t>
            </a:r>
            <a:r>
              <a:rPr sz="1200" spc="-90" dirty="0">
                <a:solidFill>
                  <a:srgbClr val="FFFFFF"/>
                </a:solidFill>
                <a:latin typeface="Verdana" panose="020B0604030504040204"/>
                <a:cs typeface="Verdana" panose="020B0604030504040204"/>
              </a:rPr>
              <a:t>l</a:t>
            </a:r>
            <a:r>
              <a:rPr sz="1200" spc="-114" dirty="0">
                <a:solidFill>
                  <a:srgbClr val="FFFFFF"/>
                </a:solidFill>
                <a:latin typeface="Verdana" panose="020B0604030504040204"/>
                <a:cs typeface="Verdana" panose="020B0604030504040204"/>
              </a:rPr>
              <a:t> </a:t>
            </a:r>
            <a:r>
              <a:rPr sz="1200" spc="-50" dirty="0">
                <a:solidFill>
                  <a:srgbClr val="FFFFFF"/>
                </a:solidFill>
                <a:latin typeface="Verdana" panose="020B0604030504040204"/>
                <a:cs typeface="Verdana" panose="020B0604030504040204"/>
              </a:rPr>
              <a:t>ri</a:t>
            </a:r>
            <a:r>
              <a:rPr sz="1200" spc="-90" dirty="0">
                <a:solidFill>
                  <a:srgbClr val="FFFFFF"/>
                </a:solidFill>
                <a:latin typeface="Verdana" panose="020B0604030504040204"/>
                <a:cs typeface="Verdana" panose="020B0604030504040204"/>
              </a:rPr>
              <a:t>g</a:t>
            </a:r>
            <a:r>
              <a:rPr sz="1200" spc="-60" dirty="0">
                <a:solidFill>
                  <a:srgbClr val="FFFFFF"/>
                </a:solidFill>
                <a:latin typeface="Verdana" panose="020B0604030504040204"/>
                <a:cs typeface="Verdana" panose="020B0604030504040204"/>
              </a:rPr>
              <a:t>h</a:t>
            </a:r>
            <a:r>
              <a:rPr sz="1200" spc="-65" dirty="0">
                <a:solidFill>
                  <a:srgbClr val="FFFFFF"/>
                </a:solidFill>
                <a:latin typeface="Verdana" panose="020B0604030504040204"/>
                <a:cs typeface="Verdana" panose="020B0604030504040204"/>
              </a:rPr>
              <a:t>t</a:t>
            </a:r>
            <a:r>
              <a:rPr sz="1200" spc="-160" dirty="0">
                <a:solidFill>
                  <a:srgbClr val="FFFFFF"/>
                </a:solidFill>
                <a:latin typeface="Verdana" panose="020B0604030504040204"/>
                <a:cs typeface="Verdana" panose="020B0604030504040204"/>
              </a:rPr>
              <a:t>s</a:t>
            </a:r>
            <a:r>
              <a:rPr sz="1200" spc="-50"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reser</a:t>
            </a:r>
            <a:r>
              <a:rPr sz="1200" spc="-80" dirty="0">
                <a:solidFill>
                  <a:srgbClr val="FFFFFF"/>
                </a:solidFill>
                <a:latin typeface="Verdana" panose="020B0604030504040204"/>
                <a:cs typeface="Verdana" panose="020B0604030504040204"/>
              </a:rPr>
              <a:t>v</a:t>
            </a:r>
            <a:r>
              <a:rPr sz="1200" spc="65" dirty="0">
                <a:solidFill>
                  <a:srgbClr val="FFFFFF"/>
                </a:solidFill>
                <a:latin typeface="Verdana" panose="020B0604030504040204"/>
                <a:cs typeface="Verdana" panose="020B0604030504040204"/>
              </a:rPr>
              <a:t>ed</a:t>
            </a:r>
            <a:r>
              <a:rPr sz="1200" spc="-105" dirty="0">
                <a:solidFill>
                  <a:srgbClr val="FFFFFF"/>
                </a:solidFill>
                <a:latin typeface="Verdana" panose="020B0604030504040204"/>
                <a:cs typeface="Verdana" panose="020B0604030504040204"/>
              </a:rPr>
              <a:t>.</a:t>
            </a:r>
            <a:endParaRPr sz="1200">
              <a:latin typeface="Verdana" panose="020B0604030504040204"/>
              <a:cs typeface="Verdana" panose="020B060403050404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048" y="6550558"/>
            <a:ext cx="2772410" cy="208279"/>
          </a:xfrm>
          <a:prstGeom prst="rect">
            <a:avLst/>
          </a:prstGeom>
        </p:spPr>
        <p:txBody>
          <a:bodyPr vert="horz" wrap="square" lIns="0" tIns="12700" rIns="0" bIns="0" rtlCol="0">
            <a:spAutoFit/>
          </a:bodyPr>
          <a:lstStyle/>
          <a:p>
            <a:pPr marL="12700">
              <a:lnSpc>
                <a:spcPct val="100000"/>
              </a:lnSpc>
              <a:spcBef>
                <a:spcPts val="100"/>
              </a:spcBef>
            </a:pPr>
            <a:r>
              <a:rPr sz="1200" spc="-250" dirty="0">
                <a:solidFill>
                  <a:srgbClr val="FFFFFF"/>
                </a:solidFill>
                <a:latin typeface="Verdana" panose="020B0604030504040204"/>
                <a:cs typeface="Verdana" panose="020B0604030504040204"/>
              </a:rPr>
              <a:t>**</a:t>
            </a:r>
            <a:r>
              <a:rPr sz="1200" spc="-240" dirty="0">
                <a:solidFill>
                  <a:srgbClr val="FFFFFF"/>
                </a:solidFill>
                <a:latin typeface="Verdana" panose="020B0604030504040204"/>
                <a:cs typeface="Verdana" panose="020B0604030504040204"/>
              </a:rPr>
              <a:t>T</a:t>
            </a:r>
            <a:r>
              <a:rPr sz="1200" spc="90" dirty="0">
                <a:solidFill>
                  <a:srgbClr val="FFFFFF"/>
                </a:solidFill>
                <a:latin typeface="Verdana" panose="020B0604030504040204"/>
                <a:cs typeface="Verdana" panose="020B0604030504040204"/>
              </a:rPr>
              <a:t>a</a:t>
            </a:r>
            <a:r>
              <a:rPr sz="1200" spc="-20" dirty="0">
                <a:solidFill>
                  <a:srgbClr val="FFFFFF"/>
                </a:solidFill>
                <a:latin typeface="Verdana" panose="020B0604030504040204"/>
                <a:cs typeface="Verdana" panose="020B0604030504040204"/>
              </a:rPr>
              <a:t>b</a:t>
            </a:r>
            <a:r>
              <a:rPr sz="1200" spc="10" dirty="0">
                <a:solidFill>
                  <a:srgbClr val="FFFFFF"/>
                </a:solidFill>
                <a:latin typeface="Verdana" panose="020B0604030504040204"/>
                <a:cs typeface="Verdana" panose="020B0604030504040204"/>
              </a:rPr>
              <a:t>l</a:t>
            </a:r>
            <a:r>
              <a:rPr sz="1200" spc="65" dirty="0">
                <a:solidFill>
                  <a:srgbClr val="FFFFFF"/>
                </a:solidFill>
                <a:latin typeface="Verdana" panose="020B0604030504040204"/>
                <a:cs typeface="Verdana" panose="020B0604030504040204"/>
              </a:rPr>
              <a:t>e</a:t>
            </a:r>
            <a:r>
              <a:rPr sz="1200" spc="-125" dirty="0">
                <a:solidFill>
                  <a:srgbClr val="FFFFFF"/>
                </a:solidFill>
                <a:latin typeface="Verdana" panose="020B0604030504040204"/>
                <a:cs typeface="Verdana" panose="020B0604030504040204"/>
              </a:rPr>
              <a:t> </a:t>
            </a:r>
            <a:r>
              <a:rPr sz="1200" spc="-95" dirty="0">
                <a:solidFill>
                  <a:srgbClr val="FFFFFF"/>
                </a:solidFill>
                <a:latin typeface="Verdana" panose="020B0604030504040204"/>
                <a:cs typeface="Verdana" panose="020B0604030504040204"/>
              </a:rPr>
              <a:t>i</a:t>
            </a:r>
            <a:r>
              <a:rPr sz="1200" spc="-165" dirty="0">
                <a:solidFill>
                  <a:srgbClr val="FFFFFF"/>
                </a:solidFill>
                <a:latin typeface="Verdana" panose="020B0604030504040204"/>
                <a:cs typeface="Verdana" panose="020B0604030504040204"/>
              </a:rPr>
              <a:t>s</a:t>
            </a:r>
            <a:r>
              <a:rPr sz="1200" spc="-90" dirty="0">
                <a:solidFill>
                  <a:srgbClr val="FFFFFF"/>
                </a:solidFill>
                <a:latin typeface="Verdana" panose="020B0604030504040204"/>
                <a:cs typeface="Verdana" panose="020B0604030504040204"/>
              </a:rPr>
              <a:t> </a:t>
            </a:r>
            <a:r>
              <a:rPr sz="1200" spc="45" dirty="0">
                <a:solidFill>
                  <a:srgbClr val="FFFFFF"/>
                </a:solidFill>
                <a:latin typeface="Verdana" panose="020B0604030504040204"/>
                <a:cs typeface="Verdana" panose="020B0604030504040204"/>
              </a:rPr>
              <a:t>o</a:t>
            </a:r>
            <a:r>
              <a:rPr sz="1200" spc="-30" dirty="0">
                <a:solidFill>
                  <a:srgbClr val="FFFFFF"/>
                </a:solidFill>
                <a:latin typeface="Verdana" panose="020B0604030504040204"/>
                <a:cs typeface="Verdana" panose="020B0604030504040204"/>
              </a:rPr>
              <a:t>n</a:t>
            </a:r>
            <a:r>
              <a:rPr sz="1200" spc="-75" dirty="0">
                <a:solidFill>
                  <a:srgbClr val="FFFFFF"/>
                </a:solidFill>
                <a:latin typeface="Verdana" panose="020B0604030504040204"/>
                <a:cs typeface="Verdana" panose="020B0604030504040204"/>
              </a:rPr>
              <a:t> </a:t>
            </a:r>
            <a:r>
              <a:rPr sz="1200" spc="80" dirty="0">
                <a:solidFill>
                  <a:srgbClr val="FFFFFF"/>
                </a:solidFill>
                <a:latin typeface="Verdana" panose="020B0604030504040204"/>
                <a:cs typeface="Verdana" panose="020B0604030504040204"/>
              </a:rPr>
              <a:t>p</a:t>
            </a:r>
            <a:r>
              <a:rPr sz="1200" spc="70" dirty="0">
                <a:solidFill>
                  <a:srgbClr val="FFFFFF"/>
                </a:solidFill>
                <a:latin typeface="Verdana" panose="020B0604030504040204"/>
                <a:cs typeface="Verdana" panose="020B0604030504040204"/>
              </a:rPr>
              <a:t>a</a:t>
            </a:r>
            <a:r>
              <a:rPr sz="1200" spc="60" dirty="0">
                <a:solidFill>
                  <a:srgbClr val="FFFFFF"/>
                </a:solidFill>
                <a:latin typeface="Verdana" panose="020B0604030504040204"/>
                <a:cs typeface="Verdana" panose="020B0604030504040204"/>
              </a:rPr>
              <a:t>ge</a:t>
            </a:r>
            <a:r>
              <a:rPr sz="1200" spc="-80" dirty="0">
                <a:solidFill>
                  <a:srgbClr val="FFFFFF"/>
                </a:solidFill>
                <a:latin typeface="Verdana" panose="020B0604030504040204"/>
                <a:cs typeface="Verdana" panose="020B0604030504040204"/>
              </a:rPr>
              <a:t> </a:t>
            </a:r>
            <a:r>
              <a:rPr sz="1200" spc="-105" dirty="0">
                <a:solidFill>
                  <a:srgbClr val="FFFFFF"/>
                </a:solidFill>
                <a:latin typeface="Verdana" panose="020B0604030504040204"/>
                <a:cs typeface="Verdana" panose="020B0604030504040204"/>
              </a:rPr>
              <a:t>2</a:t>
            </a:r>
            <a:r>
              <a:rPr sz="1200" spc="-100" dirty="0">
                <a:solidFill>
                  <a:srgbClr val="FFFFFF"/>
                </a:solidFill>
                <a:latin typeface="Verdana" panose="020B0604030504040204"/>
                <a:cs typeface="Verdana" panose="020B0604030504040204"/>
              </a:rPr>
              <a:t>0</a:t>
            </a:r>
            <a:r>
              <a:rPr sz="1200" spc="-95" dirty="0">
                <a:solidFill>
                  <a:srgbClr val="FFFFFF"/>
                </a:solidFill>
                <a:latin typeface="Verdana" panose="020B0604030504040204"/>
                <a:cs typeface="Verdana" panose="020B0604030504040204"/>
              </a:rPr>
              <a:t> </a:t>
            </a:r>
            <a:r>
              <a:rPr sz="1200" spc="-90" dirty="0">
                <a:solidFill>
                  <a:srgbClr val="FFFFFF"/>
                </a:solidFill>
                <a:latin typeface="Verdana" panose="020B0604030504040204"/>
                <a:cs typeface="Verdana" panose="020B0604030504040204"/>
              </a:rPr>
              <a:t>i</a:t>
            </a:r>
            <a:r>
              <a:rPr sz="1200" spc="-30" dirty="0">
                <a:solidFill>
                  <a:srgbClr val="FFFFFF"/>
                </a:solidFill>
                <a:latin typeface="Verdana" panose="020B0604030504040204"/>
                <a:cs typeface="Verdana" panose="020B0604030504040204"/>
              </a:rPr>
              <a:t>n</a:t>
            </a:r>
            <a:r>
              <a:rPr sz="1200" spc="-75" dirty="0">
                <a:solidFill>
                  <a:srgbClr val="FFFFFF"/>
                </a:solidFill>
                <a:latin typeface="Verdana" panose="020B0604030504040204"/>
                <a:cs typeface="Verdana" panose="020B0604030504040204"/>
              </a:rPr>
              <a:t> </a:t>
            </a:r>
            <a:r>
              <a:rPr sz="1200" spc="-95" dirty="0">
                <a:solidFill>
                  <a:srgbClr val="FFFFFF"/>
                </a:solidFill>
                <a:latin typeface="Verdana" panose="020B0604030504040204"/>
                <a:cs typeface="Verdana" panose="020B0604030504040204"/>
              </a:rPr>
              <a:t>t</a:t>
            </a:r>
            <a:r>
              <a:rPr sz="1200" spc="15" dirty="0">
                <a:solidFill>
                  <a:srgbClr val="FFFFFF"/>
                </a:solidFill>
                <a:latin typeface="Verdana" panose="020B0604030504040204"/>
                <a:cs typeface="Verdana" panose="020B0604030504040204"/>
              </a:rPr>
              <a:t>he</a:t>
            </a:r>
            <a:r>
              <a:rPr sz="1200" spc="-65" dirty="0">
                <a:solidFill>
                  <a:srgbClr val="FFFFFF"/>
                </a:solidFill>
                <a:latin typeface="Verdana" panose="020B0604030504040204"/>
                <a:cs typeface="Verdana" panose="020B0604030504040204"/>
              </a:rPr>
              <a:t> </a:t>
            </a:r>
            <a:r>
              <a:rPr sz="1200" spc="-95" dirty="0">
                <a:solidFill>
                  <a:srgbClr val="FFFFFF"/>
                </a:solidFill>
                <a:latin typeface="Verdana" panose="020B0604030504040204"/>
                <a:cs typeface="Verdana" panose="020B0604030504040204"/>
              </a:rPr>
              <a:t>t</a:t>
            </a:r>
            <a:r>
              <a:rPr sz="1200" spc="-55" dirty="0">
                <a:solidFill>
                  <a:srgbClr val="FFFFFF"/>
                </a:solidFill>
                <a:latin typeface="Verdana" panose="020B0604030504040204"/>
                <a:cs typeface="Verdana" panose="020B0604030504040204"/>
              </a:rPr>
              <a:t>ex</a:t>
            </a:r>
            <a:r>
              <a:rPr sz="1200" spc="-60" dirty="0">
                <a:solidFill>
                  <a:srgbClr val="FFFFFF"/>
                </a:solidFill>
                <a:latin typeface="Verdana" panose="020B0604030504040204"/>
                <a:cs typeface="Verdana" panose="020B0604030504040204"/>
              </a:rPr>
              <a:t>t</a:t>
            </a:r>
            <a:r>
              <a:rPr sz="1200" spc="75" dirty="0">
                <a:solidFill>
                  <a:srgbClr val="FFFFFF"/>
                </a:solidFill>
                <a:latin typeface="Verdana" panose="020B0604030504040204"/>
                <a:cs typeface="Verdana" panose="020B0604030504040204"/>
              </a:rPr>
              <a:t>b</a:t>
            </a:r>
            <a:r>
              <a:rPr sz="1200" spc="45" dirty="0">
                <a:solidFill>
                  <a:srgbClr val="FFFFFF"/>
                </a:solidFill>
                <a:latin typeface="Verdana" panose="020B0604030504040204"/>
                <a:cs typeface="Verdana" panose="020B0604030504040204"/>
              </a:rPr>
              <a:t>oo</a:t>
            </a:r>
            <a:r>
              <a:rPr sz="1200" spc="-100" dirty="0">
                <a:solidFill>
                  <a:srgbClr val="FFFFFF"/>
                </a:solidFill>
                <a:latin typeface="Verdana" panose="020B0604030504040204"/>
                <a:cs typeface="Verdana" panose="020B0604030504040204"/>
              </a:rPr>
              <a:t>k</a:t>
            </a:r>
            <a:r>
              <a:rPr sz="1200" dirty="0">
                <a:solidFill>
                  <a:srgbClr val="FFFFFF"/>
                </a:solidFill>
                <a:latin typeface="Palatino Linotype" panose="02040502050505030304"/>
                <a:cs typeface="Palatino Linotype" panose="02040502050505030304"/>
              </a:rPr>
              <a:t>.</a:t>
            </a:r>
            <a:endParaRPr sz="1200">
              <a:latin typeface="Palatino Linotype" panose="02040502050505030304"/>
              <a:cs typeface="Palatino Linotype" panose="02040502050505030304"/>
            </a:endParaRPr>
          </a:p>
        </p:txBody>
      </p:sp>
      <p:sp>
        <p:nvSpPr>
          <p:cNvPr id="3" name="object 3"/>
          <p:cNvSpPr txBox="1">
            <a:spLocks noGrp="1"/>
          </p:cNvSpPr>
          <p:nvPr>
            <p:ph type="title"/>
          </p:nvPr>
        </p:nvSpPr>
        <p:spPr>
          <a:xfrm>
            <a:off x="7148576" y="775461"/>
            <a:ext cx="1247775" cy="391160"/>
          </a:xfrm>
          <a:prstGeom prst="rect">
            <a:avLst/>
          </a:prstGeom>
        </p:spPr>
        <p:txBody>
          <a:bodyPr vert="horz" wrap="square" lIns="0" tIns="12700" rIns="0" bIns="0" rtlCol="0">
            <a:spAutoFit/>
          </a:bodyPr>
          <a:lstStyle/>
          <a:p>
            <a:pPr marL="12700">
              <a:lnSpc>
                <a:spcPct val="100000"/>
              </a:lnSpc>
              <a:spcBef>
                <a:spcPts val="100"/>
              </a:spcBef>
            </a:pPr>
            <a:r>
              <a:rPr sz="2400" b="1" spc="-225" dirty="0">
                <a:solidFill>
                  <a:srgbClr val="FFFFFF"/>
                </a:solidFill>
                <a:latin typeface="Palatino Linotype" panose="02040502050505030304"/>
                <a:cs typeface="Palatino Linotype" panose="02040502050505030304"/>
              </a:rPr>
              <a:t>T</a:t>
            </a:r>
            <a:r>
              <a:rPr sz="2400" b="1" dirty="0">
                <a:solidFill>
                  <a:srgbClr val="FFFFFF"/>
                </a:solidFill>
                <a:latin typeface="Palatino Linotype" panose="02040502050505030304"/>
                <a:cs typeface="Palatino Linotype" panose="02040502050505030304"/>
              </a:rPr>
              <a:t>able</a:t>
            </a:r>
            <a:r>
              <a:rPr sz="2400" b="1" spc="-25" dirty="0">
                <a:solidFill>
                  <a:srgbClr val="FFFFFF"/>
                </a:solidFill>
                <a:latin typeface="Palatino Linotype" panose="02040502050505030304"/>
                <a:cs typeface="Palatino Linotype" panose="02040502050505030304"/>
              </a:rPr>
              <a:t> </a:t>
            </a:r>
            <a:r>
              <a:rPr sz="2400" b="1" dirty="0">
                <a:solidFill>
                  <a:srgbClr val="FFFFFF"/>
                </a:solidFill>
                <a:latin typeface="Palatino Linotype" panose="02040502050505030304"/>
                <a:cs typeface="Palatino Linotype" panose="02040502050505030304"/>
              </a:rPr>
              <a:t>1.2</a:t>
            </a:r>
            <a:endParaRPr sz="2400">
              <a:latin typeface="Palatino Linotype" panose="02040502050505030304"/>
              <a:cs typeface="Palatino Linotype" panose="02040502050505030304"/>
            </a:endParaRPr>
          </a:p>
        </p:txBody>
      </p:sp>
      <p:sp>
        <p:nvSpPr>
          <p:cNvPr id="4" name="object 4"/>
          <p:cNvSpPr txBox="1"/>
          <p:nvPr/>
        </p:nvSpPr>
        <p:spPr>
          <a:xfrm>
            <a:off x="7095235" y="1384071"/>
            <a:ext cx="1353820" cy="4050665"/>
          </a:xfrm>
          <a:prstGeom prst="rect">
            <a:avLst/>
          </a:prstGeom>
        </p:spPr>
        <p:txBody>
          <a:bodyPr vert="horz" wrap="square" lIns="0" tIns="12700" rIns="0" bIns="0" rtlCol="0">
            <a:spAutoFit/>
          </a:bodyPr>
          <a:lstStyle/>
          <a:p>
            <a:pPr marL="12700" marR="5080" indent="1270" algn="ctr">
              <a:lnSpc>
                <a:spcPct val="150000"/>
              </a:lnSpc>
              <a:spcBef>
                <a:spcPts val="100"/>
              </a:spcBef>
            </a:pPr>
            <a:r>
              <a:rPr sz="1600" spc="-5" dirty="0">
                <a:solidFill>
                  <a:srgbClr val="FFFFFF"/>
                </a:solidFill>
                <a:latin typeface="Palatino Linotype" panose="02040502050505030304"/>
                <a:cs typeface="Palatino Linotype" panose="02040502050505030304"/>
              </a:rPr>
              <a:t>Threat </a:t>
            </a:r>
            <a:r>
              <a:rPr sz="1600" dirty="0">
                <a:solidFill>
                  <a:srgbClr val="FFFFFF"/>
                </a:solidFill>
                <a:latin typeface="Palatino Linotype" panose="02040502050505030304"/>
                <a:cs typeface="Palatino Linotype" panose="02040502050505030304"/>
              </a:rPr>
              <a:t> </a:t>
            </a:r>
            <a:r>
              <a:rPr sz="1600" spc="-5" dirty="0">
                <a:solidFill>
                  <a:srgbClr val="FFFFFF"/>
                </a:solidFill>
                <a:latin typeface="Palatino Linotype" panose="02040502050505030304"/>
                <a:cs typeface="Palatino Linotype" panose="02040502050505030304"/>
              </a:rPr>
              <a:t>Con</a:t>
            </a:r>
            <a:r>
              <a:rPr sz="1600" spc="-15" dirty="0">
                <a:solidFill>
                  <a:srgbClr val="FFFFFF"/>
                </a:solidFill>
                <a:latin typeface="Palatino Linotype" panose="02040502050505030304"/>
                <a:cs typeface="Palatino Linotype" panose="02040502050505030304"/>
              </a:rPr>
              <a:t>s</a:t>
            </a:r>
            <a:r>
              <a:rPr sz="1600" spc="-5" dirty="0">
                <a:solidFill>
                  <a:srgbClr val="FFFFFF"/>
                </a:solidFill>
                <a:latin typeface="Palatino Linotype" panose="02040502050505030304"/>
                <a:cs typeface="Palatino Linotype" panose="02040502050505030304"/>
              </a:rPr>
              <a:t>eque</a:t>
            </a:r>
            <a:r>
              <a:rPr sz="1600" spc="-15" dirty="0">
                <a:solidFill>
                  <a:srgbClr val="FFFFFF"/>
                </a:solidFill>
                <a:latin typeface="Palatino Linotype" panose="02040502050505030304"/>
                <a:cs typeface="Palatino Linotype" panose="02040502050505030304"/>
              </a:rPr>
              <a:t>n</a:t>
            </a:r>
            <a:r>
              <a:rPr sz="1600" spc="-5" dirty="0">
                <a:solidFill>
                  <a:srgbClr val="FFFFFF"/>
                </a:solidFill>
                <a:latin typeface="Palatino Linotype" panose="02040502050505030304"/>
                <a:cs typeface="Palatino Linotype" panose="02040502050505030304"/>
              </a:rPr>
              <a:t>ces,  and</a:t>
            </a:r>
            <a:r>
              <a:rPr sz="1600" spc="-20" dirty="0">
                <a:solidFill>
                  <a:srgbClr val="FFFFFF"/>
                </a:solidFill>
                <a:latin typeface="Palatino Linotype" panose="02040502050505030304"/>
                <a:cs typeface="Palatino Linotype" panose="02040502050505030304"/>
              </a:rPr>
              <a:t> </a:t>
            </a:r>
            <a:r>
              <a:rPr sz="1600" spc="-10" dirty="0">
                <a:solidFill>
                  <a:srgbClr val="FFFFFF"/>
                </a:solidFill>
                <a:latin typeface="Palatino Linotype" panose="02040502050505030304"/>
                <a:cs typeface="Palatino Linotype" panose="02040502050505030304"/>
              </a:rPr>
              <a:t>the</a:t>
            </a:r>
            <a:endParaRPr sz="1600">
              <a:latin typeface="Palatino Linotype" panose="02040502050505030304"/>
              <a:cs typeface="Palatino Linotype" panose="02040502050505030304"/>
            </a:endParaRPr>
          </a:p>
          <a:p>
            <a:pPr marL="18415" marR="9525" indent="-635" algn="ctr">
              <a:lnSpc>
                <a:spcPct val="150000"/>
              </a:lnSpc>
            </a:pPr>
            <a:r>
              <a:rPr sz="1600" spc="-30" dirty="0">
                <a:solidFill>
                  <a:srgbClr val="FFFFFF"/>
                </a:solidFill>
                <a:latin typeface="Palatino Linotype" panose="02040502050505030304"/>
                <a:cs typeface="Palatino Linotype" panose="02040502050505030304"/>
              </a:rPr>
              <a:t>Types </a:t>
            </a:r>
            <a:r>
              <a:rPr sz="1600" spc="-5" dirty="0">
                <a:solidFill>
                  <a:srgbClr val="FFFFFF"/>
                </a:solidFill>
                <a:latin typeface="Palatino Linotype" panose="02040502050505030304"/>
                <a:cs typeface="Palatino Linotype" panose="02040502050505030304"/>
              </a:rPr>
              <a:t>of </a:t>
            </a:r>
            <a:r>
              <a:rPr sz="1600" dirty="0">
                <a:solidFill>
                  <a:srgbClr val="FFFFFF"/>
                </a:solidFill>
                <a:latin typeface="Palatino Linotype" panose="02040502050505030304"/>
                <a:cs typeface="Palatino Linotype" panose="02040502050505030304"/>
              </a:rPr>
              <a:t> T</a:t>
            </a:r>
            <a:r>
              <a:rPr sz="1600" spc="-10" dirty="0">
                <a:solidFill>
                  <a:srgbClr val="FFFFFF"/>
                </a:solidFill>
                <a:latin typeface="Palatino Linotype" panose="02040502050505030304"/>
                <a:cs typeface="Palatino Linotype" panose="02040502050505030304"/>
              </a:rPr>
              <a:t>h</a:t>
            </a:r>
            <a:r>
              <a:rPr sz="1600" spc="-5" dirty="0">
                <a:solidFill>
                  <a:srgbClr val="FFFFFF"/>
                </a:solidFill>
                <a:latin typeface="Palatino Linotype" panose="02040502050505030304"/>
                <a:cs typeface="Palatino Linotype" panose="02040502050505030304"/>
              </a:rPr>
              <a:t>re</a:t>
            </a:r>
            <a:r>
              <a:rPr sz="1600" dirty="0">
                <a:solidFill>
                  <a:srgbClr val="FFFFFF"/>
                </a:solidFill>
                <a:latin typeface="Palatino Linotype" panose="02040502050505030304"/>
                <a:cs typeface="Palatino Linotype" panose="02040502050505030304"/>
              </a:rPr>
              <a:t>a</a:t>
            </a:r>
            <a:r>
              <a:rPr sz="1600" spc="-5" dirty="0">
                <a:solidFill>
                  <a:srgbClr val="FFFFFF"/>
                </a:solidFill>
                <a:latin typeface="Palatino Linotype" panose="02040502050505030304"/>
                <a:cs typeface="Palatino Linotype" panose="02040502050505030304"/>
              </a:rPr>
              <a:t>t</a:t>
            </a:r>
            <a:r>
              <a:rPr sz="1600" spc="-65" dirty="0">
                <a:solidFill>
                  <a:srgbClr val="FFFFFF"/>
                </a:solidFill>
                <a:latin typeface="Palatino Linotype" panose="02040502050505030304"/>
                <a:cs typeface="Palatino Linotype" panose="02040502050505030304"/>
              </a:rPr>
              <a:t> </a:t>
            </a:r>
            <a:r>
              <a:rPr sz="1600" spc="-15" dirty="0">
                <a:solidFill>
                  <a:srgbClr val="FFFFFF"/>
                </a:solidFill>
                <a:latin typeface="Palatino Linotype" panose="02040502050505030304"/>
                <a:cs typeface="Palatino Linotype" panose="02040502050505030304"/>
              </a:rPr>
              <a:t>A</a:t>
            </a:r>
            <a:r>
              <a:rPr sz="1600" spc="-5" dirty="0">
                <a:solidFill>
                  <a:srgbClr val="FFFFFF"/>
                </a:solidFill>
                <a:latin typeface="Palatino Linotype" panose="02040502050505030304"/>
                <a:cs typeface="Palatino Linotype" panose="02040502050505030304"/>
              </a:rPr>
              <a:t>c</a:t>
            </a:r>
            <a:r>
              <a:rPr sz="1600" spc="-10" dirty="0">
                <a:solidFill>
                  <a:srgbClr val="FFFFFF"/>
                </a:solidFill>
                <a:latin typeface="Palatino Linotype" panose="02040502050505030304"/>
                <a:cs typeface="Palatino Linotype" panose="02040502050505030304"/>
              </a:rPr>
              <a:t>t</a:t>
            </a:r>
            <a:r>
              <a:rPr sz="1600" spc="-5" dirty="0">
                <a:solidFill>
                  <a:srgbClr val="FFFFFF"/>
                </a:solidFill>
                <a:latin typeface="Palatino Linotype" panose="02040502050505030304"/>
                <a:cs typeface="Palatino Linotype" panose="02040502050505030304"/>
              </a:rPr>
              <a:t>i</a:t>
            </a:r>
            <a:r>
              <a:rPr sz="1600" dirty="0">
                <a:solidFill>
                  <a:srgbClr val="FFFFFF"/>
                </a:solidFill>
                <a:latin typeface="Palatino Linotype" panose="02040502050505030304"/>
                <a:cs typeface="Palatino Linotype" panose="02040502050505030304"/>
              </a:rPr>
              <a:t>o</a:t>
            </a:r>
            <a:r>
              <a:rPr sz="1600" spc="-10" dirty="0">
                <a:solidFill>
                  <a:srgbClr val="FFFFFF"/>
                </a:solidFill>
                <a:latin typeface="Palatino Linotype" panose="02040502050505030304"/>
                <a:cs typeface="Palatino Linotype" panose="02040502050505030304"/>
              </a:rPr>
              <a:t>n</a:t>
            </a:r>
            <a:r>
              <a:rPr sz="1600" spc="-5" dirty="0">
                <a:solidFill>
                  <a:srgbClr val="FFFFFF"/>
                </a:solidFill>
                <a:latin typeface="Palatino Linotype" panose="02040502050505030304"/>
                <a:cs typeface="Palatino Linotype" panose="02040502050505030304"/>
              </a:rPr>
              <a:t>s  That Cause </a:t>
            </a:r>
            <a:r>
              <a:rPr sz="1600" dirty="0">
                <a:solidFill>
                  <a:srgbClr val="FFFFFF"/>
                </a:solidFill>
                <a:latin typeface="Palatino Linotype" panose="02040502050505030304"/>
                <a:cs typeface="Palatino Linotype" panose="02040502050505030304"/>
              </a:rPr>
              <a:t> </a:t>
            </a:r>
            <a:r>
              <a:rPr sz="1600" spc="-5" dirty="0">
                <a:solidFill>
                  <a:srgbClr val="FFFFFF"/>
                </a:solidFill>
                <a:latin typeface="Palatino Linotype" panose="02040502050505030304"/>
                <a:cs typeface="Palatino Linotype" panose="02040502050505030304"/>
              </a:rPr>
              <a:t>Each </a:t>
            </a:r>
            <a:r>
              <a:rPr sz="1600" dirty="0">
                <a:solidFill>
                  <a:srgbClr val="FFFFFF"/>
                </a:solidFill>
                <a:latin typeface="Palatino Linotype" panose="02040502050505030304"/>
                <a:cs typeface="Palatino Linotype" panose="02040502050505030304"/>
              </a:rPr>
              <a:t> </a:t>
            </a:r>
            <a:r>
              <a:rPr sz="1600" spc="-5" dirty="0">
                <a:solidFill>
                  <a:srgbClr val="FFFFFF"/>
                </a:solidFill>
                <a:latin typeface="Palatino Linotype" panose="02040502050505030304"/>
                <a:cs typeface="Palatino Linotype" panose="02040502050505030304"/>
              </a:rPr>
              <a:t>Consequence</a:t>
            </a:r>
            <a:endParaRPr sz="1600">
              <a:latin typeface="Palatino Linotype" panose="02040502050505030304"/>
              <a:cs typeface="Palatino Linotype" panose="02040502050505030304"/>
            </a:endParaRPr>
          </a:p>
          <a:p>
            <a:pPr>
              <a:lnSpc>
                <a:spcPct val="100000"/>
              </a:lnSpc>
            </a:pPr>
            <a:endParaRPr sz="1600">
              <a:latin typeface="Palatino Linotype" panose="02040502050505030304"/>
              <a:cs typeface="Palatino Linotype" panose="02040502050505030304"/>
            </a:endParaRPr>
          </a:p>
          <a:p>
            <a:pPr>
              <a:lnSpc>
                <a:spcPct val="100000"/>
              </a:lnSpc>
              <a:spcBef>
                <a:spcPts val="65"/>
              </a:spcBef>
            </a:pPr>
            <a:endParaRPr sz="1200">
              <a:latin typeface="Palatino Linotype" panose="02040502050505030304"/>
              <a:cs typeface="Palatino Linotype" panose="02040502050505030304"/>
            </a:endParaRPr>
          </a:p>
          <a:p>
            <a:pPr algn="ctr">
              <a:lnSpc>
                <a:spcPct val="100000"/>
              </a:lnSpc>
            </a:pPr>
            <a:r>
              <a:rPr sz="1600" spc="-5" dirty="0">
                <a:solidFill>
                  <a:srgbClr val="FFFFFF"/>
                </a:solidFill>
                <a:latin typeface="Palatino Linotype" panose="02040502050505030304"/>
                <a:cs typeface="Palatino Linotype" panose="02040502050505030304"/>
              </a:rPr>
              <a:t>Ba</a:t>
            </a:r>
            <a:r>
              <a:rPr sz="1600" spc="-10" dirty="0">
                <a:solidFill>
                  <a:srgbClr val="FFFFFF"/>
                </a:solidFill>
                <a:latin typeface="Palatino Linotype" panose="02040502050505030304"/>
                <a:cs typeface="Palatino Linotype" panose="02040502050505030304"/>
              </a:rPr>
              <a:t>s</a:t>
            </a:r>
            <a:r>
              <a:rPr sz="1600" spc="-5" dirty="0">
                <a:solidFill>
                  <a:srgbClr val="FFFFFF"/>
                </a:solidFill>
                <a:latin typeface="Palatino Linotype" panose="02040502050505030304"/>
                <a:cs typeface="Palatino Linotype" panose="02040502050505030304"/>
              </a:rPr>
              <a:t>ed</a:t>
            </a:r>
            <a:r>
              <a:rPr sz="1600" spc="-20" dirty="0">
                <a:solidFill>
                  <a:srgbClr val="FFFFFF"/>
                </a:solidFill>
                <a:latin typeface="Palatino Linotype" panose="02040502050505030304"/>
                <a:cs typeface="Palatino Linotype" panose="02040502050505030304"/>
              </a:rPr>
              <a:t> </a:t>
            </a:r>
            <a:r>
              <a:rPr sz="1600" spc="-5" dirty="0">
                <a:solidFill>
                  <a:srgbClr val="FFFFFF"/>
                </a:solidFill>
                <a:latin typeface="Palatino Linotype" panose="02040502050505030304"/>
                <a:cs typeface="Palatino Linotype" panose="02040502050505030304"/>
              </a:rPr>
              <a:t>on</a:t>
            </a:r>
            <a:endParaRPr sz="1600">
              <a:latin typeface="Palatino Linotype" panose="02040502050505030304"/>
              <a:cs typeface="Palatino Linotype" panose="02040502050505030304"/>
            </a:endParaRPr>
          </a:p>
          <a:p>
            <a:pPr algn="ctr">
              <a:lnSpc>
                <a:spcPct val="100000"/>
              </a:lnSpc>
              <a:spcBef>
                <a:spcPts val="960"/>
              </a:spcBef>
            </a:pPr>
            <a:r>
              <a:rPr sz="1600" spc="-5" dirty="0">
                <a:solidFill>
                  <a:srgbClr val="FFFFFF"/>
                </a:solidFill>
                <a:latin typeface="Palatino Linotype" panose="02040502050505030304"/>
                <a:cs typeface="Palatino Linotype" panose="02040502050505030304"/>
              </a:rPr>
              <a:t>RFC</a:t>
            </a:r>
            <a:r>
              <a:rPr sz="1600" spc="-80" dirty="0">
                <a:solidFill>
                  <a:srgbClr val="FFFFFF"/>
                </a:solidFill>
                <a:latin typeface="Palatino Linotype" panose="02040502050505030304"/>
                <a:cs typeface="Palatino Linotype" panose="02040502050505030304"/>
              </a:rPr>
              <a:t> </a:t>
            </a:r>
            <a:r>
              <a:rPr sz="1600" spc="-5" dirty="0">
                <a:solidFill>
                  <a:srgbClr val="FFFFFF"/>
                </a:solidFill>
                <a:latin typeface="Palatino Linotype" panose="02040502050505030304"/>
                <a:cs typeface="Palatino Linotype" panose="02040502050505030304"/>
              </a:rPr>
              <a:t>4949</a:t>
            </a:r>
            <a:endParaRPr sz="1600">
              <a:latin typeface="Palatino Linotype" panose="02040502050505030304"/>
              <a:cs typeface="Palatino Linotype" panose="02040502050505030304"/>
            </a:endParaRPr>
          </a:p>
        </p:txBody>
      </p:sp>
      <p:graphicFrame>
        <p:nvGraphicFramePr>
          <p:cNvPr id="5" name="object 5"/>
          <p:cNvGraphicFramePr>
            <a:graphicFrameLocks noGrp="1"/>
          </p:cNvGraphicFramePr>
          <p:nvPr>
            <p:custDataLst>
              <p:tags r:id="rId1"/>
            </p:custDataLst>
          </p:nvPr>
        </p:nvGraphicFramePr>
        <p:xfrm>
          <a:off x="0" y="360680"/>
          <a:ext cx="7955280" cy="6504940"/>
        </p:xfrm>
        <a:graphic>
          <a:graphicData uri="http://schemas.openxmlformats.org/drawingml/2006/table">
            <a:tbl>
              <a:tblPr firstRow="1" bandRow="1">
                <a:tableStyleId>{2D5ABB26-0587-4C30-8999-92F81FD0307C}</a:tableStyleId>
              </a:tblPr>
              <a:tblGrid>
                <a:gridCol w="2467610"/>
                <a:gridCol w="5487670"/>
              </a:tblGrid>
              <a:tr h="203200">
                <a:tc>
                  <a:txBody>
                    <a:bodyPr/>
                    <a:lstStyle/>
                    <a:p>
                      <a:pPr marL="207645">
                        <a:lnSpc>
                          <a:spcPct val="100000"/>
                        </a:lnSpc>
                        <a:spcBef>
                          <a:spcPts val="160"/>
                        </a:spcBef>
                      </a:pPr>
                      <a:r>
                        <a:rPr sz="1200" b="1" spc="15" dirty="0">
                          <a:latin typeface="Times New Roman" panose="02020603050405020304"/>
                          <a:cs typeface="Times New Roman" panose="02020603050405020304"/>
                        </a:rPr>
                        <a:t>Threat</a:t>
                      </a:r>
                      <a:r>
                        <a:rPr sz="1200" b="1" spc="-35" dirty="0">
                          <a:latin typeface="Times New Roman" panose="02020603050405020304"/>
                          <a:cs typeface="Times New Roman" panose="02020603050405020304"/>
                        </a:rPr>
                        <a:t> </a:t>
                      </a:r>
                      <a:r>
                        <a:rPr sz="1200" b="1" spc="15" dirty="0">
                          <a:latin typeface="Times New Roman" panose="02020603050405020304"/>
                          <a:cs typeface="Times New Roman" panose="02020603050405020304"/>
                        </a:rPr>
                        <a:t>Consequence</a:t>
                      </a:r>
                      <a:endParaRPr sz="1200">
                        <a:latin typeface="Times New Roman" panose="02020603050405020304"/>
                        <a:cs typeface="Times New Roman" panose="02020603050405020304"/>
                      </a:endParaRPr>
                    </a:p>
                  </a:txBody>
                  <a:tcPr marL="0" marR="0" marT="20320" marB="0">
                    <a:lnL w="12700">
                      <a:solidFill>
                        <a:srgbClr val="000000"/>
                      </a:solidFill>
                      <a:prstDash val="solid"/>
                    </a:lnL>
                    <a:lnR w="19050">
                      <a:solidFill>
                        <a:srgbClr val="000000"/>
                      </a:solidFill>
                      <a:prstDash val="solid"/>
                    </a:lnR>
                    <a:lnT w="6350">
                      <a:solidFill>
                        <a:srgbClr val="000000"/>
                      </a:solidFill>
                      <a:prstDash val="solid"/>
                    </a:lnT>
                    <a:lnB w="19050">
                      <a:solidFill>
                        <a:srgbClr val="000000"/>
                      </a:solidFill>
                      <a:prstDash val="solid"/>
                    </a:lnB>
                    <a:solidFill>
                      <a:srgbClr val="CCFFCC"/>
                    </a:solidFill>
                  </a:tcPr>
                </a:tc>
                <a:tc>
                  <a:txBody>
                    <a:bodyPr/>
                    <a:lstStyle/>
                    <a:p>
                      <a:pPr marL="1231265">
                        <a:lnSpc>
                          <a:spcPct val="100000"/>
                        </a:lnSpc>
                        <a:spcBef>
                          <a:spcPts val="160"/>
                        </a:spcBef>
                      </a:pPr>
                      <a:r>
                        <a:rPr sz="1200" b="1" spc="15" dirty="0">
                          <a:latin typeface="Times New Roman" panose="02020603050405020304"/>
                          <a:cs typeface="Times New Roman" panose="02020603050405020304"/>
                        </a:rPr>
                        <a:t>Threat</a:t>
                      </a:r>
                      <a:r>
                        <a:rPr sz="1200" b="1" spc="-25" dirty="0">
                          <a:latin typeface="Times New Roman" panose="02020603050405020304"/>
                          <a:cs typeface="Times New Roman" panose="02020603050405020304"/>
                        </a:rPr>
                        <a:t> </a:t>
                      </a:r>
                      <a:r>
                        <a:rPr sz="1200" b="1" spc="15" dirty="0">
                          <a:latin typeface="Times New Roman" panose="02020603050405020304"/>
                          <a:cs typeface="Times New Roman" panose="02020603050405020304"/>
                        </a:rPr>
                        <a:t>Action</a:t>
                      </a:r>
                      <a:r>
                        <a:rPr sz="1200" b="1" spc="-10" dirty="0">
                          <a:latin typeface="Times New Roman" panose="02020603050405020304"/>
                          <a:cs typeface="Times New Roman" panose="02020603050405020304"/>
                        </a:rPr>
                        <a:t> </a:t>
                      </a:r>
                      <a:r>
                        <a:rPr sz="1200" b="1" spc="15" dirty="0">
                          <a:latin typeface="Times New Roman" panose="02020603050405020304"/>
                          <a:cs typeface="Times New Roman" panose="02020603050405020304"/>
                        </a:rPr>
                        <a:t>(Attack)</a:t>
                      </a:r>
                      <a:endParaRPr sz="1200">
                        <a:latin typeface="Times New Roman" panose="02020603050405020304"/>
                        <a:cs typeface="Times New Roman" panose="02020603050405020304"/>
                      </a:endParaRPr>
                    </a:p>
                  </a:txBody>
                  <a:tcPr marL="0" marR="0" marT="20320" marB="0">
                    <a:lnL w="19050">
                      <a:solidFill>
                        <a:srgbClr val="000000"/>
                      </a:solidFill>
                      <a:prstDash val="solid"/>
                    </a:lnL>
                    <a:lnT w="6350">
                      <a:solidFill>
                        <a:srgbClr val="000000"/>
                      </a:solidFill>
                      <a:prstDash val="solid"/>
                    </a:lnT>
                    <a:lnB w="19050">
                      <a:solidFill>
                        <a:srgbClr val="000000"/>
                      </a:solidFill>
                      <a:prstDash val="solid"/>
                    </a:lnB>
                    <a:solidFill>
                      <a:srgbClr val="CCFFCC"/>
                    </a:solidFill>
                  </a:tcPr>
                </a:tc>
              </a:tr>
              <a:tr h="2150110">
                <a:tc>
                  <a:txBody>
                    <a:bodyPr/>
                    <a:lstStyle/>
                    <a:p>
                      <a:pPr marL="307975" marR="779780" indent="-236220">
                        <a:lnSpc>
                          <a:spcPct val="100000"/>
                        </a:lnSpc>
                        <a:spcBef>
                          <a:spcPts val="190"/>
                        </a:spcBef>
                      </a:pPr>
                      <a:r>
                        <a:rPr sz="1200" b="1" dirty="0">
                          <a:latin typeface="Times New Roman" panose="02020603050405020304"/>
                          <a:cs typeface="Times New Roman" panose="02020603050405020304"/>
                        </a:rPr>
                        <a:t>Un</a:t>
                      </a:r>
                      <a:r>
                        <a:rPr sz="1200" b="1" spc="-10" dirty="0">
                          <a:latin typeface="Times New Roman" panose="02020603050405020304"/>
                          <a:cs typeface="Times New Roman" panose="02020603050405020304"/>
                        </a:rPr>
                        <a:t>a</a:t>
                      </a:r>
                      <a:r>
                        <a:rPr sz="1200" b="1" spc="5" dirty="0">
                          <a:latin typeface="Times New Roman" panose="02020603050405020304"/>
                          <a:cs typeface="Times New Roman" panose="02020603050405020304"/>
                        </a:rPr>
                        <a:t>u</a:t>
                      </a:r>
                      <a:r>
                        <a:rPr sz="1200" b="1" spc="-5" dirty="0">
                          <a:latin typeface="Times New Roman" panose="02020603050405020304"/>
                          <a:cs typeface="Times New Roman" panose="02020603050405020304"/>
                        </a:rPr>
                        <a:t>t</a:t>
                      </a:r>
                      <a:r>
                        <a:rPr sz="1200" b="1" dirty="0">
                          <a:latin typeface="Times New Roman" panose="02020603050405020304"/>
                          <a:cs typeface="Times New Roman" panose="02020603050405020304"/>
                        </a:rPr>
                        <a:t>h</a:t>
                      </a:r>
                      <a:r>
                        <a:rPr sz="1200" b="1" spc="-10" dirty="0">
                          <a:latin typeface="Times New Roman" panose="02020603050405020304"/>
                          <a:cs typeface="Times New Roman" panose="02020603050405020304"/>
                        </a:rPr>
                        <a:t>o</a:t>
                      </a:r>
                      <a:r>
                        <a:rPr sz="1200" b="1" spc="5" dirty="0">
                          <a:latin typeface="Times New Roman" panose="02020603050405020304"/>
                          <a:cs typeface="Times New Roman" panose="02020603050405020304"/>
                        </a:rPr>
                        <a:t>r</a:t>
                      </a:r>
                      <a:r>
                        <a:rPr sz="1200" b="1" spc="-5" dirty="0">
                          <a:latin typeface="Times New Roman" panose="02020603050405020304"/>
                          <a:cs typeface="Times New Roman" panose="02020603050405020304"/>
                        </a:rPr>
                        <a:t>i</a:t>
                      </a:r>
                      <a:r>
                        <a:rPr sz="1200" b="1" spc="15" dirty="0">
                          <a:latin typeface="Times New Roman" panose="02020603050405020304"/>
                          <a:cs typeface="Times New Roman" panose="02020603050405020304"/>
                        </a:rPr>
                        <a:t>z</a:t>
                      </a:r>
                      <a:r>
                        <a:rPr sz="1200" b="1" dirty="0">
                          <a:latin typeface="Times New Roman" panose="02020603050405020304"/>
                          <a:cs typeface="Times New Roman" panose="02020603050405020304"/>
                        </a:rPr>
                        <a:t>ed  </a:t>
                      </a:r>
                      <a:r>
                        <a:rPr sz="1200" b="1" spc="5" dirty="0">
                          <a:latin typeface="Times New Roman" panose="02020603050405020304"/>
                          <a:cs typeface="Times New Roman" panose="02020603050405020304"/>
                        </a:rPr>
                        <a:t>D</a:t>
                      </a:r>
                      <a:r>
                        <a:rPr sz="1200" b="1" spc="-5" dirty="0">
                          <a:latin typeface="Times New Roman" panose="02020603050405020304"/>
                          <a:cs typeface="Times New Roman" panose="02020603050405020304"/>
                        </a:rPr>
                        <a:t>is</a:t>
                      </a:r>
                      <a:r>
                        <a:rPr sz="1200" b="1" dirty="0">
                          <a:latin typeface="Times New Roman" panose="02020603050405020304"/>
                          <a:cs typeface="Times New Roman" panose="02020603050405020304"/>
                        </a:rPr>
                        <a:t>cl</a:t>
                      </a:r>
                      <a:r>
                        <a:rPr sz="1200" b="1" spc="-10" dirty="0">
                          <a:latin typeface="Times New Roman" panose="02020603050405020304"/>
                          <a:cs typeface="Times New Roman" panose="02020603050405020304"/>
                        </a:rPr>
                        <a:t>o</a:t>
                      </a:r>
                      <a:r>
                        <a:rPr sz="1200" b="1" spc="5" dirty="0">
                          <a:latin typeface="Times New Roman" panose="02020603050405020304"/>
                          <a:cs typeface="Times New Roman" panose="02020603050405020304"/>
                        </a:rPr>
                        <a:t>s</a:t>
                      </a:r>
                      <a:r>
                        <a:rPr sz="1200" b="1" spc="-5" dirty="0">
                          <a:latin typeface="Times New Roman" panose="02020603050405020304"/>
                          <a:cs typeface="Times New Roman" panose="02020603050405020304"/>
                        </a:rPr>
                        <a:t>u</a:t>
                      </a:r>
                      <a:r>
                        <a:rPr sz="1200" b="1" dirty="0">
                          <a:latin typeface="Times New Roman" panose="02020603050405020304"/>
                          <a:cs typeface="Times New Roman" panose="02020603050405020304"/>
                        </a:rPr>
                        <a:t>re</a:t>
                      </a:r>
                      <a:endParaRPr sz="1200" dirty="0">
                        <a:latin typeface="Times New Roman" panose="02020603050405020304"/>
                        <a:cs typeface="Times New Roman" panose="02020603050405020304"/>
                      </a:endParaRPr>
                    </a:p>
                    <a:p>
                      <a:pPr marL="307975" marR="146685">
                        <a:lnSpc>
                          <a:spcPct val="99000"/>
                        </a:lnSpc>
                        <a:spcBef>
                          <a:spcPts val="30"/>
                        </a:spcBef>
                      </a:pPr>
                      <a:r>
                        <a:rPr sz="1200" spc="25" dirty="0">
                          <a:latin typeface="Times New Roman" panose="02020603050405020304"/>
                          <a:cs typeface="Times New Roman" panose="02020603050405020304"/>
                        </a:rPr>
                        <a:t>A </a:t>
                      </a:r>
                      <a:r>
                        <a:rPr sz="1200" spc="15" dirty="0">
                          <a:latin typeface="Times New Roman" panose="02020603050405020304"/>
                          <a:cs typeface="Times New Roman" panose="02020603050405020304"/>
                        </a:rPr>
                        <a:t>circumstance </a:t>
                      </a:r>
                      <a:r>
                        <a:rPr sz="1200" spc="10" dirty="0">
                          <a:latin typeface="Times New Roman" panose="02020603050405020304"/>
                          <a:cs typeface="Times New Roman" panose="02020603050405020304"/>
                        </a:rPr>
                        <a:t>or </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event </a:t>
                      </a:r>
                      <a:r>
                        <a:rPr sz="1200" spc="15" dirty="0">
                          <a:latin typeface="Times New Roman" panose="02020603050405020304"/>
                          <a:cs typeface="Times New Roman" panose="02020603050405020304"/>
                        </a:rPr>
                        <a:t>whereby </a:t>
                      </a:r>
                      <a:r>
                        <a:rPr sz="1200" spc="25" dirty="0">
                          <a:latin typeface="Times New Roman" panose="02020603050405020304"/>
                          <a:cs typeface="Times New Roman" panose="02020603050405020304"/>
                        </a:rPr>
                        <a:t>an </a:t>
                      </a:r>
                      <a:r>
                        <a:rPr sz="1200" spc="3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entity</a:t>
                      </a:r>
                      <a:r>
                        <a:rPr sz="1200" spc="-3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gains</a:t>
                      </a:r>
                      <a:r>
                        <a:rPr sz="1200" spc="-2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access</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to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data for </a:t>
                      </a:r>
                      <a:r>
                        <a:rPr sz="1200" spc="20" dirty="0">
                          <a:latin typeface="Times New Roman" panose="02020603050405020304"/>
                          <a:cs typeface="Times New Roman" panose="02020603050405020304"/>
                        </a:rPr>
                        <a:t>which </a:t>
                      </a:r>
                      <a:r>
                        <a:rPr sz="1200" spc="10" dirty="0">
                          <a:latin typeface="Times New Roman" panose="02020603050405020304"/>
                          <a:cs typeface="Times New Roman" panose="02020603050405020304"/>
                        </a:rPr>
                        <a:t>the </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entity </a:t>
                      </a:r>
                      <a:r>
                        <a:rPr sz="1200" spc="15" dirty="0">
                          <a:latin typeface="Times New Roman" panose="02020603050405020304"/>
                          <a:cs typeface="Times New Roman" panose="02020603050405020304"/>
                        </a:rPr>
                        <a:t>is </a:t>
                      </a:r>
                      <a:r>
                        <a:rPr sz="1200" spc="5" dirty="0">
                          <a:latin typeface="Times New Roman" panose="02020603050405020304"/>
                          <a:cs typeface="Times New Roman" panose="02020603050405020304"/>
                        </a:rPr>
                        <a:t>not </a:t>
                      </a:r>
                      <a:r>
                        <a:rPr sz="1200" spc="10" dirty="0">
                          <a:latin typeface="Times New Roman" panose="02020603050405020304"/>
                          <a:cs typeface="Times New Roman" panose="02020603050405020304"/>
                        </a:rPr>
                        <a:t> authorized.</a:t>
                      </a:r>
                      <a:endParaRPr sz="1200" dirty="0">
                        <a:latin typeface="Times New Roman" panose="02020603050405020304"/>
                        <a:cs typeface="Times New Roman" panose="02020603050405020304"/>
                      </a:endParaRPr>
                    </a:p>
                  </a:txBody>
                  <a:tcPr marL="0" marR="0" marT="24130" marB="0">
                    <a:lnL w="127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FFCC"/>
                    </a:solidFill>
                  </a:tcPr>
                </a:tc>
                <a:tc>
                  <a:txBody>
                    <a:bodyPr/>
                    <a:lstStyle/>
                    <a:p>
                      <a:pPr marL="308610" marR="648335" indent="-236220">
                        <a:lnSpc>
                          <a:spcPct val="100000"/>
                        </a:lnSpc>
                        <a:spcBef>
                          <a:spcPts val="190"/>
                        </a:spcBef>
                      </a:pPr>
                      <a:r>
                        <a:rPr sz="1200" b="1" spc="15" dirty="0">
                          <a:latin typeface="Times New Roman" panose="02020603050405020304"/>
                          <a:cs typeface="Times New Roman" panose="02020603050405020304"/>
                        </a:rPr>
                        <a:t>Exposure: </a:t>
                      </a:r>
                      <a:r>
                        <a:rPr sz="1200" spc="10" dirty="0">
                          <a:latin typeface="Times New Roman" panose="02020603050405020304"/>
                          <a:cs typeface="Times New Roman" panose="02020603050405020304"/>
                        </a:rPr>
                        <a:t>Sensitive data </a:t>
                      </a:r>
                      <a:r>
                        <a:rPr sz="1200" spc="15" dirty="0">
                          <a:latin typeface="Times New Roman" panose="02020603050405020304"/>
                          <a:cs typeface="Times New Roman" panose="02020603050405020304"/>
                        </a:rPr>
                        <a:t>are </a:t>
                      </a:r>
                      <a:r>
                        <a:rPr sz="1200" spc="10" dirty="0">
                          <a:latin typeface="Times New Roman" panose="02020603050405020304"/>
                          <a:cs typeface="Times New Roman" panose="02020603050405020304"/>
                        </a:rPr>
                        <a:t>directly </a:t>
                      </a:r>
                      <a:r>
                        <a:rPr sz="1200" spc="15" dirty="0">
                          <a:latin typeface="Times New Roman" panose="02020603050405020304"/>
                          <a:cs typeface="Times New Roman" panose="02020603050405020304"/>
                        </a:rPr>
                        <a:t>released to </a:t>
                      </a:r>
                      <a:r>
                        <a:rPr sz="1200" spc="25" dirty="0">
                          <a:latin typeface="Times New Roman" panose="02020603050405020304"/>
                          <a:cs typeface="Times New Roman" panose="02020603050405020304"/>
                        </a:rPr>
                        <a:t>an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unauthorized</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entity.</a:t>
                      </a:r>
                      <a:endParaRPr sz="1200">
                        <a:latin typeface="Times New Roman" panose="02020603050405020304"/>
                        <a:cs typeface="Times New Roman" panose="02020603050405020304"/>
                      </a:endParaRPr>
                    </a:p>
                    <a:p>
                      <a:pPr marL="308610" marR="182880" indent="-236220">
                        <a:lnSpc>
                          <a:spcPct val="100000"/>
                        </a:lnSpc>
                        <a:spcBef>
                          <a:spcPts val="10"/>
                        </a:spcBef>
                      </a:pPr>
                      <a:r>
                        <a:rPr sz="1200" b="1" spc="10" dirty="0">
                          <a:latin typeface="Times New Roman" panose="02020603050405020304"/>
                          <a:cs typeface="Times New Roman" panose="02020603050405020304"/>
                        </a:rPr>
                        <a:t>Interception: </a:t>
                      </a:r>
                      <a:r>
                        <a:rPr sz="1200" spc="25" dirty="0">
                          <a:latin typeface="Times New Roman" panose="02020603050405020304"/>
                          <a:cs typeface="Times New Roman" panose="02020603050405020304"/>
                        </a:rPr>
                        <a:t>An </a:t>
                      </a:r>
                      <a:r>
                        <a:rPr sz="1200" spc="15" dirty="0">
                          <a:latin typeface="Times New Roman" panose="02020603050405020304"/>
                          <a:cs typeface="Times New Roman" panose="02020603050405020304"/>
                        </a:rPr>
                        <a:t>unauthorized entity directly accesses </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sensitive </a:t>
                      </a:r>
                      <a:r>
                        <a:rPr sz="1200" spc="15" dirty="0">
                          <a:latin typeface="Times New Roman" panose="02020603050405020304"/>
                          <a:cs typeface="Times New Roman" panose="02020603050405020304"/>
                        </a:rPr>
                        <a:t>data </a:t>
                      </a:r>
                      <a:r>
                        <a:rPr sz="1200" spc="10" dirty="0">
                          <a:latin typeface="Times New Roman" panose="02020603050405020304"/>
                          <a:cs typeface="Times New Roman" panose="02020603050405020304"/>
                        </a:rPr>
                        <a:t>traveling </a:t>
                      </a:r>
                      <a:r>
                        <a:rPr sz="1200" spc="15" dirty="0">
                          <a:latin typeface="Times New Roman" panose="02020603050405020304"/>
                          <a:cs typeface="Times New Roman" panose="02020603050405020304"/>
                        </a:rPr>
                        <a:t>between authorized sources </a:t>
                      </a:r>
                      <a:r>
                        <a:rPr sz="1200" spc="10" dirty="0">
                          <a:latin typeface="Times New Roman" panose="02020603050405020304"/>
                          <a:cs typeface="Times New Roman" panose="02020603050405020304"/>
                        </a:rPr>
                        <a:t>and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destinations.</a:t>
                      </a:r>
                      <a:endParaRPr sz="1200">
                        <a:latin typeface="Times New Roman" panose="02020603050405020304"/>
                        <a:cs typeface="Times New Roman" panose="02020603050405020304"/>
                      </a:endParaRPr>
                    </a:p>
                    <a:p>
                      <a:pPr marL="308610" marR="107950" indent="-236220">
                        <a:lnSpc>
                          <a:spcPct val="98000"/>
                        </a:lnSpc>
                        <a:spcBef>
                          <a:spcPts val="45"/>
                        </a:spcBef>
                      </a:pPr>
                      <a:r>
                        <a:rPr sz="1200" b="1" spc="10" dirty="0">
                          <a:latin typeface="Times New Roman" panose="02020603050405020304"/>
                          <a:cs typeface="Times New Roman" panose="02020603050405020304"/>
                        </a:rPr>
                        <a:t>Inference: </a:t>
                      </a:r>
                      <a:r>
                        <a:rPr sz="1200" spc="25" dirty="0">
                          <a:latin typeface="Times New Roman" panose="02020603050405020304"/>
                          <a:cs typeface="Times New Roman" panose="02020603050405020304"/>
                        </a:rPr>
                        <a:t>A </a:t>
                      </a:r>
                      <a:r>
                        <a:rPr sz="1200" spc="10" dirty="0">
                          <a:latin typeface="Times New Roman" panose="02020603050405020304"/>
                          <a:cs typeface="Times New Roman" panose="02020603050405020304"/>
                        </a:rPr>
                        <a:t>threat action </a:t>
                      </a:r>
                      <a:r>
                        <a:rPr sz="1200" spc="15" dirty="0">
                          <a:latin typeface="Times New Roman" panose="02020603050405020304"/>
                          <a:cs typeface="Times New Roman" panose="02020603050405020304"/>
                        </a:rPr>
                        <a:t>whereby </a:t>
                      </a:r>
                      <a:r>
                        <a:rPr sz="1200" spc="30" dirty="0">
                          <a:latin typeface="Times New Roman" panose="02020603050405020304"/>
                          <a:cs typeface="Times New Roman" panose="02020603050405020304"/>
                        </a:rPr>
                        <a:t>an </a:t>
                      </a:r>
                      <a:r>
                        <a:rPr sz="1200" spc="15" dirty="0">
                          <a:latin typeface="Times New Roman" panose="02020603050405020304"/>
                          <a:cs typeface="Times New Roman" panose="02020603050405020304"/>
                        </a:rPr>
                        <a:t>unauthorized entity </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indirectly </a:t>
                      </a:r>
                      <a:r>
                        <a:rPr sz="1200" spc="15" dirty="0">
                          <a:latin typeface="Times New Roman" panose="02020603050405020304"/>
                          <a:cs typeface="Times New Roman" panose="02020603050405020304"/>
                        </a:rPr>
                        <a:t>accesses </a:t>
                      </a:r>
                      <a:r>
                        <a:rPr sz="1200" spc="10" dirty="0">
                          <a:latin typeface="Times New Roman" panose="02020603050405020304"/>
                          <a:cs typeface="Times New Roman" panose="02020603050405020304"/>
                        </a:rPr>
                        <a:t>sensitive data (but </a:t>
                      </a:r>
                      <a:r>
                        <a:rPr sz="1200" spc="5" dirty="0">
                          <a:latin typeface="Times New Roman" panose="02020603050405020304"/>
                          <a:cs typeface="Times New Roman" panose="02020603050405020304"/>
                        </a:rPr>
                        <a:t>not </a:t>
                      </a:r>
                      <a:r>
                        <a:rPr sz="1200" spc="10" dirty="0">
                          <a:latin typeface="Times New Roman" panose="02020603050405020304"/>
                          <a:cs typeface="Times New Roman" panose="02020603050405020304"/>
                        </a:rPr>
                        <a:t>necessarily the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data </a:t>
                      </a:r>
                      <a:r>
                        <a:rPr sz="1200" spc="15" dirty="0">
                          <a:latin typeface="Times New Roman" panose="02020603050405020304"/>
                          <a:cs typeface="Times New Roman" panose="02020603050405020304"/>
                        </a:rPr>
                        <a:t>contained in the </a:t>
                      </a:r>
                      <a:r>
                        <a:rPr sz="1200" spc="10" dirty="0">
                          <a:latin typeface="Times New Roman" panose="02020603050405020304"/>
                          <a:cs typeface="Times New Roman" panose="02020603050405020304"/>
                        </a:rPr>
                        <a:t>communication) by </a:t>
                      </a:r>
                      <a:r>
                        <a:rPr sz="1200" spc="15" dirty="0">
                          <a:latin typeface="Times New Roman" panose="02020603050405020304"/>
                          <a:cs typeface="Times New Roman" panose="02020603050405020304"/>
                        </a:rPr>
                        <a:t>reasoning from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characteristics</a:t>
                      </a:r>
                      <a:r>
                        <a:rPr sz="12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or</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byproducts</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15" dirty="0">
                          <a:latin typeface="Times New Roman" panose="02020603050405020304"/>
                          <a:cs typeface="Times New Roman" panose="02020603050405020304"/>
                        </a:rPr>
                        <a:t> communications.</a:t>
                      </a:r>
                      <a:endParaRPr sz="1200">
                        <a:latin typeface="Times New Roman" panose="02020603050405020304"/>
                        <a:cs typeface="Times New Roman" panose="02020603050405020304"/>
                      </a:endParaRPr>
                    </a:p>
                    <a:p>
                      <a:pPr marL="308610" marR="177800" indent="-236220">
                        <a:lnSpc>
                          <a:spcPct val="100000"/>
                        </a:lnSpc>
                        <a:spcBef>
                          <a:spcPts val="5"/>
                        </a:spcBef>
                      </a:pPr>
                      <a:r>
                        <a:rPr sz="1200" b="1" spc="10" dirty="0">
                          <a:latin typeface="Times New Roman" panose="02020603050405020304"/>
                          <a:cs typeface="Times New Roman" panose="02020603050405020304"/>
                        </a:rPr>
                        <a:t>Intrusion: </a:t>
                      </a:r>
                      <a:r>
                        <a:rPr sz="1200" spc="25" dirty="0">
                          <a:latin typeface="Times New Roman" panose="02020603050405020304"/>
                          <a:cs typeface="Times New Roman" panose="02020603050405020304"/>
                        </a:rPr>
                        <a:t>An </a:t>
                      </a:r>
                      <a:r>
                        <a:rPr sz="1200" spc="15" dirty="0">
                          <a:latin typeface="Times New Roman" panose="02020603050405020304"/>
                          <a:cs typeface="Times New Roman" panose="02020603050405020304"/>
                        </a:rPr>
                        <a:t>unauthorized </a:t>
                      </a:r>
                      <a:r>
                        <a:rPr sz="1200" spc="10" dirty="0">
                          <a:latin typeface="Times New Roman" panose="02020603050405020304"/>
                          <a:cs typeface="Times New Roman" panose="02020603050405020304"/>
                        </a:rPr>
                        <a:t>entity </a:t>
                      </a:r>
                      <a:r>
                        <a:rPr sz="1200" spc="15" dirty="0">
                          <a:latin typeface="Times New Roman" panose="02020603050405020304"/>
                          <a:cs typeface="Times New Roman" panose="02020603050405020304"/>
                        </a:rPr>
                        <a:t>gains </a:t>
                      </a:r>
                      <a:r>
                        <a:rPr sz="1200" spc="10" dirty="0">
                          <a:latin typeface="Times New Roman" panose="02020603050405020304"/>
                          <a:cs typeface="Times New Roman" panose="02020603050405020304"/>
                        </a:rPr>
                        <a:t>access </a:t>
                      </a:r>
                      <a:r>
                        <a:rPr sz="1200" spc="15" dirty="0">
                          <a:latin typeface="Times New Roman" panose="02020603050405020304"/>
                          <a:cs typeface="Times New Roman" panose="02020603050405020304"/>
                        </a:rPr>
                        <a:t>to </a:t>
                      </a:r>
                      <a:r>
                        <a:rPr sz="1200" spc="10" dirty="0">
                          <a:latin typeface="Times New Roman" panose="02020603050405020304"/>
                          <a:cs typeface="Times New Roman" panose="02020603050405020304"/>
                        </a:rPr>
                        <a:t>sensitive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data</a:t>
                      </a:r>
                      <a:r>
                        <a:rPr sz="12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by</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circumventing</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a:t>
                      </a:r>
                      <a:r>
                        <a:rPr sz="1200" spc="3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system's</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security</a:t>
                      </a:r>
                      <a:r>
                        <a:rPr sz="1200" spc="-1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protections.</a:t>
                      </a:r>
                      <a:endParaRPr sz="1200">
                        <a:latin typeface="Times New Roman" panose="02020603050405020304"/>
                        <a:cs typeface="Times New Roman" panose="02020603050405020304"/>
                      </a:endParaRPr>
                    </a:p>
                  </a:txBody>
                  <a:tcPr marL="0" marR="0" marT="24130" marB="0">
                    <a:lnL w="19050">
                      <a:solidFill>
                        <a:srgbClr val="000000"/>
                      </a:solidFill>
                      <a:prstDash val="solid"/>
                    </a:lnL>
                    <a:lnT w="19050">
                      <a:solidFill>
                        <a:srgbClr val="000000"/>
                      </a:solidFill>
                      <a:prstDash val="solid"/>
                    </a:lnT>
                    <a:lnB w="19050">
                      <a:solidFill>
                        <a:srgbClr val="000000"/>
                      </a:solidFill>
                      <a:prstDash val="solid"/>
                    </a:lnB>
                    <a:solidFill>
                      <a:srgbClr val="CCFFCC"/>
                    </a:solidFill>
                  </a:tcPr>
                </a:tc>
              </a:tr>
              <a:tr h="1405890">
                <a:tc>
                  <a:txBody>
                    <a:bodyPr/>
                    <a:lstStyle/>
                    <a:p>
                      <a:pPr marL="71755">
                        <a:lnSpc>
                          <a:spcPct val="100000"/>
                        </a:lnSpc>
                        <a:spcBef>
                          <a:spcPts val="190"/>
                        </a:spcBef>
                      </a:pPr>
                      <a:r>
                        <a:rPr sz="1200" b="1" spc="10" dirty="0">
                          <a:latin typeface="Times New Roman" panose="02020603050405020304"/>
                          <a:cs typeface="Times New Roman" panose="02020603050405020304"/>
                        </a:rPr>
                        <a:t>Deception</a:t>
                      </a:r>
                      <a:endParaRPr sz="1200">
                        <a:latin typeface="Times New Roman" panose="02020603050405020304"/>
                        <a:cs typeface="Times New Roman" panose="02020603050405020304"/>
                      </a:endParaRPr>
                    </a:p>
                    <a:p>
                      <a:pPr marL="307975" marR="68580">
                        <a:lnSpc>
                          <a:spcPct val="99000"/>
                        </a:lnSpc>
                        <a:spcBef>
                          <a:spcPts val="25"/>
                        </a:spcBef>
                      </a:pPr>
                      <a:r>
                        <a:rPr sz="1200" spc="25" dirty="0">
                          <a:latin typeface="Times New Roman" panose="02020603050405020304"/>
                          <a:cs typeface="Times New Roman" panose="02020603050405020304"/>
                        </a:rPr>
                        <a:t>A </a:t>
                      </a:r>
                      <a:r>
                        <a:rPr sz="1200" spc="15" dirty="0">
                          <a:latin typeface="Times New Roman" panose="02020603050405020304"/>
                          <a:cs typeface="Times New Roman" panose="02020603050405020304"/>
                        </a:rPr>
                        <a:t>circumstance </a:t>
                      </a:r>
                      <a:r>
                        <a:rPr sz="1200" spc="10" dirty="0">
                          <a:latin typeface="Times New Roman" panose="02020603050405020304"/>
                          <a:cs typeface="Times New Roman" panose="02020603050405020304"/>
                        </a:rPr>
                        <a:t>or </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event </a:t>
                      </a:r>
                      <a:r>
                        <a:rPr sz="1200" spc="15" dirty="0">
                          <a:latin typeface="Times New Roman" panose="02020603050405020304"/>
                          <a:cs typeface="Times New Roman" panose="02020603050405020304"/>
                        </a:rPr>
                        <a:t>that </a:t>
                      </a:r>
                      <a:r>
                        <a:rPr sz="1200" spc="20" dirty="0">
                          <a:latin typeface="Times New Roman" panose="02020603050405020304"/>
                          <a:cs typeface="Times New Roman" panose="02020603050405020304"/>
                        </a:rPr>
                        <a:t>may </a:t>
                      </a:r>
                      <a:r>
                        <a:rPr sz="1200" spc="10" dirty="0">
                          <a:latin typeface="Times New Roman" panose="02020603050405020304"/>
                          <a:cs typeface="Times New Roman" panose="02020603050405020304"/>
                        </a:rPr>
                        <a:t>result </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in</a:t>
                      </a:r>
                      <a:r>
                        <a:rPr sz="1200" spc="-30" dirty="0">
                          <a:latin typeface="Times New Roman" panose="02020603050405020304"/>
                          <a:cs typeface="Times New Roman" panose="02020603050405020304"/>
                        </a:rPr>
                        <a:t> </a:t>
                      </a:r>
                      <a:r>
                        <a:rPr sz="1200" spc="25" dirty="0">
                          <a:latin typeface="Times New Roman" panose="02020603050405020304"/>
                          <a:cs typeface="Times New Roman" panose="02020603050405020304"/>
                        </a:rPr>
                        <a:t>an</a:t>
                      </a:r>
                      <a:r>
                        <a:rPr sz="1200" spc="-2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authorized</a:t>
                      </a:r>
                      <a:r>
                        <a:rPr sz="1200" spc="-2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entity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receiving </a:t>
                      </a:r>
                      <a:r>
                        <a:rPr sz="1200" spc="15" dirty="0">
                          <a:latin typeface="Times New Roman" panose="02020603050405020304"/>
                          <a:cs typeface="Times New Roman" panose="02020603050405020304"/>
                        </a:rPr>
                        <a:t>false data </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and </a:t>
                      </a:r>
                      <a:r>
                        <a:rPr sz="1200" spc="15" dirty="0">
                          <a:latin typeface="Times New Roman" panose="02020603050405020304"/>
                          <a:cs typeface="Times New Roman" panose="02020603050405020304"/>
                        </a:rPr>
                        <a:t>believing </a:t>
                      </a:r>
                      <a:r>
                        <a:rPr sz="1200" spc="20" dirty="0">
                          <a:latin typeface="Times New Roman" panose="02020603050405020304"/>
                          <a:cs typeface="Times New Roman" panose="02020603050405020304"/>
                        </a:rPr>
                        <a:t>it </a:t>
                      </a:r>
                      <a:r>
                        <a:rPr sz="1200" spc="15" dirty="0">
                          <a:latin typeface="Times New Roman" panose="02020603050405020304"/>
                          <a:cs typeface="Times New Roman" panose="02020603050405020304"/>
                        </a:rPr>
                        <a:t>to </a:t>
                      </a:r>
                      <a:r>
                        <a:rPr sz="1200" spc="5" dirty="0">
                          <a:latin typeface="Times New Roman" panose="02020603050405020304"/>
                          <a:cs typeface="Times New Roman" panose="02020603050405020304"/>
                        </a:rPr>
                        <a:t>be </a:t>
                      </a:r>
                      <a:r>
                        <a:rPr sz="1200" spc="10" dirty="0">
                          <a:latin typeface="Times New Roman" panose="02020603050405020304"/>
                          <a:cs typeface="Times New Roman" panose="02020603050405020304"/>
                        </a:rPr>
                        <a:t> true.</a:t>
                      </a:r>
                      <a:endParaRPr sz="1200">
                        <a:latin typeface="Times New Roman" panose="02020603050405020304"/>
                        <a:cs typeface="Times New Roman" panose="02020603050405020304"/>
                      </a:endParaRPr>
                    </a:p>
                  </a:txBody>
                  <a:tcPr marL="0" marR="0" marT="24130" marB="0">
                    <a:lnL w="127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CCFFCC"/>
                    </a:solidFill>
                  </a:tcPr>
                </a:tc>
                <a:tc>
                  <a:txBody>
                    <a:bodyPr/>
                    <a:lstStyle/>
                    <a:p>
                      <a:pPr marL="308610" marR="449580" indent="-236220" algn="just">
                        <a:lnSpc>
                          <a:spcPct val="100000"/>
                        </a:lnSpc>
                        <a:spcBef>
                          <a:spcPts val="190"/>
                        </a:spcBef>
                      </a:pPr>
                      <a:r>
                        <a:rPr sz="1200" b="1" spc="15" dirty="0">
                          <a:latin typeface="Times New Roman" panose="02020603050405020304"/>
                          <a:cs typeface="Times New Roman" panose="02020603050405020304"/>
                        </a:rPr>
                        <a:t>Masquerade:</a:t>
                      </a:r>
                      <a:r>
                        <a:rPr sz="1200" b="1" spc="-5" dirty="0">
                          <a:latin typeface="Times New Roman" panose="02020603050405020304"/>
                          <a:cs typeface="Times New Roman" panose="02020603050405020304"/>
                        </a:rPr>
                        <a:t> </a:t>
                      </a:r>
                      <a:r>
                        <a:rPr sz="1200" spc="20" dirty="0">
                          <a:latin typeface="Times New Roman" panose="02020603050405020304"/>
                          <a:cs typeface="Times New Roman" panose="02020603050405020304"/>
                        </a:rPr>
                        <a:t>An</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unauthorized</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entity</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gains</a:t>
                      </a:r>
                      <a:r>
                        <a:rPr sz="120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access</a:t>
                      </a:r>
                      <a:r>
                        <a:rPr sz="12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to</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 </a:t>
                      </a:r>
                      <a:r>
                        <a:rPr sz="1200" spc="-29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 </a:t>
                      </a:r>
                      <a:r>
                        <a:rPr sz="1200" spc="10" dirty="0">
                          <a:latin typeface="Times New Roman" panose="02020603050405020304"/>
                          <a:cs typeface="Times New Roman" panose="02020603050405020304"/>
                        </a:rPr>
                        <a:t>or </a:t>
                      </a:r>
                      <a:r>
                        <a:rPr sz="1200" spc="15" dirty="0">
                          <a:latin typeface="Times New Roman" panose="02020603050405020304"/>
                          <a:cs typeface="Times New Roman" panose="02020603050405020304"/>
                        </a:rPr>
                        <a:t>performs a </a:t>
                      </a:r>
                      <a:r>
                        <a:rPr sz="1200" spc="10" dirty="0">
                          <a:latin typeface="Times New Roman" panose="02020603050405020304"/>
                          <a:cs typeface="Times New Roman" panose="02020603050405020304"/>
                        </a:rPr>
                        <a:t>malicious act by </a:t>
                      </a:r>
                      <a:r>
                        <a:rPr sz="1200" spc="15" dirty="0">
                          <a:latin typeface="Times New Roman" panose="02020603050405020304"/>
                          <a:cs typeface="Times New Roman" panose="02020603050405020304"/>
                        </a:rPr>
                        <a:t>posing </a:t>
                      </a:r>
                      <a:r>
                        <a:rPr sz="1200" spc="25" dirty="0">
                          <a:latin typeface="Times New Roman" panose="02020603050405020304"/>
                          <a:cs typeface="Times New Roman" panose="02020603050405020304"/>
                        </a:rPr>
                        <a:t>as </a:t>
                      </a:r>
                      <a:r>
                        <a:rPr sz="1200" spc="20" dirty="0">
                          <a:latin typeface="Times New Roman" panose="02020603050405020304"/>
                          <a:cs typeface="Times New Roman" panose="02020603050405020304"/>
                        </a:rPr>
                        <a:t>an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authorized</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entity.</a:t>
                      </a:r>
                      <a:endParaRPr sz="1200">
                        <a:latin typeface="Times New Roman" panose="02020603050405020304"/>
                        <a:cs typeface="Times New Roman" panose="02020603050405020304"/>
                      </a:endParaRPr>
                    </a:p>
                    <a:p>
                      <a:pPr marL="73025" algn="just">
                        <a:lnSpc>
                          <a:spcPct val="100000"/>
                        </a:lnSpc>
                        <a:spcBef>
                          <a:spcPts val="10"/>
                        </a:spcBef>
                      </a:pPr>
                      <a:r>
                        <a:rPr sz="1200" b="1" spc="10" dirty="0">
                          <a:latin typeface="Times New Roman" panose="02020603050405020304"/>
                          <a:cs typeface="Times New Roman" panose="02020603050405020304"/>
                        </a:rPr>
                        <a:t>Falsification:</a:t>
                      </a:r>
                      <a:r>
                        <a:rPr sz="1200" b="1"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False</a:t>
                      </a:r>
                      <a:r>
                        <a:rPr sz="120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data</a:t>
                      </a:r>
                      <a:r>
                        <a:rPr sz="12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deceive </a:t>
                      </a:r>
                      <a:r>
                        <a:rPr sz="1200" spc="20" dirty="0">
                          <a:latin typeface="Times New Roman" panose="02020603050405020304"/>
                          <a:cs typeface="Times New Roman" panose="02020603050405020304"/>
                        </a:rPr>
                        <a:t>an</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authorized</a:t>
                      </a:r>
                      <a:r>
                        <a:rPr sz="1200" spc="-1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entity.</a:t>
                      </a:r>
                      <a:endParaRPr sz="1200">
                        <a:latin typeface="Times New Roman" panose="02020603050405020304"/>
                        <a:cs typeface="Times New Roman" panose="02020603050405020304"/>
                      </a:endParaRPr>
                    </a:p>
                    <a:p>
                      <a:pPr marL="308610" marR="108585" indent="-236220" algn="just">
                        <a:lnSpc>
                          <a:spcPct val="100000"/>
                        </a:lnSpc>
                        <a:spcBef>
                          <a:spcPts val="5"/>
                        </a:spcBef>
                      </a:pPr>
                      <a:r>
                        <a:rPr sz="1200" b="1" spc="15" dirty="0">
                          <a:latin typeface="Times New Roman" panose="02020603050405020304"/>
                          <a:cs typeface="Times New Roman" panose="02020603050405020304"/>
                        </a:rPr>
                        <a:t>Repudiation:</a:t>
                      </a:r>
                      <a:r>
                        <a:rPr sz="1200" b="1" dirty="0">
                          <a:latin typeface="Times New Roman" panose="02020603050405020304"/>
                          <a:cs typeface="Times New Roman" panose="02020603050405020304"/>
                        </a:rPr>
                        <a:t> </a:t>
                      </a:r>
                      <a:r>
                        <a:rPr sz="1200" spc="20" dirty="0">
                          <a:latin typeface="Times New Roman" panose="02020603050405020304"/>
                          <a:cs typeface="Times New Roman" panose="02020603050405020304"/>
                        </a:rPr>
                        <a:t>An</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entity</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deceives</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another</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by</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falsely</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denying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responsibility</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for</a:t>
                      </a:r>
                      <a:r>
                        <a:rPr sz="1200" spc="-5" dirty="0">
                          <a:latin typeface="Times New Roman" panose="02020603050405020304"/>
                          <a:cs typeface="Times New Roman" panose="02020603050405020304"/>
                        </a:rPr>
                        <a:t> </a:t>
                      </a:r>
                      <a:r>
                        <a:rPr sz="1200" spc="25" dirty="0">
                          <a:latin typeface="Times New Roman" panose="02020603050405020304"/>
                          <a:cs typeface="Times New Roman" panose="02020603050405020304"/>
                        </a:rPr>
                        <a:t>an</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act.</a:t>
                      </a:r>
                      <a:endParaRPr sz="1200">
                        <a:latin typeface="Times New Roman" panose="02020603050405020304"/>
                        <a:cs typeface="Times New Roman" panose="02020603050405020304"/>
                      </a:endParaRPr>
                    </a:p>
                  </a:txBody>
                  <a:tcPr marL="0" marR="0" marT="24130" marB="0">
                    <a:lnL w="19050">
                      <a:solidFill>
                        <a:srgbClr val="000000"/>
                      </a:solidFill>
                      <a:prstDash val="solid"/>
                    </a:lnL>
                    <a:lnT w="19050">
                      <a:solidFill>
                        <a:srgbClr val="000000"/>
                      </a:solidFill>
                      <a:prstDash val="solid"/>
                    </a:lnT>
                    <a:lnB w="12700">
                      <a:solidFill>
                        <a:srgbClr val="000000"/>
                      </a:solidFill>
                      <a:prstDash val="solid"/>
                    </a:lnB>
                    <a:solidFill>
                      <a:srgbClr val="CCFFCC"/>
                    </a:solidFill>
                  </a:tcPr>
                </a:tc>
              </a:tr>
              <a:tr h="1352550">
                <a:tc>
                  <a:txBody>
                    <a:bodyPr/>
                    <a:lstStyle/>
                    <a:p>
                      <a:pPr marL="71755">
                        <a:lnSpc>
                          <a:spcPct val="100000"/>
                        </a:lnSpc>
                        <a:spcBef>
                          <a:spcPts val="195"/>
                        </a:spcBef>
                      </a:pPr>
                      <a:r>
                        <a:rPr sz="1200" b="1" spc="10" dirty="0">
                          <a:latin typeface="Times New Roman" panose="02020603050405020304"/>
                          <a:cs typeface="Times New Roman" panose="02020603050405020304"/>
                        </a:rPr>
                        <a:t>Disruption</a:t>
                      </a:r>
                      <a:endParaRPr sz="1200">
                        <a:latin typeface="Times New Roman" panose="02020603050405020304"/>
                        <a:cs typeface="Times New Roman" panose="02020603050405020304"/>
                      </a:endParaRPr>
                    </a:p>
                    <a:p>
                      <a:pPr marL="307975" marR="68580">
                        <a:lnSpc>
                          <a:spcPct val="99000"/>
                        </a:lnSpc>
                        <a:spcBef>
                          <a:spcPts val="25"/>
                        </a:spcBef>
                      </a:pPr>
                      <a:r>
                        <a:rPr sz="1200" spc="25" dirty="0">
                          <a:latin typeface="Times New Roman" panose="02020603050405020304"/>
                          <a:cs typeface="Times New Roman" panose="02020603050405020304"/>
                        </a:rPr>
                        <a:t>A </a:t>
                      </a:r>
                      <a:r>
                        <a:rPr sz="1200" spc="15" dirty="0">
                          <a:latin typeface="Times New Roman" panose="02020603050405020304"/>
                          <a:cs typeface="Times New Roman" panose="02020603050405020304"/>
                        </a:rPr>
                        <a:t>circumstance </a:t>
                      </a:r>
                      <a:r>
                        <a:rPr sz="1200" spc="10" dirty="0">
                          <a:latin typeface="Times New Roman" panose="02020603050405020304"/>
                          <a:cs typeface="Times New Roman" panose="02020603050405020304"/>
                        </a:rPr>
                        <a:t>or </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event  </a:t>
                      </a:r>
                      <a:r>
                        <a:rPr sz="1200" spc="15" dirty="0">
                          <a:latin typeface="Times New Roman" panose="02020603050405020304"/>
                          <a:cs typeface="Times New Roman" panose="02020603050405020304"/>
                        </a:rPr>
                        <a:t>that </a:t>
                      </a:r>
                      <a:r>
                        <a:rPr sz="1200" spc="10" dirty="0">
                          <a:latin typeface="Times New Roman" panose="02020603050405020304"/>
                          <a:cs typeface="Times New Roman" panose="02020603050405020304"/>
                        </a:rPr>
                        <a:t>interrupts </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or</a:t>
                      </a:r>
                      <a:r>
                        <a:rPr sz="1200" spc="-2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prevents</a:t>
                      </a:r>
                      <a:r>
                        <a:rPr sz="1200" spc="-2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the</a:t>
                      </a:r>
                      <a:r>
                        <a:rPr sz="1200" spc="-1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correct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operation of </a:t>
                      </a:r>
                      <a:r>
                        <a:rPr sz="1200" spc="15" dirty="0">
                          <a:latin typeface="Times New Roman" panose="02020603050405020304"/>
                          <a:cs typeface="Times New Roman" panose="02020603050405020304"/>
                        </a:rPr>
                        <a:t>system </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services  and </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functions.</a:t>
                      </a:r>
                      <a:endParaRPr sz="1200">
                        <a:latin typeface="Times New Roman" panose="02020603050405020304"/>
                        <a:cs typeface="Times New Roman" panose="02020603050405020304"/>
                      </a:endParaRPr>
                    </a:p>
                  </a:txBody>
                  <a:tcPr marL="0" marR="0" marT="24765" marB="0">
                    <a:lnL w="127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CCFFCC"/>
                    </a:solidFill>
                  </a:tcPr>
                </a:tc>
                <a:tc>
                  <a:txBody>
                    <a:bodyPr/>
                    <a:lstStyle/>
                    <a:p>
                      <a:pPr marL="308610" marR="193675" indent="-236220">
                        <a:lnSpc>
                          <a:spcPct val="100000"/>
                        </a:lnSpc>
                        <a:spcBef>
                          <a:spcPts val="195"/>
                        </a:spcBef>
                      </a:pPr>
                      <a:r>
                        <a:rPr sz="1200" b="1" spc="10" dirty="0">
                          <a:latin typeface="Times New Roman" panose="02020603050405020304"/>
                          <a:cs typeface="Times New Roman" panose="02020603050405020304"/>
                        </a:rPr>
                        <a:t>Incapacitation:</a:t>
                      </a:r>
                      <a:r>
                        <a:rPr sz="1200" b="1"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Prevents</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or</a:t>
                      </a:r>
                      <a:r>
                        <a:rPr sz="1200" spc="3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interrupts</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 </a:t>
                      </a:r>
                      <a:r>
                        <a:rPr sz="1200" spc="10" dirty="0">
                          <a:latin typeface="Times New Roman" panose="02020603050405020304"/>
                          <a:cs typeface="Times New Roman" panose="02020603050405020304"/>
                        </a:rPr>
                        <a:t>operation</a:t>
                      </a:r>
                      <a:r>
                        <a:rPr sz="1200" spc="5" dirty="0">
                          <a:latin typeface="Times New Roman" panose="02020603050405020304"/>
                          <a:cs typeface="Times New Roman" panose="02020603050405020304"/>
                        </a:rPr>
                        <a:t> by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disabling</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a:t>
                      </a:r>
                      <a:r>
                        <a:rPr sz="1200" spc="2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component.</a:t>
                      </a:r>
                      <a:endParaRPr sz="1200" dirty="0">
                        <a:latin typeface="Times New Roman" panose="02020603050405020304"/>
                        <a:cs typeface="Times New Roman" panose="02020603050405020304"/>
                      </a:endParaRPr>
                    </a:p>
                    <a:p>
                      <a:pPr marL="308610" marR="600710" indent="-236220">
                        <a:lnSpc>
                          <a:spcPts val="1350"/>
                        </a:lnSpc>
                        <a:spcBef>
                          <a:spcPts val="120"/>
                        </a:spcBef>
                      </a:pPr>
                      <a:r>
                        <a:rPr sz="1200" b="1" spc="15" dirty="0">
                          <a:latin typeface="Times New Roman" panose="02020603050405020304"/>
                          <a:cs typeface="Times New Roman" panose="02020603050405020304"/>
                        </a:rPr>
                        <a:t>Corruption: </a:t>
                      </a:r>
                      <a:r>
                        <a:rPr sz="1200" spc="15" dirty="0">
                          <a:latin typeface="Times New Roman" panose="02020603050405020304"/>
                          <a:cs typeface="Times New Roman" panose="02020603050405020304"/>
                        </a:rPr>
                        <a:t>Undesirably </a:t>
                      </a:r>
                      <a:r>
                        <a:rPr sz="1200" spc="10" dirty="0">
                          <a:latin typeface="Times New Roman" panose="02020603050405020304"/>
                          <a:cs typeface="Times New Roman" panose="02020603050405020304"/>
                        </a:rPr>
                        <a:t>alters </a:t>
                      </a:r>
                      <a:r>
                        <a:rPr sz="1200" spc="15" dirty="0">
                          <a:latin typeface="Times New Roman" panose="02020603050405020304"/>
                          <a:cs typeface="Times New Roman" panose="02020603050405020304"/>
                        </a:rPr>
                        <a:t>system </a:t>
                      </a:r>
                      <a:r>
                        <a:rPr sz="1200" spc="10" dirty="0">
                          <a:latin typeface="Times New Roman" panose="02020603050405020304"/>
                          <a:cs typeface="Times New Roman" panose="02020603050405020304"/>
                        </a:rPr>
                        <a:t>operation </a:t>
                      </a:r>
                      <a:r>
                        <a:rPr sz="1200" spc="5" dirty="0">
                          <a:latin typeface="Times New Roman" panose="02020603050405020304"/>
                          <a:cs typeface="Times New Roman" panose="02020603050405020304"/>
                        </a:rPr>
                        <a:t>by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adversely</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modifying</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a:t>
                      </a:r>
                      <a:r>
                        <a:rPr sz="1200" spc="10" dirty="0">
                          <a:latin typeface="Times New Roman" panose="02020603050405020304"/>
                          <a:cs typeface="Times New Roman" panose="02020603050405020304"/>
                        </a:rPr>
                        <a:t> functions</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or</a:t>
                      </a:r>
                      <a:r>
                        <a:rPr sz="120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data.</a:t>
                      </a:r>
                      <a:endParaRPr sz="1200" dirty="0">
                        <a:latin typeface="Times New Roman" panose="02020603050405020304"/>
                        <a:cs typeface="Times New Roman" panose="02020603050405020304"/>
                      </a:endParaRPr>
                    </a:p>
                    <a:p>
                      <a:pPr marL="308610" marR="433070" indent="-236220">
                        <a:lnSpc>
                          <a:spcPts val="1450"/>
                        </a:lnSpc>
                        <a:spcBef>
                          <a:spcPts val="5"/>
                        </a:spcBef>
                      </a:pPr>
                      <a:r>
                        <a:rPr sz="1200" b="1" spc="10" dirty="0">
                          <a:latin typeface="Times New Roman" panose="02020603050405020304"/>
                          <a:cs typeface="Times New Roman" panose="02020603050405020304"/>
                        </a:rPr>
                        <a:t>Obstruction: </a:t>
                      </a:r>
                      <a:r>
                        <a:rPr sz="1200" spc="25" dirty="0">
                          <a:latin typeface="Times New Roman" panose="02020603050405020304"/>
                          <a:cs typeface="Times New Roman" panose="02020603050405020304"/>
                        </a:rPr>
                        <a:t>A </a:t>
                      </a:r>
                      <a:r>
                        <a:rPr sz="1200" spc="10" dirty="0">
                          <a:latin typeface="Times New Roman" panose="02020603050405020304"/>
                          <a:cs typeface="Times New Roman" panose="02020603050405020304"/>
                        </a:rPr>
                        <a:t>threat action </a:t>
                      </a:r>
                      <a:r>
                        <a:rPr sz="1200" spc="15" dirty="0">
                          <a:latin typeface="Times New Roman" panose="02020603050405020304"/>
                          <a:cs typeface="Times New Roman" panose="02020603050405020304"/>
                        </a:rPr>
                        <a:t>that </a:t>
                      </a:r>
                      <a:r>
                        <a:rPr sz="1200" spc="10" dirty="0">
                          <a:latin typeface="Times New Roman" panose="02020603050405020304"/>
                          <a:cs typeface="Times New Roman" panose="02020603050405020304"/>
                        </a:rPr>
                        <a:t>interrupts </a:t>
                      </a:r>
                      <a:r>
                        <a:rPr sz="1200" spc="15" dirty="0">
                          <a:latin typeface="Times New Roman" panose="02020603050405020304"/>
                          <a:cs typeface="Times New Roman" panose="02020603050405020304"/>
                        </a:rPr>
                        <a:t>delivery </a:t>
                      </a:r>
                      <a:r>
                        <a:rPr sz="1200" spc="10" dirty="0">
                          <a:latin typeface="Times New Roman" panose="02020603050405020304"/>
                          <a:cs typeface="Times New Roman" panose="02020603050405020304"/>
                        </a:rPr>
                        <a:t>of </a:t>
                      </a:r>
                      <a:r>
                        <a:rPr sz="1200" spc="-28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services</a:t>
                      </a:r>
                      <a:r>
                        <a:rPr sz="12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by</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hindering</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operation.</a:t>
                      </a:r>
                      <a:endParaRPr sz="1200" dirty="0">
                        <a:latin typeface="Times New Roman" panose="02020603050405020304"/>
                        <a:cs typeface="Times New Roman" panose="02020603050405020304"/>
                      </a:endParaRPr>
                    </a:p>
                  </a:txBody>
                  <a:tcPr marL="0" marR="0" marT="24765" marB="0">
                    <a:lnL w="19050">
                      <a:solidFill>
                        <a:srgbClr val="000000"/>
                      </a:solidFill>
                      <a:prstDash val="solid"/>
                    </a:lnL>
                    <a:lnT w="12700">
                      <a:solidFill>
                        <a:srgbClr val="000000"/>
                      </a:solidFill>
                      <a:prstDash val="solid"/>
                    </a:lnT>
                    <a:lnB w="19050">
                      <a:solidFill>
                        <a:srgbClr val="000000"/>
                      </a:solidFill>
                      <a:prstDash val="solid"/>
                    </a:lnB>
                    <a:solidFill>
                      <a:srgbClr val="CCFFCC"/>
                    </a:solidFill>
                  </a:tcPr>
                </a:tc>
              </a:tr>
              <a:tr h="1393190">
                <a:tc>
                  <a:txBody>
                    <a:bodyPr/>
                    <a:lstStyle/>
                    <a:p>
                      <a:pPr marL="71755">
                        <a:lnSpc>
                          <a:spcPct val="100000"/>
                        </a:lnSpc>
                        <a:spcBef>
                          <a:spcPts val="190"/>
                        </a:spcBef>
                      </a:pPr>
                      <a:r>
                        <a:rPr sz="1200" b="1" spc="10" dirty="0">
                          <a:latin typeface="Times New Roman" panose="02020603050405020304"/>
                          <a:cs typeface="Times New Roman" panose="02020603050405020304"/>
                        </a:rPr>
                        <a:t>Usurpation</a:t>
                      </a:r>
                      <a:endParaRPr sz="1200">
                        <a:latin typeface="Times New Roman" panose="02020603050405020304"/>
                        <a:cs typeface="Times New Roman" panose="02020603050405020304"/>
                      </a:endParaRPr>
                    </a:p>
                    <a:p>
                      <a:pPr marL="307975" marR="180340">
                        <a:lnSpc>
                          <a:spcPct val="99000"/>
                        </a:lnSpc>
                        <a:spcBef>
                          <a:spcPts val="25"/>
                        </a:spcBef>
                      </a:pPr>
                      <a:r>
                        <a:rPr sz="1200" spc="25" dirty="0">
                          <a:latin typeface="Times New Roman" panose="02020603050405020304"/>
                          <a:cs typeface="Times New Roman" panose="02020603050405020304"/>
                        </a:rPr>
                        <a:t>A </a:t>
                      </a:r>
                      <a:r>
                        <a:rPr sz="1200" spc="15" dirty="0">
                          <a:latin typeface="Times New Roman" panose="02020603050405020304"/>
                          <a:cs typeface="Times New Roman" panose="02020603050405020304"/>
                        </a:rPr>
                        <a:t>circumstance </a:t>
                      </a:r>
                      <a:r>
                        <a:rPr sz="1200" spc="10" dirty="0">
                          <a:latin typeface="Times New Roman" panose="02020603050405020304"/>
                          <a:cs typeface="Times New Roman" panose="02020603050405020304"/>
                        </a:rPr>
                        <a:t>or </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event </a:t>
                      </a:r>
                      <a:r>
                        <a:rPr sz="1200" spc="15" dirty="0">
                          <a:latin typeface="Times New Roman" panose="02020603050405020304"/>
                          <a:cs typeface="Times New Roman" panose="02020603050405020304"/>
                        </a:rPr>
                        <a:t>that </a:t>
                      </a:r>
                      <a:r>
                        <a:rPr sz="1200" spc="10" dirty="0">
                          <a:latin typeface="Times New Roman" panose="02020603050405020304"/>
                          <a:cs typeface="Times New Roman" panose="02020603050405020304"/>
                        </a:rPr>
                        <a:t>results </a:t>
                      </a:r>
                      <a:r>
                        <a:rPr sz="1200" spc="15" dirty="0">
                          <a:latin typeface="Times New Roman" panose="02020603050405020304"/>
                          <a:cs typeface="Times New Roman" panose="02020603050405020304"/>
                        </a:rPr>
                        <a:t>in </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control of </a:t>
                      </a:r>
                      <a:r>
                        <a:rPr sz="1200" spc="15" dirty="0">
                          <a:latin typeface="Times New Roman" panose="02020603050405020304"/>
                          <a:cs typeface="Times New Roman" panose="02020603050405020304"/>
                        </a:rPr>
                        <a:t>system </a:t>
                      </a:r>
                      <a:r>
                        <a:rPr sz="1200" spc="2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services</a:t>
                      </a:r>
                      <a:r>
                        <a:rPr sz="1200" spc="-3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or</a:t>
                      </a:r>
                      <a:r>
                        <a:rPr sz="1200" spc="-4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functions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by </a:t>
                      </a:r>
                      <a:r>
                        <a:rPr sz="1200" spc="30" dirty="0">
                          <a:latin typeface="Times New Roman" panose="02020603050405020304"/>
                          <a:cs typeface="Times New Roman" panose="02020603050405020304"/>
                        </a:rPr>
                        <a:t>an </a:t>
                      </a:r>
                      <a:r>
                        <a:rPr sz="1200" spc="15" dirty="0">
                          <a:latin typeface="Times New Roman" panose="02020603050405020304"/>
                          <a:cs typeface="Times New Roman" panose="02020603050405020304"/>
                        </a:rPr>
                        <a:t>unauthorized </a:t>
                      </a:r>
                      <a:r>
                        <a:rPr sz="1200" spc="2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entity.</a:t>
                      </a:r>
                      <a:endParaRPr sz="1200">
                        <a:latin typeface="Times New Roman" panose="02020603050405020304"/>
                        <a:cs typeface="Times New Roman" panose="02020603050405020304"/>
                      </a:endParaRPr>
                    </a:p>
                  </a:txBody>
                  <a:tcPr marL="0" marR="0" marT="24130" marB="0">
                    <a:lnL w="127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solidFill>
                      <a:srgbClr val="CCFFCC"/>
                    </a:solidFill>
                  </a:tcPr>
                </a:tc>
                <a:tc>
                  <a:txBody>
                    <a:bodyPr/>
                    <a:lstStyle/>
                    <a:p>
                      <a:pPr marL="308610" marR="140970" indent="-236220">
                        <a:lnSpc>
                          <a:spcPct val="100000"/>
                        </a:lnSpc>
                        <a:spcBef>
                          <a:spcPts val="190"/>
                        </a:spcBef>
                      </a:pPr>
                      <a:r>
                        <a:rPr sz="1200" b="1" spc="15" dirty="0">
                          <a:latin typeface="Times New Roman" panose="02020603050405020304"/>
                          <a:cs typeface="Times New Roman" panose="02020603050405020304"/>
                        </a:rPr>
                        <a:t>Misappropriation:</a:t>
                      </a:r>
                      <a:r>
                        <a:rPr sz="1200" b="1" dirty="0">
                          <a:latin typeface="Times New Roman" panose="02020603050405020304"/>
                          <a:cs typeface="Times New Roman" panose="02020603050405020304"/>
                        </a:rPr>
                        <a:t> </a:t>
                      </a:r>
                      <a:r>
                        <a:rPr sz="1200" spc="20" dirty="0">
                          <a:latin typeface="Times New Roman" panose="02020603050405020304"/>
                          <a:cs typeface="Times New Roman" panose="02020603050405020304"/>
                        </a:rPr>
                        <a:t>An</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entity</a:t>
                      </a:r>
                      <a:r>
                        <a:rPr sz="1200" spc="-1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assumes</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unauthorized</a:t>
                      </a:r>
                      <a:r>
                        <a:rPr sz="1200" spc="-1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logical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or</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physical</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control</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of</a:t>
                      </a:r>
                      <a:r>
                        <a:rPr sz="1200" spc="2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a</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resource.</a:t>
                      </a:r>
                      <a:endParaRPr sz="1200" dirty="0">
                        <a:latin typeface="Times New Roman" panose="02020603050405020304"/>
                        <a:cs typeface="Times New Roman" panose="02020603050405020304"/>
                      </a:endParaRPr>
                    </a:p>
                    <a:p>
                      <a:pPr marL="308610" marR="199390" indent="-236220">
                        <a:lnSpc>
                          <a:spcPct val="100000"/>
                        </a:lnSpc>
                        <a:spcBef>
                          <a:spcPts val="10"/>
                        </a:spcBef>
                      </a:pPr>
                      <a:r>
                        <a:rPr sz="1200" b="1" spc="10" dirty="0">
                          <a:latin typeface="Times New Roman" panose="02020603050405020304"/>
                          <a:cs typeface="Times New Roman" panose="02020603050405020304"/>
                        </a:rPr>
                        <a:t>Misuse: </a:t>
                      </a:r>
                      <a:r>
                        <a:rPr sz="1200" spc="15" dirty="0">
                          <a:latin typeface="Times New Roman" panose="02020603050405020304"/>
                          <a:cs typeface="Times New Roman" panose="02020603050405020304"/>
                        </a:rPr>
                        <a:t>Causes a system component </a:t>
                      </a:r>
                      <a:r>
                        <a:rPr sz="1200" spc="10" dirty="0">
                          <a:latin typeface="Times New Roman" panose="02020603050405020304"/>
                          <a:cs typeface="Times New Roman" panose="02020603050405020304"/>
                        </a:rPr>
                        <a:t>to </a:t>
                      </a:r>
                      <a:r>
                        <a:rPr sz="1200" spc="15" dirty="0">
                          <a:latin typeface="Times New Roman" panose="02020603050405020304"/>
                          <a:cs typeface="Times New Roman" panose="02020603050405020304"/>
                        </a:rPr>
                        <a:t>perform a </a:t>
                      </a:r>
                      <a:r>
                        <a:rPr sz="1200" spc="10" dirty="0">
                          <a:latin typeface="Times New Roman" panose="02020603050405020304"/>
                          <a:cs typeface="Times New Roman" panose="02020603050405020304"/>
                        </a:rPr>
                        <a:t>function </a:t>
                      </a:r>
                      <a:r>
                        <a:rPr sz="1200" spc="-28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or</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service</a:t>
                      </a:r>
                      <a:r>
                        <a:rPr sz="1200"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that</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is</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detrimental</a:t>
                      </a:r>
                      <a:r>
                        <a:rPr sz="1200" spc="-5"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to</a:t>
                      </a:r>
                      <a:r>
                        <a:rPr sz="1200" spc="-10" dirty="0">
                          <a:latin typeface="Times New Roman" panose="02020603050405020304"/>
                          <a:cs typeface="Times New Roman" panose="02020603050405020304"/>
                        </a:rPr>
                        <a:t> </a:t>
                      </a:r>
                      <a:r>
                        <a:rPr sz="1200" spc="15" dirty="0">
                          <a:latin typeface="Times New Roman" panose="02020603050405020304"/>
                          <a:cs typeface="Times New Roman" panose="02020603050405020304"/>
                        </a:rPr>
                        <a:t>system</a:t>
                      </a:r>
                      <a:r>
                        <a:rPr sz="1200" spc="-5" dirty="0">
                          <a:latin typeface="Times New Roman" panose="02020603050405020304"/>
                          <a:cs typeface="Times New Roman" panose="02020603050405020304"/>
                        </a:rPr>
                        <a:t> </a:t>
                      </a:r>
                      <a:r>
                        <a:rPr sz="1200" spc="10" dirty="0">
                          <a:latin typeface="Times New Roman" panose="02020603050405020304"/>
                          <a:cs typeface="Times New Roman" panose="02020603050405020304"/>
                        </a:rPr>
                        <a:t>security.</a:t>
                      </a:r>
                      <a:endParaRPr sz="1200" dirty="0">
                        <a:latin typeface="Times New Roman" panose="02020603050405020304"/>
                        <a:cs typeface="Times New Roman" panose="02020603050405020304"/>
                      </a:endParaRPr>
                    </a:p>
                  </a:txBody>
                  <a:tcPr marL="0" marR="0" marT="24130" marB="0">
                    <a:lnL w="19050">
                      <a:solidFill>
                        <a:srgbClr val="000000"/>
                      </a:solidFill>
                      <a:prstDash val="solid"/>
                    </a:lnL>
                    <a:lnT w="19050">
                      <a:solidFill>
                        <a:srgbClr val="000000"/>
                      </a:solidFill>
                      <a:prstDash val="solid"/>
                    </a:lnT>
                    <a:lnB w="12700">
                      <a:solidFill>
                        <a:srgbClr val="000000"/>
                      </a:solidFill>
                      <a:prstDash val="solid"/>
                    </a:lnB>
                    <a:solidFill>
                      <a:srgbClr val="CCFFCC"/>
                    </a:solidFill>
                  </a:tcPr>
                </a:tc>
              </a:tr>
            </a:tbl>
          </a:graphicData>
        </a:graphic>
      </p:graphicFrame>
      <p:sp>
        <p:nvSpPr>
          <p:cNvPr id="6" name="object 6"/>
          <p:cNvSpPr txBox="1"/>
          <p:nvPr/>
        </p:nvSpPr>
        <p:spPr>
          <a:xfrm>
            <a:off x="3165475" y="6530137"/>
            <a:ext cx="4789805" cy="208279"/>
          </a:xfrm>
          <a:prstGeom prst="rect">
            <a:avLst/>
          </a:prstGeom>
        </p:spPr>
        <p:txBody>
          <a:bodyPr vert="horz" wrap="square" lIns="0" tIns="12700" rIns="0" bIns="0" rtlCol="0">
            <a:spAutoFit/>
          </a:bodyPr>
          <a:lstStyle/>
          <a:p>
            <a:pPr marL="12700">
              <a:lnSpc>
                <a:spcPct val="100000"/>
              </a:lnSpc>
              <a:spcBef>
                <a:spcPts val="100"/>
              </a:spcBef>
            </a:pPr>
            <a:r>
              <a:rPr sz="1200" spc="-305" dirty="0">
                <a:solidFill>
                  <a:srgbClr val="FFFFFF"/>
                </a:solidFill>
                <a:latin typeface="Verdana" panose="020B0604030504040204"/>
                <a:cs typeface="Verdana" panose="020B0604030504040204"/>
              </a:rPr>
              <a:t>©</a:t>
            </a:r>
            <a:r>
              <a:rPr sz="1200" spc="-100" dirty="0">
                <a:solidFill>
                  <a:srgbClr val="FFFFFF"/>
                </a:solidFill>
                <a:latin typeface="Verdana" panose="020B0604030504040204"/>
                <a:cs typeface="Verdana" panose="020B0604030504040204"/>
              </a:rPr>
              <a:t> </a:t>
            </a:r>
            <a:r>
              <a:rPr sz="1200" spc="-105" dirty="0">
                <a:solidFill>
                  <a:srgbClr val="FFFFFF"/>
                </a:solidFill>
                <a:latin typeface="Verdana" panose="020B0604030504040204"/>
                <a:cs typeface="Verdana" panose="020B0604030504040204"/>
              </a:rPr>
              <a:t>2016</a:t>
            </a:r>
            <a:r>
              <a:rPr sz="1200" spc="-80" dirty="0">
                <a:solidFill>
                  <a:srgbClr val="FFFFFF"/>
                </a:solidFill>
                <a:latin typeface="Verdana" panose="020B0604030504040204"/>
                <a:cs typeface="Verdana" panose="020B0604030504040204"/>
              </a:rPr>
              <a:t> </a:t>
            </a:r>
            <a:r>
              <a:rPr sz="1200" spc="-25" dirty="0">
                <a:solidFill>
                  <a:srgbClr val="FFFFFF"/>
                </a:solidFill>
                <a:latin typeface="Verdana" panose="020B0604030504040204"/>
                <a:cs typeface="Verdana" panose="020B0604030504040204"/>
              </a:rPr>
              <a:t>Pearson</a:t>
            </a:r>
            <a:r>
              <a:rPr sz="1200" spc="-60" dirty="0">
                <a:solidFill>
                  <a:srgbClr val="FFFFFF"/>
                </a:solidFill>
                <a:latin typeface="Verdana" panose="020B0604030504040204"/>
                <a:cs typeface="Verdana" panose="020B0604030504040204"/>
              </a:rPr>
              <a:t> </a:t>
            </a:r>
            <a:r>
              <a:rPr sz="1200" spc="-10" dirty="0">
                <a:solidFill>
                  <a:srgbClr val="FFFFFF"/>
                </a:solidFill>
                <a:latin typeface="Verdana" panose="020B0604030504040204"/>
                <a:cs typeface="Verdana" panose="020B0604030504040204"/>
              </a:rPr>
              <a:t>Education,</a:t>
            </a:r>
            <a:r>
              <a:rPr sz="1200" spc="-55"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Inc.,</a:t>
            </a:r>
            <a:r>
              <a:rPr sz="1200" spc="-95" dirty="0">
                <a:solidFill>
                  <a:srgbClr val="FFFFFF"/>
                </a:solidFill>
                <a:latin typeface="Verdana" panose="020B0604030504040204"/>
                <a:cs typeface="Verdana" panose="020B0604030504040204"/>
              </a:rPr>
              <a:t> </a:t>
            </a:r>
            <a:r>
              <a:rPr sz="1200" spc="-15" dirty="0">
                <a:solidFill>
                  <a:srgbClr val="FFFFFF"/>
                </a:solidFill>
                <a:latin typeface="Verdana" panose="020B0604030504040204"/>
                <a:cs typeface="Verdana" panose="020B0604030504040204"/>
              </a:rPr>
              <a:t>Hoboken,</a:t>
            </a:r>
            <a:r>
              <a:rPr sz="1200" spc="-65" dirty="0">
                <a:solidFill>
                  <a:srgbClr val="FFFFFF"/>
                </a:solidFill>
                <a:latin typeface="Verdana" panose="020B0604030504040204"/>
                <a:cs typeface="Verdana" panose="020B0604030504040204"/>
              </a:rPr>
              <a:t> </a:t>
            </a:r>
            <a:r>
              <a:rPr sz="1200" spc="-30" dirty="0">
                <a:solidFill>
                  <a:srgbClr val="FFFFFF"/>
                </a:solidFill>
                <a:latin typeface="Verdana" panose="020B0604030504040204"/>
                <a:cs typeface="Verdana" panose="020B0604030504040204"/>
              </a:rPr>
              <a:t>NJ.</a:t>
            </a:r>
            <a:r>
              <a:rPr sz="1200" spc="254" dirty="0">
                <a:solidFill>
                  <a:srgbClr val="FFFFFF"/>
                </a:solidFill>
                <a:latin typeface="Verdana" panose="020B0604030504040204"/>
                <a:cs typeface="Verdana" panose="020B0604030504040204"/>
              </a:rPr>
              <a:t> </a:t>
            </a:r>
            <a:r>
              <a:rPr sz="1200" spc="-35" dirty="0">
                <a:solidFill>
                  <a:srgbClr val="FFFFFF"/>
                </a:solidFill>
                <a:latin typeface="Verdana" panose="020B0604030504040204"/>
                <a:cs typeface="Verdana" panose="020B0604030504040204"/>
              </a:rPr>
              <a:t>All</a:t>
            </a:r>
            <a:r>
              <a:rPr sz="1200" spc="-110" dirty="0">
                <a:solidFill>
                  <a:srgbClr val="FFFFFF"/>
                </a:solidFill>
                <a:latin typeface="Verdana" panose="020B0604030504040204"/>
                <a:cs typeface="Verdana" panose="020B0604030504040204"/>
              </a:rPr>
              <a:t> </a:t>
            </a:r>
            <a:r>
              <a:rPr sz="1200" spc="-80" dirty="0">
                <a:solidFill>
                  <a:srgbClr val="FFFFFF"/>
                </a:solidFill>
                <a:latin typeface="Verdana" panose="020B0604030504040204"/>
                <a:cs typeface="Verdana" panose="020B0604030504040204"/>
              </a:rPr>
              <a:t>rights</a:t>
            </a:r>
            <a:r>
              <a:rPr sz="1200" spc="-45" dirty="0">
                <a:solidFill>
                  <a:srgbClr val="FFFFFF"/>
                </a:solidFill>
                <a:latin typeface="Verdana" panose="020B0604030504040204"/>
                <a:cs typeface="Verdana" panose="020B0604030504040204"/>
              </a:rPr>
              <a:t> </a:t>
            </a:r>
            <a:r>
              <a:rPr sz="1200" spc="-40" dirty="0">
                <a:solidFill>
                  <a:srgbClr val="FFFFFF"/>
                </a:solidFill>
                <a:latin typeface="Verdana" panose="020B0604030504040204"/>
                <a:cs typeface="Verdana" panose="020B0604030504040204"/>
              </a:rPr>
              <a:t>reserved.</a:t>
            </a:r>
            <a:endParaRPr sz="1200">
              <a:latin typeface="Verdana" panose="020B0604030504040204"/>
              <a:cs typeface="Verdana" panose="020B060403050404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7504" y="980762"/>
          <a:ext cx="8907144" cy="5777799"/>
        </p:xfrm>
        <a:graphic>
          <a:graphicData uri="http://schemas.openxmlformats.org/drawingml/2006/table">
            <a:tbl>
              <a:tblPr firstRow="1" bandRow="1">
                <a:tableStyleId>{2D5ABB26-0587-4C30-8999-92F81FD0307C}</a:tableStyleId>
              </a:tblPr>
              <a:tblGrid>
                <a:gridCol w="1863725"/>
                <a:gridCol w="2348865"/>
                <a:gridCol w="2348865"/>
                <a:gridCol w="2345689"/>
              </a:tblGrid>
              <a:tr h="369246">
                <a:tc>
                  <a:txBody>
                    <a:bodyPr/>
                    <a:lstStyle/>
                    <a:p>
                      <a:pPr>
                        <a:lnSpc>
                          <a:spcPct val="100000"/>
                        </a:lnSpc>
                      </a:pPr>
                      <a:endParaRPr sz="1700">
                        <a:latin typeface="Times New Roman" panose="02020603050405020304"/>
                        <a:cs typeface="Times New Roman" panose="02020603050405020304"/>
                      </a:endParaRPr>
                    </a:p>
                  </a:txBody>
                  <a:tcPr marL="0" marR="0" marT="0" marB="0">
                    <a:lnR w="19050">
                      <a:solidFill>
                        <a:srgbClr val="000000"/>
                      </a:solidFill>
                      <a:prstDash val="solid"/>
                    </a:lnR>
                    <a:lnB w="19050">
                      <a:solidFill>
                        <a:srgbClr val="000000"/>
                      </a:solidFill>
                      <a:prstDash val="solid"/>
                    </a:lnB>
                    <a:solidFill>
                      <a:srgbClr val="4A5063"/>
                    </a:solidFill>
                  </a:tcPr>
                </a:tc>
                <a:tc>
                  <a:txBody>
                    <a:bodyPr/>
                    <a:lstStyle/>
                    <a:p>
                      <a:pPr marL="619760">
                        <a:lnSpc>
                          <a:spcPct val="100000"/>
                        </a:lnSpc>
                        <a:spcBef>
                          <a:spcPts val="205"/>
                        </a:spcBef>
                      </a:pPr>
                      <a:r>
                        <a:rPr sz="1750" b="1" dirty="0">
                          <a:latin typeface="Times New Roman" panose="02020603050405020304"/>
                          <a:cs typeface="Times New Roman" panose="02020603050405020304"/>
                        </a:rPr>
                        <a:t>Availability</a:t>
                      </a:r>
                      <a:endParaRPr sz="1750">
                        <a:latin typeface="Times New Roman" panose="02020603050405020304"/>
                        <a:cs typeface="Times New Roman" panose="02020603050405020304"/>
                      </a:endParaRPr>
                    </a:p>
                  </a:txBody>
                  <a:tcPr marL="0" marR="0" marT="26034"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CCFFCC"/>
                    </a:solidFill>
                  </a:tcPr>
                </a:tc>
                <a:tc>
                  <a:txBody>
                    <a:bodyPr/>
                    <a:lstStyle/>
                    <a:p>
                      <a:pPr marL="10160" algn="ctr">
                        <a:lnSpc>
                          <a:spcPct val="100000"/>
                        </a:lnSpc>
                        <a:spcBef>
                          <a:spcPts val="205"/>
                        </a:spcBef>
                      </a:pPr>
                      <a:r>
                        <a:rPr sz="1750" b="1" dirty="0">
                          <a:latin typeface="Times New Roman" panose="02020603050405020304"/>
                          <a:cs typeface="Times New Roman" panose="02020603050405020304"/>
                        </a:rPr>
                        <a:t>Confidentiality</a:t>
                      </a:r>
                      <a:endParaRPr sz="1750">
                        <a:latin typeface="Times New Roman" panose="02020603050405020304"/>
                        <a:cs typeface="Times New Roman" panose="02020603050405020304"/>
                      </a:endParaRPr>
                    </a:p>
                  </a:txBody>
                  <a:tcPr marL="0" marR="0" marT="26034"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solidFill>
                      <a:srgbClr val="CCFFCC"/>
                    </a:solidFill>
                  </a:tcPr>
                </a:tc>
                <a:tc>
                  <a:txBody>
                    <a:bodyPr/>
                    <a:lstStyle/>
                    <a:p>
                      <a:pPr marL="775970">
                        <a:lnSpc>
                          <a:spcPct val="100000"/>
                        </a:lnSpc>
                        <a:spcBef>
                          <a:spcPts val="205"/>
                        </a:spcBef>
                      </a:pPr>
                      <a:r>
                        <a:rPr sz="1750" b="1" dirty="0">
                          <a:latin typeface="Times New Roman" panose="02020603050405020304"/>
                          <a:cs typeface="Times New Roman" panose="02020603050405020304"/>
                        </a:rPr>
                        <a:t>Integrity</a:t>
                      </a:r>
                      <a:endParaRPr sz="1750">
                        <a:latin typeface="Times New Roman" panose="02020603050405020304"/>
                        <a:cs typeface="Times New Roman" panose="02020603050405020304"/>
                      </a:endParaRPr>
                    </a:p>
                  </a:txBody>
                  <a:tcPr marL="0" marR="0" marT="26034"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CCFFCC"/>
                    </a:solidFill>
                  </a:tcPr>
                </a:tc>
              </a:tr>
              <a:tr h="914137">
                <a:tc>
                  <a:txBody>
                    <a:bodyPr/>
                    <a:lstStyle/>
                    <a:p>
                      <a:pPr>
                        <a:lnSpc>
                          <a:spcPct val="100000"/>
                        </a:lnSpc>
                        <a:spcBef>
                          <a:spcPts val="55"/>
                        </a:spcBef>
                      </a:pPr>
                      <a:endParaRPr sz="1950">
                        <a:latin typeface="Times New Roman" panose="02020603050405020304"/>
                        <a:cs typeface="Times New Roman" panose="02020603050405020304"/>
                      </a:endParaRPr>
                    </a:p>
                    <a:p>
                      <a:pPr marR="92075" algn="r">
                        <a:lnSpc>
                          <a:spcPct val="100000"/>
                        </a:lnSpc>
                      </a:pPr>
                      <a:r>
                        <a:rPr sz="1750" b="1" dirty="0">
                          <a:latin typeface="Times New Roman" panose="02020603050405020304"/>
                          <a:cs typeface="Times New Roman" panose="02020603050405020304"/>
                        </a:rPr>
                        <a:t>Hardware</a:t>
                      </a:r>
                      <a:endParaRPr sz="1750">
                        <a:latin typeface="Times New Roman" panose="02020603050405020304"/>
                        <a:cs typeface="Times New Roman" panose="02020603050405020304"/>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solidFill>
                      <a:srgbClr val="CCFFCC"/>
                    </a:solidFill>
                  </a:tcPr>
                </a:tc>
                <a:tc>
                  <a:txBody>
                    <a:bodyPr/>
                    <a:lstStyle/>
                    <a:p>
                      <a:pPr marL="102235" marR="223520" algn="just">
                        <a:lnSpc>
                          <a:spcPct val="98000"/>
                        </a:lnSpc>
                        <a:spcBef>
                          <a:spcPts val="285"/>
                        </a:spcBef>
                      </a:pPr>
                      <a:r>
                        <a:rPr sz="1750" dirty="0">
                          <a:latin typeface="Times New Roman" panose="02020603050405020304"/>
                          <a:cs typeface="Times New Roman" panose="02020603050405020304"/>
                        </a:rPr>
                        <a:t>Equipment</a:t>
                      </a:r>
                      <a:r>
                        <a:rPr sz="1750" spc="-20"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is</a:t>
                      </a:r>
                      <a:r>
                        <a:rPr sz="1750" spc="-35" dirty="0">
                          <a:latin typeface="Times New Roman" panose="02020603050405020304"/>
                          <a:cs typeface="Times New Roman" panose="02020603050405020304"/>
                        </a:rPr>
                        <a:t> </a:t>
                      </a:r>
                      <a:r>
                        <a:rPr sz="1750" dirty="0">
                          <a:latin typeface="Times New Roman" panose="02020603050405020304"/>
                          <a:cs typeface="Times New Roman" panose="02020603050405020304"/>
                        </a:rPr>
                        <a:t>stolen</a:t>
                      </a:r>
                      <a:r>
                        <a:rPr sz="1750" spc="-4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or </a:t>
                      </a:r>
                      <a:r>
                        <a:rPr sz="1750" spc="-425" dirty="0">
                          <a:latin typeface="Times New Roman" panose="02020603050405020304"/>
                          <a:cs typeface="Times New Roman" panose="02020603050405020304"/>
                        </a:rPr>
                        <a:t> </a:t>
                      </a:r>
                      <a:r>
                        <a:rPr sz="1750" dirty="0">
                          <a:latin typeface="Times New Roman" panose="02020603050405020304"/>
                          <a:cs typeface="Times New Roman" panose="02020603050405020304"/>
                        </a:rPr>
                        <a:t>disabled, thus denying </a:t>
                      </a:r>
                      <a:r>
                        <a:rPr sz="1750" spc="-425" dirty="0">
                          <a:latin typeface="Times New Roman" panose="02020603050405020304"/>
                          <a:cs typeface="Times New Roman" panose="02020603050405020304"/>
                        </a:rPr>
                        <a:t> </a:t>
                      </a:r>
                      <a:r>
                        <a:rPr sz="1750" dirty="0">
                          <a:latin typeface="Times New Roman" panose="02020603050405020304"/>
                          <a:cs typeface="Times New Roman" panose="02020603050405020304"/>
                        </a:rPr>
                        <a:t>service.</a:t>
                      </a:r>
                      <a:endParaRPr sz="1750">
                        <a:latin typeface="Times New Roman" panose="02020603050405020304"/>
                        <a:cs typeface="Times New Roman" panose="02020603050405020304"/>
                      </a:endParaRPr>
                    </a:p>
                  </a:txBody>
                  <a:tcPr marL="0" marR="0" marT="36195"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solidFill>
                      <a:srgbClr val="CCFFCC"/>
                    </a:solidFill>
                  </a:tcPr>
                </a:tc>
                <a:tc>
                  <a:txBody>
                    <a:bodyPr/>
                    <a:lstStyle/>
                    <a:p>
                      <a:pPr marL="102235" marR="95885">
                        <a:lnSpc>
                          <a:spcPts val="2060"/>
                        </a:lnSpc>
                        <a:spcBef>
                          <a:spcPts val="1360"/>
                        </a:spcBef>
                      </a:pPr>
                      <a:r>
                        <a:rPr sz="1750" spc="5" dirty="0">
                          <a:latin typeface="Times New Roman" panose="02020603050405020304"/>
                          <a:cs typeface="Times New Roman" panose="02020603050405020304"/>
                        </a:rPr>
                        <a:t>An </a:t>
                      </a:r>
                      <a:r>
                        <a:rPr sz="1750" dirty="0">
                          <a:latin typeface="Times New Roman" panose="02020603050405020304"/>
                          <a:cs typeface="Times New Roman" panose="02020603050405020304"/>
                        </a:rPr>
                        <a:t>unencrypted </a:t>
                      </a:r>
                      <a:r>
                        <a:rPr sz="1750" spc="10" dirty="0">
                          <a:latin typeface="Times New Roman" panose="02020603050405020304"/>
                          <a:cs typeface="Times New Roman" panose="02020603050405020304"/>
                        </a:rPr>
                        <a:t>CD- </a:t>
                      </a:r>
                      <a:r>
                        <a:rPr sz="1750" spc="1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ROM</a:t>
                      </a:r>
                      <a:r>
                        <a:rPr sz="1750" spc="-2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or</a:t>
                      </a:r>
                      <a:r>
                        <a:rPr sz="1750" spc="-2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DVD</a:t>
                      </a:r>
                      <a:r>
                        <a:rPr sz="1750" spc="-15" dirty="0">
                          <a:latin typeface="Times New Roman" panose="02020603050405020304"/>
                          <a:cs typeface="Times New Roman" panose="02020603050405020304"/>
                        </a:rPr>
                        <a:t> </a:t>
                      </a:r>
                      <a:r>
                        <a:rPr sz="1750" dirty="0">
                          <a:latin typeface="Times New Roman" panose="02020603050405020304"/>
                          <a:cs typeface="Times New Roman" panose="02020603050405020304"/>
                        </a:rPr>
                        <a:t>is</a:t>
                      </a:r>
                      <a:r>
                        <a:rPr sz="1750" spc="-5" dirty="0">
                          <a:latin typeface="Times New Roman" panose="02020603050405020304"/>
                          <a:cs typeface="Times New Roman" panose="02020603050405020304"/>
                        </a:rPr>
                        <a:t> stolen.</a:t>
                      </a:r>
                      <a:endParaRPr sz="1750">
                        <a:latin typeface="Times New Roman" panose="02020603050405020304"/>
                        <a:cs typeface="Times New Roman" panose="02020603050405020304"/>
                      </a:endParaRPr>
                    </a:p>
                  </a:txBody>
                  <a:tcPr marL="0" marR="0" marT="17272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solidFill>
                      <a:srgbClr val="CCFFCC"/>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28575">
                      <a:solidFill>
                        <a:srgbClr val="000000"/>
                      </a:solidFill>
                      <a:prstDash val="solid"/>
                    </a:lnB>
                    <a:solidFill>
                      <a:srgbClr val="CCFFCC"/>
                    </a:solidFill>
                  </a:tcPr>
                </a:tc>
              </a:tr>
              <a:tr h="1678213">
                <a:tc>
                  <a:txBody>
                    <a:bodyPr/>
                    <a:lstStyle/>
                    <a:p>
                      <a:pPr>
                        <a:lnSpc>
                          <a:spcPct val="100000"/>
                        </a:lnSpc>
                      </a:pPr>
                      <a:endParaRPr sz="1900">
                        <a:latin typeface="Times New Roman" panose="02020603050405020304"/>
                        <a:cs typeface="Times New Roman" panose="02020603050405020304"/>
                      </a:endParaRPr>
                    </a:p>
                    <a:p>
                      <a:pPr>
                        <a:lnSpc>
                          <a:spcPct val="100000"/>
                        </a:lnSpc>
                      </a:pPr>
                      <a:endParaRPr sz="2650">
                        <a:latin typeface="Times New Roman" panose="02020603050405020304"/>
                        <a:cs typeface="Times New Roman" panose="02020603050405020304"/>
                      </a:endParaRPr>
                    </a:p>
                    <a:p>
                      <a:pPr marR="92075" algn="r">
                        <a:lnSpc>
                          <a:spcPct val="100000"/>
                        </a:lnSpc>
                      </a:pPr>
                      <a:r>
                        <a:rPr sz="1750" b="1" dirty="0">
                          <a:latin typeface="Times New Roman" panose="02020603050405020304"/>
                          <a:cs typeface="Times New Roman" panose="02020603050405020304"/>
                        </a:rPr>
                        <a:t>Software</a:t>
                      </a:r>
                      <a:endParaRPr sz="175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CCFFCC"/>
                    </a:solidFill>
                  </a:tcPr>
                </a:tc>
                <a:tc>
                  <a:txBody>
                    <a:bodyPr/>
                    <a:lstStyle/>
                    <a:p>
                      <a:pPr>
                        <a:lnSpc>
                          <a:spcPct val="100000"/>
                        </a:lnSpc>
                      </a:pPr>
                      <a:endParaRPr sz="1900">
                        <a:latin typeface="Times New Roman" panose="02020603050405020304"/>
                        <a:cs typeface="Times New Roman" panose="02020603050405020304"/>
                      </a:endParaRPr>
                    </a:p>
                    <a:p>
                      <a:pPr>
                        <a:lnSpc>
                          <a:spcPct val="100000"/>
                        </a:lnSpc>
                        <a:spcBef>
                          <a:spcPts val="40"/>
                        </a:spcBef>
                      </a:pPr>
                      <a:endParaRPr sz="1800">
                        <a:latin typeface="Times New Roman" panose="02020603050405020304"/>
                        <a:cs typeface="Times New Roman" panose="02020603050405020304"/>
                      </a:endParaRPr>
                    </a:p>
                    <a:p>
                      <a:pPr marL="102235" marR="87630">
                        <a:lnSpc>
                          <a:spcPts val="2060"/>
                        </a:lnSpc>
                      </a:pPr>
                      <a:r>
                        <a:rPr sz="1750" dirty="0">
                          <a:latin typeface="Times New Roman" panose="02020603050405020304"/>
                          <a:cs typeface="Times New Roman" panose="02020603050405020304"/>
                        </a:rPr>
                        <a:t>Programs </a:t>
                      </a:r>
                      <a:r>
                        <a:rPr sz="1750" spc="5" dirty="0">
                          <a:latin typeface="Times New Roman" panose="02020603050405020304"/>
                          <a:cs typeface="Times New Roman" panose="02020603050405020304"/>
                        </a:rPr>
                        <a:t>are </a:t>
                      </a:r>
                      <a:r>
                        <a:rPr sz="1750" dirty="0">
                          <a:latin typeface="Times New Roman" panose="02020603050405020304"/>
                          <a:cs typeface="Times New Roman" panose="02020603050405020304"/>
                        </a:rPr>
                        <a:t>deleted, </a:t>
                      </a:r>
                      <a:r>
                        <a:rPr sz="1750" spc="5" dirty="0">
                          <a:latin typeface="Times New Roman" panose="02020603050405020304"/>
                          <a:cs typeface="Times New Roman" panose="02020603050405020304"/>
                        </a:rPr>
                        <a:t> </a:t>
                      </a:r>
                      <a:r>
                        <a:rPr sz="1750" dirty="0">
                          <a:latin typeface="Times New Roman" panose="02020603050405020304"/>
                          <a:cs typeface="Times New Roman" panose="02020603050405020304"/>
                        </a:rPr>
                        <a:t>denying</a:t>
                      </a:r>
                      <a:r>
                        <a:rPr sz="1750" spc="-4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access</a:t>
                      </a:r>
                      <a:r>
                        <a:rPr sz="1750" spc="-3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to</a:t>
                      </a:r>
                      <a:r>
                        <a:rPr sz="1750" spc="-4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users.</a:t>
                      </a:r>
                      <a:endParaRPr sz="175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CCFFCC"/>
                    </a:solidFill>
                  </a:tcPr>
                </a:tc>
                <a:tc>
                  <a:txBody>
                    <a:bodyPr/>
                    <a:lstStyle/>
                    <a:p>
                      <a:pPr>
                        <a:lnSpc>
                          <a:spcPct val="100000"/>
                        </a:lnSpc>
                      </a:pPr>
                      <a:endParaRPr sz="1900">
                        <a:latin typeface="Times New Roman" panose="02020603050405020304"/>
                        <a:cs typeface="Times New Roman" panose="02020603050405020304"/>
                      </a:endParaRPr>
                    </a:p>
                    <a:p>
                      <a:pPr>
                        <a:lnSpc>
                          <a:spcPct val="100000"/>
                        </a:lnSpc>
                        <a:spcBef>
                          <a:spcPts val="40"/>
                        </a:spcBef>
                      </a:pPr>
                      <a:endParaRPr sz="1800">
                        <a:latin typeface="Times New Roman" panose="02020603050405020304"/>
                        <a:cs typeface="Times New Roman" panose="02020603050405020304"/>
                      </a:endParaRPr>
                    </a:p>
                    <a:p>
                      <a:pPr marL="102235" marR="254635">
                        <a:lnSpc>
                          <a:spcPts val="2060"/>
                        </a:lnSpc>
                      </a:pPr>
                      <a:r>
                        <a:rPr sz="1750" spc="5" dirty="0">
                          <a:latin typeface="Times New Roman" panose="02020603050405020304"/>
                          <a:cs typeface="Times New Roman" panose="02020603050405020304"/>
                        </a:rPr>
                        <a:t>An</a:t>
                      </a:r>
                      <a:r>
                        <a:rPr sz="1750" spc="-35" dirty="0">
                          <a:latin typeface="Times New Roman" panose="02020603050405020304"/>
                          <a:cs typeface="Times New Roman" panose="02020603050405020304"/>
                        </a:rPr>
                        <a:t> </a:t>
                      </a:r>
                      <a:r>
                        <a:rPr sz="1750" dirty="0">
                          <a:latin typeface="Times New Roman" panose="02020603050405020304"/>
                          <a:cs typeface="Times New Roman" panose="02020603050405020304"/>
                        </a:rPr>
                        <a:t>unauthorized</a:t>
                      </a:r>
                      <a:r>
                        <a:rPr sz="1750" spc="-3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copy </a:t>
                      </a:r>
                      <a:r>
                        <a:rPr sz="1750" spc="-42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of </a:t>
                      </a:r>
                      <a:r>
                        <a:rPr sz="1750" dirty="0">
                          <a:latin typeface="Times New Roman" panose="02020603050405020304"/>
                          <a:cs typeface="Times New Roman" panose="02020603050405020304"/>
                        </a:rPr>
                        <a:t>software</a:t>
                      </a:r>
                      <a:r>
                        <a:rPr sz="1750" spc="-1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is</a:t>
                      </a:r>
                      <a:r>
                        <a:rPr sz="1750" spc="-2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made.</a:t>
                      </a:r>
                      <a:endParaRPr sz="175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CCFFCC"/>
                    </a:solidFill>
                  </a:tcPr>
                </a:tc>
                <a:tc>
                  <a:txBody>
                    <a:bodyPr/>
                    <a:lstStyle/>
                    <a:p>
                      <a:pPr marL="121920" marR="141605">
                        <a:lnSpc>
                          <a:spcPct val="98000"/>
                        </a:lnSpc>
                        <a:spcBef>
                          <a:spcPts val="135"/>
                        </a:spcBef>
                      </a:pPr>
                      <a:r>
                        <a:rPr sz="1750" spc="5" dirty="0">
                          <a:latin typeface="Times New Roman" panose="02020603050405020304"/>
                          <a:cs typeface="Times New Roman" panose="02020603050405020304"/>
                        </a:rPr>
                        <a:t>A </a:t>
                      </a:r>
                      <a:r>
                        <a:rPr sz="1750" dirty="0">
                          <a:latin typeface="Times New Roman" panose="02020603050405020304"/>
                          <a:cs typeface="Times New Roman" panose="02020603050405020304"/>
                        </a:rPr>
                        <a:t>working </a:t>
                      </a:r>
                      <a:r>
                        <a:rPr sz="1750" spc="5" dirty="0">
                          <a:latin typeface="Times New Roman" panose="02020603050405020304"/>
                          <a:cs typeface="Times New Roman" panose="02020603050405020304"/>
                        </a:rPr>
                        <a:t>program </a:t>
                      </a:r>
                      <a:r>
                        <a:rPr sz="1750" dirty="0">
                          <a:latin typeface="Times New Roman" panose="02020603050405020304"/>
                          <a:cs typeface="Times New Roman" panose="02020603050405020304"/>
                        </a:rPr>
                        <a:t>is </a:t>
                      </a:r>
                      <a:r>
                        <a:rPr sz="1750" spc="5" dirty="0">
                          <a:latin typeface="Times New Roman" panose="02020603050405020304"/>
                          <a:cs typeface="Times New Roman" panose="02020603050405020304"/>
                        </a:rPr>
                        <a:t> </a:t>
                      </a:r>
                      <a:r>
                        <a:rPr sz="1750" dirty="0">
                          <a:latin typeface="Times New Roman" panose="02020603050405020304"/>
                          <a:cs typeface="Times New Roman" panose="02020603050405020304"/>
                        </a:rPr>
                        <a:t>modified, </a:t>
                      </a:r>
                      <a:r>
                        <a:rPr sz="1750" spc="5" dirty="0">
                          <a:latin typeface="Times New Roman" panose="02020603050405020304"/>
                          <a:cs typeface="Times New Roman" panose="02020603050405020304"/>
                        </a:rPr>
                        <a:t>either </a:t>
                      </a:r>
                      <a:r>
                        <a:rPr sz="1750" spc="10" dirty="0">
                          <a:latin typeface="Times New Roman" panose="02020603050405020304"/>
                          <a:cs typeface="Times New Roman" panose="02020603050405020304"/>
                        </a:rPr>
                        <a:t>to </a:t>
                      </a:r>
                      <a:r>
                        <a:rPr sz="1750" spc="15" dirty="0">
                          <a:latin typeface="Times New Roman" panose="02020603050405020304"/>
                          <a:cs typeface="Times New Roman" panose="02020603050405020304"/>
                        </a:rPr>
                        <a:t> </a:t>
                      </a:r>
                      <a:r>
                        <a:rPr sz="1750" dirty="0">
                          <a:latin typeface="Times New Roman" panose="02020603050405020304"/>
                          <a:cs typeface="Times New Roman" panose="02020603050405020304"/>
                        </a:rPr>
                        <a:t>cause </a:t>
                      </a:r>
                      <a:r>
                        <a:rPr sz="1750" spc="5" dirty="0">
                          <a:latin typeface="Times New Roman" panose="02020603050405020304"/>
                          <a:cs typeface="Times New Roman" panose="02020603050405020304"/>
                        </a:rPr>
                        <a:t>it to fail </a:t>
                      </a:r>
                      <a:r>
                        <a:rPr sz="1750" spc="-5" dirty="0">
                          <a:latin typeface="Times New Roman" panose="02020603050405020304"/>
                          <a:cs typeface="Times New Roman" panose="02020603050405020304"/>
                        </a:rPr>
                        <a:t>during </a:t>
                      </a:r>
                      <a:r>
                        <a:rPr sz="1750" dirty="0">
                          <a:latin typeface="Times New Roman" panose="02020603050405020304"/>
                          <a:cs typeface="Times New Roman" panose="02020603050405020304"/>
                        </a:rPr>
                        <a:t> execution</a:t>
                      </a:r>
                      <a:r>
                        <a:rPr sz="1750" spc="-3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or</a:t>
                      </a:r>
                      <a:r>
                        <a:rPr sz="1750" spc="-25" dirty="0">
                          <a:latin typeface="Times New Roman" panose="02020603050405020304"/>
                          <a:cs typeface="Times New Roman" panose="02020603050405020304"/>
                        </a:rPr>
                        <a:t> </a:t>
                      </a:r>
                      <a:r>
                        <a:rPr sz="1750" spc="25" dirty="0">
                          <a:latin typeface="Times New Roman" panose="02020603050405020304"/>
                          <a:cs typeface="Times New Roman" panose="02020603050405020304"/>
                        </a:rPr>
                        <a:t>to</a:t>
                      </a:r>
                      <a:r>
                        <a:rPr sz="1750" spc="-3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cause</a:t>
                      </a:r>
                      <a:r>
                        <a:rPr sz="1750" spc="-3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it </a:t>
                      </a:r>
                      <a:r>
                        <a:rPr sz="1750" spc="-42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to do </a:t>
                      </a:r>
                      <a:r>
                        <a:rPr sz="1750" spc="15" dirty="0">
                          <a:latin typeface="Times New Roman" panose="02020603050405020304"/>
                          <a:cs typeface="Times New Roman" panose="02020603050405020304"/>
                        </a:rPr>
                        <a:t>some </a:t>
                      </a:r>
                      <a:r>
                        <a:rPr sz="1750" dirty="0">
                          <a:latin typeface="Times New Roman" panose="02020603050405020304"/>
                          <a:cs typeface="Times New Roman" panose="02020603050405020304"/>
                        </a:rPr>
                        <a:t>unintended </a:t>
                      </a:r>
                      <a:r>
                        <a:rPr sz="1750" spc="-42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task.</a:t>
                      </a:r>
                      <a:endParaRPr sz="1750">
                        <a:latin typeface="Times New Roman" panose="02020603050405020304"/>
                        <a:cs typeface="Times New Roman" panose="02020603050405020304"/>
                      </a:endParaRPr>
                    </a:p>
                  </a:txBody>
                  <a:tcPr marL="0" marR="0" marT="17145" marB="0">
                    <a:lnL w="1905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CCFFCC"/>
                    </a:solidFill>
                  </a:tcPr>
                </a:tc>
              </a:tr>
              <a:tr h="1398883">
                <a:tc>
                  <a:txBody>
                    <a:bodyPr/>
                    <a:lstStyle/>
                    <a:p>
                      <a:pPr>
                        <a:lnSpc>
                          <a:spcPct val="100000"/>
                        </a:lnSpc>
                      </a:pPr>
                      <a:endParaRPr sz="1900">
                        <a:latin typeface="Times New Roman" panose="02020603050405020304"/>
                        <a:cs typeface="Times New Roman" panose="02020603050405020304"/>
                      </a:endParaRPr>
                    </a:p>
                    <a:p>
                      <a:pPr>
                        <a:lnSpc>
                          <a:spcPct val="100000"/>
                        </a:lnSpc>
                      </a:pPr>
                      <a:endParaRPr sz="1750">
                        <a:latin typeface="Times New Roman" panose="02020603050405020304"/>
                        <a:cs typeface="Times New Roman" panose="02020603050405020304"/>
                      </a:endParaRPr>
                    </a:p>
                    <a:p>
                      <a:pPr marR="92710" algn="r">
                        <a:lnSpc>
                          <a:spcPct val="100000"/>
                        </a:lnSpc>
                      </a:pPr>
                      <a:r>
                        <a:rPr sz="1750" b="1" dirty="0">
                          <a:latin typeface="Times New Roman" panose="02020603050405020304"/>
                          <a:cs typeface="Times New Roman" panose="02020603050405020304"/>
                        </a:rPr>
                        <a:t>Data</a:t>
                      </a:r>
                      <a:endParaRPr sz="175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CCFFCC"/>
                    </a:solidFill>
                  </a:tcPr>
                </a:tc>
                <a:tc>
                  <a:txBody>
                    <a:bodyPr/>
                    <a:lstStyle/>
                    <a:p>
                      <a:pPr>
                        <a:lnSpc>
                          <a:spcPct val="100000"/>
                        </a:lnSpc>
                        <a:spcBef>
                          <a:spcPts val="55"/>
                        </a:spcBef>
                      </a:pPr>
                      <a:endParaRPr sz="2800">
                        <a:latin typeface="Times New Roman" panose="02020603050405020304"/>
                        <a:cs typeface="Times New Roman" panose="02020603050405020304"/>
                      </a:endParaRPr>
                    </a:p>
                    <a:p>
                      <a:pPr marL="102235" marR="87630">
                        <a:lnSpc>
                          <a:spcPts val="2060"/>
                        </a:lnSpc>
                      </a:pPr>
                      <a:r>
                        <a:rPr sz="1750" dirty="0">
                          <a:latin typeface="Times New Roman" panose="02020603050405020304"/>
                          <a:cs typeface="Times New Roman" panose="02020603050405020304"/>
                        </a:rPr>
                        <a:t>Files </a:t>
                      </a:r>
                      <a:r>
                        <a:rPr sz="1750" spc="5" dirty="0">
                          <a:latin typeface="Times New Roman" panose="02020603050405020304"/>
                          <a:cs typeface="Times New Roman" panose="02020603050405020304"/>
                        </a:rPr>
                        <a:t>are </a:t>
                      </a:r>
                      <a:r>
                        <a:rPr sz="1750" spc="-5" dirty="0">
                          <a:latin typeface="Times New Roman" panose="02020603050405020304"/>
                          <a:cs typeface="Times New Roman" panose="02020603050405020304"/>
                        </a:rPr>
                        <a:t>deleted, </a:t>
                      </a:r>
                      <a:r>
                        <a:rPr sz="1750" dirty="0">
                          <a:latin typeface="Times New Roman" panose="02020603050405020304"/>
                          <a:cs typeface="Times New Roman" panose="02020603050405020304"/>
                        </a:rPr>
                        <a:t> denying</a:t>
                      </a:r>
                      <a:r>
                        <a:rPr sz="1750" spc="-4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access</a:t>
                      </a:r>
                      <a:r>
                        <a:rPr sz="1750" spc="-35" dirty="0">
                          <a:latin typeface="Times New Roman" panose="02020603050405020304"/>
                          <a:cs typeface="Times New Roman" panose="02020603050405020304"/>
                        </a:rPr>
                        <a:t> </a:t>
                      </a:r>
                      <a:r>
                        <a:rPr sz="1750" spc="10" dirty="0">
                          <a:latin typeface="Times New Roman" panose="02020603050405020304"/>
                          <a:cs typeface="Times New Roman" panose="02020603050405020304"/>
                        </a:rPr>
                        <a:t>to</a:t>
                      </a:r>
                      <a:r>
                        <a:rPr sz="1750" spc="-4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users.</a:t>
                      </a:r>
                      <a:endParaRPr sz="1750">
                        <a:latin typeface="Times New Roman" panose="02020603050405020304"/>
                        <a:cs typeface="Times New Roman" panose="02020603050405020304"/>
                      </a:endParaRPr>
                    </a:p>
                  </a:txBody>
                  <a:tcPr marL="0" marR="0" marT="6985"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CCFFCC"/>
                    </a:solidFill>
                  </a:tcPr>
                </a:tc>
                <a:tc>
                  <a:txBody>
                    <a:bodyPr/>
                    <a:lstStyle/>
                    <a:p>
                      <a:pPr marL="102235" marR="274955">
                        <a:lnSpc>
                          <a:spcPct val="98000"/>
                        </a:lnSpc>
                        <a:spcBef>
                          <a:spcPts val="130"/>
                        </a:spcBef>
                      </a:pPr>
                      <a:r>
                        <a:rPr sz="1750" spc="5" dirty="0">
                          <a:latin typeface="Times New Roman" panose="02020603050405020304"/>
                          <a:cs typeface="Times New Roman" panose="02020603050405020304"/>
                        </a:rPr>
                        <a:t>An </a:t>
                      </a:r>
                      <a:r>
                        <a:rPr sz="1750" dirty="0">
                          <a:latin typeface="Times New Roman" panose="02020603050405020304"/>
                          <a:cs typeface="Times New Roman" panose="02020603050405020304"/>
                        </a:rPr>
                        <a:t>unauthorized </a:t>
                      </a:r>
                      <a:r>
                        <a:rPr sz="1750" spc="5" dirty="0">
                          <a:latin typeface="Times New Roman" panose="02020603050405020304"/>
                          <a:cs typeface="Times New Roman" panose="02020603050405020304"/>
                        </a:rPr>
                        <a:t>read </a:t>
                      </a:r>
                      <a:r>
                        <a:rPr sz="1750" spc="-42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of </a:t>
                      </a:r>
                      <a:r>
                        <a:rPr sz="1750" dirty="0">
                          <a:latin typeface="Times New Roman" panose="02020603050405020304"/>
                          <a:cs typeface="Times New Roman" panose="02020603050405020304"/>
                        </a:rPr>
                        <a:t>data </a:t>
                      </a:r>
                      <a:r>
                        <a:rPr sz="1750" spc="10" dirty="0">
                          <a:latin typeface="Times New Roman" panose="02020603050405020304"/>
                          <a:cs typeface="Times New Roman" panose="02020603050405020304"/>
                        </a:rPr>
                        <a:t>is </a:t>
                      </a:r>
                      <a:r>
                        <a:rPr sz="1750" dirty="0">
                          <a:latin typeface="Times New Roman" panose="02020603050405020304"/>
                          <a:cs typeface="Times New Roman" panose="02020603050405020304"/>
                        </a:rPr>
                        <a:t>performed. </a:t>
                      </a:r>
                      <a:r>
                        <a:rPr sz="1750" spc="5" dirty="0">
                          <a:latin typeface="Times New Roman" panose="02020603050405020304"/>
                          <a:cs typeface="Times New Roman" panose="02020603050405020304"/>
                        </a:rPr>
                        <a:t> An </a:t>
                      </a:r>
                      <a:r>
                        <a:rPr sz="1750" dirty="0">
                          <a:latin typeface="Times New Roman" panose="02020603050405020304"/>
                          <a:cs typeface="Times New Roman" panose="02020603050405020304"/>
                        </a:rPr>
                        <a:t>analysis </a:t>
                      </a:r>
                      <a:r>
                        <a:rPr sz="1750" spc="-15" dirty="0">
                          <a:latin typeface="Times New Roman" panose="02020603050405020304"/>
                          <a:cs typeface="Times New Roman" panose="02020603050405020304"/>
                        </a:rPr>
                        <a:t>of </a:t>
                      </a:r>
                      <a:r>
                        <a:rPr sz="1750" spc="-10" dirty="0">
                          <a:latin typeface="Times New Roman" panose="02020603050405020304"/>
                          <a:cs typeface="Times New Roman" panose="02020603050405020304"/>
                        </a:rPr>
                        <a:t> </a:t>
                      </a:r>
                      <a:r>
                        <a:rPr sz="1750" dirty="0">
                          <a:latin typeface="Times New Roman" panose="02020603050405020304"/>
                          <a:cs typeface="Times New Roman" panose="02020603050405020304"/>
                        </a:rPr>
                        <a:t>statistical data reveals </a:t>
                      </a:r>
                      <a:r>
                        <a:rPr sz="1750" spc="-425" dirty="0">
                          <a:latin typeface="Times New Roman" panose="02020603050405020304"/>
                          <a:cs typeface="Times New Roman" panose="02020603050405020304"/>
                        </a:rPr>
                        <a:t> </a:t>
                      </a:r>
                      <a:r>
                        <a:rPr sz="1750" dirty="0">
                          <a:latin typeface="Times New Roman" panose="02020603050405020304"/>
                          <a:cs typeface="Times New Roman" panose="02020603050405020304"/>
                        </a:rPr>
                        <a:t>underlying</a:t>
                      </a:r>
                      <a:r>
                        <a:rPr sz="1750" spc="-3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data.</a:t>
                      </a:r>
                      <a:endParaRPr sz="1750">
                        <a:latin typeface="Times New Roman" panose="02020603050405020304"/>
                        <a:cs typeface="Times New Roman" panose="02020603050405020304"/>
                      </a:endParaRPr>
                    </a:p>
                  </a:txBody>
                  <a:tcPr marL="0" marR="0" marT="1651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CCFFCC"/>
                    </a:solidFill>
                  </a:tcPr>
                </a:tc>
                <a:tc>
                  <a:txBody>
                    <a:bodyPr/>
                    <a:lstStyle/>
                    <a:p>
                      <a:pPr>
                        <a:lnSpc>
                          <a:spcPct val="100000"/>
                        </a:lnSpc>
                        <a:spcBef>
                          <a:spcPts val="10"/>
                        </a:spcBef>
                      </a:pPr>
                      <a:endParaRPr sz="1900">
                        <a:latin typeface="Times New Roman" panose="02020603050405020304"/>
                        <a:cs typeface="Times New Roman" panose="02020603050405020304"/>
                      </a:endParaRPr>
                    </a:p>
                    <a:p>
                      <a:pPr marL="121920" marR="295910">
                        <a:lnSpc>
                          <a:spcPct val="98000"/>
                        </a:lnSpc>
                      </a:pPr>
                      <a:r>
                        <a:rPr sz="1750" dirty="0">
                          <a:latin typeface="Times New Roman" panose="02020603050405020304"/>
                          <a:cs typeface="Times New Roman" panose="02020603050405020304"/>
                        </a:rPr>
                        <a:t>Existing </a:t>
                      </a:r>
                      <a:r>
                        <a:rPr sz="1750" spc="5" dirty="0">
                          <a:latin typeface="Times New Roman" panose="02020603050405020304"/>
                          <a:cs typeface="Times New Roman" panose="02020603050405020304"/>
                        </a:rPr>
                        <a:t>files </a:t>
                      </a:r>
                      <a:r>
                        <a:rPr sz="1750" dirty="0">
                          <a:latin typeface="Times New Roman" panose="02020603050405020304"/>
                          <a:cs typeface="Times New Roman" panose="02020603050405020304"/>
                        </a:rPr>
                        <a:t>are </a:t>
                      </a:r>
                      <a:r>
                        <a:rPr sz="1750" spc="5" dirty="0">
                          <a:latin typeface="Times New Roman" panose="02020603050405020304"/>
                          <a:cs typeface="Times New Roman" panose="02020603050405020304"/>
                        </a:rPr>
                        <a:t> </a:t>
                      </a:r>
                      <a:r>
                        <a:rPr sz="1750" dirty="0">
                          <a:latin typeface="Times New Roman" panose="02020603050405020304"/>
                          <a:cs typeface="Times New Roman" panose="02020603050405020304"/>
                        </a:rPr>
                        <a:t>modified</a:t>
                      </a:r>
                      <a:r>
                        <a:rPr sz="1750" spc="-2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or</a:t>
                      </a:r>
                      <a:r>
                        <a:rPr sz="1750" spc="-35" dirty="0">
                          <a:latin typeface="Times New Roman" panose="02020603050405020304"/>
                          <a:cs typeface="Times New Roman" panose="02020603050405020304"/>
                        </a:rPr>
                        <a:t> </a:t>
                      </a:r>
                      <a:r>
                        <a:rPr sz="1750" spc="15" dirty="0">
                          <a:latin typeface="Times New Roman" panose="02020603050405020304"/>
                          <a:cs typeface="Times New Roman" panose="02020603050405020304"/>
                        </a:rPr>
                        <a:t>new</a:t>
                      </a:r>
                      <a:r>
                        <a:rPr sz="1750" spc="-35" dirty="0">
                          <a:latin typeface="Times New Roman" panose="02020603050405020304"/>
                          <a:cs typeface="Times New Roman" panose="02020603050405020304"/>
                        </a:rPr>
                        <a:t> </a:t>
                      </a:r>
                      <a:r>
                        <a:rPr sz="1750" dirty="0">
                          <a:latin typeface="Times New Roman" panose="02020603050405020304"/>
                          <a:cs typeface="Times New Roman" panose="02020603050405020304"/>
                        </a:rPr>
                        <a:t>files </a:t>
                      </a:r>
                      <a:r>
                        <a:rPr sz="1750" spc="-420" dirty="0">
                          <a:latin typeface="Times New Roman" panose="02020603050405020304"/>
                          <a:cs typeface="Times New Roman" panose="02020603050405020304"/>
                        </a:rPr>
                        <a:t> </a:t>
                      </a:r>
                      <a:r>
                        <a:rPr sz="1750" dirty="0">
                          <a:latin typeface="Times New Roman" panose="02020603050405020304"/>
                          <a:cs typeface="Times New Roman" panose="02020603050405020304"/>
                        </a:rPr>
                        <a:t>are</a:t>
                      </a:r>
                      <a:r>
                        <a:rPr sz="1750" spc="-20" dirty="0">
                          <a:latin typeface="Times New Roman" panose="02020603050405020304"/>
                          <a:cs typeface="Times New Roman" panose="02020603050405020304"/>
                        </a:rPr>
                        <a:t> </a:t>
                      </a:r>
                      <a:r>
                        <a:rPr sz="1750" dirty="0">
                          <a:latin typeface="Times New Roman" panose="02020603050405020304"/>
                          <a:cs typeface="Times New Roman" panose="02020603050405020304"/>
                        </a:rPr>
                        <a:t>fabricated.</a:t>
                      </a:r>
                      <a:endParaRPr sz="1750">
                        <a:latin typeface="Times New Roman" panose="02020603050405020304"/>
                        <a:cs typeface="Times New Roman" panose="02020603050405020304"/>
                      </a:endParaRPr>
                    </a:p>
                  </a:txBody>
                  <a:tcPr marL="0" marR="0" marT="1270" marB="0">
                    <a:lnL w="1905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CCFFCC"/>
                    </a:solidFill>
                  </a:tcPr>
                </a:tc>
              </a:tr>
              <a:tr h="307018">
                <a:tc>
                  <a:txBody>
                    <a:bodyPr/>
                    <a:lstStyle/>
                    <a:p>
                      <a:pPr>
                        <a:lnSpc>
                          <a:spcPct val="100000"/>
                        </a:lnSpc>
                      </a:pPr>
                      <a:endParaRPr sz="170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solidFill>
                      <a:srgbClr val="CCFFCC"/>
                    </a:solidFill>
                  </a:tcPr>
                </a:tc>
                <a:tc>
                  <a:txBody>
                    <a:bodyPr/>
                    <a:lstStyle/>
                    <a:p>
                      <a:pPr marL="102235">
                        <a:lnSpc>
                          <a:spcPts val="2085"/>
                        </a:lnSpc>
                        <a:spcBef>
                          <a:spcPts val="230"/>
                        </a:spcBef>
                      </a:pPr>
                      <a:r>
                        <a:rPr sz="1750" dirty="0">
                          <a:latin typeface="Times New Roman" panose="02020603050405020304"/>
                          <a:cs typeface="Times New Roman" panose="02020603050405020304"/>
                        </a:rPr>
                        <a:t>Messages</a:t>
                      </a:r>
                      <a:r>
                        <a:rPr sz="1750" spc="-25" dirty="0">
                          <a:latin typeface="Times New Roman" panose="02020603050405020304"/>
                          <a:cs typeface="Times New Roman" panose="02020603050405020304"/>
                        </a:rPr>
                        <a:t> </a:t>
                      </a:r>
                      <a:r>
                        <a:rPr sz="1750" dirty="0">
                          <a:latin typeface="Times New Roman" panose="02020603050405020304"/>
                          <a:cs typeface="Times New Roman" panose="02020603050405020304"/>
                        </a:rPr>
                        <a:t>are destroyed</a:t>
                      </a:r>
                      <a:endParaRPr sz="1750">
                        <a:latin typeface="Times New Roman" panose="02020603050405020304"/>
                        <a:cs typeface="Times New Roman" panose="02020603050405020304"/>
                      </a:endParaRPr>
                    </a:p>
                  </a:txBody>
                  <a:tcPr marL="0" marR="0" marT="29209" marB="0">
                    <a:lnL w="19050">
                      <a:solidFill>
                        <a:srgbClr val="000000"/>
                      </a:solidFill>
                      <a:prstDash val="solid"/>
                    </a:lnL>
                    <a:lnR w="19050">
                      <a:solidFill>
                        <a:srgbClr val="000000"/>
                      </a:solidFill>
                      <a:prstDash val="solid"/>
                    </a:lnR>
                    <a:lnT w="28575">
                      <a:solidFill>
                        <a:srgbClr val="000000"/>
                      </a:solidFill>
                      <a:prstDash val="solid"/>
                    </a:lnT>
                    <a:solidFill>
                      <a:srgbClr val="CCFFCC"/>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solidFill>
                      <a:srgbClr val="CCFFCC"/>
                    </a:solidFill>
                  </a:tcPr>
                </a:tc>
                <a:tc>
                  <a:txBody>
                    <a:bodyPr/>
                    <a:lstStyle/>
                    <a:p>
                      <a:pPr marL="121920">
                        <a:lnSpc>
                          <a:spcPts val="2085"/>
                        </a:lnSpc>
                        <a:spcBef>
                          <a:spcPts val="230"/>
                        </a:spcBef>
                      </a:pPr>
                      <a:r>
                        <a:rPr sz="1750" dirty="0">
                          <a:latin typeface="Times New Roman" panose="02020603050405020304"/>
                          <a:cs typeface="Times New Roman" panose="02020603050405020304"/>
                        </a:rPr>
                        <a:t>Messages</a:t>
                      </a:r>
                      <a:r>
                        <a:rPr sz="1750" spc="-3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are</a:t>
                      </a:r>
                      <a:r>
                        <a:rPr sz="1750" spc="-30" dirty="0">
                          <a:latin typeface="Times New Roman" panose="02020603050405020304"/>
                          <a:cs typeface="Times New Roman" panose="02020603050405020304"/>
                        </a:rPr>
                        <a:t> </a:t>
                      </a:r>
                      <a:r>
                        <a:rPr sz="1750" dirty="0">
                          <a:latin typeface="Times New Roman" panose="02020603050405020304"/>
                          <a:cs typeface="Times New Roman" panose="02020603050405020304"/>
                        </a:rPr>
                        <a:t>modified,</a:t>
                      </a:r>
                      <a:endParaRPr sz="1750">
                        <a:latin typeface="Times New Roman" panose="02020603050405020304"/>
                        <a:cs typeface="Times New Roman" panose="02020603050405020304"/>
                      </a:endParaRPr>
                    </a:p>
                  </a:txBody>
                  <a:tcPr marL="0" marR="0" marT="29209" marB="0">
                    <a:lnL w="19050">
                      <a:solidFill>
                        <a:srgbClr val="000000"/>
                      </a:solidFill>
                      <a:prstDash val="solid"/>
                    </a:lnL>
                    <a:lnR w="12700">
                      <a:solidFill>
                        <a:srgbClr val="000000"/>
                      </a:solidFill>
                      <a:prstDash val="solid"/>
                    </a:lnR>
                    <a:lnT w="28575">
                      <a:solidFill>
                        <a:srgbClr val="000000"/>
                      </a:solidFill>
                      <a:prstDash val="solid"/>
                    </a:lnT>
                    <a:solidFill>
                      <a:srgbClr val="CCFFCC"/>
                    </a:solidFill>
                  </a:tcPr>
                </a:tc>
              </a:tr>
              <a:tr h="261430">
                <a:tc>
                  <a:txBody>
                    <a:bodyPr/>
                    <a:lstStyle/>
                    <a:p>
                      <a:pPr marR="94615" algn="r">
                        <a:lnSpc>
                          <a:spcPts val="1960"/>
                        </a:lnSpc>
                      </a:pPr>
                      <a:r>
                        <a:rPr sz="1750" b="1" dirty="0">
                          <a:latin typeface="Times New Roman" panose="02020603050405020304"/>
                          <a:cs typeface="Times New Roman" panose="02020603050405020304"/>
                        </a:rPr>
                        <a:t>Communication</a:t>
                      </a:r>
                      <a:endParaRPr sz="175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solidFill>
                      <a:srgbClr val="CCFFCC"/>
                    </a:solidFill>
                  </a:tcPr>
                </a:tc>
                <a:tc>
                  <a:txBody>
                    <a:bodyPr/>
                    <a:lstStyle/>
                    <a:p>
                      <a:pPr marL="102235">
                        <a:lnSpc>
                          <a:spcPts val="1960"/>
                        </a:lnSpc>
                      </a:pPr>
                      <a:r>
                        <a:rPr sz="1750" spc="-5" dirty="0">
                          <a:latin typeface="Times New Roman" panose="02020603050405020304"/>
                          <a:cs typeface="Times New Roman" panose="02020603050405020304"/>
                        </a:rPr>
                        <a:t>or</a:t>
                      </a:r>
                      <a:r>
                        <a:rPr sz="1750" spc="-50" dirty="0">
                          <a:latin typeface="Times New Roman" panose="02020603050405020304"/>
                          <a:cs typeface="Times New Roman" panose="02020603050405020304"/>
                        </a:rPr>
                        <a:t> </a:t>
                      </a:r>
                      <a:r>
                        <a:rPr sz="1750" dirty="0">
                          <a:latin typeface="Times New Roman" panose="02020603050405020304"/>
                          <a:cs typeface="Times New Roman" panose="02020603050405020304"/>
                        </a:rPr>
                        <a:t>deleted.</a:t>
                      </a:r>
                      <a:endParaRPr sz="175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solidFill>
                      <a:srgbClr val="CCFFCC"/>
                    </a:solidFill>
                  </a:tcPr>
                </a:tc>
                <a:tc>
                  <a:txBody>
                    <a:bodyPr/>
                    <a:lstStyle/>
                    <a:p>
                      <a:pPr marR="38100" algn="ctr">
                        <a:lnSpc>
                          <a:spcPts val="1960"/>
                        </a:lnSpc>
                      </a:pPr>
                      <a:r>
                        <a:rPr sz="1750" dirty="0">
                          <a:latin typeface="Times New Roman" panose="02020603050405020304"/>
                          <a:cs typeface="Times New Roman" panose="02020603050405020304"/>
                        </a:rPr>
                        <a:t>Messages</a:t>
                      </a:r>
                      <a:r>
                        <a:rPr sz="1750" spc="-2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are</a:t>
                      </a:r>
                      <a:r>
                        <a:rPr sz="1750" spc="-10" dirty="0">
                          <a:latin typeface="Times New Roman" panose="02020603050405020304"/>
                          <a:cs typeface="Times New Roman" panose="02020603050405020304"/>
                        </a:rPr>
                        <a:t> </a:t>
                      </a:r>
                      <a:r>
                        <a:rPr sz="1750" dirty="0">
                          <a:latin typeface="Times New Roman" panose="02020603050405020304"/>
                          <a:cs typeface="Times New Roman" panose="02020603050405020304"/>
                        </a:rPr>
                        <a:t>read.</a:t>
                      </a:r>
                      <a:r>
                        <a:rPr sz="1750" spc="-3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The</a:t>
                      </a:r>
                      <a:endParaRPr sz="175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solidFill>
                      <a:srgbClr val="CCFFCC"/>
                    </a:solidFill>
                  </a:tcPr>
                </a:tc>
                <a:tc>
                  <a:txBody>
                    <a:bodyPr/>
                    <a:lstStyle/>
                    <a:p>
                      <a:pPr marL="121920">
                        <a:lnSpc>
                          <a:spcPts val="1960"/>
                        </a:lnSpc>
                      </a:pPr>
                      <a:r>
                        <a:rPr sz="1750" dirty="0">
                          <a:latin typeface="Times New Roman" panose="02020603050405020304"/>
                          <a:cs typeface="Times New Roman" panose="02020603050405020304"/>
                        </a:rPr>
                        <a:t>delayed,</a:t>
                      </a:r>
                      <a:r>
                        <a:rPr sz="1750" spc="-40" dirty="0">
                          <a:latin typeface="Times New Roman" panose="02020603050405020304"/>
                          <a:cs typeface="Times New Roman" panose="02020603050405020304"/>
                        </a:rPr>
                        <a:t> </a:t>
                      </a:r>
                      <a:r>
                        <a:rPr sz="1750" dirty="0">
                          <a:latin typeface="Times New Roman" panose="02020603050405020304"/>
                          <a:cs typeface="Times New Roman" panose="02020603050405020304"/>
                        </a:rPr>
                        <a:t>reordered,</a:t>
                      </a:r>
                      <a:r>
                        <a:rPr sz="1750" spc="-3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or</a:t>
                      </a:r>
                      <a:endParaRPr sz="1750">
                        <a:latin typeface="Times New Roman" panose="02020603050405020304"/>
                        <a:cs typeface="Times New Roman" panose="02020603050405020304"/>
                      </a:endParaRPr>
                    </a:p>
                  </a:txBody>
                  <a:tcPr marL="0" marR="0" marT="0" marB="0">
                    <a:lnL w="19050">
                      <a:solidFill>
                        <a:srgbClr val="000000"/>
                      </a:solidFill>
                      <a:prstDash val="solid"/>
                    </a:lnL>
                    <a:lnR w="12700">
                      <a:solidFill>
                        <a:srgbClr val="000000"/>
                      </a:solidFill>
                      <a:prstDash val="solid"/>
                    </a:lnR>
                    <a:solidFill>
                      <a:srgbClr val="CCFFCC"/>
                    </a:solidFill>
                  </a:tcPr>
                </a:tc>
              </a:tr>
              <a:tr h="503473">
                <a:tc>
                  <a:txBody>
                    <a:bodyPr/>
                    <a:lstStyle/>
                    <a:p>
                      <a:pPr marL="843280" marR="91440" indent="-18415">
                        <a:lnSpc>
                          <a:spcPts val="1910"/>
                        </a:lnSpc>
                        <a:spcBef>
                          <a:spcPts val="45"/>
                        </a:spcBef>
                      </a:pPr>
                      <a:r>
                        <a:rPr sz="1750" b="1" dirty="0">
                          <a:latin typeface="Times New Roman" panose="02020603050405020304"/>
                          <a:cs typeface="Times New Roman" panose="02020603050405020304"/>
                        </a:rPr>
                        <a:t>Lines</a:t>
                      </a:r>
                      <a:r>
                        <a:rPr sz="1750" b="1" spc="-70" dirty="0">
                          <a:latin typeface="Times New Roman" panose="02020603050405020304"/>
                          <a:cs typeface="Times New Roman" panose="02020603050405020304"/>
                        </a:rPr>
                        <a:t> </a:t>
                      </a:r>
                      <a:r>
                        <a:rPr sz="1750" b="1" dirty="0">
                          <a:latin typeface="Times New Roman" panose="02020603050405020304"/>
                          <a:cs typeface="Times New Roman" panose="02020603050405020304"/>
                        </a:rPr>
                        <a:t>and </a:t>
                      </a:r>
                      <a:r>
                        <a:rPr sz="1750" b="1" spc="-420" dirty="0">
                          <a:latin typeface="Times New Roman" panose="02020603050405020304"/>
                          <a:cs typeface="Times New Roman" panose="02020603050405020304"/>
                        </a:rPr>
                        <a:t> </a:t>
                      </a:r>
                      <a:r>
                        <a:rPr sz="1750" b="1" spc="5" dirty="0">
                          <a:latin typeface="Times New Roman" panose="02020603050405020304"/>
                          <a:cs typeface="Times New Roman" panose="02020603050405020304"/>
                        </a:rPr>
                        <a:t>N</a:t>
                      </a:r>
                      <a:r>
                        <a:rPr sz="1750" b="1" dirty="0">
                          <a:latin typeface="Times New Roman" panose="02020603050405020304"/>
                          <a:cs typeface="Times New Roman" panose="02020603050405020304"/>
                        </a:rPr>
                        <a:t>e</a:t>
                      </a:r>
                      <a:r>
                        <a:rPr sz="1750" b="1" spc="-5" dirty="0">
                          <a:latin typeface="Times New Roman" panose="02020603050405020304"/>
                          <a:cs typeface="Times New Roman" panose="02020603050405020304"/>
                        </a:rPr>
                        <a:t>t</a:t>
                      </a:r>
                      <a:r>
                        <a:rPr sz="1750" b="1" spc="5" dirty="0">
                          <a:latin typeface="Times New Roman" panose="02020603050405020304"/>
                          <a:cs typeface="Times New Roman" panose="02020603050405020304"/>
                        </a:rPr>
                        <a:t>w</a:t>
                      </a:r>
                      <a:r>
                        <a:rPr sz="1750" b="1" spc="-15" dirty="0">
                          <a:latin typeface="Times New Roman" panose="02020603050405020304"/>
                          <a:cs typeface="Times New Roman" panose="02020603050405020304"/>
                        </a:rPr>
                        <a:t>o</a:t>
                      </a:r>
                      <a:r>
                        <a:rPr sz="1750" b="1" spc="10" dirty="0">
                          <a:latin typeface="Times New Roman" panose="02020603050405020304"/>
                          <a:cs typeface="Times New Roman" panose="02020603050405020304"/>
                        </a:rPr>
                        <a:t>r</a:t>
                      </a:r>
                      <a:r>
                        <a:rPr sz="1750" b="1" dirty="0">
                          <a:latin typeface="Times New Roman" panose="02020603050405020304"/>
                          <a:cs typeface="Times New Roman" panose="02020603050405020304"/>
                        </a:rPr>
                        <a:t>ks</a:t>
                      </a:r>
                      <a:endParaRPr sz="1750">
                        <a:latin typeface="Times New Roman" panose="02020603050405020304"/>
                        <a:cs typeface="Times New Roman" panose="02020603050405020304"/>
                      </a:endParaRPr>
                    </a:p>
                  </a:txBody>
                  <a:tcPr marL="0" marR="0" marT="5715" marB="0">
                    <a:lnL w="19050">
                      <a:solidFill>
                        <a:srgbClr val="000000"/>
                      </a:solidFill>
                      <a:prstDash val="solid"/>
                    </a:lnL>
                    <a:lnR w="19050">
                      <a:solidFill>
                        <a:srgbClr val="000000"/>
                      </a:solidFill>
                      <a:prstDash val="solid"/>
                    </a:lnR>
                    <a:solidFill>
                      <a:srgbClr val="CCFFCC"/>
                    </a:solidFill>
                  </a:tcPr>
                </a:tc>
                <a:tc>
                  <a:txBody>
                    <a:bodyPr/>
                    <a:lstStyle/>
                    <a:p>
                      <a:pPr marL="102235" marR="318135">
                        <a:lnSpc>
                          <a:spcPts val="1910"/>
                        </a:lnSpc>
                        <a:spcBef>
                          <a:spcPts val="45"/>
                        </a:spcBef>
                      </a:pPr>
                      <a:r>
                        <a:rPr sz="1750" dirty="0">
                          <a:latin typeface="Times New Roman" panose="02020603050405020304"/>
                          <a:cs typeface="Times New Roman" panose="02020603050405020304"/>
                        </a:rPr>
                        <a:t>Communication</a:t>
                      </a:r>
                      <a:r>
                        <a:rPr sz="1750" spc="-7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lines </a:t>
                      </a:r>
                      <a:r>
                        <a:rPr sz="1750" spc="-42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or</a:t>
                      </a:r>
                      <a:r>
                        <a:rPr sz="1750" spc="-20" dirty="0">
                          <a:latin typeface="Times New Roman" panose="02020603050405020304"/>
                          <a:cs typeface="Times New Roman" panose="02020603050405020304"/>
                        </a:rPr>
                        <a:t> </a:t>
                      </a:r>
                      <a:r>
                        <a:rPr sz="1750" dirty="0">
                          <a:latin typeface="Times New Roman" panose="02020603050405020304"/>
                          <a:cs typeface="Times New Roman" panose="02020603050405020304"/>
                        </a:rPr>
                        <a:t>networks</a:t>
                      </a:r>
                      <a:r>
                        <a:rPr sz="1750" spc="5" dirty="0">
                          <a:latin typeface="Times New Roman" panose="02020603050405020304"/>
                          <a:cs typeface="Times New Roman" panose="02020603050405020304"/>
                        </a:rPr>
                        <a:t> </a:t>
                      </a:r>
                      <a:r>
                        <a:rPr sz="1750" dirty="0">
                          <a:latin typeface="Times New Roman" panose="02020603050405020304"/>
                          <a:cs typeface="Times New Roman" panose="02020603050405020304"/>
                        </a:rPr>
                        <a:t>are</a:t>
                      </a:r>
                      <a:endParaRPr sz="1750">
                        <a:latin typeface="Times New Roman" panose="02020603050405020304"/>
                        <a:cs typeface="Times New Roman" panose="02020603050405020304"/>
                      </a:endParaRPr>
                    </a:p>
                  </a:txBody>
                  <a:tcPr marL="0" marR="0" marT="5715" marB="0">
                    <a:lnL w="19050">
                      <a:solidFill>
                        <a:srgbClr val="000000"/>
                      </a:solidFill>
                      <a:prstDash val="solid"/>
                    </a:lnL>
                    <a:lnR w="19050">
                      <a:solidFill>
                        <a:srgbClr val="000000"/>
                      </a:solidFill>
                      <a:prstDash val="solid"/>
                    </a:lnR>
                    <a:solidFill>
                      <a:srgbClr val="CCFFCC"/>
                    </a:solidFill>
                  </a:tcPr>
                </a:tc>
                <a:tc>
                  <a:txBody>
                    <a:bodyPr/>
                    <a:lstStyle/>
                    <a:p>
                      <a:pPr marL="102235" marR="271145">
                        <a:lnSpc>
                          <a:spcPts val="1910"/>
                        </a:lnSpc>
                        <a:spcBef>
                          <a:spcPts val="45"/>
                        </a:spcBef>
                      </a:pPr>
                      <a:r>
                        <a:rPr sz="1750" dirty="0">
                          <a:latin typeface="Times New Roman" panose="02020603050405020304"/>
                          <a:cs typeface="Times New Roman" panose="02020603050405020304"/>
                        </a:rPr>
                        <a:t>traffic pattern </a:t>
                      </a:r>
                      <a:r>
                        <a:rPr sz="1750" spc="-5" dirty="0">
                          <a:latin typeface="Times New Roman" panose="02020603050405020304"/>
                          <a:cs typeface="Times New Roman" panose="02020603050405020304"/>
                        </a:rPr>
                        <a:t>of </a:t>
                      </a:r>
                      <a:r>
                        <a:rPr sz="1750" dirty="0">
                          <a:latin typeface="Times New Roman" panose="02020603050405020304"/>
                          <a:cs typeface="Times New Roman" panose="02020603050405020304"/>
                        </a:rPr>
                        <a:t> messages</a:t>
                      </a:r>
                      <a:r>
                        <a:rPr sz="1750" spc="-35"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is</a:t>
                      </a:r>
                      <a:r>
                        <a:rPr sz="1750" spc="-45" dirty="0">
                          <a:latin typeface="Times New Roman" panose="02020603050405020304"/>
                          <a:cs typeface="Times New Roman" panose="02020603050405020304"/>
                        </a:rPr>
                        <a:t> </a:t>
                      </a:r>
                      <a:r>
                        <a:rPr sz="1750" dirty="0">
                          <a:latin typeface="Times New Roman" panose="02020603050405020304"/>
                          <a:cs typeface="Times New Roman" panose="02020603050405020304"/>
                        </a:rPr>
                        <a:t>observed.</a:t>
                      </a:r>
                      <a:endParaRPr sz="1750">
                        <a:latin typeface="Times New Roman" panose="02020603050405020304"/>
                        <a:cs typeface="Times New Roman" panose="02020603050405020304"/>
                      </a:endParaRPr>
                    </a:p>
                  </a:txBody>
                  <a:tcPr marL="0" marR="0" marT="5715" marB="0">
                    <a:lnL w="19050">
                      <a:solidFill>
                        <a:srgbClr val="000000"/>
                      </a:solidFill>
                      <a:prstDash val="solid"/>
                    </a:lnL>
                    <a:lnR w="19050">
                      <a:solidFill>
                        <a:srgbClr val="000000"/>
                      </a:solidFill>
                      <a:prstDash val="solid"/>
                    </a:lnR>
                    <a:solidFill>
                      <a:srgbClr val="CCFFCC"/>
                    </a:solidFill>
                  </a:tcPr>
                </a:tc>
                <a:tc>
                  <a:txBody>
                    <a:bodyPr/>
                    <a:lstStyle/>
                    <a:p>
                      <a:pPr marL="121920" marR="700405">
                        <a:lnSpc>
                          <a:spcPts val="1910"/>
                        </a:lnSpc>
                        <a:spcBef>
                          <a:spcPts val="45"/>
                        </a:spcBef>
                      </a:pPr>
                      <a:r>
                        <a:rPr sz="1750" dirty="0">
                          <a:latin typeface="Times New Roman" panose="02020603050405020304"/>
                          <a:cs typeface="Times New Roman" panose="02020603050405020304"/>
                        </a:rPr>
                        <a:t>duplicated.</a:t>
                      </a:r>
                      <a:r>
                        <a:rPr sz="1750" spc="-90" dirty="0">
                          <a:latin typeface="Times New Roman" panose="02020603050405020304"/>
                          <a:cs typeface="Times New Roman" panose="02020603050405020304"/>
                        </a:rPr>
                        <a:t> </a:t>
                      </a:r>
                      <a:r>
                        <a:rPr sz="1750" spc="5" dirty="0">
                          <a:latin typeface="Times New Roman" panose="02020603050405020304"/>
                          <a:cs typeface="Times New Roman" panose="02020603050405020304"/>
                        </a:rPr>
                        <a:t>False </a:t>
                      </a:r>
                      <a:r>
                        <a:rPr sz="1750" spc="-420" dirty="0">
                          <a:latin typeface="Times New Roman" panose="02020603050405020304"/>
                          <a:cs typeface="Times New Roman" panose="02020603050405020304"/>
                        </a:rPr>
                        <a:t> </a:t>
                      </a:r>
                      <a:r>
                        <a:rPr sz="1750" dirty="0">
                          <a:latin typeface="Times New Roman" panose="02020603050405020304"/>
                          <a:cs typeface="Times New Roman" panose="02020603050405020304"/>
                        </a:rPr>
                        <a:t>messages</a:t>
                      </a:r>
                      <a:r>
                        <a:rPr sz="1750" spc="-20" dirty="0">
                          <a:latin typeface="Times New Roman" panose="02020603050405020304"/>
                          <a:cs typeface="Times New Roman" panose="02020603050405020304"/>
                        </a:rPr>
                        <a:t> </a:t>
                      </a:r>
                      <a:r>
                        <a:rPr sz="1750" dirty="0">
                          <a:latin typeface="Times New Roman" panose="02020603050405020304"/>
                          <a:cs typeface="Times New Roman" panose="02020603050405020304"/>
                        </a:rPr>
                        <a:t>are</a:t>
                      </a:r>
                      <a:endParaRPr sz="1750">
                        <a:latin typeface="Times New Roman" panose="02020603050405020304"/>
                        <a:cs typeface="Times New Roman" panose="02020603050405020304"/>
                      </a:endParaRPr>
                    </a:p>
                  </a:txBody>
                  <a:tcPr marL="0" marR="0" marT="5715" marB="0">
                    <a:lnL w="19050">
                      <a:solidFill>
                        <a:srgbClr val="000000"/>
                      </a:solidFill>
                      <a:prstDash val="solid"/>
                    </a:lnL>
                    <a:lnR w="12700">
                      <a:solidFill>
                        <a:srgbClr val="000000"/>
                      </a:solidFill>
                      <a:prstDash val="solid"/>
                    </a:lnR>
                    <a:solidFill>
                      <a:srgbClr val="CCFFCC"/>
                    </a:solidFill>
                  </a:tcPr>
                </a:tc>
              </a:tr>
              <a:tr h="345399">
                <a:tc>
                  <a:txBody>
                    <a:bodyPr/>
                    <a:lstStyle/>
                    <a:p>
                      <a:pPr>
                        <a:lnSpc>
                          <a:spcPct val="100000"/>
                        </a:lnSpc>
                      </a:pPr>
                      <a:endParaRPr sz="170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CCFFCC"/>
                    </a:solidFill>
                  </a:tcPr>
                </a:tc>
                <a:tc>
                  <a:txBody>
                    <a:bodyPr/>
                    <a:lstStyle/>
                    <a:p>
                      <a:pPr marL="102235">
                        <a:lnSpc>
                          <a:spcPts val="1975"/>
                        </a:lnSpc>
                      </a:pPr>
                      <a:r>
                        <a:rPr sz="1750" dirty="0">
                          <a:latin typeface="Times New Roman" panose="02020603050405020304"/>
                          <a:cs typeface="Times New Roman" panose="02020603050405020304"/>
                        </a:rPr>
                        <a:t>rendered</a:t>
                      </a:r>
                      <a:r>
                        <a:rPr sz="1750" spc="-35" dirty="0">
                          <a:latin typeface="Times New Roman" panose="02020603050405020304"/>
                          <a:cs typeface="Times New Roman" panose="02020603050405020304"/>
                        </a:rPr>
                        <a:t> </a:t>
                      </a:r>
                      <a:r>
                        <a:rPr sz="1750" dirty="0">
                          <a:latin typeface="Times New Roman" panose="02020603050405020304"/>
                          <a:cs typeface="Times New Roman" panose="02020603050405020304"/>
                        </a:rPr>
                        <a:t>unavailable.</a:t>
                      </a:r>
                      <a:endParaRPr sz="175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CCFFCC"/>
                    </a:solidFill>
                  </a:tcPr>
                </a:tc>
                <a:tc>
                  <a:txBody>
                    <a:bodyPr/>
                    <a:lstStyle/>
                    <a:p>
                      <a:pPr>
                        <a:lnSpc>
                          <a:spcPct val="100000"/>
                        </a:lnSpc>
                      </a:pPr>
                      <a:endParaRPr sz="1700">
                        <a:latin typeface="Times New Roman" panose="02020603050405020304"/>
                        <a:cs typeface="Times New Roman" panose="02020603050405020304"/>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CCFFCC"/>
                    </a:solidFill>
                  </a:tcPr>
                </a:tc>
                <a:tc>
                  <a:txBody>
                    <a:bodyPr/>
                    <a:lstStyle/>
                    <a:p>
                      <a:pPr marL="121920">
                        <a:lnSpc>
                          <a:spcPts val="1975"/>
                        </a:lnSpc>
                      </a:pPr>
                      <a:r>
                        <a:rPr sz="1750" dirty="0">
                          <a:latin typeface="Times New Roman" panose="02020603050405020304"/>
                          <a:cs typeface="Times New Roman" panose="02020603050405020304"/>
                        </a:rPr>
                        <a:t>fabricated.</a:t>
                      </a:r>
                      <a:endParaRPr sz="1750">
                        <a:latin typeface="Times New Roman" panose="02020603050405020304"/>
                        <a:cs typeface="Times New Roman" panose="02020603050405020304"/>
                      </a:endParaRPr>
                    </a:p>
                  </a:txBody>
                  <a:tcPr marL="0" marR="0" marT="0" marB="0">
                    <a:lnL w="19050">
                      <a:solidFill>
                        <a:srgbClr val="000000"/>
                      </a:solidFill>
                      <a:prstDash val="solid"/>
                    </a:lnL>
                    <a:lnR w="12700">
                      <a:solidFill>
                        <a:srgbClr val="000000"/>
                      </a:solidFill>
                      <a:prstDash val="solid"/>
                    </a:lnR>
                    <a:lnB w="19050">
                      <a:solidFill>
                        <a:srgbClr val="000000"/>
                      </a:solidFill>
                      <a:prstDash val="solid"/>
                    </a:lnB>
                    <a:solidFill>
                      <a:srgbClr val="CCFFCC"/>
                    </a:solidFill>
                  </a:tcPr>
                </a:tc>
              </a:tr>
            </a:tbl>
          </a:graphicData>
        </a:graphic>
      </p:graphicFrame>
      <p:sp>
        <p:nvSpPr>
          <p:cNvPr id="3" name="object 3"/>
          <p:cNvSpPr txBox="1">
            <a:spLocks noGrp="1"/>
          </p:cNvSpPr>
          <p:nvPr>
            <p:ph type="title"/>
          </p:nvPr>
        </p:nvSpPr>
        <p:spPr>
          <a:xfrm>
            <a:off x="933703" y="37846"/>
            <a:ext cx="7352665" cy="791845"/>
          </a:xfrm>
          <a:prstGeom prst="rect">
            <a:avLst/>
          </a:prstGeom>
        </p:spPr>
        <p:txBody>
          <a:bodyPr vert="horz" wrap="square" lIns="0" tIns="12065" rIns="0" bIns="0" rtlCol="0">
            <a:spAutoFit/>
          </a:bodyPr>
          <a:lstStyle/>
          <a:p>
            <a:pPr marL="635" algn="ctr">
              <a:lnSpc>
                <a:spcPct val="100000"/>
              </a:lnSpc>
              <a:spcBef>
                <a:spcPts val="95"/>
              </a:spcBef>
            </a:pPr>
            <a:r>
              <a:rPr sz="2800" b="1" spc="-55" dirty="0">
                <a:solidFill>
                  <a:srgbClr val="FFFFFF"/>
                </a:solidFill>
                <a:latin typeface="Palatino Linotype" panose="02040502050505030304"/>
                <a:cs typeface="Palatino Linotype" panose="02040502050505030304"/>
              </a:rPr>
              <a:t>Table</a:t>
            </a:r>
            <a:r>
              <a:rPr sz="2800" b="1" spc="-50" dirty="0">
                <a:solidFill>
                  <a:srgbClr val="FFFFFF"/>
                </a:solidFill>
                <a:latin typeface="Palatino Linotype" panose="02040502050505030304"/>
                <a:cs typeface="Palatino Linotype" panose="02040502050505030304"/>
              </a:rPr>
              <a:t> </a:t>
            </a:r>
            <a:r>
              <a:rPr sz="2800" b="1" spc="-5" dirty="0">
                <a:solidFill>
                  <a:srgbClr val="FFFFFF"/>
                </a:solidFill>
                <a:latin typeface="Palatino Linotype" panose="02040502050505030304"/>
                <a:cs typeface="Palatino Linotype" panose="02040502050505030304"/>
              </a:rPr>
              <a:t>1.3</a:t>
            </a:r>
            <a:endParaRPr sz="2800">
              <a:latin typeface="Palatino Linotype" panose="02040502050505030304"/>
              <a:cs typeface="Palatino Linotype" panose="02040502050505030304"/>
            </a:endParaRPr>
          </a:p>
          <a:p>
            <a:pPr algn="ctr">
              <a:lnSpc>
                <a:spcPct val="100000"/>
              </a:lnSpc>
              <a:spcBef>
                <a:spcPts val="35"/>
              </a:spcBef>
            </a:pPr>
            <a:r>
              <a:rPr sz="2200" b="1" spc="-10" dirty="0">
                <a:solidFill>
                  <a:srgbClr val="FFFFFF"/>
                </a:solidFill>
                <a:latin typeface="Palatino Linotype" panose="02040502050505030304"/>
                <a:cs typeface="Palatino Linotype" panose="02040502050505030304"/>
              </a:rPr>
              <a:t>Computer</a:t>
            </a:r>
            <a:r>
              <a:rPr sz="2200" b="1" spc="-5" dirty="0">
                <a:solidFill>
                  <a:srgbClr val="FFFFFF"/>
                </a:solidFill>
                <a:latin typeface="Palatino Linotype" panose="02040502050505030304"/>
                <a:cs typeface="Palatino Linotype" panose="02040502050505030304"/>
              </a:rPr>
              <a:t> </a:t>
            </a:r>
            <a:r>
              <a:rPr sz="2200" b="1" dirty="0">
                <a:solidFill>
                  <a:srgbClr val="FFFFFF"/>
                </a:solidFill>
                <a:latin typeface="Palatino Linotype" panose="02040502050505030304"/>
                <a:cs typeface="Palatino Linotype" panose="02040502050505030304"/>
              </a:rPr>
              <a:t>and</a:t>
            </a:r>
            <a:r>
              <a:rPr sz="2200" b="1" spc="5" dirty="0">
                <a:solidFill>
                  <a:srgbClr val="FFFFFF"/>
                </a:solidFill>
                <a:latin typeface="Palatino Linotype" panose="02040502050505030304"/>
                <a:cs typeface="Palatino Linotype" panose="02040502050505030304"/>
              </a:rPr>
              <a:t> </a:t>
            </a:r>
            <a:r>
              <a:rPr sz="2200" b="1" spc="-5" dirty="0">
                <a:solidFill>
                  <a:srgbClr val="FFFFFF"/>
                </a:solidFill>
                <a:latin typeface="Palatino Linotype" panose="02040502050505030304"/>
                <a:cs typeface="Palatino Linotype" panose="02040502050505030304"/>
              </a:rPr>
              <a:t>Network</a:t>
            </a:r>
            <a:r>
              <a:rPr sz="2200" b="1" spc="40" dirty="0">
                <a:solidFill>
                  <a:srgbClr val="FFFFFF"/>
                </a:solidFill>
                <a:latin typeface="Palatino Linotype" panose="02040502050505030304"/>
                <a:cs typeface="Palatino Linotype" panose="02040502050505030304"/>
              </a:rPr>
              <a:t> </a:t>
            </a:r>
            <a:r>
              <a:rPr sz="2200" b="1" spc="-5" dirty="0">
                <a:solidFill>
                  <a:srgbClr val="FFFFFF"/>
                </a:solidFill>
                <a:latin typeface="Palatino Linotype" panose="02040502050505030304"/>
                <a:cs typeface="Palatino Linotype" panose="02040502050505030304"/>
              </a:rPr>
              <a:t>Assets,</a:t>
            </a:r>
            <a:r>
              <a:rPr sz="2200" b="1" spc="15" dirty="0">
                <a:solidFill>
                  <a:srgbClr val="FFFFFF"/>
                </a:solidFill>
                <a:latin typeface="Palatino Linotype" panose="02040502050505030304"/>
                <a:cs typeface="Palatino Linotype" panose="02040502050505030304"/>
              </a:rPr>
              <a:t> </a:t>
            </a:r>
            <a:r>
              <a:rPr sz="2200" b="1" spc="-5" dirty="0">
                <a:solidFill>
                  <a:srgbClr val="FFFFFF"/>
                </a:solidFill>
                <a:latin typeface="Palatino Linotype" panose="02040502050505030304"/>
                <a:cs typeface="Palatino Linotype" panose="02040502050505030304"/>
              </a:rPr>
              <a:t>with</a:t>
            </a:r>
            <a:r>
              <a:rPr sz="2200" b="1" spc="25" dirty="0">
                <a:solidFill>
                  <a:srgbClr val="FFFFFF"/>
                </a:solidFill>
                <a:latin typeface="Palatino Linotype" panose="02040502050505030304"/>
                <a:cs typeface="Palatino Linotype" panose="02040502050505030304"/>
              </a:rPr>
              <a:t> </a:t>
            </a:r>
            <a:r>
              <a:rPr sz="2200" b="1" spc="-5" dirty="0">
                <a:solidFill>
                  <a:srgbClr val="FFFFFF"/>
                </a:solidFill>
                <a:latin typeface="Palatino Linotype" panose="02040502050505030304"/>
                <a:cs typeface="Palatino Linotype" panose="02040502050505030304"/>
              </a:rPr>
              <a:t>Examples</a:t>
            </a:r>
            <a:r>
              <a:rPr sz="2200" b="1" spc="5" dirty="0">
                <a:solidFill>
                  <a:srgbClr val="FFFFFF"/>
                </a:solidFill>
                <a:latin typeface="Palatino Linotype" panose="02040502050505030304"/>
                <a:cs typeface="Palatino Linotype" panose="02040502050505030304"/>
              </a:rPr>
              <a:t> </a:t>
            </a:r>
            <a:r>
              <a:rPr sz="2200" b="1" spc="-5" dirty="0">
                <a:solidFill>
                  <a:srgbClr val="FFFFFF"/>
                </a:solidFill>
                <a:latin typeface="Palatino Linotype" panose="02040502050505030304"/>
                <a:cs typeface="Palatino Linotype" panose="02040502050505030304"/>
              </a:rPr>
              <a:t>of</a:t>
            </a:r>
            <a:r>
              <a:rPr sz="2200" b="1" dirty="0">
                <a:solidFill>
                  <a:srgbClr val="FFFFFF"/>
                </a:solidFill>
                <a:latin typeface="Palatino Linotype" panose="02040502050505030304"/>
                <a:cs typeface="Palatino Linotype" panose="02040502050505030304"/>
              </a:rPr>
              <a:t> </a:t>
            </a:r>
            <a:r>
              <a:rPr sz="2200" b="1" spc="-5" dirty="0">
                <a:solidFill>
                  <a:srgbClr val="FFFFFF"/>
                </a:solidFill>
                <a:latin typeface="Palatino Linotype" panose="02040502050505030304"/>
                <a:cs typeface="Palatino Linotype" panose="02040502050505030304"/>
              </a:rPr>
              <a:t>Threats</a:t>
            </a:r>
            <a:endParaRPr sz="2200">
              <a:latin typeface="Palatino Linotype" panose="02040502050505030304"/>
              <a:cs typeface="Palatino Linotype" panose="0204050205050503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744979" y="243840"/>
            <a:ext cx="5652516" cy="1136903"/>
          </a:xfrm>
          <a:prstGeom prst="rect">
            <a:avLst/>
          </a:prstGeom>
        </p:spPr>
      </p:pic>
      <p:grpSp>
        <p:nvGrpSpPr>
          <p:cNvPr id="4" name="object 4"/>
          <p:cNvGrpSpPr/>
          <p:nvPr/>
        </p:nvGrpSpPr>
        <p:grpSpPr>
          <a:xfrm>
            <a:off x="443483" y="1687067"/>
            <a:ext cx="8252459" cy="4993005"/>
            <a:chOff x="443483" y="1687067"/>
            <a:chExt cx="8252459" cy="4993005"/>
          </a:xfrm>
        </p:grpSpPr>
        <p:pic>
          <p:nvPicPr>
            <p:cNvPr id="5" name="object 5"/>
            <p:cNvPicPr/>
            <p:nvPr/>
          </p:nvPicPr>
          <p:blipFill>
            <a:blip r:embed="rId2" cstate="print"/>
            <a:stretch>
              <a:fillRect/>
            </a:stretch>
          </p:blipFill>
          <p:spPr>
            <a:xfrm>
              <a:off x="443483" y="1687067"/>
              <a:ext cx="8252459" cy="4992624"/>
            </a:xfrm>
            <a:prstGeom prst="rect">
              <a:avLst/>
            </a:prstGeom>
          </p:spPr>
        </p:pic>
        <p:pic>
          <p:nvPicPr>
            <p:cNvPr id="6" name="object 6"/>
            <p:cNvPicPr/>
            <p:nvPr/>
          </p:nvPicPr>
          <p:blipFill>
            <a:blip r:embed="rId3" cstate="print"/>
            <a:stretch>
              <a:fillRect/>
            </a:stretch>
          </p:blipFill>
          <p:spPr>
            <a:xfrm>
              <a:off x="649223" y="2930651"/>
              <a:ext cx="7840980" cy="3497579"/>
            </a:xfrm>
            <a:prstGeom prst="rect">
              <a:avLst/>
            </a:prstGeom>
          </p:spPr>
        </p:pic>
      </p:grpSp>
      <p:sp>
        <p:nvSpPr>
          <p:cNvPr id="7" name="object 7"/>
          <p:cNvSpPr txBox="1"/>
          <p:nvPr/>
        </p:nvSpPr>
        <p:spPr>
          <a:xfrm>
            <a:off x="659688" y="1877695"/>
            <a:ext cx="7748270" cy="1617345"/>
          </a:xfrm>
          <a:prstGeom prst="rect">
            <a:avLst/>
          </a:prstGeom>
        </p:spPr>
        <p:txBody>
          <a:bodyPr vert="horz" wrap="square" lIns="0" tIns="7620" rIns="0" bIns="0" rtlCol="0">
            <a:spAutoFit/>
          </a:bodyPr>
          <a:lstStyle/>
          <a:p>
            <a:pPr marL="12700" marR="5080">
              <a:lnSpc>
                <a:spcPct val="101000"/>
              </a:lnSpc>
              <a:spcBef>
                <a:spcPts val="60"/>
              </a:spcBef>
            </a:pPr>
            <a:r>
              <a:rPr sz="2400" dirty="0">
                <a:solidFill>
                  <a:srgbClr val="FFFFFF"/>
                </a:solidFill>
                <a:latin typeface="Palatino Linotype" panose="02040502050505030304"/>
                <a:cs typeface="Palatino Linotype" panose="02040502050505030304"/>
              </a:rPr>
              <a:t>Consist</a:t>
            </a:r>
            <a:r>
              <a:rPr sz="2400" spc="-25" dirty="0">
                <a:solidFill>
                  <a:srgbClr val="FFFFFF"/>
                </a:solidFill>
                <a:latin typeface="Palatino Linotype" panose="02040502050505030304"/>
                <a:cs typeface="Palatino Linotype" panose="02040502050505030304"/>
              </a:rPr>
              <a:t> </a:t>
            </a:r>
            <a:r>
              <a:rPr sz="2400" dirty="0">
                <a:solidFill>
                  <a:srgbClr val="FFFFFF"/>
                </a:solidFill>
                <a:latin typeface="Palatino Linotype" panose="02040502050505030304"/>
                <a:cs typeface="Palatino Linotype" panose="02040502050505030304"/>
              </a:rPr>
              <a:t>of </a:t>
            </a:r>
            <a:r>
              <a:rPr sz="2400" spc="-5" dirty="0">
                <a:solidFill>
                  <a:srgbClr val="FFFFFF"/>
                </a:solidFill>
                <a:latin typeface="Palatino Linotype" panose="02040502050505030304"/>
                <a:cs typeface="Palatino Linotype" panose="02040502050505030304"/>
              </a:rPr>
              <a:t>the</a:t>
            </a:r>
            <a:r>
              <a:rPr sz="2400" spc="5" dirty="0">
                <a:solidFill>
                  <a:srgbClr val="FFFFFF"/>
                </a:solidFill>
                <a:latin typeface="Palatino Linotype" panose="02040502050505030304"/>
                <a:cs typeface="Palatino Linotype" panose="02040502050505030304"/>
              </a:rPr>
              <a:t> </a:t>
            </a:r>
            <a:r>
              <a:rPr sz="2400" spc="-5" dirty="0">
                <a:solidFill>
                  <a:srgbClr val="FFFFFF"/>
                </a:solidFill>
                <a:latin typeface="Palatino Linotype" panose="02040502050505030304"/>
                <a:cs typeface="Palatino Linotype" panose="02040502050505030304"/>
              </a:rPr>
              <a:t>reachable and</a:t>
            </a:r>
            <a:r>
              <a:rPr sz="2400" spc="5" dirty="0">
                <a:solidFill>
                  <a:srgbClr val="FFFFFF"/>
                </a:solidFill>
                <a:latin typeface="Palatino Linotype" panose="02040502050505030304"/>
                <a:cs typeface="Palatino Linotype" panose="02040502050505030304"/>
              </a:rPr>
              <a:t> </a:t>
            </a:r>
            <a:r>
              <a:rPr sz="2400" spc="-5" dirty="0">
                <a:solidFill>
                  <a:srgbClr val="FFFFFF"/>
                </a:solidFill>
                <a:latin typeface="Palatino Linotype" panose="02040502050505030304"/>
                <a:cs typeface="Palatino Linotype" panose="02040502050505030304"/>
              </a:rPr>
              <a:t>exploitable vulnerabilities</a:t>
            </a:r>
            <a:r>
              <a:rPr sz="2400" spc="10" dirty="0">
                <a:solidFill>
                  <a:srgbClr val="FFFFFF"/>
                </a:solidFill>
                <a:latin typeface="Palatino Linotype" panose="02040502050505030304"/>
                <a:cs typeface="Palatino Linotype" panose="02040502050505030304"/>
              </a:rPr>
              <a:t> </a:t>
            </a:r>
            <a:r>
              <a:rPr sz="2400" dirty="0">
                <a:solidFill>
                  <a:srgbClr val="FFFFFF"/>
                </a:solidFill>
                <a:latin typeface="Palatino Linotype" panose="02040502050505030304"/>
                <a:cs typeface="Palatino Linotype" panose="02040502050505030304"/>
              </a:rPr>
              <a:t>in </a:t>
            </a:r>
            <a:r>
              <a:rPr sz="2400" spc="-585" dirty="0">
                <a:solidFill>
                  <a:srgbClr val="FFFFFF"/>
                </a:solidFill>
                <a:latin typeface="Palatino Linotype" panose="02040502050505030304"/>
                <a:cs typeface="Palatino Linotype" panose="02040502050505030304"/>
              </a:rPr>
              <a:t> </a:t>
            </a:r>
            <a:r>
              <a:rPr sz="2400" dirty="0">
                <a:solidFill>
                  <a:srgbClr val="FFFFFF"/>
                </a:solidFill>
                <a:latin typeface="Palatino Linotype" panose="02040502050505030304"/>
                <a:cs typeface="Palatino Linotype" panose="02040502050505030304"/>
              </a:rPr>
              <a:t>a</a:t>
            </a:r>
            <a:r>
              <a:rPr sz="2400" spc="-20" dirty="0">
                <a:solidFill>
                  <a:srgbClr val="FFFFFF"/>
                </a:solidFill>
                <a:latin typeface="Palatino Linotype" panose="02040502050505030304"/>
                <a:cs typeface="Palatino Linotype" panose="02040502050505030304"/>
              </a:rPr>
              <a:t> </a:t>
            </a:r>
            <a:r>
              <a:rPr sz="2400" dirty="0">
                <a:solidFill>
                  <a:srgbClr val="FFFFFF"/>
                </a:solidFill>
                <a:latin typeface="Palatino Linotype" panose="02040502050505030304"/>
                <a:cs typeface="Palatino Linotype" panose="02040502050505030304"/>
              </a:rPr>
              <a:t>system</a:t>
            </a:r>
            <a:endParaRPr sz="2400">
              <a:latin typeface="Palatino Linotype" panose="02040502050505030304"/>
              <a:cs typeface="Palatino Linotype" panose="02040502050505030304"/>
            </a:endParaRPr>
          </a:p>
          <a:p>
            <a:pPr>
              <a:lnSpc>
                <a:spcPct val="100000"/>
              </a:lnSpc>
              <a:spcBef>
                <a:spcPts val="10"/>
              </a:spcBef>
            </a:pPr>
            <a:endParaRPr sz="2850">
              <a:latin typeface="Palatino Linotype" panose="02040502050505030304"/>
              <a:cs typeface="Palatino Linotype" panose="02040502050505030304"/>
            </a:endParaRPr>
          </a:p>
          <a:p>
            <a:pPr marL="201295">
              <a:lnSpc>
                <a:spcPct val="100000"/>
              </a:lnSpc>
            </a:pPr>
            <a:r>
              <a:rPr sz="2400" dirty="0">
                <a:solidFill>
                  <a:srgbClr val="FFFFFF"/>
                </a:solidFill>
                <a:latin typeface="Palatino Linotype" panose="02040502050505030304"/>
                <a:cs typeface="Palatino Linotype" panose="02040502050505030304"/>
              </a:rPr>
              <a:t>Examples:</a:t>
            </a:r>
            <a:endParaRPr sz="2400">
              <a:latin typeface="Palatino Linotype" panose="02040502050505030304"/>
              <a:cs typeface="Palatino Linotype" panose="02040502050505030304"/>
            </a:endParaRPr>
          </a:p>
        </p:txBody>
      </p:sp>
      <p:pic>
        <p:nvPicPr>
          <p:cNvPr id="8" name="object 8"/>
          <p:cNvPicPr/>
          <p:nvPr/>
        </p:nvPicPr>
        <p:blipFill>
          <a:blip r:embed="rId4" cstate="print"/>
          <a:stretch>
            <a:fillRect/>
          </a:stretch>
        </p:blipFill>
        <p:spPr>
          <a:xfrm>
            <a:off x="836675" y="4489703"/>
            <a:ext cx="1504188" cy="1600200"/>
          </a:xfrm>
          <a:prstGeom prst="rect">
            <a:avLst/>
          </a:prstGeom>
        </p:spPr>
      </p:pic>
      <p:sp>
        <p:nvSpPr>
          <p:cNvPr id="9" name="object 9"/>
          <p:cNvSpPr txBox="1"/>
          <p:nvPr/>
        </p:nvSpPr>
        <p:spPr>
          <a:xfrm>
            <a:off x="944981" y="4842764"/>
            <a:ext cx="1291590" cy="871855"/>
          </a:xfrm>
          <a:prstGeom prst="rect">
            <a:avLst/>
          </a:prstGeom>
        </p:spPr>
        <p:txBody>
          <a:bodyPr vert="horz" wrap="square" lIns="0" tIns="11430" rIns="0" bIns="0" rtlCol="0">
            <a:spAutoFit/>
          </a:bodyPr>
          <a:lstStyle/>
          <a:p>
            <a:pPr marL="12700" marR="5080" indent="635" algn="ctr">
              <a:lnSpc>
                <a:spcPct val="101000"/>
              </a:lnSpc>
              <a:spcBef>
                <a:spcPts val="90"/>
              </a:spcBef>
            </a:pPr>
            <a:r>
              <a:rPr sz="1100" dirty="0">
                <a:latin typeface="Palatino Linotype" panose="02040502050505030304"/>
                <a:cs typeface="Palatino Linotype" panose="02040502050505030304"/>
              </a:rPr>
              <a:t>Open </a:t>
            </a:r>
            <a:r>
              <a:rPr sz="1100" spc="-5" dirty="0">
                <a:latin typeface="Palatino Linotype" panose="02040502050505030304"/>
                <a:cs typeface="Palatino Linotype" panose="02040502050505030304"/>
              </a:rPr>
              <a:t>ports </a:t>
            </a:r>
            <a:r>
              <a:rPr sz="1100" dirty="0">
                <a:latin typeface="Palatino Linotype" panose="02040502050505030304"/>
                <a:cs typeface="Palatino Linotype" panose="02040502050505030304"/>
              </a:rPr>
              <a:t>on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outward</a:t>
            </a:r>
            <a:r>
              <a:rPr sz="1100" spc="-7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facing</a:t>
            </a:r>
            <a:r>
              <a:rPr sz="1100" spc="-60" dirty="0">
                <a:latin typeface="Palatino Linotype" panose="02040502050505030304"/>
                <a:cs typeface="Palatino Linotype" panose="02040502050505030304"/>
              </a:rPr>
              <a:t> </a:t>
            </a:r>
            <a:r>
              <a:rPr sz="1100" spc="5" dirty="0">
                <a:latin typeface="Palatino Linotype" panose="02040502050505030304"/>
                <a:cs typeface="Palatino Linotype" panose="02040502050505030304"/>
              </a:rPr>
              <a:t>Web </a:t>
            </a:r>
            <a:r>
              <a:rPr sz="1100" spc="-26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and other </a:t>
            </a:r>
            <a:r>
              <a:rPr sz="1100" spc="5" dirty="0">
                <a:latin typeface="Palatino Linotype" panose="02040502050505030304"/>
                <a:cs typeface="Palatino Linotype" panose="02040502050505030304"/>
              </a:rPr>
              <a:t>servers, </a:t>
            </a:r>
            <a:r>
              <a:rPr sz="1100" spc="1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and code listening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on</a:t>
            </a:r>
            <a:r>
              <a:rPr sz="1100" spc="-3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those</a:t>
            </a:r>
            <a:r>
              <a:rPr sz="1100" spc="-25" dirty="0">
                <a:latin typeface="Palatino Linotype" panose="02040502050505030304"/>
                <a:cs typeface="Palatino Linotype" panose="02040502050505030304"/>
              </a:rPr>
              <a:t> </a:t>
            </a:r>
            <a:r>
              <a:rPr sz="1100" spc="-5" dirty="0">
                <a:latin typeface="Palatino Linotype" panose="02040502050505030304"/>
                <a:cs typeface="Palatino Linotype" panose="02040502050505030304"/>
              </a:rPr>
              <a:t>ports</a:t>
            </a:r>
            <a:endParaRPr sz="1100">
              <a:latin typeface="Palatino Linotype" panose="02040502050505030304"/>
              <a:cs typeface="Palatino Linotype" panose="02040502050505030304"/>
            </a:endParaRPr>
          </a:p>
        </p:txBody>
      </p:sp>
      <p:pic>
        <p:nvPicPr>
          <p:cNvPr id="10" name="object 10"/>
          <p:cNvPicPr/>
          <p:nvPr/>
        </p:nvPicPr>
        <p:blipFill>
          <a:blip r:embed="rId5" cstate="print"/>
          <a:stretch>
            <a:fillRect/>
          </a:stretch>
        </p:blipFill>
        <p:spPr>
          <a:xfrm>
            <a:off x="2327148" y="4489703"/>
            <a:ext cx="1495044" cy="1600200"/>
          </a:xfrm>
          <a:prstGeom prst="rect">
            <a:avLst/>
          </a:prstGeom>
        </p:spPr>
      </p:pic>
      <p:sp>
        <p:nvSpPr>
          <p:cNvPr id="11" name="object 11"/>
          <p:cNvSpPr txBox="1"/>
          <p:nvPr/>
        </p:nvSpPr>
        <p:spPr>
          <a:xfrm>
            <a:off x="2425700" y="5012563"/>
            <a:ext cx="1309370" cy="532130"/>
          </a:xfrm>
          <a:prstGeom prst="rect">
            <a:avLst/>
          </a:prstGeom>
        </p:spPr>
        <p:txBody>
          <a:bodyPr vert="horz" wrap="square" lIns="0" tIns="11430" rIns="0" bIns="0" rtlCol="0">
            <a:spAutoFit/>
          </a:bodyPr>
          <a:lstStyle/>
          <a:p>
            <a:pPr marL="12700" marR="5080" algn="ctr">
              <a:lnSpc>
                <a:spcPct val="101000"/>
              </a:lnSpc>
              <a:spcBef>
                <a:spcPts val="90"/>
              </a:spcBef>
            </a:pPr>
            <a:r>
              <a:rPr sz="1100" spc="-5" dirty="0">
                <a:latin typeface="Palatino Linotype" panose="02040502050505030304"/>
                <a:cs typeface="Palatino Linotype" panose="02040502050505030304"/>
              </a:rPr>
              <a:t>S</a:t>
            </a:r>
            <a:r>
              <a:rPr sz="1100" spc="5" dirty="0">
                <a:latin typeface="Palatino Linotype" panose="02040502050505030304"/>
                <a:cs typeface="Palatino Linotype" panose="02040502050505030304"/>
              </a:rPr>
              <a:t>er</a:t>
            </a:r>
            <a:r>
              <a:rPr sz="1100" dirty="0">
                <a:latin typeface="Palatino Linotype" panose="02040502050505030304"/>
                <a:cs typeface="Palatino Linotype" panose="02040502050505030304"/>
              </a:rPr>
              <a:t>vices</a:t>
            </a:r>
            <a:r>
              <a:rPr sz="1100" spc="-5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available</a:t>
            </a:r>
            <a:r>
              <a:rPr sz="1100" spc="-3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on  the inside of a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firewall</a:t>
            </a:r>
            <a:endParaRPr sz="1100">
              <a:latin typeface="Palatino Linotype" panose="02040502050505030304"/>
              <a:cs typeface="Palatino Linotype" panose="02040502050505030304"/>
            </a:endParaRPr>
          </a:p>
        </p:txBody>
      </p:sp>
      <p:pic>
        <p:nvPicPr>
          <p:cNvPr id="12" name="object 12"/>
          <p:cNvPicPr/>
          <p:nvPr/>
        </p:nvPicPr>
        <p:blipFill>
          <a:blip r:embed="rId6" cstate="print"/>
          <a:stretch>
            <a:fillRect/>
          </a:stretch>
        </p:blipFill>
        <p:spPr>
          <a:xfrm>
            <a:off x="3817620" y="4489703"/>
            <a:ext cx="1499615" cy="1600200"/>
          </a:xfrm>
          <a:prstGeom prst="rect">
            <a:avLst/>
          </a:prstGeom>
        </p:spPr>
      </p:pic>
      <p:sp>
        <p:nvSpPr>
          <p:cNvPr id="13" name="object 13"/>
          <p:cNvSpPr txBox="1"/>
          <p:nvPr/>
        </p:nvSpPr>
        <p:spPr>
          <a:xfrm>
            <a:off x="3941445" y="4672965"/>
            <a:ext cx="1257935" cy="1212215"/>
          </a:xfrm>
          <a:prstGeom prst="rect">
            <a:avLst/>
          </a:prstGeom>
        </p:spPr>
        <p:txBody>
          <a:bodyPr vert="horz" wrap="square" lIns="0" tIns="10795" rIns="0" bIns="0" rtlCol="0">
            <a:spAutoFit/>
          </a:bodyPr>
          <a:lstStyle/>
          <a:p>
            <a:pPr marL="12700" marR="5080" algn="ctr">
              <a:lnSpc>
                <a:spcPct val="101000"/>
              </a:lnSpc>
              <a:spcBef>
                <a:spcPts val="85"/>
              </a:spcBef>
            </a:pPr>
            <a:r>
              <a:rPr sz="1100" spc="-5" dirty="0">
                <a:latin typeface="Palatino Linotype" panose="02040502050505030304"/>
                <a:cs typeface="Palatino Linotype" panose="02040502050505030304"/>
              </a:rPr>
              <a:t>Code</a:t>
            </a:r>
            <a:r>
              <a:rPr sz="1100" spc="-4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that</a:t>
            </a:r>
            <a:r>
              <a:rPr sz="1100" spc="-3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processes </a:t>
            </a:r>
            <a:r>
              <a:rPr sz="1100" spc="-26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incoming data,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email, XML, office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documents, and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industry-specific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custom data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exchange</a:t>
            </a:r>
            <a:r>
              <a:rPr sz="1100" spc="-7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formats</a:t>
            </a:r>
            <a:endParaRPr sz="1100">
              <a:latin typeface="Palatino Linotype" panose="02040502050505030304"/>
              <a:cs typeface="Palatino Linotype" panose="02040502050505030304"/>
            </a:endParaRPr>
          </a:p>
        </p:txBody>
      </p:sp>
      <p:pic>
        <p:nvPicPr>
          <p:cNvPr id="14" name="object 14"/>
          <p:cNvPicPr/>
          <p:nvPr/>
        </p:nvPicPr>
        <p:blipFill>
          <a:blip r:embed="rId7" cstate="print"/>
          <a:stretch>
            <a:fillRect/>
          </a:stretch>
        </p:blipFill>
        <p:spPr>
          <a:xfrm>
            <a:off x="5308091" y="4489703"/>
            <a:ext cx="1499615" cy="1600200"/>
          </a:xfrm>
          <a:prstGeom prst="rect">
            <a:avLst/>
          </a:prstGeom>
        </p:spPr>
      </p:pic>
      <p:sp>
        <p:nvSpPr>
          <p:cNvPr id="15" name="object 15"/>
          <p:cNvSpPr txBox="1"/>
          <p:nvPr/>
        </p:nvSpPr>
        <p:spPr>
          <a:xfrm>
            <a:off x="5424932" y="5097272"/>
            <a:ext cx="1270635" cy="363220"/>
          </a:xfrm>
          <a:prstGeom prst="rect">
            <a:avLst/>
          </a:prstGeom>
        </p:spPr>
        <p:txBody>
          <a:bodyPr vert="horz" wrap="square" lIns="0" tIns="11430" rIns="0" bIns="0" rtlCol="0">
            <a:spAutoFit/>
          </a:bodyPr>
          <a:lstStyle/>
          <a:p>
            <a:pPr marL="294005" marR="5080" indent="-281940">
              <a:lnSpc>
                <a:spcPct val="101000"/>
              </a:lnSpc>
              <a:spcBef>
                <a:spcPts val="90"/>
              </a:spcBef>
            </a:pPr>
            <a:r>
              <a:rPr sz="1100" dirty="0">
                <a:latin typeface="Palatino Linotype" panose="02040502050505030304"/>
                <a:cs typeface="Palatino Linotype" panose="02040502050505030304"/>
              </a:rPr>
              <a:t>In</a:t>
            </a:r>
            <a:r>
              <a:rPr sz="1100" spc="-5" dirty="0">
                <a:latin typeface="Palatino Linotype" panose="02040502050505030304"/>
                <a:cs typeface="Palatino Linotype" panose="02040502050505030304"/>
              </a:rPr>
              <a:t>t</a:t>
            </a:r>
            <a:r>
              <a:rPr sz="1100" spc="5" dirty="0">
                <a:latin typeface="Palatino Linotype" panose="02040502050505030304"/>
                <a:cs typeface="Palatino Linotype" panose="02040502050505030304"/>
              </a:rPr>
              <a:t>er</a:t>
            </a:r>
            <a:r>
              <a:rPr sz="1100" dirty="0">
                <a:latin typeface="Palatino Linotype" panose="02040502050505030304"/>
                <a:cs typeface="Palatino Linotype" panose="02040502050505030304"/>
              </a:rPr>
              <a:t>fa</a:t>
            </a:r>
            <a:r>
              <a:rPr sz="1100" spc="-10" dirty="0">
                <a:latin typeface="Palatino Linotype" panose="02040502050505030304"/>
                <a:cs typeface="Palatino Linotype" panose="02040502050505030304"/>
              </a:rPr>
              <a:t>c</a:t>
            </a:r>
            <a:r>
              <a:rPr sz="1100" dirty="0">
                <a:latin typeface="Palatino Linotype" panose="02040502050505030304"/>
                <a:cs typeface="Palatino Linotype" panose="02040502050505030304"/>
              </a:rPr>
              <a:t>es,</a:t>
            </a:r>
            <a:r>
              <a:rPr sz="1100" spc="-50" dirty="0">
                <a:latin typeface="Palatino Linotype" panose="02040502050505030304"/>
                <a:cs typeface="Palatino Linotype" panose="02040502050505030304"/>
              </a:rPr>
              <a:t> </a:t>
            </a:r>
            <a:r>
              <a:rPr sz="1100" spc="-5" dirty="0">
                <a:latin typeface="Palatino Linotype" panose="02040502050505030304"/>
                <a:cs typeface="Palatino Linotype" panose="02040502050505030304"/>
              </a:rPr>
              <a:t>SQ</a:t>
            </a:r>
            <a:r>
              <a:rPr sz="1100" dirty="0">
                <a:latin typeface="Palatino Linotype" panose="02040502050505030304"/>
                <a:cs typeface="Palatino Linotype" panose="02040502050505030304"/>
              </a:rPr>
              <a:t>L, and  Web</a:t>
            </a:r>
            <a:r>
              <a:rPr sz="1100" spc="-4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forms</a:t>
            </a:r>
            <a:endParaRPr sz="1100">
              <a:latin typeface="Palatino Linotype" panose="02040502050505030304"/>
              <a:cs typeface="Palatino Linotype" panose="02040502050505030304"/>
            </a:endParaRPr>
          </a:p>
        </p:txBody>
      </p:sp>
      <p:pic>
        <p:nvPicPr>
          <p:cNvPr id="16" name="object 16"/>
          <p:cNvPicPr/>
          <p:nvPr/>
        </p:nvPicPr>
        <p:blipFill>
          <a:blip r:embed="rId8" cstate="print"/>
          <a:stretch>
            <a:fillRect/>
          </a:stretch>
        </p:blipFill>
        <p:spPr>
          <a:xfrm>
            <a:off x="6793992" y="4489703"/>
            <a:ext cx="1504188" cy="1600200"/>
          </a:xfrm>
          <a:prstGeom prst="rect">
            <a:avLst/>
          </a:prstGeom>
        </p:spPr>
      </p:pic>
      <p:sp>
        <p:nvSpPr>
          <p:cNvPr id="17" name="object 17"/>
          <p:cNvSpPr txBox="1"/>
          <p:nvPr/>
        </p:nvSpPr>
        <p:spPr>
          <a:xfrm>
            <a:off x="6963536" y="4758054"/>
            <a:ext cx="1171575" cy="1041400"/>
          </a:xfrm>
          <a:prstGeom prst="rect">
            <a:avLst/>
          </a:prstGeom>
        </p:spPr>
        <p:txBody>
          <a:bodyPr vert="horz" wrap="square" lIns="0" tIns="11430" rIns="0" bIns="0" rtlCol="0">
            <a:spAutoFit/>
          </a:bodyPr>
          <a:lstStyle/>
          <a:p>
            <a:pPr marL="12700" marR="5080" algn="ctr">
              <a:lnSpc>
                <a:spcPct val="101000"/>
              </a:lnSpc>
              <a:spcBef>
                <a:spcPts val="90"/>
              </a:spcBef>
            </a:pPr>
            <a:r>
              <a:rPr sz="1100" dirty="0">
                <a:latin typeface="Palatino Linotype" panose="02040502050505030304"/>
                <a:cs typeface="Palatino Linotype" panose="02040502050505030304"/>
              </a:rPr>
              <a:t>An</a:t>
            </a:r>
            <a:r>
              <a:rPr sz="1100" spc="-5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employee</a:t>
            </a:r>
            <a:r>
              <a:rPr sz="1100" spc="-65" dirty="0">
                <a:latin typeface="Palatino Linotype" panose="02040502050505030304"/>
                <a:cs typeface="Palatino Linotype" panose="02040502050505030304"/>
              </a:rPr>
              <a:t> </a:t>
            </a:r>
            <a:r>
              <a:rPr sz="1100" spc="-5" dirty="0">
                <a:latin typeface="Palatino Linotype" panose="02040502050505030304"/>
                <a:cs typeface="Palatino Linotype" panose="02040502050505030304"/>
              </a:rPr>
              <a:t>with </a:t>
            </a:r>
            <a:r>
              <a:rPr sz="1100" spc="-26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access </a:t>
            </a:r>
            <a:r>
              <a:rPr sz="1100" spc="-5" dirty="0">
                <a:latin typeface="Palatino Linotype" panose="02040502050505030304"/>
                <a:cs typeface="Palatino Linotype" panose="02040502050505030304"/>
              </a:rPr>
              <a:t>to </a:t>
            </a:r>
            <a:r>
              <a:rPr sz="1100" dirty="0">
                <a:latin typeface="Palatino Linotype" panose="02040502050505030304"/>
                <a:cs typeface="Palatino Linotype" panose="02040502050505030304"/>
              </a:rPr>
              <a:t>sensitive </a:t>
            </a:r>
            <a:r>
              <a:rPr sz="1100" spc="-26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information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vulnerable </a:t>
            </a:r>
            <a:r>
              <a:rPr sz="1100" spc="-5" dirty="0">
                <a:latin typeface="Palatino Linotype" panose="02040502050505030304"/>
                <a:cs typeface="Palatino Linotype" panose="02040502050505030304"/>
              </a:rPr>
              <a:t>to </a:t>
            </a:r>
            <a:r>
              <a:rPr sz="1100" dirty="0">
                <a:latin typeface="Palatino Linotype" panose="02040502050505030304"/>
                <a:cs typeface="Palatino Linotype" panose="02040502050505030304"/>
              </a:rPr>
              <a:t>a </a:t>
            </a:r>
            <a:r>
              <a:rPr sz="1100" spc="5"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social engineering </a:t>
            </a:r>
            <a:r>
              <a:rPr sz="1100" spc="-260" dirty="0">
                <a:latin typeface="Palatino Linotype" panose="02040502050505030304"/>
                <a:cs typeface="Palatino Linotype" panose="02040502050505030304"/>
              </a:rPr>
              <a:t> </a:t>
            </a:r>
            <a:r>
              <a:rPr sz="1100" dirty="0">
                <a:latin typeface="Palatino Linotype" panose="02040502050505030304"/>
                <a:cs typeface="Palatino Linotype" panose="02040502050505030304"/>
              </a:rPr>
              <a:t>attack</a:t>
            </a:r>
            <a:endParaRPr sz="1100">
              <a:latin typeface="Palatino Linotype" panose="02040502050505030304"/>
              <a:cs typeface="Palatino Linotype" panose="02040502050505030304"/>
            </a:endParaRPr>
          </a:p>
        </p:txBody>
      </p:sp>
      <p:sp>
        <p:nvSpPr>
          <p:cNvPr id="18" name="object 18"/>
          <p:cNvSpPr txBox="1"/>
          <p:nvPr/>
        </p:nvSpPr>
        <p:spPr>
          <a:xfrm>
            <a:off x="692302" y="6340877"/>
            <a:ext cx="2421890" cy="395605"/>
          </a:xfrm>
          <a:prstGeom prst="rect">
            <a:avLst/>
          </a:prstGeom>
        </p:spPr>
        <p:txBody>
          <a:bodyPr vert="horz" wrap="square" lIns="0" tIns="13335" rIns="0" bIns="0" rtlCol="0">
            <a:spAutoFit/>
          </a:bodyPr>
          <a:lstStyle/>
          <a:p>
            <a:pPr marL="12700" marR="5080">
              <a:lnSpc>
                <a:spcPct val="100000"/>
              </a:lnSpc>
              <a:spcBef>
                <a:spcPts val="105"/>
              </a:spcBef>
            </a:pPr>
            <a:r>
              <a:rPr sz="1200" spc="-305" dirty="0">
                <a:solidFill>
                  <a:srgbClr val="FFFFFF"/>
                </a:solidFill>
                <a:latin typeface="Verdana" panose="020B0604030504040204"/>
                <a:cs typeface="Verdana" panose="020B0604030504040204"/>
              </a:rPr>
              <a:t>©</a:t>
            </a:r>
            <a:r>
              <a:rPr sz="1200" spc="-100" dirty="0">
                <a:solidFill>
                  <a:srgbClr val="FFFFFF"/>
                </a:solidFill>
                <a:latin typeface="Verdana" panose="020B0604030504040204"/>
                <a:cs typeface="Verdana" panose="020B0604030504040204"/>
              </a:rPr>
              <a:t> </a:t>
            </a:r>
            <a:r>
              <a:rPr sz="1200" spc="-105" dirty="0">
                <a:solidFill>
                  <a:srgbClr val="FFFFFF"/>
                </a:solidFill>
                <a:latin typeface="Verdana" panose="020B0604030504040204"/>
                <a:cs typeface="Verdana" panose="020B0604030504040204"/>
              </a:rPr>
              <a:t>201</a:t>
            </a:r>
            <a:r>
              <a:rPr sz="1200" spc="-100" dirty="0">
                <a:solidFill>
                  <a:srgbClr val="FFFFFF"/>
                </a:solidFill>
                <a:latin typeface="Verdana" panose="020B0604030504040204"/>
                <a:cs typeface="Verdana" panose="020B0604030504040204"/>
              </a:rPr>
              <a:t>6</a:t>
            </a:r>
            <a:r>
              <a:rPr sz="1200" spc="-85" dirty="0">
                <a:solidFill>
                  <a:srgbClr val="FFFFFF"/>
                </a:solidFill>
                <a:latin typeface="Verdana" panose="020B0604030504040204"/>
                <a:cs typeface="Verdana" panose="020B0604030504040204"/>
              </a:rPr>
              <a:t> </a:t>
            </a:r>
            <a:r>
              <a:rPr sz="1200" spc="50" dirty="0">
                <a:solidFill>
                  <a:srgbClr val="FFFFFF"/>
                </a:solidFill>
                <a:latin typeface="Verdana" panose="020B0604030504040204"/>
                <a:cs typeface="Verdana" panose="020B0604030504040204"/>
              </a:rPr>
              <a:t>Pe</a:t>
            </a:r>
            <a:r>
              <a:rPr sz="1200" spc="40" dirty="0">
                <a:solidFill>
                  <a:srgbClr val="FFFFFF"/>
                </a:solidFill>
                <a:latin typeface="Verdana" panose="020B0604030504040204"/>
                <a:cs typeface="Verdana" panose="020B0604030504040204"/>
              </a:rPr>
              <a:t>a</a:t>
            </a:r>
            <a:r>
              <a:rPr sz="1200" spc="-80" dirty="0">
                <a:solidFill>
                  <a:srgbClr val="FFFFFF"/>
                </a:solidFill>
                <a:latin typeface="Verdana" panose="020B0604030504040204"/>
                <a:cs typeface="Verdana" panose="020B0604030504040204"/>
              </a:rPr>
              <a:t>rs</a:t>
            </a:r>
            <a:r>
              <a:rPr sz="1200" spc="-105" dirty="0">
                <a:solidFill>
                  <a:srgbClr val="FFFFFF"/>
                </a:solidFill>
                <a:latin typeface="Verdana" panose="020B0604030504040204"/>
                <a:cs typeface="Verdana" panose="020B0604030504040204"/>
              </a:rPr>
              <a:t>o</a:t>
            </a:r>
            <a:r>
              <a:rPr sz="1200" spc="-30" dirty="0">
                <a:solidFill>
                  <a:srgbClr val="FFFFFF"/>
                </a:solidFill>
                <a:latin typeface="Verdana" panose="020B0604030504040204"/>
                <a:cs typeface="Verdana" panose="020B0604030504040204"/>
              </a:rPr>
              <a:t>n</a:t>
            </a:r>
            <a:r>
              <a:rPr sz="1200" spc="-65" dirty="0">
                <a:solidFill>
                  <a:srgbClr val="FFFFFF"/>
                </a:solidFill>
                <a:latin typeface="Verdana" panose="020B0604030504040204"/>
                <a:cs typeface="Verdana" panose="020B0604030504040204"/>
              </a:rPr>
              <a:t> </a:t>
            </a:r>
            <a:r>
              <a:rPr sz="1200" spc="-120" dirty="0">
                <a:solidFill>
                  <a:srgbClr val="FFFFFF"/>
                </a:solidFill>
                <a:latin typeface="Verdana" panose="020B0604030504040204"/>
                <a:cs typeface="Verdana" panose="020B0604030504040204"/>
              </a:rPr>
              <a:t>E</a:t>
            </a:r>
            <a:r>
              <a:rPr sz="1200" spc="70" dirty="0">
                <a:solidFill>
                  <a:srgbClr val="FFFFFF"/>
                </a:solidFill>
                <a:latin typeface="Verdana" panose="020B0604030504040204"/>
                <a:cs typeface="Verdana" panose="020B0604030504040204"/>
              </a:rPr>
              <a:t>d</a:t>
            </a:r>
            <a:r>
              <a:rPr sz="1200" spc="60" dirty="0">
                <a:solidFill>
                  <a:srgbClr val="FFFFFF"/>
                </a:solidFill>
                <a:latin typeface="Verdana" panose="020B0604030504040204"/>
                <a:cs typeface="Verdana" panose="020B0604030504040204"/>
              </a:rPr>
              <a:t>uc</a:t>
            </a:r>
            <a:r>
              <a:rPr sz="1200" spc="90" dirty="0">
                <a:solidFill>
                  <a:srgbClr val="FFFFFF"/>
                </a:solidFill>
                <a:latin typeface="Verdana" panose="020B0604030504040204"/>
                <a:cs typeface="Verdana" panose="020B0604030504040204"/>
              </a:rPr>
              <a:t>a</a:t>
            </a:r>
            <a:r>
              <a:rPr sz="1200" spc="-95" dirty="0">
                <a:solidFill>
                  <a:srgbClr val="FFFFFF"/>
                </a:solidFill>
                <a:latin typeface="Verdana" panose="020B0604030504040204"/>
                <a:cs typeface="Verdana" panose="020B0604030504040204"/>
              </a:rPr>
              <a:t>t</a:t>
            </a:r>
            <a:r>
              <a:rPr sz="1200" spc="-15" dirty="0">
                <a:solidFill>
                  <a:srgbClr val="FFFFFF"/>
                </a:solidFill>
                <a:latin typeface="Verdana" panose="020B0604030504040204"/>
                <a:cs typeface="Verdana" panose="020B0604030504040204"/>
              </a:rPr>
              <a:t>i</a:t>
            </a:r>
            <a:r>
              <a:rPr sz="1200" spc="-35" dirty="0">
                <a:solidFill>
                  <a:srgbClr val="FFFFFF"/>
                </a:solidFill>
                <a:latin typeface="Verdana" panose="020B0604030504040204"/>
                <a:cs typeface="Verdana" panose="020B0604030504040204"/>
              </a:rPr>
              <a:t>o</a:t>
            </a:r>
            <a:r>
              <a:rPr sz="1200" spc="-70" dirty="0">
                <a:solidFill>
                  <a:srgbClr val="FFFFFF"/>
                </a:solidFill>
                <a:latin typeface="Verdana" panose="020B0604030504040204"/>
                <a:cs typeface="Verdana" panose="020B0604030504040204"/>
              </a:rPr>
              <a:t>n,</a:t>
            </a:r>
            <a:r>
              <a:rPr sz="1200" spc="-60" dirty="0">
                <a:solidFill>
                  <a:srgbClr val="FFFFFF"/>
                </a:solidFill>
                <a:latin typeface="Verdana" panose="020B0604030504040204"/>
                <a:cs typeface="Verdana" panose="020B0604030504040204"/>
              </a:rPr>
              <a:t> </a:t>
            </a:r>
            <a:r>
              <a:rPr sz="1200" spc="-210" dirty="0">
                <a:solidFill>
                  <a:srgbClr val="FFFFFF"/>
                </a:solidFill>
                <a:latin typeface="Verdana" panose="020B0604030504040204"/>
                <a:cs typeface="Verdana" panose="020B0604030504040204"/>
              </a:rPr>
              <a:t>I</a:t>
            </a:r>
            <a:r>
              <a:rPr sz="1200" spc="60" dirty="0">
                <a:solidFill>
                  <a:srgbClr val="FFFFFF"/>
                </a:solidFill>
                <a:latin typeface="Verdana" panose="020B0604030504040204"/>
                <a:cs typeface="Verdana" panose="020B0604030504040204"/>
              </a:rPr>
              <a:t>nc</a:t>
            </a:r>
            <a:r>
              <a:rPr sz="1200" spc="-114" dirty="0">
                <a:solidFill>
                  <a:srgbClr val="FFFFFF"/>
                </a:solidFill>
                <a:latin typeface="Verdana" panose="020B0604030504040204"/>
                <a:cs typeface="Verdana" panose="020B0604030504040204"/>
              </a:rPr>
              <a:t>.</a:t>
            </a:r>
            <a:r>
              <a:rPr sz="1200" spc="-105" dirty="0">
                <a:solidFill>
                  <a:srgbClr val="FFFFFF"/>
                </a:solidFill>
                <a:latin typeface="Verdana" panose="020B0604030504040204"/>
                <a:cs typeface="Verdana" panose="020B0604030504040204"/>
              </a:rPr>
              <a:t>,  </a:t>
            </a:r>
            <a:r>
              <a:rPr sz="1200" spc="-90" dirty="0">
                <a:solidFill>
                  <a:srgbClr val="FFFFFF"/>
                </a:solidFill>
                <a:latin typeface="Verdana" panose="020B0604030504040204"/>
                <a:cs typeface="Verdana" panose="020B0604030504040204"/>
              </a:rPr>
              <a:t>H</a:t>
            </a:r>
            <a:r>
              <a:rPr sz="1200" spc="45" dirty="0">
                <a:solidFill>
                  <a:srgbClr val="FFFFFF"/>
                </a:solidFill>
                <a:latin typeface="Verdana" panose="020B0604030504040204"/>
                <a:cs typeface="Verdana" panose="020B0604030504040204"/>
              </a:rPr>
              <a:t>o</a:t>
            </a:r>
            <a:r>
              <a:rPr sz="1200" spc="60" dirty="0">
                <a:solidFill>
                  <a:srgbClr val="FFFFFF"/>
                </a:solidFill>
                <a:latin typeface="Verdana" panose="020B0604030504040204"/>
                <a:cs typeface="Verdana" panose="020B0604030504040204"/>
              </a:rPr>
              <a:t>b</a:t>
            </a:r>
            <a:r>
              <a:rPr sz="1200" spc="50" dirty="0">
                <a:solidFill>
                  <a:srgbClr val="FFFFFF"/>
                </a:solidFill>
                <a:latin typeface="Verdana" panose="020B0604030504040204"/>
                <a:cs typeface="Verdana" panose="020B0604030504040204"/>
              </a:rPr>
              <a:t>o</a:t>
            </a:r>
            <a:r>
              <a:rPr sz="1200" spc="-45" dirty="0">
                <a:solidFill>
                  <a:srgbClr val="FFFFFF"/>
                </a:solidFill>
                <a:latin typeface="Verdana" panose="020B0604030504040204"/>
                <a:cs typeface="Verdana" panose="020B0604030504040204"/>
              </a:rPr>
              <a:t>ken,</a:t>
            </a:r>
            <a:r>
              <a:rPr sz="1200" spc="-75" dirty="0">
                <a:solidFill>
                  <a:srgbClr val="FFFFFF"/>
                </a:solidFill>
                <a:latin typeface="Verdana" panose="020B0604030504040204"/>
                <a:cs typeface="Verdana" panose="020B0604030504040204"/>
              </a:rPr>
              <a:t> </a:t>
            </a:r>
            <a:r>
              <a:rPr sz="1200" spc="-30" dirty="0">
                <a:solidFill>
                  <a:srgbClr val="FFFFFF"/>
                </a:solidFill>
                <a:latin typeface="Verdana" panose="020B0604030504040204"/>
                <a:cs typeface="Verdana" panose="020B0604030504040204"/>
              </a:rPr>
              <a:t>NJ.</a:t>
            </a:r>
            <a:r>
              <a:rPr sz="1200" dirty="0">
                <a:solidFill>
                  <a:srgbClr val="FFFFFF"/>
                </a:solidFill>
                <a:latin typeface="Verdana" panose="020B0604030504040204"/>
                <a:cs typeface="Verdana" panose="020B0604030504040204"/>
              </a:rPr>
              <a:t> </a:t>
            </a:r>
            <a:r>
              <a:rPr sz="1200" spc="-175"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A</a:t>
            </a:r>
            <a:r>
              <a:rPr sz="1200" spc="-70" dirty="0">
                <a:solidFill>
                  <a:srgbClr val="FFFFFF"/>
                </a:solidFill>
                <a:latin typeface="Verdana" panose="020B0604030504040204"/>
                <a:cs typeface="Verdana" panose="020B0604030504040204"/>
              </a:rPr>
              <a:t>l</a:t>
            </a:r>
            <a:r>
              <a:rPr sz="1200" spc="-90" dirty="0">
                <a:solidFill>
                  <a:srgbClr val="FFFFFF"/>
                </a:solidFill>
                <a:latin typeface="Verdana" panose="020B0604030504040204"/>
                <a:cs typeface="Verdana" panose="020B0604030504040204"/>
              </a:rPr>
              <a:t>l</a:t>
            </a:r>
            <a:r>
              <a:rPr sz="1200" spc="-114" dirty="0">
                <a:solidFill>
                  <a:srgbClr val="FFFFFF"/>
                </a:solidFill>
                <a:latin typeface="Verdana" panose="020B0604030504040204"/>
                <a:cs typeface="Verdana" panose="020B0604030504040204"/>
              </a:rPr>
              <a:t> </a:t>
            </a:r>
            <a:r>
              <a:rPr sz="1200" spc="-50" dirty="0">
                <a:solidFill>
                  <a:srgbClr val="FFFFFF"/>
                </a:solidFill>
                <a:latin typeface="Verdana" panose="020B0604030504040204"/>
                <a:cs typeface="Verdana" panose="020B0604030504040204"/>
              </a:rPr>
              <a:t>ri</a:t>
            </a:r>
            <a:r>
              <a:rPr sz="1200" spc="-90" dirty="0">
                <a:solidFill>
                  <a:srgbClr val="FFFFFF"/>
                </a:solidFill>
                <a:latin typeface="Verdana" panose="020B0604030504040204"/>
                <a:cs typeface="Verdana" panose="020B0604030504040204"/>
              </a:rPr>
              <a:t>g</a:t>
            </a:r>
            <a:r>
              <a:rPr sz="1200" spc="-60" dirty="0">
                <a:solidFill>
                  <a:srgbClr val="FFFFFF"/>
                </a:solidFill>
                <a:latin typeface="Verdana" panose="020B0604030504040204"/>
                <a:cs typeface="Verdana" panose="020B0604030504040204"/>
              </a:rPr>
              <a:t>h</a:t>
            </a:r>
            <a:r>
              <a:rPr sz="1200" spc="-65" dirty="0">
                <a:solidFill>
                  <a:srgbClr val="FFFFFF"/>
                </a:solidFill>
                <a:latin typeface="Verdana" panose="020B0604030504040204"/>
                <a:cs typeface="Verdana" panose="020B0604030504040204"/>
              </a:rPr>
              <a:t>t</a:t>
            </a:r>
            <a:r>
              <a:rPr sz="1200" spc="-160" dirty="0">
                <a:solidFill>
                  <a:srgbClr val="FFFFFF"/>
                </a:solidFill>
                <a:latin typeface="Verdana" panose="020B0604030504040204"/>
                <a:cs typeface="Verdana" panose="020B0604030504040204"/>
              </a:rPr>
              <a:t>s</a:t>
            </a:r>
            <a:r>
              <a:rPr sz="1200" spc="-50"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reser</a:t>
            </a:r>
            <a:r>
              <a:rPr sz="1200" spc="-80" dirty="0">
                <a:solidFill>
                  <a:srgbClr val="FFFFFF"/>
                </a:solidFill>
                <a:latin typeface="Verdana" panose="020B0604030504040204"/>
                <a:cs typeface="Verdana" panose="020B0604030504040204"/>
              </a:rPr>
              <a:t>v</a:t>
            </a:r>
            <a:r>
              <a:rPr sz="1200" spc="65" dirty="0">
                <a:solidFill>
                  <a:srgbClr val="FFFFFF"/>
                </a:solidFill>
                <a:latin typeface="Verdana" panose="020B0604030504040204"/>
                <a:cs typeface="Verdana" panose="020B0604030504040204"/>
              </a:rPr>
              <a:t>ed</a:t>
            </a:r>
            <a:r>
              <a:rPr sz="1200" spc="-105" dirty="0">
                <a:solidFill>
                  <a:srgbClr val="FFFFFF"/>
                </a:solidFill>
                <a:latin typeface="Verdana" panose="020B0604030504040204"/>
                <a:cs typeface="Verdana" panose="020B0604030504040204"/>
              </a:rPr>
              <a:t>.</a:t>
            </a:r>
            <a:endParaRPr sz="1200">
              <a:latin typeface="Verdana" panose="020B0604030504040204"/>
              <a:cs typeface="Verdana" panose="020B060403050404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4007"/>
            <a:ext cx="9144000" cy="6794500"/>
            <a:chOff x="0" y="64007"/>
            <a:chExt cx="9144000" cy="6794500"/>
          </a:xfrm>
        </p:grpSpPr>
        <p:pic>
          <p:nvPicPr>
            <p:cNvPr id="3" name="object 3"/>
            <p:cNvPicPr/>
            <p:nvPr/>
          </p:nvPicPr>
          <p:blipFill>
            <a:blip r:embed="rId1" cstate="print"/>
            <a:stretch>
              <a:fillRect/>
            </a:stretch>
          </p:blipFill>
          <p:spPr>
            <a:xfrm>
              <a:off x="1792223" y="859535"/>
              <a:ext cx="5454396" cy="5998462"/>
            </a:xfrm>
            <a:prstGeom prst="rect">
              <a:avLst/>
            </a:prstGeom>
          </p:spPr>
        </p:pic>
        <p:pic>
          <p:nvPicPr>
            <p:cNvPr id="4" name="object 4"/>
            <p:cNvPicPr/>
            <p:nvPr/>
          </p:nvPicPr>
          <p:blipFill>
            <a:blip r:embed="rId2" cstate="print"/>
            <a:stretch>
              <a:fillRect/>
            </a:stretch>
          </p:blipFill>
          <p:spPr>
            <a:xfrm>
              <a:off x="0" y="64007"/>
              <a:ext cx="9144000" cy="1136904"/>
            </a:xfrm>
            <a:prstGeom prst="rect">
              <a:avLst/>
            </a:prstGeom>
          </p:spPr>
        </p:pic>
      </p:grpSp>
      <p:sp>
        <p:nvSpPr>
          <p:cNvPr id="5" name="object 5"/>
          <p:cNvSpPr txBox="1">
            <a:spLocks noGrp="1"/>
          </p:cNvSpPr>
          <p:nvPr>
            <p:ph type="title"/>
          </p:nvPr>
        </p:nvSpPr>
        <p:spPr>
          <a:xfrm>
            <a:off x="330809" y="577976"/>
            <a:ext cx="8481695" cy="504825"/>
          </a:xfrm>
          <a:prstGeom prst="rect">
            <a:avLst/>
          </a:prstGeom>
        </p:spPr>
        <p:txBody>
          <a:bodyPr vert="horz" wrap="square" lIns="0" tIns="12700" rIns="0" bIns="0" rtlCol="0">
            <a:spAutoFit/>
          </a:bodyPr>
          <a:lstStyle/>
          <a:p>
            <a:pPr marL="12700">
              <a:lnSpc>
                <a:spcPct val="100000"/>
              </a:lnSpc>
              <a:spcBef>
                <a:spcPts val="100"/>
              </a:spcBef>
            </a:pPr>
            <a:endParaRPr dirty="0">
              <a:solidFill>
                <a:srgbClr val="C5D1D6"/>
              </a:solidFill>
            </a:endParaRPr>
          </a:p>
        </p:txBody>
      </p:sp>
      <p:sp>
        <p:nvSpPr>
          <p:cNvPr id="6" name="object 6"/>
          <p:cNvSpPr txBox="1"/>
          <p:nvPr/>
        </p:nvSpPr>
        <p:spPr>
          <a:xfrm>
            <a:off x="692302" y="6340877"/>
            <a:ext cx="2421890" cy="395605"/>
          </a:xfrm>
          <a:prstGeom prst="rect">
            <a:avLst/>
          </a:prstGeom>
        </p:spPr>
        <p:txBody>
          <a:bodyPr vert="horz" wrap="square" lIns="0" tIns="13335" rIns="0" bIns="0" rtlCol="0">
            <a:spAutoFit/>
          </a:bodyPr>
          <a:lstStyle/>
          <a:p>
            <a:pPr marL="12700" marR="5080">
              <a:lnSpc>
                <a:spcPct val="100000"/>
              </a:lnSpc>
              <a:spcBef>
                <a:spcPts val="105"/>
              </a:spcBef>
            </a:pPr>
            <a:r>
              <a:rPr sz="1200" spc="-305" dirty="0">
                <a:solidFill>
                  <a:srgbClr val="FFFFFF"/>
                </a:solidFill>
                <a:latin typeface="Verdana" panose="020B0604030504040204"/>
                <a:cs typeface="Verdana" panose="020B0604030504040204"/>
              </a:rPr>
              <a:t>©</a:t>
            </a:r>
            <a:r>
              <a:rPr sz="1200" spc="-100" dirty="0">
                <a:solidFill>
                  <a:srgbClr val="FFFFFF"/>
                </a:solidFill>
                <a:latin typeface="Verdana" panose="020B0604030504040204"/>
                <a:cs typeface="Verdana" panose="020B0604030504040204"/>
              </a:rPr>
              <a:t> </a:t>
            </a:r>
            <a:r>
              <a:rPr sz="1200" spc="-105" dirty="0">
                <a:solidFill>
                  <a:srgbClr val="FFFFFF"/>
                </a:solidFill>
                <a:latin typeface="Verdana" panose="020B0604030504040204"/>
                <a:cs typeface="Verdana" panose="020B0604030504040204"/>
              </a:rPr>
              <a:t>201</a:t>
            </a:r>
            <a:r>
              <a:rPr sz="1200" spc="-100" dirty="0">
                <a:solidFill>
                  <a:srgbClr val="FFFFFF"/>
                </a:solidFill>
                <a:latin typeface="Verdana" panose="020B0604030504040204"/>
                <a:cs typeface="Verdana" panose="020B0604030504040204"/>
              </a:rPr>
              <a:t>6</a:t>
            </a:r>
            <a:r>
              <a:rPr sz="1200" spc="-85" dirty="0">
                <a:solidFill>
                  <a:srgbClr val="FFFFFF"/>
                </a:solidFill>
                <a:latin typeface="Verdana" panose="020B0604030504040204"/>
                <a:cs typeface="Verdana" panose="020B0604030504040204"/>
              </a:rPr>
              <a:t> </a:t>
            </a:r>
            <a:r>
              <a:rPr sz="1200" spc="50" dirty="0">
                <a:solidFill>
                  <a:srgbClr val="FFFFFF"/>
                </a:solidFill>
                <a:latin typeface="Verdana" panose="020B0604030504040204"/>
                <a:cs typeface="Verdana" panose="020B0604030504040204"/>
              </a:rPr>
              <a:t>Pe</a:t>
            </a:r>
            <a:r>
              <a:rPr sz="1200" spc="40" dirty="0">
                <a:solidFill>
                  <a:srgbClr val="FFFFFF"/>
                </a:solidFill>
                <a:latin typeface="Verdana" panose="020B0604030504040204"/>
                <a:cs typeface="Verdana" panose="020B0604030504040204"/>
              </a:rPr>
              <a:t>a</a:t>
            </a:r>
            <a:r>
              <a:rPr sz="1200" spc="-80" dirty="0">
                <a:solidFill>
                  <a:srgbClr val="FFFFFF"/>
                </a:solidFill>
                <a:latin typeface="Verdana" panose="020B0604030504040204"/>
                <a:cs typeface="Verdana" panose="020B0604030504040204"/>
              </a:rPr>
              <a:t>rs</a:t>
            </a:r>
            <a:r>
              <a:rPr sz="1200" spc="-105" dirty="0">
                <a:solidFill>
                  <a:srgbClr val="FFFFFF"/>
                </a:solidFill>
                <a:latin typeface="Verdana" panose="020B0604030504040204"/>
                <a:cs typeface="Verdana" panose="020B0604030504040204"/>
              </a:rPr>
              <a:t>o</a:t>
            </a:r>
            <a:r>
              <a:rPr sz="1200" spc="-30" dirty="0">
                <a:solidFill>
                  <a:srgbClr val="FFFFFF"/>
                </a:solidFill>
                <a:latin typeface="Verdana" panose="020B0604030504040204"/>
                <a:cs typeface="Verdana" panose="020B0604030504040204"/>
              </a:rPr>
              <a:t>n</a:t>
            </a:r>
            <a:r>
              <a:rPr sz="1200" spc="-65" dirty="0">
                <a:solidFill>
                  <a:srgbClr val="FFFFFF"/>
                </a:solidFill>
                <a:latin typeface="Verdana" panose="020B0604030504040204"/>
                <a:cs typeface="Verdana" panose="020B0604030504040204"/>
              </a:rPr>
              <a:t> </a:t>
            </a:r>
            <a:r>
              <a:rPr sz="1200" spc="-120" dirty="0">
                <a:solidFill>
                  <a:srgbClr val="FFFFFF"/>
                </a:solidFill>
                <a:latin typeface="Verdana" panose="020B0604030504040204"/>
                <a:cs typeface="Verdana" panose="020B0604030504040204"/>
              </a:rPr>
              <a:t>E</a:t>
            </a:r>
            <a:r>
              <a:rPr sz="1200" spc="70" dirty="0">
                <a:solidFill>
                  <a:srgbClr val="FFFFFF"/>
                </a:solidFill>
                <a:latin typeface="Verdana" panose="020B0604030504040204"/>
                <a:cs typeface="Verdana" panose="020B0604030504040204"/>
              </a:rPr>
              <a:t>d</a:t>
            </a:r>
            <a:r>
              <a:rPr sz="1200" spc="60" dirty="0">
                <a:solidFill>
                  <a:srgbClr val="FFFFFF"/>
                </a:solidFill>
                <a:latin typeface="Verdana" panose="020B0604030504040204"/>
                <a:cs typeface="Verdana" panose="020B0604030504040204"/>
              </a:rPr>
              <a:t>uc</a:t>
            </a:r>
            <a:r>
              <a:rPr sz="1200" spc="90" dirty="0">
                <a:solidFill>
                  <a:srgbClr val="FFFFFF"/>
                </a:solidFill>
                <a:latin typeface="Verdana" panose="020B0604030504040204"/>
                <a:cs typeface="Verdana" panose="020B0604030504040204"/>
              </a:rPr>
              <a:t>a</a:t>
            </a:r>
            <a:r>
              <a:rPr sz="1200" spc="-95" dirty="0">
                <a:solidFill>
                  <a:srgbClr val="FFFFFF"/>
                </a:solidFill>
                <a:latin typeface="Verdana" panose="020B0604030504040204"/>
                <a:cs typeface="Verdana" panose="020B0604030504040204"/>
              </a:rPr>
              <a:t>t</a:t>
            </a:r>
            <a:r>
              <a:rPr sz="1200" spc="-15" dirty="0">
                <a:solidFill>
                  <a:srgbClr val="FFFFFF"/>
                </a:solidFill>
                <a:latin typeface="Verdana" panose="020B0604030504040204"/>
                <a:cs typeface="Verdana" panose="020B0604030504040204"/>
              </a:rPr>
              <a:t>i</a:t>
            </a:r>
            <a:r>
              <a:rPr sz="1200" spc="-35" dirty="0">
                <a:solidFill>
                  <a:srgbClr val="FFFFFF"/>
                </a:solidFill>
                <a:latin typeface="Verdana" panose="020B0604030504040204"/>
                <a:cs typeface="Verdana" panose="020B0604030504040204"/>
              </a:rPr>
              <a:t>o</a:t>
            </a:r>
            <a:r>
              <a:rPr sz="1200" spc="-70" dirty="0">
                <a:solidFill>
                  <a:srgbClr val="FFFFFF"/>
                </a:solidFill>
                <a:latin typeface="Verdana" panose="020B0604030504040204"/>
                <a:cs typeface="Verdana" panose="020B0604030504040204"/>
              </a:rPr>
              <a:t>n,</a:t>
            </a:r>
            <a:r>
              <a:rPr sz="1200" spc="-60" dirty="0">
                <a:solidFill>
                  <a:srgbClr val="FFFFFF"/>
                </a:solidFill>
                <a:latin typeface="Verdana" panose="020B0604030504040204"/>
                <a:cs typeface="Verdana" panose="020B0604030504040204"/>
              </a:rPr>
              <a:t> </a:t>
            </a:r>
            <a:r>
              <a:rPr sz="1200" spc="-210" dirty="0">
                <a:solidFill>
                  <a:srgbClr val="FFFFFF"/>
                </a:solidFill>
                <a:latin typeface="Verdana" panose="020B0604030504040204"/>
                <a:cs typeface="Verdana" panose="020B0604030504040204"/>
              </a:rPr>
              <a:t>I</a:t>
            </a:r>
            <a:r>
              <a:rPr sz="1200" spc="60" dirty="0">
                <a:solidFill>
                  <a:srgbClr val="FFFFFF"/>
                </a:solidFill>
                <a:latin typeface="Verdana" panose="020B0604030504040204"/>
                <a:cs typeface="Verdana" panose="020B0604030504040204"/>
              </a:rPr>
              <a:t>nc</a:t>
            </a:r>
            <a:r>
              <a:rPr sz="1200" spc="-114" dirty="0">
                <a:solidFill>
                  <a:srgbClr val="FFFFFF"/>
                </a:solidFill>
                <a:latin typeface="Verdana" panose="020B0604030504040204"/>
                <a:cs typeface="Verdana" panose="020B0604030504040204"/>
              </a:rPr>
              <a:t>.</a:t>
            </a:r>
            <a:r>
              <a:rPr sz="1200" spc="-105" dirty="0">
                <a:solidFill>
                  <a:srgbClr val="FFFFFF"/>
                </a:solidFill>
                <a:latin typeface="Verdana" panose="020B0604030504040204"/>
                <a:cs typeface="Verdana" panose="020B0604030504040204"/>
              </a:rPr>
              <a:t>,  </a:t>
            </a:r>
            <a:r>
              <a:rPr sz="1200" spc="-90" dirty="0">
                <a:solidFill>
                  <a:srgbClr val="FFFFFF"/>
                </a:solidFill>
                <a:latin typeface="Verdana" panose="020B0604030504040204"/>
                <a:cs typeface="Verdana" panose="020B0604030504040204"/>
              </a:rPr>
              <a:t>H</a:t>
            </a:r>
            <a:r>
              <a:rPr sz="1200" spc="45" dirty="0">
                <a:solidFill>
                  <a:srgbClr val="FFFFFF"/>
                </a:solidFill>
                <a:latin typeface="Verdana" panose="020B0604030504040204"/>
                <a:cs typeface="Verdana" panose="020B0604030504040204"/>
              </a:rPr>
              <a:t>o</a:t>
            </a:r>
            <a:r>
              <a:rPr sz="1200" spc="60" dirty="0">
                <a:solidFill>
                  <a:srgbClr val="FFFFFF"/>
                </a:solidFill>
                <a:latin typeface="Verdana" panose="020B0604030504040204"/>
                <a:cs typeface="Verdana" panose="020B0604030504040204"/>
              </a:rPr>
              <a:t>b</a:t>
            </a:r>
            <a:r>
              <a:rPr sz="1200" spc="50" dirty="0">
                <a:solidFill>
                  <a:srgbClr val="FFFFFF"/>
                </a:solidFill>
                <a:latin typeface="Verdana" panose="020B0604030504040204"/>
                <a:cs typeface="Verdana" panose="020B0604030504040204"/>
              </a:rPr>
              <a:t>o</a:t>
            </a:r>
            <a:r>
              <a:rPr sz="1200" spc="-45" dirty="0">
                <a:solidFill>
                  <a:srgbClr val="FFFFFF"/>
                </a:solidFill>
                <a:latin typeface="Verdana" panose="020B0604030504040204"/>
                <a:cs typeface="Verdana" panose="020B0604030504040204"/>
              </a:rPr>
              <a:t>ken,</a:t>
            </a:r>
            <a:r>
              <a:rPr sz="1200" spc="-75" dirty="0">
                <a:solidFill>
                  <a:srgbClr val="FFFFFF"/>
                </a:solidFill>
                <a:latin typeface="Verdana" panose="020B0604030504040204"/>
                <a:cs typeface="Verdana" panose="020B0604030504040204"/>
              </a:rPr>
              <a:t> </a:t>
            </a:r>
            <a:r>
              <a:rPr sz="1200" spc="-30" dirty="0">
                <a:solidFill>
                  <a:srgbClr val="FFFFFF"/>
                </a:solidFill>
                <a:latin typeface="Verdana" panose="020B0604030504040204"/>
                <a:cs typeface="Verdana" panose="020B0604030504040204"/>
              </a:rPr>
              <a:t>NJ.</a:t>
            </a:r>
            <a:r>
              <a:rPr sz="1200" dirty="0">
                <a:solidFill>
                  <a:srgbClr val="FFFFFF"/>
                </a:solidFill>
                <a:latin typeface="Verdana" panose="020B0604030504040204"/>
                <a:cs typeface="Verdana" panose="020B0604030504040204"/>
              </a:rPr>
              <a:t> </a:t>
            </a:r>
            <a:r>
              <a:rPr sz="1200" spc="-175"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A</a:t>
            </a:r>
            <a:r>
              <a:rPr sz="1200" spc="-70" dirty="0">
                <a:solidFill>
                  <a:srgbClr val="FFFFFF"/>
                </a:solidFill>
                <a:latin typeface="Verdana" panose="020B0604030504040204"/>
                <a:cs typeface="Verdana" panose="020B0604030504040204"/>
              </a:rPr>
              <a:t>l</a:t>
            </a:r>
            <a:r>
              <a:rPr sz="1200" spc="-90" dirty="0">
                <a:solidFill>
                  <a:srgbClr val="FFFFFF"/>
                </a:solidFill>
                <a:latin typeface="Verdana" panose="020B0604030504040204"/>
                <a:cs typeface="Verdana" panose="020B0604030504040204"/>
              </a:rPr>
              <a:t>l</a:t>
            </a:r>
            <a:r>
              <a:rPr sz="1200" spc="-114" dirty="0">
                <a:solidFill>
                  <a:srgbClr val="FFFFFF"/>
                </a:solidFill>
                <a:latin typeface="Verdana" panose="020B0604030504040204"/>
                <a:cs typeface="Verdana" panose="020B0604030504040204"/>
              </a:rPr>
              <a:t> </a:t>
            </a:r>
            <a:r>
              <a:rPr sz="1200" spc="-50" dirty="0">
                <a:solidFill>
                  <a:srgbClr val="FFFFFF"/>
                </a:solidFill>
                <a:latin typeface="Verdana" panose="020B0604030504040204"/>
                <a:cs typeface="Verdana" panose="020B0604030504040204"/>
              </a:rPr>
              <a:t>ri</a:t>
            </a:r>
            <a:r>
              <a:rPr sz="1200" spc="-90" dirty="0">
                <a:solidFill>
                  <a:srgbClr val="FFFFFF"/>
                </a:solidFill>
                <a:latin typeface="Verdana" panose="020B0604030504040204"/>
                <a:cs typeface="Verdana" panose="020B0604030504040204"/>
              </a:rPr>
              <a:t>g</a:t>
            </a:r>
            <a:r>
              <a:rPr sz="1200" spc="-60" dirty="0">
                <a:solidFill>
                  <a:srgbClr val="FFFFFF"/>
                </a:solidFill>
                <a:latin typeface="Verdana" panose="020B0604030504040204"/>
                <a:cs typeface="Verdana" panose="020B0604030504040204"/>
              </a:rPr>
              <a:t>h</a:t>
            </a:r>
            <a:r>
              <a:rPr sz="1200" spc="-65" dirty="0">
                <a:solidFill>
                  <a:srgbClr val="FFFFFF"/>
                </a:solidFill>
                <a:latin typeface="Verdana" panose="020B0604030504040204"/>
                <a:cs typeface="Verdana" panose="020B0604030504040204"/>
              </a:rPr>
              <a:t>t</a:t>
            </a:r>
            <a:r>
              <a:rPr sz="1200" spc="-160" dirty="0">
                <a:solidFill>
                  <a:srgbClr val="FFFFFF"/>
                </a:solidFill>
                <a:latin typeface="Verdana" panose="020B0604030504040204"/>
                <a:cs typeface="Verdana" panose="020B0604030504040204"/>
              </a:rPr>
              <a:t>s</a:t>
            </a:r>
            <a:r>
              <a:rPr sz="1200" spc="-50" dirty="0">
                <a:solidFill>
                  <a:srgbClr val="FFFFFF"/>
                </a:solidFill>
                <a:latin typeface="Verdana" panose="020B0604030504040204"/>
                <a:cs typeface="Verdana" panose="020B0604030504040204"/>
              </a:rPr>
              <a:t> </a:t>
            </a:r>
            <a:r>
              <a:rPr sz="1200" spc="-65" dirty="0">
                <a:solidFill>
                  <a:srgbClr val="FFFFFF"/>
                </a:solidFill>
                <a:latin typeface="Verdana" panose="020B0604030504040204"/>
                <a:cs typeface="Verdana" panose="020B0604030504040204"/>
              </a:rPr>
              <a:t>reser</a:t>
            </a:r>
            <a:r>
              <a:rPr sz="1200" spc="-80" dirty="0">
                <a:solidFill>
                  <a:srgbClr val="FFFFFF"/>
                </a:solidFill>
                <a:latin typeface="Verdana" panose="020B0604030504040204"/>
                <a:cs typeface="Verdana" panose="020B0604030504040204"/>
              </a:rPr>
              <a:t>v</a:t>
            </a:r>
            <a:r>
              <a:rPr sz="1200" spc="65" dirty="0">
                <a:solidFill>
                  <a:srgbClr val="FFFFFF"/>
                </a:solidFill>
                <a:latin typeface="Verdana" panose="020B0604030504040204"/>
                <a:cs typeface="Verdana" panose="020B0604030504040204"/>
              </a:rPr>
              <a:t>ed</a:t>
            </a:r>
            <a:r>
              <a:rPr sz="1200" spc="-105" dirty="0">
                <a:solidFill>
                  <a:srgbClr val="FFFFFF"/>
                </a:solidFill>
                <a:latin typeface="Verdana" panose="020B0604030504040204"/>
                <a:cs typeface="Verdana" panose="020B0604030504040204"/>
              </a:rPr>
              <a:t>.</a:t>
            </a:r>
            <a:endParaRPr sz="1200">
              <a:latin typeface="Verdana" panose="020B0604030504040204"/>
              <a:cs typeface="Verdan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Three Cybersecurity Dimension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The Three Dimensions of the Cybersecurity Cube</a:t>
            </a:r>
            <a:br>
              <a:rPr lang="en-US" dirty="0"/>
            </a:br>
            <a:r>
              <a:rPr lang="en-US" dirty="0">
                <a:latin typeface="Arial" panose="020B0604020202020204" pitchFamily="34" charset="0"/>
              </a:rPr>
              <a:t>The Three Dimensions</a:t>
            </a:r>
            <a:endParaRPr lang="en-US" sz="4800" dirty="0">
              <a:latin typeface="Arial" panose="020B0604020202020204" pitchFamily="34" charset="0"/>
            </a:endParaRPr>
          </a:p>
        </p:txBody>
      </p:sp>
      <p:sp>
        <p:nvSpPr>
          <p:cNvPr id="2" name="Content Placeholder 1"/>
          <p:cNvSpPr>
            <a:spLocks noGrp="1"/>
          </p:cNvSpPr>
          <p:nvPr>
            <p:ph idx="1"/>
          </p:nvPr>
        </p:nvSpPr>
        <p:spPr>
          <a:xfrm>
            <a:off x="193868" y="1382484"/>
            <a:ext cx="7047441" cy="4786870"/>
          </a:xfrm>
        </p:spPr>
        <p:txBody>
          <a:bodyPr/>
          <a:lstStyle/>
          <a:p>
            <a:pPr marL="0" indent="0">
              <a:buNone/>
            </a:pPr>
            <a:r>
              <a:rPr lang="en-US" sz="2000" dirty="0"/>
              <a:t>The Principles of Security</a:t>
            </a:r>
            <a:endParaRPr lang="en-US" sz="2000" dirty="0"/>
          </a:p>
          <a:p>
            <a:r>
              <a:rPr lang="en-US" sz="1600" dirty="0"/>
              <a:t>The first dimension of the cybersecurity cube identifies the goals to protect the cyber world. The goals identified in the first dimension are the foundational principles of the cybersecurity world. </a:t>
            </a:r>
            <a:endParaRPr lang="en-US" sz="1600" dirty="0"/>
          </a:p>
          <a:p>
            <a:r>
              <a:rPr lang="en-US" sz="1600" dirty="0"/>
              <a:t>These three principles are confidentiality, integrity and availability. </a:t>
            </a:r>
            <a:endParaRPr lang="en-US" sz="1600" dirty="0"/>
          </a:p>
          <a:p>
            <a:r>
              <a:rPr lang="en-US" sz="1600" dirty="0"/>
              <a:t>The principles provide focus and enable cybersecurity specialists to prioritize actions in protecting the cyber world. </a:t>
            </a:r>
            <a:endParaRPr lang="en-US" sz="1600" dirty="0"/>
          </a:p>
          <a:p>
            <a:r>
              <a:rPr lang="en-US" sz="1600" dirty="0"/>
              <a:t>Use the acronym CIA to remember these three principles.</a:t>
            </a:r>
            <a:endParaRPr lang="en-US" sz="1600" dirty="0"/>
          </a:p>
          <a:p>
            <a:pPr marL="0" indent="0">
              <a:buNone/>
            </a:pPr>
            <a:r>
              <a:rPr lang="en-US" sz="2000" dirty="0"/>
              <a:t>The States of Data</a:t>
            </a:r>
            <a:endParaRPr lang="en-US" sz="2000" dirty="0"/>
          </a:p>
          <a:p>
            <a:r>
              <a:rPr lang="en-US" sz="1600" dirty="0"/>
              <a:t>The cyber world is a world of data; therefore, cybersecurity specialists focus on protecting data. The second dimension of the cybersecurity cube focuses on the problems of protecting all of the states of data in the cyber world. Data has three possible states:</a:t>
            </a:r>
            <a:endParaRPr lang="en-US" sz="1600" dirty="0"/>
          </a:p>
          <a:p>
            <a:pPr marL="0" indent="0">
              <a:buNone/>
            </a:pPr>
            <a:r>
              <a:rPr lang="en-US" sz="1600" dirty="0"/>
              <a:t>	1) Data at rest or in storage 2) Data in transit 3) Data in process</a:t>
            </a:r>
            <a:endParaRPr lang="en-US" sz="1600" dirty="0"/>
          </a:p>
          <a:p>
            <a:endParaRPr lang="en-US" sz="2000" dirty="0"/>
          </a:p>
        </p:txBody>
      </p:sp>
      <p:pic>
        <p:nvPicPr>
          <p:cNvPr id="5" name="Picture 4"/>
          <p:cNvPicPr>
            <a:picLocks noChangeAspect="1"/>
          </p:cNvPicPr>
          <p:nvPr/>
        </p:nvPicPr>
        <p:blipFill>
          <a:blip r:embed="rId1"/>
          <a:stretch>
            <a:fillRect/>
          </a:stretch>
        </p:blipFill>
        <p:spPr>
          <a:xfrm>
            <a:off x="6772275" y="2299855"/>
            <a:ext cx="2305050" cy="1981200"/>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The Three Dimensions of the Cybersecurity Cube </a:t>
            </a:r>
            <a:br>
              <a:rPr lang="en-US" dirty="0"/>
            </a:br>
            <a:r>
              <a:rPr lang="en-US" dirty="0"/>
              <a:t>Th</a:t>
            </a:r>
            <a:r>
              <a:rPr lang="en-US" dirty="0">
                <a:latin typeface="Arial" panose="020B0604020202020204" pitchFamily="34" charset="0"/>
              </a:rPr>
              <a:t>e Three Dimensions (Cont.)</a:t>
            </a:r>
            <a:endParaRPr lang="en-US" sz="4800" dirty="0">
              <a:latin typeface="Arial" panose="020B0604020202020204" pitchFamily="34" charset="0"/>
            </a:endParaRPr>
          </a:p>
        </p:txBody>
      </p:sp>
      <p:sp>
        <p:nvSpPr>
          <p:cNvPr id="2" name="Content Placeholder 1"/>
          <p:cNvSpPr>
            <a:spLocks noGrp="1"/>
          </p:cNvSpPr>
          <p:nvPr>
            <p:ph idx="1"/>
          </p:nvPr>
        </p:nvSpPr>
        <p:spPr>
          <a:xfrm>
            <a:off x="213109" y="1539502"/>
            <a:ext cx="5180927" cy="3531262"/>
          </a:xfrm>
        </p:spPr>
        <p:txBody>
          <a:bodyPr/>
          <a:lstStyle/>
          <a:p>
            <a:pPr marL="0" indent="0">
              <a:buNone/>
            </a:pPr>
            <a:r>
              <a:rPr lang="en-US" sz="2000" dirty="0"/>
              <a:t>Cybersecurity Safeguards</a:t>
            </a:r>
            <a:endParaRPr lang="en-US" sz="2000" dirty="0"/>
          </a:p>
          <a:p>
            <a:r>
              <a:rPr lang="en-US" sz="1800" dirty="0"/>
              <a:t>The third dimension of the cybersecurity sorcery cube defines the types of powers used to protect the cyber world. The sorcery cube identifies the three types of powers: </a:t>
            </a:r>
            <a:endParaRPr lang="en-US" sz="1800" dirty="0"/>
          </a:p>
          <a:p>
            <a:r>
              <a:rPr lang="en-US" sz="1800" b="1" dirty="0"/>
              <a:t>Technologies -</a:t>
            </a:r>
            <a:r>
              <a:rPr lang="en-US" sz="1800" dirty="0"/>
              <a:t> devices, and products available to protect information systems and fend off cyber criminals. </a:t>
            </a:r>
            <a:endParaRPr lang="en-US" sz="1800" dirty="0"/>
          </a:p>
          <a:p>
            <a:r>
              <a:rPr lang="en-US" sz="1800" b="1" dirty="0"/>
              <a:t>Policies and Practices -</a:t>
            </a:r>
            <a:r>
              <a:rPr lang="en-US" sz="1800" dirty="0"/>
              <a:t> procedures, and guidelines that enable the citizens of the cyber world to stay safe and follow good practices. </a:t>
            </a:r>
            <a:endParaRPr lang="en-US" sz="1800" dirty="0"/>
          </a:p>
          <a:p>
            <a:r>
              <a:rPr lang="en-US" sz="1800" b="1" dirty="0"/>
              <a:t>People - </a:t>
            </a:r>
            <a:r>
              <a:rPr lang="en-US" sz="1800" dirty="0"/>
              <a:t>Aware and knowledgeable about their world and the dangers that threaten their world. </a:t>
            </a:r>
            <a:endParaRPr lang="en-US" sz="1800" dirty="0"/>
          </a:p>
        </p:txBody>
      </p:sp>
      <p:pic>
        <p:nvPicPr>
          <p:cNvPr id="5" name="Picture 4"/>
          <p:cNvPicPr>
            <a:picLocks noChangeAspect="1"/>
          </p:cNvPicPr>
          <p:nvPr/>
        </p:nvPicPr>
        <p:blipFill>
          <a:blip r:embed="rId1"/>
          <a:stretch>
            <a:fillRect/>
          </a:stretch>
        </p:blipFill>
        <p:spPr>
          <a:xfrm>
            <a:off x="5477426" y="2789382"/>
            <a:ext cx="3507840" cy="2618465"/>
          </a:xfrm>
          <a:prstGeom prst="rect">
            <a:avLst/>
          </a:prstGeom>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r>
              <a:rPr lang="en-US" dirty="0"/>
              <a:t>                              CIA TRIAD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a:t>
            </a:r>
            <a:endParaRPr lang="en-US" sz="2800" b="0" dirty="0"/>
          </a:p>
        </p:txBody>
      </p:sp>
      <p:sp>
        <p:nvSpPr>
          <p:cNvPr id="2" name="Content Placeholder 1"/>
          <p:cNvSpPr>
            <a:spLocks noGrp="1"/>
          </p:cNvSpPr>
          <p:nvPr>
            <p:ph idx="1"/>
          </p:nvPr>
        </p:nvSpPr>
        <p:spPr>
          <a:xfrm>
            <a:off x="371844" y="1254276"/>
            <a:ext cx="6000382" cy="5484951"/>
          </a:xfrm>
        </p:spPr>
        <p:txBody>
          <a:bodyPr/>
          <a:lstStyle/>
          <a:p>
            <a:pPr marL="0" indent="0">
              <a:buNone/>
            </a:pPr>
            <a:r>
              <a:rPr lang="en-US" sz="1800" b="1" dirty="0"/>
              <a:t>The Principle of Confidentiality</a:t>
            </a:r>
            <a:endParaRPr lang="en-US" sz="1800" b="1" dirty="0"/>
          </a:p>
          <a:p>
            <a:r>
              <a:rPr lang="en-US" sz="1800" dirty="0"/>
              <a:t>Confidentiality prevents the disclosure of information to unauthorized people, resources and processes. Another term for confidentiality is privacy. </a:t>
            </a:r>
            <a:endParaRPr lang="en-US" sz="1800" dirty="0"/>
          </a:p>
          <a:p>
            <a:r>
              <a:rPr lang="en-US" sz="1800" dirty="0"/>
              <a:t>Organizations need to train employees about best practices in safeguarding sensitive information to protect themselves and the organization from attacks. </a:t>
            </a:r>
            <a:endParaRPr lang="en-US" sz="1800" dirty="0"/>
          </a:p>
          <a:p>
            <a:r>
              <a:rPr lang="en-US" sz="1800" dirty="0"/>
              <a:t>Methods used to ensure confidentiality include data encryption, authentication, and access control.</a:t>
            </a:r>
            <a:endParaRPr lang="en-US" sz="1800" dirty="0"/>
          </a:p>
          <a:p>
            <a:pPr marL="0" indent="0">
              <a:buNone/>
            </a:pPr>
            <a:r>
              <a:rPr lang="en-US" sz="1800" b="1" dirty="0"/>
              <a:t>Protecting Data Privacy</a:t>
            </a:r>
            <a:endParaRPr lang="en-US" sz="1800" b="1" dirty="0"/>
          </a:p>
          <a:p>
            <a:r>
              <a:rPr lang="en-US" sz="1800" dirty="0"/>
              <a:t>Organizations collect a large amount of data and much of this data is not sensitive because it is publicly available, like names and telephone numbers. </a:t>
            </a:r>
            <a:endParaRPr lang="en-US" sz="1800" dirty="0"/>
          </a:p>
          <a:p>
            <a:r>
              <a:rPr lang="en-US" sz="1800" dirty="0"/>
              <a:t>Other data collected, though, is sensitive. Sensitive information is data protected from unauthorized access to safeguard an individual or an organization. </a:t>
            </a:r>
            <a:endParaRPr lang="en-US" sz="1800" dirty="0"/>
          </a:p>
          <a:p>
            <a:endParaRPr lang="en-US" sz="2000" dirty="0"/>
          </a:p>
          <a:p>
            <a:endParaRPr lang="en-US" sz="1600" dirty="0"/>
          </a:p>
          <a:p>
            <a:endParaRPr lang="en-US" sz="1600" dirty="0"/>
          </a:p>
        </p:txBody>
      </p:sp>
      <p:pic>
        <p:nvPicPr>
          <p:cNvPr id="3" name="Picture 2"/>
          <p:cNvPicPr>
            <a:picLocks noChangeAspect="1"/>
          </p:cNvPicPr>
          <p:nvPr/>
        </p:nvPicPr>
        <p:blipFill>
          <a:blip r:embed="rId1"/>
          <a:stretch>
            <a:fillRect/>
          </a:stretch>
        </p:blipFill>
        <p:spPr>
          <a:xfrm>
            <a:off x="6508949" y="2200275"/>
            <a:ext cx="2263576" cy="2214562"/>
          </a:xfrm>
          <a:prstGeom prst="rect">
            <a:avLst/>
          </a:prstGeom>
        </p:spPr>
      </p:pic>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 (Cont.)</a:t>
            </a:r>
            <a:endParaRPr lang="en-US" sz="2800" b="0" dirty="0"/>
          </a:p>
        </p:txBody>
      </p:sp>
      <p:sp>
        <p:nvSpPr>
          <p:cNvPr id="2" name="Content Placeholder 1"/>
          <p:cNvSpPr>
            <a:spLocks noGrp="1"/>
          </p:cNvSpPr>
          <p:nvPr>
            <p:ph idx="1"/>
          </p:nvPr>
        </p:nvSpPr>
        <p:spPr>
          <a:xfrm>
            <a:off x="371844" y="1323975"/>
            <a:ext cx="5162182" cy="5415252"/>
          </a:xfrm>
        </p:spPr>
        <p:txBody>
          <a:bodyPr/>
          <a:lstStyle/>
          <a:p>
            <a:pPr marL="0" indent="0">
              <a:buNone/>
            </a:pPr>
            <a:r>
              <a:rPr lang="en-US" sz="1800" dirty="0"/>
              <a:t>Controlling Access</a:t>
            </a:r>
            <a:endParaRPr lang="en-US" sz="1800" dirty="0"/>
          </a:p>
          <a:p>
            <a:pPr marL="0" indent="0">
              <a:buNone/>
            </a:pPr>
            <a:r>
              <a:rPr lang="en-US" sz="1800" dirty="0"/>
              <a:t>Access control defines a number of protection schemes that prevent unauthorized access to a computer, network, database, or other data resources. The concepts of AAA involve three security services: Authentication, Authorization and Accounting. </a:t>
            </a:r>
            <a:r>
              <a:rPr lang="en-US" sz="1800" b="1" i="1" dirty="0"/>
              <a:t>Authentication</a:t>
            </a:r>
            <a:r>
              <a:rPr lang="en-US" sz="1800" dirty="0"/>
              <a:t> verifies the identity of a user to prevent unauthorized access. Users prove their identity with a username or I.D. </a:t>
            </a:r>
            <a:endParaRPr lang="en-US" sz="1800" dirty="0"/>
          </a:p>
          <a:p>
            <a:pPr marL="0" indent="0">
              <a:buNone/>
            </a:pPr>
            <a:r>
              <a:rPr lang="en-US" sz="1800" b="1" i="1" dirty="0"/>
              <a:t>Authorization</a:t>
            </a:r>
            <a:r>
              <a:rPr lang="en-US" sz="1800" b="1" dirty="0"/>
              <a:t> </a:t>
            </a:r>
            <a:r>
              <a:rPr lang="en-US" sz="1800" dirty="0"/>
              <a:t>services determine which resources users can access, along with the operations that users can perform. Authorization can also control when a user has access to a specific resource. </a:t>
            </a:r>
            <a:endParaRPr lang="en-US" sz="1800" dirty="0"/>
          </a:p>
          <a:p>
            <a:pPr marL="0" indent="0">
              <a:buNone/>
            </a:pPr>
            <a:r>
              <a:rPr lang="en-US" sz="1800" b="1" i="1" dirty="0"/>
              <a:t>Accounting</a:t>
            </a:r>
            <a:r>
              <a:rPr lang="en-US" sz="1800" b="1" dirty="0"/>
              <a:t> </a:t>
            </a:r>
            <a:r>
              <a:rPr lang="en-US" sz="1800" dirty="0"/>
              <a:t>keeps track of what users do, including what they access, the amount of time they access resources, and any changes made. </a:t>
            </a:r>
            <a:endParaRPr lang="en-US" sz="1800" dirty="0"/>
          </a:p>
        </p:txBody>
      </p:sp>
      <p:pic>
        <p:nvPicPr>
          <p:cNvPr id="3" name="Picture 2"/>
          <p:cNvPicPr>
            <a:picLocks noChangeAspect="1"/>
          </p:cNvPicPr>
          <p:nvPr/>
        </p:nvPicPr>
        <p:blipFill>
          <a:blip r:embed="rId1"/>
          <a:stretch>
            <a:fillRect/>
          </a:stretch>
        </p:blipFill>
        <p:spPr>
          <a:xfrm>
            <a:off x="5806937" y="2676524"/>
            <a:ext cx="3079888" cy="2466975"/>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br>
              <a:rPr lang="en-US" sz="2800" b="0" dirty="0"/>
            </a:br>
            <a:r>
              <a:rPr lang="en-US" sz="2800" b="0" dirty="0"/>
              <a:t>Confidentiality (Cont.)</a:t>
            </a:r>
            <a:endParaRPr lang="en-US" sz="2800" b="0" dirty="0"/>
          </a:p>
        </p:txBody>
      </p:sp>
      <p:sp>
        <p:nvSpPr>
          <p:cNvPr id="2" name="Content Placeholder 1"/>
          <p:cNvSpPr>
            <a:spLocks noGrp="1"/>
          </p:cNvSpPr>
          <p:nvPr>
            <p:ph idx="1"/>
          </p:nvPr>
        </p:nvSpPr>
        <p:spPr>
          <a:xfrm>
            <a:off x="371843" y="1323975"/>
            <a:ext cx="4981207" cy="3486150"/>
          </a:xfrm>
        </p:spPr>
        <p:txBody>
          <a:bodyPr/>
          <a:lstStyle/>
          <a:p>
            <a:pPr marL="0" indent="0">
              <a:buNone/>
            </a:pPr>
            <a:r>
              <a:rPr lang="en-US" sz="1800" dirty="0"/>
              <a:t>Confidentiality and privacy seem interchangeable, but from a legal standpoint, they mean different things. </a:t>
            </a:r>
            <a:endParaRPr lang="en-US" sz="1800" dirty="0"/>
          </a:p>
          <a:p>
            <a:r>
              <a:rPr lang="en-US" sz="1800" dirty="0"/>
              <a:t>Most privacy data is confidential, but not all confidential data is private. Access to confidential information occurs after confirming proper authorization. Financial institutions, hospitals, medical professionals, law firms, and businesses handle confidential information. </a:t>
            </a:r>
            <a:endParaRPr lang="en-US" sz="1800" dirty="0"/>
          </a:p>
          <a:p>
            <a:r>
              <a:rPr lang="en-US" sz="1800" dirty="0"/>
              <a:t>Confidential information has a non-public status. Maintaining confidentiality is more of an ethical duty.</a:t>
            </a:r>
            <a:endParaRPr lang="en-US" sz="1800" dirty="0"/>
          </a:p>
          <a:p>
            <a:r>
              <a:rPr lang="en-US" sz="1800" dirty="0"/>
              <a:t>Privacy is the appropriate use of data. When organizations collect information provided by customers or employees, they should only use that data for its intended purpose. </a:t>
            </a:r>
            <a:endParaRPr lang="en-US" sz="1800" dirty="0"/>
          </a:p>
        </p:txBody>
      </p:sp>
    </p:spTree>
  </p:cSld>
  <p:clrMapOvr>
    <a:masterClrMapping/>
  </p:clrMapOvr>
  <p:transition spd="med">
    <p:wipe dir="r"/>
  </p:transition>
</p:sld>
</file>

<file path=ppt/tags/tag1.xml><?xml version="1.0" encoding="utf-8"?>
<p:tagLst xmlns:p="http://schemas.openxmlformats.org/presentationml/2006/main">
  <p:tag name="TABLE_ENDDRAG_ORIGIN_RECT" val="626*511"/>
  <p:tag name="TABLE_ENDDRAG_RECT" val="0*28*626*511"/>
</p:tagLst>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705" rtl="0" eaLnBrk="0" fontAlgn="base" latinLnBrk="0" hangingPunct="0">
          <a:lnSpc>
            <a:spcPct val="9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705" rtl="0" eaLnBrk="0" fontAlgn="base" latinLnBrk="0" hangingPunct="0">
          <a:lnSpc>
            <a:spcPct val="9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705" rtl="0" eaLnBrk="0" fontAlgn="base" latinLnBrk="0" hangingPunct="0">
          <a:lnSpc>
            <a:spcPct val="9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82124" tIns="41061" rIns="82124" bIns="41061" numCol="1" anchor="ctr" anchorCtr="0" compatLnSpc="1">
        <a:spAutoFit/>
      </a:bodyPr>
      <a:lstStyle>
        <a:defPPr marL="0" marR="0" indent="0" algn="ctr" defTabSz="814705" rtl="0" eaLnBrk="0" fontAlgn="base" latinLnBrk="0" hangingPunct="0">
          <a:lnSpc>
            <a:spcPct val="9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17084</Words>
  <Application>WPS Presentation</Application>
  <PresentationFormat>On-screen Show (4:3)</PresentationFormat>
  <Paragraphs>345</Paragraphs>
  <Slides>28</Slides>
  <Notes>16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28</vt:i4>
      </vt:variant>
    </vt:vector>
  </HeadingPairs>
  <TitlesOfParts>
    <vt:vector size="44" baseType="lpstr">
      <vt:lpstr>Arial</vt:lpstr>
      <vt:lpstr>SimSun</vt:lpstr>
      <vt:lpstr>Wingdings</vt:lpstr>
      <vt:lpstr>MS PGothic</vt:lpstr>
      <vt:lpstr>Wingdings</vt:lpstr>
      <vt:lpstr>Helvetica</vt:lpstr>
      <vt:lpstr>Calibri</vt:lpstr>
      <vt:lpstr>Times New Roman</vt:lpstr>
      <vt:lpstr>Monotype Sorts</vt:lpstr>
      <vt:lpstr>Microsoft YaHei</vt:lpstr>
      <vt:lpstr>Arial Unicode MS</vt:lpstr>
      <vt:lpstr>Verdana</vt:lpstr>
      <vt:lpstr>Times New Roman</vt:lpstr>
      <vt:lpstr>Palatino Linotype</vt:lpstr>
      <vt:lpstr>PPT-TMPLT-WHT_C</vt:lpstr>
      <vt:lpstr>NetAcad-4F_PPT-WHT_060408</vt:lpstr>
      <vt:lpstr>PowerPoint 演示文稿</vt:lpstr>
      <vt:lpstr>                      Disclaimer!</vt:lpstr>
      <vt:lpstr>PowerPoint 演示文稿</vt:lpstr>
      <vt:lpstr>The Three Dimensions of the Cybersecurity Cube The Three Dimensions</vt:lpstr>
      <vt:lpstr>The Three Dimensions of the Cybersecurity Cube  The Three Dimensions (Cont.)</vt:lpstr>
      <vt:lpstr>PowerPoint 演示文稿</vt:lpstr>
      <vt:lpstr>CIA TRIAD Confidentiality</vt:lpstr>
      <vt:lpstr>CIA TRIAD Confidentiality (Cont.)</vt:lpstr>
      <vt:lpstr>CIA TRIAD Confidentiality (Cont.)</vt:lpstr>
      <vt:lpstr> CIA TRIAD Integrity</vt:lpstr>
      <vt:lpstr>CIA TRIAD Availability</vt:lpstr>
      <vt:lpstr>States of Data Data at Rest</vt:lpstr>
      <vt:lpstr>States of Data Data at Rest (Cont.)</vt:lpstr>
      <vt:lpstr>States of Data Data In Transit</vt:lpstr>
      <vt:lpstr>States of Data Data In Process</vt:lpstr>
      <vt:lpstr>COUNTERMEASURE</vt:lpstr>
      <vt:lpstr>Cybersecurity Countermeasures Technologies</vt:lpstr>
      <vt:lpstr>Cybersecurity Countermeasures Technologies</vt:lpstr>
      <vt:lpstr>Cybersecurity Countermeasures Technologies</vt:lpstr>
      <vt:lpstr> Cybersecurity Countermeasures Implementing Cybersecurity Education and Training</vt:lpstr>
      <vt:lpstr>Cybersecurity Countermeasures Cybersecurity Policies and Procedures</vt:lpstr>
      <vt:lpstr>Cyber World Powers and Standards.</vt:lpstr>
      <vt:lpstr>Assets of a Computer  System</vt:lpstr>
      <vt:lpstr>Countermeasures</vt:lpstr>
      <vt:lpstr>Table 1.2</vt:lpstr>
      <vt:lpstr>Computer and Network Assets, with Examples of Threats</vt:lpstr>
      <vt:lpstr>Attack Surfaces</vt:lpstr>
      <vt:lpstr>Computer Security Strategy</vt:lpstr>
    </vt:vector>
  </TitlesOfParts>
  <LinksUpToDate>false</LinksUpToDate>
  <SharedDoc>false</SharedDoc>
  <HyperlinksChanged>false</HyperlinksChanged>
  <AppVersion>14.0000</AppVersion>
  <Pages>28</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dela Ashiadey</cp:lastModifiedBy>
  <cp:revision>939</cp:revision>
  <cp:lastPrinted>1999-01-27T00:54:00Z</cp:lastPrinted>
  <dcterms:created xsi:type="dcterms:W3CDTF">2006-10-23T15:07:00Z</dcterms:created>
  <dcterms:modified xsi:type="dcterms:W3CDTF">2025-06-06T16:54:04Z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DB0CAA11BB43460DAAD52A17E4D1661F_12</vt:lpwstr>
  </property>
  <property fmtid="{D5CDD505-2E9C-101B-9397-08002B2CF9AE}" pid="3" name="KSOProductBuildVer">
    <vt:lpwstr>2057-12.2.0.21179</vt:lpwstr>
  </property>
</Properties>
</file>