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52"/>
  </p:notesMasterIdLst>
  <p:sldIdLst>
    <p:sldId id="257" r:id="rId2"/>
    <p:sldId id="258" r:id="rId3"/>
    <p:sldId id="259" r:id="rId4"/>
    <p:sldId id="264" r:id="rId5"/>
    <p:sldId id="274" r:id="rId6"/>
    <p:sldId id="275" r:id="rId7"/>
    <p:sldId id="276" r:id="rId8"/>
    <p:sldId id="260" r:id="rId9"/>
    <p:sldId id="261" r:id="rId10"/>
    <p:sldId id="267" r:id="rId11"/>
    <p:sldId id="262" r:id="rId12"/>
    <p:sldId id="266" r:id="rId13"/>
    <p:sldId id="269" r:id="rId14"/>
    <p:sldId id="270" r:id="rId15"/>
    <p:sldId id="271" r:id="rId16"/>
    <p:sldId id="272" r:id="rId17"/>
    <p:sldId id="273"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3"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6F92D-AEC3-4159-8F3F-852BE97176F7}" type="datetimeFigureOut">
              <a:rPr lang="en-GB" smtClean="0"/>
              <a:t>30/04/2019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A63C61-86BF-4AEF-B8CA-BB7443562FD9}" type="slidenum">
              <a:rPr lang="en-GB" smtClean="0"/>
              <a:t>‹#›</a:t>
            </a:fld>
            <a:endParaRPr lang="en-GB"/>
          </a:p>
        </p:txBody>
      </p:sp>
    </p:spTree>
    <p:extLst>
      <p:ext uri="{BB962C8B-B14F-4D97-AF65-F5344CB8AC3E}">
        <p14:creationId xmlns:p14="http://schemas.microsoft.com/office/powerpoint/2010/main" val="2883968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latin typeface="Times New Roman" panose="02020603050405020304" pitchFamily="18" charset="0"/>
            </a:endParaRPr>
          </a:p>
        </p:txBody>
      </p:sp>
    </p:spTree>
    <p:extLst>
      <p:ext uri="{BB962C8B-B14F-4D97-AF65-F5344CB8AC3E}">
        <p14:creationId xmlns:p14="http://schemas.microsoft.com/office/powerpoint/2010/main" val="4199073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This image shows B2B and B2C electronic commerce, and illustrates the difference between</a:t>
            </a:r>
          </a:p>
          <a:p>
            <a:pPr eaLnBrk="1" hangingPunct="1">
              <a:spcBef>
                <a:spcPct val="0"/>
              </a:spcBef>
            </a:pPr>
            <a:r>
              <a:rPr lang="en-US" altLang="en-US" smtClean="0"/>
              <a:t>     the two types of EC.</a:t>
            </a: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86E03882-5643-4D43-A3E3-7AC15270E8E5}" type="slidenum">
              <a:rPr lang="en-US" altLang="en-US" sz="1200" smtClean="0"/>
              <a:pPr/>
              <a:t>19</a:t>
            </a:fld>
            <a:endParaRPr lang="en-US" altLang="en-US" sz="1200" smtClean="0"/>
          </a:p>
        </p:txBody>
      </p:sp>
    </p:spTree>
    <p:extLst>
      <p:ext uri="{BB962C8B-B14F-4D97-AF65-F5344CB8AC3E}">
        <p14:creationId xmlns:p14="http://schemas.microsoft.com/office/powerpoint/2010/main" val="3944994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latin typeface="Times New Roman" panose="02020603050405020304" pitchFamily="18" charset="0"/>
            </a:endParaRPr>
          </a:p>
        </p:txBody>
      </p:sp>
    </p:spTree>
    <p:extLst>
      <p:ext uri="{BB962C8B-B14F-4D97-AF65-F5344CB8AC3E}">
        <p14:creationId xmlns:p14="http://schemas.microsoft.com/office/powerpoint/2010/main" val="226469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latin typeface="Times New Roman" panose="02020603050405020304" pitchFamily="18" charset="0"/>
            </a:endParaRPr>
          </a:p>
        </p:txBody>
      </p:sp>
    </p:spTree>
    <p:extLst>
      <p:ext uri="{BB962C8B-B14F-4D97-AF65-F5344CB8AC3E}">
        <p14:creationId xmlns:p14="http://schemas.microsoft.com/office/powerpoint/2010/main" val="1160390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latin typeface="Times New Roman" panose="02020603050405020304" pitchFamily="18" charset="0"/>
            </a:endParaRPr>
          </a:p>
        </p:txBody>
      </p:sp>
    </p:spTree>
    <p:extLst>
      <p:ext uri="{BB962C8B-B14F-4D97-AF65-F5344CB8AC3E}">
        <p14:creationId xmlns:p14="http://schemas.microsoft.com/office/powerpoint/2010/main" val="2935986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latin typeface="Times New Roman" panose="02020603050405020304" pitchFamily="18" charset="0"/>
            </a:endParaRPr>
          </a:p>
        </p:txBody>
      </p:sp>
    </p:spTree>
    <p:extLst>
      <p:ext uri="{BB962C8B-B14F-4D97-AF65-F5344CB8AC3E}">
        <p14:creationId xmlns:p14="http://schemas.microsoft.com/office/powerpoint/2010/main" val="1748763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latin typeface="Times New Roman" panose="02020603050405020304" pitchFamily="18" charset="0"/>
            </a:endParaRPr>
          </a:p>
        </p:txBody>
      </p:sp>
    </p:spTree>
    <p:extLst>
      <p:ext uri="{BB962C8B-B14F-4D97-AF65-F5344CB8AC3E}">
        <p14:creationId xmlns:p14="http://schemas.microsoft.com/office/powerpoint/2010/main" val="390778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FB9904-FD9A-442F-9585-9C440802233B}" type="datetimeFigureOut">
              <a:rPr lang="en-GB" smtClean="0"/>
              <a:t>30/04/2019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A22BB-B2B3-4394-AA78-20ACC42301E0}" type="slidenum">
              <a:rPr lang="en-GB" smtClean="0"/>
              <a:t>‹#›</a:t>
            </a:fld>
            <a:endParaRPr lang="en-GB"/>
          </a:p>
        </p:txBody>
      </p:sp>
    </p:spTree>
    <p:extLst>
      <p:ext uri="{BB962C8B-B14F-4D97-AF65-F5344CB8AC3E}">
        <p14:creationId xmlns:p14="http://schemas.microsoft.com/office/powerpoint/2010/main" val="2354135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AFB9904-FD9A-442F-9585-9C440802233B}" type="datetimeFigureOut">
              <a:rPr lang="en-GB" smtClean="0"/>
              <a:t>30/04/2019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0A22BB-B2B3-4394-AA78-20ACC42301E0}" type="slidenum">
              <a:rPr lang="en-GB" smtClean="0"/>
              <a:t>‹#›</a:t>
            </a:fld>
            <a:endParaRPr lang="en-GB"/>
          </a:p>
        </p:txBody>
      </p:sp>
    </p:spTree>
    <p:extLst>
      <p:ext uri="{BB962C8B-B14F-4D97-AF65-F5344CB8AC3E}">
        <p14:creationId xmlns:p14="http://schemas.microsoft.com/office/powerpoint/2010/main" val="294027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AFB9904-FD9A-442F-9585-9C440802233B}" type="datetimeFigureOut">
              <a:rPr lang="en-GB" smtClean="0"/>
              <a:t>30/04/2019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A22BB-B2B3-4394-AA78-20ACC42301E0}" type="slidenum">
              <a:rPr lang="en-GB" smtClean="0"/>
              <a:t>‹#›</a:t>
            </a:fld>
            <a:endParaRPr lang="en-GB"/>
          </a:p>
        </p:txBody>
      </p:sp>
    </p:spTree>
    <p:extLst>
      <p:ext uri="{BB962C8B-B14F-4D97-AF65-F5344CB8AC3E}">
        <p14:creationId xmlns:p14="http://schemas.microsoft.com/office/powerpoint/2010/main" val="2534281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AFB9904-FD9A-442F-9585-9C440802233B}" type="datetimeFigureOut">
              <a:rPr lang="en-GB" smtClean="0"/>
              <a:t>30/04/2019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A22BB-B2B3-4394-AA78-20ACC42301E0}"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29706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FB9904-FD9A-442F-9585-9C440802233B}" type="datetimeFigureOut">
              <a:rPr lang="en-GB" smtClean="0"/>
              <a:t>30/04/2019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A22BB-B2B3-4394-AA78-20ACC42301E0}" type="slidenum">
              <a:rPr lang="en-GB" smtClean="0"/>
              <a:t>‹#›</a:t>
            </a:fld>
            <a:endParaRPr lang="en-GB"/>
          </a:p>
        </p:txBody>
      </p:sp>
    </p:spTree>
    <p:extLst>
      <p:ext uri="{BB962C8B-B14F-4D97-AF65-F5344CB8AC3E}">
        <p14:creationId xmlns:p14="http://schemas.microsoft.com/office/powerpoint/2010/main" val="1811444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FB9904-FD9A-442F-9585-9C440802233B}" type="datetimeFigureOut">
              <a:rPr lang="en-GB" smtClean="0"/>
              <a:t>30/04/2019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A22BB-B2B3-4394-AA78-20ACC42301E0}" type="slidenum">
              <a:rPr lang="en-GB" smtClean="0"/>
              <a:t>‹#›</a:t>
            </a:fld>
            <a:endParaRPr lang="en-GB"/>
          </a:p>
        </p:txBody>
      </p:sp>
    </p:spTree>
    <p:extLst>
      <p:ext uri="{BB962C8B-B14F-4D97-AF65-F5344CB8AC3E}">
        <p14:creationId xmlns:p14="http://schemas.microsoft.com/office/powerpoint/2010/main" val="1180019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FB9904-FD9A-442F-9585-9C440802233B}" type="datetimeFigureOut">
              <a:rPr lang="en-GB" smtClean="0"/>
              <a:t>30/04/2019</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A22BB-B2B3-4394-AA78-20ACC42301E0}" type="slidenum">
              <a:rPr lang="en-GB" smtClean="0"/>
              <a:t>‹#›</a:t>
            </a:fld>
            <a:endParaRPr lang="en-GB"/>
          </a:p>
        </p:txBody>
      </p:sp>
    </p:spTree>
    <p:extLst>
      <p:ext uri="{BB962C8B-B14F-4D97-AF65-F5344CB8AC3E}">
        <p14:creationId xmlns:p14="http://schemas.microsoft.com/office/powerpoint/2010/main" val="3021543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FB9904-FD9A-442F-9585-9C440802233B}" type="datetimeFigureOut">
              <a:rPr lang="en-GB" smtClean="0"/>
              <a:t>30/04/2019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A22BB-B2B3-4394-AA78-20ACC42301E0}" type="slidenum">
              <a:rPr lang="en-GB" smtClean="0"/>
              <a:t>‹#›</a:t>
            </a:fld>
            <a:endParaRPr lang="en-GB"/>
          </a:p>
        </p:txBody>
      </p:sp>
    </p:spTree>
    <p:extLst>
      <p:ext uri="{BB962C8B-B14F-4D97-AF65-F5344CB8AC3E}">
        <p14:creationId xmlns:p14="http://schemas.microsoft.com/office/powerpoint/2010/main" val="3514863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AFB9904-FD9A-442F-9585-9C440802233B}" type="datetimeFigureOut">
              <a:rPr lang="en-GB" smtClean="0"/>
              <a:t>30/04/2019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A22BB-B2B3-4394-AA78-20ACC42301E0}" type="slidenum">
              <a:rPr lang="en-GB" smtClean="0"/>
              <a:t>‹#›</a:t>
            </a:fld>
            <a:endParaRPr lang="en-GB"/>
          </a:p>
        </p:txBody>
      </p:sp>
    </p:spTree>
    <p:extLst>
      <p:ext uri="{BB962C8B-B14F-4D97-AF65-F5344CB8AC3E}">
        <p14:creationId xmlns:p14="http://schemas.microsoft.com/office/powerpoint/2010/main" val="1735171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AFB9904-FD9A-442F-9585-9C440802233B}" type="datetimeFigureOut">
              <a:rPr lang="en-GB" smtClean="0"/>
              <a:t>30/04/2019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A22BB-B2B3-4394-AA78-20ACC42301E0}" type="slidenum">
              <a:rPr lang="en-GB" smtClean="0"/>
              <a:t>‹#›</a:t>
            </a:fld>
            <a:endParaRPr lang="en-GB"/>
          </a:p>
        </p:txBody>
      </p:sp>
    </p:spTree>
    <p:extLst>
      <p:ext uri="{BB962C8B-B14F-4D97-AF65-F5344CB8AC3E}">
        <p14:creationId xmlns:p14="http://schemas.microsoft.com/office/powerpoint/2010/main" val="1569142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FB9904-FD9A-442F-9585-9C440802233B}" type="datetimeFigureOut">
              <a:rPr lang="en-GB" smtClean="0"/>
              <a:t>30/04/2019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A22BB-B2B3-4394-AA78-20ACC42301E0}" type="slidenum">
              <a:rPr lang="en-GB" smtClean="0"/>
              <a:t>‹#›</a:t>
            </a:fld>
            <a:endParaRPr lang="en-GB"/>
          </a:p>
        </p:txBody>
      </p:sp>
    </p:spTree>
    <p:extLst>
      <p:ext uri="{BB962C8B-B14F-4D97-AF65-F5344CB8AC3E}">
        <p14:creationId xmlns:p14="http://schemas.microsoft.com/office/powerpoint/2010/main" val="788871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FB9904-FD9A-442F-9585-9C440802233B}" type="datetimeFigureOut">
              <a:rPr lang="en-GB" smtClean="0"/>
              <a:t>30/04/2019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0A22BB-B2B3-4394-AA78-20ACC42301E0}" type="slidenum">
              <a:rPr lang="en-GB" smtClean="0"/>
              <a:t>‹#›</a:t>
            </a:fld>
            <a:endParaRPr lang="en-GB"/>
          </a:p>
        </p:txBody>
      </p:sp>
    </p:spTree>
    <p:extLst>
      <p:ext uri="{BB962C8B-B14F-4D97-AF65-F5344CB8AC3E}">
        <p14:creationId xmlns:p14="http://schemas.microsoft.com/office/powerpoint/2010/main" val="700011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FB9904-FD9A-442F-9585-9C440802233B}" type="datetimeFigureOut">
              <a:rPr lang="en-GB" smtClean="0"/>
              <a:t>30/04/2019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30A22BB-B2B3-4394-AA78-20ACC42301E0}" type="slidenum">
              <a:rPr lang="en-GB" smtClean="0"/>
              <a:t>‹#›</a:t>
            </a:fld>
            <a:endParaRPr lang="en-GB"/>
          </a:p>
        </p:txBody>
      </p:sp>
    </p:spTree>
    <p:extLst>
      <p:ext uri="{BB962C8B-B14F-4D97-AF65-F5344CB8AC3E}">
        <p14:creationId xmlns:p14="http://schemas.microsoft.com/office/powerpoint/2010/main" val="856222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AFB9904-FD9A-442F-9585-9C440802233B}" type="datetimeFigureOut">
              <a:rPr lang="en-GB" smtClean="0"/>
              <a:t>30/04/2019</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230A22BB-B2B3-4394-AA78-20ACC42301E0}" type="slidenum">
              <a:rPr lang="en-GB" smtClean="0"/>
              <a:t>‹#›</a:t>
            </a:fld>
            <a:endParaRPr lang="en-GB"/>
          </a:p>
        </p:txBody>
      </p:sp>
    </p:spTree>
    <p:extLst>
      <p:ext uri="{BB962C8B-B14F-4D97-AF65-F5344CB8AC3E}">
        <p14:creationId xmlns:p14="http://schemas.microsoft.com/office/powerpoint/2010/main" val="384312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AFB9904-FD9A-442F-9585-9C440802233B}" type="datetimeFigureOut">
              <a:rPr lang="en-GB" smtClean="0"/>
              <a:t>30/04/2019</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230A22BB-B2B3-4394-AA78-20ACC42301E0}" type="slidenum">
              <a:rPr lang="en-GB" smtClean="0"/>
              <a:t>‹#›</a:t>
            </a:fld>
            <a:endParaRPr lang="en-GB"/>
          </a:p>
        </p:txBody>
      </p:sp>
    </p:spTree>
    <p:extLst>
      <p:ext uri="{BB962C8B-B14F-4D97-AF65-F5344CB8AC3E}">
        <p14:creationId xmlns:p14="http://schemas.microsoft.com/office/powerpoint/2010/main" val="298172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6AFB9904-FD9A-442F-9585-9C440802233B}" type="datetimeFigureOut">
              <a:rPr lang="en-GB" smtClean="0"/>
              <a:t>30/04/2019</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230A22BB-B2B3-4394-AA78-20ACC42301E0}" type="slidenum">
              <a:rPr lang="en-GB" smtClean="0"/>
              <a:t>‹#›</a:t>
            </a:fld>
            <a:endParaRPr lang="en-GB"/>
          </a:p>
        </p:txBody>
      </p:sp>
    </p:spTree>
    <p:extLst>
      <p:ext uri="{BB962C8B-B14F-4D97-AF65-F5344CB8AC3E}">
        <p14:creationId xmlns:p14="http://schemas.microsoft.com/office/powerpoint/2010/main" val="2446091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AFB9904-FD9A-442F-9585-9C440802233B}" type="datetimeFigureOut">
              <a:rPr lang="en-GB" smtClean="0"/>
              <a:t>30/04/2019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0A22BB-B2B3-4394-AA78-20ACC42301E0}" type="slidenum">
              <a:rPr lang="en-GB" smtClean="0"/>
              <a:t>‹#›</a:t>
            </a:fld>
            <a:endParaRPr lang="en-GB"/>
          </a:p>
        </p:txBody>
      </p:sp>
    </p:spTree>
    <p:extLst>
      <p:ext uri="{BB962C8B-B14F-4D97-AF65-F5344CB8AC3E}">
        <p14:creationId xmlns:p14="http://schemas.microsoft.com/office/powerpoint/2010/main" val="434460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FB9904-FD9A-442F-9585-9C440802233B}" type="datetimeFigureOut">
              <a:rPr lang="en-GB" smtClean="0"/>
              <a:t>30/04/2019</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30A22BB-B2B3-4394-AA78-20ACC42301E0}" type="slidenum">
              <a:rPr lang="en-GB" smtClean="0"/>
              <a:t>‹#›</a:t>
            </a:fld>
            <a:endParaRPr lang="en-GB"/>
          </a:p>
        </p:txBody>
      </p:sp>
    </p:spTree>
    <p:extLst>
      <p:ext uri="{BB962C8B-B14F-4D97-AF65-F5344CB8AC3E}">
        <p14:creationId xmlns:p14="http://schemas.microsoft.com/office/powerpoint/2010/main" val="1261659232"/>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blurtit.com/q495376.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blurtit.com/q495376.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UNIT -1 OBJECTIVES </a:t>
            </a:r>
            <a:endParaRPr lang="en-GB" b="1" dirty="0"/>
          </a:p>
        </p:txBody>
      </p:sp>
      <p:sp>
        <p:nvSpPr>
          <p:cNvPr id="3" name="Content Placeholder 2"/>
          <p:cNvSpPr>
            <a:spLocks noGrp="1"/>
          </p:cNvSpPr>
          <p:nvPr>
            <p:ph idx="1"/>
          </p:nvPr>
        </p:nvSpPr>
        <p:spPr>
          <a:xfrm>
            <a:off x="838200" y="1410789"/>
            <a:ext cx="10515600" cy="4766174"/>
          </a:xfrm>
        </p:spPr>
        <p:txBody>
          <a:bodyPr>
            <a:normAutofit/>
          </a:bodyPr>
          <a:lstStyle/>
          <a:p>
            <a:pPr marL="0" indent="0">
              <a:lnSpc>
                <a:spcPct val="200000"/>
              </a:lnSpc>
              <a:buNone/>
            </a:pPr>
            <a:r>
              <a:rPr lang="en-US" altLang="en-US" sz="4400" dirty="0"/>
              <a:t>E </a:t>
            </a:r>
            <a:r>
              <a:rPr lang="en-US" altLang="en-US" sz="4400" dirty="0" smtClean="0"/>
              <a:t>Commerce – E- Business</a:t>
            </a:r>
            <a:r>
              <a:rPr lang="en-US" altLang="en-US" sz="4400" dirty="0"/>
              <a:t/>
            </a:r>
            <a:br>
              <a:rPr lang="en-US" altLang="en-US" sz="4400" dirty="0"/>
            </a:br>
            <a:r>
              <a:rPr lang="en-US" altLang="en-US" sz="4400" i="1" dirty="0"/>
              <a:t>Concepts and Issues</a:t>
            </a:r>
            <a:endParaRPr lang="en-GB" sz="4400" i="1" dirty="0" smtClean="0"/>
          </a:p>
        </p:txBody>
      </p:sp>
    </p:spTree>
    <p:extLst>
      <p:ext uri="{BB962C8B-B14F-4D97-AF65-F5344CB8AC3E}">
        <p14:creationId xmlns:p14="http://schemas.microsoft.com/office/powerpoint/2010/main" val="2308777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39256"/>
            <a:ext cx="12043954" cy="6897256"/>
          </a:xfrm>
          <a:prstGeom prst="rect">
            <a:avLst/>
          </a:prstGeom>
        </p:spPr>
      </p:pic>
    </p:spTree>
    <p:extLst>
      <p:ext uri="{BB962C8B-B14F-4D97-AF65-F5344CB8AC3E}">
        <p14:creationId xmlns:p14="http://schemas.microsoft.com/office/powerpoint/2010/main" val="268202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smtClean="0"/>
              <a:t>E- COMMERCE </a:t>
            </a:r>
            <a:endParaRPr lang="en-GB" dirty="0"/>
          </a:p>
        </p:txBody>
      </p:sp>
      <p:sp>
        <p:nvSpPr>
          <p:cNvPr id="3" name="Content Placeholder 2"/>
          <p:cNvSpPr>
            <a:spLocks noGrp="1"/>
          </p:cNvSpPr>
          <p:nvPr>
            <p:ph idx="1"/>
          </p:nvPr>
        </p:nvSpPr>
        <p:spPr>
          <a:xfrm>
            <a:off x="130629" y="1332412"/>
            <a:ext cx="11364685" cy="4915988"/>
          </a:xfrm>
        </p:spPr>
        <p:txBody>
          <a:bodyPr>
            <a:normAutofit fontScale="92500" lnSpcReduction="10000"/>
          </a:bodyPr>
          <a:lstStyle/>
          <a:p>
            <a:pPr marL="0" indent="0" algn="just">
              <a:buNone/>
            </a:pPr>
            <a:r>
              <a:rPr lang="en-GB" dirty="0">
                <a:solidFill>
                  <a:srgbClr val="FF0000"/>
                </a:solidFill>
              </a:rPr>
              <a:t> </a:t>
            </a:r>
            <a:r>
              <a:rPr lang="en-GB" sz="3200" dirty="0" smtClean="0"/>
              <a:t>E-commerce </a:t>
            </a:r>
            <a:r>
              <a:rPr lang="en-GB" sz="3200" dirty="0"/>
              <a:t>transactions between organizations can be considered from two perspectives: sell-side from the perspective of the selling organization and buy-side from the perspective of the buying organization</a:t>
            </a:r>
            <a:endParaRPr lang="en-GB" sz="3200" dirty="0" smtClean="0"/>
          </a:p>
          <a:p>
            <a:pPr marL="0" indent="0">
              <a:buNone/>
            </a:pPr>
            <a:endParaRPr lang="en-GB" sz="3200" dirty="0">
              <a:solidFill>
                <a:srgbClr val="FF0000"/>
              </a:solidFill>
            </a:endParaRPr>
          </a:p>
          <a:p>
            <a:r>
              <a:rPr lang="en-GB" sz="3200" dirty="0" smtClean="0">
                <a:solidFill>
                  <a:srgbClr val="FF0000"/>
                </a:solidFill>
              </a:rPr>
              <a:t>Sell-side </a:t>
            </a:r>
            <a:r>
              <a:rPr lang="en-GB" sz="3200" dirty="0">
                <a:solidFill>
                  <a:srgbClr val="FF0000"/>
                </a:solidFill>
              </a:rPr>
              <a:t>e-commerce  </a:t>
            </a:r>
            <a:r>
              <a:rPr lang="en-GB" sz="3200" dirty="0"/>
              <a:t>refers to transactions involved with selling products to an organization’s customer</a:t>
            </a:r>
            <a:endParaRPr lang="en-GB" sz="3200" dirty="0" smtClean="0"/>
          </a:p>
          <a:p>
            <a:r>
              <a:rPr lang="en-GB" sz="3200" dirty="0" smtClean="0">
                <a:solidFill>
                  <a:srgbClr val="FF0000"/>
                </a:solidFill>
              </a:rPr>
              <a:t>Buy-side e-commerce</a:t>
            </a:r>
          </a:p>
          <a:p>
            <a:pPr marL="0" indent="0">
              <a:buNone/>
            </a:pPr>
            <a:r>
              <a:rPr lang="en-GB" sz="3200" dirty="0"/>
              <a:t>T</a:t>
            </a:r>
            <a:r>
              <a:rPr lang="en-GB" sz="3200" dirty="0" smtClean="0"/>
              <a:t>his </a:t>
            </a:r>
            <a:r>
              <a:rPr lang="en-GB" sz="3200" dirty="0"/>
              <a:t>refers to transactions to procure resources needed by an organization from its suppliers</a:t>
            </a:r>
          </a:p>
        </p:txBody>
      </p:sp>
    </p:spTree>
    <p:extLst>
      <p:ext uri="{BB962C8B-B14F-4D97-AF65-F5344CB8AC3E}">
        <p14:creationId xmlns:p14="http://schemas.microsoft.com/office/powerpoint/2010/main" val="3200461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20920"/>
            <a:ext cx="11913326" cy="6837079"/>
          </a:xfrm>
          <a:prstGeom prst="rect">
            <a:avLst/>
          </a:prstGeom>
        </p:spPr>
      </p:pic>
    </p:spTree>
    <p:extLst>
      <p:ext uri="{BB962C8B-B14F-4D97-AF65-F5344CB8AC3E}">
        <p14:creationId xmlns:p14="http://schemas.microsoft.com/office/powerpoint/2010/main" val="570266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Different types of sell-side </a:t>
            </a:r>
            <a:r>
              <a:rPr lang="en-GB" b="1" dirty="0" smtClean="0"/>
              <a:t>e-commerce</a:t>
            </a:r>
            <a:endParaRPr lang="en-GB" b="1"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GB" sz="4400" dirty="0" smtClean="0"/>
              <a:t>Not </a:t>
            </a:r>
            <a:r>
              <a:rPr lang="en-GB" sz="4400" dirty="0"/>
              <a:t>every product is suitable for sale online</a:t>
            </a:r>
            <a:r>
              <a:rPr lang="en-GB" sz="4400" dirty="0" smtClean="0"/>
              <a:t>, so </a:t>
            </a:r>
            <a:r>
              <a:rPr lang="en-GB" sz="4400" dirty="0"/>
              <a:t>the way in which a web site is used to market products will vary. It is useful to consider the four main types of online presence for sell-side e-commerce, which each have different objectives and are appropriate for different markets</a:t>
            </a:r>
          </a:p>
        </p:txBody>
      </p:sp>
    </p:spTree>
    <p:extLst>
      <p:ext uri="{BB962C8B-B14F-4D97-AF65-F5344CB8AC3E}">
        <p14:creationId xmlns:p14="http://schemas.microsoft.com/office/powerpoint/2010/main" val="1222655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four main types of site</a:t>
            </a:r>
          </a:p>
        </p:txBody>
      </p:sp>
      <p:sp>
        <p:nvSpPr>
          <p:cNvPr id="3" name="Content Placeholder 2"/>
          <p:cNvSpPr>
            <a:spLocks noGrp="1"/>
          </p:cNvSpPr>
          <p:nvPr>
            <p:ph idx="1"/>
          </p:nvPr>
        </p:nvSpPr>
        <p:spPr>
          <a:xfrm>
            <a:off x="838200" y="1825625"/>
            <a:ext cx="10515600" cy="4562112"/>
          </a:xfrm>
        </p:spPr>
        <p:txBody>
          <a:bodyPr>
            <a:normAutofit fontScale="92500" lnSpcReduction="10000"/>
          </a:bodyPr>
          <a:lstStyle/>
          <a:p>
            <a:pPr marL="0" indent="0" algn="just">
              <a:buNone/>
            </a:pPr>
            <a:r>
              <a:rPr lang="en-GB" dirty="0"/>
              <a:t> </a:t>
            </a:r>
            <a:r>
              <a:rPr lang="en-GB" sz="4000" b="1" dirty="0">
                <a:solidFill>
                  <a:srgbClr val="FF0000"/>
                </a:solidFill>
              </a:rPr>
              <a:t>Transactional e-commerce sites</a:t>
            </a:r>
            <a:r>
              <a:rPr lang="en-GB" sz="4000" dirty="0"/>
              <a:t>. </a:t>
            </a:r>
            <a:endParaRPr lang="en-GB" sz="4000" dirty="0" smtClean="0"/>
          </a:p>
          <a:p>
            <a:pPr marL="0" indent="0" algn="just">
              <a:buNone/>
            </a:pPr>
            <a:r>
              <a:rPr lang="en-GB" sz="4000" dirty="0" smtClean="0"/>
              <a:t>These </a:t>
            </a:r>
            <a:r>
              <a:rPr lang="en-GB" sz="4000" dirty="0"/>
              <a:t>enable purchase of products online. The main business contribution of the site is through sale of these products. The sites also support the business by providing information for consumers that prefer to purchase products offline. These include retail sites, travel sites and online banking services. </a:t>
            </a:r>
          </a:p>
        </p:txBody>
      </p:sp>
    </p:spTree>
    <p:extLst>
      <p:ext uri="{BB962C8B-B14F-4D97-AF65-F5344CB8AC3E}">
        <p14:creationId xmlns:p14="http://schemas.microsoft.com/office/powerpoint/2010/main" val="4186874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934" y="374341"/>
            <a:ext cx="9404723" cy="918882"/>
          </a:xfrm>
        </p:spPr>
        <p:txBody>
          <a:bodyPr>
            <a:normAutofit/>
          </a:bodyPr>
          <a:lstStyle/>
          <a:p>
            <a:r>
              <a:rPr lang="en-GB" dirty="0"/>
              <a:t> </a:t>
            </a:r>
            <a:r>
              <a:rPr lang="en-GB" sz="2800" b="1" dirty="0"/>
              <a:t>Services-oriented relationship-building web sites</a:t>
            </a:r>
          </a:p>
        </p:txBody>
      </p:sp>
      <p:sp>
        <p:nvSpPr>
          <p:cNvPr id="3" name="Content Placeholder 2"/>
          <p:cNvSpPr>
            <a:spLocks noGrp="1"/>
          </p:cNvSpPr>
          <p:nvPr>
            <p:ph idx="1"/>
          </p:nvPr>
        </p:nvSpPr>
        <p:spPr>
          <a:xfrm>
            <a:off x="838200" y="1293223"/>
            <a:ext cx="10515600" cy="5368835"/>
          </a:xfrm>
        </p:spPr>
        <p:txBody>
          <a:bodyPr>
            <a:normAutofit/>
          </a:bodyPr>
          <a:lstStyle/>
          <a:p>
            <a:pPr marL="0" indent="0" algn="just">
              <a:buNone/>
            </a:pPr>
            <a:r>
              <a:rPr lang="en-GB" sz="3200" dirty="0" smtClean="0"/>
              <a:t>Provide </a:t>
            </a:r>
            <a:r>
              <a:rPr lang="en-GB" sz="3200" dirty="0"/>
              <a:t>information to stimulate purchase and build relationships. Products are not typically available for purchase online. </a:t>
            </a:r>
            <a:r>
              <a:rPr lang="en-GB" sz="3200" dirty="0" smtClean="0"/>
              <a:t>Information is provided through the website and e-newsletters to inform purchase decisions</a:t>
            </a:r>
            <a:r>
              <a:rPr lang="en-GB" sz="3200" dirty="0"/>
              <a:t>. </a:t>
            </a:r>
            <a:r>
              <a:rPr lang="en-GB" sz="3200" dirty="0" smtClean="0"/>
              <a:t>The main business contribution is through encouraging offline sales and generating enquiries or leads from potential customers. Such sites also add value to existing customers by providing </a:t>
            </a:r>
            <a:r>
              <a:rPr lang="en-GB" sz="3200" dirty="0"/>
              <a:t>them with detailed information to help support them in their lives at work or at home</a:t>
            </a:r>
          </a:p>
        </p:txBody>
      </p:sp>
    </p:spTree>
    <p:extLst>
      <p:ext uri="{BB962C8B-B14F-4D97-AF65-F5344CB8AC3E}">
        <p14:creationId xmlns:p14="http://schemas.microsoft.com/office/powerpoint/2010/main" val="4277745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Brand-building sites</a:t>
            </a:r>
          </a:p>
        </p:txBody>
      </p:sp>
      <p:sp>
        <p:nvSpPr>
          <p:cNvPr id="3" name="Content Placeholder 2"/>
          <p:cNvSpPr>
            <a:spLocks noGrp="1"/>
          </p:cNvSpPr>
          <p:nvPr>
            <p:ph idx="1"/>
          </p:nvPr>
        </p:nvSpPr>
        <p:spPr>
          <a:xfrm>
            <a:off x="1103312" y="1371600"/>
            <a:ext cx="9947865" cy="4876799"/>
          </a:xfrm>
        </p:spPr>
        <p:txBody>
          <a:bodyPr>
            <a:normAutofit fontScale="92500"/>
          </a:bodyPr>
          <a:lstStyle/>
          <a:p>
            <a:pPr marL="0" indent="0" algn="just">
              <a:buNone/>
            </a:pPr>
            <a:r>
              <a:rPr lang="en-GB" sz="4000" dirty="0"/>
              <a:t> Provide an experience to support the brand. Products are not typically available for online purchase</a:t>
            </a:r>
            <a:r>
              <a:rPr lang="en-GB" sz="4000" dirty="0" smtClean="0"/>
              <a:t>. Their </a:t>
            </a:r>
            <a:r>
              <a:rPr lang="en-GB" sz="4000" dirty="0"/>
              <a:t>main focus is to support the brand by developing an online experience of the brand. They are typical for low-value, high-volume </a:t>
            </a:r>
            <a:r>
              <a:rPr lang="en-GB" sz="4000" dirty="0" smtClean="0"/>
              <a:t>fast moving </a:t>
            </a:r>
            <a:r>
              <a:rPr lang="en-GB" sz="4000" dirty="0"/>
              <a:t>consumer goods (FMCG brands) for consumers</a:t>
            </a:r>
          </a:p>
        </p:txBody>
      </p:sp>
    </p:spTree>
    <p:extLst>
      <p:ext uri="{BB962C8B-B14F-4D97-AF65-F5344CB8AC3E}">
        <p14:creationId xmlns:p14="http://schemas.microsoft.com/office/powerpoint/2010/main" val="1114431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Portal, publisher or media sites</a:t>
            </a:r>
            <a:endParaRPr lang="en-GB" b="1" dirty="0"/>
          </a:p>
        </p:txBody>
      </p:sp>
      <p:sp>
        <p:nvSpPr>
          <p:cNvPr id="3" name="Content Placeholder 2"/>
          <p:cNvSpPr>
            <a:spLocks noGrp="1"/>
          </p:cNvSpPr>
          <p:nvPr>
            <p:ph idx="1"/>
          </p:nvPr>
        </p:nvSpPr>
        <p:spPr>
          <a:xfrm>
            <a:off x="483326" y="1358538"/>
            <a:ext cx="10855234" cy="4889862"/>
          </a:xfrm>
        </p:spPr>
        <p:txBody>
          <a:bodyPr>
            <a:normAutofit fontScale="92500"/>
          </a:bodyPr>
          <a:lstStyle/>
          <a:p>
            <a:pPr marL="0" indent="0" algn="just">
              <a:buNone/>
            </a:pPr>
            <a:r>
              <a:rPr lang="en-GB" sz="3600" dirty="0" smtClean="0"/>
              <a:t>Provide information, news or entertainment about arrange </a:t>
            </a:r>
            <a:r>
              <a:rPr lang="en-GB" sz="3600" dirty="0"/>
              <a:t>of topics</a:t>
            </a:r>
            <a:r>
              <a:rPr lang="en-GB" sz="3600" dirty="0" smtClean="0"/>
              <a:t>.‘ Portal’ refers to a gateway of </a:t>
            </a:r>
            <a:r>
              <a:rPr lang="en-GB" sz="3600" dirty="0"/>
              <a:t>information</a:t>
            </a:r>
            <a:r>
              <a:rPr lang="en-GB" sz="3600" dirty="0" smtClean="0"/>
              <a:t>. This is information both on the site and </a:t>
            </a:r>
            <a:r>
              <a:rPr lang="en-GB" sz="3600" dirty="0"/>
              <a:t>through links to other sites. Portals have a diversity of options for generating revenue, including advertising</a:t>
            </a:r>
            <a:r>
              <a:rPr lang="en-GB" sz="3600" dirty="0" smtClean="0"/>
              <a:t>, commission-based </a:t>
            </a:r>
            <a:r>
              <a:rPr lang="en-GB" sz="3600" dirty="0"/>
              <a:t>sales</a:t>
            </a:r>
            <a:r>
              <a:rPr lang="en-GB" sz="3600" dirty="0" smtClean="0"/>
              <a:t>, sale </a:t>
            </a:r>
            <a:r>
              <a:rPr lang="en-GB" sz="3600" dirty="0"/>
              <a:t>of customer data (lists).Social networks can also be considered to be in this category since they are often advertising-supported</a:t>
            </a:r>
          </a:p>
        </p:txBody>
      </p:sp>
    </p:spTree>
    <p:extLst>
      <p:ext uri="{BB962C8B-B14F-4D97-AF65-F5344CB8AC3E}">
        <p14:creationId xmlns:p14="http://schemas.microsoft.com/office/powerpoint/2010/main" val="133473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sz="4000" b="1" dirty="0"/>
              <a:t>Different types of e-commerce</a:t>
            </a:r>
          </a:p>
        </p:txBody>
      </p:sp>
      <p:sp>
        <p:nvSpPr>
          <p:cNvPr id="32771" name="Content Placeholder 2"/>
          <p:cNvSpPr>
            <a:spLocks noGrp="1"/>
          </p:cNvSpPr>
          <p:nvPr>
            <p:ph idx="1"/>
          </p:nvPr>
        </p:nvSpPr>
        <p:spPr/>
        <p:txBody>
          <a:bodyPr/>
          <a:lstStyle/>
          <a:p>
            <a:pPr eaLnBrk="1" hangingPunct="1"/>
            <a:r>
              <a:rPr lang="en-US" altLang="en-US" sz="2800" dirty="0"/>
              <a:t>Business-to-business (B2B)</a:t>
            </a:r>
          </a:p>
          <a:p>
            <a:pPr eaLnBrk="1" hangingPunct="1"/>
            <a:r>
              <a:rPr lang="en-US" altLang="en-US" sz="2800" smtClean="0"/>
              <a:t>Busines</a:t>
            </a:r>
            <a:r>
              <a:rPr lang="en-US" altLang="en-US" sz="2800" smtClean="0"/>
              <a:t>s-to-</a:t>
            </a:r>
            <a:r>
              <a:rPr lang="en-US" altLang="en-US" sz="2800" smtClean="0"/>
              <a:t>Consumer </a:t>
            </a:r>
            <a:r>
              <a:rPr lang="en-US" altLang="en-US" sz="2800" dirty="0"/>
              <a:t>(B2C)</a:t>
            </a:r>
          </a:p>
          <a:p>
            <a:pPr eaLnBrk="1" hangingPunct="1"/>
            <a:r>
              <a:rPr lang="en-US" altLang="en-US" sz="2800" dirty="0"/>
              <a:t>Business-to-government (B2G)</a:t>
            </a:r>
          </a:p>
          <a:p>
            <a:pPr eaLnBrk="1" hangingPunct="1"/>
            <a:r>
              <a:rPr lang="en-US" altLang="en-US" sz="2800" dirty="0"/>
              <a:t>Consumer-to-consumer (C2C)</a:t>
            </a:r>
          </a:p>
          <a:p>
            <a:pPr eaLnBrk="1" hangingPunct="1"/>
            <a:r>
              <a:rPr lang="en-US" altLang="en-US" sz="2800" dirty="0">
                <a:cs typeface="Times New Roman" panose="02020603050405020304" pitchFamily="18" charset="0"/>
              </a:rPr>
              <a:t>Mobile commerce (m-commerce)</a:t>
            </a:r>
            <a:endParaRPr lang="en-US" altLang="en-US" sz="2800" dirty="0"/>
          </a:p>
          <a:p>
            <a:pPr eaLnBrk="1" hangingPunct="1"/>
            <a:endParaRPr lang="en-US" altLang="en-US" sz="2800" dirty="0"/>
          </a:p>
        </p:txBody>
      </p:sp>
      <p:sp>
        <p:nvSpPr>
          <p:cNvPr id="4" name="Footer Placeholder 3"/>
          <p:cNvSpPr>
            <a:spLocks noGrp="1"/>
          </p:cNvSpPr>
          <p:nvPr>
            <p:ph type="ftr" sz="quarter" idx="11"/>
          </p:nvPr>
        </p:nvSpPr>
        <p:spPr/>
        <p:txBody>
          <a:bodyPr/>
          <a:lstStyle/>
          <a:p>
            <a:pPr>
              <a:defRPr/>
            </a:pPr>
            <a:r>
              <a:rPr lang="en-IN"/>
              <a:t>Er.Sartaj SIngh Bajwa</a:t>
            </a:r>
          </a:p>
        </p:txBody>
      </p:sp>
    </p:spTree>
    <p:extLst>
      <p:ext uri="{BB962C8B-B14F-4D97-AF65-F5344CB8AC3E}">
        <p14:creationId xmlns:p14="http://schemas.microsoft.com/office/powerpoint/2010/main" val="2986215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altLang="en-US" sz="4000"/>
              <a:t>B2B and B2C Electronic Commerce</a:t>
            </a:r>
          </a:p>
        </p:txBody>
      </p:sp>
      <p:pic>
        <p:nvPicPr>
          <p:cNvPr id="348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000250"/>
            <a:ext cx="874395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p:txBody>
          <a:bodyPr/>
          <a:lstStyle/>
          <a:p>
            <a:pPr>
              <a:defRPr/>
            </a:pPr>
            <a:r>
              <a:rPr lang="en-IN"/>
              <a:t>Er.Sartaj SIngh Bajwa</a:t>
            </a:r>
          </a:p>
        </p:txBody>
      </p:sp>
    </p:spTree>
    <p:extLst>
      <p:ext uri="{BB962C8B-B14F-4D97-AF65-F5344CB8AC3E}">
        <p14:creationId xmlns:p14="http://schemas.microsoft.com/office/powerpoint/2010/main" val="2650648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Defining e-business</a:t>
            </a:r>
            <a:endParaRPr lang="en-GB" dirty="0"/>
          </a:p>
        </p:txBody>
      </p:sp>
      <p:sp>
        <p:nvSpPr>
          <p:cNvPr id="3" name="Content Placeholder 2"/>
          <p:cNvSpPr>
            <a:spLocks noGrp="1"/>
          </p:cNvSpPr>
          <p:nvPr>
            <p:ph idx="1"/>
          </p:nvPr>
        </p:nvSpPr>
        <p:spPr/>
        <p:txBody>
          <a:bodyPr/>
          <a:lstStyle/>
          <a:p>
            <a:pPr marL="0" indent="0" algn="just">
              <a:lnSpc>
                <a:spcPct val="200000"/>
              </a:lnSpc>
              <a:buNone/>
            </a:pPr>
            <a:r>
              <a:rPr lang="en-GB" dirty="0" smtClean="0"/>
              <a:t>Electronic business (e-business) can be defined as the use of the internet to network and empower business processes, electronic commerce, organizational communication and collaboration within a company and with its customers, suppliers, and other stakeholders</a:t>
            </a:r>
            <a:endParaRPr lang="en-GB" dirty="0"/>
          </a:p>
        </p:txBody>
      </p:sp>
    </p:spTree>
    <p:extLst>
      <p:ext uri="{BB962C8B-B14F-4D97-AF65-F5344CB8AC3E}">
        <p14:creationId xmlns:p14="http://schemas.microsoft.com/office/powerpoint/2010/main" val="25596145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sz="4000" b="1"/>
              <a:t>What is B2B e-commerce?</a:t>
            </a:r>
          </a:p>
        </p:txBody>
      </p:sp>
      <p:sp>
        <p:nvSpPr>
          <p:cNvPr id="36867" name="Content Placeholder 2"/>
          <p:cNvSpPr>
            <a:spLocks noGrp="1"/>
          </p:cNvSpPr>
          <p:nvPr>
            <p:ph idx="1"/>
          </p:nvPr>
        </p:nvSpPr>
        <p:spPr/>
        <p:txBody>
          <a:bodyPr/>
          <a:lstStyle/>
          <a:p>
            <a:pPr algn="just" eaLnBrk="1" hangingPunct="1"/>
            <a:r>
              <a:rPr lang="en-US" altLang="en-US" sz="2800"/>
              <a:t>B2B e-commerce is simply defined as ecommerce between companies. About 80% of e-commerce is of this type.</a:t>
            </a:r>
          </a:p>
          <a:p>
            <a:pPr algn="just" eaLnBrk="1" hangingPunct="1"/>
            <a:r>
              <a:rPr lang="en-US" altLang="en-US" sz="2800" b="1"/>
              <a:t>Examples:</a:t>
            </a:r>
          </a:p>
          <a:p>
            <a:pPr lvl="1" eaLnBrk="1" hangingPunct="1"/>
            <a:r>
              <a:rPr lang="en-US" altLang="en-US" smtClean="0"/>
              <a:t>Intel selling microprocessor</a:t>
            </a:r>
            <a:r>
              <a:rPr lang="en-US" altLang="en-US" u="sng" smtClean="0">
                <a:hlinkClick r:id="rId3"/>
              </a:rPr>
              <a:t> </a:t>
            </a:r>
            <a:r>
              <a:rPr lang="en-US" altLang="en-US" smtClean="0"/>
              <a:t>to Dell</a:t>
            </a:r>
          </a:p>
          <a:p>
            <a:pPr lvl="1" eaLnBrk="1" hangingPunct="1"/>
            <a:r>
              <a:rPr lang="en-US" altLang="en-US" smtClean="0"/>
              <a:t>Heinz selling ketchup to Mc Donalds</a:t>
            </a:r>
            <a:endParaRPr lang="en-US" altLang="en-US" sz="2000"/>
          </a:p>
          <a:p>
            <a:pPr lvl="2" algn="just" eaLnBrk="1" hangingPunct="1"/>
            <a:endParaRPr lang="en-US" altLang="en-US" sz="2000"/>
          </a:p>
        </p:txBody>
      </p:sp>
      <p:sp>
        <p:nvSpPr>
          <p:cNvPr id="4" name="Footer Placeholder 3"/>
          <p:cNvSpPr>
            <a:spLocks noGrp="1"/>
          </p:cNvSpPr>
          <p:nvPr>
            <p:ph type="ftr" sz="quarter" idx="11"/>
          </p:nvPr>
        </p:nvSpPr>
        <p:spPr/>
        <p:txBody>
          <a:bodyPr/>
          <a:lstStyle/>
          <a:p>
            <a:pPr>
              <a:defRPr/>
            </a:pPr>
            <a:r>
              <a:rPr lang="en-IN"/>
              <a:t>Er.Sartaj SIngh Bajwa</a:t>
            </a:r>
          </a:p>
        </p:txBody>
      </p:sp>
    </p:spTree>
    <p:extLst>
      <p:ext uri="{BB962C8B-B14F-4D97-AF65-F5344CB8AC3E}">
        <p14:creationId xmlns:p14="http://schemas.microsoft.com/office/powerpoint/2010/main" val="4016746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altLang="en-US" sz="4000" b="1"/>
              <a:t>What is B2G ecommerce?</a:t>
            </a:r>
          </a:p>
        </p:txBody>
      </p:sp>
      <p:sp>
        <p:nvSpPr>
          <p:cNvPr id="38915" name="Content Placeholder 2"/>
          <p:cNvSpPr>
            <a:spLocks noGrp="1"/>
          </p:cNvSpPr>
          <p:nvPr>
            <p:ph idx="1"/>
          </p:nvPr>
        </p:nvSpPr>
        <p:spPr/>
        <p:txBody>
          <a:bodyPr/>
          <a:lstStyle/>
          <a:p>
            <a:pPr algn="just" eaLnBrk="1" hangingPunct="1"/>
            <a:r>
              <a:rPr lang="en-US" altLang="en-US" sz="2800"/>
              <a:t>Business-to-government e-commerce or B2G is generally defined as commerce between companies and the public sector. It refers to the use of the Internet for public procurement, licensing procedures, and other government-related operations</a:t>
            </a:r>
          </a:p>
          <a:p>
            <a:pPr algn="just" eaLnBrk="1" hangingPunct="1"/>
            <a:r>
              <a:rPr lang="en-US" altLang="en-US" sz="2800" b="1"/>
              <a:t>Example:</a:t>
            </a:r>
          </a:p>
          <a:p>
            <a:pPr lvl="1" algn="just" eaLnBrk="1" hangingPunct="1"/>
            <a:r>
              <a:rPr lang="en-US" altLang="en-US" smtClean="0"/>
              <a:t>Business pay taxes, file reports, or sell goods and services to Govt. agencies.</a:t>
            </a:r>
          </a:p>
        </p:txBody>
      </p:sp>
      <p:sp>
        <p:nvSpPr>
          <p:cNvPr id="4" name="Footer Placeholder 3"/>
          <p:cNvSpPr>
            <a:spLocks noGrp="1"/>
          </p:cNvSpPr>
          <p:nvPr>
            <p:ph type="ftr" sz="quarter" idx="11"/>
          </p:nvPr>
        </p:nvSpPr>
        <p:spPr/>
        <p:txBody>
          <a:bodyPr/>
          <a:lstStyle/>
          <a:p>
            <a:pPr>
              <a:defRPr/>
            </a:pPr>
            <a:r>
              <a:rPr lang="en-IN"/>
              <a:t>Er.Sartaj SIngh Bajwa</a:t>
            </a:r>
          </a:p>
        </p:txBody>
      </p:sp>
    </p:spTree>
    <p:extLst>
      <p:ext uri="{BB962C8B-B14F-4D97-AF65-F5344CB8AC3E}">
        <p14:creationId xmlns:p14="http://schemas.microsoft.com/office/powerpoint/2010/main" val="41754969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tLang="en-US" sz="4000" b="1"/>
              <a:t>What is B2C ecommerce?</a:t>
            </a:r>
          </a:p>
        </p:txBody>
      </p:sp>
      <p:sp>
        <p:nvSpPr>
          <p:cNvPr id="40963" name="Content Placeholder 2"/>
          <p:cNvSpPr>
            <a:spLocks noGrp="1"/>
          </p:cNvSpPr>
          <p:nvPr>
            <p:ph idx="1"/>
          </p:nvPr>
        </p:nvSpPr>
        <p:spPr/>
        <p:txBody>
          <a:bodyPr/>
          <a:lstStyle/>
          <a:p>
            <a:pPr algn="just" eaLnBrk="1" hangingPunct="1"/>
            <a:r>
              <a:rPr lang="en-US" altLang="en-US" sz="2800"/>
              <a:t>Business-to-consumer e-commerce, or commerce between companies and consumers, involves customers gathering information; purchasing physical goods or receiving products over an electronic network.</a:t>
            </a:r>
          </a:p>
          <a:p>
            <a:pPr algn="just" eaLnBrk="1" hangingPunct="1"/>
            <a:r>
              <a:rPr lang="en-US" altLang="en-US" sz="2800" b="1"/>
              <a:t>Example:</a:t>
            </a:r>
          </a:p>
          <a:p>
            <a:pPr lvl="1" eaLnBrk="1" hangingPunct="1"/>
            <a:r>
              <a:rPr lang="en-US" altLang="en-US" smtClean="0"/>
              <a:t>Dell selling me a laptop</a:t>
            </a:r>
            <a:endParaRPr lang="en-US" altLang="en-US" smtClean="0">
              <a:hlinkClick r:id="rId3"/>
            </a:endParaRPr>
          </a:p>
          <a:p>
            <a:pPr lvl="1" eaLnBrk="1" hangingPunct="1">
              <a:buFontTx/>
              <a:buNone/>
            </a:pPr>
            <a:endParaRPr lang="en-US" altLang="en-US" smtClean="0"/>
          </a:p>
        </p:txBody>
      </p:sp>
      <p:sp>
        <p:nvSpPr>
          <p:cNvPr id="4" name="Footer Placeholder 3"/>
          <p:cNvSpPr>
            <a:spLocks noGrp="1"/>
          </p:cNvSpPr>
          <p:nvPr>
            <p:ph type="ftr" sz="quarter" idx="11"/>
          </p:nvPr>
        </p:nvSpPr>
        <p:spPr/>
        <p:txBody>
          <a:bodyPr/>
          <a:lstStyle/>
          <a:p>
            <a:pPr>
              <a:defRPr/>
            </a:pPr>
            <a:r>
              <a:rPr lang="en-IN"/>
              <a:t>Er.Sartaj SIngh Bajwa</a:t>
            </a:r>
          </a:p>
        </p:txBody>
      </p:sp>
    </p:spTree>
    <p:extLst>
      <p:ext uri="{BB962C8B-B14F-4D97-AF65-F5344CB8AC3E}">
        <p14:creationId xmlns:p14="http://schemas.microsoft.com/office/powerpoint/2010/main" val="29117928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n-US" sz="4000" b="1"/>
              <a:t>What is C2C ecommerce?</a:t>
            </a:r>
          </a:p>
        </p:txBody>
      </p:sp>
      <p:sp>
        <p:nvSpPr>
          <p:cNvPr id="43011" name="Content Placeholder 2"/>
          <p:cNvSpPr>
            <a:spLocks noGrp="1"/>
          </p:cNvSpPr>
          <p:nvPr>
            <p:ph idx="1"/>
          </p:nvPr>
        </p:nvSpPr>
        <p:spPr/>
        <p:txBody>
          <a:bodyPr/>
          <a:lstStyle/>
          <a:p>
            <a:pPr algn="just" eaLnBrk="1" hangingPunct="1"/>
            <a:r>
              <a:rPr lang="en-US" altLang="en-US" sz="2800"/>
              <a:t>Consumer-to-consumer e-commerce or C2C is simply commerce between private  individuals or consumers.</a:t>
            </a:r>
          </a:p>
          <a:p>
            <a:pPr algn="just" eaLnBrk="1" hangingPunct="1"/>
            <a:r>
              <a:rPr lang="en-US" altLang="en-US" sz="2800" b="1"/>
              <a:t>Example:</a:t>
            </a:r>
          </a:p>
          <a:p>
            <a:pPr lvl="1" algn="just" eaLnBrk="1" hangingPunct="1"/>
            <a:r>
              <a:rPr lang="en-US" altLang="en-US" smtClean="0"/>
              <a:t>Mary buying an iPod from Tom on eBay</a:t>
            </a:r>
          </a:p>
          <a:p>
            <a:pPr lvl="1" algn="just" eaLnBrk="1" hangingPunct="1"/>
            <a:r>
              <a:rPr lang="en-US" altLang="en-US" smtClean="0"/>
              <a:t> Me selling a car to my neighbour</a:t>
            </a:r>
          </a:p>
        </p:txBody>
      </p:sp>
      <p:sp>
        <p:nvSpPr>
          <p:cNvPr id="4" name="Footer Placeholder 3"/>
          <p:cNvSpPr>
            <a:spLocks noGrp="1"/>
          </p:cNvSpPr>
          <p:nvPr>
            <p:ph type="ftr" sz="quarter" idx="11"/>
          </p:nvPr>
        </p:nvSpPr>
        <p:spPr/>
        <p:txBody>
          <a:bodyPr/>
          <a:lstStyle/>
          <a:p>
            <a:pPr>
              <a:defRPr/>
            </a:pPr>
            <a:r>
              <a:rPr lang="en-IN"/>
              <a:t>Er.Sartaj SIngh Bajwa</a:t>
            </a:r>
          </a:p>
        </p:txBody>
      </p:sp>
    </p:spTree>
    <p:extLst>
      <p:ext uri="{BB962C8B-B14F-4D97-AF65-F5344CB8AC3E}">
        <p14:creationId xmlns:p14="http://schemas.microsoft.com/office/powerpoint/2010/main" val="4026880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1820253" y="304799"/>
            <a:ext cx="6500787" cy="1445623"/>
          </a:xfrm>
        </p:spPr>
        <p:txBody>
          <a:bodyPr/>
          <a:lstStyle/>
          <a:p>
            <a:pPr eaLnBrk="1" hangingPunct="1"/>
            <a:r>
              <a:rPr lang="en-US" altLang="en-US" sz="4000" b="1" dirty="0">
                <a:cs typeface="Times New Roman" panose="02020603050405020304" pitchFamily="18" charset="0"/>
              </a:rPr>
              <a:t/>
            </a:r>
            <a:br>
              <a:rPr lang="en-US" altLang="en-US" sz="4000" b="1" dirty="0">
                <a:cs typeface="Times New Roman" panose="02020603050405020304" pitchFamily="18" charset="0"/>
              </a:rPr>
            </a:br>
            <a:r>
              <a:rPr lang="en-US" altLang="en-US" sz="4000" b="1" dirty="0">
                <a:cs typeface="Times New Roman" panose="02020603050405020304" pitchFamily="18" charset="0"/>
              </a:rPr>
              <a:t>What is m-commerce?</a:t>
            </a:r>
            <a:r>
              <a:rPr lang="en-US" altLang="en-US" sz="4000" b="1" dirty="0"/>
              <a:t/>
            </a:r>
            <a:br>
              <a:rPr lang="en-US" altLang="en-US" sz="4000" b="1" dirty="0"/>
            </a:br>
            <a:endParaRPr lang="en-US" altLang="en-US" sz="4000" b="1" dirty="0"/>
          </a:p>
        </p:txBody>
      </p:sp>
      <p:sp>
        <p:nvSpPr>
          <p:cNvPr id="45059" name="Content Placeholder 2"/>
          <p:cNvSpPr>
            <a:spLocks noGrp="1"/>
          </p:cNvSpPr>
          <p:nvPr>
            <p:ph idx="1"/>
          </p:nvPr>
        </p:nvSpPr>
        <p:spPr/>
        <p:txBody>
          <a:bodyPr/>
          <a:lstStyle/>
          <a:p>
            <a:pPr algn="just" eaLnBrk="1" hangingPunct="1"/>
            <a:r>
              <a:rPr lang="en-US" altLang="en-US" sz="2800" b="1" dirty="0">
                <a:cs typeface="Times New Roman" panose="02020603050405020304" pitchFamily="18" charset="0"/>
              </a:rPr>
              <a:t>M-commerce</a:t>
            </a:r>
            <a:r>
              <a:rPr lang="en-US" altLang="en-US" sz="2800" dirty="0">
                <a:cs typeface="Times New Roman" panose="02020603050405020304" pitchFamily="18" charset="0"/>
              </a:rPr>
              <a:t> (mobile commerce) is the buying and selling of goods and services through wireless technology-i.e., handheld devices such as cellular telephones</a:t>
            </a:r>
          </a:p>
          <a:p>
            <a:pPr lvl="1" eaLnBrk="1" hangingPunct="1"/>
            <a:r>
              <a:rPr lang="en-US" altLang="en-US" dirty="0" smtClean="0">
                <a:cs typeface="Times New Roman" panose="02020603050405020304" pitchFamily="18" charset="0"/>
              </a:rPr>
              <a:t>Mobile Ticketing</a:t>
            </a:r>
          </a:p>
          <a:p>
            <a:pPr lvl="1" eaLnBrk="1" hangingPunct="1"/>
            <a:r>
              <a:rPr lang="en-US" altLang="en-US" dirty="0" smtClean="0">
                <a:cs typeface="Times New Roman" panose="02020603050405020304" pitchFamily="18" charset="0"/>
              </a:rPr>
              <a:t>Information Services</a:t>
            </a:r>
          </a:p>
          <a:p>
            <a:pPr lvl="1" eaLnBrk="1" hangingPunct="1"/>
            <a:r>
              <a:rPr lang="en-US" altLang="en-US" dirty="0" smtClean="0">
                <a:cs typeface="Times New Roman" panose="02020603050405020304" pitchFamily="18" charset="0"/>
              </a:rPr>
              <a:t>Mobile Banking</a:t>
            </a:r>
          </a:p>
          <a:p>
            <a:pPr algn="just" eaLnBrk="1" hangingPunct="1">
              <a:buFont typeface="Wingdings" panose="05000000000000000000" pitchFamily="2" charset="2"/>
              <a:buNone/>
            </a:pPr>
            <a:endParaRPr lang="en-US" altLang="en-US" sz="2800" dirty="0">
              <a:cs typeface="Times New Roman" panose="02020603050405020304" pitchFamily="18" charset="0"/>
            </a:endParaRPr>
          </a:p>
          <a:p>
            <a:pPr algn="just" eaLnBrk="1" hangingPunct="1">
              <a:buFont typeface="Wingdings" panose="05000000000000000000" pitchFamily="2" charset="2"/>
              <a:buNone/>
            </a:pPr>
            <a:endParaRPr lang="en-US" altLang="en-US" sz="2800" dirty="0"/>
          </a:p>
        </p:txBody>
      </p:sp>
      <p:sp>
        <p:nvSpPr>
          <p:cNvPr id="4" name="Footer Placeholder 3"/>
          <p:cNvSpPr>
            <a:spLocks noGrp="1"/>
          </p:cNvSpPr>
          <p:nvPr>
            <p:ph type="ftr" sz="quarter" idx="11"/>
          </p:nvPr>
        </p:nvSpPr>
        <p:spPr/>
        <p:txBody>
          <a:bodyPr/>
          <a:lstStyle/>
          <a:p>
            <a:pPr>
              <a:defRPr/>
            </a:pPr>
            <a:r>
              <a:rPr lang="en-IN"/>
              <a:t>Er.Sartaj SIngh Bajwa</a:t>
            </a:r>
          </a:p>
        </p:txBody>
      </p:sp>
    </p:spTree>
    <p:extLst>
      <p:ext uri="{BB962C8B-B14F-4D97-AF65-F5344CB8AC3E}">
        <p14:creationId xmlns:p14="http://schemas.microsoft.com/office/powerpoint/2010/main" val="1430323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1952625" y="571500"/>
            <a:ext cx="8229600" cy="1143000"/>
          </a:xfrm>
        </p:spPr>
        <p:txBody>
          <a:bodyPr/>
          <a:lstStyle/>
          <a:p>
            <a:pPr eaLnBrk="1" hangingPunct="1"/>
            <a:r>
              <a:rPr lang="en-US" altLang="en-US" sz="4000" b="1"/>
              <a:t>E-Commerce 1</a:t>
            </a:r>
            <a:endParaRPr lang="en-IN" altLang="en-US" sz="4000" b="1"/>
          </a:p>
        </p:txBody>
      </p:sp>
      <p:sp>
        <p:nvSpPr>
          <p:cNvPr id="47107" name="Content Placeholder 2"/>
          <p:cNvSpPr>
            <a:spLocks noGrp="1"/>
          </p:cNvSpPr>
          <p:nvPr>
            <p:ph idx="1"/>
          </p:nvPr>
        </p:nvSpPr>
        <p:spPr>
          <a:xfrm>
            <a:off x="1952626" y="2000250"/>
            <a:ext cx="7929563" cy="4572000"/>
          </a:xfrm>
        </p:spPr>
        <p:txBody>
          <a:bodyPr/>
          <a:lstStyle/>
          <a:p>
            <a:pPr eaLnBrk="1" hangingPunct="1"/>
            <a:r>
              <a:rPr lang="en-US" altLang="en-US" sz="2800"/>
              <a:t>E-commerce in the period of 1995 – 2000 is known as e-commerce1</a:t>
            </a:r>
          </a:p>
          <a:p>
            <a:pPr eaLnBrk="1" hangingPunct="1"/>
            <a:r>
              <a:rPr lang="en-US" altLang="en-US" sz="2800"/>
              <a:t>E-commerce 1 refers to that period in which , first widespread use of the web was their to advertize a product </a:t>
            </a:r>
          </a:p>
          <a:p>
            <a:pPr eaLnBrk="1" hangingPunct="1"/>
            <a:r>
              <a:rPr lang="en-US" altLang="en-US" sz="2800"/>
              <a:t>Period in which companies started to invest in various e-commerce sectors </a:t>
            </a:r>
          </a:p>
          <a:p>
            <a:pPr eaLnBrk="1" hangingPunct="1"/>
            <a:r>
              <a:rPr lang="en-US" altLang="en-US" sz="2800"/>
              <a:t>Ended in 2000 when stock market for dot companies has begin to collapse</a:t>
            </a:r>
          </a:p>
          <a:p>
            <a:pPr eaLnBrk="1" hangingPunct="1"/>
            <a:endParaRPr lang="en-IN" altLang="en-US" sz="2800"/>
          </a:p>
        </p:txBody>
      </p:sp>
      <p:sp>
        <p:nvSpPr>
          <p:cNvPr id="4" name="Footer Placeholder 3"/>
          <p:cNvSpPr>
            <a:spLocks noGrp="1"/>
          </p:cNvSpPr>
          <p:nvPr>
            <p:ph type="ftr" sz="quarter" idx="11"/>
          </p:nvPr>
        </p:nvSpPr>
        <p:spPr/>
        <p:txBody>
          <a:bodyPr/>
          <a:lstStyle/>
          <a:p>
            <a:pPr>
              <a:defRPr/>
            </a:pPr>
            <a:r>
              <a:rPr lang="en-IN"/>
              <a:t>Er.Sartaj SIngh Bajwa</a:t>
            </a:r>
          </a:p>
        </p:txBody>
      </p:sp>
    </p:spTree>
    <p:extLst>
      <p:ext uri="{BB962C8B-B14F-4D97-AF65-F5344CB8AC3E}">
        <p14:creationId xmlns:p14="http://schemas.microsoft.com/office/powerpoint/2010/main" val="2780485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881188" y="500063"/>
            <a:ext cx="8229600" cy="1143000"/>
          </a:xfrm>
        </p:spPr>
        <p:txBody>
          <a:bodyPr/>
          <a:lstStyle/>
          <a:p>
            <a:pPr eaLnBrk="1" hangingPunct="1"/>
            <a:r>
              <a:rPr lang="en-US" altLang="en-US" sz="4000" b="1"/>
              <a:t>Key Features of E-Commerce 1</a:t>
            </a:r>
            <a:endParaRPr lang="en-IN" altLang="en-US" sz="4000" b="1"/>
          </a:p>
        </p:txBody>
      </p:sp>
      <p:sp>
        <p:nvSpPr>
          <p:cNvPr id="3" name="Content Placeholder 2"/>
          <p:cNvSpPr>
            <a:spLocks noGrp="1"/>
          </p:cNvSpPr>
          <p:nvPr>
            <p:ph idx="1"/>
          </p:nvPr>
        </p:nvSpPr>
        <p:spPr>
          <a:xfrm>
            <a:off x="1881188" y="1214438"/>
            <a:ext cx="8229600" cy="5357812"/>
          </a:xfrm>
        </p:spPr>
        <p:txBody>
          <a:bodyPr>
            <a:normAutofit/>
          </a:bodyPr>
          <a:lstStyle/>
          <a:p>
            <a:pPr marL="274320" indent="-274320">
              <a:buClr>
                <a:schemeClr val="accent3"/>
              </a:buClr>
              <a:buNone/>
              <a:defRPr/>
            </a:pPr>
            <a:endParaRPr lang="en-US" sz="2800" dirty="0"/>
          </a:p>
          <a:p>
            <a:pPr marL="640080" lvl="1" indent="-246888">
              <a:buFont typeface="Wingdings" pitchFamily="2" charset="2"/>
              <a:buChar char="Ø"/>
              <a:defRPr/>
            </a:pPr>
            <a:r>
              <a:rPr lang="en-US" dirty="0">
                <a:latin typeface="+mj-lt"/>
              </a:rPr>
              <a:t>Technology Driven </a:t>
            </a:r>
          </a:p>
          <a:p>
            <a:pPr marL="640080" lvl="1" indent="-246888">
              <a:buFont typeface="Wingdings" pitchFamily="2" charset="2"/>
              <a:buChar char="Ø"/>
              <a:defRPr/>
            </a:pPr>
            <a:r>
              <a:rPr lang="en-US" dirty="0">
                <a:latin typeface="+mj-lt"/>
              </a:rPr>
              <a:t>Disintermediation</a:t>
            </a:r>
          </a:p>
          <a:p>
            <a:pPr marL="640080" lvl="1" indent="-246888">
              <a:buFont typeface="Wingdings" pitchFamily="2" charset="2"/>
              <a:buChar char="Ø"/>
              <a:defRPr/>
            </a:pPr>
            <a:r>
              <a:rPr lang="en-US" dirty="0">
                <a:latin typeface="+mj-lt"/>
              </a:rPr>
              <a:t>Friction free commerce (in which information is equally distributed i.e. unfair competitive advantages are eliminated)</a:t>
            </a:r>
          </a:p>
          <a:p>
            <a:pPr marL="640080" lvl="1" indent="-246888">
              <a:buFont typeface="Wingdings" pitchFamily="2" charset="2"/>
              <a:buChar char="Ø"/>
              <a:defRPr/>
            </a:pPr>
            <a:r>
              <a:rPr lang="en-US" dirty="0">
                <a:latin typeface="+mj-lt"/>
              </a:rPr>
              <a:t>First movers advantages (firms who moved quickly into this to capture market share)</a:t>
            </a:r>
          </a:p>
          <a:p>
            <a:pPr marL="640080" lvl="1" indent="-246888">
              <a:buFont typeface="Wingdings" pitchFamily="2" charset="2"/>
              <a:buChar char="Ø"/>
              <a:defRPr/>
            </a:pPr>
            <a:r>
              <a:rPr lang="en-US" dirty="0">
                <a:latin typeface="+mj-lt"/>
              </a:rPr>
              <a:t>Network effect(value of a network grows by the square of the number of participants)	</a:t>
            </a:r>
          </a:p>
          <a:p>
            <a:pPr marL="640080" lvl="1" indent="-246888">
              <a:buFont typeface="Wingdings" pitchFamily="2" charset="2"/>
              <a:buChar char="Ø"/>
              <a:defRPr/>
            </a:pPr>
            <a:endParaRPr lang="en-US" dirty="0">
              <a:latin typeface="+mj-lt"/>
            </a:endParaRPr>
          </a:p>
          <a:p>
            <a:pPr marL="274320" indent="-274320">
              <a:buClr>
                <a:schemeClr val="accent3"/>
              </a:buClr>
              <a:buFont typeface="Wingdings 2"/>
              <a:buChar char=""/>
              <a:defRPr/>
            </a:pPr>
            <a:endParaRPr lang="en-IN" sz="2800" dirty="0"/>
          </a:p>
        </p:txBody>
      </p:sp>
      <p:sp>
        <p:nvSpPr>
          <p:cNvPr id="4" name="Footer Placeholder 3"/>
          <p:cNvSpPr>
            <a:spLocks noGrp="1"/>
          </p:cNvSpPr>
          <p:nvPr>
            <p:ph type="ftr" sz="quarter" idx="11"/>
          </p:nvPr>
        </p:nvSpPr>
        <p:spPr/>
        <p:txBody>
          <a:bodyPr/>
          <a:lstStyle/>
          <a:p>
            <a:pPr>
              <a:defRPr/>
            </a:pPr>
            <a:r>
              <a:rPr lang="en-IN"/>
              <a:t>Er.Sartaj SIngh Bajwa</a:t>
            </a:r>
          </a:p>
        </p:txBody>
      </p:sp>
    </p:spTree>
    <p:extLst>
      <p:ext uri="{BB962C8B-B14F-4D97-AF65-F5344CB8AC3E}">
        <p14:creationId xmlns:p14="http://schemas.microsoft.com/office/powerpoint/2010/main" val="2804317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altLang="en-US" smtClean="0"/>
              <a:t>E-Commerce 2</a:t>
            </a:r>
            <a:endParaRPr lang="en-IN" altLang="en-US" smtClean="0"/>
          </a:p>
        </p:txBody>
      </p:sp>
      <p:sp>
        <p:nvSpPr>
          <p:cNvPr id="3" name="Content Placeholder 2"/>
          <p:cNvSpPr>
            <a:spLocks noGrp="1"/>
          </p:cNvSpPr>
          <p:nvPr>
            <p:ph idx="1"/>
          </p:nvPr>
        </p:nvSpPr>
        <p:spPr/>
        <p:txBody>
          <a:bodyPr>
            <a:normAutofit/>
          </a:bodyPr>
          <a:lstStyle/>
          <a:p>
            <a:pPr marL="274320" indent="-274320">
              <a:buClr>
                <a:schemeClr val="accent3"/>
              </a:buClr>
              <a:buFont typeface="Wingdings 2"/>
              <a:buChar char=""/>
              <a:defRPr/>
            </a:pPr>
            <a:r>
              <a:rPr lang="en-US" sz="2800" dirty="0"/>
              <a:t>E-commerce2 refers to the second period in the evolution of e-commerce from 2001 - 2006</a:t>
            </a:r>
          </a:p>
          <a:p>
            <a:pPr marL="274320" indent="-274320">
              <a:buClr>
                <a:schemeClr val="accent3"/>
              </a:buClr>
              <a:buFont typeface="Wingdings 2"/>
              <a:buChar char=""/>
              <a:defRPr/>
            </a:pPr>
            <a:r>
              <a:rPr lang="en-US" sz="2800" dirty="0"/>
              <a:t>Period in which concept of one world , one market, one price has weakened</a:t>
            </a:r>
          </a:p>
          <a:p>
            <a:pPr marL="274320" indent="-274320">
              <a:buClr>
                <a:schemeClr val="accent3"/>
              </a:buClr>
              <a:buFont typeface="Wingdings 2"/>
              <a:buChar char=""/>
              <a:defRPr/>
            </a:pPr>
            <a:r>
              <a:rPr lang="en-US" sz="2800" dirty="0"/>
              <a:t>Companies introduced new ways to differentiate their product and services</a:t>
            </a:r>
          </a:p>
          <a:p>
            <a:pPr marL="274320" indent="-274320">
              <a:buClr>
                <a:schemeClr val="accent3"/>
              </a:buClr>
              <a:buNone/>
              <a:defRPr/>
            </a:pPr>
            <a:r>
              <a:rPr lang="en-US" sz="2800" dirty="0" err="1"/>
              <a:t>Eg</a:t>
            </a:r>
            <a:r>
              <a:rPr lang="en-US" sz="2800" dirty="0"/>
              <a:t> price on books and </a:t>
            </a:r>
            <a:r>
              <a:rPr lang="en-US" sz="2800" dirty="0" err="1"/>
              <a:t>cd`s</a:t>
            </a:r>
            <a:r>
              <a:rPr lang="en-US" sz="2800" dirty="0"/>
              <a:t> vary by 20% and 50% respectively </a:t>
            </a:r>
          </a:p>
          <a:p>
            <a:pPr marL="274320" indent="-274320">
              <a:buClr>
                <a:schemeClr val="accent3"/>
              </a:buClr>
              <a:buNone/>
              <a:defRPr/>
            </a:pPr>
            <a:endParaRPr lang="en-IN" sz="2800" dirty="0"/>
          </a:p>
        </p:txBody>
      </p:sp>
      <p:sp>
        <p:nvSpPr>
          <p:cNvPr id="4" name="Footer Placeholder 3"/>
          <p:cNvSpPr>
            <a:spLocks noGrp="1"/>
          </p:cNvSpPr>
          <p:nvPr>
            <p:ph type="ftr" sz="quarter" idx="11"/>
          </p:nvPr>
        </p:nvSpPr>
        <p:spPr/>
        <p:txBody>
          <a:bodyPr/>
          <a:lstStyle/>
          <a:p>
            <a:pPr>
              <a:defRPr/>
            </a:pPr>
            <a:r>
              <a:rPr lang="en-IN"/>
              <a:t>Er.Sartaj SIngh Bajwa</a:t>
            </a:r>
          </a:p>
        </p:txBody>
      </p:sp>
    </p:spTree>
    <p:extLst>
      <p:ext uri="{BB962C8B-B14F-4D97-AF65-F5344CB8AC3E}">
        <p14:creationId xmlns:p14="http://schemas.microsoft.com/office/powerpoint/2010/main" val="2020269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1881188" y="500063"/>
            <a:ext cx="8229600" cy="1143000"/>
          </a:xfrm>
        </p:spPr>
        <p:txBody>
          <a:bodyPr/>
          <a:lstStyle/>
          <a:p>
            <a:pPr eaLnBrk="1" hangingPunct="1"/>
            <a:r>
              <a:rPr lang="en-US" altLang="en-US" sz="4000" b="1"/>
              <a:t>Key Features of E-Commerce 2</a:t>
            </a:r>
            <a:endParaRPr lang="en-IN" altLang="en-US" sz="4000" b="1"/>
          </a:p>
        </p:txBody>
      </p:sp>
      <p:sp>
        <p:nvSpPr>
          <p:cNvPr id="3" name="Content Placeholder 2"/>
          <p:cNvSpPr>
            <a:spLocks noGrp="1"/>
          </p:cNvSpPr>
          <p:nvPr>
            <p:ph idx="1"/>
          </p:nvPr>
        </p:nvSpPr>
        <p:spPr>
          <a:xfrm>
            <a:off x="1809750" y="1500188"/>
            <a:ext cx="8229600" cy="4857750"/>
          </a:xfrm>
        </p:spPr>
        <p:txBody>
          <a:bodyPr>
            <a:normAutofit/>
          </a:bodyPr>
          <a:lstStyle/>
          <a:p>
            <a:pPr marL="274320" indent="-274320">
              <a:buClr>
                <a:schemeClr val="accent3"/>
              </a:buClr>
              <a:buNone/>
              <a:defRPr/>
            </a:pPr>
            <a:endParaRPr lang="en-US" sz="2800" dirty="0"/>
          </a:p>
          <a:p>
            <a:pPr marL="640080" lvl="1" indent="-246888">
              <a:buFont typeface="Wingdings" pitchFamily="2" charset="2"/>
              <a:buChar char="Ø"/>
              <a:defRPr/>
            </a:pPr>
            <a:r>
              <a:rPr lang="en-US" dirty="0">
                <a:latin typeface="+mj-lt"/>
              </a:rPr>
              <a:t> Business Driven </a:t>
            </a:r>
          </a:p>
          <a:p>
            <a:pPr marL="640080" lvl="1" indent="-246888">
              <a:buFont typeface="Wingdings" pitchFamily="2" charset="2"/>
              <a:buChar char="Ø"/>
              <a:defRPr/>
            </a:pPr>
            <a:r>
              <a:rPr lang="en-US" dirty="0">
                <a:latin typeface="+mj-lt"/>
              </a:rPr>
              <a:t> Emphasis on earnings and profits </a:t>
            </a:r>
          </a:p>
          <a:p>
            <a:pPr marL="640080" lvl="1" indent="-246888">
              <a:buFont typeface="Wingdings" pitchFamily="2" charset="2"/>
              <a:buChar char="Ø"/>
              <a:defRPr/>
            </a:pPr>
            <a:r>
              <a:rPr lang="en-US" dirty="0">
                <a:latin typeface="+mj-lt"/>
              </a:rPr>
              <a:t> Stronger regulation and governance</a:t>
            </a:r>
          </a:p>
          <a:p>
            <a:pPr marL="640080" lvl="1" indent="-246888">
              <a:buFont typeface="Wingdings" pitchFamily="2" charset="2"/>
              <a:buChar char="Ø"/>
              <a:defRPr/>
            </a:pPr>
            <a:r>
              <a:rPr lang="en-US" dirty="0">
                <a:latin typeface="+mj-lt"/>
              </a:rPr>
              <a:t> Large firms entering into the market</a:t>
            </a:r>
          </a:p>
          <a:p>
            <a:pPr marL="640080" lvl="1" indent="-246888">
              <a:buFont typeface="Wingdings" pitchFamily="2" charset="2"/>
              <a:buChar char="Ø"/>
              <a:defRPr/>
            </a:pPr>
            <a:r>
              <a:rPr lang="en-US" dirty="0">
                <a:latin typeface="+mj-lt"/>
              </a:rPr>
              <a:t> Imperfect market</a:t>
            </a:r>
          </a:p>
          <a:p>
            <a:pPr marL="640080" lvl="1" indent="-246888">
              <a:buFont typeface="Wingdings" pitchFamily="2" charset="2"/>
              <a:buChar char="Ø"/>
              <a:defRPr/>
            </a:pPr>
            <a:endParaRPr lang="en-US" dirty="0">
              <a:latin typeface="+mj-lt"/>
            </a:endParaRPr>
          </a:p>
          <a:p>
            <a:pPr marL="274320" indent="-274320">
              <a:buClr>
                <a:schemeClr val="accent3"/>
              </a:buClr>
              <a:buFont typeface="Wingdings 2"/>
              <a:buChar char=""/>
              <a:defRPr/>
            </a:pPr>
            <a:endParaRPr lang="en-IN" sz="2800" dirty="0"/>
          </a:p>
        </p:txBody>
      </p:sp>
      <p:sp>
        <p:nvSpPr>
          <p:cNvPr id="4" name="Footer Placeholder 3"/>
          <p:cNvSpPr>
            <a:spLocks noGrp="1"/>
          </p:cNvSpPr>
          <p:nvPr>
            <p:ph type="ftr" sz="quarter" idx="11"/>
          </p:nvPr>
        </p:nvSpPr>
        <p:spPr/>
        <p:txBody>
          <a:bodyPr/>
          <a:lstStyle/>
          <a:p>
            <a:pPr>
              <a:defRPr/>
            </a:pPr>
            <a:r>
              <a:rPr lang="en-IN"/>
              <a:t>Er.Sartaj SIngh Bajwa</a:t>
            </a:r>
          </a:p>
        </p:txBody>
      </p:sp>
    </p:spTree>
    <p:extLst>
      <p:ext uri="{BB962C8B-B14F-4D97-AF65-F5344CB8AC3E}">
        <p14:creationId xmlns:p14="http://schemas.microsoft.com/office/powerpoint/2010/main" val="1555977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en-US" smtClean="0"/>
              <a:t>B-2-C Issues</a:t>
            </a:r>
          </a:p>
        </p:txBody>
      </p:sp>
      <p:sp>
        <p:nvSpPr>
          <p:cNvPr id="51203" name="Rectangle 3"/>
          <p:cNvSpPr>
            <a:spLocks noGrp="1" noChangeArrowheads="1"/>
          </p:cNvSpPr>
          <p:nvPr>
            <p:ph type="body" idx="1"/>
          </p:nvPr>
        </p:nvSpPr>
        <p:spPr/>
        <p:txBody>
          <a:bodyPr>
            <a:normAutofit lnSpcReduction="10000"/>
          </a:bodyPr>
          <a:lstStyle/>
          <a:p>
            <a:pPr eaLnBrk="1" hangingPunct="1"/>
            <a:r>
              <a:rPr lang="en-US" altLang="en-US" sz="2400"/>
              <a:t>Consumer purchasing is on the increase</a:t>
            </a:r>
          </a:p>
          <a:p>
            <a:pPr lvl="1" eaLnBrk="1" hangingPunct="1"/>
            <a:r>
              <a:rPr lang="en-US" altLang="en-US" sz="2000" b="1"/>
              <a:t>acceptance of medium</a:t>
            </a:r>
          </a:p>
          <a:p>
            <a:pPr lvl="1" eaLnBrk="1" hangingPunct="1"/>
            <a:r>
              <a:rPr lang="en-US" altLang="en-US" sz="2000" b="1"/>
              <a:t>trust</a:t>
            </a:r>
          </a:p>
          <a:p>
            <a:pPr lvl="1" eaLnBrk="1" hangingPunct="1"/>
            <a:r>
              <a:rPr lang="en-US" altLang="en-US" sz="2000" b="1"/>
              <a:t>entry of big name creditors i.e. VISA</a:t>
            </a:r>
            <a:endParaRPr lang="en-US" altLang="en-US" sz="2000"/>
          </a:p>
          <a:p>
            <a:pPr eaLnBrk="1" hangingPunct="1"/>
            <a:r>
              <a:rPr lang="en-US" altLang="en-US" sz="2400"/>
              <a:t>Service and support are critical</a:t>
            </a:r>
          </a:p>
          <a:p>
            <a:pPr lvl="1" eaLnBrk="1" hangingPunct="1"/>
            <a:r>
              <a:rPr lang="en-US" altLang="en-US" sz="2000" b="1"/>
              <a:t>responding to e-mail inquiries</a:t>
            </a:r>
          </a:p>
          <a:p>
            <a:pPr lvl="1" eaLnBrk="1" hangingPunct="1"/>
            <a:r>
              <a:rPr lang="en-US" altLang="en-US" sz="2000" b="1"/>
              <a:t>speed of response</a:t>
            </a:r>
          </a:p>
          <a:p>
            <a:pPr lvl="1" eaLnBrk="1" hangingPunct="1"/>
            <a:r>
              <a:rPr lang="en-US" altLang="en-US" sz="2000" b="1"/>
              <a:t>volume capability</a:t>
            </a:r>
          </a:p>
          <a:p>
            <a:pPr lvl="1" eaLnBrk="1" hangingPunct="1"/>
            <a:r>
              <a:rPr lang="en-US" altLang="en-US" sz="2000" b="1"/>
              <a:t>development of Web based systems</a:t>
            </a:r>
          </a:p>
          <a:p>
            <a:pPr lvl="2" eaLnBrk="1" hangingPunct="1"/>
            <a:r>
              <a:rPr lang="en-US" altLang="en-US" sz="1800" b="1"/>
              <a:t>chat, e-mail, voice, self-help</a:t>
            </a:r>
          </a:p>
          <a:p>
            <a:pPr lvl="2" eaLnBrk="1" hangingPunct="1"/>
            <a:endParaRPr lang="en-US" altLang="en-US" sz="1800"/>
          </a:p>
          <a:p>
            <a:pPr lvl="1" eaLnBrk="1" hangingPunct="1"/>
            <a:endParaRPr lang="en-US" altLang="en-US" sz="2000"/>
          </a:p>
          <a:p>
            <a:pPr eaLnBrk="1" hangingPunct="1"/>
            <a:endParaRPr lang="en-US" altLang="en-US" smtClean="0"/>
          </a:p>
          <a:p>
            <a:pPr lvl="1" eaLnBrk="1" hangingPunct="1"/>
            <a:endParaRPr lang="en-US" altLang="en-US" smtClean="0"/>
          </a:p>
        </p:txBody>
      </p:sp>
    </p:spTree>
    <p:extLst>
      <p:ext uri="{BB962C8B-B14F-4D97-AF65-F5344CB8AC3E}">
        <p14:creationId xmlns:p14="http://schemas.microsoft.com/office/powerpoint/2010/main" val="2496002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0709"/>
            <a:ext cx="10515600" cy="5406254"/>
          </a:xfrm>
        </p:spPr>
        <p:txBody>
          <a:bodyPr>
            <a:normAutofit/>
          </a:bodyPr>
          <a:lstStyle/>
          <a:p>
            <a:pPr marL="0" indent="0" algn="just">
              <a:lnSpc>
                <a:spcPct val="200000"/>
              </a:lnSpc>
              <a:buNone/>
            </a:pPr>
            <a:r>
              <a:rPr lang="en-GB" dirty="0" smtClean="0"/>
              <a:t>E-businesses utilise the internet, intranets, extranets and other networks to support their commercial processes. </a:t>
            </a:r>
          </a:p>
          <a:p>
            <a:pPr marL="0" indent="0" algn="just">
              <a:lnSpc>
                <a:spcPct val="200000"/>
              </a:lnSpc>
              <a:buNone/>
            </a:pPr>
            <a:r>
              <a:rPr lang="en-GB" dirty="0" smtClean="0"/>
              <a:t>Electronic commerce (e-commerce) is the buying and selling, marketing and servicing of products and services via computer networks. </a:t>
            </a:r>
          </a:p>
          <a:p>
            <a:pPr marL="0" indent="0" algn="just">
              <a:lnSpc>
                <a:spcPct val="200000"/>
              </a:lnSpc>
              <a:buNone/>
            </a:pPr>
            <a:r>
              <a:rPr lang="en-GB" dirty="0" smtClean="0"/>
              <a:t>Since e-business includes the process of transacting with suppliers and customers there is an overlap in activities with e-commerce</a:t>
            </a:r>
            <a:endParaRPr lang="en-GB" dirty="0"/>
          </a:p>
        </p:txBody>
      </p:sp>
    </p:spTree>
    <p:extLst>
      <p:ext uri="{BB962C8B-B14F-4D97-AF65-F5344CB8AC3E}">
        <p14:creationId xmlns:p14="http://schemas.microsoft.com/office/powerpoint/2010/main" val="32994912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smtClean="0"/>
              <a:t>B-2-C Issues</a:t>
            </a:r>
          </a:p>
        </p:txBody>
      </p:sp>
      <p:sp>
        <p:nvSpPr>
          <p:cNvPr id="52227" name="Rectangle 3"/>
          <p:cNvSpPr>
            <a:spLocks noGrp="1" noChangeArrowheads="1"/>
          </p:cNvSpPr>
          <p:nvPr>
            <p:ph type="body" idx="1"/>
          </p:nvPr>
        </p:nvSpPr>
        <p:spPr/>
        <p:txBody>
          <a:bodyPr/>
          <a:lstStyle/>
          <a:p>
            <a:pPr eaLnBrk="1" hangingPunct="1"/>
            <a:r>
              <a:rPr lang="en-US" altLang="en-US" sz="2400"/>
              <a:t>Service is the only means of differentiation.  You must have price and selection.</a:t>
            </a:r>
          </a:p>
          <a:p>
            <a:pPr lvl="1" eaLnBrk="1" hangingPunct="1"/>
            <a:r>
              <a:rPr lang="en-US" altLang="en-US" sz="2000" b="1"/>
              <a:t>adding content</a:t>
            </a:r>
          </a:p>
          <a:p>
            <a:pPr lvl="1" eaLnBrk="1" hangingPunct="1"/>
            <a:r>
              <a:rPr lang="en-US" altLang="en-US" sz="2000" b="1"/>
              <a:t>creating links to other sites and services</a:t>
            </a:r>
          </a:p>
          <a:p>
            <a:pPr lvl="1" eaLnBrk="1" hangingPunct="1"/>
            <a:r>
              <a:rPr lang="en-US" altLang="en-US" sz="2000" b="1"/>
              <a:t>personalizing the shopping experience</a:t>
            </a:r>
            <a:endParaRPr lang="en-US" altLang="en-US" smtClean="0"/>
          </a:p>
        </p:txBody>
      </p:sp>
    </p:spTree>
    <p:extLst>
      <p:ext uri="{BB962C8B-B14F-4D97-AF65-F5344CB8AC3E}">
        <p14:creationId xmlns:p14="http://schemas.microsoft.com/office/powerpoint/2010/main" val="20252091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smtClean="0"/>
              <a:t>Security</a:t>
            </a:r>
          </a:p>
        </p:txBody>
      </p:sp>
      <p:sp>
        <p:nvSpPr>
          <p:cNvPr id="53251" name="Rectangle 3"/>
          <p:cNvSpPr>
            <a:spLocks noGrp="1" noChangeArrowheads="1"/>
          </p:cNvSpPr>
          <p:nvPr>
            <p:ph type="body" idx="1"/>
          </p:nvPr>
        </p:nvSpPr>
        <p:spPr/>
        <p:txBody>
          <a:bodyPr/>
          <a:lstStyle/>
          <a:p>
            <a:pPr eaLnBrk="1" hangingPunct="1"/>
            <a:r>
              <a:rPr lang="en-US" altLang="en-US" sz="2400"/>
              <a:t>What parts of the transaction are vulnerable and in need of protection?</a:t>
            </a:r>
          </a:p>
          <a:p>
            <a:pPr lvl="1" eaLnBrk="1" hangingPunct="1"/>
            <a:r>
              <a:rPr lang="en-US" altLang="en-US" sz="2000" b="1"/>
              <a:t>data in transit</a:t>
            </a:r>
          </a:p>
          <a:p>
            <a:pPr lvl="2" eaLnBrk="1" hangingPunct="1"/>
            <a:r>
              <a:rPr lang="en-US" altLang="en-US" sz="1800" b="1"/>
              <a:t>susceptible to modification, monitoring</a:t>
            </a:r>
          </a:p>
          <a:p>
            <a:pPr lvl="1" eaLnBrk="1" hangingPunct="1"/>
            <a:r>
              <a:rPr lang="en-US" altLang="en-US" sz="2000" b="1"/>
              <a:t>web servers</a:t>
            </a:r>
          </a:p>
          <a:p>
            <a:pPr lvl="2" eaLnBrk="1" hangingPunct="1"/>
            <a:r>
              <a:rPr lang="en-US" altLang="en-US" sz="1800" b="1"/>
              <a:t>http server security flaws</a:t>
            </a:r>
          </a:p>
          <a:p>
            <a:pPr lvl="2" eaLnBrk="1" hangingPunct="1"/>
            <a:r>
              <a:rPr lang="en-US" altLang="en-US" sz="1800" b="1"/>
              <a:t>common gateway interfaces</a:t>
            </a:r>
          </a:p>
          <a:p>
            <a:pPr lvl="1" eaLnBrk="1" hangingPunct="1"/>
            <a:r>
              <a:rPr lang="en-US" altLang="en-US" sz="2000" b="1"/>
              <a:t>customer data</a:t>
            </a:r>
          </a:p>
          <a:p>
            <a:pPr lvl="2" eaLnBrk="1" hangingPunct="1"/>
            <a:r>
              <a:rPr lang="en-US" altLang="en-US" sz="1800" b="1"/>
              <a:t>credit card #’s stored in unencrypted server databases</a:t>
            </a:r>
            <a:endParaRPr lang="en-US" altLang="en-US" b="1" smtClean="0"/>
          </a:p>
          <a:p>
            <a:pPr lvl="1" eaLnBrk="1" hangingPunct="1"/>
            <a:endParaRPr lang="en-US" altLang="en-US" smtClean="0"/>
          </a:p>
        </p:txBody>
      </p:sp>
    </p:spTree>
    <p:extLst>
      <p:ext uri="{BB962C8B-B14F-4D97-AF65-F5344CB8AC3E}">
        <p14:creationId xmlns:p14="http://schemas.microsoft.com/office/powerpoint/2010/main" val="1176601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smtClean="0"/>
              <a:t>Security</a:t>
            </a:r>
          </a:p>
        </p:txBody>
      </p:sp>
      <p:sp>
        <p:nvSpPr>
          <p:cNvPr id="54275" name="Rectangle 3"/>
          <p:cNvSpPr>
            <a:spLocks noGrp="1" noChangeArrowheads="1"/>
          </p:cNvSpPr>
          <p:nvPr>
            <p:ph type="body" idx="1"/>
          </p:nvPr>
        </p:nvSpPr>
        <p:spPr/>
        <p:txBody>
          <a:bodyPr/>
          <a:lstStyle/>
          <a:p>
            <a:pPr eaLnBrk="1" hangingPunct="1"/>
            <a:r>
              <a:rPr lang="en-US" altLang="en-US" sz="2400"/>
              <a:t>Advances in technology</a:t>
            </a:r>
          </a:p>
          <a:p>
            <a:pPr lvl="1" eaLnBrk="1" hangingPunct="1"/>
            <a:r>
              <a:rPr lang="en-US" altLang="en-US" sz="2000" b="1"/>
              <a:t>html extension languages</a:t>
            </a:r>
          </a:p>
          <a:p>
            <a:pPr lvl="2" eaLnBrk="1" hangingPunct="1"/>
            <a:r>
              <a:rPr lang="en-US" altLang="en-US" sz="1800" b="1"/>
              <a:t>greater control given to client system</a:t>
            </a:r>
          </a:p>
          <a:p>
            <a:pPr lvl="1" eaLnBrk="1" hangingPunct="1"/>
            <a:r>
              <a:rPr lang="en-US" altLang="en-US" sz="2000" b="1"/>
              <a:t>more powerful programming languages like JAVA and Visual Basic</a:t>
            </a:r>
          </a:p>
          <a:p>
            <a:pPr lvl="2" eaLnBrk="1" hangingPunct="1"/>
            <a:r>
              <a:rPr lang="en-US" altLang="en-US" sz="1800" b="1"/>
              <a:t>creation of credit card stealing applet</a:t>
            </a:r>
          </a:p>
          <a:p>
            <a:pPr lvl="1" eaLnBrk="1" hangingPunct="1"/>
            <a:r>
              <a:rPr lang="en-US" altLang="en-US" sz="2000" b="1"/>
              <a:t>ability to access keystrokes</a:t>
            </a:r>
          </a:p>
          <a:p>
            <a:pPr lvl="2" eaLnBrk="1" hangingPunct="1"/>
            <a:r>
              <a:rPr lang="en-US" altLang="en-US" sz="1800" b="1"/>
              <a:t>circumvent encryption</a:t>
            </a:r>
          </a:p>
          <a:p>
            <a:pPr lvl="2" eaLnBrk="1" hangingPunct="1"/>
            <a:endParaRPr lang="en-US" altLang="en-US" sz="1800"/>
          </a:p>
        </p:txBody>
      </p:sp>
    </p:spTree>
    <p:extLst>
      <p:ext uri="{BB962C8B-B14F-4D97-AF65-F5344CB8AC3E}">
        <p14:creationId xmlns:p14="http://schemas.microsoft.com/office/powerpoint/2010/main" val="16628850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smtClean="0"/>
              <a:t>Security</a:t>
            </a:r>
          </a:p>
        </p:txBody>
      </p:sp>
      <p:sp>
        <p:nvSpPr>
          <p:cNvPr id="55299" name="Rectangle 3"/>
          <p:cNvSpPr>
            <a:spLocks noGrp="1" noChangeArrowheads="1"/>
          </p:cNvSpPr>
          <p:nvPr>
            <p:ph type="body" idx="1"/>
          </p:nvPr>
        </p:nvSpPr>
        <p:spPr/>
        <p:txBody>
          <a:bodyPr/>
          <a:lstStyle/>
          <a:p>
            <a:pPr eaLnBrk="1" hangingPunct="1"/>
            <a:r>
              <a:rPr lang="en-US" altLang="en-US" sz="2400"/>
              <a:t>Current security technology</a:t>
            </a:r>
          </a:p>
          <a:p>
            <a:pPr lvl="1" eaLnBrk="1" hangingPunct="1"/>
            <a:r>
              <a:rPr lang="en-US" altLang="en-US" sz="2000" b="1"/>
              <a:t>Firewalls</a:t>
            </a:r>
          </a:p>
          <a:p>
            <a:pPr lvl="2" eaLnBrk="1" hangingPunct="1"/>
            <a:r>
              <a:rPr lang="en-US" altLang="en-US" sz="1800" b="1"/>
              <a:t>Hardware and software to protect internal network from external attack</a:t>
            </a:r>
          </a:p>
          <a:p>
            <a:pPr lvl="2" eaLnBrk="1" hangingPunct="1"/>
            <a:r>
              <a:rPr lang="en-US" altLang="en-US" sz="1800" b="1"/>
              <a:t>Location of web server is critical</a:t>
            </a:r>
          </a:p>
          <a:p>
            <a:pPr lvl="3" eaLnBrk="1" hangingPunct="1"/>
            <a:r>
              <a:rPr lang="en-US" altLang="en-US" sz="1600" b="1"/>
              <a:t>Ahead of firewall</a:t>
            </a:r>
          </a:p>
          <a:p>
            <a:pPr lvl="4" eaLnBrk="1" hangingPunct="1"/>
            <a:r>
              <a:rPr lang="en-US" altLang="en-US" sz="1600" b="1"/>
              <a:t>site is vulnerable but more user friendly and less cumbersome</a:t>
            </a:r>
          </a:p>
          <a:p>
            <a:pPr lvl="4" eaLnBrk="1" hangingPunct="1"/>
            <a:r>
              <a:rPr lang="en-US" altLang="en-US" sz="1600" b="1"/>
              <a:t>data must be moved behind firewall for safety</a:t>
            </a:r>
          </a:p>
          <a:p>
            <a:pPr lvl="3" eaLnBrk="1" hangingPunct="1"/>
            <a:r>
              <a:rPr lang="en-US" altLang="en-US" sz="1600" b="1"/>
              <a:t>Behind firewall</a:t>
            </a:r>
          </a:p>
          <a:p>
            <a:pPr lvl="4" eaLnBrk="1" hangingPunct="1"/>
            <a:r>
              <a:rPr lang="en-US" altLang="en-US" sz="1600" b="1"/>
              <a:t>site is secure</a:t>
            </a:r>
          </a:p>
          <a:p>
            <a:pPr lvl="4" eaLnBrk="1" hangingPunct="1"/>
            <a:r>
              <a:rPr lang="en-US" altLang="en-US" sz="1600" b="1"/>
              <a:t>data can be stored in server database</a:t>
            </a:r>
          </a:p>
          <a:p>
            <a:pPr lvl="4" eaLnBrk="1" hangingPunct="1"/>
            <a:endParaRPr lang="en-US" altLang="en-US" sz="1600" b="1"/>
          </a:p>
        </p:txBody>
      </p:sp>
    </p:spTree>
    <p:extLst>
      <p:ext uri="{BB962C8B-B14F-4D97-AF65-F5344CB8AC3E}">
        <p14:creationId xmlns:p14="http://schemas.microsoft.com/office/powerpoint/2010/main" val="30156865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en-US" smtClean="0"/>
              <a:t>Security</a:t>
            </a:r>
          </a:p>
        </p:txBody>
      </p:sp>
      <p:sp>
        <p:nvSpPr>
          <p:cNvPr id="56323" name="Rectangle 3"/>
          <p:cNvSpPr>
            <a:spLocks noGrp="1" noChangeArrowheads="1"/>
          </p:cNvSpPr>
          <p:nvPr>
            <p:ph type="body" idx="1"/>
          </p:nvPr>
        </p:nvSpPr>
        <p:spPr/>
        <p:txBody>
          <a:bodyPr/>
          <a:lstStyle/>
          <a:p>
            <a:pPr eaLnBrk="1" hangingPunct="1"/>
            <a:r>
              <a:rPr lang="en-US" altLang="en-US" sz="2400"/>
              <a:t>Current security technology</a:t>
            </a:r>
          </a:p>
          <a:p>
            <a:pPr lvl="1" eaLnBrk="1" hangingPunct="1"/>
            <a:r>
              <a:rPr lang="en-US" altLang="en-US" sz="2000" b="1"/>
              <a:t>Encryption</a:t>
            </a:r>
          </a:p>
          <a:p>
            <a:pPr lvl="2" eaLnBrk="1" hangingPunct="1"/>
            <a:r>
              <a:rPr lang="en-US" altLang="en-US" sz="1800" b="1"/>
              <a:t>uses a public/private key pair to encode, authorize and decode data transmissions</a:t>
            </a:r>
          </a:p>
          <a:p>
            <a:pPr lvl="2" eaLnBrk="1" hangingPunct="1"/>
            <a:r>
              <a:rPr lang="en-US" altLang="en-US" sz="1800" b="1"/>
              <a:t>data is encoded with a 48 to 126 bit random alphanumeric string</a:t>
            </a:r>
          </a:p>
          <a:p>
            <a:pPr lvl="2" eaLnBrk="1" hangingPunct="1"/>
            <a:r>
              <a:rPr lang="en-US" altLang="en-US" sz="1800" b="1"/>
              <a:t>the message then can only be opened with the proper key located at the receiving end.</a:t>
            </a:r>
          </a:p>
          <a:p>
            <a:pPr lvl="2" eaLnBrk="1" hangingPunct="1"/>
            <a:r>
              <a:rPr lang="en-US" altLang="en-US" sz="1800" b="1"/>
              <a:t>attempts are being made to use this public key technology to handle e-commerce transactions</a:t>
            </a:r>
          </a:p>
        </p:txBody>
      </p:sp>
    </p:spTree>
    <p:extLst>
      <p:ext uri="{BB962C8B-B14F-4D97-AF65-F5344CB8AC3E}">
        <p14:creationId xmlns:p14="http://schemas.microsoft.com/office/powerpoint/2010/main" val="38859449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smtClean="0"/>
              <a:t>Security</a:t>
            </a:r>
          </a:p>
        </p:txBody>
      </p:sp>
      <p:sp>
        <p:nvSpPr>
          <p:cNvPr id="57347" name="Rectangle 3"/>
          <p:cNvSpPr>
            <a:spLocks noGrp="1" noChangeArrowheads="1"/>
          </p:cNvSpPr>
          <p:nvPr>
            <p:ph type="body" idx="1"/>
          </p:nvPr>
        </p:nvSpPr>
        <p:spPr/>
        <p:txBody>
          <a:bodyPr/>
          <a:lstStyle/>
          <a:p>
            <a:pPr eaLnBrk="1" hangingPunct="1"/>
            <a:r>
              <a:rPr lang="en-US" altLang="en-US" sz="2400"/>
              <a:t>Current security technology</a:t>
            </a:r>
          </a:p>
          <a:p>
            <a:pPr lvl="1" eaLnBrk="1" hangingPunct="1"/>
            <a:r>
              <a:rPr lang="en-US" altLang="en-US" sz="2000" b="1"/>
              <a:t>Encryption</a:t>
            </a:r>
          </a:p>
          <a:p>
            <a:pPr lvl="2" eaLnBrk="1" hangingPunct="1"/>
            <a:r>
              <a:rPr lang="en-US" altLang="en-US" sz="1800" b="1"/>
              <a:t>SSL(Secure Sockets Layer)  </a:t>
            </a:r>
          </a:p>
          <a:p>
            <a:pPr lvl="3" eaLnBrk="1" hangingPunct="1"/>
            <a:r>
              <a:rPr lang="en-US" altLang="en-US" sz="1600" b="1"/>
              <a:t>authenticates server to client</a:t>
            </a:r>
          </a:p>
          <a:p>
            <a:pPr lvl="2" eaLnBrk="1" hangingPunct="1"/>
            <a:r>
              <a:rPr lang="en-US" altLang="en-US" sz="1800" b="1"/>
              <a:t>SHTTP(Secure http)</a:t>
            </a:r>
          </a:p>
          <a:p>
            <a:pPr lvl="3" eaLnBrk="1" hangingPunct="1"/>
            <a:r>
              <a:rPr lang="en-US" altLang="en-US" sz="1600" b="1"/>
              <a:t>authenticates both client and server</a:t>
            </a:r>
          </a:p>
          <a:p>
            <a:pPr lvl="2" eaLnBrk="1" hangingPunct="1"/>
            <a:r>
              <a:rPr lang="en-US" altLang="en-US" sz="1800" b="1"/>
              <a:t>SET(Secure Electronic Transactions)</a:t>
            </a:r>
          </a:p>
          <a:p>
            <a:pPr lvl="3" eaLnBrk="1" hangingPunct="1"/>
            <a:r>
              <a:rPr lang="en-US" altLang="en-US" sz="1600" b="1"/>
              <a:t>authenticates both client and server</a:t>
            </a:r>
          </a:p>
          <a:p>
            <a:pPr lvl="3" eaLnBrk="1" hangingPunct="1"/>
            <a:r>
              <a:rPr lang="en-US" altLang="en-US" sz="1600" b="1"/>
              <a:t>securely carries payment through to bank</a:t>
            </a:r>
          </a:p>
          <a:p>
            <a:pPr lvl="3" eaLnBrk="1" hangingPunct="1"/>
            <a:endParaRPr lang="en-US" altLang="en-US" sz="1600"/>
          </a:p>
        </p:txBody>
      </p:sp>
    </p:spTree>
    <p:extLst>
      <p:ext uri="{BB962C8B-B14F-4D97-AF65-F5344CB8AC3E}">
        <p14:creationId xmlns:p14="http://schemas.microsoft.com/office/powerpoint/2010/main" val="5935173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smtClean="0"/>
              <a:t>Security</a:t>
            </a:r>
          </a:p>
        </p:txBody>
      </p:sp>
      <p:sp>
        <p:nvSpPr>
          <p:cNvPr id="58371" name="Rectangle 3"/>
          <p:cNvSpPr>
            <a:spLocks noGrp="1" noChangeArrowheads="1"/>
          </p:cNvSpPr>
          <p:nvPr>
            <p:ph type="body" idx="1"/>
          </p:nvPr>
        </p:nvSpPr>
        <p:spPr/>
        <p:txBody>
          <a:bodyPr>
            <a:normAutofit lnSpcReduction="10000"/>
          </a:bodyPr>
          <a:lstStyle/>
          <a:p>
            <a:pPr eaLnBrk="1" hangingPunct="1"/>
            <a:r>
              <a:rPr lang="en-US" altLang="en-US" sz="2400"/>
              <a:t>Current security technology</a:t>
            </a:r>
          </a:p>
          <a:p>
            <a:pPr lvl="1" eaLnBrk="1" hangingPunct="1"/>
            <a:r>
              <a:rPr lang="en-US" altLang="en-US" sz="2000" b="1"/>
              <a:t>3rd party payment systems</a:t>
            </a:r>
          </a:p>
          <a:p>
            <a:pPr lvl="2" eaLnBrk="1" hangingPunct="1"/>
            <a:r>
              <a:rPr lang="en-US" altLang="en-US" sz="1800" b="1"/>
              <a:t>Cybercash</a:t>
            </a:r>
          </a:p>
          <a:p>
            <a:pPr lvl="3" eaLnBrk="1" hangingPunct="1"/>
            <a:r>
              <a:rPr lang="en-US" altLang="en-US" sz="1600" b="1"/>
              <a:t>intermediary between merchant and customer/bank</a:t>
            </a:r>
          </a:p>
          <a:p>
            <a:pPr lvl="3" eaLnBrk="1" hangingPunct="1"/>
            <a:r>
              <a:rPr lang="en-US" altLang="en-US" sz="1600" b="1"/>
              <a:t>merchant never sees customer credit card #</a:t>
            </a:r>
          </a:p>
          <a:p>
            <a:pPr lvl="2" eaLnBrk="1" hangingPunct="1"/>
            <a:r>
              <a:rPr lang="en-US" altLang="en-US" sz="1800" b="1"/>
              <a:t>Digicash</a:t>
            </a:r>
          </a:p>
          <a:p>
            <a:pPr lvl="3" eaLnBrk="1" hangingPunct="1"/>
            <a:r>
              <a:rPr lang="en-US" altLang="en-US" sz="1600" b="1"/>
              <a:t>digital tokens used like travelers checks</a:t>
            </a:r>
          </a:p>
          <a:p>
            <a:pPr lvl="2" eaLnBrk="1" hangingPunct="1"/>
            <a:r>
              <a:rPr lang="en-US" altLang="en-US" sz="1800" b="1"/>
              <a:t>Virtual PIN</a:t>
            </a:r>
          </a:p>
          <a:p>
            <a:pPr lvl="3" eaLnBrk="1" hangingPunct="1"/>
            <a:r>
              <a:rPr lang="en-US" altLang="en-US" sz="1600" b="1"/>
              <a:t>payments authorized via e-mail </a:t>
            </a:r>
          </a:p>
          <a:p>
            <a:pPr lvl="3" eaLnBrk="1" hangingPunct="1"/>
            <a:r>
              <a:rPr lang="en-US" altLang="en-US" sz="1600" b="1"/>
              <a:t>difficult to intercept</a:t>
            </a:r>
          </a:p>
          <a:p>
            <a:pPr lvl="3" eaLnBrk="1" hangingPunct="1"/>
            <a:r>
              <a:rPr lang="en-US" altLang="en-US" sz="1600" b="1"/>
              <a:t>credit card enrollment via phone</a:t>
            </a:r>
          </a:p>
        </p:txBody>
      </p:sp>
    </p:spTree>
    <p:extLst>
      <p:ext uri="{BB962C8B-B14F-4D97-AF65-F5344CB8AC3E}">
        <p14:creationId xmlns:p14="http://schemas.microsoft.com/office/powerpoint/2010/main" val="152080840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smtClean="0"/>
              <a:t>Security</a:t>
            </a:r>
          </a:p>
        </p:txBody>
      </p:sp>
      <p:sp>
        <p:nvSpPr>
          <p:cNvPr id="59395" name="Rectangle 3"/>
          <p:cNvSpPr>
            <a:spLocks noGrp="1" noChangeArrowheads="1"/>
          </p:cNvSpPr>
          <p:nvPr>
            <p:ph type="body" idx="1"/>
          </p:nvPr>
        </p:nvSpPr>
        <p:spPr/>
        <p:txBody>
          <a:bodyPr/>
          <a:lstStyle/>
          <a:p>
            <a:pPr eaLnBrk="1" hangingPunct="1"/>
            <a:r>
              <a:rPr lang="en-US" altLang="en-US" sz="2400"/>
              <a:t>Current security technology</a:t>
            </a:r>
          </a:p>
          <a:p>
            <a:pPr lvl="1" eaLnBrk="1" hangingPunct="1"/>
            <a:r>
              <a:rPr lang="en-US" altLang="en-US" sz="2000" b="1"/>
              <a:t>Uniform standards must be developed and adopted to provide interoperability between systems.</a:t>
            </a:r>
          </a:p>
          <a:p>
            <a:pPr lvl="1" eaLnBrk="1" hangingPunct="1"/>
            <a:r>
              <a:rPr lang="en-US" altLang="en-US" sz="2000" b="1"/>
              <a:t>Current payment systems require both the client and the server to register.</a:t>
            </a:r>
          </a:p>
          <a:p>
            <a:pPr lvl="1" eaLnBrk="1" hangingPunct="1"/>
            <a:r>
              <a:rPr lang="en-US" altLang="en-US" sz="2000" b="1"/>
              <a:t>As standards are developed and proposed they must be easy to employ.</a:t>
            </a:r>
          </a:p>
          <a:p>
            <a:pPr lvl="1" eaLnBrk="1" hangingPunct="1"/>
            <a:r>
              <a:rPr lang="en-US" altLang="en-US" sz="2000" b="1"/>
              <a:t>The entire transaction process must be incorporated; from the point of sale to the merchant to the bank and to the credit clearing house.</a:t>
            </a:r>
          </a:p>
        </p:txBody>
      </p:sp>
    </p:spTree>
    <p:extLst>
      <p:ext uri="{BB962C8B-B14F-4D97-AF65-F5344CB8AC3E}">
        <p14:creationId xmlns:p14="http://schemas.microsoft.com/office/powerpoint/2010/main" val="24646086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smtClean="0"/>
              <a:t>Security</a:t>
            </a:r>
          </a:p>
        </p:txBody>
      </p:sp>
      <p:sp>
        <p:nvSpPr>
          <p:cNvPr id="60419" name="Rectangle 3"/>
          <p:cNvSpPr>
            <a:spLocks noGrp="1" noChangeArrowheads="1"/>
          </p:cNvSpPr>
          <p:nvPr>
            <p:ph type="body" idx="1"/>
          </p:nvPr>
        </p:nvSpPr>
        <p:spPr/>
        <p:txBody>
          <a:bodyPr/>
          <a:lstStyle/>
          <a:p>
            <a:pPr eaLnBrk="1" hangingPunct="1"/>
            <a:r>
              <a:rPr lang="en-US" altLang="en-US" sz="2400"/>
              <a:t>Recent Developments</a:t>
            </a:r>
          </a:p>
          <a:p>
            <a:pPr lvl="1" eaLnBrk="1" hangingPunct="1"/>
            <a:r>
              <a:rPr lang="en-US" altLang="en-US" sz="2000" b="1"/>
              <a:t>Microsoft fix</a:t>
            </a:r>
          </a:p>
          <a:p>
            <a:pPr lvl="2" eaLnBrk="1" hangingPunct="1"/>
            <a:r>
              <a:rPr lang="en-US" altLang="en-US" sz="1800" b="1"/>
              <a:t>Active Setup download program which detects which files are needed and downloads relevant ones.</a:t>
            </a:r>
          </a:p>
          <a:p>
            <a:pPr lvl="2" eaLnBrk="1" hangingPunct="1"/>
            <a:r>
              <a:rPr lang="en-US" altLang="en-US" sz="1800" b="1"/>
              <a:t>Microsoft files are automatically downloaded without approval</a:t>
            </a:r>
          </a:p>
          <a:p>
            <a:pPr lvl="2" eaLnBrk="1" hangingPunct="1"/>
            <a:r>
              <a:rPr lang="en-US" altLang="en-US" sz="1800" b="1"/>
              <a:t>can specify download locations on user’s hard disk</a:t>
            </a:r>
          </a:p>
          <a:p>
            <a:pPr lvl="2" eaLnBrk="1" hangingPunct="1"/>
            <a:r>
              <a:rPr lang="en-US" altLang="en-US" sz="1800" b="1"/>
              <a:t>vulnerable to denial-of-service attacks</a:t>
            </a:r>
            <a:endParaRPr lang="en-US" altLang="en-US" sz="1800"/>
          </a:p>
        </p:txBody>
      </p:sp>
    </p:spTree>
    <p:extLst>
      <p:ext uri="{BB962C8B-B14F-4D97-AF65-F5344CB8AC3E}">
        <p14:creationId xmlns:p14="http://schemas.microsoft.com/office/powerpoint/2010/main" val="5693917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en-US" smtClean="0"/>
              <a:t>Security</a:t>
            </a:r>
          </a:p>
        </p:txBody>
      </p:sp>
      <p:sp>
        <p:nvSpPr>
          <p:cNvPr id="61443" name="Rectangle 3"/>
          <p:cNvSpPr>
            <a:spLocks noGrp="1" noChangeArrowheads="1"/>
          </p:cNvSpPr>
          <p:nvPr>
            <p:ph type="body" idx="1"/>
          </p:nvPr>
        </p:nvSpPr>
        <p:spPr/>
        <p:txBody>
          <a:bodyPr/>
          <a:lstStyle/>
          <a:p>
            <a:pPr eaLnBrk="1" hangingPunct="1"/>
            <a:r>
              <a:rPr lang="en-US" altLang="en-US" sz="2400"/>
              <a:t>Recent Developments</a:t>
            </a:r>
          </a:p>
          <a:p>
            <a:pPr lvl="1" eaLnBrk="1" hangingPunct="1"/>
            <a:r>
              <a:rPr lang="en-US" altLang="en-US" sz="2000" b="1"/>
              <a:t>Approximately 50% of organizations in a 1997 survey reported security breaches</a:t>
            </a:r>
          </a:p>
          <a:p>
            <a:pPr lvl="2" eaLnBrk="1" hangingPunct="1"/>
            <a:r>
              <a:rPr lang="en-US" altLang="en-US" sz="1800" b="1"/>
              <a:t>up from 37% in the previous year</a:t>
            </a:r>
            <a:endParaRPr lang="en-US" altLang="en-US" sz="1800"/>
          </a:p>
          <a:p>
            <a:pPr lvl="1" eaLnBrk="1" hangingPunct="1"/>
            <a:r>
              <a:rPr lang="en-US" altLang="en-US" sz="2000" b="1"/>
              <a:t>Nike.com</a:t>
            </a:r>
          </a:p>
          <a:p>
            <a:pPr lvl="2" eaLnBrk="1" hangingPunct="1"/>
            <a:r>
              <a:rPr lang="en-US" altLang="en-US" sz="1800" b="1"/>
              <a:t>hackers seized domain name and routed users to an Australian site with anti-Nike messages</a:t>
            </a:r>
          </a:p>
          <a:p>
            <a:pPr lvl="2" eaLnBrk="1" hangingPunct="1"/>
            <a:r>
              <a:rPr lang="en-US" altLang="en-US" sz="1800" b="1"/>
              <a:t>problem lasted for days due to ISPs’ use of cached versions of web pages to speed access</a:t>
            </a:r>
            <a:endParaRPr lang="en-US" altLang="en-US" sz="1800"/>
          </a:p>
        </p:txBody>
      </p:sp>
    </p:spTree>
    <p:extLst>
      <p:ext uri="{BB962C8B-B14F-4D97-AF65-F5344CB8AC3E}">
        <p14:creationId xmlns:p14="http://schemas.microsoft.com/office/powerpoint/2010/main" val="3390014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7999"/>
          </a:xfrm>
        </p:spPr>
        <p:txBody>
          <a:bodyPr>
            <a:noAutofit/>
          </a:bodyPr>
          <a:lstStyle/>
          <a:p>
            <a:pPr marL="0" indent="0">
              <a:buNone/>
            </a:pPr>
            <a:r>
              <a:rPr lang="en-GB" sz="2800" dirty="0"/>
              <a:t>Kalakota and Whinston (1997) refer to a range of different perspectives for e-commerce: </a:t>
            </a:r>
          </a:p>
          <a:p>
            <a:pPr marL="0" indent="0">
              <a:buNone/>
            </a:pPr>
            <a:r>
              <a:rPr lang="en-GB" sz="2800" dirty="0" smtClean="0"/>
              <a:t>1-  </a:t>
            </a:r>
            <a:r>
              <a:rPr lang="en-GB" sz="2800" dirty="0"/>
              <a:t>A communications perspective – the delivery of information, products or services or payment by electronic means.</a:t>
            </a:r>
          </a:p>
          <a:p>
            <a:pPr marL="0" indent="0">
              <a:buNone/>
            </a:pPr>
            <a:endParaRPr lang="en-GB" sz="2800" dirty="0"/>
          </a:p>
          <a:p>
            <a:pPr marL="0" indent="0">
              <a:buNone/>
            </a:pPr>
            <a:r>
              <a:rPr lang="en-GB" sz="2800" dirty="0" smtClean="0"/>
              <a:t>2-  </a:t>
            </a:r>
            <a:r>
              <a:rPr lang="en-GB" sz="2800" dirty="0"/>
              <a:t>A business process perspective – the application of technology towards the automation of business transactions and workflows. </a:t>
            </a:r>
          </a:p>
          <a:p>
            <a:pPr marL="0" indent="0">
              <a:buNone/>
            </a:pPr>
            <a:endParaRPr lang="en-GB" sz="2800" dirty="0"/>
          </a:p>
          <a:p>
            <a:pPr marL="0" indent="0">
              <a:buNone/>
            </a:pPr>
            <a:r>
              <a:rPr lang="en-GB" sz="2800" dirty="0" smtClean="0"/>
              <a:t>3-  </a:t>
            </a:r>
            <a:r>
              <a:rPr lang="en-GB" sz="2800" dirty="0"/>
              <a:t>A service perspective – enabling cost cutting at the same time as increasing the speed and quality of service delivery. </a:t>
            </a:r>
            <a:endParaRPr lang="en-GB" sz="2800" dirty="0" smtClean="0"/>
          </a:p>
          <a:p>
            <a:pPr marL="0" indent="0">
              <a:buNone/>
            </a:pPr>
            <a:endParaRPr lang="en-GB" sz="2800" dirty="0"/>
          </a:p>
          <a:p>
            <a:pPr marL="0" indent="0">
              <a:buNone/>
            </a:pPr>
            <a:r>
              <a:rPr lang="en-GB" sz="2800" dirty="0" smtClean="0"/>
              <a:t>4- </a:t>
            </a:r>
            <a:r>
              <a:rPr lang="en-GB" sz="2800" dirty="0"/>
              <a:t>An online perspective – the buying and selling of products and information online.</a:t>
            </a:r>
          </a:p>
          <a:p>
            <a:pPr marL="0" indent="0">
              <a:buNone/>
            </a:pPr>
            <a:endParaRPr lang="en-GB" sz="2800" dirty="0"/>
          </a:p>
        </p:txBody>
      </p:sp>
    </p:spTree>
    <p:extLst>
      <p:ext uri="{BB962C8B-B14F-4D97-AF65-F5344CB8AC3E}">
        <p14:creationId xmlns:p14="http://schemas.microsoft.com/office/powerpoint/2010/main" val="4282058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smtClean="0"/>
              <a:t>Privacy</a:t>
            </a:r>
          </a:p>
        </p:txBody>
      </p:sp>
      <p:sp>
        <p:nvSpPr>
          <p:cNvPr id="62467" name="Rectangle 3"/>
          <p:cNvSpPr>
            <a:spLocks noGrp="1" noChangeArrowheads="1"/>
          </p:cNvSpPr>
          <p:nvPr>
            <p:ph type="body" idx="1"/>
          </p:nvPr>
        </p:nvSpPr>
        <p:spPr/>
        <p:txBody>
          <a:bodyPr/>
          <a:lstStyle/>
          <a:p>
            <a:pPr eaLnBrk="1" hangingPunct="1"/>
            <a:r>
              <a:rPr lang="en-US" altLang="en-US" sz="2400"/>
              <a:t>The need for e-Marketing information</a:t>
            </a:r>
          </a:p>
          <a:p>
            <a:pPr lvl="1" eaLnBrk="1" hangingPunct="1"/>
            <a:r>
              <a:rPr lang="en-US" altLang="en-US" sz="2000" b="1"/>
              <a:t>How do you turn browsers into purchasers?</a:t>
            </a:r>
          </a:p>
          <a:p>
            <a:pPr lvl="1" eaLnBrk="1" hangingPunct="1"/>
            <a:r>
              <a:rPr lang="en-US" altLang="en-US" sz="2000" b="1"/>
              <a:t>How do you identify and retain repeat customers?</a:t>
            </a:r>
          </a:p>
          <a:p>
            <a:pPr lvl="1" eaLnBrk="1" hangingPunct="1"/>
            <a:r>
              <a:rPr lang="en-US" altLang="en-US" sz="2000" b="1"/>
              <a:t>Who are the most profitable customers?</a:t>
            </a:r>
          </a:p>
          <a:p>
            <a:pPr lvl="1" eaLnBrk="1" hangingPunct="1"/>
            <a:r>
              <a:rPr lang="en-US" altLang="en-US" sz="2000" b="1"/>
              <a:t>What marketing and promotional efforts attract them?</a:t>
            </a:r>
          </a:p>
          <a:p>
            <a:pPr lvl="1" eaLnBrk="1" hangingPunct="1"/>
            <a:r>
              <a:rPr lang="en-US" altLang="en-US" sz="2000" b="1"/>
              <a:t>What content leads them to buy?</a:t>
            </a:r>
          </a:p>
          <a:p>
            <a:pPr lvl="1" eaLnBrk="1" hangingPunct="1"/>
            <a:r>
              <a:rPr lang="en-US" altLang="en-US" sz="2000" b="1"/>
              <a:t>What products should be marketed through which channels?</a:t>
            </a:r>
          </a:p>
          <a:p>
            <a:pPr lvl="1" eaLnBrk="1" hangingPunct="1"/>
            <a:r>
              <a:rPr lang="en-US" altLang="en-US" sz="2000" b="1"/>
              <a:t>You cannot personalize the shopping experience without some knowledge of the individual.</a:t>
            </a:r>
          </a:p>
          <a:p>
            <a:pPr lvl="4" eaLnBrk="1" hangingPunct="1"/>
            <a:endParaRPr lang="en-US" altLang="en-US" sz="1600" b="1"/>
          </a:p>
        </p:txBody>
      </p:sp>
    </p:spTree>
    <p:extLst>
      <p:ext uri="{BB962C8B-B14F-4D97-AF65-F5344CB8AC3E}">
        <p14:creationId xmlns:p14="http://schemas.microsoft.com/office/powerpoint/2010/main" val="26427496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smtClean="0"/>
              <a:t>Privacy</a:t>
            </a:r>
          </a:p>
        </p:txBody>
      </p:sp>
      <p:sp>
        <p:nvSpPr>
          <p:cNvPr id="63491" name="Rectangle 3"/>
          <p:cNvSpPr>
            <a:spLocks noGrp="1" noChangeArrowheads="1"/>
          </p:cNvSpPr>
          <p:nvPr>
            <p:ph type="body" idx="1"/>
          </p:nvPr>
        </p:nvSpPr>
        <p:spPr/>
        <p:txBody>
          <a:bodyPr/>
          <a:lstStyle/>
          <a:p>
            <a:pPr eaLnBrk="1" hangingPunct="1"/>
            <a:r>
              <a:rPr lang="en-US" altLang="en-US" sz="2400"/>
              <a:t>How is this accomplished without jeopardizing privacy?</a:t>
            </a:r>
          </a:p>
          <a:p>
            <a:pPr lvl="1" eaLnBrk="1" hangingPunct="1"/>
            <a:r>
              <a:rPr lang="en-US" altLang="en-US" sz="2000" b="1"/>
              <a:t>Technology has been focused on the marketer</a:t>
            </a:r>
          </a:p>
          <a:p>
            <a:pPr lvl="2" eaLnBrk="1" hangingPunct="1"/>
            <a:r>
              <a:rPr lang="en-US" altLang="en-US" sz="1800" b="1"/>
              <a:t>consumers cannot manage personal data</a:t>
            </a:r>
          </a:p>
          <a:p>
            <a:pPr lvl="1" eaLnBrk="1" hangingPunct="1"/>
            <a:r>
              <a:rPr lang="en-US" altLang="en-US" sz="2000" b="1"/>
              <a:t>Value, Control and Security</a:t>
            </a:r>
          </a:p>
          <a:p>
            <a:pPr lvl="2" eaLnBrk="1" hangingPunct="1"/>
            <a:r>
              <a:rPr lang="en-US" altLang="en-US" sz="1800" b="1"/>
              <a:t>must have a perceived benefit</a:t>
            </a:r>
          </a:p>
          <a:p>
            <a:pPr lvl="2" eaLnBrk="1" hangingPunct="1"/>
            <a:r>
              <a:rPr lang="en-US" altLang="en-US" sz="1800" b="1"/>
              <a:t>must have control as to how information is used</a:t>
            </a:r>
          </a:p>
          <a:p>
            <a:pPr lvl="2" eaLnBrk="1" hangingPunct="1"/>
            <a:r>
              <a:rPr lang="en-US" altLang="en-US" sz="1800" b="1"/>
              <a:t>must be secure from theft, unauthorized modification</a:t>
            </a:r>
          </a:p>
          <a:p>
            <a:pPr lvl="1" eaLnBrk="1" hangingPunct="1"/>
            <a:r>
              <a:rPr lang="en-US" altLang="en-US" sz="2000" b="1"/>
              <a:t>Demographics may be skewed</a:t>
            </a:r>
          </a:p>
          <a:p>
            <a:pPr lvl="2" eaLnBrk="1" hangingPunct="1"/>
            <a:r>
              <a:rPr lang="en-US" altLang="en-US" sz="1800" b="1"/>
              <a:t>data could be misleading if only those willing to release information can be tracked</a:t>
            </a:r>
          </a:p>
        </p:txBody>
      </p:sp>
    </p:spTree>
    <p:extLst>
      <p:ext uri="{BB962C8B-B14F-4D97-AF65-F5344CB8AC3E}">
        <p14:creationId xmlns:p14="http://schemas.microsoft.com/office/powerpoint/2010/main" val="30343541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en-US" smtClean="0"/>
              <a:t>Privacy</a:t>
            </a:r>
          </a:p>
        </p:txBody>
      </p:sp>
      <p:sp>
        <p:nvSpPr>
          <p:cNvPr id="64515" name="Rectangle 3"/>
          <p:cNvSpPr>
            <a:spLocks noGrp="1" noChangeArrowheads="1"/>
          </p:cNvSpPr>
          <p:nvPr>
            <p:ph type="body" idx="1"/>
          </p:nvPr>
        </p:nvSpPr>
        <p:spPr/>
        <p:txBody>
          <a:bodyPr/>
          <a:lstStyle/>
          <a:p>
            <a:pPr eaLnBrk="1" hangingPunct="1"/>
            <a:r>
              <a:rPr lang="en-US" altLang="en-US" sz="2400"/>
              <a:t>Recent Developments</a:t>
            </a:r>
          </a:p>
          <a:p>
            <a:pPr lvl="1" eaLnBrk="1" hangingPunct="1"/>
            <a:r>
              <a:rPr lang="en-US" altLang="en-US" sz="2000" b="1"/>
              <a:t>FTC involvement</a:t>
            </a:r>
          </a:p>
          <a:p>
            <a:pPr lvl="2" eaLnBrk="1" hangingPunct="1"/>
            <a:r>
              <a:rPr lang="en-US" altLang="en-US" sz="1800" b="1"/>
              <a:t>from consumer protection standpoint, many online privacy policies are confusing, contradictory and ambiguous</a:t>
            </a:r>
          </a:p>
          <a:p>
            <a:pPr lvl="2" eaLnBrk="1" hangingPunct="1"/>
            <a:r>
              <a:rPr lang="en-US" altLang="en-US" sz="1800" b="1"/>
              <a:t>changing its stance on self-regulation</a:t>
            </a:r>
          </a:p>
          <a:p>
            <a:pPr lvl="2" eaLnBrk="1" hangingPunct="1"/>
            <a:r>
              <a:rPr lang="en-US" altLang="en-US" sz="1800" b="1"/>
              <a:t>congressional action possible</a:t>
            </a:r>
          </a:p>
        </p:txBody>
      </p:sp>
    </p:spTree>
    <p:extLst>
      <p:ext uri="{BB962C8B-B14F-4D97-AF65-F5344CB8AC3E}">
        <p14:creationId xmlns:p14="http://schemas.microsoft.com/office/powerpoint/2010/main" val="498159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smtClean="0"/>
              <a:t>Privacy</a:t>
            </a:r>
          </a:p>
        </p:txBody>
      </p:sp>
      <p:sp>
        <p:nvSpPr>
          <p:cNvPr id="65539" name="Rectangle 3"/>
          <p:cNvSpPr>
            <a:spLocks noGrp="1" noChangeArrowheads="1"/>
          </p:cNvSpPr>
          <p:nvPr>
            <p:ph type="body" idx="1"/>
          </p:nvPr>
        </p:nvSpPr>
        <p:spPr/>
        <p:txBody>
          <a:bodyPr>
            <a:normAutofit lnSpcReduction="10000"/>
          </a:bodyPr>
          <a:lstStyle/>
          <a:p>
            <a:pPr eaLnBrk="1" hangingPunct="1"/>
            <a:r>
              <a:rPr lang="en-US" altLang="en-US" sz="2400"/>
              <a:t>Recent Developments</a:t>
            </a:r>
          </a:p>
          <a:p>
            <a:pPr lvl="1" eaLnBrk="1" hangingPunct="1"/>
            <a:r>
              <a:rPr lang="en-US" altLang="en-US" sz="2000" b="1"/>
              <a:t>Essential Elements of Privacy Policies (FTC)</a:t>
            </a:r>
          </a:p>
          <a:p>
            <a:pPr lvl="2" eaLnBrk="1" hangingPunct="1"/>
            <a:r>
              <a:rPr lang="en-US" altLang="en-US" sz="1800" b="1"/>
              <a:t>Notification defining privacy policies</a:t>
            </a:r>
          </a:p>
          <a:p>
            <a:pPr lvl="2" eaLnBrk="1" hangingPunct="1"/>
            <a:r>
              <a:rPr lang="en-US" altLang="en-US" sz="1800" b="1"/>
              <a:t>Choice as to what data are collected and how it can be used</a:t>
            </a:r>
          </a:p>
          <a:p>
            <a:pPr lvl="2" eaLnBrk="1" hangingPunct="1"/>
            <a:r>
              <a:rPr lang="en-US" altLang="en-US" sz="1800" b="1"/>
              <a:t>Customer access to data</a:t>
            </a:r>
          </a:p>
          <a:p>
            <a:pPr lvl="2" eaLnBrk="1" hangingPunct="1"/>
            <a:r>
              <a:rPr lang="en-US" altLang="en-US" sz="1800" b="1"/>
              <a:t>Assurances of security from theft and improper usage</a:t>
            </a:r>
          </a:p>
          <a:p>
            <a:pPr lvl="1" eaLnBrk="1" hangingPunct="1"/>
            <a:r>
              <a:rPr lang="en-US" altLang="en-US" sz="2000" b="1"/>
              <a:t>Effects on business</a:t>
            </a:r>
          </a:p>
          <a:p>
            <a:pPr lvl="2" eaLnBrk="1" hangingPunct="1"/>
            <a:r>
              <a:rPr lang="en-US" altLang="en-US" sz="1800" b="1"/>
              <a:t>consumer choice could hurt many business models based on data warehousing and data mining</a:t>
            </a:r>
          </a:p>
          <a:p>
            <a:pPr lvl="2" eaLnBrk="1" hangingPunct="1"/>
            <a:r>
              <a:rPr lang="en-US" altLang="en-US" sz="1800" b="1"/>
              <a:t>requirements for access would increase expenditures for technology and security</a:t>
            </a:r>
          </a:p>
        </p:txBody>
      </p:sp>
    </p:spTree>
    <p:extLst>
      <p:ext uri="{BB962C8B-B14F-4D97-AF65-F5344CB8AC3E}">
        <p14:creationId xmlns:p14="http://schemas.microsoft.com/office/powerpoint/2010/main" val="10809023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smtClean="0"/>
              <a:t>Privacy</a:t>
            </a:r>
          </a:p>
        </p:txBody>
      </p:sp>
      <p:sp>
        <p:nvSpPr>
          <p:cNvPr id="66563" name="Rectangle 3"/>
          <p:cNvSpPr>
            <a:spLocks noGrp="1" noChangeArrowheads="1"/>
          </p:cNvSpPr>
          <p:nvPr>
            <p:ph type="body" idx="1"/>
          </p:nvPr>
        </p:nvSpPr>
        <p:spPr/>
        <p:txBody>
          <a:bodyPr/>
          <a:lstStyle/>
          <a:p>
            <a:pPr eaLnBrk="1" hangingPunct="1"/>
            <a:r>
              <a:rPr lang="en-US" altLang="en-US" sz="2400"/>
              <a:t>Recent Developments</a:t>
            </a:r>
          </a:p>
          <a:p>
            <a:pPr lvl="1" eaLnBrk="1" hangingPunct="1"/>
            <a:r>
              <a:rPr lang="en-US" altLang="en-US" sz="2000" b="1"/>
              <a:t>U.S./Europe hammer out safe harbor agreement designed to set policy for U.S. based firms to engage in e-commerce in Europe</a:t>
            </a:r>
          </a:p>
          <a:p>
            <a:pPr lvl="2" eaLnBrk="1" hangingPunct="1"/>
            <a:r>
              <a:rPr lang="en-US" altLang="en-US" sz="1800" b="1"/>
              <a:t>establishment of an independent body and process for handling consumer complaints</a:t>
            </a:r>
          </a:p>
          <a:p>
            <a:pPr lvl="2" eaLnBrk="1" hangingPunct="1"/>
            <a:r>
              <a:rPr lang="en-US" altLang="en-US" sz="1800" b="1"/>
              <a:t>compensation for damages from violations of privacy rules</a:t>
            </a:r>
            <a:endParaRPr lang="en-US" altLang="en-US" sz="1800"/>
          </a:p>
        </p:txBody>
      </p:sp>
    </p:spTree>
    <p:extLst>
      <p:ext uri="{BB962C8B-B14F-4D97-AF65-F5344CB8AC3E}">
        <p14:creationId xmlns:p14="http://schemas.microsoft.com/office/powerpoint/2010/main" val="15941413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en-US" smtClean="0"/>
              <a:t>Privacy</a:t>
            </a:r>
          </a:p>
        </p:txBody>
      </p:sp>
      <p:sp>
        <p:nvSpPr>
          <p:cNvPr id="67587" name="Rectangle 3"/>
          <p:cNvSpPr>
            <a:spLocks noGrp="1" noChangeArrowheads="1"/>
          </p:cNvSpPr>
          <p:nvPr>
            <p:ph type="body" idx="1"/>
          </p:nvPr>
        </p:nvSpPr>
        <p:spPr>
          <a:xfrm>
            <a:off x="365760" y="2052918"/>
            <a:ext cx="11351623" cy="4195481"/>
          </a:xfrm>
        </p:spPr>
        <p:txBody>
          <a:bodyPr>
            <a:noAutofit/>
          </a:bodyPr>
          <a:lstStyle/>
          <a:p>
            <a:pPr eaLnBrk="1" hangingPunct="1"/>
            <a:r>
              <a:rPr lang="en-US" altLang="en-US" sz="4000" dirty="0"/>
              <a:t>Recent Developments</a:t>
            </a:r>
          </a:p>
          <a:p>
            <a:pPr lvl="1" eaLnBrk="1" hangingPunct="1"/>
            <a:r>
              <a:rPr lang="en-US" altLang="en-US" sz="4000" b="1" dirty="0" err="1"/>
              <a:t>Toysmart</a:t>
            </a:r>
            <a:r>
              <a:rPr lang="en-US" altLang="en-US" sz="4000" b="1" dirty="0"/>
              <a:t> attempted sale of customer data as part of its bankruptcy liquidation.</a:t>
            </a:r>
          </a:p>
          <a:p>
            <a:pPr lvl="2" eaLnBrk="1" hangingPunct="1"/>
            <a:r>
              <a:rPr lang="en-US" altLang="en-US" sz="4000" b="1" dirty="0" err="1"/>
              <a:t>Toysmart</a:t>
            </a:r>
            <a:r>
              <a:rPr lang="en-US" altLang="en-US" sz="4000" b="1" dirty="0"/>
              <a:t> had a contract with </a:t>
            </a:r>
            <a:r>
              <a:rPr lang="en-US" altLang="en-US" sz="4000" b="1" dirty="0" err="1"/>
              <a:t>TRUSTe</a:t>
            </a:r>
            <a:r>
              <a:rPr lang="en-US" altLang="en-US" sz="4000" b="1" dirty="0"/>
              <a:t> a privacy watchdog group</a:t>
            </a:r>
          </a:p>
          <a:p>
            <a:pPr lvl="2" eaLnBrk="1" hangingPunct="1"/>
            <a:r>
              <a:rPr lang="en-US" altLang="en-US" sz="4000" b="1" dirty="0" err="1"/>
              <a:t>TRUSTe</a:t>
            </a:r>
            <a:r>
              <a:rPr lang="en-US" altLang="en-US" sz="4000" b="1" dirty="0"/>
              <a:t> is suing for breach of contract</a:t>
            </a:r>
          </a:p>
        </p:txBody>
      </p:sp>
    </p:spTree>
    <p:extLst>
      <p:ext uri="{BB962C8B-B14F-4D97-AF65-F5344CB8AC3E}">
        <p14:creationId xmlns:p14="http://schemas.microsoft.com/office/powerpoint/2010/main" val="27726988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en-US" smtClean="0"/>
              <a:t>Ethical/Legal Issues</a:t>
            </a:r>
          </a:p>
        </p:txBody>
      </p:sp>
      <p:sp>
        <p:nvSpPr>
          <p:cNvPr id="68611" name="Rectangle 3"/>
          <p:cNvSpPr>
            <a:spLocks noGrp="1" noChangeArrowheads="1"/>
          </p:cNvSpPr>
          <p:nvPr>
            <p:ph type="body" idx="1"/>
          </p:nvPr>
        </p:nvSpPr>
        <p:spPr>
          <a:xfrm>
            <a:off x="1103312" y="1306286"/>
            <a:ext cx="9660482" cy="5408023"/>
          </a:xfrm>
        </p:spPr>
        <p:txBody>
          <a:bodyPr>
            <a:noAutofit/>
          </a:bodyPr>
          <a:lstStyle/>
          <a:p>
            <a:pPr eaLnBrk="1" hangingPunct="1"/>
            <a:r>
              <a:rPr lang="en-US" altLang="en-US" sz="3200" dirty="0"/>
              <a:t>B-2-B exchanges</a:t>
            </a:r>
          </a:p>
          <a:p>
            <a:pPr lvl="1" eaLnBrk="1" hangingPunct="1"/>
            <a:r>
              <a:rPr lang="en-US" altLang="en-US" sz="3200" b="1" dirty="0"/>
              <a:t>Created to achieve marketplace efficiencies</a:t>
            </a:r>
          </a:p>
          <a:p>
            <a:pPr lvl="1" eaLnBrk="1" hangingPunct="1"/>
            <a:r>
              <a:rPr lang="en-US" altLang="en-US" sz="3200" b="1" dirty="0"/>
              <a:t>Targets of Antitrust investigations</a:t>
            </a:r>
          </a:p>
          <a:p>
            <a:pPr lvl="2" eaLnBrk="1" hangingPunct="1"/>
            <a:r>
              <a:rPr lang="en-US" altLang="en-US" sz="3200" b="1" dirty="0"/>
              <a:t>price signaling</a:t>
            </a:r>
          </a:p>
          <a:p>
            <a:pPr lvl="2" eaLnBrk="1" hangingPunct="1"/>
            <a:r>
              <a:rPr lang="en-US" altLang="en-US" sz="3200" b="1" dirty="0"/>
              <a:t>collusion</a:t>
            </a:r>
          </a:p>
          <a:p>
            <a:pPr lvl="2" eaLnBrk="1" hangingPunct="1"/>
            <a:r>
              <a:rPr lang="en-US" altLang="en-US" sz="3200" b="1" dirty="0"/>
              <a:t>freezing out competitors</a:t>
            </a:r>
          </a:p>
          <a:p>
            <a:pPr lvl="1" eaLnBrk="1" hangingPunct="1"/>
            <a:r>
              <a:rPr lang="en-US" altLang="en-US" sz="3200" b="1" dirty="0"/>
              <a:t>Threat of one online marketplace for each industry via shakeouts and mergers</a:t>
            </a:r>
          </a:p>
        </p:txBody>
      </p:sp>
    </p:spTree>
    <p:extLst>
      <p:ext uri="{BB962C8B-B14F-4D97-AF65-F5344CB8AC3E}">
        <p14:creationId xmlns:p14="http://schemas.microsoft.com/office/powerpoint/2010/main" val="27739884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en-US" smtClean="0"/>
              <a:t>Ethical/Legal Issues</a:t>
            </a:r>
          </a:p>
        </p:txBody>
      </p:sp>
      <p:sp>
        <p:nvSpPr>
          <p:cNvPr id="69635" name="Rectangle 3"/>
          <p:cNvSpPr>
            <a:spLocks noGrp="1" noChangeArrowheads="1"/>
          </p:cNvSpPr>
          <p:nvPr>
            <p:ph type="body" idx="1"/>
          </p:nvPr>
        </p:nvSpPr>
        <p:spPr>
          <a:xfrm>
            <a:off x="646112" y="1214846"/>
            <a:ext cx="9403742" cy="5512525"/>
          </a:xfrm>
        </p:spPr>
        <p:txBody>
          <a:bodyPr>
            <a:noAutofit/>
          </a:bodyPr>
          <a:lstStyle/>
          <a:p>
            <a:pPr eaLnBrk="1" hangingPunct="1"/>
            <a:r>
              <a:rPr lang="en-US" altLang="en-US" sz="2800" dirty="0"/>
              <a:t>Methods to avoid legal issues</a:t>
            </a:r>
          </a:p>
          <a:p>
            <a:pPr lvl="1" eaLnBrk="1" hangingPunct="1"/>
            <a:r>
              <a:rPr lang="en-US" altLang="en-US" sz="2800" b="1" dirty="0"/>
              <a:t>FTC recommendations</a:t>
            </a:r>
          </a:p>
          <a:p>
            <a:pPr lvl="2" eaLnBrk="1" hangingPunct="1"/>
            <a:r>
              <a:rPr lang="en-US" altLang="en-US" sz="2800" b="1" dirty="0"/>
              <a:t>keep prices and trade secrets private</a:t>
            </a:r>
          </a:p>
          <a:p>
            <a:pPr lvl="2" eaLnBrk="1" hangingPunct="1"/>
            <a:r>
              <a:rPr lang="en-US" altLang="en-US" sz="2800" b="1" dirty="0"/>
              <a:t>establish firewalls and procedures to keep competitors from learning one another’s prices from e-catalogs, bids and auctions</a:t>
            </a:r>
          </a:p>
          <a:p>
            <a:pPr lvl="2" eaLnBrk="1" hangingPunct="1"/>
            <a:r>
              <a:rPr lang="en-US" altLang="en-US" sz="2800" b="1" dirty="0"/>
              <a:t>allow competitors to move freely from one marketplace to another</a:t>
            </a:r>
          </a:p>
          <a:p>
            <a:pPr lvl="1" eaLnBrk="1" hangingPunct="1"/>
            <a:r>
              <a:rPr lang="en-US" altLang="en-US" sz="2800" b="1" dirty="0"/>
              <a:t>Identify which players will be hurt by an exchange</a:t>
            </a:r>
          </a:p>
          <a:p>
            <a:pPr lvl="2" eaLnBrk="1" hangingPunct="1"/>
            <a:r>
              <a:rPr lang="en-US" altLang="en-US" sz="2800" b="1" dirty="0"/>
              <a:t>limit their exposure</a:t>
            </a:r>
          </a:p>
          <a:p>
            <a:pPr lvl="2" eaLnBrk="1" hangingPunct="1"/>
            <a:r>
              <a:rPr lang="en-US" altLang="en-US" sz="2800" b="1" dirty="0"/>
              <a:t>where there are losers there will be litigation</a:t>
            </a:r>
          </a:p>
        </p:txBody>
      </p:sp>
    </p:spTree>
    <p:extLst>
      <p:ext uri="{BB962C8B-B14F-4D97-AF65-F5344CB8AC3E}">
        <p14:creationId xmlns:p14="http://schemas.microsoft.com/office/powerpoint/2010/main" val="29325515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en-US" smtClean="0"/>
              <a:t>Ethical/Legal Issues</a:t>
            </a:r>
          </a:p>
        </p:txBody>
      </p:sp>
      <p:sp>
        <p:nvSpPr>
          <p:cNvPr id="70659" name="Rectangle 3"/>
          <p:cNvSpPr>
            <a:spLocks noGrp="1" noChangeArrowheads="1"/>
          </p:cNvSpPr>
          <p:nvPr>
            <p:ph type="body" idx="1"/>
          </p:nvPr>
        </p:nvSpPr>
        <p:spPr>
          <a:xfrm>
            <a:off x="1103312" y="1463040"/>
            <a:ext cx="8946541" cy="4785359"/>
          </a:xfrm>
        </p:spPr>
        <p:txBody>
          <a:bodyPr>
            <a:normAutofit/>
          </a:bodyPr>
          <a:lstStyle/>
          <a:p>
            <a:pPr eaLnBrk="1" hangingPunct="1"/>
            <a:r>
              <a:rPr lang="en-US" altLang="en-US" sz="4000" dirty="0"/>
              <a:t>Methods to avoid antitrust litigation</a:t>
            </a:r>
          </a:p>
          <a:p>
            <a:pPr lvl="1" eaLnBrk="1" hangingPunct="1"/>
            <a:r>
              <a:rPr lang="en-US" altLang="en-US" sz="4000" b="1" dirty="0"/>
              <a:t>MetalSite.com</a:t>
            </a:r>
          </a:p>
          <a:p>
            <a:pPr lvl="2" eaLnBrk="1" hangingPunct="1"/>
            <a:r>
              <a:rPr lang="en-US" altLang="en-US" sz="4000" b="1" dirty="0"/>
              <a:t>extensive controls and audits</a:t>
            </a:r>
          </a:p>
          <a:p>
            <a:pPr lvl="2" eaLnBrk="1" hangingPunct="1"/>
            <a:r>
              <a:rPr lang="en-US" altLang="en-US" sz="4000" b="1" dirty="0"/>
              <a:t>require antitrust education for employees</a:t>
            </a:r>
          </a:p>
        </p:txBody>
      </p:sp>
    </p:spTree>
    <p:extLst>
      <p:ext uri="{BB962C8B-B14F-4D97-AF65-F5344CB8AC3E}">
        <p14:creationId xmlns:p14="http://schemas.microsoft.com/office/powerpoint/2010/main" val="26202991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en-US" smtClean="0"/>
              <a:t>Ethical/Legal Issues</a:t>
            </a:r>
          </a:p>
        </p:txBody>
      </p:sp>
      <p:sp>
        <p:nvSpPr>
          <p:cNvPr id="71683" name="Rectangle 3"/>
          <p:cNvSpPr>
            <a:spLocks noGrp="1" noChangeArrowheads="1"/>
          </p:cNvSpPr>
          <p:nvPr>
            <p:ph type="body" idx="1"/>
          </p:nvPr>
        </p:nvSpPr>
        <p:spPr>
          <a:xfrm>
            <a:off x="783772" y="1423852"/>
            <a:ext cx="9266082" cy="4824548"/>
          </a:xfrm>
        </p:spPr>
        <p:txBody>
          <a:bodyPr>
            <a:normAutofit/>
          </a:bodyPr>
          <a:lstStyle/>
          <a:p>
            <a:pPr eaLnBrk="1" hangingPunct="1"/>
            <a:r>
              <a:rPr lang="en-US" altLang="en-US" sz="2800" dirty="0"/>
              <a:t>Recent ethical and legal developments</a:t>
            </a:r>
          </a:p>
          <a:p>
            <a:pPr lvl="1" eaLnBrk="1" hangingPunct="1"/>
            <a:r>
              <a:rPr lang="en-US" altLang="en-US" sz="2800" b="1" dirty="0"/>
              <a:t>Nike.com</a:t>
            </a:r>
          </a:p>
          <a:p>
            <a:pPr lvl="2" eaLnBrk="1" hangingPunct="1"/>
            <a:r>
              <a:rPr lang="en-US" altLang="en-US" sz="2800" b="1" dirty="0"/>
              <a:t>a recent attack sent users to a Scotland based web hosting firm, tying up its system</a:t>
            </a:r>
          </a:p>
          <a:p>
            <a:pPr lvl="2" eaLnBrk="1" hangingPunct="1"/>
            <a:r>
              <a:rPr lang="en-US" altLang="en-US" sz="2800" b="1" dirty="0"/>
              <a:t>web hosting company is threatening legal action against Nike and its internet provider</a:t>
            </a:r>
          </a:p>
          <a:p>
            <a:pPr lvl="2" eaLnBrk="1" hangingPunct="1"/>
            <a:r>
              <a:rPr lang="en-US" altLang="en-US" sz="2800" b="1" dirty="0"/>
              <a:t>who bears the responsibility for such injuries?</a:t>
            </a:r>
          </a:p>
        </p:txBody>
      </p:sp>
    </p:spTree>
    <p:extLst>
      <p:ext uri="{BB962C8B-B14F-4D97-AF65-F5344CB8AC3E}">
        <p14:creationId xmlns:p14="http://schemas.microsoft.com/office/powerpoint/2010/main" val="879329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Traditional Commerce Model</a:t>
            </a:r>
            <a:endParaRPr lang="en-GB" dirty="0"/>
          </a:p>
        </p:txBody>
      </p:sp>
      <p:sp>
        <p:nvSpPr>
          <p:cNvPr id="3" name="Content Placeholder 2"/>
          <p:cNvSpPr>
            <a:spLocks noGrp="1"/>
          </p:cNvSpPr>
          <p:nvPr>
            <p:ph idx="1"/>
          </p:nvPr>
        </p:nvSpPr>
        <p:spPr>
          <a:xfrm>
            <a:off x="1103312" y="1423852"/>
            <a:ext cx="8946541" cy="4824548"/>
          </a:xfrm>
        </p:spPr>
        <p:txBody>
          <a:bodyPr>
            <a:normAutofit/>
          </a:bodyPr>
          <a:lstStyle/>
          <a:p>
            <a:r>
              <a:rPr lang="en-US" altLang="en-US" sz="3200" dirty="0"/>
              <a:t>Personal</a:t>
            </a:r>
          </a:p>
          <a:p>
            <a:pPr lvl="1"/>
            <a:r>
              <a:rPr lang="en-US" altLang="en-US" sz="3200" dirty="0"/>
              <a:t>Retail Outlets</a:t>
            </a:r>
          </a:p>
          <a:p>
            <a:pPr lvl="1"/>
            <a:r>
              <a:rPr lang="en-US" altLang="en-US" sz="3200" dirty="0"/>
              <a:t>Shopping Malls</a:t>
            </a:r>
          </a:p>
          <a:p>
            <a:endParaRPr lang="en-US" altLang="en-US" sz="3200" dirty="0"/>
          </a:p>
          <a:p>
            <a:r>
              <a:rPr lang="en-US" altLang="en-US" sz="3200" dirty="0"/>
              <a:t>Business</a:t>
            </a:r>
          </a:p>
          <a:p>
            <a:pPr lvl="1"/>
            <a:r>
              <a:rPr lang="en-US" altLang="en-US" sz="3200" dirty="0"/>
              <a:t>Individual Purchasing Agents</a:t>
            </a:r>
          </a:p>
          <a:p>
            <a:pPr lvl="1"/>
            <a:r>
              <a:rPr lang="en-US" altLang="en-US" sz="3200" dirty="0"/>
              <a:t>Based on ERP requirements</a:t>
            </a:r>
          </a:p>
          <a:p>
            <a:pPr marL="0" indent="0">
              <a:buNone/>
            </a:pPr>
            <a:endParaRPr lang="en-GB" dirty="0"/>
          </a:p>
        </p:txBody>
      </p:sp>
    </p:spTree>
    <p:extLst>
      <p:ext uri="{BB962C8B-B14F-4D97-AF65-F5344CB8AC3E}">
        <p14:creationId xmlns:p14="http://schemas.microsoft.com/office/powerpoint/2010/main" val="12993769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en-US" smtClean="0"/>
              <a:t>Ethical/Legal Issues</a:t>
            </a:r>
          </a:p>
        </p:txBody>
      </p:sp>
      <p:sp>
        <p:nvSpPr>
          <p:cNvPr id="72707" name="Rectangle 3"/>
          <p:cNvSpPr>
            <a:spLocks noGrp="1" noChangeArrowheads="1"/>
          </p:cNvSpPr>
          <p:nvPr>
            <p:ph type="body" idx="1"/>
          </p:nvPr>
        </p:nvSpPr>
        <p:spPr>
          <a:xfrm>
            <a:off x="1103312" y="1567544"/>
            <a:ext cx="8946541" cy="4680856"/>
          </a:xfrm>
        </p:spPr>
        <p:txBody>
          <a:bodyPr>
            <a:normAutofit/>
          </a:bodyPr>
          <a:lstStyle/>
          <a:p>
            <a:pPr eaLnBrk="1" hangingPunct="1"/>
            <a:r>
              <a:rPr lang="en-US" altLang="en-US" sz="2800" dirty="0"/>
              <a:t>Recent ethical and legal developments</a:t>
            </a:r>
          </a:p>
          <a:p>
            <a:pPr lvl="1" eaLnBrk="1" hangingPunct="1"/>
            <a:r>
              <a:rPr lang="en-US" altLang="en-US" sz="2800" b="1" dirty="0"/>
              <a:t>Napster Inc. - Internet music sharing service</a:t>
            </a:r>
          </a:p>
          <a:p>
            <a:pPr lvl="2" eaLnBrk="1" hangingPunct="1"/>
            <a:r>
              <a:rPr lang="en-US" altLang="en-US" sz="2800" b="1" dirty="0"/>
              <a:t>allows users to share MP3 files</a:t>
            </a:r>
          </a:p>
          <a:p>
            <a:pPr lvl="2" eaLnBrk="1" hangingPunct="1"/>
            <a:r>
              <a:rPr lang="en-US" altLang="en-US" sz="2800" b="1" dirty="0"/>
              <a:t>suits brought on by record labels and music industry institutions for copy right infringement</a:t>
            </a:r>
          </a:p>
          <a:p>
            <a:pPr lvl="2" eaLnBrk="1" hangingPunct="1"/>
            <a:r>
              <a:rPr lang="en-US" altLang="en-US" sz="2800" b="1" dirty="0"/>
              <a:t>company claims it is a ‘mere conduit’ for digital information</a:t>
            </a:r>
          </a:p>
          <a:p>
            <a:pPr lvl="2" eaLnBrk="1" hangingPunct="1"/>
            <a:r>
              <a:rPr lang="en-US" altLang="en-US" sz="2800" b="1" dirty="0"/>
              <a:t>claims that fair use doctrine applies</a:t>
            </a:r>
            <a:endParaRPr lang="en-US" altLang="en-US" sz="2800" dirty="0"/>
          </a:p>
          <a:p>
            <a:pPr lvl="1" eaLnBrk="1" hangingPunct="1"/>
            <a:endParaRPr lang="en-US" altLang="en-US" sz="2800" b="1" dirty="0"/>
          </a:p>
        </p:txBody>
      </p:sp>
    </p:spTree>
    <p:extLst>
      <p:ext uri="{BB962C8B-B14F-4D97-AF65-F5344CB8AC3E}">
        <p14:creationId xmlns:p14="http://schemas.microsoft.com/office/powerpoint/2010/main" val="2770752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2580" y="361278"/>
            <a:ext cx="6499271" cy="1062574"/>
          </a:xfrm>
        </p:spPr>
        <p:txBody>
          <a:bodyPr/>
          <a:lstStyle/>
          <a:p>
            <a:r>
              <a:rPr lang="en-US" altLang="en-US" dirty="0"/>
              <a:t>E Commerce Model</a:t>
            </a:r>
            <a:endParaRPr lang="en-GB" dirty="0"/>
          </a:p>
        </p:txBody>
      </p:sp>
      <p:sp>
        <p:nvSpPr>
          <p:cNvPr id="3" name="Content Placeholder 2"/>
          <p:cNvSpPr>
            <a:spLocks noGrp="1"/>
          </p:cNvSpPr>
          <p:nvPr>
            <p:ph idx="1"/>
          </p:nvPr>
        </p:nvSpPr>
        <p:spPr>
          <a:xfrm>
            <a:off x="1103312" y="1515292"/>
            <a:ext cx="8946541" cy="4733108"/>
          </a:xfrm>
        </p:spPr>
        <p:txBody>
          <a:bodyPr/>
          <a:lstStyle/>
          <a:p>
            <a:r>
              <a:rPr lang="en-US" altLang="en-US" sz="3200" dirty="0"/>
              <a:t>Personal</a:t>
            </a:r>
          </a:p>
          <a:p>
            <a:pPr lvl="1"/>
            <a:r>
              <a:rPr lang="en-US" altLang="en-US" sz="3200" dirty="0"/>
              <a:t>Web Based Retail Outlets</a:t>
            </a:r>
          </a:p>
          <a:p>
            <a:pPr lvl="1"/>
            <a:r>
              <a:rPr lang="en-US" altLang="en-US" sz="3200" dirty="0"/>
              <a:t>Amazon.com</a:t>
            </a:r>
          </a:p>
          <a:p>
            <a:pPr lvl="1"/>
            <a:r>
              <a:rPr lang="en-US" altLang="en-US" sz="3200" dirty="0"/>
              <a:t>BarnesAndNoble.com</a:t>
            </a:r>
          </a:p>
          <a:p>
            <a:r>
              <a:rPr lang="en-US" altLang="en-US" sz="3200" dirty="0"/>
              <a:t>Comparison Services</a:t>
            </a:r>
          </a:p>
          <a:p>
            <a:pPr lvl="1"/>
            <a:r>
              <a:rPr lang="en-US" altLang="en-US" sz="3200" dirty="0"/>
              <a:t>Shopper.com</a:t>
            </a:r>
          </a:p>
          <a:p>
            <a:pPr marL="0" indent="0">
              <a:buNone/>
            </a:pPr>
            <a:endParaRPr lang="en-GB" dirty="0"/>
          </a:p>
        </p:txBody>
      </p:sp>
    </p:spTree>
    <p:extLst>
      <p:ext uri="{BB962C8B-B14F-4D97-AF65-F5344CB8AC3E}">
        <p14:creationId xmlns:p14="http://schemas.microsoft.com/office/powerpoint/2010/main" val="4256687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208" y="387403"/>
            <a:ext cx="6851969" cy="853568"/>
          </a:xfrm>
        </p:spPr>
        <p:txBody>
          <a:bodyPr/>
          <a:lstStyle/>
          <a:p>
            <a:r>
              <a:rPr lang="en-US" altLang="en-US" dirty="0"/>
              <a:t>E Commerce Model</a:t>
            </a:r>
            <a:endParaRPr lang="en-GB" dirty="0"/>
          </a:p>
        </p:txBody>
      </p:sp>
      <p:sp>
        <p:nvSpPr>
          <p:cNvPr id="3" name="Content Placeholder 2"/>
          <p:cNvSpPr>
            <a:spLocks noGrp="1"/>
          </p:cNvSpPr>
          <p:nvPr>
            <p:ph idx="1"/>
          </p:nvPr>
        </p:nvSpPr>
        <p:spPr>
          <a:xfrm>
            <a:off x="1103312" y="1541418"/>
            <a:ext cx="8946541" cy="4706982"/>
          </a:xfrm>
        </p:spPr>
        <p:txBody>
          <a:bodyPr>
            <a:normAutofit/>
          </a:bodyPr>
          <a:lstStyle/>
          <a:p>
            <a:r>
              <a:rPr lang="en-US" altLang="en-US" sz="2400" dirty="0"/>
              <a:t>Business</a:t>
            </a:r>
          </a:p>
          <a:p>
            <a:pPr lvl="1"/>
            <a:r>
              <a:rPr lang="en-US" altLang="en-US" sz="2400" dirty="0"/>
              <a:t>e-Procurement</a:t>
            </a:r>
          </a:p>
          <a:p>
            <a:pPr lvl="2"/>
            <a:r>
              <a:rPr lang="en-US" altLang="en-US" sz="2400" dirty="0"/>
              <a:t>Commerce One</a:t>
            </a:r>
          </a:p>
          <a:p>
            <a:pPr lvl="2"/>
            <a:r>
              <a:rPr lang="en-US" altLang="en-US" sz="2400" dirty="0" err="1"/>
              <a:t>Ariba</a:t>
            </a:r>
            <a:endParaRPr lang="en-US" altLang="en-US" sz="2400" dirty="0"/>
          </a:p>
          <a:p>
            <a:pPr lvl="1"/>
            <a:r>
              <a:rPr lang="en-US" altLang="en-US" sz="2400" dirty="0"/>
              <a:t>Industry Purchasing Portals</a:t>
            </a:r>
          </a:p>
          <a:p>
            <a:pPr lvl="2"/>
            <a:r>
              <a:rPr lang="en-US" altLang="en-US" sz="2400" dirty="0"/>
              <a:t>Airline Portal</a:t>
            </a:r>
          </a:p>
          <a:p>
            <a:pPr lvl="2"/>
            <a:r>
              <a:rPr lang="en-US" altLang="en-US" sz="2400" dirty="0" err="1"/>
              <a:t>TradeXchange</a:t>
            </a:r>
            <a:endParaRPr lang="en-US" altLang="en-US" sz="2400" dirty="0"/>
          </a:p>
          <a:p>
            <a:pPr lvl="3"/>
            <a:r>
              <a:rPr lang="en-US" altLang="en-US" sz="2400" dirty="0"/>
              <a:t>GM Supply Power (Commerce One)</a:t>
            </a:r>
          </a:p>
          <a:p>
            <a:pPr lvl="3"/>
            <a:r>
              <a:rPr lang="en-US" altLang="en-US" sz="2400" dirty="0"/>
              <a:t>Auto </a:t>
            </a:r>
            <a:r>
              <a:rPr lang="en-US" altLang="en-US" sz="2400" dirty="0" err="1"/>
              <a:t>Xchange</a:t>
            </a:r>
            <a:r>
              <a:rPr lang="en-US" altLang="en-US" sz="2400" dirty="0"/>
              <a:t> (Ford – Oracle)</a:t>
            </a:r>
          </a:p>
          <a:p>
            <a:pPr marL="0" indent="0">
              <a:buNone/>
            </a:pPr>
            <a:endParaRPr lang="en-GB" dirty="0"/>
          </a:p>
        </p:txBody>
      </p:sp>
    </p:spTree>
    <p:extLst>
      <p:ext uri="{BB962C8B-B14F-4D97-AF65-F5344CB8AC3E}">
        <p14:creationId xmlns:p14="http://schemas.microsoft.com/office/powerpoint/2010/main" val="405037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27442"/>
          </a:xfrm>
        </p:spPr>
        <p:txBody>
          <a:bodyPr>
            <a:normAutofit/>
          </a:bodyPr>
          <a:lstStyle/>
          <a:p>
            <a:r>
              <a:rPr lang="en-GB" sz="2800" dirty="0" smtClean="0"/>
              <a:t>Difference between E-business and E-commerce</a:t>
            </a:r>
            <a:endParaRPr lang="en-GB" sz="2800" dirty="0"/>
          </a:p>
        </p:txBody>
      </p:sp>
      <p:sp>
        <p:nvSpPr>
          <p:cNvPr id="3" name="Content Placeholder 2"/>
          <p:cNvSpPr>
            <a:spLocks noGrp="1"/>
          </p:cNvSpPr>
          <p:nvPr>
            <p:ph idx="1"/>
          </p:nvPr>
        </p:nvSpPr>
        <p:spPr>
          <a:xfrm>
            <a:off x="646112" y="1280161"/>
            <a:ext cx="10561820" cy="5081450"/>
          </a:xfrm>
        </p:spPr>
        <p:txBody>
          <a:bodyPr>
            <a:normAutofit fontScale="92500"/>
          </a:bodyPr>
          <a:lstStyle/>
          <a:p>
            <a:pPr algn="just">
              <a:lnSpc>
                <a:spcPct val="200000"/>
              </a:lnSpc>
            </a:pPr>
            <a:r>
              <a:rPr lang="en-GB" sz="2800" dirty="0" smtClean="0"/>
              <a:t>Although the terms ‘e-business’ and ‘e-commerce’ are often used synonymously, the distinction between them lies in the broader range of processes in e-business that incorporates internal transactions within an organisation. These include transactions relating to procurement, logistics, supply chain management, payments, stock control and order tracking </a:t>
            </a:r>
            <a:r>
              <a:rPr lang="en-GB" dirty="0" smtClean="0"/>
              <a:t>.</a:t>
            </a:r>
            <a:endParaRPr lang="en-GB" dirty="0"/>
          </a:p>
        </p:txBody>
      </p:sp>
    </p:spTree>
    <p:extLst>
      <p:ext uri="{BB962C8B-B14F-4D97-AF65-F5344CB8AC3E}">
        <p14:creationId xmlns:p14="http://schemas.microsoft.com/office/powerpoint/2010/main" val="32268110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881" y="165335"/>
            <a:ext cx="7557363" cy="918882"/>
          </a:xfrm>
        </p:spPr>
        <p:txBody>
          <a:bodyPr/>
          <a:lstStyle/>
          <a:p>
            <a:pPr algn="ctr"/>
            <a:r>
              <a:rPr lang="en-GB" dirty="0" smtClean="0"/>
              <a:t>E-BUSINESS </a:t>
            </a:r>
            <a:endParaRPr lang="en-GB" dirty="0"/>
          </a:p>
        </p:txBody>
      </p:sp>
      <p:sp>
        <p:nvSpPr>
          <p:cNvPr id="3" name="Content Placeholder 2"/>
          <p:cNvSpPr>
            <a:spLocks noGrp="1"/>
          </p:cNvSpPr>
          <p:nvPr>
            <p:ph idx="1"/>
          </p:nvPr>
        </p:nvSpPr>
        <p:spPr>
          <a:xfrm>
            <a:off x="1104293" y="1084218"/>
            <a:ext cx="8946541" cy="5355772"/>
          </a:xfrm>
        </p:spPr>
        <p:txBody>
          <a:bodyPr>
            <a:normAutofit lnSpcReduction="10000"/>
          </a:bodyPr>
          <a:lstStyle/>
          <a:p>
            <a:pPr marL="0" indent="0">
              <a:buNone/>
            </a:pPr>
            <a:r>
              <a:rPr lang="en-GB" sz="2800" dirty="0" smtClean="0"/>
              <a:t>E-business </a:t>
            </a:r>
            <a:r>
              <a:rPr lang="en-GB" sz="2800" dirty="0"/>
              <a:t>is the transformation of key business processes through the use of Internet </a:t>
            </a:r>
            <a:r>
              <a:rPr lang="en-GB" sz="2800" dirty="0" smtClean="0"/>
              <a:t>technologies</a:t>
            </a:r>
            <a:endParaRPr lang="en-GB" sz="2800" dirty="0"/>
          </a:p>
          <a:p>
            <a:pPr marL="0" indent="0">
              <a:buNone/>
            </a:pPr>
            <a:r>
              <a:rPr lang="en-GB" sz="2800" dirty="0" smtClean="0"/>
              <a:t>Buying and selling electronically</a:t>
            </a:r>
          </a:p>
          <a:p>
            <a:pPr marL="0" indent="0">
              <a:buNone/>
            </a:pPr>
            <a:r>
              <a:rPr lang="en-GB" sz="2800" dirty="0" smtClean="0"/>
              <a:t>Electronic procurement</a:t>
            </a:r>
          </a:p>
          <a:p>
            <a:pPr marL="0" indent="0">
              <a:buNone/>
            </a:pPr>
            <a:r>
              <a:rPr lang="en-GB" sz="2800" dirty="0" smtClean="0"/>
              <a:t>Electronic distribution</a:t>
            </a:r>
          </a:p>
          <a:p>
            <a:pPr marL="0" indent="0">
              <a:buNone/>
            </a:pPr>
            <a:r>
              <a:rPr lang="en-GB" sz="2800" dirty="0" smtClean="0"/>
              <a:t>Online customer service</a:t>
            </a:r>
          </a:p>
          <a:p>
            <a:pPr marL="0" indent="0">
              <a:buNone/>
            </a:pPr>
            <a:r>
              <a:rPr lang="en-GB" sz="2800" dirty="0" smtClean="0"/>
              <a:t>Electronic marketing</a:t>
            </a:r>
          </a:p>
          <a:p>
            <a:pPr marL="0" indent="0">
              <a:buNone/>
            </a:pPr>
            <a:r>
              <a:rPr lang="en-GB" sz="2800" dirty="0" smtClean="0"/>
              <a:t>Secure transactions</a:t>
            </a:r>
          </a:p>
          <a:p>
            <a:pPr marL="0" indent="0">
              <a:buNone/>
            </a:pPr>
            <a:r>
              <a:rPr lang="en-GB" sz="2800" dirty="0" smtClean="0"/>
              <a:t>Automation of processes</a:t>
            </a:r>
          </a:p>
          <a:p>
            <a:pPr marL="0" indent="0">
              <a:buNone/>
            </a:pPr>
            <a:r>
              <a:rPr lang="en-GB" sz="2800" dirty="0" smtClean="0"/>
              <a:t>Electronic collaboration</a:t>
            </a:r>
          </a:p>
          <a:p>
            <a:pPr marL="0" indent="0">
              <a:buNone/>
            </a:pPr>
            <a:endParaRPr lang="en-GB" dirty="0"/>
          </a:p>
        </p:txBody>
      </p:sp>
    </p:spTree>
    <p:extLst>
      <p:ext uri="{BB962C8B-B14F-4D97-AF65-F5344CB8AC3E}">
        <p14:creationId xmlns:p14="http://schemas.microsoft.com/office/powerpoint/2010/main" val="37940947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1273</TotalTime>
  <Words>2258</Words>
  <Application>Microsoft Office PowerPoint</Application>
  <PresentationFormat>Widescreen</PresentationFormat>
  <Paragraphs>312</Paragraphs>
  <Slides>50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Calibri</vt:lpstr>
      <vt:lpstr>Century Gothic</vt:lpstr>
      <vt:lpstr>Tahoma</vt:lpstr>
      <vt:lpstr>Times New Roman</vt:lpstr>
      <vt:lpstr>Wingdings</vt:lpstr>
      <vt:lpstr>Wingdings 2</vt:lpstr>
      <vt:lpstr>Wingdings 3</vt:lpstr>
      <vt:lpstr>Ion</vt:lpstr>
      <vt:lpstr>UNIT -1 OBJECTIVES </vt:lpstr>
      <vt:lpstr>Defining e-business</vt:lpstr>
      <vt:lpstr>PowerPoint Presentation</vt:lpstr>
      <vt:lpstr>PowerPoint Presentation</vt:lpstr>
      <vt:lpstr>Traditional Commerce Model</vt:lpstr>
      <vt:lpstr>E Commerce Model</vt:lpstr>
      <vt:lpstr>E Commerce Model</vt:lpstr>
      <vt:lpstr>Difference between E-business and E-commerce</vt:lpstr>
      <vt:lpstr>E-BUSINESS </vt:lpstr>
      <vt:lpstr>PowerPoint Presentation</vt:lpstr>
      <vt:lpstr>E- COMMERCE </vt:lpstr>
      <vt:lpstr>PowerPoint Presentation</vt:lpstr>
      <vt:lpstr>Different types of sell-side e-commerce</vt:lpstr>
      <vt:lpstr>The four main types of site</vt:lpstr>
      <vt:lpstr> Services-oriented relationship-building web sites</vt:lpstr>
      <vt:lpstr>Brand-building sites</vt:lpstr>
      <vt:lpstr>Portal, publisher or media sites</vt:lpstr>
      <vt:lpstr>Different types of e-commerce</vt:lpstr>
      <vt:lpstr>B2B and B2C Electronic Commerce</vt:lpstr>
      <vt:lpstr>What is B2B e-commerce?</vt:lpstr>
      <vt:lpstr>What is B2G ecommerce?</vt:lpstr>
      <vt:lpstr>What is B2C ecommerce?</vt:lpstr>
      <vt:lpstr>What is C2C ecommerce?</vt:lpstr>
      <vt:lpstr> What is m-commerce? </vt:lpstr>
      <vt:lpstr>E-Commerce 1</vt:lpstr>
      <vt:lpstr>Key Features of E-Commerce 1</vt:lpstr>
      <vt:lpstr>E-Commerce 2</vt:lpstr>
      <vt:lpstr>Key Features of E-Commerce 2</vt:lpstr>
      <vt:lpstr>B-2-C Issues</vt:lpstr>
      <vt:lpstr>B-2-C Issues</vt:lpstr>
      <vt:lpstr>Security</vt:lpstr>
      <vt:lpstr>Security</vt:lpstr>
      <vt:lpstr>Security</vt:lpstr>
      <vt:lpstr>Security</vt:lpstr>
      <vt:lpstr>Security</vt:lpstr>
      <vt:lpstr>Security</vt:lpstr>
      <vt:lpstr>Security</vt:lpstr>
      <vt:lpstr>Security</vt:lpstr>
      <vt:lpstr>Security</vt:lpstr>
      <vt:lpstr>Privacy</vt:lpstr>
      <vt:lpstr>Privacy</vt:lpstr>
      <vt:lpstr>Privacy</vt:lpstr>
      <vt:lpstr>Privacy</vt:lpstr>
      <vt:lpstr>Privacy</vt:lpstr>
      <vt:lpstr>Privacy</vt:lpstr>
      <vt:lpstr>Ethical/Legal Issues</vt:lpstr>
      <vt:lpstr>Ethical/Legal Issues</vt:lpstr>
      <vt:lpstr>Ethical/Legal Issues</vt:lpstr>
      <vt:lpstr>Ethical/Legal Issues</vt:lpstr>
      <vt:lpstr>Ethical/Legal Issues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dc:creator>
  <cp:lastModifiedBy>Jonathan Afful</cp:lastModifiedBy>
  <cp:revision>19</cp:revision>
  <dcterms:created xsi:type="dcterms:W3CDTF">2019-02-05T08:21:27Z</dcterms:created>
  <dcterms:modified xsi:type="dcterms:W3CDTF">2019-04-30T15:11:58Z</dcterms:modified>
</cp:coreProperties>
</file>