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0" r:id="rId2"/>
    <p:sldId id="281" r:id="rId3"/>
    <p:sldId id="282" r:id="rId4"/>
    <p:sldId id="284" r:id="rId5"/>
    <p:sldId id="283" r:id="rId6"/>
    <p:sldId id="285" r:id="rId7"/>
    <p:sldId id="300" r:id="rId8"/>
    <p:sldId id="286" r:id="rId9"/>
    <p:sldId id="299" r:id="rId10"/>
    <p:sldId id="301" r:id="rId11"/>
    <p:sldId id="302" r:id="rId12"/>
    <p:sldId id="303" r:id="rId13"/>
    <p:sldId id="287" r:id="rId14"/>
    <p:sldId id="304" r:id="rId15"/>
    <p:sldId id="305" r:id="rId16"/>
    <p:sldId id="288" r:id="rId17"/>
    <p:sldId id="296" r:id="rId18"/>
    <p:sldId id="294" r:id="rId19"/>
    <p:sldId id="289" r:id="rId20"/>
    <p:sldId id="292" r:id="rId21"/>
    <p:sldId id="306" r:id="rId22"/>
    <p:sldId id="307" r:id="rId23"/>
    <p:sldId id="308" r:id="rId24"/>
    <p:sldId id="309" r:id="rId25"/>
    <p:sldId id="310" r:id="rId26"/>
    <p:sldId id="311" r:id="rId27"/>
    <p:sldId id="290" r:id="rId28"/>
    <p:sldId id="2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582" autoAdjust="0"/>
  </p:normalViewPr>
  <p:slideViewPr>
    <p:cSldViewPr snapToGrid="0">
      <p:cViewPr varScale="1">
        <p:scale>
          <a:sx n="55" d="100"/>
          <a:sy n="55" d="100"/>
        </p:scale>
        <p:origin x="17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39EE2-F3ED-4F46-BCE4-B2DA5D8698F6}"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518B6-17F3-4D55-B93E-47CD82C29EF6}" type="slidenum">
              <a:rPr lang="en-US" smtClean="0"/>
              <a:t>‹#›</a:t>
            </a:fld>
            <a:endParaRPr lang="en-US"/>
          </a:p>
        </p:txBody>
      </p:sp>
    </p:spTree>
    <p:extLst>
      <p:ext uri="{BB962C8B-B14F-4D97-AF65-F5344CB8AC3E}">
        <p14:creationId xmlns:p14="http://schemas.microsoft.com/office/powerpoint/2010/main" val="3939079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available in either explicit(books, manuscripts, reports )or tacit form, </a:t>
            </a:r>
          </a:p>
        </p:txBody>
      </p:sp>
      <p:sp>
        <p:nvSpPr>
          <p:cNvPr id="4" name="Slide Number Placeholder 3"/>
          <p:cNvSpPr>
            <a:spLocks noGrp="1"/>
          </p:cNvSpPr>
          <p:nvPr>
            <p:ph type="sldNum" sz="quarter" idx="5"/>
          </p:nvPr>
        </p:nvSpPr>
        <p:spPr/>
        <p:txBody>
          <a:bodyPr/>
          <a:lstStyle/>
          <a:p>
            <a:fld id="{04E35A50-91DD-47C1-9C45-F9BE77E4F8E5}" type="slidenum">
              <a:rPr lang="en-US" smtClean="0"/>
              <a:t>1</a:t>
            </a:fld>
            <a:endParaRPr lang="en-US"/>
          </a:p>
        </p:txBody>
      </p:sp>
    </p:spTree>
    <p:extLst>
      <p:ext uri="{BB962C8B-B14F-4D97-AF65-F5344CB8AC3E}">
        <p14:creationId xmlns:p14="http://schemas.microsoft.com/office/powerpoint/2010/main" val="106673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codification is essential for any knowledge intensive activity</a:t>
            </a:r>
          </a:p>
          <a:p>
            <a:r>
              <a:rPr lang="en-US" dirty="0"/>
              <a:t>Definition: The process of transferring tacit knowledge  to explicit knowledge</a:t>
            </a:r>
          </a:p>
        </p:txBody>
      </p:sp>
      <p:sp>
        <p:nvSpPr>
          <p:cNvPr id="4" name="Slide Number Placeholder 3"/>
          <p:cNvSpPr>
            <a:spLocks noGrp="1"/>
          </p:cNvSpPr>
          <p:nvPr>
            <p:ph type="sldNum" sz="quarter" idx="5"/>
          </p:nvPr>
        </p:nvSpPr>
        <p:spPr/>
        <p:txBody>
          <a:bodyPr/>
          <a:lstStyle/>
          <a:p>
            <a:fld id="{04E35A50-91DD-47C1-9C45-F9BE77E4F8E5}" type="slidenum">
              <a:rPr lang="en-US" smtClean="0"/>
              <a:t>17</a:t>
            </a:fld>
            <a:endParaRPr lang="en-US"/>
          </a:p>
        </p:txBody>
      </p:sp>
    </p:spTree>
    <p:extLst>
      <p:ext uri="{BB962C8B-B14F-4D97-AF65-F5344CB8AC3E}">
        <p14:creationId xmlns:p14="http://schemas.microsoft.com/office/powerpoint/2010/main" val="3777787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Codifying tacit knowledge (in its entirety) in a knowledge base or repository is often difficult</a:t>
            </a:r>
          </a:p>
          <a:p>
            <a:pPr algn="l"/>
            <a:r>
              <a:rPr lang="en-US" sz="1800" b="0" i="0" u="none" strike="noStrike" baseline="0" dirty="0">
                <a:latin typeface="Times New Roman" panose="02020603050405020304" pitchFamily="18" charset="0"/>
              </a:rPr>
              <a:t>because it is usually developed and internalized in the minds of the human experts over a long</a:t>
            </a:r>
          </a:p>
          <a:p>
            <a:pPr algn="l"/>
            <a:r>
              <a:rPr lang="en-US" sz="1800" b="0" i="0" u="none" strike="noStrike" baseline="0" dirty="0">
                <a:latin typeface="Times New Roman" panose="02020603050405020304" pitchFamily="18" charset="0"/>
              </a:rPr>
              <a:t>period of time</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20</a:t>
            </a:fld>
            <a:endParaRPr lang="en-US"/>
          </a:p>
        </p:txBody>
      </p:sp>
    </p:spTree>
    <p:extLst>
      <p:ext uri="{BB962C8B-B14F-4D97-AF65-F5344CB8AC3E}">
        <p14:creationId xmlns:p14="http://schemas.microsoft.com/office/powerpoint/2010/main" val="164563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Content:</a:t>
            </a:r>
          </a:p>
          <a:p>
            <a:r>
              <a:rPr lang="en-US" dirty="0"/>
              <a:t>1.Which knowledge domains are critical for codification; organizations should prioritize the critical for the organization.</a:t>
            </a:r>
          </a:p>
          <a:p>
            <a:r>
              <a:rPr lang="en-US" dirty="0"/>
              <a:t>2. Nature of Knowledge: some knowledge are explicable and can be easily codified: How to do online check-in at the airport, online booking </a:t>
            </a:r>
            <a:r>
              <a:rPr lang="en-US" dirty="0" err="1"/>
              <a:t>etc</a:t>
            </a:r>
            <a:r>
              <a:rPr lang="en-US" dirty="0"/>
              <a:t>,  How to create a painting masterpiece like the Monalisa</a:t>
            </a:r>
          </a:p>
          <a:p>
            <a:r>
              <a:rPr lang="en-US" b="1" dirty="0"/>
              <a:t>Aim And Audience: </a:t>
            </a:r>
            <a:r>
              <a:rPr lang="en-US" b="0" dirty="0"/>
              <a:t>mindful of  the potential audience, there is the need for cost benefit analysis to ascertain the cost of codification and benefits of the codification to the organization.</a:t>
            </a:r>
          </a:p>
          <a:p>
            <a:endParaRPr lang="en-US" b="0" dirty="0"/>
          </a:p>
          <a:p>
            <a:r>
              <a:rPr lang="en-US" b="0" dirty="0"/>
              <a:t>Reading Assignment: Let s read about How Davenport: </a:t>
            </a:r>
          </a:p>
          <a:p>
            <a:r>
              <a:rPr lang="en-US" b="1" dirty="0"/>
              <a:t>Context: </a:t>
            </a:r>
            <a:r>
              <a:rPr lang="en-US" b="0" dirty="0"/>
              <a:t>What are the incentives or the motivation for the codification process, why should experts avail themselves for the process. What are the power and political gains what, who losses or who gains.  What are the daily practices, can codification be part of daily activities.</a:t>
            </a:r>
          </a:p>
          <a:p>
            <a:r>
              <a:rPr lang="en-US" b="1" dirty="0"/>
              <a:t>Carrier: </a:t>
            </a:r>
            <a:r>
              <a:rPr lang="en-US" b="0" dirty="0"/>
              <a:t>Text, Graphical elements i.e., graphs, tables, chart </a:t>
            </a:r>
            <a:r>
              <a:rPr lang="en-US" b="0" dirty="0" err="1"/>
              <a:t>etc</a:t>
            </a:r>
            <a:r>
              <a:rPr lang="en-US" b="0" dirty="0"/>
              <a:t>, </a:t>
            </a:r>
            <a:r>
              <a:rPr lang="en-US" b="0" dirty="0" err="1"/>
              <a:t>auidio</a:t>
            </a:r>
            <a:r>
              <a:rPr lang="en-US" b="0" dirty="0"/>
              <a:t>, software,  video </a:t>
            </a:r>
            <a:r>
              <a:rPr lang="en-US" b="0" dirty="0" err="1"/>
              <a:t>etc</a:t>
            </a:r>
            <a:endParaRPr lang="en-US" b="0" dirty="0"/>
          </a:p>
          <a:p>
            <a:r>
              <a:rPr lang="en-US" b="1" dirty="0"/>
              <a:t>Tacit elements: </a:t>
            </a:r>
            <a:r>
              <a:rPr lang="en-US" b="0" dirty="0"/>
              <a:t> how codified elements is linked with the tacit elements; E.g.  Flow chart of assemble a product(encoded), knowing how to read and understand the flow and the abbreviations </a:t>
            </a:r>
            <a:r>
              <a:rPr lang="en-US" b="0" dirty="0" err="1"/>
              <a:t>etc</a:t>
            </a:r>
            <a:endParaRPr lang="en-US" b="0" dirty="0"/>
          </a:p>
          <a:p>
            <a:r>
              <a:rPr lang="en-US" b="1" dirty="0"/>
              <a:t>Decoded</a:t>
            </a:r>
            <a:r>
              <a:rPr lang="en-US" b="0" dirty="0"/>
              <a:t>: The codified knowledge should be understood by the receivers otherwise it cannot be used. Its necessary you have some knowledge in the knowledge domain</a:t>
            </a:r>
            <a:endParaRPr lang="en-US" b="1" dirty="0"/>
          </a:p>
        </p:txBody>
      </p:sp>
      <p:sp>
        <p:nvSpPr>
          <p:cNvPr id="4" name="Slide Number Placeholder 3"/>
          <p:cNvSpPr>
            <a:spLocks noGrp="1"/>
          </p:cNvSpPr>
          <p:nvPr>
            <p:ph type="sldNum" sz="quarter" idx="5"/>
          </p:nvPr>
        </p:nvSpPr>
        <p:spPr/>
        <p:txBody>
          <a:bodyPr/>
          <a:lstStyle/>
          <a:p>
            <a:fld id="{04E35A50-91DD-47C1-9C45-F9BE77E4F8E5}" type="slidenum">
              <a:rPr lang="en-US" smtClean="0"/>
              <a:t>28</a:t>
            </a:fld>
            <a:endParaRPr lang="en-US"/>
          </a:p>
        </p:txBody>
      </p:sp>
    </p:spTree>
    <p:extLst>
      <p:ext uri="{BB962C8B-B14F-4D97-AF65-F5344CB8AC3E}">
        <p14:creationId xmlns:p14="http://schemas.microsoft.com/office/powerpoint/2010/main" val="22938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process, the knowledge developer observes and interprets and record the expert while he or she solves problems, knowledge developer does more listening and observing than asking questions</a:t>
            </a:r>
          </a:p>
          <a:p>
            <a:r>
              <a:rPr lang="en-US" dirty="0"/>
              <a:t>Best suited for single expert module.</a:t>
            </a:r>
          </a:p>
        </p:txBody>
      </p:sp>
      <p:sp>
        <p:nvSpPr>
          <p:cNvPr id="4" name="Slide Number Placeholder 3"/>
          <p:cNvSpPr>
            <a:spLocks noGrp="1"/>
          </p:cNvSpPr>
          <p:nvPr>
            <p:ph type="sldNum" sz="quarter" idx="5"/>
          </p:nvPr>
        </p:nvSpPr>
        <p:spPr/>
        <p:txBody>
          <a:bodyPr/>
          <a:lstStyle/>
          <a:p>
            <a:fld id="{04E35A50-91DD-47C1-9C45-F9BE77E4F8E5}" type="slidenum">
              <a:rPr lang="en-US" smtClean="0"/>
              <a:t>2</a:t>
            </a:fld>
            <a:endParaRPr lang="en-US"/>
          </a:p>
        </p:txBody>
      </p:sp>
    </p:spTree>
    <p:extLst>
      <p:ext uri="{BB962C8B-B14F-4D97-AF65-F5344CB8AC3E}">
        <p14:creationId xmlns:p14="http://schemas.microsoft.com/office/powerpoint/2010/main" val="131553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for multiple experts , where they share their ideas and opinions about the solution to a problem, no </a:t>
            </a:r>
            <a:r>
              <a:rPr lang="en-US" dirty="0" err="1"/>
              <a:t>eveluations</a:t>
            </a:r>
            <a:r>
              <a:rPr lang="en-US" dirty="0"/>
              <a:t> are done on the spot</a:t>
            </a:r>
          </a:p>
        </p:txBody>
      </p:sp>
      <p:sp>
        <p:nvSpPr>
          <p:cNvPr id="4" name="Slide Number Placeholder 3"/>
          <p:cNvSpPr>
            <a:spLocks noGrp="1"/>
          </p:cNvSpPr>
          <p:nvPr>
            <p:ph type="sldNum" sz="quarter" idx="5"/>
          </p:nvPr>
        </p:nvSpPr>
        <p:spPr/>
        <p:txBody>
          <a:bodyPr/>
          <a:lstStyle/>
          <a:p>
            <a:fld id="{04E35A50-91DD-47C1-9C45-F9BE77E4F8E5}" type="slidenum">
              <a:rPr lang="en-US" smtClean="0"/>
              <a:t>3</a:t>
            </a:fld>
            <a:endParaRPr lang="en-US"/>
          </a:p>
        </p:txBody>
      </p:sp>
    </p:spTree>
    <p:extLst>
      <p:ext uri="{BB962C8B-B14F-4D97-AF65-F5344CB8AC3E}">
        <p14:creationId xmlns:p14="http://schemas.microsoft.com/office/powerpoint/2010/main" val="71996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technique, the knowledge developer ask questions about a problem or scenario, experts are required to give detailed explanation and verbalize the process while solving the problem, or taking a particular decision with reasons </a:t>
            </a:r>
          </a:p>
        </p:txBody>
      </p:sp>
      <p:sp>
        <p:nvSpPr>
          <p:cNvPr id="4" name="Slide Number Placeholder 3"/>
          <p:cNvSpPr>
            <a:spLocks noGrp="1"/>
          </p:cNvSpPr>
          <p:nvPr>
            <p:ph type="sldNum" sz="quarter" idx="5"/>
          </p:nvPr>
        </p:nvSpPr>
        <p:spPr/>
        <p:txBody>
          <a:bodyPr/>
          <a:lstStyle/>
          <a:p>
            <a:fld id="{04E35A50-91DD-47C1-9C45-F9BE77E4F8E5}" type="slidenum">
              <a:rPr lang="en-US" smtClean="0"/>
              <a:t>6</a:t>
            </a:fld>
            <a:endParaRPr lang="en-US"/>
          </a:p>
        </p:txBody>
      </p:sp>
    </p:spTree>
    <p:extLst>
      <p:ext uri="{BB962C8B-B14F-4D97-AF65-F5344CB8AC3E}">
        <p14:creationId xmlns:p14="http://schemas.microsoft.com/office/powerpoint/2010/main" val="182702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museo-sans"/>
              </a:rPr>
              <a:t>The repertory grid is a way of carrying out an interview in a highly structured manner, using the interviewee's own language and setting out their responses in the form of a grid.</a:t>
            </a:r>
          </a:p>
          <a:p>
            <a:r>
              <a:rPr lang="en-US" b="0" i="0" dirty="0">
                <a:solidFill>
                  <a:srgbClr val="333333"/>
                </a:solidFill>
                <a:effectLst/>
                <a:latin typeface="museo-sans"/>
              </a:rPr>
              <a:t>A big advantage of the repertory grid technique is that it allows interviewees to articulate their experience in the way they see the world, according to their own personal constructs.</a:t>
            </a:r>
          </a:p>
          <a:p>
            <a:r>
              <a:rPr lang="en-US" b="0" i="0" dirty="0">
                <a:solidFill>
                  <a:srgbClr val="333333"/>
                </a:solidFill>
                <a:effectLst/>
                <a:latin typeface="museo-sans"/>
              </a:rPr>
              <a:t>With this technique the knowledge developer frames a scale and experts are asked to fill up the scale, here experts must think properly to ascertain and assign the appropriate values for each element</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8</a:t>
            </a:fld>
            <a:endParaRPr lang="en-US"/>
          </a:p>
        </p:txBody>
      </p:sp>
    </p:spTree>
    <p:extLst>
      <p:ext uri="{BB962C8B-B14F-4D97-AF65-F5344CB8AC3E}">
        <p14:creationId xmlns:p14="http://schemas.microsoft.com/office/powerpoint/2010/main" val="65425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brainstorming or more or less a follows after but have a problem or knowledge domain., Each expert in a communication panel will come out with their views or proposals about a specific knowledge domain. Various proposals will be selected and by consensus a final decision or specific solutions or alternatives </a:t>
            </a:r>
            <a:r>
              <a:rPr lang="en-US" dirty="0" err="1"/>
              <a:t>aer</a:t>
            </a:r>
            <a:r>
              <a:rPr lang="en-US" dirty="0"/>
              <a:t> agreed on.</a:t>
            </a:r>
          </a:p>
        </p:txBody>
      </p:sp>
      <p:sp>
        <p:nvSpPr>
          <p:cNvPr id="4" name="Slide Number Placeholder 3"/>
          <p:cNvSpPr>
            <a:spLocks noGrp="1"/>
          </p:cNvSpPr>
          <p:nvPr>
            <p:ph type="sldNum" sz="quarter" idx="5"/>
          </p:nvPr>
        </p:nvSpPr>
        <p:spPr/>
        <p:txBody>
          <a:bodyPr/>
          <a:lstStyle/>
          <a:p>
            <a:fld id="{04E35A50-91DD-47C1-9C45-F9BE77E4F8E5}" type="slidenum">
              <a:rPr lang="en-US" smtClean="0"/>
              <a:t>9</a:t>
            </a:fld>
            <a:endParaRPr lang="en-US"/>
          </a:p>
        </p:txBody>
      </p:sp>
    </p:spTree>
    <p:extLst>
      <p:ext uri="{BB962C8B-B14F-4D97-AF65-F5344CB8AC3E}">
        <p14:creationId xmlns:p14="http://schemas.microsoft.com/office/powerpoint/2010/main" val="358542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The knowledge developer posses a problem, each expert is expected to give solutions to the problem.  Experts will share their </a:t>
            </a:r>
            <a:r>
              <a:rPr lang="en-US" dirty="0" err="1"/>
              <a:t>ideas,Then</a:t>
            </a:r>
            <a:r>
              <a:rPr lang="en-US" dirty="0"/>
              <a:t> experts will agree on common solutions to the given </a:t>
            </a:r>
            <a:r>
              <a:rPr lang="en-US" dirty="0" err="1"/>
              <a:t>probelm</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11</a:t>
            </a:fld>
            <a:endParaRPr lang="en-US"/>
          </a:p>
        </p:txBody>
      </p:sp>
    </p:spTree>
    <p:extLst>
      <p:ext uri="{BB962C8B-B14F-4D97-AF65-F5344CB8AC3E}">
        <p14:creationId xmlns:p14="http://schemas.microsoft.com/office/powerpoint/2010/main" val="140458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15</a:t>
            </a:fld>
            <a:endParaRPr lang="en-US"/>
          </a:p>
        </p:txBody>
      </p:sp>
    </p:spTree>
    <p:extLst>
      <p:ext uri="{BB962C8B-B14F-4D97-AF65-F5344CB8AC3E}">
        <p14:creationId xmlns:p14="http://schemas.microsoft.com/office/powerpoint/2010/main" val="3388151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Refers to the process of converting tacit knowledge (knowledge that is personal, context-specific, and hard to formalize) into explicit knowledge (knowledge that is easily communicated and shared through documentation). This process involves documenting, organizing, and storing knowledge so that it can be accessed and utilized by others within an organization. Codification ensures that valuable information is not lost and can be leveraged for decision-making, problem-solving, and </a:t>
            </a:r>
            <a:r>
              <a:rPr lang="en-US" dirty="0" err="1"/>
              <a:t>innovation.odification</a:t>
            </a:r>
            <a:endParaRPr lang="en-US" dirty="0"/>
          </a:p>
        </p:txBody>
      </p:sp>
      <p:sp>
        <p:nvSpPr>
          <p:cNvPr id="4" name="Slide Number Placeholder 3"/>
          <p:cNvSpPr>
            <a:spLocks noGrp="1"/>
          </p:cNvSpPr>
          <p:nvPr>
            <p:ph type="sldNum" sz="quarter" idx="5"/>
          </p:nvPr>
        </p:nvSpPr>
        <p:spPr/>
        <p:txBody>
          <a:bodyPr/>
          <a:lstStyle/>
          <a:p>
            <a:fld id="{04E35A50-91DD-47C1-9C45-F9BE77E4F8E5}" type="slidenum">
              <a:rPr lang="en-US" smtClean="0"/>
              <a:t>16</a:t>
            </a:fld>
            <a:endParaRPr lang="en-US"/>
          </a:p>
        </p:txBody>
      </p:sp>
    </p:spTree>
    <p:extLst>
      <p:ext uri="{BB962C8B-B14F-4D97-AF65-F5344CB8AC3E}">
        <p14:creationId xmlns:p14="http://schemas.microsoft.com/office/powerpoint/2010/main" val="340057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286C-E9D4-B50E-F6DE-F0CA7CB7D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F48D9-DF93-396C-3B26-D1B761372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B5584E-123B-480C-8005-7A1075E8AFD5}"/>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5" name="Footer Placeholder 4">
            <a:extLst>
              <a:ext uri="{FF2B5EF4-FFF2-40B4-BE49-F238E27FC236}">
                <a16:creationId xmlns:a16="http://schemas.microsoft.com/office/drawing/2014/main" id="{F0DD6846-AA4E-7B8D-7E7D-96E758447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146EA9-006B-AFD4-8C30-118273D629D6}"/>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277465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147B-320C-CB91-856B-BE89DE0897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6B812E-4A8E-4790-1A07-49E3780F34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2E0B8-FEA5-5724-0F21-21965B034E85}"/>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5" name="Footer Placeholder 4">
            <a:extLst>
              <a:ext uri="{FF2B5EF4-FFF2-40B4-BE49-F238E27FC236}">
                <a16:creationId xmlns:a16="http://schemas.microsoft.com/office/drawing/2014/main" id="{2F6658E4-0DCB-3A49-2D91-CD00A11ED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B8606-ADF7-7107-1F20-62217D136CB2}"/>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298363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4D6B6A-6C2D-3069-FEB2-4A7AD75D7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00D8B2-B15B-7DF9-2B98-0638CB695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FB983-D68D-532F-FFE4-01072ACEE386}"/>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5" name="Footer Placeholder 4">
            <a:extLst>
              <a:ext uri="{FF2B5EF4-FFF2-40B4-BE49-F238E27FC236}">
                <a16:creationId xmlns:a16="http://schemas.microsoft.com/office/drawing/2014/main" id="{21B85B21-7194-12CA-5A38-00EA7DFCD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66535-64A1-B33D-AE26-0872E420C1E4}"/>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164690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FC11-4022-D910-E326-A68393138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47D12B-6FE7-89E9-E58C-7380CB5064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CFD4-0610-1092-6197-B3D75E8D1714}"/>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5" name="Footer Placeholder 4">
            <a:extLst>
              <a:ext uri="{FF2B5EF4-FFF2-40B4-BE49-F238E27FC236}">
                <a16:creationId xmlns:a16="http://schemas.microsoft.com/office/drawing/2014/main" id="{047E59A1-9843-DDDF-82C6-959A3CBCC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C92F4-4419-ADED-4678-9286D5A2F33B}"/>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186849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EC30-2AA1-D1DC-4002-AAEA7FFA9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B786-3984-1E48-D1AE-1CA527C540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FF84A9-EE05-0730-9AF6-1B2B6C9B1146}"/>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5" name="Footer Placeholder 4">
            <a:extLst>
              <a:ext uri="{FF2B5EF4-FFF2-40B4-BE49-F238E27FC236}">
                <a16:creationId xmlns:a16="http://schemas.microsoft.com/office/drawing/2014/main" id="{1C1B85C3-5D32-1AA1-A138-611F90AD7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5D2F-B366-3CD3-B14E-A48C5BA44120}"/>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2080795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B55E-A575-84CB-C89F-A63CEFE751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F0BECC-4984-2DFF-871B-95F2A4528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36FAEE-797A-0212-3D54-BAB43FBB5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AA24E8-013A-F4CD-93DA-582E517CB7E9}"/>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6" name="Footer Placeholder 5">
            <a:extLst>
              <a:ext uri="{FF2B5EF4-FFF2-40B4-BE49-F238E27FC236}">
                <a16:creationId xmlns:a16="http://schemas.microsoft.com/office/drawing/2014/main" id="{F1470310-CF3C-E416-50C3-FFE276CA5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F7BAC-77DC-2F46-0A06-D8C0F99EB415}"/>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3045188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C5D-8A6D-126B-B819-E56C0D663D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434DE-A89B-4234-3A8C-7F15AAF12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26D767-F92F-DB53-C037-C8E2D14C05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45B9A6-DC84-ADB0-7ECF-9687B19D78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A8F9AD-AA8B-1C31-4733-FC95BEB0A7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A5BAF1-2E7C-42F5-B741-031D7C09B02A}"/>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8" name="Footer Placeholder 7">
            <a:extLst>
              <a:ext uri="{FF2B5EF4-FFF2-40B4-BE49-F238E27FC236}">
                <a16:creationId xmlns:a16="http://schemas.microsoft.com/office/drawing/2014/main" id="{95F641AD-CD50-7F9A-C493-6E5FC20DD2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45E356-AE89-71FB-0283-C59D1ADA1769}"/>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294322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810F-4EF0-F906-38A0-5D3020B0F7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8EAA7-9048-56EC-860D-129360EE695D}"/>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4" name="Footer Placeholder 3">
            <a:extLst>
              <a:ext uri="{FF2B5EF4-FFF2-40B4-BE49-F238E27FC236}">
                <a16:creationId xmlns:a16="http://schemas.microsoft.com/office/drawing/2014/main" id="{AC2FE8D7-BB71-A2C3-C766-1C41D1D5BD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50F5DE-D685-CEFD-988D-005E5CE666D8}"/>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296128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2998D-8933-F0A9-FA0D-68FF515CCDEF}"/>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3" name="Footer Placeholder 2">
            <a:extLst>
              <a:ext uri="{FF2B5EF4-FFF2-40B4-BE49-F238E27FC236}">
                <a16:creationId xmlns:a16="http://schemas.microsoft.com/office/drawing/2014/main" id="{E66AD026-8966-3CA0-3812-BC13C8FD1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F6FA6B-2D3E-720C-E6F1-439C27EDA82C}"/>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402955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852-9BEC-DA37-A72B-AF8033972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EF1AE0-F116-E918-AA03-CAD116902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31D04-1D29-36D9-BB9B-628CDAE41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F6FB7-E5FE-FEA4-D6E5-A46866B56D1E}"/>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6" name="Footer Placeholder 5">
            <a:extLst>
              <a:ext uri="{FF2B5EF4-FFF2-40B4-BE49-F238E27FC236}">
                <a16:creationId xmlns:a16="http://schemas.microsoft.com/office/drawing/2014/main" id="{4F1FC6D5-9466-4150-E67D-7EF4319C5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16EE5B-0B50-F46C-E94A-DA041E650440}"/>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240205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6ED8-89B8-2233-B56F-79AE815CE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BE765-E7E7-2B9F-9DC3-4910D31F6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833A01-DC29-9745-5834-78474218B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366C3-AC84-B56A-E86D-3A4C746E3ACB}"/>
              </a:ext>
            </a:extLst>
          </p:cNvPr>
          <p:cNvSpPr>
            <a:spLocks noGrp="1"/>
          </p:cNvSpPr>
          <p:nvPr>
            <p:ph type="dt" sz="half" idx="10"/>
          </p:nvPr>
        </p:nvSpPr>
        <p:spPr/>
        <p:txBody>
          <a:bodyPr/>
          <a:lstStyle/>
          <a:p>
            <a:fld id="{BA602441-220E-4256-B0FD-15D02E7CAE78}" type="datetimeFigureOut">
              <a:rPr lang="en-US" smtClean="0"/>
              <a:t>6/5/2024</a:t>
            </a:fld>
            <a:endParaRPr lang="en-US"/>
          </a:p>
        </p:txBody>
      </p:sp>
      <p:sp>
        <p:nvSpPr>
          <p:cNvPr id="6" name="Footer Placeholder 5">
            <a:extLst>
              <a:ext uri="{FF2B5EF4-FFF2-40B4-BE49-F238E27FC236}">
                <a16:creationId xmlns:a16="http://schemas.microsoft.com/office/drawing/2014/main" id="{022C12D5-1DD3-FFCB-415C-91C79FD9C8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7466A-05E7-9BB5-29A0-EE9FB8F38310}"/>
              </a:ext>
            </a:extLst>
          </p:cNvPr>
          <p:cNvSpPr>
            <a:spLocks noGrp="1"/>
          </p:cNvSpPr>
          <p:nvPr>
            <p:ph type="sldNum" sz="quarter" idx="12"/>
          </p:nvPr>
        </p:nvSpPr>
        <p:spPr/>
        <p:txBody>
          <a:bodyPr/>
          <a:lstStyle/>
          <a:p>
            <a:fld id="{295657E2-52FA-466F-9C6F-854FB9A8167E}" type="slidenum">
              <a:rPr lang="en-US" smtClean="0"/>
              <a:t>‹#›</a:t>
            </a:fld>
            <a:endParaRPr lang="en-US"/>
          </a:p>
        </p:txBody>
      </p:sp>
    </p:spTree>
    <p:extLst>
      <p:ext uri="{BB962C8B-B14F-4D97-AF65-F5344CB8AC3E}">
        <p14:creationId xmlns:p14="http://schemas.microsoft.com/office/powerpoint/2010/main" val="198395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32454-8C62-55B8-AECB-478B45BDD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E56093-ED5A-E689-D8C8-14BA7E306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5489E-C01F-5640-6478-938B7343D4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02441-220E-4256-B0FD-15D02E7CAE78}" type="datetimeFigureOut">
              <a:rPr lang="en-US" smtClean="0"/>
              <a:t>6/5/2024</a:t>
            </a:fld>
            <a:endParaRPr lang="en-US"/>
          </a:p>
        </p:txBody>
      </p:sp>
      <p:sp>
        <p:nvSpPr>
          <p:cNvPr id="5" name="Footer Placeholder 4">
            <a:extLst>
              <a:ext uri="{FF2B5EF4-FFF2-40B4-BE49-F238E27FC236}">
                <a16:creationId xmlns:a16="http://schemas.microsoft.com/office/drawing/2014/main" id="{6DF8AD37-C2F8-F87D-D181-EFEA3D6E3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AC2CF7-63C8-8FE4-8041-5D97A33EF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657E2-52FA-466F-9C6F-854FB9A8167E}" type="slidenum">
              <a:rPr lang="en-US" smtClean="0"/>
              <a:t>‹#›</a:t>
            </a:fld>
            <a:endParaRPr lang="en-US"/>
          </a:p>
        </p:txBody>
      </p:sp>
    </p:spTree>
    <p:extLst>
      <p:ext uri="{BB962C8B-B14F-4D97-AF65-F5344CB8AC3E}">
        <p14:creationId xmlns:p14="http://schemas.microsoft.com/office/powerpoint/2010/main" val="5953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F3E46C-33AC-A6DE-A765-DA70FB33508F}"/>
              </a:ext>
            </a:extLst>
          </p:cNvPr>
          <p:cNvSpPr>
            <a:spLocks noGrp="1"/>
          </p:cNvSpPr>
          <p:nvPr>
            <p:ph idx="1"/>
          </p:nvPr>
        </p:nvSpPr>
        <p:spPr>
          <a:xfrm>
            <a:off x="838200" y="342900"/>
            <a:ext cx="10515600" cy="5834063"/>
          </a:xfrm>
        </p:spPr>
        <p:txBody>
          <a:bodyPr>
            <a:normAutofit lnSpcReduction="10000"/>
          </a:bodyPr>
          <a:lstStyle/>
          <a:p>
            <a:pPr marL="0" indent="0" algn="l">
              <a:buNone/>
            </a:pPr>
            <a:r>
              <a:rPr lang="en-US" sz="1800" b="1" i="0" u="none" strike="noStrike" baseline="0" dirty="0">
                <a:latin typeface="Arial" panose="020B0604020202020204" pitchFamily="34" charset="0"/>
              </a:rPr>
              <a:t>Capturing the Tacit Knowledge</a:t>
            </a:r>
          </a:p>
          <a:p>
            <a:pPr marL="0" indent="0" algn="l">
              <a:lnSpc>
                <a:spcPct val="150000"/>
              </a:lnSpc>
              <a:buNone/>
            </a:pPr>
            <a:r>
              <a:rPr lang="en-US" sz="2000" b="1" i="0" u="none" strike="noStrike" baseline="0" dirty="0">
                <a:latin typeface="Times New Roman" panose="02020603050405020304" pitchFamily="18" charset="0"/>
              </a:rPr>
              <a:t>Knowledge Capture </a:t>
            </a:r>
            <a:r>
              <a:rPr lang="en-US" sz="2000" b="0" i="0" u="none" strike="noStrike" baseline="0" dirty="0">
                <a:latin typeface="Times New Roman" panose="02020603050405020304" pitchFamily="18" charset="0"/>
              </a:rPr>
              <a:t>can be defined as </a:t>
            </a:r>
            <a:r>
              <a:rPr lang="en-US" sz="2000" b="0" i="1" u="none" strike="noStrike" baseline="0" dirty="0">
                <a:latin typeface="Times New Roman" panose="02020603050405020304" pitchFamily="18" charset="0"/>
              </a:rPr>
              <a:t>the process by which knowledge is converted from tacit to explicit form (residing within people, artifacts or organizational entities) and vice versa through the sub-processes of externalization and internalization.</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In this case, the knowledge developer collaborates with the expert in order to convert the expertise into the necessary program code(s).</a:t>
            </a:r>
          </a:p>
          <a:p>
            <a:pPr marL="0" indent="0" algn="l">
              <a:lnSpc>
                <a:spcPct val="150000"/>
              </a:lnSpc>
              <a:buNone/>
            </a:pPr>
            <a:r>
              <a:rPr lang="en-US" sz="2000" b="1" i="0" u="none" strike="noStrike" baseline="0" dirty="0">
                <a:latin typeface="Times New Roman" panose="02020603050405020304" pitchFamily="18" charset="0"/>
              </a:rPr>
              <a:t>Important steps:</a:t>
            </a:r>
          </a:p>
          <a:p>
            <a:pPr algn="l">
              <a:lnSpc>
                <a:spcPct val="150000"/>
              </a:lnSpc>
            </a:pPr>
            <a:r>
              <a:rPr lang="en-US" sz="2000" b="0" i="0" u="none" strike="noStrike" baseline="0" dirty="0">
                <a:latin typeface="Times New Roman" panose="02020603050405020304" pitchFamily="18" charset="0"/>
              </a:rPr>
              <a:t>Using appropriate tools for eliciting information.</a:t>
            </a:r>
          </a:p>
          <a:p>
            <a:pPr algn="l">
              <a:lnSpc>
                <a:spcPct val="150000"/>
              </a:lnSpc>
            </a:pPr>
            <a:r>
              <a:rPr lang="en-US" sz="2000" b="0" i="0" u="none" strike="noStrike" baseline="0" dirty="0">
                <a:latin typeface="Times New Roman" panose="02020603050405020304" pitchFamily="18" charset="0"/>
              </a:rPr>
              <a:t>Interpreting the elicited information and consequently inferring the experts underlying knowledge/reasoning process.</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Finally, using the interpretation to construct the </a:t>
            </a:r>
            <a:r>
              <a:rPr lang="en-US" sz="2000" b="0" i="0" u="none" strike="noStrike" baseline="0" dirty="0" err="1">
                <a:latin typeface="Times New Roman" panose="02020603050405020304" pitchFamily="18" charset="0"/>
              </a:rPr>
              <a:t>the</a:t>
            </a:r>
            <a:r>
              <a:rPr lang="en-US" sz="2000" b="0" i="0" u="none" strike="noStrike" baseline="0" dirty="0">
                <a:latin typeface="Times New Roman" panose="02020603050405020304" pitchFamily="18" charset="0"/>
              </a:rPr>
              <a:t> necessary rules which can represent the experts reasoning process.</a:t>
            </a:r>
            <a:endParaRPr lang="en-US" sz="2000" dirty="0"/>
          </a:p>
        </p:txBody>
      </p:sp>
    </p:spTree>
    <p:extLst>
      <p:ext uri="{BB962C8B-B14F-4D97-AF65-F5344CB8AC3E}">
        <p14:creationId xmlns:p14="http://schemas.microsoft.com/office/powerpoint/2010/main" val="350405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00F7657-243F-C8E5-E0A0-3808E77706C0}"/>
              </a:ext>
            </a:extLst>
          </p:cNvPr>
          <p:cNvPicPr>
            <a:picLocks noGrp="1" noChangeAspect="1"/>
          </p:cNvPicPr>
          <p:nvPr>
            <p:ph idx="1"/>
          </p:nvPr>
        </p:nvPicPr>
        <p:blipFill>
          <a:blip r:embed="rId2"/>
          <a:stretch>
            <a:fillRect/>
          </a:stretch>
        </p:blipFill>
        <p:spPr>
          <a:xfrm>
            <a:off x="1051560" y="547055"/>
            <a:ext cx="9589770" cy="5842315"/>
          </a:xfrm>
        </p:spPr>
      </p:pic>
    </p:spTree>
    <p:extLst>
      <p:ext uri="{BB962C8B-B14F-4D97-AF65-F5344CB8AC3E}">
        <p14:creationId xmlns:p14="http://schemas.microsoft.com/office/powerpoint/2010/main" val="63425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5844-373D-40FF-D1D3-1AEF6AC4C2B8}"/>
              </a:ext>
            </a:extLst>
          </p:cNvPr>
          <p:cNvSpPr>
            <a:spLocks noGrp="1"/>
          </p:cNvSpPr>
          <p:nvPr>
            <p:ph type="title"/>
          </p:nvPr>
        </p:nvSpPr>
        <p:spPr/>
        <p:txBody>
          <a:bodyPr/>
          <a:lstStyle/>
          <a:p>
            <a:r>
              <a:rPr lang="en-US" dirty="0"/>
              <a:t>Nominal Group Method</a:t>
            </a:r>
          </a:p>
        </p:txBody>
      </p:sp>
      <p:sp>
        <p:nvSpPr>
          <p:cNvPr id="3" name="Content Placeholder 2">
            <a:extLst>
              <a:ext uri="{FF2B5EF4-FFF2-40B4-BE49-F238E27FC236}">
                <a16:creationId xmlns:a16="http://schemas.microsoft.com/office/drawing/2014/main" id="{1D136C5B-7365-DD85-64DB-33B5318788A9}"/>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This provides an interface between consensus and brainstorming.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Here the panel of experts becomes a </a:t>
            </a:r>
            <a:r>
              <a:rPr lang="en-US" sz="1800" b="0" i="1" u="none" strike="noStrike" baseline="0" dirty="0">
                <a:latin typeface="Times New Roman" panose="02020603050405020304" pitchFamily="18" charset="0"/>
              </a:rPr>
              <a:t>Nominal Group </a:t>
            </a:r>
            <a:r>
              <a:rPr lang="en-US" sz="1800" b="0" i="0" u="none" strike="noStrike" baseline="0" dirty="0">
                <a:latin typeface="Times New Roman" panose="02020603050405020304" pitchFamily="18" charset="0"/>
              </a:rPr>
              <a:t>whose meetings are structured in order to effectively pool individual judgment.</a:t>
            </a:r>
          </a:p>
          <a:p>
            <a:pPr algn="l"/>
            <a:endParaRPr lang="en-US" sz="180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BD2F3CAE-55D0-0680-CE48-5F3197E66A68}"/>
              </a:ext>
            </a:extLst>
          </p:cNvPr>
          <p:cNvPicPr>
            <a:picLocks noChangeAspect="1"/>
          </p:cNvPicPr>
          <p:nvPr/>
        </p:nvPicPr>
        <p:blipFill>
          <a:blip r:embed="rId3"/>
          <a:stretch>
            <a:fillRect/>
          </a:stretch>
        </p:blipFill>
        <p:spPr>
          <a:xfrm>
            <a:off x="2023111" y="2766060"/>
            <a:ext cx="5715000" cy="3478006"/>
          </a:xfrm>
          <a:prstGeom prst="rect">
            <a:avLst/>
          </a:prstGeom>
        </p:spPr>
      </p:pic>
    </p:spTree>
    <p:extLst>
      <p:ext uri="{BB962C8B-B14F-4D97-AF65-F5344CB8AC3E}">
        <p14:creationId xmlns:p14="http://schemas.microsoft.com/office/powerpoint/2010/main" val="24249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9A3F66-39AF-CAE2-AF2A-3E2E2AE4FF30}"/>
              </a:ext>
            </a:extLst>
          </p:cNvPr>
          <p:cNvPicPr>
            <a:picLocks noGrp="1" noChangeAspect="1"/>
          </p:cNvPicPr>
          <p:nvPr>
            <p:ph idx="1"/>
          </p:nvPr>
        </p:nvPicPr>
        <p:blipFill>
          <a:blip r:embed="rId2"/>
          <a:stretch>
            <a:fillRect/>
          </a:stretch>
        </p:blipFill>
        <p:spPr>
          <a:xfrm>
            <a:off x="1028700" y="283786"/>
            <a:ext cx="9624060" cy="5751254"/>
          </a:xfrm>
        </p:spPr>
      </p:pic>
    </p:spTree>
    <p:extLst>
      <p:ext uri="{BB962C8B-B14F-4D97-AF65-F5344CB8AC3E}">
        <p14:creationId xmlns:p14="http://schemas.microsoft.com/office/powerpoint/2010/main" val="172540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BE2BC5-4850-73A5-763C-DF87D5E30993}"/>
              </a:ext>
            </a:extLst>
          </p:cNvPr>
          <p:cNvSpPr>
            <a:spLocks noGrp="1"/>
          </p:cNvSpPr>
          <p:nvPr>
            <p:ph idx="1"/>
          </p:nvPr>
        </p:nvSpPr>
        <p:spPr>
          <a:xfrm>
            <a:off x="838200" y="228600"/>
            <a:ext cx="10515600" cy="5948363"/>
          </a:xfrm>
        </p:spPr>
        <p:txBody>
          <a:bodyPr>
            <a:normAutofit/>
          </a:bodyPr>
          <a:lstStyle/>
          <a:p>
            <a:pPr algn="l"/>
            <a:r>
              <a:rPr lang="en-US" sz="1800" b="1" i="0" u="none" strike="noStrike" baseline="0" dirty="0">
                <a:latin typeface="Arial" panose="020B0604020202020204" pitchFamily="34" charset="0"/>
              </a:rPr>
              <a:t>Concept Mapping</a:t>
            </a:r>
          </a:p>
          <a:p>
            <a:pPr algn="l"/>
            <a:r>
              <a:rPr lang="en-US" sz="1800" b="0" i="0" u="none" strike="noStrike" baseline="0" dirty="0">
                <a:latin typeface="Times New Roman" panose="02020603050405020304" pitchFamily="18" charset="0"/>
              </a:rPr>
              <a:t>It is a network of concepts consisting of nodes and links.</a:t>
            </a:r>
          </a:p>
          <a:p>
            <a:pPr algn="l"/>
            <a:r>
              <a:rPr lang="en-US" sz="1800" b="0" i="0" u="none" strike="noStrike" baseline="0" dirty="0">
                <a:latin typeface="Times New Roman" panose="02020603050405020304" pitchFamily="18" charset="0"/>
              </a:rPr>
              <a:t>A node represents a concept, and a link represents the relationship between concepts</a:t>
            </a:r>
          </a:p>
          <a:p>
            <a:pPr algn="l"/>
            <a:r>
              <a:rPr lang="en-US" sz="1800" b="0" i="0" u="none" strike="noStrike" baseline="0" dirty="0">
                <a:latin typeface="Times New Roman" panose="02020603050405020304" pitchFamily="18" charset="0"/>
              </a:rPr>
              <a:t> Concept mapping is designed to transform new concepts/propositions into the existing</a:t>
            </a:r>
          </a:p>
          <a:p>
            <a:pPr algn="l"/>
            <a:r>
              <a:rPr lang="en-US" sz="1800" b="0" i="0" u="none" strike="noStrike" baseline="0" dirty="0">
                <a:latin typeface="Times New Roman" panose="02020603050405020304" pitchFamily="18" charset="0"/>
              </a:rPr>
              <a:t>cognitive structures related to knowledge capture.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It is a structured conceptualization.</a:t>
            </a:r>
          </a:p>
          <a:p>
            <a:pPr algn="l"/>
            <a:r>
              <a:rPr lang="en-US" sz="1800" b="0" i="0" u="none" strike="noStrike" baseline="0" dirty="0">
                <a:latin typeface="Times New Roman" panose="02020603050405020304" pitchFamily="18" charset="0"/>
              </a:rPr>
              <a:t>It is an effective way for a group to function without losing their individuality.</a:t>
            </a:r>
          </a:p>
          <a:p>
            <a:pPr algn="l"/>
            <a:r>
              <a:rPr lang="en-US" sz="1800" b="0" i="0" u="none" strike="noStrike" baseline="0" dirty="0">
                <a:latin typeface="Times New Roman" panose="02020603050405020304" pitchFamily="18" charset="0"/>
              </a:rPr>
              <a:t>Concept mapping can be done for several reasons:</a:t>
            </a:r>
          </a:p>
          <a:p>
            <a:pPr algn="l"/>
            <a:r>
              <a:rPr lang="en-US" sz="1800" b="0" i="0" u="none" strike="noStrike" baseline="0" dirty="0">
                <a:latin typeface="Times New Roman" panose="02020603050405020304" pitchFamily="18" charset="0"/>
              </a:rPr>
              <a:t>To design complex structures.</a:t>
            </a:r>
          </a:p>
          <a:p>
            <a:pPr algn="l"/>
            <a:r>
              <a:rPr lang="en-US" sz="1800" b="0" i="0" u="none" strike="noStrike" baseline="0" dirty="0">
                <a:latin typeface="Times New Roman" panose="02020603050405020304" pitchFamily="18" charset="0"/>
              </a:rPr>
              <a:t>To generate ideas.</a:t>
            </a:r>
          </a:p>
          <a:p>
            <a:pPr algn="l"/>
            <a:r>
              <a:rPr lang="en-US" sz="1800" b="0" i="0" u="none" strike="noStrike" baseline="0" dirty="0">
                <a:latin typeface="Times New Roman" panose="02020603050405020304" pitchFamily="18" charset="0"/>
              </a:rPr>
              <a:t>To communicate ideas.</a:t>
            </a:r>
          </a:p>
          <a:p>
            <a:pPr algn="l"/>
            <a:r>
              <a:rPr lang="en-US" sz="1800" b="0" i="0" u="none" strike="noStrike" baseline="0" dirty="0">
                <a:latin typeface="Times New Roman" panose="02020603050405020304" pitchFamily="18" charset="0"/>
              </a:rPr>
              <a:t>To diagnose misunderstanding.</a:t>
            </a:r>
          </a:p>
          <a:p>
            <a:pPr marL="0" indent="0" algn="l">
              <a:buNone/>
            </a:pPr>
            <a:endParaRPr lang="en-US" dirty="0"/>
          </a:p>
        </p:txBody>
      </p:sp>
    </p:spTree>
    <p:extLst>
      <p:ext uri="{BB962C8B-B14F-4D97-AF65-F5344CB8AC3E}">
        <p14:creationId xmlns:p14="http://schemas.microsoft.com/office/powerpoint/2010/main" val="3915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086A-3354-07E3-1612-2B2E69C6AC31}"/>
              </a:ext>
            </a:extLst>
          </p:cNvPr>
          <p:cNvSpPr>
            <a:spLocks noGrp="1"/>
          </p:cNvSpPr>
          <p:nvPr>
            <p:ph type="title"/>
          </p:nvPr>
        </p:nvSpPr>
        <p:spPr/>
        <p:txBody>
          <a:bodyPr/>
          <a:lstStyle/>
          <a:p>
            <a:r>
              <a:rPr lang="en-US" dirty="0"/>
              <a:t>Blackboarding</a:t>
            </a:r>
          </a:p>
        </p:txBody>
      </p:sp>
      <p:sp>
        <p:nvSpPr>
          <p:cNvPr id="3" name="Content Placeholder 2">
            <a:extLst>
              <a:ext uri="{FF2B5EF4-FFF2-40B4-BE49-F238E27FC236}">
                <a16:creationId xmlns:a16="http://schemas.microsoft.com/office/drawing/2014/main" id="{9E93DCF8-512E-3D4E-D63F-0B8A9670E0F4}"/>
              </a:ext>
            </a:extLst>
          </p:cNvPr>
          <p:cNvSpPr>
            <a:spLocks noGrp="1"/>
          </p:cNvSpPr>
          <p:nvPr>
            <p:ph idx="1"/>
          </p:nvPr>
        </p:nvSpPr>
        <p:spPr/>
        <p:txBody>
          <a:bodyPr>
            <a:normAutofit/>
          </a:bodyPr>
          <a:lstStyle/>
          <a:p>
            <a:pPr marL="0" indent="0" algn="l">
              <a:buNone/>
            </a:pPr>
            <a:r>
              <a:rPr lang="en-US" sz="1800" b="0" i="0" u="none" strike="noStrike" baseline="0" dirty="0">
                <a:latin typeface="Times New Roman" panose="02020603050405020304" pitchFamily="18" charset="0"/>
              </a:rPr>
              <a:t>In this case, the experts work together to solve a specific problem using the blackboard as their workspace.</a:t>
            </a:r>
          </a:p>
          <a:p>
            <a:pPr algn="l"/>
            <a:r>
              <a:rPr lang="en-US" sz="1800" b="0" i="0" u="none" strike="noStrike" baseline="0" dirty="0">
                <a:latin typeface="Times New Roman" panose="02020603050405020304" pitchFamily="18" charset="0"/>
              </a:rPr>
              <a:t>Each expert gets equal opportunity to contribute to the solution via the blackboard.</a:t>
            </a:r>
          </a:p>
          <a:p>
            <a:pPr algn="l"/>
            <a:r>
              <a:rPr lang="en-US" sz="1800" b="0" i="0" u="none" strike="noStrike" baseline="0" dirty="0">
                <a:latin typeface="Times New Roman" panose="02020603050405020304" pitchFamily="18" charset="0"/>
              </a:rPr>
              <a:t>It is assumed that all participants are experts, but they might have acquired their individual expertise in situations different from those of the other experts in the group.</a:t>
            </a:r>
          </a:p>
          <a:p>
            <a:pPr marL="0" indent="0" algn="l">
              <a:buNone/>
            </a:pPr>
            <a:r>
              <a:rPr lang="en-US" sz="1800" dirty="0">
                <a:latin typeface="AdobePiStd"/>
              </a:rPr>
              <a:t>   </a:t>
            </a:r>
            <a:r>
              <a:rPr lang="en-US" sz="1800" b="0" i="0" u="none" strike="noStrike" baseline="0" dirty="0">
                <a:latin typeface="AdobePiStd"/>
              </a:rPr>
              <a:t> </a:t>
            </a:r>
            <a:r>
              <a:rPr lang="en-US" sz="1800" b="0" i="0" u="none" strike="noStrike" baseline="0" dirty="0">
                <a:latin typeface="Times New Roman" panose="02020603050405020304" pitchFamily="18" charset="0"/>
              </a:rPr>
              <a:t>The process of blackboarding continues till the solution has been reached.</a:t>
            </a:r>
          </a:p>
          <a:p>
            <a:pPr marL="0" indent="0" algn="l">
              <a:buNone/>
            </a:pPr>
            <a:r>
              <a:rPr lang="en-US" sz="1800" b="0" i="0" u="none" strike="noStrike" baseline="0" dirty="0">
                <a:latin typeface="Times New Roman" panose="02020603050405020304" pitchFamily="18" charset="0"/>
              </a:rPr>
              <a:t>Characteristics of blackboard system:</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Diverse approaches to problem-solving.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Common language for interaction.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Efficient storage of information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Flexible representation of information.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Iterative approach to problem-solving.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Organized participation.</a:t>
            </a:r>
            <a:endParaRPr lang="en-US" dirty="0"/>
          </a:p>
        </p:txBody>
      </p:sp>
    </p:spTree>
    <p:extLst>
      <p:ext uri="{BB962C8B-B14F-4D97-AF65-F5344CB8AC3E}">
        <p14:creationId xmlns:p14="http://schemas.microsoft.com/office/powerpoint/2010/main" val="68099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95DAD9-812B-957A-9F40-41898DDCBAA4}"/>
              </a:ext>
            </a:extLst>
          </p:cNvPr>
          <p:cNvPicPr>
            <a:picLocks noGrp="1" noChangeAspect="1"/>
          </p:cNvPicPr>
          <p:nvPr>
            <p:ph idx="1"/>
          </p:nvPr>
        </p:nvPicPr>
        <p:blipFill>
          <a:blip r:embed="rId3"/>
          <a:stretch>
            <a:fillRect/>
          </a:stretch>
        </p:blipFill>
        <p:spPr>
          <a:xfrm>
            <a:off x="1337310" y="64453"/>
            <a:ext cx="9086850" cy="6057900"/>
          </a:xfrm>
        </p:spPr>
      </p:pic>
    </p:spTree>
    <p:extLst>
      <p:ext uri="{BB962C8B-B14F-4D97-AF65-F5344CB8AC3E}">
        <p14:creationId xmlns:p14="http://schemas.microsoft.com/office/powerpoint/2010/main" val="1250149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5F53-7AF7-06E9-6DF2-CD85805BE9FD}"/>
              </a:ext>
            </a:extLst>
          </p:cNvPr>
          <p:cNvSpPr>
            <a:spLocks noGrp="1"/>
          </p:cNvSpPr>
          <p:nvPr>
            <p:ph type="title"/>
          </p:nvPr>
        </p:nvSpPr>
        <p:spPr/>
        <p:txBody>
          <a:bodyPr/>
          <a:lstStyle/>
          <a:p>
            <a:r>
              <a:rPr lang="en-US" dirty="0"/>
              <a:t>Knowledge Codification</a:t>
            </a:r>
          </a:p>
        </p:txBody>
      </p:sp>
      <p:sp>
        <p:nvSpPr>
          <p:cNvPr id="3" name="Content Placeholder 2">
            <a:extLst>
              <a:ext uri="{FF2B5EF4-FFF2-40B4-BE49-F238E27FC236}">
                <a16:creationId xmlns:a16="http://schemas.microsoft.com/office/drawing/2014/main" id="{0D215D54-7DFC-CAF0-E928-61B6E6B06037}"/>
              </a:ext>
            </a:extLst>
          </p:cNvPr>
          <p:cNvSpPr>
            <a:spLocks noGrp="1"/>
          </p:cNvSpPr>
          <p:nvPr>
            <p:ph idx="1"/>
          </p:nvPr>
        </p:nvSpPr>
        <p:spPr>
          <a:xfrm>
            <a:off x="838200" y="1825624"/>
            <a:ext cx="10515600" cy="4769485"/>
          </a:xfrm>
        </p:spPr>
        <p:txBody>
          <a:bodyPr>
            <a:noAutofit/>
          </a:bodyPr>
          <a:lstStyle/>
          <a:p>
            <a:pPr marL="0" indent="0" algn="l">
              <a:buNone/>
            </a:pPr>
            <a:r>
              <a:rPr lang="en-US" sz="1800" b="0" i="0" u="none" strike="noStrike" baseline="0" dirty="0">
                <a:latin typeface="Times New Roman" panose="02020603050405020304" pitchFamily="18" charset="0"/>
              </a:rPr>
              <a:t>Knowledge codification means converting tacit knowledge to explicit knowledge in a usable form for the organizational members.</a:t>
            </a:r>
          </a:p>
          <a:p>
            <a:pPr algn="l"/>
            <a:r>
              <a:rPr lang="en-US" sz="1800" b="0" i="0" u="none" strike="noStrike" baseline="0" dirty="0">
                <a:latin typeface="Times New Roman" panose="02020603050405020304" pitchFamily="18" charset="0"/>
              </a:rPr>
              <a:t>Tacit knowledge (e.g., human expertise) is identified and leveraged through a form that is able to produce highest return for the business.</a:t>
            </a:r>
          </a:p>
          <a:p>
            <a:pPr algn="l"/>
            <a:r>
              <a:rPr lang="en-US" sz="1800" b="0" i="0" u="none" strike="noStrike" baseline="0" dirty="0">
                <a:latin typeface="Times New Roman" panose="02020603050405020304" pitchFamily="18" charset="0"/>
              </a:rPr>
              <a:t>Explicit knowledge is organized, categorized, indexed and accessed.</a:t>
            </a:r>
          </a:p>
          <a:p>
            <a:pPr algn="l"/>
            <a:r>
              <a:rPr lang="en-US" sz="1800" b="0" i="0" u="none" strike="noStrike" baseline="0" dirty="0">
                <a:latin typeface="Times New Roman" panose="02020603050405020304" pitchFamily="18" charset="0"/>
              </a:rPr>
              <a:t>The organizing often includes decision trees, decision tables etc.</a:t>
            </a:r>
          </a:p>
          <a:p>
            <a:pPr algn="l"/>
            <a:r>
              <a:rPr lang="en-US" sz="1800" b="0" i="0" u="none" strike="noStrike" baseline="0" dirty="0">
                <a:latin typeface="Times New Roman" panose="02020603050405020304" pitchFamily="18" charset="0"/>
              </a:rPr>
              <a:t>Codification must be done in a form/structure which will eventually build the knowledge base.</a:t>
            </a:r>
          </a:p>
        </p:txBody>
      </p:sp>
    </p:spTree>
    <p:extLst>
      <p:ext uri="{BB962C8B-B14F-4D97-AF65-F5344CB8AC3E}">
        <p14:creationId xmlns:p14="http://schemas.microsoft.com/office/powerpoint/2010/main" val="308207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EC8FDC-FE2C-0BD5-4A4D-9033C930BBBF}"/>
              </a:ext>
            </a:extLst>
          </p:cNvPr>
          <p:cNvPicPr>
            <a:picLocks noGrp="1" noChangeAspect="1"/>
          </p:cNvPicPr>
          <p:nvPr>
            <p:ph idx="1"/>
          </p:nvPr>
        </p:nvPicPr>
        <p:blipFill>
          <a:blip r:embed="rId3"/>
          <a:stretch>
            <a:fillRect/>
          </a:stretch>
        </p:blipFill>
        <p:spPr>
          <a:xfrm>
            <a:off x="1863090" y="103706"/>
            <a:ext cx="8183880" cy="6025494"/>
          </a:xfrm>
        </p:spPr>
      </p:pic>
    </p:spTree>
    <p:extLst>
      <p:ext uri="{BB962C8B-B14F-4D97-AF65-F5344CB8AC3E}">
        <p14:creationId xmlns:p14="http://schemas.microsoft.com/office/powerpoint/2010/main" val="298951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09EFB-FF0C-5D49-CCE8-2ED29BC7141B}"/>
              </a:ext>
            </a:extLst>
          </p:cNvPr>
          <p:cNvSpPr>
            <a:spLocks noGrp="1"/>
          </p:cNvSpPr>
          <p:nvPr>
            <p:ph idx="1"/>
          </p:nvPr>
        </p:nvSpPr>
        <p:spPr>
          <a:xfrm>
            <a:off x="838200" y="228600"/>
            <a:ext cx="10515600" cy="5948363"/>
          </a:xfrm>
        </p:spPr>
        <p:txBody>
          <a:bodyPr>
            <a:normAutofit/>
          </a:bodyPr>
          <a:lstStyle/>
          <a:p>
            <a:pPr algn="l"/>
            <a:r>
              <a:rPr lang="en-US" sz="1800" b="0" i="0" u="none" strike="noStrike" baseline="0" dirty="0">
                <a:latin typeface="Times New Roman" panose="02020603050405020304" pitchFamily="18" charset="0"/>
              </a:rPr>
              <a:t>The resulting knowledge base supports training and decision making.</a:t>
            </a:r>
          </a:p>
          <a:p>
            <a:pPr lvl="1">
              <a:lnSpc>
                <a:spcPct val="150000"/>
              </a:lnSpc>
              <a:buFont typeface="Courier New" panose="02070309020205020404" pitchFamily="49" charset="0"/>
              <a:buChar char="o"/>
            </a:pPr>
            <a:r>
              <a:rPr lang="en-US" b="0" i="0" u="none" strike="noStrike" baseline="0" dirty="0">
                <a:latin typeface="AdobePiStd"/>
              </a:rPr>
              <a:t> </a:t>
            </a:r>
            <a:r>
              <a:rPr lang="en-US" b="0" i="0" u="none" strike="noStrike" baseline="0" dirty="0">
                <a:latin typeface="Times New Roman" panose="02020603050405020304" pitchFamily="18" charset="0"/>
              </a:rPr>
              <a:t>Diagnosis.</a:t>
            </a:r>
          </a:p>
          <a:p>
            <a:pPr lvl="1">
              <a:lnSpc>
                <a:spcPct val="150000"/>
              </a:lnSpc>
              <a:buFont typeface="Courier New" panose="02070309020205020404" pitchFamily="49" charset="0"/>
              <a:buChar char="o"/>
            </a:pPr>
            <a:r>
              <a:rPr lang="en-US" b="0" i="0" u="none" strike="noStrike" baseline="0" dirty="0">
                <a:latin typeface="Times New Roman" panose="02020603050405020304" pitchFamily="18" charset="0"/>
              </a:rPr>
              <a:t>Training/Instruction.</a:t>
            </a:r>
          </a:p>
          <a:p>
            <a:pPr lvl="1">
              <a:lnSpc>
                <a:spcPct val="150000"/>
              </a:lnSpc>
              <a:buFont typeface="Courier New" panose="02070309020205020404" pitchFamily="49" charset="0"/>
              <a:buChar char="o"/>
            </a:pPr>
            <a:r>
              <a:rPr lang="en-US" b="0" i="0" u="none" strike="noStrike" baseline="0" dirty="0">
                <a:latin typeface="AdobePiStd"/>
              </a:rPr>
              <a:t> </a:t>
            </a:r>
            <a:r>
              <a:rPr lang="en-US" b="0" i="0" u="none" strike="noStrike" baseline="0" dirty="0">
                <a:latin typeface="Times New Roman" panose="02020603050405020304" pitchFamily="18" charset="0"/>
              </a:rPr>
              <a:t>Interpretation.</a:t>
            </a:r>
          </a:p>
          <a:p>
            <a:pPr lvl="1">
              <a:lnSpc>
                <a:spcPct val="150000"/>
              </a:lnSpc>
              <a:buFont typeface="Courier New" panose="02070309020205020404" pitchFamily="49" charset="0"/>
              <a:buChar char="o"/>
            </a:pPr>
            <a:r>
              <a:rPr lang="en-US" b="0" i="0" u="none" strike="noStrike" baseline="0" dirty="0">
                <a:latin typeface="Times New Roman" panose="02020603050405020304" pitchFamily="18" charset="0"/>
              </a:rPr>
              <a:t>Prediction.</a:t>
            </a:r>
          </a:p>
          <a:p>
            <a:pPr lvl="1">
              <a:lnSpc>
                <a:spcPct val="150000"/>
              </a:lnSpc>
              <a:buFont typeface="Courier New" panose="02070309020205020404" pitchFamily="49" charset="0"/>
              <a:buChar char="o"/>
            </a:pPr>
            <a:r>
              <a:rPr lang="en-US" b="0" i="0" u="none" strike="noStrike" baseline="0" dirty="0">
                <a:latin typeface="AdobePiStd"/>
              </a:rPr>
              <a:t> </a:t>
            </a:r>
            <a:r>
              <a:rPr lang="en-US" b="0" i="0" u="none" strike="noStrike" baseline="0" dirty="0">
                <a:latin typeface="Times New Roman" panose="02020603050405020304" pitchFamily="18" charset="0"/>
              </a:rPr>
              <a:t>Planning/Scheduling</a:t>
            </a:r>
          </a:p>
          <a:p>
            <a:pPr marL="457200" lvl="1" indent="0">
              <a:lnSpc>
                <a:spcPct val="150000"/>
              </a:lnSpc>
              <a:buNone/>
            </a:pPr>
            <a:endParaRPr lang="en-US" dirty="0"/>
          </a:p>
        </p:txBody>
      </p:sp>
    </p:spTree>
    <p:extLst>
      <p:ext uri="{BB962C8B-B14F-4D97-AF65-F5344CB8AC3E}">
        <p14:creationId xmlns:p14="http://schemas.microsoft.com/office/powerpoint/2010/main" val="3950495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41819-8453-6B00-01AB-3F3B2370F257}"/>
              </a:ext>
            </a:extLst>
          </p:cNvPr>
          <p:cNvSpPr>
            <a:spLocks noGrp="1"/>
          </p:cNvSpPr>
          <p:nvPr>
            <p:ph idx="1"/>
          </p:nvPr>
        </p:nvSpPr>
        <p:spPr>
          <a:xfrm>
            <a:off x="838200" y="102870"/>
            <a:ext cx="10515600" cy="6074093"/>
          </a:xfrm>
        </p:spPr>
        <p:txBody>
          <a:bodyPr>
            <a:normAutofit/>
          </a:bodyPr>
          <a:lstStyle/>
          <a:p>
            <a:pPr marL="0" indent="0" algn="l">
              <a:lnSpc>
                <a:spcPct val="150000"/>
              </a:lnSpc>
              <a:buNone/>
            </a:pPr>
            <a:r>
              <a:rPr lang="en-US" sz="2000" b="1" i="0" u="none" strike="noStrike" baseline="0" dirty="0">
                <a:latin typeface="Arial" panose="020B0604020202020204" pitchFamily="34" charset="0"/>
              </a:rPr>
              <a:t>Modes of Knowledge Conversion</a:t>
            </a:r>
          </a:p>
          <a:p>
            <a:pPr algn="l">
              <a:lnSpc>
                <a:spcPct val="150000"/>
              </a:lnSpc>
            </a:pPr>
            <a:r>
              <a:rPr lang="en-US" sz="2000" b="0" i="0" u="none" strike="noStrike" baseline="0" dirty="0">
                <a:latin typeface="Times New Roman" panose="02020603050405020304" pitchFamily="18" charset="0"/>
              </a:rPr>
              <a:t>Conversion from tacit-to-tacit knowledge produces socialization where knowledge developer looks for experience in case of knowledge capture.</a:t>
            </a:r>
          </a:p>
          <a:p>
            <a:pPr algn="l">
              <a:lnSpc>
                <a:spcPct val="150000"/>
              </a:lnSpc>
            </a:pPr>
            <a:r>
              <a:rPr lang="en-US" sz="2000" b="0" i="0" u="none" strike="noStrike" baseline="0" dirty="0">
                <a:latin typeface="AdobePiStd"/>
              </a:rPr>
              <a:t> </a:t>
            </a:r>
            <a:r>
              <a:rPr lang="en-US" sz="2000" b="0" i="0" u="none" strike="noStrike" baseline="0" dirty="0">
                <a:latin typeface="Times New Roman" panose="02020603050405020304" pitchFamily="18" charset="0"/>
              </a:rPr>
              <a:t>Conversion from tacit to explicit knowledge involves externalizing, explaining or clarifying tacit knowledge via analogies, models, or metaphors.</a:t>
            </a:r>
          </a:p>
          <a:p>
            <a:pPr algn="l">
              <a:lnSpc>
                <a:spcPct val="150000"/>
              </a:lnSpc>
            </a:pPr>
            <a:r>
              <a:rPr lang="en-US" sz="2000" b="0" i="0" u="none" strike="noStrike" baseline="0" dirty="0">
                <a:latin typeface="Times New Roman" panose="02020603050405020304" pitchFamily="18" charset="0"/>
              </a:rPr>
              <a:t>Conversion from explicit to tacit knowledge involves internalizing (or fitting explicit knowledge to tacit knowledge.</a:t>
            </a:r>
          </a:p>
          <a:p>
            <a:pPr algn="l">
              <a:lnSpc>
                <a:spcPct val="150000"/>
              </a:lnSpc>
            </a:pPr>
            <a:r>
              <a:rPr lang="en-US" sz="2000" b="0" i="0" u="none" strike="noStrike" baseline="0" dirty="0">
                <a:latin typeface="Times New Roman" panose="02020603050405020304" pitchFamily="18" charset="0"/>
              </a:rPr>
              <a:t>Conversion from explicit-to-explicit knowledge involves combining, categorizing, reorganizing or sorting different bodies of explicit knowledge to lead to new knowledge</a:t>
            </a:r>
          </a:p>
        </p:txBody>
      </p:sp>
    </p:spTree>
    <p:extLst>
      <p:ext uri="{BB962C8B-B14F-4D97-AF65-F5344CB8AC3E}">
        <p14:creationId xmlns:p14="http://schemas.microsoft.com/office/powerpoint/2010/main" val="300257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CCA0-C433-8277-ADAA-FB9C2D44EA37}"/>
              </a:ext>
            </a:extLst>
          </p:cNvPr>
          <p:cNvSpPr>
            <a:spLocks noGrp="1"/>
          </p:cNvSpPr>
          <p:nvPr>
            <p:ph type="title"/>
          </p:nvPr>
        </p:nvSpPr>
        <p:spPr/>
        <p:txBody>
          <a:bodyPr/>
          <a:lstStyle/>
          <a:p>
            <a:r>
              <a:rPr lang="en-US" sz="1800" b="1" i="0" u="none" strike="noStrike" baseline="0" dirty="0">
                <a:latin typeface="Arial" panose="020B0604020202020204" pitchFamily="34" charset="0"/>
              </a:rPr>
              <a:t>Knowledge Capturing Techniques</a:t>
            </a:r>
            <a:endParaRPr lang="en-US" dirty="0"/>
          </a:p>
        </p:txBody>
      </p:sp>
      <p:sp>
        <p:nvSpPr>
          <p:cNvPr id="3" name="Content Placeholder 2">
            <a:extLst>
              <a:ext uri="{FF2B5EF4-FFF2-40B4-BE49-F238E27FC236}">
                <a16:creationId xmlns:a16="http://schemas.microsoft.com/office/drawing/2014/main" id="{6B37D1B4-6108-4B01-1C12-191153F68E6A}"/>
              </a:ext>
            </a:extLst>
          </p:cNvPr>
          <p:cNvSpPr>
            <a:spLocks noGrp="1"/>
          </p:cNvSpPr>
          <p:nvPr>
            <p:ph idx="1"/>
          </p:nvPr>
        </p:nvSpPr>
        <p:spPr/>
        <p:txBody>
          <a:bodyPr>
            <a:normAutofit/>
          </a:bodyPr>
          <a:lstStyle/>
          <a:p>
            <a:pPr marL="0" indent="0" algn="l">
              <a:buNone/>
            </a:pPr>
            <a:r>
              <a:rPr lang="en-US" sz="1800" b="1" i="0" u="none" strike="noStrike" baseline="0" dirty="0">
                <a:latin typeface="Arial" panose="020B0604020202020204" pitchFamily="34" charset="0"/>
              </a:rPr>
              <a:t>On-Site Observation (Action Protocol)</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It is a process which involves observing, recording, and interpreting the expert's problem solve process while it takes place.</a:t>
            </a:r>
          </a:p>
          <a:p>
            <a:pPr algn="l"/>
            <a:r>
              <a:rPr lang="en-US" sz="2000" b="0" i="0" u="none" strike="noStrike" baseline="0" dirty="0">
                <a:latin typeface="Times New Roman" panose="02020603050405020304" pitchFamily="18" charset="0"/>
              </a:rPr>
              <a:t>The knowledge developer does more listening than talking; avoids giving advice and usually does not pass his/her own judgment on what is being observed, even if it seems incorrect; and most of all, does not argue with the expert while the expert is performing the task.</a:t>
            </a:r>
          </a:p>
          <a:p>
            <a:pPr algn="l"/>
            <a:r>
              <a:rPr lang="en-US" sz="2000" b="0" i="0" u="none" strike="noStrike" baseline="0" dirty="0">
                <a:latin typeface="Times New Roman" panose="02020603050405020304" pitchFamily="18" charset="0"/>
              </a:rPr>
              <a:t>Compared to the process of interviewing, on-site observation brings the knowledge developer closer to the actual steps, techniques, and procedures used by the expert.</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One disadvantage is that sometimes some experts to not like the idea of being observed.</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reaction of other people (in the observation setting) can also be a problem causing distraction.</a:t>
            </a:r>
          </a:p>
          <a:p>
            <a:pPr algn="l"/>
            <a:r>
              <a:rPr lang="en-US" sz="2000" b="0" i="0" u="none" strike="noStrike" baseline="0" dirty="0">
                <a:latin typeface="Times New Roman" panose="02020603050405020304" pitchFamily="18" charset="0"/>
              </a:rPr>
              <a:t>Another disadvantage is the accuracy/completeness of the captured knowledge.</a:t>
            </a:r>
            <a:endParaRPr lang="en-US" sz="2000" dirty="0"/>
          </a:p>
        </p:txBody>
      </p:sp>
    </p:spTree>
    <p:extLst>
      <p:ext uri="{BB962C8B-B14F-4D97-AF65-F5344CB8AC3E}">
        <p14:creationId xmlns:p14="http://schemas.microsoft.com/office/powerpoint/2010/main" val="108524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F4F6-2B31-A57A-70EA-F10F492BDA11}"/>
              </a:ext>
            </a:extLst>
          </p:cNvPr>
          <p:cNvSpPr>
            <a:spLocks noGrp="1"/>
          </p:cNvSpPr>
          <p:nvPr>
            <p:ph type="title"/>
          </p:nvPr>
        </p:nvSpPr>
        <p:spPr/>
        <p:txBody>
          <a:bodyPr/>
          <a:lstStyle/>
          <a:p>
            <a:r>
              <a:rPr lang="en-US" sz="4400" b="1" i="0" u="none" strike="noStrike" baseline="0" dirty="0">
                <a:latin typeface="Arial" panose="020B0604020202020204" pitchFamily="34" charset="0"/>
              </a:rPr>
              <a:t>Codifying Knowledge</a:t>
            </a:r>
            <a:br>
              <a:rPr lang="en-US" sz="4400" b="1" i="0" u="none" strike="noStrike" baseline="0"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7B701AE-61E3-C079-314E-8DDB7A2532FB}"/>
              </a:ext>
            </a:extLst>
          </p:cNvPr>
          <p:cNvSpPr>
            <a:spLocks noGrp="1"/>
          </p:cNvSpPr>
          <p:nvPr>
            <p:ph idx="1"/>
          </p:nvPr>
        </p:nvSpPr>
        <p:spPr/>
        <p:txBody>
          <a:bodyPr>
            <a:normAutofit/>
          </a:bodyPr>
          <a:lstStyle/>
          <a:p>
            <a:pPr marL="0" indent="0" algn="l">
              <a:buNone/>
            </a:pPr>
            <a:r>
              <a:rPr lang="en-US" sz="2400" b="0" i="0" u="none" strike="noStrike" baseline="0" dirty="0">
                <a:latin typeface="Times New Roman" panose="02020603050405020304" pitchFamily="18" charset="0"/>
              </a:rPr>
              <a:t>Things to Consider before Codification:</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What organizational goals will the codified knowledge serve?</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What knowledge exists in the organization that can address these goals?</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How useful is the existing knowledge for codification?</a:t>
            </a: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How would someone codify knowledge</a:t>
            </a:r>
            <a:endParaRPr lang="en-US" sz="2400" dirty="0"/>
          </a:p>
        </p:txBody>
      </p:sp>
    </p:spTree>
    <p:extLst>
      <p:ext uri="{BB962C8B-B14F-4D97-AF65-F5344CB8AC3E}">
        <p14:creationId xmlns:p14="http://schemas.microsoft.com/office/powerpoint/2010/main" val="719035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6BC7-930C-3038-DA9D-4498D59B15FC}"/>
              </a:ext>
            </a:extLst>
          </p:cNvPr>
          <p:cNvSpPr>
            <a:spLocks noGrp="1"/>
          </p:cNvSpPr>
          <p:nvPr>
            <p:ph type="title"/>
          </p:nvPr>
        </p:nvSpPr>
        <p:spPr/>
        <p:txBody>
          <a:bodyPr/>
          <a:lstStyle/>
          <a:p>
            <a:r>
              <a:rPr lang="en-US" dirty="0"/>
              <a:t>Aims of Codification</a:t>
            </a:r>
          </a:p>
        </p:txBody>
      </p:sp>
      <p:sp>
        <p:nvSpPr>
          <p:cNvPr id="3" name="Content Placeholder 2">
            <a:extLst>
              <a:ext uri="{FF2B5EF4-FFF2-40B4-BE49-F238E27FC236}">
                <a16:creationId xmlns:a16="http://schemas.microsoft.com/office/drawing/2014/main" id="{6F7AFA87-AB20-E4B2-2560-7CCB12D799C0}"/>
              </a:ext>
            </a:extLst>
          </p:cNvPr>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Preservation of Knowledge:</a:t>
            </a:r>
          </a:p>
          <a:p>
            <a:pPr lvl="1">
              <a:lnSpc>
                <a:spcPct val="150000"/>
              </a:lnSpc>
            </a:pPr>
            <a:r>
              <a:rPr lang="en-US" dirty="0">
                <a:latin typeface="Times New Roman" panose="02020603050405020304" pitchFamily="18" charset="0"/>
                <a:cs typeface="Times New Roman" panose="02020603050405020304" pitchFamily="18" charset="0"/>
              </a:rPr>
              <a:t>Documentation: Ensuring that critical knowledge, especially that which resides in the minds of employees, is documented and preserved. This is crucial for maintaining continuity, especially when employees leave or retire.</a:t>
            </a:r>
          </a:p>
          <a:p>
            <a:pPr lvl="1">
              <a:lnSpc>
                <a:spcPct val="150000"/>
              </a:lnSpc>
            </a:pPr>
            <a:r>
              <a:rPr lang="en-US" dirty="0">
                <a:latin typeface="Times New Roman" panose="02020603050405020304" pitchFamily="18" charset="0"/>
                <a:cs typeface="Times New Roman" panose="02020603050405020304" pitchFamily="18" charset="0"/>
              </a:rPr>
              <a:t>Historical Records: Keeping records of past projects, decisions, and processes to learn from previous successes and mistakes.</a:t>
            </a:r>
          </a:p>
        </p:txBody>
      </p:sp>
    </p:spTree>
    <p:extLst>
      <p:ext uri="{BB962C8B-B14F-4D97-AF65-F5344CB8AC3E}">
        <p14:creationId xmlns:p14="http://schemas.microsoft.com/office/powerpoint/2010/main" val="45718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A37E-A1F0-C49F-70B3-299EB7286E59}"/>
              </a:ext>
            </a:extLst>
          </p:cNvPr>
          <p:cNvSpPr>
            <a:spLocks noGrp="1"/>
          </p:cNvSpPr>
          <p:nvPr>
            <p:ph type="title"/>
          </p:nvPr>
        </p:nvSpPr>
        <p:spPr/>
        <p:txBody>
          <a:bodyPr/>
          <a:lstStyle/>
          <a:p>
            <a:r>
              <a:rPr lang="en-US" dirty="0"/>
              <a:t>Aims of Codification</a:t>
            </a:r>
          </a:p>
        </p:txBody>
      </p:sp>
      <p:sp>
        <p:nvSpPr>
          <p:cNvPr id="3" name="Content Placeholder 2">
            <a:extLst>
              <a:ext uri="{FF2B5EF4-FFF2-40B4-BE49-F238E27FC236}">
                <a16:creationId xmlns:a16="http://schemas.microsoft.com/office/drawing/2014/main" id="{7D63B99A-79B7-B259-786D-E6EEF8D59D66}"/>
              </a:ext>
            </a:extLst>
          </p:cNvPr>
          <p:cNvSpPr>
            <a:spLocks noGrp="1"/>
          </p:cNvSpPr>
          <p:nvPr>
            <p:ph idx="1"/>
          </p:nvPr>
        </p:nvSpPr>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Facilitation of Knowledge Sharing: </a:t>
            </a:r>
          </a:p>
          <a:p>
            <a:pPr lvl="1">
              <a:lnSpc>
                <a:spcPct val="150000"/>
              </a:lnSpc>
            </a:pPr>
            <a:r>
              <a:rPr lang="en-US" dirty="0">
                <a:latin typeface="Times New Roman" panose="02020603050405020304" pitchFamily="18" charset="0"/>
                <a:cs typeface="Times New Roman" panose="02020603050405020304" pitchFamily="18" charset="0"/>
              </a:rPr>
              <a:t>Accessibility: Making knowledge easily accessible to all members of the organization, thereby enabling them to find the information they need quickly and efficiently.</a:t>
            </a:r>
          </a:p>
          <a:p>
            <a:pPr lvl="1">
              <a:lnSpc>
                <a:spcPct val="150000"/>
              </a:lnSpc>
            </a:pPr>
            <a:r>
              <a:rPr lang="en-US" dirty="0">
                <a:latin typeface="Times New Roman" panose="02020603050405020304" pitchFamily="18" charset="0"/>
                <a:cs typeface="Times New Roman" panose="02020603050405020304" pitchFamily="18" charset="0"/>
              </a:rPr>
              <a:t>Collaboration: Encouraging collaboration by providing a shared knowledge base where employees can contribute to and access collective insights.</a:t>
            </a:r>
          </a:p>
        </p:txBody>
      </p:sp>
    </p:spTree>
    <p:extLst>
      <p:ext uri="{BB962C8B-B14F-4D97-AF65-F5344CB8AC3E}">
        <p14:creationId xmlns:p14="http://schemas.microsoft.com/office/powerpoint/2010/main" val="2167824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C3AF-A3DB-1F10-F093-439C8320EB92}"/>
              </a:ext>
            </a:extLst>
          </p:cNvPr>
          <p:cNvSpPr>
            <a:spLocks noGrp="1"/>
          </p:cNvSpPr>
          <p:nvPr>
            <p:ph type="title"/>
          </p:nvPr>
        </p:nvSpPr>
        <p:spPr/>
        <p:txBody>
          <a:bodyPr/>
          <a:lstStyle/>
          <a:p>
            <a:r>
              <a:rPr lang="en-US" dirty="0"/>
              <a:t>Aims Contd.</a:t>
            </a:r>
          </a:p>
        </p:txBody>
      </p:sp>
      <p:sp>
        <p:nvSpPr>
          <p:cNvPr id="3" name="Content Placeholder 2">
            <a:extLst>
              <a:ext uri="{FF2B5EF4-FFF2-40B4-BE49-F238E27FC236}">
                <a16:creationId xmlns:a16="http://schemas.microsoft.com/office/drawing/2014/main" id="{878A6399-CE2C-240B-0707-FF01A588FE72}"/>
              </a:ext>
            </a:extLst>
          </p:cNvPr>
          <p:cNvSpPr>
            <a:spLocks noGrp="1"/>
          </p:cNvSpPr>
          <p:nvPr>
            <p:ph idx="1"/>
          </p:nvPr>
        </p:nvSpPr>
        <p:spPr/>
        <p:txBody>
          <a:bodyPr/>
          <a:lstStyle/>
          <a:p>
            <a:r>
              <a:rPr lang="en-US" dirty="0"/>
              <a:t>Standardization of Processes:</a:t>
            </a:r>
          </a:p>
          <a:p>
            <a:r>
              <a:rPr lang="en-US" dirty="0"/>
              <a:t>Consistency: Standardizing procedures and best practices across the organization to ensure consistency in operations and quality.</a:t>
            </a:r>
          </a:p>
          <a:p>
            <a:r>
              <a:rPr lang="en-US" dirty="0"/>
              <a:t>Training and Development: Providing a basis for training materials and programs that can be used to educate new employees and develop existing staff.</a:t>
            </a:r>
          </a:p>
        </p:txBody>
      </p:sp>
    </p:spTree>
    <p:extLst>
      <p:ext uri="{BB962C8B-B14F-4D97-AF65-F5344CB8AC3E}">
        <p14:creationId xmlns:p14="http://schemas.microsoft.com/office/powerpoint/2010/main" val="709423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BA8A-BB9B-9C3A-0C9A-4E96A0534CE7}"/>
              </a:ext>
            </a:extLst>
          </p:cNvPr>
          <p:cNvSpPr>
            <a:spLocks noGrp="1"/>
          </p:cNvSpPr>
          <p:nvPr>
            <p:ph type="title"/>
          </p:nvPr>
        </p:nvSpPr>
        <p:spPr/>
        <p:txBody>
          <a:bodyPr/>
          <a:lstStyle/>
          <a:p>
            <a:r>
              <a:rPr lang="en-US" dirty="0"/>
              <a:t>Aims </a:t>
            </a:r>
          </a:p>
        </p:txBody>
      </p:sp>
      <p:sp>
        <p:nvSpPr>
          <p:cNvPr id="3" name="Content Placeholder 2">
            <a:extLst>
              <a:ext uri="{FF2B5EF4-FFF2-40B4-BE49-F238E27FC236}">
                <a16:creationId xmlns:a16="http://schemas.microsoft.com/office/drawing/2014/main" id="{C283D83F-3FE6-43BD-B099-B17D5D34A7B1}"/>
              </a:ext>
            </a:extLst>
          </p:cNvPr>
          <p:cNvSpPr>
            <a:spLocks noGrp="1"/>
          </p:cNvSpPr>
          <p:nvPr>
            <p:ph idx="1"/>
          </p:nvPr>
        </p:nvSpPr>
        <p:spPr/>
        <p:txBody>
          <a:bodyPr/>
          <a:lstStyle/>
          <a:p>
            <a:pPr marL="0" indent="0">
              <a:buNone/>
            </a:pPr>
            <a:r>
              <a:rPr lang="en-US" dirty="0"/>
              <a:t>Improvement of Decision-Making:</a:t>
            </a:r>
          </a:p>
          <a:p>
            <a:r>
              <a:rPr lang="en-US" dirty="0"/>
              <a:t>Data-Driven Decisions: Supporting decision-making processes by providing comprehensive, accurate, and up-to-date information.</a:t>
            </a:r>
          </a:p>
          <a:p>
            <a:r>
              <a:rPr lang="en-US" dirty="0"/>
              <a:t>Reduced Redundancy: Minimizing the duplication of effort by ensuring that knowledge is reused rather than recreated.</a:t>
            </a:r>
          </a:p>
        </p:txBody>
      </p:sp>
    </p:spTree>
    <p:extLst>
      <p:ext uri="{BB962C8B-B14F-4D97-AF65-F5344CB8AC3E}">
        <p14:creationId xmlns:p14="http://schemas.microsoft.com/office/powerpoint/2010/main" val="979650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2B3B9-DC59-8CB2-1864-CBE15822DA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76D258-40D4-8CD1-6440-A75FFA156609}"/>
              </a:ext>
            </a:extLst>
          </p:cNvPr>
          <p:cNvSpPr>
            <a:spLocks noGrp="1"/>
          </p:cNvSpPr>
          <p:nvPr>
            <p:ph idx="1"/>
          </p:nvPr>
        </p:nvSpPr>
        <p:spPr/>
        <p:txBody>
          <a:bodyPr/>
          <a:lstStyle/>
          <a:p>
            <a:pPr marL="0" indent="0">
              <a:buNone/>
            </a:pPr>
            <a:r>
              <a:rPr lang="en-US" dirty="0"/>
              <a:t>Enhancement of Organizational Efficiency:</a:t>
            </a:r>
          </a:p>
          <a:p>
            <a:r>
              <a:rPr lang="en-US" dirty="0"/>
              <a:t>Streamlined Operations: Streamlining operations by reducing the time spent searching for information and allowing employees to focus on more productive tasks.</a:t>
            </a:r>
          </a:p>
          <a:p>
            <a:r>
              <a:rPr lang="en-US" dirty="0"/>
              <a:t>Innovation and Improvement: Facilitating innovation by providing a repository of knowledge that can be used to inspire new ideas and improvements.</a:t>
            </a:r>
          </a:p>
        </p:txBody>
      </p:sp>
    </p:spTree>
    <p:extLst>
      <p:ext uri="{BB962C8B-B14F-4D97-AF65-F5344CB8AC3E}">
        <p14:creationId xmlns:p14="http://schemas.microsoft.com/office/powerpoint/2010/main" val="470825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2DEF-6E2A-472F-FD9B-C6D7C98860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A7F2C3-F737-0C3C-1DC3-6178FD310059}"/>
              </a:ext>
            </a:extLst>
          </p:cNvPr>
          <p:cNvSpPr>
            <a:spLocks noGrp="1"/>
          </p:cNvSpPr>
          <p:nvPr>
            <p:ph idx="1"/>
          </p:nvPr>
        </p:nvSpPr>
        <p:spPr/>
        <p:txBody>
          <a:bodyPr/>
          <a:lstStyle/>
          <a:p>
            <a:pPr marL="0" indent="0">
              <a:buNone/>
            </a:pPr>
            <a:r>
              <a:rPr lang="en-US" dirty="0"/>
              <a:t>Support for Knowledge Continuity:</a:t>
            </a:r>
          </a:p>
          <a:p>
            <a:r>
              <a:rPr lang="en-US" dirty="0"/>
              <a:t>Succession Planning: Assisting in succession planning by ensuring that critical knowledge is transferred and remains within the organization even as personnel changes occur.</a:t>
            </a:r>
          </a:p>
          <a:p>
            <a:r>
              <a:rPr lang="en-US" dirty="0"/>
              <a:t>Risk Mitigation: Reducing the risk associated with the loss of key personnel by codifying their knowledge.</a:t>
            </a:r>
          </a:p>
        </p:txBody>
      </p:sp>
    </p:spTree>
    <p:extLst>
      <p:ext uri="{BB962C8B-B14F-4D97-AF65-F5344CB8AC3E}">
        <p14:creationId xmlns:p14="http://schemas.microsoft.com/office/powerpoint/2010/main" val="73621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0D82C0-9C92-BEDE-ECDE-43DC7A06284A}"/>
              </a:ext>
            </a:extLst>
          </p:cNvPr>
          <p:cNvSpPr>
            <a:spLocks noGrp="1"/>
          </p:cNvSpPr>
          <p:nvPr>
            <p:ph idx="1"/>
          </p:nvPr>
        </p:nvSpPr>
        <p:spPr>
          <a:xfrm>
            <a:off x="838200" y="400050"/>
            <a:ext cx="10515600" cy="5776913"/>
          </a:xfrm>
        </p:spPr>
        <p:txBody>
          <a:bodyPr>
            <a:normAutofit/>
          </a:bodyPr>
          <a:lstStyle/>
          <a:p>
            <a:pPr marL="0" indent="0" algn="l">
              <a:buNone/>
            </a:pPr>
            <a:endParaRPr lang="en-US" sz="1800" b="1" i="0" u="none" strike="noStrike" baseline="0" dirty="0">
              <a:solidFill>
                <a:srgbClr val="000000"/>
              </a:solidFill>
              <a:latin typeface="Arial" panose="020B0604020202020204" pitchFamily="34" charset="0"/>
            </a:endParaRPr>
          </a:p>
          <a:p>
            <a:pPr marL="0" indent="0">
              <a:lnSpc>
                <a:spcPct val="150000"/>
              </a:lnSpc>
              <a:buNone/>
            </a:pPr>
            <a:r>
              <a:rPr lang="en-US" sz="1800" b="0" i="0" u="none" strike="noStrike" baseline="0" dirty="0">
                <a:latin typeface="Times New Roman" panose="02020603050405020304" pitchFamily="18" charset="0"/>
              </a:rPr>
              <a:t>Codifying tacit knowledge (in its entirety) in a knowledge base or repository is often difficult because it is usually developed and internalized in the minds of the human experts over a long period of time.</a:t>
            </a:r>
            <a:endParaRPr lang="en-US" sz="1800" b="1" i="0" u="none" strike="noStrike" baseline="0" dirty="0">
              <a:solidFill>
                <a:srgbClr val="000000"/>
              </a:solidFill>
              <a:latin typeface="Arial" panose="020B0604020202020204" pitchFamily="34" charset="0"/>
            </a:endParaRPr>
          </a:p>
          <a:p>
            <a:pPr marL="0" indent="0" algn="l">
              <a:buNone/>
            </a:pPr>
            <a:endParaRPr lang="en-US" sz="1800" b="1" dirty="0">
              <a:solidFill>
                <a:srgbClr val="000000"/>
              </a:solidFill>
              <a:latin typeface="Arial" panose="020B0604020202020204" pitchFamily="34" charset="0"/>
            </a:endParaRPr>
          </a:p>
          <a:p>
            <a:pPr marL="0" indent="0" algn="l">
              <a:buNone/>
            </a:pPr>
            <a:r>
              <a:rPr lang="en-US" sz="1800" b="1" i="0" u="none" strike="noStrike" baseline="0" dirty="0">
                <a:solidFill>
                  <a:srgbClr val="000000"/>
                </a:solidFill>
                <a:latin typeface="Arial" panose="020B0604020202020204" pitchFamily="34" charset="0"/>
              </a:rPr>
              <a:t>Codification Tools/Procedures</a:t>
            </a:r>
          </a:p>
          <a:p>
            <a:pPr algn="l"/>
            <a:r>
              <a:rPr lang="en-US" sz="1800" i="0" u="none" strike="noStrike" baseline="0" dirty="0">
                <a:latin typeface="Times New Roman" panose="02020603050405020304" pitchFamily="18" charset="0"/>
              </a:rPr>
              <a:t>Knowledge Maps</a:t>
            </a:r>
          </a:p>
          <a:p>
            <a:pPr algn="l"/>
            <a:r>
              <a:rPr lang="en-US" sz="1800" i="0" u="none" strike="noStrike" baseline="0" dirty="0">
                <a:latin typeface="Times New Roman" panose="02020603050405020304" pitchFamily="18" charset="0"/>
              </a:rPr>
              <a:t>Decision Table</a:t>
            </a:r>
          </a:p>
          <a:p>
            <a:pPr algn="l"/>
            <a:r>
              <a:rPr lang="en-US" sz="1800" i="0" u="none" strike="noStrike" baseline="0" dirty="0">
                <a:latin typeface="Times New Roman" panose="02020603050405020304" pitchFamily="18" charset="0"/>
              </a:rPr>
              <a:t>Decision Tree</a:t>
            </a:r>
          </a:p>
          <a:p>
            <a:pPr algn="l"/>
            <a:r>
              <a:rPr lang="en-US" sz="1800" i="0" u="none" strike="noStrike" baseline="0" dirty="0">
                <a:latin typeface="Times New Roman" panose="02020603050405020304" pitchFamily="18" charset="0"/>
              </a:rPr>
              <a:t>Frames</a:t>
            </a:r>
          </a:p>
          <a:p>
            <a:pPr algn="l"/>
            <a:r>
              <a:rPr lang="en-US" sz="1800" i="0" u="none" strike="noStrike" baseline="0" dirty="0">
                <a:latin typeface="Times New Roman" panose="02020603050405020304" pitchFamily="18" charset="0"/>
              </a:rPr>
              <a:t>Production Rules</a:t>
            </a:r>
          </a:p>
          <a:p>
            <a:pPr algn="l"/>
            <a:r>
              <a:rPr lang="en-US" sz="1800" i="0" u="none" strike="noStrike" baseline="0" dirty="0">
                <a:latin typeface="Times New Roman" panose="02020603050405020304" pitchFamily="18" charset="0"/>
              </a:rPr>
              <a:t>Case-Based Reasoning</a:t>
            </a:r>
          </a:p>
          <a:p>
            <a:pPr algn="l"/>
            <a:r>
              <a:rPr lang="en-US" sz="1800" i="0" u="none" strike="noStrike" baseline="0" dirty="0">
                <a:latin typeface="Times New Roman" panose="02020603050405020304" pitchFamily="18" charset="0"/>
              </a:rPr>
              <a:t>Knowledge-Based Agents</a:t>
            </a:r>
            <a:endParaRPr lang="en-US" dirty="0"/>
          </a:p>
        </p:txBody>
      </p:sp>
    </p:spTree>
    <p:extLst>
      <p:ext uri="{BB962C8B-B14F-4D97-AF65-F5344CB8AC3E}">
        <p14:creationId xmlns:p14="http://schemas.microsoft.com/office/powerpoint/2010/main" val="104354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392235-6B66-9D20-A4DA-8B4654D7B63D}"/>
              </a:ext>
            </a:extLst>
          </p:cNvPr>
          <p:cNvPicPr>
            <a:picLocks noGrp="1" noChangeAspect="1"/>
          </p:cNvPicPr>
          <p:nvPr>
            <p:ph idx="1"/>
          </p:nvPr>
        </p:nvPicPr>
        <p:blipFill>
          <a:blip r:embed="rId3"/>
          <a:stretch>
            <a:fillRect/>
          </a:stretch>
        </p:blipFill>
        <p:spPr>
          <a:xfrm>
            <a:off x="1565910" y="315882"/>
            <a:ext cx="8629650" cy="5924898"/>
          </a:xfrm>
        </p:spPr>
      </p:pic>
    </p:spTree>
    <p:extLst>
      <p:ext uri="{BB962C8B-B14F-4D97-AF65-F5344CB8AC3E}">
        <p14:creationId xmlns:p14="http://schemas.microsoft.com/office/powerpoint/2010/main" val="195026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7808F-B1D6-5BC2-FAF4-64C66AFC37E6}"/>
              </a:ext>
            </a:extLst>
          </p:cNvPr>
          <p:cNvSpPr>
            <a:spLocks noGrp="1"/>
          </p:cNvSpPr>
          <p:nvPr>
            <p:ph idx="1"/>
          </p:nvPr>
        </p:nvSpPr>
        <p:spPr>
          <a:xfrm>
            <a:off x="838200" y="388620"/>
            <a:ext cx="10515600" cy="5788343"/>
          </a:xfrm>
        </p:spPr>
        <p:txBody>
          <a:bodyPr>
            <a:normAutofit/>
          </a:bodyPr>
          <a:lstStyle/>
          <a:p>
            <a:pPr algn="l"/>
            <a:r>
              <a:rPr lang="en-US" sz="1800" b="1" i="0" u="none" strike="noStrike" baseline="0" dirty="0">
                <a:latin typeface="Arial" panose="020B0604020202020204" pitchFamily="34" charset="0"/>
              </a:rPr>
              <a:t>Brainstorming</a:t>
            </a:r>
          </a:p>
          <a:p>
            <a:pPr algn="l"/>
            <a:r>
              <a:rPr lang="en-US" sz="1800" b="0" i="0" u="none" strike="noStrike" baseline="0" dirty="0">
                <a:latin typeface="Times New Roman" panose="02020603050405020304" pitchFamily="18" charset="0"/>
              </a:rPr>
              <a:t>It is an unstructured approach towards generating ideas about creative solution of a problem which involves multiple experts in a session.</a:t>
            </a:r>
          </a:p>
          <a:p>
            <a:pPr algn="l"/>
            <a:r>
              <a:rPr lang="en-US" sz="1800" b="0" i="0" u="none" strike="noStrike" baseline="0" dirty="0">
                <a:latin typeface="Times New Roman" panose="02020603050405020304" pitchFamily="18" charset="0"/>
              </a:rPr>
              <a:t>In this case, questions can be raised for clarification, but no evaluations are done at the spot.</a:t>
            </a:r>
          </a:p>
          <a:p>
            <a:pPr algn="l"/>
            <a:r>
              <a:rPr lang="en-US" sz="1800" b="0" i="0" u="none" strike="noStrike" baseline="0" dirty="0">
                <a:latin typeface="Times New Roman" panose="02020603050405020304" pitchFamily="18" charset="0"/>
              </a:rPr>
              <a:t>Similarities (that emerge through opinions) are usually grouped together logically and evaluated by asking some questions like:</a:t>
            </a:r>
          </a:p>
          <a:p>
            <a:pPr lvl="1"/>
            <a:r>
              <a:rPr lang="en-US" sz="1800" b="0" i="0" u="none" strike="noStrike" baseline="0" dirty="0">
                <a:latin typeface="Times New Roman" panose="02020603050405020304" pitchFamily="18" charset="0"/>
              </a:rPr>
              <a:t>What benefits are to be gained if a particular idea is followed.</a:t>
            </a:r>
          </a:p>
          <a:p>
            <a:pPr lvl="1"/>
            <a:r>
              <a:rPr lang="en-US" sz="1800" b="0" i="0" u="none" strike="noStrike" baseline="0" dirty="0">
                <a:latin typeface="Times New Roman" panose="02020603050405020304" pitchFamily="18" charset="0"/>
              </a:rPr>
              <a:t>What specific problems that idea can possibly solve.</a:t>
            </a:r>
          </a:p>
          <a:p>
            <a:pPr lvl="1"/>
            <a:r>
              <a:rPr lang="en-US" sz="1800" b="0" i="0" u="none" strike="noStrike" baseline="0" dirty="0">
                <a:latin typeface="Times New Roman" panose="02020603050405020304" pitchFamily="18" charset="0"/>
              </a:rPr>
              <a:t>What new problems can arise through this.</a:t>
            </a:r>
          </a:p>
          <a:p>
            <a:pPr marL="457200" lvl="1" indent="0">
              <a:buNone/>
            </a:pPr>
            <a:r>
              <a:rPr lang="en-US" sz="1800" b="1" i="0" u="none" strike="noStrike" baseline="0" dirty="0">
                <a:latin typeface="Times New Roman" panose="02020603050405020304" pitchFamily="18" charset="0"/>
              </a:rPr>
              <a:t>The general procedure for conducting a brainstorming session:</a:t>
            </a:r>
          </a:p>
          <a:p>
            <a:pPr lvl="1"/>
            <a:r>
              <a:rPr lang="en-US" sz="1800" b="0" i="0" u="none" strike="noStrike" baseline="0" dirty="0">
                <a:latin typeface="Times New Roman" panose="02020603050405020304" pitchFamily="18" charset="0"/>
              </a:rPr>
              <a:t>Introducing the session.</a:t>
            </a:r>
          </a:p>
          <a:p>
            <a:pPr lvl="1"/>
            <a:r>
              <a:rPr lang="en-US" sz="1800" b="0" i="0" u="none" strike="noStrike" baseline="0" dirty="0">
                <a:latin typeface="AdobePiStd"/>
              </a:rPr>
              <a:t> </a:t>
            </a:r>
            <a:r>
              <a:rPr lang="en-US" sz="1800" b="0" i="0" u="none" strike="noStrike" baseline="0" dirty="0">
                <a:latin typeface="Times New Roman" panose="02020603050405020304" pitchFamily="18" charset="0"/>
              </a:rPr>
              <a:t>Presenting the problem to the experts.</a:t>
            </a:r>
          </a:p>
          <a:p>
            <a:pPr lvl="1"/>
            <a:r>
              <a:rPr lang="en-US" sz="1800" b="0" i="0" u="none" strike="noStrike" baseline="0" dirty="0">
                <a:latin typeface="AdobePiStd"/>
              </a:rPr>
              <a:t> </a:t>
            </a:r>
            <a:r>
              <a:rPr lang="en-US" sz="1800" b="0" i="0" u="none" strike="noStrike" baseline="0" dirty="0">
                <a:latin typeface="Times New Roman" panose="02020603050405020304" pitchFamily="18" charset="0"/>
              </a:rPr>
              <a:t>Prompting the experts to generate ideas.</a:t>
            </a:r>
          </a:p>
          <a:p>
            <a:pPr lvl="1"/>
            <a:r>
              <a:rPr lang="en-US" sz="1800" b="0" i="0" u="none" strike="noStrike" baseline="0" dirty="0">
                <a:latin typeface="Times New Roman" panose="02020603050405020304" pitchFamily="18" charset="0"/>
              </a:rPr>
              <a:t>Looking for signs of possible convergence.</a:t>
            </a:r>
          </a:p>
          <a:p>
            <a:pPr lvl="1"/>
            <a:r>
              <a:rPr lang="en-US" sz="1800" b="0" i="0" u="none" strike="noStrike" baseline="0" dirty="0">
                <a:latin typeface="Times New Roman" panose="02020603050405020304" pitchFamily="18" charset="0"/>
              </a:rPr>
              <a:t>If the experts are unable to agree on a specific solution, they knowledge developer may call for</a:t>
            </a: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vote/consensus.</a:t>
            </a:r>
            <a:endParaRPr lang="en-US" sz="1800" dirty="0"/>
          </a:p>
        </p:txBody>
      </p:sp>
    </p:spTree>
    <p:extLst>
      <p:ext uri="{BB962C8B-B14F-4D97-AF65-F5344CB8AC3E}">
        <p14:creationId xmlns:p14="http://schemas.microsoft.com/office/powerpoint/2010/main" val="366528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5F366C-09F8-55B0-FCE4-26E44EC4690B}"/>
              </a:ext>
            </a:extLst>
          </p:cNvPr>
          <p:cNvPicPr>
            <a:picLocks noGrp="1" noChangeAspect="1"/>
          </p:cNvPicPr>
          <p:nvPr>
            <p:ph idx="1"/>
          </p:nvPr>
        </p:nvPicPr>
        <p:blipFill>
          <a:blip r:embed="rId2"/>
          <a:stretch>
            <a:fillRect/>
          </a:stretch>
        </p:blipFill>
        <p:spPr>
          <a:xfrm>
            <a:off x="2977388" y="1825625"/>
            <a:ext cx="6237224" cy="4351338"/>
          </a:xfrm>
        </p:spPr>
      </p:pic>
    </p:spTree>
    <p:extLst>
      <p:ext uri="{BB962C8B-B14F-4D97-AF65-F5344CB8AC3E}">
        <p14:creationId xmlns:p14="http://schemas.microsoft.com/office/powerpoint/2010/main" val="32108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8156F-EB9C-F199-A22A-C2A2677A4529}"/>
              </a:ext>
            </a:extLst>
          </p:cNvPr>
          <p:cNvSpPr>
            <a:spLocks noGrp="1"/>
          </p:cNvSpPr>
          <p:nvPr>
            <p:ph idx="1"/>
          </p:nvPr>
        </p:nvSpPr>
        <p:spPr>
          <a:xfrm>
            <a:off x="838200" y="308610"/>
            <a:ext cx="10515600" cy="5868353"/>
          </a:xfrm>
        </p:spPr>
        <p:txBody>
          <a:bodyPr>
            <a:normAutofit/>
          </a:bodyPr>
          <a:lstStyle/>
          <a:p>
            <a:pPr marL="0" indent="0" algn="l">
              <a:buNone/>
            </a:pPr>
            <a:r>
              <a:rPr lang="en-US" sz="2000" b="1" i="0" u="none" strike="noStrike" baseline="0" dirty="0">
                <a:latin typeface="Arial" panose="020B0604020202020204" pitchFamily="34" charset="0"/>
              </a:rPr>
              <a:t>Electronic Brainstorming</a:t>
            </a:r>
          </a:p>
          <a:p>
            <a:pPr algn="l"/>
            <a:r>
              <a:rPr lang="en-US" sz="2000" b="0" i="0" u="none" strike="noStrike" baseline="0" dirty="0">
                <a:latin typeface="Times New Roman" panose="02020603050405020304" pitchFamily="18" charset="0"/>
              </a:rPr>
              <a:t>Is  a computer-aided approach for dealing with multiple experts.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It usually begins with a pre-session plan which identifies objectives and structures the agenda, which is then presented to the experts for approval.</a:t>
            </a:r>
          </a:p>
          <a:p>
            <a:pPr algn="l"/>
            <a:r>
              <a:rPr lang="en-US" sz="2000" b="0" i="0" u="none" strike="noStrike" baseline="0" dirty="0">
                <a:latin typeface="Times New Roman" panose="02020603050405020304" pitchFamily="18" charset="0"/>
              </a:rPr>
              <a:t>During the session, each expert sits on a PC and get themselves engaged in a predefined approach towards resolving an issue, and then generates ideas.</a:t>
            </a:r>
          </a:p>
          <a:p>
            <a:pPr algn="l"/>
            <a:r>
              <a:rPr lang="en-US" sz="2000" b="0" i="0" u="none" strike="noStrike" baseline="0" dirty="0">
                <a:latin typeface="Times New Roman" panose="02020603050405020304" pitchFamily="18" charset="0"/>
              </a:rPr>
              <a:t>This allows experts to present their opinions through their PC's without having to wait for their turn.</a:t>
            </a:r>
          </a:p>
          <a:p>
            <a:pPr algn="l"/>
            <a:r>
              <a:rPr lang="en-US" sz="2000" b="0" i="0" u="none" strike="noStrike" baseline="0" dirty="0">
                <a:latin typeface="Times New Roman" panose="02020603050405020304" pitchFamily="18" charset="0"/>
              </a:rPr>
              <a:t>Usually the comments/suggestions are displayed electronically on a large screen without identifying the source.</a:t>
            </a:r>
          </a:p>
          <a:p>
            <a:pPr algn="l"/>
            <a:r>
              <a:rPr lang="en-US" sz="2000" b="0" i="0" u="none" strike="noStrike" baseline="0" dirty="0">
                <a:latin typeface="Times New Roman" panose="02020603050405020304" pitchFamily="18" charset="0"/>
              </a:rPr>
              <a:t>This approach protects the introvert experts and prevents tagging comments to individuals.</a:t>
            </a:r>
          </a:p>
          <a:p>
            <a:pPr algn="l"/>
            <a:r>
              <a:rPr lang="en-US" sz="2000" b="0" i="0" u="none" strike="noStrike" baseline="0" dirty="0">
                <a:latin typeface="Times New Roman" panose="02020603050405020304" pitchFamily="18" charset="0"/>
              </a:rPr>
              <a:t>The benefit includes improved communication, effective discussion regarding sensitive issues, and closes the meeting with concise recommendations for necessary action</a:t>
            </a:r>
          </a:p>
          <a:p>
            <a:pPr algn="l"/>
            <a:r>
              <a:rPr lang="en-US" sz="2000" b="0" i="0" u="none" strike="noStrike" baseline="0" dirty="0">
                <a:latin typeface="Times New Roman" panose="02020603050405020304" pitchFamily="18" charset="0"/>
              </a:rPr>
              <a:t>This eventually leads to convergence of ideas and helps to set final specifications.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result is usually the joint ownership of the solution</a:t>
            </a:r>
            <a:r>
              <a:rPr lang="en-US" sz="1800" b="0" i="0" u="none" strike="noStrike" baseline="0" dirty="0">
                <a:latin typeface="Times New Roman" panose="02020603050405020304" pitchFamily="18" charset="0"/>
              </a:rPr>
              <a:t>.</a:t>
            </a:r>
          </a:p>
        </p:txBody>
      </p:sp>
    </p:spTree>
    <p:extLst>
      <p:ext uri="{BB962C8B-B14F-4D97-AF65-F5344CB8AC3E}">
        <p14:creationId xmlns:p14="http://schemas.microsoft.com/office/powerpoint/2010/main" val="202190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C5911-5FA2-5F78-E8D1-64395FE5B06C}"/>
              </a:ext>
            </a:extLst>
          </p:cNvPr>
          <p:cNvSpPr>
            <a:spLocks noGrp="1"/>
          </p:cNvSpPr>
          <p:nvPr>
            <p:ph idx="1"/>
          </p:nvPr>
        </p:nvSpPr>
        <p:spPr>
          <a:xfrm>
            <a:off x="838200" y="297180"/>
            <a:ext cx="10515600" cy="5879783"/>
          </a:xfrm>
        </p:spPr>
        <p:txBody>
          <a:bodyPr/>
          <a:lstStyle/>
          <a:p>
            <a:pPr marL="0" indent="0" algn="l">
              <a:buNone/>
            </a:pPr>
            <a:r>
              <a:rPr lang="en-US" sz="1800" b="1" i="0" u="none" strike="noStrike" baseline="0" dirty="0">
                <a:latin typeface="Arial" panose="020B0604020202020204" pitchFamily="34" charset="0"/>
              </a:rPr>
              <a:t>Protocol Analysis (Think-Aloud Method)</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In this case, protocols (scenarios) are collected by asking experts to solve the specific problem and verbalize their decision process by stating directly what they think.</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developers do not interrupt in the interim.</a:t>
            </a:r>
          </a:p>
          <a:p>
            <a:pPr algn="l"/>
            <a:r>
              <a:rPr lang="en-US" sz="1800" b="0" i="0" u="none" strike="noStrike" baseline="0" dirty="0">
                <a:latin typeface="Times New Roman" panose="02020603050405020304" pitchFamily="18" charset="0"/>
              </a:rPr>
              <a:t>The elicited information is structured later when the knowledge developer analyzes the</a:t>
            </a:r>
          </a:p>
          <a:p>
            <a:pPr algn="l"/>
            <a:r>
              <a:rPr lang="en-US" sz="1800" b="0" i="0" u="none" strike="noStrike" baseline="0" dirty="0">
                <a:latin typeface="Times New Roman" panose="02020603050405020304" pitchFamily="18" charset="0"/>
              </a:rPr>
              <a:t>protocol.</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Here the term </a:t>
            </a:r>
            <a:r>
              <a:rPr lang="en-US" sz="1800" b="0" i="1" u="none" strike="noStrike" baseline="0" dirty="0">
                <a:latin typeface="Times New Roman" panose="02020603050405020304" pitchFamily="18" charset="0"/>
              </a:rPr>
              <a:t>scenario </a:t>
            </a:r>
            <a:r>
              <a:rPr lang="en-US" sz="1800" b="0" i="0" u="none" strike="noStrike" baseline="0" dirty="0">
                <a:latin typeface="Times New Roman" panose="02020603050405020304" pitchFamily="18" charset="0"/>
              </a:rPr>
              <a:t>refers to a detailed and somehow complex sequence of events or more precisely, an episode.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A scenario can involve individuals and objects.</a:t>
            </a:r>
          </a:p>
          <a:p>
            <a:pPr algn="l"/>
            <a:r>
              <a:rPr lang="en-US" sz="1800" b="0" i="0" u="none" strike="noStrike" baseline="0" dirty="0">
                <a:latin typeface="Times New Roman" panose="02020603050405020304" pitchFamily="18" charset="0"/>
              </a:rPr>
              <a:t>A scenario provides a concrete vision of how some specific human activity can be supported by information technology.</a:t>
            </a:r>
            <a:endParaRPr lang="en-US" dirty="0"/>
          </a:p>
        </p:txBody>
      </p:sp>
    </p:spTree>
    <p:extLst>
      <p:ext uri="{BB962C8B-B14F-4D97-AF65-F5344CB8AC3E}">
        <p14:creationId xmlns:p14="http://schemas.microsoft.com/office/powerpoint/2010/main" val="1067785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2B8286-D528-AD34-F08E-69A2F161CE85}"/>
              </a:ext>
            </a:extLst>
          </p:cNvPr>
          <p:cNvPicPr>
            <a:picLocks noGrp="1" noChangeAspect="1"/>
          </p:cNvPicPr>
          <p:nvPr>
            <p:ph idx="1"/>
          </p:nvPr>
        </p:nvPicPr>
        <p:blipFill>
          <a:blip r:embed="rId2"/>
          <a:stretch>
            <a:fillRect/>
          </a:stretch>
        </p:blipFill>
        <p:spPr>
          <a:xfrm>
            <a:off x="1314450" y="122797"/>
            <a:ext cx="9018270" cy="5906332"/>
          </a:xfrm>
        </p:spPr>
      </p:pic>
    </p:spTree>
    <p:extLst>
      <p:ext uri="{BB962C8B-B14F-4D97-AF65-F5344CB8AC3E}">
        <p14:creationId xmlns:p14="http://schemas.microsoft.com/office/powerpoint/2010/main" val="2841799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695C22-B438-F42F-8AB7-AF88B1F3E564}"/>
              </a:ext>
            </a:extLst>
          </p:cNvPr>
          <p:cNvSpPr>
            <a:spLocks noGrp="1"/>
          </p:cNvSpPr>
          <p:nvPr>
            <p:ph idx="1"/>
          </p:nvPr>
        </p:nvSpPr>
        <p:spPr>
          <a:xfrm>
            <a:off x="838200" y="388620"/>
            <a:ext cx="10515600" cy="5788343"/>
          </a:xfrm>
        </p:spPr>
        <p:txBody>
          <a:bodyPr/>
          <a:lstStyle/>
          <a:p>
            <a:pPr marL="0" indent="0" algn="l">
              <a:buNone/>
            </a:pPr>
            <a:r>
              <a:rPr lang="en-US" sz="1800" b="1" i="0" u="none" strike="noStrike" baseline="0" dirty="0">
                <a:latin typeface="Arial" panose="020B0604020202020204" pitchFamily="34" charset="0"/>
              </a:rPr>
              <a:t>Repertory Grid</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This is a tool used for knowledge capture.</a:t>
            </a:r>
          </a:p>
          <a:p>
            <a:pPr algn="l"/>
            <a:r>
              <a:rPr lang="en-US" sz="2000" b="0" i="0" u="none" strike="noStrike" baseline="0" dirty="0">
                <a:latin typeface="Times New Roman" panose="02020603050405020304" pitchFamily="18" charset="0"/>
              </a:rPr>
              <a:t>The domain expert classifies and categorizes a problem domain using his/her own model.</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The grid is used for capturing and evaluating the expert's model.</a:t>
            </a:r>
          </a:p>
          <a:p>
            <a:pPr algn="l"/>
            <a:r>
              <a:rPr lang="en-US" sz="2000" b="0" i="0" u="none" strike="noStrike" baseline="0" dirty="0">
                <a:latin typeface="Times New Roman" panose="02020603050405020304" pitchFamily="18" charset="0"/>
              </a:rPr>
              <a:t>Two experts (in the same problem domain) may produce distinct sets of personal and subjective results.</a:t>
            </a:r>
          </a:p>
          <a:p>
            <a:pPr algn="l"/>
            <a:r>
              <a:rPr lang="en-US" sz="2000" b="0" i="0" u="none" strike="noStrike" baseline="0" dirty="0">
                <a:latin typeface="Times New Roman" panose="02020603050405020304" pitchFamily="18" charset="0"/>
              </a:rPr>
              <a:t>The grid is a scale (or a bipolar construct) on which elements can be placed within gradations.</a:t>
            </a:r>
          </a:p>
          <a:p>
            <a:pPr algn="l"/>
            <a:r>
              <a:rPr lang="en-US" sz="2000" b="0" i="0" u="none" strike="noStrike" baseline="0" dirty="0">
                <a:latin typeface="Times New Roman" panose="02020603050405020304" pitchFamily="18" charset="0"/>
              </a:rPr>
              <a:t>The knowledge developer usually elicits the constructs and then asks the domain expert to provide a set of examples called </a:t>
            </a:r>
            <a:r>
              <a:rPr lang="en-US" sz="2000" b="0" i="1" u="none" strike="noStrike" baseline="0" dirty="0">
                <a:latin typeface="Times New Roman" panose="02020603050405020304" pitchFamily="18" charset="0"/>
              </a:rPr>
              <a:t>elements</a:t>
            </a:r>
            <a:r>
              <a:rPr lang="en-US" sz="2000" b="0" i="0" u="none" strike="noStrike" baseline="0" dirty="0">
                <a:latin typeface="Times New Roman" panose="02020603050405020304" pitchFamily="18" charset="0"/>
              </a:rPr>
              <a:t>.</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Each element is rated according to the constructs which have been provided.</a:t>
            </a:r>
            <a:endParaRPr lang="en-US" sz="2000" dirty="0"/>
          </a:p>
        </p:txBody>
      </p:sp>
    </p:spTree>
    <p:extLst>
      <p:ext uri="{BB962C8B-B14F-4D97-AF65-F5344CB8AC3E}">
        <p14:creationId xmlns:p14="http://schemas.microsoft.com/office/powerpoint/2010/main" val="384348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80BB-062C-519E-8226-BCB7891DD198}"/>
              </a:ext>
            </a:extLst>
          </p:cNvPr>
          <p:cNvSpPr>
            <a:spLocks noGrp="1"/>
          </p:cNvSpPr>
          <p:nvPr>
            <p:ph type="title"/>
          </p:nvPr>
        </p:nvSpPr>
        <p:spPr/>
        <p:txBody>
          <a:bodyPr>
            <a:normAutofit/>
          </a:bodyPr>
          <a:lstStyle/>
          <a:p>
            <a:r>
              <a:rPr lang="en-US" sz="2800" b="1" dirty="0"/>
              <a:t>Consensus Decision Making</a:t>
            </a:r>
          </a:p>
        </p:txBody>
      </p:sp>
      <p:sp>
        <p:nvSpPr>
          <p:cNvPr id="3" name="Content Placeholder 2">
            <a:extLst>
              <a:ext uri="{FF2B5EF4-FFF2-40B4-BE49-F238E27FC236}">
                <a16:creationId xmlns:a16="http://schemas.microsoft.com/office/drawing/2014/main" id="{A885CF30-B5A2-AD40-D79E-0B4A4B1126A9}"/>
              </a:ext>
            </a:extLst>
          </p:cNvPr>
          <p:cNvSpPr>
            <a:spLocks noGrp="1"/>
          </p:cNvSpPr>
          <p:nvPr>
            <p:ph idx="1"/>
          </p:nvPr>
        </p:nvSpPr>
        <p:spPr>
          <a:xfrm>
            <a:off x="838200" y="1405890"/>
            <a:ext cx="10515600" cy="4771073"/>
          </a:xfrm>
        </p:spPr>
        <p:txBody>
          <a:bodyPr/>
          <a:lstStyle/>
          <a:p>
            <a:pPr algn="l">
              <a:buFont typeface="Wingdings" panose="05000000000000000000" pitchFamily="2" charset="2"/>
              <a:buChar char="§"/>
            </a:pPr>
            <a:r>
              <a:rPr lang="en-US" sz="1800" b="0" i="0" u="none" strike="noStrike" baseline="0" dirty="0">
                <a:latin typeface="Times New Roman" panose="02020603050405020304" pitchFamily="18" charset="0"/>
              </a:rPr>
              <a:t>Consensus decision making usually follows brainstorming.</a:t>
            </a:r>
          </a:p>
          <a:p>
            <a:pPr algn="l">
              <a:buFont typeface="Wingdings" panose="05000000000000000000" pitchFamily="2" charset="2"/>
              <a:buChar char="§"/>
            </a:pPr>
            <a:r>
              <a:rPr lang="en-US" sz="1800" b="0" i="0" u="none" strike="noStrike" baseline="0" dirty="0">
                <a:latin typeface="AdobePiStd"/>
              </a:rPr>
              <a:t> </a:t>
            </a:r>
            <a:r>
              <a:rPr lang="en-US" sz="1800" b="0" i="0" u="none" strike="noStrike" baseline="0" dirty="0">
                <a:latin typeface="Times New Roman" panose="02020603050405020304" pitchFamily="18" charset="0"/>
              </a:rPr>
              <a:t>It is effective if and only if each expert has been provided with equal and adequate opportunity to present their views.</a:t>
            </a:r>
          </a:p>
          <a:p>
            <a:pPr algn="l">
              <a:buFont typeface="Wingdings" panose="05000000000000000000" pitchFamily="2" charset="2"/>
              <a:buChar char="§"/>
            </a:pPr>
            <a:r>
              <a:rPr lang="en-US" sz="1800" b="0" i="0" u="none" strike="noStrike" baseline="0" dirty="0">
                <a:latin typeface="AdobePiStd"/>
              </a:rPr>
              <a:t> </a:t>
            </a:r>
            <a:r>
              <a:rPr lang="en-US" sz="1800" b="0" i="0" u="none" strike="noStrike" baseline="0" dirty="0">
                <a:latin typeface="Times New Roman" panose="02020603050405020304" pitchFamily="18" charset="0"/>
              </a:rPr>
              <a:t>In order to arrive at a consensus, the knowledge developer conducting the exercise tries to rally the experts towards one or two alternatives.</a:t>
            </a:r>
          </a:p>
          <a:p>
            <a:pPr algn="l">
              <a:buFont typeface="Wingdings" panose="05000000000000000000" pitchFamily="2" charset="2"/>
              <a:buChar char="§"/>
            </a:pPr>
            <a:r>
              <a:rPr lang="en-US" sz="1800" b="0" i="0" u="none" strike="noStrike" baseline="0" dirty="0">
                <a:latin typeface="Times New Roman" panose="02020603050405020304" pitchFamily="18" charset="0"/>
              </a:rPr>
              <a:t>The knowledge developer follows a procedure designed to ensure fairness and standardization.</a:t>
            </a:r>
          </a:p>
          <a:p>
            <a:pPr algn="l">
              <a:buFont typeface="Wingdings" panose="05000000000000000000" pitchFamily="2" charset="2"/>
              <a:buChar char="§"/>
            </a:pPr>
            <a:r>
              <a:rPr lang="en-US" sz="1800" b="0" i="0" u="none" strike="noStrike" baseline="0" dirty="0">
                <a:latin typeface="AdobePiStd"/>
              </a:rPr>
              <a:t> </a:t>
            </a:r>
            <a:r>
              <a:rPr lang="en-US" sz="1800" b="0" i="0" u="none" strike="noStrike" baseline="0" dirty="0">
                <a:latin typeface="Times New Roman" panose="02020603050405020304" pitchFamily="18" charset="0"/>
              </a:rPr>
              <a:t>This method is democratic in nature.</a:t>
            </a:r>
          </a:p>
          <a:p>
            <a:pPr algn="l">
              <a:buFont typeface="Wingdings" panose="05000000000000000000" pitchFamily="2" charset="2"/>
              <a:buChar char="§"/>
            </a:pPr>
            <a:r>
              <a:rPr lang="en-US" sz="1800" b="0" i="0" u="none" strike="noStrike" baseline="0" dirty="0">
                <a:latin typeface="Times New Roman" panose="02020603050405020304" pitchFamily="18" charset="0"/>
              </a:rPr>
              <a:t>This method can be sometimes tedious and can take hours.</a:t>
            </a:r>
            <a:endParaRPr lang="en-US" dirty="0"/>
          </a:p>
        </p:txBody>
      </p:sp>
    </p:spTree>
    <p:extLst>
      <p:ext uri="{BB962C8B-B14F-4D97-AF65-F5344CB8AC3E}">
        <p14:creationId xmlns:p14="http://schemas.microsoft.com/office/powerpoint/2010/main" val="4240029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25877</TotalTime>
  <Words>2467</Words>
  <Application>Microsoft Office PowerPoint</Application>
  <PresentationFormat>Widescreen</PresentationFormat>
  <Paragraphs>182</Paragraphs>
  <Slides>28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AdobePiStd</vt:lpstr>
      <vt:lpstr>Arial</vt:lpstr>
      <vt:lpstr>Calibri</vt:lpstr>
      <vt:lpstr>Calibri Light</vt:lpstr>
      <vt:lpstr>Courier New</vt:lpstr>
      <vt:lpstr>museo-sans</vt:lpstr>
      <vt:lpstr>Times New Roman</vt:lpstr>
      <vt:lpstr>Wingdings</vt:lpstr>
      <vt:lpstr>Office Theme</vt:lpstr>
      <vt:lpstr>PowerPoint Presentation</vt:lpstr>
      <vt:lpstr>Knowledge Capturing Techniques</vt:lpstr>
      <vt:lpstr>PowerPoint Presentation</vt:lpstr>
      <vt:lpstr>PowerPoint Presentation</vt:lpstr>
      <vt:lpstr>PowerPoint Presentation</vt:lpstr>
      <vt:lpstr>PowerPoint Presentation</vt:lpstr>
      <vt:lpstr>PowerPoint Presentation</vt:lpstr>
      <vt:lpstr>PowerPoint Presentation</vt:lpstr>
      <vt:lpstr>Consensus Decision Making</vt:lpstr>
      <vt:lpstr>PowerPoint Presentation</vt:lpstr>
      <vt:lpstr>Nominal Group Method</vt:lpstr>
      <vt:lpstr>PowerPoint Presentation</vt:lpstr>
      <vt:lpstr>PowerPoint Presentation</vt:lpstr>
      <vt:lpstr>Blackboarding</vt:lpstr>
      <vt:lpstr>PowerPoint Presentation</vt:lpstr>
      <vt:lpstr>Knowledge Codification</vt:lpstr>
      <vt:lpstr>PowerPoint Presentation</vt:lpstr>
      <vt:lpstr>PowerPoint Presentation</vt:lpstr>
      <vt:lpstr>PowerPoint Presentation</vt:lpstr>
      <vt:lpstr>Codifying Knowledge </vt:lpstr>
      <vt:lpstr>Aims of Codification</vt:lpstr>
      <vt:lpstr>Aims of Codification</vt:lpstr>
      <vt:lpstr>Aims Contd.</vt:lpstr>
      <vt:lpstr>Aims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Nana Ama Johnson</dc:creator>
  <cp:lastModifiedBy>Lorraine Nana Ama Johnson</cp:lastModifiedBy>
  <cp:revision>4</cp:revision>
  <dcterms:created xsi:type="dcterms:W3CDTF">2022-05-31T09:44:39Z</dcterms:created>
  <dcterms:modified xsi:type="dcterms:W3CDTF">2024-06-05T13:46:04Z</dcterms:modified>
</cp:coreProperties>
</file>