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17" r:id="rId3"/>
    <p:sldId id="318" r:id="rId4"/>
    <p:sldId id="319" r:id="rId5"/>
    <p:sldId id="320" r:id="rId6"/>
    <p:sldId id="306" r:id="rId7"/>
    <p:sldId id="307" r:id="rId8"/>
    <p:sldId id="312" r:id="rId9"/>
    <p:sldId id="308" r:id="rId10"/>
    <p:sldId id="309" r:id="rId11"/>
    <p:sldId id="313" r:id="rId12"/>
    <p:sldId id="257" r:id="rId13"/>
    <p:sldId id="314" r:id="rId14"/>
    <p:sldId id="258" r:id="rId15"/>
    <p:sldId id="259" r:id="rId16"/>
    <p:sldId id="260" r:id="rId17"/>
    <p:sldId id="315" r:id="rId18"/>
    <p:sldId id="316"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4" r:id="rId42"/>
    <p:sldId id="283" r:id="rId43"/>
    <p:sldId id="285" r:id="rId44"/>
    <p:sldId id="300" r:id="rId45"/>
    <p:sldId id="286" r:id="rId46"/>
    <p:sldId id="299" r:id="rId47"/>
    <p:sldId id="301" r:id="rId48"/>
    <p:sldId id="302" r:id="rId49"/>
    <p:sldId id="303" r:id="rId50"/>
    <p:sldId id="287" r:id="rId51"/>
    <p:sldId id="304" r:id="rId52"/>
    <p:sldId id="305" r:id="rId53"/>
    <p:sldId id="288" r:id="rId54"/>
    <p:sldId id="293" r:id="rId55"/>
    <p:sldId id="296" r:id="rId56"/>
    <p:sldId id="294" r:id="rId57"/>
    <p:sldId id="289" r:id="rId58"/>
    <p:sldId id="290" r:id="rId59"/>
    <p:sldId id="292" r:id="rId60"/>
    <p:sldId id="297" r:id="rId61"/>
    <p:sldId id="298" r:id="rId62"/>
    <p:sldId id="29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81032" autoAdjust="0"/>
  </p:normalViewPr>
  <p:slideViewPr>
    <p:cSldViewPr snapToGrid="0">
      <p:cViewPr varScale="1">
        <p:scale>
          <a:sx n="78" d="100"/>
          <a:sy n="78" d="100"/>
        </p:scale>
        <p:origin x="83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95188-8A67-4069-ACFB-7AB80DCB6997}" type="datetimeFigureOut">
              <a:rPr lang="en-US" smtClean="0"/>
              <a:t>6/1/2023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35A50-91DD-47C1-9C45-F9BE77E4F8E5}" type="slidenum">
              <a:rPr lang="en-US" smtClean="0"/>
              <a:t>‹#›</a:t>
            </a:fld>
            <a:endParaRPr lang="en-US"/>
          </a:p>
        </p:txBody>
      </p:sp>
    </p:spTree>
    <p:extLst>
      <p:ext uri="{BB962C8B-B14F-4D97-AF65-F5344CB8AC3E}">
        <p14:creationId xmlns:p14="http://schemas.microsoft.com/office/powerpoint/2010/main" val="3737850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The key concepts of the knowledge economy is that knowledge and education otherwise</a:t>
            </a:r>
          </a:p>
          <a:p>
            <a:pPr algn="l"/>
            <a:r>
              <a:rPr lang="en-US" sz="1800" b="0" i="0" u="none" strike="noStrike" baseline="0" dirty="0">
                <a:latin typeface="TimesNewRomanPSMT"/>
              </a:rPr>
              <a:t>referred as human capital, can be treated as, A business product, as educational and innovation</a:t>
            </a:r>
          </a:p>
          <a:p>
            <a:pPr algn="l"/>
            <a:r>
              <a:rPr lang="en-US" sz="1800" b="0" i="0" u="none" strike="noStrike" baseline="0" dirty="0">
                <a:latin typeface="TimesNewRomanPSMT"/>
              </a:rPr>
              <a:t>intellectual products and services can be exported for a high value return and a productive asset.</a:t>
            </a:r>
          </a:p>
          <a:p>
            <a:pPr algn="l"/>
            <a:endParaRPr lang="en-US" sz="1800" b="0" i="0" u="none" strike="noStrike" baseline="0" dirty="0">
              <a:latin typeface="TimesNewRomanPSMT"/>
            </a:endParaRPr>
          </a:p>
          <a:p>
            <a:pPr algn="l"/>
            <a:r>
              <a:rPr lang="en-US" sz="1800" b="0" i="0" u="none" strike="noStrike" baseline="0" dirty="0">
                <a:latin typeface="TimesNewRomanPSMT"/>
              </a:rPr>
              <a:t>The key component of knowledge economic is a greater dependence on intellectual capabilities than on physical inputs or natural resources.</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7</a:t>
            </a:fld>
            <a:endParaRPr lang="en-US"/>
          </a:p>
        </p:txBody>
      </p:sp>
    </p:spTree>
    <p:extLst>
      <p:ext uri="{BB962C8B-B14F-4D97-AF65-F5344CB8AC3E}">
        <p14:creationId xmlns:p14="http://schemas.microsoft.com/office/powerpoint/2010/main" val="2510707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brainstorming or more or less a follows after but have a problem or knowledge domain., Each expert in a communication panel will come out with their views or proposals about a specific knowledge domain. Various proposals will be selected and by consensus a final decision or specific solutions or alternatives </a:t>
            </a:r>
            <a:r>
              <a:rPr lang="en-US" dirty="0" err="1"/>
              <a:t>aer</a:t>
            </a:r>
            <a:r>
              <a:rPr lang="en-US" dirty="0"/>
              <a:t> agreed on.</a:t>
            </a:r>
          </a:p>
        </p:txBody>
      </p:sp>
      <p:sp>
        <p:nvSpPr>
          <p:cNvPr id="4" name="Slide Number Placeholder 3"/>
          <p:cNvSpPr>
            <a:spLocks noGrp="1"/>
          </p:cNvSpPr>
          <p:nvPr>
            <p:ph type="sldNum" sz="quarter" idx="5"/>
          </p:nvPr>
        </p:nvSpPr>
        <p:spPr/>
        <p:txBody>
          <a:bodyPr/>
          <a:lstStyle/>
          <a:p>
            <a:fld id="{04E35A50-91DD-47C1-9C45-F9BE77E4F8E5}" type="slidenum">
              <a:rPr lang="en-US" smtClean="0"/>
              <a:t>46</a:t>
            </a:fld>
            <a:endParaRPr lang="en-US"/>
          </a:p>
        </p:txBody>
      </p:sp>
    </p:spTree>
    <p:extLst>
      <p:ext uri="{BB962C8B-B14F-4D97-AF65-F5344CB8AC3E}">
        <p14:creationId xmlns:p14="http://schemas.microsoft.com/office/powerpoint/2010/main" val="3585422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The knowledge developer posses a problem, each expert is expected to give solutions to the problem.  Experts will share their </a:t>
            </a:r>
            <a:r>
              <a:rPr lang="en-US" dirty="0" err="1"/>
              <a:t>ideas,Then</a:t>
            </a:r>
            <a:r>
              <a:rPr lang="en-US" dirty="0"/>
              <a:t> experts will agree on common solutions to the given </a:t>
            </a:r>
            <a:r>
              <a:rPr lang="en-US" dirty="0" err="1"/>
              <a:t>probelm</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48</a:t>
            </a:fld>
            <a:endParaRPr lang="en-US"/>
          </a:p>
        </p:txBody>
      </p:sp>
    </p:spTree>
    <p:extLst>
      <p:ext uri="{BB962C8B-B14F-4D97-AF65-F5344CB8AC3E}">
        <p14:creationId xmlns:p14="http://schemas.microsoft.com/office/powerpoint/2010/main" val="1404581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52</a:t>
            </a:fld>
            <a:endParaRPr lang="en-US"/>
          </a:p>
        </p:txBody>
      </p:sp>
    </p:spTree>
    <p:extLst>
      <p:ext uri="{BB962C8B-B14F-4D97-AF65-F5344CB8AC3E}">
        <p14:creationId xmlns:p14="http://schemas.microsoft.com/office/powerpoint/2010/main" val="3388151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Knowledge Codification</a:t>
            </a:r>
          </a:p>
        </p:txBody>
      </p:sp>
      <p:sp>
        <p:nvSpPr>
          <p:cNvPr id="4" name="Slide Number Placeholder 3"/>
          <p:cNvSpPr>
            <a:spLocks noGrp="1"/>
          </p:cNvSpPr>
          <p:nvPr>
            <p:ph type="sldNum" sz="quarter" idx="5"/>
          </p:nvPr>
        </p:nvSpPr>
        <p:spPr/>
        <p:txBody>
          <a:bodyPr/>
          <a:lstStyle/>
          <a:p>
            <a:fld id="{04E35A50-91DD-47C1-9C45-F9BE77E4F8E5}" type="slidenum">
              <a:rPr lang="en-US" smtClean="0"/>
              <a:t>53</a:t>
            </a:fld>
            <a:endParaRPr lang="en-US"/>
          </a:p>
        </p:txBody>
      </p:sp>
    </p:spTree>
    <p:extLst>
      <p:ext uri="{BB962C8B-B14F-4D97-AF65-F5344CB8AC3E}">
        <p14:creationId xmlns:p14="http://schemas.microsoft.com/office/powerpoint/2010/main" val="3400579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codification is essential for any knowledge intensive activity</a:t>
            </a:r>
          </a:p>
          <a:p>
            <a:r>
              <a:rPr lang="en-US" dirty="0"/>
              <a:t>Definition: The process of transferring tacit knowledge  to explicit knowledge</a:t>
            </a:r>
          </a:p>
        </p:txBody>
      </p:sp>
      <p:sp>
        <p:nvSpPr>
          <p:cNvPr id="4" name="Slide Number Placeholder 3"/>
          <p:cNvSpPr>
            <a:spLocks noGrp="1"/>
          </p:cNvSpPr>
          <p:nvPr>
            <p:ph type="sldNum" sz="quarter" idx="5"/>
          </p:nvPr>
        </p:nvSpPr>
        <p:spPr/>
        <p:txBody>
          <a:bodyPr/>
          <a:lstStyle/>
          <a:p>
            <a:fld id="{04E35A50-91DD-47C1-9C45-F9BE77E4F8E5}" type="slidenum">
              <a:rPr lang="en-US" smtClean="0"/>
              <a:t>55</a:t>
            </a:fld>
            <a:endParaRPr lang="en-US"/>
          </a:p>
        </p:txBody>
      </p:sp>
    </p:spTree>
    <p:extLst>
      <p:ext uri="{BB962C8B-B14F-4D97-AF65-F5344CB8AC3E}">
        <p14:creationId xmlns:p14="http://schemas.microsoft.com/office/powerpoint/2010/main" val="3777787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Codifying tacit knowledge (in its entirety) in a knowledge base or repository is often difficult</a:t>
            </a:r>
          </a:p>
          <a:p>
            <a:pPr algn="l"/>
            <a:r>
              <a:rPr lang="en-US" sz="1800" b="0" i="0" u="none" strike="noStrike" baseline="0" dirty="0">
                <a:latin typeface="Times New Roman" panose="02020603050405020304" pitchFamily="18" charset="0"/>
              </a:rPr>
              <a:t>because it is usually developed and internalized in the minds of the human experts over a long</a:t>
            </a:r>
          </a:p>
          <a:p>
            <a:pPr algn="l"/>
            <a:r>
              <a:rPr lang="en-US" sz="1800" b="0" i="0" u="none" strike="noStrike" baseline="0" dirty="0">
                <a:latin typeface="Times New Roman" panose="02020603050405020304" pitchFamily="18" charset="0"/>
              </a:rPr>
              <a:t>period of time</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59</a:t>
            </a:fld>
            <a:endParaRPr lang="en-US"/>
          </a:p>
        </p:txBody>
      </p:sp>
    </p:spTree>
    <p:extLst>
      <p:ext uri="{BB962C8B-B14F-4D97-AF65-F5344CB8AC3E}">
        <p14:creationId xmlns:p14="http://schemas.microsoft.com/office/powerpoint/2010/main" val="16456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Codification helps to formalize and standard knowledge which applies to standards process and procedures to be used in the organization</a:t>
            </a:r>
          </a:p>
        </p:txBody>
      </p:sp>
      <p:sp>
        <p:nvSpPr>
          <p:cNvPr id="4" name="Slide Number Placeholder 3"/>
          <p:cNvSpPr>
            <a:spLocks noGrp="1"/>
          </p:cNvSpPr>
          <p:nvPr>
            <p:ph type="sldNum" sz="quarter" idx="5"/>
          </p:nvPr>
        </p:nvSpPr>
        <p:spPr/>
        <p:txBody>
          <a:bodyPr/>
          <a:lstStyle/>
          <a:p>
            <a:fld id="{04E35A50-91DD-47C1-9C45-F9BE77E4F8E5}" type="slidenum">
              <a:rPr lang="en-US" smtClean="0"/>
              <a:t>60</a:t>
            </a:fld>
            <a:endParaRPr lang="en-US"/>
          </a:p>
        </p:txBody>
      </p:sp>
    </p:spTree>
    <p:extLst>
      <p:ext uri="{BB962C8B-B14F-4D97-AF65-F5344CB8AC3E}">
        <p14:creationId xmlns:p14="http://schemas.microsoft.com/office/powerpoint/2010/main" val="1037909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Content:</a:t>
            </a:r>
          </a:p>
          <a:p>
            <a:r>
              <a:rPr lang="en-US" dirty="0"/>
              <a:t>1.Which knowledge domains are critical for codification; organizations should prioritize the critical for the organization.</a:t>
            </a:r>
          </a:p>
          <a:p>
            <a:r>
              <a:rPr lang="en-US" dirty="0"/>
              <a:t>2. Nature of Knowledge: some knowledge are explicable and can be easily codified: How to do online check-in at the airport, online booking </a:t>
            </a:r>
            <a:r>
              <a:rPr lang="en-US" dirty="0" err="1"/>
              <a:t>etc</a:t>
            </a:r>
            <a:r>
              <a:rPr lang="en-US" dirty="0"/>
              <a:t>,  How to create a painting masterpiece like the Monalisa</a:t>
            </a:r>
          </a:p>
          <a:p>
            <a:r>
              <a:rPr lang="en-US" b="1" dirty="0"/>
              <a:t>Aim And Audience: </a:t>
            </a:r>
            <a:r>
              <a:rPr lang="en-US" b="0" dirty="0"/>
              <a:t>mindful of  the potential audience, there is the need for cost benefit analysis to ascertain the cost of codification and benefits of the codification to the organization.</a:t>
            </a:r>
          </a:p>
          <a:p>
            <a:endParaRPr lang="en-US" b="0" dirty="0"/>
          </a:p>
          <a:p>
            <a:r>
              <a:rPr lang="en-US" b="0" dirty="0"/>
              <a:t>Reading Assignment: Let s read about How Davenport: </a:t>
            </a:r>
          </a:p>
          <a:p>
            <a:r>
              <a:rPr lang="en-US" b="1" dirty="0"/>
              <a:t>Context: </a:t>
            </a:r>
            <a:r>
              <a:rPr lang="en-US" b="0" dirty="0"/>
              <a:t>What are the incentives or the motivation for the codification process, why should experts avail themselves for the process. What are the power and political gains what, who losses or who gains.  What are the daily practices, can codification be part of daily activities.</a:t>
            </a:r>
          </a:p>
          <a:p>
            <a:r>
              <a:rPr lang="en-US" b="1" dirty="0"/>
              <a:t>Carrier: </a:t>
            </a:r>
            <a:r>
              <a:rPr lang="en-US" b="0" dirty="0"/>
              <a:t>Text, Graphical elements i.e., graphs, tables, chart </a:t>
            </a:r>
            <a:r>
              <a:rPr lang="en-US" b="0" dirty="0" err="1"/>
              <a:t>etc</a:t>
            </a:r>
            <a:r>
              <a:rPr lang="en-US" b="0" dirty="0"/>
              <a:t>, </a:t>
            </a:r>
            <a:r>
              <a:rPr lang="en-US" b="0" dirty="0" err="1"/>
              <a:t>auidio</a:t>
            </a:r>
            <a:r>
              <a:rPr lang="en-US" b="0" dirty="0"/>
              <a:t>, software,  video </a:t>
            </a:r>
            <a:r>
              <a:rPr lang="en-US" b="0" dirty="0" err="1"/>
              <a:t>etc</a:t>
            </a:r>
            <a:endParaRPr lang="en-US" b="0" dirty="0"/>
          </a:p>
          <a:p>
            <a:r>
              <a:rPr lang="en-US" b="1" dirty="0"/>
              <a:t>Tacit elements: </a:t>
            </a:r>
            <a:r>
              <a:rPr lang="en-US" b="0" dirty="0"/>
              <a:t> how codified elements is linked with the tacit elements; E.g.  Flow chart of assemble a product(encoded), knowing how to read and understand the flow and the abbreviations </a:t>
            </a:r>
            <a:r>
              <a:rPr lang="en-US" b="0" dirty="0" err="1"/>
              <a:t>etc</a:t>
            </a:r>
            <a:endParaRPr lang="en-US" b="0" dirty="0"/>
          </a:p>
          <a:p>
            <a:r>
              <a:rPr lang="en-US" b="1" dirty="0"/>
              <a:t>Decoded</a:t>
            </a:r>
            <a:r>
              <a:rPr lang="en-US" b="0" dirty="0"/>
              <a:t>: The codified knowledge should be understood by the receivers otherwise it cannot be used. Its necessary you have some knowledge in the knowledge domain</a:t>
            </a:r>
            <a:endParaRPr lang="en-US" b="1" dirty="0"/>
          </a:p>
        </p:txBody>
      </p:sp>
      <p:sp>
        <p:nvSpPr>
          <p:cNvPr id="4" name="Slide Number Placeholder 3"/>
          <p:cNvSpPr>
            <a:spLocks noGrp="1"/>
          </p:cNvSpPr>
          <p:nvPr>
            <p:ph type="sldNum" sz="quarter" idx="5"/>
          </p:nvPr>
        </p:nvSpPr>
        <p:spPr/>
        <p:txBody>
          <a:bodyPr/>
          <a:lstStyle/>
          <a:p>
            <a:fld id="{04E35A50-91DD-47C1-9C45-F9BE77E4F8E5}" type="slidenum">
              <a:rPr lang="en-US" smtClean="0"/>
              <a:t>61</a:t>
            </a:fld>
            <a:endParaRPr lang="en-US"/>
          </a:p>
        </p:txBody>
      </p:sp>
    </p:spTree>
    <p:extLst>
      <p:ext uri="{BB962C8B-B14F-4D97-AF65-F5344CB8AC3E}">
        <p14:creationId xmlns:p14="http://schemas.microsoft.com/office/powerpoint/2010/main" val="22938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previous lecture, discussing the blue print, we mentioned the layers in the KM Architecture</a:t>
            </a:r>
          </a:p>
        </p:txBody>
      </p:sp>
      <p:sp>
        <p:nvSpPr>
          <p:cNvPr id="4" name="Slide Number Placeholder 3"/>
          <p:cNvSpPr>
            <a:spLocks noGrp="1"/>
          </p:cNvSpPr>
          <p:nvPr>
            <p:ph type="sldNum" sz="quarter" idx="5"/>
          </p:nvPr>
        </p:nvSpPr>
        <p:spPr/>
        <p:txBody>
          <a:bodyPr/>
          <a:lstStyle/>
          <a:p>
            <a:fld id="{04E35A50-91DD-47C1-9C45-F9BE77E4F8E5}" type="slidenum">
              <a:rPr lang="en-US" smtClean="0"/>
              <a:t>25</a:t>
            </a:fld>
            <a:endParaRPr lang="en-US"/>
          </a:p>
        </p:txBody>
      </p:sp>
    </p:spTree>
    <p:extLst>
      <p:ext uri="{BB962C8B-B14F-4D97-AF65-F5344CB8AC3E}">
        <p14:creationId xmlns:p14="http://schemas.microsoft.com/office/powerpoint/2010/main" val="334008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above diagram, an expert will share some knowledge, gets it captured into a database ( tacit to explicit), A decision maker, reviews shared knowledge in database,  makes some deductions from this knowledge (create new knowledge) i.e. internalize-(explicit to tacit)</a:t>
            </a:r>
          </a:p>
        </p:txBody>
      </p:sp>
      <p:sp>
        <p:nvSpPr>
          <p:cNvPr id="4" name="Slide Number Placeholder 3"/>
          <p:cNvSpPr>
            <a:spLocks noGrp="1"/>
          </p:cNvSpPr>
          <p:nvPr>
            <p:ph type="sldNum" sz="quarter" idx="5"/>
          </p:nvPr>
        </p:nvSpPr>
        <p:spPr/>
        <p:txBody>
          <a:bodyPr/>
          <a:lstStyle/>
          <a:p>
            <a:fld id="{04E35A50-91DD-47C1-9C45-F9BE77E4F8E5}" type="slidenum">
              <a:rPr lang="en-US" smtClean="0"/>
              <a:t>26</a:t>
            </a:fld>
            <a:endParaRPr lang="en-US"/>
          </a:p>
        </p:txBody>
      </p:sp>
    </p:spTree>
    <p:extLst>
      <p:ext uri="{BB962C8B-B14F-4D97-AF65-F5344CB8AC3E}">
        <p14:creationId xmlns:p14="http://schemas.microsoft.com/office/powerpoint/2010/main" val="406223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Buying or outsourcing a KM system raises the important question of </a:t>
            </a:r>
            <a:r>
              <a:rPr lang="en-US" sz="1800" b="0" i="1" u="none" strike="noStrike" baseline="0" dirty="0">
                <a:latin typeface="Times New Roman" panose="02020603050405020304" pitchFamily="18" charset="0"/>
              </a:rPr>
              <a:t>ownership</a:t>
            </a:r>
            <a:r>
              <a:rPr lang="en-US" sz="1800" b="0" i="0" u="none" strike="noStrike" baseline="0" dirty="0">
                <a:latin typeface="Times New Roman" panose="02020603050405020304" pitchFamily="18" charset="0"/>
              </a:rPr>
              <a:t>. The issues to</a:t>
            </a:r>
          </a:p>
          <a:p>
            <a:pPr algn="l"/>
            <a:r>
              <a:rPr lang="en-US" sz="1800" b="0" i="0" u="none" strike="noStrike" baseline="0" dirty="0">
                <a:latin typeface="Times New Roman" panose="02020603050405020304" pitchFamily="18" charset="0"/>
              </a:rPr>
              <a:t>consider in case of ownership:</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What is the user paying for?</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What restrictions exist in case of copying the software for organizational subdivisions?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Who can modify the software and what are the associated costs?</a:t>
            </a:r>
          </a:p>
          <a:p>
            <a:pPr marL="285750" indent="-285750" algn="l">
              <a:buFont typeface="Arial" panose="020B0604020202020204" pitchFamily="34" charset="0"/>
              <a:buChar char="•"/>
            </a:pPr>
            <a:r>
              <a:rPr lang="en-US" sz="1800" b="0" i="0" u="none" strike="noStrike" baseline="0" dirty="0">
                <a:latin typeface="Times New Roman" panose="02020603050405020304" pitchFamily="18" charset="0"/>
              </a:rPr>
              <a:t>How the modifications can be made if at some stage the vendor happens to be out of business?</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37</a:t>
            </a:fld>
            <a:endParaRPr lang="en-US"/>
          </a:p>
        </p:txBody>
      </p:sp>
    </p:spTree>
    <p:extLst>
      <p:ext uri="{BB962C8B-B14F-4D97-AF65-F5344CB8AC3E}">
        <p14:creationId xmlns:p14="http://schemas.microsoft.com/office/powerpoint/2010/main" val="118702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available in either explicit(books, manuscripts, reports )or tacit form, </a:t>
            </a:r>
          </a:p>
        </p:txBody>
      </p:sp>
      <p:sp>
        <p:nvSpPr>
          <p:cNvPr id="4" name="Slide Number Placeholder 3"/>
          <p:cNvSpPr>
            <a:spLocks noGrp="1"/>
          </p:cNvSpPr>
          <p:nvPr>
            <p:ph type="sldNum" sz="quarter" idx="5"/>
          </p:nvPr>
        </p:nvSpPr>
        <p:spPr/>
        <p:txBody>
          <a:bodyPr/>
          <a:lstStyle/>
          <a:p>
            <a:fld id="{04E35A50-91DD-47C1-9C45-F9BE77E4F8E5}" type="slidenum">
              <a:rPr lang="en-US" smtClean="0"/>
              <a:t>38</a:t>
            </a:fld>
            <a:endParaRPr lang="en-US"/>
          </a:p>
        </p:txBody>
      </p:sp>
    </p:spTree>
    <p:extLst>
      <p:ext uri="{BB962C8B-B14F-4D97-AF65-F5344CB8AC3E}">
        <p14:creationId xmlns:p14="http://schemas.microsoft.com/office/powerpoint/2010/main" val="106673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process, the knowledge developer observes and interprets and record the expert while he or she solves problems, knowledge developer does more listening and observing than asking questions</a:t>
            </a:r>
          </a:p>
          <a:p>
            <a:r>
              <a:rPr lang="en-US" dirty="0"/>
              <a:t>Best suited for single expert module.</a:t>
            </a:r>
          </a:p>
        </p:txBody>
      </p:sp>
      <p:sp>
        <p:nvSpPr>
          <p:cNvPr id="4" name="Slide Number Placeholder 3"/>
          <p:cNvSpPr>
            <a:spLocks noGrp="1"/>
          </p:cNvSpPr>
          <p:nvPr>
            <p:ph type="sldNum" sz="quarter" idx="5"/>
          </p:nvPr>
        </p:nvSpPr>
        <p:spPr/>
        <p:txBody>
          <a:bodyPr/>
          <a:lstStyle/>
          <a:p>
            <a:fld id="{04E35A50-91DD-47C1-9C45-F9BE77E4F8E5}" type="slidenum">
              <a:rPr lang="en-US" smtClean="0"/>
              <a:t>39</a:t>
            </a:fld>
            <a:endParaRPr lang="en-US"/>
          </a:p>
        </p:txBody>
      </p:sp>
    </p:spTree>
    <p:extLst>
      <p:ext uri="{BB962C8B-B14F-4D97-AF65-F5344CB8AC3E}">
        <p14:creationId xmlns:p14="http://schemas.microsoft.com/office/powerpoint/2010/main" val="131553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for multiple experts , where they share their ideas and opinions about the solution to a problem, no </a:t>
            </a:r>
            <a:r>
              <a:rPr lang="en-US" dirty="0" err="1"/>
              <a:t>eveluations</a:t>
            </a:r>
            <a:r>
              <a:rPr lang="en-US" dirty="0"/>
              <a:t> are done on the spot</a:t>
            </a:r>
          </a:p>
        </p:txBody>
      </p:sp>
      <p:sp>
        <p:nvSpPr>
          <p:cNvPr id="4" name="Slide Number Placeholder 3"/>
          <p:cNvSpPr>
            <a:spLocks noGrp="1"/>
          </p:cNvSpPr>
          <p:nvPr>
            <p:ph type="sldNum" sz="quarter" idx="5"/>
          </p:nvPr>
        </p:nvSpPr>
        <p:spPr/>
        <p:txBody>
          <a:bodyPr/>
          <a:lstStyle/>
          <a:p>
            <a:fld id="{04E35A50-91DD-47C1-9C45-F9BE77E4F8E5}" type="slidenum">
              <a:rPr lang="en-US" smtClean="0"/>
              <a:t>40</a:t>
            </a:fld>
            <a:endParaRPr lang="en-US"/>
          </a:p>
        </p:txBody>
      </p:sp>
    </p:spTree>
    <p:extLst>
      <p:ext uri="{BB962C8B-B14F-4D97-AF65-F5344CB8AC3E}">
        <p14:creationId xmlns:p14="http://schemas.microsoft.com/office/powerpoint/2010/main" val="71996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technique, the knowledge developer ask questions about a problem or scenario, experts are required to give detailed explanation and verbalize the process while solving the problem, or taking a particular decision with reasons </a:t>
            </a:r>
          </a:p>
        </p:txBody>
      </p:sp>
      <p:sp>
        <p:nvSpPr>
          <p:cNvPr id="4" name="Slide Number Placeholder 3"/>
          <p:cNvSpPr>
            <a:spLocks noGrp="1"/>
          </p:cNvSpPr>
          <p:nvPr>
            <p:ph type="sldNum" sz="quarter" idx="5"/>
          </p:nvPr>
        </p:nvSpPr>
        <p:spPr/>
        <p:txBody>
          <a:bodyPr/>
          <a:lstStyle/>
          <a:p>
            <a:fld id="{04E35A50-91DD-47C1-9C45-F9BE77E4F8E5}" type="slidenum">
              <a:rPr lang="en-US" smtClean="0"/>
              <a:t>43</a:t>
            </a:fld>
            <a:endParaRPr lang="en-US"/>
          </a:p>
        </p:txBody>
      </p:sp>
    </p:spTree>
    <p:extLst>
      <p:ext uri="{BB962C8B-B14F-4D97-AF65-F5344CB8AC3E}">
        <p14:creationId xmlns:p14="http://schemas.microsoft.com/office/powerpoint/2010/main" val="1827029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museo-sans"/>
              </a:rPr>
              <a:t>The repertory grid is a way of carrying out an interview in a highly structured manner, using the interviewee's own language and setting out their responses in the form of a grid.</a:t>
            </a:r>
          </a:p>
          <a:p>
            <a:r>
              <a:rPr lang="en-US" b="0" i="0" dirty="0">
                <a:solidFill>
                  <a:srgbClr val="333333"/>
                </a:solidFill>
                <a:effectLst/>
                <a:latin typeface="museo-sans"/>
              </a:rPr>
              <a:t>A big advantage of the repertory grid technique is that it allows interviewees to articulate their experience in the way they see the world, according to their own personal constructs.</a:t>
            </a:r>
          </a:p>
          <a:p>
            <a:r>
              <a:rPr lang="en-US" b="0" i="0" dirty="0">
                <a:solidFill>
                  <a:srgbClr val="333333"/>
                </a:solidFill>
                <a:effectLst/>
                <a:latin typeface="museo-sans"/>
              </a:rPr>
              <a:t>With this technique the knowledge developer frames a scale and experts are asked to fill up the scale, here experts must think properly to ascertain and assign the appropriate values for each element</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45</a:t>
            </a:fld>
            <a:endParaRPr lang="en-US"/>
          </a:p>
        </p:txBody>
      </p:sp>
    </p:spTree>
    <p:extLst>
      <p:ext uri="{BB962C8B-B14F-4D97-AF65-F5344CB8AC3E}">
        <p14:creationId xmlns:p14="http://schemas.microsoft.com/office/powerpoint/2010/main" val="65425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693-4354-8172-5CA3-D7765E81D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6AD0FB-FA1B-8679-00C5-4E9F0E8E1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61E771-4514-EF9B-30CC-2A250F613598}"/>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5" name="Footer Placeholder 4">
            <a:extLst>
              <a:ext uri="{FF2B5EF4-FFF2-40B4-BE49-F238E27FC236}">
                <a16:creationId xmlns:a16="http://schemas.microsoft.com/office/drawing/2014/main" id="{BD222EE1-F7C6-73BF-55AE-6DC3AA873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45144-0CBF-CC28-1E49-96A8BE80D4EA}"/>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280459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A083-9ABB-1128-F5B9-D4A16BAE7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54B33B-0100-EACE-B997-608E072B8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25FE9-7AA3-C33A-C73B-D9C6334F0845}"/>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5" name="Footer Placeholder 4">
            <a:extLst>
              <a:ext uri="{FF2B5EF4-FFF2-40B4-BE49-F238E27FC236}">
                <a16:creationId xmlns:a16="http://schemas.microsoft.com/office/drawing/2014/main" id="{E989D01F-9174-1486-0660-85A775BBC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36426-7FE2-48C1-864C-506905C777BF}"/>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904545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6494E-0796-A818-6BE4-C8BE40C0C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1BEFFA-762E-E433-AD29-752C7F17D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FA367-4773-B633-939C-7DA8F42BD31B}"/>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5" name="Footer Placeholder 4">
            <a:extLst>
              <a:ext uri="{FF2B5EF4-FFF2-40B4-BE49-F238E27FC236}">
                <a16:creationId xmlns:a16="http://schemas.microsoft.com/office/drawing/2014/main" id="{9964C913-440E-3818-A0F5-9D1EE84AA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2CEC5-87E5-0633-9C26-EC7A901EB4DE}"/>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267331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C1C7-1315-DADC-D03E-1C98BE23C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20DAF-3A42-118F-CFA7-68836552D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C911A-8FC5-88CF-5442-E83DF246C504}"/>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5" name="Footer Placeholder 4">
            <a:extLst>
              <a:ext uri="{FF2B5EF4-FFF2-40B4-BE49-F238E27FC236}">
                <a16:creationId xmlns:a16="http://schemas.microsoft.com/office/drawing/2014/main" id="{F83CA865-64A0-26E2-5A97-DCDEC0EC3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4DC00-8E29-B9E7-F199-5C9D9B98756A}"/>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353880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D301-2BB1-CC0E-7F15-6FB7DD1BA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84E0B6-E8DA-526F-5C27-3990B18F6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45CF93-FE16-1D05-B928-A6C6BF174DEE}"/>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5" name="Footer Placeholder 4">
            <a:extLst>
              <a:ext uri="{FF2B5EF4-FFF2-40B4-BE49-F238E27FC236}">
                <a16:creationId xmlns:a16="http://schemas.microsoft.com/office/drawing/2014/main" id="{842EFE21-A009-FFFF-ABAD-8E2111D71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04CB7-31A6-9A19-4B43-DFCABBDD891C}"/>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342947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8DBD-CB1F-F68F-DBB8-BBF9CA80C5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57601-9EEF-79AC-18B2-A3468F9F3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1CDCE-E9F0-4E60-5CED-BB2CEBA01D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D0E197-2FC7-A4D2-7D5B-D5EB2046DFC1}"/>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6" name="Footer Placeholder 5">
            <a:extLst>
              <a:ext uri="{FF2B5EF4-FFF2-40B4-BE49-F238E27FC236}">
                <a16:creationId xmlns:a16="http://schemas.microsoft.com/office/drawing/2014/main" id="{71F700B7-4B79-32AF-9AB5-E81338837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03F64-3894-9278-2317-53560352C3C1}"/>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23988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A520-B113-6EFE-4814-7D06EA9D92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074E6-0FC2-24C7-9D87-F958964D9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14F92-AC91-B534-72BF-92CD4A16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F67AD-02BD-CEC7-2E15-3351D50FF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730B1-F59C-1824-1C73-91B165D8C5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04C128-9B03-03D9-2042-3C9305A31F5C}"/>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8" name="Footer Placeholder 7">
            <a:extLst>
              <a:ext uri="{FF2B5EF4-FFF2-40B4-BE49-F238E27FC236}">
                <a16:creationId xmlns:a16="http://schemas.microsoft.com/office/drawing/2014/main" id="{2629096F-42D2-7D28-6D40-4151F30C0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CC6FE5-7EE6-F7D9-E1E8-D86F78E29C31}"/>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282721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896D-1506-88F1-C0DD-B8CD92122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EAA816-4F54-8BA5-ED36-4922A25EEDB5}"/>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4" name="Footer Placeholder 3">
            <a:extLst>
              <a:ext uri="{FF2B5EF4-FFF2-40B4-BE49-F238E27FC236}">
                <a16:creationId xmlns:a16="http://schemas.microsoft.com/office/drawing/2014/main" id="{852B39FA-A2F0-7E22-0002-BD43B0A7EF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6CCC-2773-FE20-60E8-CFDA7E6E015C}"/>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127985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7CF2D7-BE8D-07C1-43BE-7D59D594AB95}"/>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3" name="Footer Placeholder 2">
            <a:extLst>
              <a:ext uri="{FF2B5EF4-FFF2-40B4-BE49-F238E27FC236}">
                <a16:creationId xmlns:a16="http://schemas.microsoft.com/office/drawing/2014/main" id="{A656581F-B940-6535-B39B-140A01EC2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D68831-1261-4FD5-28A6-0C1FD27268E8}"/>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148409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F83A-7E89-B50B-2F0D-7914C69C3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F27FC5-2048-7E3C-4632-0CC3969C7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C7AE57-2473-A711-712B-B980B1993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1171B-BFA8-CE7C-BE09-8F2BD062773F}"/>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6" name="Footer Placeholder 5">
            <a:extLst>
              <a:ext uri="{FF2B5EF4-FFF2-40B4-BE49-F238E27FC236}">
                <a16:creationId xmlns:a16="http://schemas.microsoft.com/office/drawing/2014/main" id="{BF84FEED-85EE-C6DC-5641-243CA5DFB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ADE08-A04B-3B49-DA7E-BB48AD335F88}"/>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322170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E2E3-405F-A49C-810F-6B27640A0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0FC916-D41C-3F8D-1753-3F2930E42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611EC7-5C52-08C7-3BEA-2D1236921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B0830-3E25-F6B4-DB83-3274C89EBD82}"/>
              </a:ext>
            </a:extLst>
          </p:cNvPr>
          <p:cNvSpPr>
            <a:spLocks noGrp="1"/>
          </p:cNvSpPr>
          <p:nvPr>
            <p:ph type="dt" sz="half" idx="10"/>
          </p:nvPr>
        </p:nvSpPr>
        <p:spPr/>
        <p:txBody>
          <a:bodyPr/>
          <a:lstStyle/>
          <a:p>
            <a:fld id="{1A2C4D25-39AF-4B2E-9B1D-617E80756D47}" type="datetimeFigureOut">
              <a:rPr lang="en-US" smtClean="0"/>
              <a:t>6/1/2023</a:t>
            </a:fld>
            <a:endParaRPr lang="en-US"/>
          </a:p>
        </p:txBody>
      </p:sp>
      <p:sp>
        <p:nvSpPr>
          <p:cNvPr id="6" name="Footer Placeholder 5">
            <a:extLst>
              <a:ext uri="{FF2B5EF4-FFF2-40B4-BE49-F238E27FC236}">
                <a16:creationId xmlns:a16="http://schemas.microsoft.com/office/drawing/2014/main" id="{FE0C8466-539D-B9A3-49C2-C27685628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5A481-9490-1117-45ED-071353F388CE}"/>
              </a:ext>
            </a:extLst>
          </p:cNvPr>
          <p:cNvSpPr>
            <a:spLocks noGrp="1"/>
          </p:cNvSpPr>
          <p:nvPr>
            <p:ph type="sldNum" sz="quarter" idx="12"/>
          </p:nvPr>
        </p:nvSpPr>
        <p:spPr/>
        <p:txBody>
          <a:bodyPr/>
          <a:lstStyle/>
          <a:p>
            <a:fld id="{1421373D-EA18-455B-A377-9D468034A62B}" type="slidenum">
              <a:rPr lang="en-US" smtClean="0"/>
              <a:t>‹#›</a:t>
            </a:fld>
            <a:endParaRPr lang="en-US"/>
          </a:p>
        </p:txBody>
      </p:sp>
    </p:spTree>
    <p:extLst>
      <p:ext uri="{BB962C8B-B14F-4D97-AF65-F5344CB8AC3E}">
        <p14:creationId xmlns:p14="http://schemas.microsoft.com/office/powerpoint/2010/main" val="67301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7A1CE-0CEC-48E7-FCBD-EF155A71E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4C7F1C-C7F7-56B2-4851-0DA283E58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A5D93-7758-3C28-0EED-96B582E2A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C4D25-39AF-4B2E-9B1D-617E80756D47}" type="datetimeFigureOut">
              <a:rPr lang="en-US" smtClean="0"/>
              <a:t>6/1/2023</a:t>
            </a:fld>
            <a:endParaRPr lang="en-US"/>
          </a:p>
        </p:txBody>
      </p:sp>
      <p:sp>
        <p:nvSpPr>
          <p:cNvPr id="5" name="Footer Placeholder 4">
            <a:extLst>
              <a:ext uri="{FF2B5EF4-FFF2-40B4-BE49-F238E27FC236}">
                <a16:creationId xmlns:a16="http://schemas.microsoft.com/office/drawing/2014/main" id="{BD692519-CDE1-78B5-CE44-727D77962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7D3E7-2A24-A45C-3A93-0614D8E3D4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1373D-EA18-455B-A377-9D468034A62B}" type="slidenum">
              <a:rPr lang="en-US" smtClean="0"/>
              <a:t>‹#›</a:t>
            </a:fld>
            <a:endParaRPr lang="en-US"/>
          </a:p>
        </p:txBody>
      </p:sp>
    </p:spTree>
    <p:extLst>
      <p:ext uri="{BB962C8B-B14F-4D97-AF65-F5344CB8AC3E}">
        <p14:creationId xmlns:p14="http://schemas.microsoft.com/office/powerpoint/2010/main" val="90056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472E-A76B-D9F6-99FC-C27177EA7962}"/>
              </a:ext>
            </a:extLst>
          </p:cNvPr>
          <p:cNvSpPr>
            <a:spLocks noGrp="1"/>
          </p:cNvSpPr>
          <p:nvPr>
            <p:ph type="ctrTitle"/>
          </p:nvPr>
        </p:nvSpPr>
        <p:spPr/>
        <p:txBody>
          <a:bodyPr>
            <a:normAutofit/>
          </a:bodyPr>
          <a:lstStyle/>
          <a:p>
            <a:r>
              <a:rPr lang="en-US" sz="3200" b="1" dirty="0"/>
              <a:t>Knowledge Creation</a:t>
            </a:r>
          </a:p>
        </p:txBody>
      </p:sp>
    </p:spTree>
    <p:extLst>
      <p:ext uri="{BB962C8B-B14F-4D97-AF65-F5344CB8AC3E}">
        <p14:creationId xmlns:p14="http://schemas.microsoft.com/office/powerpoint/2010/main" val="51116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85CC-20D0-D6FA-3BA3-6360BFDACF32}"/>
              </a:ext>
            </a:extLst>
          </p:cNvPr>
          <p:cNvSpPr>
            <a:spLocks noGrp="1"/>
          </p:cNvSpPr>
          <p:nvPr>
            <p:ph type="title"/>
          </p:nvPr>
        </p:nvSpPr>
        <p:spPr/>
        <p:txBody>
          <a:bodyPr/>
          <a:lstStyle/>
          <a:p>
            <a:r>
              <a:rPr lang="en-US" dirty="0"/>
              <a:t>Knowers</a:t>
            </a:r>
          </a:p>
        </p:txBody>
      </p:sp>
      <p:sp>
        <p:nvSpPr>
          <p:cNvPr id="3" name="Content Placeholder 2">
            <a:extLst>
              <a:ext uri="{FF2B5EF4-FFF2-40B4-BE49-F238E27FC236}">
                <a16:creationId xmlns:a16="http://schemas.microsoft.com/office/drawing/2014/main" id="{E4DA8C80-7297-B8DB-5971-362318E3C163}"/>
              </a:ext>
            </a:extLst>
          </p:cNvPr>
          <p:cNvSpPr>
            <a:spLocks noGrp="1"/>
          </p:cNvSpPr>
          <p:nvPr>
            <p:ph idx="1"/>
          </p:nvPr>
        </p:nvSpPr>
        <p:spPr/>
        <p:txBody>
          <a:bodyPr>
            <a:normAutofit fontScale="92500" lnSpcReduction="10000"/>
          </a:bodyPr>
          <a:lstStyle/>
          <a:p>
            <a:r>
              <a:rPr lang="en-US" dirty="0"/>
              <a:t>Knowers, also known as subject matter experts (SMEs), are individuals who possess deep knowledge and expertise in specific areas or domains.</a:t>
            </a:r>
          </a:p>
          <a:p>
            <a:r>
              <a:rPr lang="en-US" dirty="0"/>
              <a:t>They are highly knowledgeable in their respective fields and possess a wealth of tacit knowledge, which is often difficult to articulate or transfer to others.</a:t>
            </a:r>
          </a:p>
          <a:p>
            <a:r>
              <a:rPr lang="en-US" dirty="0"/>
              <a:t>Knowers are valuable assets within organizations as they hold critical knowledge that may not be readily available in formal documents or databases.</a:t>
            </a:r>
          </a:p>
          <a:p>
            <a:r>
              <a:rPr lang="en-US" dirty="0"/>
              <a:t>Identifying, engaging, and leveraging the expertise of knowers is crucial for effective knowledge management, as their insights and experience can enhance decision-making, problem-solving, and innovation processes</a:t>
            </a:r>
          </a:p>
          <a:p>
            <a:endParaRPr lang="en-US" dirty="0"/>
          </a:p>
        </p:txBody>
      </p:sp>
    </p:spTree>
    <p:extLst>
      <p:ext uri="{BB962C8B-B14F-4D97-AF65-F5344CB8AC3E}">
        <p14:creationId xmlns:p14="http://schemas.microsoft.com/office/powerpoint/2010/main" val="74880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EB93-CC4F-0767-3F0A-4D2C10BBA0E1}"/>
              </a:ext>
            </a:extLst>
          </p:cNvPr>
          <p:cNvSpPr>
            <a:spLocks noGrp="1"/>
          </p:cNvSpPr>
          <p:nvPr>
            <p:ph type="title"/>
          </p:nvPr>
        </p:nvSpPr>
        <p:spPr/>
        <p:txBody>
          <a:bodyPr/>
          <a:lstStyle/>
          <a:p>
            <a:r>
              <a:rPr lang="en-US" dirty="0"/>
              <a:t>Knowledge Generation</a:t>
            </a:r>
          </a:p>
        </p:txBody>
      </p:sp>
      <p:sp>
        <p:nvSpPr>
          <p:cNvPr id="3" name="Content Placeholder 2">
            <a:extLst>
              <a:ext uri="{FF2B5EF4-FFF2-40B4-BE49-F238E27FC236}">
                <a16:creationId xmlns:a16="http://schemas.microsoft.com/office/drawing/2014/main" id="{74F49FB9-522D-F2D4-42E3-435747C5307B}"/>
              </a:ext>
            </a:extLst>
          </p:cNvPr>
          <p:cNvSpPr>
            <a:spLocks noGrp="1"/>
          </p:cNvSpPr>
          <p:nvPr>
            <p:ph idx="1"/>
          </p:nvPr>
        </p:nvSpPr>
        <p:spPr/>
        <p:txBody>
          <a:bodyPr/>
          <a:lstStyle/>
          <a:p>
            <a:r>
              <a:rPr lang="en-US" dirty="0"/>
              <a:t>It is fundamental process in the field of knowledge management. It involves the creation of new knowledge through various activities, such as research, exploration, experimentation, and collaboration.</a:t>
            </a:r>
          </a:p>
          <a:p>
            <a:pPr marL="0" indent="0">
              <a:buNone/>
            </a:pPr>
            <a:endParaRPr lang="en-US" dirty="0"/>
          </a:p>
          <a:p>
            <a:r>
              <a:rPr lang="en-US" b="0" i="0" dirty="0">
                <a:solidFill>
                  <a:srgbClr val="374151"/>
                </a:solidFill>
                <a:effectLst/>
                <a:latin typeface="Söhne"/>
              </a:rPr>
              <a:t>Knowledge generation refers to the process of acquiring, creating, and integrating new knowledge into an organization or society.</a:t>
            </a:r>
            <a:endParaRPr lang="en-US" dirty="0"/>
          </a:p>
        </p:txBody>
      </p:sp>
    </p:spTree>
    <p:extLst>
      <p:ext uri="{BB962C8B-B14F-4D97-AF65-F5344CB8AC3E}">
        <p14:creationId xmlns:p14="http://schemas.microsoft.com/office/powerpoint/2010/main" val="298575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445678-8680-EC86-51E0-FE074AD67655}"/>
              </a:ext>
            </a:extLst>
          </p:cNvPr>
          <p:cNvSpPr>
            <a:spLocks noGrp="1"/>
          </p:cNvSpPr>
          <p:nvPr>
            <p:ph idx="1"/>
          </p:nvPr>
        </p:nvSpPr>
        <p:spPr>
          <a:xfrm>
            <a:off x="838200" y="235758"/>
            <a:ext cx="10515600" cy="5918345"/>
          </a:xfrm>
        </p:spPr>
        <p:txBody>
          <a:bodyPr>
            <a:normAutofit/>
          </a:bodyPr>
          <a:lstStyle/>
          <a:p>
            <a:pPr marL="0" indent="0" algn="l">
              <a:buNone/>
            </a:pPr>
            <a:endParaRPr lang="en-US" sz="2400" b="0" i="0" u="none" strike="noStrike" baseline="0" dirty="0">
              <a:latin typeface="Times New Roman" panose="02020603050405020304" pitchFamily="18" charset="0"/>
            </a:endParaRPr>
          </a:p>
          <a:p>
            <a:pPr marL="0" indent="0" algn="l">
              <a:buNone/>
            </a:pPr>
            <a:r>
              <a:rPr lang="en-US" sz="2400" b="0" i="0" u="none" strike="noStrike" baseline="0" dirty="0">
                <a:latin typeface="Times New Roman" panose="02020603050405020304" pitchFamily="18" charset="0"/>
              </a:rPr>
              <a:t>Knowledge update can mean creating new knowledge based on ongoing experience in a specific domain and then using the new knowledge in combination with the existing knowledge to produce</a:t>
            </a:r>
            <a:r>
              <a:rPr lang="en-US" sz="2400" dirty="0">
                <a:latin typeface="Times New Roman" panose="02020603050405020304" pitchFamily="18" charset="0"/>
              </a:rPr>
              <a:t> </a:t>
            </a:r>
            <a:r>
              <a:rPr lang="en-US" sz="2400" b="0" i="0" u="none" strike="noStrike" baseline="0" dirty="0">
                <a:latin typeface="Times New Roman" panose="02020603050405020304" pitchFamily="18" charset="0"/>
              </a:rPr>
              <a:t>updated knowledge for knowledge sharing.</a:t>
            </a:r>
          </a:p>
          <a:p>
            <a:pPr marL="0" indent="0" algn="l">
              <a:buNone/>
            </a:pPr>
            <a:endParaRPr lang="en-US" sz="2400" dirty="0">
              <a:latin typeface="Times New Roman" panose="02020603050405020304" pitchFamily="18" charset="0"/>
            </a:endParaRPr>
          </a:p>
          <a:p>
            <a:pPr marL="0" indent="0" algn="l">
              <a:buNone/>
            </a:pPr>
            <a:r>
              <a:rPr lang="en-US" sz="2400" b="0" i="0" u="none" strike="noStrike" baseline="0" dirty="0">
                <a:latin typeface="Times New Roman" panose="02020603050405020304" pitchFamily="18" charset="0"/>
              </a:rPr>
              <a:t>Example:</a:t>
            </a:r>
          </a:p>
          <a:p>
            <a:pPr algn="l"/>
            <a:r>
              <a:rPr lang="en-US" sz="2400" b="0" i="0" u="none" strike="noStrike" baseline="0" dirty="0">
                <a:latin typeface="Times New Roman" panose="02020603050405020304" pitchFamily="18" charset="0"/>
              </a:rPr>
              <a:t>Knowledge can be created through teamwork A team can commit to perform a job over a specific period.</a:t>
            </a:r>
          </a:p>
          <a:p>
            <a:pPr algn="l"/>
            <a:r>
              <a:rPr lang="en-US" sz="2400" b="0" i="0" u="none" strike="noStrike" baseline="0" dirty="0">
                <a:latin typeface="Times New Roman" panose="02020603050405020304" pitchFamily="18" charset="0"/>
              </a:rPr>
              <a:t>A job can be regarded as a series of specific tasks carried out in a specific order.</a:t>
            </a:r>
          </a:p>
          <a:p>
            <a:pPr algn="l"/>
            <a:r>
              <a:rPr lang="en-US" sz="2400" b="0" i="0" u="none" strike="noStrike" baseline="0" dirty="0">
                <a:latin typeface="Times New Roman" panose="02020603050405020304" pitchFamily="18" charset="0"/>
              </a:rPr>
              <a:t>When the job is completed, then the team compares the experience it had initially (while starting the job) to the outcome (successful/disappointing).</a:t>
            </a:r>
          </a:p>
        </p:txBody>
      </p:sp>
    </p:spTree>
    <p:extLst>
      <p:ext uri="{BB962C8B-B14F-4D97-AF65-F5344CB8AC3E}">
        <p14:creationId xmlns:p14="http://schemas.microsoft.com/office/powerpoint/2010/main" val="344972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BF95-D449-33D6-948A-2151E9F3A2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40A351-7B93-4E18-A886-7F23609BB38D}"/>
              </a:ext>
            </a:extLst>
          </p:cNvPr>
          <p:cNvSpPr>
            <a:spLocks noGrp="1"/>
          </p:cNvSpPr>
          <p:nvPr>
            <p:ph idx="1"/>
          </p:nvPr>
        </p:nvSpPr>
        <p:spPr/>
        <p:txBody>
          <a:bodyPr/>
          <a:lstStyle/>
          <a:p>
            <a:pPr algn="l"/>
            <a:r>
              <a:rPr lang="en-US" sz="2800" b="0" i="0" u="none" strike="noStrike" baseline="0" dirty="0">
                <a:latin typeface="Times New Roman" panose="02020603050405020304" pitchFamily="18" charset="0"/>
              </a:rPr>
              <a:t>This comparison translates experience into knowledge.</a:t>
            </a:r>
          </a:p>
          <a:p>
            <a:pPr algn="l"/>
            <a:r>
              <a:rPr lang="en-US" sz="2800" b="0" i="0" u="none" strike="noStrike" baseline="0" dirty="0">
                <a:latin typeface="Times New Roman" panose="02020603050405020304" pitchFamily="18" charset="0"/>
              </a:rPr>
              <a:t>While performing the same job in future, the team can take corrective steps and/or modify the actions based on the new knowledge they have acquired.</a:t>
            </a:r>
          </a:p>
          <a:p>
            <a:pPr algn="l"/>
            <a:r>
              <a:rPr lang="en-US" sz="2800" b="0" i="0" u="none" strike="noStrike" baseline="0" dirty="0">
                <a:latin typeface="AdobePiStd"/>
              </a:rPr>
              <a:t> </a:t>
            </a:r>
            <a:r>
              <a:rPr lang="en-US" sz="2800" b="0" i="0" u="none" strike="noStrike" baseline="0" dirty="0">
                <a:latin typeface="Times New Roman" panose="02020603050405020304" pitchFamily="18" charset="0"/>
              </a:rPr>
              <a:t>Over time, experience usually leads to expertise where one team (or individual) can be known for handling a complex problem very well.</a:t>
            </a:r>
          </a:p>
          <a:p>
            <a:pPr algn="l"/>
            <a:r>
              <a:rPr lang="en-US" sz="2800" b="0" i="0" u="none" strike="noStrike" baseline="0" dirty="0">
                <a:latin typeface="AdobePiStd"/>
              </a:rPr>
              <a:t> </a:t>
            </a:r>
            <a:r>
              <a:rPr lang="en-US" sz="2800" b="0" i="0" u="none" strike="noStrike" baseline="0" dirty="0">
                <a:latin typeface="Times New Roman" panose="02020603050405020304" pitchFamily="18" charset="0"/>
              </a:rPr>
              <a:t>This knowledge can be transferred to others in a reusable format.</a:t>
            </a:r>
            <a:endParaRPr lang="en-US" dirty="0"/>
          </a:p>
          <a:p>
            <a:endParaRPr lang="en-US" dirty="0"/>
          </a:p>
        </p:txBody>
      </p:sp>
    </p:spTree>
    <p:extLst>
      <p:ext uri="{BB962C8B-B14F-4D97-AF65-F5344CB8AC3E}">
        <p14:creationId xmlns:p14="http://schemas.microsoft.com/office/powerpoint/2010/main" val="36218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7AE0D7-1451-1A6F-A3E4-D183D698AA89}"/>
              </a:ext>
            </a:extLst>
          </p:cNvPr>
          <p:cNvPicPr>
            <a:picLocks noGrp="1" noChangeAspect="1"/>
          </p:cNvPicPr>
          <p:nvPr>
            <p:ph idx="1"/>
          </p:nvPr>
        </p:nvPicPr>
        <p:blipFill>
          <a:blip r:embed="rId2"/>
          <a:stretch>
            <a:fillRect/>
          </a:stretch>
        </p:blipFill>
        <p:spPr>
          <a:xfrm>
            <a:off x="1091682" y="216418"/>
            <a:ext cx="9815804" cy="5969876"/>
          </a:xfrm>
        </p:spPr>
      </p:pic>
    </p:spTree>
    <p:extLst>
      <p:ext uri="{BB962C8B-B14F-4D97-AF65-F5344CB8AC3E}">
        <p14:creationId xmlns:p14="http://schemas.microsoft.com/office/powerpoint/2010/main" val="127678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D828-F636-0395-9D99-87FB41E9702B}"/>
              </a:ext>
            </a:extLst>
          </p:cNvPr>
          <p:cNvSpPr>
            <a:spLocks noGrp="1"/>
          </p:cNvSpPr>
          <p:nvPr>
            <p:ph type="title"/>
          </p:nvPr>
        </p:nvSpPr>
        <p:spPr/>
        <p:txBody>
          <a:bodyPr/>
          <a:lstStyle/>
          <a:p>
            <a:r>
              <a:rPr lang="en-US" b="0" i="0" dirty="0">
                <a:solidFill>
                  <a:srgbClr val="374151"/>
                </a:solidFill>
                <a:effectLst/>
                <a:latin typeface="Söhne"/>
              </a:rPr>
              <a:t>Importance of knowledge generation:</a:t>
            </a:r>
            <a:endParaRPr lang="en-US" dirty="0"/>
          </a:p>
        </p:txBody>
      </p:sp>
      <p:sp>
        <p:nvSpPr>
          <p:cNvPr id="3" name="Content Placeholder 2">
            <a:extLst>
              <a:ext uri="{FF2B5EF4-FFF2-40B4-BE49-F238E27FC236}">
                <a16:creationId xmlns:a16="http://schemas.microsoft.com/office/drawing/2014/main" id="{75E9D151-06A6-CCC5-A34B-81D03431C9C0}"/>
              </a:ext>
            </a:extLst>
          </p:cNvPr>
          <p:cNvSpPr>
            <a:spLocks noGrp="1"/>
          </p:cNvSpPr>
          <p:nvPr>
            <p:ph idx="1"/>
          </p:nvPr>
        </p:nvSpPr>
        <p:spPr/>
        <p:txBody>
          <a:bodyPr>
            <a:normAutofit/>
          </a:bodyPr>
          <a:lstStyle/>
          <a:p>
            <a:pPr algn="l">
              <a:lnSpc>
                <a:spcPct val="150000"/>
              </a:lnSpc>
            </a:pPr>
            <a:r>
              <a:rPr lang="en-US" sz="2400" dirty="0"/>
              <a:t>a. Drives innovation and progress: New knowledge enables the development of innovative products, services, and solutions.</a:t>
            </a:r>
          </a:p>
          <a:p>
            <a:pPr algn="l">
              <a:lnSpc>
                <a:spcPct val="150000"/>
              </a:lnSpc>
            </a:pPr>
            <a:r>
              <a:rPr lang="en-US" sz="2400" dirty="0"/>
              <a:t>b. Enhances competitiveness: Organizations that actively generate new knowledge gain a competitive edge in the market.</a:t>
            </a:r>
          </a:p>
          <a:p>
            <a:pPr algn="l">
              <a:lnSpc>
                <a:spcPct val="150000"/>
              </a:lnSpc>
            </a:pPr>
            <a:r>
              <a:rPr lang="en-US" sz="2400" dirty="0"/>
              <a:t>c. Supports decision-making: Fresh knowledge empowers individuals and organizations to make informed decisions.</a:t>
            </a:r>
          </a:p>
        </p:txBody>
      </p:sp>
    </p:spTree>
    <p:extLst>
      <p:ext uri="{BB962C8B-B14F-4D97-AF65-F5344CB8AC3E}">
        <p14:creationId xmlns:p14="http://schemas.microsoft.com/office/powerpoint/2010/main" val="239355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94CC0-15BA-F698-EE17-ABB1E96ECDE1}"/>
              </a:ext>
            </a:extLst>
          </p:cNvPr>
          <p:cNvSpPr>
            <a:spLocks noGrp="1"/>
          </p:cNvSpPr>
          <p:nvPr>
            <p:ph idx="1"/>
          </p:nvPr>
        </p:nvSpPr>
        <p:spPr>
          <a:xfrm>
            <a:off x="838200" y="434340"/>
            <a:ext cx="10515600" cy="5742623"/>
          </a:xfrm>
        </p:spPr>
        <p:txBody>
          <a:bodyPr>
            <a:normAutofit fontScale="92500"/>
          </a:bodyPr>
          <a:lstStyle/>
          <a:p>
            <a:pPr marL="0" indent="0">
              <a:buNone/>
            </a:pPr>
            <a:r>
              <a:rPr lang="en-US" dirty="0"/>
              <a:t>Methods of Knowledge  Generation</a:t>
            </a:r>
          </a:p>
          <a:p>
            <a:pPr marL="0" indent="0">
              <a:buNone/>
            </a:pPr>
            <a:endParaRPr lang="en-US" dirty="0"/>
          </a:p>
          <a:p>
            <a:pPr marL="0" indent="0">
              <a:lnSpc>
                <a:spcPct val="150000"/>
              </a:lnSpc>
              <a:buNone/>
            </a:pPr>
            <a:r>
              <a:rPr lang="en-US" dirty="0"/>
              <a:t>Research and Development (R&amp;D):</a:t>
            </a:r>
          </a:p>
          <a:p>
            <a:pPr marL="0" indent="0">
              <a:lnSpc>
                <a:spcPct val="150000"/>
              </a:lnSpc>
              <a:buNone/>
            </a:pPr>
            <a:r>
              <a:rPr lang="en-US" dirty="0"/>
              <a:t>a. Conducting experiments: R&amp;D activities involve designing and conducting experiments to explore new possibilities and test hypotheses.</a:t>
            </a:r>
          </a:p>
          <a:p>
            <a:pPr marL="0" indent="0">
              <a:lnSpc>
                <a:spcPct val="150000"/>
              </a:lnSpc>
              <a:buNone/>
            </a:pPr>
            <a:r>
              <a:rPr lang="en-US" dirty="0"/>
              <a:t>b. Investigating emerging technologies: Researchers explore cutting-edge technologies to identify their potential applications and limitations.</a:t>
            </a:r>
          </a:p>
          <a:p>
            <a:pPr marL="0" indent="0">
              <a:lnSpc>
                <a:spcPct val="150000"/>
              </a:lnSpc>
              <a:buNone/>
            </a:pPr>
            <a:r>
              <a:rPr lang="en-US" dirty="0"/>
              <a:t>c. Analyzing existing knowledge: Research includes the analysis and synthesis of existing knowledge to identify gaps and areas for further exploration.</a:t>
            </a:r>
          </a:p>
        </p:txBody>
      </p:sp>
    </p:spTree>
    <p:extLst>
      <p:ext uri="{BB962C8B-B14F-4D97-AF65-F5344CB8AC3E}">
        <p14:creationId xmlns:p14="http://schemas.microsoft.com/office/powerpoint/2010/main" val="305423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71DC-EA6C-9899-8DDB-A1F349C4FE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4B51EA-71BB-44AA-A273-B12BAD2E23C7}"/>
              </a:ext>
            </a:extLst>
          </p:cNvPr>
          <p:cNvSpPr>
            <a:spLocks noGrp="1"/>
          </p:cNvSpPr>
          <p:nvPr>
            <p:ph idx="1"/>
          </p:nvPr>
        </p:nvSpPr>
        <p:spPr/>
        <p:txBody>
          <a:bodyPr/>
          <a:lstStyle/>
          <a:p>
            <a:r>
              <a:rPr lang="en-US" dirty="0"/>
              <a:t>Collaboration and Knowledge Sharing:</a:t>
            </a:r>
          </a:p>
          <a:p>
            <a:pPr marL="457200" lvl="1" indent="0">
              <a:lnSpc>
                <a:spcPct val="150000"/>
              </a:lnSpc>
              <a:buNone/>
            </a:pPr>
            <a:r>
              <a:rPr lang="en-US" dirty="0"/>
              <a:t>a. Brainstorming sessions: Collaborative brainstorming allows individuals to combine their knowledge and generate new ideas collectively.</a:t>
            </a:r>
          </a:p>
          <a:p>
            <a:pPr marL="457200" lvl="1" indent="0">
              <a:lnSpc>
                <a:spcPct val="150000"/>
              </a:lnSpc>
              <a:buNone/>
            </a:pPr>
            <a:r>
              <a:rPr lang="en-US" dirty="0"/>
              <a:t>b. Communities of Practice (CoP): CoPs bring together individuals with shared interests to exchange knowledge, solve problems, and generate new insights.</a:t>
            </a:r>
          </a:p>
          <a:p>
            <a:pPr marL="457200" lvl="1" indent="0">
              <a:lnSpc>
                <a:spcPct val="150000"/>
              </a:lnSpc>
              <a:buNone/>
            </a:pPr>
            <a:r>
              <a:rPr lang="en-US" dirty="0"/>
              <a:t>c. Cross-functional teams: Forming teams with diverse expertise facilitates the generation of multidisciplinary knowledge.</a:t>
            </a:r>
          </a:p>
        </p:txBody>
      </p:sp>
    </p:spTree>
    <p:extLst>
      <p:ext uri="{BB962C8B-B14F-4D97-AF65-F5344CB8AC3E}">
        <p14:creationId xmlns:p14="http://schemas.microsoft.com/office/powerpoint/2010/main" val="308287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11CA-93B4-7F26-BC6A-A17A44579A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38E3CF-8B7C-EFC9-6158-382D51E28B56}"/>
              </a:ext>
            </a:extLst>
          </p:cNvPr>
          <p:cNvSpPr>
            <a:spLocks noGrp="1"/>
          </p:cNvSpPr>
          <p:nvPr>
            <p:ph idx="1"/>
          </p:nvPr>
        </p:nvSpPr>
        <p:spPr/>
        <p:txBody>
          <a:bodyPr/>
          <a:lstStyle/>
          <a:p>
            <a:r>
              <a:rPr lang="en-US" dirty="0"/>
              <a:t>Experimentation and Prototyping:</a:t>
            </a:r>
          </a:p>
          <a:p>
            <a:pPr marL="457200" lvl="1" indent="0">
              <a:lnSpc>
                <a:spcPct val="150000"/>
              </a:lnSpc>
              <a:buNone/>
            </a:pPr>
            <a:r>
              <a:rPr lang="en-US" dirty="0"/>
              <a:t>a. Proof of concept: Developing prototypes and conducting experiments to validate ideas and concepts before implementation.</a:t>
            </a:r>
          </a:p>
          <a:p>
            <a:pPr marL="457200" lvl="1" indent="0">
              <a:lnSpc>
                <a:spcPct val="150000"/>
              </a:lnSpc>
              <a:buNone/>
            </a:pPr>
            <a:r>
              <a:rPr lang="en-US" dirty="0"/>
              <a:t>b. Iterative design: The process of continuous experimentation, evaluation, and refinement to improve the effectiveness and efficiency of a solution.</a:t>
            </a:r>
          </a:p>
          <a:p>
            <a:pPr marL="457200" lvl="1" indent="0">
              <a:lnSpc>
                <a:spcPct val="150000"/>
              </a:lnSpc>
              <a:buNone/>
            </a:pPr>
            <a:r>
              <a:rPr lang="en-US" dirty="0"/>
              <a:t>c. Test environments: Creating controlled environments to simulate real-world scenarios and gather data for analysis and learning.</a:t>
            </a:r>
          </a:p>
        </p:txBody>
      </p:sp>
    </p:spTree>
    <p:extLst>
      <p:ext uri="{BB962C8B-B14F-4D97-AF65-F5344CB8AC3E}">
        <p14:creationId xmlns:p14="http://schemas.microsoft.com/office/powerpoint/2010/main" val="369046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EE2AD-5105-7A33-4859-C841A2C32BDC}"/>
              </a:ext>
            </a:extLst>
          </p:cNvPr>
          <p:cNvSpPr>
            <a:spLocks noGrp="1"/>
          </p:cNvSpPr>
          <p:nvPr>
            <p:ph idx="1"/>
          </p:nvPr>
        </p:nvSpPr>
        <p:spPr>
          <a:xfrm>
            <a:off x="838200" y="409575"/>
            <a:ext cx="10515600" cy="5767388"/>
          </a:xfrm>
        </p:spPr>
        <p:txBody>
          <a:bodyPr>
            <a:normAutofit fontScale="92500"/>
          </a:bodyPr>
          <a:lstStyle/>
          <a:p>
            <a:pPr algn="l"/>
            <a:r>
              <a:rPr lang="en-US" sz="1800" b="1" i="0" u="none" strike="noStrike" baseline="0" dirty="0">
                <a:latin typeface="Arial" panose="020B0604020202020204" pitchFamily="34" charset="0"/>
              </a:rPr>
              <a:t>Nonaka's Model of Knowledge Creation &amp; Transformation</a:t>
            </a:r>
          </a:p>
          <a:p>
            <a:pPr marL="0" indent="0" algn="l">
              <a:buNone/>
            </a:pPr>
            <a:r>
              <a:rPr lang="en-US" sz="1800" b="0" i="0" u="none" strike="noStrike" baseline="0" dirty="0">
                <a:latin typeface="Times New Roman" panose="02020603050405020304" pitchFamily="18" charset="0"/>
              </a:rPr>
              <a:t>In 1995, Nonaka coined the terms </a:t>
            </a:r>
            <a:r>
              <a:rPr lang="en-US" sz="1800" b="0" i="1" u="none" strike="noStrike" baseline="0" dirty="0">
                <a:latin typeface="Times New Roman" panose="02020603050405020304" pitchFamily="18" charset="0"/>
              </a:rPr>
              <a:t>tacit knowledge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explicit knowledge </a:t>
            </a:r>
            <a:r>
              <a:rPr lang="en-US" sz="1800" b="0" i="0" u="none" strike="noStrike" baseline="0" dirty="0">
                <a:latin typeface="Times New Roman" panose="02020603050405020304" pitchFamily="18" charset="0"/>
              </a:rPr>
              <a:t>as the two main types of</a:t>
            </a:r>
          </a:p>
          <a:p>
            <a:pPr marL="0" indent="0" algn="l">
              <a:buNone/>
            </a:pPr>
            <a:r>
              <a:rPr lang="en-US" sz="1800" b="0" i="0" u="none" strike="noStrike" baseline="0" dirty="0">
                <a:latin typeface="Times New Roman" panose="02020603050405020304" pitchFamily="18" charset="0"/>
              </a:rPr>
              <a:t>human knowledge. The key to knowledge creation lies in the way it is mobilized and converted</a:t>
            </a:r>
          </a:p>
          <a:p>
            <a:pPr marL="0" indent="0" algn="l">
              <a:buNone/>
            </a:pPr>
            <a:r>
              <a:rPr lang="en-US" sz="1800" b="0" i="0" u="none" strike="noStrike" baseline="0" dirty="0">
                <a:latin typeface="Times New Roman" panose="02020603050405020304" pitchFamily="18" charset="0"/>
              </a:rPr>
              <a:t>through technology.</a:t>
            </a:r>
          </a:p>
          <a:p>
            <a:pPr algn="l">
              <a:lnSpc>
                <a:spcPct val="150000"/>
              </a:lnSpc>
            </a:pPr>
            <a:r>
              <a:rPr lang="en-US" sz="1800" b="0" i="0" u="none" strike="noStrike" baseline="0" dirty="0">
                <a:latin typeface="AdobePiStd"/>
              </a:rPr>
              <a:t> </a:t>
            </a:r>
            <a:r>
              <a:rPr lang="en-US" sz="1800" b="1" i="0" u="none" strike="noStrike" baseline="0" dirty="0">
                <a:latin typeface="Times New Roman" panose="02020603050405020304" pitchFamily="18" charset="0"/>
              </a:rPr>
              <a:t>Tacit to tacit communication </a:t>
            </a:r>
            <a:r>
              <a:rPr lang="en-US" sz="1800" b="0" i="0" u="none" strike="noStrike" baseline="0" dirty="0">
                <a:latin typeface="Times New Roman" panose="02020603050405020304" pitchFamily="18" charset="0"/>
              </a:rPr>
              <a:t>(Socialization): Takes place between people in meetings or in</a:t>
            </a:r>
          </a:p>
          <a:p>
            <a:pPr algn="l">
              <a:lnSpc>
                <a:spcPct val="150000"/>
              </a:lnSpc>
            </a:pPr>
            <a:r>
              <a:rPr lang="en-US" sz="1800" b="0" i="0" u="none" strike="noStrike" baseline="0" dirty="0">
                <a:latin typeface="Times New Roman" panose="02020603050405020304" pitchFamily="18" charset="0"/>
              </a:rPr>
              <a:t>team discussions.</a:t>
            </a:r>
          </a:p>
          <a:p>
            <a:pPr algn="l">
              <a:lnSpc>
                <a:spcPct val="150000"/>
              </a:lnSpc>
            </a:pPr>
            <a:r>
              <a:rPr lang="en-US" sz="1800" b="1" i="0" u="none" strike="noStrike" baseline="0" dirty="0">
                <a:latin typeface="Times New Roman" panose="02020603050405020304" pitchFamily="18" charset="0"/>
              </a:rPr>
              <a:t>Tacit to explicit communication </a:t>
            </a:r>
            <a:r>
              <a:rPr lang="en-US" sz="1800" b="0" i="0" u="none" strike="noStrike" baseline="0" dirty="0">
                <a:latin typeface="Times New Roman" panose="02020603050405020304" pitchFamily="18" charset="0"/>
              </a:rPr>
              <a:t>(Externalization): Articulation among people trough dialog (e.g., brainstorming).</a:t>
            </a:r>
          </a:p>
          <a:p>
            <a:pPr algn="l">
              <a:lnSpc>
                <a:spcPct val="150000"/>
              </a:lnSpc>
            </a:pPr>
            <a:r>
              <a:rPr lang="en-US" sz="1800" b="1" i="0" u="none" strike="noStrike" baseline="0" dirty="0">
                <a:latin typeface="Times New Roman" panose="02020603050405020304" pitchFamily="18" charset="0"/>
              </a:rPr>
              <a:t>Explicit to explicit communication </a:t>
            </a:r>
            <a:r>
              <a:rPr lang="en-US" sz="1800" b="0" i="0" u="none" strike="noStrike" baseline="0" dirty="0">
                <a:latin typeface="Times New Roman" panose="02020603050405020304" pitchFamily="18" charset="0"/>
              </a:rPr>
              <a:t>(Combination): This transformation phase can be best supported by technology. Explicit knowledge can be easily captured and then distributed/ transmitted to worldwide audience.</a:t>
            </a:r>
          </a:p>
          <a:p>
            <a:pPr algn="l">
              <a:lnSpc>
                <a:spcPct val="150000"/>
              </a:lnSpc>
            </a:pPr>
            <a:r>
              <a:rPr lang="en-US" sz="1800" b="1" i="0" u="none" strike="noStrike" baseline="0" dirty="0">
                <a:latin typeface="Times New Roman" panose="02020603050405020304" pitchFamily="18" charset="0"/>
              </a:rPr>
              <a:t>Explicit to tacit communication </a:t>
            </a:r>
            <a:r>
              <a:rPr lang="en-US" sz="1800" b="0" i="0" u="none" strike="noStrike" baseline="0" dirty="0">
                <a:latin typeface="Times New Roman" panose="02020603050405020304" pitchFamily="18" charset="0"/>
              </a:rPr>
              <a:t>(Internalization): This implies taking explicit knowledge (e. g., a report) and deducing new ideas or taking constructive action. One significant goal of knowledge management is to create technology to help the users to derive tacit knowledge from explicit knowledge.</a:t>
            </a:r>
            <a:endParaRPr lang="en-US" dirty="0"/>
          </a:p>
        </p:txBody>
      </p:sp>
    </p:spTree>
    <p:extLst>
      <p:ext uri="{BB962C8B-B14F-4D97-AF65-F5344CB8AC3E}">
        <p14:creationId xmlns:p14="http://schemas.microsoft.com/office/powerpoint/2010/main" val="174045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7246-E8AB-4863-6BBD-3563E0F94D69}"/>
              </a:ext>
            </a:extLst>
          </p:cNvPr>
          <p:cNvSpPr>
            <a:spLocks noGrp="1"/>
          </p:cNvSpPr>
          <p:nvPr>
            <p:ph type="title"/>
          </p:nvPr>
        </p:nvSpPr>
        <p:spPr/>
        <p:txBody>
          <a:bodyPr/>
          <a:lstStyle/>
          <a:p>
            <a:r>
              <a:rPr lang="en-US" dirty="0"/>
              <a:t>Group 1</a:t>
            </a:r>
          </a:p>
        </p:txBody>
      </p:sp>
      <p:sp>
        <p:nvSpPr>
          <p:cNvPr id="3" name="Content Placeholder 2">
            <a:extLst>
              <a:ext uri="{FF2B5EF4-FFF2-40B4-BE49-F238E27FC236}">
                <a16:creationId xmlns:a16="http://schemas.microsoft.com/office/drawing/2014/main" id="{6D9699E5-C314-B889-9CA2-F171675668DF}"/>
              </a:ext>
            </a:extLst>
          </p:cNvPr>
          <p:cNvSpPr>
            <a:spLocks noGrp="1"/>
          </p:cNvSpPr>
          <p:nvPr>
            <p:ph idx="1"/>
          </p:nvPr>
        </p:nvSpPr>
        <p:spPr/>
        <p:txBody>
          <a:bodyPr/>
          <a:lstStyle/>
          <a:p>
            <a:pPr marL="0" indent="0">
              <a:buNone/>
            </a:pPr>
            <a:endParaRPr lang="en-US" dirty="0"/>
          </a:p>
        </p:txBody>
      </p:sp>
      <p:sp>
        <p:nvSpPr>
          <p:cNvPr id="5" name="TextBox 4">
            <a:extLst>
              <a:ext uri="{FF2B5EF4-FFF2-40B4-BE49-F238E27FC236}">
                <a16:creationId xmlns:a16="http://schemas.microsoft.com/office/drawing/2014/main" id="{CAC8882D-833F-FF08-601C-B9AAE0B0F419}"/>
              </a:ext>
            </a:extLst>
          </p:cNvPr>
          <p:cNvSpPr txBox="1"/>
          <p:nvPr/>
        </p:nvSpPr>
        <p:spPr>
          <a:xfrm>
            <a:off x="1691640" y="2408555"/>
            <a:ext cx="5750242" cy="37856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a:t>
            </a:r>
            <a:r>
              <a:rPr lang="en-US" sz="2400" dirty="0"/>
              <a:t>Alex </a:t>
            </a:r>
            <a:r>
              <a:rPr lang="en-US" sz="2400" dirty="0" err="1"/>
              <a:t>Amoatey</a:t>
            </a:r>
            <a:r>
              <a:rPr lang="en-US" sz="2400" dirty="0"/>
              <a:t> ( Group leader) </a:t>
            </a:r>
          </a:p>
          <a:p>
            <a:pPr marL="342900" indent="-342900">
              <a:lnSpc>
                <a:spcPct val="150000"/>
              </a:lnSpc>
              <a:buFont typeface="Arial" panose="020B0604020202020204" pitchFamily="34" charset="0"/>
              <a:buChar char="•"/>
            </a:pPr>
            <a:r>
              <a:rPr lang="en-US" sz="2400" dirty="0"/>
              <a:t>Jerry</a:t>
            </a:r>
          </a:p>
          <a:p>
            <a:pPr marL="342900" indent="-342900">
              <a:lnSpc>
                <a:spcPct val="150000"/>
              </a:lnSpc>
              <a:buFont typeface="Arial" panose="020B0604020202020204" pitchFamily="34" charset="0"/>
              <a:buChar char="•"/>
            </a:pPr>
            <a:r>
              <a:rPr lang="en-US" sz="2400" dirty="0"/>
              <a:t>Clifford</a:t>
            </a:r>
          </a:p>
          <a:p>
            <a:pPr marL="342900" indent="-342900">
              <a:lnSpc>
                <a:spcPct val="150000"/>
              </a:lnSpc>
              <a:buFont typeface="Arial" panose="020B0604020202020204" pitchFamily="34" charset="0"/>
              <a:buChar char="•"/>
            </a:pPr>
            <a:r>
              <a:rPr lang="en-US" sz="2400" dirty="0"/>
              <a:t>Emmanuel </a:t>
            </a:r>
          </a:p>
          <a:p>
            <a:pPr marL="342900" indent="-342900">
              <a:lnSpc>
                <a:spcPct val="150000"/>
              </a:lnSpc>
              <a:buFont typeface="Arial" panose="020B0604020202020204" pitchFamily="34" charset="0"/>
              <a:buChar char="•"/>
            </a:pPr>
            <a:r>
              <a:rPr lang="en-US" sz="2400" dirty="0"/>
              <a:t>Jonathan</a:t>
            </a:r>
          </a:p>
          <a:p>
            <a:pPr marL="342900" indent="-342900">
              <a:lnSpc>
                <a:spcPct val="150000"/>
              </a:lnSpc>
              <a:buFont typeface="Arial" panose="020B0604020202020204" pitchFamily="34" charset="0"/>
              <a:buChar char="•"/>
            </a:pPr>
            <a:r>
              <a:rPr lang="en-US" sz="2400" dirty="0"/>
              <a:t>Kwabena  </a:t>
            </a:r>
            <a:r>
              <a:rPr lang="en-US" sz="2400" dirty="0" err="1"/>
              <a:t>jayson</a:t>
            </a:r>
            <a:endParaRPr lang="en-US" sz="2400" dirty="0"/>
          </a:p>
          <a:p>
            <a:r>
              <a:rPr lang="en-US" sz="2400" dirty="0"/>
              <a:t> </a:t>
            </a:r>
          </a:p>
        </p:txBody>
      </p:sp>
    </p:spTree>
    <p:extLst>
      <p:ext uri="{BB962C8B-B14F-4D97-AF65-F5344CB8AC3E}">
        <p14:creationId xmlns:p14="http://schemas.microsoft.com/office/powerpoint/2010/main" val="3842130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81B9-8EB2-739D-C49D-5C89B8630418}"/>
              </a:ext>
            </a:extLst>
          </p:cNvPr>
          <p:cNvSpPr>
            <a:spLocks noGrp="1"/>
          </p:cNvSpPr>
          <p:nvPr>
            <p:ph type="title"/>
          </p:nvPr>
        </p:nvSpPr>
        <p:spPr>
          <a:xfrm>
            <a:off x="838200" y="309708"/>
            <a:ext cx="10515600" cy="623166"/>
          </a:xfrm>
        </p:spPr>
        <p:txBody>
          <a:bodyPr/>
          <a:lstStyle/>
          <a:p>
            <a:r>
              <a:rPr lang="en-US" sz="1800" b="1" i="0" u="none" strike="noStrike" baseline="0" dirty="0">
                <a:latin typeface="Arial" panose="020B0604020202020204" pitchFamily="34" charset="0"/>
              </a:rPr>
              <a:t>Knowledge Architecture</a:t>
            </a:r>
            <a:endParaRPr lang="en-US" dirty="0"/>
          </a:p>
        </p:txBody>
      </p:sp>
      <p:sp>
        <p:nvSpPr>
          <p:cNvPr id="3" name="Content Placeholder 2">
            <a:extLst>
              <a:ext uri="{FF2B5EF4-FFF2-40B4-BE49-F238E27FC236}">
                <a16:creationId xmlns:a16="http://schemas.microsoft.com/office/drawing/2014/main" id="{84DEB04A-E5CF-7BF8-856E-256BF2085E04}"/>
              </a:ext>
            </a:extLst>
          </p:cNvPr>
          <p:cNvSpPr>
            <a:spLocks noGrp="1"/>
          </p:cNvSpPr>
          <p:nvPr>
            <p:ph idx="1"/>
          </p:nvPr>
        </p:nvSpPr>
        <p:spPr>
          <a:xfrm>
            <a:off x="838200" y="932874"/>
            <a:ext cx="10515600" cy="5244089"/>
          </a:xfrm>
        </p:spPr>
        <p:txBody>
          <a:bodyPr/>
          <a:lstStyle/>
          <a:p>
            <a:pPr algn="l"/>
            <a:r>
              <a:rPr lang="en-US" sz="1800" b="0" i="0" u="none" strike="noStrike" baseline="0" dirty="0">
                <a:latin typeface="Times New Roman" panose="02020603050405020304" pitchFamily="18" charset="0"/>
              </a:rPr>
              <a:t>Knowledge architecture can be regarded as a prerequisite to knowledge sharing.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The infrastructure can be viewed as a combination of people, content, and technology.</a:t>
            </a:r>
          </a:p>
          <a:p>
            <a:pPr algn="l"/>
            <a:r>
              <a:rPr lang="en-US" sz="1800" b="0" i="0" u="none" strike="noStrike" baseline="0" dirty="0">
                <a:latin typeface="Times New Roman" panose="02020603050405020304" pitchFamily="18" charset="0"/>
              </a:rPr>
              <a:t>These components are inseparable and interdependent as shown below.</a:t>
            </a:r>
          </a:p>
          <a:p>
            <a:pPr algn="l"/>
            <a:endParaRPr lang="en-US" dirty="0"/>
          </a:p>
        </p:txBody>
      </p:sp>
      <p:pic>
        <p:nvPicPr>
          <p:cNvPr id="5" name="Picture 4">
            <a:extLst>
              <a:ext uri="{FF2B5EF4-FFF2-40B4-BE49-F238E27FC236}">
                <a16:creationId xmlns:a16="http://schemas.microsoft.com/office/drawing/2014/main" id="{CFFE9321-696C-031B-3718-BC0AEB5E4870}"/>
              </a:ext>
            </a:extLst>
          </p:cNvPr>
          <p:cNvPicPr>
            <a:picLocks noChangeAspect="1"/>
          </p:cNvPicPr>
          <p:nvPr/>
        </p:nvPicPr>
        <p:blipFill>
          <a:blip r:embed="rId2"/>
          <a:stretch>
            <a:fillRect/>
          </a:stretch>
        </p:blipFill>
        <p:spPr>
          <a:xfrm>
            <a:off x="2456873" y="2514600"/>
            <a:ext cx="5903115" cy="3410526"/>
          </a:xfrm>
          <a:prstGeom prst="rect">
            <a:avLst/>
          </a:prstGeom>
        </p:spPr>
      </p:pic>
    </p:spTree>
    <p:extLst>
      <p:ext uri="{BB962C8B-B14F-4D97-AF65-F5344CB8AC3E}">
        <p14:creationId xmlns:p14="http://schemas.microsoft.com/office/powerpoint/2010/main" val="4045899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80954-8302-85B2-9074-4B3E4C4EF882}"/>
              </a:ext>
            </a:extLst>
          </p:cNvPr>
          <p:cNvSpPr>
            <a:spLocks noGrp="1"/>
          </p:cNvSpPr>
          <p:nvPr>
            <p:ph idx="1"/>
          </p:nvPr>
        </p:nvSpPr>
        <p:spPr>
          <a:xfrm>
            <a:off x="838200" y="267383"/>
            <a:ext cx="10515600" cy="5862927"/>
          </a:xfrm>
        </p:spPr>
        <p:txBody>
          <a:bodyPr/>
          <a:lstStyle/>
          <a:p>
            <a:pPr algn="l"/>
            <a:r>
              <a:rPr lang="en-US" sz="1800" b="1" i="0" u="none" strike="noStrike" baseline="0" dirty="0">
                <a:latin typeface="Times New Roman" panose="02020603050405020304" pitchFamily="18" charset="0"/>
              </a:rPr>
              <a:t>The People Core</a:t>
            </a:r>
          </a:p>
          <a:p>
            <a:pPr algn="l">
              <a:lnSpc>
                <a:spcPct val="150000"/>
              </a:lnSpc>
            </a:pPr>
            <a:r>
              <a:rPr lang="en-US" sz="1800" b="0" i="0" u="none" strike="noStrike" baseline="0" dirty="0">
                <a:latin typeface="Times New Roman" panose="02020603050405020304" pitchFamily="18" charset="0"/>
              </a:rPr>
              <a:t>By </a:t>
            </a:r>
            <a:r>
              <a:rPr lang="en-US" sz="1800" b="0" i="1" u="none" strike="noStrike" baseline="0" dirty="0">
                <a:latin typeface="Times New Roman" panose="02020603050405020304" pitchFamily="18" charset="0"/>
              </a:rPr>
              <a:t>people</a:t>
            </a:r>
            <a:r>
              <a:rPr lang="en-US" sz="1800" b="0" i="0" u="none" strike="noStrike" baseline="0" dirty="0">
                <a:latin typeface="Times New Roman" panose="02020603050405020304" pitchFamily="18" charset="0"/>
              </a:rPr>
              <a:t>, here we mean knowledge workers, managers, customers, and suppliers.</a:t>
            </a:r>
          </a:p>
          <a:p>
            <a:pPr algn="l">
              <a:lnSpc>
                <a:spcPct val="150000"/>
              </a:lnSpc>
            </a:pPr>
            <a:r>
              <a:rPr lang="en-US" sz="1800" b="0" i="0" u="none" strike="noStrike" baseline="0" dirty="0">
                <a:latin typeface="Times New Roman" panose="02020603050405020304" pitchFamily="18" charset="0"/>
              </a:rPr>
              <a:t>As the first step in knowledge architecture, our goal is to evaluate the existing information/ documents which are used by people, the applications needed by them, the people they usually contact for solutions, the associates they collaborate with, the official emails they send/receive, and the database(s) they usually access.</a:t>
            </a:r>
          </a:p>
          <a:p>
            <a:pPr algn="l">
              <a:lnSpc>
                <a:spcPct val="150000"/>
              </a:lnSpc>
            </a:pPr>
            <a:r>
              <a:rPr lang="en-US" sz="1800" b="0" i="0" u="none" strike="noStrike" baseline="0" dirty="0">
                <a:latin typeface="Times New Roman" panose="02020603050405020304" pitchFamily="18" charset="0"/>
              </a:rPr>
              <a:t>All the above stated resources help to create an employee </a:t>
            </a:r>
            <a:r>
              <a:rPr lang="en-US" sz="1800" b="0" i="1" u="none" strike="noStrike" baseline="0" dirty="0">
                <a:latin typeface="Times New Roman" panose="02020603050405020304" pitchFamily="18" charset="0"/>
              </a:rPr>
              <a:t>profile</a:t>
            </a:r>
            <a:r>
              <a:rPr lang="en-US" sz="1800" b="0" i="0" u="none" strike="noStrike" baseline="0" dirty="0">
                <a:latin typeface="Times New Roman" panose="02020603050405020304" pitchFamily="18" charset="0"/>
              </a:rPr>
              <a:t>, which can later be used as the basis for designing a knowledge management system.</a:t>
            </a:r>
          </a:p>
          <a:p>
            <a:pPr algn="l">
              <a:lnSpc>
                <a:spcPct val="150000"/>
              </a:lnSpc>
            </a:pPr>
            <a:r>
              <a:rPr lang="en-US" sz="1800" b="0" i="0" u="none" strike="noStrike" baseline="0" dirty="0">
                <a:latin typeface="Times New Roman" panose="02020603050405020304" pitchFamily="18" charset="0"/>
              </a:rPr>
              <a:t>The idea behind assessing the people core is to do a proper job in case of assigning job content to the right person and to make sure that the flow of information that once was obstructed by departments now flows to right people at right time.</a:t>
            </a:r>
          </a:p>
          <a:p>
            <a:pPr algn="l">
              <a:lnSpc>
                <a:spcPct val="150000"/>
              </a:lnSpc>
            </a:pPr>
            <a:r>
              <a:rPr lang="en-US" sz="1800" b="0" i="0" u="none" strike="noStrike" baseline="0" dirty="0">
                <a:latin typeface="Times New Roman" panose="02020603050405020304" pitchFamily="18" charset="0"/>
              </a:rPr>
              <a:t>In order to expedite knowledge sharing, a knowledge network has to be designed in such a way as to assign people authority and responsibility for specific kinds of knowledge content, which means:</a:t>
            </a:r>
            <a:endParaRPr lang="en-US" dirty="0"/>
          </a:p>
        </p:txBody>
      </p:sp>
    </p:spTree>
    <p:extLst>
      <p:ext uri="{BB962C8B-B14F-4D97-AF65-F5344CB8AC3E}">
        <p14:creationId xmlns:p14="http://schemas.microsoft.com/office/powerpoint/2010/main" val="1000588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31D97-938C-D10C-647E-96541C6DA087}"/>
              </a:ext>
            </a:extLst>
          </p:cNvPr>
          <p:cNvSpPr>
            <a:spLocks noGrp="1"/>
          </p:cNvSpPr>
          <p:nvPr>
            <p:ph idx="1"/>
          </p:nvPr>
        </p:nvSpPr>
        <p:spPr>
          <a:xfrm>
            <a:off x="838200" y="508000"/>
            <a:ext cx="10515600" cy="5668963"/>
          </a:xfrm>
        </p:spPr>
        <p:txBody>
          <a:bodyPr>
            <a:normAutofit/>
          </a:bodyPr>
          <a:lstStyle/>
          <a:p>
            <a:pPr algn="l"/>
            <a:r>
              <a:rPr lang="en-US" sz="1800" b="0" i="0" u="none" strike="noStrike" baseline="0" dirty="0">
                <a:latin typeface="Times New Roman" panose="02020603050405020304" pitchFamily="18" charset="0"/>
              </a:rPr>
              <a:t>Identifying knowledge centers:</a:t>
            </a:r>
          </a:p>
          <a:p>
            <a:pPr lvl="1">
              <a:lnSpc>
                <a:spcPct val="150000"/>
              </a:lnSpc>
            </a:pPr>
            <a:r>
              <a:rPr lang="en-US" sz="1600" b="0" i="0" u="none" strike="noStrike" baseline="0" dirty="0">
                <a:latin typeface="Times New Roman" panose="02020603050405020304" pitchFamily="18" charset="0"/>
              </a:rPr>
              <a:t>After determining the knowledge that people need, the next step is to find out where the required knowledge resides, and the way to capture it successfully.</a:t>
            </a:r>
          </a:p>
          <a:p>
            <a:pPr lvl="1">
              <a:lnSpc>
                <a:spcPct val="150000"/>
              </a:lnSpc>
            </a:pPr>
            <a:r>
              <a:rPr lang="en-US" sz="1600" b="0" i="0" u="none" strike="noStrike" baseline="0" dirty="0">
                <a:latin typeface="Times New Roman" panose="02020603050405020304" pitchFamily="18" charset="0"/>
              </a:rPr>
              <a:t>Here, the term </a:t>
            </a:r>
            <a:r>
              <a:rPr lang="en-US" sz="1600" b="0" i="1" u="none" strike="noStrike" baseline="0" dirty="0">
                <a:latin typeface="Times New Roman" panose="02020603050405020304" pitchFamily="18" charset="0"/>
              </a:rPr>
              <a:t>knowledge center </a:t>
            </a:r>
            <a:r>
              <a:rPr lang="en-US" sz="1600" b="0" i="0" u="none" strike="noStrike" baseline="0" dirty="0">
                <a:latin typeface="Times New Roman" panose="02020603050405020304" pitchFamily="18" charset="0"/>
              </a:rPr>
              <a:t>means areas in the organization where knowledge is available for capturing.</a:t>
            </a:r>
          </a:p>
          <a:p>
            <a:pPr lvl="1">
              <a:lnSpc>
                <a:spcPct val="150000"/>
              </a:lnSpc>
            </a:pPr>
            <a:r>
              <a:rPr lang="en-US" sz="1600" b="0" i="0" u="none" strike="noStrike" baseline="0" dirty="0">
                <a:latin typeface="Times New Roman" panose="02020603050405020304" pitchFamily="18" charset="0"/>
              </a:rPr>
              <a:t>These centers supports to identify expert(s) or expert teams in each center who can collaborate in the necessary knowledge capture process.</a:t>
            </a:r>
          </a:p>
          <a:p>
            <a:pPr algn="l"/>
            <a:r>
              <a:rPr lang="en-US" sz="1800" b="0" i="0" u="none" strike="noStrike" baseline="0" dirty="0">
                <a:latin typeface="Times New Roman" panose="02020603050405020304" pitchFamily="18" charset="0"/>
              </a:rPr>
              <a:t>Activating knowledge content satellites</a:t>
            </a:r>
          </a:p>
          <a:p>
            <a:pPr lvl="1">
              <a:lnSpc>
                <a:spcPct val="150000"/>
              </a:lnSpc>
            </a:pPr>
            <a:r>
              <a:rPr lang="en-US" sz="1400" b="0" i="0" u="none" strike="noStrike" baseline="0" dirty="0">
                <a:latin typeface="AdobePiStd"/>
              </a:rPr>
              <a:t> </a:t>
            </a:r>
            <a:r>
              <a:rPr lang="en-US" sz="1600" b="0" i="0" u="none" strike="noStrike" baseline="0" dirty="0">
                <a:latin typeface="Times New Roman" panose="02020603050405020304" pitchFamily="18" charset="0"/>
              </a:rPr>
              <a:t>This step breaks down each knowledge center into some more manageable levels, satellites, or areas.</a:t>
            </a:r>
          </a:p>
          <a:p>
            <a:pPr lvl="1">
              <a:lnSpc>
                <a:spcPct val="150000"/>
              </a:lnSpc>
            </a:pPr>
            <a:r>
              <a:rPr lang="en-US" sz="1600" b="0" i="0" u="none" strike="noStrike" baseline="0" dirty="0">
                <a:latin typeface="AdobePiStd"/>
              </a:rPr>
              <a:t> </a:t>
            </a:r>
            <a:r>
              <a:rPr lang="en-US" sz="1600" b="0" i="0" u="none" strike="noStrike" baseline="0" dirty="0">
                <a:latin typeface="Times New Roman" panose="02020603050405020304" pitchFamily="18" charset="0"/>
              </a:rPr>
              <a:t>Assigning experts for each knowledge center:</a:t>
            </a:r>
          </a:p>
          <a:p>
            <a:pPr lvl="1">
              <a:lnSpc>
                <a:spcPct val="150000"/>
              </a:lnSpc>
            </a:pPr>
            <a:r>
              <a:rPr lang="en-US" sz="1600" b="0" i="0" u="none" strike="noStrike" baseline="0" dirty="0">
                <a:latin typeface="Times New Roman" panose="02020603050405020304" pitchFamily="18" charset="0"/>
              </a:rPr>
              <a:t>After the final framework has been decided, one manager should be assigned for each knowledge satellite who will ensure integrity of information content, access, and update.</a:t>
            </a:r>
          </a:p>
          <a:p>
            <a:pPr lvl="1">
              <a:lnSpc>
                <a:spcPct val="150000"/>
              </a:lnSpc>
            </a:pPr>
            <a:r>
              <a:rPr lang="en-US" sz="1600" b="0" i="0" u="none" strike="noStrike" baseline="0" dirty="0">
                <a:latin typeface="AdobePiStd"/>
              </a:rPr>
              <a:t> </a:t>
            </a:r>
            <a:r>
              <a:rPr lang="en-US" sz="1600" b="0" i="0" u="none" strike="noStrike" baseline="0" dirty="0">
                <a:latin typeface="Times New Roman" panose="02020603050405020304" pitchFamily="18" charset="0"/>
              </a:rPr>
              <a:t>Ownership is a crucial factor in case of knowledge capture, knowledge transfer, and knowledge implementation.</a:t>
            </a:r>
          </a:p>
          <a:p>
            <a:pPr lvl="1">
              <a:lnSpc>
                <a:spcPct val="150000"/>
              </a:lnSpc>
            </a:pPr>
            <a:r>
              <a:rPr lang="en-US" sz="1600" b="0" i="0" u="none" strike="noStrike" baseline="0" dirty="0">
                <a:latin typeface="Times New Roman" panose="02020603050405020304" pitchFamily="18" charset="0"/>
              </a:rPr>
              <a:t>In a typical organization, departments usually tend to be territorial.</a:t>
            </a:r>
          </a:p>
          <a:p>
            <a:pPr lvl="1">
              <a:lnSpc>
                <a:spcPct val="150000"/>
              </a:lnSpc>
            </a:pPr>
            <a:endParaRPr lang="en-US" sz="1600" dirty="0"/>
          </a:p>
        </p:txBody>
      </p:sp>
    </p:spTree>
    <p:extLst>
      <p:ext uri="{BB962C8B-B14F-4D97-AF65-F5344CB8AC3E}">
        <p14:creationId xmlns:p14="http://schemas.microsoft.com/office/powerpoint/2010/main" val="158629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A9F3E-D768-B7F4-E03B-00F6255F4CB8}"/>
              </a:ext>
            </a:extLst>
          </p:cNvPr>
          <p:cNvSpPr>
            <a:spLocks noGrp="1"/>
          </p:cNvSpPr>
          <p:nvPr>
            <p:ph idx="1"/>
          </p:nvPr>
        </p:nvSpPr>
        <p:spPr>
          <a:xfrm>
            <a:off x="838200" y="295564"/>
            <a:ext cx="10515600" cy="5881399"/>
          </a:xfrm>
        </p:spPr>
        <p:txBody>
          <a:bodyPr>
            <a:normAutofit/>
          </a:bodyPr>
          <a:lstStyle/>
          <a:p>
            <a:pPr lvl="1">
              <a:lnSpc>
                <a:spcPct val="150000"/>
              </a:lnSpc>
            </a:pPr>
            <a:r>
              <a:rPr lang="en-US" sz="1800" b="0" i="0" u="none" strike="noStrike" baseline="0" dirty="0">
                <a:latin typeface="Times New Roman" panose="02020603050405020304" pitchFamily="18" charset="0"/>
              </a:rPr>
              <a:t>Often, fight can occur over the budget or over the control of sensitive processes (this includes the kind of knowledge a department owns).</a:t>
            </a:r>
          </a:p>
          <a:p>
            <a:pPr lvl="1">
              <a:lnSpc>
                <a:spcPct val="150000"/>
              </a:lnSpc>
            </a:pPr>
            <a:r>
              <a:rPr lang="en-US" sz="1800" b="0" i="0" u="none" strike="noStrike" baseline="0" dirty="0">
                <a:latin typeface="Times New Roman" panose="02020603050405020304" pitchFamily="18" charset="0"/>
              </a:rPr>
              <a:t>These reasons justify the process of assigning department ownership to knowledge content and knowledge process.</a:t>
            </a:r>
          </a:p>
          <a:p>
            <a:pPr lvl="1">
              <a:lnSpc>
                <a:spcPct val="150000"/>
              </a:lnSpc>
            </a:pPr>
            <a:r>
              <a:rPr lang="en-US" sz="1800" b="0" i="0" u="none" strike="noStrike" baseline="0" dirty="0">
                <a:latin typeface="AdobePiStd"/>
              </a:rPr>
              <a:t> </a:t>
            </a:r>
            <a:r>
              <a:rPr lang="en-US" sz="1800" b="0" i="0" u="none" strike="noStrike" baseline="0" dirty="0">
                <a:latin typeface="Times New Roman" panose="02020603050405020304" pitchFamily="18" charset="0"/>
              </a:rPr>
              <a:t>adjacent/interdependent departments should be cooperative and ready to share knowledge.</a:t>
            </a:r>
            <a:endParaRPr lang="en-US" sz="1800" dirty="0"/>
          </a:p>
        </p:txBody>
      </p:sp>
    </p:spTree>
    <p:extLst>
      <p:ext uri="{BB962C8B-B14F-4D97-AF65-F5344CB8AC3E}">
        <p14:creationId xmlns:p14="http://schemas.microsoft.com/office/powerpoint/2010/main" val="342029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CF185-A303-BC75-E382-7DF1C1CC6965}"/>
              </a:ext>
            </a:extLst>
          </p:cNvPr>
          <p:cNvSpPr>
            <a:spLocks noGrp="1"/>
          </p:cNvSpPr>
          <p:nvPr>
            <p:ph idx="1"/>
          </p:nvPr>
        </p:nvSpPr>
        <p:spPr>
          <a:xfrm>
            <a:off x="838200" y="193964"/>
            <a:ext cx="10515600" cy="5982999"/>
          </a:xfrm>
        </p:spPr>
        <p:txBody>
          <a:bodyPr>
            <a:normAutofit/>
          </a:bodyPr>
          <a:lstStyle/>
          <a:p>
            <a:pPr marL="0" indent="0" algn="l">
              <a:buNone/>
            </a:pPr>
            <a:r>
              <a:rPr lang="en-US" sz="1800" b="1" i="0" u="none" strike="noStrike" baseline="0" dirty="0">
                <a:latin typeface="Times New Roman" panose="02020603050405020304" pitchFamily="18" charset="0"/>
              </a:rPr>
              <a:t>The Technical Core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The objective of the technical core is to enhance communication as well as ensure effective knowledge sharing.</a:t>
            </a:r>
          </a:p>
          <a:p>
            <a:pPr lvl="1">
              <a:lnSpc>
                <a:spcPct val="150000"/>
              </a:lnSpc>
            </a:pPr>
            <a:r>
              <a:rPr lang="en-US" sz="1800" b="0" i="0" u="none" strike="noStrike" baseline="0" dirty="0">
                <a:latin typeface="AdobePiStd"/>
              </a:rPr>
              <a:t> </a:t>
            </a:r>
            <a:r>
              <a:rPr lang="en-US" sz="1800" b="0" i="0" u="none" strike="noStrike" baseline="0" dirty="0">
                <a:latin typeface="Times New Roman" panose="02020603050405020304" pitchFamily="18" charset="0"/>
              </a:rPr>
              <a:t>Technology provides a lot of opportunities for managing tacit knowledge in the area of communication.</a:t>
            </a:r>
          </a:p>
          <a:p>
            <a:pPr lvl="1">
              <a:lnSpc>
                <a:spcPct val="150000"/>
              </a:lnSpc>
            </a:pPr>
            <a:r>
              <a:rPr lang="en-US" sz="1800" b="0" i="0" u="none" strike="noStrike" baseline="0" dirty="0">
                <a:latin typeface="Times New Roman" panose="02020603050405020304" pitchFamily="18" charset="0"/>
              </a:rPr>
              <a:t>Communication networks create links between necessary databases.</a:t>
            </a:r>
          </a:p>
          <a:p>
            <a:pPr lvl="1">
              <a:lnSpc>
                <a:spcPct val="150000"/>
              </a:lnSpc>
            </a:pPr>
            <a:r>
              <a:rPr lang="en-US" sz="1800" b="0" i="0" u="none" strike="noStrike" baseline="0" dirty="0">
                <a:latin typeface="Times New Roman" panose="02020603050405020304" pitchFamily="18" charset="0"/>
              </a:rPr>
              <a:t>Here the term </a:t>
            </a:r>
            <a:r>
              <a:rPr lang="en-US" sz="1800" b="0" i="1" u="none" strike="noStrike" baseline="0" dirty="0">
                <a:latin typeface="Times New Roman" panose="02020603050405020304" pitchFamily="18" charset="0"/>
              </a:rPr>
              <a:t>technical core </a:t>
            </a:r>
            <a:r>
              <a:rPr lang="en-US" sz="1800" b="0" i="0" u="none" strike="noStrike" baseline="0" dirty="0">
                <a:latin typeface="Times New Roman" panose="02020603050405020304" pitchFamily="18" charset="0"/>
              </a:rPr>
              <a:t>is meant to refer to the totality of the required hardware, software, and the specialized human resources.</a:t>
            </a:r>
          </a:p>
          <a:p>
            <a:pPr lvl="1">
              <a:lnSpc>
                <a:spcPct val="150000"/>
              </a:lnSpc>
            </a:pPr>
            <a:r>
              <a:rPr lang="en-US" sz="1800" b="0" i="0" u="none" strike="noStrike" baseline="0" dirty="0">
                <a:latin typeface="Times New Roman" panose="02020603050405020304" pitchFamily="18" charset="0"/>
              </a:rPr>
              <a:t>Expected attributes of technology under the technical core: Accuracy, speed, reliability, security, and integrity.</a:t>
            </a:r>
          </a:p>
          <a:p>
            <a:pPr lvl="1">
              <a:lnSpc>
                <a:spcPct val="150000"/>
              </a:lnSpc>
            </a:pPr>
            <a:r>
              <a:rPr lang="en-US" sz="1800" b="0" i="0" u="none" strike="noStrike" baseline="0" dirty="0">
                <a:latin typeface="Times New Roman" panose="02020603050405020304" pitchFamily="18" charset="0"/>
              </a:rPr>
              <a:t>Since an organization can be thought of as a knowledge network, the goal of knowledge economy is to push employees towards greater efficiency/ productivity by making best possible use of the knowledge they posses.</a:t>
            </a:r>
          </a:p>
          <a:p>
            <a:pPr lvl="1">
              <a:lnSpc>
                <a:spcPct val="150000"/>
              </a:lnSpc>
            </a:pPr>
            <a:r>
              <a:rPr lang="en-US" sz="1800" b="0" i="0" u="none" strike="noStrike" baseline="0" dirty="0">
                <a:latin typeface="AdobePiStd"/>
              </a:rPr>
              <a:t> </a:t>
            </a:r>
            <a:r>
              <a:rPr lang="en-US" sz="1800" b="0" i="0" u="none" strike="noStrike" baseline="0" dirty="0">
                <a:latin typeface="Times New Roman" panose="02020603050405020304" pitchFamily="18" charset="0"/>
              </a:rPr>
              <a:t>A knowledge core usually becomes a network of technologies designed to work on top of the organization's existing network.</a:t>
            </a:r>
            <a:endParaRPr lang="en-US" sz="1800" dirty="0"/>
          </a:p>
        </p:txBody>
      </p:sp>
    </p:spTree>
    <p:extLst>
      <p:ext uri="{BB962C8B-B14F-4D97-AF65-F5344CB8AC3E}">
        <p14:creationId xmlns:p14="http://schemas.microsoft.com/office/powerpoint/2010/main" val="2107148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F117C-9654-0BCC-B523-3A6DCCE3BFC6}"/>
              </a:ext>
            </a:extLst>
          </p:cNvPr>
          <p:cNvSpPr>
            <a:spLocks noGrp="1"/>
          </p:cNvSpPr>
          <p:nvPr>
            <p:ph idx="1"/>
          </p:nvPr>
        </p:nvSpPr>
        <p:spPr>
          <a:xfrm>
            <a:off x="838200" y="359923"/>
            <a:ext cx="10515600" cy="5817040"/>
          </a:xfrm>
        </p:spPr>
        <p:txBody>
          <a:bodyPr>
            <a:normAutofit fontScale="92500" lnSpcReduction="10000"/>
          </a:bodyPr>
          <a:lstStyle/>
          <a:p>
            <a:pPr marL="0" indent="0">
              <a:buNone/>
            </a:pPr>
            <a:r>
              <a:rPr lang="en-US" dirty="0"/>
              <a:t>Layers in the KM Architecture</a:t>
            </a:r>
          </a:p>
          <a:p>
            <a:pPr algn="l"/>
            <a:r>
              <a:rPr lang="en-US" sz="1800" b="1" i="0" u="none" strike="noStrike" baseline="0" dirty="0">
                <a:latin typeface="Times New Roman" panose="02020603050405020304" pitchFamily="18" charset="0"/>
              </a:rPr>
              <a:t>User Interface Layer</a:t>
            </a:r>
          </a:p>
          <a:p>
            <a:pPr algn="l">
              <a:lnSpc>
                <a:spcPct val="150000"/>
              </a:lnSpc>
            </a:pPr>
            <a:r>
              <a:rPr lang="en-US" sz="1800" b="0" i="0" u="none" strike="noStrike" baseline="0" dirty="0">
                <a:latin typeface="Times New Roman" panose="02020603050405020304" pitchFamily="18" charset="0"/>
              </a:rPr>
              <a:t>Usually, a web browser represents the interface between the user and the KM system.</a:t>
            </a:r>
          </a:p>
          <a:p>
            <a:pPr algn="l">
              <a:lnSpc>
                <a:spcPct val="150000"/>
              </a:lnSpc>
            </a:pPr>
            <a:r>
              <a:rPr lang="en-US" sz="1800" b="0" i="0" u="none" strike="noStrike" baseline="0" dirty="0">
                <a:latin typeface="AdobePiStd"/>
              </a:rPr>
              <a:t> </a:t>
            </a:r>
            <a:r>
              <a:rPr lang="en-US" sz="1800" b="0" i="0" u="none" strike="noStrike" baseline="0" dirty="0">
                <a:latin typeface="Times New Roman" panose="02020603050405020304" pitchFamily="18" charset="0"/>
              </a:rPr>
              <a:t>It is the top layer in the KM system architecture. </a:t>
            </a:r>
            <a:r>
              <a:rPr lang="en-US" sz="1800" dirty="0">
                <a:latin typeface="Times New Roman" panose="02020603050405020304" pitchFamily="18" charset="0"/>
              </a:rPr>
              <a:t>It describes how </a:t>
            </a:r>
            <a:r>
              <a:rPr lang="en-US" sz="1800" b="0" i="0" u="none" strike="noStrike" baseline="0" dirty="0">
                <a:latin typeface="Times New Roman" panose="02020603050405020304" pitchFamily="18" charset="0"/>
              </a:rPr>
              <a:t> text, graphics, tables etc. are displayed on the screen tends to simplify the technology for the user.</a:t>
            </a:r>
          </a:p>
          <a:p>
            <a:pPr algn="l">
              <a:lnSpc>
                <a:spcPct val="150000"/>
              </a:lnSpc>
            </a:pPr>
            <a:r>
              <a:rPr lang="en-US" sz="1800" b="0" i="0" u="none" strike="noStrike" baseline="0" dirty="0">
                <a:latin typeface="Times New Roman" panose="02020603050405020304" pitchFamily="18" charset="0"/>
              </a:rPr>
              <a:t>The user interface layer should provide a means for the proper flow of tacit and explicit knowledge.</a:t>
            </a:r>
          </a:p>
          <a:p>
            <a:pPr algn="l">
              <a:lnSpc>
                <a:spcPct val="150000"/>
              </a:lnSpc>
            </a:pPr>
            <a:r>
              <a:rPr lang="en-US" sz="1800" b="0" i="0" u="none" strike="noStrike" baseline="0" dirty="0">
                <a:latin typeface="Times New Roman" panose="02020603050405020304" pitchFamily="18" charset="0"/>
              </a:rPr>
              <a:t>The necessary knowledge transfer between people and technology involves capturing tacit knowledge from experts, storing it in knowledge base, and making it available to people for solving complex problems.</a:t>
            </a:r>
          </a:p>
          <a:p>
            <a:pPr algn="l">
              <a:lnSpc>
                <a:spcPct val="150000"/>
              </a:lnSpc>
            </a:pPr>
            <a:r>
              <a:rPr lang="en-US" sz="1800" b="0" i="0" u="none" strike="noStrike" baseline="0" dirty="0">
                <a:latin typeface="Times New Roman" panose="02020603050405020304" pitchFamily="18" charset="0"/>
              </a:rPr>
              <a:t>Features to be considered in case of user interface design:</a:t>
            </a:r>
          </a:p>
          <a:p>
            <a:pPr lvl="1">
              <a:lnSpc>
                <a:spcPct val="150000"/>
              </a:lnSpc>
            </a:pPr>
            <a:r>
              <a:rPr lang="en-US" sz="1400" b="0" i="0" u="none" strike="noStrike" baseline="0" dirty="0">
                <a:latin typeface="Times New Roman" panose="02020603050405020304" pitchFamily="18" charset="0"/>
              </a:rPr>
              <a:t>Consistency</a:t>
            </a:r>
          </a:p>
          <a:p>
            <a:pPr lvl="1">
              <a:lnSpc>
                <a:spcPct val="150000"/>
              </a:lnSpc>
            </a:pPr>
            <a:r>
              <a:rPr lang="en-US" sz="1400" b="0" i="0" u="none" strike="noStrike" baseline="0" dirty="0">
                <a:latin typeface="Times New Roman" panose="02020603050405020304" pitchFamily="18" charset="0"/>
              </a:rPr>
              <a:t>Relevancy</a:t>
            </a:r>
          </a:p>
          <a:p>
            <a:pPr lvl="1">
              <a:lnSpc>
                <a:spcPct val="150000"/>
              </a:lnSpc>
            </a:pPr>
            <a:r>
              <a:rPr lang="en-US" sz="1400" b="0" i="0" u="none" strike="noStrike" baseline="0" dirty="0">
                <a:latin typeface="Times New Roman" panose="02020603050405020304" pitchFamily="18" charset="0"/>
              </a:rPr>
              <a:t>Visual clarity</a:t>
            </a:r>
          </a:p>
          <a:p>
            <a:pPr lvl="1">
              <a:lnSpc>
                <a:spcPct val="150000"/>
              </a:lnSpc>
            </a:pPr>
            <a:r>
              <a:rPr lang="en-US" sz="1400" b="0" i="0" u="none" strike="noStrike" baseline="0" dirty="0">
                <a:latin typeface="Times New Roman" panose="02020603050405020304" pitchFamily="18" charset="0"/>
              </a:rPr>
              <a:t>Usability</a:t>
            </a:r>
          </a:p>
          <a:p>
            <a:pPr lvl="1">
              <a:lnSpc>
                <a:spcPct val="150000"/>
              </a:lnSpc>
            </a:pPr>
            <a:r>
              <a:rPr lang="en-US" sz="1400" b="0" i="0" u="none" strike="noStrike" baseline="0" dirty="0">
                <a:latin typeface="Times New Roman" panose="02020603050405020304" pitchFamily="18" charset="0"/>
              </a:rPr>
              <a:t>Ease of Navigation</a:t>
            </a:r>
            <a:endParaRPr lang="en-US" dirty="0"/>
          </a:p>
        </p:txBody>
      </p:sp>
    </p:spTree>
    <p:extLst>
      <p:ext uri="{BB962C8B-B14F-4D97-AF65-F5344CB8AC3E}">
        <p14:creationId xmlns:p14="http://schemas.microsoft.com/office/powerpoint/2010/main" val="3291742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0AF62D-9F21-BBA0-D1E2-AC526D2C8773}"/>
              </a:ext>
            </a:extLst>
          </p:cNvPr>
          <p:cNvPicPr>
            <a:picLocks noGrp="1" noChangeAspect="1"/>
          </p:cNvPicPr>
          <p:nvPr>
            <p:ph idx="1"/>
          </p:nvPr>
        </p:nvPicPr>
        <p:blipFill>
          <a:blip r:embed="rId3"/>
          <a:stretch>
            <a:fillRect/>
          </a:stretch>
        </p:blipFill>
        <p:spPr>
          <a:xfrm>
            <a:off x="1901050" y="330200"/>
            <a:ext cx="8389900" cy="5846763"/>
          </a:xfrm>
        </p:spPr>
      </p:pic>
    </p:spTree>
    <p:extLst>
      <p:ext uri="{BB962C8B-B14F-4D97-AF65-F5344CB8AC3E}">
        <p14:creationId xmlns:p14="http://schemas.microsoft.com/office/powerpoint/2010/main" val="1954922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30B64-A433-B1B9-048F-1208C346FE6F}"/>
              </a:ext>
            </a:extLst>
          </p:cNvPr>
          <p:cNvSpPr>
            <a:spLocks noGrp="1"/>
          </p:cNvSpPr>
          <p:nvPr>
            <p:ph idx="1"/>
          </p:nvPr>
        </p:nvSpPr>
        <p:spPr>
          <a:xfrm>
            <a:off x="838200" y="411480"/>
            <a:ext cx="10515600" cy="5765483"/>
          </a:xfrm>
        </p:spPr>
        <p:txBody>
          <a:bodyPr/>
          <a:lstStyle/>
          <a:p>
            <a:pPr algn="l">
              <a:lnSpc>
                <a:spcPct val="150000"/>
              </a:lnSpc>
            </a:pPr>
            <a:r>
              <a:rPr lang="en-US" sz="1800" b="1" i="0" u="none" strike="noStrike" baseline="0" dirty="0">
                <a:latin typeface="Times New Roman" panose="02020603050405020304" pitchFamily="18" charset="0"/>
              </a:rPr>
              <a:t>Authorized Access Layer</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This layer maintains security as well as ensures authorized access to the knowledge captured and stored in the organization's repositories.</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The knowledge is usually captured by using internet, intranet of extranet.</a:t>
            </a:r>
          </a:p>
          <a:p>
            <a:pPr algn="l">
              <a:lnSpc>
                <a:spcPct val="150000"/>
              </a:lnSpc>
            </a:pPr>
            <a:r>
              <a:rPr lang="en-US" sz="2000" b="0" i="0" u="none" strike="noStrike" baseline="0" dirty="0">
                <a:latin typeface="Times New Roman" panose="02020603050405020304" pitchFamily="18" charset="0"/>
              </a:rPr>
              <a:t>An organization's intranet represents the internal network of communication systems.</a:t>
            </a:r>
          </a:p>
          <a:p>
            <a:pPr algn="l">
              <a:lnSpc>
                <a:spcPct val="150000"/>
              </a:lnSpc>
            </a:pPr>
            <a:r>
              <a:rPr lang="en-US" sz="2000" b="0" i="0" u="none" strike="noStrike" baseline="0" dirty="0">
                <a:latin typeface="Times New Roman" panose="02020603050405020304" pitchFamily="18" charset="0"/>
              </a:rPr>
              <a:t>Extranet is a type of intranet with extensions allowing specified people (customers, suppliers, etc.) to access some organizational information. issues related to the access layer: access privileges, backups.</a:t>
            </a:r>
          </a:p>
          <a:p>
            <a:pPr algn="l">
              <a:lnSpc>
                <a:spcPct val="150000"/>
              </a:lnSpc>
            </a:pPr>
            <a:r>
              <a:rPr lang="en-US" sz="2000" b="0" i="0" u="none" strike="noStrike" baseline="0" dirty="0">
                <a:latin typeface="Times New Roman" panose="02020603050405020304" pitchFamily="18" charset="0"/>
              </a:rPr>
              <a:t>The access layer is mostly focused on security, use of protocols (like passwords), and software tools like firewalls</a:t>
            </a:r>
            <a:endParaRPr lang="en-US" sz="2000" dirty="0"/>
          </a:p>
        </p:txBody>
      </p:sp>
    </p:spTree>
    <p:extLst>
      <p:ext uri="{BB962C8B-B14F-4D97-AF65-F5344CB8AC3E}">
        <p14:creationId xmlns:p14="http://schemas.microsoft.com/office/powerpoint/2010/main" val="2709396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C3A1F-1A10-CB7B-681D-70BF73AB39F1}"/>
              </a:ext>
            </a:extLst>
          </p:cNvPr>
          <p:cNvSpPr>
            <a:spLocks noGrp="1"/>
          </p:cNvSpPr>
          <p:nvPr>
            <p:ph idx="1"/>
          </p:nvPr>
        </p:nvSpPr>
        <p:spPr>
          <a:xfrm>
            <a:off x="918210" y="500538"/>
            <a:ext cx="10515600" cy="5856923"/>
          </a:xfrm>
        </p:spPr>
        <p:txBody>
          <a:bodyPr>
            <a:normAutofit/>
          </a:bodyPr>
          <a:lstStyle/>
          <a:p>
            <a:pPr algn="l">
              <a:lnSpc>
                <a:spcPct val="150000"/>
              </a:lnSpc>
            </a:pPr>
            <a:r>
              <a:rPr lang="en-US" sz="2000" b="0" i="0" u="none" strike="noStrike" baseline="0" dirty="0">
                <a:latin typeface="Times New Roman" panose="02020603050405020304" pitchFamily="18" charset="0"/>
              </a:rPr>
              <a:t>Firewalls can protect against:</a:t>
            </a:r>
          </a:p>
          <a:p>
            <a:pPr lvl="1">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E-mails that can cause problems.</a:t>
            </a:r>
          </a:p>
          <a:p>
            <a:pPr lvl="1">
              <a:lnSpc>
                <a:spcPct val="150000"/>
              </a:lnSpc>
            </a:pPr>
            <a:r>
              <a:rPr lang="en-US" sz="2000" b="0" i="0" u="none" strike="noStrike" baseline="0" dirty="0">
                <a:latin typeface="Times New Roman" panose="02020603050405020304" pitchFamily="18" charset="0"/>
              </a:rPr>
              <a:t>Unauthorized access from the outside world.</a:t>
            </a:r>
          </a:p>
          <a:p>
            <a:pPr lvl="1">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Undesirable material (movies, images, music </a:t>
            </a:r>
            <a:r>
              <a:rPr lang="en-US" sz="2000" b="0" i="0" u="none" strike="noStrike" baseline="0" dirty="0" err="1">
                <a:latin typeface="Times New Roman" panose="02020603050405020304" pitchFamily="18" charset="0"/>
              </a:rPr>
              <a:t>etc</a:t>
            </a:r>
            <a:r>
              <a:rPr lang="en-US" sz="2000" b="0" i="0" u="none" strike="noStrike" baseline="0" dirty="0">
                <a:latin typeface="Times New Roman" panose="02020603050405020304" pitchFamily="18" charset="0"/>
              </a:rPr>
              <a:t>).</a:t>
            </a:r>
          </a:p>
          <a:p>
            <a:pPr lvl="1">
              <a:lnSpc>
                <a:spcPct val="150000"/>
              </a:lnSpc>
            </a:pPr>
            <a:r>
              <a:rPr lang="en-US" sz="2000" b="0" i="0" u="none" strike="noStrike" baseline="0" dirty="0">
                <a:latin typeface="Times New Roman" panose="02020603050405020304" pitchFamily="18" charset="0"/>
              </a:rPr>
              <a:t>Unauthorized sensitive information leaving the organization.</a:t>
            </a:r>
          </a:p>
          <a:p>
            <a:pPr algn="l">
              <a:lnSpc>
                <a:spcPct val="150000"/>
              </a:lnSpc>
            </a:pPr>
            <a:r>
              <a:rPr lang="en-US" sz="2000" b="0" i="0" u="none" strike="noStrike" baseline="0" dirty="0">
                <a:latin typeface="Times New Roman" panose="02020603050405020304" pitchFamily="18" charset="0"/>
              </a:rPr>
              <a:t>Firewalls can not protect against:</a:t>
            </a:r>
          </a:p>
          <a:p>
            <a:pPr lvl="1">
              <a:lnSpc>
                <a:spcPct val="150000"/>
              </a:lnSpc>
            </a:pPr>
            <a:r>
              <a:rPr lang="en-US" sz="2000" b="0" i="0" u="none" strike="noStrike" baseline="0" dirty="0">
                <a:latin typeface="Times New Roman" panose="02020603050405020304" pitchFamily="18" charset="0"/>
              </a:rPr>
              <a:t>Attacks not going through the firewall.</a:t>
            </a:r>
          </a:p>
          <a:p>
            <a:pPr lvl="1">
              <a:lnSpc>
                <a:spcPct val="150000"/>
              </a:lnSpc>
            </a:pPr>
            <a:r>
              <a:rPr lang="en-US" sz="2000" b="0" i="0" u="none" strike="noStrike" baseline="0" dirty="0">
                <a:latin typeface="Times New Roman" panose="02020603050405020304" pitchFamily="18" charset="0"/>
              </a:rPr>
              <a:t>Viruses on external storage media</a:t>
            </a:r>
          </a:p>
          <a:p>
            <a:pPr lvl="1">
              <a:lnSpc>
                <a:spcPct val="150000"/>
              </a:lnSpc>
            </a:pPr>
            <a:r>
              <a:rPr lang="en-US" sz="2000" b="0" i="0" u="none" strike="noStrike" baseline="0" dirty="0">
                <a:latin typeface="Times New Roman" panose="02020603050405020304" pitchFamily="18" charset="0"/>
              </a:rPr>
              <a:t>Weak security policies.</a:t>
            </a:r>
            <a:endParaRPr lang="en-US" sz="2000" dirty="0"/>
          </a:p>
        </p:txBody>
      </p:sp>
    </p:spTree>
    <p:extLst>
      <p:ext uri="{BB962C8B-B14F-4D97-AF65-F5344CB8AC3E}">
        <p14:creationId xmlns:p14="http://schemas.microsoft.com/office/powerpoint/2010/main" val="696707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3B0FB-4E1B-3A7F-31EC-0E9725303B76}"/>
              </a:ext>
            </a:extLst>
          </p:cNvPr>
          <p:cNvSpPr>
            <a:spLocks noGrp="1"/>
          </p:cNvSpPr>
          <p:nvPr>
            <p:ph idx="1"/>
          </p:nvPr>
        </p:nvSpPr>
        <p:spPr>
          <a:xfrm>
            <a:off x="838200" y="411480"/>
            <a:ext cx="10515600" cy="5765483"/>
          </a:xfrm>
        </p:spPr>
        <p:txBody>
          <a:bodyPr/>
          <a:lstStyle/>
          <a:p>
            <a:pPr algn="l"/>
            <a:r>
              <a:rPr lang="en-US" sz="1800" b="1" i="0" u="none" strike="noStrike" baseline="0" dirty="0">
                <a:latin typeface="Times New Roman" panose="02020603050405020304" pitchFamily="18" charset="0"/>
              </a:rPr>
              <a:t>Collaborative Intelligence and Filtering Layer</a:t>
            </a:r>
          </a:p>
          <a:p>
            <a:pPr marL="0" indent="0" algn="l">
              <a:buNone/>
            </a:pPr>
            <a:r>
              <a:rPr lang="en-US" sz="1800" b="0" i="0" u="none" strike="noStrike" baseline="0" dirty="0">
                <a:latin typeface="Times New Roman" panose="02020603050405020304" pitchFamily="18" charset="0"/>
              </a:rPr>
              <a:t>This layer provides customized views based on stored knowledge.</a:t>
            </a:r>
          </a:p>
          <a:p>
            <a:pPr algn="l">
              <a:lnSpc>
                <a:spcPct val="150000"/>
              </a:lnSpc>
            </a:pPr>
            <a:r>
              <a:rPr lang="en-US" sz="1800" b="0" i="0" u="none" strike="noStrike" baseline="0" dirty="0">
                <a:latin typeface="Times New Roman" panose="02020603050405020304" pitchFamily="18" charset="0"/>
              </a:rPr>
              <a:t>Authorized users can find information (through a search mechanism) tailored to their needs.</a:t>
            </a:r>
          </a:p>
          <a:p>
            <a:pPr algn="l">
              <a:lnSpc>
                <a:spcPct val="150000"/>
              </a:lnSpc>
            </a:pPr>
            <a:r>
              <a:rPr lang="en-US" sz="1800" b="0" i="0" u="none" strike="noStrike" baseline="0" dirty="0">
                <a:latin typeface="Times New Roman" panose="02020603050405020304" pitchFamily="18" charset="0"/>
              </a:rPr>
              <a:t>Intelligent agents (active objects which can perceive, reason, and act in a situation to help problem solving) are found to be extremely useful in some situations.</a:t>
            </a:r>
          </a:p>
          <a:p>
            <a:pPr>
              <a:lnSpc>
                <a:spcPct val="150000"/>
              </a:lnSpc>
            </a:pPr>
            <a:r>
              <a:rPr lang="en-US" sz="1800" b="0" i="0" u="none" strike="noStrike" baseline="0" dirty="0">
                <a:latin typeface="Times New Roman" panose="02020603050405020304" pitchFamily="18" charset="0"/>
              </a:rPr>
              <a:t>In case of mobile agent computing, the interaction happens between the agent and the server.</a:t>
            </a:r>
          </a:p>
          <a:p>
            <a:pPr algn="l">
              <a:lnSpc>
                <a:spcPct val="150000"/>
              </a:lnSpc>
            </a:pPr>
            <a:r>
              <a:rPr lang="en-US" sz="1800" b="0" i="0" u="none" strike="noStrike" baseline="0" dirty="0">
                <a:latin typeface="AdobePiStd"/>
              </a:rPr>
              <a:t> </a:t>
            </a:r>
            <a:r>
              <a:rPr lang="en-US" sz="1800" b="0" i="0" u="none" strike="noStrike" baseline="0" dirty="0">
                <a:latin typeface="Times New Roman" panose="02020603050405020304" pitchFamily="18" charset="0"/>
              </a:rPr>
              <a:t>A mobile agent roams around the internet across multiple servers looking for the correct information. Some benefits can be found in the areas of:</a:t>
            </a:r>
            <a:endParaRPr lang="en-US" dirty="0"/>
          </a:p>
        </p:txBody>
      </p:sp>
    </p:spTree>
    <p:extLst>
      <p:ext uri="{BB962C8B-B14F-4D97-AF65-F5344CB8AC3E}">
        <p14:creationId xmlns:p14="http://schemas.microsoft.com/office/powerpoint/2010/main" val="229542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4124-C2DD-6802-A20A-467BD68697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E2902D3-DBB1-61BF-EFB2-3F9105703F6B}"/>
              </a:ext>
            </a:extLst>
          </p:cNvPr>
          <p:cNvSpPr>
            <a:spLocks noGrp="1"/>
          </p:cNvSpPr>
          <p:nvPr>
            <p:ph idx="1"/>
          </p:nvPr>
        </p:nvSpPr>
        <p:spPr/>
        <p:txBody>
          <a:bodyPr/>
          <a:lstStyle/>
          <a:p>
            <a:r>
              <a:rPr lang="en-US" dirty="0"/>
              <a:t>Group 2 </a:t>
            </a:r>
          </a:p>
          <a:p>
            <a:r>
              <a:rPr lang="en-US" dirty="0"/>
              <a:t>Ohene ( Group leader) </a:t>
            </a:r>
          </a:p>
          <a:p>
            <a:r>
              <a:rPr lang="en-US" dirty="0"/>
              <a:t>Gervin</a:t>
            </a:r>
          </a:p>
          <a:p>
            <a:r>
              <a:rPr lang="en-US" dirty="0"/>
              <a:t> Benedicta</a:t>
            </a:r>
          </a:p>
          <a:p>
            <a:r>
              <a:rPr lang="en-US" dirty="0"/>
              <a:t>Kobby</a:t>
            </a:r>
          </a:p>
          <a:p>
            <a:r>
              <a:rPr lang="en-US" dirty="0"/>
              <a:t>Ernest</a:t>
            </a:r>
          </a:p>
          <a:p>
            <a:r>
              <a:rPr lang="en-US" dirty="0"/>
              <a:t>Rafiq</a:t>
            </a:r>
          </a:p>
          <a:p>
            <a:endParaRPr lang="en-US" dirty="0"/>
          </a:p>
        </p:txBody>
      </p:sp>
    </p:spTree>
    <p:extLst>
      <p:ext uri="{BB962C8B-B14F-4D97-AF65-F5344CB8AC3E}">
        <p14:creationId xmlns:p14="http://schemas.microsoft.com/office/powerpoint/2010/main" val="63024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8CFB7-AA9C-E034-3F1B-7DA17D138DBE}"/>
              </a:ext>
            </a:extLst>
          </p:cNvPr>
          <p:cNvSpPr>
            <a:spLocks noGrp="1"/>
          </p:cNvSpPr>
          <p:nvPr>
            <p:ph idx="1"/>
          </p:nvPr>
        </p:nvSpPr>
        <p:spPr>
          <a:xfrm>
            <a:off x="838200" y="434340"/>
            <a:ext cx="10515600" cy="5742623"/>
          </a:xfrm>
        </p:spPr>
        <p:txBody>
          <a:bodyPr/>
          <a:lstStyle/>
          <a:p>
            <a:endParaRPr lang="en-US" sz="1800" b="0" i="0" u="none" strike="noStrike" baseline="0" dirty="0">
              <a:latin typeface="Times New Roman" panose="02020603050405020304" pitchFamily="18" charset="0"/>
            </a:endParaRPr>
          </a:p>
          <a:p>
            <a:pPr marL="0" indent="0" algn="l">
              <a:buNone/>
            </a:pPr>
            <a:r>
              <a:rPr lang="en-US" sz="2000" b="0" i="0" u="none" strike="noStrike" baseline="0" dirty="0">
                <a:latin typeface="Times New Roman" panose="02020603050405020304" pitchFamily="18" charset="0"/>
              </a:rPr>
              <a:t>A mobile agent roams around the internet across multiple servers looking for the correct information. Some benefits can</a:t>
            </a:r>
          </a:p>
          <a:p>
            <a:pPr algn="l"/>
            <a:r>
              <a:rPr lang="en-US" sz="2000" b="0" i="0" u="none" strike="noStrike" baseline="0" dirty="0">
                <a:latin typeface="Times New Roman" panose="02020603050405020304" pitchFamily="18" charset="0"/>
              </a:rPr>
              <a:t>be found in the areas of: Fault tolerance.</a:t>
            </a:r>
          </a:p>
          <a:p>
            <a:r>
              <a:rPr lang="en-US" sz="2000" b="0" i="0" u="none" strike="noStrike" baseline="0" dirty="0">
                <a:latin typeface="AdobePiStd"/>
              </a:rPr>
              <a:t> </a:t>
            </a:r>
            <a:r>
              <a:rPr lang="en-US" sz="2000" b="0" i="0" u="none" strike="noStrike" baseline="0" dirty="0">
                <a:latin typeface="Times New Roman" panose="02020603050405020304" pitchFamily="18" charset="0"/>
              </a:rPr>
              <a:t>Reduced overall network load.</a:t>
            </a:r>
          </a:p>
          <a:p>
            <a:r>
              <a:rPr lang="en-US" sz="2000" b="0" i="0" u="none" strike="noStrike" baseline="0" dirty="0">
                <a:latin typeface="AdobePiStd"/>
              </a:rPr>
              <a:t> </a:t>
            </a:r>
            <a:r>
              <a:rPr lang="en-US" sz="2000" b="0" i="0" u="none" strike="noStrike" baseline="0" dirty="0">
                <a:latin typeface="Times New Roman" panose="02020603050405020304" pitchFamily="18" charset="0"/>
              </a:rPr>
              <a:t>Heterogeneous operation.</a:t>
            </a:r>
          </a:p>
          <a:p>
            <a:pPr marL="0" indent="0" algn="l">
              <a:buNone/>
            </a:pPr>
            <a:r>
              <a:rPr lang="en-US" sz="2000" b="0" i="0" u="none" strike="noStrike" baseline="0" dirty="0">
                <a:latin typeface="AdobePiStd"/>
              </a:rPr>
              <a:t> </a:t>
            </a:r>
            <a:r>
              <a:rPr lang="en-US" sz="2000" b="0" i="0" u="none" strike="noStrike" baseline="0" dirty="0">
                <a:latin typeface="Times New Roman" panose="02020603050405020304" pitchFamily="18" charset="0"/>
              </a:rPr>
              <a:t>Key components of this layer:</a:t>
            </a:r>
          </a:p>
          <a:p>
            <a:r>
              <a:rPr lang="en-US" sz="2000" b="0" i="0" u="none" strike="noStrike" baseline="0" dirty="0">
                <a:latin typeface="Times New Roman" panose="02020603050405020304" pitchFamily="18" charset="0"/>
              </a:rPr>
              <a:t>The registration directory that develops tailored information based on user profile.</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Membership in specific services, such as sales promotion, news service etc.</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The search facility such as a search engine.</a:t>
            </a:r>
          </a:p>
          <a:p>
            <a:pPr algn="l"/>
            <a:endParaRPr lang="en-US" sz="2000" dirty="0"/>
          </a:p>
        </p:txBody>
      </p:sp>
    </p:spTree>
    <p:extLst>
      <p:ext uri="{BB962C8B-B14F-4D97-AF65-F5344CB8AC3E}">
        <p14:creationId xmlns:p14="http://schemas.microsoft.com/office/powerpoint/2010/main" val="2447757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08679-5351-F935-184E-0BBCF7AD2706}"/>
              </a:ext>
            </a:extLst>
          </p:cNvPr>
          <p:cNvSpPr>
            <a:spLocks noGrp="1"/>
          </p:cNvSpPr>
          <p:nvPr>
            <p:ph idx="1"/>
          </p:nvPr>
        </p:nvSpPr>
        <p:spPr>
          <a:xfrm>
            <a:off x="838200" y="411480"/>
            <a:ext cx="10515600" cy="5765483"/>
          </a:xfrm>
        </p:spPr>
        <p:txBody>
          <a:bodyPr>
            <a:normAutofit/>
          </a:bodyPr>
          <a:lstStyle/>
          <a:p>
            <a:pPr algn="l"/>
            <a:r>
              <a:rPr lang="en-US" sz="2000" b="0" i="0" u="none" strike="noStrike" baseline="0" dirty="0">
                <a:latin typeface="Times New Roman" panose="02020603050405020304" pitchFamily="18" charset="0"/>
              </a:rPr>
              <a:t>In terms of the prerequisites for this layer, the following criteria can be considered:</a:t>
            </a:r>
          </a:p>
          <a:p>
            <a:pPr algn="l"/>
            <a:r>
              <a:rPr lang="en-US" sz="2000" b="0" i="0" u="none" strike="noStrike" baseline="0" dirty="0">
                <a:latin typeface="Times New Roman" panose="02020603050405020304" pitchFamily="18" charset="0"/>
              </a:rPr>
              <a:t>Security.</a:t>
            </a:r>
          </a:p>
          <a:p>
            <a:pPr algn="l"/>
            <a:r>
              <a:rPr lang="en-US" sz="2000" b="0" i="0" u="none" strike="noStrike" baseline="0" dirty="0">
                <a:latin typeface="Times New Roman" panose="02020603050405020304" pitchFamily="18" charset="0"/>
              </a:rPr>
              <a:t>Portability.</a:t>
            </a:r>
          </a:p>
          <a:p>
            <a:pPr algn="l"/>
            <a:r>
              <a:rPr lang="en-US" sz="2000" b="0" i="0" u="none" strike="noStrike" baseline="0" dirty="0">
                <a:latin typeface="Times New Roman" panose="02020603050405020304" pitchFamily="18" charset="0"/>
              </a:rPr>
              <a:t>Flexibility</a:t>
            </a:r>
          </a:p>
          <a:p>
            <a:pPr algn="l"/>
            <a:r>
              <a:rPr lang="en-US" sz="2000" b="0" i="0" u="none" strike="noStrike" baseline="0" dirty="0">
                <a:latin typeface="Times New Roman" panose="02020603050405020304" pitchFamily="18" charset="0"/>
              </a:rPr>
              <a:t>Scalability</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Ease of use.</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Integration.</a:t>
            </a:r>
            <a:endParaRPr lang="en-US" sz="2000" dirty="0"/>
          </a:p>
        </p:txBody>
      </p:sp>
    </p:spTree>
    <p:extLst>
      <p:ext uri="{BB962C8B-B14F-4D97-AF65-F5344CB8AC3E}">
        <p14:creationId xmlns:p14="http://schemas.microsoft.com/office/powerpoint/2010/main" val="3913857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CC1D6-188D-0BC1-B8D9-7D585774521D}"/>
              </a:ext>
            </a:extLst>
          </p:cNvPr>
          <p:cNvSpPr>
            <a:spLocks noGrp="1"/>
          </p:cNvSpPr>
          <p:nvPr>
            <p:ph idx="1"/>
          </p:nvPr>
        </p:nvSpPr>
        <p:spPr>
          <a:xfrm>
            <a:off x="838200" y="548640"/>
            <a:ext cx="10515600" cy="5628323"/>
          </a:xfrm>
        </p:spPr>
        <p:txBody>
          <a:bodyPr/>
          <a:lstStyle/>
          <a:p>
            <a:pPr marL="0" indent="0" algn="l">
              <a:buNone/>
            </a:pPr>
            <a:r>
              <a:rPr lang="en-US" sz="1800" b="1" i="0" u="none" strike="noStrike" baseline="0" dirty="0">
                <a:latin typeface="Times New Roman" panose="02020603050405020304" pitchFamily="18" charset="0"/>
              </a:rPr>
              <a:t>Knowledge-Enabling Application Layer (Value-Added Layer)</a:t>
            </a:r>
          </a:p>
          <a:p>
            <a:pPr algn="l"/>
            <a:r>
              <a:rPr lang="en-US" sz="2000" b="0" i="0" u="none" strike="noStrike" baseline="0" dirty="0">
                <a:latin typeface="Times New Roman" panose="02020603050405020304" pitchFamily="18" charset="0"/>
              </a:rPr>
              <a:t>This creates a competitive edge.</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Most of the applications help users to do their jobs in better ways.</a:t>
            </a:r>
          </a:p>
          <a:p>
            <a:pPr algn="l"/>
            <a:r>
              <a:rPr lang="en-US" sz="2000" b="0" i="0" u="none" strike="noStrike" baseline="0" dirty="0">
                <a:latin typeface="Times New Roman" panose="02020603050405020304" pitchFamily="18" charset="0"/>
              </a:rPr>
              <a:t>They include knowledge bases, discussion databases, decision support etc.</a:t>
            </a:r>
          </a:p>
          <a:p>
            <a:pPr algn="l"/>
            <a:endParaRPr lang="en-US" sz="2000" dirty="0">
              <a:latin typeface="Times New Roman" panose="02020603050405020304" pitchFamily="18" charset="0"/>
            </a:endParaRPr>
          </a:p>
          <a:p>
            <a:pPr marL="0" indent="0" algn="l">
              <a:buNone/>
            </a:pPr>
            <a:r>
              <a:rPr lang="en-US" sz="2000" b="1" i="0" u="none" strike="noStrike" baseline="0" dirty="0">
                <a:latin typeface="Times New Roman" panose="02020603050405020304" pitchFamily="18" charset="0"/>
              </a:rPr>
              <a:t>Transport Layer</a:t>
            </a:r>
          </a:p>
          <a:p>
            <a:pPr algn="l"/>
            <a:r>
              <a:rPr lang="en-US" sz="2000" b="0" i="0" u="none" strike="noStrike" baseline="0" dirty="0">
                <a:latin typeface="Times New Roman" panose="02020603050405020304" pitchFamily="18" charset="0"/>
              </a:rPr>
              <a:t>This is the most technical layer.</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It ensures to make the organization a network of relationships where electronic transfer of knowledge can be considered as routine.</a:t>
            </a:r>
          </a:p>
          <a:p>
            <a:pPr algn="l"/>
            <a:r>
              <a:rPr lang="en-US" sz="2000" b="0" i="0" u="none" strike="noStrike" baseline="0" dirty="0">
                <a:latin typeface="Times New Roman" panose="02020603050405020304" pitchFamily="18" charset="0"/>
              </a:rPr>
              <a:t>This layer associates with LAN (Local Area Network), WAN (Wide Area Network), intranets, extranets, and internet.</a:t>
            </a:r>
          </a:p>
          <a:p>
            <a:r>
              <a:rPr lang="en-US" sz="2000" b="0" i="0" u="none" strike="noStrike" baseline="0" dirty="0">
                <a:latin typeface="AdobePiStd"/>
              </a:rPr>
              <a:t> </a:t>
            </a:r>
            <a:r>
              <a:rPr lang="en-US" sz="2000" b="0" i="0" u="none" strike="noStrike" baseline="0" dirty="0">
                <a:latin typeface="Times New Roman" panose="02020603050405020304" pitchFamily="18" charset="0"/>
              </a:rPr>
              <a:t>In this layer we consider multimedia, URL's, connectivity speeds/bandwidths, search tools, and consider managing of network traffic.</a:t>
            </a:r>
            <a:endParaRPr lang="en-US" sz="2000" dirty="0"/>
          </a:p>
          <a:p>
            <a:pPr marL="0" indent="0" algn="l">
              <a:buNone/>
            </a:pPr>
            <a:endParaRPr lang="en-US" sz="2000" dirty="0"/>
          </a:p>
        </p:txBody>
      </p:sp>
    </p:spTree>
    <p:extLst>
      <p:ext uri="{BB962C8B-B14F-4D97-AF65-F5344CB8AC3E}">
        <p14:creationId xmlns:p14="http://schemas.microsoft.com/office/powerpoint/2010/main" val="2521057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C3982-B464-CE6E-2D40-2B253E99B78E}"/>
              </a:ext>
            </a:extLst>
          </p:cNvPr>
          <p:cNvSpPr>
            <a:spLocks noGrp="1"/>
          </p:cNvSpPr>
          <p:nvPr>
            <p:ph idx="1"/>
          </p:nvPr>
        </p:nvSpPr>
        <p:spPr>
          <a:xfrm>
            <a:off x="838200" y="354330"/>
            <a:ext cx="10515600" cy="5822633"/>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Middleware Layer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This layer makes it possible to connect between old and new data formats.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dobePiStd"/>
                <a:ea typeface="+mn-ea"/>
                <a:cs typeface="+mn-cs"/>
              </a:rPr>
              <a: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It contains a range of programs to do this job.</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Repositories Layer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dobePiStd"/>
                <a:ea typeface="+mn-ea"/>
                <a:cs typeface="+mn-cs"/>
              </a:rPr>
              <a: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It is the bottom layer of the KM architecture which represents the physical layer in which repositories are installed.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These may include, legacy applications, intelligent data warehouses, operational databases etc.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b="0" i="0" u="none" strike="noStrike" baseline="0" dirty="0">
                <a:latin typeface="Times New Roman" panose="02020603050405020304" pitchFamily="18" charset="0"/>
              </a:rPr>
              <a:t>After establishing the repositories, they are linked to form an integrated repository.</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indent="0" algn="l">
              <a:buNone/>
            </a:pPr>
            <a:endParaRPr lang="en-US" dirty="0"/>
          </a:p>
        </p:txBody>
      </p:sp>
    </p:spTree>
    <p:extLst>
      <p:ext uri="{BB962C8B-B14F-4D97-AF65-F5344CB8AC3E}">
        <p14:creationId xmlns:p14="http://schemas.microsoft.com/office/powerpoint/2010/main" val="313399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6FA10C-1A04-CE0D-8F72-EB80611F7358}"/>
              </a:ext>
            </a:extLst>
          </p:cNvPr>
          <p:cNvPicPr>
            <a:picLocks noGrp="1" noChangeAspect="1"/>
          </p:cNvPicPr>
          <p:nvPr>
            <p:ph idx="1"/>
          </p:nvPr>
        </p:nvPicPr>
        <p:blipFill>
          <a:blip r:embed="rId2"/>
          <a:stretch>
            <a:fillRect/>
          </a:stretch>
        </p:blipFill>
        <p:spPr>
          <a:xfrm>
            <a:off x="1995230" y="307975"/>
            <a:ext cx="8201539" cy="5800725"/>
          </a:xfrm>
        </p:spPr>
      </p:pic>
    </p:spTree>
    <p:extLst>
      <p:ext uri="{BB962C8B-B14F-4D97-AF65-F5344CB8AC3E}">
        <p14:creationId xmlns:p14="http://schemas.microsoft.com/office/powerpoint/2010/main" val="2019287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BD64E0-7880-EAF1-CD02-6392A5CD620A}"/>
              </a:ext>
            </a:extLst>
          </p:cNvPr>
          <p:cNvSpPr>
            <a:spLocks noGrp="1"/>
          </p:cNvSpPr>
          <p:nvPr>
            <p:ph idx="1"/>
          </p:nvPr>
        </p:nvSpPr>
        <p:spPr>
          <a:xfrm>
            <a:off x="838200" y="400050"/>
            <a:ext cx="10515600" cy="5776913"/>
          </a:xfrm>
        </p:spPr>
        <p:txBody>
          <a:bodyPr>
            <a:normAutofit/>
          </a:bodyPr>
          <a:lstStyle/>
          <a:p>
            <a:pPr marL="0" indent="0" algn="ctr">
              <a:buNone/>
            </a:pPr>
            <a:r>
              <a:rPr lang="en-US" sz="1800" b="1" i="0" u="none" strike="noStrike" baseline="0" dirty="0">
                <a:latin typeface="Arial" panose="020B0604020202020204" pitchFamily="34" charset="0"/>
              </a:rPr>
              <a:t>Acquiring the KM System</a:t>
            </a:r>
          </a:p>
          <a:p>
            <a:pPr marL="0" indent="0">
              <a:buNone/>
            </a:pPr>
            <a:r>
              <a:rPr lang="en-US" sz="2000" b="1" i="0" u="none" strike="noStrike" baseline="0" dirty="0">
                <a:latin typeface="Times New Roman" panose="02020603050405020304" pitchFamily="18" charset="0"/>
              </a:rPr>
              <a:t>Building In-house from Scratch</a:t>
            </a:r>
          </a:p>
          <a:p>
            <a:r>
              <a:rPr lang="en-US" sz="2000" i="0" u="none" strike="noStrike" baseline="0" dirty="0">
                <a:latin typeface="Times New Roman" panose="02020603050405020304" pitchFamily="18" charset="0"/>
              </a:rPr>
              <a:t>Requires ready professionals.</a:t>
            </a:r>
          </a:p>
          <a:p>
            <a:r>
              <a:rPr lang="en-US" sz="2000" i="0" u="none" strike="noStrike" baseline="0" dirty="0">
                <a:latin typeface="Times New Roman" panose="02020603050405020304" pitchFamily="18" charset="0"/>
              </a:rPr>
              <a:t>Development cost is high.</a:t>
            </a:r>
          </a:p>
          <a:p>
            <a:r>
              <a:rPr lang="en-US" sz="2000" i="0" u="none" strike="noStrike" baseline="0" dirty="0">
                <a:latin typeface="Times New Roman" panose="02020603050405020304" pitchFamily="18" charset="0"/>
              </a:rPr>
              <a:t>Risk is high.</a:t>
            </a:r>
          </a:p>
          <a:p>
            <a:r>
              <a:rPr lang="en-US" sz="2000" i="0" u="none" strike="noStrike" baseline="0" dirty="0">
                <a:latin typeface="Times New Roman" panose="02020603050405020304" pitchFamily="18" charset="0"/>
              </a:rPr>
              <a:t>Main benefit is the customization</a:t>
            </a:r>
          </a:p>
          <a:p>
            <a:pPr marL="0" indent="0" algn="l">
              <a:buNone/>
            </a:pPr>
            <a:r>
              <a:rPr lang="en-US" sz="2000" b="1" i="0" u="none" strike="noStrike" baseline="0" dirty="0">
                <a:latin typeface="Times New Roman" panose="02020603050405020304" pitchFamily="18" charset="0"/>
              </a:rPr>
              <a:t>Buying</a:t>
            </a:r>
          </a:p>
          <a:p>
            <a:pPr algn="l"/>
            <a:r>
              <a:rPr lang="en-US" sz="2000" b="0" i="0" u="none" strike="noStrike" baseline="0" dirty="0">
                <a:latin typeface="Times New Roman" panose="02020603050405020304" pitchFamily="18" charset="0"/>
              </a:rPr>
              <a:t>Quick installation.</a:t>
            </a:r>
          </a:p>
          <a:p>
            <a:pPr algn="l"/>
            <a:r>
              <a:rPr lang="en-US" sz="2000" b="0" i="0" u="none" strike="noStrike" baseline="0" dirty="0">
                <a:latin typeface="Times New Roman" panose="02020603050405020304" pitchFamily="18" charset="0"/>
              </a:rPr>
              <a:t>Low cost.</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Customization may not be quite right</a:t>
            </a:r>
          </a:p>
        </p:txBody>
      </p:sp>
    </p:spTree>
    <p:extLst>
      <p:ext uri="{BB962C8B-B14F-4D97-AF65-F5344CB8AC3E}">
        <p14:creationId xmlns:p14="http://schemas.microsoft.com/office/powerpoint/2010/main" val="1578351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61FF5-54CD-302C-C0FF-62B8BDADD268}"/>
              </a:ext>
            </a:extLst>
          </p:cNvPr>
          <p:cNvSpPr>
            <a:spLocks noGrp="1"/>
          </p:cNvSpPr>
          <p:nvPr>
            <p:ph idx="1"/>
          </p:nvPr>
        </p:nvSpPr>
        <p:spPr>
          <a:xfrm>
            <a:off x="480060" y="342900"/>
            <a:ext cx="10873740" cy="5834063"/>
          </a:xfrm>
        </p:spPr>
        <p:txBody>
          <a:bodyPr/>
          <a:lstStyle/>
          <a:p>
            <a:pPr marL="0" indent="0" algn="l">
              <a:lnSpc>
                <a:spcPct val="150000"/>
              </a:lnSpc>
              <a:buNone/>
            </a:pPr>
            <a:r>
              <a:rPr lang="en-US" sz="2400" b="1" i="0" u="none" strike="noStrike" baseline="0" dirty="0">
                <a:latin typeface="Times New Roman" panose="02020603050405020304" pitchFamily="18" charset="0"/>
              </a:rPr>
              <a:t>Outsourcing</a:t>
            </a:r>
          </a:p>
          <a:p>
            <a:pPr algn="l">
              <a:lnSpc>
                <a:spcPct val="150000"/>
              </a:lnSpc>
            </a:pPr>
            <a:r>
              <a:rPr lang="en-US" sz="2400" b="0" i="0" u="none" strike="noStrike" baseline="0" dirty="0">
                <a:latin typeface="Times New Roman" panose="02020603050405020304" pitchFamily="18" charset="0"/>
              </a:rPr>
              <a:t>It is a trend that allows organizations to concentrate on their strengths while technological design and other specialized areas are releases to outsiders.</a:t>
            </a:r>
          </a:p>
          <a:p>
            <a:pPr marL="0" indent="0" algn="l">
              <a:lnSpc>
                <a:spcPct val="150000"/>
              </a:lnSpc>
              <a:buNone/>
            </a:pPr>
            <a:r>
              <a:rPr lang="en-US" sz="2400" b="0" i="0" u="none" strike="noStrike" baseline="0" dirty="0">
                <a:latin typeface="Times New Roman" panose="02020603050405020304" pitchFamily="18" charset="0"/>
              </a:rPr>
              <a:t>Present trend exists towards ready-to-use, generalized software packages. </a:t>
            </a:r>
          </a:p>
          <a:p>
            <a:pPr marL="0" indent="0" algn="l">
              <a:lnSpc>
                <a:spcPct val="150000"/>
              </a:lnSpc>
              <a:buNone/>
            </a:pPr>
            <a:r>
              <a:rPr lang="en-US" sz="2400" b="1" i="0" u="none" strike="noStrike" baseline="0" dirty="0">
                <a:latin typeface="Times New Roman" panose="02020603050405020304" pitchFamily="18" charset="0"/>
              </a:rPr>
              <a:t>Advantages of a reliable KM software package:</a:t>
            </a:r>
          </a:p>
          <a:p>
            <a:pPr algn="l">
              <a:lnSpc>
                <a:spcPct val="150000"/>
              </a:lnSpc>
            </a:pPr>
            <a:r>
              <a:rPr lang="en-US" sz="2400" b="0" i="0" u="none" strike="noStrike" baseline="0" dirty="0">
                <a:latin typeface="AdobePiStd"/>
              </a:rPr>
              <a:t> </a:t>
            </a:r>
            <a:r>
              <a:rPr lang="en-US" sz="2400" b="0" i="0" u="none" strike="noStrike" baseline="0" dirty="0">
                <a:latin typeface="Times New Roman" panose="02020603050405020304" pitchFamily="18" charset="0"/>
              </a:rPr>
              <a:t>Implementation time is shorter.</a:t>
            </a:r>
          </a:p>
          <a:p>
            <a:pPr algn="l">
              <a:lnSpc>
                <a:spcPct val="150000"/>
              </a:lnSpc>
            </a:pPr>
            <a:r>
              <a:rPr lang="en-US" sz="2400" b="0" i="0" u="none" strike="noStrike" baseline="0" dirty="0">
                <a:latin typeface="AdobePiStd"/>
              </a:rPr>
              <a:t> </a:t>
            </a:r>
            <a:r>
              <a:rPr lang="en-US" sz="2400" b="0" i="0" u="none" strike="noStrike" baseline="0" dirty="0">
                <a:latin typeface="Times New Roman" panose="02020603050405020304" pitchFamily="18" charset="0"/>
              </a:rPr>
              <a:t>Development cost is comparatively low.</a:t>
            </a:r>
          </a:p>
          <a:p>
            <a:pPr algn="l">
              <a:lnSpc>
                <a:spcPct val="150000"/>
              </a:lnSpc>
            </a:pPr>
            <a:r>
              <a:rPr lang="en-US" sz="2400" b="0" i="0" u="none" strike="noStrike" baseline="0" dirty="0">
                <a:latin typeface="AdobePiStd"/>
              </a:rPr>
              <a:t> </a:t>
            </a:r>
            <a:r>
              <a:rPr lang="en-US" sz="2400" b="0" i="0" u="none" strike="noStrike" baseline="0" dirty="0">
                <a:latin typeface="Times New Roman" panose="02020603050405020304" pitchFamily="18" charset="0"/>
              </a:rPr>
              <a:t>There exists reduced need of resources.</a:t>
            </a:r>
          </a:p>
          <a:p>
            <a:endParaRPr lang="en-US" dirty="0"/>
          </a:p>
        </p:txBody>
      </p:sp>
    </p:spTree>
    <p:extLst>
      <p:ext uri="{BB962C8B-B14F-4D97-AF65-F5344CB8AC3E}">
        <p14:creationId xmlns:p14="http://schemas.microsoft.com/office/powerpoint/2010/main" val="1362591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6245-B30E-5076-04F5-4441F70875B9}"/>
              </a:ext>
            </a:extLst>
          </p:cNvPr>
          <p:cNvSpPr>
            <a:spLocks noGrp="1"/>
          </p:cNvSpPr>
          <p:nvPr>
            <p:ph type="title"/>
          </p:nvPr>
        </p:nvSpPr>
        <p:spPr/>
        <p:txBody>
          <a:bodyPr>
            <a:normAutofit/>
          </a:bodyPr>
          <a:lstStyle/>
          <a:p>
            <a:r>
              <a:rPr lang="en-US" sz="2000" b="1" i="0" u="none" strike="noStrike" baseline="0" dirty="0">
                <a:latin typeface="Times New Roman" panose="02020603050405020304" pitchFamily="18" charset="0"/>
              </a:rPr>
              <a:t>Advantages of a reliable KM software package Contd.</a:t>
            </a:r>
            <a:endParaRPr lang="en-US" sz="2000" dirty="0"/>
          </a:p>
        </p:txBody>
      </p:sp>
      <p:sp>
        <p:nvSpPr>
          <p:cNvPr id="3" name="Content Placeholder 2">
            <a:extLst>
              <a:ext uri="{FF2B5EF4-FFF2-40B4-BE49-F238E27FC236}">
                <a16:creationId xmlns:a16="http://schemas.microsoft.com/office/drawing/2014/main" id="{D294B455-54E2-3560-28CA-50286902CA0E}"/>
              </a:ext>
            </a:extLst>
          </p:cNvPr>
          <p:cNvSpPr>
            <a:spLocks noGrp="1"/>
          </p:cNvSpPr>
          <p:nvPr>
            <p:ph idx="1"/>
          </p:nvPr>
        </p:nvSpPr>
        <p:spPr>
          <a:xfrm>
            <a:off x="838200" y="1245870"/>
            <a:ext cx="10515600" cy="4931093"/>
          </a:xfrm>
        </p:spPr>
        <p:txBody>
          <a:bodyPr/>
          <a:lstStyle/>
          <a:p>
            <a:pPr algn="l"/>
            <a:r>
              <a:rPr lang="en-US" sz="1800" b="0" i="0" u="none" strike="noStrike" baseline="0" dirty="0">
                <a:latin typeface="Times New Roman" panose="02020603050405020304" pitchFamily="18" charset="0"/>
              </a:rPr>
              <a:t>Offer greater flexibility.</a:t>
            </a:r>
          </a:p>
          <a:p>
            <a:pPr algn="l"/>
            <a:r>
              <a:rPr lang="en-US" sz="1800" b="0" i="0" u="none" strike="noStrike" baseline="0" dirty="0">
                <a:latin typeface="Times New Roman" panose="02020603050405020304" pitchFamily="18" charset="0"/>
              </a:rPr>
              <a:t>Shorter track record.</a:t>
            </a:r>
          </a:p>
          <a:p>
            <a:pPr algn="l"/>
            <a:r>
              <a:rPr lang="en-US" sz="1800" b="0" i="0" u="none" strike="noStrike" baseline="0" dirty="0">
                <a:latin typeface="Times New Roman" panose="02020603050405020304" pitchFamily="18" charset="0"/>
              </a:rPr>
              <a:t>Lack of competition.</a:t>
            </a:r>
          </a:p>
          <a:p>
            <a:pPr algn="l"/>
            <a:r>
              <a:rPr lang="en-US" sz="1800" b="0" i="0" u="none" strike="noStrike" baseline="0" dirty="0">
                <a:latin typeface="Times New Roman" panose="02020603050405020304" pitchFamily="18" charset="0"/>
              </a:rPr>
              <a:t>Application incompatibility.</a:t>
            </a:r>
          </a:p>
          <a:p>
            <a:pPr marL="0" indent="0" algn="l">
              <a:buNone/>
            </a:pPr>
            <a:r>
              <a:rPr lang="en-US" sz="1800" b="1" i="0" u="none" strike="noStrike" baseline="0" dirty="0">
                <a:latin typeface="Times New Roman" panose="02020603050405020304" pitchFamily="18" charset="0"/>
              </a:rPr>
              <a:t>Crucial components in case of knowledge management systems development</a:t>
            </a:r>
            <a:r>
              <a:rPr lang="en-US" sz="1800" b="0" i="0" u="none" strike="noStrike" baseline="0" dirty="0">
                <a:latin typeface="Times New Roman" panose="02020603050405020304" pitchFamily="18" charset="0"/>
              </a:rPr>
              <a:t>:</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Reliability</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Market pressure.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Usability.</a:t>
            </a:r>
          </a:p>
          <a:p>
            <a:pPr algn="l"/>
            <a:r>
              <a:rPr lang="en-US" sz="1800" b="0" i="0" u="none" strike="noStrike" baseline="0" dirty="0">
                <a:latin typeface="Times New Roman" panose="02020603050405020304" pitchFamily="18" charset="0"/>
              </a:rPr>
              <a:t>Modularity.</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Performance.</a:t>
            </a:r>
          </a:p>
          <a:p>
            <a:pPr algn="l"/>
            <a:r>
              <a:rPr lang="en-US" sz="1800" b="0" i="0" u="none" strike="noStrike" baseline="0" dirty="0">
                <a:latin typeface="Times New Roman" panose="02020603050405020304" pitchFamily="18" charset="0"/>
              </a:rPr>
              <a:t>Serviceability.</a:t>
            </a:r>
          </a:p>
          <a:p>
            <a:pPr algn="l"/>
            <a:r>
              <a:rPr lang="en-US" sz="1800" b="0" i="0" u="none" strike="noStrike" baseline="0" dirty="0">
                <a:latin typeface="Times New Roman" panose="02020603050405020304" pitchFamily="18" charset="0"/>
              </a:rPr>
              <a:t>Portability.</a:t>
            </a:r>
            <a:endParaRPr lang="en-US" dirty="0"/>
          </a:p>
        </p:txBody>
      </p:sp>
    </p:spTree>
    <p:extLst>
      <p:ext uri="{BB962C8B-B14F-4D97-AF65-F5344CB8AC3E}">
        <p14:creationId xmlns:p14="http://schemas.microsoft.com/office/powerpoint/2010/main" val="3181095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3E46C-33AC-A6DE-A765-DA70FB33508F}"/>
              </a:ext>
            </a:extLst>
          </p:cNvPr>
          <p:cNvSpPr>
            <a:spLocks noGrp="1"/>
          </p:cNvSpPr>
          <p:nvPr>
            <p:ph idx="1"/>
          </p:nvPr>
        </p:nvSpPr>
        <p:spPr>
          <a:xfrm>
            <a:off x="838200" y="342900"/>
            <a:ext cx="10515600" cy="5834063"/>
          </a:xfrm>
        </p:spPr>
        <p:txBody>
          <a:bodyPr>
            <a:normAutofit lnSpcReduction="10000"/>
          </a:bodyPr>
          <a:lstStyle/>
          <a:p>
            <a:pPr marL="0" indent="0" algn="l">
              <a:buNone/>
            </a:pPr>
            <a:r>
              <a:rPr lang="en-US" sz="1800" b="1" i="0" u="none" strike="noStrike" baseline="0" dirty="0">
                <a:latin typeface="Arial" panose="020B0604020202020204" pitchFamily="34" charset="0"/>
              </a:rPr>
              <a:t>Capturing the Tacit Knowledge</a:t>
            </a:r>
          </a:p>
          <a:p>
            <a:pPr marL="0" indent="0" algn="l">
              <a:lnSpc>
                <a:spcPct val="150000"/>
              </a:lnSpc>
              <a:buNone/>
            </a:pPr>
            <a:r>
              <a:rPr lang="en-US" sz="2000" b="1" i="0" u="none" strike="noStrike" baseline="0" dirty="0">
                <a:latin typeface="Times New Roman" panose="02020603050405020304" pitchFamily="18" charset="0"/>
              </a:rPr>
              <a:t>Knowledge Capture </a:t>
            </a:r>
            <a:r>
              <a:rPr lang="en-US" sz="2000" b="0" i="0" u="none" strike="noStrike" baseline="0" dirty="0">
                <a:latin typeface="Times New Roman" panose="02020603050405020304" pitchFamily="18" charset="0"/>
              </a:rPr>
              <a:t>can be defined as </a:t>
            </a:r>
            <a:r>
              <a:rPr lang="en-US" sz="2000" b="0" i="1" u="none" strike="noStrike" baseline="0" dirty="0">
                <a:latin typeface="Times New Roman" panose="02020603050405020304" pitchFamily="18" charset="0"/>
              </a:rPr>
              <a:t>the process by which knowledge is converted from tacit to explicit form (residing within people, artifacts or organizational entities) and vice versa through the sub-processes of externalization and internalization.</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In this case, the knowledge developer collaborates with the expert in order to convert the expertise into the necessary program code(s).</a:t>
            </a:r>
          </a:p>
          <a:p>
            <a:pPr marL="0" indent="0" algn="l">
              <a:lnSpc>
                <a:spcPct val="150000"/>
              </a:lnSpc>
              <a:buNone/>
            </a:pPr>
            <a:r>
              <a:rPr lang="en-US" sz="2000" b="1" i="0" u="none" strike="noStrike" baseline="0" dirty="0">
                <a:latin typeface="Times New Roman" panose="02020603050405020304" pitchFamily="18" charset="0"/>
              </a:rPr>
              <a:t>Important steps:</a:t>
            </a:r>
          </a:p>
          <a:p>
            <a:pPr algn="l">
              <a:lnSpc>
                <a:spcPct val="150000"/>
              </a:lnSpc>
            </a:pPr>
            <a:r>
              <a:rPr lang="en-US" sz="2000" b="0" i="0" u="none" strike="noStrike" baseline="0" dirty="0">
                <a:latin typeface="Times New Roman" panose="02020603050405020304" pitchFamily="18" charset="0"/>
              </a:rPr>
              <a:t>Using appropriate tools for eliciting information.</a:t>
            </a:r>
          </a:p>
          <a:p>
            <a:pPr algn="l">
              <a:lnSpc>
                <a:spcPct val="150000"/>
              </a:lnSpc>
            </a:pPr>
            <a:r>
              <a:rPr lang="en-US" sz="2000" b="0" i="0" u="none" strike="noStrike" baseline="0" dirty="0">
                <a:latin typeface="Times New Roman" panose="02020603050405020304" pitchFamily="18" charset="0"/>
              </a:rPr>
              <a:t>Interpreting the elicited information and consequently inferring the experts underlying knowledge/reasoning process.</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Finally, using the interpretation to construct the </a:t>
            </a:r>
            <a:r>
              <a:rPr lang="en-US" sz="2000" b="0" i="0" u="none" strike="noStrike" baseline="0" dirty="0" err="1">
                <a:latin typeface="Times New Roman" panose="02020603050405020304" pitchFamily="18" charset="0"/>
              </a:rPr>
              <a:t>the</a:t>
            </a:r>
            <a:r>
              <a:rPr lang="en-US" sz="2000" b="0" i="0" u="none" strike="noStrike" baseline="0" dirty="0">
                <a:latin typeface="Times New Roman" panose="02020603050405020304" pitchFamily="18" charset="0"/>
              </a:rPr>
              <a:t> necessary rules which can represent the experts reasoning process.</a:t>
            </a:r>
            <a:endParaRPr lang="en-US" sz="2000" dirty="0"/>
          </a:p>
        </p:txBody>
      </p:sp>
    </p:spTree>
    <p:extLst>
      <p:ext uri="{BB962C8B-B14F-4D97-AF65-F5344CB8AC3E}">
        <p14:creationId xmlns:p14="http://schemas.microsoft.com/office/powerpoint/2010/main" val="3504051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CCA0-C433-8277-ADAA-FB9C2D44EA37}"/>
              </a:ext>
            </a:extLst>
          </p:cNvPr>
          <p:cNvSpPr>
            <a:spLocks noGrp="1"/>
          </p:cNvSpPr>
          <p:nvPr>
            <p:ph type="title"/>
          </p:nvPr>
        </p:nvSpPr>
        <p:spPr/>
        <p:txBody>
          <a:bodyPr/>
          <a:lstStyle/>
          <a:p>
            <a:r>
              <a:rPr lang="en-US" sz="1800" b="1" i="0" u="none" strike="noStrike" baseline="0" dirty="0">
                <a:latin typeface="Arial" panose="020B0604020202020204" pitchFamily="34" charset="0"/>
              </a:rPr>
              <a:t>Knowledge Capturing Techniques</a:t>
            </a:r>
            <a:endParaRPr lang="en-US" dirty="0"/>
          </a:p>
        </p:txBody>
      </p:sp>
      <p:sp>
        <p:nvSpPr>
          <p:cNvPr id="3" name="Content Placeholder 2">
            <a:extLst>
              <a:ext uri="{FF2B5EF4-FFF2-40B4-BE49-F238E27FC236}">
                <a16:creationId xmlns:a16="http://schemas.microsoft.com/office/drawing/2014/main" id="{6B37D1B4-6108-4B01-1C12-191153F68E6A}"/>
              </a:ext>
            </a:extLst>
          </p:cNvPr>
          <p:cNvSpPr>
            <a:spLocks noGrp="1"/>
          </p:cNvSpPr>
          <p:nvPr>
            <p:ph idx="1"/>
          </p:nvPr>
        </p:nvSpPr>
        <p:spPr/>
        <p:txBody>
          <a:bodyPr>
            <a:normAutofit/>
          </a:bodyPr>
          <a:lstStyle/>
          <a:p>
            <a:pPr marL="0" indent="0" algn="l">
              <a:buNone/>
            </a:pPr>
            <a:r>
              <a:rPr lang="en-US" sz="1800" b="1" i="0" u="none" strike="noStrike" baseline="0" dirty="0">
                <a:latin typeface="Arial" panose="020B0604020202020204" pitchFamily="34" charset="0"/>
              </a:rPr>
              <a:t>On-Site Observation (Action Protocol)</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It is a process which involves observing, recording, and interpreting the expert's problem solve process while it takes place.</a:t>
            </a:r>
          </a:p>
          <a:p>
            <a:pPr algn="l"/>
            <a:r>
              <a:rPr lang="en-US" sz="2000" b="0" i="0" u="none" strike="noStrike" baseline="0" dirty="0">
                <a:latin typeface="Times New Roman" panose="02020603050405020304" pitchFamily="18" charset="0"/>
              </a:rPr>
              <a:t>The knowledge developer does more listening than talking; avoids giving advice and usually does not pass his/her own judgment on what is being observed, even if it seems incorrect; and most of all, does not argue with the expert while the expert is performing the task.</a:t>
            </a:r>
          </a:p>
          <a:p>
            <a:pPr algn="l"/>
            <a:r>
              <a:rPr lang="en-US" sz="2000" b="0" i="0" u="none" strike="noStrike" baseline="0" dirty="0">
                <a:latin typeface="Times New Roman" panose="02020603050405020304" pitchFamily="18" charset="0"/>
              </a:rPr>
              <a:t>Compared to the process of interviewing, on-site observation brings the knowledge developer closer to the actual steps, techniques, and procedures used by the expert.</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One disadvantage is that sometimes some experts to not like the idea of being observed.</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The reaction of other people (in the observation setting) can also be a problem causing distraction.</a:t>
            </a:r>
          </a:p>
          <a:p>
            <a:pPr algn="l"/>
            <a:r>
              <a:rPr lang="en-US" sz="2000" b="0" i="0" u="none" strike="noStrike" baseline="0" dirty="0">
                <a:latin typeface="Times New Roman" panose="02020603050405020304" pitchFamily="18" charset="0"/>
              </a:rPr>
              <a:t>Another disadvantage is the accuracy/completeness of the captured knowledge.</a:t>
            </a:r>
            <a:endParaRPr lang="en-US" sz="2000" dirty="0"/>
          </a:p>
        </p:txBody>
      </p:sp>
    </p:spTree>
    <p:extLst>
      <p:ext uri="{BB962C8B-B14F-4D97-AF65-F5344CB8AC3E}">
        <p14:creationId xmlns:p14="http://schemas.microsoft.com/office/powerpoint/2010/main" val="108524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593-3C05-1981-8DBD-6588ACA5E258}"/>
              </a:ext>
            </a:extLst>
          </p:cNvPr>
          <p:cNvSpPr>
            <a:spLocks noGrp="1"/>
          </p:cNvSpPr>
          <p:nvPr>
            <p:ph type="title"/>
          </p:nvPr>
        </p:nvSpPr>
        <p:spPr/>
        <p:txBody>
          <a:bodyPr/>
          <a:lstStyle/>
          <a:p>
            <a:r>
              <a:rPr lang="en-US" dirty="0"/>
              <a:t>Group 3 </a:t>
            </a:r>
            <a:br>
              <a:rPr lang="en-US" dirty="0"/>
            </a:br>
            <a:endParaRPr lang="en-US" dirty="0"/>
          </a:p>
        </p:txBody>
      </p:sp>
      <p:sp>
        <p:nvSpPr>
          <p:cNvPr id="3" name="Content Placeholder 2">
            <a:extLst>
              <a:ext uri="{FF2B5EF4-FFF2-40B4-BE49-F238E27FC236}">
                <a16:creationId xmlns:a16="http://schemas.microsoft.com/office/drawing/2014/main" id="{8DED4E14-D71A-D04F-E430-0DAE19161858}"/>
              </a:ext>
            </a:extLst>
          </p:cNvPr>
          <p:cNvSpPr>
            <a:spLocks noGrp="1"/>
          </p:cNvSpPr>
          <p:nvPr>
            <p:ph idx="1"/>
          </p:nvPr>
        </p:nvSpPr>
        <p:spPr/>
        <p:txBody>
          <a:bodyPr/>
          <a:lstStyle/>
          <a:p>
            <a:r>
              <a:rPr lang="en-US" dirty="0"/>
              <a:t>Herbert( Group leader)</a:t>
            </a:r>
          </a:p>
          <a:p>
            <a:r>
              <a:rPr lang="en-US" dirty="0"/>
              <a:t> </a:t>
            </a:r>
            <a:r>
              <a:rPr lang="en-US" dirty="0" err="1"/>
              <a:t>Munike</a:t>
            </a:r>
            <a:endParaRPr lang="en-US" dirty="0"/>
          </a:p>
          <a:p>
            <a:r>
              <a:rPr lang="en-US" dirty="0"/>
              <a:t>Caleb</a:t>
            </a:r>
          </a:p>
          <a:p>
            <a:r>
              <a:rPr lang="en-US" dirty="0"/>
              <a:t>David </a:t>
            </a:r>
            <a:r>
              <a:rPr lang="en-US" dirty="0" err="1"/>
              <a:t>Mortey</a:t>
            </a:r>
            <a:endParaRPr lang="en-US" dirty="0"/>
          </a:p>
          <a:p>
            <a:r>
              <a:rPr lang="en-US" dirty="0"/>
              <a:t>Alex </a:t>
            </a:r>
            <a:r>
              <a:rPr lang="en-US" dirty="0" err="1"/>
              <a:t>Bamfo</a:t>
            </a:r>
            <a:r>
              <a:rPr lang="en-US" dirty="0"/>
              <a:t> </a:t>
            </a:r>
          </a:p>
          <a:p>
            <a:r>
              <a:rPr lang="en-US" dirty="0"/>
              <a:t>Felix </a:t>
            </a:r>
          </a:p>
        </p:txBody>
      </p:sp>
    </p:spTree>
    <p:extLst>
      <p:ext uri="{BB962C8B-B14F-4D97-AF65-F5344CB8AC3E}">
        <p14:creationId xmlns:p14="http://schemas.microsoft.com/office/powerpoint/2010/main" val="1228678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7808F-B1D6-5BC2-FAF4-64C66AFC37E6}"/>
              </a:ext>
            </a:extLst>
          </p:cNvPr>
          <p:cNvSpPr>
            <a:spLocks noGrp="1"/>
          </p:cNvSpPr>
          <p:nvPr>
            <p:ph idx="1"/>
          </p:nvPr>
        </p:nvSpPr>
        <p:spPr>
          <a:xfrm>
            <a:off x="838200" y="388620"/>
            <a:ext cx="10515600" cy="5788343"/>
          </a:xfrm>
        </p:spPr>
        <p:txBody>
          <a:bodyPr>
            <a:normAutofit/>
          </a:bodyPr>
          <a:lstStyle/>
          <a:p>
            <a:pPr algn="l"/>
            <a:r>
              <a:rPr lang="en-US" sz="1800" b="1" i="0" u="none" strike="noStrike" baseline="0" dirty="0">
                <a:latin typeface="Arial" panose="020B0604020202020204" pitchFamily="34" charset="0"/>
              </a:rPr>
              <a:t>Brainstorming</a:t>
            </a:r>
          </a:p>
          <a:p>
            <a:pPr algn="l"/>
            <a:r>
              <a:rPr lang="en-US" sz="1800" b="0" i="0" u="none" strike="noStrike" baseline="0" dirty="0">
                <a:latin typeface="Times New Roman" panose="02020603050405020304" pitchFamily="18" charset="0"/>
              </a:rPr>
              <a:t>It is an unstructured approach towards generating ideas about creative solution of a problem which involves multiple experts in a session.</a:t>
            </a:r>
          </a:p>
          <a:p>
            <a:pPr algn="l"/>
            <a:r>
              <a:rPr lang="en-US" sz="1800" b="0" i="0" u="none" strike="noStrike" baseline="0" dirty="0">
                <a:latin typeface="Times New Roman" panose="02020603050405020304" pitchFamily="18" charset="0"/>
              </a:rPr>
              <a:t>In this case, questions can be raised for clarification, but no evaluations are done at the spot.</a:t>
            </a:r>
          </a:p>
          <a:p>
            <a:pPr algn="l"/>
            <a:r>
              <a:rPr lang="en-US" sz="1800" b="0" i="0" u="none" strike="noStrike" baseline="0" dirty="0">
                <a:latin typeface="Times New Roman" panose="02020603050405020304" pitchFamily="18" charset="0"/>
              </a:rPr>
              <a:t>Similarities (that emerge through opinions) are usually grouped together logically and evaluated by asking some questions like:</a:t>
            </a:r>
          </a:p>
          <a:p>
            <a:pPr lvl="1"/>
            <a:r>
              <a:rPr lang="en-US" sz="1800" b="0" i="0" u="none" strike="noStrike" baseline="0" dirty="0">
                <a:latin typeface="Times New Roman" panose="02020603050405020304" pitchFamily="18" charset="0"/>
              </a:rPr>
              <a:t>What benefits are to be gained if a particular idea is followed.</a:t>
            </a:r>
          </a:p>
          <a:p>
            <a:pPr lvl="1"/>
            <a:r>
              <a:rPr lang="en-US" sz="1800" b="0" i="0" u="none" strike="noStrike" baseline="0" dirty="0">
                <a:latin typeface="Times New Roman" panose="02020603050405020304" pitchFamily="18" charset="0"/>
              </a:rPr>
              <a:t>What specific problems that idea can possibly solve.</a:t>
            </a:r>
          </a:p>
          <a:p>
            <a:pPr lvl="1"/>
            <a:r>
              <a:rPr lang="en-US" sz="1800" b="0" i="0" u="none" strike="noStrike" baseline="0" dirty="0">
                <a:latin typeface="Times New Roman" panose="02020603050405020304" pitchFamily="18" charset="0"/>
              </a:rPr>
              <a:t>What new problems can arise through this.</a:t>
            </a:r>
          </a:p>
          <a:p>
            <a:pPr marL="457200" lvl="1" indent="0">
              <a:buNone/>
            </a:pPr>
            <a:r>
              <a:rPr lang="en-US" sz="1800" b="1" i="0" u="none" strike="noStrike" baseline="0" dirty="0">
                <a:latin typeface="Times New Roman" panose="02020603050405020304" pitchFamily="18" charset="0"/>
              </a:rPr>
              <a:t>The general procedure for conducting a brainstorming session:</a:t>
            </a:r>
          </a:p>
          <a:p>
            <a:pPr lvl="1"/>
            <a:r>
              <a:rPr lang="en-US" sz="1800" b="0" i="0" u="none" strike="noStrike" baseline="0" dirty="0">
                <a:latin typeface="Times New Roman" panose="02020603050405020304" pitchFamily="18" charset="0"/>
              </a:rPr>
              <a:t>Introducing the session.</a:t>
            </a:r>
          </a:p>
          <a:p>
            <a:pPr lvl="1"/>
            <a:r>
              <a:rPr lang="en-US" sz="1800" b="0" i="0" u="none" strike="noStrike" baseline="0" dirty="0">
                <a:latin typeface="AdobePiStd"/>
              </a:rPr>
              <a:t> </a:t>
            </a:r>
            <a:r>
              <a:rPr lang="en-US" sz="1800" b="0" i="0" u="none" strike="noStrike" baseline="0" dirty="0">
                <a:latin typeface="Times New Roman" panose="02020603050405020304" pitchFamily="18" charset="0"/>
              </a:rPr>
              <a:t>Presenting the problem to the experts.</a:t>
            </a:r>
          </a:p>
          <a:p>
            <a:pPr lvl="1"/>
            <a:r>
              <a:rPr lang="en-US" sz="1800" b="0" i="0" u="none" strike="noStrike" baseline="0" dirty="0">
                <a:latin typeface="AdobePiStd"/>
              </a:rPr>
              <a:t> </a:t>
            </a:r>
            <a:r>
              <a:rPr lang="en-US" sz="1800" b="0" i="0" u="none" strike="noStrike" baseline="0" dirty="0">
                <a:latin typeface="Times New Roman" panose="02020603050405020304" pitchFamily="18" charset="0"/>
              </a:rPr>
              <a:t>Prompting the experts to generate ideas.</a:t>
            </a:r>
          </a:p>
          <a:p>
            <a:pPr lvl="1"/>
            <a:r>
              <a:rPr lang="en-US" sz="1800" b="0" i="0" u="none" strike="noStrike" baseline="0" dirty="0">
                <a:latin typeface="Times New Roman" panose="02020603050405020304" pitchFamily="18" charset="0"/>
              </a:rPr>
              <a:t>Looking for signs of possible convergence.</a:t>
            </a:r>
          </a:p>
          <a:p>
            <a:pPr lvl="1"/>
            <a:r>
              <a:rPr lang="en-US" sz="1800" b="0" i="0" u="none" strike="noStrike" baseline="0" dirty="0">
                <a:latin typeface="Times New Roman" panose="02020603050405020304" pitchFamily="18" charset="0"/>
              </a:rPr>
              <a:t>If the experts are unable to agree on a specific solution, they knowledge developer may </a:t>
            </a:r>
            <a:r>
              <a:rPr lang="en-US" sz="1800" b="0" i="0" u="none" strike="noStrike" baseline="0" dirty="0" err="1">
                <a:latin typeface="Times New Roman" panose="02020603050405020304" pitchFamily="18" charset="0"/>
              </a:rPr>
              <a:t>callfor</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vote/consensus.</a:t>
            </a:r>
            <a:endParaRPr lang="en-US" sz="1800" dirty="0"/>
          </a:p>
        </p:txBody>
      </p:sp>
    </p:spTree>
    <p:extLst>
      <p:ext uri="{BB962C8B-B14F-4D97-AF65-F5344CB8AC3E}">
        <p14:creationId xmlns:p14="http://schemas.microsoft.com/office/powerpoint/2010/main" val="3665283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5F366C-09F8-55B0-FCE4-26E44EC4690B}"/>
              </a:ext>
            </a:extLst>
          </p:cNvPr>
          <p:cNvPicPr>
            <a:picLocks noGrp="1" noChangeAspect="1"/>
          </p:cNvPicPr>
          <p:nvPr>
            <p:ph idx="1"/>
          </p:nvPr>
        </p:nvPicPr>
        <p:blipFill>
          <a:blip r:embed="rId2"/>
          <a:stretch>
            <a:fillRect/>
          </a:stretch>
        </p:blipFill>
        <p:spPr>
          <a:xfrm>
            <a:off x="2977388" y="1825625"/>
            <a:ext cx="6237224" cy="4351338"/>
          </a:xfrm>
        </p:spPr>
      </p:pic>
    </p:spTree>
    <p:extLst>
      <p:ext uri="{BB962C8B-B14F-4D97-AF65-F5344CB8AC3E}">
        <p14:creationId xmlns:p14="http://schemas.microsoft.com/office/powerpoint/2010/main" val="321088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8156F-EB9C-F199-A22A-C2A2677A4529}"/>
              </a:ext>
            </a:extLst>
          </p:cNvPr>
          <p:cNvSpPr>
            <a:spLocks noGrp="1"/>
          </p:cNvSpPr>
          <p:nvPr>
            <p:ph idx="1"/>
          </p:nvPr>
        </p:nvSpPr>
        <p:spPr>
          <a:xfrm>
            <a:off x="838200" y="308610"/>
            <a:ext cx="10515600" cy="5868353"/>
          </a:xfrm>
        </p:spPr>
        <p:txBody>
          <a:bodyPr>
            <a:normAutofit/>
          </a:bodyPr>
          <a:lstStyle/>
          <a:p>
            <a:pPr marL="0" indent="0" algn="l">
              <a:buNone/>
            </a:pPr>
            <a:r>
              <a:rPr lang="en-US" sz="2000" b="1" i="0" u="none" strike="noStrike" baseline="0" dirty="0">
                <a:latin typeface="Arial" panose="020B0604020202020204" pitchFamily="34" charset="0"/>
              </a:rPr>
              <a:t>Electronic Brainstorming</a:t>
            </a:r>
          </a:p>
          <a:p>
            <a:pPr algn="l"/>
            <a:r>
              <a:rPr lang="en-US" sz="2000" b="0" i="0" u="none" strike="noStrike" baseline="0" dirty="0">
                <a:latin typeface="Times New Roman" panose="02020603050405020304" pitchFamily="18" charset="0"/>
              </a:rPr>
              <a:t>Is  a computer-aided approach for dealing with multiple experts.</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It usually begins with a pre-session plan which identifies objectives and structures the agenda, which is then presented to the experts for approval.</a:t>
            </a:r>
          </a:p>
          <a:p>
            <a:pPr algn="l"/>
            <a:r>
              <a:rPr lang="en-US" sz="2000" b="0" i="0" u="none" strike="noStrike" baseline="0" dirty="0">
                <a:latin typeface="Times New Roman" panose="02020603050405020304" pitchFamily="18" charset="0"/>
              </a:rPr>
              <a:t>During the session, each expert sits on a PC and get themselves engaged in a predefined approach towards resolving an issue, and then generates ideas.</a:t>
            </a:r>
          </a:p>
          <a:p>
            <a:pPr algn="l"/>
            <a:r>
              <a:rPr lang="en-US" sz="2000" b="0" i="0" u="none" strike="noStrike" baseline="0" dirty="0">
                <a:latin typeface="Times New Roman" panose="02020603050405020304" pitchFamily="18" charset="0"/>
              </a:rPr>
              <a:t>This allows experts to present their opinions through their PC's without having to wait for their turn.</a:t>
            </a:r>
          </a:p>
          <a:p>
            <a:pPr algn="l"/>
            <a:r>
              <a:rPr lang="en-US" sz="2000" b="0" i="0" u="none" strike="noStrike" baseline="0" dirty="0">
                <a:latin typeface="Times New Roman" panose="02020603050405020304" pitchFamily="18" charset="0"/>
              </a:rPr>
              <a:t>Usually the comments/suggestions are displayed electronically on a large screen without identifying the source.</a:t>
            </a:r>
          </a:p>
          <a:p>
            <a:pPr algn="l"/>
            <a:r>
              <a:rPr lang="en-US" sz="2000" b="0" i="0" u="none" strike="noStrike" baseline="0" dirty="0">
                <a:latin typeface="Times New Roman" panose="02020603050405020304" pitchFamily="18" charset="0"/>
              </a:rPr>
              <a:t>This approach protects the introvert experts and prevents tagging comments to individuals.</a:t>
            </a:r>
          </a:p>
          <a:p>
            <a:pPr algn="l"/>
            <a:r>
              <a:rPr lang="en-US" sz="2000" b="0" i="0" u="none" strike="noStrike" baseline="0" dirty="0">
                <a:latin typeface="Times New Roman" panose="02020603050405020304" pitchFamily="18" charset="0"/>
              </a:rPr>
              <a:t>The benefit includes improved communication, effective discussion regarding sensitive issues, and closes the meeting with concise recommendations for necessary action</a:t>
            </a:r>
          </a:p>
          <a:p>
            <a:pPr algn="l"/>
            <a:r>
              <a:rPr lang="en-US" sz="2000" b="0" i="0" u="none" strike="noStrike" baseline="0" dirty="0">
                <a:latin typeface="Times New Roman" panose="02020603050405020304" pitchFamily="18" charset="0"/>
              </a:rPr>
              <a:t>This eventually leads to convergence of ideas and helps to set final specifications.</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The result is usually the joint ownership of the solution</a:t>
            </a:r>
            <a:r>
              <a:rPr lang="en-US" sz="1800" b="0"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2021904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C5911-5FA2-5F78-E8D1-64395FE5B06C}"/>
              </a:ext>
            </a:extLst>
          </p:cNvPr>
          <p:cNvSpPr>
            <a:spLocks noGrp="1"/>
          </p:cNvSpPr>
          <p:nvPr>
            <p:ph idx="1"/>
          </p:nvPr>
        </p:nvSpPr>
        <p:spPr>
          <a:xfrm>
            <a:off x="838200" y="297180"/>
            <a:ext cx="10515600" cy="5879783"/>
          </a:xfrm>
        </p:spPr>
        <p:txBody>
          <a:bodyPr/>
          <a:lstStyle/>
          <a:p>
            <a:pPr marL="0" indent="0" algn="l">
              <a:buNone/>
            </a:pPr>
            <a:r>
              <a:rPr lang="en-US" sz="1800" b="1" i="0" u="none" strike="noStrike" baseline="0" dirty="0">
                <a:latin typeface="Arial" panose="020B0604020202020204" pitchFamily="34" charset="0"/>
              </a:rPr>
              <a:t>Protocol Analysis (Think-Aloud Method)</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In this case, protocols (scenarios) are collected by asking experts to solve the specific problem and verbalize their decision process by stating directly what they think.</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Knowledge developers do not interrupt in the interim.</a:t>
            </a:r>
          </a:p>
          <a:p>
            <a:pPr algn="l"/>
            <a:r>
              <a:rPr lang="en-US" sz="1800" b="0" i="0" u="none" strike="noStrike" baseline="0" dirty="0">
                <a:latin typeface="Times New Roman" panose="02020603050405020304" pitchFamily="18" charset="0"/>
              </a:rPr>
              <a:t>The elicited information is structured later when the knowledge developer analyzes the</a:t>
            </a:r>
          </a:p>
          <a:p>
            <a:pPr algn="l"/>
            <a:r>
              <a:rPr lang="en-US" sz="1800" b="0" i="0" u="none" strike="noStrike" baseline="0" dirty="0">
                <a:latin typeface="Times New Roman" panose="02020603050405020304" pitchFamily="18" charset="0"/>
              </a:rPr>
              <a:t>protocol.</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Here the term </a:t>
            </a:r>
            <a:r>
              <a:rPr lang="en-US" sz="1800" b="0" i="1" u="none" strike="noStrike" baseline="0" dirty="0">
                <a:latin typeface="Times New Roman" panose="02020603050405020304" pitchFamily="18" charset="0"/>
              </a:rPr>
              <a:t>scenario </a:t>
            </a:r>
            <a:r>
              <a:rPr lang="en-US" sz="1800" b="0" i="0" u="none" strike="noStrike" baseline="0" dirty="0">
                <a:latin typeface="Times New Roman" panose="02020603050405020304" pitchFamily="18" charset="0"/>
              </a:rPr>
              <a:t>refers to a detailed and somehow complex sequence of events or more precisely, an episode.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A scenario can involve individuals and objects.</a:t>
            </a:r>
          </a:p>
          <a:p>
            <a:pPr algn="l"/>
            <a:r>
              <a:rPr lang="en-US" sz="1800" b="0" i="0" u="none" strike="noStrike" baseline="0" dirty="0">
                <a:latin typeface="Times New Roman" panose="02020603050405020304" pitchFamily="18" charset="0"/>
              </a:rPr>
              <a:t>A scenario provides a concrete vision of how some specific human activity can be supported by information technology.</a:t>
            </a:r>
            <a:endParaRPr lang="en-US" dirty="0"/>
          </a:p>
        </p:txBody>
      </p:sp>
    </p:spTree>
    <p:extLst>
      <p:ext uri="{BB962C8B-B14F-4D97-AF65-F5344CB8AC3E}">
        <p14:creationId xmlns:p14="http://schemas.microsoft.com/office/powerpoint/2010/main" val="1067785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2B8286-D528-AD34-F08E-69A2F161CE85}"/>
              </a:ext>
            </a:extLst>
          </p:cNvPr>
          <p:cNvPicPr>
            <a:picLocks noGrp="1" noChangeAspect="1"/>
          </p:cNvPicPr>
          <p:nvPr>
            <p:ph idx="1"/>
          </p:nvPr>
        </p:nvPicPr>
        <p:blipFill>
          <a:blip r:embed="rId2"/>
          <a:stretch>
            <a:fillRect/>
          </a:stretch>
        </p:blipFill>
        <p:spPr>
          <a:xfrm>
            <a:off x="1314450" y="122797"/>
            <a:ext cx="9018270" cy="5906332"/>
          </a:xfrm>
        </p:spPr>
      </p:pic>
    </p:spTree>
    <p:extLst>
      <p:ext uri="{BB962C8B-B14F-4D97-AF65-F5344CB8AC3E}">
        <p14:creationId xmlns:p14="http://schemas.microsoft.com/office/powerpoint/2010/main" val="2841799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95C22-B438-F42F-8AB7-AF88B1F3E564}"/>
              </a:ext>
            </a:extLst>
          </p:cNvPr>
          <p:cNvSpPr>
            <a:spLocks noGrp="1"/>
          </p:cNvSpPr>
          <p:nvPr>
            <p:ph idx="1"/>
          </p:nvPr>
        </p:nvSpPr>
        <p:spPr>
          <a:xfrm>
            <a:off x="838200" y="388620"/>
            <a:ext cx="10515600" cy="5788343"/>
          </a:xfrm>
        </p:spPr>
        <p:txBody>
          <a:bodyPr/>
          <a:lstStyle/>
          <a:p>
            <a:pPr marL="0" indent="0" algn="l">
              <a:buNone/>
            </a:pPr>
            <a:r>
              <a:rPr lang="en-US" sz="1800" b="1" i="0" u="none" strike="noStrike" baseline="0" dirty="0">
                <a:latin typeface="Arial" panose="020B0604020202020204" pitchFamily="34" charset="0"/>
              </a:rPr>
              <a:t>Repertory Grid</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This is a tool used for knowledge capture.</a:t>
            </a:r>
          </a:p>
          <a:p>
            <a:pPr algn="l"/>
            <a:r>
              <a:rPr lang="en-US" sz="2000" b="0" i="0" u="none" strike="noStrike" baseline="0" dirty="0">
                <a:latin typeface="Times New Roman" panose="02020603050405020304" pitchFamily="18" charset="0"/>
              </a:rPr>
              <a:t>The domain expert classifies and categorizes a problem domain using his/her own model.</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The grid is used for capturing and evaluating the expert's model.</a:t>
            </a:r>
          </a:p>
          <a:p>
            <a:pPr algn="l"/>
            <a:r>
              <a:rPr lang="en-US" sz="2000" b="0" i="0" u="none" strike="noStrike" baseline="0" dirty="0">
                <a:latin typeface="Times New Roman" panose="02020603050405020304" pitchFamily="18" charset="0"/>
              </a:rPr>
              <a:t>Two experts (in the same problem domain) may produce distinct sets of personal and subjective results.</a:t>
            </a:r>
          </a:p>
          <a:p>
            <a:pPr algn="l"/>
            <a:r>
              <a:rPr lang="en-US" sz="2000" b="0" i="0" u="none" strike="noStrike" baseline="0" dirty="0">
                <a:latin typeface="Times New Roman" panose="02020603050405020304" pitchFamily="18" charset="0"/>
              </a:rPr>
              <a:t>The grid is a scale (or a bipolar construct) on which elements can be placed within gradations.</a:t>
            </a:r>
          </a:p>
          <a:p>
            <a:pPr algn="l"/>
            <a:r>
              <a:rPr lang="en-US" sz="2000" b="0" i="0" u="none" strike="noStrike" baseline="0" dirty="0">
                <a:latin typeface="Times New Roman" panose="02020603050405020304" pitchFamily="18" charset="0"/>
              </a:rPr>
              <a:t>The knowledge developer usually elicits the constructs and then asks the domain expert to provide a set of examples called </a:t>
            </a:r>
            <a:r>
              <a:rPr lang="en-US" sz="2000" b="0" i="1" u="none" strike="noStrike" baseline="0" dirty="0">
                <a:latin typeface="Times New Roman" panose="02020603050405020304" pitchFamily="18" charset="0"/>
              </a:rPr>
              <a:t>elements</a:t>
            </a:r>
            <a:r>
              <a:rPr lang="en-US" sz="2000" b="0" i="0" u="none" strike="noStrike" baseline="0" dirty="0">
                <a:latin typeface="Times New Roman" panose="02020603050405020304" pitchFamily="18" charset="0"/>
              </a:rPr>
              <a:t>.</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Each element is rated according to the constructs which have been provided.</a:t>
            </a:r>
            <a:endParaRPr lang="en-US" sz="2000" dirty="0"/>
          </a:p>
        </p:txBody>
      </p:sp>
    </p:spTree>
    <p:extLst>
      <p:ext uri="{BB962C8B-B14F-4D97-AF65-F5344CB8AC3E}">
        <p14:creationId xmlns:p14="http://schemas.microsoft.com/office/powerpoint/2010/main" val="3843487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80BB-062C-519E-8226-BCB7891DD198}"/>
              </a:ext>
            </a:extLst>
          </p:cNvPr>
          <p:cNvSpPr>
            <a:spLocks noGrp="1"/>
          </p:cNvSpPr>
          <p:nvPr>
            <p:ph type="title"/>
          </p:nvPr>
        </p:nvSpPr>
        <p:spPr/>
        <p:txBody>
          <a:bodyPr>
            <a:normAutofit/>
          </a:bodyPr>
          <a:lstStyle/>
          <a:p>
            <a:r>
              <a:rPr lang="en-US" sz="2800" b="1" dirty="0"/>
              <a:t>Consensus Decision Making</a:t>
            </a:r>
          </a:p>
        </p:txBody>
      </p:sp>
      <p:sp>
        <p:nvSpPr>
          <p:cNvPr id="3" name="Content Placeholder 2">
            <a:extLst>
              <a:ext uri="{FF2B5EF4-FFF2-40B4-BE49-F238E27FC236}">
                <a16:creationId xmlns:a16="http://schemas.microsoft.com/office/drawing/2014/main" id="{A885CF30-B5A2-AD40-D79E-0B4A4B1126A9}"/>
              </a:ext>
            </a:extLst>
          </p:cNvPr>
          <p:cNvSpPr>
            <a:spLocks noGrp="1"/>
          </p:cNvSpPr>
          <p:nvPr>
            <p:ph idx="1"/>
          </p:nvPr>
        </p:nvSpPr>
        <p:spPr>
          <a:xfrm>
            <a:off x="838200" y="1405890"/>
            <a:ext cx="10515600" cy="4771073"/>
          </a:xfrm>
        </p:spPr>
        <p:txBody>
          <a:bodyPr/>
          <a:lstStyle/>
          <a:p>
            <a:pPr algn="l">
              <a:buFont typeface="Wingdings" panose="05000000000000000000" pitchFamily="2" charset="2"/>
              <a:buChar char="§"/>
            </a:pPr>
            <a:r>
              <a:rPr lang="en-US" sz="1800" b="0" i="0" u="none" strike="noStrike" baseline="0" dirty="0">
                <a:latin typeface="Times New Roman" panose="02020603050405020304" pitchFamily="18" charset="0"/>
              </a:rPr>
              <a:t>Consensus decision making usually follows brainstorming.</a:t>
            </a:r>
          </a:p>
          <a:p>
            <a:pPr algn="l">
              <a:buFont typeface="Wingdings" panose="05000000000000000000" pitchFamily="2" charset="2"/>
              <a:buChar char="§"/>
            </a:pPr>
            <a:r>
              <a:rPr lang="en-US" sz="1800" b="0" i="0" u="none" strike="noStrike" baseline="0" dirty="0">
                <a:latin typeface="AdobePiStd"/>
              </a:rPr>
              <a:t> </a:t>
            </a:r>
            <a:r>
              <a:rPr lang="en-US" sz="1800" b="0" i="0" u="none" strike="noStrike" baseline="0" dirty="0">
                <a:latin typeface="Times New Roman" panose="02020603050405020304" pitchFamily="18" charset="0"/>
              </a:rPr>
              <a:t>It is effective if and only if each expert has been provided with equal and adequate opportunity to present their views.</a:t>
            </a:r>
          </a:p>
          <a:p>
            <a:pPr algn="l">
              <a:buFont typeface="Wingdings" panose="05000000000000000000" pitchFamily="2" charset="2"/>
              <a:buChar char="§"/>
            </a:pPr>
            <a:r>
              <a:rPr lang="en-US" sz="1800" b="0" i="0" u="none" strike="noStrike" baseline="0" dirty="0">
                <a:latin typeface="AdobePiStd"/>
              </a:rPr>
              <a:t> </a:t>
            </a:r>
            <a:r>
              <a:rPr lang="en-US" sz="1800" b="0" i="0" u="none" strike="noStrike" baseline="0" dirty="0">
                <a:latin typeface="Times New Roman" panose="02020603050405020304" pitchFamily="18" charset="0"/>
              </a:rPr>
              <a:t>In order to arrive at a consensus, the knowledge developer conducting the exercise tries to rally the experts towards one or two alternatives.</a:t>
            </a:r>
          </a:p>
          <a:p>
            <a:pPr algn="l">
              <a:buFont typeface="Wingdings" panose="05000000000000000000" pitchFamily="2" charset="2"/>
              <a:buChar char="§"/>
            </a:pPr>
            <a:r>
              <a:rPr lang="en-US" sz="1800" b="0" i="0" u="none" strike="noStrike" baseline="0" dirty="0">
                <a:latin typeface="Times New Roman" panose="02020603050405020304" pitchFamily="18" charset="0"/>
              </a:rPr>
              <a:t>The knowledge developer follows a procedure designed to ensure fairness and standardization.</a:t>
            </a:r>
          </a:p>
          <a:p>
            <a:pPr algn="l">
              <a:buFont typeface="Wingdings" panose="05000000000000000000" pitchFamily="2" charset="2"/>
              <a:buChar char="§"/>
            </a:pPr>
            <a:r>
              <a:rPr lang="en-US" sz="1800" b="0" i="0" u="none" strike="noStrike" baseline="0" dirty="0">
                <a:latin typeface="AdobePiStd"/>
              </a:rPr>
              <a:t> </a:t>
            </a:r>
            <a:r>
              <a:rPr lang="en-US" sz="1800" b="0" i="0" u="none" strike="noStrike" baseline="0" dirty="0">
                <a:latin typeface="Times New Roman" panose="02020603050405020304" pitchFamily="18" charset="0"/>
              </a:rPr>
              <a:t>This method is democratic in nature.</a:t>
            </a:r>
          </a:p>
          <a:p>
            <a:pPr algn="l">
              <a:buFont typeface="Wingdings" panose="05000000000000000000" pitchFamily="2" charset="2"/>
              <a:buChar char="§"/>
            </a:pPr>
            <a:r>
              <a:rPr lang="en-US" sz="1800" b="0" i="0" u="none" strike="noStrike" baseline="0" dirty="0">
                <a:latin typeface="Times New Roman" panose="02020603050405020304" pitchFamily="18" charset="0"/>
              </a:rPr>
              <a:t>This method can be sometimes tedious and can take hours.</a:t>
            </a:r>
            <a:endParaRPr lang="en-US" dirty="0"/>
          </a:p>
        </p:txBody>
      </p:sp>
    </p:spTree>
    <p:extLst>
      <p:ext uri="{BB962C8B-B14F-4D97-AF65-F5344CB8AC3E}">
        <p14:creationId xmlns:p14="http://schemas.microsoft.com/office/powerpoint/2010/main" val="4240029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0F7657-243F-C8E5-E0A0-3808E77706C0}"/>
              </a:ext>
            </a:extLst>
          </p:cNvPr>
          <p:cNvPicPr>
            <a:picLocks noGrp="1" noChangeAspect="1"/>
          </p:cNvPicPr>
          <p:nvPr>
            <p:ph idx="1"/>
          </p:nvPr>
        </p:nvPicPr>
        <p:blipFill>
          <a:blip r:embed="rId2"/>
          <a:stretch>
            <a:fillRect/>
          </a:stretch>
        </p:blipFill>
        <p:spPr>
          <a:xfrm>
            <a:off x="1051560" y="547055"/>
            <a:ext cx="9589770" cy="5842315"/>
          </a:xfrm>
        </p:spPr>
      </p:pic>
    </p:spTree>
    <p:extLst>
      <p:ext uri="{BB962C8B-B14F-4D97-AF65-F5344CB8AC3E}">
        <p14:creationId xmlns:p14="http://schemas.microsoft.com/office/powerpoint/2010/main" val="634253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5844-373D-40FF-D1D3-1AEF6AC4C2B8}"/>
              </a:ext>
            </a:extLst>
          </p:cNvPr>
          <p:cNvSpPr>
            <a:spLocks noGrp="1"/>
          </p:cNvSpPr>
          <p:nvPr>
            <p:ph type="title"/>
          </p:nvPr>
        </p:nvSpPr>
        <p:spPr/>
        <p:txBody>
          <a:bodyPr/>
          <a:lstStyle/>
          <a:p>
            <a:r>
              <a:rPr lang="en-US" dirty="0"/>
              <a:t>Nominal Group Method</a:t>
            </a:r>
          </a:p>
        </p:txBody>
      </p:sp>
      <p:sp>
        <p:nvSpPr>
          <p:cNvPr id="3" name="Content Placeholder 2">
            <a:extLst>
              <a:ext uri="{FF2B5EF4-FFF2-40B4-BE49-F238E27FC236}">
                <a16:creationId xmlns:a16="http://schemas.microsoft.com/office/drawing/2014/main" id="{1D136C5B-7365-DD85-64DB-33B5318788A9}"/>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This provides an interface between consensus and brainstorming.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Here the panel of experts becomes a </a:t>
            </a:r>
            <a:r>
              <a:rPr lang="en-US" sz="1800" b="0" i="1" u="none" strike="noStrike" baseline="0" dirty="0">
                <a:latin typeface="Times New Roman" panose="02020603050405020304" pitchFamily="18" charset="0"/>
              </a:rPr>
              <a:t>Nominal Group </a:t>
            </a:r>
            <a:r>
              <a:rPr lang="en-US" sz="1800" b="0" i="0" u="none" strike="noStrike" baseline="0" dirty="0">
                <a:latin typeface="Times New Roman" panose="02020603050405020304" pitchFamily="18" charset="0"/>
              </a:rPr>
              <a:t>whose meetings are structured in order to effectively pool individual judgment.</a:t>
            </a:r>
          </a:p>
          <a:p>
            <a:pPr algn="l"/>
            <a:endParaRPr lang="en-US" sz="180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BD2F3CAE-55D0-0680-CE48-5F3197E66A68}"/>
              </a:ext>
            </a:extLst>
          </p:cNvPr>
          <p:cNvPicPr>
            <a:picLocks noChangeAspect="1"/>
          </p:cNvPicPr>
          <p:nvPr/>
        </p:nvPicPr>
        <p:blipFill>
          <a:blip r:embed="rId3"/>
          <a:stretch>
            <a:fillRect/>
          </a:stretch>
        </p:blipFill>
        <p:spPr>
          <a:xfrm>
            <a:off x="2023111" y="2766060"/>
            <a:ext cx="5715000" cy="3478006"/>
          </a:xfrm>
          <a:prstGeom prst="rect">
            <a:avLst/>
          </a:prstGeom>
        </p:spPr>
      </p:pic>
    </p:spTree>
    <p:extLst>
      <p:ext uri="{BB962C8B-B14F-4D97-AF65-F5344CB8AC3E}">
        <p14:creationId xmlns:p14="http://schemas.microsoft.com/office/powerpoint/2010/main" val="24249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9A3F66-39AF-CAE2-AF2A-3E2E2AE4FF30}"/>
              </a:ext>
            </a:extLst>
          </p:cNvPr>
          <p:cNvPicPr>
            <a:picLocks noGrp="1" noChangeAspect="1"/>
          </p:cNvPicPr>
          <p:nvPr>
            <p:ph idx="1"/>
          </p:nvPr>
        </p:nvPicPr>
        <p:blipFill>
          <a:blip r:embed="rId2"/>
          <a:stretch>
            <a:fillRect/>
          </a:stretch>
        </p:blipFill>
        <p:spPr>
          <a:xfrm>
            <a:off x="1028700" y="283786"/>
            <a:ext cx="9624060" cy="5751254"/>
          </a:xfrm>
        </p:spPr>
      </p:pic>
    </p:spTree>
    <p:extLst>
      <p:ext uri="{BB962C8B-B14F-4D97-AF65-F5344CB8AC3E}">
        <p14:creationId xmlns:p14="http://schemas.microsoft.com/office/powerpoint/2010/main" val="172540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4A5F-3C2F-7172-B868-8FB564F75FAA}"/>
              </a:ext>
            </a:extLst>
          </p:cNvPr>
          <p:cNvSpPr>
            <a:spLocks noGrp="1"/>
          </p:cNvSpPr>
          <p:nvPr>
            <p:ph type="title"/>
          </p:nvPr>
        </p:nvSpPr>
        <p:spPr/>
        <p:txBody>
          <a:bodyPr/>
          <a:lstStyle/>
          <a:p>
            <a:r>
              <a:rPr lang="en-US" dirty="0"/>
              <a:t>Group 4</a:t>
            </a:r>
          </a:p>
        </p:txBody>
      </p:sp>
      <p:sp>
        <p:nvSpPr>
          <p:cNvPr id="3" name="Content Placeholder 2">
            <a:extLst>
              <a:ext uri="{FF2B5EF4-FFF2-40B4-BE49-F238E27FC236}">
                <a16:creationId xmlns:a16="http://schemas.microsoft.com/office/drawing/2014/main" id="{B5155655-2740-0C57-2A8A-7FEC603550FC}"/>
              </a:ext>
            </a:extLst>
          </p:cNvPr>
          <p:cNvSpPr>
            <a:spLocks noGrp="1"/>
          </p:cNvSpPr>
          <p:nvPr>
            <p:ph idx="1"/>
          </p:nvPr>
        </p:nvSpPr>
        <p:spPr/>
        <p:txBody>
          <a:bodyPr/>
          <a:lstStyle/>
          <a:p>
            <a:r>
              <a:rPr lang="en-US" dirty="0"/>
              <a:t>Group 4 </a:t>
            </a:r>
          </a:p>
          <a:p>
            <a:r>
              <a:rPr lang="en-US" dirty="0"/>
              <a:t>Frank( Group leader)</a:t>
            </a:r>
          </a:p>
          <a:p>
            <a:r>
              <a:rPr lang="en-US" dirty="0" err="1"/>
              <a:t>Selorm</a:t>
            </a:r>
            <a:r>
              <a:rPr lang="en-US" dirty="0"/>
              <a:t> </a:t>
            </a:r>
          </a:p>
          <a:p>
            <a:r>
              <a:rPr lang="en-US" dirty="0"/>
              <a:t>Nick</a:t>
            </a:r>
          </a:p>
          <a:p>
            <a:r>
              <a:rPr lang="en-US" dirty="0"/>
              <a:t>Jones</a:t>
            </a:r>
          </a:p>
          <a:p>
            <a:r>
              <a:rPr lang="en-US" dirty="0" err="1"/>
              <a:t>Donson</a:t>
            </a:r>
            <a:r>
              <a:rPr lang="en-US" dirty="0"/>
              <a:t> </a:t>
            </a:r>
          </a:p>
          <a:p>
            <a:r>
              <a:rPr lang="en-US" dirty="0"/>
              <a:t>Sylvester</a:t>
            </a:r>
          </a:p>
          <a:p>
            <a:endParaRPr lang="en-US" dirty="0"/>
          </a:p>
        </p:txBody>
      </p:sp>
    </p:spTree>
    <p:extLst>
      <p:ext uri="{BB962C8B-B14F-4D97-AF65-F5344CB8AC3E}">
        <p14:creationId xmlns:p14="http://schemas.microsoft.com/office/powerpoint/2010/main" val="1069143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E2BC5-4850-73A5-763C-DF87D5E30993}"/>
              </a:ext>
            </a:extLst>
          </p:cNvPr>
          <p:cNvSpPr>
            <a:spLocks noGrp="1"/>
          </p:cNvSpPr>
          <p:nvPr>
            <p:ph idx="1"/>
          </p:nvPr>
        </p:nvSpPr>
        <p:spPr>
          <a:xfrm>
            <a:off x="838200" y="228600"/>
            <a:ext cx="10515600" cy="5948363"/>
          </a:xfrm>
        </p:spPr>
        <p:txBody>
          <a:bodyPr>
            <a:normAutofit/>
          </a:bodyPr>
          <a:lstStyle/>
          <a:p>
            <a:pPr algn="l"/>
            <a:r>
              <a:rPr lang="en-US" sz="1800" b="1" i="0" u="none" strike="noStrike" baseline="0" dirty="0">
                <a:latin typeface="Arial" panose="020B0604020202020204" pitchFamily="34" charset="0"/>
              </a:rPr>
              <a:t>Concept Mapping</a:t>
            </a:r>
          </a:p>
          <a:p>
            <a:pPr algn="l"/>
            <a:r>
              <a:rPr lang="en-US" sz="1800" b="0" i="0" u="none" strike="noStrike" baseline="0" dirty="0">
                <a:latin typeface="Times New Roman" panose="02020603050405020304" pitchFamily="18" charset="0"/>
              </a:rPr>
              <a:t>It is a network of concepts consisting of nodes and links.</a:t>
            </a:r>
          </a:p>
          <a:p>
            <a:pPr algn="l"/>
            <a:r>
              <a:rPr lang="en-US" sz="1800" b="0" i="0" u="none" strike="noStrike" baseline="0" dirty="0">
                <a:latin typeface="Times New Roman" panose="02020603050405020304" pitchFamily="18" charset="0"/>
              </a:rPr>
              <a:t>A node represents a concept, and a link represents the relationship between concepts</a:t>
            </a:r>
          </a:p>
          <a:p>
            <a:pPr algn="l"/>
            <a:r>
              <a:rPr lang="en-US" sz="1800" b="0" i="0" u="none" strike="noStrike" baseline="0" dirty="0">
                <a:latin typeface="Times New Roman" panose="02020603050405020304" pitchFamily="18" charset="0"/>
              </a:rPr>
              <a:t> Concept mapping is designed to transform new concepts/propositions into the existing</a:t>
            </a:r>
          </a:p>
          <a:p>
            <a:pPr algn="l"/>
            <a:r>
              <a:rPr lang="en-US" sz="1800" b="0" i="0" u="none" strike="noStrike" baseline="0" dirty="0">
                <a:latin typeface="Times New Roman" panose="02020603050405020304" pitchFamily="18" charset="0"/>
              </a:rPr>
              <a:t>cognitive structures related to knowledge capture.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It is a structured conceptualization.</a:t>
            </a:r>
          </a:p>
          <a:p>
            <a:pPr algn="l"/>
            <a:r>
              <a:rPr lang="en-US" sz="1800" b="0" i="0" u="none" strike="noStrike" baseline="0" dirty="0">
                <a:latin typeface="Times New Roman" panose="02020603050405020304" pitchFamily="18" charset="0"/>
              </a:rPr>
              <a:t>It is an effective way for a group to function without losing their individuality.</a:t>
            </a:r>
          </a:p>
          <a:p>
            <a:pPr algn="l"/>
            <a:r>
              <a:rPr lang="en-US" sz="1800" b="0" i="0" u="none" strike="noStrike" baseline="0" dirty="0">
                <a:latin typeface="Times New Roman" panose="02020603050405020304" pitchFamily="18" charset="0"/>
              </a:rPr>
              <a:t>Concept mapping can be done for several reasons:</a:t>
            </a:r>
          </a:p>
          <a:p>
            <a:pPr algn="l"/>
            <a:r>
              <a:rPr lang="en-US" sz="1800" b="0" i="0" u="none" strike="noStrike" baseline="0" dirty="0">
                <a:latin typeface="Times New Roman" panose="02020603050405020304" pitchFamily="18" charset="0"/>
              </a:rPr>
              <a:t>To design complex structures.</a:t>
            </a:r>
          </a:p>
          <a:p>
            <a:pPr algn="l"/>
            <a:r>
              <a:rPr lang="en-US" sz="1800" b="0" i="0" u="none" strike="noStrike" baseline="0" dirty="0">
                <a:latin typeface="Times New Roman" panose="02020603050405020304" pitchFamily="18" charset="0"/>
              </a:rPr>
              <a:t>To generate ideas.</a:t>
            </a:r>
          </a:p>
          <a:p>
            <a:pPr algn="l"/>
            <a:r>
              <a:rPr lang="en-US" sz="1800" b="0" i="0" u="none" strike="noStrike" baseline="0" dirty="0">
                <a:latin typeface="Times New Roman" panose="02020603050405020304" pitchFamily="18" charset="0"/>
              </a:rPr>
              <a:t>To communicate ideas.</a:t>
            </a:r>
          </a:p>
          <a:p>
            <a:pPr algn="l"/>
            <a:r>
              <a:rPr lang="en-US" sz="1800" b="0" i="0" u="none" strike="noStrike" baseline="0" dirty="0">
                <a:latin typeface="Times New Roman" panose="02020603050405020304" pitchFamily="18" charset="0"/>
              </a:rPr>
              <a:t>To diagnose misunderstanding.</a:t>
            </a:r>
          </a:p>
          <a:p>
            <a:pPr marL="0" indent="0" algn="l">
              <a:buNone/>
            </a:pPr>
            <a:endParaRPr lang="en-US" dirty="0"/>
          </a:p>
        </p:txBody>
      </p:sp>
    </p:spTree>
    <p:extLst>
      <p:ext uri="{BB962C8B-B14F-4D97-AF65-F5344CB8AC3E}">
        <p14:creationId xmlns:p14="http://schemas.microsoft.com/office/powerpoint/2010/main" val="391527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086A-3354-07E3-1612-2B2E69C6AC31}"/>
              </a:ext>
            </a:extLst>
          </p:cNvPr>
          <p:cNvSpPr>
            <a:spLocks noGrp="1"/>
          </p:cNvSpPr>
          <p:nvPr>
            <p:ph type="title"/>
          </p:nvPr>
        </p:nvSpPr>
        <p:spPr/>
        <p:txBody>
          <a:bodyPr/>
          <a:lstStyle/>
          <a:p>
            <a:r>
              <a:rPr lang="en-US" dirty="0"/>
              <a:t>Blackboarding</a:t>
            </a:r>
          </a:p>
        </p:txBody>
      </p:sp>
      <p:sp>
        <p:nvSpPr>
          <p:cNvPr id="3" name="Content Placeholder 2">
            <a:extLst>
              <a:ext uri="{FF2B5EF4-FFF2-40B4-BE49-F238E27FC236}">
                <a16:creationId xmlns:a16="http://schemas.microsoft.com/office/drawing/2014/main" id="{9E93DCF8-512E-3D4E-D63F-0B8A9670E0F4}"/>
              </a:ext>
            </a:extLst>
          </p:cNvPr>
          <p:cNvSpPr>
            <a:spLocks noGrp="1"/>
          </p:cNvSpPr>
          <p:nvPr>
            <p:ph idx="1"/>
          </p:nvPr>
        </p:nvSpPr>
        <p:spPr/>
        <p:txBody>
          <a:bodyPr>
            <a:normAutofit/>
          </a:bodyPr>
          <a:lstStyle/>
          <a:p>
            <a:pPr marL="0" indent="0" algn="l">
              <a:buNone/>
            </a:pPr>
            <a:r>
              <a:rPr lang="en-US" sz="1800" b="0" i="0" u="none" strike="noStrike" baseline="0" dirty="0">
                <a:latin typeface="Times New Roman" panose="02020603050405020304" pitchFamily="18" charset="0"/>
              </a:rPr>
              <a:t>In this case, the experts work together to solve a specific problem using the blackboard as their workspace.</a:t>
            </a:r>
          </a:p>
          <a:p>
            <a:pPr algn="l"/>
            <a:r>
              <a:rPr lang="en-US" sz="1800" b="0" i="0" u="none" strike="noStrike" baseline="0" dirty="0">
                <a:latin typeface="Times New Roman" panose="02020603050405020304" pitchFamily="18" charset="0"/>
              </a:rPr>
              <a:t>Each expert gets equal opportunity to contribute to the solution via the blackboard.</a:t>
            </a:r>
          </a:p>
          <a:p>
            <a:pPr algn="l"/>
            <a:r>
              <a:rPr lang="en-US" sz="1800" b="0" i="0" u="none" strike="noStrike" baseline="0" dirty="0">
                <a:latin typeface="Times New Roman" panose="02020603050405020304" pitchFamily="18" charset="0"/>
              </a:rPr>
              <a:t>It is assumed that all participants are experts, but they might have acquired their individual expertise in situations different from those of the other experts in the group.</a:t>
            </a:r>
          </a:p>
          <a:p>
            <a:pPr marL="0" indent="0" algn="l">
              <a:buNone/>
            </a:pPr>
            <a:r>
              <a:rPr lang="en-US" sz="1800" dirty="0">
                <a:latin typeface="AdobePiStd"/>
              </a:rPr>
              <a:t>   </a:t>
            </a:r>
            <a:r>
              <a:rPr lang="en-US" sz="1800" b="0" i="0" u="none" strike="noStrike" baseline="0" dirty="0">
                <a:latin typeface="AdobePiStd"/>
              </a:rPr>
              <a:t> </a:t>
            </a:r>
            <a:r>
              <a:rPr lang="en-US" sz="1800" b="0" i="0" u="none" strike="noStrike" baseline="0" dirty="0">
                <a:latin typeface="Times New Roman" panose="02020603050405020304" pitchFamily="18" charset="0"/>
              </a:rPr>
              <a:t>The process of blackboarding continues till the solution has been reached.</a:t>
            </a:r>
          </a:p>
          <a:p>
            <a:pPr marL="0" indent="0" algn="l">
              <a:buNone/>
            </a:pPr>
            <a:r>
              <a:rPr lang="en-US" sz="1800" b="0" i="0" u="none" strike="noStrike" baseline="0" dirty="0">
                <a:latin typeface="Times New Roman" panose="02020603050405020304" pitchFamily="18" charset="0"/>
              </a:rPr>
              <a:t>Characteristics of blackboard system:</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Diverse approaches to problem-solving.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Common language for interaction.</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Efficient storage of information</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Flexible representation of information.</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Iterative approach to problem-solving.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Organized participation.</a:t>
            </a:r>
            <a:endParaRPr lang="en-US" dirty="0"/>
          </a:p>
        </p:txBody>
      </p:sp>
    </p:spTree>
    <p:extLst>
      <p:ext uri="{BB962C8B-B14F-4D97-AF65-F5344CB8AC3E}">
        <p14:creationId xmlns:p14="http://schemas.microsoft.com/office/powerpoint/2010/main" val="680991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95DAD9-812B-957A-9F40-41898DDCBAA4}"/>
              </a:ext>
            </a:extLst>
          </p:cNvPr>
          <p:cNvPicPr>
            <a:picLocks noGrp="1" noChangeAspect="1"/>
          </p:cNvPicPr>
          <p:nvPr>
            <p:ph idx="1"/>
          </p:nvPr>
        </p:nvPicPr>
        <p:blipFill>
          <a:blip r:embed="rId3"/>
          <a:stretch>
            <a:fillRect/>
          </a:stretch>
        </p:blipFill>
        <p:spPr>
          <a:xfrm>
            <a:off x="1337310" y="64453"/>
            <a:ext cx="9086850" cy="6057900"/>
          </a:xfrm>
        </p:spPr>
      </p:pic>
    </p:spTree>
    <p:extLst>
      <p:ext uri="{BB962C8B-B14F-4D97-AF65-F5344CB8AC3E}">
        <p14:creationId xmlns:p14="http://schemas.microsoft.com/office/powerpoint/2010/main" val="125014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5F53-7AF7-06E9-6DF2-CD85805BE9FD}"/>
              </a:ext>
            </a:extLst>
          </p:cNvPr>
          <p:cNvSpPr>
            <a:spLocks noGrp="1"/>
          </p:cNvSpPr>
          <p:nvPr>
            <p:ph type="title"/>
          </p:nvPr>
        </p:nvSpPr>
        <p:spPr/>
        <p:txBody>
          <a:bodyPr/>
          <a:lstStyle/>
          <a:p>
            <a:r>
              <a:rPr lang="en-US" dirty="0"/>
              <a:t>Knowledge Codification</a:t>
            </a:r>
          </a:p>
        </p:txBody>
      </p:sp>
      <p:sp>
        <p:nvSpPr>
          <p:cNvPr id="3" name="Content Placeholder 2">
            <a:extLst>
              <a:ext uri="{FF2B5EF4-FFF2-40B4-BE49-F238E27FC236}">
                <a16:creationId xmlns:a16="http://schemas.microsoft.com/office/drawing/2014/main" id="{0D215D54-7DFC-CAF0-E928-61B6E6B06037}"/>
              </a:ext>
            </a:extLst>
          </p:cNvPr>
          <p:cNvSpPr>
            <a:spLocks noGrp="1"/>
          </p:cNvSpPr>
          <p:nvPr>
            <p:ph idx="1"/>
          </p:nvPr>
        </p:nvSpPr>
        <p:spPr>
          <a:xfrm>
            <a:off x="838200" y="1825624"/>
            <a:ext cx="10515600" cy="4769485"/>
          </a:xfrm>
        </p:spPr>
        <p:txBody>
          <a:bodyPr>
            <a:noAutofit/>
          </a:bodyPr>
          <a:lstStyle/>
          <a:p>
            <a:pPr marL="0" indent="0" algn="l">
              <a:buNone/>
            </a:pPr>
            <a:r>
              <a:rPr lang="en-US" sz="1800" b="0" i="0" u="none" strike="noStrike" baseline="0" dirty="0">
                <a:latin typeface="Times New Roman" panose="02020603050405020304" pitchFamily="18" charset="0"/>
              </a:rPr>
              <a:t>Knowledge codification means converting tacit knowledge to explicit knowledge in a usable form for the organizational members.</a:t>
            </a:r>
          </a:p>
          <a:p>
            <a:pPr algn="l"/>
            <a:r>
              <a:rPr lang="en-US" sz="1800" b="0" i="0" u="none" strike="noStrike" baseline="0" dirty="0">
                <a:latin typeface="Times New Roman" panose="02020603050405020304" pitchFamily="18" charset="0"/>
              </a:rPr>
              <a:t>Tacit knowledge (e.g., human expertise) is identified and leveraged through a form that is able to produce highest return for the business.</a:t>
            </a:r>
          </a:p>
          <a:p>
            <a:pPr algn="l"/>
            <a:r>
              <a:rPr lang="en-US" sz="1800" b="0" i="0" u="none" strike="noStrike" baseline="0" dirty="0">
                <a:latin typeface="Times New Roman" panose="02020603050405020304" pitchFamily="18" charset="0"/>
              </a:rPr>
              <a:t>Explicit knowledge is organized, categorized, indexed and accessed.</a:t>
            </a:r>
          </a:p>
          <a:p>
            <a:pPr algn="l"/>
            <a:r>
              <a:rPr lang="en-US" sz="1800" b="0" i="0" u="none" strike="noStrike" baseline="0" dirty="0">
                <a:latin typeface="Times New Roman" panose="02020603050405020304" pitchFamily="18" charset="0"/>
              </a:rPr>
              <a:t>The organizing often includes decision trees, decision tables etc.</a:t>
            </a:r>
          </a:p>
          <a:p>
            <a:pPr algn="l"/>
            <a:r>
              <a:rPr lang="en-US" sz="1800" b="0" i="0" u="none" strike="noStrike" baseline="0" dirty="0">
                <a:latin typeface="Times New Roman" panose="02020603050405020304" pitchFamily="18" charset="0"/>
              </a:rPr>
              <a:t>Codification must be done in a form/structure which will eventually build the knowledge base.</a:t>
            </a:r>
          </a:p>
        </p:txBody>
      </p:sp>
    </p:spTree>
    <p:extLst>
      <p:ext uri="{BB962C8B-B14F-4D97-AF65-F5344CB8AC3E}">
        <p14:creationId xmlns:p14="http://schemas.microsoft.com/office/powerpoint/2010/main" val="3082076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3A0381-CCA6-98E9-811A-D5B8F22C03F3}"/>
              </a:ext>
            </a:extLst>
          </p:cNvPr>
          <p:cNvPicPr>
            <a:picLocks noGrp="1" noChangeAspect="1"/>
          </p:cNvPicPr>
          <p:nvPr>
            <p:ph idx="1"/>
          </p:nvPr>
        </p:nvPicPr>
        <p:blipFill>
          <a:blip r:embed="rId2"/>
          <a:stretch>
            <a:fillRect/>
          </a:stretch>
        </p:blipFill>
        <p:spPr>
          <a:xfrm>
            <a:off x="982980" y="149225"/>
            <a:ext cx="9612630" cy="6027738"/>
          </a:xfrm>
        </p:spPr>
      </p:pic>
    </p:spTree>
    <p:extLst>
      <p:ext uri="{BB962C8B-B14F-4D97-AF65-F5344CB8AC3E}">
        <p14:creationId xmlns:p14="http://schemas.microsoft.com/office/powerpoint/2010/main" val="29557269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EC8FDC-FE2C-0BD5-4A4D-9033C930BBBF}"/>
              </a:ext>
            </a:extLst>
          </p:cNvPr>
          <p:cNvPicPr>
            <a:picLocks noGrp="1" noChangeAspect="1"/>
          </p:cNvPicPr>
          <p:nvPr>
            <p:ph idx="1"/>
          </p:nvPr>
        </p:nvPicPr>
        <p:blipFill>
          <a:blip r:embed="rId3"/>
          <a:stretch>
            <a:fillRect/>
          </a:stretch>
        </p:blipFill>
        <p:spPr>
          <a:xfrm>
            <a:off x="1863090" y="103706"/>
            <a:ext cx="8183880" cy="6025494"/>
          </a:xfrm>
        </p:spPr>
      </p:pic>
    </p:spTree>
    <p:extLst>
      <p:ext uri="{BB962C8B-B14F-4D97-AF65-F5344CB8AC3E}">
        <p14:creationId xmlns:p14="http://schemas.microsoft.com/office/powerpoint/2010/main" val="2989513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09EFB-FF0C-5D49-CCE8-2ED29BC7141B}"/>
              </a:ext>
            </a:extLst>
          </p:cNvPr>
          <p:cNvSpPr>
            <a:spLocks noGrp="1"/>
          </p:cNvSpPr>
          <p:nvPr>
            <p:ph idx="1"/>
          </p:nvPr>
        </p:nvSpPr>
        <p:spPr>
          <a:xfrm>
            <a:off x="838200" y="228600"/>
            <a:ext cx="10515600" cy="5948363"/>
          </a:xfrm>
        </p:spPr>
        <p:txBody>
          <a:bodyPr>
            <a:normAutofit/>
          </a:bodyPr>
          <a:lstStyle/>
          <a:p>
            <a:pPr algn="l"/>
            <a:r>
              <a:rPr lang="en-US" sz="1800" b="0" i="0" u="none" strike="noStrike" baseline="0" dirty="0">
                <a:latin typeface="Times New Roman" panose="02020603050405020304" pitchFamily="18" charset="0"/>
              </a:rPr>
              <a:t>The resulting knowledge base supports training and decision making.</a:t>
            </a:r>
          </a:p>
          <a:p>
            <a:pPr lvl="1">
              <a:lnSpc>
                <a:spcPct val="150000"/>
              </a:lnSpc>
              <a:buFont typeface="Courier New" panose="02070309020205020404" pitchFamily="49" charset="0"/>
              <a:buChar char="o"/>
            </a:pPr>
            <a:r>
              <a:rPr lang="en-US" b="0" i="0" u="none" strike="noStrike" baseline="0" dirty="0">
                <a:latin typeface="AdobePiStd"/>
              </a:rPr>
              <a:t> </a:t>
            </a:r>
            <a:r>
              <a:rPr lang="en-US" b="0" i="0" u="none" strike="noStrike" baseline="0" dirty="0">
                <a:latin typeface="Times New Roman" panose="02020603050405020304" pitchFamily="18" charset="0"/>
              </a:rPr>
              <a:t>Diagnosis.</a:t>
            </a:r>
          </a:p>
          <a:p>
            <a:pPr lvl="1">
              <a:lnSpc>
                <a:spcPct val="150000"/>
              </a:lnSpc>
              <a:buFont typeface="Courier New" panose="02070309020205020404" pitchFamily="49" charset="0"/>
              <a:buChar char="o"/>
            </a:pPr>
            <a:r>
              <a:rPr lang="en-US" b="0" i="0" u="none" strike="noStrike" baseline="0" dirty="0">
                <a:latin typeface="Times New Roman" panose="02020603050405020304" pitchFamily="18" charset="0"/>
              </a:rPr>
              <a:t>Training/Instruction.</a:t>
            </a:r>
          </a:p>
          <a:p>
            <a:pPr lvl="1">
              <a:lnSpc>
                <a:spcPct val="150000"/>
              </a:lnSpc>
              <a:buFont typeface="Courier New" panose="02070309020205020404" pitchFamily="49" charset="0"/>
              <a:buChar char="o"/>
            </a:pPr>
            <a:r>
              <a:rPr lang="en-US" b="0" i="0" u="none" strike="noStrike" baseline="0" dirty="0">
                <a:latin typeface="AdobePiStd"/>
              </a:rPr>
              <a:t> </a:t>
            </a:r>
            <a:r>
              <a:rPr lang="en-US" b="0" i="0" u="none" strike="noStrike" baseline="0" dirty="0">
                <a:latin typeface="Times New Roman" panose="02020603050405020304" pitchFamily="18" charset="0"/>
              </a:rPr>
              <a:t>Interpretation.</a:t>
            </a:r>
          </a:p>
          <a:p>
            <a:pPr lvl="1">
              <a:lnSpc>
                <a:spcPct val="150000"/>
              </a:lnSpc>
              <a:buFont typeface="Courier New" panose="02070309020205020404" pitchFamily="49" charset="0"/>
              <a:buChar char="o"/>
            </a:pPr>
            <a:r>
              <a:rPr lang="en-US" b="0" i="0" u="none" strike="noStrike" baseline="0" dirty="0">
                <a:latin typeface="Times New Roman" panose="02020603050405020304" pitchFamily="18" charset="0"/>
              </a:rPr>
              <a:t>Prediction.</a:t>
            </a:r>
          </a:p>
          <a:p>
            <a:pPr lvl="1">
              <a:lnSpc>
                <a:spcPct val="150000"/>
              </a:lnSpc>
              <a:buFont typeface="Courier New" panose="02070309020205020404" pitchFamily="49" charset="0"/>
              <a:buChar char="o"/>
            </a:pPr>
            <a:r>
              <a:rPr lang="en-US" b="0" i="0" u="none" strike="noStrike" baseline="0" dirty="0">
                <a:latin typeface="AdobePiStd"/>
              </a:rPr>
              <a:t> </a:t>
            </a:r>
            <a:r>
              <a:rPr lang="en-US" b="0" i="0" u="none" strike="noStrike" baseline="0" dirty="0">
                <a:latin typeface="Times New Roman" panose="02020603050405020304" pitchFamily="18" charset="0"/>
              </a:rPr>
              <a:t>Planning/Scheduling</a:t>
            </a:r>
          </a:p>
          <a:p>
            <a:pPr marL="457200" lvl="1" indent="0">
              <a:lnSpc>
                <a:spcPct val="150000"/>
              </a:lnSpc>
              <a:buNone/>
            </a:pPr>
            <a:endParaRPr lang="en-US" dirty="0"/>
          </a:p>
        </p:txBody>
      </p:sp>
    </p:spTree>
    <p:extLst>
      <p:ext uri="{BB962C8B-B14F-4D97-AF65-F5344CB8AC3E}">
        <p14:creationId xmlns:p14="http://schemas.microsoft.com/office/powerpoint/2010/main" val="3950495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41819-8453-6B00-01AB-3F3B2370F257}"/>
              </a:ext>
            </a:extLst>
          </p:cNvPr>
          <p:cNvSpPr>
            <a:spLocks noGrp="1"/>
          </p:cNvSpPr>
          <p:nvPr>
            <p:ph idx="1"/>
          </p:nvPr>
        </p:nvSpPr>
        <p:spPr>
          <a:xfrm>
            <a:off x="838200" y="102870"/>
            <a:ext cx="10515600" cy="6074093"/>
          </a:xfrm>
        </p:spPr>
        <p:txBody>
          <a:bodyPr>
            <a:normAutofit/>
          </a:bodyPr>
          <a:lstStyle/>
          <a:p>
            <a:pPr marL="0" indent="0" algn="l">
              <a:lnSpc>
                <a:spcPct val="150000"/>
              </a:lnSpc>
              <a:buNone/>
            </a:pPr>
            <a:r>
              <a:rPr lang="en-US" sz="2000" b="1" i="0" u="none" strike="noStrike" baseline="0" dirty="0">
                <a:latin typeface="Arial" panose="020B0604020202020204" pitchFamily="34" charset="0"/>
              </a:rPr>
              <a:t>Modes of Knowledge Conversion</a:t>
            </a:r>
          </a:p>
          <a:p>
            <a:pPr algn="l">
              <a:lnSpc>
                <a:spcPct val="150000"/>
              </a:lnSpc>
            </a:pPr>
            <a:r>
              <a:rPr lang="en-US" sz="2000" b="0" i="0" u="none" strike="noStrike" baseline="0" dirty="0">
                <a:latin typeface="Times New Roman" panose="02020603050405020304" pitchFamily="18" charset="0"/>
              </a:rPr>
              <a:t>Conversion from tacit-to-tacit knowledge produces socialization where knowledge developer looks for experience in case of knowledge capture.</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Conversion from tacit to explicit knowledge involves externalizing, explaining or clarifying tacit knowledge via analogies, models, or metaphors.</a:t>
            </a:r>
          </a:p>
          <a:p>
            <a:pPr algn="l">
              <a:lnSpc>
                <a:spcPct val="150000"/>
              </a:lnSpc>
            </a:pPr>
            <a:r>
              <a:rPr lang="en-US" sz="2000" b="0" i="0" u="none" strike="noStrike" baseline="0" dirty="0">
                <a:latin typeface="Times New Roman" panose="02020603050405020304" pitchFamily="18" charset="0"/>
              </a:rPr>
              <a:t>Conversion from explicit to tacit knowledge involves internalizing (or fitting explicit knowledge to tacit knowledge.</a:t>
            </a:r>
          </a:p>
          <a:p>
            <a:pPr algn="l">
              <a:lnSpc>
                <a:spcPct val="150000"/>
              </a:lnSpc>
            </a:pPr>
            <a:r>
              <a:rPr lang="en-US" sz="2000" b="0" i="0" u="none" strike="noStrike" baseline="0" dirty="0">
                <a:latin typeface="Times New Roman" panose="02020603050405020304" pitchFamily="18" charset="0"/>
              </a:rPr>
              <a:t>Conversion from explicit-to-explicit knowledge involves combining, categorizing, reorganizing or sorting different bodies of explicit knowledge to lead to new knowledge</a:t>
            </a:r>
          </a:p>
        </p:txBody>
      </p:sp>
    </p:spTree>
    <p:extLst>
      <p:ext uri="{BB962C8B-B14F-4D97-AF65-F5344CB8AC3E}">
        <p14:creationId xmlns:p14="http://schemas.microsoft.com/office/powerpoint/2010/main" val="3002577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D82C0-9C92-BEDE-ECDE-43DC7A06284A}"/>
              </a:ext>
            </a:extLst>
          </p:cNvPr>
          <p:cNvSpPr>
            <a:spLocks noGrp="1"/>
          </p:cNvSpPr>
          <p:nvPr>
            <p:ph idx="1"/>
          </p:nvPr>
        </p:nvSpPr>
        <p:spPr>
          <a:xfrm>
            <a:off x="838200" y="400050"/>
            <a:ext cx="10515600" cy="5776913"/>
          </a:xfrm>
        </p:spPr>
        <p:txBody>
          <a:bodyPr>
            <a:normAutofit/>
          </a:bodyPr>
          <a:lstStyle/>
          <a:p>
            <a:pPr marL="0" indent="0" algn="l">
              <a:buNone/>
            </a:pPr>
            <a:endParaRPr lang="en-US" sz="1800" b="1" i="0" u="none" strike="noStrike" baseline="0" dirty="0">
              <a:solidFill>
                <a:srgbClr val="000000"/>
              </a:solidFill>
              <a:latin typeface="Arial" panose="020B0604020202020204" pitchFamily="34" charset="0"/>
            </a:endParaRPr>
          </a:p>
          <a:p>
            <a:pPr marL="0" indent="0">
              <a:lnSpc>
                <a:spcPct val="150000"/>
              </a:lnSpc>
              <a:buNone/>
            </a:pPr>
            <a:r>
              <a:rPr lang="en-US" sz="1800" b="0" i="0" u="none" strike="noStrike" baseline="0" dirty="0">
                <a:latin typeface="Times New Roman" panose="02020603050405020304" pitchFamily="18" charset="0"/>
              </a:rPr>
              <a:t>Codifying tacit knowledge (in its entirety) in a knowledge base or repository is often difficult because it is usually developed and internalized in the minds of the human experts over a long period of time.</a:t>
            </a:r>
            <a:endParaRPr lang="en-US" sz="1800" b="1" i="0" u="none" strike="noStrike" baseline="0" dirty="0">
              <a:solidFill>
                <a:srgbClr val="000000"/>
              </a:solidFill>
              <a:latin typeface="Arial" panose="020B0604020202020204" pitchFamily="34" charset="0"/>
            </a:endParaRPr>
          </a:p>
          <a:p>
            <a:pPr marL="0" indent="0" algn="l">
              <a:buNone/>
            </a:pPr>
            <a:endParaRPr lang="en-US" sz="1800" b="1" dirty="0">
              <a:solidFill>
                <a:srgbClr val="000000"/>
              </a:solidFill>
              <a:latin typeface="Arial" panose="020B0604020202020204" pitchFamily="34" charset="0"/>
            </a:endParaRPr>
          </a:p>
          <a:p>
            <a:pPr marL="0" indent="0" algn="l">
              <a:buNone/>
            </a:pPr>
            <a:r>
              <a:rPr lang="en-US" sz="1800" b="1" i="0" u="none" strike="noStrike" baseline="0" dirty="0">
                <a:solidFill>
                  <a:srgbClr val="000000"/>
                </a:solidFill>
                <a:latin typeface="Arial" panose="020B0604020202020204" pitchFamily="34" charset="0"/>
              </a:rPr>
              <a:t>Codification Tools/Procedures</a:t>
            </a:r>
          </a:p>
          <a:p>
            <a:pPr algn="l"/>
            <a:r>
              <a:rPr lang="en-US" sz="1800" i="0" u="none" strike="noStrike" baseline="0" dirty="0">
                <a:latin typeface="Times New Roman" panose="02020603050405020304" pitchFamily="18" charset="0"/>
              </a:rPr>
              <a:t>Knowledge Maps</a:t>
            </a:r>
          </a:p>
          <a:p>
            <a:pPr algn="l"/>
            <a:r>
              <a:rPr lang="en-US" sz="1800" i="0" u="none" strike="noStrike" baseline="0" dirty="0">
                <a:latin typeface="Times New Roman" panose="02020603050405020304" pitchFamily="18" charset="0"/>
              </a:rPr>
              <a:t>Decision Table</a:t>
            </a:r>
          </a:p>
          <a:p>
            <a:pPr algn="l"/>
            <a:r>
              <a:rPr lang="en-US" sz="1800" i="0" u="none" strike="noStrike" baseline="0" dirty="0">
                <a:latin typeface="Times New Roman" panose="02020603050405020304" pitchFamily="18" charset="0"/>
              </a:rPr>
              <a:t>Decision Tree</a:t>
            </a:r>
          </a:p>
          <a:p>
            <a:pPr algn="l"/>
            <a:r>
              <a:rPr lang="en-US" sz="1800" i="0" u="none" strike="noStrike" baseline="0" dirty="0">
                <a:latin typeface="Times New Roman" panose="02020603050405020304" pitchFamily="18" charset="0"/>
              </a:rPr>
              <a:t>Frames</a:t>
            </a:r>
          </a:p>
          <a:p>
            <a:pPr algn="l"/>
            <a:r>
              <a:rPr lang="en-US" sz="1800" i="0" u="none" strike="noStrike" baseline="0" dirty="0">
                <a:latin typeface="Times New Roman" panose="02020603050405020304" pitchFamily="18" charset="0"/>
              </a:rPr>
              <a:t>Production Rules</a:t>
            </a:r>
          </a:p>
          <a:p>
            <a:pPr algn="l"/>
            <a:r>
              <a:rPr lang="en-US" sz="1800" i="0" u="none" strike="noStrike" baseline="0" dirty="0">
                <a:latin typeface="Times New Roman" panose="02020603050405020304" pitchFamily="18" charset="0"/>
              </a:rPr>
              <a:t>Case-Based Reasoning</a:t>
            </a:r>
          </a:p>
          <a:p>
            <a:pPr algn="l"/>
            <a:r>
              <a:rPr lang="en-US" sz="1800" i="0" u="none" strike="noStrike" baseline="0" dirty="0">
                <a:latin typeface="Times New Roman" panose="02020603050405020304" pitchFamily="18" charset="0"/>
              </a:rPr>
              <a:t>Knowledge-Based Agents</a:t>
            </a:r>
            <a:endParaRPr lang="en-US" dirty="0"/>
          </a:p>
        </p:txBody>
      </p:sp>
    </p:spTree>
    <p:extLst>
      <p:ext uri="{BB962C8B-B14F-4D97-AF65-F5344CB8AC3E}">
        <p14:creationId xmlns:p14="http://schemas.microsoft.com/office/powerpoint/2010/main" val="1043544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F4F6-2B31-A57A-70EA-F10F492BDA11}"/>
              </a:ext>
            </a:extLst>
          </p:cNvPr>
          <p:cNvSpPr>
            <a:spLocks noGrp="1"/>
          </p:cNvSpPr>
          <p:nvPr>
            <p:ph type="title"/>
          </p:nvPr>
        </p:nvSpPr>
        <p:spPr/>
        <p:txBody>
          <a:bodyPr/>
          <a:lstStyle/>
          <a:p>
            <a:r>
              <a:rPr lang="en-US" sz="4400" b="1" i="0" u="none" strike="noStrike" baseline="0" dirty="0">
                <a:latin typeface="Arial" panose="020B0604020202020204" pitchFamily="34" charset="0"/>
              </a:rPr>
              <a:t>Codifying Knowledge</a:t>
            </a:r>
            <a:br>
              <a:rPr lang="en-US" sz="4400" b="1" i="0" u="none" strike="noStrike" baseline="0"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7B701AE-61E3-C079-314E-8DDB7A2532FB}"/>
              </a:ext>
            </a:extLst>
          </p:cNvPr>
          <p:cNvSpPr>
            <a:spLocks noGrp="1"/>
          </p:cNvSpPr>
          <p:nvPr>
            <p:ph idx="1"/>
          </p:nvPr>
        </p:nvSpPr>
        <p:spPr/>
        <p:txBody>
          <a:bodyPr>
            <a:normAutofit/>
          </a:bodyPr>
          <a:lstStyle/>
          <a:p>
            <a:pPr marL="0" indent="0" algn="l">
              <a:buNone/>
            </a:pPr>
            <a:r>
              <a:rPr lang="en-US" sz="2400" b="0" i="0" u="none" strike="noStrike" baseline="0" dirty="0">
                <a:latin typeface="Times New Roman" panose="02020603050405020304" pitchFamily="18" charset="0"/>
              </a:rPr>
              <a:t>Things to Consider before Codification:</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What organizational goals will the codified knowledge serve?</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What knowledge exists in the organization that can address these goals?</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How useful is the existing knowledge for codification?</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How would someone codify knowledge</a:t>
            </a:r>
            <a:endParaRPr lang="en-US" sz="2400" dirty="0"/>
          </a:p>
        </p:txBody>
      </p:sp>
    </p:spTree>
    <p:extLst>
      <p:ext uri="{BB962C8B-B14F-4D97-AF65-F5344CB8AC3E}">
        <p14:creationId xmlns:p14="http://schemas.microsoft.com/office/powerpoint/2010/main" val="71903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12DB-1DDB-8D80-1387-63D95A61AA00}"/>
              </a:ext>
            </a:extLst>
          </p:cNvPr>
          <p:cNvSpPr>
            <a:spLocks noGrp="1"/>
          </p:cNvSpPr>
          <p:nvPr>
            <p:ph type="title"/>
          </p:nvPr>
        </p:nvSpPr>
        <p:spPr/>
        <p:txBody>
          <a:bodyPr/>
          <a:lstStyle/>
          <a:p>
            <a:r>
              <a:rPr lang="en-US" dirty="0"/>
              <a:t>Knowledge Workers</a:t>
            </a:r>
          </a:p>
        </p:txBody>
      </p:sp>
      <p:sp>
        <p:nvSpPr>
          <p:cNvPr id="3" name="Content Placeholder 2">
            <a:extLst>
              <a:ext uri="{FF2B5EF4-FFF2-40B4-BE49-F238E27FC236}">
                <a16:creationId xmlns:a16="http://schemas.microsoft.com/office/drawing/2014/main" id="{0061D8C9-2460-B8C6-668E-B469363A28DE}"/>
              </a:ext>
            </a:extLst>
          </p:cNvPr>
          <p:cNvSpPr>
            <a:spLocks noGrp="1"/>
          </p:cNvSpPr>
          <p:nvPr>
            <p:ph idx="1"/>
          </p:nvPr>
        </p:nvSpPr>
        <p:spPr/>
        <p:txBody>
          <a:bodyPr/>
          <a:lstStyle/>
          <a:p>
            <a:r>
              <a:rPr lang="en-US" dirty="0"/>
              <a:t>Knowledge workers refer to individuals who primarily deal with generating, analyzing, and leveraging knowledge as the core resource of their work.</a:t>
            </a:r>
          </a:p>
          <a:p>
            <a:r>
              <a:rPr lang="en-US" dirty="0"/>
              <a:t>They possess specialized knowledge, skills, and expertise that enable them to contribute to the creation, acquisition, dissemination, and application of knowledge within an organization or industry.</a:t>
            </a:r>
          </a:p>
          <a:p>
            <a:r>
              <a:rPr lang="en-US" dirty="0"/>
              <a:t>Examples of knowledge workers include researchers, analysts, scientists, engineers, consultants, and professionals in fields such as information technology, finance, marketing, and human resources</a:t>
            </a:r>
          </a:p>
          <a:p>
            <a:endParaRPr lang="en-US" dirty="0"/>
          </a:p>
        </p:txBody>
      </p:sp>
    </p:spTree>
    <p:extLst>
      <p:ext uri="{BB962C8B-B14F-4D97-AF65-F5344CB8AC3E}">
        <p14:creationId xmlns:p14="http://schemas.microsoft.com/office/powerpoint/2010/main" val="4219005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4F03-CDFC-18B4-F7CB-EF06AA29CE95}"/>
              </a:ext>
            </a:extLst>
          </p:cNvPr>
          <p:cNvSpPr>
            <a:spLocks noGrp="1"/>
          </p:cNvSpPr>
          <p:nvPr>
            <p:ph type="title"/>
          </p:nvPr>
        </p:nvSpPr>
        <p:spPr/>
        <p:txBody>
          <a:bodyPr/>
          <a:lstStyle/>
          <a:p>
            <a:r>
              <a:rPr lang="en-US" b="1" dirty="0"/>
              <a:t>Aims Of Codification</a:t>
            </a:r>
          </a:p>
        </p:txBody>
      </p:sp>
      <p:sp>
        <p:nvSpPr>
          <p:cNvPr id="3" name="Content Placeholder 2">
            <a:extLst>
              <a:ext uri="{FF2B5EF4-FFF2-40B4-BE49-F238E27FC236}">
                <a16:creationId xmlns:a16="http://schemas.microsoft.com/office/drawing/2014/main" id="{C9883160-1A6D-5806-FBA2-C1D1C5F1CAF8}"/>
              </a:ext>
            </a:extLst>
          </p:cNvPr>
          <p:cNvSpPr>
            <a:spLocks noGrp="1"/>
          </p:cNvSpPr>
          <p:nvPr>
            <p:ph idx="1"/>
          </p:nvPr>
        </p:nvSpPr>
        <p:spPr/>
        <p:txBody>
          <a:bodyPr/>
          <a:lstStyle/>
          <a:p>
            <a:r>
              <a:rPr lang="en-US" dirty="0"/>
              <a:t>Reusing in other Contexts i.e.: Applying the  knowledge in other similar contexts or scenarios other than the original</a:t>
            </a:r>
          </a:p>
          <a:p>
            <a:r>
              <a:rPr lang="en-US" dirty="0"/>
              <a:t>Formalization and Standardization</a:t>
            </a:r>
          </a:p>
          <a:p>
            <a:r>
              <a:rPr lang="en-US" dirty="0"/>
              <a:t>Preventing others from using knowledge</a:t>
            </a:r>
          </a:p>
        </p:txBody>
      </p:sp>
    </p:spTree>
    <p:extLst>
      <p:ext uri="{BB962C8B-B14F-4D97-AF65-F5344CB8AC3E}">
        <p14:creationId xmlns:p14="http://schemas.microsoft.com/office/powerpoint/2010/main" val="22030757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392235-6B66-9D20-A4DA-8B4654D7B63D}"/>
              </a:ext>
            </a:extLst>
          </p:cNvPr>
          <p:cNvPicPr>
            <a:picLocks noGrp="1" noChangeAspect="1"/>
          </p:cNvPicPr>
          <p:nvPr>
            <p:ph idx="1"/>
          </p:nvPr>
        </p:nvPicPr>
        <p:blipFill>
          <a:blip r:embed="rId3"/>
          <a:stretch>
            <a:fillRect/>
          </a:stretch>
        </p:blipFill>
        <p:spPr>
          <a:xfrm>
            <a:off x="1565910" y="315882"/>
            <a:ext cx="8629650" cy="5924898"/>
          </a:xfrm>
        </p:spPr>
      </p:pic>
    </p:spTree>
    <p:extLst>
      <p:ext uri="{BB962C8B-B14F-4D97-AF65-F5344CB8AC3E}">
        <p14:creationId xmlns:p14="http://schemas.microsoft.com/office/powerpoint/2010/main" val="19502636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C50046-FDFD-CEE5-BA7C-52C11E1BFD09}"/>
              </a:ext>
            </a:extLst>
          </p:cNvPr>
          <p:cNvSpPr>
            <a:spLocks noGrp="1"/>
          </p:cNvSpPr>
          <p:nvPr>
            <p:ph idx="1"/>
          </p:nvPr>
        </p:nvSpPr>
        <p:spPr>
          <a:xfrm>
            <a:off x="838200" y="468630"/>
            <a:ext cx="10515600" cy="5708333"/>
          </a:xfrm>
        </p:spPr>
        <p:txBody>
          <a:bodyPr/>
          <a:lstStyle/>
          <a:p>
            <a:pPr marL="0" indent="0" algn="l">
              <a:buNone/>
            </a:pPr>
            <a:r>
              <a:rPr lang="en-US" sz="1800" b="1" i="0" u="none" strike="noStrike" baseline="0" dirty="0">
                <a:latin typeface="Arial" panose="020B0604020202020204" pitchFamily="34" charset="0"/>
              </a:rPr>
              <a:t>Knowledge Maps</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Knowledge maps originated from the belief that people act on things that they understand and accept.</a:t>
            </a:r>
          </a:p>
          <a:p>
            <a:pPr algn="l"/>
            <a:r>
              <a:rPr lang="en-US" sz="1800" b="0" i="0" u="none" strike="noStrike" baseline="0" dirty="0">
                <a:latin typeface="Times New Roman" panose="02020603050405020304" pitchFamily="18" charset="0"/>
              </a:rPr>
              <a:t>It indicates that self-determined change is sustainable.</a:t>
            </a:r>
          </a:p>
          <a:p>
            <a:pPr algn="l"/>
            <a:r>
              <a:rPr lang="en-US" sz="1800" b="0" i="0" u="none" strike="noStrike" baseline="0" dirty="0">
                <a:latin typeface="Times New Roman" panose="02020603050405020304" pitchFamily="18" charset="0"/>
              </a:rPr>
              <a:t>Knowledge map is a visual representation of knowledge.</a:t>
            </a:r>
          </a:p>
          <a:p>
            <a:pPr algn="l"/>
            <a:r>
              <a:rPr lang="en-US" sz="1800" b="0" i="0" u="none" strike="noStrike" baseline="0" dirty="0">
                <a:latin typeface="Times New Roman" panose="02020603050405020304" pitchFamily="18" charset="0"/>
              </a:rPr>
              <a:t>They can represent explicit/tacit, formal/informal, documented/undocumented, internal/external knowledge.</a:t>
            </a:r>
          </a:p>
          <a:p>
            <a:pPr algn="l"/>
            <a:r>
              <a:rPr lang="en-US" sz="1800" b="0" i="0" u="none" strike="noStrike" baseline="0" dirty="0">
                <a:latin typeface="Times New Roman" panose="02020603050405020304" pitchFamily="18" charset="0"/>
              </a:rPr>
              <a:t>It is not a knowledge repository.</a:t>
            </a:r>
          </a:p>
          <a:p>
            <a:pPr algn="l"/>
            <a:r>
              <a:rPr lang="en-US" sz="1800" b="0" i="0" u="none" strike="noStrike" baseline="0" dirty="0">
                <a:latin typeface="Times New Roman" panose="02020603050405020304" pitchFamily="18" charset="0"/>
              </a:rPr>
              <a:t>It is a sort of directory that points towards people, documents, and repositories.</a:t>
            </a:r>
          </a:p>
          <a:p>
            <a:pPr algn="l"/>
            <a:r>
              <a:rPr lang="en-US" sz="1800" b="0" i="0" u="none" strike="noStrike" baseline="0" dirty="0">
                <a:latin typeface="Times New Roman" panose="02020603050405020304" pitchFamily="18" charset="0"/>
              </a:rPr>
              <a:t>It may identify strengths to exploit and missing knowledge gaps to fill.</a:t>
            </a:r>
          </a:p>
          <a:p>
            <a:pPr algn="l"/>
            <a:r>
              <a:rPr lang="en-US" sz="1800" b="0" i="0" u="none" strike="noStrike" baseline="0" dirty="0">
                <a:latin typeface="Times New Roman" panose="02020603050405020304" pitchFamily="18" charset="0"/>
              </a:rPr>
              <a:t>Knowledge Mapping is very useful when it is required to visualize and explore complex systems</a:t>
            </a:r>
            <a:endParaRPr lang="en-US" dirty="0"/>
          </a:p>
        </p:txBody>
      </p:sp>
    </p:spTree>
    <p:extLst>
      <p:ext uri="{BB962C8B-B14F-4D97-AF65-F5344CB8AC3E}">
        <p14:creationId xmlns:p14="http://schemas.microsoft.com/office/powerpoint/2010/main" val="145380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A9E9-DC73-6CBE-4BFE-F5338E462867}"/>
              </a:ext>
            </a:extLst>
          </p:cNvPr>
          <p:cNvSpPr>
            <a:spLocks noGrp="1"/>
          </p:cNvSpPr>
          <p:nvPr>
            <p:ph type="title"/>
          </p:nvPr>
        </p:nvSpPr>
        <p:spPr/>
        <p:txBody>
          <a:bodyPr/>
          <a:lstStyle/>
          <a:p>
            <a:r>
              <a:rPr lang="en-US" dirty="0"/>
              <a:t>Knowledge Economy</a:t>
            </a:r>
          </a:p>
        </p:txBody>
      </p:sp>
      <p:sp>
        <p:nvSpPr>
          <p:cNvPr id="3" name="Content Placeholder 2">
            <a:extLst>
              <a:ext uri="{FF2B5EF4-FFF2-40B4-BE49-F238E27FC236}">
                <a16:creationId xmlns:a16="http://schemas.microsoft.com/office/drawing/2014/main" id="{F9F246F0-9A14-383E-B61D-B08B68FDF711}"/>
              </a:ext>
            </a:extLst>
          </p:cNvPr>
          <p:cNvSpPr>
            <a:spLocks noGrp="1"/>
          </p:cNvSpPr>
          <p:nvPr>
            <p:ph idx="1"/>
          </p:nvPr>
        </p:nvSpPr>
        <p:spPr/>
        <p:txBody>
          <a:bodyPr/>
          <a:lstStyle/>
          <a:p>
            <a:r>
              <a:rPr lang="en-US" dirty="0"/>
              <a:t>The knowledge economy is a term used to describe an economic system where the generation, dissemination, and utilization of knowledge and information play a central role in driving growth, productivity, and competitiveness.</a:t>
            </a:r>
          </a:p>
          <a:p>
            <a:r>
              <a:rPr lang="en-US" dirty="0"/>
              <a:t>In a knowledge economy, the production and distribution of goods and services heavily rely on intellectual capital, innovation, and the effective management of knowledge assets.</a:t>
            </a:r>
          </a:p>
          <a:p>
            <a:r>
              <a:rPr lang="en-US" dirty="0"/>
              <a:t>Knowledge-intensive industries such as technology, healthcare, education, research and development, and creative industries are prominent in the knowledge economy.</a:t>
            </a:r>
          </a:p>
          <a:p>
            <a:endParaRPr lang="en-US" dirty="0"/>
          </a:p>
        </p:txBody>
      </p:sp>
    </p:spTree>
    <p:extLst>
      <p:ext uri="{BB962C8B-B14F-4D97-AF65-F5344CB8AC3E}">
        <p14:creationId xmlns:p14="http://schemas.microsoft.com/office/powerpoint/2010/main" val="306708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1EC5-8D0F-483C-EC90-2A04505E5B47}"/>
              </a:ext>
            </a:extLst>
          </p:cNvPr>
          <p:cNvSpPr>
            <a:spLocks noGrp="1"/>
          </p:cNvSpPr>
          <p:nvPr>
            <p:ph type="title"/>
          </p:nvPr>
        </p:nvSpPr>
        <p:spPr/>
        <p:txBody>
          <a:bodyPr/>
          <a:lstStyle/>
          <a:p>
            <a:r>
              <a:rPr lang="en-US" dirty="0"/>
              <a:t>Knowledge Economy</a:t>
            </a:r>
          </a:p>
        </p:txBody>
      </p:sp>
      <p:sp>
        <p:nvSpPr>
          <p:cNvPr id="3" name="Content Placeholder 2">
            <a:extLst>
              <a:ext uri="{FF2B5EF4-FFF2-40B4-BE49-F238E27FC236}">
                <a16:creationId xmlns:a16="http://schemas.microsoft.com/office/drawing/2014/main" id="{143DE329-994E-F6E7-E37E-E80937D04074}"/>
              </a:ext>
            </a:extLst>
          </p:cNvPr>
          <p:cNvSpPr>
            <a:spLocks noGrp="1"/>
          </p:cNvSpPr>
          <p:nvPr>
            <p:ph idx="1"/>
          </p:nvPr>
        </p:nvSpPr>
        <p:spPr/>
        <p:txBody>
          <a:bodyPr/>
          <a:lstStyle/>
          <a:p>
            <a:r>
              <a:rPr lang="en-US" dirty="0"/>
              <a:t>In a knowledge economy, the nature of the work in an organization has changed enormously with the shift from an industrial economy where the focus is production of commercial products to a knowledge economy where the main outcomes are service and expertise</a:t>
            </a:r>
          </a:p>
        </p:txBody>
      </p:sp>
    </p:spTree>
    <p:extLst>
      <p:ext uri="{BB962C8B-B14F-4D97-AF65-F5344CB8AC3E}">
        <p14:creationId xmlns:p14="http://schemas.microsoft.com/office/powerpoint/2010/main" val="148213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E71D-2D53-83D1-2775-40459E6BB330}"/>
              </a:ext>
            </a:extLst>
          </p:cNvPr>
          <p:cNvSpPr>
            <a:spLocks noGrp="1"/>
          </p:cNvSpPr>
          <p:nvPr>
            <p:ph type="title"/>
          </p:nvPr>
        </p:nvSpPr>
        <p:spPr/>
        <p:txBody>
          <a:bodyPr/>
          <a:lstStyle/>
          <a:p>
            <a:r>
              <a:rPr lang="en-US" dirty="0"/>
              <a:t>Champions</a:t>
            </a:r>
          </a:p>
        </p:txBody>
      </p:sp>
      <p:sp>
        <p:nvSpPr>
          <p:cNvPr id="3" name="Content Placeholder 2">
            <a:extLst>
              <a:ext uri="{FF2B5EF4-FFF2-40B4-BE49-F238E27FC236}">
                <a16:creationId xmlns:a16="http://schemas.microsoft.com/office/drawing/2014/main" id="{7E1EEE6C-0006-2E14-58AD-1AD28C758882}"/>
              </a:ext>
            </a:extLst>
          </p:cNvPr>
          <p:cNvSpPr>
            <a:spLocks noGrp="1"/>
          </p:cNvSpPr>
          <p:nvPr>
            <p:ph idx="1"/>
          </p:nvPr>
        </p:nvSpPr>
        <p:spPr/>
        <p:txBody>
          <a:bodyPr>
            <a:normAutofit lnSpcReduction="10000"/>
          </a:bodyPr>
          <a:lstStyle/>
          <a:p>
            <a:pPr marL="0" indent="0">
              <a:buNone/>
            </a:pPr>
            <a:r>
              <a:rPr lang="en-US" dirty="0"/>
              <a:t>•Champions in knowledge management are individuals who play a critical role in promoting and facilitating knowledge sharing, collaboration, and learning within an organization.</a:t>
            </a:r>
          </a:p>
          <a:p>
            <a:pPr marL="0" indent="0">
              <a:buNone/>
            </a:pPr>
            <a:r>
              <a:rPr lang="en-US" dirty="0"/>
              <a:t>•They are typically enthusiastic advocates for knowledge management initiatives and possess the necessary influence, leadership, and expertise to drive change and encourage others to embrace knowledge-related practices.</a:t>
            </a:r>
          </a:p>
          <a:p>
            <a:pPr marL="0" indent="0">
              <a:buNone/>
            </a:pPr>
            <a:r>
              <a:rPr lang="en-US" dirty="0"/>
              <a:t>•Champions may actively promote the use of knowledge management tools, encourage participation in communities of practice, provide training and guidance, and serve as role models for knowledge sharing behaviors</a:t>
            </a:r>
          </a:p>
          <a:p>
            <a:pPr marL="0" indent="0">
              <a:buNone/>
            </a:pPr>
            <a:endParaRPr lang="en-US" dirty="0"/>
          </a:p>
        </p:txBody>
      </p:sp>
    </p:spTree>
    <p:extLst>
      <p:ext uri="{BB962C8B-B14F-4D97-AF65-F5344CB8AC3E}">
        <p14:creationId xmlns:p14="http://schemas.microsoft.com/office/powerpoint/2010/main" val="3064213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5348</TotalTime>
  <Words>5096</Words>
  <Application>Microsoft Office PowerPoint</Application>
  <PresentationFormat>Widescreen</PresentationFormat>
  <Paragraphs>411</Paragraphs>
  <Slides>62</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AdobePiStd</vt:lpstr>
      <vt:lpstr>Arial</vt:lpstr>
      <vt:lpstr>Calibri</vt:lpstr>
      <vt:lpstr>Calibri Light</vt:lpstr>
      <vt:lpstr>Courier New</vt:lpstr>
      <vt:lpstr>museo-sans</vt:lpstr>
      <vt:lpstr>Söhne</vt:lpstr>
      <vt:lpstr>Times New Roman</vt:lpstr>
      <vt:lpstr>TimesNewRomanPSMT</vt:lpstr>
      <vt:lpstr>Wingdings</vt:lpstr>
      <vt:lpstr>Office Theme</vt:lpstr>
      <vt:lpstr>Knowledge Creation</vt:lpstr>
      <vt:lpstr>Group 1</vt:lpstr>
      <vt:lpstr>PowerPoint Presentation</vt:lpstr>
      <vt:lpstr>Group 3  </vt:lpstr>
      <vt:lpstr>Group 4</vt:lpstr>
      <vt:lpstr>Knowledge Workers</vt:lpstr>
      <vt:lpstr>Knowledge Economy</vt:lpstr>
      <vt:lpstr>Knowledge Economy</vt:lpstr>
      <vt:lpstr>Champions</vt:lpstr>
      <vt:lpstr>Knowers</vt:lpstr>
      <vt:lpstr>Knowledge Generation</vt:lpstr>
      <vt:lpstr>PowerPoint Presentation</vt:lpstr>
      <vt:lpstr>PowerPoint Presentation</vt:lpstr>
      <vt:lpstr>PowerPoint Presentation</vt:lpstr>
      <vt:lpstr>Importance of knowledge generation:</vt:lpstr>
      <vt:lpstr>PowerPoint Presentation</vt:lpstr>
      <vt:lpstr>PowerPoint Presentation</vt:lpstr>
      <vt:lpstr>PowerPoint Presentation</vt:lpstr>
      <vt:lpstr>PowerPoint Presentation</vt:lpstr>
      <vt:lpstr>Knowledge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a reliable KM software package Contd.</vt:lpstr>
      <vt:lpstr>PowerPoint Presentation</vt:lpstr>
      <vt:lpstr>Knowledge Capturing Techniques</vt:lpstr>
      <vt:lpstr>PowerPoint Presentation</vt:lpstr>
      <vt:lpstr>PowerPoint Presentation</vt:lpstr>
      <vt:lpstr>PowerPoint Presentation</vt:lpstr>
      <vt:lpstr>PowerPoint Presentation</vt:lpstr>
      <vt:lpstr>PowerPoint Presentation</vt:lpstr>
      <vt:lpstr>PowerPoint Presentation</vt:lpstr>
      <vt:lpstr>Consensus Decision Making</vt:lpstr>
      <vt:lpstr>PowerPoint Presentation</vt:lpstr>
      <vt:lpstr>Nominal Group Method</vt:lpstr>
      <vt:lpstr>PowerPoint Presentation</vt:lpstr>
      <vt:lpstr>PowerPoint Presentation</vt:lpstr>
      <vt:lpstr>Blackboarding</vt:lpstr>
      <vt:lpstr>PowerPoint Presentation</vt:lpstr>
      <vt:lpstr>Knowledge Codification</vt:lpstr>
      <vt:lpstr>PowerPoint Presentation</vt:lpstr>
      <vt:lpstr>PowerPoint Presentation</vt:lpstr>
      <vt:lpstr>PowerPoint Presentation</vt:lpstr>
      <vt:lpstr>PowerPoint Presentation</vt:lpstr>
      <vt:lpstr>PowerPoint Presentation</vt:lpstr>
      <vt:lpstr>Codifying Knowledge </vt:lpstr>
      <vt:lpstr>Aims Of Codification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Creation and Knowledge Architecture</dc:title>
  <dc:creator>Lorraine Nana Ama Johnson</dc:creator>
  <cp:lastModifiedBy>Lorraine Nana Ama Johnson</cp:lastModifiedBy>
  <cp:revision>26</cp:revision>
  <dcterms:created xsi:type="dcterms:W3CDTF">2022-05-17T01:37:41Z</dcterms:created>
  <dcterms:modified xsi:type="dcterms:W3CDTF">2023-06-01T14:38:53Z</dcterms:modified>
</cp:coreProperties>
</file>