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82" r:id="rId3"/>
    <p:sldId id="283" r:id="rId4"/>
    <p:sldId id="284" r:id="rId5"/>
    <p:sldId id="285" r:id="rId6"/>
    <p:sldId id="293" r:id="rId7"/>
    <p:sldId id="294" r:id="rId8"/>
    <p:sldId id="286" r:id="rId9"/>
    <p:sldId id="287" r:id="rId10"/>
    <p:sldId id="292" r:id="rId11"/>
    <p:sldId id="290" r:id="rId12"/>
    <p:sldId id="289" r:id="rId13"/>
    <p:sldId id="295" r:id="rId14"/>
    <p:sldId id="291" r:id="rId15"/>
    <p:sldId id="296" r:id="rId16"/>
    <p:sldId id="298" r:id="rId17"/>
    <p:sldId id="297" r:id="rId18"/>
    <p:sldId id="299" r:id="rId19"/>
    <p:sldId id="300" r:id="rId20"/>
    <p:sldId id="259" r:id="rId21"/>
    <p:sldId id="260" r:id="rId22"/>
    <p:sldId id="261" r:id="rId23"/>
    <p:sldId id="262" r:id="rId24"/>
    <p:sldId id="263" r:id="rId25"/>
    <p:sldId id="264" r:id="rId26"/>
    <p:sldId id="265" r:id="rId27"/>
    <p:sldId id="301"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1" r:id="rId43"/>
    <p:sldId id="28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548" autoAdjust="0"/>
  </p:normalViewPr>
  <p:slideViewPr>
    <p:cSldViewPr snapToGrid="0">
      <p:cViewPr varScale="1">
        <p:scale>
          <a:sx n="64" d="100"/>
          <a:sy n="64" d="100"/>
        </p:scale>
        <p:origin x="142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C91D9-AF4E-46B4-A36A-34136B890C9B}" type="datetimeFigureOut">
              <a:rPr lang="en-US" smtClean="0"/>
              <a:t>5/13/2023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44C5A0-375A-4873-A936-228D023707C3}" type="slidenum">
              <a:rPr lang="en-US" smtClean="0"/>
              <a:t>‹#›</a:t>
            </a:fld>
            <a:endParaRPr lang="en-US"/>
          </a:p>
        </p:txBody>
      </p:sp>
    </p:spTree>
    <p:extLst>
      <p:ext uri="{BB962C8B-B14F-4D97-AF65-F5344CB8AC3E}">
        <p14:creationId xmlns:p14="http://schemas.microsoft.com/office/powerpoint/2010/main" val="4209746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44C5A0-375A-4873-A936-228D023707C3}" type="slidenum">
              <a:rPr lang="en-US" smtClean="0"/>
              <a:t>20</a:t>
            </a:fld>
            <a:endParaRPr lang="en-US"/>
          </a:p>
        </p:txBody>
      </p:sp>
    </p:spTree>
    <p:extLst>
      <p:ext uri="{BB962C8B-B14F-4D97-AF65-F5344CB8AC3E}">
        <p14:creationId xmlns:p14="http://schemas.microsoft.com/office/powerpoint/2010/main" val="1371867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Times New Roman" panose="02020603050405020304" pitchFamily="18" charset="0"/>
              </a:rPr>
              <a:t>This involves the following Forming a knowledge management team.</a:t>
            </a:r>
          </a:p>
          <a:p>
            <a:pPr algn="l"/>
            <a:r>
              <a:rPr lang="en-US" sz="1200" b="0" i="0" u="none" strike="noStrike" baseline="0" dirty="0">
                <a:latin typeface="Times New Roman" panose="02020603050405020304" pitchFamily="18" charset="0"/>
              </a:rPr>
              <a:t>Preparing a master plan.</a:t>
            </a:r>
          </a:p>
          <a:p>
            <a:pPr algn="l"/>
            <a:r>
              <a:rPr lang="en-US" sz="1200" b="0" i="0" u="none" strike="noStrike" baseline="0" dirty="0">
                <a:latin typeface="Times New Roman" panose="02020603050405020304" pitchFamily="18" charset="0"/>
              </a:rPr>
              <a:t>Performing cost/benefit analysis of the proposed system.</a:t>
            </a:r>
          </a:p>
          <a:p>
            <a:pPr algn="l"/>
            <a:r>
              <a:rPr lang="en-US" sz="1200" b="0" i="0" u="none" strike="noStrike" baseline="0" dirty="0">
                <a:latin typeface="Times New Roman" panose="02020603050405020304" pitchFamily="18" charset="0"/>
              </a:rPr>
              <a:t>Quantifying system criteria and costs.</a:t>
            </a:r>
            <a:endParaRPr lang="en-US" dirty="0"/>
          </a:p>
        </p:txBody>
      </p:sp>
      <p:sp>
        <p:nvSpPr>
          <p:cNvPr id="4" name="Slide Number Placeholder 3"/>
          <p:cNvSpPr>
            <a:spLocks noGrp="1"/>
          </p:cNvSpPr>
          <p:nvPr>
            <p:ph type="sldNum" sz="quarter" idx="5"/>
          </p:nvPr>
        </p:nvSpPr>
        <p:spPr/>
        <p:txBody>
          <a:bodyPr/>
          <a:lstStyle/>
          <a:p>
            <a:fld id="{6044C5A0-375A-4873-A936-228D023707C3}" type="slidenum">
              <a:rPr lang="en-US" smtClean="0"/>
              <a:t>28</a:t>
            </a:fld>
            <a:endParaRPr lang="en-US"/>
          </a:p>
        </p:txBody>
      </p:sp>
    </p:spTree>
    <p:extLst>
      <p:ext uri="{BB962C8B-B14F-4D97-AF65-F5344CB8AC3E}">
        <p14:creationId xmlns:p14="http://schemas.microsoft.com/office/powerpoint/2010/main" val="1109941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Data Mining, the practice of </a:t>
            </a:r>
            <a:r>
              <a:rPr lang="en-US" b="0" i="0" dirty="0" err="1">
                <a:solidFill>
                  <a:srgbClr val="202124"/>
                </a:solidFill>
                <a:effectLst/>
                <a:latin typeface="arial" panose="020B0604020202020204" pitchFamily="34" charset="0"/>
              </a:rPr>
              <a:t>analysing</a:t>
            </a:r>
            <a:r>
              <a:rPr lang="en-US" b="0" i="0" dirty="0">
                <a:solidFill>
                  <a:srgbClr val="202124"/>
                </a:solidFill>
                <a:effectLst/>
                <a:latin typeface="arial" panose="020B0604020202020204" pitchFamily="34" charset="0"/>
              </a:rPr>
              <a:t> large databases in order to generate new information.</a:t>
            </a:r>
          </a:p>
          <a:p>
            <a:r>
              <a:rPr lang="en-US" b="0" i="0" dirty="0">
                <a:solidFill>
                  <a:srgbClr val="4D5156"/>
                </a:solidFill>
                <a:effectLst/>
                <a:latin typeface="arial" panose="020B0604020202020204" pitchFamily="34" charset="0"/>
              </a:rPr>
              <a:t>It is also known as knowledge discovery in data (KDD), </a:t>
            </a:r>
            <a:r>
              <a:rPr lang="en-US" b="0" i="0" dirty="0">
                <a:solidFill>
                  <a:srgbClr val="000000"/>
                </a:solidFill>
                <a:effectLst/>
                <a:latin typeface="avenir-light"/>
              </a:rPr>
              <a:t>the process of finding anomalies, patterns and correlations within large data sets to predict outcomes (create new knowledge).</a:t>
            </a:r>
            <a:endParaRPr lang="en-US" dirty="0"/>
          </a:p>
        </p:txBody>
      </p:sp>
      <p:sp>
        <p:nvSpPr>
          <p:cNvPr id="4" name="Slide Number Placeholder 3"/>
          <p:cNvSpPr>
            <a:spLocks noGrp="1"/>
          </p:cNvSpPr>
          <p:nvPr>
            <p:ph type="sldNum" sz="quarter" idx="5"/>
          </p:nvPr>
        </p:nvSpPr>
        <p:spPr/>
        <p:txBody>
          <a:bodyPr/>
          <a:lstStyle/>
          <a:p>
            <a:fld id="{6044C5A0-375A-4873-A936-228D023707C3}" type="slidenum">
              <a:rPr lang="en-US" smtClean="0"/>
              <a:t>33</a:t>
            </a:fld>
            <a:endParaRPr lang="en-US"/>
          </a:p>
        </p:txBody>
      </p:sp>
    </p:spTree>
    <p:extLst>
      <p:ext uri="{BB962C8B-B14F-4D97-AF65-F5344CB8AC3E}">
        <p14:creationId xmlns:p14="http://schemas.microsoft.com/office/powerpoint/2010/main" val="3355448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44C5A0-375A-4873-A936-228D023707C3}" type="slidenum">
              <a:rPr lang="en-US" smtClean="0"/>
              <a:t>34</a:t>
            </a:fld>
            <a:endParaRPr lang="en-US"/>
          </a:p>
        </p:txBody>
      </p:sp>
    </p:spTree>
    <p:extLst>
      <p:ext uri="{BB962C8B-B14F-4D97-AF65-F5344CB8AC3E}">
        <p14:creationId xmlns:p14="http://schemas.microsoft.com/office/powerpoint/2010/main" val="839977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Iterative design is </a:t>
            </a:r>
            <a:r>
              <a:rPr lang="en-US" b="1" i="0" dirty="0">
                <a:solidFill>
                  <a:srgbClr val="202124"/>
                </a:solidFill>
                <a:effectLst/>
                <a:latin typeface="arial" panose="020B0604020202020204" pitchFamily="34" charset="0"/>
              </a:rPr>
              <a:t>a special approach based on a cyclic process of prototyping, testing, analyzing, and refining the product</a:t>
            </a:r>
            <a:r>
              <a:rPr lang="en-US" b="0" i="0" dirty="0">
                <a:solidFill>
                  <a:srgbClr val="202124"/>
                </a:solidFill>
                <a:effectLst/>
                <a:latin typeface="arial" panose="020B0604020202020204" pitchFamily="34" charset="0"/>
              </a:rPr>
              <a:t>.</a:t>
            </a:r>
            <a:endParaRPr lang="en-US" dirty="0"/>
          </a:p>
        </p:txBody>
      </p:sp>
      <p:sp>
        <p:nvSpPr>
          <p:cNvPr id="4" name="Slide Number Placeholder 3"/>
          <p:cNvSpPr>
            <a:spLocks noGrp="1"/>
          </p:cNvSpPr>
          <p:nvPr>
            <p:ph type="sldNum" sz="quarter" idx="5"/>
          </p:nvPr>
        </p:nvSpPr>
        <p:spPr/>
        <p:txBody>
          <a:bodyPr/>
          <a:lstStyle/>
          <a:p>
            <a:fld id="{6044C5A0-375A-4873-A936-228D023707C3}" type="slidenum">
              <a:rPr lang="en-US" smtClean="0"/>
              <a:t>35</a:t>
            </a:fld>
            <a:endParaRPr lang="en-US"/>
          </a:p>
        </p:txBody>
      </p:sp>
    </p:spTree>
    <p:extLst>
      <p:ext uri="{BB962C8B-B14F-4D97-AF65-F5344CB8AC3E}">
        <p14:creationId xmlns:p14="http://schemas.microsoft.com/office/powerpoint/2010/main" val="1788946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 store of information or data that is available to draw on.</a:t>
            </a:r>
          </a:p>
          <a:p>
            <a:endParaRPr lang="en-US" b="0" i="0" dirty="0">
              <a:solidFill>
                <a:srgbClr val="202124"/>
              </a:solidFill>
              <a:effectLst/>
              <a:latin typeface="arial" panose="020B0604020202020204" pitchFamily="34" charset="0"/>
            </a:endParaRPr>
          </a:p>
          <a:p>
            <a:r>
              <a:rPr lang="en-US" b="0" i="0" dirty="0">
                <a:solidFill>
                  <a:srgbClr val="000000"/>
                </a:solidFill>
                <a:effectLst/>
                <a:latin typeface="GalanoRegular"/>
              </a:rPr>
              <a:t>A good Knowledge </a:t>
            </a:r>
            <a:r>
              <a:rPr lang="en-US" b="1" i="0" dirty="0">
                <a:solidFill>
                  <a:srgbClr val="000000"/>
                </a:solidFill>
                <a:effectLst/>
                <a:latin typeface="GalanoRegular"/>
              </a:rPr>
              <a:t>Champion</a:t>
            </a:r>
            <a:r>
              <a:rPr lang="en-US" b="0" i="0" dirty="0">
                <a:solidFill>
                  <a:srgbClr val="000000"/>
                </a:solidFill>
                <a:effectLst/>
                <a:latin typeface="GalanoRegular"/>
              </a:rPr>
              <a:t> is someone who can enforce behaviors yet remain collegial, and knows when to take the lead and when to relinquish control.</a:t>
            </a:r>
          </a:p>
          <a:p>
            <a:r>
              <a:rPr lang="en-US" b="0" i="0" dirty="0">
                <a:solidFill>
                  <a:srgbClr val="000000"/>
                </a:solidFill>
                <a:effectLst/>
                <a:latin typeface="GalanoRegular"/>
              </a:rPr>
              <a:t>Knower:</a:t>
            </a:r>
            <a:endParaRPr lang="en-US" dirty="0"/>
          </a:p>
        </p:txBody>
      </p:sp>
      <p:sp>
        <p:nvSpPr>
          <p:cNvPr id="4" name="Slide Number Placeholder 3"/>
          <p:cNvSpPr>
            <a:spLocks noGrp="1"/>
          </p:cNvSpPr>
          <p:nvPr>
            <p:ph type="sldNum" sz="quarter" idx="5"/>
          </p:nvPr>
        </p:nvSpPr>
        <p:spPr/>
        <p:txBody>
          <a:bodyPr/>
          <a:lstStyle/>
          <a:p>
            <a:fld id="{6044C5A0-375A-4873-A936-228D023707C3}" type="slidenum">
              <a:rPr lang="en-US" smtClean="0"/>
              <a:t>38</a:t>
            </a:fld>
            <a:endParaRPr lang="en-US"/>
          </a:p>
        </p:txBody>
      </p:sp>
    </p:spTree>
    <p:extLst>
      <p:ext uri="{BB962C8B-B14F-4D97-AF65-F5344CB8AC3E}">
        <p14:creationId xmlns:p14="http://schemas.microsoft.com/office/powerpoint/2010/main" val="1677657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44C5A0-375A-4873-A936-228D023707C3}" type="slidenum">
              <a:rPr lang="en-US" smtClean="0"/>
              <a:t>39</a:t>
            </a:fld>
            <a:endParaRPr lang="en-US"/>
          </a:p>
        </p:txBody>
      </p:sp>
    </p:spTree>
    <p:extLst>
      <p:ext uri="{BB962C8B-B14F-4D97-AF65-F5344CB8AC3E}">
        <p14:creationId xmlns:p14="http://schemas.microsoft.com/office/powerpoint/2010/main" val="669690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44C5A0-375A-4873-A936-228D023707C3}" type="slidenum">
              <a:rPr lang="en-US" smtClean="0"/>
              <a:t>40</a:t>
            </a:fld>
            <a:endParaRPr lang="en-US"/>
          </a:p>
        </p:txBody>
      </p:sp>
    </p:spTree>
    <p:extLst>
      <p:ext uri="{BB962C8B-B14F-4D97-AF65-F5344CB8AC3E}">
        <p14:creationId xmlns:p14="http://schemas.microsoft.com/office/powerpoint/2010/main" val="4133270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B29B-820C-8EF7-DF74-0E94400A22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E6942C-B25D-3B93-DCBE-44FD910C7F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48B774-4AD1-80B0-983C-1E0036CADDD0}"/>
              </a:ext>
            </a:extLst>
          </p:cNvPr>
          <p:cNvSpPr>
            <a:spLocks noGrp="1"/>
          </p:cNvSpPr>
          <p:nvPr>
            <p:ph type="dt" sz="half" idx="10"/>
          </p:nvPr>
        </p:nvSpPr>
        <p:spPr/>
        <p:txBody>
          <a:bodyPr/>
          <a:lstStyle/>
          <a:p>
            <a:fld id="{93125E7A-CE21-4307-B956-0CFBABF612D9}" type="datetimeFigureOut">
              <a:rPr lang="en-US" smtClean="0"/>
              <a:t>5/13/2023</a:t>
            </a:fld>
            <a:endParaRPr lang="en-US"/>
          </a:p>
        </p:txBody>
      </p:sp>
      <p:sp>
        <p:nvSpPr>
          <p:cNvPr id="5" name="Footer Placeholder 4">
            <a:extLst>
              <a:ext uri="{FF2B5EF4-FFF2-40B4-BE49-F238E27FC236}">
                <a16:creationId xmlns:a16="http://schemas.microsoft.com/office/drawing/2014/main" id="{C3088E0B-E21E-E826-F97C-B5B82B6C75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4E32EF-A8C7-A4AC-5BB5-7FD8B6C61B70}"/>
              </a:ext>
            </a:extLst>
          </p:cNvPr>
          <p:cNvSpPr>
            <a:spLocks noGrp="1"/>
          </p:cNvSpPr>
          <p:nvPr>
            <p:ph type="sldNum" sz="quarter" idx="12"/>
          </p:nvPr>
        </p:nvSpPr>
        <p:spPr/>
        <p:txBody>
          <a:bodyPr/>
          <a:lstStyle/>
          <a:p>
            <a:fld id="{92E543EB-CEC9-4F5D-97EE-8FF90C104D5C}" type="slidenum">
              <a:rPr lang="en-US" smtClean="0"/>
              <a:t>‹#›</a:t>
            </a:fld>
            <a:endParaRPr lang="en-US"/>
          </a:p>
        </p:txBody>
      </p:sp>
    </p:spTree>
    <p:extLst>
      <p:ext uri="{BB962C8B-B14F-4D97-AF65-F5344CB8AC3E}">
        <p14:creationId xmlns:p14="http://schemas.microsoft.com/office/powerpoint/2010/main" val="367464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111B8-CB29-E07A-5278-7C20AE337A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54AE89-6ED3-5595-84B6-0199033898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859A1D-5204-775B-416C-C3D50D9F1364}"/>
              </a:ext>
            </a:extLst>
          </p:cNvPr>
          <p:cNvSpPr>
            <a:spLocks noGrp="1"/>
          </p:cNvSpPr>
          <p:nvPr>
            <p:ph type="dt" sz="half" idx="10"/>
          </p:nvPr>
        </p:nvSpPr>
        <p:spPr/>
        <p:txBody>
          <a:bodyPr/>
          <a:lstStyle/>
          <a:p>
            <a:fld id="{93125E7A-CE21-4307-B956-0CFBABF612D9}" type="datetimeFigureOut">
              <a:rPr lang="en-US" smtClean="0"/>
              <a:t>5/13/2023</a:t>
            </a:fld>
            <a:endParaRPr lang="en-US"/>
          </a:p>
        </p:txBody>
      </p:sp>
      <p:sp>
        <p:nvSpPr>
          <p:cNvPr id="5" name="Footer Placeholder 4">
            <a:extLst>
              <a:ext uri="{FF2B5EF4-FFF2-40B4-BE49-F238E27FC236}">
                <a16:creationId xmlns:a16="http://schemas.microsoft.com/office/drawing/2014/main" id="{B3272220-7336-FED4-FB36-78BC75F5A8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3BB5B-B839-0D6E-5CFD-16FE59B1061B}"/>
              </a:ext>
            </a:extLst>
          </p:cNvPr>
          <p:cNvSpPr>
            <a:spLocks noGrp="1"/>
          </p:cNvSpPr>
          <p:nvPr>
            <p:ph type="sldNum" sz="quarter" idx="12"/>
          </p:nvPr>
        </p:nvSpPr>
        <p:spPr/>
        <p:txBody>
          <a:bodyPr/>
          <a:lstStyle/>
          <a:p>
            <a:fld id="{92E543EB-CEC9-4F5D-97EE-8FF90C104D5C}" type="slidenum">
              <a:rPr lang="en-US" smtClean="0"/>
              <a:t>‹#›</a:t>
            </a:fld>
            <a:endParaRPr lang="en-US"/>
          </a:p>
        </p:txBody>
      </p:sp>
    </p:spTree>
    <p:extLst>
      <p:ext uri="{BB962C8B-B14F-4D97-AF65-F5344CB8AC3E}">
        <p14:creationId xmlns:p14="http://schemas.microsoft.com/office/powerpoint/2010/main" val="671274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2355FA-17AA-5ABD-2542-02364473A6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72D177-DA34-6D23-55EA-6BE118BAC1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C946C5-4304-D452-EFBF-CD989A804312}"/>
              </a:ext>
            </a:extLst>
          </p:cNvPr>
          <p:cNvSpPr>
            <a:spLocks noGrp="1"/>
          </p:cNvSpPr>
          <p:nvPr>
            <p:ph type="dt" sz="half" idx="10"/>
          </p:nvPr>
        </p:nvSpPr>
        <p:spPr/>
        <p:txBody>
          <a:bodyPr/>
          <a:lstStyle/>
          <a:p>
            <a:fld id="{93125E7A-CE21-4307-B956-0CFBABF612D9}" type="datetimeFigureOut">
              <a:rPr lang="en-US" smtClean="0"/>
              <a:t>5/13/2023</a:t>
            </a:fld>
            <a:endParaRPr lang="en-US"/>
          </a:p>
        </p:txBody>
      </p:sp>
      <p:sp>
        <p:nvSpPr>
          <p:cNvPr id="5" name="Footer Placeholder 4">
            <a:extLst>
              <a:ext uri="{FF2B5EF4-FFF2-40B4-BE49-F238E27FC236}">
                <a16:creationId xmlns:a16="http://schemas.microsoft.com/office/drawing/2014/main" id="{7DDDEA43-C38B-072A-F972-928BCDA843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69F49-19E9-8A82-ACA7-046354B4F087}"/>
              </a:ext>
            </a:extLst>
          </p:cNvPr>
          <p:cNvSpPr>
            <a:spLocks noGrp="1"/>
          </p:cNvSpPr>
          <p:nvPr>
            <p:ph type="sldNum" sz="quarter" idx="12"/>
          </p:nvPr>
        </p:nvSpPr>
        <p:spPr/>
        <p:txBody>
          <a:bodyPr/>
          <a:lstStyle/>
          <a:p>
            <a:fld id="{92E543EB-CEC9-4F5D-97EE-8FF90C104D5C}" type="slidenum">
              <a:rPr lang="en-US" smtClean="0"/>
              <a:t>‹#›</a:t>
            </a:fld>
            <a:endParaRPr lang="en-US"/>
          </a:p>
        </p:txBody>
      </p:sp>
    </p:spTree>
    <p:extLst>
      <p:ext uri="{BB962C8B-B14F-4D97-AF65-F5344CB8AC3E}">
        <p14:creationId xmlns:p14="http://schemas.microsoft.com/office/powerpoint/2010/main" val="485260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D0723-2DA4-5B49-7FA3-C89F30F301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A818E0-B195-9D45-AC0F-971CB58E10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57612-71C7-1D08-CB67-AA3226D7D986}"/>
              </a:ext>
            </a:extLst>
          </p:cNvPr>
          <p:cNvSpPr>
            <a:spLocks noGrp="1"/>
          </p:cNvSpPr>
          <p:nvPr>
            <p:ph type="dt" sz="half" idx="10"/>
          </p:nvPr>
        </p:nvSpPr>
        <p:spPr/>
        <p:txBody>
          <a:bodyPr/>
          <a:lstStyle/>
          <a:p>
            <a:fld id="{93125E7A-CE21-4307-B956-0CFBABF612D9}" type="datetimeFigureOut">
              <a:rPr lang="en-US" smtClean="0"/>
              <a:t>5/13/2023</a:t>
            </a:fld>
            <a:endParaRPr lang="en-US"/>
          </a:p>
        </p:txBody>
      </p:sp>
      <p:sp>
        <p:nvSpPr>
          <p:cNvPr id="5" name="Footer Placeholder 4">
            <a:extLst>
              <a:ext uri="{FF2B5EF4-FFF2-40B4-BE49-F238E27FC236}">
                <a16:creationId xmlns:a16="http://schemas.microsoft.com/office/drawing/2014/main" id="{33838457-34CB-4B2B-5966-2C77ACB598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53E8E7-C500-679D-16C1-CFC677EE6EB7}"/>
              </a:ext>
            </a:extLst>
          </p:cNvPr>
          <p:cNvSpPr>
            <a:spLocks noGrp="1"/>
          </p:cNvSpPr>
          <p:nvPr>
            <p:ph type="sldNum" sz="quarter" idx="12"/>
          </p:nvPr>
        </p:nvSpPr>
        <p:spPr/>
        <p:txBody>
          <a:bodyPr/>
          <a:lstStyle/>
          <a:p>
            <a:fld id="{92E543EB-CEC9-4F5D-97EE-8FF90C104D5C}" type="slidenum">
              <a:rPr lang="en-US" smtClean="0"/>
              <a:t>‹#›</a:t>
            </a:fld>
            <a:endParaRPr lang="en-US"/>
          </a:p>
        </p:txBody>
      </p:sp>
    </p:spTree>
    <p:extLst>
      <p:ext uri="{BB962C8B-B14F-4D97-AF65-F5344CB8AC3E}">
        <p14:creationId xmlns:p14="http://schemas.microsoft.com/office/powerpoint/2010/main" val="1914681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91BE8-B164-0608-6515-606DCA83C6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DB2DE8-4450-3717-C1D6-A61E3CCB8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E0913C-6B25-D8FF-8F31-685E879218E4}"/>
              </a:ext>
            </a:extLst>
          </p:cNvPr>
          <p:cNvSpPr>
            <a:spLocks noGrp="1"/>
          </p:cNvSpPr>
          <p:nvPr>
            <p:ph type="dt" sz="half" idx="10"/>
          </p:nvPr>
        </p:nvSpPr>
        <p:spPr/>
        <p:txBody>
          <a:bodyPr/>
          <a:lstStyle/>
          <a:p>
            <a:fld id="{93125E7A-CE21-4307-B956-0CFBABF612D9}" type="datetimeFigureOut">
              <a:rPr lang="en-US" smtClean="0"/>
              <a:t>5/13/2023</a:t>
            </a:fld>
            <a:endParaRPr lang="en-US"/>
          </a:p>
        </p:txBody>
      </p:sp>
      <p:sp>
        <p:nvSpPr>
          <p:cNvPr id="5" name="Footer Placeholder 4">
            <a:extLst>
              <a:ext uri="{FF2B5EF4-FFF2-40B4-BE49-F238E27FC236}">
                <a16:creationId xmlns:a16="http://schemas.microsoft.com/office/drawing/2014/main" id="{B3279C32-C470-277A-60F4-BF80B1A050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05190D-9E67-F20D-62EC-A4AF43723871}"/>
              </a:ext>
            </a:extLst>
          </p:cNvPr>
          <p:cNvSpPr>
            <a:spLocks noGrp="1"/>
          </p:cNvSpPr>
          <p:nvPr>
            <p:ph type="sldNum" sz="quarter" idx="12"/>
          </p:nvPr>
        </p:nvSpPr>
        <p:spPr/>
        <p:txBody>
          <a:bodyPr/>
          <a:lstStyle/>
          <a:p>
            <a:fld id="{92E543EB-CEC9-4F5D-97EE-8FF90C104D5C}" type="slidenum">
              <a:rPr lang="en-US" smtClean="0"/>
              <a:t>‹#›</a:t>
            </a:fld>
            <a:endParaRPr lang="en-US"/>
          </a:p>
        </p:txBody>
      </p:sp>
    </p:spTree>
    <p:extLst>
      <p:ext uri="{BB962C8B-B14F-4D97-AF65-F5344CB8AC3E}">
        <p14:creationId xmlns:p14="http://schemas.microsoft.com/office/powerpoint/2010/main" val="2054072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B896B-C21C-62A1-0F3D-8B8A8E41C8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1B016F0-7D60-AA31-D2B2-8E2CEE595C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D98750-9DB5-6C66-C753-D65C56EE60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9D3692-F828-F555-5AAE-D04D67ACC3D0}"/>
              </a:ext>
            </a:extLst>
          </p:cNvPr>
          <p:cNvSpPr>
            <a:spLocks noGrp="1"/>
          </p:cNvSpPr>
          <p:nvPr>
            <p:ph type="dt" sz="half" idx="10"/>
          </p:nvPr>
        </p:nvSpPr>
        <p:spPr/>
        <p:txBody>
          <a:bodyPr/>
          <a:lstStyle/>
          <a:p>
            <a:fld id="{93125E7A-CE21-4307-B956-0CFBABF612D9}" type="datetimeFigureOut">
              <a:rPr lang="en-US" smtClean="0"/>
              <a:t>5/13/2023</a:t>
            </a:fld>
            <a:endParaRPr lang="en-US"/>
          </a:p>
        </p:txBody>
      </p:sp>
      <p:sp>
        <p:nvSpPr>
          <p:cNvPr id="6" name="Footer Placeholder 5">
            <a:extLst>
              <a:ext uri="{FF2B5EF4-FFF2-40B4-BE49-F238E27FC236}">
                <a16:creationId xmlns:a16="http://schemas.microsoft.com/office/drawing/2014/main" id="{EB1E83D0-5D8E-9EC1-E3F1-CC48A97D68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AB10A-BDEC-6618-DF60-ACA3DDEA098F}"/>
              </a:ext>
            </a:extLst>
          </p:cNvPr>
          <p:cNvSpPr>
            <a:spLocks noGrp="1"/>
          </p:cNvSpPr>
          <p:nvPr>
            <p:ph type="sldNum" sz="quarter" idx="12"/>
          </p:nvPr>
        </p:nvSpPr>
        <p:spPr/>
        <p:txBody>
          <a:bodyPr/>
          <a:lstStyle/>
          <a:p>
            <a:fld id="{92E543EB-CEC9-4F5D-97EE-8FF90C104D5C}" type="slidenum">
              <a:rPr lang="en-US" smtClean="0"/>
              <a:t>‹#›</a:t>
            </a:fld>
            <a:endParaRPr lang="en-US"/>
          </a:p>
        </p:txBody>
      </p:sp>
    </p:spTree>
    <p:extLst>
      <p:ext uri="{BB962C8B-B14F-4D97-AF65-F5344CB8AC3E}">
        <p14:creationId xmlns:p14="http://schemas.microsoft.com/office/powerpoint/2010/main" val="289977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04480-6595-7540-0123-AE661198FC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3C8085-1234-68D2-242C-05E399DCB1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EF9480-55B9-7B01-0490-FADC15C8C3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F7A99E-B880-185B-216E-67CB46829A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00DE3B-E583-93CE-7796-5D1543C6E7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FE15EC-5465-B1AD-79EA-488AAACB023A}"/>
              </a:ext>
            </a:extLst>
          </p:cNvPr>
          <p:cNvSpPr>
            <a:spLocks noGrp="1"/>
          </p:cNvSpPr>
          <p:nvPr>
            <p:ph type="dt" sz="half" idx="10"/>
          </p:nvPr>
        </p:nvSpPr>
        <p:spPr/>
        <p:txBody>
          <a:bodyPr/>
          <a:lstStyle/>
          <a:p>
            <a:fld id="{93125E7A-CE21-4307-B956-0CFBABF612D9}" type="datetimeFigureOut">
              <a:rPr lang="en-US" smtClean="0"/>
              <a:t>5/13/2023</a:t>
            </a:fld>
            <a:endParaRPr lang="en-US"/>
          </a:p>
        </p:txBody>
      </p:sp>
      <p:sp>
        <p:nvSpPr>
          <p:cNvPr id="8" name="Footer Placeholder 7">
            <a:extLst>
              <a:ext uri="{FF2B5EF4-FFF2-40B4-BE49-F238E27FC236}">
                <a16:creationId xmlns:a16="http://schemas.microsoft.com/office/drawing/2014/main" id="{139E7B57-CF86-E332-4796-82F0590B5B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177F43-2478-A582-C4ED-A9DFF9697654}"/>
              </a:ext>
            </a:extLst>
          </p:cNvPr>
          <p:cNvSpPr>
            <a:spLocks noGrp="1"/>
          </p:cNvSpPr>
          <p:nvPr>
            <p:ph type="sldNum" sz="quarter" idx="12"/>
          </p:nvPr>
        </p:nvSpPr>
        <p:spPr/>
        <p:txBody>
          <a:bodyPr/>
          <a:lstStyle/>
          <a:p>
            <a:fld id="{92E543EB-CEC9-4F5D-97EE-8FF90C104D5C}" type="slidenum">
              <a:rPr lang="en-US" smtClean="0"/>
              <a:t>‹#›</a:t>
            </a:fld>
            <a:endParaRPr lang="en-US"/>
          </a:p>
        </p:txBody>
      </p:sp>
    </p:spTree>
    <p:extLst>
      <p:ext uri="{BB962C8B-B14F-4D97-AF65-F5344CB8AC3E}">
        <p14:creationId xmlns:p14="http://schemas.microsoft.com/office/powerpoint/2010/main" val="2531211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E33B-329E-AB4F-636A-6934A57824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9590B7-0567-2B8D-5476-147D6867E108}"/>
              </a:ext>
            </a:extLst>
          </p:cNvPr>
          <p:cNvSpPr>
            <a:spLocks noGrp="1"/>
          </p:cNvSpPr>
          <p:nvPr>
            <p:ph type="dt" sz="half" idx="10"/>
          </p:nvPr>
        </p:nvSpPr>
        <p:spPr/>
        <p:txBody>
          <a:bodyPr/>
          <a:lstStyle/>
          <a:p>
            <a:fld id="{93125E7A-CE21-4307-B956-0CFBABF612D9}" type="datetimeFigureOut">
              <a:rPr lang="en-US" smtClean="0"/>
              <a:t>5/13/2023</a:t>
            </a:fld>
            <a:endParaRPr lang="en-US"/>
          </a:p>
        </p:txBody>
      </p:sp>
      <p:sp>
        <p:nvSpPr>
          <p:cNvPr id="4" name="Footer Placeholder 3">
            <a:extLst>
              <a:ext uri="{FF2B5EF4-FFF2-40B4-BE49-F238E27FC236}">
                <a16:creationId xmlns:a16="http://schemas.microsoft.com/office/drawing/2014/main" id="{F6788D9A-90FF-3031-08E0-F3FA5125F5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643A81-D59E-BF09-A6BB-24330B40D4B1}"/>
              </a:ext>
            </a:extLst>
          </p:cNvPr>
          <p:cNvSpPr>
            <a:spLocks noGrp="1"/>
          </p:cNvSpPr>
          <p:nvPr>
            <p:ph type="sldNum" sz="quarter" idx="12"/>
          </p:nvPr>
        </p:nvSpPr>
        <p:spPr/>
        <p:txBody>
          <a:bodyPr/>
          <a:lstStyle/>
          <a:p>
            <a:fld id="{92E543EB-CEC9-4F5D-97EE-8FF90C104D5C}" type="slidenum">
              <a:rPr lang="en-US" smtClean="0"/>
              <a:t>‹#›</a:t>
            </a:fld>
            <a:endParaRPr lang="en-US"/>
          </a:p>
        </p:txBody>
      </p:sp>
    </p:spTree>
    <p:extLst>
      <p:ext uri="{BB962C8B-B14F-4D97-AF65-F5344CB8AC3E}">
        <p14:creationId xmlns:p14="http://schemas.microsoft.com/office/powerpoint/2010/main" val="900035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C7F18B-E02B-886A-8801-4596DC084015}"/>
              </a:ext>
            </a:extLst>
          </p:cNvPr>
          <p:cNvSpPr>
            <a:spLocks noGrp="1"/>
          </p:cNvSpPr>
          <p:nvPr>
            <p:ph type="dt" sz="half" idx="10"/>
          </p:nvPr>
        </p:nvSpPr>
        <p:spPr/>
        <p:txBody>
          <a:bodyPr/>
          <a:lstStyle/>
          <a:p>
            <a:fld id="{93125E7A-CE21-4307-B956-0CFBABF612D9}" type="datetimeFigureOut">
              <a:rPr lang="en-US" smtClean="0"/>
              <a:t>5/13/2023</a:t>
            </a:fld>
            <a:endParaRPr lang="en-US"/>
          </a:p>
        </p:txBody>
      </p:sp>
      <p:sp>
        <p:nvSpPr>
          <p:cNvPr id="3" name="Footer Placeholder 2">
            <a:extLst>
              <a:ext uri="{FF2B5EF4-FFF2-40B4-BE49-F238E27FC236}">
                <a16:creationId xmlns:a16="http://schemas.microsoft.com/office/drawing/2014/main" id="{926E1274-468B-2D93-079C-C33BE086B4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37E0A9-CF05-6831-36C2-9BDFB83CD873}"/>
              </a:ext>
            </a:extLst>
          </p:cNvPr>
          <p:cNvSpPr>
            <a:spLocks noGrp="1"/>
          </p:cNvSpPr>
          <p:nvPr>
            <p:ph type="sldNum" sz="quarter" idx="12"/>
          </p:nvPr>
        </p:nvSpPr>
        <p:spPr/>
        <p:txBody>
          <a:bodyPr/>
          <a:lstStyle/>
          <a:p>
            <a:fld id="{92E543EB-CEC9-4F5D-97EE-8FF90C104D5C}" type="slidenum">
              <a:rPr lang="en-US" smtClean="0"/>
              <a:t>‹#›</a:t>
            </a:fld>
            <a:endParaRPr lang="en-US"/>
          </a:p>
        </p:txBody>
      </p:sp>
    </p:spTree>
    <p:extLst>
      <p:ext uri="{BB962C8B-B14F-4D97-AF65-F5344CB8AC3E}">
        <p14:creationId xmlns:p14="http://schemas.microsoft.com/office/powerpoint/2010/main" val="4093037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70513-0C2E-B931-6028-22B6F0A7FF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550B71-4031-C312-D6B4-90EB569BF2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EFC647-FCA8-8D0F-47D9-3F91D8405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20F204-2E1F-D545-5FE9-F6757C98028B}"/>
              </a:ext>
            </a:extLst>
          </p:cNvPr>
          <p:cNvSpPr>
            <a:spLocks noGrp="1"/>
          </p:cNvSpPr>
          <p:nvPr>
            <p:ph type="dt" sz="half" idx="10"/>
          </p:nvPr>
        </p:nvSpPr>
        <p:spPr/>
        <p:txBody>
          <a:bodyPr/>
          <a:lstStyle/>
          <a:p>
            <a:fld id="{93125E7A-CE21-4307-B956-0CFBABF612D9}" type="datetimeFigureOut">
              <a:rPr lang="en-US" smtClean="0"/>
              <a:t>5/13/2023</a:t>
            </a:fld>
            <a:endParaRPr lang="en-US"/>
          </a:p>
        </p:txBody>
      </p:sp>
      <p:sp>
        <p:nvSpPr>
          <p:cNvPr id="6" name="Footer Placeholder 5">
            <a:extLst>
              <a:ext uri="{FF2B5EF4-FFF2-40B4-BE49-F238E27FC236}">
                <a16:creationId xmlns:a16="http://schemas.microsoft.com/office/drawing/2014/main" id="{6137844C-371F-7570-E00C-C0C5C2CFF5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BDA4FC-078F-A264-82AC-A998DA5FE420}"/>
              </a:ext>
            </a:extLst>
          </p:cNvPr>
          <p:cNvSpPr>
            <a:spLocks noGrp="1"/>
          </p:cNvSpPr>
          <p:nvPr>
            <p:ph type="sldNum" sz="quarter" idx="12"/>
          </p:nvPr>
        </p:nvSpPr>
        <p:spPr/>
        <p:txBody>
          <a:bodyPr/>
          <a:lstStyle/>
          <a:p>
            <a:fld id="{92E543EB-CEC9-4F5D-97EE-8FF90C104D5C}" type="slidenum">
              <a:rPr lang="en-US" smtClean="0"/>
              <a:t>‹#›</a:t>
            </a:fld>
            <a:endParaRPr lang="en-US"/>
          </a:p>
        </p:txBody>
      </p:sp>
    </p:spTree>
    <p:extLst>
      <p:ext uri="{BB962C8B-B14F-4D97-AF65-F5344CB8AC3E}">
        <p14:creationId xmlns:p14="http://schemas.microsoft.com/office/powerpoint/2010/main" val="276801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CDEC-7750-5EA0-F04C-9634C69462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3850CB-E00A-B94B-BC3D-36CD50CBE1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805FDD1-8CDC-A319-D184-04E4F1CBD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AB1BAE-9982-0D23-FFCE-2E0709F98651}"/>
              </a:ext>
            </a:extLst>
          </p:cNvPr>
          <p:cNvSpPr>
            <a:spLocks noGrp="1"/>
          </p:cNvSpPr>
          <p:nvPr>
            <p:ph type="dt" sz="half" idx="10"/>
          </p:nvPr>
        </p:nvSpPr>
        <p:spPr/>
        <p:txBody>
          <a:bodyPr/>
          <a:lstStyle/>
          <a:p>
            <a:fld id="{93125E7A-CE21-4307-B956-0CFBABF612D9}" type="datetimeFigureOut">
              <a:rPr lang="en-US" smtClean="0"/>
              <a:t>5/13/2023</a:t>
            </a:fld>
            <a:endParaRPr lang="en-US"/>
          </a:p>
        </p:txBody>
      </p:sp>
      <p:sp>
        <p:nvSpPr>
          <p:cNvPr id="6" name="Footer Placeholder 5">
            <a:extLst>
              <a:ext uri="{FF2B5EF4-FFF2-40B4-BE49-F238E27FC236}">
                <a16:creationId xmlns:a16="http://schemas.microsoft.com/office/drawing/2014/main" id="{C3287A28-6945-E362-84A2-E1C7CC6685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230961-D7ED-DBCB-8860-C98395E4E4DE}"/>
              </a:ext>
            </a:extLst>
          </p:cNvPr>
          <p:cNvSpPr>
            <a:spLocks noGrp="1"/>
          </p:cNvSpPr>
          <p:nvPr>
            <p:ph type="sldNum" sz="quarter" idx="12"/>
          </p:nvPr>
        </p:nvSpPr>
        <p:spPr/>
        <p:txBody>
          <a:bodyPr/>
          <a:lstStyle/>
          <a:p>
            <a:fld id="{92E543EB-CEC9-4F5D-97EE-8FF90C104D5C}" type="slidenum">
              <a:rPr lang="en-US" smtClean="0"/>
              <a:t>‹#›</a:t>
            </a:fld>
            <a:endParaRPr lang="en-US"/>
          </a:p>
        </p:txBody>
      </p:sp>
    </p:spTree>
    <p:extLst>
      <p:ext uri="{BB962C8B-B14F-4D97-AF65-F5344CB8AC3E}">
        <p14:creationId xmlns:p14="http://schemas.microsoft.com/office/powerpoint/2010/main" val="1050834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16EE23-450B-D67F-DE39-A13182E0E6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90897C-FCF6-2506-ED27-A0813717A7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D412F3-AF19-A778-BF53-F20569FCC8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125E7A-CE21-4307-B956-0CFBABF612D9}" type="datetimeFigureOut">
              <a:rPr lang="en-US" smtClean="0"/>
              <a:t>5/13/2023</a:t>
            </a:fld>
            <a:endParaRPr lang="en-US"/>
          </a:p>
        </p:txBody>
      </p:sp>
      <p:sp>
        <p:nvSpPr>
          <p:cNvPr id="5" name="Footer Placeholder 4">
            <a:extLst>
              <a:ext uri="{FF2B5EF4-FFF2-40B4-BE49-F238E27FC236}">
                <a16:creationId xmlns:a16="http://schemas.microsoft.com/office/drawing/2014/main" id="{25F6C4C7-CC14-2C59-56BC-2BA472340E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A9036D-52D8-817E-D504-3D4CC2A20D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543EB-CEC9-4F5D-97EE-8FF90C104D5C}" type="slidenum">
              <a:rPr lang="en-US" smtClean="0"/>
              <a:t>‹#›</a:t>
            </a:fld>
            <a:endParaRPr lang="en-US"/>
          </a:p>
        </p:txBody>
      </p:sp>
    </p:spTree>
    <p:extLst>
      <p:ext uri="{BB962C8B-B14F-4D97-AF65-F5344CB8AC3E}">
        <p14:creationId xmlns:p14="http://schemas.microsoft.com/office/powerpoint/2010/main" val="830818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4B62-6B85-7010-22DC-8728FF23C221}"/>
              </a:ext>
            </a:extLst>
          </p:cNvPr>
          <p:cNvSpPr>
            <a:spLocks noGrp="1"/>
          </p:cNvSpPr>
          <p:nvPr>
            <p:ph type="ctrTitle"/>
          </p:nvPr>
        </p:nvSpPr>
        <p:spPr/>
        <p:txBody>
          <a:bodyPr/>
          <a:lstStyle/>
          <a:p>
            <a:r>
              <a:rPr lang="en-US" dirty="0"/>
              <a:t>RECAP</a:t>
            </a:r>
          </a:p>
        </p:txBody>
      </p:sp>
      <p:sp>
        <p:nvSpPr>
          <p:cNvPr id="3" name="Subtitle 2">
            <a:extLst>
              <a:ext uri="{FF2B5EF4-FFF2-40B4-BE49-F238E27FC236}">
                <a16:creationId xmlns:a16="http://schemas.microsoft.com/office/drawing/2014/main" id="{70DEB266-D576-8C79-445A-87B12EE7613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69785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0E9C1E-F1D6-8162-23BB-C1584A0F3E62}"/>
              </a:ext>
            </a:extLst>
          </p:cNvPr>
          <p:cNvPicPr>
            <a:picLocks noChangeAspect="1"/>
          </p:cNvPicPr>
          <p:nvPr/>
        </p:nvPicPr>
        <p:blipFill>
          <a:blip r:embed="rId2"/>
          <a:stretch>
            <a:fillRect/>
          </a:stretch>
        </p:blipFill>
        <p:spPr>
          <a:xfrm>
            <a:off x="577515" y="510287"/>
            <a:ext cx="11008895" cy="5837426"/>
          </a:xfrm>
          <a:prstGeom prst="rect">
            <a:avLst/>
          </a:prstGeom>
        </p:spPr>
      </p:pic>
    </p:spTree>
    <p:extLst>
      <p:ext uri="{BB962C8B-B14F-4D97-AF65-F5344CB8AC3E}">
        <p14:creationId xmlns:p14="http://schemas.microsoft.com/office/powerpoint/2010/main" val="1717527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CACC6C-50CE-EDE0-F3B0-FFF5ADA67AE8}"/>
              </a:ext>
            </a:extLst>
          </p:cNvPr>
          <p:cNvPicPr>
            <a:picLocks noChangeAspect="1"/>
          </p:cNvPicPr>
          <p:nvPr/>
        </p:nvPicPr>
        <p:blipFill>
          <a:blip r:embed="rId2"/>
          <a:stretch>
            <a:fillRect/>
          </a:stretch>
        </p:blipFill>
        <p:spPr>
          <a:xfrm>
            <a:off x="1143001" y="574806"/>
            <a:ext cx="10154652" cy="4709825"/>
          </a:xfrm>
          <a:prstGeom prst="rect">
            <a:avLst/>
          </a:prstGeom>
        </p:spPr>
      </p:pic>
    </p:spTree>
    <p:extLst>
      <p:ext uri="{BB962C8B-B14F-4D97-AF65-F5344CB8AC3E}">
        <p14:creationId xmlns:p14="http://schemas.microsoft.com/office/powerpoint/2010/main" val="3958733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6D7F33-D5AA-B5DF-CA14-95D0982F5F00}"/>
              </a:ext>
            </a:extLst>
          </p:cNvPr>
          <p:cNvPicPr>
            <a:picLocks noChangeAspect="1"/>
          </p:cNvPicPr>
          <p:nvPr/>
        </p:nvPicPr>
        <p:blipFill>
          <a:blip r:embed="rId2"/>
          <a:stretch>
            <a:fillRect/>
          </a:stretch>
        </p:blipFill>
        <p:spPr>
          <a:xfrm>
            <a:off x="1503947" y="250220"/>
            <a:ext cx="8615761" cy="5964131"/>
          </a:xfrm>
          <a:prstGeom prst="rect">
            <a:avLst/>
          </a:prstGeom>
        </p:spPr>
      </p:pic>
    </p:spTree>
    <p:extLst>
      <p:ext uri="{BB962C8B-B14F-4D97-AF65-F5344CB8AC3E}">
        <p14:creationId xmlns:p14="http://schemas.microsoft.com/office/powerpoint/2010/main" val="413401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899C13-DAFE-0FCF-9F9F-98CED824C582}"/>
              </a:ext>
            </a:extLst>
          </p:cNvPr>
          <p:cNvPicPr>
            <a:picLocks noChangeAspect="1"/>
          </p:cNvPicPr>
          <p:nvPr/>
        </p:nvPicPr>
        <p:blipFill>
          <a:blip r:embed="rId2"/>
          <a:stretch>
            <a:fillRect/>
          </a:stretch>
        </p:blipFill>
        <p:spPr>
          <a:xfrm>
            <a:off x="938463" y="514097"/>
            <a:ext cx="10659979" cy="5829805"/>
          </a:xfrm>
          <a:prstGeom prst="rect">
            <a:avLst/>
          </a:prstGeom>
        </p:spPr>
      </p:pic>
    </p:spTree>
    <p:extLst>
      <p:ext uri="{BB962C8B-B14F-4D97-AF65-F5344CB8AC3E}">
        <p14:creationId xmlns:p14="http://schemas.microsoft.com/office/powerpoint/2010/main" val="628567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AD60F0-3233-22D4-28C2-D6382C3D4ED0}"/>
              </a:ext>
            </a:extLst>
          </p:cNvPr>
          <p:cNvPicPr>
            <a:picLocks noChangeAspect="1"/>
          </p:cNvPicPr>
          <p:nvPr/>
        </p:nvPicPr>
        <p:blipFill>
          <a:blip r:embed="rId2"/>
          <a:stretch>
            <a:fillRect/>
          </a:stretch>
        </p:blipFill>
        <p:spPr>
          <a:xfrm>
            <a:off x="625642" y="312150"/>
            <a:ext cx="10960769" cy="6233700"/>
          </a:xfrm>
          <a:prstGeom prst="rect">
            <a:avLst/>
          </a:prstGeom>
        </p:spPr>
      </p:pic>
    </p:spTree>
    <p:extLst>
      <p:ext uri="{BB962C8B-B14F-4D97-AF65-F5344CB8AC3E}">
        <p14:creationId xmlns:p14="http://schemas.microsoft.com/office/powerpoint/2010/main" val="3679546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BB4633-C29C-2603-C3F7-1C5306DACF0E}"/>
              </a:ext>
            </a:extLst>
          </p:cNvPr>
          <p:cNvPicPr>
            <a:picLocks noChangeAspect="1"/>
          </p:cNvPicPr>
          <p:nvPr/>
        </p:nvPicPr>
        <p:blipFill>
          <a:blip r:embed="rId2"/>
          <a:stretch>
            <a:fillRect/>
          </a:stretch>
        </p:blipFill>
        <p:spPr>
          <a:xfrm>
            <a:off x="348916" y="182598"/>
            <a:ext cx="11622505" cy="6492803"/>
          </a:xfrm>
          <a:prstGeom prst="rect">
            <a:avLst/>
          </a:prstGeom>
        </p:spPr>
      </p:pic>
    </p:spTree>
    <p:extLst>
      <p:ext uri="{BB962C8B-B14F-4D97-AF65-F5344CB8AC3E}">
        <p14:creationId xmlns:p14="http://schemas.microsoft.com/office/powerpoint/2010/main" val="1060949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D8B45F-E772-1263-1A4A-D56B130DF8DD}"/>
              </a:ext>
            </a:extLst>
          </p:cNvPr>
          <p:cNvPicPr>
            <a:picLocks noChangeAspect="1"/>
          </p:cNvPicPr>
          <p:nvPr/>
        </p:nvPicPr>
        <p:blipFill>
          <a:blip r:embed="rId2"/>
          <a:stretch>
            <a:fillRect/>
          </a:stretch>
        </p:blipFill>
        <p:spPr>
          <a:xfrm>
            <a:off x="553454" y="773200"/>
            <a:ext cx="11105146" cy="5311600"/>
          </a:xfrm>
          <a:prstGeom prst="rect">
            <a:avLst/>
          </a:prstGeom>
        </p:spPr>
      </p:pic>
    </p:spTree>
    <p:extLst>
      <p:ext uri="{BB962C8B-B14F-4D97-AF65-F5344CB8AC3E}">
        <p14:creationId xmlns:p14="http://schemas.microsoft.com/office/powerpoint/2010/main" val="2637315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420F2A-CED5-516C-06A0-426093582CD5}"/>
              </a:ext>
            </a:extLst>
          </p:cNvPr>
          <p:cNvPicPr>
            <a:picLocks noChangeAspect="1"/>
          </p:cNvPicPr>
          <p:nvPr/>
        </p:nvPicPr>
        <p:blipFill>
          <a:blip r:embed="rId2"/>
          <a:stretch>
            <a:fillRect/>
          </a:stretch>
        </p:blipFill>
        <p:spPr>
          <a:xfrm>
            <a:off x="1227221" y="277857"/>
            <a:ext cx="9010608" cy="6302286"/>
          </a:xfrm>
          <a:prstGeom prst="rect">
            <a:avLst/>
          </a:prstGeom>
        </p:spPr>
      </p:pic>
    </p:spTree>
    <p:extLst>
      <p:ext uri="{BB962C8B-B14F-4D97-AF65-F5344CB8AC3E}">
        <p14:creationId xmlns:p14="http://schemas.microsoft.com/office/powerpoint/2010/main" val="4278438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321A61-B5D0-D280-A22F-7A402D04C380}"/>
              </a:ext>
            </a:extLst>
          </p:cNvPr>
          <p:cNvPicPr>
            <a:picLocks noChangeAspect="1"/>
          </p:cNvPicPr>
          <p:nvPr/>
        </p:nvPicPr>
        <p:blipFill>
          <a:blip r:embed="rId2"/>
          <a:stretch>
            <a:fillRect/>
          </a:stretch>
        </p:blipFill>
        <p:spPr>
          <a:xfrm>
            <a:off x="894191" y="379238"/>
            <a:ext cx="10511746" cy="6454699"/>
          </a:xfrm>
          <a:prstGeom prst="rect">
            <a:avLst/>
          </a:prstGeom>
        </p:spPr>
      </p:pic>
    </p:spTree>
    <p:extLst>
      <p:ext uri="{BB962C8B-B14F-4D97-AF65-F5344CB8AC3E}">
        <p14:creationId xmlns:p14="http://schemas.microsoft.com/office/powerpoint/2010/main" val="3588585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ED0136-A27F-2A0C-F9BC-44F3907C9771}"/>
              </a:ext>
            </a:extLst>
          </p:cNvPr>
          <p:cNvPicPr>
            <a:picLocks noChangeAspect="1"/>
          </p:cNvPicPr>
          <p:nvPr/>
        </p:nvPicPr>
        <p:blipFill>
          <a:blip r:embed="rId2"/>
          <a:stretch>
            <a:fillRect/>
          </a:stretch>
        </p:blipFill>
        <p:spPr>
          <a:xfrm>
            <a:off x="312821" y="312150"/>
            <a:ext cx="11879179" cy="6233700"/>
          </a:xfrm>
          <a:prstGeom prst="rect">
            <a:avLst/>
          </a:prstGeom>
        </p:spPr>
      </p:pic>
    </p:spTree>
    <p:extLst>
      <p:ext uri="{BB962C8B-B14F-4D97-AF65-F5344CB8AC3E}">
        <p14:creationId xmlns:p14="http://schemas.microsoft.com/office/powerpoint/2010/main" val="504710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B37C4-4D34-8F18-153F-2937783051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C2BFFB-3D7C-A15C-2C2B-9DFE6F218756}"/>
              </a:ext>
            </a:extLst>
          </p:cNvPr>
          <p:cNvSpPr>
            <a:spLocks noGrp="1"/>
          </p:cNvSpPr>
          <p:nvPr>
            <p:ph idx="1"/>
          </p:nvPr>
        </p:nvSpPr>
        <p:spPr/>
        <p:txBody>
          <a:bodyPr/>
          <a:lstStyle/>
          <a:p>
            <a:r>
              <a:rPr lang="en-US" b="0" i="0" dirty="0">
                <a:solidFill>
                  <a:srgbClr val="374151"/>
                </a:solidFill>
                <a:effectLst/>
                <a:latin typeface="Söhne"/>
              </a:rPr>
              <a:t>Intelligent agents are software programs that perform specific tasks on behalf of their users. They can be designed to analyze data, automate tasks, and provide recommendations based on predefined rules and algorithms. Intelligent agents can help organizations to automate routine tasks, reduce errors, and increase efficiency.</a:t>
            </a:r>
            <a:endParaRPr lang="en-US" dirty="0"/>
          </a:p>
        </p:txBody>
      </p:sp>
    </p:spTree>
    <p:extLst>
      <p:ext uri="{BB962C8B-B14F-4D97-AF65-F5344CB8AC3E}">
        <p14:creationId xmlns:p14="http://schemas.microsoft.com/office/powerpoint/2010/main" val="21562993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C9554-2854-38C5-5F68-FC3FD346B449}"/>
              </a:ext>
            </a:extLst>
          </p:cNvPr>
          <p:cNvSpPr>
            <a:spLocks noGrp="1"/>
          </p:cNvSpPr>
          <p:nvPr>
            <p:ph type="title"/>
          </p:nvPr>
        </p:nvSpPr>
        <p:spPr/>
        <p:txBody>
          <a:bodyPr>
            <a:normAutofit fontScale="90000"/>
          </a:bodyPr>
          <a:lstStyle/>
          <a:p>
            <a:r>
              <a:rPr lang="en-US" sz="4400" b="1" i="0" u="none" strike="noStrike" baseline="0" dirty="0">
                <a:latin typeface="Arial" panose="020B0604020202020204" pitchFamily="34" charset="0"/>
              </a:rPr>
              <a:t>Challenges in KM Systems Development</a:t>
            </a:r>
            <a:br>
              <a:rPr lang="en-US" sz="4400" b="1" i="0" u="none" strike="noStrike" baseline="0" dirty="0">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8CDCB748-C6EF-E1A2-0D07-B7C30901CE6C}"/>
              </a:ext>
            </a:extLst>
          </p:cNvPr>
          <p:cNvSpPr>
            <a:spLocks noGrp="1"/>
          </p:cNvSpPr>
          <p:nvPr>
            <p:ph idx="1"/>
          </p:nvPr>
        </p:nvSpPr>
        <p:spPr/>
        <p:txBody>
          <a:bodyPr>
            <a:normAutofit lnSpcReduction="10000"/>
          </a:bodyPr>
          <a:lstStyle/>
          <a:p>
            <a:pPr marL="0" indent="0" algn="l">
              <a:buNone/>
            </a:pPr>
            <a:r>
              <a:rPr lang="en-US" sz="1800" b="0" i="0" u="none" strike="noStrike" baseline="0" dirty="0">
                <a:latin typeface="Times New Roman" panose="02020603050405020304" pitchFamily="18" charset="0"/>
              </a:rPr>
              <a:t>Changing Organizational Culture:</a:t>
            </a:r>
          </a:p>
          <a:p>
            <a:r>
              <a:rPr lang="en-US" sz="1800" b="0" i="0" u="none" strike="noStrike" baseline="0" dirty="0">
                <a:latin typeface="Times New Roman" panose="02020603050405020304" pitchFamily="18" charset="0"/>
              </a:rPr>
              <a:t>Involves changing people's attitudes and </a:t>
            </a:r>
            <a:r>
              <a:rPr lang="en-US" sz="1800" b="0" i="0" u="none" strike="noStrike" baseline="0" dirty="0" err="1">
                <a:latin typeface="Times New Roman" panose="02020603050405020304" pitchFamily="18" charset="0"/>
              </a:rPr>
              <a:t>behaviours</a:t>
            </a:r>
            <a:r>
              <a:rPr lang="en-US" sz="1800" b="0" i="0" u="none" strike="noStrike" baseline="0" dirty="0">
                <a:latin typeface="Times New Roman" panose="02020603050405020304" pitchFamily="18" charset="0"/>
              </a:rPr>
              <a:t>.</a:t>
            </a:r>
          </a:p>
          <a:p>
            <a:pPr marL="0" indent="0" algn="l">
              <a:buNone/>
            </a:pPr>
            <a:r>
              <a:rPr lang="en-US" sz="1800" b="0" i="0" u="none" strike="noStrike" baseline="0" dirty="0">
                <a:latin typeface="Times New Roman" panose="02020603050405020304" pitchFamily="18" charset="0"/>
              </a:rPr>
              <a:t>Knowledge Evaluation:</a:t>
            </a:r>
          </a:p>
          <a:p>
            <a:r>
              <a:rPr lang="en-US" sz="1800" b="0" i="0" u="none" strike="noStrike" baseline="0" dirty="0">
                <a:latin typeface="Times New Roman" panose="02020603050405020304" pitchFamily="18" charset="0"/>
              </a:rPr>
              <a:t>Involves assessing the worth of information.</a:t>
            </a:r>
          </a:p>
          <a:p>
            <a:pPr marL="0" indent="0" algn="l">
              <a:buNone/>
            </a:pPr>
            <a:r>
              <a:rPr lang="en-US" sz="1800" b="0" i="0" u="none" strike="noStrike" baseline="0" dirty="0">
                <a:latin typeface="Times New Roman" panose="02020603050405020304" pitchFamily="18" charset="0"/>
              </a:rPr>
              <a:t>Knowledge Processing:</a:t>
            </a:r>
          </a:p>
          <a:p>
            <a:r>
              <a:rPr lang="en-US" sz="1800" b="0" i="0" u="none" strike="noStrike" baseline="0" dirty="0">
                <a:latin typeface="Times New Roman" panose="02020603050405020304" pitchFamily="18" charset="0"/>
              </a:rPr>
              <a:t>Involves the identification of techniques to acquire, store, process and distribute</a:t>
            </a:r>
          </a:p>
          <a:p>
            <a:pPr marL="0" indent="0" algn="l">
              <a:buNone/>
            </a:pPr>
            <a:r>
              <a:rPr lang="en-US" sz="1800" dirty="0">
                <a:latin typeface="Times New Roman" panose="02020603050405020304" pitchFamily="18" charset="0"/>
              </a:rPr>
              <a:t>     </a:t>
            </a:r>
            <a:r>
              <a:rPr lang="en-US" sz="1800" b="0" i="0" u="none" strike="noStrike" baseline="0" dirty="0">
                <a:latin typeface="Times New Roman" panose="02020603050405020304" pitchFamily="18" charset="0"/>
              </a:rPr>
              <a:t>information.</a:t>
            </a:r>
            <a:r>
              <a:rPr lang="en-US" sz="1800" b="0" i="0" u="none" strike="noStrike" baseline="0" dirty="0">
                <a:latin typeface="AdobePiStd"/>
              </a:rPr>
              <a:t> </a:t>
            </a:r>
            <a:r>
              <a:rPr lang="en-US" sz="1800" b="0" i="0" u="none" strike="noStrike" baseline="0" dirty="0">
                <a:latin typeface="Times New Roman" panose="02020603050405020304" pitchFamily="18" charset="0"/>
              </a:rPr>
              <a:t>Sometimes it is necessary to document how certain decisions were reached.</a:t>
            </a:r>
          </a:p>
          <a:p>
            <a:pPr marL="0" indent="0" algn="l">
              <a:buNone/>
            </a:pPr>
            <a:r>
              <a:rPr lang="en-US" sz="1800" b="0" i="0" u="none" strike="noStrike" baseline="0" dirty="0">
                <a:latin typeface="Times New Roman" panose="02020603050405020304" pitchFamily="18" charset="0"/>
              </a:rPr>
              <a:t>Knowledge Implementation:</a:t>
            </a:r>
          </a:p>
          <a:p>
            <a:r>
              <a:rPr lang="en-US" sz="1800" b="0" i="0" u="none" strike="noStrike" baseline="0" dirty="0">
                <a:latin typeface="AdobePiStd"/>
              </a:rPr>
              <a:t> </a:t>
            </a:r>
            <a:r>
              <a:rPr lang="en-US" sz="1800" b="0" i="0" u="none" strike="noStrike" baseline="0" dirty="0">
                <a:latin typeface="Times New Roman" panose="02020603050405020304" pitchFamily="18" charset="0"/>
              </a:rPr>
              <a:t>An organization should commit to change, learn, and innovate.</a:t>
            </a:r>
          </a:p>
          <a:p>
            <a:r>
              <a:rPr lang="en-US" sz="1800" b="0" i="0" u="none" strike="noStrike" baseline="0" dirty="0">
                <a:latin typeface="Times New Roman" panose="02020603050405020304" pitchFamily="18" charset="0"/>
              </a:rPr>
              <a:t>It is important to extract meaning from information that may have an impact on specific missions.</a:t>
            </a:r>
          </a:p>
          <a:p>
            <a:r>
              <a:rPr lang="en-US" sz="1800" b="0" i="0" u="none" strike="noStrike" baseline="0" dirty="0">
                <a:latin typeface="Times New Roman" panose="02020603050405020304" pitchFamily="18" charset="0"/>
              </a:rPr>
              <a:t>Lessons learned from feedback can be stored for future to help others facing the similar</a:t>
            </a:r>
          </a:p>
          <a:p>
            <a:pPr marL="0" indent="0" algn="l">
              <a:buNone/>
            </a:pPr>
            <a:r>
              <a:rPr lang="en-US" sz="1800" b="0" i="0" u="none" strike="noStrike" baseline="0" dirty="0">
                <a:latin typeface="Times New Roman" panose="02020603050405020304" pitchFamily="18" charset="0"/>
              </a:rPr>
              <a:t>problem(s).</a:t>
            </a:r>
            <a:endParaRPr lang="en-US" dirty="0"/>
          </a:p>
        </p:txBody>
      </p:sp>
    </p:spTree>
    <p:extLst>
      <p:ext uri="{BB962C8B-B14F-4D97-AF65-F5344CB8AC3E}">
        <p14:creationId xmlns:p14="http://schemas.microsoft.com/office/powerpoint/2010/main" val="6485681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62BC5-9E2E-9AC0-6E87-104C5C796E87}"/>
              </a:ext>
            </a:extLst>
          </p:cNvPr>
          <p:cNvSpPr>
            <a:spLocks noGrp="1"/>
          </p:cNvSpPr>
          <p:nvPr>
            <p:ph type="title"/>
          </p:nvPr>
        </p:nvSpPr>
        <p:spPr/>
        <p:txBody>
          <a:bodyPr/>
          <a:lstStyle/>
          <a:p>
            <a:pPr algn="ctr"/>
            <a:r>
              <a:rPr lang="en-US" sz="1800" b="1" i="0" u="none" strike="noStrike" baseline="0" dirty="0">
                <a:latin typeface="Arial" panose="020B0604020202020204" pitchFamily="34" charset="0"/>
              </a:rPr>
              <a:t>Conventional Vs KM Systems Life Cycle</a:t>
            </a:r>
            <a:br>
              <a:rPr lang="en-US" sz="1800" b="1" i="0" u="none" strike="noStrike" baseline="0" dirty="0">
                <a:latin typeface="Arial" panose="020B0604020202020204" pitchFamily="34" charset="0"/>
              </a:rPr>
            </a:br>
            <a:r>
              <a:rPr lang="en-US" sz="1800" b="1" i="0" u="none" strike="noStrike" baseline="0" dirty="0">
                <a:latin typeface="Arial" panose="020B0604020202020204" pitchFamily="34" charset="0"/>
              </a:rPr>
              <a:t>(KMSLC)</a:t>
            </a:r>
            <a:endParaRPr lang="en-US" dirty="0"/>
          </a:p>
        </p:txBody>
      </p:sp>
      <p:sp>
        <p:nvSpPr>
          <p:cNvPr id="3" name="Content Placeholder 2">
            <a:extLst>
              <a:ext uri="{FF2B5EF4-FFF2-40B4-BE49-F238E27FC236}">
                <a16:creationId xmlns:a16="http://schemas.microsoft.com/office/drawing/2014/main" id="{7B651117-EBCD-3472-748F-9DFDEB61462E}"/>
              </a:ext>
            </a:extLst>
          </p:cNvPr>
          <p:cNvSpPr>
            <a:spLocks noGrp="1"/>
          </p:cNvSpPr>
          <p:nvPr>
            <p:ph idx="1"/>
          </p:nvPr>
        </p:nvSpPr>
        <p:spPr/>
        <p:txBody>
          <a:bodyPr>
            <a:normAutofit/>
          </a:bodyPr>
          <a:lstStyle/>
          <a:p>
            <a:pPr marL="0" indent="0" algn="l">
              <a:buNone/>
            </a:pPr>
            <a:r>
              <a:rPr lang="en-US" sz="1800" b="1" i="0" u="none" strike="noStrike" baseline="0" dirty="0">
                <a:latin typeface="Arial" panose="020B0604020202020204" pitchFamily="34" charset="0"/>
              </a:rPr>
              <a:t>Key Differences</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The systems analyst gathers data and information from the users and the users depend on analysts for the solution.</a:t>
            </a:r>
          </a:p>
          <a:p>
            <a:pPr algn="l"/>
            <a:r>
              <a:rPr lang="en-US" sz="1800" b="0" i="0" u="none" strike="noStrike" baseline="0" dirty="0">
                <a:latin typeface="Times New Roman" panose="02020603050405020304" pitchFamily="18" charset="0"/>
              </a:rPr>
              <a:t>The knowledge developer gathers knowledge from people with known knowledge and the developer depends on them for the solution.</a:t>
            </a:r>
          </a:p>
          <a:p>
            <a:pPr algn="l"/>
            <a:r>
              <a:rPr lang="en-US" sz="1800" b="0" i="0" u="none" strike="noStrike" baseline="0" dirty="0">
                <a:latin typeface="Times New Roman" panose="02020603050405020304" pitchFamily="18" charset="0"/>
              </a:rPr>
              <a:t>The main interface for the systems analyst is associated with novice users who knows the problem but not the solution.</a:t>
            </a:r>
          </a:p>
          <a:p>
            <a:pPr algn="l"/>
            <a:r>
              <a:rPr lang="en-US" sz="1800" b="0" i="0" u="none" strike="noStrike" baseline="0" dirty="0">
                <a:latin typeface="Times New Roman" panose="02020603050405020304" pitchFamily="18" charset="0"/>
              </a:rPr>
              <a:t>The main interface for the knowledge developer is associated with the knowledgeable person who knows the problem and the solution.</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Conventional systems development is primarily sequential, whereas KMSLC is incremental and interactive.</a:t>
            </a:r>
          </a:p>
          <a:p>
            <a:pPr marL="0" indent="0" algn="l">
              <a:buNone/>
            </a:pPr>
            <a:endParaRPr lang="en-US" dirty="0"/>
          </a:p>
        </p:txBody>
      </p:sp>
    </p:spTree>
    <p:extLst>
      <p:ext uri="{BB962C8B-B14F-4D97-AF65-F5344CB8AC3E}">
        <p14:creationId xmlns:p14="http://schemas.microsoft.com/office/powerpoint/2010/main" val="3202108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DB7D-5387-1520-2E3C-9387AAB6D5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5367C0-DFD9-C946-D6E6-E6635F4B0D50}"/>
              </a:ext>
            </a:extLst>
          </p:cNvPr>
          <p:cNvSpPr>
            <a:spLocks noGrp="1"/>
          </p:cNvSpPr>
          <p:nvPr>
            <p:ph idx="1"/>
          </p:nvPr>
        </p:nvSpPr>
        <p:spPr/>
        <p:txBody>
          <a:bodyPr/>
          <a:lstStyle/>
          <a:p>
            <a:pPr algn="l"/>
            <a:r>
              <a:rPr lang="en-US" sz="1800" b="0" i="0" u="none" strike="noStrike" baseline="0" dirty="0">
                <a:latin typeface="Times New Roman" panose="02020603050405020304" pitchFamily="18" charset="0"/>
              </a:rPr>
              <a:t>In case of conventional systems, testing is usually done towards the end of the cycle (after the system has been built), whereas in KMSLC, the evolving system is verified and validated from the beginning of the cycle.</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Systems development and systems management is much more extensive for conventional information systems than it is for KMSLC.</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The conventional systems life cycle is usually process-driven and documentation-oriented whereas KMSLC is result-oriented.</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The conventional systems development does not support tools such as rapid prototyping since it follows a predefined sequence of steps </a:t>
            </a:r>
            <a:r>
              <a:rPr lang="en-US" sz="1800" b="0" i="0" u="none" strike="noStrike" baseline="0" dirty="0">
                <a:latin typeface="AdobePiStd"/>
              </a:rPr>
              <a:t> </a:t>
            </a:r>
            <a:r>
              <a:rPr lang="en-US" sz="1800" b="0" i="0" u="none" strike="noStrike" baseline="0" dirty="0">
                <a:latin typeface="Times New Roman" panose="02020603050405020304" pitchFamily="18" charset="0"/>
              </a:rPr>
              <a:t>KMSLC can use rapid prototyping incorporating changes on the spot</a:t>
            </a:r>
            <a:endParaRPr lang="en-US" dirty="0"/>
          </a:p>
        </p:txBody>
      </p:sp>
    </p:spTree>
    <p:extLst>
      <p:ext uri="{BB962C8B-B14F-4D97-AF65-F5344CB8AC3E}">
        <p14:creationId xmlns:p14="http://schemas.microsoft.com/office/powerpoint/2010/main" val="3469859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5A34-B145-49E7-5D1B-0CCC30CF60D8}"/>
              </a:ext>
            </a:extLst>
          </p:cNvPr>
          <p:cNvSpPr>
            <a:spLocks noGrp="1"/>
          </p:cNvSpPr>
          <p:nvPr>
            <p:ph type="title"/>
          </p:nvPr>
        </p:nvSpPr>
        <p:spPr/>
        <p:txBody>
          <a:bodyPr/>
          <a:lstStyle/>
          <a:p>
            <a:r>
              <a:rPr lang="en-US" sz="4400" b="1" i="0" u="none" strike="noStrike" baseline="0" dirty="0">
                <a:latin typeface="Arial" panose="020B0604020202020204" pitchFamily="34" charset="0"/>
              </a:rPr>
              <a:t>Key Similarities</a:t>
            </a:r>
            <a:br>
              <a:rPr lang="en-US" sz="4400" b="1" i="0" u="none" strike="noStrike" baseline="0" dirty="0">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FDCEF8D6-895D-B686-A911-9B26FD9C1F66}"/>
              </a:ext>
            </a:extLst>
          </p:cNvPr>
          <p:cNvSpPr>
            <a:spLocks noGrp="1"/>
          </p:cNvSpPr>
          <p:nvPr>
            <p:ph idx="1"/>
          </p:nvPr>
        </p:nvSpPr>
        <p:spPr/>
        <p:txBody>
          <a:bodyPr/>
          <a:lstStyle/>
          <a:p>
            <a:pPr algn="l"/>
            <a:r>
              <a:rPr lang="en-US" sz="1800" b="0" i="0" u="none" strike="noStrike" baseline="0" dirty="0">
                <a:latin typeface="Times New Roman" panose="02020603050405020304" pitchFamily="18" charset="0"/>
              </a:rPr>
              <a:t>Both cycles starts with a problem and end with a solution.</a:t>
            </a:r>
          </a:p>
          <a:p>
            <a:pPr algn="l"/>
            <a:r>
              <a:rPr lang="en-US" sz="1800" b="0" i="0" u="none" strike="noStrike" baseline="0" dirty="0">
                <a:latin typeface="Times New Roman" panose="02020603050405020304" pitchFamily="18" charset="0"/>
              </a:rPr>
              <a:t>The early phase in case of conventional systems development life cycle starts with information gathering.</a:t>
            </a:r>
          </a:p>
          <a:p>
            <a:pPr algn="l"/>
            <a:r>
              <a:rPr lang="en-US" sz="1800" b="0" i="0" u="none" strike="noStrike" baseline="0" dirty="0">
                <a:latin typeface="Times New Roman" panose="02020603050405020304" pitchFamily="18" charset="0"/>
              </a:rPr>
              <a:t>In KMSLC the early phase needs knowledge capture.</a:t>
            </a:r>
          </a:p>
          <a:p>
            <a:pPr algn="l"/>
            <a:r>
              <a:rPr lang="en-US" sz="1800" b="0" i="0" u="none" strike="noStrike" baseline="0" dirty="0">
                <a:latin typeface="Times New Roman" panose="02020603050405020304" pitchFamily="18" charset="0"/>
              </a:rPr>
              <a:t>Verification and validation of a KM system is often very similar to conventional systems testing.</a:t>
            </a:r>
          </a:p>
          <a:p>
            <a:r>
              <a:rPr lang="en-US" sz="1800" b="0" i="0" u="none" strike="noStrike" baseline="0" dirty="0">
                <a:latin typeface="AdobePiStd"/>
              </a:rPr>
              <a:t> </a:t>
            </a:r>
            <a:r>
              <a:rPr lang="en-US" sz="1800" b="0" i="0" u="none" strike="noStrike" baseline="0" dirty="0">
                <a:latin typeface="Times New Roman" panose="02020603050405020304" pitchFamily="18" charset="0"/>
              </a:rPr>
              <a:t>Both the systems analyst and the knowledge developer needs to choose the appropriate tools for designing their intended systems.</a:t>
            </a:r>
          </a:p>
        </p:txBody>
      </p:sp>
    </p:spTree>
    <p:extLst>
      <p:ext uri="{BB962C8B-B14F-4D97-AF65-F5344CB8AC3E}">
        <p14:creationId xmlns:p14="http://schemas.microsoft.com/office/powerpoint/2010/main" val="2717423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FD3F9-2F84-2D4B-F058-473F79913030}"/>
              </a:ext>
            </a:extLst>
          </p:cNvPr>
          <p:cNvSpPr>
            <a:spLocks noGrp="1"/>
          </p:cNvSpPr>
          <p:nvPr>
            <p:ph type="title"/>
          </p:nvPr>
        </p:nvSpPr>
        <p:spPr/>
        <p:txBody>
          <a:bodyPr/>
          <a:lstStyle/>
          <a:p>
            <a:r>
              <a:rPr lang="en-US" sz="4400" b="1" i="0" u="none" strike="noStrike" baseline="0" dirty="0">
                <a:latin typeface="Arial" panose="020B0604020202020204" pitchFamily="34" charset="0"/>
              </a:rPr>
              <a:t>KMSLC Approaches</a:t>
            </a:r>
            <a:br>
              <a:rPr lang="en-US" sz="4400" b="1" i="0" u="none" strike="noStrike" baseline="0" dirty="0">
                <a:latin typeface="Arial" panose="020B0604020202020204" pitchFamily="34" charset="0"/>
              </a:rPr>
            </a:br>
            <a:endParaRPr lang="en-US" dirty="0"/>
          </a:p>
        </p:txBody>
      </p:sp>
      <p:sp>
        <p:nvSpPr>
          <p:cNvPr id="3" name="Content Placeholder 2">
            <a:extLst>
              <a:ext uri="{FF2B5EF4-FFF2-40B4-BE49-F238E27FC236}">
                <a16:creationId xmlns:a16="http://schemas.microsoft.com/office/drawing/2014/main" id="{1C522EA9-D537-99C0-03FB-0725BF3488D8}"/>
              </a:ext>
            </a:extLst>
          </p:cNvPr>
          <p:cNvSpPr>
            <a:spLocks noGrp="1"/>
          </p:cNvSpPr>
          <p:nvPr>
            <p:ph idx="1"/>
          </p:nvPr>
        </p:nvSpPr>
        <p:spPr/>
        <p:txBody>
          <a:bodyPr/>
          <a:lstStyle/>
          <a:p>
            <a:pPr marL="0" indent="0" algn="l">
              <a:buNone/>
            </a:pPr>
            <a:r>
              <a:rPr lang="en-US" sz="1800" b="0" i="0" u="none" strike="noStrike" baseline="0" dirty="0">
                <a:latin typeface="AdobePiStd"/>
              </a:rPr>
              <a:t> </a:t>
            </a:r>
            <a:r>
              <a:rPr lang="en-US" sz="2000" b="0" i="0" u="none" strike="noStrike" baseline="0" dirty="0">
                <a:latin typeface="Times New Roman" panose="02020603050405020304" pitchFamily="18" charset="0"/>
              </a:rPr>
              <a:t>Primarily due to lack of standardization, a number of approaches have been proposed for KMSLC.</a:t>
            </a:r>
          </a:p>
          <a:p>
            <a:pPr marL="0" indent="0" algn="l">
              <a:buNone/>
            </a:pPr>
            <a:r>
              <a:rPr lang="en-US" sz="2000" b="0" i="0" u="none" strike="noStrike" baseline="0" dirty="0">
                <a:latin typeface="Times New Roman" panose="02020603050405020304" pitchFamily="18" charset="0"/>
              </a:rPr>
              <a:t>The conventional systems development approach can still be used for developing KM systems, but it is usually being replaced by iterative design, prototyping etc.</a:t>
            </a:r>
          </a:p>
          <a:p>
            <a:pPr marL="0" indent="0" algn="l">
              <a:buNone/>
            </a:pPr>
            <a:r>
              <a:rPr lang="en-US" sz="2000" b="1" i="0" u="none" strike="noStrike" baseline="0" dirty="0">
                <a:latin typeface="Times New Roman" panose="02020603050405020304" pitchFamily="18" charset="0"/>
              </a:rPr>
              <a:t>Evaluating the Existing Infrastructure</a:t>
            </a:r>
          </a:p>
          <a:p>
            <a:pPr algn="l"/>
            <a:r>
              <a:rPr lang="en-US" sz="2000" b="0" i="0" u="none" strike="noStrike" baseline="0" dirty="0">
                <a:latin typeface="Times New Roman" panose="02020603050405020304" pitchFamily="18" charset="0"/>
              </a:rPr>
              <a:t>KM systems are developed in order to satisfy the need for improving productivity and potential of employees and the company as a whole.</a:t>
            </a:r>
          </a:p>
          <a:p>
            <a:pPr algn="l"/>
            <a:r>
              <a:rPr lang="en-US" sz="2000" b="0" i="0" u="none" strike="noStrike" baseline="0" dirty="0">
                <a:latin typeface="Times New Roman" panose="02020603050405020304" pitchFamily="18" charset="0"/>
              </a:rPr>
              <a:t> The existing knowledge infrastructure is evaluated so that it can give the perception that the present ways of doing things are not just abandoned in preference for a new system.</a:t>
            </a:r>
          </a:p>
          <a:p>
            <a:pPr marL="0" indent="0" algn="l">
              <a:buNone/>
            </a:pPr>
            <a:endParaRPr lang="en-US" dirty="0"/>
          </a:p>
        </p:txBody>
      </p:sp>
    </p:spTree>
    <p:extLst>
      <p:ext uri="{BB962C8B-B14F-4D97-AF65-F5344CB8AC3E}">
        <p14:creationId xmlns:p14="http://schemas.microsoft.com/office/powerpoint/2010/main" val="408313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AA2F8-7769-815E-A0D1-B4E69C125900}"/>
              </a:ext>
            </a:extLst>
          </p:cNvPr>
          <p:cNvSpPr>
            <a:spLocks noGrp="1"/>
          </p:cNvSpPr>
          <p:nvPr>
            <p:ph type="title"/>
          </p:nvPr>
        </p:nvSpPr>
        <p:spPr/>
        <p:txBody>
          <a:bodyPr/>
          <a:lstStyle/>
          <a:p>
            <a:r>
              <a:rPr lang="en-US" sz="4400" b="1" i="0" u="none" strike="noStrike" baseline="0" dirty="0">
                <a:latin typeface="Times New Roman" panose="02020603050405020304" pitchFamily="18" charset="0"/>
              </a:rPr>
              <a:t>System Justification:</a:t>
            </a:r>
            <a:endParaRPr lang="en-US" dirty="0"/>
          </a:p>
        </p:txBody>
      </p:sp>
      <p:sp>
        <p:nvSpPr>
          <p:cNvPr id="3" name="Content Placeholder 2">
            <a:extLst>
              <a:ext uri="{FF2B5EF4-FFF2-40B4-BE49-F238E27FC236}">
                <a16:creationId xmlns:a16="http://schemas.microsoft.com/office/drawing/2014/main" id="{F5E7A220-B094-7F19-4B87-3DB664026E94}"/>
              </a:ext>
            </a:extLst>
          </p:cNvPr>
          <p:cNvSpPr>
            <a:spLocks noGrp="1"/>
          </p:cNvSpPr>
          <p:nvPr>
            <p:ph idx="1"/>
          </p:nvPr>
        </p:nvSpPr>
        <p:spPr/>
        <p:txBody>
          <a:bodyPr/>
          <a:lstStyle/>
          <a:p>
            <a:pPr marL="0" indent="0" algn="l">
              <a:buNone/>
            </a:pPr>
            <a:r>
              <a:rPr lang="en-US" sz="1800" b="0" i="0" u="none" strike="noStrike" baseline="0" dirty="0">
                <a:latin typeface="Times New Roman" panose="02020603050405020304" pitchFamily="18" charset="0"/>
              </a:rPr>
              <a:t>It involves answers to the following questions:</a:t>
            </a:r>
          </a:p>
          <a:p>
            <a:r>
              <a:rPr lang="en-US" sz="1800" b="0" i="0" u="none" strike="noStrike" baseline="0" dirty="0">
                <a:latin typeface="AdobePiStd"/>
              </a:rPr>
              <a:t> </a:t>
            </a:r>
            <a:r>
              <a:rPr lang="en-US" sz="1800" b="0" i="0" u="none" strike="noStrike" baseline="0" dirty="0">
                <a:latin typeface="Times New Roman" panose="02020603050405020304" pitchFamily="18" charset="0"/>
              </a:rPr>
              <a:t>Is existing knowledge going to be lost through retirement, , transfer, or departure to other organizations?</a:t>
            </a:r>
          </a:p>
          <a:p>
            <a:r>
              <a:rPr lang="en-US" sz="1800" b="0" i="0" u="none" strike="noStrike" baseline="0" dirty="0">
                <a:latin typeface="AdobePiStd"/>
              </a:rPr>
              <a:t> </a:t>
            </a:r>
            <a:r>
              <a:rPr lang="en-US" sz="1800" b="0" i="0" u="none" strike="noStrike" baseline="0" dirty="0">
                <a:latin typeface="Times New Roman" panose="02020603050405020304" pitchFamily="18" charset="0"/>
              </a:rPr>
              <a:t>Is the proposed KM system needed in multiple locations?</a:t>
            </a:r>
          </a:p>
          <a:p>
            <a:r>
              <a:rPr lang="en-US" sz="1800" b="0" i="0" u="none" strike="noStrike" baseline="0" dirty="0">
                <a:latin typeface="Times New Roman" panose="02020603050405020304" pitchFamily="18" charset="0"/>
              </a:rPr>
              <a:t>Are experts available and willing to support the building of the proposed KM system?</a:t>
            </a:r>
          </a:p>
          <a:p>
            <a:r>
              <a:rPr lang="en-US" sz="1800" b="0" i="0" u="none" strike="noStrike" baseline="0" dirty="0">
                <a:latin typeface="Times New Roman" panose="02020603050405020304" pitchFamily="18" charset="0"/>
              </a:rPr>
              <a:t>Does the concerned problem needs years of proper experience and cognitive reasoning to solve?</a:t>
            </a:r>
          </a:p>
          <a:p>
            <a:r>
              <a:rPr lang="en-US" sz="1800" b="0" i="0" u="none" strike="noStrike" baseline="0" dirty="0">
                <a:latin typeface="Times New Roman" panose="02020603050405020304" pitchFamily="18" charset="0"/>
              </a:rPr>
              <a:t>While undergoing knowledge capture, would it be possible for the expert to articulate how the problem will be solved?</a:t>
            </a:r>
          </a:p>
          <a:p>
            <a:r>
              <a:rPr lang="en-US" sz="1800" b="0" i="0" u="none" strike="noStrike" baseline="0" dirty="0">
                <a:latin typeface="Times New Roman" panose="02020603050405020304" pitchFamily="18" charset="0"/>
              </a:rPr>
              <a:t>How critical is the knowledge that is to be captured?</a:t>
            </a:r>
          </a:p>
          <a:p>
            <a:r>
              <a:rPr lang="en-US" sz="1800" b="0" i="0" u="none" strike="noStrike" baseline="0" dirty="0">
                <a:latin typeface="Times New Roman" panose="02020603050405020304" pitchFamily="18" charset="0"/>
              </a:rPr>
              <a:t>Are the involved tasks nonalgorithmic in nature?</a:t>
            </a:r>
          </a:p>
          <a:p>
            <a:r>
              <a:rPr lang="en-US" sz="1800" b="0" i="0" u="none" strike="noStrike" baseline="0" dirty="0">
                <a:latin typeface="Times New Roman" panose="02020603050405020304" pitchFamily="18" charset="0"/>
              </a:rPr>
              <a:t>Would it possible to find a champion within the organization?</a:t>
            </a:r>
            <a:endParaRPr lang="en-US" dirty="0"/>
          </a:p>
        </p:txBody>
      </p:sp>
    </p:spTree>
    <p:extLst>
      <p:ext uri="{BB962C8B-B14F-4D97-AF65-F5344CB8AC3E}">
        <p14:creationId xmlns:p14="http://schemas.microsoft.com/office/powerpoint/2010/main" val="3294827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01A7D-C3EC-F43F-D553-E4C18944BBB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D74F7B7-DC0F-9EA5-1D71-219CAC224BE2}"/>
              </a:ext>
            </a:extLst>
          </p:cNvPr>
          <p:cNvSpPr>
            <a:spLocks noGrp="1"/>
          </p:cNvSpPr>
          <p:nvPr>
            <p:ph idx="1"/>
          </p:nvPr>
        </p:nvSpPr>
        <p:spPr/>
        <p:txBody>
          <a:bodyPr/>
          <a:lstStyle/>
          <a:p>
            <a:pPr algn="l"/>
            <a:r>
              <a:rPr lang="en-US" sz="1800" b="1" i="0" u="none" strike="noStrike" baseline="0" dirty="0">
                <a:latin typeface="Times New Roman" panose="02020603050405020304" pitchFamily="18" charset="0"/>
              </a:rPr>
              <a:t>Scoping: </a:t>
            </a:r>
            <a:r>
              <a:rPr lang="en-US" sz="1800" b="0" i="0" u="none" strike="noStrike" baseline="0" dirty="0">
                <a:latin typeface="Times New Roman" panose="02020603050405020304" pitchFamily="18" charset="0"/>
              </a:rPr>
              <a:t>the term </a:t>
            </a:r>
            <a:r>
              <a:rPr lang="en-US" sz="1800" b="0" i="1" u="none" strike="noStrike" baseline="0" dirty="0">
                <a:latin typeface="Times New Roman" panose="02020603050405020304" pitchFamily="18" charset="0"/>
              </a:rPr>
              <a:t>scoping </a:t>
            </a:r>
            <a:r>
              <a:rPr lang="en-US" sz="1800" b="0" i="0" u="none" strike="noStrike" baseline="0" dirty="0">
                <a:latin typeface="Times New Roman" panose="02020603050405020304" pitchFamily="18" charset="0"/>
              </a:rPr>
              <a:t>means </a:t>
            </a:r>
            <a:r>
              <a:rPr lang="en-US" sz="1800" b="0" i="1" u="none" strike="noStrike" baseline="0" dirty="0">
                <a:latin typeface="Times New Roman" panose="02020603050405020304" pitchFamily="18" charset="0"/>
              </a:rPr>
              <a:t>limiting the breadth and depth of the project within the financial,</a:t>
            </a:r>
          </a:p>
          <a:p>
            <a:pPr algn="l"/>
            <a:r>
              <a:rPr lang="en-US" sz="1800" b="0" i="1" u="none" strike="noStrike" baseline="0" dirty="0">
                <a:latin typeface="Times New Roman" panose="02020603050405020304" pitchFamily="18" charset="0"/>
              </a:rPr>
              <a:t>human resource, and operational constraints</a:t>
            </a:r>
            <a:endParaRPr lang="en-US" dirty="0"/>
          </a:p>
        </p:txBody>
      </p:sp>
    </p:spTree>
    <p:extLst>
      <p:ext uri="{BB962C8B-B14F-4D97-AF65-F5344CB8AC3E}">
        <p14:creationId xmlns:p14="http://schemas.microsoft.com/office/powerpoint/2010/main" val="564633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985CBC4-B5D2-F27A-44D6-339005310973}"/>
              </a:ext>
            </a:extLst>
          </p:cNvPr>
          <p:cNvPicPr>
            <a:picLocks noGrp="1" noChangeAspect="1"/>
          </p:cNvPicPr>
          <p:nvPr>
            <p:ph idx="1"/>
          </p:nvPr>
        </p:nvPicPr>
        <p:blipFill>
          <a:blip r:embed="rId2"/>
          <a:stretch>
            <a:fillRect/>
          </a:stretch>
        </p:blipFill>
        <p:spPr>
          <a:xfrm>
            <a:off x="1191126" y="372979"/>
            <a:ext cx="10022306" cy="5803984"/>
          </a:xfrm>
        </p:spPr>
      </p:pic>
    </p:spTree>
    <p:extLst>
      <p:ext uri="{BB962C8B-B14F-4D97-AF65-F5344CB8AC3E}">
        <p14:creationId xmlns:p14="http://schemas.microsoft.com/office/powerpoint/2010/main" val="3134956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60442-9764-C7A2-E8D0-47846DFFBBA4}"/>
              </a:ext>
            </a:extLst>
          </p:cNvPr>
          <p:cNvSpPr>
            <a:spLocks noGrp="1"/>
          </p:cNvSpPr>
          <p:nvPr>
            <p:ph type="title"/>
          </p:nvPr>
        </p:nvSpPr>
        <p:spPr/>
        <p:txBody>
          <a:bodyPr/>
          <a:lstStyle/>
          <a:p>
            <a:r>
              <a:rPr lang="en-US" sz="4400" b="1" i="0" u="none" strike="noStrike" baseline="0" dirty="0">
                <a:latin typeface="Times New Roman" panose="02020603050405020304" pitchFamily="18" charset="0"/>
              </a:rPr>
              <a:t>Feasibility:</a:t>
            </a:r>
            <a:endParaRPr lang="en-US" dirty="0"/>
          </a:p>
        </p:txBody>
      </p:sp>
      <p:sp>
        <p:nvSpPr>
          <p:cNvPr id="3" name="Content Placeholder 2">
            <a:extLst>
              <a:ext uri="{FF2B5EF4-FFF2-40B4-BE49-F238E27FC236}">
                <a16:creationId xmlns:a16="http://schemas.microsoft.com/office/drawing/2014/main" id="{50A11B5E-CEB8-3974-5D0A-9A9BA766FF0F}"/>
              </a:ext>
            </a:extLst>
          </p:cNvPr>
          <p:cNvSpPr>
            <a:spLocks noGrp="1"/>
          </p:cNvSpPr>
          <p:nvPr>
            <p:ph idx="1"/>
          </p:nvPr>
        </p:nvSpPr>
        <p:spPr/>
        <p:txBody>
          <a:bodyPr/>
          <a:lstStyle/>
          <a:p>
            <a:pPr marL="0" indent="0" algn="l">
              <a:buNone/>
            </a:pPr>
            <a:r>
              <a:rPr lang="en-US" sz="1800" b="0" i="0" u="none" strike="noStrike" baseline="0" dirty="0">
                <a:latin typeface="Times New Roman" panose="02020603050405020304" pitchFamily="18" charset="0"/>
              </a:rPr>
              <a:t>Feasibility study involves addressing the following questions:</a:t>
            </a:r>
          </a:p>
          <a:p>
            <a:pPr algn="just"/>
            <a:r>
              <a:rPr lang="en-US" sz="1800" b="0" i="0" u="none" strike="noStrike" baseline="0" dirty="0">
                <a:latin typeface="Times New Roman" panose="02020603050405020304" pitchFamily="18" charset="0"/>
              </a:rPr>
              <a:t>Is it possible to complete the project within the expected timeframe?</a:t>
            </a:r>
            <a:endParaRPr lang="en-US" sz="1800" b="0" i="0" u="none" strike="noStrike" baseline="0" dirty="0">
              <a:latin typeface="AdobePiStd"/>
            </a:endParaRPr>
          </a:p>
          <a:p>
            <a:pPr algn="just"/>
            <a:r>
              <a:rPr lang="en-US" sz="1800" b="0" i="0" u="none" strike="noStrike" baseline="0" dirty="0">
                <a:latin typeface="Times New Roman" panose="02020603050405020304" pitchFamily="18" charset="0"/>
              </a:rPr>
              <a:t>Is the project affordable?</a:t>
            </a:r>
          </a:p>
          <a:p>
            <a:pPr algn="just"/>
            <a:r>
              <a:rPr lang="en-US" sz="1800" b="0" i="0" u="none" strike="noStrike" baseline="0" dirty="0">
                <a:latin typeface="Times New Roman" panose="02020603050405020304" pitchFamily="18" charset="0"/>
              </a:rPr>
              <a:t>Is the project appropriate?</a:t>
            </a:r>
          </a:p>
          <a:p>
            <a:pPr algn="just"/>
            <a:r>
              <a:rPr lang="en-US" sz="1800" b="0" i="0" u="none" strike="noStrike" baseline="0" dirty="0">
                <a:latin typeface="Times New Roman" panose="02020603050405020304" pitchFamily="18" charset="0"/>
              </a:rPr>
              <a:t>How frequently the system would be consulted at what will be associated cost?</a:t>
            </a:r>
          </a:p>
          <a:p>
            <a:pPr algn="l"/>
            <a:r>
              <a:rPr lang="en-US" sz="1800" b="0" i="0" u="none" strike="noStrike" baseline="0" dirty="0">
                <a:latin typeface="Times New Roman" panose="02020603050405020304" pitchFamily="18" charset="0"/>
              </a:rPr>
              <a:t>The traditional approach used to conduct a feasibility study can be used for building a KM system</a:t>
            </a:r>
            <a:endParaRPr lang="en-US" dirty="0"/>
          </a:p>
        </p:txBody>
      </p:sp>
    </p:spTree>
    <p:extLst>
      <p:ext uri="{BB962C8B-B14F-4D97-AF65-F5344CB8AC3E}">
        <p14:creationId xmlns:p14="http://schemas.microsoft.com/office/powerpoint/2010/main" val="1756756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0B7AE9-D88E-B36E-79B5-3D333610C155}"/>
              </a:ext>
            </a:extLst>
          </p:cNvPr>
          <p:cNvSpPr>
            <a:spLocks noGrp="1"/>
          </p:cNvSpPr>
          <p:nvPr>
            <p:ph idx="1"/>
          </p:nvPr>
        </p:nvSpPr>
        <p:spPr>
          <a:xfrm>
            <a:off x="451338" y="1005009"/>
            <a:ext cx="10515600" cy="4351338"/>
          </a:xfrm>
        </p:spPr>
        <p:txBody>
          <a:bodyPr/>
          <a:lstStyle/>
          <a:p>
            <a:pPr marL="0" indent="0">
              <a:buNone/>
            </a:pPr>
            <a:r>
              <a:rPr lang="en-US" dirty="0"/>
              <a:t>User Support</a:t>
            </a:r>
          </a:p>
          <a:p>
            <a:r>
              <a:rPr lang="en-US" dirty="0"/>
              <a:t>Is the proposed user aware of the fact that the new KM system is being developed? How it is perceived?</a:t>
            </a:r>
          </a:p>
          <a:p>
            <a:r>
              <a:rPr lang="en-US" dirty="0"/>
              <a:t> How much involvement can be expected from the user while the building process continues?</a:t>
            </a:r>
          </a:p>
          <a:p>
            <a:r>
              <a:rPr lang="en-US" dirty="0"/>
              <a:t> What type of users training will needed when the proposed system is up and running?</a:t>
            </a:r>
          </a:p>
          <a:p>
            <a:r>
              <a:rPr lang="en-US" dirty="0"/>
              <a:t> What kind of operational support should be provided?</a:t>
            </a:r>
          </a:p>
        </p:txBody>
      </p:sp>
    </p:spTree>
    <p:extLst>
      <p:ext uri="{BB962C8B-B14F-4D97-AF65-F5344CB8AC3E}">
        <p14:creationId xmlns:p14="http://schemas.microsoft.com/office/powerpoint/2010/main" val="1463841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703A0-AE91-1826-A3CC-E80EF86FE8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D8563D-644F-90B7-4A11-CFEC92AEFBD8}"/>
              </a:ext>
            </a:extLst>
          </p:cNvPr>
          <p:cNvSpPr>
            <a:spLocks noGrp="1"/>
          </p:cNvSpPr>
          <p:nvPr>
            <p:ph idx="1"/>
          </p:nvPr>
        </p:nvSpPr>
        <p:spPr/>
        <p:txBody>
          <a:bodyPr/>
          <a:lstStyle/>
          <a:p>
            <a:r>
              <a:rPr lang="en-US" b="0" i="0" dirty="0">
                <a:solidFill>
                  <a:srgbClr val="374151"/>
                </a:solidFill>
                <a:effectLst/>
                <a:latin typeface="Söhne"/>
              </a:rPr>
              <a:t>Expert systems are computer programs that mimic the decision-making abilities of a human expert in a particular field. They are designed to apply domain-specific knowledge to solve complex problems and provide recommendations to users. Expert systems can help organizations to capture and retain the knowledge of their experts, even after those experts retire or leave the organization.</a:t>
            </a:r>
            <a:endParaRPr lang="en-US" dirty="0"/>
          </a:p>
        </p:txBody>
      </p:sp>
    </p:spTree>
    <p:extLst>
      <p:ext uri="{BB962C8B-B14F-4D97-AF65-F5344CB8AC3E}">
        <p14:creationId xmlns:p14="http://schemas.microsoft.com/office/powerpoint/2010/main" val="635970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6831-1AD6-BA79-B5D4-44A026182495}"/>
              </a:ext>
            </a:extLst>
          </p:cNvPr>
          <p:cNvSpPr>
            <a:spLocks noGrp="1"/>
          </p:cNvSpPr>
          <p:nvPr>
            <p:ph type="title"/>
          </p:nvPr>
        </p:nvSpPr>
        <p:spPr/>
        <p:txBody>
          <a:bodyPr/>
          <a:lstStyle/>
          <a:p>
            <a:r>
              <a:rPr lang="en-US" sz="4400" b="1" i="0" u="none" strike="noStrike" baseline="0" dirty="0">
                <a:latin typeface="Times New Roman" panose="02020603050405020304" pitchFamily="18" charset="0"/>
              </a:rPr>
              <a:t>Role of Strategic Planning</a:t>
            </a:r>
            <a:br>
              <a:rPr lang="en-US" sz="4400" b="1" i="0" u="none" strike="noStrike" baseline="0" dirty="0">
                <a:latin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A891A35F-CE22-B595-407A-2D557524B8BE}"/>
              </a:ext>
            </a:extLst>
          </p:cNvPr>
          <p:cNvSpPr>
            <a:spLocks noGrp="1"/>
          </p:cNvSpPr>
          <p:nvPr>
            <p:ph idx="1"/>
          </p:nvPr>
        </p:nvSpPr>
        <p:spPr/>
        <p:txBody>
          <a:bodyPr/>
          <a:lstStyle/>
          <a:p>
            <a:pPr marL="0" indent="0" algn="l">
              <a:buNone/>
            </a:pPr>
            <a:r>
              <a:rPr lang="en-US" sz="800" b="0" i="0" u="none" strike="noStrike" baseline="0" dirty="0" err="1">
                <a:latin typeface="AdobePiStd"/>
              </a:rPr>
              <a:t>l</a:t>
            </a:r>
            <a:r>
              <a:rPr lang="en-US" sz="2800" b="0" i="0" u="none" strike="noStrike" baseline="0" dirty="0" err="1">
                <a:latin typeface="Times New Roman" panose="02020603050405020304" pitchFamily="18" charset="0"/>
              </a:rPr>
              <a:t>As</a:t>
            </a:r>
            <a:r>
              <a:rPr lang="en-US" sz="2800" b="0" i="0" u="none" strike="noStrike" baseline="0" dirty="0">
                <a:latin typeface="Times New Roman" panose="02020603050405020304" pitchFamily="18" charset="0"/>
              </a:rPr>
              <a:t> a consequence of evaluating the existing infrastructure, the concerned organization should develop a strategic plan which should aim at advancing the objectives of the organization with the proposed KM system in mind.</a:t>
            </a:r>
          </a:p>
          <a:p>
            <a:pPr marL="0" indent="0">
              <a:buNone/>
            </a:pPr>
            <a:r>
              <a:rPr lang="en-US" sz="800" b="0" i="0" u="none" strike="noStrike" baseline="0" dirty="0" err="1">
                <a:latin typeface="AdobePiStd"/>
              </a:rPr>
              <a:t>l</a:t>
            </a:r>
            <a:r>
              <a:rPr lang="en-US" sz="2800" b="0" i="0" u="none" strike="noStrike" baseline="0" dirty="0" err="1">
                <a:latin typeface="Times New Roman" panose="02020603050405020304" pitchFamily="18" charset="0"/>
              </a:rPr>
              <a:t>Areas</a:t>
            </a:r>
            <a:r>
              <a:rPr lang="en-US" sz="2800" b="0" i="0" u="none" strike="noStrike" baseline="0" dirty="0">
                <a:latin typeface="Times New Roman" panose="02020603050405020304" pitchFamily="18" charset="0"/>
              </a:rPr>
              <a:t> to be considered:</a:t>
            </a:r>
          </a:p>
          <a:p>
            <a:r>
              <a:rPr lang="en-US" sz="2800" b="0" i="0" u="none" strike="noStrike" baseline="0" dirty="0">
                <a:latin typeface="Times New Roman" panose="02020603050405020304" pitchFamily="18" charset="0"/>
              </a:rPr>
              <a:t>Vision</a:t>
            </a:r>
          </a:p>
          <a:p>
            <a:r>
              <a:rPr lang="en-US" sz="2800" b="0" i="0" u="none" strike="noStrike" baseline="0" dirty="0">
                <a:latin typeface="Times New Roman" panose="02020603050405020304" pitchFamily="18" charset="0"/>
              </a:rPr>
              <a:t>Resources</a:t>
            </a:r>
          </a:p>
          <a:p>
            <a:r>
              <a:rPr lang="en-US" sz="800" b="0" i="0" u="none" strike="noStrike" baseline="0" dirty="0">
                <a:latin typeface="AdobePiStd"/>
              </a:rPr>
              <a:t> </a:t>
            </a:r>
            <a:r>
              <a:rPr lang="en-US" sz="2800" b="0" i="0" u="none" strike="noStrike" baseline="0" dirty="0">
                <a:latin typeface="Times New Roman" panose="02020603050405020304" pitchFamily="18" charset="0"/>
              </a:rPr>
              <a:t>Culture</a:t>
            </a:r>
            <a:endParaRPr lang="en-US" dirty="0"/>
          </a:p>
        </p:txBody>
      </p:sp>
    </p:spTree>
    <p:extLst>
      <p:ext uri="{BB962C8B-B14F-4D97-AF65-F5344CB8AC3E}">
        <p14:creationId xmlns:p14="http://schemas.microsoft.com/office/powerpoint/2010/main" val="30361318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A2F976-DF28-C1EB-D97C-774C0B6A6D4F}"/>
              </a:ext>
            </a:extLst>
          </p:cNvPr>
          <p:cNvPicPr>
            <a:picLocks noGrp="1" noChangeAspect="1"/>
          </p:cNvPicPr>
          <p:nvPr>
            <p:ph idx="1"/>
          </p:nvPr>
        </p:nvPicPr>
        <p:blipFill>
          <a:blip r:embed="rId2"/>
          <a:stretch>
            <a:fillRect/>
          </a:stretch>
        </p:blipFill>
        <p:spPr>
          <a:xfrm>
            <a:off x="902677" y="550059"/>
            <a:ext cx="8767871" cy="5590809"/>
          </a:xfrm>
        </p:spPr>
      </p:pic>
    </p:spTree>
    <p:extLst>
      <p:ext uri="{BB962C8B-B14F-4D97-AF65-F5344CB8AC3E}">
        <p14:creationId xmlns:p14="http://schemas.microsoft.com/office/powerpoint/2010/main" val="17635047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2C6464-6303-4293-BC32-8C31602025E2}"/>
              </a:ext>
            </a:extLst>
          </p:cNvPr>
          <p:cNvSpPr>
            <a:spLocks noGrp="1"/>
          </p:cNvSpPr>
          <p:nvPr>
            <p:ph idx="1"/>
          </p:nvPr>
        </p:nvSpPr>
        <p:spPr>
          <a:xfrm>
            <a:off x="838200" y="339969"/>
            <a:ext cx="10515600" cy="5836994"/>
          </a:xfrm>
        </p:spPr>
        <p:txBody>
          <a:bodyPr/>
          <a:lstStyle/>
          <a:p>
            <a:pPr marL="0" indent="0" algn="l">
              <a:buNone/>
            </a:pPr>
            <a:r>
              <a:rPr lang="en-US" sz="1800" b="1" i="0" u="none" strike="noStrike" baseline="0" dirty="0">
                <a:latin typeface="Times New Roman" panose="02020603050405020304" pitchFamily="18" charset="0"/>
              </a:rPr>
              <a:t>Forming a KM team</a:t>
            </a:r>
          </a:p>
          <a:p>
            <a:pPr marL="0" indent="0" algn="l">
              <a:buNone/>
            </a:pPr>
            <a:r>
              <a:rPr lang="en-US" sz="2000" b="0" i="0" u="none" strike="noStrike" baseline="0" dirty="0">
                <a:latin typeface="Times New Roman" panose="02020603050405020304" pitchFamily="18" charset="0"/>
              </a:rPr>
              <a:t>Forming a KM team usually means:</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Identifying the key units, branches, divisions etc. as the key stakeholders in the prospective KM system.</a:t>
            </a:r>
          </a:p>
          <a:p>
            <a:pPr algn="l"/>
            <a:r>
              <a:rPr lang="en-US" sz="2000" b="0" i="0" u="none" strike="noStrike" baseline="0" dirty="0">
                <a:latin typeface="Times New Roman" panose="02020603050405020304" pitchFamily="18" charset="0"/>
              </a:rPr>
              <a:t>Strategically, technically, and organizationally balancing the team size and competency.</a:t>
            </a:r>
          </a:p>
          <a:p>
            <a:pPr marL="0" indent="0" algn="l">
              <a:buNone/>
            </a:pPr>
            <a:r>
              <a:rPr lang="en-US" sz="1800" b="1" i="0" u="none" strike="noStrike" baseline="0" dirty="0">
                <a:latin typeface="Times New Roman" panose="02020603050405020304" pitchFamily="18" charset="0"/>
              </a:rPr>
              <a:t>Factors impacting team success:</a:t>
            </a:r>
          </a:p>
          <a:p>
            <a:pPr algn="l"/>
            <a:r>
              <a:rPr lang="en-US" sz="2000" b="0" i="0" u="none" strike="noStrike" baseline="0" dirty="0">
                <a:latin typeface="Times New Roman" panose="02020603050405020304" pitchFamily="18" charset="0"/>
              </a:rPr>
              <a:t>Quality and capability of team members (in terms of personality, experience, and communication skill).</a:t>
            </a:r>
          </a:p>
          <a:p>
            <a:pPr algn="l"/>
            <a:r>
              <a:rPr lang="en-US" sz="2000" b="0" i="0" u="none" strike="noStrike" baseline="0" dirty="0">
                <a:latin typeface="Times New Roman" panose="02020603050405020304" pitchFamily="18" charset="0"/>
              </a:rPr>
              <a:t>Size of the team.</a:t>
            </a:r>
          </a:p>
          <a:p>
            <a:pPr algn="l"/>
            <a:r>
              <a:rPr lang="en-US" sz="2000" b="0" i="0" u="none" strike="noStrike" baseline="0" dirty="0">
                <a:latin typeface="Times New Roman" panose="02020603050405020304" pitchFamily="18" charset="0"/>
              </a:rPr>
              <a:t>Complexity of the project.</a:t>
            </a:r>
          </a:p>
          <a:p>
            <a:pPr algn="l"/>
            <a:r>
              <a:rPr lang="en-US" sz="2000" b="0" i="0" u="none" strike="noStrike" baseline="0" dirty="0">
                <a:latin typeface="Times New Roman" panose="02020603050405020304" pitchFamily="18" charset="0"/>
              </a:rPr>
              <a:t>Team motivation and leadership</a:t>
            </a:r>
          </a:p>
          <a:p>
            <a:pPr algn="l"/>
            <a:r>
              <a:rPr lang="en-US" sz="2000" b="0" i="0" u="none" strike="noStrike" baseline="0" dirty="0">
                <a:latin typeface="Times New Roman" panose="02020603050405020304" pitchFamily="18" charset="0"/>
              </a:rPr>
              <a:t>Promising only what that can be actually delivered.</a:t>
            </a:r>
            <a:endParaRPr lang="en-US" sz="2000" dirty="0"/>
          </a:p>
        </p:txBody>
      </p:sp>
    </p:spTree>
    <p:extLst>
      <p:ext uri="{BB962C8B-B14F-4D97-AF65-F5344CB8AC3E}">
        <p14:creationId xmlns:p14="http://schemas.microsoft.com/office/powerpoint/2010/main" val="3900068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62472C-C693-E242-CBC4-56B14BBD866B}"/>
              </a:ext>
            </a:extLst>
          </p:cNvPr>
          <p:cNvSpPr>
            <a:spLocks noGrp="1"/>
          </p:cNvSpPr>
          <p:nvPr>
            <p:ph idx="1"/>
          </p:nvPr>
        </p:nvSpPr>
        <p:spPr>
          <a:xfrm>
            <a:off x="838200" y="234462"/>
            <a:ext cx="10515600" cy="5942501"/>
          </a:xfrm>
        </p:spPr>
        <p:txBody>
          <a:bodyPr/>
          <a:lstStyle/>
          <a:p>
            <a:pPr marL="0" indent="0" algn="l">
              <a:buNone/>
            </a:pPr>
            <a:r>
              <a:rPr lang="en-US" sz="1800" b="1" i="0" u="none" strike="noStrike" baseline="0" dirty="0">
                <a:latin typeface="Times New Roman" panose="02020603050405020304" pitchFamily="18" charset="0"/>
              </a:rPr>
              <a:t>Capturing Knowledge</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Capturing Knowledge involves extracting, analyzing and interpreting the concerned knowledge that a human expert uses to solve a specific problem.</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Explicit knowledge is usually captured in repositories from appropriate documentation, files etc.</a:t>
            </a:r>
          </a:p>
          <a:p>
            <a:pPr algn="l"/>
            <a:r>
              <a:rPr lang="en-US" sz="1800" b="0" i="0" u="none" strike="noStrike" baseline="0" dirty="0">
                <a:latin typeface="Times New Roman" panose="02020603050405020304" pitchFamily="18" charset="0"/>
              </a:rPr>
              <a:t>Tacit knowledge is usually captured from experts, and from organization's stored database(s).</a:t>
            </a:r>
          </a:p>
          <a:p>
            <a:pPr algn="l"/>
            <a:r>
              <a:rPr lang="en-US" sz="1800" b="0" i="0" u="none" strike="noStrike" baseline="0" dirty="0">
                <a:latin typeface="Times New Roman" panose="02020603050405020304" pitchFamily="18" charset="0"/>
              </a:rPr>
              <a:t>Interviewing is one of the most popular methods used to capture knowledge.</a:t>
            </a:r>
          </a:p>
          <a:p>
            <a:pPr algn="l"/>
            <a:r>
              <a:rPr lang="en-US" sz="1800" b="0" i="0" u="none" strike="noStrike" baseline="0" dirty="0">
                <a:latin typeface="Times New Roman" panose="02020603050405020304" pitchFamily="18" charset="0"/>
              </a:rPr>
              <a:t>Data mining is also useful in terms of using </a:t>
            </a:r>
            <a:r>
              <a:rPr lang="en-US" sz="1800" b="0" i="1" u="none" strike="noStrike" baseline="0" dirty="0">
                <a:latin typeface="Times New Roman" panose="02020603050405020304" pitchFamily="18" charset="0"/>
              </a:rPr>
              <a:t>intelligent agents </a:t>
            </a:r>
            <a:r>
              <a:rPr lang="en-US" sz="1800" b="0" i="0" u="none" strike="noStrike" baseline="0" dirty="0">
                <a:latin typeface="Times New Roman" panose="02020603050405020304" pitchFamily="18" charset="0"/>
              </a:rPr>
              <a:t>that may analyze the data warehouse and come up with new findings.</a:t>
            </a:r>
          </a:p>
          <a:p>
            <a:pPr algn="l"/>
            <a:r>
              <a:rPr lang="en-US" sz="1800" b="0" i="0" u="none" strike="noStrike" baseline="0" dirty="0">
                <a:latin typeface="Times New Roman" panose="02020603050405020304" pitchFamily="18" charset="0"/>
              </a:rPr>
              <a:t>In KM systems development, the knowledge developer acquires the necessary heuristic knowledge from the experts for building the appropriate knowledge base.</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Knowledge capture and knowledge transfer are often carried out through teams</a:t>
            </a:r>
          </a:p>
          <a:p>
            <a:pPr algn="l"/>
            <a:r>
              <a:rPr lang="en-US" sz="1800" b="0" i="0" u="none" strike="noStrike" baseline="0" dirty="0">
                <a:latin typeface="Times New Roman" panose="02020603050405020304" pitchFamily="18" charset="0"/>
              </a:rPr>
              <a:t>Knowledge capture includes determining feasibility, choosing the appropriate expert, tapping the experts knowledge, </a:t>
            </a:r>
            <a:r>
              <a:rPr lang="en-US" sz="1800" b="0" i="0" u="none" strike="noStrike" baseline="0" dirty="0" err="1">
                <a:latin typeface="Times New Roman" panose="02020603050405020304" pitchFamily="18" charset="0"/>
              </a:rPr>
              <a:t>retapping</a:t>
            </a:r>
            <a:r>
              <a:rPr lang="en-US" sz="1800" b="0" i="0" u="none" strike="noStrike" baseline="0" dirty="0">
                <a:latin typeface="Times New Roman" panose="02020603050405020304" pitchFamily="18" charset="0"/>
              </a:rPr>
              <a:t> knowledge to plug the gaps in the system, and verify/validate the knowledge base</a:t>
            </a:r>
            <a:endParaRPr lang="en-US" dirty="0"/>
          </a:p>
        </p:txBody>
      </p:sp>
    </p:spTree>
    <p:extLst>
      <p:ext uri="{BB962C8B-B14F-4D97-AF65-F5344CB8AC3E}">
        <p14:creationId xmlns:p14="http://schemas.microsoft.com/office/powerpoint/2010/main" val="34796613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836EE59-37F3-C79C-3F66-E31D30A49AE5}"/>
              </a:ext>
            </a:extLst>
          </p:cNvPr>
          <p:cNvPicPr>
            <a:picLocks noGrp="1" noChangeAspect="1"/>
          </p:cNvPicPr>
          <p:nvPr>
            <p:ph idx="1"/>
          </p:nvPr>
        </p:nvPicPr>
        <p:blipFill>
          <a:blip r:embed="rId3"/>
          <a:stretch>
            <a:fillRect/>
          </a:stretch>
        </p:blipFill>
        <p:spPr>
          <a:xfrm>
            <a:off x="890587" y="468923"/>
            <a:ext cx="10410825" cy="5618346"/>
          </a:xfrm>
        </p:spPr>
      </p:pic>
    </p:spTree>
    <p:extLst>
      <p:ext uri="{BB962C8B-B14F-4D97-AF65-F5344CB8AC3E}">
        <p14:creationId xmlns:p14="http://schemas.microsoft.com/office/powerpoint/2010/main" val="38104813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3D13C0-8D1E-160D-C2D9-9610832EB971}"/>
              </a:ext>
            </a:extLst>
          </p:cNvPr>
          <p:cNvSpPr>
            <a:spLocks noGrp="1"/>
          </p:cNvSpPr>
          <p:nvPr>
            <p:ph idx="1"/>
          </p:nvPr>
        </p:nvSpPr>
        <p:spPr>
          <a:xfrm>
            <a:off x="838200" y="480646"/>
            <a:ext cx="10515600" cy="5696317"/>
          </a:xfrm>
        </p:spPr>
        <p:txBody>
          <a:bodyPr/>
          <a:lstStyle/>
          <a:p>
            <a:r>
              <a:rPr lang="en-US" dirty="0"/>
              <a:t>Rapid Prototyping:</a:t>
            </a:r>
          </a:p>
          <a:p>
            <a:pPr algn="l"/>
            <a:r>
              <a:rPr lang="en-US" sz="1800" dirty="0">
                <a:latin typeface="Times New Roman" panose="02020603050405020304" pitchFamily="18" charset="0"/>
              </a:rPr>
              <a:t>K</a:t>
            </a:r>
            <a:r>
              <a:rPr lang="en-US" sz="1800" b="0" i="0" u="none" strike="noStrike" baseline="0" dirty="0">
                <a:latin typeface="Times New Roman" panose="02020603050405020304" pitchFamily="18" charset="0"/>
              </a:rPr>
              <a:t>nowledge developers use </a:t>
            </a:r>
            <a:r>
              <a:rPr lang="en-US" sz="1800" b="0" i="1" u="none" strike="noStrike" baseline="0" dirty="0">
                <a:latin typeface="Times New Roman" panose="02020603050405020304" pitchFamily="18" charset="0"/>
              </a:rPr>
              <a:t>iterative </a:t>
            </a:r>
            <a:r>
              <a:rPr lang="en-US" sz="1800" b="0" i="0" u="none" strike="noStrike" baseline="0" dirty="0">
                <a:latin typeface="Times New Roman" panose="02020603050405020304" pitchFamily="18" charset="0"/>
              </a:rPr>
              <a:t>approach for capturing knowledge.</a:t>
            </a:r>
          </a:p>
          <a:p>
            <a:pPr algn="l"/>
            <a:r>
              <a:rPr lang="en-US" sz="1800" b="0" i="0" u="none" strike="noStrike" baseline="0" dirty="0">
                <a:latin typeface="Times New Roman" panose="02020603050405020304" pitchFamily="18" charset="0"/>
              </a:rPr>
              <a:t>Foe example, the knowledge developer may start with a </a:t>
            </a:r>
            <a:r>
              <a:rPr lang="en-US" sz="1800" b="0" i="1" u="none" strike="noStrike" baseline="0" dirty="0">
                <a:latin typeface="Times New Roman" panose="02020603050405020304" pitchFamily="18" charset="0"/>
              </a:rPr>
              <a:t>prototype </a:t>
            </a:r>
            <a:r>
              <a:rPr lang="en-US" sz="1800" b="0" i="0" u="none" strike="noStrike" baseline="0" dirty="0">
                <a:latin typeface="Times New Roman" panose="02020603050405020304" pitchFamily="18" charset="0"/>
              </a:rPr>
              <a:t>(based on the somehow limited knowledge captured from the expert during the first few sessions).</a:t>
            </a:r>
          </a:p>
          <a:p>
            <a:pPr marL="0" indent="0" algn="l">
              <a:buNone/>
            </a:pPr>
            <a:r>
              <a:rPr lang="en-US" sz="1800" b="1" i="0" u="none" strike="noStrike" baseline="0" dirty="0">
                <a:latin typeface="Times New Roman" panose="02020603050405020304" pitchFamily="18" charset="0"/>
              </a:rPr>
              <a:t>The following can turn the approach into rapid prototyping:</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Knowledge developer explains the preliminary/fundamental procedure based on rudimentary knowledge extracted from the expert during the few past sessions.</a:t>
            </a:r>
          </a:p>
          <a:p>
            <a:pPr algn="l"/>
            <a:r>
              <a:rPr lang="en-US" sz="1800" b="0" i="0" u="none" strike="noStrike" baseline="0" dirty="0">
                <a:latin typeface="Times New Roman" panose="02020603050405020304" pitchFamily="18" charset="0"/>
              </a:rPr>
              <a:t>The expert reacts by saying certain remarks.</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While the expert watches, the knowledge developer enters the additional knowledge into the computer-based system (that represents the prototype).</a:t>
            </a:r>
          </a:p>
          <a:p>
            <a:pPr algn="l"/>
            <a:r>
              <a:rPr lang="en-US" sz="1800" b="0" i="0" u="none" strike="noStrike" baseline="0" dirty="0">
                <a:latin typeface="Times New Roman" panose="02020603050405020304" pitchFamily="18" charset="0"/>
              </a:rPr>
              <a:t>The knowledge developer again runs the modified prototype and continues adding additional knowledge as</a:t>
            </a:r>
          </a:p>
          <a:p>
            <a:pPr algn="l"/>
            <a:r>
              <a:rPr lang="en-US" sz="1800" b="0" i="0" u="none" strike="noStrike" baseline="0" dirty="0">
                <a:latin typeface="Times New Roman" panose="02020603050405020304" pitchFamily="18" charset="0"/>
              </a:rPr>
              <a:t>suggested by the expert till the expert is satisfied.</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The spontaneous, and iterative process of building a knowledge base is referred to as </a:t>
            </a:r>
            <a:r>
              <a:rPr lang="en-US" sz="1800" b="0" i="1" u="none" strike="noStrike" baseline="0" dirty="0">
                <a:latin typeface="Times New Roman" panose="02020603050405020304" pitchFamily="18" charset="0"/>
              </a:rPr>
              <a:t>rapid prototyping</a:t>
            </a:r>
            <a:r>
              <a:rPr lang="en-US" sz="1800" b="0" i="0" u="none" strike="noStrike" baseline="0" dirty="0">
                <a:latin typeface="Times New Roman" panose="02020603050405020304" pitchFamily="18" charset="0"/>
              </a:rPr>
              <a:t>.</a:t>
            </a:r>
            <a:endParaRPr lang="en-US" dirty="0"/>
          </a:p>
        </p:txBody>
      </p:sp>
    </p:spTree>
    <p:extLst>
      <p:ext uri="{BB962C8B-B14F-4D97-AF65-F5344CB8AC3E}">
        <p14:creationId xmlns:p14="http://schemas.microsoft.com/office/powerpoint/2010/main" val="6288925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C697-0037-A469-E3B2-09E7E049501A}"/>
              </a:ext>
            </a:extLst>
          </p:cNvPr>
          <p:cNvSpPr>
            <a:spLocks noGrp="1"/>
          </p:cNvSpPr>
          <p:nvPr>
            <p:ph type="title"/>
          </p:nvPr>
        </p:nvSpPr>
        <p:spPr/>
        <p:txBody>
          <a:bodyPr/>
          <a:lstStyle/>
          <a:p>
            <a:r>
              <a:rPr lang="en-US" dirty="0"/>
              <a:t>Expert Selection</a:t>
            </a:r>
          </a:p>
        </p:txBody>
      </p:sp>
      <p:sp>
        <p:nvSpPr>
          <p:cNvPr id="3" name="Content Placeholder 2">
            <a:extLst>
              <a:ext uri="{FF2B5EF4-FFF2-40B4-BE49-F238E27FC236}">
                <a16:creationId xmlns:a16="http://schemas.microsoft.com/office/drawing/2014/main" id="{7A4A8A4C-A6DF-27C6-9622-736EA2A535A1}"/>
              </a:ext>
            </a:extLst>
          </p:cNvPr>
          <p:cNvSpPr>
            <a:spLocks noGrp="1"/>
          </p:cNvSpPr>
          <p:nvPr>
            <p:ph idx="1"/>
          </p:nvPr>
        </p:nvSpPr>
        <p:spPr>
          <a:xfrm>
            <a:off x="838200" y="1289538"/>
            <a:ext cx="10515600" cy="4887425"/>
          </a:xfrm>
        </p:spPr>
        <p:txBody>
          <a:bodyPr>
            <a:normAutofit/>
          </a:bodyPr>
          <a:lstStyle/>
          <a:p>
            <a:pPr algn="l"/>
            <a:r>
              <a:rPr lang="en-US" sz="2000" b="0" i="0" u="none" strike="noStrike" baseline="0" dirty="0">
                <a:latin typeface="Times New Roman" panose="02020603050405020304" pitchFamily="18" charset="0"/>
              </a:rPr>
              <a:t>Some common questions that may arise in case of expert selection:</a:t>
            </a:r>
          </a:p>
          <a:p>
            <a:pPr algn="l"/>
            <a:r>
              <a:rPr lang="en-US" sz="2000" b="0" i="0" u="none" strike="noStrike" baseline="0" dirty="0">
                <a:latin typeface="Times New Roman" panose="02020603050405020304" pitchFamily="18" charset="0"/>
              </a:rPr>
              <a:t>How to know that the so-called expert is in fact an expert?</a:t>
            </a:r>
          </a:p>
          <a:p>
            <a:pPr algn="l"/>
            <a:r>
              <a:rPr lang="en-US" sz="2000" b="0" i="0" u="none" strike="noStrike" baseline="0" dirty="0">
                <a:latin typeface="Times New Roman" panose="02020603050405020304" pitchFamily="18" charset="0"/>
              </a:rPr>
              <a:t>Will he/she stay with the project till its completion?</a:t>
            </a:r>
          </a:p>
          <a:p>
            <a:pPr algn="l"/>
            <a:r>
              <a:rPr lang="en-US" sz="2000" b="0" i="0" u="none" strike="noStrike" baseline="0" dirty="0">
                <a:latin typeface="Times New Roman" panose="02020603050405020304" pitchFamily="18" charset="0"/>
              </a:rPr>
              <a:t>What backup would be available in case the expert loses interest or quits?</a:t>
            </a:r>
          </a:p>
          <a:p>
            <a:pPr algn="l"/>
            <a:r>
              <a:rPr lang="en-US" sz="2000" b="0" i="0" u="none" strike="noStrike" baseline="0" dirty="0">
                <a:latin typeface="Times New Roman" panose="02020603050405020304" pitchFamily="18" charset="0"/>
              </a:rPr>
              <a:t>How is the knowledge developer going to know what does and what does not lie within the expert's area of expertise?</a:t>
            </a:r>
          </a:p>
          <a:p>
            <a:pPr marL="0" indent="0" algn="l">
              <a:buNone/>
            </a:pPr>
            <a:endParaRPr lang="en-US" sz="2000" dirty="0"/>
          </a:p>
        </p:txBody>
      </p:sp>
    </p:spTree>
    <p:extLst>
      <p:ext uri="{BB962C8B-B14F-4D97-AF65-F5344CB8AC3E}">
        <p14:creationId xmlns:p14="http://schemas.microsoft.com/office/powerpoint/2010/main" val="36480554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5F6D2-01C6-4C38-FDA7-F3D97BBACA34}"/>
              </a:ext>
            </a:extLst>
          </p:cNvPr>
          <p:cNvSpPr>
            <a:spLocks noGrp="1"/>
          </p:cNvSpPr>
          <p:nvPr>
            <p:ph type="title"/>
          </p:nvPr>
        </p:nvSpPr>
        <p:spPr/>
        <p:txBody>
          <a:bodyPr/>
          <a:lstStyle/>
          <a:p>
            <a:r>
              <a:rPr lang="en-US" sz="2000" b="1" i="0" u="none" strike="noStrike" baseline="0" dirty="0">
                <a:latin typeface="Times New Roman" panose="02020603050405020304" pitchFamily="18" charset="0"/>
              </a:rPr>
              <a:t>The Role of the Knowledge Developer</a:t>
            </a:r>
            <a:br>
              <a:rPr lang="en-US" sz="4400" b="1" i="0" u="none" strike="noStrike" baseline="0" dirty="0">
                <a:latin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1B8ECE9-3456-BE2E-B495-332299713A0D}"/>
              </a:ext>
            </a:extLst>
          </p:cNvPr>
          <p:cNvSpPr>
            <a:spLocks noGrp="1"/>
          </p:cNvSpPr>
          <p:nvPr>
            <p:ph idx="1"/>
          </p:nvPr>
        </p:nvSpPr>
        <p:spPr/>
        <p:txBody>
          <a:bodyPr>
            <a:normAutofit/>
          </a:bodyPr>
          <a:lstStyle/>
          <a:p>
            <a:pPr algn="l"/>
            <a:r>
              <a:rPr lang="en-US" sz="1800" b="0" i="0" u="none" strike="noStrike" baseline="0" dirty="0">
                <a:latin typeface="Times New Roman" panose="02020603050405020304" pitchFamily="18" charset="0"/>
              </a:rPr>
              <a:t>The knowledge developer can be considered as the architect of the system.</a:t>
            </a:r>
          </a:p>
          <a:p>
            <a:pPr algn="l"/>
            <a:r>
              <a:rPr lang="en-US" sz="1800" b="0" i="0" u="none" strike="noStrike" baseline="0" dirty="0">
                <a:latin typeface="Times New Roman" panose="02020603050405020304" pitchFamily="18" charset="0"/>
              </a:rPr>
              <a:t>He/she identifies the problem domain, captures knowledge, writes/tests the heuristics that represent knowledge, and coordinates the entire project.</a:t>
            </a:r>
          </a:p>
          <a:p>
            <a:pPr marL="0" indent="0" algn="l">
              <a:buNone/>
            </a:pPr>
            <a:r>
              <a:rPr lang="en-US" sz="1800" b="1" i="0" u="none" strike="noStrike" baseline="0" dirty="0">
                <a:latin typeface="Times New Roman" panose="02020603050405020304" pitchFamily="18" charset="0"/>
              </a:rPr>
              <a:t>Some necessary attributes of knowledge developer:</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Communication skills.</a:t>
            </a:r>
          </a:p>
          <a:p>
            <a:pPr algn="l"/>
            <a:r>
              <a:rPr lang="en-US" sz="1800" b="0" i="0" u="none" strike="noStrike" baseline="0" dirty="0">
                <a:latin typeface="Times New Roman" panose="02020603050405020304" pitchFamily="18" charset="0"/>
              </a:rPr>
              <a:t>Knowledge of knowledge capture tools/technology.</a:t>
            </a:r>
          </a:p>
          <a:p>
            <a:pPr algn="l"/>
            <a:r>
              <a:rPr lang="en-US" sz="1800" b="0" i="0" u="none" strike="noStrike" baseline="0" dirty="0">
                <a:latin typeface="Times New Roman" panose="02020603050405020304" pitchFamily="18" charset="0"/>
              </a:rPr>
              <a:t>Ability to work in a team with professional/experts.</a:t>
            </a:r>
          </a:p>
          <a:p>
            <a:pPr algn="l"/>
            <a:r>
              <a:rPr lang="en-US" sz="1800" b="0" i="0" u="none" strike="noStrike" baseline="0" dirty="0">
                <a:latin typeface="Times New Roman" panose="02020603050405020304" pitchFamily="18" charset="0"/>
              </a:rPr>
              <a:t>Tolerance for ambiguity.</a:t>
            </a:r>
          </a:p>
          <a:p>
            <a:pPr algn="l"/>
            <a:r>
              <a:rPr lang="en-US" sz="1800" b="0" i="0" u="none" strike="noStrike" baseline="0" dirty="0">
                <a:latin typeface="Times New Roman" panose="02020603050405020304" pitchFamily="18" charset="0"/>
              </a:rPr>
              <a:t>To be able </a:t>
            </a:r>
            <a:r>
              <a:rPr lang="en-US" sz="1800" b="0" i="0" u="none" strike="noStrike" baseline="0" dirty="0" err="1">
                <a:latin typeface="Times New Roman" panose="02020603050405020304" pitchFamily="18" charset="0"/>
              </a:rPr>
              <a:t>ti</a:t>
            </a:r>
            <a:r>
              <a:rPr lang="en-US" sz="1800" b="0" i="0" u="none" strike="noStrike" baseline="0" dirty="0">
                <a:latin typeface="Times New Roman" panose="02020603050405020304" pitchFamily="18" charset="0"/>
              </a:rPr>
              <a:t> think conceptually.</a:t>
            </a:r>
          </a:p>
          <a:p>
            <a:pPr algn="l"/>
            <a:r>
              <a:rPr lang="en-US" sz="1800" b="0" i="0" u="none" strike="noStrike" baseline="0" dirty="0">
                <a:latin typeface="Times New Roman" panose="02020603050405020304" pitchFamily="18" charset="0"/>
              </a:rPr>
              <a:t>Ability to frequently interact with the champion, knowledge workers and knowers in the organization.</a:t>
            </a:r>
          </a:p>
        </p:txBody>
      </p:sp>
    </p:spTree>
    <p:extLst>
      <p:ext uri="{BB962C8B-B14F-4D97-AF65-F5344CB8AC3E}">
        <p14:creationId xmlns:p14="http://schemas.microsoft.com/office/powerpoint/2010/main" val="33751406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FA192CF-3F89-4B39-70D7-4F60576405DF}"/>
              </a:ext>
            </a:extLst>
          </p:cNvPr>
          <p:cNvPicPr>
            <a:picLocks noGrp="1" noChangeAspect="1"/>
          </p:cNvPicPr>
          <p:nvPr>
            <p:ph idx="1"/>
          </p:nvPr>
        </p:nvPicPr>
        <p:blipFill>
          <a:blip r:embed="rId3"/>
          <a:stretch>
            <a:fillRect/>
          </a:stretch>
        </p:blipFill>
        <p:spPr>
          <a:xfrm>
            <a:off x="2481262" y="257175"/>
            <a:ext cx="7229475" cy="5919788"/>
          </a:xfrm>
        </p:spPr>
      </p:pic>
    </p:spTree>
    <p:extLst>
      <p:ext uri="{BB962C8B-B14F-4D97-AF65-F5344CB8AC3E}">
        <p14:creationId xmlns:p14="http://schemas.microsoft.com/office/powerpoint/2010/main" val="37262529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DE3A93-6CB8-E4B8-67FA-265F4739100C}"/>
              </a:ext>
            </a:extLst>
          </p:cNvPr>
          <p:cNvSpPr>
            <a:spLocks noGrp="1"/>
          </p:cNvSpPr>
          <p:nvPr>
            <p:ph idx="1"/>
          </p:nvPr>
        </p:nvSpPr>
        <p:spPr>
          <a:xfrm>
            <a:off x="838200" y="351692"/>
            <a:ext cx="10515600" cy="5825271"/>
          </a:xfrm>
        </p:spPr>
        <p:txBody>
          <a:bodyPr/>
          <a:lstStyle/>
          <a:p>
            <a:pPr marL="0" indent="0" algn="l">
              <a:buNone/>
            </a:pPr>
            <a:r>
              <a:rPr lang="en-US" sz="1800" b="1" i="0" u="none" strike="noStrike" baseline="0" dirty="0">
                <a:latin typeface="Times New Roman" panose="02020603050405020304" pitchFamily="18" charset="0"/>
              </a:rPr>
              <a:t>Designing the KM Blueprint</a:t>
            </a:r>
          </a:p>
          <a:p>
            <a:pPr algn="l"/>
            <a:r>
              <a:rPr lang="en-US" sz="1800" b="0" i="0" u="none" strike="noStrike" baseline="0" dirty="0">
                <a:latin typeface="Times New Roman" panose="02020603050405020304" pitchFamily="18" charset="0"/>
              </a:rPr>
              <a:t>This phase indicates the beginning of designing the IT infrastructure/ Knowledge Management infrastructure. The KM Blueprint</a:t>
            </a:r>
          </a:p>
          <a:p>
            <a:pPr algn="l"/>
            <a:r>
              <a:rPr lang="en-US" sz="1800" b="0" i="0" u="none" strike="noStrike" baseline="0" dirty="0">
                <a:latin typeface="Times New Roman" panose="02020603050405020304" pitchFamily="18" charset="0"/>
              </a:rPr>
              <a:t>(KM system design) addresses a number of issues.</a:t>
            </a:r>
          </a:p>
          <a:p>
            <a:pPr algn="l"/>
            <a:r>
              <a:rPr lang="en-US" sz="1800" b="0" i="0" u="none" strike="noStrike" baseline="0" dirty="0">
                <a:latin typeface="Times New Roman" panose="02020603050405020304" pitchFamily="18" charset="0"/>
              </a:rPr>
              <a:t>Aiming for system interoperability/scalability with existing IT infrastructure of the organization.</a:t>
            </a:r>
          </a:p>
          <a:p>
            <a:pPr algn="l"/>
            <a:r>
              <a:rPr lang="en-US" sz="1800" b="0" i="0" u="none" strike="noStrike" baseline="0" dirty="0">
                <a:latin typeface="Times New Roman" panose="02020603050405020304" pitchFamily="18" charset="0"/>
              </a:rPr>
              <a:t>Finalizing the scope of the proposed KM system.</a:t>
            </a:r>
          </a:p>
          <a:p>
            <a:pPr algn="l"/>
            <a:r>
              <a:rPr lang="en-US" sz="1800" b="0" i="0" u="none" strike="noStrike" baseline="0" dirty="0">
                <a:latin typeface="Times New Roman" panose="02020603050405020304" pitchFamily="18" charset="0"/>
              </a:rPr>
              <a:t>Deciding about the necessary system components.</a:t>
            </a:r>
          </a:p>
          <a:p>
            <a:pPr algn="l"/>
            <a:r>
              <a:rPr lang="en-US" sz="1800" b="0" i="0" u="none" strike="noStrike" baseline="0" dirty="0">
                <a:latin typeface="Times New Roman" panose="02020603050405020304" pitchFamily="18" charset="0"/>
              </a:rPr>
              <a:t>Developing the key layers of the KM architecture to meet organization's requirements. These layers are:</a:t>
            </a:r>
          </a:p>
          <a:p>
            <a:pPr algn="l"/>
            <a:r>
              <a:rPr lang="en-US" sz="1800" b="0" i="0" u="none" strike="noStrike" baseline="0" dirty="0">
                <a:latin typeface="Times New Roman" panose="02020603050405020304" pitchFamily="18" charset="0"/>
              </a:rPr>
              <a:t>User interface</a:t>
            </a:r>
          </a:p>
          <a:p>
            <a:pPr algn="l"/>
            <a:r>
              <a:rPr lang="en-US" sz="1800" b="0" i="0" u="none" strike="noStrike" baseline="0" dirty="0">
                <a:latin typeface="Times New Roman" panose="02020603050405020304" pitchFamily="18" charset="0"/>
              </a:rPr>
              <a:t>Authentication/security layer</a:t>
            </a:r>
          </a:p>
          <a:p>
            <a:pPr algn="l"/>
            <a:r>
              <a:rPr lang="en-US" sz="1800" b="0" i="0" u="none" strike="noStrike" baseline="0" dirty="0">
                <a:latin typeface="Times New Roman" panose="02020603050405020304" pitchFamily="18" charset="0"/>
              </a:rPr>
              <a:t>Collaborative agents and filtering</a:t>
            </a:r>
          </a:p>
          <a:p>
            <a:pPr algn="l"/>
            <a:r>
              <a:rPr lang="en-US" sz="1800" b="0" i="0" u="none" strike="noStrike" baseline="0" dirty="0">
                <a:latin typeface="Times New Roman" panose="02020603050405020304" pitchFamily="18" charset="0"/>
              </a:rPr>
              <a:t>Application layer</a:t>
            </a:r>
          </a:p>
          <a:p>
            <a:pPr algn="l"/>
            <a:r>
              <a:rPr lang="en-US" sz="1800" b="0" i="0" u="none" strike="noStrike" baseline="0" dirty="0">
                <a:latin typeface="Times New Roman" panose="02020603050405020304" pitchFamily="18" charset="0"/>
              </a:rPr>
              <a:t>Transport internet layer</a:t>
            </a:r>
          </a:p>
          <a:p>
            <a:pPr algn="l"/>
            <a:r>
              <a:rPr lang="en-US" sz="1800" b="0" i="0" u="none" strike="noStrike" baseline="0" dirty="0">
                <a:latin typeface="Times New Roman" panose="02020603050405020304" pitchFamily="18" charset="0"/>
              </a:rPr>
              <a:t>Physical layer</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Repositories</a:t>
            </a:r>
            <a:endParaRPr lang="en-US" dirty="0"/>
          </a:p>
        </p:txBody>
      </p:sp>
    </p:spTree>
    <p:extLst>
      <p:ext uri="{BB962C8B-B14F-4D97-AF65-F5344CB8AC3E}">
        <p14:creationId xmlns:p14="http://schemas.microsoft.com/office/powerpoint/2010/main" val="649116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01B70-E8D4-E5B2-27F4-C5A3EE6DC1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85922C-C893-F616-CA51-D55463627314}"/>
              </a:ext>
            </a:extLst>
          </p:cNvPr>
          <p:cNvSpPr>
            <a:spLocks noGrp="1"/>
          </p:cNvSpPr>
          <p:nvPr>
            <p:ph idx="1"/>
          </p:nvPr>
        </p:nvSpPr>
        <p:spPr/>
        <p:txBody>
          <a:bodyPr/>
          <a:lstStyle/>
          <a:p>
            <a:r>
              <a:rPr lang="en-US" b="0" i="0" dirty="0">
                <a:solidFill>
                  <a:srgbClr val="374151"/>
                </a:solidFill>
                <a:effectLst/>
                <a:latin typeface="Söhne"/>
              </a:rPr>
              <a:t>Case-based reasoning agents are software programs that learn from past experiences to solve new problems. They work by storing previous cases, along with the solutions that were used to solve them. When faced with a new problem, the case-based reasoning agent searches its database of previous cases to find a similar problem and the solution that was used to solve it. The agent then adapts the previous solution to the new problem. Case-based reasoning agents can help organizations to leverage their past experiences and learn from previous mistakes.</a:t>
            </a:r>
            <a:endParaRPr lang="en-US" dirty="0"/>
          </a:p>
        </p:txBody>
      </p:sp>
    </p:spTree>
    <p:extLst>
      <p:ext uri="{BB962C8B-B14F-4D97-AF65-F5344CB8AC3E}">
        <p14:creationId xmlns:p14="http://schemas.microsoft.com/office/powerpoint/2010/main" val="3903722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1A9968-C050-367D-598B-5DAD2A932249}"/>
              </a:ext>
            </a:extLst>
          </p:cNvPr>
          <p:cNvSpPr>
            <a:spLocks noGrp="1"/>
          </p:cNvSpPr>
          <p:nvPr>
            <p:ph idx="1"/>
          </p:nvPr>
        </p:nvSpPr>
        <p:spPr>
          <a:xfrm>
            <a:off x="838200" y="363415"/>
            <a:ext cx="10515600" cy="5813548"/>
          </a:xfrm>
        </p:spPr>
        <p:txBody>
          <a:bodyPr/>
          <a:lstStyle/>
          <a:p>
            <a:pPr marL="0" indent="0" algn="l">
              <a:buNone/>
            </a:pPr>
            <a:r>
              <a:rPr lang="en-US" sz="1800" b="1" i="0" u="none" strike="noStrike" baseline="0" dirty="0">
                <a:latin typeface="Times New Roman" panose="02020603050405020304" pitchFamily="18" charset="0"/>
              </a:rPr>
              <a:t>Testing the KM System</a:t>
            </a:r>
          </a:p>
          <a:p>
            <a:pPr marL="0" indent="0" algn="l">
              <a:buNone/>
            </a:pPr>
            <a:r>
              <a:rPr lang="en-US" sz="1800" b="0" i="0" u="none" strike="noStrike" baseline="0" dirty="0">
                <a:latin typeface="Times New Roman" panose="02020603050405020304" pitchFamily="18" charset="0"/>
              </a:rPr>
              <a:t>This phase involves the following two steps:</a:t>
            </a:r>
          </a:p>
          <a:p>
            <a:pPr algn="l"/>
            <a:r>
              <a:rPr lang="en-US" sz="1800" b="1" i="0" u="none" strike="noStrike" baseline="0" dirty="0">
                <a:latin typeface="Times New Roman" panose="02020603050405020304" pitchFamily="18" charset="0"/>
              </a:rPr>
              <a:t>Verification Procedure: </a:t>
            </a:r>
            <a:r>
              <a:rPr lang="en-US" sz="1800" b="0" i="0" u="none" strike="noStrike" baseline="0" dirty="0">
                <a:latin typeface="Times New Roman" panose="02020603050405020304" pitchFamily="18" charset="0"/>
              </a:rPr>
              <a:t>Ensures that the system is right, i.e., the programs do the task that they are designed to do.</a:t>
            </a:r>
          </a:p>
          <a:p>
            <a:pPr algn="l"/>
            <a:r>
              <a:rPr lang="en-US" sz="1800" b="1" i="0" u="none" strike="noStrike" baseline="0" dirty="0">
                <a:latin typeface="Times New Roman" panose="02020603050405020304" pitchFamily="18" charset="0"/>
              </a:rPr>
              <a:t>Validation Procedure: </a:t>
            </a:r>
            <a:r>
              <a:rPr lang="en-US" sz="1800" b="0" i="0" u="none" strike="noStrike" baseline="0" dirty="0">
                <a:latin typeface="Times New Roman" panose="02020603050405020304" pitchFamily="18" charset="0"/>
              </a:rPr>
              <a:t>Ensures that the system is the right system - it meets the user's expectations,  and will be usable on demand.</a:t>
            </a:r>
          </a:p>
          <a:p>
            <a:pPr algn="l"/>
            <a:endParaRPr lang="en-US" sz="1800" dirty="0">
              <a:latin typeface="Times New Roman" panose="02020603050405020304" pitchFamily="18" charset="0"/>
            </a:endParaRPr>
          </a:p>
          <a:p>
            <a:pPr marL="0" indent="0" algn="l">
              <a:buNone/>
            </a:pPr>
            <a:r>
              <a:rPr lang="en-US" sz="1800" b="1" i="0" u="none" strike="noStrike" baseline="0" dirty="0">
                <a:latin typeface="Times New Roman" panose="02020603050405020304" pitchFamily="18" charset="0"/>
              </a:rPr>
              <a:t>Implementing the KM System</a:t>
            </a:r>
          </a:p>
          <a:p>
            <a:pPr algn="l"/>
            <a:r>
              <a:rPr lang="en-US" sz="1800" b="0" i="0" u="none" strike="noStrike" baseline="0" dirty="0">
                <a:latin typeface="Times New Roman" panose="02020603050405020304" pitchFamily="18" charset="0"/>
              </a:rPr>
              <a:t>After capturing the appropriate knowledge, encoding in the knowledge base, verifying and validating; the next task of the</a:t>
            </a:r>
          </a:p>
          <a:p>
            <a:pPr algn="l"/>
            <a:r>
              <a:rPr lang="en-US" sz="1800" b="0" i="0" u="none" strike="noStrike" baseline="0" dirty="0">
                <a:latin typeface="Times New Roman" panose="02020603050405020304" pitchFamily="18" charset="0"/>
              </a:rPr>
              <a:t>knowledge developer is to implement the proposed system on a server.</a:t>
            </a: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Implementation means converting the new KM system into actual operation.</a:t>
            </a:r>
          </a:p>
          <a:p>
            <a:pPr algn="l"/>
            <a:r>
              <a:rPr lang="en-US" sz="1800" b="0" i="1" u="none" strike="noStrike" baseline="0" dirty="0">
                <a:latin typeface="Times New Roman" panose="02020603050405020304" pitchFamily="18" charset="0"/>
              </a:rPr>
              <a:t>Conversion </a:t>
            </a:r>
            <a:r>
              <a:rPr lang="en-US" sz="1800" b="0" i="0" u="none" strike="noStrike" baseline="0" dirty="0">
                <a:latin typeface="Times New Roman" panose="02020603050405020304" pitchFamily="18" charset="0"/>
              </a:rPr>
              <a:t>is a major step in case of implementation. </a:t>
            </a:r>
          </a:p>
          <a:p>
            <a:pPr algn="l"/>
            <a:r>
              <a:rPr lang="en-US" sz="1800" b="0" i="0" u="none" strike="noStrike" baseline="0" dirty="0">
                <a:latin typeface="Times New Roman" panose="02020603050405020304" pitchFamily="18" charset="0"/>
              </a:rPr>
              <a:t>Some other steps are </a:t>
            </a:r>
            <a:r>
              <a:rPr lang="en-US" sz="1800" b="0" i="1" u="none" strike="noStrike" baseline="0" dirty="0">
                <a:latin typeface="Times New Roman" panose="02020603050405020304" pitchFamily="18" charset="0"/>
              </a:rPr>
              <a:t>postimplementation review </a:t>
            </a:r>
            <a:r>
              <a:rPr lang="en-US" sz="1800" b="0" i="0" u="none" strike="noStrike" baseline="0" dirty="0">
                <a:latin typeface="Times New Roman" panose="02020603050405020304" pitchFamily="18" charset="0"/>
              </a:rPr>
              <a:t>and </a:t>
            </a:r>
            <a:r>
              <a:rPr lang="en-US" sz="1800" b="0" i="1" u="none" strike="noStrike" baseline="0" dirty="0">
                <a:latin typeface="Times New Roman" panose="02020603050405020304" pitchFamily="18" charset="0"/>
              </a:rPr>
              <a:t>system maintenance</a:t>
            </a:r>
            <a:r>
              <a:rPr lang="en-US" sz="1800" b="0" i="0" u="none" strike="noStrike" baseline="0" dirty="0">
                <a:latin typeface="Times New Roman" panose="02020603050405020304" pitchFamily="18" charset="0"/>
              </a:rPr>
              <a:t>.</a:t>
            </a:r>
            <a:endParaRPr lang="en-US" dirty="0"/>
          </a:p>
        </p:txBody>
      </p:sp>
    </p:spTree>
    <p:extLst>
      <p:ext uri="{BB962C8B-B14F-4D97-AF65-F5344CB8AC3E}">
        <p14:creationId xmlns:p14="http://schemas.microsoft.com/office/powerpoint/2010/main" val="3738611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DD1D7-F295-BF42-2322-FC8793777D50}"/>
              </a:ext>
            </a:extLst>
          </p:cNvPr>
          <p:cNvSpPr>
            <a:spLocks noGrp="1"/>
          </p:cNvSpPr>
          <p:nvPr>
            <p:ph idx="1"/>
          </p:nvPr>
        </p:nvSpPr>
        <p:spPr>
          <a:xfrm>
            <a:off x="838200" y="304800"/>
            <a:ext cx="10515600" cy="6283569"/>
          </a:xfrm>
        </p:spPr>
        <p:txBody>
          <a:bodyPr>
            <a:noAutofit/>
          </a:bodyPr>
          <a:lstStyle/>
          <a:p>
            <a:pPr algn="l"/>
            <a:r>
              <a:rPr lang="en-US" sz="2000" b="1" i="0" u="none" strike="noStrike" baseline="0" dirty="0">
                <a:latin typeface="Times New Roman" panose="02020603050405020304" pitchFamily="18" charset="0"/>
              </a:rPr>
              <a:t>Quality Assurance</a:t>
            </a:r>
          </a:p>
          <a:p>
            <a:pPr algn="l"/>
            <a:r>
              <a:rPr lang="en-US" sz="2000" b="0" i="0" u="none" strike="noStrike" baseline="0" dirty="0">
                <a:latin typeface="Times New Roman" panose="02020603050405020304" pitchFamily="18" charset="0"/>
              </a:rPr>
              <a:t>It indicates the development of controls to ensure a quality KM system. The types of errors to look for:</a:t>
            </a:r>
          </a:p>
          <a:p>
            <a:pPr algn="l"/>
            <a:r>
              <a:rPr lang="en-US" sz="2000" b="0" i="0" u="none" strike="noStrike" baseline="0" dirty="0">
                <a:latin typeface="Times New Roman" panose="02020603050405020304" pitchFamily="18" charset="0"/>
              </a:rPr>
              <a:t>Reasoning errors</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Ambiguity</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Incompleteness</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False representation</a:t>
            </a:r>
          </a:p>
          <a:p>
            <a:pPr algn="l"/>
            <a:r>
              <a:rPr lang="en-US" sz="2000" b="1" i="0" u="none" strike="noStrike" baseline="0" dirty="0">
                <a:latin typeface="Times New Roman" panose="02020603050405020304" pitchFamily="18" charset="0"/>
              </a:rPr>
              <a:t>Training Users</a:t>
            </a:r>
          </a:p>
          <a:p>
            <a:pPr algn="l"/>
            <a:r>
              <a:rPr lang="en-US" sz="2000" b="0" i="0" u="none" strike="noStrike" baseline="0" dirty="0">
                <a:latin typeface="Times New Roman" panose="02020603050405020304" pitchFamily="18" charset="0"/>
              </a:rPr>
              <a:t>The level/duration of training depends on the user's knowledge level and the system's attributes.</a:t>
            </a:r>
          </a:p>
          <a:p>
            <a:pPr algn="l"/>
            <a:r>
              <a:rPr lang="en-US" sz="2000" b="0" i="0" u="none" strike="noStrike" baseline="0" dirty="0">
                <a:latin typeface="Times New Roman" panose="02020603050405020304" pitchFamily="18" charset="0"/>
              </a:rPr>
              <a:t>Users can range from </a:t>
            </a:r>
            <a:r>
              <a:rPr lang="en-US" sz="2000" b="0" i="1" u="none" strike="noStrike" baseline="0" dirty="0">
                <a:latin typeface="Times New Roman" panose="02020603050405020304" pitchFamily="18" charset="0"/>
              </a:rPr>
              <a:t>novices </a:t>
            </a:r>
            <a:r>
              <a:rPr lang="en-US" sz="2000" b="0" i="0" u="none" strike="noStrike" baseline="0" dirty="0">
                <a:latin typeface="Times New Roman" panose="02020603050405020304" pitchFamily="18" charset="0"/>
              </a:rPr>
              <a:t>(casual users with very limited knowledge) to </a:t>
            </a:r>
            <a:r>
              <a:rPr lang="en-US" sz="2000" b="0" i="1" u="none" strike="noStrike" baseline="0" dirty="0">
                <a:latin typeface="Times New Roman" panose="02020603050405020304" pitchFamily="18" charset="0"/>
              </a:rPr>
              <a:t>experts </a:t>
            </a:r>
            <a:r>
              <a:rPr lang="en-US" sz="2000" b="0" i="0" u="none" strike="noStrike" baseline="0" dirty="0">
                <a:latin typeface="Times New Roman" panose="02020603050405020304" pitchFamily="18" charset="0"/>
              </a:rPr>
              <a:t>(users with prior IT experience and knowledge of latest technology).</a:t>
            </a:r>
          </a:p>
          <a:p>
            <a:pPr algn="l"/>
            <a:r>
              <a:rPr lang="en-US" sz="2000" b="0" i="0" u="none" strike="noStrike" baseline="0" dirty="0">
                <a:latin typeface="Times New Roman" panose="02020603050405020304" pitchFamily="18" charset="0"/>
              </a:rPr>
              <a:t>Users can also be classified as </a:t>
            </a:r>
            <a:r>
              <a:rPr lang="en-US" sz="2000" b="0" i="1" u="none" strike="noStrike" baseline="0" dirty="0">
                <a:latin typeface="Times New Roman" panose="02020603050405020304" pitchFamily="18" charset="0"/>
              </a:rPr>
              <a:t>tutors </a:t>
            </a:r>
            <a:r>
              <a:rPr lang="en-US" sz="2000" b="0" i="0" u="none" strike="noStrike" baseline="0" dirty="0">
                <a:latin typeface="Times New Roman" panose="02020603050405020304" pitchFamily="18" charset="0"/>
              </a:rPr>
              <a:t>(who acquires a working knowledge in order to keep the system current), </a:t>
            </a:r>
            <a:r>
              <a:rPr lang="en-US" sz="2000" b="0" i="1" u="none" strike="noStrike" baseline="0" dirty="0">
                <a:latin typeface="Times New Roman" panose="02020603050405020304" pitchFamily="18" charset="0"/>
              </a:rPr>
              <a:t>pupils </a:t>
            </a:r>
            <a:r>
              <a:rPr lang="en-US" sz="2000" b="0" i="0" u="none" strike="noStrike" baseline="0" dirty="0">
                <a:latin typeface="Times New Roman" panose="02020603050405020304" pitchFamily="18" charset="0"/>
              </a:rPr>
              <a:t>(unskilled worker who tries to gain some understanding of the captured knowledge), or </a:t>
            </a:r>
            <a:r>
              <a:rPr lang="en-US" sz="2000" b="0" i="1" u="none" strike="noStrike" baseline="0" dirty="0">
                <a:latin typeface="Times New Roman" panose="02020603050405020304" pitchFamily="18" charset="0"/>
              </a:rPr>
              <a:t>customers </a:t>
            </a:r>
            <a:r>
              <a:rPr lang="en-US" sz="2000" b="0" i="0" u="none" strike="noStrike" baseline="0" dirty="0">
                <a:latin typeface="Times New Roman" panose="02020603050405020304" pitchFamily="18" charset="0"/>
              </a:rPr>
              <a:t>(who is interested to know how to use the KM system).</a:t>
            </a:r>
          </a:p>
          <a:p>
            <a:pPr algn="l"/>
            <a:r>
              <a:rPr lang="en-US" sz="2000" b="0" i="0" u="none" strike="noStrike" baseline="0" dirty="0">
                <a:latin typeface="Times New Roman" panose="02020603050405020304" pitchFamily="18" charset="0"/>
              </a:rPr>
              <a:t>Training should be geared to the specific user based on capabilities, experience and system complexity.</a:t>
            </a:r>
          </a:p>
          <a:p>
            <a:pPr algn="l"/>
            <a:r>
              <a:rPr lang="en-US" sz="2000" b="0" i="0" u="none" strike="noStrike" baseline="0" dirty="0">
                <a:latin typeface="Times New Roman" panose="02020603050405020304" pitchFamily="18" charset="0"/>
              </a:rPr>
              <a:t>Training can be supported by user manuals, explanatory facilities, and job aids.</a:t>
            </a:r>
            <a:endParaRPr lang="en-US" sz="2000" dirty="0"/>
          </a:p>
        </p:txBody>
      </p:sp>
    </p:spTree>
    <p:extLst>
      <p:ext uri="{BB962C8B-B14F-4D97-AF65-F5344CB8AC3E}">
        <p14:creationId xmlns:p14="http://schemas.microsoft.com/office/powerpoint/2010/main" val="846665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5F75CC-ACA1-F20E-BAA5-365F8C83F344}"/>
              </a:ext>
            </a:extLst>
          </p:cNvPr>
          <p:cNvSpPr>
            <a:spLocks noGrp="1"/>
          </p:cNvSpPr>
          <p:nvPr>
            <p:ph idx="1"/>
          </p:nvPr>
        </p:nvSpPr>
        <p:spPr>
          <a:xfrm>
            <a:off x="838200" y="246185"/>
            <a:ext cx="10515600" cy="5930778"/>
          </a:xfrm>
        </p:spPr>
        <p:txBody>
          <a:bodyPr>
            <a:normAutofit/>
          </a:bodyPr>
          <a:lstStyle/>
          <a:p>
            <a:pPr marL="0" indent="0" algn="l">
              <a:buNone/>
            </a:pPr>
            <a:r>
              <a:rPr lang="en-US" sz="2000" b="1" i="0" u="none" strike="noStrike" baseline="0" dirty="0">
                <a:latin typeface="Times New Roman" panose="02020603050405020304" pitchFamily="18" charset="0"/>
              </a:rPr>
              <a:t>Managing Change</a:t>
            </a:r>
          </a:p>
          <a:p>
            <a:pPr algn="l"/>
            <a:r>
              <a:rPr lang="en-US" sz="2000" b="0" i="0" u="none" strike="noStrike" baseline="0" dirty="0">
                <a:latin typeface="Times New Roman" panose="02020603050405020304" pitchFamily="18" charset="0"/>
              </a:rPr>
              <a:t>Implementation means change, and organizational members usually resist change. The resistors may include:</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Experts</a:t>
            </a:r>
          </a:p>
          <a:p>
            <a:pPr algn="l"/>
            <a:r>
              <a:rPr lang="en-US" sz="2000" b="0" i="0" u="none" strike="noStrike" baseline="0" dirty="0">
                <a:latin typeface="Times New Roman" panose="02020603050405020304" pitchFamily="18" charset="0"/>
              </a:rPr>
              <a:t>Regular employees (users)</a:t>
            </a:r>
          </a:p>
          <a:p>
            <a:pPr algn="l"/>
            <a:r>
              <a:rPr lang="en-US" sz="2000" b="0" i="0" u="none" strike="noStrike" baseline="0" dirty="0">
                <a:latin typeface="Times New Roman" panose="02020603050405020304" pitchFamily="18" charset="0"/>
              </a:rPr>
              <a:t>Troublemakers</a:t>
            </a:r>
          </a:p>
          <a:p>
            <a:pPr algn="l"/>
            <a:r>
              <a:rPr lang="en-US" sz="2000" b="0" i="0" u="none" strike="noStrike" baseline="0" dirty="0">
                <a:latin typeface="Times New Roman" panose="02020603050405020304" pitchFamily="18" charset="0"/>
              </a:rPr>
              <a:t>Narrow minded people</a:t>
            </a:r>
          </a:p>
          <a:p>
            <a:pPr marL="0" indent="0" algn="l">
              <a:buNone/>
            </a:pPr>
            <a:r>
              <a:rPr lang="en-US" sz="2000" b="1" i="0" u="none" strike="noStrike" baseline="0" dirty="0">
                <a:latin typeface="Times New Roman" panose="02020603050405020304" pitchFamily="18" charset="0"/>
              </a:rPr>
              <a:t>Resistance can be seen in the form of following personal reactions</a:t>
            </a:r>
            <a:r>
              <a:rPr lang="en-US" sz="2000" b="0" i="0" u="none" strike="noStrike" baseline="0" dirty="0">
                <a:latin typeface="Times New Roman" panose="02020603050405020304" pitchFamily="18" charset="0"/>
              </a:rPr>
              <a:t>:</a:t>
            </a:r>
          </a:p>
          <a:p>
            <a:pPr algn="l"/>
            <a:r>
              <a:rPr lang="en-US" sz="2000" b="0" i="0" u="none" strike="noStrike" baseline="0" dirty="0">
                <a:latin typeface="AdobePiStd"/>
              </a:rPr>
              <a:t> </a:t>
            </a:r>
            <a:r>
              <a:rPr lang="en-US" sz="2000" b="0" i="0" u="none" strike="noStrike" baseline="0" dirty="0">
                <a:latin typeface="Times New Roman" panose="02020603050405020304" pitchFamily="18" charset="0"/>
              </a:rPr>
              <a:t>Projection, i.e., hostility towards peers.</a:t>
            </a:r>
          </a:p>
          <a:p>
            <a:pPr algn="l"/>
            <a:r>
              <a:rPr lang="en-US" sz="2000" b="0" i="0" u="none" strike="noStrike" baseline="0" dirty="0">
                <a:latin typeface="Times New Roman" panose="02020603050405020304" pitchFamily="18" charset="0"/>
              </a:rPr>
              <a:t>Avoidance, i.e., withdrawal from the scene.</a:t>
            </a:r>
          </a:p>
          <a:p>
            <a:pPr algn="l"/>
            <a:r>
              <a:rPr lang="en-US" sz="2000" b="0" i="0" u="none" strike="noStrike" baseline="0" dirty="0">
                <a:latin typeface="Times New Roman" panose="02020603050405020304" pitchFamily="18" charset="0"/>
              </a:rPr>
              <a:t>Aggression.</a:t>
            </a:r>
            <a:endParaRPr lang="en-US" sz="2000" dirty="0"/>
          </a:p>
        </p:txBody>
      </p:sp>
    </p:spTree>
    <p:extLst>
      <p:ext uri="{BB962C8B-B14F-4D97-AF65-F5344CB8AC3E}">
        <p14:creationId xmlns:p14="http://schemas.microsoft.com/office/powerpoint/2010/main" val="21211558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5F82-E843-987A-1F71-C8F250A8E4C5}"/>
              </a:ext>
            </a:extLst>
          </p:cNvPr>
          <p:cNvSpPr>
            <a:spLocks noGrp="1"/>
          </p:cNvSpPr>
          <p:nvPr>
            <p:ph type="title"/>
          </p:nvPr>
        </p:nvSpPr>
        <p:spPr/>
        <p:txBody>
          <a:bodyPr/>
          <a:lstStyle/>
          <a:p>
            <a:r>
              <a:rPr lang="en-US" sz="1800" b="1" i="0" u="none" strike="noStrike" baseline="0" dirty="0">
                <a:latin typeface="Arial" panose="020B0604020202020204" pitchFamily="34" charset="0"/>
              </a:rPr>
              <a:t>Knowledge Creation &amp; Knowledge Architecture</a:t>
            </a:r>
            <a:endParaRPr lang="en-US" dirty="0"/>
          </a:p>
        </p:txBody>
      </p:sp>
      <p:sp>
        <p:nvSpPr>
          <p:cNvPr id="3" name="Content Placeholder 2">
            <a:extLst>
              <a:ext uri="{FF2B5EF4-FFF2-40B4-BE49-F238E27FC236}">
                <a16:creationId xmlns:a16="http://schemas.microsoft.com/office/drawing/2014/main" id="{8EB00BE4-6E0E-F736-93B0-4F6E4170638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44175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51B64A04-339D-DE47-8E0F-490AF9E597B3}"/>
              </a:ext>
            </a:extLst>
          </p:cNvPr>
          <p:cNvPicPr>
            <a:picLocks noChangeAspect="1"/>
          </p:cNvPicPr>
          <p:nvPr/>
        </p:nvPicPr>
        <p:blipFill>
          <a:blip r:embed="rId2"/>
          <a:stretch>
            <a:fillRect/>
          </a:stretch>
        </p:blipFill>
        <p:spPr>
          <a:xfrm>
            <a:off x="1235675" y="368870"/>
            <a:ext cx="9019509" cy="5525303"/>
          </a:xfrm>
          <a:prstGeom prst="rect">
            <a:avLst/>
          </a:prstGeom>
        </p:spPr>
      </p:pic>
    </p:spTree>
    <p:extLst>
      <p:ext uri="{BB962C8B-B14F-4D97-AF65-F5344CB8AC3E}">
        <p14:creationId xmlns:p14="http://schemas.microsoft.com/office/powerpoint/2010/main" val="7539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E175C2-4A8F-119F-E190-BC920EE8EC32}"/>
              </a:ext>
            </a:extLst>
          </p:cNvPr>
          <p:cNvPicPr>
            <a:picLocks noChangeAspect="1"/>
          </p:cNvPicPr>
          <p:nvPr/>
        </p:nvPicPr>
        <p:blipFill>
          <a:blip r:embed="rId2"/>
          <a:stretch>
            <a:fillRect/>
          </a:stretch>
        </p:blipFill>
        <p:spPr>
          <a:xfrm>
            <a:off x="842211" y="281667"/>
            <a:ext cx="10684042" cy="6294665"/>
          </a:xfrm>
          <a:prstGeom prst="rect">
            <a:avLst/>
          </a:prstGeom>
        </p:spPr>
      </p:pic>
    </p:spTree>
    <p:extLst>
      <p:ext uri="{BB962C8B-B14F-4D97-AF65-F5344CB8AC3E}">
        <p14:creationId xmlns:p14="http://schemas.microsoft.com/office/powerpoint/2010/main" val="2724650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946037-18BB-4574-C338-5EF5C2C936F2}"/>
              </a:ext>
            </a:extLst>
          </p:cNvPr>
          <p:cNvPicPr>
            <a:picLocks noChangeAspect="1"/>
          </p:cNvPicPr>
          <p:nvPr/>
        </p:nvPicPr>
        <p:blipFill>
          <a:blip r:embed="rId2"/>
          <a:stretch>
            <a:fillRect/>
          </a:stretch>
        </p:blipFill>
        <p:spPr>
          <a:xfrm>
            <a:off x="926432" y="350253"/>
            <a:ext cx="10551694" cy="6157494"/>
          </a:xfrm>
          <a:prstGeom prst="rect">
            <a:avLst/>
          </a:prstGeom>
        </p:spPr>
      </p:pic>
    </p:spTree>
    <p:extLst>
      <p:ext uri="{BB962C8B-B14F-4D97-AF65-F5344CB8AC3E}">
        <p14:creationId xmlns:p14="http://schemas.microsoft.com/office/powerpoint/2010/main" val="1535068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 letter&#10;&#10;Description automatically generated">
            <a:extLst>
              <a:ext uri="{FF2B5EF4-FFF2-40B4-BE49-F238E27FC236}">
                <a16:creationId xmlns:a16="http://schemas.microsoft.com/office/drawing/2014/main" id="{D6F21BCE-C56D-46D6-755A-FCFB275865B0}"/>
              </a:ext>
            </a:extLst>
          </p:cNvPr>
          <p:cNvPicPr>
            <a:picLocks noChangeAspect="1"/>
          </p:cNvPicPr>
          <p:nvPr/>
        </p:nvPicPr>
        <p:blipFill>
          <a:blip r:embed="rId2"/>
          <a:stretch>
            <a:fillRect/>
          </a:stretch>
        </p:blipFill>
        <p:spPr>
          <a:xfrm>
            <a:off x="1025611" y="756212"/>
            <a:ext cx="10098542" cy="5323312"/>
          </a:xfrm>
          <a:prstGeom prst="rect">
            <a:avLst/>
          </a:prstGeom>
        </p:spPr>
      </p:pic>
    </p:spTree>
    <p:extLst>
      <p:ext uri="{BB962C8B-B14F-4D97-AF65-F5344CB8AC3E}">
        <p14:creationId xmlns:p14="http://schemas.microsoft.com/office/powerpoint/2010/main" val="730719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47B12736-5A65-F861-B722-AEC49C5F30B6}"/>
              </a:ext>
            </a:extLst>
          </p:cNvPr>
          <p:cNvPicPr>
            <a:picLocks noChangeAspect="1"/>
          </p:cNvPicPr>
          <p:nvPr/>
        </p:nvPicPr>
        <p:blipFill>
          <a:blip r:embed="rId2"/>
          <a:stretch>
            <a:fillRect/>
          </a:stretch>
        </p:blipFill>
        <p:spPr>
          <a:xfrm>
            <a:off x="1037968" y="766120"/>
            <a:ext cx="11226165" cy="4720280"/>
          </a:xfrm>
          <a:prstGeom prst="rect">
            <a:avLst/>
          </a:prstGeom>
        </p:spPr>
      </p:pic>
    </p:spTree>
    <p:extLst>
      <p:ext uri="{BB962C8B-B14F-4D97-AF65-F5344CB8AC3E}">
        <p14:creationId xmlns:p14="http://schemas.microsoft.com/office/powerpoint/2010/main" val="1893166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9380</TotalTime>
  <Words>2242</Words>
  <Application>Microsoft Office PowerPoint</Application>
  <PresentationFormat>Widescreen</PresentationFormat>
  <Paragraphs>182</Paragraphs>
  <Slides>43</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43</vt:i4>
      </vt:variant>
    </vt:vector>
  </HeadingPairs>
  <TitlesOfParts>
    <vt:vector size="53" baseType="lpstr">
      <vt:lpstr>AdobePiStd</vt:lpstr>
      <vt:lpstr>Arial</vt:lpstr>
      <vt:lpstr>Arial</vt:lpstr>
      <vt:lpstr>avenir-light</vt:lpstr>
      <vt:lpstr>Calibri</vt:lpstr>
      <vt:lpstr>Calibri Light</vt:lpstr>
      <vt:lpstr>GalanoRegular</vt:lpstr>
      <vt:lpstr>Söhne</vt:lpstr>
      <vt:lpstr>Times New Roman</vt:lpstr>
      <vt:lpstr>Office Theme</vt:lpstr>
      <vt:lpstr>RECAP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Challenges in KM Systems Development </vt:lpstr>
      <vt:lpstr>Conventional Vs KM Systems Life Cycle (KMSLC)</vt:lpstr>
      <vt:lpstr>PowerPoint Presentation</vt:lpstr>
      <vt:lpstr>Key Similarities </vt:lpstr>
      <vt:lpstr>KMSLC Approaches </vt:lpstr>
      <vt:lpstr>System Justification:</vt:lpstr>
      <vt:lpstr>PowerPoint Presentation</vt:lpstr>
      <vt:lpstr>PowerPoint Presentation</vt:lpstr>
      <vt:lpstr>Feasibility:</vt:lpstr>
      <vt:lpstr>PowerPoint Presentation</vt:lpstr>
      <vt:lpstr>Role of Strategic Planning </vt:lpstr>
      <vt:lpstr>PowerPoint Presentation</vt:lpstr>
      <vt:lpstr>PowerPoint Presentation</vt:lpstr>
      <vt:lpstr>PowerPoint Presentation</vt:lpstr>
      <vt:lpstr>PowerPoint Presentation</vt:lpstr>
      <vt:lpstr>PowerPoint Presentation</vt:lpstr>
      <vt:lpstr>Expert Selection</vt:lpstr>
      <vt:lpstr>The Role of the Knowledge Developer </vt:lpstr>
      <vt:lpstr>PowerPoint Presentation</vt:lpstr>
      <vt:lpstr>PowerPoint Presentation</vt:lpstr>
      <vt:lpstr>PowerPoint Presentation</vt:lpstr>
      <vt:lpstr>PowerPoint Presentation</vt:lpstr>
      <vt:lpstr>PowerPoint Presentation</vt:lpstr>
      <vt:lpstr>Knowledge Creation &amp; Knowledge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RECAP</dc:title>
  <dc:creator>Lorraine Nana Ama Johnson</dc:creator>
  <cp:lastModifiedBy>Lorraine Nana Ama Johnson</cp:lastModifiedBy>
  <cp:revision>8</cp:revision>
  <dcterms:created xsi:type="dcterms:W3CDTF">2022-05-10T00:40:50Z</dcterms:created>
  <dcterms:modified xsi:type="dcterms:W3CDTF">2023-05-18T12:50:34Z</dcterms:modified>
</cp:coreProperties>
</file>